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58" r:id="rId2"/>
    <p:sldId id="259" r:id="rId3"/>
    <p:sldId id="260" r:id="rId4"/>
    <p:sldId id="287" r:id="rId5"/>
    <p:sldId id="327" r:id="rId6"/>
    <p:sldId id="276" r:id="rId7"/>
    <p:sldId id="325" r:id="rId8"/>
    <p:sldId id="283" r:id="rId9"/>
    <p:sldId id="330" r:id="rId10"/>
    <p:sldId id="331" r:id="rId11"/>
    <p:sldId id="328" r:id="rId12"/>
    <p:sldId id="329" r:id="rId13"/>
    <p:sldId id="332" r:id="rId14"/>
    <p:sldId id="333" r:id="rId15"/>
    <p:sldId id="3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505" autoAdjust="0"/>
    <p:restoredTop sz="94660"/>
  </p:normalViewPr>
  <p:slideViewPr>
    <p:cSldViewPr snapToGrid="0">
      <p:cViewPr varScale="1">
        <p:scale>
          <a:sx n="162" d="100"/>
          <a:sy n="162" d="100"/>
        </p:scale>
        <p:origin x="1650"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6CAF0D-F9BB-416D-BE18-6CC163782A9B}" type="datetimeFigureOut">
              <a:rPr lang="en-GB" smtClean="0"/>
              <a:t>14/05/2024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2406774-32E5-4098-A532-5D1FCF72DB6E}" type="slidenum">
              <a:rPr lang="en-GB" smtClean="0"/>
              <a:t>‹#›</a:t>
            </a:fld>
            <a:endParaRPr lang="en-GB"/>
          </a:p>
        </p:txBody>
      </p:sp>
    </p:spTree>
    <p:extLst>
      <p:ext uri="{BB962C8B-B14F-4D97-AF65-F5344CB8AC3E}">
        <p14:creationId xmlns:p14="http://schemas.microsoft.com/office/powerpoint/2010/main" val="3263922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dirty="0"/>
          </a:p>
        </p:txBody>
      </p:sp>
      <p:sp>
        <p:nvSpPr>
          <p:cNvPr id="5" name="Footer Placeholder 4"/>
          <p:cNvSpPr>
            <a:spLocks noGrp="1"/>
          </p:cNvSpPr>
          <p:nvPr>
            <p:ph type="ftr" sz="quarter" idx="11"/>
          </p:nvPr>
        </p:nvSpPr>
        <p:spPr/>
        <p:txBody>
          <a:bodyPr/>
          <a:lstStyle/>
          <a:p>
            <a:r>
              <a:rPr lang="en-GB" sz="1200">
                <a:latin typeface="Times New Roman" panose="02020603050405020304" pitchFamily="18" charset="0"/>
                <a:cs typeface="Times New Roman" panose="02020603050405020304" pitchFamily="18" charset="0"/>
              </a:rPr>
              <a:t>Synchrotron Radiation and Vacuum Issues for the FCC-ee Machine Detector Interface</a:t>
            </a:r>
            <a:endParaRPr lang="en-GB" dirty="0"/>
          </a:p>
        </p:txBody>
      </p:sp>
      <p:sp>
        <p:nvSpPr>
          <p:cNvPr id="6" name="Slide Number Placeholder 5"/>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4196976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Synchrotron Radiation and Vacuum Issues for the FCC-ee Machine Detector Interface</a:t>
            </a:r>
          </a:p>
        </p:txBody>
      </p:sp>
      <p:sp>
        <p:nvSpPr>
          <p:cNvPr id="6" name="Slide Number Placeholder 5"/>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227714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Synchrotron Radiation and Vacuum Issues for the FCC-ee Machine Detector Interface</a:t>
            </a:r>
          </a:p>
        </p:txBody>
      </p:sp>
      <p:sp>
        <p:nvSpPr>
          <p:cNvPr id="6" name="Slide Number Placeholder 5"/>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512806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3969378710"/>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Synchrotron Radiation and Vacuum Issues for the FCC-ee Machine Detector Interface</a:t>
            </a:r>
          </a:p>
        </p:txBody>
      </p:sp>
      <p:sp>
        <p:nvSpPr>
          <p:cNvPr id="6" name="Slide Number Placeholder 5"/>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14331491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Synchrotron Radiation and Vacuum Issues for the FCC-ee Machine Detector Interface</a:t>
            </a:r>
          </a:p>
        </p:txBody>
      </p:sp>
      <p:sp>
        <p:nvSpPr>
          <p:cNvPr id="6" name="Slide Number Placeholder 5"/>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3397425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Synchrotron Radiation and Vacuum Issues for the FCC-ee Machine Detector Interface</a:t>
            </a:r>
          </a:p>
        </p:txBody>
      </p:sp>
      <p:sp>
        <p:nvSpPr>
          <p:cNvPr id="7" name="Slide Number Placeholder 6"/>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3263747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Synchrotron Radiation and Vacuum Issues for the FCC-ee Machine Detector Interface</a:t>
            </a:r>
          </a:p>
        </p:txBody>
      </p:sp>
      <p:sp>
        <p:nvSpPr>
          <p:cNvPr id="9" name="Slide Number Placeholder 8"/>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1125935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Synchrotron Radiation and Vacuum Issues for the FCC-ee Machine Detector Interface</a:t>
            </a:r>
          </a:p>
        </p:txBody>
      </p:sp>
      <p:sp>
        <p:nvSpPr>
          <p:cNvPr id="5" name="Slide Number Placeholder 4"/>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10761212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Synchrotron Radiation and Vacuum Issues for the FCC-ee Machine Detector Interface</a:t>
            </a:r>
          </a:p>
        </p:txBody>
      </p:sp>
      <p:sp>
        <p:nvSpPr>
          <p:cNvPr id="4" name="Slide Number Placeholder 3"/>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3866333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Synchrotron Radiation and Vacuum Issues for the FCC-ee Machine Detector Interface</a:t>
            </a:r>
          </a:p>
        </p:txBody>
      </p:sp>
      <p:sp>
        <p:nvSpPr>
          <p:cNvPr id="7" name="Slide Number Placeholder 6"/>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24198671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Synchrotron Radiation and Vacuum Issues for the FCC-ee Machine Detector Interface</a:t>
            </a:r>
          </a:p>
        </p:txBody>
      </p:sp>
      <p:sp>
        <p:nvSpPr>
          <p:cNvPr id="7" name="Slide Number Placeholder 6"/>
          <p:cNvSpPr>
            <a:spLocks noGrp="1"/>
          </p:cNvSpPr>
          <p:nvPr>
            <p:ph type="sldNum" sz="quarter" idx="12"/>
          </p:nvPr>
        </p:nvSpPr>
        <p:spPr/>
        <p:txBody>
          <a:bodyPr/>
          <a:lstStyle/>
          <a:p>
            <a:fld id="{B5ACBAAB-1145-447C-886A-EF410668F702}" type="slidenum">
              <a:rPr lang="en-GB" smtClean="0"/>
              <a:t>‹#›</a:t>
            </a:fld>
            <a:endParaRPr lang="en-GB"/>
          </a:p>
        </p:txBody>
      </p:sp>
    </p:spTree>
    <p:extLst>
      <p:ext uri="{BB962C8B-B14F-4D97-AF65-F5344CB8AC3E}">
        <p14:creationId xmlns:p14="http://schemas.microsoft.com/office/powerpoint/2010/main" val="1691065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dirty="0">
                <a:latin typeface="Times New Roman" panose="02020603050405020304" pitchFamily="18" charset="0"/>
                <a:cs typeface="Times New Roman" panose="02020603050405020304" pitchFamily="18" charset="0"/>
              </a:rPr>
              <a:t>Vacuum System in the FCC-</a:t>
            </a:r>
            <a:r>
              <a:rPr lang="en-GB" dirty="0" err="1">
                <a:latin typeface="Times New Roman" panose="02020603050405020304" pitchFamily="18" charset="0"/>
                <a:cs typeface="Times New Roman" panose="02020603050405020304" pitchFamily="18" charset="0"/>
              </a:rPr>
              <a:t>ee</a:t>
            </a:r>
            <a:r>
              <a:rPr lang="en-GB" dirty="0">
                <a:latin typeface="Times New Roman" panose="02020603050405020304" pitchFamily="18" charset="0"/>
                <a:cs typeface="Times New Roman" panose="02020603050405020304" pitchFamily="18" charset="0"/>
              </a:rPr>
              <a:t> MDI Region</a:t>
            </a:r>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ACBAAB-1145-447C-886A-EF410668F702}" type="slidenum">
              <a:rPr lang="en-GB" smtClean="0"/>
              <a:t>‹#›</a:t>
            </a:fld>
            <a:endParaRPr lang="en-GB"/>
          </a:p>
        </p:txBody>
      </p:sp>
    </p:spTree>
    <p:extLst>
      <p:ext uri="{BB962C8B-B14F-4D97-AF65-F5344CB8AC3E}">
        <p14:creationId xmlns:p14="http://schemas.microsoft.com/office/powerpoint/2010/main" val="920429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hyperlink" Target="https://doi.org/10.1140/epjti/s40485-022-00087-w"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3497BF1-535F-4C7D-B075-C8FADBCE785C}"/>
              </a:ext>
            </a:extLst>
          </p:cNvPr>
          <p:cNvSpPr>
            <a:spLocks noGrp="1"/>
          </p:cNvSpPr>
          <p:nvPr>
            <p:ph type="ctrTitle"/>
          </p:nvPr>
        </p:nvSpPr>
        <p:spPr>
          <a:xfrm>
            <a:off x="143341" y="2400615"/>
            <a:ext cx="11903032" cy="2387600"/>
          </a:xfrm>
        </p:spPr>
        <p:txBody>
          <a:bodyPr>
            <a:normAutofit fontScale="90000"/>
          </a:bodyPr>
          <a:lstStyle/>
          <a:p>
            <a:r>
              <a:rPr lang="en-GB" sz="4800" dirty="0">
                <a:solidFill>
                  <a:schemeClr val="bg1"/>
                </a:solidFill>
                <a:latin typeface="Times New Roman" panose="02020603050405020304" pitchFamily="18" charset="0"/>
                <a:cs typeface="Times New Roman" panose="02020603050405020304" pitchFamily="18" charset="0"/>
              </a:rPr>
              <a:t>Synchrotron Radiation in FCC-</a:t>
            </a:r>
            <a:r>
              <a:rPr lang="en-GB" sz="4800" dirty="0" err="1">
                <a:solidFill>
                  <a:schemeClr val="bg1"/>
                </a:solidFill>
                <a:latin typeface="Times New Roman" panose="02020603050405020304" pitchFamily="18" charset="0"/>
                <a:cs typeface="Times New Roman" panose="02020603050405020304" pitchFamily="18" charset="0"/>
              </a:rPr>
              <a:t>ee</a:t>
            </a:r>
            <a:r>
              <a:rPr lang="en-GB" sz="4800" dirty="0">
                <a:solidFill>
                  <a:schemeClr val="bg1"/>
                </a:solidFill>
                <a:latin typeface="Times New Roman" panose="02020603050405020304" pitchFamily="18" charset="0"/>
                <a:cs typeface="Times New Roman" panose="02020603050405020304" pitchFamily="18" charset="0"/>
              </a:rPr>
              <a:t>: Simulation, Absorption, and Related Issues</a:t>
            </a:r>
            <a:br>
              <a:rPr lang="en-GB" dirty="0"/>
            </a:br>
            <a:br>
              <a:rPr lang="en-US" dirty="0"/>
            </a:br>
            <a:endParaRPr lang="en-US" dirty="0"/>
          </a:p>
        </p:txBody>
      </p:sp>
      <p:sp>
        <p:nvSpPr>
          <p:cNvPr id="4" name="Untertitel 3">
            <a:extLst>
              <a:ext uri="{FF2B5EF4-FFF2-40B4-BE49-F238E27FC236}">
                <a16:creationId xmlns:a16="http://schemas.microsoft.com/office/drawing/2014/main" id="{0C44E76C-472D-4CD1-B3E8-9FBF11960DFD}"/>
              </a:ext>
            </a:extLst>
          </p:cNvPr>
          <p:cNvSpPr>
            <a:spLocks noGrp="1"/>
          </p:cNvSpPr>
          <p:nvPr>
            <p:ph type="subTitle" idx="1"/>
          </p:nvPr>
        </p:nvSpPr>
        <p:spPr>
          <a:xfrm>
            <a:off x="1679509" y="3861048"/>
            <a:ext cx="8736971" cy="2448272"/>
          </a:xfrm>
        </p:spPr>
        <p:txBody>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9" name="Untertitel 2">
            <a:extLst>
              <a:ext uri="{FF2B5EF4-FFF2-40B4-BE49-F238E27FC236}">
                <a16:creationId xmlns:a16="http://schemas.microsoft.com/office/drawing/2014/main" id="{30792579-EE02-442F-B8CA-F2FA3D9D007F}"/>
              </a:ext>
            </a:extLst>
          </p:cNvPr>
          <p:cNvSpPr txBox="1">
            <a:spLocks/>
          </p:cNvSpPr>
          <p:nvPr/>
        </p:nvSpPr>
        <p:spPr>
          <a:xfrm>
            <a:off x="1980255" y="3861048"/>
            <a:ext cx="8229203" cy="332561"/>
          </a:xfrm>
          <a:prstGeom prst="rect">
            <a:avLst/>
          </a:prstGeom>
        </p:spPr>
        <p:txBody>
          <a:bodyPr vert="horz" lIns="121920" tIns="60960" rIns="121920" bIns="60960" rtlCol="0">
            <a:noAutofit/>
          </a:bodyPr>
          <a:lstStyle>
            <a:lvl1pPr marL="0" indent="0" algn="ctr" defTabSz="685800" rtl="0" eaLnBrk="1" latinLnBrk="0" hangingPunct="1">
              <a:lnSpc>
                <a:spcPts val="1388"/>
              </a:lnSpc>
              <a:spcBef>
                <a:spcPts val="0"/>
              </a:spcBef>
              <a:buFont typeface="Arial" panose="020B0604020202020204" pitchFamily="34" charset="0"/>
              <a:buNone/>
              <a:defRPr sz="1200" kern="1200">
                <a:solidFill>
                  <a:schemeClr val="bg1"/>
                </a:solidFill>
                <a:latin typeface="+mn-lt"/>
                <a:ea typeface="+mn-ea"/>
                <a:cs typeface="+mn-cs"/>
              </a:defRPr>
            </a:lvl1pPr>
            <a:lvl2pPr marL="342900" indent="0" algn="ctr" defTabSz="685800" rtl="0" eaLnBrk="1" latinLnBrk="0" hangingPunct="1">
              <a:lnSpc>
                <a:spcPts val="1388"/>
              </a:lnSpc>
              <a:spcBef>
                <a:spcPts val="0"/>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ts val="1388"/>
              </a:lnSpc>
              <a:spcBef>
                <a:spcPts val="0"/>
              </a:spcBef>
              <a:buSzPct val="100000"/>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ts val="1388"/>
              </a:lnSpc>
              <a:spcBef>
                <a:spcPts val="0"/>
              </a:spcBef>
              <a:buSzPct val="100000"/>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r>
              <a:rPr lang="en-US" sz="1867" dirty="0">
                <a:latin typeface="Times New Roman" panose="02020603050405020304" pitchFamily="18" charset="0"/>
                <a:cs typeface="Times New Roman" panose="02020603050405020304" pitchFamily="18" charset="0"/>
              </a:rPr>
              <a:t>R. Kersevan, reporting for TE-VSC</a:t>
            </a:r>
          </a:p>
          <a:p>
            <a:endParaRPr lang="en-US" sz="1867" dirty="0">
              <a:latin typeface="Times New Roman" panose="02020603050405020304" pitchFamily="18" charset="0"/>
              <a:cs typeface="Times New Roman" panose="02020603050405020304" pitchFamily="18" charset="0"/>
            </a:endParaRPr>
          </a:p>
          <a:p>
            <a:r>
              <a:rPr lang="en-US" sz="1867" dirty="0">
                <a:latin typeface="Times New Roman" panose="02020603050405020304" pitchFamily="18" charset="0"/>
                <a:cs typeface="Times New Roman" panose="02020603050405020304" pitchFamily="18" charset="0"/>
              </a:rPr>
              <a:t> TE FCC-</a:t>
            </a:r>
            <a:r>
              <a:rPr lang="en-US" sz="1867" dirty="0" err="1">
                <a:latin typeface="Times New Roman" panose="02020603050405020304" pitchFamily="18" charset="0"/>
                <a:cs typeface="Times New Roman" panose="02020603050405020304" pitchFamily="18" charset="0"/>
              </a:rPr>
              <a:t>ee</a:t>
            </a:r>
            <a:r>
              <a:rPr lang="en-US" sz="1867" dirty="0">
                <a:latin typeface="Times New Roman" panose="02020603050405020304" pitchFamily="18" charset="0"/>
                <a:cs typeface="Times New Roman" panose="02020603050405020304" pitchFamily="18" charset="0"/>
              </a:rPr>
              <a:t> workshop, CERN, 16 May 2024</a:t>
            </a:r>
          </a:p>
        </p:txBody>
      </p:sp>
      <p:pic>
        <p:nvPicPr>
          <p:cNvPr id="5" name="Picture 4">
            <a:extLst>
              <a:ext uri="{FF2B5EF4-FFF2-40B4-BE49-F238E27FC236}">
                <a16:creationId xmlns:a16="http://schemas.microsoft.com/office/drawing/2014/main" id="{4FE52D8F-ECC5-2B2C-64C6-F7AD50D29B0D}"/>
              </a:ext>
            </a:extLst>
          </p:cNvPr>
          <p:cNvPicPr>
            <a:picLocks noChangeAspect="1"/>
          </p:cNvPicPr>
          <p:nvPr/>
        </p:nvPicPr>
        <p:blipFill>
          <a:blip r:embed="rId2"/>
          <a:stretch>
            <a:fillRect/>
          </a:stretch>
        </p:blipFill>
        <p:spPr>
          <a:xfrm>
            <a:off x="0" y="6150704"/>
            <a:ext cx="756781" cy="707590"/>
          </a:xfrm>
          <a:prstGeom prst="rect">
            <a:avLst/>
          </a:prstGeom>
        </p:spPr>
      </p:pic>
      <p:pic>
        <p:nvPicPr>
          <p:cNvPr id="6" name="Picture 5">
            <a:extLst>
              <a:ext uri="{FF2B5EF4-FFF2-40B4-BE49-F238E27FC236}">
                <a16:creationId xmlns:a16="http://schemas.microsoft.com/office/drawing/2014/main" id="{97B4B2E6-559F-8ABE-70FF-12EDDA4E908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150641" y="6150410"/>
            <a:ext cx="1041359" cy="707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88A1DFE4-5FC5-43BD-BB7E-75EAD82B965F}" type="slidenum">
              <a:rPr lang="en-US" noProof="0" smtClean="0"/>
              <a:pPr/>
              <a:t>1</a:t>
            </a:fld>
            <a:endParaRPr lang="en-US" noProof="0" dirty="0"/>
          </a:p>
        </p:txBody>
      </p:sp>
    </p:spTree>
    <p:extLst>
      <p:ext uri="{BB962C8B-B14F-4D97-AF65-F5344CB8AC3E}">
        <p14:creationId xmlns:p14="http://schemas.microsoft.com/office/powerpoint/2010/main" val="35431782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B114772-DAD1-DB70-275F-C09080A44771}"/>
              </a:ext>
            </a:extLst>
          </p:cNvPr>
          <p:cNvSpPr>
            <a:spLocks noGrp="1"/>
          </p:cNvSpPr>
          <p:nvPr>
            <p:ph type="sldNum" sz="quarter" idx="12"/>
          </p:nvPr>
        </p:nvSpPr>
        <p:spPr/>
        <p:txBody>
          <a:bodyPr/>
          <a:lstStyle/>
          <a:p>
            <a:fld id="{B5ACBAAB-1145-447C-886A-EF410668F702}" type="slidenum">
              <a:rPr lang="en-GB" smtClean="0"/>
              <a:t>10</a:t>
            </a:fld>
            <a:endParaRPr lang="en-GB"/>
          </a:p>
        </p:txBody>
      </p:sp>
      <p:sp>
        <p:nvSpPr>
          <p:cNvPr id="4" name="TextBox 3">
            <a:extLst>
              <a:ext uri="{FF2B5EF4-FFF2-40B4-BE49-F238E27FC236}">
                <a16:creationId xmlns:a16="http://schemas.microsoft.com/office/drawing/2014/main" id="{4E2E1F29-88C7-1FB4-A3EA-A2967DBB221A}"/>
              </a:ext>
            </a:extLst>
          </p:cNvPr>
          <p:cNvSpPr txBox="1"/>
          <p:nvPr/>
        </p:nvSpPr>
        <p:spPr>
          <a:xfrm>
            <a:off x="525043" y="147487"/>
            <a:ext cx="11132082" cy="6278642"/>
          </a:xfrm>
          <a:prstGeom prst="rect">
            <a:avLst/>
          </a:prstGeom>
          <a:noFill/>
        </p:spPr>
        <p:txBody>
          <a:bodyPr wrap="square" rtlCol="0">
            <a:spAutoFit/>
          </a:bodyPr>
          <a:lstStyle/>
          <a:p>
            <a:r>
              <a:rPr lang="en-US" dirty="0"/>
              <a:t>We therefore have (Machine/Optics design and desiderata):</a:t>
            </a:r>
          </a:p>
          <a:p>
            <a:endParaRPr lang="en-US" sz="800" dirty="0"/>
          </a:p>
          <a:p>
            <a:pPr marL="285750" indent="-285750">
              <a:buFont typeface="Arial" panose="020B0604020202020204" pitchFamily="34" charset="0"/>
              <a:buChar char="•"/>
            </a:pPr>
            <a:r>
              <a:rPr lang="en-US" dirty="0"/>
              <a:t>High SR photon flux generating </a:t>
            </a:r>
            <a:r>
              <a:rPr lang="en-US" b="1" dirty="0"/>
              <a:t>high photon-stimulated desorption </a:t>
            </a:r>
            <a:r>
              <a:rPr lang="en-US" dirty="0"/>
              <a:t>(PSD) gas load</a:t>
            </a:r>
          </a:p>
          <a:p>
            <a:pPr marL="285750" indent="-285750">
              <a:buFont typeface="Arial" panose="020B0604020202020204" pitchFamily="34" charset="0"/>
              <a:buChar char="•"/>
            </a:pPr>
            <a:r>
              <a:rPr lang="en-US" dirty="0"/>
              <a:t>Rather </a:t>
            </a:r>
            <a:r>
              <a:rPr lang="en-US" b="1" dirty="0"/>
              <a:t>low specific conductance </a:t>
            </a:r>
            <a:r>
              <a:rPr lang="en-US" dirty="0"/>
              <a:t>of the vacuum chamber (dictated by the size of the quadrupole/sext opening)</a:t>
            </a:r>
          </a:p>
          <a:p>
            <a:pPr marL="285750" indent="-285750">
              <a:buFont typeface="Arial" panose="020B0604020202020204" pitchFamily="34" charset="0"/>
              <a:buChar char="•"/>
            </a:pPr>
            <a:r>
              <a:rPr lang="en-US" dirty="0"/>
              <a:t>Requirement of a </a:t>
            </a:r>
            <a:r>
              <a:rPr lang="en-US" b="1" dirty="0"/>
              <a:t>fast vacuum conditioning </a:t>
            </a:r>
            <a:r>
              <a:rPr lang="en-US" dirty="0"/>
              <a:t>so that a large integrated luminosity can be achieved</a:t>
            </a:r>
          </a:p>
          <a:p>
            <a:pPr marL="285750" indent="-285750">
              <a:buFont typeface="Arial" panose="020B0604020202020204" pitchFamily="34" charset="0"/>
              <a:buChar char="•"/>
            </a:pPr>
            <a:r>
              <a:rPr lang="en-US" dirty="0"/>
              <a:t>Need for a vacuum system which </a:t>
            </a:r>
            <a:r>
              <a:rPr lang="en-US" b="1" dirty="0"/>
              <a:t>minimizes e-cloud </a:t>
            </a:r>
            <a:r>
              <a:rPr lang="en-US" dirty="0"/>
              <a:t>(e+ beam) and </a:t>
            </a:r>
            <a:r>
              <a:rPr lang="en-US" b="1" dirty="0"/>
              <a:t>ion-trapping</a:t>
            </a:r>
            <a:r>
              <a:rPr lang="en-US" dirty="0"/>
              <a:t> (e- beam) (to preserve the quality of the beam)</a:t>
            </a:r>
          </a:p>
          <a:p>
            <a:endParaRPr lang="en-US" dirty="0"/>
          </a:p>
          <a:p>
            <a:r>
              <a:rPr lang="en-US" dirty="0"/>
              <a:t>This leads to (Requirements):</a:t>
            </a:r>
          </a:p>
          <a:p>
            <a:endParaRPr lang="en-US" sz="800" dirty="0"/>
          </a:p>
          <a:p>
            <a:pPr marL="285750" indent="-285750">
              <a:buFont typeface="Arial" panose="020B0604020202020204" pitchFamily="34" charset="0"/>
              <a:buChar char="•"/>
            </a:pPr>
            <a:r>
              <a:rPr lang="en-US" dirty="0"/>
              <a:t>Efficient </a:t>
            </a:r>
            <a:r>
              <a:rPr lang="en-US" b="1" dirty="0"/>
              <a:t>removal of the 50 MW/beam </a:t>
            </a:r>
            <a:r>
              <a:rPr lang="en-US" dirty="0"/>
              <a:t>SR power load</a:t>
            </a:r>
          </a:p>
          <a:p>
            <a:pPr marL="285750" indent="-285750">
              <a:buFont typeface="Arial" panose="020B0604020202020204" pitchFamily="34" charset="0"/>
              <a:buChar char="•"/>
            </a:pPr>
            <a:r>
              <a:rPr lang="en-US" dirty="0"/>
              <a:t>Vacuum surfaces (materials, thin-films, treatments) having a low PSD yield, </a:t>
            </a:r>
            <a:r>
              <a:rPr lang="en-US" b="1" dirty="0"/>
              <a:t>minimizing gas-beam interactions</a:t>
            </a:r>
          </a:p>
          <a:p>
            <a:pPr marL="285750" indent="-285750">
              <a:buFont typeface="Arial" panose="020B0604020202020204" pitchFamily="34" charset="0"/>
              <a:buChar char="•"/>
            </a:pPr>
            <a:r>
              <a:rPr lang="en-US" b="1" dirty="0"/>
              <a:t>Efficient pumping</a:t>
            </a:r>
            <a:r>
              <a:rPr lang="en-US" dirty="0"/>
              <a:t>, both in cost and in performance</a:t>
            </a:r>
          </a:p>
          <a:p>
            <a:pPr marL="285750" indent="-285750">
              <a:buFont typeface="Arial" panose="020B0604020202020204" pitchFamily="34" charset="0"/>
              <a:buChar char="•"/>
            </a:pPr>
            <a:r>
              <a:rPr lang="en-US" b="1" dirty="0"/>
              <a:t>Minimization of the high-energy component of the Compton-scattered primary SR fan </a:t>
            </a:r>
            <a:r>
              <a:rPr lang="en-US" dirty="0"/>
              <a:t>(for energies W, H, T), as per FLUKA simulations/results</a:t>
            </a:r>
          </a:p>
          <a:p>
            <a:endParaRPr lang="en-US" dirty="0"/>
          </a:p>
          <a:p>
            <a:r>
              <a:rPr lang="en-US" dirty="0"/>
              <a:t>We can satisfy these requirement if we design a vacuum system based on:</a:t>
            </a:r>
          </a:p>
          <a:p>
            <a:endParaRPr lang="en-US" sz="800" dirty="0"/>
          </a:p>
          <a:p>
            <a:pPr marL="285750" indent="-285750">
              <a:buFont typeface="Arial" panose="020B0604020202020204" pitchFamily="34" charset="0"/>
              <a:buChar char="•"/>
            </a:pPr>
            <a:r>
              <a:rPr lang="en-US" b="1" dirty="0"/>
              <a:t>NEG-coating</a:t>
            </a:r>
            <a:r>
              <a:rPr lang="en-US" dirty="0"/>
              <a:t> (thin, ~200 nm, to reduce resistive-wall impedance contribution)</a:t>
            </a:r>
          </a:p>
          <a:p>
            <a:pPr marL="285750" indent="-285750">
              <a:buFont typeface="Arial" panose="020B0604020202020204" pitchFamily="34" charset="0"/>
              <a:buChar char="•"/>
            </a:pPr>
            <a:r>
              <a:rPr lang="en-US" dirty="0"/>
              <a:t>Primary SR fans intercepted by </a:t>
            </a:r>
            <a:r>
              <a:rPr lang="en-US" b="1" dirty="0"/>
              <a:t>localized SR absorbers</a:t>
            </a:r>
            <a:r>
              <a:rPr lang="en-US" dirty="0"/>
              <a:t>, rather than a LEP-like configuration where the SR fans are distributed more or less uniformly along the external side of the vacuum chamber</a:t>
            </a:r>
          </a:p>
          <a:p>
            <a:endParaRPr lang="en-GB" dirty="0"/>
          </a:p>
          <a:p>
            <a:r>
              <a:rPr lang="en-GB" dirty="0"/>
              <a:t>The next slides will summarize the modelling exercise showing that </a:t>
            </a:r>
            <a:r>
              <a:rPr lang="en-GB" b="1" i="1" u="sng" dirty="0"/>
              <a:t>a NEG-coated, localized SR absorber configuration meets the requirements </a:t>
            </a:r>
          </a:p>
        </p:txBody>
      </p:sp>
      <p:sp>
        <p:nvSpPr>
          <p:cNvPr id="5" name="Footer Placeholder 2">
            <a:extLst>
              <a:ext uri="{FF2B5EF4-FFF2-40B4-BE49-F238E27FC236}">
                <a16:creationId xmlns:a16="http://schemas.microsoft.com/office/drawing/2014/main" id="{F8FE4545-C909-C3CB-D9C2-32139C76185B}"/>
              </a:ext>
            </a:extLst>
          </p:cNvPr>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Tree>
    <p:extLst>
      <p:ext uri="{BB962C8B-B14F-4D97-AF65-F5344CB8AC3E}">
        <p14:creationId xmlns:p14="http://schemas.microsoft.com/office/powerpoint/2010/main" val="34079099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11</a:t>
            </a:fld>
            <a:endParaRPr lang="en-GB" dirty="0"/>
          </a:p>
        </p:txBody>
      </p:sp>
      <p:grpSp>
        <p:nvGrpSpPr>
          <p:cNvPr id="26" name="Group 25">
            <a:extLst>
              <a:ext uri="{FF2B5EF4-FFF2-40B4-BE49-F238E27FC236}">
                <a16:creationId xmlns:a16="http://schemas.microsoft.com/office/drawing/2014/main" id="{1F3A2A54-7EA0-4C37-B297-2AE088A2A299}"/>
              </a:ext>
            </a:extLst>
          </p:cNvPr>
          <p:cNvGrpSpPr/>
          <p:nvPr/>
        </p:nvGrpSpPr>
        <p:grpSpPr>
          <a:xfrm>
            <a:off x="5115221" y="991406"/>
            <a:ext cx="5608639" cy="4507958"/>
            <a:chOff x="5272196" y="1858291"/>
            <a:chExt cx="3692291" cy="2963117"/>
          </a:xfrm>
        </p:grpSpPr>
        <p:pic>
          <p:nvPicPr>
            <p:cNvPr id="27" name="Picture 26" descr="Shape, arrow&#10;&#10;Description automatically generated">
              <a:extLst>
                <a:ext uri="{FF2B5EF4-FFF2-40B4-BE49-F238E27FC236}">
                  <a16:creationId xmlns:a16="http://schemas.microsoft.com/office/drawing/2014/main" id="{6363762F-FBD5-4EFA-93F5-6FD706BD7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72196" y="1858291"/>
              <a:ext cx="3692291" cy="2963117"/>
            </a:xfrm>
            <a:prstGeom prst="rect">
              <a:avLst/>
            </a:prstGeom>
          </p:spPr>
        </p:pic>
        <p:cxnSp>
          <p:nvCxnSpPr>
            <p:cNvPr id="28" name="Straight Connector 27">
              <a:extLst>
                <a:ext uri="{FF2B5EF4-FFF2-40B4-BE49-F238E27FC236}">
                  <a16:creationId xmlns:a16="http://schemas.microsoft.com/office/drawing/2014/main" id="{39E75B6F-8B7E-4615-9F76-363914A7E7CE}"/>
                </a:ext>
              </a:extLst>
            </p:cNvPr>
            <p:cNvCxnSpPr>
              <a:cxnSpLocks/>
            </p:cNvCxnSpPr>
            <p:nvPr/>
          </p:nvCxnSpPr>
          <p:spPr>
            <a:xfrm flipV="1">
              <a:off x="5940152" y="3342251"/>
              <a:ext cx="208456" cy="40387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1660215-77DD-4157-BC7D-A7ACD3DA75A2}"/>
                </a:ext>
              </a:extLst>
            </p:cNvPr>
            <p:cNvCxnSpPr>
              <a:cxnSpLocks/>
            </p:cNvCxnSpPr>
            <p:nvPr/>
          </p:nvCxnSpPr>
          <p:spPr>
            <a:xfrm flipV="1">
              <a:off x="6765847" y="2201947"/>
              <a:ext cx="758481" cy="1"/>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9AD6BC6-D348-4D08-AC2C-646533D2606A}"/>
                </a:ext>
              </a:extLst>
            </p:cNvPr>
            <p:cNvCxnSpPr>
              <a:cxnSpLocks/>
            </p:cNvCxnSpPr>
            <p:nvPr/>
          </p:nvCxnSpPr>
          <p:spPr>
            <a:xfrm>
              <a:off x="6012160" y="3634909"/>
              <a:ext cx="1979984" cy="651257"/>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E54BA898-0D9B-4DF3-89E0-6AB317DB0B0F}"/>
                </a:ext>
              </a:extLst>
            </p:cNvPr>
            <p:cNvSpPr txBox="1"/>
            <p:nvPr/>
          </p:nvSpPr>
          <p:spPr>
            <a:xfrm>
              <a:off x="6517670" y="3986564"/>
              <a:ext cx="677008" cy="246221"/>
            </a:xfrm>
            <a:prstGeom prst="rect">
              <a:avLst/>
            </a:prstGeom>
            <a:noFill/>
          </p:spPr>
          <p:txBody>
            <a:bodyPr wrap="square" rtlCol="0">
              <a:spAutoFit/>
            </a:bodyPr>
            <a:lstStyle/>
            <a:p>
              <a:pPr algn="ctr"/>
              <a:r>
                <a:rPr lang="en-US" sz="1000" b="1" dirty="0">
                  <a:solidFill>
                    <a:schemeClr val="bg1"/>
                  </a:solidFill>
                </a:rPr>
                <a:t>175 mm</a:t>
              </a:r>
              <a:endParaRPr lang="en-GB" sz="1000" b="1" dirty="0">
                <a:solidFill>
                  <a:schemeClr val="bg1"/>
                </a:solidFill>
              </a:endParaRPr>
            </a:p>
          </p:txBody>
        </p:sp>
        <p:cxnSp>
          <p:nvCxnSpPr>
            <p:cNvPr id="32" name="Straight Connector 31">
              <a:extLst>
                <a:ext uri="{FF2B5EF4-FFF2-40B4-BE49-F238E27FC236}">
                  <a16:creationId xmlns:a16="http://schemas.microsoft.com/office/drawing/2014/main" id="{68462AEE-B075-4077-A6B0-8A3AC48923E2}"/>
                </a:ext>
              </a:extLst>
            </p:cNvPr>
            <p:cNvCxnSpPr>
              <a:cxnSpLocks/>
            </p:cNvCxnSpPr>
            <p:nvPr/>
          </p:nvCxnSpPr>
          <p:spPr>
            <a:xfrm flipV="1">
              <a:off x="7956376" y="3968080"/>
              <a:ext cx="208456" cy="40387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9440BD0-01B3-41D6-B71C-613AC57B5DF2}"/>
                </a:ext>
              </a:extLst>
            </p:cNvPr>
            <p:cNvCxnSpPr>
              <a:cxnSpLocks/>
            </p:cNvCxnSpPr>
            <p:nvPr/>
          </p:nvCxnSpPr>
          <p:spPr>
            <a:xfrm flipV="1">
              <a:off x="8164832" y="3276972"/>
              <a:ext cx="758481" cy="1"/>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41217EFE-8B0D-42C0-B9D8-9DA360B01693}"/>
                </a:ext>
              </a:extLst>
            </p:cNvPr>
            <p:cNvCxnSpPr>
              <a:cxnSpLocks/>
            </p:cNvCxnSpPr>
            <p:nvPr/>
          </p:nvCxnSpPr>
          <p:spPr>
            <a:xfrm>
              <a:off x="7164016" y="2209363"/>
              <a:ext cx="1414325" cy="1067609"/>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D59087E-C1F0-485D-AAC6-680581826241}"/>
                </a:ext>
              </a:extLst>
            </p:cNvPr>
            <p:cNvSpPr txBox="1"/>
            <p:nvPr/>
          </p:nvSpPr>
          <p:spPr>
            <a:xfrm>
              <a:off x="7753097" y="2555985"/>
              <a:ext cx="677008" cy="246221"/>
            </a:xfrm>
            <a:prstGeom prst="rect">
              <a:avLst/>
            </a:prstGeom>
            <a:noFill/>
          </p:spPr>
          <p:txBody>
            <a:bodyPr wrap="square" rtlCol="0">
              <a:spAutoFit/>
            </a:bodyPr>
            <a:lstStyle/>
            <a:p>
              <a:pPr algn="ctr"/>
              <a:r>
                <a:rPr lang="en-US" sz="1000" b="1" dirty="0">
                  <a:solidFill>
                    <a:schemeClr val="bg1"/>
                  </a:solidFill>
                </a:rPr>
                <a:t>300 mm</a:t>
              </a:r>
              <a:endParaRPr lang="en-GB" sz="1000" b="1" dirty="0">
                <a:solidFill>
                  <a:schemeClr val="bg1"/>
                </a:solidFill>
              </a:endParaRPr>
            </a:p>
          </p:txBody>
        </p:sp>
        <p:cxnSp>
          <p:nvCxnSpPr>
            <p:cNvPr id="36" name="Straight Arrow Connector 35">
              <a:extLst>
                <a:ext uri="{FF2B5EF4-FFF2-40B4-BE49-F238E27FC236}">
                  <a16:creationId xmlns:a16="http://schemas.microsoft.com/office/drawing/2014/main" id="{ABF328C7-D8CA-4777-BE5B-0EDC3D69D505}"/>
                </a:ext>
              </a:extLst>
            </p:cNvPr>
            <p:cNvCxnSpPr>
              <a:cxnSpLocks/>
            </p:cNvCxnSpPr>
            <p:nvPr/>
          </p:nvCxnSpPr>
          <p:spPr>
            <a:xfrm flipH="1" flipV="1">
              <a:off x="6228184" y="3000146"/>
              <a:ext cx="1435892" cy="172079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C2CB54F2-CFD7-40E1-A399-CFC2C6F35920}"/>
                </a:ext>
              </a:extLst>
            </p:cNvPr>
            <p:cNvCxnSpPr/>
            <p:nvPr/>
          </p:nvCxnSpPr>
          <p:spPr>
            <a:xfrm flipH="1" flipV="1">
              <a:off x="6456089" y="3061108"/>
              <a:ext cx="1346484" cy="1659836"/>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C8444AA-1909-4D0D-9F58-746C29C3B25E}"/>
                </a:ext>
              </a:extLst>
            </p:cNvPr>
            <p:cNvCxnSpPr>
              <a:cxnSpLocks/>
            </p:cNvCxnSpPr>
            <p:nvPr/>
          </p:nvCxnSpPr>
          <p:spPr>
            <a:xfrm flipH="1" flipV="1">
              <a:off x="6693922" y="3127544"/>
              <a:ext cx="1262454" cy="1669986"/>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0585084E-E8F9-4F5F-82D7-E51BA094790B}"/>
                </a:ext>
              </a:extLst>
            </p:cNvPr>
            <p:cNvCxnSpPr>
              <a:cxnSpLocks/>
            </p:cNvCxnSpPr>
            <p:nvPr/>
          </p:nvCxnSpPr>
          <p:spPr>
            <a:xfrm flipH="1" flipV="1">
              <a:off x="6931755" y="3212384"/>
              <a:ext cx="1108651" cy="1585146"/>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40" name="Straight Connector 39">
            <a:extLst>
              <a:ext uri="{FF2B5EF4-FFF2-40B4-BE49-F238E27FC236}">
                <a16:creationId xmlns:a16="http://schemas.microsoft.com/office/drawing/2014/main" id="{42AC7956-CDEE-4FA2-B6A3-2C5745BBBA22}"/>
              </a:ext>
            </a:extLst>
          </p:cNvPr>
          <p:cNvCxnSpPr/>
          <p:nvPr/>
        </p:nvCxnSpPr>
        <p:spPr>
          <a:xfrm>
            <a:off x="7543315" y="2658622"/>
            <a:ext cx="1335564" cy="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6FBF8AC-9911-48F5-A7F1-638CB0A8A41C}"/>
              </a:ext>
            </a:extLst>
          </p:cNvPr>
          <p:cNvCxnSpPr>
            <a:cxnSpLocks/>
          </p:cNvCxnSpPr>
          <p:nvPr/>
        </p:nvCxnSpPr>
        <p:spPr>
          <a:xfrm>
            <a:off x="8319878" y="2961176"/>
            <a:ext cx="1423097" cy="91253"/>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05F5650B-7618-4C07-9693-8480E7D9C48F}"/>
              </a:ext>
            </a:extLst>
          </p:cNvPr>
          <p:cNvSpPr txBox="1"/>
          <p:nvPr/>
        </p:nvSpPr>
        <p:spPr>
          <a:xfrm>
            <a:off x="8887077" y="2999164"/>
            <a:ext cx="1028384" cy="246221"/>
          </a:xfrm>
          <a:prstGeom prst="rect">
            <a:avLst/>
          </a:prstGeom>
          <a:noFill/>
        </p:spPr>
        <p:txBody>
          <a:bodyPr wrap="square" rtlCol="0">
            <a:spAutoFit/>
          </a:bodyPr>
          <a:lstStyle/>
          <a:p>
            <a:pPr algn="ctr"/>
            <a:r>
              <a:rPr lang="en-US" sz="1000" b="1" dirty="0">
                <a:solidFill>
                  <a:schemeClr val="bg1"/>
                </a:solidFill>
              </a:rPr>
              <a:t>18 mm</a:t>
            </a:r>
            <a:endParaRPr lang="en-GB" sz="1000" b="1" dirty="0">
              <a:solidFill>
                <a:schemeClr val="bg1"/>
              </a:solidFill>
            </a:endParaRPr>
          </a:p>
        </p:txBody>
      </p:sp>
      <p:sp>
        <p:nvSpPr>
          <p:cNvPr id="43" name="TextBox 42">
            <a:extLst>
              <a:ext uri="{FF2B5EF4-FFF2-40B4-BE49-F238E27FC236}">
                <a16:creationId xmlns:a16="http://schemas.microsoft.com/office/drawing/2014/main" id="{1D1B9AF1-8B38-4C61-A3A7-A3B1E303E7DA}"/>
              </a:ext>
            </a:extLst>
          </p:cNvPr>
          <p:cNvSpPr txBox="1"/>
          <p:nvPr/>
        </p:nvSpPr>
        <p:spPr>
          <a:xfrm>
            <a:off x="9161844" y="3089776"/>
            <a:ext cx="316647" cy="566822"/>
          </a:xfrm>
          <a:prstGeom prst="rect">
            <a:avLst/>
          </a:prstGeom>
          <a:noFill/>
        </p:spPr>
        <p:txBody>
          <a:bodyPr wrap="square" rtlCol="0">
            <a:spAutoFit/>
          </a:bodyPr>
          <a:lstStyle/>
          <a:p>
            <a:pPr algn="l">
              <a:lnSpc>
                <a:spcPts val="3700"/>
              </a:lnSpc>
            </a:pPr>
            <a:r>
              <a:rPr lang="en-US" sz="1400" dirty="0">
                <a:solidFill>
                  <a:schemeClr val="bg1"/>
                </a:solidFill>
              </a:rPr>
              <a:t>A</a:t>
            </a:r>
            <a:endParaRPr lang="en-GB" sz="1400" dirty="0">
              <a:solidFill>
                <a:schemeClr val="bg1"/>
              </a:solidFill>
            </a:endParaRPr>
          </a:p>
        </p:txBody>
      </p:sp>
      <p:sp>
        <p:nvSpPr>
          <p:cNvPr id="44" name="TextBox 43">
            <a:extLst>
              <a:ext uri="{FF2B5EF4-FFF2-40B4-BE49-F238E27FC236}">
                <a16:creationId xmlns:a16="http://schemas.microsoft.com/office/drawing/2014/main" id="{87920957-AEC0-425B-BE84-179B4D328978}"/>
              </a:ext>
            </a:extLst>
          </p:cNvPr>
          <p:cNvSpPr txBox="1"/>
          <p:nvPr/>
        </p:nvSpPr>
        <p:spPr>
          <a:xfrm>
            <a:off x="5920581" y="2051055"/>
            <a:ext cx="316647" cy="566822"/>
          </a:xfrm>
          <a:prstGeom prst="rect">
            <a:avLst/>
          </a:prstGeom>
          <a:noFill/>
        </p:spPr>
        <p:txBody>
          <a:bodyPr wrap="square" rtlCol="0">
            <a:spAutoFit/>
          </a:bodyPr>
          <a:lstStyle/>
          <a:p>
            <a:pPr algn="l">
              <a:lnSpc>
                <a:spcPts val="3700"/>
              </a:lnSpc>
            </a:pPr>
            <a:r>
              <a:rPr lang="en-US" sz="1400" dirty="0">
                <a:solidFill>
                  <a:schemeClr val="bg1"/>
                </a:solidFill>
              </a:rPr>
              <a:t>B</a:t>
            </a:r>
            <a:endParaRPr lang="en-GB" sz="1400" dirty="0">
              <a:solidFill>
                <a:schemeClr val="bg1"/>
              </a:solidFill>
            </a:endParaRPr>
          </a:p>
        </p:txBody>
      </p:sp>
      <p:pic>
        <p:nvPicPr>
          <p:cNvPr id="45" name="Picture 44">
            <a:extLst>
              <a:ext uri="{FF2B5EF4-FFF2-40B4-BE49-F238E27FC236}">
                <a16:creationId xmlns:a16="http://schemas.microsoft.com/office/drawing/2014/main" id="{98607481-B159-4A62-8702-D52DE09300D2}"/>
              </a:ext>
            </a:extLst>
          </p:cNvPr>
          <p:cNvPicPr>
            <a:picLocks noChangeAspect="1"/>
          </p:cNvPicPr>
          <p:nvPr/>
        </p:nvPicPr>
        <p:blipFill>
          <a:blip r:embed="rId3"/>
          <a:stretch>
            <a:fillRect/>
          </a:stretch>
        </p:blipFill>
        <p:spPr>
          <a:xfrm>
            <a:off x="257197" y="749428"/>
            <a:ext cx="3012689" cy="1759683"/>
          </a:xfrm>
          <a:prstGeom prst="rect">
            <a:avLst/>
          </a:prstGeom>
        </p:spPr>
      </p:pic>
      <p:sp>
        <p:nvSpPr>
          <p:cNvPr id="46" name="Rectangle 45">
            <a:extLst>
              <a:ext uri="{FF2B5EF4-FFF2-40B4-BE49-F238E27FC236}">
                <a16:creationId xmlns:a16="http://schemas.microsoft.com/office/drawing/2014/main" id="{E0DC83D0-79E6-4292-8A79-0459E94F8670}"/>
              </a:ext>
            </a:extLst>
          </p:cNvPr>
          <p:cNvSpPr/>
          <p:nvPr/>
        </p:nvSpPr>
        <p:spPr>
          <a:xfrm>
            <a:off x="2405693" y="1426912"/>
            <a:ext cx="452633" cy="317024"/>
          </a:xfrm>
          <a:prstGeom prst="rect">
            <a:avLst/>
          </a:prstGeom>
          <a:no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2" name="TextBox 71">
            <a:extLst>
              <a:ext uri="{FF2B5EF4-FFF2-40B4-BE49-F238E27FC236}">
                <a16:creationId xmlns:a16="http://schemas.microsoft.com/office/drawing/2014/main" id="{2B8D1523-D16C-11A5-E263-C32ABF9215D8}"/>
              </a:ext>
            </a:extLst>
          </p:cNvPr>
          <p:cNvSpPr txBox="1"/>
          <p:nvPr/>
        </p:nvSpPr>
        <p:spPr>
          <a:xfrm>
            <a:off x="1145969" y="170674"/>
            <a:ext cx="9256816" cy="369332"/>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Initial geometry of the SR photon absorber, </a:t>
            </a:r>
            <a:r>
              <a:rPr lang="en-US" b="1" u="sng" dirty="0">
                <a:latin typeface="Times New Roman" panose="02020603050405020304" pitchFamily="18" charset="0"/>
                <a:cs typeface="Times New Roman" panose="02020603050405020304" pitchFamily="18" charset="0"/>
              </a:rPr>
              <a:t>now superseded</a:t>
            </a:r>
            <a:r>
              <a:rPr lang="en-US" b="1" dirty="0">
                <a:latin typeface="Times New Roman" panose="02020603050405020304" pitchFamily="18" charset="0"/>
                <a:cs typeface="Times New Roman" panose="02020603050405020304" pitchFamily="18" charset="0"/>
              </a:rPr>
              <a:t> by 3D-printed one (next slide)</a:t>
            </a:r>
            <a:endParaRPr lang="en-GB" b="1" dirty="0">
              <a:latin typeface="Times New Roman" panose="02020603050405020304" pitchFamily="18" charset="0"/>
              <a:cs typeface="Times New Roman" panose="02020603050405020304" pitchFamily="18" charset="0"/>
            </a:endParaRPr>
          </a:p>
        </p:txBody>
      </p:sp>
      <p:pic>
        <p:nvPicPr>
          <p:cNvPr id="73" name="Picture 72">
            <a:extLst>
              <a:ext uri="{FF2B5EF4-FFF2-40B4-BE49-F238E27FC236}">
                <a16:creationId xmlns:a16="http://schemas.microsoft.com/office/drawing/2014/main" id="{D7934A9F-A28E-4CA9-AF02-3F823B858073}"/>
              </a:ext>
            </a:extLst>
          </p:cNvPr>
          <p:cNvPicPr>
            <a:picLocks noChangeAspect="1"/>
          </p:cNvPicPr>
          <p:nvPr/>
        </p:nvPicPr>
        <p:blipFill>
          <a:blip r:embed="rId4"/>
          <a:stretch>
            <a:fillRect/>
          </a:stretch>
        </p:blipFill>
        <p:spPr>
          <a:xfrm>
            <a:off x="303636" y="2749392"/>
            <a:ext cx="5045647" cy="3427456"/>
          </a:xfrm>
          <a:prstGeom prst="rect">
            <a:avLst/>
          </a:prstGeom>
          <a:ln>
            <a:solidFill>
              <a:schemeClr val="tx2"/>
            </a:solidFill>
          </a:ln>
        </p:spPr>
      </p:pic>
      <p:sp>
        <p:nvSpPr>
          <p:cNvPr id="74" name="TextBox 73">
            <a:extLst>
              <a:ext uri="{FF2B5EF4-FFF2-40B4-BE49-F238E27FC236}">
                <a16:creationId xmlns:a16="http://schemas.microsoft.com/office/drawing/2014/main" id="{E8652F8C-75E0-48CA-9297-65DDDD5C2B6F}"/>
              </a:ext>
            </a:extLst>
          </p:cNvPr>
          <p:cNvSpPr txBox="1"/>
          <p:nvPr/>
        </p:nvSpPr>
        <p:spPr>
          <a:xfrm>
            <a:off x="787144" y="5566251"/>
            <a:ext cx="208456" cy="515910"/>
          </a:xfrm>
          <a:prstGeom prst="rect">
            <a:avLst/>
          </a:prstGeom>
          <a:noFill/>
        </p:spPr>
        <p:txBody>
          <a:bodyPr wrap="square" rtlCol="0">
            <a:spAutoFit/>
          </a:bodyPr>
          <a:lstStyle/>
          <a:p>
            <a:pPr algn="l">
              <a:lnSpc>
                <a:spcPts val="3700"/>
              </a:lnSpc>
            </a:pPr>
            <a:r>
              <a:rPr lang="en-US" sz="2000" dirty="0">
                <a:solidFill>
                  <a:srgbClr val="0F124A"/>
                </a:solidFill>
              </a:rPr>
              <a:t>A</a:t>
            </a:r>
            <a:endParaRPr lang="en-GB" sz="2000" dirty="0">
              <a:solidFill>
                <a:srgbClr val="0F124A"/>
              </a:solidFill>
            </a:endParaRPr>
          </a:p>
        </p:txBody>
      </p:sp>
      <p:sp>
        <p:nvSpPr>
          <p:cNvPr id="75" name="TextBox 74">
            <a:extLst>
              <a:ext uri="{FF2B5EF4-FFF2-40B4-BE49-F238E27FC236}">
                <a16:creationId xmlns:a16="http://schemas.microsoft.com/office/drawing/2014/main" id="{29700414-A3B4-4DDC-ABF6-1CC9CAD3180A}"/>
              </a:ext>
            </a:extLst>
          </p:cNvPr>
          <p:cNvSpPr txBox="1"/>
          <p:nvPr/>
        </p:nvSpPr>
        <p:spPr>
          <a:xfrm>
            <a:off x="3842046" y="5559255"/>
            <a:ext cx="208456" cy="529440"/>
          </a:xfrm>
          <a:prstGeom prst="rect">
            <a:avLst/>
          </a:prstGeom>
          <a:noFill/>
        </p:spPr>
        <p:txBody>
          <a:bodyPr wrap="square" rtlCol="0">
            <a:spAutoFit/>
          </a:bodyPr>
          <a:lstStyle/>
          <a:p>
            <a:pPr algn="l">
              <a:lnSpc>
                <a:spcPts val="3700"/>
              </a:lnSpc>
            </a:pPr>
            <a:r>
              <a:rPr lang="en-US" sz="2400" dirty="0">
                <a:solidFill>
                  <a:srgbClr val="0F124A"/>
                </a:solidFill>
              </a:rPr>
              <a:t>B</a:t>
            </a:r>
            <a:endParaRPr lang="en-GB" sz="2400" dirty="0">
              <a:solidFill>
                <a:srgbClr val="0F124A"/>
              </a:solidFill>
            </a:endParaRPr>
          </a:p>
        </p:txBody>
      </p:sp>
      <p:cxnSp>
        <p:nvCxnSpPr>
          <p:cNvPr id="47" name="Straight Arrow Connector 46">
            <a:extLst>
              <a:ext uri="{FF2B5EF4-FFF2-40B4-BE49-F238E27FC236}">
                <a16:creationId xmlns:a16="http://schemas.microsoft.com/office/drawing/2014/main" id="{ABF328C7-D8CA-4777-BE5B-0EDC3D69D505}"/>
              </a:ext>
            </a:extLst>
          </p:cNvPr>
          <p:cNvCxnSpPr>
            <a:cxnSpLocks/>
          </p:cNvCxnSpPr>
          <p:nvPr/>
        </p:nvCxnSpPr>
        <p:spPr>
          <a:xfrm flipH="1" flipV="1">
            <a:off x="5673918" y="1911185"/>
            <a:ext cx="2899905" cy="3435338"/>
          </a:xfrm>
          <a:prstGeom prst="straightConnector1">
            <a:avLst/>
          </a:prstGeom>
          <a:ln>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7463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12</a:t>
            </a:fld>
            <a:endParaRPr lang="en-GB" dirty="0"/>
          </a:p>
        </p:txBody>
      </p:sp>
      <p:sp>
        <p:nvSpPr>
          <p:cNvPr id="5" name="TextBox 4">
            <a:extLst>
              <a:ext uri="{FF2B5EF4-FFF2-40B4-BE49-F238E27FC236}">
                <a16:creationId xmlns:a16="http://schemas.microsoft.com/office/drawing/2014/main" id="{2B8D1523-D16C-11A5-E263-C32ABF9215D8}"/>
              </a:ext>
            </a:extLst>
          </p:cNvPr>
          <p:cNvSpPr txBox="1"/>
          <p:nvPr/>
        </p:nvSpPr>
        <p:spPr>
          <a:xfrm>
            <a:off x="1950200" y="222581"/>
            <a:ext cx="8291599" cy="646331"/>
          </a:xfrm>
          <a:prstGeom prst="rect">
            <a:avLst/>
          </a:prstGeom>
          <a:no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Current design</a:t>
            </a:r>
            <a:r>
              <a:rPr lang="en-DK" b="1"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3D-PRINTED SR ABSORBER, with INTEGRATED COOLING CIRCUIT AND SWIRL TAPE TO IMPROVE HEAT EXCHANGE</a:t>
            </a:r>
            <a:endParaRPr lang="en-GB" b="1" dirty="0">
              <a:latin typeface="Times New Roman" panose="02020603050405020304" pitchFamily="18" charset="0"/>
              <a:cs typeface="Times New Roman" panose="02020603050405020304" pitchFamily="18" charset="0"/>
            </a:endParaRPr>
          </a:p>
        </p:txBody>
      </p:sp>
      <p:pic>
        <p:nvPicPr>
          <p:cNvPr id="6" name="Picture 5" descr="A picture containing text, weapon&#10;&#10;Description automatically generated">
            <a:extLst>
              <a:ext uri="{FF2B5EF4-FFF2-40B4-BE49-F238E27FC236}">
                <a16:creationId xmlns:a16="http://schemas.microsoft.com/office/drawing/2014/main" id="{4358DD6F-4C9E-0FBB-0ECB-23E8FFA7FA72}"/>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305" y="1097766"/>
            <a:ext cx="6976881" cy="4104529"/>
          </a:xfrm>
          <a:prstGeom prst="rect">
            <a:avLst/>
          </a:prstGeom>
          <a:noFill/>
          <a:ln w="28575">
            <a:solidFill>
              <a:schemeClr val="accent1"/>
            </a:solidFill>
          </a:ln>
        </p:spPr>
      </p:pic>
      <p:pic>
        <p:nvPicPr>
          <p:cNvPr id="7" name="Picture 6">
            <a:extLst>
              <a:ext uri="{FF2B5EF4-FFF2-40B4-BE49-F238E27FC236}">
                <a16:creationId xmlns:a16="http://schemas.microsoft.com/office/drawing/2014/main" id="{604EFCAE-BF3A-6969-E84E-FF1A56100C9E}"/>
              </a:ext>
            </a:extLst>
          </p:cNvPr>
          <p:cNvPicPr>
            <a:picLocks noChangeAspect="1"/>
          </p:cNvPicPr>
          <p:nvPr/>
        </p:nvPicPr>
        <p:blipFill>
          <a:blip r:embed="rId3"/>
          <a:stretch>
            <a:fillRect/>
          </a:stretch>
        </p:blipFill>
        <p:spPr>
          <a:xfrm>
            <a:off x="7606558" y="1628286"/>
            <a:ext cx="4277149" cy="2844455"/>
          </a:xfrm>
          <a:prstGeom prst="rect">
            <a:avLst/>
          </a:prstGeom>
        </p:spPr>
      </p:pic>
      <p:pic>
        <p:nvPicPr>
          <p:cNvPr id="8" name="Picture 7">
            <a:extLst>
              <a:ext uri="{FF2B5EF4-FFF2-40B4-BE49-F238E27FC236}">
                <a16:creationId xmlns:a16="http://schemas.microsoft.com/office/drawing/2014/main" id="{4A810199-BD3C-2D9A-6FAB-E36252F40FE4}"/>
              </a:ext>
            </a:extLst>
          </p:cNvPr>
          <p:cNvPicPr>
            <a:picLocks noChangeAspect="1"/>
          </p:cNvPicPr>
          <p:nvPr/>
        </p:nvPicPr>
        <p:blipFill>
          <a:blip r:embed="rId4"/>
          <a:stretch>
            <a:fillRect/>
          </a:stretch>
        </p:blipFill>
        <p:spPr>
          <a:xfrm flipH="1">
            <a:off x="2504419" y="5353111"/>
            <a:ext cx="7125946" cy="1083717"/>
          </a:xfrm>
          <a:prstGeom prst="rect">
            <a:avLst/>
          </a:prstGeom>
        </p:spPr>
      </p:pic>
      <p:grpSp>
        <p:nvGrpSpPr>
          <p:cNvPr id="30" name="Group 29"/>
          <p:cNvGrpSpPr/>
          <p:nvPr/>
        </p:nvGrpSpPr>
        <p:grpSpPr>
          <a:xfrm>
            <a:off x="72507" y="2633133"/>
            <a:ext cx="10253087" cy="3138275"/>
            <a:chOff x="72507" y="2633133"/>
            <a:chExt cx="10253087" cy="3138275"/>
          </a:xfrm>
        </p:grpSpPr>
        <p:cxnSp>
          <p:nvCxnSpPr>
            <p:cNvPr id="9" name="Straight Arrow Connector 8"/>
            <p:cNvCxnSpPr/>
            <p:nvPr/>
          </p:nvCxnSpPr>
          <p:spPr>
            <a:xfrm flipH="1" flipV="1">
              <a:off x="4930280" y="2633133"/>
              <a:ext cx="2621987" cy="516897"/>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flipV="1">
              <a:off x="5351640" y="2772693"/>
              <a:ext cx="2621987" cy="516897"/>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552267" y="3378200"/>
              <a:ext cx="1492814" cy="1540933"/>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8154109" y="3220034"/>
              <a:ext cx="1492814" cy="1540933"/>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8832780" y="3050514"/>
              <a:ext cx="1492814" cy="1540933"/>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72507" y="5569365"/>
              <a:ext cx="4190735" cy="202043"/>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014286" y="5468158"/>
              <a:ext cx="4056478" cy="237936"/>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740440" y="5383885"/>
              <a:ext cx="4369415" cy="239081"/>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758967" y="3479449"/>
              <a:ext cx="3314153" cy="841902"/>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984901" y="3563722"/>
              <a:ext cx="3314153" cy="841902"/>
            </a:xfrm>
            <a:prstGeom prst="straightConnector1">
              <a:avLst/>
            </a:prstGeom>
            <a:ln w="28575">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79240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13</a:t>
            </a:fld>
            <a:endParaRPr lang="en-GB" dirty="0"/>
          </a:p>
        </p:txBody>
      </p:sp>
      <p:sp>
        <p:nvSpPr>
          <p:cNvPr id="5" name="Text Placeholder 5">
            <a:extLst>
              <a:ext uri="{FF2B5EF4-FFF2-40B4-BE49-F238E27FC236}">
                <a16:creationId xmlns:a16="http://schemas.microsoft.com/office/drawing/2014/main" id="{649E9E8A-0429-4482-94BA-69298503E710}"/>
              </a:ext>
            </a:extLst>
          </p:cNvPr>
          <p:cNvSpPr txBox="1">
            <a:spLocks/>
          </p:cNvSpPr>
          <p:nvPr/>
        </p:nvSpPr>
        <p:spPr>
          <a:xfrm>
            <a:off x="59380" y="444302"/>
            <a:ext cx="4952259" cy="6413698"/>
          </a:xfrm>
          <a:prstGeom prst="rect">
            <a:avLst/>
          </a:prstGeom>
          <a:solidFill>
            <a:schemeClr val="bg1"/>
          </a:solidFill>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71450" indent="-171450" algn="l">
              <a:spcAft>
                <a:spcPts val="600"/>
              </a:spcAft>
              <a:buFont typeface="Arial" panose="020B0604020202020204" pitchFamily="34" charset="0"/>
              <a:buChar char="•"/>
            </a:pPr>
            <a:r>
              <a:rPr lang="en-US" sz="1800" dirty="0">
                <a:solidFill>
                  <a:srgbClr val="FF0000"/>
                </a:solidFill>
                <a:latin typeface="Times New Roman" panose="02020603050405020304" pitchFamily="18" charset="0"/>
                <a:cs typeface="Times New Roman" panose="02020603050405020304" pitchFamily="18" charset="0"/>
              </a:rPr>
              <a:t>These 2 models represent a section of the </a:t>
            </a:r>
            <a:r>
              <a:rPr lang="en-US" sz="1800" u="sng" dirty="0">
                <a:solidFill>
                  <a:srgbClr val="FF0000"/>
                </a:solidFill>
                <a:latin typeface="Times New Roman" panose="02020603050405020304" pitchFamily="18" charset="0"/>
                <a:cs typeface="Times New Roman" panose="02020603050405020304" pitchFamily="18" charset="0"/>
              </a:rPr>
              <a:t>arcs</a:t>
            </a:r>
            <a:r>
              <a:rPr lang="en-US" sz="1800" dirty="0">
                <a:solidFill>
                  <a:srgbClr val="FF0000"/>
                </a:solidFill>
                <a:latin typeface="Times New Roman" panose="02020603050405020304" pitchFamily="18" charset="0"/>
                <a:cs typeface="Times New Roman" panose="02020603050405020304" pitchFamily="18" charset="0"/>
              </a:rPr>
              <a:t> (132.4 m long) </a:t>
            </a:r>
          </a:p>
          <a:p>
            <a:pPr marL="171450" indent="-171450" algn="l">
              <a:spcAft>
                <a:spcPts val="600"/>
              </a:spcAft>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We have used </a:t>
            </a:r>
            <a:r>
              <a:rPr lang="en-US" sz="1800" dirty="0" err="1">
                <a:solidFill>
                  <a:schemeClr val="tx1"/>
                </a:solidFill>
                <a:latin typeface="Times New Roman" panose="02020603050405020304" pitchFamily="18" charset="0"/>
                <a:cs typeface="Times New Roman" panose="02020603050405020304" pitchFamily="18" charset="0"/>
              </a:rPr>
              <a:t>Molflow</a:t>
            </a:r>
            <a:r>
              <a:rPr lang="en-US" sz="1800" dirty="0">
                <a:solidFill>
                  <a:schemeClr val="tx1"/>
                </a:solidFill>
                <a:latin typeface="Times New Roman" panose="02020603050405020304" pitchFamily="18" charset="0"/>
                <a:cs typeface="Times New Roman" panose="02020603050405020304" pitchFamily="18" charset="0"/>
              </a:rPr>
              <a:t>+ to calculate the PSD pressure rise at different beam doses, using the photon irradiation maps calculated by SYNRAD+</a:t>
            </a:r>
          </a:p>
          <a:p>
            <a:pPr marL="171450" indent="-171450" algn="l">
              <a:spcAft>
                <a:spcPts val="600"/>
              </a:spcAft>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A sample 132.4 m-long section of an arc has been considered, with the two beams side by side: </a:t>
            </a:r>
            <a:r>
              <a:rPr lang="en-US" sz="1800" dirty="0">
                <a:solidFill>
                  <a:srgbClr val="FF0000"/>
                </a:solidFill>
                <a:latin typeface="Times New Roman" panose="02020603050405020304" pitchFamily="18" charset="0"/>
                <a:cs typeface="Times New Roman" panose="02020603050405020304" pitchFamily="18" charset="0"/>
              </a:rPr>
              <a:t>4</a:t>
            </a:r>
            <a:r>
              <a:rPr lang="en-US" sz="1800" dirty="0">
                <a:solidFill>
                  <a:schemeClr val="tx1"/>
                </a:solidFill>
                <a:latin typeface="Times New Roman" panose="02020603050405020304" pitchFamily="18" charset="0"/>
                <a:cs typeface="Times New Roman" panose="02020603050405020304" pitchFamily="18" charset="0"/>
              </a:rPr>
              <a:t> dipoles and </a:t>
            </a:r>
            <a:r>
              <a:rPr lang="en-US" sz="1800" dirty="0">
                <a:solidFill>
                  <a:srgbClr val="FF0000"/>
                </a:solidFill>
                <a:latin typeface="Times New Roman" panose="02020603050405020304" pitchFamily="18" charset="0"/>
                <a:cs typeface="Times New Roman" panose="02020603050405020304" pitchFamily="18" charset="0"/>
              </a:rPr>
              <a:t>4</a:t>
            </a:r>
            <a:r>
              <a:rPr lang="en-US" sz="1800" dirty="0">
                <a:solidFill>
                  <a:schemeClr val="tx1"/>
                </a:solidFill>
                <a:latin typeface="Times New Roman" panose="02020603050405020304" pitchFamily="18" charset="0"/>
                <a:cs typeface="Times New Roman" panose="02020603050405020304" pitchFamily="18" charset="0"/>
              </a:rPr>
              <a:t> quadrupoles as sources of SR</a:t>
            </a:r>
          </a:p>
          <a:p>
            <a:pPr marL="171450" indent="-171450" algn="l">
              <a:spcAft>
                <a:spcPts val="600"/>
              </a:spcAft>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The orbits along </a:t>
            </a:r>
            <a:r>
              <a:rPr lang="en-US" sz="1800" dirty="0">
                <a:solidFill>
                  <a:srgbClr val="FF0000"/>
                </a:solidFill>
                <a:latin typeface="Times New Roman" panose="02020603050405020304" pitchFamily="18" charset="0"/>
                <a:cs typeface="Times New Roman" panose="02020603050405020304" pitchFamily="18" charset="0"/>
              </a:rPr>
              <a:t>4</a:t>
            </a:r>
            <a:r>
              <a:rPr lang="en-US" sz="1800" dirty="0">
                <a:solidFill>
                  <a:schemeClr val="tx1"/>
                </a:solidFill>
                <a:latin typeface="Times New Roman" panose="02020603050405020304" pitchFamily="18" charset="0"/>
                <a:cs typeface="Times New Roman" panose="02020603050405020304" pitchFamily="18" charset="0"/>
              </a:rPr>
              <a:t> dipoles interleaved with </a:t>
            </a:r>
            <a:r>
              <a:rPr lang="en-US" sz="1800" dirty="0">
                <a:solidFill>
                  <a:srgbClr val="FF0000"/>
                </a:solidFill>
                <a:latin typeface="Times New Roman" panose="02020603050405020304" pitchFamily="18" charset="0"/>
                <a:cs typeface="Times New Roman" panose="02020603050405020304" pitchFamily="18" charset="0"/>
              </a:rPr>
              <a:t>4</a:t>
            </a:r>
            <a:r>
              <a:rPr lang="en-US" sz="1800" dirty="0">
                <a:solidFill>
                  <a:schemeClr val="tx1"/>
                </a:solidFill>
                <a:latin typeface="Times New Roman" panose="02020603050405020304" pitchFamily="18" charset="0"/>
                <a:cs typeface="Times New Roman" panose="02020603050405020304" pitchFamily="18" charset="0"/>
              </a:rPr>
              <a:t> quadrupoles are simulated, importing the lattice files from MADX into SYNRAD+</a:t>
            </a:r>
          </a:p>
          <a:p>
            <a:pPr marL="171450" indent="-171450" algn="l">
              <a:spcAft>
                <a:spcPts val="600"/>
              </a:spcAft>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The 3D model for </a:t>
            </a:r>
            <a:r>
              <a:rPr lang="en-US" sz="1800" dirty="0">
                <a:solidFill>
                  <a:srgbClr val="FF0000"/>
                </a:solidFill>
                <a:latin typeface="Times New Roman" panose="02020603050405020304" pitchFamily="18" charset="0"/>
                <a:cs typeface="Times New Roman" panose="02020603050405020304" pitchFamily="18" charset="0"/>
              </a:rPr>
              <a:t>B2</a:t>
            </a:r>
            <a:r>
              <a:rPr lang="en-US" sz="1800" dirty="0">
                <a:solidFill>
                  <a:schemeClr val="tx1"/>
                </a:solidFill>
                <a:latin typeface="Times New Roman" panose="02020603050405020304" pitchFamily="18" charset="0"/>
                <a:cs typeface="Times New Roman" panose="02020603050405020304" pitchFamily="18" charset="0"/>
              </a:rPr>
              <a:t> has </a:t>
            </a:r>
            <a:r>
              <a:rPr lang="en-US" sz="1800" dirty="0">
                <a:solidFill>
                  <a:srgbClr val="FF0000"/>
                </a:solidFill>
                <a:latin typeface="Times New Roman" panose="02020603050405020304" pitchFamily="18" charset="0"/>
                <a:cs typeface="Times New Roman" panose="02020603050405020304" pitchFamily="18" charset="0"/>
              </a:rPr>
              <a:t>26</a:t>
            </a:r>
            <a:r>
              <a:rPr lang="en-US" sz="1800" dirty="0">
                <a:solidFill>
                  <a:schemeClr val="tx1"/>
                </a:solidFill>
                <a:latin typeface="Times New Roman" panose="02020603050405020304" pitchFamily="18" charset="0"/>
                <a:cs typeface="Times New Roman" panose="02020603050405020304" pitchFamily="18" charset="0"/>
              </a:rPr>
              <a:t> absorbers placed at </a:t>
            </a:r>
            <a:r>
              <a:rPr lang="en-US" sz="1800" dirty="0">
                <a:solidFill>
                  <a:srgbClr val="FF0000"/>
                </a:solidFill>
                <a:latin typeface="Times New Roman" panose="02020603050405020304" pitchFamily="18" charset="0"/>
                <a:cs typeface="Times New Roman" panose="02020603050405020304" pitchFamily="18" charset="0"/>
              </a:rPr>
              <a:t>~ 5.0 m </a:t>
            </a:r>
            <a:r>
              <a:rPr lang="en-US" sz="1800" dirty="0">
                <a:solidFill>
                  <a:schemeClr val="tx1"/>
                </a:solidFill>
                <a:latin typeface="Times New Roman" panose="02020603050405020304" pitchFamily="18" charset="0"/>
                <a:cs typeface="Times New Roman" panose="02020603050405020304" pitchFamily="18" charset="0"/>
              </a:rPr>
              <a:t>average spacing (avoiding quadrupoles and </a:t>
            </a:r>
            <a:r>
              <a:rPr lang="en-US" sz="1800" dirty="0" err="1">
                <a:solidFill>
                  <a:schemeClr val="tx1"/>
                </a:solidFill>
                <a:latin typeface="Times New Roman" panose="02020603050405020304" pitchFamily="18" charset="0"/>
                <a:cs typeface="Times New Roman" panose="02020603050405020304" pitchFamily="18" charset="0"/>
              </a:rPr>
              <a:t>sextupoles</a:t>
            </a:r>
            <a:r>
              <a:rPr lang="en-US" sz="1800" dirty="0">
                <a:solidFill>
                  <a:schemeClr val="tx1"/>
                </a:solidFill>
                <a:latin typeface="Times New Roman" panose="02020603050405020304" pitchFamily="18" charset="0"/>
                <a:cs typeface="Times New Roman" panose="02020603050405020304" pitchFamily="18" charset="0"/>
              </a:rPr>
              <a:t> which have tight coils), while </a:t>
            </a:r>
            <a:r>
              <a:rPr lang="en-US" sz="1800" dirty="0">
                <a:solidFill>
                  <a:srgbClr val="FF0000"/>
                </a:solidFill>
                <a:latin typeface="Times New Roman" panose="02020603050405020304" pitchFamily="18" charset="0"/>
                <a:cs typeface="Times New Roman" panose="02020603050405020304" pitchFamily="18" charset="0"/>
              </a:rPr>
              <a:t>B1</a:t>
            </a:r>
            <a:r>
              <a:rPr lang="en-US" sz="1800" dirty="0">
                <a:solidFill>
                  <a:schemeClr val="tx1"/>
                </a:solidFill>
                <a:latin typeface="Times New Roman" panose="02020603050405020304" pitchFamily="18" charset="0"/>
                <a:cs typeface="Times New Roman" panose="02020603050405020304" pitchFamily="18" charset="0"/>
              </a:rPr>
              <a:t> has no absorbers, and the SR fan is let impinge onto the bottom of the external winglet</a:t>
            </a:r>
          </a:p>
          <a:p>
            <a:pPr marL="171450" indent="-171450" algn="l">
              <a:spcAft>
                <a:spcPts val="600"/>
              </a:spcAft>
              <a:buFont typeface="Arial" panose="020B0604020202020204" pitchFamily="34" charset="0"/>
              <a:buChar char="•"/>
            </a:pPr>
            <a:r>
              <a:rPr lang="en-US" sz="1800" dirty="0">
                <a:solidFill>
                  <a:schemeClr val="tx1"/>
                </a:solidFill>
                <a:latin typeface="Times New Roman" panose="02020603050405020304" pitchFamily="18" charset="0"/>
                <a:cs typeface="Times New Roman" panose="02020603050405020304" pitchFamily="18" charset="0"/>
              </a:rPr>
              <a:t>The MDI region adopts the same philosophy: </a:t>
            </a:r>
            <a:r>
              <a:rPr lang="en-US" sz="1800" b="1" dirty="0">
                <a:solidFill>
                  <a:schemeClr val="tx1"/>
                </a:solidFill>
                <a:latin typeface="Times New Roman" panose="02020603050405020304" pitchFamily="18" charset="0"/>
                <a:cs typeface="Times New Roman" panose="02020603050405020304" pitchFamily="18" charset="0"/>
              </a:rPr>
              <a:t>lumped absorbers covering ~100%</a:t>
            </a:r>
            <a:r>
              <a:rPr lang="en-US" sz="1800" b="1" baseline="30000" dirty="0">
                <a:solidFill>
                  <a:schemeClr val="tx1"/>
                </a:solidFill>
                <a:latin typeface="Times New Roman" panose="02020603050405020304" pitchFamily="18" charset="0"/>
                <a:cs typeface="Times New Roman" panose="02020603050405020304" pitchFamily="18" charset="0"/>
              </a:rPr>
              <a:t>†</a:t>
            </a:r>
            <a:r>
              <a:rPr lang="en-US" sz="1800" b="1" dirty="0">
                <a:solidFill>
                  <a:schemeClr val="tx1"/>
                </a:solidFill>
                <a:latin typeface="Times New Roman" panose="02020603050405020304" pitchFamily="18" charset="0"/>
                <a:cs typeface="Times New Roman" panose="02020603050405020304" pitchFamily="18" charset="0"/>
              </a:rPr>
              <a:t> of the primary SR photon fans</a:t>
            </a:r>
          </a:p>
          <a:p>
            <a:pPr marL="171450" indent="-171450" algn="l">
              <a:spcAft>
                <a:spcPts val="600"/>
              </a:spcAft>
              <a:buFont typeface="Arial" panose="020B0604020202020204" pitchFamily="34" charset="0"/>
              <a:buChar char="•"/>
            </a:pPr>
            <a:r>
              <a:rPr lang="en-US" sz="1800" b="1" dirty="0">
                <a:solidFill>
                  <a:srgbClr val="FF0000"/>
                </a:solidFill>
                <a:latin typeface="Times New Roman" panose="02020603050405020304" pitchFamily="18" charset="0"/>
                <a:cs typeface="Times New Roman" panose="02020603050405020304" pitchFamily="18" charset="0"/>
              </a:rPr>
              <a:t>~12% MORE ABSORBERS as compared to the 70 mm ID chamber and different lattice!</a:t>
            </a:r>
          </a:p>
        </p:txBody>
      </p:sp>
      <p:sp>
        <p:nvSpPr>
          <p:cNvPr id="6" name="Title 7">
            <a:extLst>
              <a:ext uri="{FF2B5EF4-FFF2-40B4-BE49-F238E27FC236}">
                <a16:creationId xmlns:a16="http://schemas.microsoft.com/office/drawing/2014/main" id="{68FCE828-C3B8-493E-9D8B-5D2FF65FCDAA}"/>
              </a:ext>
            </a:extLst>
          </p:cNvPr>
          <p:cNvSpPr txBox="1">
            <a:spLocks/>
          </p:cNvSpPr>
          <p:nvPr/>
        </p:nvSpPr>
        <p:spPr>
          <a:xfrm>
            <a:off x="351010" y="-11460"/>
            <a:ext cx="8238606" cy="4930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Times New Roman" panose="02020603050405020304" pitchFamily="18" charset="0"/>
                <a:cs typeface="Times New Roman" panose="02020603050405020304" pitchFamily="18" charset="0"/>
              </a:rPr>
              <a:t>Pumping solutions </a:t>
            </a:r>
            <a:r>
              <a:rPr lang="en-US" sz="2400" dirty="0">
                <a:solidFill>
                  <a:srgbClr val="FF0000"/>
                </a:solidFill>
                <a:latin typeface="Times New Roman" panose="02020603050405020304" pitchFamily="18" charset="0"/>
                <a:cs typeface="Times New Roman" panose="02020603050405020304" pitchFamily="18" charset="0"/>
              </a:rPr>
              <a:t>(new baseline 60 mm ID chamber)</a:t>
            </a:r>
          </a:p>
        </p:txBody>
      </p:sp>
      <p:pic>
        <p:nvPicPr>
          <p:cNvPr id="13" name="Picture 12"/>
          <p:cNvPicPr>
            <a:picLocks noChangeAspect="1"/>
          </p:cNvPicPr>
          <p:nvPr/>
        </p:nvPicPr>
        <p:blipFill>
          <a:blip r:embed="rId2"/>
          <a:stretch>
            <a:fillRect/>
          </a:stretch>
        </p:blipFill>
        <p:spPr>
          <a:xfrm>
            <a:off x="5071826" y="530736"/>
            <a:ext cx="6487569" cy="5847226"/>
          </a:xfrm>
          <a:prstGeom prst="rect">
            <a:avLst/>
          </a:prstGeom>
        </p:spPr>
      </p:pic>
      <p:grpSp>
        <p:nvGrpSpPr>
          <p:cNvPr id="12" name="Group 11"/>
          <p:cNvGrpSpPr/>
          <p:nvPr/>
        </p:nvGrpSpPr>
        <p:grpSpPr>
          <a:xfrm>
            <a:off x="7406689" y="5592802"/>
            <a:ext cx="673546" cy="509114"/>
            <a:chOff x="8373592" y="6059002"/>
            <a:chExt cx="673546" cy="509114"/>
          </a:xfrm>
        </p:grpSpPr>
        <p:sp>
          <p:nvSpPr>
            <p:cNvPr id="8" name="TextBox 7">
              <a:extLst>
                <a:ext uri="{FF2B5EF4-FFF2-40B4-BE49-F238E27FC236}">
                  <a16:creationId xmlns:a16="http://schemas.microsoft.com/office/drawing/2014/main" id="{7A954FB5-7360-4F76-8103-F22CEE42CDC0}"/>
                </a:ext>
              </a:extLst>
            </p:cNvPr>
            <p:cNvSpPr txBox="1"/>
            <p:nvPr/>
          </p:nvSpPr>
          <p:spPr>
            <a:xfrm>
              <a:off x="8373592" y="6059002"/>
              <a:ext cx="432048" cy="509114"/>
            </a:xfrm>
            <a:prstGeom prst="rect">
              <a:avLst/>
            </a:prstGeom>
            <a:noFill/>
          </p:spPr>
          <p:txBody>
            <a:bodyPr wrap="square" rtlCol="0">
              <a:spAutoFit/>
            </a:bodyPr>
            <a:lstStyle/>
            <a:p>
              <a:pPr algn="l">
                <a:lnSpc>
                  <a:spcPts val="3700"/>
                </a:lnSpc>
              </a:pPr>
              <a:r>
                <a:rPr lang="en-US" b="1" dirty="0">
                  <a:solidFill>
                    <a:schemeClr val="accent1">
                      <a:lumMod val="75000"/>
                    </a:schemeClr>
                  </a:solidFill>
                </a:rPr>
                <a:t>B1</a:t>
              </a:r>
              <a:endParaRPr lang="en-GB" b="1" dirty="0">
                <a:solidFill>
                  <a:schemeClr val="accent1">
                    <a:lumMod val="75000"/>
                  </a:schemeClr>
                </a:solidFill>
              </a:endParaRPr>
            </a:p>
          </p:txBody>
        </p:sp>
        <p:cxnSp>
          <p:nvCxnSpPr>
            <p:cNvPr id="11" name="Straight Arrow Connector 10">
              <a:extLst>
                <a:ext uri="{FF2B5EF4-FFF2-40B4-BE49-F238E27FC236}">
                  <a16:creationId xmlns:a16="http://schemas.microsoft.com/office/drawing/2014/main" id="{E493199C-566D-45A3-AD90-C5387381F892}"/>
                </a:ext>
              </a:extLst>
            </p:cNvPr>
            <p:cNvCxnSpPr>
              <a:cxnSpLocks/>
            </p:cNvCxnSpPr>
            <p:nvPr/>
          </p:nvCxnSpPr>
          <p:spPr>
            <a:xfrm flipV="1">
              <a:off x="8805640" y="6086442"/>
              <a:ext cx="241498" cy="203216"/>
            </a:xfrm>
            <a:prstGeom prst="straightConnector1">
              <a:avLst/>
            </a:prstGeom>
            <a:ln w="285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9988801" y="481550"/>
            <a:ext cx="440535" cy="720264"/>
            <a:chOff x="9885284" y="444302"/>
            <a:chExt cx="440535" cy="720264"/>
          </a:xfrm>
        </p:grpSpPr>
        <p:cxnSp>
          <p:nvCxnSpPr>
            <p:cNvPr id="10" name="Straight Arrow Connector 9">
              <a:extLst>
                <a:ext uri="{FF2B5EF4-FFF2-40B4-BE49-F238E27FC236}">
                  <a16:creationId xmlns:a16="http://schemas.microsoft.com/office/drawing/2014/main" id="{457DAFBC-69FE-4EB5-9E88-4BAABDA2A66C}"/>
                </a:ext>
              </a:extLst>
            </p:cNvPr>
            <p:cNvCxnSpPr>
              <a:cxnSpLocks/>
            </p:cNvCxnSpPr>
            <p:nvPr/>
          </p:nvCxnSpPr>
          <p:spPr>
            <a:xfrm>
              <a:off x="10161496" y="886368"/>
              <a:ext cx="164323" cy="27819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49DE76A5-BEEB-4475-BCFD-5635F68F76D3}"/>
                </a:ext>
              </a:extLst>
            </p:cNvPr>
            <p:cNvSpPr txBox="1"/>
            <p:nvPr/>
          </p:nvSpPr>
          <p:spPr>
            <a:xfrm>
              <a:off x="9885284" y="444302"/>
              <a:ext cx="432048" cy="509114"/>
            </a:xfrm>
            <a:prstGeom prst="rect">
              <a:avLst/>
            </a:prstGeom>
            <a:noFill/>
            <a:ln>
              <a:noFill/>
            </a:ln>
          </p:spPr>
          <p:txBody>
            <a:bodyPr wrap="square" rtlCol="0">
              <a:spAutoFit/>
            </a:bodyPr>
            <a:lstStyle/>
            <a:p>
              <a:pPr algn="l">
                <a:lnSpc>
                  <a:spcPts val="3700"/>
                </a:lnSpc>
              </a:pPr>
              <a:r>
                <a:rPr lang="en-US" b="1" dirty="0">
                  <a:solidFill>
                    <a:srgbClr val="FF0000"/>
                  </a:solidFill>
                </a:rPr>
                <a:t>B2</a:t>
              </a:r>
              <a:endParaRPr lang="en-GB" b="1" dirty="0">
                <a:solidFill>
                  <a:srgbClr val="FF0000"/>
                </a:solidFill>
              </a:endParaRPr>
            </a:p>
          </p:txBody>
        </p:sp>
      </p:grpSp>
      <p:sp>
        <p:nvSpPr>
          <p:cNvPr id="2" name="TextBox 1">
            <a:extLst>
              <a:ext uri="{FF2B5EF4-FFF2-40B4-BE49-F238E27FC236}">
                <a16:creationId xmlns:a16="http://schemas.microsoft.com/office/drawing/2014/main" id="{1C497D5D-84E1-2D6A-C682-18F4B0581898}"/>
              </a:ext>
            </a:extLst>
          </p:cNvPr>
          <p:cNvSpPr txBox="1"/>
          <p:nvPr/>
        </p:nvSpPr>
        <p:spPr>
          <a:xfrm>
            <a:off x="4806202" y="6398769"/>
            <a:ext cx="3988852" cy="400110"/>
          </a:xfrm>
          <a:prstGeom prst="rect">
            <a:avLst/>
          </a:prstGeom>
          <a:solidFill>
            <a:schemeClr val="bg1"/>
          </a:solidFill>
        </p:spPr>
        <p:txBody>
          <a:bodyPr wrap="square" rtlCol="0">
            <a:spAutoFit/>
          </a:bodyPr>
          <a:lstStyle/>
          <a:p>
            <a:r>
              <a:rPr lang="en-US" sz="1000" dirty="0">
                <a:solidFill>
                  <a:schemeClr val="tx1"/>
                </a:solidFill>
                <a:latin typeface="Times New Roman" panose="02020603050405020304" pitchFamily="18" charset="0"/>
                <a:cs typeface="Times New Roman" panose="02020603050405020304" pitchFamily="18" charset="0"/>
              </a:rPr>
              <a:t>† To be precise, ~0.6% of the generated photons miss the absorbers, being generated at a large vertical angle. Average distance for first hit is 33.8 m</a:t>
            </a:r>
          </a:p>
        </p:txBody>
      </p:sp>
    </p:spTree>
    <p:extLst>
      <p:ext uri="{BB962C8B-B14F-4D97-AF65-F5344CB8AC3E}">
        <p14:creationId xmlns:p14="http://schemas.microsoft.com/office/powerpoint/2010/main" val="19737535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14</a:t>
            </a:fld>
            <a:endParaRPr lang="en-GB" dirty="0"/>
          </a:p>
        </p:txBody>
      </p:sp>
      <p:sp>
        <p:nvSpPr>
          <p:cNvPr id="5" name="Text Placeholder 5">
            <a:extLst>
              <a:ext uri="{FF2B5EF4-FFF2-40B4-BE49-F238E27FC236}">
                <a16:creationId xmlns:a16="http://schemas.microsoft.com/office/drawing/2014/main" id="{649E9E8A-0429-4482-94BA-69298503E710}"/>
              </a:ext>
            </a:extLst>
          </p:cNvPr>
          <p:cNvSpPr txBox="1">
            <a:spLocks/>
          </p:cNvSpPr>
          <p:nvPr/>
        </p:nvSpPr>
        <p:spPr>
          <a:xfrm>
            <a:off x="0" y="-113855"/>
            <a:ext cx="12192000" cy="3778147"/>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gn="l">
              <a:spcBef>
                <a:spcPts val="600"/>
              </a:spcBef>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We have calculated the PSD pressure profiles for </a:t>
            </a:r>
            <a:r>
              <a:rPr lang="en-US" sz="2400" dirty="0">
                <a:solidFill>
                  <a:srgbClr val="FF0000"/>
                </a:solidFill>
                <a:latin typeface="Times New Roman" panose="02020603050405020304" pitchFamily="18" charset="0"/>
                <a:cs typeface="Times New Roman" panose="02020603050405020304" pitchFamily="18" charset="0"/>
              </a:rPr>
              <a:t>4</a:t>
            </a:r>
            <a:r>
              <a:rPr lang="en-US" sz="2400" dirty="0">
                <a:solidFill>
                  <a:schemeClr val="tx1"/>
                </a:solidFill>
                <a:latin typeface="Times New Roman" panose="02020603050405020304" pitchFamily="18" charset="0"/>
                <a:cs typeface="Times New Roman" panose="02020603050405020304" pitchFamily="18" charset="0"/>
              </a:rPr>
              <a:t> different beam doses, corresponding to times of 1 h, 10 h, 100 h, 1000 h at nominal current (1270 mA); Simulated gas: CO</a:t>
            </a:r>
          </a:p>
          <a:p>
            <a:pPr marL="285750" indent="-285750" algn="l">
              <a:spcBef>
                <a:spcPts val="600"/>
              </a:spcBef>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On the left the case with </a:t>
            </a:r>
            <a:r>
              <a:rPr lang="en-US" sz="2400" dirty="0">
                <a:solidFill>
                  <a:srgbClr val="FF0000"/>
                </a:solidFill>
                <a:latin typeface="Times New Roman" panose="02020603050405020304" pitchFamily="18" charset="0"/>
                <a:cs typeface="Times New Roman" panose="02020603050405020304" pitchFamily="18" charset="0"/>
              </a:rPr>
              <a:t>3</a:t>
            </a:r>
            <a:r>
              <a:rPr lang="en-US" sz="2400" dirty="0">
                <a:solidFill>
                  <a:schemeClr val="tx1"/>
                </a:solidFill>
                <a:latin typeface="Times New Roman" panose="02020603050405020304" pitchFamily="18" charset="0"/>
                <a:cs typeface="Times New Roman" panose="02020603050405020304" pitchFamily="18" charset="0"/>
              </a:rPr>
              <a:t>x 100 (l/s) lumped pumps/beam, and </a:t>
            </a:r>
            <a:r>
              <a:rPr lang="en-US" sz="2400" u="sng" dirty="0">
                <a:solidFill>
                  <a:schemeClr val="tx1"/>
                </a:solidFill>
                <a:latin typeface="Times New Roman" panose="02020603050405020304" pitchFamily="18" charset="0"/>
                <a:cs typeface="Times New Roman" panose="02020603050405020304" pitchFamily="18" charset="0"/>
              </a:rPr>
              <a:t>no NEG-coating</a:t>
            </a:r>
          </a:p>
          <a:p>
            <a:pPr marL="285750" indent="-285750" algn="l">
              <a:spcBef>
                <a:spcPts val="600"/>
              </a:spcBef>
              <a:buFont typeface="Arial" panose="020B0604020202020204" pitchFamily="34" charset="0"/>
              <a:buChar char="•"/>
            </a:pPr>
            <a:r>
              <a:rPr lang="en-US" sz="2400" dirty="0">
                <a:solidFill>
                  <a:schemeClr val="tx1"/>
                </a:solidFill>
                <a:latin typeface="Times New Roman" panose="02020603050405020304" pitchFamily="18" charset="0"/>
                <a:cs typeface="Times New Roman" panose="02020603050405020304" pitchFamily="18" charset="0"/>
              </a:rPr>
              <a:t>On the right, the case </a:t>
            </a:r>
            <a:r>
              <a:rPr lang="en-US" sz="2400" u="sng" dirty="0">
                <a:solidFill>
                  <a:schemeClr val="tx1"/>
                </a:solidFill>
                <a:latin typeface="Times New Roman" panose="02020603050405020304" pitchFamily="18" charset="0"/>
                <a:cs typeface="Times New Roman" panose="02020603050405020304" pitchFamily="18" charset="0"/>
              </a:rPr>
              <a:t>with NEG-coating</a:t>
            </a:r>
            <a:r>
              <a:rPr lang="en-US" sz="2400" dirty="0">
                <a:solidFill>
                  <a:schemeClr val="tx1"/>
                </a:solidFill>
                <a:latin typeface="Times New Roman" panose="02020603050405020304" pitchFamily="18" charset="0"/>
                <a:cs typeface="Times New Roman" panose="02020603050405020304" pitchFamily="18" charset="0"/>
              </a:rPr>
              <a:t> with some residual sticking (</a:t>
            </a:r>
            <a:r>
              <a:rPr lang="en-US" sz="2400" i="1" dirty="0">
                <a:solidFill>
                  <a:schemeClr val="tx1"/>
                </a:solidFill>
                <a:latin typeface="Times New Roman" panose="02020603050405020304" pitchFamily="18" charset="0"/>
                <a:cs typeface="Times New Roman" panose="02020603050405020304" pitchFamily="18" charset="0"/>
              </a:rPr>
              <a:t>s</a:t>
            </a:r>
            <a:r>
              <a:rPr lang="en-US" sz="2400" dirty="0">
                <a:solidFill>
                  <a:schemeClr val="tx1"/>
                </a:solidFill>
                <a:latin typeface="Times New Roman" panose="02020603050405020304" pitchFamily="18" charset="0"/>
                <a:cs typeface="Times New Roman" panose="02020603050405020304" pitchFamily="18" charset="0"/>
              </a:rPr>
              <a:t>=0.001) for 1h case</a:t>
            </a:r>
          </a:p>
          <a:p>
            <a:pPr marL="285750" indent="-285750" algn="l">
              <a:buFont typeface="Arial" panose="020B0604020202020204" pitchFamily="34" charset="0"/>
              <a:buChar char="•"/>
            </a:pPr>
            <a:endParaRPr lang="en-GB" sz="2400" dirty="0">
              <a:solidFill>
                <a:schemeClr val="tx1"/>
              </a:solidFill>
              <a:latin typeface="Times New Roman" panose="02020603050405020304" pitchFamily="18" charset="0"/>
              <a:cs typeface="Times New Roman" panose="02020603050405020304" pitchFamily="18" charset="0"/>
            </a:endParaRPr>
          </a:p>
        </p:txBody>
      </p:sp>
      <p:sp>
        <p:nvSpPr>
          <p:cNvPr id="6" name="Title 7">
            <a:extLst>
              <a:ext uri="{FF2B5EF4-FFF2-40B4-BE49-F238E27FC236}">
                <a16:creationId xmlns:a16="http://schemas.microsoft.com/office/drawing/2014/main" id="{68FCE828-C3B8-493E-9D8B-5D2FF65FCDAA}"/>
              </a:ext>
            </a:extLst>
          </p:cNvPr>
          <p:cNvSpPr txBox="1">
            <a:spLocks/>
          </p:cNvSpPr>
          <p:nvPr/>
        </p:nvSpPr>
        <p:spPr>
          <a:xfrm>
            <a:off x="318978" y="0"/>
            <a:ext cx="8238606" cy="49301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200" dirty="0">
                <a:latin typeface="Times New Roman" panose="02020603050405020304" pitchFamily="18" charset="0"/>
                <a:cs typeface="Times New Roman" panose="02020603050405020304" pitchFamily="18" charset="0"/>
              </a:rPr>
              <a:t>Pressure profiles</a:t>
            </a:r>
          </a:p>
        </p:txBody>
      </p:sp>
      <p:pic>
        <p:nvPicPr>
          <p:cNvPr id="2" name="Picture 1"/>
          <p:cNvPicPr>
            <a:picLocks noChangeAspect="1"/>
          </p:cNvPicPr>
          <p:nvPr/>
        </p:nvPicPr>
        <p:blipFill>
          <a:blip r:embed="rId2"/>
          <a:stretch>
            <a:fillRect/>
          </a:stretch>
        </p:blipFill>
        <p:spPr>
          <a:xfrm>
            <a:off x="423808" y="2724007"/>
            <a:ext cx="5548422" cy="3751860"/>
          </a:xfrm>
          <a:prstGeom prst="rect">
            <a:avLst/>
          </a:prstGeom>
          <a:ln w="28575">
            <a:solidFill>
              <a:schemeClr val="accent1"/>
            </a:solidFill>
          </a:ln>
        </p:spPr>
      </p:pic>
      <p:pic>
        <p:nvPicPr>
          <p:cNvPr id="9" name="Picture 8"/>
          <p:cNvPicPr>
            <a:picLocks noChangeAspect="1"/>
          </p:cNvPicPr>
          <p:nvPr/>
        </p:nvPicPr>
        <p:blipFill>
          <a:blip r:embed="rId3"/>
          <a:stretch>
            <a:fillRect/>
          </a:stretch>
        </p:blipFill>
        <p:spPr>
          <a:xfrm>
            <a:off x="6208953" y="2724008"/>
            <a:ext cx="5452390" cy="3751860"/>
          </a:xfrm>
          <a:prstGeom prst="rect">
            <a:avLst/>
          </a:prstGeom>
          <a:ln w="28575">
            <a:solidFill>
              <a:srgbClr val="FF0000"/>
            </a:solidFill>
          </a:ln>
        </p:spPr>
      </p:pic>
      <p:sp>
        <p:nvSpPr>
          <p:cNvPr id="10" name="Down Arrow 9"/>
          <p:cNvSpPr/>
          <p:nvPr/>
        </p:nvSpPr>
        <p:spPr>
          <a:xfrm>
            <a:off x="11140858" y="4195124"/>
            <a:ext cx="219075" cy="8096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10915650" y="4410075"/>
            <a:ext cx="745693" cy="307777"/>
          </a:xfrm>
          <a:prstGeom prst="rect">
            <a:avLst/>
          </a:prstGeom>
          <a:solidFill>
            <a:schemeClr val="bg1"/>
          </a:solidFill>
        </p:spPr>
        <p:txBody>
          <a:bodyPr wrap="square" rtlCol="0">
            <a:spAutoFit/>
          </a:bodyPr>
          <a:lstStyle/>
          <a:p>
            <a:r>
              <a:rPr lang="en-US" sz="1400" dirty="0"/>
              <a:t>~1/170</a:t>
            </a:r>
            <a:endParaRPr lang="en-GB" sz="1400" dirty="0"/>
          </a:p>
        </p:txBody>
      </p:sp>
      <p:sp>
        <p:nvSpPr>
          <p:cNvPr id="12" name="TextBox 11"/>
          <p:cNvSpPr txBox="1"/>
          <p:nvPr/>
        </p:nvSpPr>
        <p:spPr>
          <a:xfrm>
            <a:off x="10889523" y="3788227"/>
            <a:ext cx="745693" cy="246221"/>
          </a:xfrm>
          <a:prstGeom prst="rect">
            <a:avLst/>
          </a:prstGeom>
          <a:noFill/>
        </p:spPr>
        <p:txBody>
          <a:bodyPr wrap="square" rtlCol="0">
            <a:spAutoFit/>
          </a:bodyPr>
          <a:lstStyle/>
          <a:p>
            <a:pPr algn="ctr"/>
            <a:r>
              <a:rPr lang="en-US" sz="1000" dirty="0">
                <a:solidFill>
                  <a:srgbClr val="FF0000"/>
                </a:solidFill>
              </a:rPr>
              <a:t>NO NEG</a:t>
            </a:r>
            <a:endParaRPr lang="en-GB" sz="1000" dirty="0">
              <a:solidFill>
                <a:srgbClr val="FF0000"/>
              </a:solidFill>
            </a:endParaRPr>
          </a:p>
        </p:txBody>
      </p:sp>
      <p:sp>
        <p:nvSpPr>
          <p:cNvPr id="13" name="TextBox 12"/>
          <p:cNvSpPr txBox="1"/>
          <p:nvPr/>
        </p:nvSpPr>
        <p:spPr>
          <a:xfrm>
            <a:off x="4841970" y="3136335"/>
            <a:ext cx="557350" cy="246221"/>
          </a:xfrm>
          <a:prstGeom prst="rect">
            <a:avLst/>
          </a:prstGeom>
          <a:solidFill>
            <a:schemeClr val="bg1"/>
          </a:solidFill>
          <a:ln>
            <a:noFill/>
          </a:ln>
        </p:spPr>
        <p:txBody>
          <a:bodyPr wrap="square" rtlCol="0">
            <a:spAutoFit/>
          </a:bodyPr>
          <a:lstStyle/>
          <a:p>
            <a:pPr algn="ctr"/>
            <a:r>
              <a:rPr lang="en-US" sz="1000" b="1" dirty="0"/>
              <a:t>1000 h</a:t>
            </a:r>
            <a:endParaRPr lang="en-GB" sz="1000" b="1" dirty="0"/>
          </a:p>
        </p:txBody>
      </p:sp>
    </p:spTree>
    <p:extLst>
      <p:ext uri="{BB962C8B-B14F-4D97-AF65-F5344CB8AC3E}">
        <p14:creationId xmlns:p14="http://schemas.microsoft.com/office/powerpoint/2010/main" val="1486754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arn(inVertical)">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15</a:t>
            </a:fld>
            <a:endParaRPr lang="en-GB" dirty="0"/>
          </a:p>
        </p:txBody>
      </p:sp>
      <p:sp>
        <p:nvSpPr>
          <p:cNvPr id="5" name="Text Placeholder 5">
            <a:extLst>
              <a:ext uri="{FF2B5EF4-FFF2-40B4-BE49-F238E27FC236}">
                <a16:creationId xmlns:a16="http://schemas.microsoft.com/office/drawing/2014/main" id="{649E9E8A-0429-4482-94BA-69298503E710}"/>
              </a:ext>
            </a:extLst>
          </p:cNvPr>
          <p:cNvSpPr txBox="1">
            <a:spLocks/>
          </p:cNvSpPr>
          <p:nvPr/>
        </p:nvSpPr>
        <p:spPr>
          <a:xfrm>
            <a:off x="302957" y="521515"/>
            <a:ext cx="11586085" cy="562239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spcAft>
                <a:spcPts val="600"/>
              </a:spcAft>
            </a:pPr>
            <a:r>
              <a:rPr lang="en-US" sz="2400" b="1" dirty="0">
                <a:solidFill>
                  <a:schemeClr val="tx1"/>
                </a:solidFill>
                <a:latin typeface="Times New Roman" panose="02020603050405020304" pitchFamily="18" charset="0"/>
                <a:cs typeface="Times New Roman" panose="02020603050405020304" pitchFamily="18" charset="0"/>
              </a:rPr>
              <a:t>Conclusions and open issues</a:t>
            </a:r>
            <a:endParaRPr lang="en-US" sz="800" dirty="0">
              <a:solidFill>
                <a:schemeClr val="tx1"/>
              </a:solidFill>
              <a:latin typeface="Times New Roman" panose="02020603050405020304" pitchFamily="18" charset="0"/>
              <a:cs typeface="Times New Roman" panose="02020603050405020304" pitchFamily="18" charset="0"/>
            </a:endParaRPr>
          </a:p>
          <a:p>
            <a:pPr marL="342900" indent="-342900" algn="l">
              <a:spcBef>
                <a:spcPts val="300"/>
              </a:spcBef>
              <a:spcAft>
                <a:spcPts val="600"/>
              </a:spcAft>
              <a:buFont typeface="+mj-lt"/>
              <a:buAutoNum type="arabicPeriod"/>
            </a:pPr>
            <a:r>
              <a:rPr lang="en-US" sz="1700" dirty="0">
                <a:solidFill>
                  <a:schemeClr val="tx1"/>
                </a:solidFill>
                <a:latin typeface="Times New Roman" panose="02020603050405020304" pitchFamily="18" charset="0"/>
                <a:cs typeface="Times New Roman" panose="02020603050405020304" pitchFamily="18" charset="0"/>
              </a:rPr>
              <a:t>The synchrotron radiation flux in the FCC-</a:t>
            </a:r>
            <a:r>
              <a:rPr lang="en-US" sz="1700" dirty="0" err="1">
                <a:solidFill>
                  <a:schemeClr val="tx1"/>
                </a:solidFill>
                <a:latin typeface="Times New Roman" panose="02020603050405020304" pitchFamily="18" charset="0"/>
                <a:cs typeface="Times New Roman" panose="02020603050405020304" pitchFamily="18" charset="0"/>
              </a:rPr>
              <a:t>ee</a:t>
            </a:r>
            <a:r>
              <a:rPr lang="en-US" sz="1700" dirty="0">
                <a:solidFill>
                  <a:schemeClr val="tx1"/>
                </a:solidFill>
                <a:latin typeface="Times New Roman" panose="02020603050405020304" pitchFamily="18" charset="0"/>
                <a:cs typeface="Times New Roman" panose="02020603050405020304" pitchFamily="18" charset="0"/>
              </a:rPr>
              <a:t> is particularly large for the Z energy, creating the largest SR-induced gas load</a:t>
            </a:r>
          </a:p>
          <a:p>
            <a:pPr marL="342900" indent="-342900" algn="l">
              <a:spcBef>
                <a:spcPts val="300"/>
              </a:spcBef>
              <a:spcAft>
                <a:spcPts val="600"/>
              </a:spcAft>
              <a:buFont typeface="+mj-lt"/>
              <a:buAutoNum type="arabicPeriod"/>
            </a:pPr>
            <a:r>
              <a:rPr lang="en-US" sz="1700" dirty="0">
                <a:solidFill>
                  <a:schemeClr val="tx1"/>
                </a:solidFill>
                <a:latin typeface="Times New Roman" panose="02020603050405020304" pitchFamily="18" charset="0"/>
                <a:cs typeface="Times New Roman" panose="02020603050405020304" pitchFamily="18" charset="0"/>
              </a:rPr>
              <a:t>The higher energies are characterized by much lower beam currents but there is an additional contribution to the SR-induced gas load coming from the back-scattered Compton showers, with increasing intensity as the beam energy increases</a:t>
            </a:r>
          </a:p>
          <a:p>
            <a:pPr marL="342900" indent="-342900" algn="l">
              <a:spcBef>
                <a:spcPts val="300"/>
              </a:spcBef>
              <a:spcAft>
                <a:spcPts val="600"/>
              </a:spcAft>
              <a:buFont typeface="+mj-lt"/>
              <a:buAutoNum type="arabicPeriod"/>
            </a:pPr>
            <a:r>
              <a:rPr lang="en-US" sz="1700" dirty="0">
                <a:solidFill>
                  <a:srgbClr val="FF0000"/>
                </a:solidFill>
                <a:latin typeface="Times New Roman" panose="02020603050405020304" pitchFamily="18" charset="0"/>
                <a:cs typeface="Times New Roman" panose="02020603050405020304" pitchFamily="18" charset="0"/>
              </a:rPr>
              <a:t>The advantage of both having SRAs and distributed NEG-coating are clear</a:t>
            </a:r>
            <a:r>
              <a:rPr lang="en-US" sz="1700" dirty="0">
                <a:solidFill>
                  <a:schemeClr val="tx1"/>
                </a:solidFill>
                <a:latin typeface="Times New Roman" panose="02020603050405020304" pitchFamily="18" charset="0"/>
                <a:cs typeface="Times New Roman" panose="02020603050405020304" pitchFamily="18" charset="0"/>
              </a:rPr>
              <a:t>: we should pursue these two technologies in order to speed up the vacuum conditioning of the machine, especially if the FCC-</a:t>
            </a:r>
            <a:r>
              <a:rPr lang="en-US" sz="1700" dirty="0" err="1">
                <a:solidFill>
                  <a:schemeClr val="tx1"/>
                </a:solidFill>
                <a:latin typeface="Times New Roman" panose="02020603050405020304" pitchFamily="18" charset="0"/>
                <a:cs typeface="Times New Roman" panose="02020603050405020304" pitchFamily="18" charset="0"/>
              </a:rPr>
              <a:t>ee</a:t>
            </a:r>
            <a:r>
              <a:rPr lang="en-US" sz="1700" dirty="0">
                <a:solidFill>
                  <a:schemeClr val="tx1"/>
                </a:solidFill>
                <a:latin typeface="Times New Roman" panose="02020603050405020304" pitchFamily="18" charset="0"/>
                <a:cs typeface="Times New Roman" panose="02020603050405020304" pitchFamily="18" charset="0"/>
              </a:rPr>
              <a:t> is not started at the Z energy</a:t>
            </a:r>
          </a:p>
          <a:p>
            <a:pPr marL="342900" indent="-342900" algn="l">
              <a:spcBef>
                <a:spcPts val="300"/>
              </a:spcBef>
              <a:spcAft>
                <a:spcPts val="600"/>
              </a:spcAft>
              <a:buFont typeface="+mj-lt"/>
              <a:buAutoNum type="arabicPeriod"/>
            </a:pPr>
            <a:r>
              <a:rPr lang="en-US" sz="1700" dirty="0">
                <a:solidFill>
                  <a:schemeClr val="tx1"/>
                </a:solidFill>
                <a:latin typeface="Times New Roman" panose="02020603050405020304" pitchFamily="18" charset="0"/>
                <a:cs typeface="Times New Roman" panose="02020603050405020304" pitchFamily="18" charset="0"/>
              </a:rPr>
              <a:t>The design of the SR photon absorbers (SRAs) has been optimized, prototypes have been ordered and received; </a:t>
            </a:r>
            <a:r>
              <a:rPr lang="en-US" sz="1700" dirty="0">
                <a:solidFill>
                  <a:srgbClr val="FF0000"/>
                </a:solidFill>
                <a:latin typeface="Times New Roman" panose="02020603050405020304" pitchFamily="18" charset="0"/>
                <a:cs typeface="Times New Roman" panose="02020603050405020304" pitchFamily="18" charset="0"/>
              </a:rPr>
              <a:t>TO DO: define the welding parameters</a:t>
            </a:r>
          </a:p>
          <a:p>
            <a:pPr marL="342900" indent="-342900" algn="l">
              <a:spcBef>
                <a:spcPts val="300"/>
              </a:spcBef>
              <a:spcAft>
                <a:spcPts val="600"/>
              </a:spcAft>
              <a:buFont typeface="+mj-lt"/>
              <a:buAutoNum type="arabicPeriod"/>
            </a:pPr>
            <a:r>
              <a:rPr lang="en-US" sz="1700" dirty="0">
                <a:solidFill>
                  <a:srgbClr val="FF0000"/>
                </a:solidFill>
                <a:latin typeface="Times New Roman" panose="02020603050405020304" pitchFamily="18" charset="0"/>
                <a:cs typeface="Times New Roman" panose="02020603050405020304" pitchFamily="18" charset="0"/>
              </a:rPr>
              <a:t>TO DO: try to minimize the fraction of primary SR photons reflected by the SRAs</a:t>
            </a:r>
            <a:r>
              <a:rPr lang="en-US" sz="1700" dirty="0">
                <a:solidFill>
                  <a:schemeClr val="tx1"/>
                </a:solidFill>
                <a:latin typeface="Times New Roman" panose="02020603050405020304" pitchFamily="18" charset="0"/>
                <a:cs typeface="Times New Roman" panose="02020603050405020304" pitchFamily="18" charset="0"/>
              </a:rPr>
              <a:t>, tentatively introducing a </a:t>
            </a:r>
            <a:r>
              <a:rPr lang="en-US" sz="1700" dirty="0">
                <a:solidFill>
                  <a:srgbClr val="FF0000"/>
                </a:solidFill>
                <a:latin typeface="Times New Roman" panose="02020603050405020304" pitchFamily="18" charset="0"/>
                <a:cs typeface="Times New Roman" panose="02020603050405020304" pitchFamily="18" charset="0"/>
              </a:rPr>
              <a:t>sawtooth profile </a:t>
            </a:r>
            <a:r>
              <a:rPr lang="en-US" sz="1700" dirty="0">
                <a:solidFill>
                  <a:schemeClr val="tx1"/>
                </a:solidFill>
                <a:latin typeface="Times New Roman" panose="02020603050405020304" pitchFamily="18" charset="0"/>
                <a:cs typeface="Times New Roman" panose="02020603050405020304" pitchFamily="18" charset="0"/>
              </a:rPr>
              <a:t>on the photon intercepting facet of the SRAs</a:t>
            </a:r>
          </a:p>
          <a:p>
            <a:pPr marL="342900" indent="-342900" algn="l">
              <a:spcBef>
                <a:spcPts val="300"/>
              </a:spcBef>
              <a:spcAft>
                <a:spcPts val="600"/>
              </a:spcAft>
              <a:buFont typeface="+mj-lt"/>
              <a:buAutoNum type="arabicPeriod"/>
            </a:pPr>
            <a:r>
              <a:rPr lang="en-US" sz="1700" dirty="0">
                <a:solidFill>
                  <a:srgbClr val="FF0000"/>
                </a:solidFill>
                <a:latin typeface="Times New Roman" panose="02020603050405020304" pitchFamily="18" charset="0"/>
                <a:cs typeface="Times New Roman" panose="02020603050405020304" pitchFamily="18" charset="0"/>
              </a:rPr>
              <a:t>Not shown here</a:t>
            </a:r>
            <a:r>
              <a:rPr lang="en-US" sz="1700" dirty="0">
                <a:solidFill>
                  <a:schemeClr val="tx1"/>
                </a:solidFill>
                <a:latin typeface="Times New Roman" panose="02020603050405020304" pitchFamily="18" charset="0"/>
                <a:cs typeface="Times New Roman" panose="02020603050405020304" pitchFamily="18" charset="0"/>
              </a:rPr>
              <a:t>: some work has been carried out on the MDI region too, and the full-energy booster as well; </a:t>
            </a:r>
            <a:r>
              <a:rPr lang="en-US" sz="1700" dirty="0">
                <a:solidFill>
                  <a:srgbClr val="FF0000"/>
                </a:solidFill>
                <a:latin typeface="Times New Roman" panose="02020603050405020304" pitchFamily="18" charset="0"/>
                <a:cs typeface="Times New Roman" panose="02020603050405020304" pitchFamily="18" charset="0"/>
              </a:rPr>
              <a:t>TO DO: make detailed design of vacuum components, for both MDI and booster</a:t>
            </a:r>
          </a:p>
          <a:p>
            <a:pPr marL="342900" indent="-342900" algn="l">
              <a:spcBef>
                <a:spcPts val="300"/>
              </a:spcBef>
              <a:spcAft>
                <a:spcPts val="600"/>
              </a:spcAft>
              <a:buFont typeface="+mj-lt"/>
              <a:buAutoNum type="arabicPeriod"/>
            </a:pPr>
            <a:r>
              <a:rPr lang="en-US" sz="1700" dirty="0">
                <a:solidFill>
                  <a:srgbClr val="FF0000"/>
                </a:solidFill>
                <a:latin typeface="Times New Roman" panose="02020603050405020304" pitchFamily="18" charset="0"/>
                <a:cs typeface="Times New Roman" panose="02020603050405020304" pitchFamily="18" charset="0"/>
              </a:rPr>
              <a:t>BOOSTER: our original proposal was to have a fully bakeable ring with NEG-coating: the cost review team has asked us to backtrack to a simpler and less expensive version with NO bake out, NO NEG-coating, and NO RF contact fingers</a:t>
            </a:r>
          </a:p>
          <a:p>
            <a:pPr marL="342900" indent="-342900" algn="l">
              <a:spcBef>
                <a:spcPts val="300"/>
              </a:spcBef>
              <a:spcAft>
                <a:spcPts val="600"/>
              </a:spcAft>
              <a:buFont typeface="+mj-lt"/>
              <a:buAutoNum type="arabicPeriod"/>
            </a:pPr>
            <a:r>
              <a:rPr lang="en-US" sz="1700" dirty="0">
                <a:solidFill>
                  <a:srgbClr val="FF0000"/>
                </a:solidFill>
                <a:latin typeface="Times New Roman" panose="02020603050405020304" pitchFamily="18" charset="0"/>
                <a:cs typeface="Times New Roman" panose="02020603050405020304" pitchFamily="18" charset="0"/>
              </a:rPr>
              <a:t>A booster as defined above, would need a very long time to be vacuum conditioned to the low 10</a:t>
            </a:r>
            <a:r>
              <a:rPr lang="en-US" sz="1700" baseline="30000" dirty="0">
                <a:solidFill>
                  <a:srgbClr val="FF0000"/>
                </a:solidFill>
                <a:latin typeface="Times New Roman" panose="02020603050405020304" pitchFamily="18" charset="0"/>
                <a:cs typeface="Times New Roman" panose="02020603050405020304" pitchFamily="18" charset="0"/>
              </a:rPr>
              <a:t>-9</a:t>
            </a:r>
            <a:r>
              <a:rPr lang="en-US" sz="1700" dirty="0">
                <a:solidFill>
                  <a:srgbClr val="FF0000"/>
                </a:solidFill>
                <a:latin typeface="Times New Roman" panose="02020603050405020304" pitchFamily="18" charset="0"/>
                <a:cs typeface="Times New Roman" panose="02020603050405020304" pitchFamily="18" charset="0"/>
              </a:rPr>
              <a:t> mbar level: TO DO, a re-appraisal of this issue</a:t>
            </a:r>
            <a:endParaRPr lang="en-US" sz="1700" dirty="0">
              <a:solidFill>
                <a:schemeClr val="tx1"/>
              </a:solidFill>
              <a:latin typeface="Times New Roman" panose="02020603050405020304" pitchFamily="18" charset="0"/>
              <a:cs typeface="Times New Roman" panose="02020603050405020304" pitchFamily="18" charset="0"/>
            </a:endParaRPr>
          </a:p>
          <a:p>
            <a:pPr marL="342900" indent="-342900" algn="l">
              <a:spcBef>
                <a:spcPts val="300"/>
              </a:spcBef>
              <a:spcAft>
                <a:spcPts val="600"/>
              </a:spcAft>
              <a:buFont typeface="+mj-lt"/>
              <a:buAutoNum type="arabicPeriod"/>
            </a:pPr>
            <a:r>
              <a:rPr lang="en-US" sz="1700" dirty="0">
                <a:solidFill>
                  <a:schemeClr val="tx1"/>
                </a:solidFill>
                <a:latin typeface="Times New Roman" panose="02020603050405020304" pitchFamily="18" charset="0"/>
                <a:cs typeface="Times New Roman" panose="02020603050405020304" pitchFamily="18" charset="0"/>
              </a:rPr>
              <a:t>Comments: 1. Collaboration with other groups/departments is functioning rather well: machine physics, radiation losses and R2E, tunnel integration, project costing, </a:t>
            </a:r>
            <a:r>
              <a:rPr lang="en-US" sz="1700" dirty="0" err="1">
                <a:solidFill>
                  <a:schemeClr val="tx1"/>
                </a:solidFill>
                <a:latin typeface="Times New Roman" panose="02020603050405020304" pitchFamily="18" charset="0"/>
                <a:cs typeface="Times New Roman" panose="02020603050405020304" pitchFamily="18" charset="0"/>
              </a:rPr>
              <a:t>etc</a:t>
            </a:r>
            <a:r>
              <a:rPr lang="en-US" sz="1700" dirty="0">
                <a:solidFill>
                  <a:schemeClr val="tx1"/>
                </a:solidFill>
                <a:latin typeface="Times New Roman" panose="02020603050405020304" pitchFamily="18" charset="0"/>
                <a:cs typeface="Times New Roman" panose="02020603050405020304" pitchFamily="18" charset="0"/>
              </a:rPr>
              <a:t>…; </a:t>
            </a:r>
            <a:r>
              <a:rPr lang="en-US" sz="1700" dirty="0">
                <a:solidFill>
                  <a:srgbClr val="FF0000"/>
                </a:solidFill>
                <a:latin typeface="Times New Roman" panose="02020603050405020304" pitchFamily="18" charset="0"/>
                <a:cs typeface="Times New Roman" panose="02020603050405020304" pitchFamily="18" charset="0"/>
              </a:rPr>
              <a:t>2. If we want to go to a deeper level of details, human/financial resources are needed</a:t>
            </a:r>
          </a:p>
          <a:p>
            <a:pPr marL="171450" indent="-171450" algn="l">
              <a:spcBef>
                <a:spcPts val="300"/>
              </a:spcBef>
              <a:spcAft>
                <a:spcPts val="600"/>
              </a:spcAft>
              <a:buFont typeface="Arial" panose="020B0604020202020204" pitchFamily="34" charset="0"/>
              <a:buChar char="•"/>
            </a:pPr>
            <a:endParaRPr lang="en-GB" sz="18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9703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2</a:t>
            </a:fld>
            <a:endParaRPr lang="en-GB" dirty="0"/>
          </a:p>
        </p:txBody>
      </p:sp>
      <p:sp>
        <p:nvSpPr>
          <p:cNvPr id="5" name="TextBox 4"/>
          <p:cNvSpPr txBox="1"/>
          <p:nvPr/>
        </p:nvSpPr>
        <p:spPr>
          <a:xfrm>
            <a:off x="620099" y="491067"/>
            <a:ext cx="10922000" cy="5691623"/>
          </a:xfrm>
          <a:prstGeom prst="rect">
            <a:avLst/>
          </a:prstGeom>
          <a:noFill/>
        </p:spPr>
        <p:txBody>
          <a:bodyPr wrap="square" rtlCol="0">
            <a:spAutoFit/>
          </a:bodyPr>
          <a:lstStyle/>
          <a:p>
            <a:pPr>
              <a:lnSpc>
                <a:spcPts val="2000"/>
              </a:lnSpc>
              <a:spcBef>
                <a:spcPts val="1200"/>
              </a:spcBef>
            </a:pPr>
            <a:r>
              <a:rPr lang="en-US" sz="3200" dirty="0">
                <a:latin typeface="Times New Roman" panose="02020603050405020304" pitchFamily="18" charset="0"/>
                <a:cs typeface="Times New Roman" panose="02020603050405020304" pitchFamily="18" charset="0"/>
              </a:rPr>
              <a:t>OUTLINE</a:t>
            </a:r>
          </a:p>
          <a:p>
            <a:pPr>
              <a:lnSpc>
                <a:spcPts val="2000"/>
              </a:lnSpc>
              <a:spcBef>
                <a:spcPts val="1200"/>
              </a:spcBef>
            </a:pPr>
            <a:endParaRPr lang="en-US" sz="3200" dirty="0">
              <a:latin typeface="Times New Roman" panose="02020603050405020304" pitchFamily="18" charset="0"/>
              <a:cs typeface="Times New Roman" panose="02020603050405020304" pitchFamily="18" charset="0"/>
            </a:endParaRP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FCC study program (2013-today)</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FCC-</a:t>
            </a:r>
            <a:r>
              <a:rPr lang="en-US" sz="2400" dirty="0" err="1">
                <a:latin typeface="Times New Roman" panose="02020603050405020304" pitchFamily="18" charset="0"/>
                <a:cs typeface="Times New Roman" panose="02020603050405020304" pitchFamily="18" charset="0"/>
              </a:rPr>
              <a:t>ee</a:t>
            </a:r>
            <a:r>
              <a:rPr lang="en-US" sz="2400" dirty="0">
                <a:latin typeface="Times New Roman" panose="02020603050405020304" pitchFamily="18" charset="0"/>
                <a:cs typeface="Times New Roman" panose="02020603050405020304" pitchFamily="18" charset="0"/>
              </a:rPr>
              <a:t>: relevant machine and vacuum parameters</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Vacuum chamber cross section</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Synchrotron radiation spectra</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SR absorbers: yes or no?</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Pumping solutions</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Pressure profiles</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MDI region</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Synchrotron radiation ray-tracing</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Pressure profiles</a:t>
            </a:r>
            <a:endParaRPr lang="en-GB" dirty="0">
              <a:latin typeface="Times New Roman" panose="02020603050405020304" pitchFamily="18" charset="0"/>
              <a:cs typeface="Times New Roman" panose="02020603050405020304" pitchFamily="18" charset="0"/>
            </a:endParaRP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Conclusions and future work</a:t>
            </a:r>
          </a:p>
          <a:p>
            <a:pPr marL="285750" indent="-285750">
              <a:lnSpc>
                <a:spcPts val="2000"/>
              </a:lnSpc>
              <a:spcBef>
                <a:spcPts val="1200"/>
              </a:spcBef>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Acknowledgments</a:t>
            </a:r>
          </a:p>
        </p:txBody>
      </p:sp>
    </p:spTree>
    <p:extLst>
      <p:ext uri="{BB962C8B-B14F-4D97-AF65-F5344CB8AC3E}">
        <p14:creationId xmlns:p14="http://schemas.microsoft.com/office/powerpoint/2010/main" val="8414120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3</a:t>
            </a:fld>
            <a:endParaRPr lang="en-GB" dirty="0"/>
          </a:p>
        </p:txBody>
      </p:sp>
      <p:sp>
        <p:nvSpPr>
          <p:cNvPr id="11" name="Title 7">
            <a:extLst>
              <a:ext uri="{FF2B5EF4-FFF2-40B4-BE49-F238E27FC236}">
                <a16:creationId xmlns:a16="http://schemas.microsoft.com/office/drawing/2014/main" id="{68FCE828-C3B8-493E-9D8B-5D2FF65FCDAA}"/>
              </a:ext>
            </a:extLst>
          </p:cNvPr>
          <p:cNvSpPr txBox="1">
            <a:spLocks/>
          </p:cNvSpPr>
          <p:nvPr/>
        </p:nvSpPr>
        <p:spPr>
          <a:xfrm>
            <a:off x="420916" y="144036"/>
            <a:ext cx="11237684" cy="804066"/>
          </a:xfrm>
          <a:prstGeom prst="rect">
            <a:avLst/>
          </a:prstGeom>
        </p:spPr>
        <p:txBody>
          <a:bodyPr vert="horz" lIns="91440" tIns="45720" rIns="91440" bIns="45720" rtlCol="0" anchor="t" anchorCtr="0">
            <a:noAutofit/>
          </a:bodyPr>
          <a:lstStyle>
            <a:lvl1pPr algn="l" defTabSz="685800" rtl="0" eaLnBrk="1" latinLnBrk="0" hangingPunct="1">
              <a:lnSpc>
                <a:spcPts val="3000"/>
              </a:lnSpc>
              <a:spcBef>
                <a:spcPct val="0"/>
              </a:spcBef>
              <a:buNone/>
              <a:defRPr sz="3000" kern="1200">
                <a:solidFill>
                  <a:schemeClr val="tx1"/>
                </a:solidFill>
                <a:latin typeface="+mj-lt"/>
                <a:ea typeface="+mj-ea"/>
                <a:cs typeface="+mj-cs"/>
              </a:defRPr>
            </a:lvl1pPr>
          </a:lstStyle>
          <a:p>
            <a:pPr marL="0" marR="0" lvl="0" indent="0" algn="ctr" defTabSz="685800" rtl="0" eaLnBrk="1" fontAlgn="auto" latinLnBrk="0" hangingPunct="1">
              <a:lnSpc>
                <a:spcPts val="3000"/>
              </a:lnSpc>
              <a:spcBef>
                <a:spcPct val="0"/>
              </a:spcBef>
              <a:spcAft>
                <a:spcPts val="0"/>
              </a:spcAft>
              <a:buClrTx/>
              <a:buSzTx/>
              <a:buFontTx/>
              <a:buNone/>
              <a:tabLst/>
              <a:defRPr/>
            </a:pPr>
            <a:r>
              <a:rPr kumimoji="0" lang="en-US" sz="2800" b="0" i="0" u="none" strike="noStrike" kern="1200" cap="none" spc="0" normalizeH="0" baseline="0" noProof="0" dirty="0">
                <a:ln>
                  <a:noFill/>
                </a:ln>
                <a:solidFill>
                  <a:srgbClr val="0F124A"/>
                </a:solidFill>
                <a:effectLst/>
                <a:uLnTx/>
                <a:uFillTx/>
                <a:latin typeface="Times New Roman" panose="02020603050405020304" pitchFamily="18" charset="0"/>
                <a:cs typeface="Times New Roman" panose="02020603050405020304" pitchFamily="18" charset="0"/>
              </a:rPr>
              <a:t>FCC study program; Relevant machine and vacuum parameters (pre-2019)</a:t>
            </a:r>
            <a:endParaRPr kumimoji="0" lang="en-GB" sz="2800" b="0" i="0" u="none" strike="noStrike" kern="1200" cap="none" spc="0" normalizeH="0" baseline="0" noProof="0" dirty="0">
              <a:ln>
                <a:noFill/>
              </a:ln>
              <a:solidFill>
                <a:srgbClr val="0F124A"/>
              </a:solidFill>
              <a:effectLst/>
              <a:uLnTx/>
              <a:uFillTx/>
              <a:latin typeface="Times New Roman" panose="02020603050405020304" pitchFamily="18" charset="0"/>
              <a:cs typeface="Times New Roman" panose="02020603050405020304" pitchFamily="18" charset="0"/>
            </a:endParaRPr>
          </a:p>
        </p:txBody>
      </p:sp>
      <p:pic>
        <p:nvPicPr>
          <p:cNvPr id="12" name="Picture 11">
            <a:extLst>
              <a:ext uri="{FF2B5EF4-FFF2-40B4-BE49-F238E27FC236}">
                <a16:creationId xmlns:a16="http://schemas.microsoft.com/office/drawing/2014/main" id="{E64132DB-0BB5-4DF3-88DC-F5E6EEB6C5D8}"/>
              </a:ext>
            </a:extLst>
          </p:cNvPr>
          <p:cNvPicPr>
            <a:picLocks noChangeAspect="1"/>
          </p:cNvPicPr>
          <p:nvPr/>
        </p:nvPicPr>
        <p:blipFill>
          <a:blip r:embed="rId2"/>
          <a:stretch>
            <a:fillRect/>
          </a:stretch>
        </p:blipFill>
        <p:spPr>
          <a:xfrm>
            <a:off x="269540" y="2404722"/>
            <a:ext cx="4825974" cy="4107946"/>
          </a:xfrm>
          <a:prstGeom prst="rect">
            <a:avLst/>
          </a:prstGeom>
          <a:ln w="57150">
            <a:solidFill>
              <a:srgbClr val="0000FF"/>
            </a:solidFill>
          </a:ln>
        </p:spPr>
      </p:pic>
      <p:sp>
        <p:nvSpPr>
          <p:cNvPr id="13" name="TextBox 12">
            <a:extLst>
              <a:ext uri="{FF2B5EF4-FFF2-40B4-BE49-F238E27FC236}">
                <a16:creationId xmlns:a16="http://schemas.microsoft.com/office/drawing/2014/main" id="{65139038-8F3F-4281-BD0A-3368D220B139}"/>
              </a:ext>
            </a:extLst>
          </p:cNvPr>
          <p:cNvSpPr txBox="1"/>
          <p:nvPr/>
        </p:nvSpPr>
        <p:spPr>
          <a:xfrm>
            <a:off x="5897031" y="2361133"/>
            <a:ext cx="6040967" cy="4247317"/>
          </a:xfrm>
          <a:prstGeom prst="rect">
            <a:avLst/>
          </a:prstGeom>
          <a:noFill/>
        </p:spPr>
        <p:txBody>
          <a:bodyPr wrap="square" rtlCol="0">
            <a:spAutoFit/>
          </a:bodyPr>
          <a:lstStyle/>
          <a:p>
            <a:pPr defTabSz="685727"/>
            <a:r>
              <a:rPr lang="en-US" sz="1600" b="1" dirty="0">
                <a:solidFill>
                  <a:srgbClr val="0F124A"/>
                </a:solidFill>
                <a:latin typeface="Times New Roman" panose="02020603050405020304" pitchFamily="18" charset="0"/>
                <a:cs typeface="Times New Roman" panose="02020603050405020304" pitchFamily="18" charset="0"/>
              </a:rPr>
              <a:t>Big variation of nominal current vs beam energy, since all machine versions are </a:t>
            </a:r>
            <a:r>
              <a:rPr lang="en-US" sz="1600" b="1" u="sng" dirty="0">
                <a:solidFill>
                  <a:srgbClr val="FF0000"/>
                </a:solidFill>
                <a:latin typeface="Times New Roman" panose="02020603050405020304" pitchFamily="18" charset="0"/>
                <a:cs typeface="Times New Roman" panose="02020603050405020304" pitchFamily="18" charset="0"/>
              </a:rPr>
              <a:t>limited to 50 MW of synchrotron radiation per beam</a:t>
            </a:r>
          </a:p>
          <a:p>
            <a:pPr defTabSz="685727"/>
            <a:endParaRPr lang="en-US" sz="1600" b="1" u="sng" dirty="0">
              <a:solidFill>
                <a:srgbClr val="FF0000"/>
              </a:solidFill>
              <a:latin typeface="Times New Roman" panose="02020603050405020304" pitchFamily="18" charset="0"/>
              <a:cs typeface="Times New Roman" panose="02020603050405020304" pitchFamily="18" charset="0"/>
            </a:endParaRPr>
          </a:p>
          <a:p>
            <a:pPr defTabSz="685727">
              <a:spcBef>
                <a:spcPts val="600"/>
              </a:spcBef>
            </a:pPr>
            <a:r>
              <a:rPr lang="en-US" sz="1600" b="1" dirty="0">
                <a:solidFill>
                  <a:srgbClr val="0F124A"/>
                </a:solidFill>
                <a:latin typeface="Times New Roman" panose="02020603050405020304" pitchFamily="18" charset="0"/>
                <a:cs typeface="Times New Roman" panose="02020603050405020304" pitchFamily="18" charset="0"/>
              </a:rPr>
              <a:t>      		P (W) = 88.46 · E</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(GeV) · I(mA) / </a:t>
            </a:r>
            <a:r>
              <a:rPr lang="en-US" sz="1600" b="1" dirty="0">
                <a:solidFill>
                  <a:srgbClr val="0F124A"/>
                </a:solidFill>
                <a:latin typeface="Symbol" panose="05050102010706020507" pitchFamily="18" charset="2"/>
                <a:cs typeface="Times New Roman" panose="02020603050405020304" pitchFamily="18" charset="0"/>
              </a:rPr>
              <a:t>r</a:t>
            </a:r>
            <a:r>
              <a:rPr lang="en-US" sz="1600" b="1" dirty="0">
                <a:solidFill>
                  <a:srgbClr val="0F124A"/>
                </a:solidFill>
                <a:latin typeface="Times New Roman" panose="02020603050405020304" pitchFamily="18" charset="0"/>
                <a:cs typeface="Times New Roman" panose="02020603050405020304" pitchFamily="18" charset="0"/>
              </a:rPr>
              <a:t>(m)</a:t>
            </a:r>
            <a:endParaRPr lang="en-US" sz="1600" b="1" dirty="0">
              <a:solidFill>
                <a:srgbClr val="FF0000"/>
              </a:solidFill>
              <a:latin typeface="Times New Roman" panose="02020603050405020304" pitchFamily="18" charset="0"/>
              <a:cs typeface="Times New Roman" panose="02020603050405020304" pitchFamily="18" charset="0"/>
            </a:endParaRPr>
          </a:p>
          <a:p>
            <a:pPr defTabSz="685727">
              <a:spcBef>
                <a:spcPts val="600"/>
              </a:spcBef>
            </a:pPr>
            <a:r>
              <a:rPr lang="en-US" sz="1600" b="1" dirty="0">
                <a:solidFill>
                  <a:srgbClr val="0F124A"/>
                </a:solidFill>
                <a:latin typeface="Times New Roman" panose="02020603050405020304" pitchFamily="18" charset="0"/>
                <a:cs typeface="Times New Roman" panose="02020603050405020304" pitchFamily="18" charset="0"/>
              </a:rPr>
              <a:t>      		F (</a:t>
            </a:r>
            <a:r>
              <a:rPr lang="en-US" sz="1600" b="1" dirty="0" err="1">
                <a:solidFill>
                  <a:srgbClr val="0F124A"/>
                </a:solidFill>
                <a:latin typeface="Times New Roman" panose="02020603050405020304" pitchFamily="18" charset="0"/>
                <a:cs typeface="Times New Roman" panose="02020603050405020304" pitchFamily="18" charset="0"/>
              </a:rPr>
              <a:t>ph</a:t>
            </a:r>
            <a:r>
              <a:rPr lang="en-US" sz="1600" b="1" dirty="0">
                <a:solidFill>
                  <a:srgbClr val="0F124A"/>
                </a:solidFill>
                <a:latin typeface="Times New Roman" panose="02020603050405020304" pitchFamily="18" charset="0"/>
                <a:cs typeface="Times New Roman" panose="02020603050405020304" pitchFamily="18" charset="0"/>
              </a:rPr>
              <a:t>/s) = 8.08·10</a:t>
            </a:r>
            <a:r>
              <a:rPr lang="en-US" sz="1600" b="1" baseline="30000" dirty="0">
                <a:solidFill>
                  <a:srgbClr val="0F124A"/>
                </a:solidFill>
                <a:latin typeface="Times New Roman" panose="02020603050405020304" pitchFamily="18" charset="0"/>
                <a:cs typeface="Times New Roman" panose="02020603050405020304" pitchFamily="18" charset="0"/>
              </a:rPr>
              <a:t>17</a:t>
            </a:r>
            <a:r>
              <a:rPr lang="en-US" sz="1600" b="1" dirty="0">
                <a:solidFill>
                  <a:srgbClr val="0F124A"/>
                </a:solidFill>
                <a:latin typeface="Times New Roman" panose="02020603050405020304" pitchFamily="18" charset="0"/>
                <a:cs typeface="Times New Roman" panose="02020603050405020304" pitchFamily="18" charset="0"/>
              </a:rPr>
              <a:t> · E(GeV) · I(mA)</a:t>
            </a:r>
          </a:p>
          <a:p>
            <a:pPr algn="ctr" defTabSz="685727">
              <a:spcBef>
                <a:spcPts val="600"/>
              </a:spcBef>
            </a:pPr>
            <a:endParaRPr lang="en-US" sz="1600" b="1" dirty="0">
              <a:solidFill>
                <a:srgbClr val="0F124A"/>
              </a:solidFill>
              <a:latin typeface="Times New Roman" panose="02020603050405020304" pitchFamily="18" charset="0"/>
              <a:cs typeface="Times New Roman" panose="02020603050405020304" pitchFamily="18" charset="0"/>
            </a:endParaRPr>
          </a:p>
          <a:p>
            <a:pPr marL="285750" indent="-285750" defTabSz="685727">
              <a:spcBef>
                <a:spcPts val="600"/>
              </a:spcBef>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We aim at an average pressure giving a beam-gas scattering lifetime large enough not to be detrimental to the integrated luminosity, say in the </a:t>
            </a:r>
            <a:r>
              <a:rPr lang="en-US" sz="1600" b="1" u="sng" dirty="0">
                <a:solidFill>
                  <a:srgbClr val="0F124A"/>
                </a:solidFill>
                <a:latin typeface="Times New Roman" panose="02020603050405020304" pitchFamily="18" charset="0"/>
                <a:cs typeface="Times New Roman" panose="02020603050405020304" pitchFamily="18" charset="0"/>
              </a:rPr>
              <a:t>low 10</a:t>
            </a:r>
            <a:r>
              <a:rPr lang="en-US" sz="1600" b="1" u="sng" baseline="30000" dirty="0">
                <a:solidFill>
                  <a:srgbClr val="0F124A"/>
                </a:solidFill>
                <a:latin typeface="Times New Roman" panose="02020603050405020304" pitchFamily="18" charset="0"/>
                <a:cs typeface="Times New Roman" panose="02020603050405020304" pitchFamily="18" charset="0"/>
              </a:rPr>
              <a:t>-9</a:t>
            </a:r>
            <a:r>
              <a:rPr lang="en-US" sz="1600" b="1" u="sng" dirty="0">
                <a:solidFill>
                  <a:srgbClr val="0F124A"/>
                </a:solidFill>
                <a:latin typeface="Times New Roman" panose="02020603050405020304" pitchFamily="18" charset="0"/>
                <a:cs typeface="Times New Roman" panose="02020603050405020304" pitchFamily="18" charset="0"/>
              </a:rPr>
              <a:t> mbar range</a:t>
            </a:r>
            <a:r>
              <a:rPr lang="en-US" sz="1600" b="1" dirty="0">
                <a:solidFill>
                  <a:srgbClr val="0F124A"/>
                </a:solidFill>
                <a:latin typeface="Times New Roman" panose="02020603050405020304" pitchFamily="18" charset="0"/>
                <a:cs typeface="Times New Roman" panose="02020603050405020304" pitchFamily="18" charset="0"/>
              </a:rPr>
              <a:t>, or better, with a gas composition of 80~90% hydrogen, and no molecular masses above 44 (CO</a:t>
            </a:r>
            <a:r>
              <a:rPr lang="en-US" sz="1600" b="1" baseline="-25000" dirty="0">
                <a:solidFill>
                  <a:srgbClr val="0F124A"/>
                </a:solidFill>
                <a:latin typeface="Times New Roman" panose="02020603050405020304" pitchFamily="18" charset="0"/>
                <a:cs typeface="Times New Roman" panose="02020603050405020304" pitchFamily="18" charset="0"/>
              </a:rPr>
              <a:t>2</a:t>
            </a:r>
            <a:r>
              <a:rPr lang="en-US" sz="1600" b="1" dirty="0">
                <a:solidFill>
                  <a:srgbClr val="0F124A"/>
                </a:solidFill>
                <a:latin typeface="Times New Roman" panose="02020603050405020304" pitchFamily="18" charset="0"/>
                <a:cs typeface="Times New Roman" panose="02020603050405020304" pitchFamily="18" charset="0"/>
              </a:rPr>
              <a:t>).</a:t>
            </a:r>
          </a:p>
          <a:p>
            <a:pPr marL="285750" indent="-285750" defTabSz="685727">
              <a:spcBef>
                <a:spcPts val="600"/>
              </a:spcBef>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We also aim at reducing/eliminating the e-cloud and ion-trapping effects and related beam instabilities and losses</a:t>
            </a:r>
          </a:p>
          <a:p>
            <a:pPr marL="285750" indent="-285750" defTabSz="685727">
              <a:spcBef>
                <a:spcPts val="600"/>
              </a:spcBef>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Typically, we assume a residual gas composition of 80~90% H</a:t>
            </a:r>
            <a:r>
              <a:rPr lang="en-US" sz="1600" b="1" baseline="-25000" dirty="0">
                <a:solidFill>
                  <a:srgbClr val="0F124A"/>
                </a:solidFill>
                <a:latin typeface="Times New Roman" panose="02020603050405020304" pitchFamily="18" charset="0"/>
                <a:cs typeface="Times New Roman" panose="02020603050405020304" pitchFamily="18" charset="0"/>
              </a:rPr>
              <a:t>2</a:t>
            </a:r>
            <a:r>
              <a:rPr lang="en-US" sz="1600" b="1" dirty="0">
                <a:solidFill>
                  <a:srgbClr val="0F124A"/>
                </a:solidFill>
                <a:latin typeface="Times New Roman" panose="02020603050405020304" pitchFamily="18" charset="0"/>
                <a:cs typeface="Times New Roman" panose="02020603050405020304" pitchFamily="18" charset="0"/>
              </a:rPr>
              <a:t>, 10~20% CO+CO</a:t>
            </a:r>
            <a:r>
              <a:rPr lang="en-US" sz="1600" b="1" baseline="-25000" dirty="0">
                <a:solidFill>
                  <a:srgbClr val="0F124A"/>
                </a:solidFill>
                <a:latin typeface="Times New Roman" panose="02020603050405020304" pitchFamily="18" charset="0"/>
                <a:cs typeface="Times New Roman" panose="02020603050405020304" pitchFamily="18" charset="0"/>
              </a:rPr>
              <a:t>2</a:t>
            </a:r>
            <a:r>
              <a:rPr lang="en-US" sz="1600" b="1" dirty="0">
                <a:solidFill>
                  <a:srgbClr val="0F124A"/>
                </a:solidFill>
                <a:latin typeface="Times New Roman" panose="02020603050405020304" pitchFamily="18" charset="0"/>
                <a:cs typeface="Times New Roman" panose="02020603050405020304" pitchFamily="18" charset="0"/>
              </a:rPr>
              <a:t>, traces of CH</a:t>
            </a:r>
            <a:r>
              <a:rPr lang="en-US" sz="1600" b="1" baseline="-25000" dirty="0">
                <a:solidFill>
                  <a:srgbClr val="0F124A"/>
                </a:solidFill>
                <a:latin typeface="Times New Roman" panose="02020603050405020304" pitchFamily="18" charset="0"/>
                <a:cs typeface="Times New Roman" panose="02020603050405020304" pitchFamily="18" charset="0"/>
              </a:rPr>
              <a:t>4</a:t>
            </a:r>
            <a:endParaRPr lang="en-GB" sz="1600" b="1" dirty="0">
              <a:solidFill>
                <a:srgbClr val="0F124A"/>
              </a:solidFill>
              <a:latin typeface="Times New Roman" panose="02020603050405020304" pitchFamily="18" charset="0"/>
              <a:cs typeface="Times New Roman" panose="02020603050405020304" pitchFamily="18" charset="0"/>
            </a:endParaRPr>
          </a:p>
        </p:txBody>
      </p:sp>
      <p:pic>
        <p:nvPicPr>
          <p:cNvPr id="14" name="Picture 13">
            <a:extLst>
              <a:ext uri="{FF2B5EF4-FFF2-40B4-BE49-F238E27FC236}">
                <a16:creationId xmlns:a16="http://schemas.microsoft.com/office/drawing/2014/main" id="{B9CD766D-91E3-4EA1-A831-0BCD4529B38A}"/>
              </a:ext>
            </a:extLst>
          </p:cNvPr>
          <p:cNvPicPr>
            <a:picLocks noChangeAspect="1"/>
          </p:cNvPicPr>
          <p:nvPr/>
        </p:nvPicPr>
        <p:blipFill>
          <a:blip r:embed="rId3"/>
          <a:stretch>
            <a:fillRect/>
          </a:stretch>
        </p:blipFill>
        <p:spPr>
          <a:xfrm>
            <a:off x="120994" y="665359"/>
            <a:ext cx="3708563" cy="1328065"/>
          </a:xfrm>
          <a:prstGeom prst="rect">
            <a:avLst/>
          </a:prstGeom>
          <a:ln>
            <a:solidFill>
              <a:srgbClr val="0000FF"/>
            </a:solidFill>
          </a:ln>
        </p:spPr>
      </p:pic>
      <p:pic>
        <p:nvPicPr>
          <p:cNvPr id="15" name="Picture 14">
            <a:extLst>
              <a:ext uri="{FF2B5EF4-FFF2-40B4-BE49-F238E27FC236}">
                <a16:creationId xmlns:a16="http://schemas.microsoft.com/office/drawing/2014/main" id="{CB78E796-5E7D-4F93-BF0F-0079E88D6A3A}"/>
              </a:ext>
            </a:extLst>
          </p:cNvPr>
          <p:cNvPicPr>
            <a:picLocks noChangeAspect="1"/>
          </p:cNvPicPr>
          <p:nvPr/>
        </p:nvPicPr>
        <p:blipFill>
          <a:blip r:embed="rId4"/>
          <a:stretch>
            <a:fillRect/>
          </a:stretch>
        </p:blipFill>
        <p:spPr>
          <a:xfrm>
            <a:off x="7995116" y="673394"/>
            <a:ext cx="4036368" cy="1509536"/>
          </a:xfrm>
          <a:prstGeom prst="rect">
            <a:avLst/>
          </a:prstGeom>
          <a:ln>
            <a:solidFill>
              <a:srgbClr val="0000FF"/>
            </a:solidFill>
          </a:ln>
        </p:spPr>
      </p:pic>
      <p:pic>
        <p:nvPicPr>
          <p:cNvPr id="16" name="Picture 15">
            <a:extLst>
              <a:ext uri="{FF2B5EF4-FFF2-40B4-BE49-F238E27FC236}">
                <a16:creationId xmlns:a16="http://schemas.microsoft.com/office/drawing/2014/main" id="{E7CB14BA-BBD9-43CC-BC68-D6DB0A413FAF}"/>
              </a:ext>
            </a:extLst>
          </p:cNvPr>
          <p:cNvPicPr>
            <a:picLocks noChangeAspect="1"/>
          </p:cNvPicPr>
          <p:nvPr/>
        </p:nvPicPr>
        <p:blipFill>
          <a:blip r:embed="rId5"/>
          <a:stretch>
            <a:fillRect/>
          </a:stretch>
        </p:blipFill>
        <p:spPr>
          <a:xfrm>
            <a:off x="3979132" y="673394"/>
            <a:ext cx="3866410" cy="1509536"/>
          </a:xfrm>
          <a:prstGeom prst="rect">
            <a:avLst/>
          </a:prstGeom>
          <a:ln>
            <a:solidFill>
              <a:srgbClr val="FF0000"/>
            </a:solidFill>
          </a:ln>
        </p:spPr>
      </p:pic>
      <p:sp>
        <p:nvSpPr>
          <p:cNvPr id="2" name="Rounded Rectangle 1"/>
          <p:cNvSpPr/>
          <p:nvPr/>
        </p:nvSpPr>
        <p:spPr>
          <a:xfrm>
            <a:off x="5842660" y="4055423"/>
            <a:ext cx="6188824" cy="255302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85771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4</a:t>
            </a:fld>
            <a:endParaRPr lang="en-GB" dirty="0"/>
          </a:p>
        </p:txBody>
      </p:sp>
      <p:pic>
        <p:nvPicPr>
          <p:cNvPr id="2" name="Picture 1"/>
          <p:cNvPicPr>
            <a:picLocks noChangeAspect="1"/>
          </p:cNvPicPr>
          <p:nvPr/>
        </p:nvPicPr>
        <p:blipFill>
          <a:blip r:embed="rId2"/>
          <a:stretch>
            <a:fillRect/>
          </a:stretch>
        </p:blipFill>
        <p:spPr>
          <a:xfrm>
            <a:off x="6258833" y="853962"/>
            <a:ext cx="5652059" cy="4479780"/>
          </a:xfrm>
          <a:prstGeom prst="rect">
            <a:avLst/>
          </a:prstGeom>
          <a:ln>
            <a:solidFill>
              <a:schemeClr val="accent1">
                <a:lumMod val="75000"/>
              </a:schemeClr>
            </a:solidFill>
          </a:ln>
        </p:spPr>
      </p:pic>
      <p:sp>
        <p:nvSpPr>
          <p:cNvPr id="5" name="TextBox 4"/>
          <p:cNvSpPr txBox="1"/>
          <p:nvPr/>
        </p:nvSpPr>
        <p:spPr>
          <a:xfrm>
            <a:off x="2869677" y="291088"/>
            <a:ext cx="5943600" cy="461665"/>
          </a:xfrm>
          <a:prstGeom prst="rect">
            <a:avLst/>
          </a:prstGeom>
          <a:noFill/>
        </p:spPr>
        <p:txBody>
          <a:bodyPr wrap="square" rtlCol="0">
            <a:spAutoFit/>
          </a:bodyPr>
          <a:lstStyle/>
          <a:p>
            <a:pPr algn="ctr"/>
            <a:r>
              <a:rPr lang="en-US" sz="2400" b="1" dirty="0">
                <a:latin typeface="Times New Roman" panose="02020603050405020304" pitchFamily="18" charset="0"/>
                <a:cs typeface="Times New Roman" panose="02020603050405020304" pitchFamily="18" charset="0"/>
              </a:rPr>
              <a:t>New parameter table (90.7 km rings) </a:t>
            </a:r>
            <a:endParaRPr lang="en-GB" sz="2400" b="1" dirty="0">
              <a:latin typeface="Times New Roman" panose="02020603050405020304" pitchFamily="18" charset="0"/>
              <a:cs typeface="Times New Roman" panose="02020603050405020304" pitchFamily="18" charset="0"/>
            </a:endParaRPr>
          </a:p>
        </p:txBody>
      </p:sp>
      <p:sp>
        <p:nvSpPr>
          <p:cNvPr id="6" name="Rounded Rectangle 5"/>
          <p:cNvSpPr/>
          <p:nvPr/>
        </p:nvSpPr>
        <p:spPr>
          <a:xfrm>
            <a:off x="6299768" y="1957717"/>
            <a:ext cx="5534583" cy="121611"/>
          </a:xfrm>
          <a:prstGeom prst="round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ounded Rectangle 7"/>
          <p:cNvSpPr/>
          <p:nvPr/>
        </p:nvSpPr>
        <p:spPr>
          <a:xfrm>
            <a:off x="6299768" y="1725659"/>
            <a:ext cx="5534583" cy="121611"/>
          </a:xfrm>
          <a:prstGeom prst="round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ounded Rectangle 5">
            <a:extLst>
              <a:ext uri="{FF2B5EF4-FFF2-40B4-BE49-F238E27FC236}">
                <a16:creationId xmlns:a16="http://schemas.microsoft.com/office/drawing/2014/main" id="{3BBC1640-903F-19EA-14BA-D7243504106F}"/>
              </a:ext>
            </a:extLst>
          </p:cNvPr>
          <p:cNvSpPr/>
          <p:nvPr/>
        </p:nvSpPr>
        <p:spPr>
          <a:xfrm>
            <a:off x="6305772" y="4935909"/>
            <a:ext cx="5534583" cy="121611"/>
          </a:xfrm>
          <a:prstGeom prst="roundRect">
            <a:avLst/>
          </a:prstGeom>
          <a:noFill/>
          <a:ln w="28575">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ounded Rectangle 1">
            <a:extLst>
              <a:ext uri="{FF2B5EF4-FFF2-40B4-BE49-F238E27FC236}">
                <a16:creationId xmlns:a16="http://schemas.microsoft.com/office/drawing/2014/main" id="{BA02D4FB-65D6-3BA9-D861-83BDDA21BD0B}"/>
              </a:ext>
            </a:extLst>
          </p:cNvPr>
          <p:cNvSpPr/>
          <p:nvPr/>
        </p:nvSpPr>
        <p:spPr>
          <a:xfrm>
            <a:off x="442583" y="844749"/>
            <a:ext cx="4817279" cy="272793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F55C671D-6F0A-C931-F0FE-F776FD569A4C}"/>
              </a:ext>
            </a:extLst>
          </p:cNvPr>
          <p:cNvSpPr/>
          <p:nvPr/>
        </p:nvSpPr>
        <p:spPr>
          <a:xfrm>
            <a:off x="473884" y="916561"/>
            <a:ext cx="5135008" cy="2970044"/>
          </a:xfrm>
          <a:prstGeom prst="rect">
            <a:avLst/>
          </a:prstGeom>
          <a:noFill/>
        </p:spPr>
        <p:txBody>
          <a:bodyPr wrap="square">
            <a:spAutoFit/>
          </a:bodyPr>
          <a:lstStyle/>
          <a:p>
            <a:pPr algn="ctr">
              <a:spcBef>
                <a:spcPts val="1200"/>
              </a:spcBef>
              <a:defRPr/>
            </a:pPr>
            <a:r>
              <a:rPr lang="en-US" sz="2000" b="1"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Consequence of </a:t>
            </a:r>
            <a:r>
              <a:rPr lang="en-US" sz="2000" b="1" dirty="0">
                <a:solidFill>
                  <a:srgbClr val="FF0000"/>
                </a:solidFill>
                <a:latin typeface="Times New Roman" panose="02020603050405020304" pitchFamily="18" charset="0"/>
                <a:cs typeface="Times New Roman" panose="02020603050405020304" pitchFamily="18" charset="0"/>
              </a:rPr>
              <a:t>50 MW/beam MAX</a:t>
            </a:r>
          </a:p>
          <a:p>
            <a:pPr defTabSz="685727">
              <a:spcBef>
                <a:spcPts val="600"/>
              </a:spcBef>
            </a:pPr>
            <a:r>
              <a:rPr lang="en-US" sz="2000" b="1" kern="0" dirty="0">
                <a:solidFill>
                  <a:srgbClr val="0C377B"/>
                </a:solidFill>
                <a:latin typeface="Times New Roman" panose="02020603050405020304" pitchFamily="18" charset="0"/>
                <a:cs typeface="Times New Roman" panose="02020603050405020304" pitchFamily="18" charset="0"/>
              </a:rPr>
              <a:t>         </a:t>
            </a:r>
            <a:r>
              <a:rPr lang="en-US" sz="1600" b="1" dirty="0">
                <a:solidFill>
                  <a:srgbClr val="0F124A"/>
                </a:solidFill>
                <a:latin typeface="Times New Roman" panose="02020603050405020304" pitchFamily="18" charset="0"/>
                <a:cs typeface="Times New Roman" panose="02020603050405020304" pitchFamily="18" charset="0"/>
              </a:rPr>
              <a:t>P (W) = 88.46 · E</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(GeV) · I(mA) / </a:t>
            </a:r>
            <a:r>
              <a:rPr lang="en-US" sz="1600" b="1" dirty="0">
                <a:solidFill>
                  <a:srgbClr val="0F124A"/>
                </a:solidFill>
                <a:latin typeface="Symbol" panose="05050102010706020507" pitchFamily="18" charset="2"/>
                <a:cs typeface="Times New Roman" panose="02020603050405020304" pitchFamily="18" charset="0"/>
              </a:rPr>
              <a:t>r</a:t>
            </a:r>
            <a:r>
              <a:rPr lang="en-US" sz="1600" b="1" dirty="0">
                <a:solidFill>
                  <a:srgbClr val="0F124A"/>
                </a:solidFill>
                <a:latin typeface="Times New Roman" panose="02020603050405020304" pitchFamily="18" charset="0"/>
                <a:cs typeface="Times New Roman" panose="02020603050405020304" pitchFamily="18" charset="0"/>
              </a:rPr>
              <a:t>(m)</a:t>
            </a:r>
          </a:p>
          <a:p>
            <a:pPr defTabSz="685727">
              <a:spcBef>
                <a:spcPts val="600"/>
              </a:spcBef>
            </a:pPr>
            <a:r>
              <a:rPr lang="en-US" sz="1600" b="1" dirty="0">
                <a:solidFill>
                  <a:srgbClr val="0F124A"/>
                </a:solidFill>
                <a:latin typeface="Times New Roman" panose="02020603050405020304" pitchFamily="18" charset="0"/>
                <a:cs typeface="Times New Roman" panose="02020603050405020304" pitchFamily="18" charset="0"/>
              </a:rPr>
              <a:t>             F (</a:t>
            </a:r>
            <a:r>
              <a:rPr lang="en-US" sz="1600" b="1" dirty="0" err="1">
                <a:solidFill>
                  <a:srgbClr val="0F124A"/>
                </a:solidFill>
                <a:latin typeface="Times New Roman" panose="02020603050405020304" pitchFamily="18" charset="0"/>
                <a:cs typeface="Times New Roman" panose="02020603050405020304" pitchFamily="18" charset="0"/>
              </a:rPr>
              <a:t>ph</a:t>
            </a:r>
            <a:r>
              <a:rPr lang="en-US" sz="1600" b="1" dirty="0">
                <a:solidFill>
                  <a:srgbClr val="0F124A"/>
                </a:solidFill>
                <a:latin typeface="Times New Roman" panose="02020603050405020304" pitchFamily="18" charset="0"/>
                <a:cs typeface="Times New Roman" panose="02020603050405020304" pitchFamily="18" charset="0"/>
              </a:rPr>
              <a:t>/s) = 8.08·10</a:t>
            </a:r>
            <a:r>
              <a:rPr lang="en-US" sz="1600" b="1" baseline="30000" dirty="0">
                <a:solidFill>
                  <a:srgbClr val="0F124A"/>
                </a:solidFill>
                <a:latin typeface="Times New Roman" panose="02020603050405020304" pitchFamily="18" charset="0"/>
                <a:cs typeface="Times New Roman" panose="02020603050405020304" pitchFamily="18" charset="0"/>
              </a:rPr>
              <a:t>17</a:t>
            </a:r>
            <a:r>
              <a:rPr lang="en-US" sz="1600" b="1" dirty="0">
                <a:solidFill>
                  <a:srgbClr val="0F124A"/>
                </a:solidFill>
                <a:latin typeface="Times New Roman" panose="02020603050405020304" pitchFamily="18" charset="0"/>
                <a:cs typeface="Times New Roman" panose="02020603050405020304" pitchFamily="18" charset="0"/>
              </a:rPr>
              <a:t> · E(GeV) · I(mA)</a:t>
            </a:r>
          </a:p>
          <a:p>
            <a:pPr defTabSz="685727">
              <a:spcBef>
                <a:spcPts val="600"/>
              </a:spcBef>
            </a:pPr>
            <a:endParaRPr lang="en-US" sz="1600" b="1" dirty="0">
              <a:solidFill>
                <a:srgbClr val="0F124A"/>
              </a:solidFill>
              <a:latin typeface="Times New Roman" panose="02020603050405020304" pitchFamily="18" charset="0"/>
              <a:cs typeface="Times New Roman" panose="02020603050405020304" pitchFamily="18" charset="0"/>
            </a:endParaRPr>
          </a:p>
          <a:p>
            <a:pPr defTabSz="685727">
              <a:spcBef>
                <a:spcPts val="600"/>
              </a:spcBef>
            </a:pPr>
            <a:r>
              <a:rPr lang="en-US" sz="1600" b="1" dirty="0">
                <a:solidFill>
                  <a:srgbClr val="0F124A"/>
                </a:solidFill>
                <a:latin typeface="Times New Roman" panose="02020603050405020304" pitchFamily="18" charset="0"/>
                <a:cs typeface="Times New Roman" panose="02020603050405020304" pitchFamily="18" charset="0"/>
              </a:rPr>
              <a:t>The beam currents at the various energies scale as the reciprocal of the 4</a:t>
            </a:r>
            <a:r>
              <a:rPr lang="en-US" sz="1600" b="1" baseline="30000" dirty="0">
                <a:solidFill>
                  <a:srgbClr val="0F124A"/>
                </a:solidFill>
                <a:latin typeface="Times New Roman" panose="02020603050405020304" pitchFamily="18" charset="0"/>
                <a:cs typeface="Times New Roman" panose="02020603050405020304" pitchFamily="18" charset="0"/>
              </a:rPr>
              <a:t>th</a:t>
            </a:r>
            <a:r>
              <a:rPr lang="en-US" sz="1600" b="1" dirty="0">
                <a:solidFill>
                  <a:srgbClr val="0F124A"/>
                </a:solidFill>
                <a:latin typeface="Times New Roman" panose="02020603050405020304" pitchFamily="18" charset="0"/>
                <a:cs typeface="Times New Roman" panose="02020603050405020304" pitchFamily="18" charset="0"/>
              </a:rPr>
              <a:t> power of the beam energy: </a:t>
            </a:r>
          </a:p>
          <a:p>
            <a:pPr defTabSz="685727">
              <a:spcBef>
                <a:spcPts val="600"/>
              </a:spcBef>
            </a:pPr>
            <a:r>
              <a:rPr lang="en-US" sz="1600" b="1" dirty="0">
                <a:solidFill>
                  <a:srgbClr val="0F124A"/>
                </a:solidFill>
                <a:latin typeface="Times New Roman" panose="02020603050405020304" pitchFamily="18" charset="0"/>
                <a:cs typeface="Times New Roman" panose="02020603050405020304" pitchFamily="18" charset="0"/>
              </a:rPr>
              <a:t>The beam current at </a:t>
            </a:r>
            <a:r>
              <a:rPr lang="en-US" sz="1600" b="1" dirty="0" err="1">
                <a:solidFill>
                  <a:srgbClr val="0F124A"/>
                </a:solidFill>
                <a:latin typeface="Times New Roman" panose="02020603050405020304" pitchFamily="18" charset="0"/>
                <a:cs typeface="Times New Roman" panose="02020603050405020304" pitchFamily="18" charset="0"/>
              </a:rPr>
              <a:t>ttbar</a:t>
            </a:r>
            <a:r>
              <a:rPr lang="en-US" sz="1600" b="1" dirty="0">
                <a:solidFill>
                  <a:srgbClr val="0F124A"/>
                </a:solidFill>
                <a:latin typeface="Times New Roman" panose="02020603050405020304" pitchFamily="18" charset="0"/>
                <a:cs typeface="Times New Roman" panose="02020603050405020304" pitchFamily="18" charset="0"/>
              </a:rPr>
              <a:t> is only (45.6/182.5)</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 = 1/4</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=1/256 that of the Z-pole</a:t>
            </a:r>
          </a:p>
          <a:p>
            <a:pPr marL="342900" indent="-342900">
              <a:spcBef>
                <a:spcPts val="1200"/>
              </a:spcBef>
              <a:buFont typeface="Arial" panose="020B0604020202020204" pitchFamily="34" charset="0"/>
              <a:buChar char="•"/>
              <a:defRPr/>
            </a:pPr>
            <a:endParaRPr lang="en-GB" sz="1600" b="1" kern="0" dirty="0">
              <a:solidFill>
                <a:srgbClr val="0C377B"/>
              </a:solidFill>
              <a:latin typeface="Times New Roman" panose="02020603050405020304" pitchFamily="18" charset="0"/>
              <a:cs typeface="Times New Roman" panose="02020603050405020304" pitchFamily="18" charset="0"/>
            </a:endParaRPr>
          </a:p>
        </p:txBody>
      </p:sp>
      <p:sp>
        <p:nvSpPr>
          <p:cNvPr id="12" name="Rectangle 11">
            <a:extLst>
              <a:ext uri="{FF2B5EF4-FFF2-40B4-BE49-F238E27FC236}">
                <a16:creationId xmlns:a16="http://schemas.microsoft.com/office/drawing/2014/main" id="{381CB6E7-C4D3-6B51-1D71-D0532BA00CDD}"/>
              </a:ext>
            </a:extLst>
          </p:cNvPr>
          <p:cNvSpPr/>
          <p:nvPr/>
        </p:nvSpPr>
        <p:spPr>
          <a:xfrm>
            <a:off x="442583" y="3612573"/>
            <a:ext cx="5135008" cy="2754600"/>
          </a:xfrm>
          <a:prstGeom prst="rect">
            <a:avLst/>
          </a:prstGeom>
          <a:noFill/>
        </p:spPr>
        <p:txBody>
          <a:bodyPr wrap="square">
            <a:spAutoFit/>
          </a:bodyPr>
          <a:lstStyle/>
          <a:p>
            <a:pPr marL="285750" indent="-285750" defTabSz="685727">
              <a:spcBef>
                <a:spcPts val="600"/>
              </a:spcBef>
              <a:spcAft>
                <a:spcPts val="600"/>
              </a:spcAft>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High current (B-factory level) for Z energy</a:t>
            </a:r>
          </a:p>
          <a:p>
            <a:pPr marL="285750" indent="-285750" defTabSz="685727">
              <a:spcBef>
                <a:spcPts val="600"/>
              </a:spcBef>
              <a:spcAft>
                <a:spcPts val="600"/>
              </a:spcAft>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The beam currents at the various energies scale as the reciprocal of the 4</a:t>
            </a:r>
            <a:r>
              <a:rPr lang="en-US" sz="1600" b="1" baseline="30000" dirty="0">
                <a:solidFill>
                  <a:srgbClr val="0F124A"/>
                </a:solidFill>
                <a:latin typeface="Times New Roman" panose="02020603050405020304" pitchFamily="18" charset="0"/>
                <a:cs typeface="Times New Roman" panose="02020603050405020304" pitchFamily="18" charset="0"/>
              </a:rPr>
              <a:t>th</a:t>
            </a:r>
            <a:r>
              <a:rPr lang="en-US" sz="1600" b="1" dirty="0">
                <a:solidFill>
                  <a:srgbClr val="0F124A"/>
                </a:solidFill>
                <a:latin typeface="Times New Roman" panose="02020603050405020304" pitchFamily="18" charset="0"/>
                <a:cs typeface="Times New Roman" panose="02020603050405020304" pitchFamily="18" charset="0"/>
              </a:rPr>
              <a:t> power of the beam energy</a:t>
            </a:r>
          </a:p>
          <a:p>
            <a:pPr marL="285750" indent="-285750" defTabSz="685727">
              <a:spcBef>
                <a:spcPts val="600"/>
              </a:spcBef>
              <a:spcAft>
                <a:spcPts val="600"/>
              </a:spcAft>
              <a:buFont typeface="Arial" panose="020B0604020202020204" pitchFamily="34" charset="0"/>
              <a:buChar char="•"/>
            </a:pPr>
            <a:r>
              <a:rPr lang="en-US" sz="1600" b="1" dirty="0">
                <a:solidFill>
                  <a:srgbClr val="0F124A"/>
                </a:solidFill>
                <a:latin typeface="Times New Roman" panose="02020603050405020304" pitchFamily="18" charset="0"/>
                <a:cs typeface="Times New Roman" panose="02020603050405020304" pitchFamily="18" charset="0"/>
              </a:rPr>
              <a:t>The beam current at ttbar is only (45.6/182.5)</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 = 1/4</a:t>
            </a:r>
            <a:r>
              <a:rPr lang="en-US" sz="1600" b="1" baseline="30000" dirty="0">
                <a:solidFill>
                  <a:srgbClr val="0F124A"/>
                </a:solidFill>
                <a:latin typeface="Times New Roman" panose="02020603050405020304" pitchFamily="18" charset="0"/>
                <a:cs typeface="Times New Roman" panose="02020603050405020304" pitchFamily="18" charset="0"/>
              </a:rPr>
              <a:t>4</a:t>
            </a:r>
            <a:r>
              <a:rPr lang="en-US" sz="1600" b="1" dirty="0">
                <a:solidFill>
                  <a:srgbClr val="0F124A"/>
                </a:solidFill>
                <a:latin typeface="Times New Roman" panose="02020603050405020304" pitchFamily="18" charset="0"/>
                <a:cs typeface="Times New Roman" panose="02020603050405020304" pitchFamily="18" charset="0"/>
              </a:rPr>
              <a:t>=1/256 that of the Z-pole</a:t>
            </a:r>
          </a:p>
          <a:p>
            <a:pPr marL="285750" indent="-285750" defTabSz="685727">
              <a:spcBef>
                <a:spcPts val="600"/>
              </a:spcBef>
              <a:spcAft>
                <a:spcPts val="600"/>
              </a:spcAft>
              <a:buFont typeface="Arial" panose="020B0604020202020204" pitchFamily="34" charset="0"/>
              <a:buChar char="•"/>
            </a:pPr>
            <a:r>
              <a:rPr lang="en-US" sz="1600" b="1" u="sng" dirty="0">
                <a:solidFill>
                  <a:srgbClr val="0F124A"/>
                </a:solidFill>
                <a:latin typeface="Times New Roman" panose="02020603050405020304" pitchFamily="18" charset="0"/>
                <a:cs typeface="Times New Roman" panose="02020603050405020304" pitchFamily="18" charset="0"/>
              </a:rPr>
              <a:t>Starting the machine not at the Z energy prevents having a fast vacuum conditioning</a:t>
            </a:r>
          </a:p>
          <a:p>
            <a:pPr marL="342900" indent="-342900">
              <a:spcBef>
                <a:spcPts val="1200"/>
              </a:spcBef>
              <a:buFont typeface="Arial" panose="020B0604020202020204" pitchFamily="34" charset="0"/>
              <a:buChar char="•"/>
              <a:defRPr/>
            </a:pPr>
            <a:endParaRPr lang="en-GB" sz="1600" b="1" kern="0" dirty="0">
              <a:solidFill>
                <a:srgbClr val="0C377B"/>
              </a:solidFill>
              <a:latin typeface="Times New Roman" panose="02020603050405020304" pitchFamily="18" charset="0"/>
              <a:cs typeface="Times New Roman" panose="02020603050405020304" pitchFamily="18" charset="0"/>
            </a:endParaRPr>
          </a:p>
        </p:txBody>
      </p:sp>
      <p:sp>
        <p:nvSpPr>
          <p:cNvPr id="14" name="Rounded Rectangle 1">
            <a:extLst>
              <a:ext uri="{FF2B5EF4-FFF2-40B4-BE49-F238E27FC236}">
                <a16:creationId xmlns:a16="http://schemas.microsoft.com/office/drawing/2014/main" id="{E1495C25-2649-3AEC-2A36-A6908700DC63}"/>
              </a:ext>
            </a:extLst>
          </p:cNvPr>
          <p:cNvSpPr/>
          <p:nvPr/>
        </p:nvSpPr>
        <p:spPr>
          <a:xfrm>
            <a:off x="442583" y="5238627"/>
            <a:ext cx="4817279" cy="702812"/>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362769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5</a:t>
            </a:fld>
            <a:endParaRPr lang="en-GB" dirty="0"/>
          </a:p>
        </p:txBody>
      </p:sp>
      <p:sp>
        <p:nvSpPr>
          <p:cNvPr id="5" name="TextBox 4">
            <a:extLst>
              <a:ext uri="{FF2B5EF4-FFF2-40B4-BE49-F238E27FC236}">
                <a16:creationId xmlns:a16="http://schemas.microsoft.com/office/drawing/2014/main" id="{EBC791A7-E13C-71C4-A650-69C54EB05213}"/>
              </a:ext>
            </a:extLst>
          </p:cNvPr>
          <p:cNvSpPr txBox="1"/>
          <p:nvPr/>
        </p:nvSpPr>
        <p:spPr>
          <a:xfrm>
            <a:off x="413234" y="149469"/>
            <a:ext cx="11517923" cy="5493812"/>
          </a:xfrm>
          <a:prstGeom prst="rect">
            <a:avLst/>
          </a:prstGeom>
          <a:noFill/>
        </p:spPr>
        <p:txBody>
          <a:bodyPr wrap="square" rtlCol="0">
            <a:spAutoFit/>
          </a:bodyPr>
          <a:lstStyle/>
          <a:p>
            <a:pPr marL="342900" indent="-342900">
              <a:buFont typeface="Arial" panose="020B0604020202020204" pitchFamily="34" charset="0"/>
              <a:buChar char="•"/>
            </a:pPr>
            <a:r>
              <a:rPr lang="en-US" sz="2400" dirty="0">
                <a:latin typeface="Times New Roman" panose="02020603050405020304" pitchFamily="18" charset="0"/>
                <a:cs typeface="Times New Roman" panose="02020603050405020304" pitchFamily="18" charset="0"/>
              </a:rPr>
              <a:t>The tunnel along the arcs has a typical cross-section as shown below (left)</a:t>
            </a: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endParaRPr lang="en-US" sz="24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pPr marL="342900" indent="-342900">
              <a:spcBef>
                <a:spcPts val="600"/>
              </a:spcBef>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a:spcBef>
                <a:spcPts val="600"/>
              </a:spcBef>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There are about 3x 91 km ring vacuum system, plus additional (many) km of TRANSFER LINES (TLs) from booster to collider rings, and also other TLs from other accelerators in the chain (pre-booster chain has different options under study)</a:t>
            </a:r>
          </a:p>
          <a:p>
            <a:pPr marL="342900" indent="-342900">
              <a:spcBef>
                <a:spcPts val="600"/>
              </a:spcBef>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Standardization and easy-to-transfer to industry design and technology must be implemented</a:t>
            </a:r>
            <a:endParaRPr lang="en-GB" sz="2000" dirty="0">
              <a:latin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FBFBCFBB-6F21-70C6-DEE5-475707E0493D}"/>
              </a:ext>
            </a:extLst>
          </p:cNvPr>
          <p:cNvPicPr>
            <a:picLocks noChangeAspect="1"/>
          </p:cNvPicPr>
          <p:nvPr/>
        </p:nvPicPr>
        <p:blipFill>
          <a:blip r:embed="rId2"/>
          <a:stretch>
            <a:fillRect/>
          </a:stretch>
        </p:blipFill>
        <p:spPr>
          <a:xfrm>
            <a:off x="169627" y="710114"/>
            <a:ext cx="5813571" cy="3259400"/>
          </a:xfrm>
          <a:prstGeom prst="rect">
            <a:avLst/>
          </a:prstGeom>
          <a:ln>
            <a:solidFill>
              <a:schemeClr val="accent1"/>
            </a:solidFill>
          </a:ln>
        </p:spPr>
      </p:pic>
      <p:pic>
        <p:nvPicPr>
          <p:cNvPr id="7" name="Picture 6">
            <a:extLst>
              <a:ext uri="{FF2B5EF4-FFF2-40B4-BE49-F238E27FC236}">
                <a16:creationId xmlns:a16="http://schemas.microsoft.com/office/drawing/2014/main" id="{CE9EEBEC-F320-5147-347E-D0EF5BE39A39}"/>
              </a:ext>
            </a:extLst>
          </p:cNvPr>
          <p:cNvPicPr>
            <a:picLocks noChangeAspect="1"/>
          </p:cNvPicPr>
          <p:nvPr/>
        </p:nvPicPr>
        <p:blipFill>
          <a:blip r:embed="rId3"/>
          <a:stretch>
            <a:fillRect/>
          </a:stretch>
        </p:blipFill>
        <p:spPr>
          <a:xfrm>
            <a:off x="6262685" y="710114"/>
            <a:ext cx="5826636" cy="3259400"/>
          </a:xfrm>
          <a:prstGeom prst="rect">
            <a:avLst/>
          </a:prstGeom>
          <a:ln>
            <a:solidFill>
              <a:schemeClr val="accent1"/>
            </a:solidFill>
          </a:ln>
        </p:spPr>
      </p:pic>
      <p:pic>
        <p:nvPicPr>
          <p:cNvPr id="8" name="Picture 7">
            <a:extLst>
              <a:ext uri="{FF2B5EF4-FFF2-40B4-BE49-F238E27FC236}">
                <a16:creationId xmlns:a16="http://schemas.microsoft.com/office/drawing/2014/main" id="{1C428C78-548C-4A25-E902-E17897F6A11A}"/>
              </a:ext>
            </a:extLst>
          </p:cNvPr>
          <p:cNvPicPr>
            <a:picLocks noChangeAspect="1"/>
          </p:cNvPicPr>
          <p:nvPr/>
        </p:nvPicPr>
        <p:blipFill>
          <a:blip r:embed="rId4"/>
          <a:stretch>
            <a:fillRect/>
          </a:stretch>
        </p:blipFill>
        <p:spPr>
          <a:xfrm>
            <a:off x="179443" y="710115"/>
            <a:ext cx="5813571" cy="3279606"/>
          </a:xfrm>
          <a:prstGeom prst="rect">
            <a:avLst/>
          </a:prstGeom>
          <a:ln>
            <a:solidFill>
              <a:srgbClr val="FF0000"/>
            </a:solidFill>
          </a:ln>
        </p:spPr>
      </p:pic>
    </p:spTree>
    <p:extLst>
      <p:ext uri="{BB962C8B-B14F-4D97-AF65-F5344CB8AC3E}">
        <p14:creationId xmlns:p14="http://schemas.microsoft.com/office/powerpoint/2010/main" val="3426306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2" end="1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6</a:t>
            </a:fld>
            <a:endParaRPr lang="en-GB" dirty="0"/>
          </a:p>
        </p:txBody>
      </p:sp>
      <p:pic>
        <p:nvPicPr>
          <p:cNvPr id="5" name="Picture 4"/>
          <p:cNvPicPr>
            <a:picLocks noChangeAspect="1"/>
          </p:cNvPicPr>
          <p:nvPr/>
        </p:nvPicPr>
        <p:blipFill>
          <a:blip r:embed="rId2"/>
          <a:stretch>
            <a:fillRect/>
          </a:stretch>
        </p:blipFill>
        <p:spPr>
          <a:xfrm>
            <a:off x="5168428" y="1257228"/>
            <a:ext cx="6546681" cy="5076236"/>
          </a:xfrm>
          <a:prstGeom prst="rect">
            <a:avLst/>
          </a:prstGeom>
          <a:ln>
            <a:solidFill>
              <a:schemeClr val="tx1"/>
            </a:solidFill>
          </a:ln>
        </p:spPr>
      </p:pic>
      <p:sp>
        <p:nvSpPr>
          <p:cNvPr id="6" name="Rectangle 5"/>
          <p:cNvSpPr/>
          <p:nvPr/>
        </p:nvSpPr>
        <p:spPr>
          <a:xfrm>
            <a:off x="47328" y="774317"/>
            <a:ext cx="5239855" cy="4308872"/>
          </a:xfrm>
          <a:prstGeom prst="rect">
            <a:avLst/>
          </a:prstGeom>
          <a:noFill/>
        </p:spPr>
        <p:txBody>
          <a:bodyPr wrap="square">
            <a:spAutoFit/>
          </a:bodyPr>
          <a:lstStyle/>
          <a:p>
            <a:pPr marL="342900" indent="-342900">
              <a:spcBef>
                <a:spcPts val="1200"/>
              </a:spcBef>
              <a:buFont typeface="Arial" panose="020B0604020202020204" pitchFamily="34" charset="0"/>
              <a:buChar char="•"/>
              <a:defRPr/>
            </a:pPr>
            <a:r>
              <a:rPr lang="en-GB" b="1" kern="0" dirty="0">
                <a:solidFill>
                  <a:srgbClr val="FF0000"/>
                </a:solidFill>
                <a:latin typeface="Times New Roman" panose="02020603050405020304" pitchFamily="18" charset="0"/>
                <a:cs typeface="Times New Roman" panose="02020603050405020304" pitchFamily="18" charset="0"/>
              </a:rPr>
              <a:t>Z-Pole: very high photon flux (</a:t>
            </a:r>
            <a:r>
              <a:rPr lang="en-GB" b="1" kern="0" dirty="0">
                <a:solidFill>
                  <a:srgbClr val="FF0000"/>
                </a:solidFill>
                <a:latin typeface="Times New Roman" panose="02020603050405020304" pitchFamily="18" charset="0"/>
                <a:cs typeface="Times New Roman" panose="02020603050405020304" pitchFamily="18" charset="0"/>
                <a:sym typeface="Wingdings" panose="05000000000000000000" pitchFamily="2" charset="2"/>
              </a:rPr>
              <a:t> </a:t>
            </a:r>
            <a:r>
              <a:rPr lang="en-GB" b="1" kern="0" dirty="0">
                <a:solidFill>
                  <a:srgbClr val="FF0000"/>
                </a:solidFill>
                <a:latin typeface="Times New Roman" panose="02020603050405020304" pitchFamily="18" charset="0"/>
                <a:cs typeface="Times New Roman" panose="02020603050405020304" pitchFamily="18" charset="0"/>
              </a:rPr>
              <a:t>large outgassing load); </a:t>
            </a:r>
          </a:p>
          <a:p>
            <a:pPr marL="342900" indent="-342900">
              <a:spcBef>
                <a:spcPts val="1200"/>
              </a:spcBef>
              <a:buFont typeface="Arial" panose="020B0604020202020204" pitchFamily="34" charset="0"/>
              <a:buChar char="•"/>
              <a:defRPr/>
            </a:pPr>
            <a:r>
              <a:rPr lang="en-GB" b="1" kern="0" dirty="0">
                <a:solidFill>
                  <a:srgbClr val="FF0000"/>
                </a:solidFill>
                <a:latin typeface="Times New Roman" panose="02020603050405020304" pitchFamily="18" charset="0"/>
                <a:cs typeface="Times New Roman" panose="02020603050405020304" pitchFamily="18" charset="0"/>
              </a:rPr>
              <a:t>Z-pole: compliance with scheduled operation (</a:t>
            </a:r>
            <a:r>
              <a:rPr lang="en-GB" b="1" strike="sngStrike" kern="0" dirty="0">
                <a:solidFill>
                  <a:srgbClr val="FF0000"/>
                </a:solidFill>
                <a:latin typeface="Times New Roman" panose="02020603050405020304" pitchFamily="18" charset="0"/>
                <a:cs typeface="Times New Roman" panose="02020603050405020304" pitchFamily="18" charset="0"/>
              </a:rPr>
              <a:t>integrated luminosity first 2 years</a:t>
            </a:r>
            <a:r>
              <a:rPr lang="en-GB" b="1" kern="0" dirty="0">
                <a:solidFill>
                  <a:srgbClr val="FF0000"/>
                </a:solidFill>
                <a:latin typeface="Times New Roman" panose="02020603050405020304" pitchFamily="18" charset="0"/>
                <a:cs typeface="Times New Roman" panose="02020603050405020304" pitchFamily="18" charset="0"/>
              </a:rPr>
              <a:t>), requires quick commissioning to I</a:t>
            </a:r>
            <a:r>
              <a:rPr lang="en-GB" b="1" kern="0" baseline="-25000" dirty="0">
                <a:solidFill>
                  <a:srgbClr val="FF0000"/>
                </a:solidFill>
                <a:latin typeface="Times New Roman" panose="02020603050405020304" pitchFamily="18" charset="0"/>
                <a:cs typeface="Times New Roman" panose="02020603050405020304" pitchFamily="18" charset="0"/>
              </a:rPr>
              <a:t>NOM</a:t>
            </a:r>
            <a:r>
              <a:rPr lang="en-GB" b="1" kern="0" dirty="0">
                <a:solidFill>
                  <a:srgbClr val="FF0000"/>
                </a:solidFill>
                <a:latin typeface="Times New Roman" panose="02020603050405020304" pitchFamily="18" charset="0"/>
                <a:cs typeface="Times New Roman" panose="02020603050405020304" pitchFamily="18" charset="0"/>
              </a:rPr>
              <a:t>=1270 mA;</a:t>
            </a:r>
          </a:p>
          <a:p>
            <a:pPr marL="342900" indent="-342900">
              <a:spcBef>
                <a:spcPts val="1200"/>
              </a:spcBef>
              <a:buFont typeface="Arial" panose="020B0604020202020204" pitchFamily="34" charset="0"/>
              <a:buChar char="•"/>
              <a:defRPr/>
            </a:pPr>
            <a:r>
              <a:rPr lang="en-GB" b="1" kern="0" dirty="0">
                <a:solidFill>
                  <a:srgbClr val="FF6600"/>
                </a:solidFill>
                <a:latin typeface="Times New Roman" panose="02020603050405020304" pitchFamily="18" charset="0"/>
                <a:cs typeface="Times New Roman" panose="02020603050405020304" pitchFamily="18" charset="0"/>
              </a:rPr>
              <a:t>T-pole (182.5): extremely large and penetrating radiation, critical energy 1.36 MeV;</a:t>
            </a:r>
          </a:p>
          <a:p>
            <a:pPr marL="342900" indent="-342900">
              <a:spcBef>
                <a:spcPts val="1200"/>
              </a:spcBef>
              <a:buFont typeface="Arial" panose="020B0604020202020204" pitchFamily="34" charset="0"/>
              <a:buChar char="•"/>
              <a:defRPr/>
            </a:pPr>
            <a:r>
              <a:rPr lang="en-GB" b="1" kern="0" dirty="0">
                <a:solidFill>
                  <a:srgbClr val="FF6600"/>
                </a:solidFill>
                <a:latin typeface="Times New Roman" panose="02020603050405020304" pitchFamily="18" charset="0"/>
                <a:cs typeface="Times New Roman" panose="02020603050405020304" pitchFamily="18" charset="0"/>
              </a:rPr>
              <a:t>T-pole</a:t>
            </a:r>
            <a:r>
              <a:rPr lang="en-GB" b="1" kern="0" dirty="0">
                <a:solidFill>
                  <a:schemeClr val="tx1">
                    <a:lumMod val="50000"/>
                  </a:schemeClr>
                </a:solidFill>
                <a:latin typeface="Times New Roman" panose="02020603050405020304" pitchFamily="18" charset="0"/>
                <a:cs typeface="Times New Roman" panose="02020603050405020304" pitchFamily="18" charset="0"/>
              </a:rPr>
              <a:t> (and also </a:t>
            </a:r>
            <a:r>
              <a:rPr lang="en-GB" b="1" kern="0" dirty="0">
                <a:solidFill>
                  <a:schemeClr val="accent1"/>
                </a:solidFill>
                <a:latin typeface="Times New Roman" panose="02020603050405020304" pitchFamily="18" charset="0"/>
                <a:cs typeface="Times New Roman" panose="02020603050405020304" pitchFamily="18" charset="0"/>
              </a:rPr>
              <a:t>W</a:t>
            </a:r>
            <a:r>
              <a:rPr lang="en-GB" b="1" kern="0" dirty="0">
                <a:solidFill>
                  <a:schemeClr val="tx1">
                    <a:lumMod val="50000"/>
                  </a:schemeClr>
                </a:solidFill>
                <a:latin typeface="Times New Roman" panose="02020603050405020304" pitchFamily="18" charset="0"/>
                <a:cs typeface="Times New Roman" panose="02020603050405020304" pitchFamily="18" charset="0"/>
              </a:rPr>
              <a:t> and </a:t>
            </a:r>
            <a:r>
              <a:rPr lang="en-GB" b="1" kern="0" dirty="0">
                <a:solidFill>
                  <a:srgbClr val="008000"/>
                </a:solidFill>
                <a:latin typeface="Times New Roman" panose="02020603050405020304" pitchFamily="18" charset="0"/>
                <a:cs typeface="Times New Roman" panose="02020603050405020304" pitchFamily="18" charset="0"/>
              </a:rPr>
              <a:t>H</a:t>
            </a:r>
            <a:r>
              <a:rPr lang="en-GB" b="1" kern="0" dirty="0">
                <a:solidFill>
                  <a:schemeClr val="tx1">
                    <a:lumMod val="50000"/>
                  </a:schemeClr>
                </a:solidFill>
                <a:latin typeface="Times New Roman" panose="02020603050405020304" pitchFamily="18" charset="0"/>
                <a:cs typeface="Times New Roman" panose="02020603050405020304" pitchFamily="18" charset="0"/>
              </a:rPr>
              <a:t>): need design which minimizes activation of tunnel and machine components (</a:t>
            </a:r>
            <a:r>
              <a:rPr lang="en-GB" b="1" kern="0" dirty="0">
                <a:solidFill>
                  <a:schemeClr val="tx1">
                    <a:lumMod val="50000"/>
                  </a:schemeClr>
                </a:solidFill>
                <a:latin typeface="Times New Roman" panose="02020603050405020304" pitchFamily="18" charset="0"/>
                <a:cs typeface="Times New Roman" panose="02020603050405020304" pitchFamily="18" charset="0"/>
                <a:sym typeface="Wingdings" panose="05000000000000000000" pitchFamily="2" charset="2"/>
              </a:rPr>
              <a:t> FLUKA)</a:t>
            </a:r>
            <a:r>
              <a:rPr lang="en-GB" b="1" kern="0" dirty="0">
                <a:solidFill>
                  <a:schemeClr val="tx1">
                    <a:lumMod val="50000"/>
                  </a:schemeClr>
                </a:solidFill>
                <a:latin typeface="Times New Roman" panose="02020603050405020304" pitchFamily="18" charset="0"/>
                <a:cs typeface="Times New Roman" panose="02020603050405020304" pitchFamily="18" charset="0"/>
              </a:rPr>
              <a:t>;</a:t>
            </a:r>
          </a:p>
          <a:p>
            <a:pPr marL="342900" indent="-342900">
              <a:spcBef>
                <a:spcPts val="1200"/>
              </a:spcBef>
              <a:buFont typeface="Arial" panose="020B0604020202020204" pitchFamily="34" charset="0"/>
              <a:buChar char="•"/>
              <a:defRPr/>
            </a:pPr>
            <a:r>
              <a:rPr lang="en-GB" b="1" kern="0" dirty="0">
                <a:solidFill>
                  <a:schemeClr val="accent1"/>
                </a:solidFill>
                <a:latin typeface="Times New Roman" panose="02020603050405020304" pitchFamily="18" charset="0"/>
                <a:cs typeface="Times New Roman" panose="02020603050405020304" pitchFamily="18" charset="0"/>
              </a:rPr>
              <a:t>W</a:t>
            </a:r>
            <a:r>
              <a:rPr lang="en-GB" b="1" kern="0" dirty="0">
                <a:solidFill>
                  <a:schemeClr val="tx1">
                    <a:lumMod val="50000"/>
                  </a:schemeClr>
                </a:solidFill>
                <a:latin typeface="Times New Roman" panose="02020603050405020304" pitchFamily="18" charset="0"/>
                <a:cs typeface="Times New Roman" panose="02020603050405020304" pitchFamily="18" charset="0"/>
              </a:rPr>
              <a:t>, </a:t>
            </a:r>
            <a:r>
              <a:rPr lang="en-GB" b="1" kern="0" dirty="0">
                <a:solidFill>
                  <a:srgbClr val="008000"/>
                </a:solidFill>
                <a:latin typeface="Times New Roman" panose="02020603050405020304" pitchFamily="18" charset="0"/>
                <a:cs typeface="Times New Roman" panose="02020603050405020304" pitchFamily="18" charset="0"/>
              </a:rPr>
              <a:t>H-pole</a:t>
            </a:r>
            <a:r>
              <a:rPr lang="en-GB" b="1" kern="0" dirty="0">
                <a:solidFill>
                  <a:schemeClr val="tx1">
                    <a:lumMod val="50000"/>
                  </a:schemeClr>
                </a:solidFill>
                <a:latin typeface="Times New Roman" panose="02020603050405020304" pitchFamily="18" charset="0"/>
                <a:cs typeface="Times New Roman" panose="02020603050405020304" pitchFamily="18" charset="0"/>
              </a:rPr>
              <a:t>: intermediate between </a:t>
            </a:r>
            <a:r>
              <a:rPr lang="en-GB" b="1" kern="0" dirty="0">
                <a:solidFill>
                  <a:srgbClr val="FF0000"/>
                </a:solidFill>
                <a:latin typeface="Times New Roman" panose="02020603050405020304" pitchFamily="18" charset="0"/>
                <a:cs typeface="Times New Roman" panose="02020603050405020304" pitchFamily="18" charset="0"/>
              </a:rPr>
              <a:t>Z</a:t>
            </a:r>
            <a:r>
              <a:rPr lang="en-GB" b="1" kern="0" dirty="0">
                <a:solidFill>
                  <a:schemeClr val="tx1">
                    <a:lumMod val="50000"/>
                  </a:schemeClr>
                </a:solidFill>
                <a:latin typeface="Times New Roman" panose="02020603050405020304" pitchFamily="18" charset="0"/>
                <a:cs typeface="Times New Roman" panose="02020603050405020304" pitchFamily="18" charset="0"/>
              </a:rPr>
              <a:t> and </a:t>
            </a:r>
            <a:r>
              <a:rPr lang="en-GB" b="1" kern="0" dirty="0">
                <a:solidFill>
                  <a:srgbClr val="FF6600"/>
                </a:solidFill>
                <a:latin typeface="Times New Roman" panose="02020603050405020304" pitchFamily="18" charset="0"/>
                <a:cs typeface="Times New Roman" panose="02020603050405020304" pitchFamily="18" charset="0"/>
              </a:rPr>
              <a:t>T</a:t>
            </a:r>
            <a:r>
              <a:rPr lang="en-GB" b="1" kern="0" dirty="0">
                <a:solidFill>
                  <a:schemeClr val="tx1">
                    <a:lumMod val="50000"/>
                  </a:schemeClr>
                </a:solidFill>
                <a:latin typeface="Times New Roman" panose="02020603050405020304" pitchFamily="18" charset="0"/>
                <a:cs typeface="Times New Roman" panose="02020603050405020304" pitchFamily="18" charset="0"/>
              </a:rPr>
              <a:t>; still </a:t>
            </a:r>
            <a:r>
              <a:rPr lang="en-GB" b="1" kern="0" dirty="0" err="1">
                <a:solidFill>
                  <a:schemeClr val="tx1">
                    <a:lumMod val="50000"/>
                  </a:schemeClr>
                </a:solidFill>
                <a:latin typeface="Times New Roman" panose="02020603050405020304" pitchFamily="18" charset="0"/>
                <a:cs typeface="Times New Roman" panose="02020603050405020304" pitchFamily="18" charset="0"/>
              </a:rPr>
              <a:t>E</a:t>
            </a:r>
            <a:r>
              <a:rPr lang="en-GB" b="1" kern="0" baseline="-25000" dirty="0" err="1">
                <a:solidFill>
                  <a:schemeClr val="tx1">
                    <a:lumMod val="50000"/>
                  </a:schemeClr>
                </a:solidFill>
                <a:latin typeface="Times New Roman" panose="02020603050405020304" pitchFamily="18" charset="0"/>
                <a:cs typeface="Times New Roman" panose="02020603050405020304" pitchFamily="18" charset="0"/>
              </a:rPr>
              <a:t>crit</a:t>
            </a:r>
            <a:r>
              <a:rPr lang="en-GB" b="1" kern="0" dirty="0">
                <a:solidFill>
                  <a:schemeClr val="tx1">
                    <a:lumMod val="50000"/>
                  </a:schemeClr>
                </a:solidFill>
                <a:latin typeface="Times New Roman" panose="02020603050405020304" pitchFamily="18" charset="0"/>
                <a:cs typeface="Times New Roman" panose="02020603050405020304" pitchFamily="18" charset="0"/>
              </a:rPr>
              <a:t> &gt; Compton edge (~100 </a:t>
            </a:r>
            <a:r>
              <a:rPr lang="en-GB" b="1" kern="0" dirty="0" err="1">
                <a:solidFill>
                  <a:schemeClr val="tx1">
                    <a:lumMod val="50000"/>
                  </a:schemeClr>
                </a:solidFill>
                <a:latin typeface="Times New Roman" panose="02020603050405020304" pitchFamily="18" charset="0"/>
                <a:cs typeface="Times New Roman" panose="02020603050405020304" pitchFamily="18" charset="0"/>
              </a:rPr>
              <a:t>keV</a:t>
            </a:r>
            <a:r>
              <a:rPr lang="en-GB" b="1" kern="0" dirty="0">
                <a:solidFill>
                  <a:schemeClr val="tx1">
                    <a:lumMod val="50000"/>
                  </a:schemeClr>
                </a:solidFill>
                <a:latin typeface="Times New Roman" panose="02020603050405020304" pitchFamily="18" charset="0"/>
                <a:cs typeface="Times New Roman" panose="02020603050405020304" pitchFamily="18" charset="0"/>
              </a:rPr>
              <a:t> (Al), ~200 </a:t>
            </a:r>
            <a:r>
              <a:rPr lang="en-GB" b="1" kern="0" dirty="0" err="1">
                <a:solidFill>
                  <a:schemeClr val="tx1">
                    <a:lumMod val="50000"/>
                  </a:schemeClr>
                </a:solidFill>
                <a:latin typeface="Times New Roman" panose="02020603050405020304" pitchFamily="18" charset="0"/>
                <a:cs typeface="Times New Roman" panose="02020603050405020304" pitchFamily="18" charset="0"/>
              </a:rPr>
              <a:t>keV</a:t>
            </a:r>
            <a:r>
              <a:rPr lang="en-GB" b="1" kern="0" dirty="0">
                <a:solidFill>
                  <a:schemeClr val="tx1">
                    <a:lumMod val="50000"/>
                  </a:schemeClr>
                </a:solidFill>
                <a:latin typeface="Times New Roman" panose="02020603050405020304" pitchFamily="18" charset="0"/>
                <a:cs typeface="Times New Roman" panose="02020603050405020304" pitchFamily="18" charset="0"/>
              </a:rPr>
              <a:t> (Cu))</a:t>
            </a:r>
          </a:p>
        </p:txBody>
      </p:sp>
      <p:sp>
        <p:nvSpPr>
          <p:cNvPr id="2" name="TextBox 1"/>
          <p:cNvSpPr txBox="1"/>
          <p:nvPr/>
        </p:nvSpPr>
        <p:spPr>
          <a:xfrm>
            <a:off x="365760" y="64008"/>
            <a:ext cx="11612880" cy="584775"/>
          </a:xfrm>
          <a:prstGeom prst="rect">
            <a:avLst/>
          </a:prstGeom>
          <a:noFill/>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Synchrotron Radiation Spectra</a:t>
            </a:r>
            <a:endParaRPr lang="en-GB" sz="32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6751495" y="798976"/>
            <a:ext cx="4562856" cy="369332"/>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Critical energy</a:t>
            </a:r>
            <a:r>
              <a:rPr lang="en-US" b="1" dirty="0">
                <a:latin typeface="Symbol" panose="05050102010706020507" pitchFamily="18" charset="2"/>
              </a:rPr>
              <a:t>: </a:t>
            </a:r>
            <a:r>
              <a:rPr lang="en-US" b="1" dirty="0" err="1">
                <a:latin typeface="Symbol" panose="05050102010706020507" pitchFamily="18" charset="2"/>
              </a:rPr>
              <a:t>e</a:t>
            </a:r>
            <a:r>
              <a:rPr lang="en-US" b="1" baseline="-25000" dirty="0" err="1"/>
              <a:t>c</a:t>
            </a:r>
            <a:r>
              <a:rPr lang="en-US" b="1" baseline="-25000" dirty="0"/>
              <a:t> </a:t>
            </a:r>
            <a:r>
              <a:rPr lang="en-US" b="1" dirty="0"/>
              <a:t>= 2218·E</a:t>
            </a:r>
            <a:r>
              <a:rPr lang="en-US" b="1" baseline="30000" dirty="0"/>
              <a:t>3</a:t>
            </a:r>
            <a:r>
              <a:rPr lang="en-US" b="1" dirty="0"/>
              <a:t> (GeV) / </a:t>
            </a:r>
            <a:r>
              <a:rPr lang="en-US" b="1" dirty="0">
                <a:latin typeface="Symbol" panose="05050102010706020507" pitchFamily="18" charset="2"/>
              </a:rPr>
              <a:t>r</a:t>
            </a:r>
            <a:r>
              <a:rPr lang="en-US" b="1" dirty="0"/>
              <a:t>(m)</a:t>
            </a:r>
            <a:endParaRPr lang="en-GB" b="1" dirty="0"/>
          </a:p>
        </p:txBody>
      </p:sp>
      <p:sp>
        <p:nvSpPr>
          <p:cNvPr id="10" name="TextBox 9"/>
          <p:cNvSpPr txBox="1"/>
          <p:nvPr/>
        </p:nvSpPr>
        <p:spPr>
          <a:xfrm>
            <a:off x="11408332" y="2066307"/>
            <a:ext cx="718354" cy="1169551"/>
          </a:xfrm>
          <a:prstGeom prst="rect">
            <a:avLst/>
          </a:prstGeom>
          <a:solidFill>
            <a:schemeClr val="bg1"/>
          </a:solidFill>
        </p:spPr>
        <p:txBody>
          <a:bodyPr wrap="square" rtlCol="0">
            <a:spAutoFit/>
          </a:bodyPr>
          <a:lstStyle/>
          <a:p>
            <a:r>
              <a:rPr lang="en-US" sz="1400" b="1" dirty="0">
                <a:solidFill>
                  <a:srgbClr val="FF0000"/>
                </a:solidFill>
              </a:rPr>
              <a:t>21.2</a:t>
            </a:r>
          </a:p>
          <a:p>
            <a:r>
              <a:rPr lang="en-US" sz="1400" b="1" dirty="0">
                <a:solidFill>
                  <a:srgbClr val="FF0000"/>
                </a:solidFill>
              </a:rPr>
              <a:t>114.3</a:t>
            </a:r>
          </a:p>
          <a:p>
            <a:r>
              <a:rPr lang="en-US" sz="1400" b="1" dirty="0">
                <a:solidFill>
                  <a:srgbClr val="FF0000"/>
                </a:solidFill>
              </a:rPr>
              <a:t>385.7</a:t>
            </a:r>
          </a:p>
          <a:p>
            <a:r>
              <a:rPr lang="en-US" sz="1400" b="1" dirty="0">
                <a:solidFill>
                  <a:srgbClr val="FF0000"/>
                </a:solidFill>
              </a:rPr>
              <a:t>1196.4</a:t>
            </a:r>
          </a:p>
          <a:p>
            <a:r>
              <a:rPr lang="en-US" sz="1400" b="1" dirty="0">
                <a:solidFill>
                  <a:srgbClr val="FF0000"/>
                </a:solidFill>
              </a:rPr>
              <a:t>1356.9</a:t>
            </a:r>
            <a:endParaRPr lang="en-GB" sz="1400" b="1" dirty="0">
              <a:solidFill>
                <a:srgbClr val="FF0000"/>
              </a:solidFill>
            </a:endParaRPr>
          </a:p>
        </p:txBody>
      </p:sp>
      <p:cxnSp>
        <p:nvCxnSpPr>
          <p:cNvPr id="12" name="Straight Arrow Connector 11"/>
          <p:cNvCxnSpPr/>
          <p:nvPr/>
        </p:nvCxnSpPr>
        <p:spPr>
          <a:xfrm>
            <a:off x="11408332" y="648783"/>
            <a:ext cx="193860" cy="141752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0338397" y="355877"/>
            <a:ext cx="1951908" cy="369332"/>
          </a:xfrm>
          <a:prstGeom prst="rect">
            <a:avLst/>
          </a:prstGeom>
          <a:noFill/>
        </p:spPr>
        <p:txBody>
          <a:bodyPr wrap="square" rtlCol="0">
            <a:spAutoFit/>
          </a:bodyPr>
          <a:lstStyle/>
          <a:p>
            <a:r>
              <a:rPr lang="en-US" u="sng" dirty="0">
                <a:solidFill>
                  <a:srgbClr val="FF0000"/>
                </a:solidFill>
              </a:rPr>
              <a:t>90.7 km machine</a:t>
            </a:r>
            <a:endParaRPr lang="en-GB" u="sng" dirty="0">
              <a:solidFill>
                <a:srgbClr val="FF0000"/>
              </a:solidFill>
            </a:endParaRPr>
          </a:p>
        </p:txBody>
      </p:sp>
      <p:sp>
        <p:nvSpPr>
          <p:cNvPr id="14" name="TextBox 13"/>
          <p:cNvSpPr txBox="1"/>
          <p:nvPr/>
        </p:nvSpPr>
        <p:spPr>
          <a:xfrm>
            <a:off x="7793225" y="1592087"/>
            <a:ext cx="1951908" cy="369332"/>
          </a:xfrm>
          <a:prstGeom prst="rect">
            <a:avLst/>
          </a:prstGeom>
          <a:solidFill>
            <a:schemeClr val="bg1"/>
          </a:solidFill>
        </p:spPr>
        <p:txBody>
          <a:bodyPr wrap="square" rtlCol="0">
            <a:spAutoFit/>
          </a:bodyPr>
          <a:lstStyle/>
          <a:p>
            <a:r>
              <a:rPr lang="en-US" u="sng" dirty="0">
                <a:solidFill>
                  <a:schemeClr val="accent1">
                    <a:lumMod val="75000"/>
                  </a:schemeClr>
                </a:solidFill>
              </a:rPr>
              <a:t>97.8 km machine</a:t>
            </a:r>
            <a:endParaRPr lang="en-GB" u="sng" dirty="0">
              <a:solidFill>
                <a:schemeClr val="accent1">
                  <a:lumMod val="75000"/>
                </a:schemeClr>
              </a:solidFill>
            </a:endParaRPr>
          </a:p>
        </p:txBody>
      </p:sp>
      <p:pic>
        <p:nvPicPr>
          <p:cNvPr id="7" name="Picture 6">
            <a:extLst>
              <a:ext uri="{FF2B5EF4-FFF2-40B4-BE49-F238E27FC236}">
                <a16:creationId xmlns:a16="http://schemas.microsoft.com/office/drawing/2014/main" id="{EF8DFFF9-DDA5-BD16-9EDC-1335A3D79FD5}"/>
              </a:ext>
            </a:extLst>
          </p:cNvPr>
          <p:cNvPicPr>
            <a:picLocks noChangeAspect="1"/>
          </p:cNvPicPr>
          <p:nvPr/>
        </p:nvPicPr>
        <p:blipFill>
          <a:blip r:embed="rId3"/>
          <a:stretch>
            <a:fillRect/>
          </a:stretch>
        </p:blipFill>
        <p:spPr>
          <a:xfrm>
            <a:off x="40192" y="5067408"/>
            <a:ext cx="5052300" cy="1362224"/>
          </a:xfrm>
          <a:prstGeom prst="rect">
            <a:avLst/>
          </a:prstGeom>
        </p:spPr>
      </p:pic>
      <p:sp>
        <p:nvSpPr>
          <p:cNvPr id="8" name="TextBox 7">
            <a:extLst>
              <a:ext uri="{FF2B5EF4-FFF2-40B4-BE49-F238E27FC236}">
                <a16:creationId xmlns:a16="http://schemas.microsoft.com/office/drawing/2014/main" id="{8D7F9972-DF96-975C-D449-3B98F94D2772}"/>
              </a:ext>
            </a:extLst>
          </p:cNvPr>
          <p:cNvSpPr txBox="1"/>
          <p:nvPr/>
        </p:nvSpPr>
        <p:spPr>
          <a:xfrm>
            <a:off x="616692" y="6259298"/>
            <a:ext cx="3982372" cy="307777"/>
          </a:xfrm>
          <a:prstGeom prst="rect">
            <a:avLst/>
          </a:prstGeom>
          <a:noFill/>
        </p:spPr>
        <p:txBody>
          <a:bodyPr wrap="none" rtlCol="0">
            <a:spAutoFit/>
          </a:bodyPr>
          <a:lstStyle/>
          <a:p>
            <a:r>
              <a:rPr lang="en-GB" sz="1400" dirty="0">
                <a:hlinkClick r:id="rId4"/>
              </a:rPr>
              <a:t>https://doi.org/10.1140/epjti/s40485-022-00087-w</a:t>
            </a:r>
            <a:r>
              <a:rPr lang="en-GB" sz="1400" dirty="0"/>
              <a:t> </a:t>
            </a:r>
          </a:p>
        </p:txBody>
      </p:sp>
      <p:sp>
        <p:nvSpPr>
          <p:cNvPr id="11" name="Rectangle: Rounded Corners 10">
            <a:extLst>
              <a:ext uri="{FF2B5EF4-FFF2-40B4-BE49-F238E27FC236}">
                <a16:creationId xmlns:a16="http://schemas.microsoft.com/office/drawing/2014/main" id="{E662F906-A695-0AC1-C2C5-808CAE922F7C}"/>
              </a:ext>
            </a:extLst>
          </p:cNvPr>
          <p:cNvSpPr/>
          <p:nvPr/>
        </p:nvSpPr>
        <p:spPr>
          <a:xfrm>
            <a:off x="525982" y="5083189"/>
            <a:ext cx="2597544" cy="241370"/>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Rounded Corners 14">
            <a:extLst>
              <a:ext uri="{FF2B5EF4-FFF2-40B4-BE49-F238E27FC236}">
                <a16:creationId xmlns:a16="http://schemas.microsoft.com/office/drawing/2014/main" id="{E400AD34-EA61-7210-7000-C267E6A06D39}"/>
              </a:ext>
            </a:extLst>
          </p:cNvPr>
          <p:cNvSpPr/>
          <p:nvPr/>
        </p:nvSpPr>
        <p:spPr>
          <a:xfrm>
            <a:off x="64842" y="5051661"/>
            <a:ext cx="4968404" cy="1515414"/>
          </a:xfrm>
          <a:prstGeom prst="roundRect">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35CA2EE2-A9F8-2D10-B79C-9578BBFABA0E}"/>
              </a:ext>
            </a:extLst>
          </p:cNvPr>
          <p:cNvSpPr txBox="1"/>
          <p:nvPr/>
        </p:nvSpPr>
        <p:spPr>
          <a:xfrm>
            <a:off x="6495251" y="2251239"/>
            <a:ext cx="283169" cy="338554"/>
          </a:xfrm>
          <a:prstGeom prst="rect">
            <a:avLst/>
          </a:prstGeom>
          <a:noFill/>
        </p:spPr>
        <p:txBody>
          <a:bodyPr wrap="square" rtlCol="0">
            <a:spAutoFit/>
          </a:bodyPr>
          <a:lstStyle/>
          <a:p>
            <a:r>
              <a:rPr lang="en-US" sz="1600" dirty="0">
                <a:solidFill>
                  <a:srgbClr val="FF0000"/>
                </a:solidFill>
              </a:rPr>
              <a:t>Z</a:t>
            </a:r>
            <a:endParaRPr lang="en-GB" sz="1600" dirty="0">
              <a:solidFill>
                <a:srgbClr val="FF0000"/>
              </a:solidFill>
            </a:endParaRPr>
          </a:p>
        </p:txBody>
      </p:sp>
      <p:sp>
        <p:nvSpPr>
          <p:cNvPr id="17" name="TextBox 16">
            <a:extLst>
              <a:ext uri="{FF2B5EF4-FFF2-40B4-BE49-F238E27FC236}">
                <a16:creationId xmlns:a16="http://schemas.microsoft.com/office/drawing/2014/main" id="{FD476064-7317-10AF-E2D5-E036CF600399}"/>
              </a:ext>
            </a:extLst>
          </p:cNvPr>
          <p:cNvSpPr txBox="1"/>
          <p:nvPr/>
        </p:nvSpPr>
        <p:spPr>
          <a:xfrm>
            <a:off x="6494557" y="2734150"/>
            <a:ext cx="283169" cy="338554"/>
          </a:xfrm>
          <a:prstGeom prst="rect">
            <a:avLst/>
          </a:prstGeom>
          <a:noFill/>
        </p:spPr>
        <p:txBody>
          <a:bodyPr wrap="square" rtlCol="0">
            <a:spAutoFit/>
          </a:bodyPr>
          <a:lstStyle/>
          <a:p>
            <a:r>
              <a:rPr lang="en-US" sz="1600" dirty="0">
                <a:solidFill>
                  <a:schemeClr val="accent1"/>
                </a:solidFill>
              </a:rPr>
              <a:t>W</a:t>
            </a:r>
            <a:endParaRPr lang="en-GB" sz="1600" dirty="0">
              <a:solidFill>
                <a:schemeClr val="accent1"/>
              </a:solidFill>
            </a:endParaRPr>
          </a:p>
        </p:txBody>
      </p:sp>
      <p:sp>
        <p:nvSpPr>
          <p:cNvPr id="18" name="TextBox 17">
            <a:extLst>
              <a:ext uri="{FF2B5EF4-FFF2-40B4-BE49-F238E27FC236}">
                <a16:creationId xmlns:a16="http://schemas.microsoft.com/office/drawing/2014/main" id="{FDDB93E5-F428-3F3D-E5D5-570D90FF4471}"/>
              </a:ext>
            </a:extLst>
          </p:cNvPr>
          <p:cNvSpPr txBox="1"/>
          <p:nvPr/>
        </p:nvSpPr>
        <p:spPr>
          <a:xfrm>
            <a:off x="6487269" y="3090446"/>
            <a:ext cx="283169" cy="338554"/>
          </a:xfrm>
          <a:prstGeom prst="rect">
            <a:avLst/>
          </a:prstGeom>
          <a:noFill/>
        </p:spPr>
        <p:txBody>
          <a:bodyPr wrap="square" rtlCol="0">
            <a:spAutoFit/>
          </a:bodyPr>
          <a:lstStyle/>
          <a:p>
            <a:r>
              <a:rPr lang="en-US" sz="1600" dirty="0">
                <a:solidFill>
                  <a:schemeClr val="accent6">
                    <a:lumMod val="75000"/>
                  </a:schemeClr>
                </a:solidFill>
              </a:rPr>
              <a:t>H</a:t>
            </a:r>
            <a:endParaRPr lang="en-GB" sz="1600" dirty="0">
              <a:solidFill>
                <a:schemeClr val="accent6">
                  <a:lumMod val="75000"/>
                </a:schemeClr>
              </a:solidFill>
            </a:endParaRPr>
          </a:p>
        </p:txBody>
      </p:sp>
      <p:sp>
        <p:nvSpPr>
          <p:cNvPr id="19" name="TextBox 18">
            <a:extLst>
              <a:ext uri="{FF2B5EF4-FFF2-40B4-BE49-F238E27FC236}">
                <a16:creationId xmlns:a16="http://schemas.microsoft.com/office/drawing/2014/main" id="{54CCFB26-50AF-93CB-C236-AADE1AB03344}"/>
              </a:ext>
            </a:extLst>
          </p:cNvPr>
          <p:cNvSpPr txBox="1"/>
          <p:nvPr/>
        </p:nvSpPr>
        <p:spPr>
          <a:xfrm>
            <a:off x="6487268" y="3414527"/>
            <a:ext cx="283169" cy="338554"/>
          </a:xfrm>
          <a:prstGeom prst="rect">
            <a:avLst/>
          </a:prstGeom>
          <a:noFill/>
        </p:spPr>
        <p:txBody>
          <a:bodyPr wrap="square" rtlCol="0">
            <a:spAutoFit/>
          </a:bodyPr>
          <a:lstStyle/>
          <a:p>
            <a:r>
              <a:rPr lang="en-US" sz="1600" dirty="0"/>
              <a:t>T</a:t>
            </a:r>
            <a:endParaRPr lang="en-GB" sz="1600" dirty="0"/>
          </a:p>
        </p:txBody>
      </p:sp>
      <p:sp>
        <p:nvSpPr>
          <p:cNvPr id="20" name="TextBox 19">
            <a:extLst>
              <a:ext uri="{FF2B5EF4-FFF2-40B4-BE49-F238E27FC236}">
                <a16:creationId xmlns:a16="http://schemas.microsoft.com/office/drawing/2014/main" id="{D3CFC337-6B5F-2BA3-40B3-C90AA5F62319}"/>
              </a:ext>
            </a:extLst>
          </p:cNvPr>
          <p:cNvSpPr txBox="1"/>
          <p:nvPr/>
        </p:nvSpPr>
        <p:spPr>
          <a:xfrm>
            <a:off x="6500456" y="3788888"/>
            <a:ext cx="283169" cy="338554"/>
          </a:xfrm>
          <a:prstGeom prst="rect">
            <a:avLst/>
          </a:prstGeom>
          <a:noFill/>
        </p:spPr>
        <p:txBody>
          <a:bodyPr wrap="square" rtlCol="0">
            <a:spAutoFit/>
          </a:bodyPr>
          <a:lstStyle/>
          <a:p>
            <a:r>
              <a:rPr lang="en-US" sz="1600" dirty="0">
                <a:solidFill>
                  <a:schemeClr val="accent2"/>
                </a:solidFill>
              </a:rPr>
              <a:t>T</a:t>
            </a:r>
            <a:endParaRPr lang="en-GB" sz="1600" dirty="0">
              <a:solidFill>
                <a:schemeClr val="accent2"/>
              </a:solidFill>
            </a:endParaRPr>
          </a:p>
        </p:txBody>
      </p:sp>
    </p:spTree>
    <p:extLst>
      <p:ext uri="{BB962C8B-B14F-4D97-AF65-F5344CB8AC3E}">
        <p14:creationId xmlns:p14="http://schemas.microsoft.com/office/powerpoint/2010/main" val="3740668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FBE7FB-741B-32E7-9C34-6DE9BD6A82F1}"/>
            </a:ext>
          </a:extLst>
        </p:cNvPr>
        <p:cNvGrpSpPr/>
        <p:nvPr/>
      </p:nvGrpSpPr>
      <p:grpSpPr>
        <a:xfrm>
          <a:off x="0" y="0"/>
          <a:ext cx="0" cy="0"/>
          <a:chOff x="0" y="0"/>
          <a:chExt cx="0" cy="0"/>
        </a:xfrm>
      </p:grpSpPr>
      <p:sp>
        <p:nvSpPr>
          <p:cNvPr id="3" name="Footer Placeholder 2">
            <a:extLst>
              <a:ext uri="{FF2B5EF4-FFF2-40B4-BE49-F238E27FC236}">
                <a16:creationId xmlns:a16="http://schemas.microsoft.com/office/drawing/2014/main" id="{679AC622-9A7B-5741-8026-D02833EDC614}"/>
              </a:ext>
            </a:extLst>
          </p:cNvPr>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a:extLst>
              <a:ext uri="{FF2B5EF4-FFF2-40B4-BE49-F238E27FC236}">
                <a16:creationId xmlns:a16="http://schemas.microsoft.com/office/drawing/2014/main" id="{4F8A8EB1-5CDC-B137-EEF9-6B4791CA5D80}"/>
              </a:ext>
            </a:extLst>
          </p:cNvPr>
          <p:cNvSpPr>
            <a:spLocks noGrp="1"/>
          </p:cNvSpPr>
          <p:nvPr>
            <p:ph type="sldNum" sz="quarter" idx="12"/>
          </p:nvPr>
        </p:nvSpPr>
        <p:spPr>
          <a:xfrm>
            <a:off x="9448800" y="6492874"/>
            <a:ext cx="2743200" cy="365125"/>
          </a:xfrm>
        </p:spPr>
        <p:txBody>
          <a:bodyPr/>
          <a:lstStyle/>
          <a:p>
            <a:fld id="{B5ACBAAB-1145-447C-886A-EF410668F702}" type="slidenum">
              <a:rPr lang="en-GB" smtClean="0"/>
              <a:t>7</a:t>
            </a:fld>
            <a:endParaRPr lang="en-GB" dirty="0"/>
          </a:p>
        </p:txBody>
      </p:sp>
      <p:sp>
        <p:nvSpPr>
          <p:cNvPr id="5" name="TextBox 4">
            <a:extLst>
              <a:ext uri="{FF2B5EF4-FFF2-40B4-BE49-F238E27FC236}">
                <a16:creationId xmlns:a16="http://schemas.microsoft.com/office/drawing/2014/main" id="{CF8F610D-3640-11D6-6C5C-293A86EC41C2}"/>
              </a:ext>
            </a:extLst>
          </p:cNvPr>
          <p:cNvSpPr txBox="1"/>
          <p:nvPr/>
        </p:nvSpPr>
        <p:spPr>
          <a:xfrm>
            <a:off x="271949" y="119795"/>
            <a:ext cx="11648101" cy="1812163"/>
          </a:xfrm>
          <a:prstGeom prst="rect">
            <a:avLst/>
          </a:prstGeom>
          <a:noFill/>
        </p:spPr>
        <p:txBody>
          <a:bodyPr wrap="square" rtlCol="0">
            <a:spAutoFit/>
          </a:bodyPr>
          <a:lstStyle/>
          <a:p>
            <a:pPr algn="ctr">
              <a:lnSpc>
                <a:spcPts val="2000"/>
              </a:lnSpc>
              <a:spcBef>
                <a:spcPts val="1200"/>
              </a:spcBef>
            </a:pPr>
            <a:r>
              <a:rPr lang="en-US" sz="3200" dirty="0">
                <a:latin typeface="Times New Roman" panose="02020603050405020304" pitchFamily="18" charset="0"/>
                <a:cs typeface="Times New Roman" panose="02020603050405020304" pitchFamily="18" charset="0"/>
              </a:rPr>
              <a:t>Synchrotron Radiation-Induced Desorption</a:t>
            </a:r>
            <a:endParaRPr lang="en-US" sz="1000" baseline="24000" dirty="0">
              <a:latin typeface="Times New Roman" panose="02020603050405020304" pitchFamily="18" charset="0"/>
              <a:cs typeface="Times New Roman" panose="02020603050405020304" pitchFamily="18" charset="0"/>
            </a:endParaRPr>
          </a:p>
          <a:p>
            <a:pPr marL="342900" indent="-342900">
              <a:lnSpc>
                <a:spcPts val="2600"/>
              </a:lnSpc>
              <a:spcBef>
                <a:spcPts val="600"/>
              </a:spcBef>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When photons with energy above the </a:t>
            </a:r>
            <a:r>
              <a:rPr lang="en-US" sz="2000" dirty="0">
                <a:solidFill>
                  <a:srgbClr val="0070C0"/>
                </a:solidFill>
                <a:latin typeface="Times New Roman" panose="02020603050405020304" pitchFamily="18" charset="0"/>
                <a:cs typeface="Times New Roman" panose="02020603050405020304" pitchFamily="18" charset="0"/>
              </a:rPr>
              <a:t>work function </a:t>
            </a:r>
            <a:r>
              <a:rPr lang="en-US" sz="2000" dirty="0">
                <a:latin typeface="Times New Roman" panose="02020603050405020304" pitchFamily="18" charset="0"/>
                <a:cs typeface="Times New Roman" panose="02020603050405020304" pitchFamily="18" charset="0"/>
              </a:rPr>
              <a:t>of the vacuum chamber (VC) material hit the surface they can generate PSD </a:t>
            </a:r>
            <a:r>
              <a:rPr lang="en-US" sz="2000" dirty="0">
                <a:solidFill>
                  <a:srgbClr val="0070C0"/>
                </a:solidFill>
                <a:latin typeface="Times New Roman" panose="02020603050405020304" pitchFamily="18" charset="0"/>
                <a:cs typeface="Times New Roman" panose="02020603050405020304" pitchFamily="18" charset="0"/>
              </a:rPr>
              <a:t>molecular outgassing</a:t>
            </a:r>
            <a:r>
              <a:rPr lang="en-US" sz="2000" dirty="0">
                <a:latin typeface="Times New Roman" panose="02020603050405020304" pitchFamily="18" charset="0"/>
                <a:cs typeface="Times New Roman" panose="02020603050405020304" pitchFamily="18" charset="0"/>
              </a:rPr>
              <a:t>, mediated by </a:t>
            </a:r>
            <a:r>
              <a:rPr lang="en-US" sz="2000" dirty="0">
                <a:solidFill>
                  <a:srgbClr val="0070C0"/>
                </a:solidFill>
                <a:latin typeface="Times New Roman" panose="02020603050405020304" pitchFamily="18" charset="0"/>
                <a:cs typeface="Times New Roman" panose="02020603050405020304" pitchFamily="18" charset="0"/>
              </a:rPr>
              <a:t>PE emission</a:t>
            </a:r>
          </a:p>
          <a:p>
            <a:pPr marL="342900" indent="-342900">
              <a:lnSpc>
                <a:spcPts val="2600"/>
              </a:lnSpc>
              <a:spcBef>
                <a:spcPts val="600"/>
              </a:spcBef>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The </a:t>
            </a:r>
            <a:r>
              <a:rPr lang="en-US" sz="2000" dirty="0">
                <a:solidFill>
                  <a:srgbClr val="0070C0"/>
                </a:solidFill>
                <a:latin typeface="Times New Roman" panose="02020603050405020304" pitchFamily="18" charset="0"/>
                <a:cs typeface="Times New Roman" panose="02020603050405020304" pitchFamily="18" charset="0"/>
              </a:rPr>
              <a:t>PSD yield </a:t>
            </a:r>
            <a:r>
              <a:rPr lang="en-US" sz="2000" dirty="0">
                <a:latin typeface="Symbol" panose="05050102010706020507" pitchFamily="18" charset="2"/>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 (molecules/photon) is characterized by a </a:t>
            </a:r>
            <a:r>
              <a:rPr lang="en-US" sz="2000" dirty="0">
                <a:solidFill>
                  <a:srgbClr val="0070C0"/>
                </a:solidFill>
                <a:latin typeface="Times New Roman" panose="02020603050405020304" pitchFamily="18" charset="0"/>
                <a:cs typeface="Times New Roman" panose="02020603050405020304" pitchFamily="18" charset="0"/>
              </a:rPr>
              <a:t>conditioning curve </a:t>
            </a:r>
            <a:r>
              <a:rPr lang="en-US" sz="2000" dirty="0">
                <a:latin typeface="Times New Roman" panose="02020603050405020304" pitchFamily="18" charset="0"/>
                <a:cs typeface="Times New Roman" panose="02020603050405020304" pitchFamily="18" charset="0"/>
              </a:rPr>
              <a:t>which, in a log-log scale vs accumulated photon dose D (photons/m) resembles a </a:t>
            </a:r>
            <a:r>
              <a:rPr lang="en-US" sz="2000" dirty="0">
                <a:solidFill>
                  <a:srgbClr val="0070C0"/>
                </a:solidFill>
                <a:latin typeface="Times New Roman" panose="02020603050405020304" pitchFamily="18" charset="0"/>
                <a:cs typeface="Times New Roman" panose="02020603050405020304" pitchFamily="18" charset="0"/>
              </a:rPr>
              <a:t>power law </a:t>
            </a:r>
            <a:r>
              <a:rPr lang="en-US" sz="2000" dirty="0">
                <a:latin typeface="Symbol" panose="05050102010706020507" pitchFamily="18" charset="2"/>
                <a:cs typeface="Times New Roman" panose="02020603050405020304" pitchFamily="18" charset="0"/>
              </a:rPr>
              <a:t>h</a:t>
            </a:r>
            <a:r>
              <a:rPr lang="en-US" sz="2000" dirty="0">
                <a:latin typeface="Times New Roman" panose="02020603050405020304" pitchFamily="18" charset="0"/>
                <a:cs typeface="Times New Roman" panose="02020603050405020304" pitchFamily="18" charset="0"/>
              </a:rPr>
              <a:t>=</a:t>
            </a:r>
            <a:r>
              <a:rPr lang="en-US" sz="2000" dirty="0" err="1">
                <a:latin typeface="Symbol" panose="05050102010706020507" pitchFamily="18" charset="2"/>
                <a:cs typeface="Times New Roman" panose="02020603050405020304" pitchFamily="18" charset="0"/>
              </a:rPr>
              <a:t>h</a:t>
            </a:r>
            <a:r>
              <a:rPr lang="en-US" sz="2000" baseline="-25000" dirty="0" err="1">
                <a:latin typeface="Times New Roman" panose="02020603050405020304" pitchFamily="18" charset="0"/>
                <a:cs typeface="Times New Roman" panose="02020603050405020304" pitchFamily="18" charset="0"/>
              </a:rPr>
              <a:t>o</a:t>
            </a:r>
            <a:r>
              <a:rPr lang="en-US" sz="2000" dirty="0" err="1">
                <a:latin typeface="Times New Roman" panose="02020603050405020304" pitchFamily="18" charset="0"/>
                <a:cs typeface="Times New Roman" panose="02020603050405020304" pitchFamily="18" charset="0"/>
              </a:rPr>
              <a:t>·D</a:t>
            </a:r>
            <a:r>
              <a:rPr lang="en-US" sz="2000" baseline="30000" dirty="0" err="1">
                <a:latin typeface="Times New Roman" panose="02020603050405020304" pitchFamily="18" charset="0"/>
                <a:cs typeface="Times New Roman" panose="02020603050405020304" pitchFamily="18" charset="0"/>
              </a:rPr>
              <a:t>-</a:t>
            </a:r>
            <a:r>
              <a:rPr lang="en-US" sz="2000" baseline="30000" dirty="0" err="1">
                <a:latin typeface="Symbol" panose="05050102010706020507" pitchFamily="18" charset="2"/>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 , with 0.3&lt;</a:t>
            </a:r>
            <a:r>
              <a:rPr lang="en-US" sz="2000" dirty="0">
                <a:latin typeface="Symbol" panose="05050102010706020507" pitchFamily="18" charset="2"/>
                <a:cs typeface="Times New Roman" panose="02020603050405020304" pitchFamily="18" charset="0"/>
              </a:rPr>
              <a:t>a</a:t>
            </a:r>
            <a:r>
              <a:rPr lang="en-US" sz="2000" dirty="0">
                <a:latin typeface="Times New Roman" panose="02020603050405020304" pitchFamily="18" charset="0"/>
                <a:cs typeface="Times New Roman" panose="02020603050405020304" pitchFamily="18" charset="0"/>
              </a:rPr>
              <a:t>&lt;1</a:t>
            </a:r>
          </a:p>
        </p:txBody>
      </p:sp>
      <p:pic>
        <p:nvPicPr>
          <p:cNvPr id="6" name="Picture 5">
            <a:extLst>
              <a:ext uri="{FF2B5EF4-FFF2-40B4-BE49-F238E27FC236}">
                <a16:creationId xmlns:a16="http://schemas.microsoft.com/office/drawing/2014/main" id="{C15031B5-AA51-07DA-33EC-AC864BA9144A}"/>
              </a:ext>
            </a:extLst>
          </p:cNvPr>
          <p:cNvPicPr>
            <a:picLocks noChangeAspect="1"/>
          </p:cNvPicPr>
          <p:nvPr/>
        </p:nvPicPr>
        <p:blipFill>
          <a:blip r:embed="rId2"/>
          <a:stretch>
            <a:fillRect/>
          </a:stretch>
        </p:blipFill>
        <p:spPr>
          <a:xfrm>
            <a:off x="430062" y="2211525"/>
            <a:ext cx="3467045" cy="3905698"/>
          </a:xfrm>
          <a:prstGeom prst="rect">
            <a:avLst/>
          </a:prstGeom>
        </p:spPr>
      </p:pic>
      <p:sp>
        <p:nvSpPr>
          <p:cNvPr id="7" name="TextBox 6">
            <a:extLst>
              <a:ext uri="{FF2B5EF4-FFF2-40B4-BE49-F238E27FC236}">
                <a16:creationId xmlns:a16="http://schemas.microsoft.com/office/drawing/2014/main" id="{DAC45D05-9B09-610A-8D4A-E6DE2FDE0DC3}"/>
              </a:ext>
            </a:extLst>
          </p:cNvPr>
          <p:cNvSpPr txBox="1"/>
          <p:nvPr/>
        </p:nvSpPr>
        <p:spPr>
          <a:xfrm>
            <a:off x="1728317" y="6185096"/>
            <a:ext cx="8982014" cy="307777"/>
          </a:xfrm>
          <a:prstGeom prst="rect">
            <a:avLst/>
          </a:prstGeom>
          <a:noFill/>
        </p:spPr>
        <p:txBody>
          <a:bodyPr wrap="square" rtlCol="0">
            <a:spAutoFit/>
          </a:bodyPr>
          <a:lstStyle/>
          <a:p>
            <a:pPr algn="ctr"/>
            <a:r>
              <a:rPr lang="en-GB" sz="1400" dirty="0"/>
              <a:t>“</a:t>
            </a:r>
            <a:r>
              <a:rPr lang="en-GB" sz="1400" i="1" dirty="0"/>
              <a:t>Experience with the Operation of the LEP Vacuum System and its Performance for LEP200</a:t>
            </a:r>
            <a:r>
              <a:rPr lang="en-GB" sz="1400" dirty="0"/>
              <a:t>”, O. </a:t>
            </a:r>
            <a:r>
              <a:rPr lang="en-GB" sz="1400" dirty="0" err="1"/>
              <a:t>Gröbner</a:t>
            </a:r>
            <a:r>
              <a:rPr lang="en-GB" sz="1400" dirty="0"/>
              <a:t> et al., EPAC’92</a:t>
            </a:r>
          </a:p>
        </p:txBody>
      </p:sp>
      <p:pic>
        <p:nvPicPr>
          <p:cNvPr id="9" name="Picture 8">
            <a:extLst>
              <a:ext uri="{FF2B5EF4-FFF2-40B4-BE49-F238E27FC236}">
                <a16:creationId xmlns:a16="http://schemas.microsoft.com/office/drawing/2014/main" id="{5FA425B9-65F4-9B73-539E-BB90F18C6E10}"/>
              </a:ext>
            </a:extLst>
          </p:cNvPr>
          <p:cNvPicPr>
            <a:picLocks noChangeAspect="1"/>
          </p:cNvPicPr>
          <p:nvPr/>
        </p:nvPicPr>
        <p:blipFill>
          <a:blip r:embed="rId3"/>
          <a:stretch>
            <a:fillRect/>
          </a:stretch>
        </p:blipFill>
        <p:spPr>
          <a:xfrm>
            <a:off x="4263714" y="2157973"/>
            <a:ext cx="3624246" cy="3641628"/>
          </a:xfrm>
          <a:prstGeom prst="rect">
            <a:avLst/>
          </a:prstGeom>
        </p:spPr>
      </p:pic>
      <p:pic>
        <p:nvPicPr>
          <p:cNvPr id="11" name="Picture 10">
            <a:extLst>
              <a:ext uri="{FF2B5EF4-FFF2-40B4-BE49-F238E27FC236}">
                <a16:creationId xmlns:a16="http://schemas.microsoft.com/office/drawing/2014/main" id="{ABBFD125-F60F-926E-B9BE-14F2677EEA6E}"/>
              </a:ext>
            </a:extLst>
          </p:cNvPr>
          <p:cNvPicPr>
            <a:picLocks noChangeAspect="1"/>
          </p:cNvPicPr>
          <p:nvPr/>
        </p:nvPicPr>
        <p:blipFill>
          <a:blip r:embed="rId4"/>
          <a:stretch>
            <a:fillRect/>
          </a:stretch>
        </p:blipFill>
        <p:spPr>
          <a:xfrm>
            <a:off x="8358656" y="2092376"/>
            <a:ext cx="3421348" cy="3405508"/>
          </a:xfrm>
          <a:prstGeom prst="rect">
            <a:avLst/>
          </a:prstGeom>
        </p:spPr>
      </p:pic>
    </p:spTree>
    <p:extLst>
      <p:ext uri="{BB962C8B-B14F-4D97-AF65-F5344CB8AC3E}">
        <p14:creationId xmlns:p14="http://schemas.microsoft.com/office/powerpoint/2010/main" val="603044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down)">
                                      <p:cBhvr>
                                        <p:cTn id="22" dur="500"/>
                                        <p:tgtEl>
                                          <p:spTgt spid="6"/>
                                        </p:tgtEl>
                                      </p:cBhvr>
                                    </p:animEffect>
                                  </p:childTnLst>
                                </p:cTn>
                              </p:par>
                              <p:par>
                                <p:cTn id="23" presetID="22" presetClass="entr" presetSubtype="4"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par>
                                <p:cTn id="26" presetID="22" presetClass="entr" presetSubtype="4"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8</a:t>
            </a:fld>
            <a:endParaRPr lang="en-GB" dirty="0"/>
          </a:p>
        </p:txBody>
      </p:sp>
      <p:sp>
        <p:nvSpPr>
          <p:cNvPr id="5" name="Text Placeholder 5">
            <a:extLst>
              <a:ext uri="{FF2B5EF4-FFF2-40B4-BE49-F238E27FC236}">
                <a16:creationId xmlns:a16="http://schemas.microsoft.com/office/drawing/2014/main" id="{649E9E8A-0429-4482-94BA-69298503E710}"/>
              </a:ext>
            </a:extLst>
          </p:cNvPr>
          <p:cNvSpPr txBox="1">
            <a:spLocks/>
          </p:cNvSpPr>
          <p:nvPr/>
        </p:nvSpPr>
        <p:spPr>
          <a:xfrm>
            <a:off x="156189" y="884522"/>
            <a:ext cx="3922035" cy="263244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2400" dirty="0">
                <a:solidFill>
                  <a:schemeClr val="tx1"/>
                </a:solidFill>
                <a:latin typeface="Times New Roman" panose="02020603050405020304" pitchFamily="18" charset="0"/>
                <a:cs typeface="Times New Roman" panose="02020603050405020304" pitchFamily="18" charset="0"/>
              </a:rPr>
              <a:t>SR Spectra computed with SYNRAD+</a:t>
            </a:r>
          </a:p>
          <a:p>
            <a:endParaRPr lang="en-GB" dirty="0"/>
          </a:p>
          <a:p>
            <a:pPr marL="342900" indent="-342900" algn="l">
              <a:buFont typeface="Arial" panose="020B0604020202020204" pitchFamily="34" charset="0"/>
              <a:buChar char="•"/>
            </a:pPr>
            <a:r>
              <a:rPr lang="en-GB" sz="1800" dirty="0">
                <a:solidFill>
                  <a:schemeClr val="tx1"/>
                </a:solidFill>
                <a:latin typeface="Times New Roman" panose="02020603050405020304" pitchFamily="18" charset="0"/>
                <a:cs typeface="Times New Roman" panose="02020603050405020304" pitchFamily="18" charset="0"/>
              </a:rPr>
              <a:t>Radiation projected onto</a:t>
            </a:r>
          </a:p>
          <a:p>
            <a:pPr algn="l"/>
            <a:r>
              <a:rPr lang="en-GB" sz="1800" dirty="0">
                <a:solidFill>
                  <a:schemeClr val="tx1"/>
                </a:solidFill>
                <a:latin typeface="Times New Roman" panose="02020603050405020304" pitchFamily="18" charset="0"/>
                <a:cs typeface="Times New Roman" panose="02020603050405020304" pitchFamily="18" charset="0"/>
              </a:rPr>
              <a:t>      five 14x6 cm</a:t>
            </a:r>
            <a:r>
              <a:rPr lang="en-GB" sz="1800" baseline="30000" dirty="0">
                <a:solidFill>
                  <a:schemeClr val="tx1"/>
                </a:solidFill>
                <a:latin typeface="Times New Roman" panose="02020603050405020304" pitchFamily="18" charset="0"/>
                <a:cs typeface="Times New Roman" panose="02020603050405020304" pitchFamily="18" charset="0"/>
              </a:rPr>
              <a:t>2</a:t>
            </a:r>
            <a:r>
              <a:rPr lang="en-GB" sz="1800" dirty="0">
                <a:solidFill>
                  <a:schemeClr val="tx1"/>
                </a:solidFill>
                <a:latin typeface="Times New Roman" panose="02020603050405020304" pitchFamily="18" charset="0"/>
                <a:cs typeface="Times New Roman" panose="02020603050405020304" pitchFamily="18" charset="0"/>
              </a:rPr>
              <a:t> screens;</a:t>
            </a:r>
          </a:p>
          <a:p>
            <a:pPr marL="285750" indent="-285750" algn="l">
              <a:buFont typeface="Arial" panose="020B0604020202020204" pitchFamily="34" charset="0"/>
              <a:buChar char="•"/>
            </a:pPr>
            <a:r>
              <a:rPr lang="en-GB" sz="1800" dirty="0">
                <a:solidFill>
                  <a:schemeClr val="tx1"/>
                </a:solidFill>
                <a:latin typeface="Times New Roman" panose="02020603050405020304" pitchFamily="18" charset="0"/>
                <a:cs typeface="Times New Roman" panose="02020603050405020304" pitchFamily="18" charset="0"/>
              </a:rPr>
              <a:t>1 cm-long dipole arc trajectories;</a:t>
            </a:r>
          </a:p>
          <a:p>
            <a:pPr marL="285750" indent="-285750" algn="l">
              <a:buFont typeface="Arial" panose="020B0604020202020204" pitchFamily="34" charset="0"/>
              <a:buChar char="•"/>
            </a:pPr>
            <a:r>
              <a:rPr lang="en-GB" sz="1800" dirty="0">
                <a:solidFill>
                  <a:schemeClr val="tx1"/>
                </a:solidFill>
                <a:latin typeface="Times New Roman" panose="02020603050405020304" pitchFamily="18" charset="0"/>
                <a:cs typeface="Times New Roman" panose="02020603050405020304" pitchFamily="18" charset="0"/>
              </a:rPr>
              <a:t>Flux distribution shown here,</a:t>
            </a:r>
          </a:p>
          <a:p>
            <a:pPr marL="285750" indent="-285750" algn="l">
              <a:buFont typeface="Arial" panose="020B0604020202020204" pitchFamily="34" charset="0"/>
              <a:buChar char="•"/>
            </a:pPr>
            <a:r>
              <a:rPr lang="en-GB" sz="1800" dirty="0">
                <a:solidFill>
                  <a:schemeClr val="tx1"/>
                </a:solidFill>
                <a:latin typeface="Times New Roman" panose="02020603050405020304" pitchFamily="18" charset="0"/>
                <a:cs typeface="Times New Roman" panose="02020603050405020304" pitchFamily="18" charset="0"/>
              </a:rPr>
              <a:t>Logarithmic scale for textures, </a:t>
            </a:r>
          </a:p>
          <a:p>
            <a:pPr algn="l"/>
            <a:r>
              <a:rPr lang="en-GB" sz="1800" dirty="0">
                <a:solidFill>
                  <a:schemeClr val="tx1"/>
                </a:solidFill>
                <a:latin typeface="Times New Roman" panose="02020603050405020304" pitchFamily="18" charset="0"/>
                <a:cs typeface="Times New Roman" panose="02020603050405020304" pitchFamily="18" charset="0"/>
              </a:rPr>
              <a:t>      6 orders of magnitude displayed</a:t>
            </a:r>
            <a:r>
              <a:rPr lang="en-GB" dirty="0"/>
              <a:t>;</a:t>
            </a:r>
            <a:endParaRPr lang="en-US" dirty="0"/>
          </a:p>
        </p:txBody>
      </p:sp>
      <p:sp>
        <p:nvSpPr>
          <p:cNvPr id="6" name="Title 7">
            <a:extLst>
              <a:ext uri="{FF2B5EF4-FFF2-40B4-BE49-F238E27FC236}">
                <a16:creationId xmlns:a16="http://schemas.microsoft.com/office/drawing/2014/main" id="{68FCE828-C3B8-493E-9D8B-5D2FF65FCDAA}"/>
              </a:ext>
            </a:extLst>
          </p:cNvPr>
          <p:cNvSpPr txBox="1">
            <a:spLocks/>
          </p:cNvSpPr>
          <p:nvPr/>
        </p:nvSpPr>
        <p:spPr>
          <a:xfrm>
            <a:off x="2321149" y="1103"/>
            <a:ext cx="8212499" cy="4240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200" dirty="0">
                <a:latin typeface="Times New Roman" panose="02020603050405020304" pitchFamily="18" charset="0"/>
                <a:cs typeface="Times New Roman" panose="02020603050405020304" pitchFamily="18" charset="0"/>
              </a:rPr>
              <a:t>Synchrotron radiation spectrum, flux, power</a:t>
            </a:r>
          </a:p>
        </p:txBody>
      </p:sp>
      <p:pic>
        <p:nvPicPr>
          <p:cNvPr id="7" name="Picture 6">
            <a:extLst>
              <a:ext uri="{FF2B5EF4-FFF2-40B4-BE49-F238E27FC236}">
                <a16:creationId xmlns:a16="http://schemas.microsoft.com/office/drawing/2014/main" id="{70B2DF51-2BAF-4625-ACA4-2DBC03994B8C}"/>
              </a:ext>
            </a:extLst>
          </p:cNvPr>
          <p:cNvPicPr>
            <a:picLocks noChangeAspect="1"/>
          </p:cNvPicPr>
          <p:nvPr/>
        </p:nvPicPr>
        <p:blipFill>
          <a:blip r:embed="rId2"/>
          <a:stretch>
            <a:fillRect/>
          </a:stretch>
        </p:blipFill>
        <p:spPr>
          <a:xfrm>
            <a:off x="156189" y="3816950"/>
            <a:ext cx="3695245" cy="2309529"/>
          </a:xfrm>
          <a:prstGeom prst="rect">
            <a:avLst/>
          </a:prstGeom>
          <a:ln w="28575">
            <a:solidFill>
              <a:srgbClr val="FF0000"/>
            </a:solidFill>
          </a:ln>
        </p:spPr>
      </p:pic>
      <p:pic>
        <p:nvPicPr>
          <p:cNvPr id="8" name="Picture 7">
            <a:extLst>
              <a:ext uri="{FF2B5EF4-FFF2-40B4-BE49-F238E27FC236}">
                <a16:creationId xmlns:a16="http://schemas.microsoft.com/office/drawing/2014/main" id="{2B60CED2-A492-4FB5-B2F8-FB3AA8F13864}"/>
              </a:ext>
            </a:extLst>
          </p:cNvPr>
          <p:cNvPicPr>
            <a:picLocks noChangeAspect="1"/>
          </p:cNvPicPr>
          <p:nvPr/>
        </p:nvPicPr>
        <p:blipFill>
          <a:blip r:embed="rId3"/>
          <a:stretch>
            <a:fillRect/>
          </a:stretch>
        </p:blipFill>
        <p:spPr>
          <a:xfrm>
            <a:off x="4164424" y="1161391"/>
            <a:ext cx="7968976" cy="4470402"/>
          </a:xfrm>
          <a:prstGeom prst="rect">
            <a:avLst/>
          </a:prstGeom>
          <a:ln w="28575">
            <a:solidFill>
              <a:srgbClr val="FF0000"/>
            </a:solidFill>
          </a:ln>
        </p:spPr>
      </p:pic>
      <p:sp>
        <p:nvSpPr>
          <p:cNvPr id="9" name="TextBox 8">
            <a:extLst>
              <a:ext uri="{FF2B5EF4-FFF2-40B4-BE49-F238E27FC236}">
                <a16:creationId xmlns:a16="http://schemas.microsoft.com/office/drawing/2014/main" id="{43959ACC-208E-43A0-9982-A4EC1E6B3AA1}"/>
              </a:ext>
            </a:extLst>
          </p:cNvPr>
          <p:cNvSpPr txBox="1"/>
          <p:nvPr/>
        </p:nvSpPr>
        <p:spPr>
          <a:xfrm>
            <a:off x="3985502" y="5629174"/>
            <a:ext cx="7948281" cy="646331"/>
          </a:xfrm>
          <a:prstGeom prst="rect">
            <a:avLst/>
          </a:prstGeom>
          <a:noFill/>
        </p:spPr>
        <p:txBody>
          <a:bodyPr wrap="square" rtlCol="0">
            <a:spAutoFit/>
          </a:bodyPr>
          <a:lstStyle/>
          <a:p>
            <a:r>
              <a:rPr lang="en-US" b="1" dirty="0"/>
              <a:t>Units:  	Vertical: photons/s/(0.1% bandwidth)/m;  Range [10</a:t>
            </a:r>
            <a:r>
              <a:rPr lang="en-US" b="1" baseline="30000" dirty="0"/>
              <a:t>6 </a:t>
            </a:r>
            <a:r>
              <a:rPr lang="en-US" b="1" dirty="0"/>
              <a:t>- 2·10</a:t>
            </a:r>
            <a:r>
              <a:rPr lang="en-US" b="1" baseline="30000" dirty="0"/>
              <a:t>14</a:t>
            </a:r>
            <a:r>
              <a:rPr lang="en-US" b="1" dirty="0"/>
              <a:t>] </a:t>
            </a:r>
          </a:p>
          <a:p>
            <a:r>
              <a:rPr lang="en-US" b="1" dirty="0"/>
              <a:t>	Horizontal eV;  Range [4 - 5·10</a:t>
            </a:r>
            <a:r>
              <a:rPr lang="en-US" b="1" baseline="30000" dirty="0"/>
              <a:t>7</a:t>
            </a:r>
            <a:r>
              <a:rPr lang="en-US" b="1" dirty="0"/>
              <a:t>]</a:t>
            </a:r>
            <a:endParaRPr lang="en-GB" b="1" dirty="0"/>
          </a:p>
        </p:txBody>
      </p:sp>
      <p:sp>
        <p:nvSpPr>
          <p:cNvPr id="10" name="TextBox 9">
            <a:extLst>
              <a:ext uri="{FF2B5EF4-FFF2-40B4-BE49-F238E27FC236}">
                <a16:creationId xmlns:a16="http://schemas.microsoft.com/office/drawing/2014/main" id="{49F4C643-485B-4372-A281-7EFA76AE52FD}"/>
              </a:ext>
            </a:extLst>
          </p:cNvPr>
          <p:cNvSpPr txBox="1"/>
          <p:nvPr/>
        </p:nvSpPr>
        <p:spPr>
          <a:xfrm>
            <a:off x="4773184" y="1555120"/>
            <a:ext cx="761346" cy="246221"/>
          </a:xfrm>
          <a:prstGeom prst="rect">
            <a:avLst/>
          </a:prstGeom>
          <a:noFill/>
        </p:spPr>
        <p:txBody>
          <a:bodyPr wrap="square" rtlCol="0">
            <a:spAutoFit/>
          </a:bodyPr>
          <a:lstStyle/>
          <a:p>
            <a:pPr algn="ctr"/>
            <a:r>
              <a:rPr lang="en-US" sz="1000" b="1" dirty="0">
                <a:solidFill>
                  <a:srgbClr val="FF0000"/>
                </a:solidFill>
              </a:rPr>
              <a:t>45.6 GeV</a:t>
            </a:r>
            <a:endParaRPr lang="en-GB" sz="1000" b="1" dirty="0">
              <a:solidFill>
                <a:srgbClr val="FF0000"/>
              </a:solidFill>
            </a:endParaRPr>
          </a:p>
        </p:txBody>
      </p:sp>
      <p:sp>
        <p:nvSpPr>
          <p:cNvPr id="11" name="TextBox 10">
            <a:extLst>
              <a:ext uri="{FF2B5EF4-FFF2-40B4-BE49-F238E27FC236}">
                <a16:creationId xmlns:a16="http://schemas.microsoft.com/office/drawing/2014/main" id="{5E172E7E-A9FC-40FF-94F5-57890C72D7A0}"/>
              </a:ext>
            </a:extLst>
          </p:cNvPr>
          <p:cNvSpPr txBox="1"/>
          <p:nvPr/>
        </p:nvSpPr>
        <p:spPr>
          <a:xfrm>
            <a:off x="5890339" y="1854221"/>
            <a:ext cx="688787" cy="246221"/>
          </a:xfrm>
          <a:prstGeom prst="rect">
            <a:avLst/>
          </a:prstGeom>
          <a:noFill/>
        </p:spPr>
        <p:txBody>
          <a:bodyPr wrap="square" rtlCol="0">
            <a:spAutoFit/>
          </a:bodyPr>
          <a:lstStyle/>
          <a:p>
            <a:pPr algn="ctr"/>
            <a:r>
              <a:rPr lang="en-US" sz="1000" b="1" dirty="0">
                <a:solidFill>
                  <a:schemeClr val="accent1"/>
                </a:solidFill>
              </a:rPr>
              <a:t>80 GeV</a:t>
            </a:r>
            <a:endParaRPr lang="en-GB" sz="1000" b="1" dirty="0">
              <a:solidFill>
                <a:schemeClr val="accent1"/>
              </a:solidFill>
            </a:endParaRPr>
          </a:p>
        </p:txBody>
      </p:sp>
      <p:sp>
        <p:nvSpPr>
          <p:cNvPr id="12" name="TextBox 11">
            <a:extLst>
              <a:ext uri="{FF2B5EF4-FFF2-40B4-BE49-F238E27FC236}">
                <a16:creationId xmlns:a16="http://schemas.microsoft.com/office/drawing/2014/main" id="{CF452DB2-799E-45AE-B894-83B8A9FAD628}"/>
              </a:ext>
            </a:extLst>
          </p:cNvPr>
          <p:cNvSpPr txBox="1"/>
          <p:nvPr/>
        </p:nvSpPr>
        <p:spPr>
          <a:xfrm>
            <a:off x="6427399" y="2063762"/>
            <a:ext cx="688787" cy="246221"/>
          </a:xfrm>
          <a:prstGeom prst="rect">
            <a:avLst/>
          </a:prstGeom>
          <a:noFill/>
        </p:spPr>
        <p:txBody>
          <a:bodyPr wrap="square" rtlCol="0">
            <a:spAutoFit/>
          </a:bodyPr>
          <a:lstStyle/>
          <a:p>
            <a:pPr algn="ctr"/>
            <a:r>
              <a:rPr lang="en-US" sz="1000" b="1" dirty="0">
                <a:solidFill>
                  <a:srgbClr val="00B050"/>
                </a:solidFill>
              </a:rPr>
              <a:t>120 GeV</a:t>
            </a:r>
            <a:endParaRPr lang="en-GB" sz="1000" b="1" dirty="0">
              <a:solidFill>
                <a:srgbClr val="00B050"/>
              </a:solidFill>
            </a:endParaRPr>
          </a:p>
        </p:txBody>
      </p:sp>
      <p:sp>
        <p:nvSpPr>
          <p:cNvPr id="13" name="TextBox 12">
            <a:extLst>
              <a:ext uri="{FF2B5EF4-FFF2-40B4-BE49-F238E27FC236}">
                <a16:creationId xmlns:a16="http://schemas.microsoft.com/office/drawing/2014/main" id="{7C1836F9-54EE-476C-A3F2-2957ABCC5408}"/>
              </a:ext>
            </a:extLst>
          </p:cNvPr>
          <p:cNvSpPr txBox="1"/>
          <p:nvPr/>
        </p:nvSpPr>
        <p:spPr>
          <a:xfrm>
            <a:off x="7433007" y="2281209"/>
            <a:ext cx="686908" cy="246221"/>
          </a:xfrm>
          <a:prstGeom prst="rect">
            <a:avLst/>
          </a:prstGeom>
          <a:noFill/>
        </p:spPr>
        <p:txBody>
          <a:bodyPr wrap="square" rtlCol="0">
            <a:spAutoFit/>
          </a:bodyPr>
          <a:lstStyle/>
          <a:p>
            <a:pPr algn="ctr"/>
            <a:r>
              <a:rPr lang="en-US" sz="1000" b="1" dirty="0"/>
              <a:t>175 GeV</a:t>
            </a:r>
            <a:endParaRPr lang="en-GB" sz="1000" b="1" dirty="0"/>
          </a:p>
        </p:txBody>
      </p:sp>
      <p:sp>
        <p:nvSpPr>
          <p:cNvPr id="14" name="TextBox 13">
            <a:extLst>
              <a:ext uri="{FF2B5EF4-FFF2-40B4-BE49-F238E27FC236}">
                <a16:creationId xmlns:a16="http://schemas.microsoft.com/office/drawing/2014/main" id="{3D8A9F88-4ABB-4F49-8EBB-059A93121CE7}"/>
              </a:ext>
            </a:extLst>
          </p:cNvPr>
          <p:cNvSpPr txBox="1"/>
          <p:nvPr/>
        </p:nvSpPr>
        <p:spPr>
          <a:xfrm>
            <a:off x="8119915" y="2509229"/>
            <a:ext cx="786547" cy="246221"/>
          </a:xfrm>
          <a:prstGeom prst="rect">
            <a:avLst/>
          </a:prstGeom>
          <a:noFill/>
        </p:spPr>
        <p:txBody>
          <a:bodyPr wrap="square" rtlCol="0">
            <a:spAutoFit/>
          </a:bodyPr>
          <a:lstStyle/>
          <a:p>
            <a:pPr algn="ctr"/>
            <a:r>
              <a:rPr lang="en-US" sz="1000" b="1" dirty="0">
                <a:solidFill>
                  <a:srgbClr val="FFC000"/>
                </a:solidFill>
              </a:rPr>
              <a:t>182.5 GeV</a:t>
            </a:r>
            <a:endParaRPr lang="en-GB" sz="1000" b="1" dirty="0">
              <a:solidFill>
                <a:srgbClr val="FFC000"/>
              </a:solidFill>
            </a:endParaRPr>
          </a:p>
        </p:txBody>
      </p:sp>
      <p:graphicFrame>
        <p:nvGraphicFramePr>
          <p:cNvPr id="15" name="Table 14">
            <a:extLst>
              <a:ext uri="{FF2B5EF4-FFF2-40B4-BE49-F238E27FC236}">
                <a16:creationId xmlns:a16="http://schemas.microsoft.com/office/drawing/2014/main" id="{0B1162FB-120C-489D-8BBA-F1E4761392E4}"/>
              </a:ext>
            </a:extLst>
          </p:cNvPr>
          <p:cNvGraphicFramePr>
            <a:graphicFrameLocks noGrp="1"/>
          </p:cNvGraphicFramePr>
          <p:nvPr>
            <p:extLst>
              <p:ext uri="{D42A27DB-BD31-4B8C-83A1-F6EECF244321}">
                <p14:modId xmlns:p14="http://schemas.microsoft.com/office/powerpoint/2010/main" val="2541462812"/>
              </p:ext>
            </p:extLst>
          </p:nvPr>
        </p:nvGraphicFramePr>
        <p:xfrm>
          <a:off x="4773184" y="3447859"/>
          <a:ext cx="4224511" cy="1625413"/>
        </p:xfrm>
        <a:graphic>
          <a:graphicData uri="http://schemas.openxmlformats.org/drawingml/2006/table">
            <a:tbl>
              <a:tblPr>
                <a:tableStyleId>{5C22544A-7EE6-4342-B048-85BDC9FD1C3A}</a:tableStyleId>
              </a:tblPr>
              <a:tblGrid>
                <a:gridCol w="672589">
                  <a:extLst>
                    <a:ext uri="{9D8B030D-6E8A-4147-A177-3AD203B41FA5}">
                      <a16:colId xmlns:a16="http://schemas.microsoft.com/office/drawing/2014/main" val="80194917"/>
                    </a:ext>
                  </a:extLst>
                </a:gridCol>
                <a:gridCol w="671913">
                  <a:extLst>
                    <a:ext uri="{9D8B030D-6E8A-4147-A177-3AD203B41FA5}">
                      <a16:colId xmlns:a16="http://schemas.microsoft.com/office/drawing/2014/main" val="2877277259"/>
                    </a:ext>
                  </a:extLst>
                </a:gridCol>
                <a:gridCol w="750612">
                  <a:extLst>
                    <a:ext uri="{9D8B030D-6E8A-4147-A177-3AD203B41FA5}">
                      <a16:colId xmlns:a16="http://schemas.microsoft.com/office/drawing/2014/main" val="2648509901"/>
                    </a:ext>
                  </a:extLst>
                </a:gridCol>
                <a:gridCol w="899013">
                  <a:extLst>
                    <a:ext uri="{9D8B030D-6E8A-4147-A177-3AD203B41FA5}">
                      <a16:colId xmlns:a16="http://schemas.microsoft.com/office/drawing/2014/main" val="954725684"/>
                    </a:ext>
                  </a:extLst>
                </a:gridCol>
                <a:gridCol w="1230384">
                  <a:extLst>
                    <a:ext uri="{9D8B030D-6E8A-4147-A177-3AD203B41FA5}">
                      <a16:colId xmlns:a16="http://schemas.microsoft.com/office/drawing/2014/main" val="1129631164"/>
                    </a:ext>
                  </a:extLst>
                </a:gridCol>
              </a:tblGrid>
              <a:tr h="611953">
                <a:tc>
                  <a:txBody>
                    <a:bodyPr/>
                    <a:lstStyle/>
                    <a:p>
                      <a:pPr algn="ctr">
                        <a:spcBef>
                          <a:spcPts val="100"/>
                        </a:spcBef>
                        <a:spcAft>
                          <a:spcPts val="100"/>
                        </a:spcAft>
                      </a:pPr>
                      <a:r>
                        <a:rPr lang="en-GB" sz="1050" b="1" kern="800" dirty="0">
                          <a:effectLst/>
                          <a:latin typeface="+mn-lt"/>
                        </a:rPr>
                        <a:t>Beam Energy E(GeV)</a:t>
                      </a:r>
                      <a:endParaRPr lang="en-GB" sz="105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050" b="1" kern="800" dirty="0">
                          <a:effectLst/>
                          <a:latin typeface="+mn-lt"/>
                        </a:rPr>
                        <a:t>Beam Current</a:t>
                      </a:r>
                      <a:endParaRPr lang="en-GB" sz="1050" b="1" dirty="0">
                        <a:effectLst/>
                        <a:latin typeface="+mn-lt"/>
                      </a:endParaRPr>
                    </a:p>
                    <a:p>
                      <a:pPr algn="ctr">
                        <a:spcBef>
                          <a:spcPts val="100"/>
                        </a:spcBef>
                        <a:spcAft>
                          <a:spcPts val="100"/>
                        </a:spcAft>
                      </a:pPr>
                      <a:r>
                        <a:rPr lang="en-GB" sz="1050" b="1" kern="800" dirty="0">
                          <a:effectLst/>
                          <a:latin typeface="+mn-lt"/>
                        </a:rPr>
                        <a:t>I(mA)</a:t>
                      </a:r>
                      <a:endParaRPr lang="en-GB" sz="1050" b="1" dirty="0">
                        <a:effectLst/>
                        <a:latin typeface="+mn-lt"/>
                        <a:ea typeface="Times New Roman" panose="02020603050405020304" pitchFamily="18" charset="0"/>
                      </a:endParaRPr>
                    </a:p>
                  </a:txBody>
                  <a:tcPr marL="68580" marR="68580" marT="0" marB="0"/>
                </a:tc>
                <a:tc>
                  <a:txBody>
                    <a:bodyPr/>
                    <a:lstStyle/>
                    <a:p>
                      <a:pPr algn="ctr"/>
                      <a:r>
                        <a:rPr lang="en-GB" sz="1050" b="1" dirty="0">
                          <a:effectLst/>
                          <a:latin typeface="+mn-lt"/>
                          <a:ea typeface="Calibri" panose="020F0502020204030204" pitchFamily="34" charset="0"/>
                          <a:cs typeface="Times New Roman" panose="02020603050405020304" pitchFamily="18" charset="0"/>
                        </a:rPr>
                        <a:t>Critical Energy </a:t>
                      </a:r>
                      <a:endParaRPr lang="en-GB" sz="1050" dirty="0">
                        <a:effectLst/>
                        <a:latin typeface="+mn-lt"/>
                        <a:ea typeface="Calibri" panose="020F0502020204030204" pitchFamily="34" charset="0"/>
                        <a:cs typeface="Times New Roman" panose="02020603050405020304" pitchFamily="18" charset="0"/>
                      </a:endParaRPr>
                    </a:p>
                    <a:p>
                      <a:pPr algn="ctr"/>
                      <a:r>
                        <a:rPr lang="en-GB" sz="1050" b="1" dirty="0">
                          <a:solidFill>
                            <a:srgbClr val="000000"/>
                          </a:solidFill>
                          <a:effectLst/>
                          <a:latin typeface="+mn-lt"/>
                          <a:ea typeface="Calibri" panose="020F0502020204030204" pitchFamily="34" charset="0"/>
                          <a:cs typeface="Times New Roman" panose="02020603050405020304" pitchFamily="18" charset="0"/>
                        </a:rPr>
                        <a:t>(keV)</a:t>
                      </a:r>
                      <a:endParaRPr lang="en-GB" sz="105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spcBef>
                          <a:spcPts val="100"/>
                        </a:spcBef>
                        <a:spcAft>
                          <a:spcPts val="100"/>
                        </a:spcAft>
                      </a:pPr>
                      <a:r>
                        <a:rPr lang="en-GB" sz="1050" b="1" kern="800" dirty="0">
                          <a:effectLst/>
                          <a:latin typeface="+mn-lt"/>
                        </a:rPr>
                        <a:t>Photon Flux</a:t>
                      </a:r>
                      <a:endParaRPr lang="en-GB" sz="1050" b="1" dirty="0">
                        <a:effectLst/>
                        <a:latin typeface="+mn-lt"/>
                      </a:endParaRPr>
                    </a:p>
                    <a:p>
                      <a:pPr algn="ctr">
                        <a:spcBef>
                          <a:spcPts val="100"/>
                        </a:spcBef>
                        <a:spcAft>
                          <a:spcPts val="100"/>
                        </a:spcAft>
                      </a:pPr>
                      <a:r>
                        <a:rPr lang="en-GB" sz="1050" b="1" kern="800" dirty="0">
                          <a:effectLst/>
                          <a:latin typeface="+mn-lt"/>
                        </a:rPr>
                        <a:t>F’(</a:t>
                      </a:r>
                      <a:r>
                        <a:rPr lang="en-GB" sz="1050" b="1" kern="800" dirty="0" err="1">
                          <a:effectLst/>
                          <a:latin typeface="+mn-lt"/>
                        </a:rPr>
                        <a:t>ph</a:t>
                      </a:r>
                      <a:r>
                        <a:rPr lang="en-GB" sz="1050" b="1" kern="800" dirty="0">
                          <a:effectLst/>
                          <a:latin typeface="+mn-lt"/>
                        </a:rPr>
                        <a:t>/s/m)</a:t>
                      </a:r>
                      <a:endParaRPr lang="en-GB" sz="105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US" sz="1050" b="1" dirty="0">
                          <a:effectLst/>
                          <a:latin typeface="+mn-lt"/>
                          <a:ea typeface="Times New Roman" panose="02020603050405020304" pitchFamily="18" charset="0"/>
                        </a:rPr>
                        <a:t>PSD Outgassing Load (</a:t>
                      </a:r>
                      <a:r>
                        <a:rPr lang="en-US" sz="1050" b="1" dirty="0" err="1">
                          <a:effectLst/>
                          <a:latin typeface="+mn-lt"/>
                          <a:ea typeface="Times New Roman" panose="02020603050405020304" pitchFamily="18" charset="0"/>
                        </a:rPr>
                        <a:t>mbar·l</a:t>
                      </a:r>
                      <a:r>
                        <a:rPr lang="en-US" sz="1050" b="1" dirty="0">
                          <a:effectLst/>
                          <a:latin typeface="+mn-lt"/>
                          <a:ea typeface="Times New Roman" panose="02020603050405020304" pitchFamily="18" charset="0"/>
                        </a:rPr>
                        <a:t>/s/m)</a:t>
                      </a:r>
                    </a:p>
                    <a:p>
                      <a:pPr algn="ctr">
                        <a:spcBef>
                          <a:spcPts val="100"/>
                        </a:spcBef>
                        <a:spcAft>
                          <a:spcPts val="100"/>
                        </a:spcAft>
                      </a:pPr>
                      <a:r>
                        <a:rPr lang="en-US" sz="1050" b="1" dirty="0">
                          <a:effectLst/>
                          <a:latin typeface="+mn-lt"/>
                          <a:ea typeface="Times New Roman" panose="02020603050405020304" pitchFamily="18" charset="0"/>
                        </a:rPr>
                        <a:t>@ 1</a:t>
                      </a:r>
                      <a:r>
                        <a:rPr lang="en-GB" sz="1050" b="1" kern="800" dirty="0">
                          <a:effectLst/>
                          <a:latin typeface="+mn-lt"/>
                        </a:rPr>
                        <a:t>·10</a:t>
                      </a:r>
                      <a:r>
                        <a:rPr lang="en-US" sz="1050" b="1" kern="800" baseline="30000" dirty="0">
                          <a:effectLst/>
                          <a:latin typeface="+mn-lt"/>
                        </a:rPr>
                        <a:t>-6</a:t>
                      </a:r>
                      <a:r>
                        <a:rPr lang="en-US" sz="1050" b="1" dirty="0">
                          <a:effectLst/>
                          <a:latin typeface="+mn-lt"/>
                          <a:ea typeface="Times New Roman" panose="02020603050405020304" pitchFamily="18" charset="0"/>
                        </a:rPr>
                        <a:t>(mol/</a:t>
                      </a:r>
                      <a:r>
                        <a:rPr lang="en-US" sz="1050" b="1" dirty="0" err="1">
                          <a:effectLst/>
                          <a:latin typeface="+mn-lt"/>
                          <a:ea typeface="Times New Roman" panose="02020603050405020304" pitchFamily="18" charset="0"/>
                        </a:rPr>
                        <a:t>ph</a:t>
                      </a:r>
                      <a:r>
                        <a:rPr lang="en-US" sz="1050" b="1" dirty="0">
                          <a:effectLst/>
                          <a:latin typeface="+mn-lt"/>
                          <a:ea typeface="Times New Roman" panose="02020603050405020304" pitchFamily="18" charset="0"/>
                        </a:rPr>
                        <a:t>)</a:t>
                      </a:r>
                      <a:endParaRPr lang="en-GB" sz="1050" b="1"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000042247"/>
                  </a:ext>
                </a:extLst>
              </a:tr>
              <a:tr h="215887">
                <a:tc>
                  <a:txBody>
                    <a:bodyPr/>
                    <a:lstStyle/>
                    <a:p>
                      <a:pPr algn="ctr">
                        <a:spcBef>
                          <a:spcPts val="100"/>
                        </a:spcBef>
                        <a:spcAft>
                          <a:spcPts val="100"/>
                        </a:spcAft>
                      </a:pPr>
                      <a:r>
                        <a:rPr lang="en-GB" sz="1600" b="1" kern="800" dirty="0">
                          <a:effectLst/>
                          <a:latin typeface="+mn-lt"/>
                        </a:rPr>
                        <a:t>45.6</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rPr>
                        <a:t>1390</a:t>
                      </a:r>
                      <a:endParaRPr lang="en-GB" sz="1600" b="1" dirty="0">
                        <a:effectLst/>
                        <a:latin typeface="+mn-lt"/>
                        <a:ea typeface="Times New Roman" panose="02020603050405020304" pitchFamily="18" charset="0"/>
                      </a:endParaRPr>
                    </a:p>
                  </a:txBody>
                  <a:tcPr marL="68580" marR="68580" marT="0" marB="0"/>
                </a:tc>
                <a:tc>
                  <a:txBody>
                    <a:bodyPr/>
                    <a:lstStyle/>
                    <a:p>
                      <a:pPr algn="ctr"/>
                      <a:r>
                        <a:rPr lang="en-GB" sz="1600" b="1" dirty="0">
                          <a:solidFill>
                            <a:srgbClr val="000000"/>
                          </a:solidFill>
                          <a:effectLst/>
                          <a:latin typeface="+mn-lt"/>
                          <a:ea typeface="Calibri" panose="020F0502020204030204" pitchFamily="34" charset="0"/>
                          <a:cs typeface="Times New Roman" panose="02020603050405020304" pitchFamily="18" charset="0"/>
                        </a:rPr>
                        <a:t>19.5</a:t>
                      </a:r>
                      <a:endParaRPr lang="en-GB" sz="16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spcBef>
                          <a:spcPts val="100"/>
                        </a:spcBef>
                        <a:spcAft>
                          <a:spcPts val="100"/>
                        </a:spcAft>
                      </a:pPr>
                      <a:r>
                        <a:rPr lang="en-GB" sz="1600" b="1" kern="800" dirty="0">
                          <a:effectLst/>
                          <a:latin typeface="+mn-lt"/>
                        </a:rPr>
                        <a:t>7.17·10</a:t>
                      </a:r>
                      <a:r>
                        <a:rPr lang="en-GB" sz="1600" b="1" kern="800" baseline="30000" dirty="0">
                          <a:effectLst/>
                          <a:latin typeface="+mn-lt"/>
                        </a:rPr>
                        <a:t>17</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ea typeface="Times New Roman" panose="02020603050405020304" pitchFamily="18" charset="0"/>
                        </a:rPr>
                        <a:t>2.90·10</a:t>
                      </a:r>
                      <a:r>
                        <a:rPr lang="en-GB" sz="1600" b="1" kern="800" baseline="30000" dirty="0">
                          <a:effectLst/>
                          <a:latin typeface="+mn-lt"/>
                          <a:ea typeface="Times New Roman" panose="02020603050405020304" pitchFamily="18" charset="0"/>
                        </a:rPr>
                        <a:t>-8</a:t>
                      </a:r>
                      <a:endParaRPr lang="en-GB" sz="1600" b="1"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2511372201"/>
                  </a:ext>
                </a:extLst>
              </a:tr>
              <a:tr h="215887">
                <a:tc>
                  <a:txBody>
                    <a:bodyPr/>
                    <a:lstStyle/>
                    <a:p>
                      <a:pPr algn="ctr">
                        <a:spcBef>
                          <a:spcPts val="100"/>
                        </a:spcBef>
                        <a:spcAft>
                          <a:spcPts val="100"/>
                        </a:spcAft>
                      </a:pPr>
                      <a:r>
                        <a:rPr lang="en-GB" sz="1600" b="1" kern="800" dirty="0">
                          <a:effectLst/>
                          <a:latin typeface="+mn-lt"/>
                        </a:rPr>
                        <a:t>80</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rPr>
                        <a:t>147</a:t>
                      </a:r>
                      <a:endParaRPr lang="en-GB" sz="1600" b="1" dirty="0">
                        <a:effectLst/>
                        <a:latin typeface="+mn-lt"/>
                        <a:ea typeface="Times New Roman" panose="02020603050405020304" pitchFamily="18" charset="0"/>
                      </a:endParaRPr>
                    </a:p>
                  </a:txBody>
                  <a:tcPr marL="68580" marR="68580" marT="0" marB="0"/>
                </a:tc>
                <a:tc>
                  <a:txBody>
                    <a:bodyPr/>
                    <a:lstStyle/>
                    <a:p>
                      <a:pPr algn="ctr"/>
                      <a:r>
                        <a:rPr lang="en-GB" sz="1600" b="1" dirty="0">
                          <a:solidFill>
                            <a:srgbClr val="000000"/>
                          </a:solidFill>
                          <a:effectLst/>
                          <a:latin typeface="+mn-lt"/>
                          <a:ea typeface="Calibri" panose="020F0502020204030204" pitchFamily="34" charset="0"/>
                          <a:cs typeface="Times New Roman" panose="02020603050405020304" pitchFamily="18" charset="0"/>
                        </a:rPr>
                        <a:t>105.5</a:t>
                      </a:r>
                      <a:endParaRPr lang="en-GB" sz="16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spcBef>
                          <a:spcPts val="100"/>
                        </a:spcBef>
                        <a:spcAft>
                          <a:spcPts val="100"/>
                        </a:spcAft>
                      </a:pPr>
                      <a:r>
                        <a:rPr lang="en-GB" sz="1600" b="1" kern="800" dirty="0">
                          <a:effectLst/>
                          <a:latin typeface="+mn-lt"/>
                        </a:rPr>
                        <a:t>1.38·10</a:t>
                      </a:r>
                      <a:r>
                        <a:rPr lang="en-GB" sz="1600" b="1" kern="800" baseline="30000" dirty="0">
                          <a:effectLst/>
                          <a:latin typeface="+mn-lt"/>
                        </a:rPr>
                        <a:t>17</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ea typeface="Times New Roman" panose="02020603050405020304" pitchFamily="18" charset="0"/>
                        </a:rPr>
                        <a:t>5.58·10</a:t>
                      </a:r>
                      <a:r>
                        <a:rPr lang="en-GB" sz="1600" b="1" kern="800" baseline="30000" dirty="0">
                          <a:effectLst/>
                          <a:latin typeface="+mn-lt"/>
                          <a:ea typeface="Times New Roman" panose="02020603050405020304" pitchFamily="18" charset="0"/>
                        </a:rPr>
                        <a:t>-9</a:t>
                      </a:r>
                      <a:endParaRPr lang="en-GB" sz="1600" b="1"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3335272583"/>
                  </a:ext>
                </a:extLst>
              </a:tr>
              <a:tr h="215887">
                <a:tc>
                  <a:txBody>
                    <a:bodyPr/>
                    <a:lstStyle/>
                    <a:p>
                      <a:pPr algn="ctr">
                        <a:spcBef>
                          <a:spcPts val="100"/>
                        </a:spcBef>
                        <a:spcAft>
                          <a:spcPts val="100"/>
                        </a:spcAft>
                      </a:pPr>
                      <a:r>
                        <a:rPr lang="en-GB" sz="1600" b="1" kern="800">
                          <a:effectLst/>
                          <a:latin typeface="+mn-lt"/>
                        </a:rPr>
                        <a:t>120</a:t>
                      </a:r>
                      <a:endParaRPr lang="en-GB" sz="1600" b="1">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rPr>
                        <a:t>29</a:t>
                      </a:r>
                      <a:endParaRPr lang="en-GB" sz="1600" b="1" dirty="0">
                        <a:effectLst/>
                        <a:latin typeface="+mn-lt"/>
                        <a:ea typeface="Times New Roman" panose="02020603050405020304" pitchFamily="18" charset="0"/>
                      </a:endParaRPr>
                    </a:p>
                  </a:txBody>
                  <a:tcPr marL="68580" marR="68580" marT="0" marB="0"/>
                </a:tc>
                <a:tc>
                  <a:txBody>
                    <a:bodyPr/>
                    <a:lstStyle/>
                    <a:p>
                      <a:pPr algn="ctr"/>
                      <a:r>
                        <a:rPr lang="en-GB" sz="1600" b="1" dirty="0">
                          <a:solidFill>
                            <a:srgbClr val="000000"/>
                          </a:solidFill>
                          <a:effectLst/>
                          <a:latin typeface="+mn-lt"/>
                          <a:ea typeface="Calibri" panose="020F0502020204030204" pitchFamily="34" charset="0"/>
                          <a:cs typeface="Times New Roman" panose="02020603050405020304" pitchFamily="18" charset="0"/>
                        </a:rPr>
                        <a:t>356.2</a:t>
                      </a:r>
                      <a:endParaRPr lang="en-GB" sz="16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spcBef>
                          <a:spcPts val="100"/>
                        </a:spcBef>
                        <a:spcAft>
                          <a:spcPts val="100"/>
                        </a:spcAft>
                      </a:pPr>
                      <a:r>
                        <a:rPr lang="en-GB" sz="1600" b="1" kern="800" dirty="0">
                          <a:effectLst/>
                          <a:latin typeface="+mn-lt"/>
                        </a:rPr>
                        <a:t>4.13·10</a:t>
                      </a:r>
                      <a:r>
                        <a:rPr lang="en-GB" sz="1600" b="1" kern="800" baseline="30000" dirty="0">
                          <a:effectLst/>
                          <a:latin typeface="+mn-lt"/>
                        </a:rPr>
                        <a:t>16</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ea typeface="Times New Roman" panose="02020603050405020304" pitchFamily="18" charset="0"/>
                        </a:rPr>
                        <a:t>1.67·10</a:t>
                      </a:r>
                      <a:r>
                        <a:rPr lang="en-GB" sz="1600" b="1" kern="800" baseline="30000" dirty="0">
                          <a:effectLst/>
                          <a:latin typeface="+mn-lt"/>
                          <a:ea typeface="Times New Roman" panose="02020603050405020304" pitchFamily="18" charset="0"/>
                        </a:rPr>
                        <a:t>-9</a:t>
                      </a:r>
                      <a:endParaRPr lang="en-GB" sz="1600" b="1"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1921034471"/>
                  </a:ext>
                </a:extLst>
              </a:tr>
              <a:tr h="215887">
                <a:tc>
                  <a:txBody>
                    <a:bodyPr/>
                    <a:lstStyle/>
                    <a:p>
                      <a:pPr algn="ctr">
                        <a:spcBef>
                          <a:spcPts val="100"/>
                        </a:spcBef>
                        <a:spcAft>
                          <a:spcPts val="100"/>
                        </a:spcAft>
                      </a:pPr>
                      <a:r>
                        <a:rPr lang="en-GB" sz="1600" b="1" kern="800">
                          <a:effectLst/>
                          <a:latin typeface="+mn-lt"/>
                        </a:rPr>
                        <a:t>182.5</a:t>
                      </a:r>
                      <a:endParaRPr lang="en-GB" sz="1600" b="1">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rPr>
                        <a:t>5.4</a:t>
                      </a:r>
                      <a:endParaRPr lang="en-GB" sz="1600" b="1" dirty="0">
                        <a:effectLst/>
                        <a:latin typeface="+mn-lt"/>
                        <a:ea typeface="Times New Roman" panose="02020603050405020304" pitchFamily="18" charset="0"/>
                      </a:endParaRPr>
                    </a:p>
                  </a:txBody>
                  <a:tcPr marL="68580" marR="68580" marT="0" marB="0"/>
                </a:tc>
                <a:tc>
                  <a:txBody>
                    <a:bodyPr/>
                    <a:lstStyle/>
                    <a:p>
                      <a:pPr algn="ctr"/>
                      <a:r>
                        <a:rPr lang="en-GB" sz="1600" b="1" dirty="0">
                          <a:solidFill>
                            <a:srgbClr val="000000"/>
                          </a:solidFill>
                          <a:effectLst/>
                          <a:latin typeface="+mn-lt"/>
                          <a:ea typeface="Calibri" panose="020F0502020204030204" pitchFamily="34" charset="0"/>
                          <a:cs typeface="Times New Roman" panose="02020603050405020304" pitchFamily="18" charset="0"/>
                        </a:rPr>
                        <a:t>1253.1</a:t>
                      </a:r>
                      <a:endParaRPr lang="en-GB" sz="1600" dirty="0">
                        <a:effectLst/>
                        <a:latin typeface="+mn-lt"/>
                        <a:ea typeface="Calibri" panose="020F0502020204030204" pitchFamily="34" charset="0"/>
                        <a:cs typeface="Times New Roman" panose="02020603050405020304" pitchFamily="18" charset="0"/>
                      </a:endParaRPr>
                    </a:p>
                  </a:txBody>
                  <a:tcPr marL="68580" marR="68580" marT="9525" marB="0"/>
                </a:tc>
                <a:tc>
                  <a:txBody>
                    <a:bodyPr/>
                    <a:lstStyle/>
                    <a:p>
                      <a:pPr algn="ctr">
                        <a:spcBef>
                          <a:spcPts val="100"/>
                        </a:spcBef>
                        <a:spcAft>
                          <a:spcPts val="100"/>
                        </a:spcAft>
                      </a:pPr>
                      <a:r>
                        <a:rPr lang="en-GB" sz="1600" b="1" kern="800" dirty="0">
                          <a:effectLst/>
                          <a:latin typeface="+mn-lt"/>
                        </a:rPr>
                        <a:t>1.18·10</a:t>
                      </a:r>
                      <a:r>
                        <a:rPr lang="en-GB" sz="1600" b="1" kern="800" baseline="30000" dirty="0">
                          <a:effectLst/>
                          <a:latin typeface="+mn-lt"/>
                        </a:rPr>
                        <a:t>16</a:t>
                      </a:r>
                      <a:endParaRPr lang="en-GB" sz="1600" b="1" dirty="0">
                        <a:effectLst/>
                        <a:latin typeface="+mn-lt"/>
                        <a:ea typeface="Times New Roman" panose="02020603050405020304" pitchFamily="18" charset="0"/>
                      </a:endParaRPr>
                    </a:p>
                  </a:txBody>
                  <a:tcPr marL="68580" marR="68580" marT="0" marB="0"/>
                </a:tc>
                <a:tc>
                  <a:txBody>
                    <a:bodyPr/>
                    <a:lstStyle/>
                    <a:p>
                      <a:pPr algn="ctr">
                        <a:spcBef>
                          <a:spcPts val="100"/>
                        </a:spcBef>
                        <a:spcAft>
                          <a:spcPts val="100"/>
                        </a:spcAft>
                      </a:pPr>
                      <a:r>
                        <a:rPr lang="en-GB" sz="1600" b="1" kern="800" dirty="0">
                          <a:effectLst/>
                          <a:latin typeface="+mn-lt"/>
                          <a:ea typeface="Times New Roman" panose="02020603050405020304" pitchFamily="18" charset="0"/>
                        </a:rPr>
                        <a:t>4.78·10</a:t>
                      </a:r>
                      <a:r>
                        <a:rPr lang="en-GB" sz="1600" b="1" kern="800" baseline="30000" dirty="0">
                          <a:effectLst/>
                          <a:latin typeface="+mn-lt"/>
                          <a:ea typeface="Times New Roman" panose="02020603050405020304" pitchFamily="18" charset="0"/>
                        </a:rPr>
                        <a:t>-10</a:t>
                      </a:r>
                      <a:endParaRPr lang="en-GB" sz="1600" b="1"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1835536456"/>
                  </a:ext>
                </a:extLst>
              </a:tr>
            </a:tbl>
          </a:graphicData>
        </a:graphic>
      </p:graphicFrame>
      <p:cxnSp>
        <p:nvCxnSpPr>
          <p:cNvPr id="16" name="Straight Connector 15">
            <a:extLst>
              <a:ext uri="{FF2B5EF4-FFF2-40B4-BE49-F238E27FC236}">
                <a16:creationId xmlns:a16="http://schemas.microsoft.com/office/drawing/2014/main" id="{1DB047DE-4C80-4302-BE1A-D48FA12EDFEE}"/>
              </a:ext>
            </a:extLst>
          </p:cNvPr>
          <p:cNvCxnSpPr/>
          <p:nvPr/>
        </p:nvCxnSpPr>
        <p:spPr>
          <a:xfrm>
            <a:off x="2290775" y="5440946"/>
            <a:ext cx="879231" cy="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F4FE788-12B8-4B62-B3E4-622A988244E8}"/>
              </a:ext>
            </a:extLst>
          </p:cNvPr>
          <p:cNvCxnSpPr/>
          <p:nvPr/>
        </p:nvCxnSpPr>
        <p:spPr>
          <a:xfrm>
            <a:off x="1530416" y="6032028"/>
            <a:ext cx="879231" cy="0"/>
          </a:xfrm>
          <a:prstGeom prst="line">
            <a:avLst/>
          </a:prstGeom>
          <a:ln>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7DC2B960-CA2E-4ED3-ABA6-9E3A2890AD36}"/>
              </a:ext>
            </a:extLst>
          </p:cNvPr>
          <p:cNvCxnSpPr>
            <a:cxnSpLocks/>
          </p:cNvCxnSpPr>
          <p:nvPr/>
        </p:nvCxnSpPr>
        <p:spPr>
          <a:xfrm flipV="1">
            <a:off x="2138087" y="5450090"/>
            <a:ext cx="513673" cy="577574"/>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2354A4D-DCCF-498E-ADB0-1C104BBD1271}"/>
              </a:ext>
            </a:extLst>
          </p:cNvPr>
          <p:cNvSpPr txBox="1"/>
          <p:nvPr/>
        </p:nvSpPr>
        <p:spPr>
          <a:xfrm>
            <a:off x="2516061" y="5614953"/>
            <a:ext cx="677008" cy="246221"/>
          </a:xfrm>
          <a:prstGeom prst="rect">
            <a:avLst/>
          </a:prstGeom>
          <a:noFill/>
        </p:spPr>
        <p:txBody>
          <a:bodyPr wrap="square" rtlCol="0">
            <a:spAutoFit/>
          </a:bodyPr>
          <a:lstStyle/>
          <a:p>
            <a:pPr algn="ctr"/>
            <a:r>
              <a:rPr lang="en-US" sz="1000" b="1" dirty="0">
                <a:solidFill>
                  <a:schemeClr val="bg1"/>
                </a:solidFill>
              </a:rPr>
              <a:t>50 m</a:t>
            </a:r>
            <a:endParaRPr lang="en-GB" sz="1000" b="1" dirty="0">
              <a:solidFill>
                <a:schemeClr val="bg1"/>
              </a:solidFill>
            </a:endParaRPr>
          </a:p>
        </p:txBody>
      </p:sp>
      <p:sp>
        <p:nvSpPr>
          <p:cNvPr id="20" name="Rounded Rectangle 19"/>
          <p:cNvSpPr/>
          <p:nvPr/>
        </p:nvSpPr>
        <p:spPr>
          <a:xfrm>
            <a:off x="7784275" y="3407948"/>
            <a:ext cx="1288473" cy="1656607"/>
          </a:xfrm>
          <a:prstGeom prst="roundRect">
            <a:avLst/>
          </a:prstGeom>
          <a:noFill/>
          <a:ln w="190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1638795" y="551196"/>
            <a:ext cx="9470572" cy="369332"/>
          </a:xfrm>
          <a:prstGeom prst="rect">
            <a:avLst/>
          </a:prstGeom>
          <a:noFill/>
          <a:ln>
            <a:solidFill>
              <a:srgbClr val="FF0000"/>
            </a:solidFill>
          </a:ln>
        </p:spPr>
        <p:txBody>
          <a:bodyPr wrap="square" rtlCol="0">
            <a:spAutoFit/>
          </a:bodyPr>
          <a:lstStyle/>
          <a:p>
            <a:pPr algn="ctr"/>
            <a:r>
              <a:rPr lang="en-US" dirty="0">
                <a:latin typeface="Times New Roman" panose="02020603050405020304" pitchFamily="18" charset="0"/>
                <a:cs typeface="Times New Roman" panose="02020603050405020304" pitchFamily="18" charset="0"/>
              </a:rPr>
              <a:t>Typical vertical opening angle SR: </a:t>
            </a:r>
            <a:r>
              <a:rPr lang="en-US" dirty="0"/>
              <a:t>1/</a:t>
            </a:r>
            <a:r>
              <a:rPr lang="en-US" dirty="0">
                <a:latin typeface="Symbol" panose="05050102010706020507" pitchFamily="18" charset="2"/>
              </a:rPr>
              <a:t>g;       g</a:t>
            </a:r>
            <a:r>
              <a:rPr lang="en-US" dirty="0">
                <a:latin typeface="Times New Roman" panose="02020603050405020304" pitchFamily="18" charset="0"/>
                <a:cs typeface="Times New Roman" panose="02020603050405020304" pitchFamily="18" charset="0"/>
              </a:rPr>
              <a:t>(</a:t>
            </a:r>
            <a:r>
              <a:rPr lang="en-US" dirty="0" err="1">
                <a:latin typeface="Times New Roman" panose="02020603050405020304" pitchFamily="18" charset="0"/>
                <a:cs typeface="Times New Roman" panose="02020603050405020304" pitchFamily="18" charset="0"/>
              </a:rPr>
              <a:t>ttbar</a:t>
            </a:r>
            <a:r>
              <a:rPr lang="en-US" dirty="0">
                <a:latin typeface="Times New Roman" panose="02020603050405020304" pitchFamily="18" charset="0"/>
                <a:cs typeface="Times New Roman" panose="02020603050405020304" pitchFamily="18" charset="0"/>
              </a:rPr>
              <a:t>)=</a:t>
            </a:r>
            <a:r>
              <a:rPr lang="en-US" dirty="0">
                <a:latin typeface="Symbol" panose="05050102010706020507" pitchFamily="18" charset="2"/>
              </a:rPr>
              <a:t>357,143;       1/g=2.8 </a:t>
            </a:r>
            <a:r>
              <a:rPr lang="en-US" dirty="0" err="1">
                <a:latin typeface="Symbol" panose="05050102010706020507" pitchFamily="18" charset="2"/>
              </a:rPr>
              <a:t>m</a:t>
            </a:r>
            <a:r>
              <a:rPr lang="en-US" dirty="0" err="1">
                <a:latin typeface="Times New Roman" panose="02020603050405020304" pitchFamily="18" charset="0"/>
                <a:cs typeface="Times New Roman" panose="02020603050405020304" pitchFamily="18" charset="0"/>
              </a:rPr>
              <a:t>rad</a:t>
            </a:r>
            <a:r>
              <a:rPr lang="en-US"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sym typeface="Wingdings" panose="05000000000000000000" pitchFamily="2" charset="2"/>
              </a:rPr>
              <a:t> @50 m = 0.14 mm</a:t>
            </a:r>
            <a:r>
              <a:rPr lang="en-US" dirty="0">
                <a:latin typeface="Times New Roman" panose="02020603050405020304" pitchFamily="18" charset="0"/>
                <a:cs typeface="Times New Roman" panose="02020603050405020304" pitchFamily="18" charset="0"/>
              </a:rPr>
              <a:t> </a:t>
            </a:r>
            <a:r>
              <a:rPr lang="en-US" dirty="0"/>
              <a:t> </a:t>
            </a:r>
            <a:endParaRPr lang="en-GB" dirty="0"/>
          </a:p>
        </p:txBody>
      </p:sp>
      <p:sp>
        <p:nvSpPr>
          <p:cNvPr id="22" name="TextBox 21"/>
          <p:cNvSpPr txBox="1"/>
          <p:nvPr/>
        </p:nvSpPr>
        <p:spPr>
          <a:xfrm>
            <a:off x="884079" y="3872129"/>
            <a:ext cx="463138" cy="246221"/>
          </a:xfrm>
          <a:prstGeom prst="rect">
            <a:avLst/>
          </a:prstGeom>
          <a:noFill/>
        </p:spPr>
        <p:txBody>
          <a:bodyPr wrap="square" rtlCol="0">
            <a:spAutoFit/>
          </a:bodyPr>
          <a:lstStyle/>
          <a:p>
            <a:pPr algn="ctr"/>
            <a:r>
              <a:rPr lang="en-US" sz="1000" b="1" dirty="0">
                <a:solidFill>
                  <a:schemeClr val="bg1"/>
                </a:solidFill>
              </a:rPr>
              <a:t>45.6</a:t>
            </a:r>
            <a:endParaRPr lang="en-GB" sz="1000" b="1" dirty="0">
              <a:solidFill>
                <a:schemeClr val="bg1"/>
              </a:solidFill>
            </a:endParaRPr>
          </a:p>
        </p:txBody>
      </p:sp>
      <p:sp>
        <p:nvSpPr>
          <p:cNvPr id="23" name="TextBox 22"/>
          <p:cNvSpPr txBox="1"/>
          <p:nvPr/>
        </p:nvSpPr>
        <p:spPr>
          <a:xfrm>
            <a:off x="181452" y="4493604"/>
            <a:ext cx="463138" cy="246221"/>
          </a:xfrm>
          <a:prstGeom prst="rect">
            <a:avLst/>
          </a:prstGeom>
          <a:noFill/>
        </p:spPr>
        <p:txBody>
          <a:bodyPr wrap="square" rtlCol="0">
            <a:spAutoFit/>
          </a:bodyPr>
          <a:lstStyle/>
          <a:p>
            <a:pPr algn="ctr"/>
            <a:r>
              <a:rPr lang="en-US" sz="1000" b="1" dirty="0">
                <a:solidFill>
                  <a:schemeClr val="bg1"/>
                </a:solidFill>
              </a:rPr>
              <a:t>80</a:t>
            </a:r>
            <a:endParaRPr lang="en-GB" sz="1000" b="1" dirty="0">
              <a:solidFill>
                <a:schemeClr val="bg1"/>
              </a:solidFill>
            </a:endParaRPr>
          </a:p>
        </p:txBody>
      </p:sp>
      <p:sp>
        <p:nvSpPr>
          <p:cNvPr id="24" name="TextBox 23"/>
          <p:cNvSpPr txBox="1"/>
          <p:nvPr/>
        </p:nvSpPr>
        <p:spPr>
          <a:xfrm>
            <a:off x="1529912" y="4492994"/>
            <a:ext cx="463138" cy="246221"/>
          </a:xfrm>
          <a:prstGeom prst="rect">
            <a:avLst/>
          </a:prstGeom>
          <a:noFill/>
        </p:spPr>
        <p:txBody>
          <a:bodyPr wrap="square" rtlCol="0">
            <a:spAutoFit/>
          </a:bodyPr>
          <a:lstStyle/>
          <a:p>
            <a:pPr algn="ctr"/>
            <a:r>
              <a:rPr lang="en-US" sz="1000" b="1" dirty="0">
                <a:solidFill>
                  <a:schemeClr val="bg1"/>
                </a:solidFill>
              </a:rPr>
              <a:t>120</a:t>
            </a:r>
            <a:endParaRPr lang="en-GB" sz="1000" b="1" dirty="0">
              <a:solidFill>
                <a:schemeClr val="bg1"/>
              </a:solidFill>
            </a:endParaRPr>
          </a:p>
        </p:txBody>
      </p:sp>
      <p:sp>
        <p:nvSpPr>
          <p:cNvPr id="25" name="TextBox 24"/>
          <p:cNvSpPr txBox="1"/>
          <p:nvPr/>
        </p:nvSpPr>
        <p:spPr>
          <a:xfrm>
            <a:off x="1175657" y="5105562"/>
            <a:ext cx="463138" cy="246221"/>
          </a:xfrm>
          <a:prstGeom prst="rect">
            <a:avLst/>
          </a:prstGeom>
          <a:noFill/>
        </p:spPr>
        <p:txBody>
          <a:bodyPr wrap="square" rtlCol="0">
            <a:spAutoFit/>
          </a:bodyPr>
          <a:lstStyle/>
          <a:p>
            <a:pPr algn="ctr"/>
            <a:r>
              <a:rPr lang="en-US" sz="1000" b="1" dirty="0">
                <a:solidFill>
                  <a:schemeClr val="bg1"/>
                </a:solidFill>
              </a:rPr>
              <a:t>175</a:t>
            </a:r>
            <a:endParaRPr lang="en-GB" sz="1000" b="1" dirty="0">
              <a:solidFill>
                <a:schemeClr val="bg1"/>
              </a:solidFill>
            </a:endParaRPr>
          </a:p>
        </p:txBody>
      </p:sp>
      <p:sp>
        <p:nvSpPr>
          <p:cNvPr id="26" name="TextBox 25"/>
          <p:cNvSpPr txBox="1"/>
          <p:nvPr/>
        </p:nvSpPr>
        <p:spPr>
          <a:xfrm>
            <a:off x="2466041" y="5110886"/>
            <a:ext cx="520600" cy="246221"/>
          </a:xfrm>
          <a:prstGeom prst="rect">
            <a:avLst/>
          </a:prstGeom>
          <a:noFill/>
        </p:spPr>
        <p:txBody>
          <a:bodyPr wrap="square" rtlCol="0">
            <a:spAutoFit/>
          </a:bodyPr>
          <a:lstStyle/>
          <a:p>
            <a:pPr algn="ctr"/>
            <a:r>
              <a:rPr lang="en-US" sz="1000" b="1" dirty="0">
                <a:solidFill>
                  <a:schemeClr val="bg1"/>
                </a:solidFill>
              </a:rPr>
              <a:t>182.5</a:t>
            </a:r>
            <a:endParaRPr lang="en-GB" sz="1000" b="1" dirty="0">
              <a:solidFill>
                <a:schemeClr val="bg1"/>
              </a:solidFill>
            </a:endParaRPr>
          </a:p>
        </p:txBody>
      </p:sp>
      <p:sp>
        <p:nvSpPr>
          <p:cNvPr id="2" name="TextBox 1">
            <a:extLst>
              <a:ext uri="{FF2B5EF4-FFF2-40B4-BE49-F238E27FC236}">
                <a16:creationId xmlns:a16="http://schemas.microsoft.com/office/drawing/2014/main" id="{BC81AFDE-D6A2-45BF-FA35-37EED5A7D0AB}"/>
              </a:ext>
            </a:extLst>
          </p:cNvPr>
          <p:cNvSpPr txBox="1"/>
          <p:nvPr/>
        </p:nvSpPr>
        <p:spPr>
          <a:xfrm>
            <a:off x="4490167" y="4022997"/>
            <a:ext cx="283169" cy="338554"/>
          </a:xfrm>
          <a:prstGeom prst="rect">
            <a:avLst/>
          </a:prstGeom>
          <a:noFill/>
        </p:spPr>
        <p:txBody>
          <a:bodyPr wrap="square" rtlCol="0">
            <a:spAutoFit/>
          </a:bodyPr>
          <a:lstStyle/>
          <a:p>
            <a:r>
              <a:rPr lang="en-US" sz="1600" dirty="0">
                <a:solidFill>
                  <a:srgbClr val="FF0000"/>
                </a:solidFill>
              </a:rPr>
              <a:t>Z</a:t>
            </a:r>
            <a:endParaRPr lang="en-GB" sz="1600" dirty="0">
              <a:solidFill>
                <a:srgbClr val="FF0000"/>
              </a:solidFill>
            </a:endParaRPr>
          </a:p>
        </p:txBody>
      </p:sp>
      <p:sp>
        <p:nvSpPr>
          <p:cNvPr id="27" name="TextBox 26">
            <a:extLst>
              <a:ext uri="{FF2B5EF4-FFF2-40B4-BE49-F238E27FC236}">
                <a16:creationId xmlns:a16="http://schemas.microsoft.com/office/drawing/2014/main" id="{4902DAF4-14DF-E345-87C1-DACBDAB40CD2}"/>
              </a:ext>
            </a:extLst>
          </p:cNvPr>
          <p:cNvSpPr txBox="1"/>
          <p:nvPr/>
        </p:nvSpPr>
        <p:spPr>
          <a:xfrm>
            <a:off x="4460673" y="4273046"/>
            <a:ext cx="283169" cy="338554"/>
          </a:xfrm>
          <a:prstGeom prst="rect">
            <a:avLst/>
          </a:prstGeom>
          <a:noFill/>
        </p:spPr>
        <p:txBody>
          <a:bodyPr wrap="square" rtlCol="0">
            <a:spAutoFit/>
          </a:bodyPr>
          <a:lstStyle/>
          <a:p>
            <a:r>
              <a:rPr lang="en-US" sz="1600" dirty="0">
                <a:solidFill>
                  <a:schemeClr val="accent1"/>
                </a:solidFill>
              </a:rPr>
              <a:t>W</a:t>
            </a:r>
            <a:endParaRPr lang="en-GB" sz="1600" dirty="0">
              <a:solidFill>
                <a:schemeClr val="accent1"/>
              </a:solidFill>
            </a:endParaRPr>
          </a:p>
        </p:txBody>
      </p:sp>
      <p:sp>
        <p:nvSpPr>
          <p:cNvPr id="28" name="TextBox 27">
            <a:extLst>
              <a:ext uri="{FF2B5EF4-FFF2-40B4-BE49-F238E27FC236}">
                <a16:creationId xmlns:a16="http://schemas.microsoft.com/office/drawing/2014/main" id="{45C53E0D-1BD1-FD62-4D1E-0E9FD415E47A}"/>
              </a:ext>
            </a:extLst>
          </p:cNvPr>
          <p:cNvSpPr txBox="1"/>
          <p:nvPr/>
        </p:nvSpPr>
        <p:spPr>
          <a:xfrm>
            <a:off x="4482880" y="4523157"/>
            <a:ext cx="283169" cy="338554"/>
          </a:xfrm>
          <a:prstGeom prst="rect">
            <a:avLst/>
          </a:prstGeom>
          <a:noFill/>
        </p:spPr>
        <p:txBody>
          <a:bodyPr wrap="square" rtlCol="0">
            <a:spAutoFit/>
          </a:bodyPr>
          <a:lstStyle/>
          <a:p>
            <a:r>
              <a:rPr lang="en-US" sz="1600" dirty="0">
                <a:solidFill>
                  <a:schemeClr val="accent6">
                    <a:lumMod val="75000"/>
                  </a:schemeClr>
                </a:solidFill>
              </a:rPr>
              <a:t>H</a:t>
            </a:r>
            <a:endParaRPr lang="en-GB" sz="1600" dirty="0">
              <a:solidFill>
                <a:schemeClr val="accent6">
                  <a:lumMod val="75000"/>
                </a:schemeClr>
              </a:solidFill>
            </a:endParaRPr>
          </a:p>
        </p:txBody>
      </p:sp>
      <p:sp>
        <p:nvSpPr>
          <p:cNvPr id="30" name="TextBox 29">
            <a:extLst>
              <a:ext uri="{FF2B5EF4-FFF2-40B4-BE49-F238E27FC236}">
                <a16:creationId xmlns:a16="http://schemas.microsoft.com/office/drawing/2014/main" id="{EFE543FA-6750-ACDA-9A43-BB72AAEB0C39}"/>
              </a:ext>
            </a:extLst>
          </p:cNvPr>
          <p:cNvSpPr txBox="1"/>
          <p:nvPr/>
        </p:nvSpPr>
        <p:spPr>
          <a:xfrm>
            <a:off x="4506985" y="4774916"/>
            <a:ext cx="283169" cy="338554"/>
          </a:xfrm>
          <a:prstGeom prst="rect">
            <a:avLst/>
          </a:prstGeom>
          <a:noFill/>
        </p:spPr>
        <p:txBody>
          <a:bodyPr wrap="square" rtlCol="0">
            <a:spAutoFit/>
          </a:bodyPr>
          <a:lstStyle/>
          <a:p>
            <a:r>
              <a:rPr lang="en-US" sz="1600" dirty="0">
                <a:solidFill>
                  <a:schemeClr val="accent2"/>
                </a:solidFill>
              </a:rPr>
              <a:t>T</a:t>
            </a:r>
            <a:endParaRPr lang="en-GB" sz="1600" dirty="0">
              <a:solidFill>
                <a:schemeClr val="accent2"/>
              </a:solidFill>
            </a:endParaRPr>
          </a:p>
        </p:txBody>
      </p:sp>
    </p:spTree>
    <p:extLst>
      <p:ext uri="{BB962C8B-B14F-4D97-AF65-F5344CB8AC3E}">
        <p14:creationId xmlns:p14="http://schemas.microsoft.com/office/powerpoint/2010/main" val="1388727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235200" y="6492875"/>
            <a:ext cx="7509933" cy="365125"/>
          </a:xfrm>
        </p:spPr>
        <p:txBody>
          <a:bodyPr/>
          <a:lstStyle/>
          <a:p>
            <a:r>
              <a:rPr lang="en-GB" dirty="0"/>
              <a:t>TE FCC-</a:t>
            </a:r>
            <a:r>
              <a:rPr lang="en-GB" dirty="0" err="1"/>
              <a:t>ee</a:t>
            </a:r>
            <a:r>
              <a:rPr lang="en-GB" dirty="0"/>
              <a:t> workshop - SR in FCC-</a:t>
            </a:r>
            <a:r>
              <a:rPr lang="en-GB" dirty="0" err="1"/>
              <a:t>ee</a:t>
            </a:r>
            <a:r>
              <a:rPr lang="en-GB" dirty="0"/>
              <a:t> - R. Kersevan</a:t>
            </a:r>
          </a:p>
        </p:txBody>
      </p:sp>
      <p:sp>
        <p:nvSpPr>
          <p:cNvPr id="4" name="Slide Number Placeholder 3"/>
          <p:cNvSpPr>
            <a:spLocks noGrp="1"/>
          </p:cNvSpPr>
          <p:nvPr>
            <p:ph type="sldNum" sz="quarter" idx="12"/>
          </p:nvPr>
        </p:nvSpPr>
        <p:spPr>
          <a:xfrm>
            <a:off x="9448800" y="6492874"/>
            <a:ext cx="2743200" cy="365125"/>
          </a:xfrm>
        </p:spPr>
        <p:txBody>
          <a:bodyPr/>
          <a:lstStyle/>
          <a:p>
            <a:fld id="{B5ACBAAB-1145-447C-886A-EF410668F702}" type="slidenum">
              <a:rPr lang="en-GB" smtClean="0"/>
              <a:t>9</a:t>
            </a:fld>
            <a:endParaRPr lang="en-GB" dirty="0"/>
          </a:p>
        </p:txBody>
      </p:sp>
      <p:sp>
        <p:nvSpPr>
          <p:cNvPr id="10" name="TextBox 9"/>
          <p:cNvSpPr txBox="1"/>
          <p:nvPr/>
        </p:nvSpPr>
        <p:spPr>
          <a:xfrm>
            <a:off x="154701" y="2594758"/>
            <a:ext cx="2820091" cy="1754326"/>
          </a:xfrm>
          <a:prstGeom prst="rect">
            <a:avLst/>
          </a:prstGeom>
          <a:noFill/>
        </p:spPr>
        <p:txBody>
          <a:bodyPr wrap="square" rtlCol="0">
            <a:spAutoFit/>
          </a:bodyPr>
          <a:lstStyle/>
          <a:p>
            <a:r>
              <a:rPr lang="en-US" dirty="0"/>
              <a:t>LEP: </a:t>
            </a:r>
          </a:p>
          <a:p>
            <a:r>
              <a:rPr lang="en-US" dirty="0"/>
              <a:t>ellipse 131x70 mm</a:t>
            </a:r>
            <a:r>
              <a:rPr lang="en-US" baseline="30000" dirty="0"/>
              <a:t>2</a:t>
            </a:r>
          </a:p>
          <a:p>
            <a:endParaRPr lang="en-US" dirty="0"/>
          </a:p>
          <a:p>
            <a:r>
              <a:rPr lang="en-US" dirty="0"/>
              <a:t>FCC-</a:t>
            </a:r>
            <a:r>
              <a:rPr lang="en-US" dirty="0" err="1"/>
              <a:t>ee</a:t>
            </a:r>
            <a:r>
              <a:rPr lang="en-US" dirty="0"/>
              <a:t>: </a:t>
            </a:r>
          </a:p>
          <a:p>
            <a:r>
              <a:rPr lang="en-US" dirty="0"/>
              <a:t>115 mm wide, 70 mm ID</a:t>
            </a:r>
          </a:p>
          <a:p>
            <a:endParaRPr lang="en-US" dirty="0"/>
          </a:p>
        </p:txBody>
      </p:sp>
      <p:grpSp>
        <p:nvGrpSpPr>
          <p:cNvPr id="20" name="Group 19"/>
          <p:cNvGrpSpPr/>
          <p:nvPr/>
        </p:nvGrpSpPr>
        <p:grpSpPr>
          <a:xfrm>
            <a:off x="2891665" y="314680"/>
            <a:ext cx="8021113" cy="5919850"/>
            <a:chOff x="2339439" y="688768"/>
            <a:chExt cx="8021113" cy="5919850"/>
          </a:xfrm>
        </p:grpSpPr>
        <p:pic>
          <p:nvPicPr>
            <p:cNvPr id="2" name="Picture 1"/>
            <p:cNvPicPr>
              <a:picLocks noChangeAspect="1"/>
            </p:cNvPicPr>
            <p:nvPr/>
          </p:nvPicPr>
          <p:blipFill>
            <a:blip r:embed="rId2"/>
            <a:stretch>
              <a:fillRect/>
            </a:stretch>
          </p:blipFill>
          <p:spPr>
            <a:xfrm rot="16140000">
              <a:off x="3404755" y="-273628"/>
              <a:ext cx="5774375" cy="7699168"/>
            </a:xfrm>
            <a:prstGeom prst="rect">
              <a:avLst/>
            </a:prstGeom>
          </p:spPr>
        </p:pic>
        <p:sp>
          <p:nvSpPr>
            <p:cNvPr id="13" name="Rectangle 12"/>
            <p:cNvSpPr/>
            <p:nvPr/>
          </p:nvSpPr>
          <p:spPr>
            <a:xfrm>
              <a:off x="2392556" y="6151418"/>
              <a:ext cx="7967996" cy="457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p:cNvSpPr/>
            <p:nvPr/>
          </p:nvSpPr>
          <p:spPr>
            <a:xfrm>
              <a:off x="2339439" y="878774"/>
              <a:ext cx="166255" cy="56141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9969715" y="878774"/>
              <a:ext cx="378970" cy="54092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TextBox 4">
            <a:extLst>
              <a:ext uri="{FF2B5EF4-FFF2-40B4-BE49-F238E27FC236}">
                <a16:creationId xmlns:a16="http://schemas.microsoft.com/office/drawing/2014/main" id="{2B8D1523-D16C-11A5-E263-C32ABF9215D8}"/>
              </a:ext>
            </a:extLst>
          </p:cNvPr>
          <p:cNvSpPr txBox="1"/>
          <p:nvPr/>
        </p:nvSpPr>
        <p:spPr>
          <a:xfrm>
            <a:off x="1887794" y="172771"/>
            <a:ext cx="9739833" cy="369332"/>
          </a:xfrm>
          <a:prstGeom prst="rect">
            <a:avLst/>
          </a:prstGeom>
          <a:solidFill>
            <a:schemeClr val="bg1"/>
          </a:solidFill>
        </p:spPr>
        <p:txBody>
          <a:bodyPr wrap="square" rtlCol="0">
            <a:spAutoFit/>
          </a:bodyPr>
          <a:lstStyle/>
          <a:p>
            <a:pPr algn="ctr"/>
            <a:r>
              <a:rPr lang="en-US" b="1" dirty="0">
                <a:latin typeface="Times New Roman" panose="02020603050405020304" pitchFamily="18" charset="0"/>
                <a:cs typeface="Times New Roman" panose="02020603050405020304" pitchFamily="18" charset="0"/>
              </a:rPr>
              <a:t>Comparison of LEP extruded cross-section (dipole chambers) with FCC-</a:t>
            </a:r>
            <a:r>
              <a:rPr lang="en-US" b="1" dirty="0" err="1">
                <a:latin typeface="Times New Roman" panose="02020603050405020304" pitchFamily="18" charset="0"/>
                <a:cs typeface="Times New Roman" panose="02020603050405020304" pitchFamily="18" charset="0"/>
              </a:rPr>
              <a:t>ee</a:t>
            </a:r>
            <a:r>
              <a:rPr lang="en-GB" b="1" dirty="0">
                <a:latin typeface="Times New Roman" panose="02020603050405020304" pitchFamily="18" charset="0"/>
                <a:cs typeface="Times New Roman" panose="02020603050405020304" pitchFamily="18" charset="0"/>
              </a:rPr>
              <a:t>’s (70 mm ID version)</a:t>
            </a:r>
            <a:endParaRPr lang="en-US" b="1"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2383339" y="5784035"/>
            <a:ext cx="8760542" cy="923330"/>
          </a:xfrm>
          <a:prstGeom prst="rect">
            <a:avLst/>
          </a:prstGeom>
          <a:noFill/>
        </p:spPr>
        <p:txBody>
          <a:bodyPr wrap="square" rtlCol="0">
            <a:spAutoFit/>
          </a:bodyPr>
          <a:lstStyle/>
          <a:p>
            <a:pPr algn="ctr"/>
            <a:r>
              <a:rPr lang="en-US" b="1" dirty="0">
                <a:solidFill>
                  <a:srgbClr val="FF0000"/>
                </a:solidFill>
              </a:rPr>
              <a:t>The specific conductance of FCC-</a:t>
            </a:r>
            <a:r>
              <a:rPr lang="en-US" b="1" dirty="0" err="1">
                <a:solidFill>
                  <a:srgbClr val="FF0000"/>
                </a:solidFill>
              </a:rPr>
              <a:t>ee</a:t>
            </a:r>
            <a:r>
              <a:rPr lang="en-US" b="1" dirty="0">
                <a:solidFill>
                  <a:srgbClr val="FF0000"/>
                </a:solidFill>
              </a:rPr>
              <a:t> is ~1/2 that of LEP, i.e. ~50 </a:t>
            </a:r>
            <a:r>
              <a:rPr lang="en-US" b="1" dirty="0" err="1">
                <a:solidFill>
                  <a:srgbClr val="FF0000"/>
                </a:solidFill>
              </a:rPr>
              <a:t>l·m</a:t>
            </a:r>
            <a:r>
              <a:rPr lang="en-US" b="1" dirty="0">
                <a:solidFill>
                  <a:srgbClr val="FF0000"/>
                </a:solidFill>
              </a:rPr>
              <a:t>/s</a:t>
            </a:r>
          </a:p>
          <a:p>
            <a:pPr algn="ctr"/>
            <a:r>
              <a:rPr lang="en-US" b="1" dirty="0">
                <a:solidFill>
                  <a:srgbClr val="FF0000"/>
                </a:solidFill>
              </a:rPr>
              <a:t>The </a:t>
            </a:r>
            <a:r>
              <a:rPr lang="en-US" b="1" i="1" u="sng" dirty="0">
                <a:solidFill>
                  <a:srgbClr val="FF0000"/>
                </a:solidFill>
              </a:rPr>
              <a:t>new baseline 60 mm ID version </a:t>
            </a:r>
            <a:r>
              <a:rPr lang="en-US" b="1" dirty="0">
                <a:solidFill>
                  <a:srgbClr val="FF0000"/>
                </a:solidFill>
              </a:rPr>
              <a:t>for FCC-</a:t>
            </a:r>
            <a:r>
              <a:rPr lang="en-US" b="1" dirty="0" err="1">
                <a:solidFill>
                  <a:srgbClr val="FF0000"/>
                </a:solidFill>
              </a:rPr>
              <a:t>ee</a:t>
            </a:r>
            <a:r>
              <a:rPr lang="en-US" b="1" dirty="0">
                <a:solidFill>
                  <a:srgbClr val="FF0000"/>
                </a:solidFill>
              </a:rPr>
              <a:t> would have a 37% additional conductance decrease, i.e. only ~1/3 that of LEP</a:t>
            </a:r>
            <a:endParaRPr lang="en-GB" b="1" dirty="0">
              <a:solidFill>
                <a:srgbClr val="FF0000"/>
              </a:solidFill>
            </a:endParaRPr>
          </a:p>
        </p:txBody>
      </p:sp>
      <p:cxnSp>
        <p:nvCxnSpPr>
          <p:cNvPr id="24" name="Straight Arrow Connector 23"/>
          <p:cNvCxnSpPr/>
          <p:nvPr/>
        </p:nvCxnSpPr>
        <p:spPr>
          <a:xfrm>
            <a:off x="2235200" y="1668483"/>
            <a:ext cx="1624281" cy="105096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11579" y="1381490"/>
            <a:ext cx="2175847" cy="369332"/>
          </a:xfrm>
          <a:prstGeom prst="rect">
            <a:avLst/>
          </a:prstGeom>
          <a:noFill/>
        </p:spPr>
        <p:txBody>
          <a:bodyPr wrap="square" rtlCol="0">
            <a:spAutoFit/>
          </a:bodyPr>
          <a:lstStyle/>
          <a:p>
            <a:pPr algn="ctr"/>
            <a:r>
              <a:rPr lang="en-US" u="sng" dirty="0"/>
              <a:t>Lead shielding</a:t>
            </a:r>
            <a:endParaRPr lang="en-GB" u="sng" dirty="0"/>
          </a:p>
        </p:txBody>
      </p:sp>
      <p:cxnSp>
        <p:nvCxnSpPr>
          <p:cNvPr id="31" name="Straight Arrow Connector 30"/>
          <p:cNvCxnSpPr/>
          <p:nvPr/>
        </p:nvCxnSpPr>
        <p:spPr>
          <a:xfrm flipH="1">
            <a:off x="9108374" y="1572094"/>
            <a:ext cx="1817941" cy="156299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9824854" y="1012158"/>
            <a:ext cx="2175847" cy="646331"/>
          </a:xfrm>
          <a:prstGeom prst="rect">
            <a:avLst/>
          </a:prstGeom>
          <a:noFill/>
        </p:spPr>
        <p:txBody>
          <a:bodyPr wrap="square" rtlCol="0">
            <a:spAutoFit/>
          </a:bodyPr>
          <a:lstStyle/>
          <a:p>
            <a:pPr algn="ctr"/>
            <a:r>
              <a:rPr lang="en-US" u="sng" dirty="0"/>
              <a:t>Antechamber for NEG strip</a:t>
            </a:r>
            <a:endParaRPr lang="en-GB" u="sng" dirty="0"/>
          </a:p>
        </p:txBody>
      </p:sp>
      <p:cxnSp>
        <p:nvCxnSpPr>
          <p:cNvPr id="33" name="Straight Arrow Connector 32"/>
          <p:cNvCxnSpPr/>
          <p:nvPr/>
        </p:nvCxnSpPr>
        <p:spPr>
          <a:xfrm>
            <a:off x="6869651" y="995548"/>
            <a:ext cx="1341971" cy="238892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5246030" y="708555"/>
            <a:ext cx="2175847" cy="369332"/>
          </a:xfrm>
          <a:prstGeom prst="rect">
            <a:avLst/>
          </a:prstGeom>
          <a:noFill/>
        </p:spPr>
        <p:txBody>
          <a:bodyPr wrap="square" rtlCol="0">
            <a:spAutoFit/>
          </a:bodyPr>
          <a:lstStyle/>
          <a:p>
            <a:pPr algn="ctr"/>
            <a:r>
              <a:rPr lang="en-US" u="sng" dirty="0"/>
              <a:t>Pumping slots</a:t>
            </a:r>
            <a:endParaRPr lang="en-GB" u="sng" dirty="0"/>
          </a:p>
        </p:txBody>
      </p:sp>
    </p:spTree>
    <p:extLst>
      <p:ext uri="{BB962C8B-B14F-4D97-AF65-F5344CB8AC3E}">
        <p14:creationId xmlns:p14="http://schemas.microsoft.com/office/powerpoint/2010/main" val="2682431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barn(inVertical)">
                                      <p:cBhvr>
                                        <p:cTn id="7" dur="500"/>
                                        <p:tgtEl>
                                          <p:spTgt spid="25"/>
                                        </p:tgtEl>
                                      </p:cBhvr>
                                    </p:animEffect>
                                  </p:childTnLst>
                                </p:cTn>
                              </p:par>
                              <p:par>
                                <p:cTn id="8" presetID="16" presetClass="entr" presetSubtype="21" fill="hold"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arn(inVertical)">
                                      <p:cBhvr>
                                        <p:cTn id="10" dur="500"/>
                                        <p:tgtEl>
                                          <p:spTgt spid="24"/>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animEffect transition="in" filter="barn(inVertical)">
                                      <p:cBhvr>
                                        <p:cTn id="13" dur="500"/>
                                        <p:tgtEl>
                                          <p:spTgt spid="34"/>
                                        </p:tgtEl>
                                      </p:cBhvr>
                                    </p:animEffect>
                                  </p:childTnLst>
                                </p:cTn>
                              </p:par>
                              <p:par>
                                <p:cTn id="14" presetID="16" presetClass="entr" presetSubtype="21" fill="hold" nodeType="withEffect">
                                  <p:stCondLst>
                                    <p:cond delay="0"/>
                                  </p:stCondLst>
                                  <p:childTnLst>
                                    <p:set>
                                      <p:cBhvr>
                                        <p:cTn id="15" dur="1" fill="hold">
                                          <p:stCondLst>
                                            <p:cond delay="0"/>
                                          </p:stCondLst>
                                        </p:cTn>
                                        <p:tgtEl>
                                          <p:spTgt spid="33"/>
                                        </p:tgtEl>
                                        <p:attrNameLst>
                                          <p:attrName>style.visibility</p:attrName>
                                        </p:attrNameLst>
                                      </p:cBhvr>
                                      <p:to>
                                        <p:strVal val="visible"/>
                                      </p:to>
                                    </p:set>
                                    <p:animEffect transition="in" filter="barn(inVertical)">
                                      <p:cBhvr>
                                        <p:cTn id="16" dur="500"/>
                                        <p:tgtEl>
                                          <p:spTgt spid="33"/>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barn(inVertical)">
                                      <p:cBhvr>
                                        <p:cTn id="19" dur="500"/>
                                        <p:tgtEl>
                                          <p:spTgt spid="32"/>
                                        </p:tgtEl>
                                      </p:cBhvr>
                                    </p:animEffect>
                                  </p:childTnLst>
                                </p:cTn>
                              </p:par>
                              <p:par>
                                <p:cTn id="20" presetID="16" presetClass="entr" presetSubtype="21"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barn(inVertical)">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32" grpId="0"/>
      <p:bldP spid="3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7328</TotalTime>
  <Words>2078</Words>
  <Application>Microsoft Office PowerPoint</Application>
  <PresentationFormat>Widescreen</PresentationFormat>
  <Paragraphs>234</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Symbol</vt:lpstr>
      <vt:lpstr>Times New Roman</vt:lpstr>
      <vt:lpstr>Wingdings</vt:lpstr>
      <vt:lpstr>Office Theme</vt:lpstr>
      <vt:lpstr>Synchrotron Radiation in FCC-ee: Simulation, Absorption, and Related Issues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Roberto Kersevan</dc:creator>
  <cp:lastModifiedBy>Roberto Kersevan</cp:lastModifiedBy>
  <cp:revision>570</cp:revision>
  <dcterms:created xsi:type="dcterms:W3CDTF">2023-10-29T14:32:55Z</dcterms:created>
  <dcterms:modified xsi:type="dcterms:W3CDTF">2024-05-15T15:18:43Z</dcterms:modified>
</cp:coreProperties>
</file>