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3"/>
  </p:notesMasterIdLst>
  <p:sldIdLst>
    <p:sldId id="257" r:id="rId4"/>
    <p:sldId id="276" r:id="rId5"/>
    <p:sldId id="287" r:id="rId6"/>
    <p:sldId id="282" r:id="rId7"/>
    <p:sldId id="283" r:id="rId8"/>
    <p:sldId id="284" r:id="rId9"/>
    <p:sldId id="286" r:id="rId10"/>
    <p:sldId id="285" r:id="rId11"/>
    <p:sldId id="274" r:id="rId12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aolo" id="{3B035FEC-B7DB-45A1-9532-D96C8BE340EC}">
          <p14:sldIdLst>
            <p14:sldId id="257"/>
            <p14:sldId id="276"/>
            <p14:sldId id="287"/>
            <p14:sldId id="282"/>
            <p14:sldId id="283"/>
            <p14:sldId id="284"/>
            <p14:sldId id="286"/>
            <p14:sldId id="285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7" autoAdjust="0"/>
    <p:restoredTop sz="94712" autoAdjust="0"/>
  </p:normalViewPr>
  <p:slideViewPr>
    <p:cSldViewPr>
      <p:cViewPr varScale="1">
        <p:scale>
          <a:sx n="154" d="100"/>
          <a:sy n="154" d="100"/>
        </p:scale>
        <p:origin x="198" y="13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16.05.2024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FEADA0-1566-46CB-92DD-3EBB4E3F4C5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TE-VSC SUMMARY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59D2DFA-CE14-4D10-99F2-B05BE49514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Paolo Chiggiato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78C352-1E0B-4CA8-9219-0FAA3B34A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DB5C951-8E3B-4A9B-A5B7-BAC65DEE479C}"/>
              </a:ext>
            </a:extLst>
          </p:cNvPr>
          <p:cNvSpPr txBox="1"/>
          <p:nvPr/>
        </p:nvSpPr>
        <p:spPr>
          <a:xfrm>
            <a:off x="611560" y="78809"/>
            <a:ext cx="2844089" cy="17007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accent1">
                    <a:lumMod val="50000"/>
                  </a:schemeClr>
                </a:solidFill>
              </a:rPr>
              <a:t>May 16</a:t>
            </a:r>
            <a:r>
              <a:rPr lang="en-US" sz="900" baseline="30000" dirty="0">
                <a:solidFill>
                  <a:schemeClr val="accent1">
                    <a:lumMod val="50000"/>
                  </a:schemeClr>
                </a:solidFill>
              </a:rPr>
              <a:t>th</a:t>
            </a:r>
            <a:r>
              <a:rPr lang="en-US" sz="900" dirty="0">
                <a:solidFill>
                  <a:schemeClr val="accent1">
                    <a:lumMod val="50000"/>
                  </a:schemeClr>
                </a:solidFill>
              </a:rPr>
              <a:t> 2024 / TE FCC-</a:t>
            </a:r>
            <a:r>
              <a:rPr lang="en-US" sz="900" dirty="0" err="1">
                <a:solidFill>
                  <a:schemeClr val="accent1">
                    <a:lumMod val="50000"/>
                  </a:schemeClr>
                </a:solidFill>
              </a:rPr>
              <a:t>ee</a:t>
            </a:r>
            <a:r>
              <a:rPr lang="en-US" sz="900" dirty="0">
                <a:solidFill>
                  <a:schemeClr val="accent1">
                    <a:lumMod val="50000"/>
                  </a:schemeClr>
                </a:solidFill>
              </a:rPr>
              <a:t> workshop </a:t>
            </a:r>
            <a:endParaRPr lang="de-AT" sz="9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D36186-CA25-B469-C733-89DCBC86C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299" y="78809"/>
            <a:ext cx="2944664" cy="65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1C641D-32DF-40D6-8496-E7881A037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A979C537-36E2-4EE8-3696-8AFF565C6696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Paolo Chiggiato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FACC85D5-8071-B181-6C07-4235688AAB67}"/>
              </a:ext>
            </a:extLst>
          </p:cNvPr>
          <p:cNvSpPr txBox="1"/>
          <p:nvPr/>
        </p:nvSpPr>
        <p:spPr>
          <a:xfrm>
            <a:off x="1007830" y="97423"/>
            <a:ext cx="2268025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May 16</a:t>
            </a:r>
            <a:r>
              <a:rPr lang="en-US" sz="900" baseline="30000" dirty="0">
                <a:solidFill>
                  <a:schemeClr val="bg1"/>
                </a:solidFill>
              </a:rPr>
              <a:t>th</a:t>
            </a:r>
            <a:r>
              <a:rPr lang="en-US" sz="900" dirty="0">
                <a:solidFill>
                  <a:schemeClr val="bg1"/>
                </a:solidFill>
              </a:rPr>
              <a:t> 2024 / TE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workshop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96D036-1AF5-D6E3-2252-8D6A9C427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46865"/>
            <a:ext cx="1224136" cy="271186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5B614E-F4ED-80D6-0FC1-B37F2C37E5CF}"/>
              </a:ext>
            </a:extLst>
          </p:cNvPr>
          <p:cNvSpPr txBox="1"/>
          <p:nvPr/>
        </p:nvSpPr>
        <p:spPr>
          <a:xfrm>
            <a:off x="3635896" y="483518"/>
            <a:ext cx="1829732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b="1" dirty="0">
                <a:solidFill>
                  <a:srgbClr val="00B050"/>
                </a:solidFill>
              </a:rPr>
              <a:t>A biased opinion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A8896C-914B-0BDD-B266-8AFE56476DD6}"/>
              </a:ext>
            </a:extLst>
          </p:cNvPr>
          <p:cNvSpPr txBox="1"/>
          <p:nvPr/>
        </p:nvSpPr>
        <p:spPr>
          <a:xfrm>
            <a:off x="323528" y="1203598"/>
            <a:ext cx="85689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/>
              <a:t>An impressive work has been performed in TE-VSC for the FCC study.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Firstly, for the FCC-</a:t>
            </a:r>
            <a:r>
              <a:rPr lang="en-GB" sz="1600" dirty="0" err="1"/>
              <a:t>hh</a:t>
            </a:r>
            <a:r>
              <a:rPr lang="en-GB" sz="1600" dirty="0"/>
              <a:t> in the frame of EU Horizon 2020 where we led a European collaboration.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Then, for the FCC-</a:t>
            </a:r>
            <a:r>
              <a:rPr lang="en-GB" sz="1600" dirty="0" err="1"/>
              <a:t>ee</a:t>
            </a:r>
            <a:r>
              <a:rPr lang="en-GB" sz="1600" dirty="0"/>
              <a:t> for which we have demonstrated the implementation of innovative technologies, applied and developed simulation tools, prepared cost estimations, and initiated prototyping.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We need now to move towards the final feasibility phase, while thinking to industrialisation.</a:t>
            </a:r>
          </a:p>
        </p:txBody>
      </p:sp>
    </p:spTree>
    <p:extLst>
      <p:ext uri="{BB962C8B-B14F-4D97-AF65-F5344CB8AC3E}">
        <p14:creationId xmlns:p14="http://schemas.microsoft.com/office/powerpoint/2010/main" val="2917101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1C641D-32DF-40D6-8496-E7881A037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A979C537-36E2-4EE8-3696-8AFF565C6696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Paolo Chiggiato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FACC85D5-8071-B181-6C07-4235688AAB67}"/>
              </a:ext>
            </a:extLst>
          </p:cNvPr>
          <p:cNvSpPr txBox="1"/>
          <p:nvPr/>
        </p:nvSpPr>
        <p:spPr>
          <a:xfrm>
            <a:off x="1007830" y="97423"/>
            <a:ext cx="2268025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May 16</a:t>
            </a:r>
            <a:r>
              <a:rPr lang="en-US" sz="900" baseline="30000" dirty="0">
                <a:solidFill>
                  <a:schemeClr val="bg1"/>
                </a:solidFill>
              </a:rPr>
              <a:t>th</a:t>
            </a:r>
            <a:r>
              <a:rPr lang="en-US" sz="900" dirty="0">
                <a:solidFill>
                  <a:schemeClr val="bg1"/>
                </a:solidFill>
              </a:rPr>
              <a:t> 2024 / TE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workshop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96D036-1AF5-D6E3-2252-8D6A9C427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46865"/>
            <a:ext cx="1224136" cy="271186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5B614E-F4ED-80D6-0FC1-B37F2C37E5CF}"/>
              </a:ext>
            </a:extLst>
          </p:cNvPr>
          <p:cNvSpPr txBox="1"/>
          <p:nvPr/>
        </p:nvSpPr>
        <p:spPr>
          <a:xfrm>
            <a:off x="1550603" y="945433"/>
            <a:ext cx="6277681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b="1" dirty="0"/>
              <a:t>Concern (1) : SRF specs are within reach, but not yet achieved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A8896C-914B-0BDD-B266-8AFE56476DD6}"/>
              </a:ext>
            </a:extLst>
          </p:cNvPr>
          <p:cNvSpPr txBox="1"/>
          <p:nvPr/>
        </p:nvSpPr>
        <p:spPr>
          <a:xfrm>
            <a:off x="323528" y="1635646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/>
              <a:t>As Guillaume has explained, in the last years, we had an </a:t>
            </a:r>
            <a:r>
              <a:rPr lang="en-GB" sz="1600" b="1" dirty="0">
                <a:solidFill>
                  <a:srgbClr val="00B050"/>
                </a:solidFill>
              </a:rPr>
              <a:t>important advancement </a:t>
            </a:r>
            <a:r>
              <a:rPr lang="en-GB" sz="1600" dirty="0"/>
              <a:t>with the performance of Nb coatings.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However, the lack of RF tests and availability of 400 MHz substrates </a:t>
            </a:r>
            <a:r>
              <a:rPr lang="en-GB" sz="1600" b="1" dirty="0">
                <a:solidFill>
                  <a:srgbClr val="FF0000"/>
                </a:solidFill>
              </a:rPr>
              <a:t>slowed down the development.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Today, </a:t>
            </a:r>
            <a:r>
              <a:rPr lang="en-GB" sz="1600" b="1" dirty="0">
                <a:solidFill>
                  <a:srgbClr val="FF0000"/>
                </a:solidFill>
              </a:rPr>
              <a:t>we do not have the experimental proof </a:t>
            </a:r>
            <a:r>
              <a:rPr lang="en-GB" sz="1600" dirty="0"/>
              <a:t>that we can attain the specs for the two-cell cavities, even if we are optimistic for the next years.</a:t>
            </a:r>
          </a:p>
          <a:p>
            <a:pPr algn="l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00675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1C641D-32DF-40D6-8496-E7881A037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A979C537-36E2-4EE8-3696-8AFF565C6696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Paolo Chiggiato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FACC85D5-8071-B181-6C07-4235688AAB67}"/>
              </a:ext>
            </a:extLst>
          </p:cNvPr>
          <p:cNvSpPr txBox="1"/>
          <p:nvPr/>
        </p:nvSpPr>
        <p:spPr>
          <a:xfrm>
            <a:off x="1007830" y="97423"/>
            <a:ext cx="2268025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May 16</a:t>
            </a:r>
            <a:r>
              <a:rPr lang="en-US" sz="900" baseline="30000" dirty="0">
                <a:solidFill>
                  <a:schemeClr val="bg1"/>
                </a:solidFill>
              </a:rPr>
              <a:t>th</a:t>
            </a:r>
            <a:r>
              <a:rPr lang="en-US" sz="900" dirty="0">
                <a:solidFill>
                  <a:schemeClr val="bg1"/>
                </a:solidFill>
              </a:rPr>
              <a:t> 2024 / TE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workshop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96D036-1AF5-D6E3-2252-8D6A9C427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46865"/>
            <a:ext cx="1224136" cy="271186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5B614E-F4ED-80D6-0FC1-B37F2C37E5CF}"/>
              </a:ext>
            </a:extLst>
          </p:cNvPr>
          <p:cNvSpPr txBox="1"/>
          <p:nvPr/>
        </p:nvSpPr>
        <p:spPr>
          <a:xfrm>
            <a:off x="2051720" y="486878"/>
            <a:ext cx="556915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b="1" dirty="0"/>
              <a:t>Concern (2) : industrialisation of developed technology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A8896C-914B-0BDD-B266-8AFE56476DD6}"/>
              </a:ext>
            </a:extLst>
          </p:cNvPr>
          <p:cNvSpPr txBox="1"/>
          <p:nvPr/>
        </p:nvSpPr>
        <p:spPr>
          <a:xfrm>
            <a:off x="323528" y="1203598"/>
            <a:ext cx="85689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/>
              <a:t>As Roberto wrote: ‘</a:t>
            </a:r>
            <a:r>
              <a:rPr lang="en-GB" sz="1600" b="1" dirty="0">
                <a:solidFill>
                  <a:srgbClr val="00B050"/>
                </a:solidFill>
              </a:rPr>
              <a:t>Standardization and easy-to-transfer to industry </a:t>
            </a:r>
            <a:r>
              <a:rPr lang="en-GB" sz="1600" dirty="0"/>
              <a:t>design and technology must be implemented.’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However, most of the technologies that we have developed for 10 years are </a:t>
            </a:r>
            <a:r>
              <a:rPr lang="en-GB" sz="1600" b="1" dirty="0">
                <a:solidFill>
                  <a:srgbClr val="FF0000"/>
                </a:solidFill>
              </a:rPr>
              <a:t>not ‘standard’, </a:t>
            </a:r>
            <a:r>
              <a:rPr lang="en-GB" sz="1600" dirty="0"/>
              <a:t>at least for accelerators.</a:t>
            </a:r>
          </a:p>
          <a:p>
            <a:pPr algn="l"/>
            <a:endParaRPr lang="en-GB" sz="1600" dirty="0"/>
          </a:p>
          <a:p>
            <a:r>
              <a:rPr lang="en-GB" sz="1600" dirty="0"/>
              <a:t>SMA, additive manufacturing, friction stir welding, embedded bakeout elements, electropolishing of relatively large cavities </a:t>
            </a:r>
            <a:r>
              <a:rPr lang="en-GB" sz="1600" b="1" dirty="0">
                <a:solidFill>
                  <a:srgbClr val="FF0000"/>
                </a:solidFill>
              </a:rPr>
              <a:t>need an important effort for industrialisation</a:t>
            </a:r>
            <a:r>
              <a:rPr lang="en-GB" sz="1600" dirty="0"/>
              <a:t>.</a:t>
            </a:r>
          </a:p>
          <a:p>
            <a:endParaRPr lang="en-GB" sz="1600" dirty="0"/>
          </a:p>
          <a:p>
            <a:r>
              <a:rPr lang="en-GB" sz="1600" dirty="0"/>
              <a:t>For example, as Cedric pointed out, within the present design, we need 23000 (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(80000m/28m) quadrupoles * 4 SMA/quadrupole/</a:t>
            </a:r>
            <a:r>
              <a:rPr lang="en-GB" sz="12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ligne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*  2 </a:t>
            </a:r>
            <a:r>
              <a:rPr lang="en-GB" sz="12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lignes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/>
              <a:t>) small SMA rings and 29000 (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(80000m/28m) </a:t>
            </a:r>
            <a:r>
              <a:rPr lang="en-GB" sz="12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halfcells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* 5 SMA/</a:t>
            </a:r>
            <a:r>
              <a:rPr lang="en-GB" sz="12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halfcell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/</a:t>
            </a:r>
            <a:r>
              <a:rPr lang="en-GB" sz="12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ligne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*  2 </a:t>
            </a:r>
            <a:r>
              <a:rPr lang="en-GB" sz="12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lignes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/>
              <a:t>) oval SMA rings; however; today, we do not have consolidated industrial partners. We need to find/create them. </a:t>
            </a:r>
            <a:r>
              <a:rPr lang="en-GB" sz="1600" b="1" dirty="0">
                <a:solidFill>
                  <a:srgbClr val="FF0000"/>
                </a:solidFill>
              </a:rPr>
              <a:t>This implies an investment </a:t>
            </a:r>
            <a:r>
              <a:rPr lang="en-GB" sz="1600" dirty="0"/>
              <a:t>to which we should contribute.</a:t>
            </a:r>
          </a:p>
          <a:p>
            <a:pPr algn="l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8557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1C641D-32DF-40D6-8496-E7881A037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A979C537-36E2-4EE8-3696-8AFF565C6696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Paolo Chiggiato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FACC85D5-8071-B181-6C07-4235688AAB67}"/>
              </a:ext>
            </a:extLst>
          </p:cNvPr>
          <p:cNvSpPr txBox="1"/>
          <p:nvPr/>
        </p:nvSpPr>
        <p:spPr>
          <a:xfrm>
            <a:off x="1007830" y="97423"/>
            <a:ext cx="2268025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May 16</a:t>
            </a:r>
            <a:r>
              <a:rPr lang="en-US" sz="900" baseline="30000" dirty="0">
                <a:solidFill>
                  <a:schemeClr val="bg1"/>
                </a:solidFill>
              </a:rPr>
              <a:t>th</a:t>
            </a:r>
            <a:r>
              <a:rPr lang="en-US" sz="900" dirty="0">
                <a:solidFill>
                  <a:schemeClr val="bg1"/>
                </a:solidFill>
              </a:rPr>
              <a:t> 2024 / TE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workshop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96D036-1AF5-D6E3-2252-8D6A9C427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46865"/>
            <a:ext cx="1224136" cy="271186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5B614E-F4ED-80D6-0FC1-B37F2C37E5CF}"/>
              </a:ext>
            </a:extLst>
          </p:cNvPr>
          <p:cNvSpPr txBox="1"/>
          <p:nvPr/>
        </p:nvSpPr>
        <p:spPr>
          <a:xfrm>
            <a:off x="683568" y="414338"/>
            <a:ext cx="8012130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b="1" dirty="0"/>
              <a:t>Concern (3): availability and readiness of the Industry for standard components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A8896C-914B-0BDD-B266-8AFE56476DD6}"/>
              </a:ext>
            </a:extLst>
          </p:cNvPr>
          <p:cNvSpPr txBox="1"/>
          <p:nvPr/>
        </p:nvSpPr>
        <p:spPr>
          <a:xfrm>
            <a:off x="321087" y="909217"/>
            <a:ext cx="856895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/>
              <a:t>I suppose that the supply of the vacuum system follows that for magnets: </a:t>
            </a:r>
            <a:r>
              <a:rPr lang="en-GB" sz="1600" b="1" dirty="0">
                <a:solidFill>
                  <a:srgbClr val="00B050"/>
                </a:solidFill>
              </a:rPr>
              <a:t>5 years</a:t>
            </a:r>
            <a:r>
              <a:rPr lang="en-GB" sz="1600" dirty="0"/>
              <a:t>.</a:t>
            </a:r>
          </a:p>
          <a:p>
            <a:pPr algn="l"/>
            <a:r>
              <a:rPr lang="en-GB" sz="1600" b="1" dirty="0">
                <a:solidFill>
                  <a:srgbClr val="FF0000"/>
                </a:solidFill>
              </a:rPr>
              <a:t>The industrial production of some standard components will be stressed and put in an unusual condition</a:t>
            </a:r>
            <a:r>
              <a:rPr lang="en-GB" sz="1600" dirty="0"/>
              <a:t>, with potential impact on lead time and on start of delivery.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I give you an example: sputter ion pumps.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In the present design and layout, we need 13000 SIP, </a:t>
            </a:r>
            <a:r>
              <a:rPr lang="en-GB" sz="1600" dirty="0" err="1"/>
              <a:t>i.e</a:t>
            </a:r>
            <a:r>
              <a:rPr lang="en-GB" sz="1600" dirty="0"/>
              <a:t> 2600 per year. The most important supplier should increase by 20% the present production rate, but also should accommodate other customers. 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Another example: gate valves with special RF fingers → 400 units only for the main arcs, 80 per year and, today, only one supplier.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Another example: hydroformed bellows 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(80000m/28m) </a:t>
            </a:r>
            <a:r>
              <a:rPr lang="en-GB" sz="12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halfcells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* 2 bellows/</a:t>
            </a:r>
            <a:r>
              <a:rPr lang="en-GB" sz="12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halfcell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/</a:t>
            </a:r>
            <a:r>
              <a:rPr lang="en-GB" sz="12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ligne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*  2 </a:t>
            </a:r>
            <a:r>
              <a:rPr lang="en-GB" sz="12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lignes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GB" sz="1600" dirty="0"/>
              <a:t> → 11500 units only for the main arcs, 2300 per year.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The same applies to gauges, controllers, PLC, etc.</a:t>
            </a:r>
          </a:p>
        </p:txBody>
      </p:sp>
    </p:spTree>
    <p:extLst>
      <p:ext uri="{BB962C8B-B14F-4D97-AF65-F5344CB8AC3E}">
        <p14:creationId xmlns:p14="http://schemas.microsoft.com/office/powerpoint/2010/main" val="3066419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1C641D-32DF-40D6-8496-E7881A037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A979C537-36E2-4EE8-3696-8AFF565C6696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Paolo Chiggiato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FACC85D5-8071-B181-6C07-4235688AAB67}"/>
              </a:ext>
            </a:extLst>
          </p:cNvPr>
          <p:cNvSpPr txBox="1"/>
          <p:nvPr/>
        </p:nvSpPr>
        <p:spPr>
          <a:xfrm>
            <a:off x="1007830" y="97423"/>
            <a:ext cx="2268025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May 16</a:t>
            </a:r>
            <a:r>
              <a:rPr lang="en-US" sz="900" baseline="30000" dirty="0">
                <a:solidFill>
                  <a:schemeClr val="bg1"/>
                </a:solidFill>
              </a:rPr>
              <a:t>th</a:t>
            </a:r>
            <a:r>
              <a:rPr lang="en-US" sz="900" dirty="0">
                <a:solidFill>
                  <a:schemeClr val="bg1"/>
                </a:solidFill>
              </a:rPr>
              <a:t> 2024 / TE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workshop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96D036-1AF5-D6E3-2252-8D6A9C427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46865"/>
            <a:ext cx="1224136" cy="271186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5B614E-F4ED-80D6-0FC1-B37F2C37E5CF}"/>
              </a:ext>
            </a:extLst>
          </p:cNvPr>
          <p:cNvSpPr txBox="1"/>
          <p:nvPr/>
        </p:nvSpPr>
        <p:spPr>
          <a:xfrm>
            <a:off x="1907704" y="413109"/>
            <a:ext cx="4940776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b="1" dirty="0"/>
              <a:t>Concern (4): NEG coating large-scale production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A8896C-914B-0BDD-B266-8AFE56476DD6}"/>
              </a:ext>
            </a:extLst>
          </p:cNvPr>
          <p:cNvSpPr txBox="1"/>
          <p:nvPr/>
        </p:nvSpPr>
        <p:spPr>
          <a:xfrm>
            <a:off x="321087" y="1056061"/>
            <a:ext cx="85689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/>
              <a:t>Assuming the main rings are </a:t>
            </a:r>
            <a:r>
              <a:rPr lang="en-GB" sz="1600" b="1" dirty="0">
                <a:solidFill>
                  <a:srgbClr val="00B050"/>
                </a:solidFill>
              </a:rPr>
              <a:t>NEG coated</a:t>
            </a:r>
            <a:r>
              <a:rPr lang="en-GB" sz="1600" dirty="0"/>
              <a:t>, we have roughly 18000 chambers to coat. If the booster is also coated, this value will be roughly 25000.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This means </a:t>
            </a:r>
            <a:r>
              <a:rPr lang="en-GB" sz="1600" b="1" dirty="0">
                <a:solidFill>
                  <a:srgbClr val="FF0000"/>
                </a:solidFill>
              </a:rPr>
              <a:t>5000 chamber to be coated per year</a:t>
            </a:r>
            <a:r>
              <a:rPr lang="en-GB" sz="1600" dirty="0"/>
              <a:t>. If we found 3 industrial partners working 250 days/year, we will have 33 chambers coated per week per industrial site, i.e. a full transport per week per production site, i.e. </a:t>
            </a:r>
            <a:r>
              <a:rPr lang="en-GB" sz="1600" b="1" dirty="0">
                <a:solidFill>
                  <a:srgbClr val="FF0000"/>
                </a:solidFill>
              </a:rPr>
              <a:t>three lorries to be unloaded per week</a:t>
            </a:r>
            <a:r>
              <a:rPr lang="en-GB" sz="1600" dirty="0"/>
              <a:t>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This production and logistic pace have </a:t>
            </a:r>
            <a:r>
              <a:rPr lang="en-GB" sz="1600" b="1" dirty="0">
                <a:solidFill>
                  <a:srgbClr val="FF0000"/>
                </a:solidFill>
              </a:rPr>
              <a:t>never been tested before</a:t>
            </a:r>
            <a:r>
              <a:rPr lang="en-GB" sz="1600" dirty="0"/>
              <a:t>. Today there is only two companies, only one owner, that can coat vacuum chambers but at a rate that is not at all comparable.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Beside the production rate and logistic issues</a:t>
            </a:r>
            <a:r>
              <a:rPr lang="en-GB" sz="1600" b="1" dirty="0">
                <a:solidFill>
                  <a:srgbClr val="FF0000"/>
                </a:solidFill>
              </a:rPr>
              <a:t>, how and where do we ensure quality control?</a:t>
            </a:r>
          </a:p>
          <a:p>
            <a:pPr algn="l"/>
            <a:endParaRPr lang="en-GB" sz="1600" b="1" dirty="0">
              <a:solidFill>
                <a:srgbClr val="FF0000"/>
              </a:solidFill>
            </a:endParaRPr>
          </a:p>
          <a:p>
            <a:pPr algn="l"/>
            <a:r>
              <a:rPr lang="en-GB" sz="1600" dirty="0"/>
              <a:t>The same considerations apply to SRF cavities, notably to the Nb coating.</a:t>
            </a:r>
          </a:p>
        </p:txBody>
      </p:sp>
    </p:spTree>
    <p:extLst>
      <p:ext uri="{BB962C8B-B14F-4D97-AF65-F5344CB8AC3E}">
        <p14:creationId xmlns:p14="http://schemas.microsoft.com/office/powerpoint/2010/main" val="6136652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1C641D-32DF-40D6-8496-E7881A037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A979C537-36E2-4EE8-3696-8AFF565C6696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Paolo Chiggiato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FACC85D5-8071-B181-6C07-4235688AAB67}"/>
              </a:ext>
            </a:extLst>
          </p:cNvPr>
          <p:cNvSpPr txBox="1"/>
          <p:nvPr/>
        </p:nvSpPr>
        <p:spPr>
          <a:xfrm>
            <a:off x="1007830" y="97423"/>
            <a:ext cx="2268025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May 16</a:t>
            </a:r>
            <a:r>
              <a:rPr lang="en-US" sz="900" baseline="30000" dirty="0">
                <a:solidFill>
                  <a:schemeClr val="bg1"/>
                </a:solidFill>
              </a:rPr>
              <a:t>th</a:t>
            </a:r>
            <a:r>
              <a:rPr lang="en-US" sz="900" dirty="0">
                <a:solidFill>
                  <a:schemeClr val="bg1"/>
                </a:solidFill>
              </a:rPr>
              <a:t> 2024 / TE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workshop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96D036-1AF5-D6E3-2252-8D6A9C427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46865"/>
            <a:ext cx="1224136" cy="271186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5B614E-F4ED-80D6-0FC1-B37F2C37E5CF}"/>
              </a:ext>
            </a:extLst>
          </p:cNvPr>
          <p:cNvSpPr txBox="1"/>
          <p:nvPr/>
        </p:nvSpPr>
        <p:spPr>
          <a:xfrm>
            <a:off x="2915816" y="385810"/>
            <a:ext cx="2842445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b="1" dirty="0"/>
              <a:t>Concern (5): MDI &amp; Booster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A8896C-914B-0BDD-B266-8AFE56476DD6}"/>
              </a:ext>
            </a:extLst>
          </p:cNvPr>
          <p:cNvSpPr txBox="1"/>
          <p:nvPr/>
        </p:nvSpPr>
        <p:spPr>
          <a:xfrm>
            <a:off x="321087" y="1779662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/>
              <a:t>There are parts of the accelerator that have not been studied in detail. </a:t>
            </a:r>
            <a:r>
              <a:rPr lang="en-GB" sz="1600" b="1" dirty="0">
                <a:solidFill>
                  <a:srgbClr val="FF0000"/>
                </a:solidFill>
              </a:rPr>
              <a:t>MDI and the Booster </a:t>
            </a:r>
            <a:r>
              <a:rPr lang="en-GB" sz="1600" dirty="0"/>
              <a:t>are the main examples. And </a:t>
            </a:r>
            <a:r>
              <a:rPr lang="en-GB" sz="1600" b="1" dirty="0">
                <a:solidFill>
                  <a:srgbClr val="FF0000"/>
                </a:solidFill>
              </a:rPr>
              <a:t>nothing has been done for the injection line</a:t>
            </a:r>
            <a:r>
              <a:rPr lang="en-GB" sz="1600" dirty="0"/>
              <a:t>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The TE-VSC group should lead the technological studies of these important parts of FCC-</a:t>
            </a:r>
            <a:r>
              <a:rPr lang="en-GB" sz="1600" dirty="0" err="1"/>
              <a:t>ee</a:t>
            </a:r>
            <a:r>
              <a:rPr lang="en-GB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37155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1C641D-32DF-40D6-8496-E7881A037D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3" name="Textfeld 8">
            <a:extLst>
              <a:ext uri="{FF2B5EF4-FFF2-40B4-BE49-F238E27FC236}">
                <a16:creationId xmlns:a16="http://schemas.microsoft.com/office/drawing/2014/main" id="{A979C537-36E2-4EE8-3696-8AFF565C6696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Paolo Chiggiato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10">
            <a:extLst>
              <a:ext uri="{FF2B5EF4-FFF2-40B4-BE49-F238E27FC236}">
                <a16:creationId xmlns:a16="http://schemas.microsoft.com/office/drawing/2014/main" id="{FACC85D5-8071-B181-6C07-4235688AAB67}"/>
              </a:ext>
            </a:extLst>
          </p:cNvPr>
          <p:cNvSpPr txBox="1"/>
          <p:nvPr/>
        </p:nvSpPr>
        <p:spPr>
          <a:xfrm>
            <a:off x="1007830" y="97423"/>
            <a:ext cx="2268025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May 16</a:t>
            </a:r>
            <a:r>
              <a:rPr lang="en-US" sz="900" baseline="30000" dirty="0">
                <a:solidFill>
                  <a:schemeClr val="bg1"/>
                </a:solidFill>
              </a:rPr>
              <a:t>th</a:t>
            </a:r>
            <a:r>
              <a:rPr lang="en-US" sz="900" dirty="0">
                <a:solidFill>
                  <a:schemeClr val="bg1"/>
                </a:solidFill>
              </a:rPr>
              <a:t> 2024 / TE FCC-</a:t>
            </a:r>
            <a:r>
              <a:rPr lang="en-US" sz="900" dirty="0" err="1">
                <a:solidFill>
                  <a:schemeClr val="bg1"/>
                </a:solidFill>
              </a:rPr>
              <a:t>ee</a:t>
            </a:r>
            <a:r>
              <a:rPr lang="en-US" sz="900" dirty="0">
                <a:solidFill>
                  <a:schemeClr val="bg1"/>
                </a:solidFill>
              </a:rPr>
              <a:t> workshop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96D036-1AF5-D6E3-2252-8D6A9C4278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46865"/>
            <a:ext cx="1224136" cy="271186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5B614E-F4ED-80D6-0FC1-B37F2C37E5CF}"/>
              </a:ext>
            </a:extLst>
          </p:cNvPr>
          <p:cNvSpPr txBox="1"/>
          <p:nvPr/>
        </p:nvSpPr>
        <p:spPr>
          <a:xfrm>
            <a:off x="2915816" y="385810"/>
            <a:ext cx="3353803" cy="4948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600" b="1" dirty="0"/>
              <a:t>Concern (6): Radiation hardness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A8896C-914B-0BDD-B266-8AFE56476DD6}"/>
              </a:ext>
            </a:extLst>
          </p:cNvPr>
          <p:cNvSpPr txBox="1"/>
          <p:nvPr/>
        </p:nvSpPr>
        <p:spPr>
          <a:xfrm>
            <a:off x="321087" y="1779662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/>
              <a:t>As shown by </a:t>
            </a:r>
            <a:r>
              <a:rPr lang="en-GB" sz="1600" dirty="0" err="1"/>
              <a:t>Grégory</a:t>
            </a:r>
            <a:r>
              <a:rPr lang="en-GB" sz="1600" dirty="0"/>
              <a:t>, in the tunnel there will be an </a:t>
            </a:r>
            <a:r>
              <a:rPr lang="en-GB" sz="1600" b="1" dirty="0">
                <a:solidFill>
                  <a:srgbClr val="FF0000"/>
                </a:solidFill>
              </a:rPr>
              <a:t>unprecedented level of radiation </a:t>
            </a:r>
            <a:r>
              <a:rPr lang="en-GB" sz="1600" dirty="0"/>
              <a:t>that impose choices of materials and devices, with an important impact on cost (see cables).</a:t>
            </a:r>
          </a:p>
          <a:p>
            <a:pPr algn="l"/>
            <a:endParaRPr lang="en-GB" sz="1600" dirty="0"/>
          </a:p>
          <a:p>
            <a:pPr algn="l"/>
            <a:r>
              <a:rPr lang="en-GB" sz="1600" dirty="0"/>
              <a:t>The </a:t>
            </a:r>
            <a:r>
              <a:rPr lang="en-GB" sz="1600" b="1" dirty="0">
                <a:solidFill>
                  <a:srgbClr val="FF0000"/>
                </a:solidFill>
              </a:rPr>
              <a:t>study of the shielding and of its implementation is an essential task </a:t>
            </a:r>
            <a:r>
              <a:rPr lang="en-GB" sz="1600" dirty="0"/>
              <a:t>that we accepted to coordinate with MSC and SY/STI. The efficiency of the shielding will define the rate of material/electronic failure rate during operation. </a:t>
            </a:r>
          </a:p>
        </p:txBody>
      </p:sp>
    </p:spTree>
    <p:extLst>
      <p:ext uri="{BB962C8B-B14F-4D97-AF65-F5344CB8AC3E}">
        <p14:creationId xmlns:p14="http://schemas.microsoft.com/office/powerpoint/2010/main" val="2645138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360</TotalTime>
  <Words>907</Words>
  <Application>Microsoft Office PowerPoint</Application>
  <PresentationFormat>On-screen Show (16:9)</PresentationFormat>
  <Paragraphs>80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Introslides</vt:lpstr>
      <vt:lpstr>Titleslides, Conclusion</vt:lpstr>
      <vt:lpstr>Content Slides - Deep Blue</vt:lpstr>
      <vt:lpstr>TE-VSC 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Paolo Chiggiato</cp:lastModifiedBy>
  <cp:revision>20</cp:revision>
  <dcterms:created xsi:type="dcterms:W3CDTF">2020-10-27T09:23:42Z</dcterms:created>
  <dcterms:modified xsi:type="dcterms:W3CDTF">2024-05-16T06:17:32Z</dcterms:modified>
</cp:coreProperties>
</file>