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2" r:id="rId2"/>
    <p:sldId id="296" r:id="rId3"/>
    <p:sldId id="334" r:id="rId4"/>
    <p:sldId id="335" r:id="rId5"/>
    <p:sldId id="427" r:id="rId6"/>
    <p:sldId id="439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40" r:id="rId15"/>
    <p:sldId id="441" r:id="rId16"/>
    <p:sldId id="26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5AA3D9"/>
    <a:srgbClr val="FF9999"/>
    <a:srgbClr val="FFCC00"/>
    <a:srgbClr val="B4D5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87" autoAdjust="0"/>
    <p:restoredTop sz="94677" autoAdjust="0"/>
  </p:normalViewPr>
  <p:slideViewPr>
    <p:cSldViewPr snapToGrid="0">
      <p:cViewPr varScale="1">
        <p:scale>
          <a:sx n="128" d="100"/>
          <a:sy n="128" d="100"/>
        </p:scale>
        <p:origin x="1056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29/04/2024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29/04/2024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8F128-469F-46D8-B7EF-A4989739A4C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161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8F128-469F-46D8-B7EF-A4989739A4C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28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34"/>
          <a:stretch/>
        </p:blipFill>
        <p:spPr>
          <a:xfrm>
            <a:off x="268393" y="5362278"/>
            <a:ext cx="1287604" cy="1152182"/>
          </a:xfrm>
          <a:prstGeom prst="rect">
            <a:avLst/>
          </a:prstGeom>
        </p:spPr>
      </p:pic>
      <p:pic>
        <p:nvPicPr>
          <p:cNvPr id="6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659" y="536227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3293948" y="542178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4" y="0"/>
            <a:ext cx="12204700" cy="685087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Fiore - 2024 CHARM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Fiore - 2024 CHARM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Fiore - 2024 CHARM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  <p:pic>
        <p:nvPicPr>
          <p:cNvPr id="6" name="Picture 5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6154093" y="4914554"/>
            <a:ext cx="1711767" cy="1334010"/>
          </a:xfrm>
          <a:prstGeom prst="rect">
            <a:avLst/>
          </a:prstGeom>
        </p:spPr>
      </p:pic>
      <p:pic>
        <p:nvPicPr>
          <p:cNvPr id="2050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160" y="501870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9568449" y="5078213"/>
            <a:ext cx="2506345" cy="1148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S. Fiore - 2024 CHARM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63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869" y="6356350"/>
            <a:ext cx="7725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16553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293852" y="6283462"/>
            <a:ext cx="672878" cy="524386"/>
          </a:xfrm>
          <a:prstGeom prst="rect">
            <a:avLst/>
          </a:prstGeom>
        </p:spPr>
      </p:pic>
      <p:pic>
        <p:nvPicPr>
          <p:cNvPr id="12" name="Picture 2" descr="home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661" y="6350462"/>
            <a:ext cx="390386" cy="39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CEBA3E21-4F4B-4C0A-B14A-4AF0CA15FBB5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 bwMode="auto">
          <a:xfrm>
            <a:off x="1693204" y="6339851"/>
            <a:ext cx="1130508" cy="51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  <p:sldLayoutId id="2147483657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717" y="1232609"/>
            <a:ext cx="8518252" cy="3528233"/>
          </a:xfrm>
        </p:spPr>
        <p:txBody>
          <a:bodyPr>
            <a:noAutofit/>
          </a:bodyPr>
          <a:lstStyle/>
          <a:p>
            <a:r>
              <a:rPr lang="fr-FR" sz="4000" dirty="0"/>
              <a:t>T8 - CHARM </a:t>
            </a:r>
            <a:r>
              <a:rPr lang="fr-FR" sz="4000" dirty="0" err="1"/>
              <a:t>beam</a:t>
            </a:r>
            <a:r>
              <a:rPr lang="fr-FR" sz="4000" dirty="0"/>
              <a:t> </a:t>
            </a:r>
            <a:r>
              <a:rPr lang="fr-FR" sz="4000" dirty="0" err="1"/>
              <a:t>steering</a:t>
            </a:r>
            <a:r>
              <a:rPr lang="fr-FR" sz="4000" dirty="0"/>
              <a:t> </a:t>
            </a:r>
            <a:br>
              <a:rPr lang="fr-FR" sz="4000" dirty="0"/>
            </a:br>
            <a:r>
              <a:rPr lang="fr-FR" sz="4000" dirty="0"/>
              <a:t>joint </a:t>
            </a:r>
            <a:r>
              <a:rPr lang="fr-FR" sz="4000" dirty="0" err="1"/>
              <a:t>activities</a:t>
            </a:r>
            <a:br>
              <a:rPr lang="fr-FR" sz="4000" dirty="0"/>
            </a:br>
            <a:br>
              <a:rPr lang="en-GB" sz="4000" dirty="0"/>
            </a:br>
            <a:br>
              <a:rPr lang="fr-FR" sz="4000" dirty="0"/>
            </a:br>
            <a:br>
              <a:rPr lang="fr-FR" sz="4400" dirty="0"/>
            </a:br>
            <a:endParaRPr lang="fr-FR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92B36-17A1-4A26-ABDC-29F9DB4658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799" y="3838846"/>
            <a:ext cx="3941418" cy="921996"/>
          </a:xfrm>
        </p:spPr>
        <p:txBody>
          <a:bodyPr>
            <a:normAutofit/>
          </a:bodyPr>
          <a:lstStyle/>
          <a:p>
            <a:r>
              <a:rPr lang="fr-FR" dirty="0"/>
              <a:t>Salvatore Fiore</a:t>
            </a:r>
          </a:p>
          <a:p>
            <a:r>
              <a:rPr lang="fr-FR" dirty="0"/>
              <a:t>BE-CEM-EPR</a:t>
            </a:r>
          </a:p>
        </p:txBody>
      </p:sp>
    </p:spTree>
    <p:extLst>
      <p:ext uri="{BB962C8B-B14F-4D97-AF65-F5344CB8AC3E}">
        <p14:creationId xmlns:p14="http://schemas.microsoft.com/office/powerpoint/2010/main" val="129354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4F603-E7CA-8D8C-C6DE-FF834081F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Spill shortening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01487-798F-7B1E-5187-01A6FDA15A7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FR" sz="2000" dirty="0"/>
              <a:t>Spill cut with internal dumps				Reproduced in CHARM field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9B6328-2128-1198-A4E4-F4B6649DDB8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E645C5-0DC3-A68A-CCD4-38378DAEAB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5B46217F-092A-B5CC-9F20-71CA039F3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990" y="1863529"/>
            <a:ext cx="4240719" cy="4089549"/>
          </a:xfrm>
          <a:prstGeom prst="rect">
            <a:avLst/>
          </a:prstGeom>
        </p:spPr>
      </p:pic>
      <p:pic>
        <p:nvPicPr>
          <p:cNvPr id="9" name="Picture 8" descr="A graph on a white background&#10;&#10;Description automatically generated">
            <a:extLst>
              <a:ext uri="{FF2B5EF4-FFF2-40B4-BE49-F238E27FC236}">
                <a16:creationId xmlns:a16="http://schemas.microsoft.com/office/drawing/2014/main" id="{EF16CFAB-E3AE-E7AC-9D80-3485B358D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6249" y="1863529"/>
            <a:ext cx="6724497" cy="397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44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004D6-967C-5BD3-94DB-CA86303DA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Short gaussian spill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26D84D-581B-EB10-4424-14FF830FC44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FR" dirty="0"/>
              <a:t>Extracted and reproduced in CHARM field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57BA03-F149-6166-952D-875CE46FA59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064D3-FE68-1B3A-2B04-0E9BEA588D9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7" name="Picture 6" descr="A screen shot of a computer&#10;&#10;Description automatically generated">
            <a:extLst>
              <a:ext uri="{FF2B5EF4-FFF2-40B4-BE49-F238E27FC236}">
                <a16:creationId xmlns:a16="http://schemas.microsoft.com/office/drawing/2014/main" id="{C0BA0350-44D7-FD0A-19F4-311AECE72D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306762"/>
            <a:ext cx="4419600" cy="3757154"/>
          </a:xfrm>
          <a:prstGeom prst="rect">
            <a:avLst/>
          </a:prstGeom>
        </p:spPr>
      </p:pic>
      <p:pic>
        <p:nvPicPr>
          <p:cNvPr id="9" name="Picture 8" descr="A graph on a computer screen&#10;&#10;Description automatically generated">
            <a:extLst>
              <a:ext uri="{FF2B5EF4-FFF2-40B4-BE49-F238E27FC236}">
                <a16:creationId xmlns:a16="http://schemas.microsoft.com/office/drawing/2014/main" id="{261D8B31-65E6-58F5-3B6A-AC6292C64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4402" y="2250651"/>
            <a:ext cx="6629530" cy="386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5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451FB-3702-34AC-8486-A54F34B93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Fast extraction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040265-7C7B-FFAC-1501-20078A9DB46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1" y="1358241"/>
            <a:ext cx="2799522" cy="4705675"/>
          </a:xfrm>
        </p:spPr>
        <p:txBody>
          <a:bodyPr/>
          <a:lstStyle/>
          <a:p>
            <a:r>
              <a:rPr lang="en-FR" sz="2000" dirty="0"/>
              <a:t>Extracted as fast, seen in CHARM as single peak anticipated by smaller ones. BLM resolution does not allow for such time resolution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6DC8B1-6C45-7F6E-A9F0-BDF97105E1C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144FA1-571A-7C64-40B2-FBD0200E75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7" name="Picture 6" descr="A graph on a computer screen&#10;&#10;Description automatically generated">
            <a:extLst>
              <a:ext uri="{FF2B5EF4-FFF2-40B4-BE49-F238E27FC236}">
                <a16:creationId xmlns:a16="http://schemas.microsoft.com/office/drawing/2014/main" id="{0F95DADF-AA8E-087A-D724-2BBCA9AF9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3910" y="1447464"/>
            <a:ext cx="7772400" cy="442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05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515B4-B033-7466-F0B1-E0269C488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Spill steering during extraction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D207C-DDD4-7129-14C2-E1814EB378D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FR" sz="2000" dirty="0"/>
              <a:t>A sweep along X horizontal axis has been attempted (exploiting momentum spread plus a dipole sweep)</a:t>
            </a:r>
          </a:p>
          <a:p>
            <a:r>
              <a:rPr lang="en-FR" sz="2000" dirty="0"/>
              <a:t>Effect in CHARM is unclear, we see deformation but difficult to connect to a position sweep</a:t>
            </a:r>
          </a:p>
          <a:p>
            <a:endParaRPr lang="en-FR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129DA4-D8F6-3D2D-55E7-EEB2C70A97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BDF0FD-5BEC-3051-EB1F-120B50D810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7" name="Picture 6" descr="A graph on a computer screen&#10;&#10;Description automatically generated">
            <a:extLst>
              <a:ext uri="{FF2B5EF4-FFF2-40B4-BE49-F238E27FC236}">
                <a16:creationId xmlns:a16="http://schemas.microsoft.com/office/drawing/2014/main" id="{FCCC9CE4-E06F-2AF0-B0FF-86C0660CB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0903" y="2475354"/>
            <a:ext cx="6265649" cy="360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039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5FABC-3DA7-8356-8A20-1CAFB54F1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First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D3F39-9ADC-89F4-9A4E-7AC81707670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FR" dirty="0"/>
              <a:t>If the spill has non-geometric variations, that induce displacement on CHARM target due to e.g. beam momentum spread and parasitic dipole effect in quads, this is not seen at extraction but seen in CHARM</a:t>
            </a:r>
          </a:p>
          <a:p>
            <a:r>
              <a:rPr lang="en-FR" dirty="0"/>
              <a:t>If the spill has time profile properties at extraction, these are seen both at extraction and in CHARM</a:t>
            </a:r>
          </a:p>
          <a:p>
            <a:r>
              <a:rPr lang="en-FR" dirty="0"/>
              <a:t>Steering on CHARM target, either static or dynamic during extraction, is seen as deformation in CHARM but not directly reconducible to specific direction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112D69-7278-C907-7E39-1F56DBA308C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9A13A-E63C-1666-BA45-02FC79AE10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411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4C02E-C6CB-56CF-3858-EA24B65C1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N</a:t>
            </a:r>
            <a:r>
              <a:rPr lang="en-GB" dirty="0"/>
              <a:t>e</a:t>
            </a:r>
            <a:r>
              <a:rPr lang="en-FR" dirty="0"/>
              <a:t>xt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21863-5720-C68C-10CE-E0D139B1F00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/>
              <a:t>By exploiting the results we got, repeat the exercise done in March with:</a:t>
            </a:r>
          </a:p>
          <a:p>
            <a:r>
              <a:rPr lang="en-GB" dirty="0"/>
              <a:t>M</a:t>
            </a:r>
            <a:r>
              <a:rPr lang="en-FR" dirty="0"/>
              <a:t>ore detailed plan of beam variations, </a:t>
            </a:r>
          </a:p>
          <a:p>
            <a:r>
              <a:rPr lang="en-FR" dirty="0"/>
              <a:t>Acquisition of relevant beam setting parameters</a:t>
            </a:r>
          </a:p>
          <a:p>
            <a:r>
              <a:rPr lang="en-FR" dirty="0"/>
              <a:t>Acquisition of relevant BLM spectra</a:t>
            </a:r>
          </a:p>
          <a:p>
            <a:r>
              <a:rPr lang="en-FR" dirty="0"/>
              <a:t>Acquisition with new fast BPM in IRRAD to follow sweeps and record beam spot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0D78BE-72DE-D033-81C0-DE6AA6A9F4E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1B9851-4A75-77C2-6184-A564A5A19C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670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834021" y="2553779"/>
            <a:ext cx="6474074" cy="295274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95BC3C-FEE3-B842-0B32-C6E8B8A63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Fiore - 2024 CHARM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2F4E7C-4F85-152E-4B7A-4004474DB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586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East Area Irradiation </a:t>
            </a:r>
            <a:r>
              <a:rPr lang="en-US" dirty="0" err="1"/>
              <a:t>Facilites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1"/>
          <a:stretch/>
        </p:blipFill>
        <p:spPr>
          <a:xfrm>
            <a:off x="1966585" y="2012381"/>
            <a:ext cx="8073587" cy="3844151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cxnSpLocks/>
          </p:cNvCxnSpPr>
          <p:nvPr/>
        </p:nvCxnSpPr>
        <p:spPr>
          <a:xfrm>
            <a:off x="925225" y="3421268"/>
            <a:ext cx="6727905" cy="465264"/>
          </a:xfrm>
          <a:prstGeom prst="straightConnector1">
            <a:avLst/>
          </a:prstGeom>
          <a:ln w="41275">
            <a:solidFill>
              <a:srgbClr val="FF0000"/>
            </a:solidFill>
            <a:headEnd w="lg" len="lg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</p:cNvCxnSpPr>
          <p:nvPr/>
        </p:nvCxnSpPr>
        <p:spPr>
          <a:xfrm>
            <a:off x="7557210" y="3866701"/>
            <a:ext cx="1845207" cy="117676"/>
          </a:xfrm>
          <a:prstGeom prst="straightConnector1">
            <a:avLst/>
          </a:prstGeom>
          <a:ln w="41275">
            <a:solidFill>
              <a:srgbClr val="FF0000"/>
            </a:solidFill>
            <a:prstDash val="sysDot"/>
            <a:headEnd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88692" y="3168320"/>
            <a:ext cx="2999564" cy="1821482"/>
          </a:xfrm>
          <a:prstGeom prst="rect">
            <a:avLst/>
          </a:prstGeom>
          <a:noFill/>
          <a:ln w="508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731570" y="3168320"/>
            <a:ext cx="4284463" cy="2656934"/>
          </a:xfrm>
          <a:prstGeom prst="rect">
            <a:avLst/>
          </a:prstGeom>
          <a:noFill/>
          <a:ln w="508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34638" y="5827618"/>
            <a:ext cx="15083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rgbClr val="FF0000"/>
                </a:solidFill>
              </a:rPr>
              <a:t>CHARM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97424" y="4975345"/>
            <a:ext cx="15083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accent6"/>
                </a:solidFill>
              </a:rPr>
              <a:t>IRRAD</a:t>
            </a:r>
          </a:p>
        </p:txBody>
      </p:sp>
      <p:sp>
        <p:nvSpPr>
          <p:cNvPr id="17" name="TextBox 16"/>
          <p:cNvSpPr txBox="1"/>
          <p:nvPr/>
        </p:nvSpPr>
        <p:spPr>
          <a:xfrm rot="245833">
            <a:off x="674890" y="3465416"/>
            <a:ext cx="1152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24 GeV/c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~400ms spill</a:t>
            </a:r>
          </a:p>
        </p:txBody>
      </p:sp>
      <p:sp>
        <p:nvSpPr>
          <p:cNvPr id="19" name="TextBox 18"/>
          <p:cNvSpPr txBox="1"/>
          <p:nvPr/>
        </p:nvSpPr>
        <p:spPr>
          <a:xfrm rot="231367">
            <a:off x="701480" y="3026959"/>
            <a:ext cx="985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PS p+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00453" y="3921086"/>
            <a:ext cx="9851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DUMP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5352" y="1194282"/>
            <a:ext cx="1119883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lvl="1" indent="0">
              <a:buNone/>
            </a:pPr>
            <a:r>
              <a:rPr lang="en-GB" dirty="0">
                <a:solidFill>
                  <a:schemeClr val="tx2"/>
                </a:solidFill>
              </a:rPr>
              <a:t>Primary beam line from PS (T08): </a:t>
            </a:r>
            <a:r>
              <a:rPr lang="en-GB" b="1" dirty="0">
                <a:solidFill>
                  <a:schemeClr val="tx2"/>
                </a:solidFill>
              </a:rPr>
              <a:t>24 GeV/c proton beam</a:t>
            </a:r>
          </a:p>
          <a:p>
            <a:pPr marL="231775" lvl="1" indent="0">
              <a:buNone/>
            </a:pPr>
            <a:endParaRPr lang="en-GB" sz="800" b="1" dirty="0">
              <a:solidFill>
                <a:schemeClr val="tx2"/>
              </a:solidFill>
            </a:endParaRPr>
          </a:p>
          <a:p>
            <a:pPr marL="231775" lvl="1" indent="0">
              <a:buNone/>
            </a:pPr>
            <a:r>
              <a:rPr lang="en-GB" sz="2000" b="1" dirty="0">
                <a:solidFill>
                  <a:srgbClr val="FF0000"/>
                </a:solidFill>
              </a:rPr>
              <a:t>CHARM</a:t>
            </a:r>
            <a:r>
              <a:rPr lang="en-GB" sz="2000" b="1" dirty="0">
                <a:solidFill>
                  <a:schemeClr val="tx2"/>
                </a:solidFill>
              </a:rPr>
              <a:t> irradiation area is placed downstream to </a:t>
            </a:r>
            <a:r>
              <a:rPr lang="en-GB" sz="2000" b="1" dirty="0">
                <a:solidFill>
                  <a:srgbClr val="70AD47"/>
                </a:solidFill>
              </a:rPr>
              <a:t>IRRAD </a:t>
            </a:r>
            <a:r>
              <a:rPr lang="en-GB" sz="2000" b="1" dirty="0">
                <a:solidFill>
                  <a:schemeClr val="tx2"/>
                </a:solidFill>
              </a:rPr>
              <a:t>on the T8 line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969041" y="5724489"/>
            <a:ext cx="195135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b="1" dirty="0">
                <a:solidFill>
                  <a:schemeClr val="tx2"/>
                </a:solidFill>
              </a:rPr>
              <a:t>ENTRANCE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AFF60F-93DE-41D7-B867-7581AD9D290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3D8B0661-2244-4C48-9AC6-DDCF5EA09E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22206A0-6C2F-45B0-ABC1-14DCA1793A16}"/>
              </a:ext>
            </a:extLst>
          </p:cNvPr>
          <p:cNvCxnSpPr>
            <a:cxnSpLocks/>
          </p:cNvCxnSpPr>
          <p:nvPr/>
        </p:nvCxnSpPr>
        <p:spPr>
          <a:xfrm flipV="1">
            <a:off x="4944718" y="5314122"/>
            <a:ext cx="0" cy="437321"/>
          </a:xfrm>
          <a:prstGeom prst="straightConnector1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034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Irradiation Room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17792"/>
          <a:stretch/>
        </p:blipFill>
        <p:spPr>
          <a:xfrm>
            <a:off x="5783063" y="2205563"/>
            <a:ext cx="4906513" cy="3697103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1851064" y="2636912"/>
            <a:ext cx="8240110" cy="6063198"/>
            <a:chOff x="305488" y="2179470"/>
            <a:chExt cx="8240110" cy="6063198"/>
          </a:xfrm>
        </p:grpSpPr>
        <p:sp>
          <p:nvSpPr>
            <p:cNvPr id="41" name="TextBox 40"/>
            <p:cNvSpPr txBox="1"/>
            <p:nvPr/>
          </p:nvSpPr>
          <p:spPr>
            <a:xfrm>
              <a:off x="305488" y="2179470"/>
              <a:ext cx="8240110" cy="6063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3 KEY ELEMENTS:</a:t>
              </a:r>
            </a:p>
            <a:p>
              <a:endParaRPr lang="en-GB" b="1" dirty="0"/>
            </a:p>
            <a:p>
              <a:pPr marL="342900" indent="-342900">
                <a:buFont typeface="+mj-lt"/>
                <a:buAutoNum type="arabicPeriod"/>
              </a:pPr>
              <a:r>
                <a:rPr lang="en-GB" sz="2000" b="1" dirty="0"/>
                <a:t>Target</a:t>
              </a:r>
            </a:p>
            <a:p>
              <a:pPr marL="342900" indent="-342900">
                <a:buFont typeface="+mj-lt"/>
                <a:buAutoNum type="arabicPeriod"/>
              </a:pPr>
              <a:endParaRPr lang="en-GB" sz="2000" b="1" dirty="0"/>
            </a:p>
            <a:p>
              <a:pPr marL="342900" indent="-342900">
                <a:buFont typeface="+mj-lt"/>
                <a:buAutoNum type="arabicPeriod"/>
              </a:pPr>
              <a:endParaRPr lang="en-GB" sz="2000" b="1" dirty="0"/>
            </a:p>
            <a:p>
              <a:pPr marL="342900" indent="-342900">
                <a:buFont typeface="+mj-lt"/>
                <a:buAutoNum type="arabicPeriod"/>
              </a:pPr>
              <a:r>
                <a:rPr lang="en-GB" sz="2000" b="1" dirty="0"/>
                <a:t>Movable Shielding</a:t>
              </a:r>
            </a:p>
            <a:p>
              <a:pPr marL="342900" indent="-342900">
                <a:buFont typeface="+mj-lt"/>
                <a:buAutoNum type="arabicPeriod"/>
              </a:pPr>
              <a:endParaRPr lang="en-GB" b="1" dirty="0"/>
            </a:p>
            <a:p>
              <a:pPr marL="342900" indent="-342900">
                <a:buFont typeface="+mj-lt"/>
                <a:buAutoNum type="arabicPeriod"/>
              </a:pPr>
              <a:endParaRPr lang="en-GB" b="1" dirty="0"/>
            </a:p>
            <a:p>
              <a:pPr marL="342900" indent="-342900">
                <a:buFont typeface="+mj-lt"/>
                <a:buAutoNum type="arabicPeriod"/>
              </a:pPr>
              <a:r>
                <a:rPr lang="en-GB" sz="2000" b="1" dirty="0"/>
                <a:t>Positions</a:t>
              </a:r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  <a:p>
              <a:endParaRPr lang="en-GB" b="1" dirty="0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2084926" y="4503612"/>
              <a:ext cx="148729" cy="13746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2292616" y="4418457"/>
              <a:ext cx="10472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Conveyer</a:t>
              </a:r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2084926" y="4719823"/>
              <a:ext cx="148729" cy="13746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292616" y="4643461"/>
              <a:ext cx="9041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Montrac</a:t>
              </a: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3122548" y="3855923"/>
              <a:ext cx="374310" cy="152196"/>
            </a:xfrm>
            <a:prstGeom prst="rect">
              <a:avLst/>
            </a:prstGeom>
            <a:pattFill prst="dkVert">
              <a:fgClr>
                <a:schemeClr val="accent2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3122548" y="3590115"/>
              <a:ext cx="374310" cy="157751"/>
            </a:xfrm>
            <a:prstGeom prst="rect">
              <a:avLst/>
            </a:prstGeom>
            <a:pattFill prst="dkVert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3510852" y="3783704"/>
              <a:ext cx="13401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Iron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519177" y="3530685"/>
              <a:ext cx="13401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Concrete</a:t>
              </a: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2291152" y="2825998"/>
              <a:ext cx="425596" cy="104995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2730810" y="2704695"/>
              <a:ext cx="13401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tx2"/>
                  </a:solidFill>
                </a:rPr>
                <a:t>Target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997525" y="1350642"/>
            <a:ext cx="9129765" cy="4753237"/>
            <a:chOff x="451948" y="893199"/>
            <a:chExt cx="9129765" cy="4753237"/>
          </a:xfrm>
        </p:grpSpPr>
        <p:sp>
          <p:nvSpPr>
            <p:cNvPr id="131" name="TextBox 130"/>
            <p:cNvSpPr txBox="1"/>
            <p:nvPr/>
          </p:nvSpPr>
          <p:spPr>
            <a:xfrm>
              <a:off x="451948" y="893199"/>
              <a:ext cx="824011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PRIMARY PROTONS IMPINGE THE TARGET: A SECONDARY RADIATION FIELD IS CREATED</a:t>
              </a:r>
            </a:p>
          </p:txBody>
        </p:sp>
        <p:pic>
          <p:nvPicPr>
            <p:cNvPr id="2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8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802"/>
            <a:stretch/>
          </p:blipFill>
          <p:spPr bwMode="auto">
            <a:xfrm>
              <a:off x="4596326" y="1219200"/>
              <a:ext cx="4985387" cy="4427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4159425" y="2759576"/>
              <a:ext cx="2136420" cy="104995"/>
            </a:xfrm>
            <a:prstGeom prst="straightConnector1">
              <a:avLst/>
            </a:prstGeom>
            <a:ln w="38100">
              <a:solidFill>
                <a:srgbClr val="FA4343"/>
              </a:solidFill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6971016" y="2872983"/>
            <a:ext cx="2903220" cy="1942899"/>
            <a:chOff x="5425440" y="2415540"/>
            <a:chExt cx="2903220" cy="1942899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5425440" y="4290060"/>
              <a:ext cx="290322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5577608" y="2415540"/>
              <a:ext cx="1511411" cy="1942899"/>
              <a:chOff x="5577608" y="2415540"/>
              <a:chExt cx="1511411" cy="1942899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6519632" y="3989107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C00000"/>
                    </a:solidFill>
                  </a:rPr>
                  <a:t>6mt</a:t>
                </a:r>
              </a:p>
            </p:txBody>
          </p:sp>
          <p:cxnSp>
            <p:nvCxnSpPr>
              <p:cNvPr id="44" name="Straight Arrow Connector 43"/>
              <p:cNvCxnSpPr/>
              <p:nvPr/>
            </p:nvCxnSpPr>
            <p:spPr>
              <a:xfrm>
                <a:off x="5577840" y="2415540"/>
                <a:ext cx="0" cy="1675941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5577608" y="3520387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C00000"/>
                    </a:solidFill>
                  </a:rPr>
                  <a:t>5mt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687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9645"/>
          <a:stretch/>
        </p:blipFill>
        <p:spPr>
          <a:xfrm>
            <a:off x="2797761" y="570155"/>
            <a:ext cx="6689521" cy="55401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Irradiation Room</a:t>
            </a:r>
          </a:p>
        </p:txBody>
      </p:sp>
      <p:pic>
        <p:nvPicPr>
          <p:cNvPr id="31" name="Content Placeholder 6" descr="A picture containing indoor&#10;&#10;Description automatically generated">
            <a:extLst>
              <a:ext uri="{FF2B5EF4-FFF2-40B4-BE49-F238E27FC236}">
                <a16:creationId xmlns:a16="http://schemas.microsoft.com/office/drawing/2014/main" id="{61BBD833-1829-5FED-AE52-D6E739659A8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14" y="1416326"/>
            <a:ext cx="2197100" cy="16383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8F73CA-51C2-2620-96B7-2CDD754825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071" y="234461"/>
            <a:ext cx="1983039" cy="26703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F76F0E-F96E-DF4C-EFF1-17D318B137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147" y="3164069"/>
            <a:ext cx="2002769" cy="267035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5C51647-0E0F-6DF1-6396-79DACEFDF935}"/>
              </a:ext>
            </a:extLst>
          </p:cNvPr>
          <p:cNvSpPr/>
          <p:nvPr/>
        </p:nvSpPr>
        <p:spPr>
          <a:xfrm>
            <a:off x="7757758" y="1715147"/>
            <a:ext cx="490330" cy="2213113"/>
          </a:xfrm>
          <a:prstGeom prst="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BF5FA9-0F8E-F832-6569-E8BFB54C5102}"/>
              </a:ext>
            </a:extLst>
          </p:cNvPr>
          <p:cNvSpPr/>
          <p:nvPr/>
        </p:nvSpPr>
        <p:spPr>
          <a:xfrm rot="5400000">
            <a:off x="6531931" y="2076360"/>
            <a:ext cx="490330" cy="3064621"/>
          </a:xfrm>
          <a:prstGeom prst="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FAD972-341E-C617-23AF-0BB91B1F2263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8248088" y="2244436"/>
            <a:ext cx="1505059" cy="57726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22A209D-3E1F-20DF-4250-A88BD4C65FA8}"/>
              </a:ext>
            </a:extLst>
          </p:cNvPr>
          <p:cNvCxnSpPr>
            <a:cxnSpLocks/>
          </p:cNvCxnSpPr>
          <p:nvPr/>
        </p:nvCxnSpPr>
        <p:spPr>
          <a:xfrm>
            <a:off x="8248088" y="2821704"/>
            <a:ext cx="1858792" cy="109621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8409FAD-E00A-F755-C533-FBA8371C6E89}"/>
              </a:ext>
            </a:extLst>
          </p:cNvPr>
          <p:cNvSpPr/>
          <p:nvPr/>
        </p:nvSpPr>
        <p:spPr>
          <a:xfrm>
            <a:off x="6483381" y="4106321"/>
            <a:ext cx="1957091" cy="1600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C6C0815-9364-2836-2751-A9E8BE10E1A3}"/>
              </a:ext>
            </a:extLst>
          </p:cNvPr>
          <p:cNvCxnSpPr>
            <a:cxnSpLocks/>
            <a:endCxn id="31" idx="3"/>
          </p:cNvCxnSpPr>
          <p:nvPr/>
        </p:nvCxnSpPr>
        <p:spPr>
          <a:xfrm flipH="1" flipV="1">
            <a:off x="2235414" y="2235476"/>
            <a:ext cx="4919637" cy="186155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65F791F-0EB5-755D-D696-7312B6B19E10}"/>
              </a:ext>
            </a:extLst>
          </p:cNvPr>
          <p:cNvSpPr txBox="1"/>
          <p:nvPr/>
        </p:nvSpPr>
        <p:spPr>
          <a:xfrm>
            <a:off x="10243477" y="2054973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b="1" dirty="0">
                <a:solidFill>
                  <a:schemeClr val="bg1"/>
                </a:solidFill>
              </a:rPr>
              <a:t>RACK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BA1ADB-674F-4F17-A7A4-0E9E2E8E207D}"/>
              </a:ext>
            </a:extLst>
          </p:cNvPr>
          <p:cNvSpPr txBox="1"/>
          <p:nvPr/>
        </p:nvSpPr>
        <p:spPr>
          <a:xfrm>
            <a:off x="10243477" y="3466595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b="1" dirty="0">
                <a:solidFill>
                  <a:schemeClr val="bg1"/>
                </a:solidFill>
              </a:rPr>
              <a:t>RACK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1E9502-4FB6-7D4F-E9BD-5ED8ACAD3A73}"/>
              </a:ext>
            </a:extLst>
          </p:cNvPr>
          <p:cNvSpPr txBox="1"/>
          <p:nvPr/>
        </p:nvSpPr>
        <p:spPr>
          <a:xfrm>
            <a:off x="271884" y="1464420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b="1" dirty="0">
                <a:solidFill>
                  <a:schemeClr val="bg1"/>
                </a:solidFill>
              </a:rPr>
              <a:t>OVERHEAD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9E6AFA9-B003-05A8-C35D-5846AE99A841}"/>
              </a:ext>
            </a:extLst>
          </p:cNvPr>
          <p:cNvSpPr txBox="1"/>
          <p:nvPr/>
        </p:nvSpPr>
        <p:spPr>
          <a:xfrm>
            <a:off x="680000" y="4508499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b="1" dirty="0">
                <a:solidFill>
                  <a:schemeClr val="bg1"/>
                </a:solidFill>
              </a:rPr>
              <a:t>G0</a:t>
            </a:r>
          </a:p>
        </p:txBody>
      </p:sp>
      <p:pic>
        <p:nvPicPr>
          <p:cNvPr id="14" name="Picture 13" descr="A wire and wires on a wall&#10;&#10;Description automatically generated">
            <a:extLst>
              <a:ext uri="{FF2B5EF4-FFF2-40B4-BE49-F238E27FC236}">
                <a16:creationId xmlns:a16="http://schemas.microsoft.com/office/drawing/2014/main" id="{674DB1DD-E079-227E-75BA-AC0B2E7E42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873" y="3882838"/>
            <a:ext cx="2634423" cy="197599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B068A3-CDD2-D8FB-DC9C-70E721146A7F}"/>
              </a:ext>
            </a:extLst>
          </p:cNvPr>
          <p:cNvSpPr txBox="1"/>
          <p:nvPr/>
        </p:nvSpPr>
        <p:spPr>
          <a:xfrm>
            <a:off x="385211" y="4739331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2400" b="1" dirty="0">
                <a:solidFill>
                  <a:schemeClr val="bg1"/>
                </a:solidFill>
              </a:rPr>
              <a:t>G0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FC41386-83C3-7D76-B44A-C492F93CE825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2753296" y="4870837"/>
            <a:ext cx="2613505" cy="91133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6D6FD041-DEA2-0BD1-DEE8-94E1C635461D}"/>
              </a:ext>
            </a:extLst>
          </p:cNvPr>
          <p:cNvSpPr txBox="1"/>
          <p:nvPr/>
        </p:nvSpPr>
        <p:spPr>
          <a:xfrm>
            <a:off x="6400391" y="2235476"/>
            <a:ext cx="113364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FR" b="1" dirty="0">
                <a:solidFill>
                  <a:schemeClr val="bg2">
                    <a:lumMod val="10000"/>
                  </a:schemeClr>
                </a:solidFill>
              </a:rPr>
              <a:t>BLM 102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1B01FE-2022-2EB5-C176-7CD5CA930CEE}"/>
              </a:ext>
            </a:extLst>
          </p:cNvPr>
          <p:cNvSpPr txBox="1"/>
          <p:nvPr/>
        </p:nvSpPr>
        <p:spPr>
          <a:xfrm>
            <a:off x="5812127" y="2748166"/>
            <a:ext cx="113364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FR" b="1" dirty="0">
                <a:solidFill>
                  <a:schemeClr val="bg2">
                    <a:lumMod val="10000"/>
                  </a:schemeClr>
                </a:solidFill>
              </a:rPr>
              <a:t>BLM 101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450384-5E0B-8DA3-DB92-8F800E7A1095}"/>
              </a:ext>
            </a:extLst>
          </p:cNvPr>
          <p:cNvSpPr txBox="1"/>
          <p:nvPr/>
        </p:nvSpPr>
        <p:spPr>
          <a:xfrm>
            <a:off x="6945771" y="1464229"/>
            <a:ext cx="127470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FR" b="1" dirty="0">
                <a:solidFill>
                  <a:schemeClr val="bg2">
                    <a:lumMod val="10000"/>
                  </a:schemeClr>
                </a:solidFill>
              </a:rPr>
              <a:t>BLM MOV</a:t>
            </a:r>
          </a:p>
        </p:txBody>
      </p:sp>
    </p:spTree>
    <p:extLst>
      <p:ext uri="{BB962C8B-B14F-4D97-AF65-F5344CB8AC3E}">
        <p14:creationId xmlns:p14="http://schemas.microsoft.com/office/powerpoint/2010/main" val="52302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B1764-E1B5-27EE-1ED6-81DE784B4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CHARM irradiation zone</a:t>
            </a:r>
            <a:endParaRPr lang="en-CH"/>
          </a:p>
        </p:txBody>
      </p:sp>
      <p:pic>
        <p:nvPicPr>
          <p:cNvPr id="4" name="Picture 2" descr="https://cds.cern.ch/record/2748830/files/202101-002_07.jpg?subformat=icon-1440">
            <a:extLst>
              <a:ext uri="{FF2B5EF4-FFF2-40B4-BE49-F238E27FC236}">
                <a16:creationId xmlns:a16="http://schemas.microsoft.com/office/drawing/2014/main" id="{D9E4DD24-82FF-222E-09F4-DF20092F70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457" y="1321903"/>
            <a:ext cx="7207443" cy="480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A8EC05-DAE6-0574-65B1-46ABD0EBD1D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78370-5A52-90CB-6832-D1CBEC31C58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2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43B46-D300-3D8B-75DC-79913C8D2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Testing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04436-7AEF-4A31-1C71-7C0A0A7E024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sz="2400" dirty="0"/>
              <a:t>On 18/3/2024, starting 13h30:</a:t>
            </a:r>
          </a:p>
          <a:p>
            <a:pPr marL="0" indent="0">
              <a:buNone/>
            </a:pPr>
            <a:r>
              <a:rPr lang="en-FR" sz="2400" dirty="0"/>
              <a:t>T8 beam extracted with nominal intensity (8E11) and slow extraction</a:t>
            </a:r>
          </a:p>
          <a:p>
            <a:r>
              <a:rPr lang="en-FR" sz="2400" dirty="0"/>
              <a:t>Marc in CCC changed beam extraction parameters, monitoring the extracted beam by the scintillator placed along the line</a:t>
            </a:r>
          </a:p>
          <a:p>
            <a:r>
              <a:rPr lang="en-FR" sz="2400" dirty="0"/>
              <a:t>Salvatore and Roberta monitored the effect on the secondary field emitted by the CHARM target, by the BLMs located on top and on the side of the target</a:t>
            </a:r>
          </a:p>
          <a:p>
            <a:r>
              <a:rPr lang="en-FR" sz="2400" dirty="0"/>
              <a:t>BLM were seeing a ~orthogonal-to-the-beam radiation, on top of the target, plus a BLM at beam height on the left of the beam line, downstream the target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FDF680-FC9A-1F48-A1B5-38FD94E5F45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5976B2-7D3F-229B-FDF5-DE345952FA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255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451ED-2035-C2DE-A971-8A3C65184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Spill shape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31707-191A-B32F-744C-5DCA2C66E6A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FR" dirty="0"/>
              <a:t>Change of beam shape at extraction</a:t>
            </a:r>
          </a:p>
          <a:p>
            <a:r>
              <a:rPr lang="en-FR" dirty="0">
                <a:sym typeface="Wingdings" pitchFamily="2" charset="2"/>
              </a:rPr>
              <a:t> we see the enhanced head or tail of the time profile on the CHARM BLMs</a:t>
            </a: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518B53-FEA3-371A-3A8B-C74DC961BD3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166568-3A6A-EE11-0365-0A76DC088B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354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1AC8D-C1E1-155B-F826-B43F83F71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Spill “overflow”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02FEFE-1A2C-84FB-B2DA-EB0B49539EB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FR" sz="2000" dirty="0"/>
              <a:t>T8 line activation (kickers and magnets) lasts 540 ms</a:t>
            </a:r>
          </a:p>
          <a:p>
            <a:r>
              <a:rPr lang="en-FR" sz="2000" dirty="0"/>
              <a:t>If the spill extraction is not centered in this window, head and/or tail are mis-steered</a:t>
            </a:r>
          </a:p>
          <a:p>
            <a:r>
              <a:rPr lang="en-FR" sz="2000" dirty="0"/>
              <a:t>Extraction shift was intentionally provoked</a:t>
            </a:r>
          </a:p>
          <a:p>
            <a:r>
              <a:rPr lang="en-FR" sz="2000" dirty="0"/>
              <a:t>We saw spikes in the radiated field by the target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AD68F5-61A7-60EA-0223-81390D7EF50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91596E-ED60-A479-EC03-CDB5E7C5150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1E9EA0-D570-1072-43F0-E47C918DC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991" y="3064319"/>
            <a:ext cx="3506768" cy="3069171"/>
          </a:xfrm>
          <a:prstGeom prst="rect">
            <a:avLst/>
          </a:prstGeom>
        </p:spPr>
      </p:pic>
      <p:pic>
        <p:nvPicPr>
          <p:cNvPr id="9" name="Picture 8" descr="A screen shot of a graph&#10;&#10;Description automatically generated">
            <a:extLst>
              <a:ext uri="{FF2B5EF4-FFF2-40B4-BE49-F238E27FC236}">
                <a16:creationId xmlns:a16="http://schemas.microsoft.com/office/drawing/2014/main" id="{5AAD347B-2115-0E46-3B8A-A0FE5F4D4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1464" y="3134378"/>
            <a:ext cx="4925089" cy="292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889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CE4A0-7EC2-99CA-7B8D-28AEC38CC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Steering out of CHARM target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5A8BC-E3F1-59B8-A7F5-D849AE8D753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sz="2000" dirty="0"/>
              <a:t>Spill was intentionally steered steadily out of target in horizontal plane</a:t>
            </a:r>
          </a:p>
          <a:p>
            <a:r>
              <a:rPr lang="en-FR" sz="2000" dirty="0"/>
              <a:t>40 mm sx						20 mm dx</a:t>
            </a:r>
          </a:p>
          <a:p>
            <a:endParaRPr lang="en-FR" sz="2000" dirty="0"/>
          </a:p>
          <a:p>
            <a:endParaRPr lang="en-FR" sz="2000" dirty="0"/>
          </a:p>
          <a:p>
            <a:endParaRPr lang="en-FR" sz="2000" dirty="0"/>
          </a:p>
          <a:p>
            <a:endParaRPr lang="en-FR" sz="2000" dirty="0"/>
          </a:p>
          <a:p>
            <a:endParaRPr lang="en-FR" sz="2000" dirty="0"/>
          </a:p>
          <a:p>
            <a:endParaRPr lang="en-FR" sz="2000" dirty="0"/>
          </a:p>
          <a:p>
            <a:endParaRPr lang="en-FR" sz="2000" dirty="0"/>
          </a:p>
          <a:p>
            <a:r>
              <a:rPr lang="en-FR" sz="2000" dirty="0"/>
              <a:t>Effect is not clear, a distorted time profile is present but similar in two cases</a:t>
            </a:r>
          </a:p>
          <a:p>
            <a:r>
              <a:rPr lang="en-FR" sz="2000" dirty="0"/>
              <a:t>Hp: intrinsic momentum spread plus displacement may cause dynamic effect due to parasitic dipole effect of quads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A286C6-2B2F-5B45-E466-CD7E9CBD069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 Fiore - 2024 CHARM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A6B01D-0AFB-5E08-47CA-85CA3EA19F9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5810EB5-0516-8A30-93DD-7255C981B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197588"/>
            <a:ext cx="4541208" cy="2675030"/>
          </a:xfrm>
          <a:prstGeom prst="rect">
            <a:avLst/>
          </a:prstGeom>
        </p:spPr>
      </p:pic>
      <p:pic>
        <p:nvPicPr>
          <p:cNvPr id="9" name="Picture 8" descr="A graph on a computer screen&#10;&#10;Description automatically generated">
            <a:extLst>
              <a:ext uri="{FF2B5EF4-FFF2-40B4-BE49-F238E27FC236}">
                <a16:creationId xmlns:a16="http://schemas.microsoft.com/office/drawing/2014/main" id="{DE47BD4B-C865-7E42-2404-1786FE2AD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4632" y="2197588"/>
            <a:ext cx="4666799" cy="267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522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27983</TotalTime>
  <Words>677</Words>
  <Application>Microsoft Macintosh PowerPoint</Application>
  <PresentationFormat>Widescreen</PresentationFormat>
  <Paragraphs>130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T8 - CHARM beam steering  joint activities    </vt:lpstr>
      <vt:lpstr>East Area Irradiation Facilites</vt:lpstr>
      <vt:lpstr>Irradiation Room</vt:lpstr>
      <vt:lpstr>Irradiation Room</vt:lpstr>
      <vt:lpstr>CHARM irradiation zone</vt:lpstr>
      <vt:lpstr>Testing procedure</vt:lpstr>
      <vt:lpstr>Spill shape change</vt:lpstr>
      <vt:lpstr>Spill “overflow”</vt:lpstr>
      <vt:lpstr>Steering out of CHARM target</vt:lpstr>
      <vt:lpstr>Spill shortening</vt:lpstr>
      <vt:lpstr>Short gaussian spill</vt:lpstr>
      <vt:lpstr>Fast extraction</vt:lpstr>
      <vt:lpstr>Spill steering during extraction</vt:lpstr>
      <vt:lpstr>First conclusions</vt:lpstr>
      <vt:lpstr>Next actions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Louisa Elizabeth Catherall</dc:creator>
  <cp:lastModifiedBy>Salvatore Fiore</cp:lastModifiedBy>
  <cp:revision>1199</cp:revision>
  <cp:lastPrinted>2024-02-22T11:46:26Z</cp:lastPrinted>
  <dcterms:created xsi:type="dcterms:W3CDTF">2019-11-06T09:35:48Z</dcterms:created>
  <dcterms:modified xsi:type="dcterms:W3CDTF">2024-04-29T12:34:46Z</dcterms:modified>
</cp:coreProperties>
</file>