
<file path=[Content_Types].xml><?xml version="1.0" encoding="utf-8"?>
<Types xmlns="http://schemas.openxmlformats.org/package/2006/content-types">
  <Default Extension="emf" ContentType="image/x-emf"/>
  <Default Extension="jpeg" ContentType="image/jpeg"/>
  <Default Extension="jpg" ContentType="image/jpeg"/>
  <Default Extension="m4v" ContentType="video/unknown"/>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4.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5.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6.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7.xml" ContentType="application/vnd.openxmlformats-officedocument.theme+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8" r:id="rId2"/>
    <p:sldMasterId id="2147483722" r:id="rId3"/>
    <p:sldMasterId id="2147483735" r:id="rId4"/>
    <p:sldMasterId id="2147483747" r:id="rId5"/>
    <p:sldMasterId id="2147483764" r:id="rId6"/>
    <p:sldMasterId id="2147483800" r:id="rId7"/>
    <p:sldMasterId id="2147483810" r:id="rId8"/>
  </p:sldMasterIdLst>
  <p:notesMasterIdLst>
    <p:notesMasterId r:id="rId30"/>
  </p:notesMasterIdLst>
  <p:sldIdLst>
    <p:sldId id="256" r:id="rId9"/>
    <p:sldId id="405" r:id="rId10"/>
    <p:sldId id="432" r:id="rId11"/>
    <p:sldId id="444" r:id="rId12"/>
    <p:sldId id="443" r:id="rId13"/>
    <p:sldId id="445" r:id="rId14"/>
    <p:sldId id="2348" r:id="rId15"/>
    <p:sldId id="2299" r:id="rId16"/>
    <p:sldId id="1041" r:id="rId17"/>
    <p:sldId id="2158" r:id="rId18"/>
    <p:sldId id="1865" r:id="rId19"/>
    <p:sldId id="2344" r:id="rId20"/>
    <p:sldId id="2277" r:id="rId21"/>
    <p:sldId id="2335" r:id="rId22"/>
    <p:sldId id="1098" r:id="rId23"/>
    <p:sldId id="1099" r:id="rId24"/>
    <p:sldId id="313" r:id="rId25"/>
    <p:sldId id="312" r:id="rId26"/>
    <p:sldId id="456" r:id="rId27"/>
    <p:sldId id="349" r:id="rId28"/>
    <p:sldId id="451" r:id="rId2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ENERAL_1" id="{F593CFBE-06E3-1D44-86D6-C61441599DD5}">
          <p14:sldIdLst>
            <p14:sldId id="256"/>
            <p14:sldId id="405"/>
            <p14:sldId id="432"/>
          </p14:sldIdLst>
        </p14:section>
        <p14:section name="INNOVATION" id="{8708DAF8-4BBA-D143-A938-48541F954A12}">
          <p14:sldIdLst>
            <p14:sldId id="444"/>
            <p14:sldId id="443"/>
            <p14:sldId id="445"/>
            <p14:sldId id="2348"/>
            <p14:sldId id="2299"/>
            <p14:sldId id="1041"/>
            <p14:sldId id="2158"/>
            <p14:sldId id="1865"/>
            <p14:sldId id="2344"/>
            <p14:sldId id="2277"/>
            <p14:sldId id="2335"/>
            <p14:sldId id="1098"/>
            <p14:sldId id="1099"/>
            <p14:sldId id="313"/>
            <p14:sldId id="312"/>
            <p14:sldId id="456"/>
            <p14:sldId id="349"/>
            <p14:sldId id="451"/>
          </p14:sldIdLst>
        </p14:section>
      </p14:sectionLst>
    </p:ext>
    <p:ext uri="{EFAFB233-063F-42B5-8137-9DF3F51BA10A}">
      <p15:sldGuideLst xmlns:p15="http://schemas.microsoft.com/office/powerpoint/2012/main">
        <p15:guide id="1" orient="horz" pos="4020" userDrawn="1">
          <p15:clr>
            <a:srgbClr val="A4A3A4"/>
          </p15:clr>
        </p15:guide>
        <p15:guide id="2" pos="386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63" clrIdx="0">
    <p:extLst>
      <p:ext uri="{19B8F6BF-5375-455C-9EA6-DF929625EA0E}">
        <p15:presenceInfo xmlns:p15="http://schemas.microsoft.com/office/powerpoint/2012/main" userId="Ana Godinho" providerId="None"/>
      </p:ext>
    </p:extLst>
  </p:cmAuthor>
  <p:cmAuthor id="2" name="Microsoft Office User" initials="MOU" lastIdx="54" clrIdx="1">
    <p:extLst>
      <p:ext uri="{19B8F6BF-5375-455C-9EA6-DF929625EA0E}">
        <p15:presenceInfo xmlns:p15="http://schemas.microsoft.com/office/powerpoint/2012/main" userId="Microsoft Office User" providerId="None"/>
      </p:ext>
    </p:extLst>
  </p:cmAuthor>
  <p:cmAuthor id="3" name="Pippa Wells" initials="PW" lastIdx="11" clrIdx="2">
    <p:extLst>
      <p:ext uri="{19B8F6BF-5375-455C-9EA6-DF929625EA0E}">
        <p15:presenceInfo xmlns:p15="http://schemas.microsoft.com/office/powerpoint/2012/main" userId="S::pippa.wells@cern.ch::41c0e9d8-dc70-414a-b3b7-1203085110f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6E2466"/>
    <a:srgbClr val="1B426B"/>
    <a:srgbClr val="C0BFCB"/>
    <a:srgbClr val="1B436B"/>
    <a:srgbClr val="A8CEE3"/>
    <a:srgbClr val="668BCC"/>
    <a:srgbClr val="B9CFFF"/>
    <a:srgbClr val="2F2F2F"/>
    <a:srgbClr val="BFBFCB"/>
    <a:srgbClr val="0033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6520" autoAdjust="0"/>
    <p:restoredTop sz="86531"/>
  </p:normalViewPr>
  <p:slideViewPr>
    <p:cSldViewPr snapToGrid="0" snapToObjects="1">
      <p:cViewPr varScale="1">
        <p:scale>
          <a:sx n="110" d="100"/>
          <a:sy n="110" d="100"/>
        </p:scale>
        <p:origin x="1112" y="176"/>
      </p:cViewPr>
      <p:guideLst>
        <p:guide orient="horz" pos="4020"/>
        <p:guide pos="3863"/>
      </p:guideLst>
    </p:cSldViewPr>
  </p:slideViewPr>
  <p:outlineViewPr>
    <p:cViewPr>
      <p:scale>
        <a:sx n="33" d="100"/>
        <a:sy n="33" d="100"/>
      </p:scale>
      <p:origin x="0" y="0"/>
    </p:cViewPr>
    <p:sldLst>
      <p:sld r:id="rId1" collapse="1"/>
    </p:sldLst>
  </p:outlineViewPr>
  <p:notesTextViewPr>
    <p:cViewPr>
      <p:scale>
        <a:sx n="3" d="2"/>
        <a:sy n="3" d="2"/>
      </p:scale>
      <p:origin x="0" y="0"/>
    </p:cViewPr>
  </p:notesTextViewPr>
  <p:sorterViewPr>
    <p:cViewPr>
      <p:scale>
        <a:sx n="1" d="1"/>
        <a:sy n="1" d="1"/>
      </p:scale>
      <p:origin x="0" y="-136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Master" Target="slideMasters/slideMaster8.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795549-5116-F647-9E49-5207F25A5F6A}" type="doc">
      <dgm:prSet loTypeId="urn:microsoft.com/office/officeart/2005/8/layout/balance1" loCatId="" qsTypeId="urn:microsoft.com/office/officeart/2005/8/quickstyle/simple1" qsCatId="simple" csTypeId="urn:microsoft.com/office/officeart/2005/8/colors/accent1_2" csCatId="accent1" phldr="1"/>
      <dgm:spPr/>
      <dgm:t>
        <a:bodyPr/>
        <a:lstStyle/>
        <a:p>
          <a:endParaRPr lang="en-GB"/>
        </a:p>
      </dgm:t>
    </dgm:pt>
    <dgm:pt modelId="{40DF3A82-89ED-C74D-BB4C-EC8215B7E9F0}">
      <dgm:prSet phldrT="[Text]" custT="1"/>
      <dgm:spPr>
        <a:solidFill>
          <a:srgbClr val="1B436B"/>
        </a:solidFill>
      </dgm:spPr>
      <dgm:t>
        <a:bodyPr/>
        <a:lstStyle/>
        <a:p>
          <a:r>
            <a:rPr lang="en-GB" sz="1800"/>
            <a:t>Scout for technologies</a:t>
          </a:r>
        </a:p>
      </dgm:t>
    </dgm:pt>
    <dgm:pt modelId="{5A877D5F-5E23-F447-BA95-1EAD02C2A9E5}" type="parTrans" cxnId="{7937ABDD-296F-F248-8B30-7785C9EF493A}">
      <dgm:prSet/>
      <dgm:spPr/>
      <dgm:t>
        <a:bodyPr/>
        <a:lstStyle/>
        <a:p>
          <a:endParaRPr lang="en-GB"/>
        </a:p>
      </dgm:t>
    </dgm:pt>
    <dgm:pt modelId="{E9AB483E-F149-9A4E-8CB4-D61E0178951C}" type="sibTrans" cxnId="{7937ABDD-296F-F248-8B30-7785C9EF493A}">
      <dgm:prSet/>
      <dgm:spPr/>
      <dgm:t>
        <a:bodyPr/>
        <a:lstStyle/>
        <a:p>
          <a:endParaRPr lang="en-GB"/>
        </a:p>
      </dgm:t>
    </dgm:pt>
    <dgm:pt modelId="{E784A386-692C-874D-BF5A-F993BB73DCD6}">
      <dgm:prSet phldrT="[Text]" custT="1"/>
      <dgm:spPr/>
      <dgm:t>
        <a:bodyPr/>
        <a:lstStyle/>
        <a:p>
          <a:r>
            <a:rPr lang="en-GB" sz="1800"/>
            <a:t>Search unmet needs</a:t>
          </a:r>
        </a:p>
      </dgm:t>
    </dgm:pt>
    <dgm:pt modelId="{3E67DE19-FBAF-CE4A-95F2-626C18D51DAC}" type="parTrans" cxnId="{4A4E32B2-8E5E-EF41-A46D-4A1271296B7E}">
      <dgm:prSet/>
      <dgm:spPr/>
      <dgm:t>
        <a:bodyPr/>
        <a:lstStyle/>
        <a:p>
          <a:endParaRPr lang="en-GB"/>
        </a:p>
      </dgm:t>
    </dgm:pt>
    <dgm:pt modelId="{90E58BCD-0F83-F54D-8A4C-16EA9EDB9F70}" type="sibTrans" cxnId="{4A4E32B2-8E5E-EF41-A46D-4A1271296B7E}">
      <dgm:prSet/>
      <dgm:spPr/>
      <dgm:t>
        <a:bodyPr/>
        <a:lstStyle/>
        <a:p>
          <a:endParaRPr lang="en-GB"/>
        </a:p>
      </dgm:t>
    </dgm:pt>
    <dgm:pt modelId="{39C36FBA-FE33-A741-8443-DEDC4B6DE124}">
      <dgm:prSet phldrT="[Text]" custT="1"/>
      <dgm:spPr>
        <a:solidFill>
          <a:schemeClr val="bg1">
            <a:alpha val="90000"/>
          </a:schemeClr>
        </a:solidFill>
        <a:ln>
          <a:noFill/>
        </a:ln>
      </dgm:spPr>
      <dgm:t>
        <a:bodyPr/>
        <a:lstStyle/>
        <a:p>
          <a:endParaRPr lang="en-GB" sz="1600"/>
        </a:p>
      </dgm:t>
    </dgm:pt>
    <dgm:pt modelId="{34442781-D7BE-2E4E-8F28-B94ECCBD50A1}" type="sibTrans" cxnId="{3DC5CBE0-C4FD-7546-A6C5-EEBA449D8C83}">
      <dgm:prSet/>
      <dgm:spPr/>
      <dgm:t>
        <a:bodyPr/>
        <a:lstStyle/>
        <a:p>
          <a:endParaRPr lang="en-GB"/>
        </a:p>
      </dgm:t>
    </dgm:pt>
    <dgm:pt modelId="{A092DCF0-F186-EF4B-B97A-B5D0E21A66BD}" type="parTrans" cxnId="{3DC5CBE0-C4FD-7546-A6C5-EEBA449D8C83}">
      <dgm:prSet/>
      <dgm:spPr/>
      <dgm:t>
        <a:bodyPr/>
        <a:lstStyle/>
        <a:p>
          <a:endParaRPr lang="en-GB"/>
        </a:p>
      </dgm:t>
    </dgm:pt>
    <dgm:pt modelId="{4B26A596-5373-8D40-A43A-9DBEFC630CAB}">
      <dgm:prSet phldrT="[Text]" custT="1"/>
      <dgm:spPr>
        <a:solidFill>
          <a:schemeClr val="bg1">
            <a:alpha val="90000"/>
          </a:schemeClr>
        </a:solidFill>
        <a:ln>
          <a:noFill/>
        </a:ln>
      </dgm:spPr>
      <dgm:t>
        <a:bodyPr/>
        <a:lstStyle/>
        <a:p>
          <a:endParaRPr lang="en-GB" sz="1600"/>
        </a:p>
      </dgm:t>
    </dgm:pt>
    <dgm:pt modelId="{42AA9BDE-55CC-4045-AF40-6077844FDA8D}" type="sibTrans" cxnId="{F54C5CAC-8FEE-3346-B6B3-FF6452772CA5}">
      <dgm:prSet/>
      <dgm:spPr/>
      <dgm:t>
        <a:bodyPr/>
        <a:lstStyle/>
        <a:p>
          <a:endParaRPr lang="en-GB"/>
        </a:p>
      </dgm:t>
    </dgm:pt>
    <dgm:pt modelId="{B2E8FDF8-F023-664F-9734-9827DC3EBD5A}" type="parTrans" cxnId="{F54C5CAC-8FEE-3346-B6B3-FF6452772CA5}">
      <dgm:prSet/>
      <dgm:spPr/>
      <dgm:t>
        <a:bodyPr/>
        <a:lstStyle/>
        <a:p>
          <a:endParaRPr lang="en-GB"/>
        </a:p>
      </dgm:t>
    </dgm:pt>
    <dgm:pt modelId="{9731ABDE-6B03-1E4A-9170-5D4B56602E4A}" type="pres">
      <dgm:prSet presAssocID="{87795549-5116-F647-9E49-5207F25A5F6A}" presName="outerComposite" presStyleCnt="0">
        <dgm:presLayoutVars>
          <dgm:chMax val="2"/>
          <dgm:animLvl val="lvl"/>
          <dgm:resizeHandles val="exact"/>
        </dgm:presLayoutVars>
      </dgm:prSet>
      <dgm:spPr/>
    </dgm:pt>
    <dgm:pt modelId="{3BF70399-D455-7D4A-B041-E647AEFB3E50}" type="pres">
      <dgm:prSet presAssocID="{87795549-5116-F647-9E49-5207F25A5F6A}" presName="dummyMaxCanvas" presStyleCnt="0"/>
      <dgm:spPr/>
    </dgm:pt>
    <dgm:pt modelId="{8133DC7E-C9EC-F247-BC7E-9AA59B6492FC}" type="pres">
      <dgm:prSet presAssocID="{87795549-5116-F647-9E49-5207F25A5F6A}" presName="parentComposite" presStyleCnt="0"/>
      <dgm:spPr/>
    </dgm:pt>
    <dgm:pt modelId="{906F55CF-6BD6-A54D-A267-D0F167693679}" type="pres">
      <dgm:prSet presAssocID="{87795549-5116-F647-9E49-5207F25A5F6A}" presName="parent1" presStyleLbl="alignAccFollowNode1" presStyleIdx="0" presStyleCnt="4">
        <dgm:presLayoutVars>
          <dgm:chMax val="4"/>
        </dgm:presLayoutVars>
      </dgm:prSet>
      <dgm:spPr/>
    </dgm:pt>
    <dgm:pt modelId="{535C2F45-C556-4D46-AB7E-EEE0C46EBBD5}" type="pres">
      <dgm:prSet presAssocID="{87795549-5116-F647-9E49-5207F25A5F6A}" presName="parent2" presStyleLbl="alignAccFollowNode1" presStyleIdx="1" presStyleCnt="4">
        <dgm:presLayoutVars>
          <dgm:chMax val="4"/>
        </dgm:presLayoutVars>
      </dgm:prSet>
      <dgm:spPr/>
    </dgm:pt>
    <dgm:pt modelId="{E3F0BEE9-2D8B-9942-9942-9C298F4F5E49}" type="pres">
      <dgm:prSet presAssocID="{87795549-5116-F647-9E49-5207F25A5F6A}" presName="childrenComposite" presStyleCnt="0"/>
      <dgm:spPr/>
    </dgm:pt>
    <dgm:pt modelId="{F0CBA243-99D9-8341-88ED-9865A33D5762}" type="pres">
      <dgm:prSet presAssocID="{87795549-5116-F647-9E49-5207F25A5F6A}" presName="dummyMaxCanvas_ChildArea" presStyleCnt="0"/>
      <dgm:spPr/>
    </dgm:pt>
    <dgm:pt modelId="{9913025A-AE94-3141-AEA6-EADF4C0F31DD}" type="pres">
      <dgm:prSet presAssocID="{87795549-5116-F647-9E49-5207F25A5F6A}" presName="fulcrum" presStyleLbl="alignAccFollowNode1" presStyleIdx="2" presStyleCnt="4"/>
      <dgm:spPr/>
    </dgm:pt>
    <dgm:pt modelId="{76AF631F-CE3A-5D47-B21C-32445496AF5E}" type="pres">
      <dgm:prSet presAssocID="{87795549-5116-F647-9E49-5207F25A5F6A}" presName="balance_11" presStyleLbl="alignAccFollowNode1" presStyleIdx="3" presStyleCnt="4" custLinFactNeighborY="11190">
        <dgm:presLayoutVars>
          <dgm:bulletEnabled val="1"/>
        </dgm:presLayoutVars>
      </dgm:prSet>
      <dgm:spPr/>
    </dgm:pt>
    <dgm:pt modelId="{4B7BC28B-38DC-2648-A002-2EC0F07D9E3A}" type="pres">
      <dgm:prSet presAssocID="{87795549-5116-F647-9E49-5207F25A5F6A}" presName="left_11_1" presStyleLbl="node1" presStyleIdx="0" presStyleCnt="2" custScaleY="28747" custLinFactNeighborX="1043" custLinFactNeighborY="36133">
        <dgm:presLayoutVars>
          <dgm:bulletEnabled val="1"/>
        </dgm:presLayoutVars>
      </dgm:prSet>
      <dgm:spPr/>
    </dgm:pt>
    <dgm:pt modelId="{1F8E4AD9-2B31-FB45-8FC7-F8DB46FD70FB}" type="pres">
      <dgm:prSet presAssocID="{87795549-5116-F647-9E49-5207F25A5F6A}" presName="right_11_1" presStyleLbl="node1" presStyleIdx="1" presStyleCnt="2" custScaleY="28747" custLinFactNeighborX="1043" custLinFactNeighborY="36133">
        <dgm:presLayoutVars>
          <dgm:bulletEnabled val="1"/>
        </dgm:presLayoutVars>
      </dgm:prSet>
      <dgm:spPr/>
    </dgm:pt>
  </dgm:ptLst>
  <dgm:cxnLst>
    <dgm:cxn modelId="{F705A46F-8835-3442-8F12-8301ABB2179E}" type="presOf" srcId="{40DF3A82-89ED-C74D-BB4C-EC8215B7E9F0}" destId="{4B7BC28B-38DC-2648-A002-2EC0F07D9E3A}" srcOrd="0" destOrd="0" presId="urn:microsoft.com/office/officeart/2005/8/layout/balance1"/>
    <dgm:cxn modelId="{22DCF77A-E69B-8246-8A54-0357BF24F2DF}" type="presOf" srcId="{4B26A596-5373-8D40-A43A-9DBEFC630CAB}" destId="{906F55CF-6BD6-A54D-A267-D0F167693679}" srcOrd="0" destOrd="0" presId="urn:microsoft.com/office/officeart/2005/8/layout/balance1"/>
    <dgm:cxn modelId="{14ECAC98-5235-7242-B6E7-30AB8354E63B}" type="presOf" srcId="{39C36FBA-FE33-A741-8443-DEDC4B6DE124}" destId="{535C2F45-C556-4D46-AB7E-EEE0C46EBBD5}" srcOrd="0" destOrd="0" presId="urn:microsoft.com/office/officeart/2005/8/layout/balance1"/>
    <dgm:cxn modelId="{94B5F59E-0DB8-1C4A-A835-913D7171C022}" type="presOf" srcId="{E784A386-692C-874D-BF5A-F993BB73DCD6}" destId="{1F8E4AD9-2B31-FB45-8FC7-F8DB46FD70FB}" srcOrd="0" destOrd="0" presId="urn:microsoft.com/office/officeart/2005/8/layout/balance1"/>
    <dgm:cxn modelId="{97C593A6-E836-EF4C-B771-BF26742E9921}" type="presOf" srcId="{87795549-5116-F647-9E49-5207F25A5F6A}" destId="{9731ABDE-6B03-1E4A-9170-5D4B56602E4A}" srcOrd="0" destOrd="0" presId="urn:microsoft.com/office/officeart/2005/8/layout/balance1"/>
    <dgm:cxn modelId="{F54C5CAC-8FEE-3346-B6B3-FF6452772CA5}" srcId="{87795549-5116-F647-9E49-5207F25A5F6A}" destId="{4B26A596-5373-8D40-A43A-9DBEFC630CAB}" srcOrd="0" destOrd="0" parTransId="{B2E8FDF8-F023-664F-9734-9827DC3EBD5A}" sibTransId="{42AA9BDE-55CC-4045-AF40-6077844FDA8D}"/>
    <dgm:cxn modelId="{4A4E32B2-8E5E-EF41-A46D-4A1271296B7E}" srcId="{39C36FBA-FE33-A741-8443-DEDC4B6DE124}" destId="{E784A386-692C-874D-BF5A-F993BB73DCD6}" srcOrd="0" destOrd="0" parTransId="{3E67DE19-FBAF-CE4A-95F2-626C18D51DAC}" sibTransId="{90E58BCD-0F83-F54D-8A4C-16EA9EDB9F70}"/>
    <dgm:cxn modelId="{7937ABDD-296F-F248-8B30-7785C9EF493A}" srcId="{4B26A596-5373-8D40-A43A-9DBEFC630CAB}" destId="{40DF3A82-89ED-C74D-BB4C-EC8215B7E9F0}" srcOrd="0" destOrd="0" parTransId="{5A877D5F-5E23-F447-BA95-1EAD02C2A9E5}" sibTransId="{E9AB483E-F149-9A4E-8CB4-D61E0178951C}"/>
    <dgm:cxn modelId="{3DC5CBE0-C4FD-7546-A6C5-EEBA449D8C83}" srcId="{87795549-5116-F647-9E49-5207F25A5F6A}" destId="{39C36FBA-FE33-A741-8443-DEDC4B6DE124}" srcOrd="1" destOrd="0" parTransId="{A092DCF0-F186-EF4B-B97A-B5D0E21A66BD}" sibTransId="{34442781-D7BE-2E4E-8F28-B94ECCBD50A1}"/>
    <dgm:cxn modelId="{ED6AD3B5-4BC2-6247-A800-E50ACB57B17C}" type="presParOf" srcId="{9731ABDE-6B03-1E4A-9170-5D4B56602E4A}" destId="{3BF70399-D455-7D4A-B041-E647AEFB3E50}" srcOrd="0" destOrd="0" presId="urn:microsoft.com/office/officeart/2005/8/layout/balance1"/>
    <dgm:cxn modelId="{601162CF-87A6-E04A-8896-6E7F0938DEE7}" type="presParOf" srcId="{9731ABDE-6B03-1E4A-9170-5D4B56602E4A}" destId="{8133DC7E-C9EC-F247-BC7E-9AA59B6492FC}" srcOrd="1" destOrd="0" presId="urn:microsoft.com/office/officeart/2005/8/layout/balance1"/>
    <dgm:cxn modelId="{F163DEB8-4AC2-5349-9340-5CA5FFAE0ED7}" type="presParOf" srcId="{8133DC7E-C9EC-F247-BC7E-9AA59B6492FC}" destId="{906F55CF-6BD6-A54D-A267-D0F167693679}" srcOrd="0" destOrd="0" presId="urn:microsoft.com/office/officeart/2005/8/layout/balance1"/>
    <dgm:cxn modelId="{E30D5209-ED2A-6C47-B6B6-D1BF75167024}" type="presParOf" srcId="{8133DC7E-C9EC-F247-BC7E-9AA59B6492FC}" destId="{535C2F45-C556-4D46-AB7E-EEE0C46EBBD5}" srcOrd="1" destOrd="0" presId="urn:microsoft.com/office/officeart/2005/8/layout/balance1"/>
    <dgm:cxn modelId="{8A898674-A525-4945-873F-B9227F827DDF}" type="presParOf" srcId="{9731ABDE-6B03-1E4A-9170-5D4B56602E4A}" destId="{E3F0BEE9-2D8B-9942-9942-9C298F4F5E49}" srcOrd="2" destOrd="0" presId="urn:microsoft.com/office/officeart/2005/8/layout/balance1"/>
    <dgm:cxn modelId="{FE7E65F8-2805-554A-842A-F0ABCD5B9DC1}" type="presParOf" srcId="{E3F0BEE9-2D8B-9942-9942-9C298F4F5E49}" destId="{F0CBA243-99D9-8341-88ED-9865A33D5762}" srcOrd="0" destOrd="0" presId="urn:microsoft.com/office/officeart/2005/8/layout/balance1"/>
    <dgm:cxn modelId="{CC30DB93-615F-5B4E-AF73-BEFC0B8D7AAD}" type="presParOf" srcId="{E3F0BEE9-2D8B-9942-9942-9C298F4F5E49}" destId="{9913025A-AE94-3141-AEA6-EADF4C0F31DD}" srcOrd="1" destOrd="0" presId="urn:microsoft.com/office/officeart/2005/8/layout/balance1"/>
    <dgm:cxn modelId="{01B669B4-7F1C-9949-94C8-D91A27C05A15}" type="presParOf" srcId="{E3F0BEE9-2D8B-9942-9942-9C298F4F5E49}" destId="{76AF631F-CE3A-5D47-B21C-32445496AF5E}" srcOrd="2" destOrd="0" presId="urn:microsoft.com/office/officeart/2005/8/layout/balance1"/>
    <dgm:cxn modelId="{4E6943A3-A2C8-F641-A3DE-3493F24FCA85}" type="presParOf" srcId="{E3F0BEE9-2D8B-9942-9942-9C298F4F5E49}" destId="{4B7BC28B-38DC-2648-A002-2EC0F07D9E3A}" srcOrd="3" destOrd="0" presId="urn:microsoft.com/office/officeart/2005/8/layout/balance1"/>
    <dgm:cxn modelId="{AF11B0A6-5176-7644-8136-519124B0C37D}" type="presParOf" srcId="{E3F0BEE9-2D8B-9942-9942-9C298F4F5E49}" destId="{1F8E4AD9-2B31-FB45-8FC7-F8DB46FD70FB}" srcOrd="4"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6F55CF-6BD6-A54D-A267-D0F167693679}">
      <dsp:nvSpPr>
        <dsp:cNvPr id="0" name=""/>
        <dsp:cNvSpPr/>
      </dsp:nvSpPr>
      <dsp:spPr>
        <a:xfrm>
          <a:off x="1337407" y="0"/>
          <a:ext cx="2015960" cy="1119978"/>
        </a:xfrm>
        <a:prstGeom prst="roundRect">
          <a:avLst>
            <a:gd name="adj" fmla="val 10000"/>
          </a:avLst>
        </a:prstGeom>
        <a:solidFill>
          <a:schemeClr val="bg1">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1370210" y="32803"/>
        <a:ext cx="1950354" cy="1054372"/>
      </dsp:txXfrm>
    </dsp:sp>
    <dsp:sp modelId="{535C2F45-C556-4D46-AB7E-EEE0C46EBBD5}">
      <dsp:nvSpPr>
        <dsp:cNvPr id="0" name=""/>
        <dsp:cNvSpPr/>
      </dsp:nvSpPr>
      <dsp:spPr>
        <a:xfrm>
          <a:off x="4249351" y="0"/>
          <a:ext cx="2015960" cy="1119978"/>
        </a:xfrm>
        <a:prstGeom prst="roundRect">
          <a:avLst>
            <a:gd name="adj" fmla="val 10000"/>
          </a:avLst>
        </a:prstGeom>
        <a:solidFill>
          <a:schemeClr val="bg1">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4282154" y="32803"/>
        <a:ext cx="1950354" cy="1054372"/>
      </dsp:txXfrm>
    </dsp:sp>
    <dsp:sp modelId="{9913025A-AE94-3141-AEA6-EADF4C0F31DD}">
      <dsp:nvSpPr>
        <dsp:cNvPr id="0" name=""/>
        <dsp:cNvSpPr/>
      </dsp:nvSpPr>
      <dsp:spPr>
        <a:xfrm>
          <a:off x="3381368" y="4759907"/>
          <a:ext cx="839983" cy="839983"/>
        </a:xfrm>
        <a:prstGeom prst="triangle">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6AF631F-CE3A-5D47-B21C-32445496AF5E}">
      <dsp:nvSpPr>
        <dsp:cNvPr id="0" name=""/>
        <dsp:cNvSpPr/>
      </dsp:nvSpPr>
      <dsp:spPr>
        <a:xfrm>
          <a:off x="1281409" y="4446333"/>
          <a:ext cx="5039901" cy="34047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B7BC28B-38DC-2648-A002-2EC0F07D9E3A}">
      <dsp:nvSpPr>
        <dsp:cNvPr id="0" name=""/>
        <dsp:cNvSpPr/>
      </dsp:nvSpPr>
      <dsp:spPr>
        <a:xfrm>
          <a:off x="1358434" y="3520264"/>
          <a:ext cx="2015960" cy="862853"/>
        </a:xfrm>
        <a:prstGeom prst="roundRect">
          <a:avLst/>
        </a:prstGeom>
        <a:solidFill>
          <a:srgbClr val="1B436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Scout for technologies</a:t>
          </a:r>
        </a:p>
      </dsp:txBody>
      <dsp:txXfrm>
        <a:off x="1400555" y="3562385"/>
        <a:ext cx="1931718" cy="778611"/>
      </dsp:txXfrm>
    </dsp:sp>
    <dsp:sp modelId="{1F8E4AD9-2B31-FB45-8FC7-F8DB46FD70FB}">
      <dsp:nvSpPr>
        <dsp:cNvPr id="0" name=""/>
        <dsp:cNvSpPr/>
      </dsp:nvSpPr>
      <dsp:spPr>
        <a:xfrm>
          <a:off x="4270377" y="3520264"/>
          <a:ext cx="2015960" cy="86285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Search unmet needs</a:t>
          </a:r>
        </a:p>
      </dsp:txBody>
      <dsp:txXfrm>
        <a:off x="4312498" y="3562385"/>
        <a:ext cx="1931718" cy="778611"/>
      </dsp:txXfrm>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2C7E2F-BA7B-0749-B123-03CFF78731D1}" type="datetimeFigureOut">
              <a:rPr lang="fr-FR" smtClean="0"/>
              <a:t>07/05/2025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49E03-5E61-9344-9F2B-A7AC2BD1FB60}" type="slidenum">
              <a:rPr lang="fr-FR" smtClean="0"/>
              <a:t>‹#›</a:t>
            </a:fld>
            <a:endParaRPr lang="fr-FR"/>
          </a:p>
        </p:txBody>
      </p:sp>
    </p:spTree>
    <p:extLst>
      <p:ext uri="{BB962C8B-B14F-4D97-AF65-F5344CB8AC3E}">
        <p14:creationId xmlns:p14="http://schemas.microsoft.com/office/powerpoint/2010/main" val="588475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1</a:t>
            </a:fld>
            <a:endParaRPr lang="fr-FR" dirty="0"/>
          </a:p>
        </p:txBody>
      </p:sp>
    </p:spTree>
    <p:extLst>
      <p:ext uri="{BB962C8B-B14F-4D97-AF65-F5344CB8AC3E}">
        <p14:creationId xmlns:p14="http://schemas.microsoft.com/office/powerpoint/2010/main" val="1340760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Tree>
    <p:extLst>
      <p:ext uri="{BB962C8B-B14F-4D97-AF65-F5344CB8AC3E}">
        <p14:creationId xmlns:p14="http://schemas.microsoft.com/office/powerpoint/2010/main" val="39499122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FR" dirty="0"/>
              <a:t>Why you need new radioisotopes</a:t>
            </a:r>
          </a:p>
        </p:txBody>
      </p:sp>
    </p:spTree>
    <p:extLst>
      <p:ext uri="{BB962C8B-B14F-4D97-AF65-F5344CB8AC3E}">
        <p14:creationId xmlns:p14="http://schemas.microsoft.com/office/powerpoint/2010/main" val="12222500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noRot="1" noChangeAspect="1"/>
          </p:cNvSpPr>
          <p:nvPr>
            <p:ph type="sldImg"/>
          </p:nvPr>
        </p:nvSpPr>
        <p:spPr>
          <a:xfrm>
            <a:off x="381000" y="685800"/>
            <a:ext cx="6096000" cy="3429000"/>
          </a:xfrm>
          <a:prstGeom prst="rect">
            <a:avLst/>
          </a:prstGeom>
        </p:spPr>
        <p:txBody>
          <a:bodyPr/>
          <a:lstStyle/>
          <a:p>
            <a:endParaRPr/>
          </a:p>
        </p:txBody>
      </p:sp>
      <p:sp>
        <p:nvSpPr>
          <p:cNvPr id="175" name="Shape 175"/>
          <p:cNvSpPr>
            <a:spLocks noGrp="1"/>
          </p:cNvSpPr>
          <p:nvPr>
            <p:ph type="body" sz="quarter" idx="1"/>
          </p:nvPr>
        </p:nvSpPr>
        <p:spPr>
          <a:prstGeom prst="rect">
            <a:avLst/>
          </a:prstGeom>
        </p:spPr>
        <p:txBody>
          <a:bodyPr/>
          <a:lstStyle/>
          <a:p>
            <a:r>
              <a:rPr lang="en-GB" sz="2200" b="0" i="0" u="none" strike="noStrike" dirty="0">
                <a:effectLst/>
                <a:latin typeface="Helvetica Neue"/>
                <a:ea typeface="Helvetica Neue"/>
                <a:cs typeface="Helvetica Neue"/>
                <a:sym typeface="Helvetica Neue"/>
              </a:rPr>
              <a:t>For a long time, it was thought that </a:t>
            </a:r>
            <a:r>
              <a:rPr lang="en-GB" sz="2200" b="0" i="1" u="none" strike="noStrike" dirty="0">
                <a:effectLst/>
                <a:latin typeface="Helvetica Neue"/>
                <a:ea typeface="Helvetica Neue"/>
                <a:cs typeface="Helvetica Neue"/>
                <a:sym typeface="Helvetica Neue"/>
              </a:rPr>
              <a:t>The Madonna and Child</a:t>
            </a:r>
            <a:r>
              <a:rPr lang="en-GB" sz="2200" b="0" i="0" u="none" strike="noStrike" dirty="0">
                <a:effectLst/>
                <a:latin typeface="Helvetica Neue"/>
                <a:ea typeface="Helvetica Neue"/>
                <a:cs typeface="Helvetica Neue"/>
                <a:sym typeface="Helvetica Neue"/>
              </a:rPr>
              <a:t>, a painting on canvas from a private collection, was not created directly by the master himself. Property of Popes and later part of Napoleon's war treasure, the painting changed hands several times before arriving in Prague during the 1930’s. Due to its history and numerous inconclusive examinations, its authenticity was questioned for a long time. It has now been attributed to Raphael by a group of independent experts. One of the technologies that provided them with key information, was a robotic x-ray scanner using CERN-designed chips.</a:t>
            </a:r>
            <a:endParaRPr dirty="0"/>
          </a:p>
        </p:txBody>
      </p:sp>
    </p:spTree>
    <p:extLst>
      <p:ext uri="{BB962C8B-B14F-4D97-AF65-F5344CB8AC3E}">
        <p14:creationId xmlns:p14="http://schemas.microsoft.com/office/powerpoint/2010/main" val="15670270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2542140-4772-5741-BF95-E5288E8C69C7}" type="slidenum">
              <a:rPr lang="en-US" smtClean="0"/>
              <a:t>17</a:t>
            </a:fld>
            <a:endParaRPr lang="en-US"/>
          </a:p>
        </p:txBody>
      </p:sp>
    </p:spTree>
    <p:extLst>
      <p:ext uri="{BB962C8B-B14F-4D97-AF65-F5344CB8AC3E}">
        <p14:creationId xmlns:p14="http://schemas.microsoft.com/office/powerpoint/2010/main" val="14630497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2542140-4772-5741-BF95-E5288E8C69C7}" type="slidenum">
              <a:rPr lang="en-US" smtClean="0"/>
              <a:t>18</a:t>
            </a:fld>
            <a:endParaRPr lang="en-US"/>
          </a:p>
        </p:txBody>
      </p:sp>
    </p:spTree>
    <p:extLst>
      <p:ext uri="{BB962C8B-B14F-4D97-AF65-F5344CB8AC3E}">
        <p14:creationId xmlns:p14="http://schemas.microsoft.com/office/powerpoint/2010/main" val="21550097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2542140-4772-5741-BF95-E5288E8C69C7}" type="slidenum">
              <a:rPr lang="en-US" smtClean="0"/>
              <a:t>19</a:t>
            </a:fld>
            <a:endParaRPr lang="en-US"/>
          </a:p>
        </p:txBody>
      </p:sp>
    </p:spTree>
    <p:extLst>
      <p:ext uri="{BB962C8B-B14F-4D97-AF65-F5344CB8AC3E}">
        <p14:creationId xmlns:p14="http://schemas.microsoft.com/office/powerpoint/2010/main" val="37569419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sz="1200" kern="120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21</a:t>
            </a:fld>
            <a:endParaRPr lang="fr-FR"/>
          </a:p>
        </p:txBody>
      </p:sp>
    </p:spTree>
    <p:extLst>
      <p:ext uri="{BB962C8B-B14F-4D97-AF65-F5344CB8AC3E}">
        <p14:creationId xmlns:p14="http://schemas.microsoft.com/office/powerpoint/2010/main" val="679450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2</a:t>
            </a:fld>
            <a:endParaRPr lang="fr-FR"/>
          </a:p>
        </p:txBody>
      </p:sp>
    </p:spTree>
    <p:extLst>
      <p:ext uri="{BB962C8B-B14F-4D97-AF65-F5344CB8AC3E}">
        <p14:creationId xmlns:p14="http://schemas.microsoft.com/office/powerpoint/2010/main" val="30688797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sz="1200" kern="120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3</a:t>
            </a:fld>
            <a:endParaRPr lang="fr-FR"/>
          </a:p>
        </p:txBody>
      </p:sp>
    </p:spTree>
    <p:extLst>
      <p:ext uri="{BB962C8B-B14F-4D97-AF65-F5344CB8AC3E}">
        <p14:creationId xmlns:p14="http://schemas.microsoft.com/office/powerpoint/2010/main" val="1967556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BC549E03-5E61-9344-9F2B-A7AC2BD1FB60}" type="slidenum">
              <a:rPr lang="fr-FR" smtClean="0"/>
              <a:t>5</a:t>
            </a:fld>
            <a:endParaRPr lang="fr-FR"/>
          </a:p>
        </p:txBody>
      </p:sp>
    </p:spTree>
    <p:extLst>
      <p:ext uri="{BB962C8B-B14F-4D97-AF65-F5344CB8AC3E}">
        <p14:creationId xmlns:p14="http://schemas.microsoft.com/office/powerpoint/2010/main" val="9970535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BC549E03-5E61-9344-9F2B-A7AC2BD1FB60}" type="slidenum">
              <a:rPr lang="fr-FR" smtClean="0"/>
              <a:t>6</a:t>
            </a:fld>
            <a:endParaRPr lang="fr-FR"/>
          </a:p>
        </p:txBody>
      </p:sp>
    </p:spTree>
    <p:extLst>
      <p:ext uri="{BB962C8B-B14F-4D97-AF65-F5344CB8AC3E}">
        <p14:creationId xmlns:p14="http://schemas.microsoft.com/office/powerpoint/2010/main" val="5017213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of protons first proposed by Robert Wilson, 1946</a:t>
            </a:r>
            <a:endParaRPr lang="en-FR" dirty="0"/>
          </a:p>
        </p:txBody>
      </p:sp>
    </p:spTree>
    <p:extLst>
      <p:ext uri="{BB962C8B-B14F-4D97-AF65-F5344CB8AC3E}">
        <p14:creationId xmlns:p14="http://schemas.microsoft.com/office/powerpoint/2010/main" val="22289246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noRot="1" noChangeAspect="1"/>
          </p:cNvSpPr>
          <p:nvPr>
            <p:ph type="sldImg"/>
          </p:nvPr>
        </p:nvSpPr>
        <p:spPr>
          <a:xfrm>
            <a:off x="381000" y="685800"/>
            <a:ext cx="6096000" cy="3429000"/>
          </a:xfrm>
          <a:prstGeom prst="rect">
            <a:avLst/>
          </a:prstGeom>
        </p:spPr>
        <p:txBody>
          <a:bodyPr/>
          <a:lstStyle/>
          <a:p>
            <a:endParaRPr/>
          </a:p>
        </p:txBody>
      </p:sp>
      <p:sp>
        <p:nvSpPr>
          <p:cNvPr id="175" name="Shape 175"/>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3523741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Tree>
    <p:extLst>
      <p:ext uri="{BB962C8B-B14F-4D97-AF65-F5344CB8AC3E}">
        <p14:creationId xmlns:p14="http://schemas.microsoft.com/office/powerpoint/2010/main" val="27393978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xfrm>
            <a:off x="138113" y="768350"/>
            <a:ext cx="6823075" cy="3838575"/>
          </a:xfrm>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a:lstStyle/>
          <a:p>
            <a:endParaRPr lang="en-NZ" altLang="x-none">
              <a:latin typeface="Times New Roman" charset="0"/>
            </a:endParaRPr>
          </a:p>
        </p:txBody>
      </p:sp>
      <p:sp>
        <p:nvSpPr>
          <p:cNvPr id="31748" name="Slide Number Placeholder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449263" eaLnBrk="0">
              <a:tabLst>
                <a:tab pos="723900" algn="l"/>
                <a:tab pos="1447800" algn="l"/>
                <a:tab pos="2171700" algn="l"/>
                <a:tab pos="2895600" algn="l"/>
              </a:tabLst>
              <a:defRPr>
                <a:solidFill>
                  <a:schemeClr val="bg1"/>
                </a:solidFill>
                <a:latin typeface="Bitstream Vera Sans" charset="0"/>
              </a:defRPr>
            </a:lvl1pPr>
            <a:lvl2pPr marL="742950" indent="-285750" defTabSz="449263" eaLnBrk="0">
              <a:tabLst>
                <a:tab pos="723900" algn="l"/>
                <a:tab pos="1447800" algn="l"/>
                <a:tab pos="2171700" algn="l"/>
                <a:tab pos="2895600" algn="l"/>
              </a:tabLst>
              <a:defRPr>
                <a:solidFill>
                  <a:schemeClr val="bg1"/>
                </a:solidFill>
                <a:latin typeface="Bitstream Vera Sans" charset="0"/>
              </a:defRPr>
            </a:lvl2pPr>
            <a:lvl3pPr marL="1143000" indent="-228600" defTabSz="449263" eaLnBrk="0">
              <a:tabLst>
                <a:tab pos="723900" algn="l"/>
                <a:tab pos="1447800" algn="l"/>
                <a:tab pos="2171700" algn="l"/>
                <a:tab pos="2895600" algn="l"/>
              </a:tabLst>
              <a:defRPr>
                <a:solidFill>
                  <a:schemeClr val="bg1"/>
                </a:solidFill>
                <a:latin typeface="Bitstream Vera Sans" charset="0"/>
              </a:defRPr>
            </a:lvl3pPr>
            <a:lvl4pPr marL="1600200" indent="-228600" defTabSz="449263" eaLnBrk="0">
              <a:tabLst>
                <a:tab pos="723900" algn="l"/>
                <a:tab pos="1447800" algn="l"/>
                <a:tab pos="2171700" algn="l"/>
                <a:tab pos="2895600" algn="l"/>
              </a:tabLst>
              <a:defRPr>
                <a:solidFill>
                  <a:schemeClr val="bg1"/>
                </a:solidFill>
                <a:latin typeface="Bitstream Vera Sans" charset="0"/>
              </a:defRPr>
            </a:lvl4pPr>
            <a:lvl5pPr marL="2057400" indent="-228600" defTabSz="449263" eaLnBrk="0">
              <a:tabLst>
                <a:tab pos="723900" algn="l"/>
                <a:tab pos="1447800" algn="l"/>
                <a:tab pos="2171700" algn="l"/>
                <a:tab pos="2895600" algn="l"/>
              </a:tabLst>
              <a:defRPr>
                <a:solidFill>
                  <a:schemeClr val="bg1"/>
                </a:solidFill>
                <a:latin typeface="Bitstream Vera Sans" charset="0"/>
              </a:defRPr>
            </a:lvl5pPr>
            <a:lvl6pPr marL="2514600" indent="-228600" defTabSz="449263" eaLnBrk="0" fontAlgn="base" hangingPunct="0">
              <a:lnSpc>
                <a:spcPct val="95000"/>
              </a:lnSpc>
              <a:spcBef>
                <a:spcPct val="0"/>
              </a:spcBef>
              <a:spcAft>
                <a:spcPct val="0"/>
              </a:spcAft>
              <a:buClr>
                <a:srgbClr val="000000"/>
              </a:buClr>
              <a:buSzPct val="45000"/>
              <a:buFont typeface="Wingdings" charset="2"/>
              <a:tabLst>
                <a:tab pos="723900" algn="l"/>
                <a:tab pos="1447800" algn="l"/>
                <a:tab pos="2171700" algn="l"/>
                <a:tab pos="2895600" algn="l"/>
              </a:tabLst>
              <a:defRPr>
                <a:solidFill>
                  <a:schemeClr val="bg1"/>
                </a:solidFill>
                <a:latin typeface="Bitstream Vera Sans" charset="0"/>
              </a:defRPr>
            </a:lvl6pPr>
            <a:lvl7pPr marL="2971800" indent="-228600" defTabSz="449263" eaLnBrk="0" fontAlgn="base" hangingPunct="0">
              <a:lnSpc>
                <a:spcPct val="95000"/>
              </a:lnSpc>
              <a:spcBef>
                <a:spcPct val="0"/>
              </a:spcBef>
              <a:spcAft>
                <a:spcPct val="0"/>
              </a:spcAft>
              <a:buClr>
                <a:srgbClr val="000000"/>
              </a:buClr>
              <a:buSzPct val="45000"/>
              <a:buFont typeface="Wingdings" charset="2"/>
              <a:tabLst>
                <a:tab pos="723900" algn="l"/>
                <a:tab pos="1447800" algn="l"/>
                <a:tab pos="2171700" algn="l"/>
                <a:tab pos="2895600" algn="l"/>
              </a:tabLst>
              <a:defRPr>
                <a:solidFill>
                  <a:schemeClr val="bg1"/>
                </a:solidFill>
                <a:latin typeface="Bitstream Vera Sans" charset="0"/>
              </a:defRPr>
            </a:lvl7pPr>
            <a:lvl8pPr marL="3429000" indent="-228600" defTabSz="449263" eaLnBrk="0" fontAlgn="base" hangingPunct="0">
              <a:lnSpc>
                <a:spcPct val="95000"/>
              </a:lnSpc>
              <a:spcBef>
                <a:spcPct val="0"/>
              </a:spcBef>
              <a:spcAft>
                <a:spcPct val="0"/>
              </a:spcAft>
              <a:buClr>
                <a:srgbClr val="000000"/>
              </a:buClr>
              <a:buSzPct val="45000"/>
              <a:buFont typeface="Wingdings" charset="2"/>
              <a:tabLst>
                <a:tab pos="723900" algn="l"/>
                <a:tab pos="1447800" algn="l"/>
                <a:tab pos="2171700" algn="l"/>
                <a:tab pos="2895600" algn="l"/>
              </a:tabLst>
              <a:defRPr>
                <a:solidFill>
                  <a:schemeClr val="bg1"/>
                </a:solidFill>
                <a:latin typeface="Bitstream Vera Sans" charset="0"/>
              </a:defRPr>
            </a:lvl8pPr>
            <a:lvl9pPr marL="3886200" indent="-228600" defTabSz="449263" eaLnBrk="0" fontAlgn="base" hangingPunct="0">
              <a:lnSpc>
                <a:spcPct val="95000"/>
              </a:lnSpc>
              <a:spcBef>
                <a:spcPct val="0"/>
              </a:spcBef>
              <a:spcAft>
                <a:spcPct val="0"/>
              </a:spcAft>
              <a:buClr>
                <a:srgbClr val="000000"/>
              </a:buClr>
              <a:buSzPct val="45000"/>
              <a:buFont typeface="Wingdings" charset="2"/>
              <a:tabLst>
                <a:tab pos="723900" algn="l"/>
                <a:tab pos="1447800" algn="l"/>
                <a:tab pos="2171700" algn="l"/>
                <a:tab pos="2895600" algn="l"/>
              </a:tabLst>
              <a:defRPr>
                <a:solidFill>
                  <a:schemeClr val="bg1"/>
                </a:solidFill>
                <a:latin typeface="Bitstream Vera Sans" charset="0"/>
              </a:defRPr>
            </a:lvl9pPr>
          </a:lstStyle>
          <a:p>
            <a:pPr marL="0" marR="0" lvl="0" indent="0" algn="ctr" defTabSz="449263" rtl="0" eaLnBrk="1" fontAlgn="auto" latinLnBrk="0" hangingPunct="0">
              <a:lnSpc>
                <a:spcPct val="100000"/>
              </a:lnSpc>
              <a:spcBef>
                <a:spcPts val="0"/>
              </a:spcBef>
              <a:spcAft>
                <a:spcPts val="0"/>
              </a:spcAft>
              <a:buClrTx/>
              <a:buSzTx/>
              <a:buFontTx/>
              <a:buNone/>
              <a:tabLst>
                <a:tab pos="723900" algn="l"/>
                <a:tab pos="1447800" algn="l"/>
                <a:tab pos="2171700" algn="l"/>
                <a:tab pos="2895600" algn="l"/>
              </a:tabLst>
              <a:defRPr/>
            </a:pPr>
            <a:fld id="{E0FF020C-62AD-8A47-9B89-8D95F5DC7CF1}" type="slidenum">
              <a:rPr kumimoji="0" lang="en-NZ" altLang="x-none" sz="2531" b="0" i="0" u="none" strike="noStrike" kern="0" cap="none" spc="0" normalizeH="0" baseline="0" noProof="0">
                <a:ln>
                  <a:noFill/>
                </a:ln>
                <a:solidFill>
                  <a:srgbClr val="000000"/>
                </a:solidFill>
                <a:effectLst/>
                <a:uLnTx/>
                <a:uFillTx/>
                <a:latin typeface="Bitstream Vera Sans" charset="0"/>
                <a:sym typeface="Helvetica Light"/>
              </a:rPr>
              <a:pPr marL="0" marR="0" lvl="0" indent="0" algn="ctr" defTabSz="449263" rtl="0" eaLnBrk="1" fontAlgn="auto" latinLnBrk="0" hangingPunct="0">
                <a:lnSpc>
                  <a:spcPct val="100000"/>
                </a:lnSpc>
                <a:spcBef>
                  <a:spcPts val="0"/>
                </a:spcBef>
                <a:spcAft>
                  <a:spcPts val="0"/>
                </a:spcAft>
                <a:buClrTx/>
                <a:buSzTx/>
                <a:buFontTx/>
                <a:buNone/>
                <a:tabLst>
                  <a:tab pos="723900" algn="l"/>
                  <a:tab pos="1447800" algn="l"/>
                  <a:tab pos="2171700" algn="l"/>
                  <a:tab pos="2895600" algn="l"/>
                </a:tabLst>
                <a:defRPr/>
              </a:pPr>
              <a:t>11</a:t>
            </a:fld>
            <a:endParaRPr kumimoji="0" lang="en-NZ" altLang="x-none" sz="2531" b="0" i="0" u="none" strike="noStrike" kern="0" cap="none" spc="0" normalizeH="0" baseline="0" noProof="0">
              <a:ln>
                <a:noFill/>
              </a:ln>
              <a:solidFill>
                <a:srgbClr val="000000"/>
              </a:solidFill>
              <a:effectLst/>
              <a:uLnTx/>
              <a:uFillTx/>
              <a:latin typeface="Bitstream Vera Sans" charset="0"/>
              <a:sym typeface="Helvetica Light"/>
            </a:endParaRPr>
          </a:p>
        </p:txBody>
      </p:sp>
    </p:spTree>
    <p:extLst>
      <p:ext uri="{BB962C8B-B14F-4D97-AF65-F5344CB8AC3E}">
        <p14:creationId xmlns:p14="http://schemas.microsoft.com/office/powerpoint/2010/main" val="1577020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tiff"/><Relationship Id="rId1" Type="http://schemas.openxmlformats.org/officeDocument/2006/relationships/slideMaster" Target="../slideMasters/slideMaster7.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tiff"/><Relationship Id="rId1" Type="http://schemas.openxmlformats.org/officeDocument/2006/relationships/slideMaster" Target="../slideMasters/slideMaster8.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815834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184717193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892970" y="892970"/>
            <a:ext cx="10406063" cy="5072063"/>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4" name="Footer Placeholder 6">
            <a:extLst>
              <a:ext uri="{FF2B5EF4-FFF2-40B4-BE49-F238E27FC236}">
                <a16:creationId xmlns:a16="http://schemas.microsoft.com/office/drawing/2014/main" id="{7A8C3C19-3B89-8A46-9766-D6C86C4A5D6A}"/>
              </a:ext>
            </a:extLst>
          </p:cNvPr>
          <p:cNvSpPr>
            <a:spLocks noGrp="1"/>
          </p:cNvSpPr>
          <p:nvPr>
            <p:ph type="ftr" sz="quarter" idx="3"/>
          </p:nvPr>
        </p:nvSpPr>
        <p:spPr>
          <a:xfrm>
            <a:off x="7456081" y="6355396"/>
            <a:ext cx="4114800" cy="365125"/>
          </a:xfrm>
          <a:prstGeom prst="rect">
            <a:avLst/>
          </a:prstGeom>
        </p:spPr>
        <p:txBody>
          <a:bodyPr vert="horz" lIns="91440" tIns="45720" rIns="91440" bIns="45720" rtlCol="0" anchor="ctr"/>
          <a:lstStyle>
            <a:lvl1pPr algn="r">
              <a:defRPr sz="1050">
                <a:solidFill>
                  <a:schemeClr val="bg1"/>
                </a:solidFill>
              </a:defRPr>
            </a:lvl1pPr>
          </a:lstStyle>
          <a:p>
            <a:r>
              <a:rPr lang="en-GB"/>
              <a:t>Manuela.Cirilli@cern.ch</a:t>
            </a:r>
            <a:endParaRPr lang="en-FR" dirty="0"/>
          </a:p>
        </p:txBody>
      </p:sp>
    </p:spTree>
    <p:extLst>
      <p:ext uri="{BB962C8B-B14F-4D97-AF65-F5344CB8AC3E}">
        <p14:creationId xmlns:p14="http://schemas.microsoft.com/office/powerpoint/2010/main" val="4250695036"/>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642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a:prstGeom prst="rect">
            <a:avLst/>
          </a:prstGeom>
        </p:spPr>
        <p:txBody>
          <a:bodyPr/>
          <a:lstStyle/>
          <a:p>
            <a:r>
              <a:rPr lang="fr-FR"/>
              <a:t>Presentation - Finland</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6" name="Espace réservé du numéro de diapositive 5"/>
          <p:cNvSpPr>
            <a:spLocks noGrp="1"/>
          </p:cNvSpPr>
          <p:nvPr>
            <p:ph type="sldNum" sz="quarter" idx="12"/>
          </p:nvPr>
        </p:nvSpPr>
        <p:spPr>
          <a:xfrm>
            <a:off x="11290299" y="6316305"/>
            <a:ext cx="205699" cy="365125"/>
          </a:xfrm>
          <a:prstGeom prst="rect">
            <a:avLst/>
          </a:prstGeo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46363792"/>
      </p:ext>
    </p:extLst>
  </p:cSld>
  <p:clrMapOvr>
    <a:masterClrMapping/>
  </p:clrMapOvr>
  <p:extLst>
    <p:ext uri="{DCECCB84-F9BA-43D5-87BE-67443E8EF086}">
      <p15:sldGuideLst xmlns:p15="http://schemas.microsoft.com/office/powerpoint/2012/main">
        <p15:guide id="1" orient="horz" pos="30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a:xfrm>
            <a:off x="9666000" y="6440400"/>
            <a:ext cx="1517702" cy="246511"/>
          </a:xfrm>
          <a:prstGeom prst="rect">
            <a:avLst/>
          </a:prstGeom>
        </p:spPr>
        <p:txBody>
          <a:bodyPr/>
          <a:lstStyle/>
          <a:p>
            <a:pPr>
              <a:defRPr/>
            </a:pPr>
            <a:r>
              <a:rPr lang="en-US"/>
              <a:t>10 May 2022</a:t>
            </a:r>
          </a:p>
        </p:txBody>
      </p:sp>
      <p:sp>
        <p:nvSpPr>
          <p:cNvPr id="8" name="Footer Placeholder 5"/>
          <p:cNvSpPr>
            <a:spLocks noGrp="1"/>
          </p:cNvSpPr>
          <p:nvPr>
            <p:ph type="ftr" sz="quarter" idx="18"/>
          </p:nvPr>
        </p:nvSpPr>
        <p:spPr bwMode="auto">
          <a:xfrm>
            <a:off x="1242000" y="6440400"/>
            <a:ext cx="4114800" cy="246511"/>
          </a:xfrm>
          <a:prstGeom prst="rect">
            <a:avLst/>
          </a:prstGeom>
        </p:spPr>
        <p:txBody>
          <a:bodyPr/>
          <a:lstStyle/>
          <a:p>
            <a:pPr>
              <a:defRPr/>
            </a:pPr>
            <a:r>
              <a:rPr lang="en-US"/>
              <a:t>Presentation - Finland</a:t>
            </a:r>
          </a:p>
        </p:txBody>
      </p:sp>
      <p:sp>
        <p:nvSpPr>
          <p:cNvPr id="9" name="Slide Number Placeholder 13"/>
          <p:cNvSpPr>
            <a:spLocks noGrp="1"/>
          </p:cNvSpPr>
          <p:nvPr>
            <p:ph type="sldNum" sz="quarter" idx="19"/>
          </p:nvPr>
        </p:nvSpPr>
        <p:spPr bwMode="auto">
          <a:xfrm>
            <a:off x="11296800" y="6440400"/>
            <a:ext cx="215082" cy="246511"/>
          </a:xfrm>
          <a:prstGeom prst="rect">
            <a:avLst/>
          </a:prstGeom>
        </p:spPr>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659011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42616510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0400"/>
            <a:ext cx="1517702" cy="246511"/>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2000" y="6440400"/>
            <a:ext cx="4114800" cy="246511"/>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6800" y="6440400"/>
            <a:ext cx="215082" cy="246511"/>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10076203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3950264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5" name="Date Placeholder 4">
            <a:extLst>
              <a:ext uri="{FF2B5EF4-FFF2-40B4-BE49-F238E27FC236}">
                <a16:creationId xmlns:a16="http://schemas.microsoft.com/office/drawing/2014/main" id="{4185A6A7-4071-D74D-A904-31FE0066D90A}"/>
              </a:ext>
            </a:extLst>
          </p:cNvPr>
          <p:cNvSpPr>
            <a:spLocks noGrp="1"/>
          </p:cNvSpPr>
          <p:nvPr>
            <p:ph type="dt" sz="half" idx="15"/>
          </p:nvPr>
        </p:nvSpPr>
        <p:spPr>
          <a:xfrm>
            <a:off x="9666000" y="6440400"/>
            <a:ext cx="1517702" cy="232864"/>
          </a:xfrm>
          <a:prstGeom prst="rect">
            <a:avLst/>
          </a:prstGeom>
        </p:spPr>
        <p:txBody>
          <a:bodyPr/>
          <a:lstStyle/>
          <a:p>
            <a:r>
              <a:rPr lang="en-US"/>
              <a:t>10 May 2022</a:t>
            </a:r>
            <a:endParaRPr lang="fr-FR"/>
          </a:p>
        </p:txBody>
      </p:sp>
      <p:sp>
        <p:nvSpPr>
          <p:cNvPr id="8" name="Footer Placeholder 7">
            <a:extLst>
              <a:ext uri="{FF2B5EF4-FFF2-40B4-BE49-F238E27FC236}">
                <a16:creationId xmlns:a16="http://schemas.microsoft.com/office/drawing/2014/main" id="{D606B605-BD5F-4947-9467-44D69F7E82E5}"/>
              </a:ext>
            </a:extLst>
          </p:cNvPr>
          <p:cNvSpPr>
            <a:spLocks noGrp="1"/>
          </p:cNvSpPr>
          <p:nvPr>
            <p:ph type="ftr" sz="quarter" idx="16"/>
          </p:nvPr>
        </p:nvSpPr>
        <p:spPr>
          <a:xfrm>
            <a:off x="1242000" y="6440400"/>
            <a:ext cx="4114800" cy="232864"/>
          </a:xfrm>
          <a:prstGeom prst="rect">
            <a:avLst/>
          </a:prstGeom>
        </p:spPr>
        <p:txBody>
          <a:bodyPr/>
          <a:lstStyle/>
          <a:p>
            <a:r>
              <a:rPr lang="fr-FR"/>
              <a:t>Presentation - Finland</a:t>
            </a:r>
          </a:p>
        </p:txBody>
      </p:sp>
      <p:sp>
        <p:nvSpPr>
          <p:cNvPr id="9" name="Slide Number Placeholder 8">
            <a:extLst>
              <a:ext uri="{FF2B5EF4-FFF2-40B4-BE49-F238E27FC236}">
                <a16:creationId xmlns:a16="http://schemas.microsoft.com/office/drawing/2014/main" id="{0ACC1FB1-639C-324B-8006-D4DA7DB89C99}"/>
              </a:ext>
            </a:extLst>
          </p:cNvPr>
          <p:cNvSpPr>
            <a:spLocks noGrp="1"/>
          </p:cNvSpPr>
          <p:nvPr>
            <p:ph type="sldNum" sz="quarter" idx="17"/>
          </p:nvPr>
        </p:nvSpPr>
        <p:spPr>
          <a:xfrm>
            <a:off x="11296800" y="6440400"/>
            <a:ext cx="155940" cy="232864"/>
          </a:xfrm>
          <a:prstGeom prst="rect">
            <a:avLst/>
          </a:prstGeom>
        </p:spPr>
        <p:txBody>
          <a:bodyPr/>
          <a:lstStyle/>
          <a:p>
            <a:fld id="{490AA3F6-1618-3548-975A-DD1A2939A246}" type="slidenum">
              <a:rPr lang="fr-FR" smtClean="0"/>
              <a:pPr/>
              <a:t>‹#›</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a:xfrm>
            <a:off x="9666000" y="6440400"/>
            <a:ext cx="1517702" cy="232864"/>
          </a:xfrm>
          <a:prstGeom prst="rect">
            <a:avLst/>
          </a:prstGeom>
        </p:spPr>
        <p:txBody>
          <a:bodyPr/>
          <a:lstStyle/>
          <a:p>
            <a:pPr>
              <a:defRPr/>
            </a:pPr>
            <a:r>
              <a:rPr lang="en-US"/>
              <a:t>10 May 2022</a:t>
            </a:r>
          </a:p>
        </p:txBody>
      </p:sp>
      <p:sp>
        <p:nvSpPr>
          <p:cNvPr id="8" name="Footer Placeholder 5"/>
          <p:cNvSpPr>
            <a:spLocks noGrp="1"/>
          </p:cNvSpPr>
          <p:nvPr>
            <p:ph type="ftr" sz="quarter" idx="18"/>
          </p:nvPr>
        </p:nvSpPr>
        <p:spPr bwMode="auto">
          <a:xfrm>
            <a:off x="1242000" y="6440400"/>
            <a:ext cx="4114800" cy="232864"/>
          </a:xfrm>
          <a:prstGeom prst="rect">
            <a:avLst/>
          </a:prstGeom>
        </p:spPr>
        <p:txBody>
          <a:bodyPr/>
          <a:lstStyle/>
          <a:p>
            <a:pPr>
              <a:defRPr/>
            </a:pPr>
            <a:r>
              <a:rPr lang="en-US"/>
              <a:t>Presentation - Finland</a:t>
            </a:r>
          </a:p>
        </p:txBody>
      </p:sp>
      <p:sp>
        <p:nvSpPr>
          <p:cNvPr id="9" name="Slide Number Placeholder 13"/>
          <p:cNvSpPr>
            <a:spLocks noGrp="1"/>
          </p:cNvSpPr>
          <p:nvPr>
            <p:ph type="sldNum" sz="quarter" idx="19"/>
          </p:nvPr>
        </p:nvSpPr>
        <p:spPr bwMode="auto">
          <a:xfrm>
            <a:off x="11296800" y="6440400"/>
            <a:ext cx="155940" cy="232864"/>
          </a:xfrm>
          <a:prstGeom prst="rect">
            <a:avLst/>
          </a:prstGeom>
        </p:spPr>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1476156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76228917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0400"/>
            <a:ext cx="1517702" cy="232864"/>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2000" y="6440400"/>
            <a:ext cx="4114800" cy="232864"/>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6800" y="6440400"/>
            <a:ext cx="155940" cy="232864"/>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4478028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FF73FB4B-1E08-B845-8B0D-C1E57F607BF4}"/>
              </a:ext>
            </a:extLst>
          </p:cNvPr>
          <p:cNvSpPr>
            <a:spLocks noGrp="1"/>
          </p:cNvSpPr>
          <p:nvPr>
            <p:ph type="ftr" sz="quarter" idx="15"/>
          </p:nvPr>
        </p:nvSpPr>
        <p:spPr>
          <a:xfrm>
            <a:off x="1242000" y="6440400"/>
            <a:ext cx="4114800" cy="246512"/>
          </a:xfrm>
          <a:prstGeom prst="rect">
            <a:avLst/>
          </a:prstGeom>
        </p:spPr>
        <p:txBody>
          <a:bodyPr/>
          <a:lstStyle/>
          <a:p>
            <a:r>
              <a:rPr lang="fr-FR"/>
              <a:t>Presentation - Finland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a:xfrm>
            <a:off x="9666000" y="6440400"/>
            <a:ext cx="1517702" cy="246512"/>
          </a:xfrm>
          <a:prstGeom prst="rect">
            <a:avLst/>
          </a:prstGeom>
        </p:spPr>
        <p:txBody>
          <a:bodyPr/>
          <a:lstStyle/>
          <a:p>
            <a:pPr>
              <a:defRPr/>
            </a:pPr>
            <a:r>
              <a:rPr lang="en-US"/>
              <a:t>10 May 2022</a:t>
            </a:r>
          </a:p>
        </p:txBody>
      </p:sp>
      <p:sp>
        <p:nvSpPr>
          <p:cNvPr id="8" name="Footer Placeholder 5"/>
          <p:cNvSpPr>
            <a:spLocks noGrp="1"/>
          </p:cNvSpPr>
          <p:nvPr>
            <p:ph type="ftr" sz="quarter" idx="18"/>
          </p:nvPr>
        </p:nvSpPr>
        <p:spPr bwMode="auto">
          <a:xfrm>
            <a:off x="1242000" y="6440400"/>
            <a:ext cx="4114800" cy="246512"/>
          </a:xfrm>
          <a:prstGeom prst="rect">
            <a:avLst/>
          </a:prstGeom>
        </p:spPr>
        <p:txBody>
          <a:bodyPr/>
          <a:lstStyle/>
          <a:p>
            <a:pPr>
              <a:defRPr/>
            </a:pPr>
            <a:r>
              <a:rPr lang="en-US"/>
              <a:t>Presentation - Finland</a:t>
            </a:r>
          </a:p>
        </p:txBody>
      </p:sp>
      <p:sp>
        <p:nvSpPr>
          <p:cNvPr id="9" name="Slide Number Placeholder 13"/>
          <p:cNvSpPr>
            <a:spLocks noGrp="1"/>
          </p:cNvSpPr>
          <p:nvPr>
            <p:ph type="sldNum" sz="quarter" idx="19"/>
          </p:nvPr>
        </p:nvSpPr>
        <p:spPr bwMode="auto">
          <a:xfrm>
            <a:off x="11296800" y="6440400"/>
            <a:ext cx="185920" cy="246512"/>
          </a:xfrm>
          <a:prstGeom prst="rect">
            <a:avLst/>
          </a:prstGeom>
        </p:spPr>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31774249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205180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0400"/>
            <a:ext cx="1517702" cy="246512"/>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2000" y="6440400"/>
            <a:ext cx="4114800" cy="246512"/>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6800" y="6440400"/>
            <a:ext cx="185920" cy="246512"/>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0445300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666000" y="6440400"/>
            <a:ext cx="1517702" cy="246512"/>
          </a:xfrm>
          <a:prstGeom prst="rect">
            <a:avLst/>
          </a:prstGeom>
        </p:spPr>
        <p:txBody>
          <a:bodyPr/>
          <a:lstStyle/>
          <a:p>
            <a:fld id="{F233B707-FBE1-0741-9749-D0F1DB33A781}" type="datetimeFigureOut">
              <a:rPr lang="en-US" smtClean="0"/>
              <a:t>5/7/25</a:t>
            </a:fld>
            <a:endParaRPr lang="en-US"/>
          </a:p>
        </p:txBody>
      </p:sp>
      <p:sp>
        <p:nvSpPr>
          <p:cNvPr id="3" name="Footer Placeholder 2"/>
          <p:cNvSpPr>
            <a:spLocks noGrp="1"/>
          </p:cNvSpPr>
          <p:nvPr>
            <p:ph type="ftr" sz="quarter" idx="11"/>
          </p:nvPr>
        </p:nvSpPr>
        <p:spPr>
          <a:xfrm>
            <a:off x="1242000" y="6440400"/>
            <a:ext cx="4114800" cy="246512"/>
          </a:xfrm>
          <a:prstGeom prst="rect">
            <a:avLst/>
          </a:prstGeom>
        </p:spPr>
        <p:txBody>
          <a:bodyPr/>
          <a:lstStyle/>
          <a:p>
            <a:endParaRPr lang="en-US"/>
          </a:p>
        </p:txBody>
      </p:sp>
      <p:sp>
        <p:nvSpPr>
          <p:cNvPr id="4" name="Slide Number Placeholder 3"/>
          <p:cNvSpPr>
            <a:spLocks noGrp="1"/>
          </p:cNvSpPr>
          <p:nvPr>
            <p:ph type="sldNum" sz="quarter" idx="12"/>
          </p:nvPr>
        </p:nvSpPr>
        <p:spPr>
          <a:xfrm>
            <a:off x="11296800" y="6440400"/>
            <a:ext cx="185920" cy="246512"/>
          </a:xfrm>
          <a:prstGeom prst="rect">
            <a:avLst/>
          </a:prstGeom>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243093900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1329267" y="6210302"/>
            <a:ext cx="10249472" cy="552451"/>
          </a:xfrm>
        </p:spPr>
        <p:txBody>
          <a:bodyPr/>
          <a:lstStyle/>
          <a:p>
            <a:r>
              <a:rPr lang="fr-FR"/>
              <a:t>LOGO</a:t>
            </a:r>
          </a:p>
        </p:txBody>
      </p:sp>
    </p:spTree>
    <p:extLst>
      <p:ext uri="{BB962C8B-B14F-4D97-AF65-F5344CB8AC3E}">
        <p14:creationId xmlns:p14="http://schemas.microsoft.com/office/powerpoint/2010/main" val="164043212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a:xfrm>
            <a:off x="9666000" y="6441742"/>
            <a:ext cx="1517702" cy="239688"/>
          </a:xfrm>
          <a:prstGeom prst="rect">
            <a:avLst/>
          </a:prstGeom>
        </p:spPr>
        <p:txBody>
          <a:bodyPr/>
          <a:lstStyle/>
          <a:p>
            <a:pPr>
              <a:defRPr/>
            </a:pPr>
            <a:r>
              <a:rPr lang="en-US"/>
              <a:t>10 May 2022</a:t>
            </a:r>
          </a:p>
        </p:txBody>
      </p:sp>
      <p:sp>
        <p:nvSpPr>
          <p:cNvPr id="8" name="Footer Placeholder 5"/>
          <p:cNvSpPr>
            <a:spLocks noGrp="1"/>
          </p:cNvSpPr>
          <p:nvPr>
            <p:ph type="ftr" sz="quarter" idx="18"/>
          </p:nvPr>
        </p:nvSpPr>
        <p:spPr bwMode="auto">
          <a:xfrm>
            <a:off x="1241360" y="6441742"/>
            <a:ext cx="4117760" cy="239688"/>
          </a:xfrm>
          <a:prstGeom prst="rect">
            <a:avLst/>
          </a:prstGeom>
        </p:spPr>
        <p:txBody>
          <a:bodyPr/>
          <a:lstStyle/>
          <a:p>
            <a:pPr>
              <a:defRPr/>
            </a:pPr>
            <a:r>
              <a:rPr lang="en-US"/>
              <a:t>Presentation - Finland</a:t>
            </a:r>
          </a:p>
        </p:txBody>
      </p:sp>
      <p:sp>
        <p:nvSpPr>
          <p:cNvPr id="9" name="Slide Number Placeholder 13"/>
          <p:cNvSpPr>
            <a:spLocks noGrp="1"/>
          </p:cNvSpPr>
          <p:nvPr>
            <p:ph type="sldNum" sz="quarter" idx="19"/>
          </p:nvPr>
        </p:nvSpPr>
        <p:spPr bwMode="auto">
          <a:xfrm>
            <a:off x="11295067" y="6441742"/>
            <a:ext cx="200932" cy="239688"/>
          </a:xfrm>
          <a:prstGeom prst="rect">
            <a:avLst/>
          </a:prstGeom>
        </p:spPr>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9320082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a:xfrm>
            <a:off x="1242000" y="6440400"/>
            <a:ext cx="4114800" cy="246512"/>
          </a:xfrm>
          <a:prstGeom prst="rect">
            <a:avLst/>
          </a:prstGeom>
        </p:spPr>
        <p:txBody>
          <a:bodyPr/>
          <a:lstStyle/>
          <a:p>
            <a:r>
              <a:rPr lang="fr-FR"/>
              <a:t>Presentation - Finland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a:xfrm>
            <a:off x="9666000" y="6440400"/>
            <a:ext cx="1517702" cy="246512"/>
          </a:xfrm>
          <a:prstGeom prst="rect">
            <a:avLst/>
          </a:prstGeom>
        </p:spPr>
        <p:txBody>
          <a:bodyPr/>
          <a:lstStyle/>
          <a:p>
            <a:pPr>
              <a:defRPr/>
            </a:pPr>
            <a:r>
              <a:rPr lang="en-US"/>
              <a:t>10 May 2022</a:t>
            </a:r>
          </a:p>
        </p:txBody>
      </p:sp>
      <p:sp>
        <p:nvSpPr>
          <p:cNvPr id="8" name="Footer Placeholder 5"/>
          <p:cNvSpPr>
            <a:spLocks noGrp="1"/>
          </p:cNvSpPr>
          <p:nvPr>
            <p:ph type="ftr" sz="quarter" idx="18"/>
          </p:nvPr>
        </p:nvSpPr>
        <p:spPr bwMode="auto">
          <a:xfrm>
            <a:off x="1242000" y="6440400"/>
            <a:ext cx="4114800" cy="246512"/>
          </a:xfrm>
          <a:prstGeom prst="rect">
            <a:avLst/>
          </a:prstGeom>
        </p:spPr>
        <p:txBody>
          <a:bodyPr/>
          <a:lstStyle/>
          <a:p>
            <a:pPr>
              <a:defRPr/>
            </a:pPr>
            <a:r>
              <a:rPr lang="en-US"/>
              <a:t>Presentation - Finland</a:t>
            </a:r>
          </a:p>
        </p:txBody>
      </p:sp>
      <p:sp>
        <p:nvSpPr>
          <p:cNvPr id="9" name="Slide Number Placeholder 13"/>
          <p:cNvSpPr>
            <a:spLocks noGrp="1"/>
          </p:cNvSpPr>
          <p:nvPr>
            <p:ph type="sldNum" sz="quarter" idx="19"/>
          </p:nvPr>
        </p:nvSpPr>
        <p:spPr bwMode="auto">
          <a:xfrm>
            <a:off x="11296800" y="6440400"/>
            <a:ext cx="215082" cy="246512"/>
          </a:xfrm>
          <a:prstGeom prst="rect">
            <a:avLst/>
          </a:prstGeom>
        </p:spPr>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091909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00414822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0400"/>
            <a:ext cx="1517702" cy="246512"/>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2000" y="6440400"/>
            <a:ext cx="4114800" cy="246512"/>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6800" y="6440400"/>
            <a:ext cx="215082" cy="246512"/>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72275843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7282696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1098322"/>
            <a:ext cx="12192000" cy="5759677"/>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a:extLst>
              <a:ext uri="{FF2B5EF4-FFF2-40B4-BE49-F238E27FC236}">
                <a16:creationId xmlns:a16="http://schemas.microsoft.com/office/drawing/2014/main" id="{D48B442B-F251-F94D-9A39-29D02FBA59DB}"/>
              </a:ext>
            </a:extLst>
          </p:cNvPr>
          <p:cNvSpPr/>
          <p:nvPr userDrawn="1"/>
        </p:nvSpPr>
        <p:spPr>
          <a:xfrm>
            <a:off x="-4800" y="-61993"/>
            <a:ext cx="12196800" cy="11603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1003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96000" y="2526885"/>
            <a:ext cx="10800000" cy="3642990"/>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18505431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226342" y="2742575"/>
            <a:ext cx="5269658" cy="3279146"/>
          </a:xfrm>
        </p:spPr>
        <p:txBody>
          <a:bodyPr/>
          <a:lstStyle>
            <a:lvl1pPr>
              <a:defRPr sz="1800" b="1">
                <a:solidFill>
                  <a:schemeClr val="tx1"/>
                </a:solidFill>
              </a:defRPr>
            </a:lvl1pPr>
            <a:lvl2pPr>
              <a:defRPr sz="1600" b="1">
                <a:solidFill>
                  <a:schemeClr val="tx1"/>
                </a:solidFill>
              </a:defRPr>
            </a:lvl2pPr>
            <a:lvl3pPr>
              <a:defRPr sz="1300" b="1">
                <a:solidFill>
                  <a:schemeClr val="tx1"/>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Espace réservé pour une image  8">
            <a:extLst>
              <a:ext uri="{FF2B5EF4-FFF2-40B4-BE49-F238E27FC236}">
                <a16:creationId xmlns:a16="http://schemas.microsoft.com/office/drawing/2014/main" id="{8D9D5C23-B91D-A944-B62D-342CDA222210}"/>
              </a:ext>
            </a:extLst>
          </p:cNvPr>
          <p:cNvSpPr>
            <a:spLocks noGrp="1"/>
          </p:cNvSpPr>
          <p:nvPr>
            <p:ph type="pic" sz="quarter" idx="13"/>
          </p:nvPr>
        </p:nvSpPr>
        <p:spPr>
          <a:xfrm>
            <a:off x="0" y="2742575"/>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1773450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1092630"/>
            <a:ext cx="12192000" cy="5765369"/>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1372871"/>
            <a:ext cx="3413760" cy="1371601"/>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3440623"/>
            <a:ext cx="3413760" cy="2721225"/>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678070020"/>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a:xfrm>
            <a:off x="1242000" y="6440400"/>
            <a:ext cx="4114800" cy="246512"/>
          </a:xfrm>
          <a:prstGeom prst="rect">
            <a:avLst/>
          </a:prstGeom>
        </p:spPr>
        <p:txBody>
          <a:bodyPr/>
          <a:lstStyle/>
          <a:p>
            <a:r>
              <a:rPr lang="fr-FR"/>
              <a:t>Presentation - Finland</a:t>
            </a:r>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3969530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675" y="1173217"/>
            <a:ext cx="10800000" cy="135138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959579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_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18" name="Text Placeholder 2">
            <a:extLst>
              <a:ext uri="{FF2B5EF4-FFF2-40B4-BE49-F238E27FC236}">
                <a16:creationId xmlns:a16="http://schemas.microsoft.com/office/drawing/2014/main" id="{B765250B-5A14-214B-ABC1-A4475517167B}"/>
              </a:ext>
            </a:extLst>
          </p:cNvPr>
          <p:cNvSpPr>
            <a:spLocks noGrp="1"/>
          </p:cNvSpPr>
          <p:nvPr>
            <p:ph type="body" idx="15"/>
          </p:nvPr>
        </p:nvSpPr>
        <p:spPr bwMode="auto">
          <a:xfrm>
            <a:off x="4116386" y="2310860"/>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9" name="Picture Placeholder 10">
            <a:extLst>
              <a:ext uri="{FF2B5EF4-FFF2-40B4-BE49-F238E27FC236}">
                <a16:creationId xmlns:a16="http://schemas.microsoft.com/office/drawing/2014/main" id="{DFA427B4-6DBD-6E44-A1CC-8CF7E57C6BB1}"/>
              </a:ext>
            </a:extLst>
          </p:cNvPr>
          <p:cNvSpPr>
            <a:spLocks noGrp="1"/>
          </p:cNvSpPr>
          <p:nvPr>
            <p:ph type="pic" sz="quarter" idx="16" hasCustomPrompt="1"/>
          </p:nvPr>
        </p:nvSpPr>
        <p:spPr bwMode="auto">
          <a:xfrm>
            <a:off x="4116386" y="3607010"/>
            <a:ext cx="3959225" cy="2767664"/>
          </a:xfrm>
          <a:prstGeom prst="rect">
            <a:avLst/>
          </a:prstGeom>
          <a:noFill/>
        </p:spPr>
        <p:txBody>
          <a:bodyPr anchor="ctr"/>
          <a:lstStyle>
            <a:lvl1pPr algn="ctr">
              <a:defRPr/>
            </a:lvl1pPr>
          </a:lstStyle>
          <a:p>
            <a:pPr>
              <a:defRPr/>
            </a:pPr>
            <a:r>
              <a:rPr lang="en-US"/>
              <a:t>Drag and Drop picture</a:t>
            </a:r>
            <a:endParaRPr/>
          </a:p>
        </p:txBody>
      </p:sp>
      <p:sp>
        <p:nvSpPr>
          <p:cNvPr id="20" name="Text Placeholder 2">
            <a:extLst>
              <a:ext uri="{FF2B5EF4-FFF2-40B4-BE49-F238E27FC236}">
                <a16:creationId xmlns:a16="http://schemas.microsoft.com/office/drawing/2014/main" id="{AE8B12F7-5111-3246-AB24-A00B235732F3}"/>
              </a:ext>
            </a:extLst>
          </p:cNvPr>
          <p:cNvSpPr>
            <a:spLocks noGrp="1"/>
          </p:cNvSpPr>
          <p:nvPr>
            <p:ph type="body" idx="20"/>
          </p:nvPr>
        </p:nvSpPr>
        <p:spPr bwMode="auto">
          <a:xfrm>
            <a:off x="3275"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1" name="Picture Placeholder 10">
            <a:extLst>
              <a:ext uri="{FF2B5EF4-FFF2-40B4-BE49-F238E27FC236}">
                <a16:creationId xmlns:a16="http://schemas.microsoft.com/office/drawing/2014/main" id="{3363AF7E-C027-C14C-A1A2-B32B96B4E4F8}"/>
              </a:ext>
            </a:extLst>
          </p:cNvPr>
          <p:cNvSpPr>
            <a:spLocks noGrp="1"/>
          </p:cNvSpPr>
          <p:nvPr>
            <p:ph type="pic" sz="quarter" idx="21" hasCustomPrompt="1"/>
          </p:nvPr>
        </p:nvSpPr>
        <p:spPr bwMode="auto">
          <a:xfrm>
            <a:off x="4050" y="2310860"/>
            <a:ext cx="3959225" cy="2767813"/>
          </a:xfrm>
          <a:prstGeom prst="rect">
            <a:avLst/>
          </a:prstGeom>
          <a:noFill/>
        </p:spPr>
        <p:txBody>
          <a:bodyPr anchor="ctr"/>
          <a:lstStyle>
            <a:lvl1pPr algn="ctr">
              <a:defRPr/>
            </a:lvl1pPr>
          </a:lstStyle>
          <a:p>
            <a:pPr>
              <a:defRPr/>
            </a:pPr>
            <a:r>
              <a:rPr lang="en-US"/>
              <a:t>Drag and Drop picture</a:t>
            </a:r>
            <a:endParaRPr/>
          </a:p>
        </p:txBody>
      </p:sp>
      <p:sp>
        <p:nvSpPr>
          <p:cNvPr id="22" name="Text Placeholder 2">
            <a:extLst>
              <a:ext uri="{FF2B5EF4-FFF2-40B4-BE49-F238E27FC236}">
                <a16:creationId xmlns:a16="http://schemas.microsoft.com/office/drawing/2014/main" id="{641E4348-5CF9-934B-934C-D4762C8F9258}"/>
              </a:ext>
            </a:extLst>
          </p:cNvPr>
          <p:cNvSpPr>
            <a:spLocks noGrp="1"/>
          </p:cNvSpPr>
          <p:nvPr>
            <p:ph type="body" idx="22"/>
          </p:nvPr>
        </p:nvSpPr>
        <p:spPr bwMode="auto">
          <a:xfrm>
            <a:off x="8232388"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3" name="Picture Placeholder 10">
            <a:extLst>
              <a:ext uri="{FF2B5EF4-FFF2-40B4-BE49-F238E27FC236}">
                <a16:creationId xmlns:a16="http://schemas.microsoft.com/office/drawing/2014/main" id="{E9FE0D2B-2408-E54F-99D5-7E0ECC1178FF}"/>
              </a:ext>
            </a:extLst>
          </p:cNvPr>
          <p:cNvSpPr>
            <a:spLocks noGrp="1"/>
          </p:cNvSpPr>
          <p:nvPr>
            <p:ph type="pic" sz="quarter" idx="23" hasCustomPrompt="1"/>
          </p:nvPr>
        </p:nvSpPr>
        <p:spPr bwMode="auto">
          <a:xfrm>
            <a:off x="8232388" y="2310860"/>
            <a:ext cx="3959225" cy="2767813"/>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3812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1742"/>
            <a:ext cx="1517702" cy="239688"/>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1360" y="6441742"/>
            <a:ext cx="4117760" cy="239688"/>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5067" y="6441742"/>
            <a:ext cx="200932" cy="239688"/>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18814695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48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394940"/>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720854"/>
            <a:ext cx="3416525" cy="1560510"/>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720853"/>
            <a:ext cx="3377036" cy="1560511"/>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720854"/>
            <a:ext cx="3411672" cy="1560510"/>
          </a:xfrm>
          <a:solidFill>
            <a:schemeClr val="tx1"/>
          </a:solidFill>
        </p:spPr>
        <p:txBody>
          <a:bodyPr lIns="72000" anchor="ctr" anchorCtr="0">
            <a:normAutofit/>
          </a:bodyPr>
          <a:lstStyle>
            <a:lvl1pPr algn="ctr">
              <a:defRPr sz="16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17832861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120960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2329992"/>
            <a:ext cx="10801351" cy="2364762"/>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761941"/>
            <a:ext cx="3415859"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764339"/>
            <a:ext cx="3376378"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0400"/>
            <a:ext cx="1517702" cy="246512"/>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2000" y="6440400"/>
            <a:ext cx="4114800" cy="246512"/>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6800" y="6440400"/>
            <a:ext cx="224761" cy="246512"/>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764339"/>
            <a:ext cx="3411007"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84377203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70348648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Tree>
    <p:extLst>
      <p:ext uri="{BB962C8B-B14F-4D97-AF65-F5344CB8AC3E}">
        <p14:creationId xmlns:p14="http://schemas.microsoft.com/office/powerpoint/2010/main" val="96530855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91890"/>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3423282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2755771"/>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57690588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23015"/>
          </a:xfrm>
        </p:spPr>
        <p:txBody>
          <a:bodyPr/>
          <a:lstStyle/>
          <a:p>
            <a:r>
              <a:rPr lang="fr-FR"/>
              <a:t>Cliquez et modifiez le titre</a:t>
            </a:r>
          </a:p>
        </p:txBody>
      </p:sp>
      <p:sp>
        <p:nvSpPr>
          <p:cNvPr id="8" name="Espace réservé pour une image  8"/>
          <p:cNvSpPr>
            <a:spLocks noGrp="1"/>
          </p:cNvSpPr>
          <p:nvPr>
            <p:ph type="pic" sz="quarter" idx="13"/>
          </p:nvPr>
        </p:nvSpPr>
        <p:spPr>
          <a:xfrm>
            <a:off x="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2390153"/>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37947406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sz="half" idx="1" hasCustomPrompt="1"/>
          </p:nvPr>
        </p:nvSpPr>
        <p:spPr>
          <a:xfrm>
            <a:off x="919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253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37135985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6">
            <a:extLst>
              <a:ext uri="{FF2B5EF4-FFF2-40B4-BE49-F238E27FC236}">
                <a16:creationId xmlns:a16="http://schemas.microsoft.com/office/drawing/2014/main" id="{7A42EE42-6936-6B43-8D98-46C3EEF3FBCF}"/>
              </a:ext>
            </a:extLst>
          </p:cNvPr>
          <p:cNvSpPr>
            <a:spLocks noGrp="1"/>
          </p:cNvSpPr>
          <p:nvPr>
            <p:ph type="ftr" sz="quarter" idx="3"/>
          </p:nvPr>
        </p:nvSpPr>
        <p:spPr>
          <a:xfrm>
            <a:off x="7456081" y="6355396"/>
            <a:ext cx="4114800" cy="365125"/>
          </a:xfrm>
          <a:prstGeom prst="rect">
            <a:avLst/>
          </a:prstGeom>
        </p:spPr>
        <p:txBody>
          <a:bodyPr vert="horz" lIns="91440" tIns="45720" rIns="91440" bIns="45720" rtlCol="0" anchor="ctr"/>
          <a:lstStyle>
            <a:lvl1pPr algn="r">
              <a:defRPr sz="1050">
                <a:solidFill>
                  <a:schemeClr val="bg1"/>
                </a:solidFill>
              </a:defRPr>
            </a:lvl1pPr>
          </a:lstStyle>
          <a:p>
            <a:r>
              <a:rPr lang="en-GB"/>
              <a:t>Manuela.Cirilli@cern.ch</a:t>
            </a:r>
            <a:endParaRPr lang="en-FR" dirty="0"/>
          </a:p>
        </p:txBody>
      </p:sp>
      <p:sp>
        <p:nvSpPr>
          <p:cNvPr id="4" name="Slide Number">
            <a:extLst>
              <a:ext uri="{FF2B5EF4-FFF2-40B4-BE49-F238E27FC236}">
                <a16:creationId xmlns:a16="http://schemas.microsoft.com/office/drawing/2014/main" id="{5711558D-494D-CB45-8537-F34C4230B807}"/>
              </a:ext>
            </a:extLst>
          </p:cNvPr>
          <p:cNvSpPr txBox="1">
            <a:spLocks noGrp="1"/>
          </p:cNvSpPr>
          <p:nvPr>
            <p:ph type="sldNum" sz="quarter" idx="2"/>
          </p:nvPr>
        </p:nvSpPr>
        <p:spPr>
          <a:xfrm>
            <a:off x="11722743" y="6389265"/>
            <a:ext cx="317395" cy="297389"/>
          </a:xfrm>
          <a:prstGeom prst="rect">
            <a:avLst/>
          </a:prstGeom>
          <a:ln w="12700">
            <a:miter lim="400000"/>
          </a:ln>
        </p:spPr>
        <p:txBody>
          <a:bodyPr wrap="none" lIns="50800" tIns="50800" rIns="50800" bIns="50800">
            <a:spAutoFit/>
          </a:bodyPr>
          <a:lstStyle>
            <a:lvl1pPr>
              <a:defRPr sz="1266">
                <a:solidFill>
                  <a:schemeClr val="bg1"/>
                </a:solidFill>
              </a:defRPr>
            </a:lvl1pPr>
          </a:lstStyle>
          <a:p>
            <a:fld id="{86CB4B4D-7CA3-9044-876B-883B54F8677D}" type="slidenum">
              <a:rPr lang="en-FR" smtClean="0"/>
              <a:pPr/>
              <a:t>‹#›</a:t>
            </a:fld>
            <a:endParaRPr lang="en-FR" dirty="0"/>
          </a:p>
        </p:txBody>
      </p:sp>
    </p:spTree>
    <p:extLst>
      <p:ext uri="{BB962C8B-B14F-4D97-AF65-F5344CB8AC3E}">
        <p14:creationId xmlns:p14="http://schemas.microsoft.com/office/powerpoint/2010/main" val="98279623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6">
            <a:extLst>
              <a:ext uri="{FF2B5EF4-FFF2-40B4-BE49-F238E27FC236}">
                <a16:creationId xmlns:a16="http://schemas.microsoft.com/office/drawing/2014/main" id="{7FC8EBC4-7ABE-FA4D-8203-C22E9D8ED3D8}"/>
              </a:ext>
            </a:extLst>
          </p:cNvPr>
          <p:cNvSpPr>
            <a:spLocks noGrp="1"/>
          </p:cNvSpPr>
          <p:nvPr>
            <p:ph type="ftr" sz="quarter" idx="3"/>
          </p:nvPr>
        </p:nvSpPr>
        <p:spPr>
          <a:xfrm>
            <a:off x="7456081" y="6355396"/>
            <a:ext cx="4114800" cy="365125"/>
          </a:xfrm>
          <a:prstGeom prst="rect">
            <a:avLst/>
          </a:prstGeom>
        </p:spPr>
        <p:txBody>
          <a:bodyPr vert="horz" lIns="91440" tIns="45720" rIns="91440" bIns="45720" rtlCol="0" anchor="ctr"/>
          <a:lstStyle>
            <a:lvl1pPr algn="r">
              <a:defRPr sz="1050">
                <a:solidFill>
                  <a:schemeClr val="bg1"/>
                </a:solidFill>
              </a:defRPr>
            </a:lvl1pPr>
          </a:lstStyle>
          <a:p>
            <a:r>
              <a:rPr lang="en-GB"/>
              <a:t>Manuela.Cirilli@cern.ch</a:t>
            </a:r>
            <a:endParaRPr lang="en-FR" dirty="0"/>
          </a:p>
        </p:txBody>
      </p:sp>
      <p:sp>
        <p:nvSpPr>
          <p:cNvPr id="5" name="Slide Number">
            <a:extLst>
              <a:ext uri="{FF2B5EF4-FFF2-40B4-BE49-F238E27FC236}">
                <a16:creationId xmlns:a16="http://schemas.microsoft.com/office/drawing/2014/main" id="{E5C806CC-2DD0-2145-882F-C1E396E55319}"/>
              </a:ext>
            </a:extLst>
          </p:cNvPr>
          <p:cNvSpPr txBox="1">
            <a:spLocks noGrp="1"/>
          </p:cNvSpPr>
          <p:nvPr>
            <p:ph type="sldNum" sz="quarter" idx="2"/>
          </p:nvPr>
        </p:nvSpPr>
        <p:spPr>
          <a:xfrm>
            <a:off x="11722743" y="6389265"/>
            <a:ext cx="317395" cy="297389"/>
          </a:xfrm>
          <a:prstGeom prst="rect">
            <a:avLst/>
          </a:prstGeom>
          <a:ln w="12700">
            <a:miter lim="400000"/>
          </a:ln>
        </p:spPr>
        <p:txBody>
          <a:bodyPr wrap="none" lIns="50800" tIns="50800" rIns="50800" bIns="50800">
            <a:spAutoFit/>
          </a:bodyPr>
          <a:lstStyle>
            <a:lvl1pPr>
              <a:defRPr sz="1266">
                <a:solidFill>
                  <a:schemeClr val="bg1"/>
                </a:solidFill>
              </a:defRPr>
            </a:lvl1pPr>
          </a:lstStyle>
          <a:p>
            <a:fld id="{86CB4B4D-7CA3-9044-876B-883B54F8677D}" type="slidenum">
              <a:rPr lang="en-FR" smtClean="0"/>
              <a:pPr/>
              <a:t>‹#›</a:t>
            </a:fld>
            <a:endParaRPr lang="en-FR" dirty="0"/>
          </a:p>
        </p:txBody>
      </p:sp>
    </p:spTree>
    <p:extLst>
      <p:ext uri="{BB962C8B-B14F-4D97-AF65-F5344CB8AC3E}">
        <p14:creationId xmlns:p14="http://schemas.microsoft.com/office/powerpoint/2010/main" val="3495359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userDrawn="1">
  <p:cSld name="Regular Slide with Page Number">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98A9442-6C30-E349-90FB-069BFEF1BFF3}"/>
              </a:ext>
            </a:extLst>
          </p:cNvPr>
          <p:cNvSpPr/>
          <p:nvPr userDrawn="1"/>
        </p:nvSpPr>
        <p:spPr bwMode="auto">
          <a:xfrm>
            <a:off x="0" y="6217920"/>
            <a:ext cx="12192000" cy="640080"/>
          </a:xfrm>
          <a:prstGeom prst="rect">
            <a:avLst/>
          </a:prstGeom>
          <a:solidFill>
            <a:srgbClr val="305D96"/>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endParaRPr lang="en-US" sz="1687" dirty="0">
              <a:solidFill>
                <a:srgbClr val="FFFFFF"/>
              </a:solidFill>
            </a:endParaRPr>
          </a:p>
        </p:txBody>
      </p:sp>
      <p:pic>
        <p:nvPicPr>
          <p:cNvPr id="14" name="Picture 13">
            <a:extLst>
              <a:ext uri="{FF2B5EF4-FFF2-40B4-BE49-F238E27FC236}">
                <a16:creationId xmlns:a16="http://schemas.microsoft.com/office/drawing/2014/main" id="{20ACB22C-2B8B-6F44-91E9-82D1DA8ADD1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0" y="6181728"/>
            <a:ext cx="2606722" cy="676272"/>
          </a:xfrm>
          <a:prstGeom prst="rect">
            <a:avLst/>
          </a:prstGeom>
        </p:spPr>
      </p:pic>
      <p:sp>
        <p:nvSpPr>
          <p:cNvPr id="25" name="Content Placeholder 2"/>
          <p:cNvSpPr>
            <a:spLocks noGrp="1"/>
          </p:cNvSpPr>
          <p:nvPr>
            <p:ph idx="1"/>
          </p:nvPr>
        </p:nvSpPr>
        <p:spPr>
          <a:xfrm>
            <a:off x="752660" y="1196752"/>
            <a:ext cx="10623928" cy="5181600"/>
          </a:xfrm>
          <a:prstGeom prst="rect">
            <a:avLst/>
          </a:prstGeom>
        </p:spPr>
        <p:txBody>
          <a:bodyPr/>
          <a:lstStyle>
            <a:lvl1pPr marL="0" indent="0">
              <a:spcBef>
                <a:spcPts val="600"/>
              </a:spcBef>
              <a:buFontTx/>
              <a:buNone/>
              <a:defRPr sz="2000">
                <a:latin typeface="+mn-lt"/>
              </a:defRPr>
            </a:lvl1pPr>
            <a:lvl2pPr marL="457189" indent="0">
              <a:buFontTx/>
              <a:buNone/>
              <a:defRPr sz="1800">
                <a:latin typeface="+mn-lt"/>
              </a:defRPr>
            </a:lvl2pPr>
            <a:lvl3pPr marL="914377" indent="0">
              <a:buFontTx/>
              <a:buNone/>
              <a:defRPr sz="1800">
                <a:latin typeface="+mn-lt"/>
              </a:defRPr>
            </a:lvl3pPr>
            <a:lvl4pPr marL="1371566" indent="0">
              <a:buFontTx/>
              <a:buNone/>
              <a:defRPr sz="1600">
                <a:latin typeface="+mn-lt"/>
              </a:defRPr>
            </a:lvl4pPr>
            <a:lvl5pPr marL="1828754" indent="0">
              <a:buFontTx/>
              <a:buNone/>
              <a:defRPr sz="160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itle 2"/>
          <p:cNvSpPr>
            <a:spLocks noGrp="1" noChangeArrowheads="1"/>
          </p:cNvSpPr>
          <p:nvPr>
            <p:ph type="title"/>
          </p:nvPr>
        </p:nvSpPr>
        <p:spPr bwMode="auto">
          <a:xfrm>
            <a:off x="1871531" y="1"/>
            <a:ext cx="8736971" cy="944563"/>
          </a:xfrm>
          <a:prstGeom prst="rect">
            <a:avLst/>
          </a:prstGeom>
          <a:noFill/>
          <a:ln w="9525">
            <a:noFill/>
            <a:miter lim="800000"/>
            <a:headEnd/>
            <a:tailEnd/>
          </a:ln>
          <a:effectLst/>
        </p:spPr>
        <p:txBody>
          <a:bodyPr anchor="ctr"/>
          <a:lstStyle>
            <a:lvl1pPr>
              <a:defRPr sz="2800" b="1">
                <a:effectLst/>
                <a:latin typeface="+mn-lt"/>
              </a:defRPr>
            </a:lvl1pPr>
          </a:lstStyle>
          <a:p>
            <a:pPr lvl="0"/>
            <a:r>
              <a:rPr lang="en-US" dirty="0"/>
              <a:t>Click to edit Master title style</a:t>
            </a:r>
          </a:p>
        </p:txBody>
      </p:sp>
      <p:grpSp>
        <p:nvGrpSpPr>
          <p:cNvPr id="11" name="Group 10"/>
          <p:cNvGrpSpPr/>
          <p:nvPr userDrawn="1"/>
        </p:nvGrpSpPr>
        <p:grpSpPr>
          <a:xfrm>
            <a:off x="0" y="-1847"/>
            <a:ext cx="1440000" cy="960000"/>
            <a:chOff x="76200" y="75900"/>
            <a:chExt cx="1245910" cy="840088"/>
          </a:xfrm>
        </p:grpSpPr>
        <p:grpSp>
          <p:nvGrpSpPr>
            <p:cNvPr id="16" name="Group 15"/>
            <p:cNvGrpSpPr/>
            <p:nvPr userDrawn="1"/>
          </p:nvGrpSpPr>
          <p:grpSpPr>
            <a:xfrm>
              <a:off x="76200" y="76073"/>
              <a:ext cx="404660" cy="839915"/>
              <a:chOff x="76200" y="76073"/>
              <a:chExt cx="404660" cy="839915"/>
            </a:xfrm>
          </p:grpSpPr>
          <p:pic>
            <p:nvPicPr>
              <p:cNvPr id="18" name="Picture 17" descr="CERN logo"/>
              <p:cNvPicPr>
                <a:picLocks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6200" y="511664"/>
                <a:ext cx="404660" cy="404324"/>
              </a:xfrm>
              <a:prstGeom prst="rect">
                <a:avLst/>
              </a:prstGeom>
              <a:noFill/>
              <a:ln w="9525">
                <a:noFill/>
                <a:miter lim="800000"/>
                <a:headEnd/>
                <a:tailEnd/>
              </a:ln>
            </p:spPr>
          </p:pic>
          <p:pic>
            <p:nvPicPr>
              <p:cNvPr id="19" name="Picture 18" descr="medipixlogo"/>
              <p:cNvPicPr>
                <a:picLocks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76200" y="76073"/>
                <a:ext cx="404660" cy="404324"/>
              </a:xfrm>
              <a:prstGeom prst="rect">
                <a:avLst/>
              </a:prstGeom>
              <a:noFill/>
              <a:ln w="9525">
                <a:noFill/>
                <a:miter lim="800000"/>
                <a:headEnd/>
                <a:tailEnd/>
              </a:ln>
            </p:spPr>
          </p:pic>
        </p:grpSp>
        <p:pic>
          <p:nvPicPr>
            <p:cNvPr id="17" name="Picture 2"/>
            <p:cNvPicPr>
              <a:picLocks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544510" y="75900"/>
              <a:ext cx="777600" cy="838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10" name="Slide Number">
            <a:extLst>
              <a:ext uri="{FF2B5EF4-FFF2-40B4-BE49-F238E27FC236}">
                <a16:creationId xmlns:a16="http://schemas.microsoft.com/office/drawing/2014/main" id="{8C40552F-A06F-9942-8F1D-09D751D7280D}"/>
              </a:ext>
            </a:extLst>
          </p:cNvPr>
          <p:cNvSpPr txBox="1">
            <a:spLocks noGrp="1"/>
          </p:cNvSpPr>
          <p:nvPr>
            <p:ph type="sldNum" sz="quarter" idx="2"/>
          </p:nvPr>
        </p:nvSpPr>
        <p:spPr>
          <a:xfrm>
            <a:off x="11722743" y="6389265"/>
            <a:ext cx="317395" cy="297389"/>
          </a:xfrm>
          <a:prstGeom prst="rect">
            <a:avLst/>
          </a:prstGeom>
          <a:ln w="12700">
            <a:miter lim="400000"/>
          </a:ln>
        </p:spPr>
        <p:txBody>
          <a:bodyPr wrap="none" lIns="50800" tIns="50800" rIns="50800" bIns="50800">
            <a:spAutoFit/>
          </a:bodyPr>
          <a:lstStyle>
            <a:lvl1pPr>
              <a:defRPr sz="1266">
                <a:solidFill>
                  <a:schemeClr val="bg1"/>
                </a:solidFill>
              </a:defRPr>
            </a:lvl1pPr>
          </a:lstStyle>
          <a:p>
            <a:fld id="{86CB4B4D-7CA3-9044-876B-883B54F8677D}" type="slidenum">
              <a:rPr lang="en-FR" smtClean="0"/>
              <a:pPr/>
              <a:t>‹#›</a:t>
            </a:fld>
            <a:endParaRPr lang="en-FR" dirty="0"/>
          </a:p>
        </p:txBody>
      </p:sp>
      <p:sp>
        <p:nvSpPr>
          <p:cNvPr id="15" name="Footer Placeholder 6">
            <a:extLst>
              <a:ext uri="{FF2B5EF4-FFF2-40B4-BE49-F238E27FC236}">
                <a16:creationId xmlns:a16="http://schemas.microsoft.com/office/drawing/2014/main" id="{85D2FC7F-6C7B-6544-BB85-A45ED6D0B567}"/>
              </a:ext>
            </a:extLst>
          </p:cNvPr>
          <p:cNvSpPr>
            <a:spLocks noGrp="1"/>
          </p:cNvSpPr>
          <p:nvPr>
            <p:ph type="ftr" sz="quarter" idx="3"/>
          </p:nvPr>
        </p:nvSpPr>
        <p:spPr>
          <a:xfrm>
            <a:off x="7456081" y="6355396"/>
            <a:ext cx="4114800" cy="365125"/>
          </a:xfrm>
          <a:prstGeom prst="rect">
            <a:avLst/>
          </a:prstGeom>
        </p:spPr>
        <p:txBody>
          <a:bodyPr vert="horz" lIns="91440" tIns="45720" rIns="91440" bIns="45720" rtlCol="0" anchor="ctr"/>
          <a:lstStyle>
            <a:lvl1pPr algn="r">
              <a:defRPr sz="1050">
                <a:solidFill>
                  <a:schemeClr val="bg1"/>
                </a:solidFill>
              </a:defRPr>
            </a:lvl1pPr>
          </a:lstStyle>
          <a:p>
            <a:r>
              <a:rPr lang="en-GB"/>
              <a:t>Manuela.Cirilli@cern.ch</a:t>
            </a:r>
            <a:endParaRPr lang="en-FR" dirty="0"/>
          </a:p>
        </p:txBody>
      </p:sp>
    </p:spTree>
    <p:extLst>
      <p:ext uri="{BB962C8B-B14F-4D97-AF65-F5344CB8AC3E}">
        <p14:creationId xmlns:p14="http://schemas.microsoft.com/office/powerpoint/2010/main" val="8542648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11" y="272799"/>
            <a:ext cx="10960100" cy="1131368"/>
          </a:xfrm>
        </p:spPr>
        <p:txBody>
          <a:bodyPr/>
          <a:lstStyle/>
          <a:p>
            <a:r>
              <a:rPr lang="en-US"/>
              <a:t>Click to edit Master title style</a:t>
            </a:r>
          </a:p>
        </p:txBody>
      </p:sp>
      <p:sp>
        <p:nvSpPr>
          <p:cNvPr id="3" name="Footer Placeholder 6">
            <a:extLst>
              <a:ext uri="{FF2B5EF4-FFF2-40B4-BE49-F238E27FC236}">
                <a16:creationId xmlns:a16="http://schemas.microsoft.com/office/drawing/2014/main" id="{F247148A-11E9-0644-8DC6-4AB1678DE3B9}"/>
              </a:ext>
            </a:extLst>
          </p:cNvPr>
          <p:cNvSpPr>
            <a:spLocks noGrp="1"/>
          </p:cNvSpPr>
          <p:nvPr>
            <p:ph type="ftr" sz="quarter" idx="3"/>
          </p:nvPr>
        </p:nvSpPr>
        <p:spPr>
          <a:xfrm>
            <a:off x="7456081" y="6355396"/>
            <a:ext cx="4114800" cy="365125"/>
          </a:xfrm>
          <a:prstGeom prst="rect">
            <a:avLst/>
          </a:prstGeom>
        </p:spPr>
        <p:txBody>
          <a:bodyPr vert="horz" lIns="91440" tIns="45720" rIns="91440" bIns="45720" rtlCol="0" anchor="ctr"/>
          <a:lstStyle>
            <a:lvl1pPr algn="r">
              <a:defRPr sz="1050">
                <a:solidFill>
                  <a:schemeClr val="bg1"/>
                </a:solidFill>
              </a:defRPr>
            </a:lvl1pPr>
          </a:lstStyle>
          <a:p>
            <a:r>
              <a:rPr lang="en-GB"/>
              <a:t>Manuela.Cirilli@cern.ch</a:t>
            </a:r>
            <a:endParaRPr lang="en-FR" dirty="0"/>
          </a:p>
        </p:txBody>
      </p:sp>
      <p:sp>
        <p:nvSpPr>
          <p:cNvPr id="4" name="Slide Number">
            <a:extLst>
              <a:ext uri="{FF2B5EF4-FFF2-40B4-BE49-F238E27FC236}">
                <a16:creationId xmlns:a16="http://schemas.microsoft.com/office/drawing/2014/main" id="{6C23A486-B874-9942-870C-C022BEA5F89F}"/>
              </a:ext>
            </a:extLst>
          </p:cNvPr>
          <p:cNvSpPr txBox="1">
            <a:spLocks noGrp="1"/>
          </p:cNvSpPr>
          <p:nvPr>
            <p:ph type="sldNum" sz="quarter" idx="2"/>
          </p:nvPr>
        </p:nvSpPr>
        <p:spPr>
          <a:xfrm>
            <a:off x="11722743" y="6389265"/>
            <a:ext cx="317395" cy="297389"/>
          </a:xfrm>
          <a:prstGeom prst="rect">
            <a:avLst/>
          </a:prstGeom>
          <a:ln w="12700">
            <a:miter lim="400000"/>
          </a:ln>
        </p:spPr>
        <p:txBody>
          <a:bodyPr wrap="none" lIns="50800" tIns="50800" rIns="50800" bIns="50800">
            <a:spAutoFit/>
          </a:bodyPr>
          <a:lstStyle>
            <a:lvl1pPr>
              <a:defRPr sz="1266">
                <a:solidFill>
                  <a:schemeClr val="bg1"/>
                </a:solidFill>
              </a:defRPr>
            </a:lvl1pPr>
          </a:lstStyle>
          <a:p>
            <a:fld id="{86CB4B4D-7CA3-9044-876B-883B54F8677D}" type="slidenum">
              <a:rPr lang="en-FR" smtClean="0"/>
              <a:pPr/>
              <a:t>‹#›</a:t>
            </a:fld>
            <a:endParaRPr lang="en-FR" dirty="0"/>
          </a:p>
        </p:txBody>
      </p:sp>
    </p:spTree>
    <p:extLst>
      <p:ext uri="{BB962C8B-B14F-4D97-AF65-F5344CB8AC3E}">
        <p14:creationId xmlns:p14="http://schemas.microsoft.com/office/powerpoint/2010/main" val="1845777940"/>
      </p:ext>
    </p:extLst>
  </p:cSld>
  <p:clrMapOvr>
    <a:masterClrMapping/>
  </p:clrMapOvr>
  <p:transition>
    <p:wipe dir="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PhAnim="0"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GB"/>
              <a:t>Click to edit Master text styles</a:t>
            </a:r>
          </a:p>
          <a:p>
            <a:pPr lvl="1">
              <a:defRPr/>
            </a:pPr>
            <a:r>
              <a:rPr lang="en-GB"/>
              <a:t>Second level</a:t>
            </a:r>
          </a:p>
          <a:p>
            <a:pPr lvl="2">
              <a:defRPr/>
            </a:pPr>
            <a:r>
              <a:rPr lang="en-GB"/>
              <a:t>Third level</a:t>
            </a:r>
          </a:p>
          <a:p>
            <a:pPr lvl="3">
              <a:defRPr/>
            </a:pPr>
            <a:r>
              <a:rPr lang="en-GB"/>
              <a:t>Fourth level</a:t>
            </a:r>
          </a:p>
        </p:txBody>
      </p:sp>
      <p:sp>
        <p:nvSpPr>
          <p:cNvPr id="5" name="Title 6"/>
          <p:cNvSpPr>
            <a:spLocks noGrp="1"/>
          </p:cNvSpPr>
          <p:nvPr>
            <p:ph type="title"/>
          </p:nvPr>
        </p:nvSpPr>
        <p:spPr bwMode="auto"/>
        <p:txBody>
          <a:bodyPr/>
          <a:lstStyle/>
          <a:p>
            <a:pPr>
              <a:defRPr/>
            </a:pPr>
            <a:r>
              <a:rPr lang="en-GB"/>
              <a:t>Click to edit Master title style</a:t>
            </a:r>
            <a:endParaRPr lang="en-US"/>
          </a:p>
        </p:txBody>
      </p:sp>
      <p:sp>
        <p:nvSpPr>
          <p:cNvPr id="6" name="Date Placeholder 10"/>
          <p:cNvSpPr>
            <a:spLocks noGrp="1"/>
          </p:cNvSpPr>
          <p:nvPr>
            <p:ph type="dt" sz="half" idx="10"/>
          </p:nvPr>
        </p:nvSpPr>
        <p:spPr bwMode="auto">
          <a:xfrm>
            <a:off x="3248526" y="6408000"/>
            <a:ext cx="867862" cy="365125"/>
          </a:xfrm>
        </p:spPr>
        <p:txBody>
          <a:bodyPr/>
          <a:lstStyle/>
          <a:p>
            <a:pPr>
              <a:defRPr/>
            </a:pPr>
            <a:endParaRPr lang="en-US" dirty="0"/>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Manuela.Cirilli@cern.ch</a:t>
            </a:r>
            <a:endParaRPr lang="en-US" dirty="0"/>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pic>
        <p:nvPicPr>
          <p:cNvPr id="2" name="Picture 1">
            <a:extLst>
              <a:ext uri="{FF2B5EF4-FFF2-40B4-BE49-F238E27FC236}">
                <a16:creationId xmlns:a16="http://schemas.microsoft.com/office/drawing/2014/main" id="{9789E167-C733-C4B9-0340-4A807088D0DD}"/>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065275" y="6359324"/>
            <a:ext cx="1358317" cy="462475"/>
          </a:xfrm>
          <a:prstGeom prst="rect">
            <a:avLst/>
          </a:prstGeom>
          <a:noFill/>
          <a:ln w="9525">
            <a:noFill/>
            <a:miter lim="800000"/>
            <a:headEnd/>
            <a:tailEnd/>
          </a:ln>
        </p:spPr>
      </p:pic>
    </p:spTree>
    <p:extLst>
      <p:ext uri="{BB962C8B-B14F-4D97-AF65-F5344CB8AC3E}">
        <p14:creationId xmlns:p14="http://schemas.microsoft.com/office/powerpoint/2010/main" val="407940007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 name="Footer Placeholder 6">
            <a:extLst>
              <a:ext uri="{FF2B5EF4-FFF2-40B4-BE49-F238E27FC236}">
                <a16:creationId xmlns:a16="http://schemas.microsoft.com/office/drawing/2014/main" id="{98D024AF-03B4-EB4B-AC44-ED01AFED9FE3}"/>
              </a:ext>
            </a:extLst>
          </p:cNvPr>
          <p:cNvSpPr>
            <a:spLocks noGrp="1"/>
          </p:cNvSpPr>
          <p:nvPr>
            <p:ph type="ftr" sz="quarter" idx="3"/>
          </p:nvPr>
        </p:nvSpPr>
        <p:spPr>
          <a:xfrm>
            <a:off x="7456081" y="6355396"/>
            <a:ext cx="4114800" cy="365125"/>
          </a:xfrm>
          <a:prstGeom prst="rect">
            <a:avLst/>
          </a:prstGeom>
        </p:spPr>
        <p:txBody>
          <a:bodyPr vert="horz" lIns="91440" tIns="45720" rIns="91440" bIns="45720" rtlCol="0" anchor="ctr"/>
          <a:lstStyle>
            <a:lvl1pPr algn="r">
              <a:defRPr sz="1050">
                <a:solidFill>
                  <a:schemeClr val="bg1"/>
                </a:solidFill>
              </a:defRPr>
            </a:lvl1pPr>
          </a:lstStyle>
          <a:p>
            <a:r>
              <a:rPr lang="en-GB"/>
              <a:t>Manuela.Cirilli@cern.ch</a:t>
            </a:r>
            <a:endParaRPr lang="en-FR" dirty="0"/>
          </a:p>
        </p:txBody>
      </p:sp>
    </p:spTree>
    <p:extLst>
      <p:ext uri="{BB962C8B-B14F-4D97-AF65-F5344CB8AC3E}">
        <p14:creationId xmlns:p14="http://schemas.microsoft.com/office/powerpoint/2010/main" val="2223411144"/>
      </p:ext>
    </p:extLst>
  </p:cSld>
  <p:clrMapOvr>
    <a:masterClrMapping/>
  </p:clrMapOvr>
  <p:transition spd="med"/>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6">
            <a:extLst>
              <a:ext uri="{FF2B5EF4-FFF2-40B4-BE49-F238E27FC236}">
                <a16:creationId xmlns:a16="http://schemas.microsoft.com/office/drawing/2014/main" id="{7A42EE42-6936-6B43-8D98-46C3EEF3FBCF}"/>
              </a:ext>
            </a:extLst>
          </p:cNvPr>
          <p:cNvSpPr>
            <a:spLocks noGrp="1"/>
          </p:cNvSpPr>
          <p:nvPr>
            <p:ph type="ftr" sz="quarter" idx="3"/>
          </p:nvPr>
        </p:nvSpPr>
        <p:spPr>
          <a:xfrm>
            <a:off x="7456081" y="6355396"/>
            <a:ext cx="4114800" cy="365125"/>
          </a:xfrm>
          <a:prstGeom prst="rect">
            <a:avLst/>
          </a:prstGeom>
        </p:spPr>
        <p:txBody>
          <a:bodyPr vert="horz" lIns="91440" tIns="45720" rIns="91440" bIns="45720" rtlCol="0" anchor="ctr"/>
          <a:lstStyle>
            <a:lvl1pPr algn="r">
              <a:defRPr sz="1050">
                <a:solidFill>
                  <a:schemeClr val="bg1"/>
                </a:solidFill>
              </a:defRPr>
            </a:lvl1pPr>
          </a:lstStyle>
          <a:p>
            <a:r>
              <a:rPr lang="en-GB"/>
              <a:t>Manuela.Cirilli@cern.ch</a:t>
            </a:r>
            <a:endParaRPr lang="en-FR" dirty="0"/>
          </a:p>
        </p:txBody>
      </p:sp>
      <p:sp>
        <p:nvSpPr>
          <p:cNvPr id="4" name="Slide Number">
            <a:extLst>
              <a:ext uri="{FF2B5EF4-FFF2-40B4-BE49-F238E27FC236}">
                <a16:creationId xmlns:a16="http://schemas.microsoft.com/office/drawing/2014/main" id="{5711558D-494D-CB45-8537-F34C4230B807}"/>
              </a:ext>
            </a:extLst>
          </p:cNvPr>
          <p:cNvSpPr txBox="1">
            <a:spLocks noGrp="1"/>
          </p:cNvSpPr>
          <p:nvPr>
            <p:ph type="sldNum" sz="quarter" idx="2"/>
          </p:nvPr>
        </p:nvSpPr>
        <p:spPr>
          <a:xfrm>
            <a:off x="11722743" y="6389265"/>
            <a:ext cx="317395" cy="297389"/>
          </a:xfrm>
          <a:prstGeom prst="rect">
            <a:avLst/>
          </a:prstGeom>
          <a:ln w="12700">
            <a:miter lim="400000"/>
          </a:ln>
        </p:spPr>
        <p:txBody>
          <a:bodyPr wrap="none" lIns="50800" tIns="50800" rIns="50800" bIns="50800">
            <a:spAutoFit/>
          </a:bodyPr>
          <a:lstStyle>
            <a:lvl1pPr>
              <a:defRPr sz="1266">
                <a:solidFill>
                  <a:schemeClr val="bg1"/>
                </a:solidFill>
              </a:defRPr>
            </a:lvl1pPr>
          </a:lstStyle>
          <a:p>
            <a:fld id="{86CB4B4D-7CA3-9044-876B-883B54F8677D}" type="slidenum">
              <a:rPr lang="en-FR" smtClean="0"/>
              <a:pPr/>
              <a:t>‹#›</a:t>
            </a:fld>
            <a:endParaRPr lang="en-FR" dirty="0"/>
          </a:p>
        </p:txBody>
      </p:sp>
    </p:spTree>
    <p:extLst>
      <p:ext uri="{BB962C8B-B14F-4D97-AF65-F5344CB8AC3E}">
        <p14:creationId xmlns:p14="http://schemas.microsoft.com/office/powerpoint/2010/main" val="233798780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6">
            <a:extLst>
              <a:ext uri="{FF2B5EF4-FFF2-40B4-BE49-F238E27FC236}">
                <a16:creationId xmlns:a16="http://schemas.microsoft.com/office/drawing/2014/main" id="{7FC8EBC4-7ABE-FA4D-8203-C22E9D8ED3D8}"/>
              </a:ext>
            </a:extLst>
          </p:cNvPr>
          <p:cNvSpPr>
            <a:spLocks noGrp="1"/>
          </p:cNvSpPr>
          <p:nvPr>
            <p:ph type="ftr" sz="quarter" idx="3"/>
          </p:nvPr>
        </p:nvSpPr>
        <p:spPr>
          <a:xfrm>
            <a:off x="7456081" y="6355396"/>
            <a:ext cx="4114800" cy="365125"/>
          </a:xfrm>
          <a:prstGeom prst="rect">
            <a:avLst/>
          </a:prstGeom>
        </p:spPr>
        <p:txBody>
          <a:bodyPr vert="horz" lIns="91440" tIns="45720" rIns="91440" bIns="45720" rtlCol="0" anchor="ctr"/>
          <a:lstStyle>
            <a:lvl1pPr algn="r">
              <a:defRPr sz="1050">
                <a:solidFill>
                  <a:schemeClr val="bg1"/>
                </a:solidFill>
              </a:defRPr>
            </a:lvl1pPr>
          </a:lstStyle>
          <a:p>
            <a:r>
              <a:rPr lang="en-GB"/>
              <a:t>Manuela.Cirilli@cern.ch</a:t>
            </a:r>
            <a:endParaRPr lang="en-FR" dirty="0"/>
          </a:p>
        </p:txBody>
      </p:sp>
      <p:sp>
        <p:nvSpPr>
          <p:cNvPr id="5" name="Slide Number">
            <a:extLst>
              <a:ext uri="{FF2B5EF4-FFF2-40B4-BE49-F238E27FC236}">
                <a16:creationId xmlns:a16="http://schemas.microsoft.com/office/drawing/2014/main" id="{E5C806CC-2DD0-2145-882F-C1E396E55319}"/>
              </a:ext>
            </a:extLst>
          </p:cNvPr>
          <p:cNvSpPr txBox="1">
            <a:spLocks noGrp="1"/>
          </p:cNvSpPr>
          <p:nvPr>
            <p:ph type="sldNum" sz="quarter" idx="2"/>
          </p:nvPr>
        </p:nvSpPr>
        <p:spPr>
          <a:xfrm>
            <a:off x="11722743" y="6389265"/>
            <a:ext cx="317395" cy="297389"/>
          </a:xfrm>
          <a:prstGeom prst="rect">
            <a:avLst/>
          </a:prstGeom>
          <a:ln w="12700">
            <a:miter lim="400000"/>
          </a:ln>
        </p:spPr>
        <p:txBody>
          <a:bodyPr wrap="none" lIns="50800" tIns="50800" rIns="50800" bIns="50800">
            <a:spAutoFit/>
          </a:bodyPr>
          <a:lstStyle>
            <a:lvl1pPr>
              <a:defRPr sz="1266">
                <a:solidFill>
                  <a:schemeClr val="bg1"/>
                </a:solidFill>
              </a:defRPr>
            </a:lvl1pPr>
          </a:lstStyle>
          <a:p>
            <a:fld id="{86CB4B4D-7CA3-9044-876B-883B54F8677D}" type="slidenum">
              <a:rPr lang="en-FR" smtClean="0"/>
              <a:pPr/>
              <a:t>‹#›</a:t>
            </a:fld>
            <a:endParaRPr lang="en-FR" dirty="0"/>
          </a:p>
        </p:txBody>
      </p:sp>
    </p:spTree>
    <p:extLst>
      <p:ext uri="{BB962C8B-B14F-4D97-AF65-F5344CB8AC3E}">
        <p14:creationId xmlns:p14="http://schemas.microsoft.com/office/powerpoint/2010/main" val="313106424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userDrawn="1">
  <p:cSld name="Regular Slide with Page Number">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98A9442-6C30-E349-90FB-069BFEF1BFF3}"/>
              </a:ext>
            </a:extLst>
          </p:cNvPr>
          <p:cNvSpPr/>
          <p:nvPr userDrawn="1"/>
        </p:nvSpPr>
        <p:spPr bwMode="auto">
          <a:xfrm>
            <a:off x="0" y="6217920"/>
            <a:ext cx="12192000" cy="640080"/>
          </a:xfrm>
          <a:prstGeom prst="rect">
            <a:avLst/>
          </a:prstGeom>
          <a:solidFill>
            <a:srgbClr val="305D96"/>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endParaRPr lang="en-US" sz="1687" dirty="0">
              <a:solidFill>
                <a:srgbClr val="FFFFFF"/>
              </a:solidFill>
            </a:endParaRPr>
          </a:p>
        </p:txBody>
      </p:sp>
      <p:pic>
        <p:nvPicPr>
          <p:cNvPr id="14" name="Picture 13">
            <a:extLst>
              <a:ext uri="{FF2B5EF4-FFF2-40B4-BE49-F238E27FC236}">
                <a16:creationId xmlns:a16="http://schemas.microsoft.com/office/drawing/2014/main" id="{20ACB22C-2B8B-6F44-91E9-82D1DA8ADD1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0" y="6181728"/>
            <a:ext cx="2606722" cy="676272"/>
          </a:xfrm>
          <a:prstGeom prst="rect">
            <a:avLst/>
          </a:prstGeom>
        </p:spPr>
      </p:pic>
      <p:sp>
        <p:nvSpPr>
          <p:cNvPr id="25" name="Content Placeholder 2"/>
          <p:cNvSpPr>
            <a:spLocks noGrp="1"/>
          </p:cNvSpPr>
          <p:nvPr>
            <p:ph idx="1"/>
          </p:nvPr>
        </p:nvSpPr>
        <p:spPr>
          <a:xfrm>
            <a:off x="752660" y="1196752"/>
            <a:ext cx="10623928" cy="5181600"/>
          </a:xfrm>
          <a:prstGeom prst="rect">
            <a:avLst/>
          </a:prstGeom>
        </p:spPr>
        <p:txBody>
          <a:bodyPr/>
          <a:lstStyle>
            <a:lvl1pPr marL="0" indent="0">
              <a:spcBef>
                <a:spcPts val="600"/>
              </a:spcBef>
              <a:buFontTx/>
              <a:buNone/>
              <a:defRPr sz="2000">
                <a:latin typeface="+mn-lt"/>
              </a:defRPr>
            </a:lvl1pPr>
            <a:lvl2pPr marL="457189" indent="0">
              <a:buFontTx/>
              <a:buNone/>
              <a:defRPr sz="1800">
                <a:latin typeface="+mn-lt"/>
              </a:defRPr>
            </a:lvl2pPr>
            <a:lvl3pPr marL="914377" indent="0">
              <a:buFontTx/>
              <a:buNone/>
              <a:defRPr sz="1800">
                <a:latin typeface="+mn-lt"/>
              </a:defRPr>
            </a:lvl3pPr>
            <a:lvl4pPr marL="1371566" indent="0">
              <a:buFontTx/>
              <a:buNone/>
              <a:defRPr sz="1600">
                <a:latin typeface="+mn-lt"/>
              </a:defRPr>
            </a:lvl4pPr>
            <a:lvl5pPr marL="1828754" indent="0">
              <a:buFontTx/>
              <a:buNone/>
              <a:defRPr sz="160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itle 2"/>
          <p:cNvSpPr>
            <a:spLocks noGrp="1" noChangeArrowheads="1"/>
          </p:cNvSpPr>
          <p:nvPr>
            <p:ph type="title"/>
          </p:nvPr>
        </p:nvSpPr>
        <p:spPr bwMode="auto">
          <a:xfrm>
            <a:off x="1871531" y="1"/>
            <a:ext cx="8736971" cy="944563"/>
          </a:xfrm>
          <a:prstGeom prst="rect">
            <a:avLst/>
          </a:prstGeom>
          <a:noFill/>
          <a:ln w="9525">
            <a:noFill/>
            <a:miter lim="800000"/>
            <a:headEnd/>
            <a:tailEnd/>
          </a:ln>
          <a:effectLst/>
        </p:spPr>
        <p:txBody>
          <a:bodyPr anchor="ctr"/>
          <a:lstStyle>
            <a:lvl1pPr>
              <a:defRPr sz="2800" b="1">
                <a:effectLst/>
                <a:latin typeface="+mn-lt"/>
              </a:defRPr>
            </a:lvl1pPr>
          </a:lstStyle>
          <a:p>
            <a:pPr lvl="0"/>
            <a:r>
              <a:rPr lang="en-US" dirty="0"/>
              <a:t>Click to edit Master title style</a:t>
            </a:r>
          </a:p>
        </p:txBody>
      </p:sp>
      <p:grpSp>
        <p:nvGrpSpPr>
          <p:cNvPr id="11" name="Group 10"/>
          <p:cNvGrpSpPr/>
          <p:nvPr userDrawn="1"/>
        </p:nvGrpSpPr>
        <p:grpSpPr>
          <a:xfrm>
            <a:off x="0" y="-1847"/>
            <a:ext cx="1440000" cy="960000"/>
            <a:chOff x="76200" y="75900"/>
            <a:chExt cx="1245910" cy="840088"/>
          </a:xfrm>
        </p:grpSpPr>
        <p:grpSp>
          <p:nvGrpSpPr>
            <p:cNvPr id="16" name="Group 15"/>
            <p:cNvGrpSpPr/>
            <p:nvPr userDrawn="1"/>
          </p:nvGrpSpPr>
          <p:grpSpPr>
            <a:xfrm>
              <a:off x="76200" y="76073"/>
              <a:ext cx="404660" cy="839915"/>
              <a:chOff x="76200" y="76073"/>
              <a:chExt cx="404660" cy="839915"/>
            </a:xfrm>
          </p:grpSpPr>
          <p:pic>
            <p:nvPicPr>
              <p:cNvPr id="18" name="Picture 17" descr="CERN logo"/>
              <p:cNvPicPr>
                <a:picLocks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6200" y="511664"/>
                <a:ext cx="404660" cy="404324"/>
              </a:xfrm>
              <a:prstGeom prst="rect">
                <a:avLst/>
              </a:prstGeom>
              <a:noFill/>
              <a:ln w="9525">
                <a:noFill/>
                <a:miter lim="800000"/>
                <a:headEnd/>
                <a:tailEnd/>
              </a:ln>
            </p:spPr>
          </p:pic>
          <p:pic>
            <p:nvPicPr>
              <p:cNvPr id="19" name="Picture 18" descr="medipixlogo"/>
              <p:cNvPicPr>
                <a:picLocks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76200" y="76073"/>
                <a:ext cx="404660" cy="404324"/>
              </a:xfrm>
              <a:prstGeom prst="rect">
                <a:avLst/>
              </a:prstGeom>
              <a:noFill/>
              <a:ln w="9525">
                <a:noFill/>
                <a:miter lim="800000"/>
                <a:headEnd/>
                <a:tailEnd/>
              </a:ln>
            </p:spPr>
          </p:pic>
        </p:grpSp>
        <p:pic>
          <p:nvPicPr>
            <p:cNvPr id="17" name="Picture 2"/>
            <p:cNvPicPr>
              <a:picLocks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544510" y="75900"/>
              <a:ext cx="777600" cy="838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10" name="Slide Number">
            <a:extLst>
              <a:ext uri="{FF2B5EF4-FFF2-40B4-BE49-F238E27FC236}">
                <a16:creationId xmlns:a16="http://schemas.microsoft.com/office/drawing/2014/main" id="{8C40552F-A06F-9942-8F1D-09D751D7280D}"/>
              </a:ext>
            </a:extLst>
          </p:cNvPr>
          <p:cNvSpPr txBox="1">
            <a:spLocks noGrp="1"/>
          </p:cNvSpPr>
          <p:nvPr>
            <p:ph type="sldNum" sz="quarter" idx="2"/>
          </p:nvPr>
        </p:nvSpPr>
        <p:spPr>
          <a:xfrm>
            <a:off x="11722743" y="6389265"/>
            <a:ext cx="317395" cy="297389"/>
          </a:xfrm>
          <a:prstGeom prst="rect">
            <a:avLst/>
          </a:prstGeom>
          <a:ln w="12700">
            <a:miter lim="400000"/>
          </a:ln>
        </p:spPr>
        <p:txBody>
          <a:bodyPr wrap="none" lIns="50800" tIns="50800" rIns="50800" bIns="50800">
            <a:spAutoFit/>
          </a:bodyPr>
          <a:lstStyle>
            <a:lvl1pPr>
              <a:defRPr sz="1266">
                <a:solidFill>
                  <a:schemeClr val="bg1"/>
                </a:solidFill>
              </a:defRPr>
            </a:lvl1pPr>
          </a:lstStyle>
          <a:p>
            <a:fld id="{86CB4B4D-7CA3-9044-876B-883B54F8677D}" type="slidenum">
              <a:rPr lang="en-FR" smtClean="0"/>
              <a:pPr/>
              <a:t>‹#›</a:t>
            </a:fld>
            <a:endParaRPr lang="en-FR" dirty="0"/>
          </a:p>
        </p:txBody>
      </p:sp>
      <p:sp>
        <p:nvSpPr>
          <p:cNvPr id="15" name="Footer Placeholder 6">
            <a:extLst>
              <a:ext uri="{FF2B5EF4-FFF2-40B4-BE49-F238E27FC236}">
                <a16:creationId xmlns:a16="http://schemas.microsoft.com/office/drawing/2014/main" id="{85D2FC7F-6C7B-6544-BB85-A45ED6D0B567}"/>
              </a:ext>
            </a:extLst>
          </p:cNvPr>
          <p:cNvSpPr>
            <a:spLocks noGrp="1"/>
          </p:cNvSpPr>
          <p:nvPr>
            <p:ph type="ftr" sz="quarter" idx="3"/>
          </p:nvPr>
        </p:nvSpPr>
        <p:spPr>
          <a:xfrm>
            <a:off x="7456081" y="6355396"/>
            <a:ext cx="4114800" cy="365125"/>
          </a:xfrm>
          <a:prstGeom prst="rect">
            <a:avLst/>
          </a:prstGeom>
        </p:spPr>
        <p:txBody>
          <a:bodyPr vert="horz" lIns="91440" tIns="45720" rIns="91440" bIns="45720" rtlCol="0" anchor="ctr"/>
          <a:lstStyle>
            <a:lvl1pPr algn="r">
              <a:defRPr sz="1050">
                <a:solidFill>
                  <a:schemeClr val="bg1"/>
                </a:solidFill>
              </a:defRPr>
            </a:lvl1pPr>
          </a:lstStyle>
          <a:p>
            <a:r>
              <a:rPr lang="en-GB"/>
              <a:t>Manuela.Cirilli@cern.ch</a:t>
            </a:r>
            <a:endParaRPr lang="en-FR" dirty="0"/>
          </a:p>
        </p:txBody>
      </p:sp>
    </p:spTree>
    <p:extLst>
      <p:ext uri="{BB962C8B-B14F-4D97-AF65-F5344CB8AC3E}">
        <p14:creationId xmlns:p14="http://schemas.microsoft.com/office/powerpoint/2010/main" val="321089377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11" y="272799"/>
            <a:ext cx="10960100" cy="1131368"/>
          </a:xfrm>
        </p:spPr>
        <p:txBody>
          <a:bodyPr/>
          <a:lstStyle/>
          <a:p>
            <a:r>
              <a:rPr lang="en-US"/>
              <a:t>Click to edit Master title style</a:t>
            </a:r>
          </a:p>
        </p:txBody>
      </p:sp>
      <p:sp>
        <p:nvSpPr>
          <p:cNvPr id="3" name="Footer Placeholder 6">
            <a:extLst>
              <a:ext uri="{FF2B5EF4-FFF2-40B4-BE49-F238E27FC236}">
                <a16:creationId xmlns:a16="http://schemas.microsoft.com/office/drawing/2014/main" id="{F247148A-11E9-0644-8DC6-4AB1678DE3B9}"/>
              </a:ext>
            </a:extLst>
          </p:cNvPr>
          <p:cNvSpPr>
            <a:spLocks noGrp="1"/>
          </p:cNvSpPr>
          <p:nvPr>
            <p:ph type="ftr" sz="quarter" idx="3"/>
          </p:nvPr>
        </p:nvSpPr>
        <p:spPr>
          <a:xfrm>
            <a:off x="7456081" y="6355396"/>
            <a:ext cx="4114800" cy="365125"/>
          </a:xfrm>
          <a:prstGeom prst="rect">
            <a:avLst/>
          </a:prstGeom>
        </p:spPr>
        <p:txBody>
          <a:bodyPr vert="horz" lIns="91440" tIns="45720" rIns="91440" bIns="45720" rtlCol="0" anchor="ctr"/>
          <a:lstStyle>
            <a:lvl1pPr algn="r">
              <a:defRPr sz="1050">
                <a:solidFill>
                  <a:schemeClr val="bg1"/>
                </a:solidFill>
              </a:defRPr>
            </a:lvl1pPr>
          </a:lstStyle>
          <a:p>
            <a:r>
              <a:rPr lang="en-GB"/>
              <a:t>Manuela.Cirilli@cern.ch</a:t>
            </a:r>
            <a:endParaRPr lang="en-FR" dirty="0"/>
          </a:p>
        </p:txBody>
      </p:sp>
      <p:sp>
        <p:nvSpPr>
          <p:cNvPr id="4" name="Slide Number">
            <a:extLst>
              <a:ext uri="{FF2B5EF4-FFF2-40B4-BE49-F238E27FC236}">
                <a16:creationId xmlns:a16="http://schemas.microsoft.com/office/drawing/2014/main" id="{6C23A486-B874-9942-870C-C022BEA5F89F}"/>
              </a:ext>
            </a:extLst>
          </p:cNvPr>
          <p:cNvSpPr txBox="1">
            <a:spLocks noGrp="1"/>
          </p:cNvSpPr>
          <p:nvPr>
            <p:ph type="sldNum" sz="quarter" idx="2"/>
          </p:nvPr>
        </p:nvSpPr>
        <p:spPr>
          <a:xfrm>
            <a:off x="11722743" y="6389265"/>
            <a:ext cx="317395" cy="297389"/>
          </a:xfrm>
          <a:prstGeom prst="rect">
            <a:avLst/>
          </a:prstGeom>
          <a:ln w="12700">
            <a:miter lim="400000"/>
          </a:ln>
        </p:spPr>
        <p:txBody>
          <a:bodyPr wrap="none" lIns="50800" tIns="50800" rIns="50800" bIns="50800">
            <a:spAutoFit/>
          </a:bodyPr>
          <a:lstStyle>
            <a:lvl1pPr>
              <a:defRPr sz="1266">
                <a:solidFill>
                  <a:schemeClr val="bg1"/>
                </a:solidFill>
              </a:defRPr>
            </a:lvl1pPr>
          </a:lstStyle>
          <a:p>
            <a:fld id="{86CB4B4D-7CA3-9044-876B-883B54F8677D}" type="slidenum">
              <a:rPr lang="en-FR" smtClean="0"/>
              <a:pPr/>
              <a:t>‹#›</a:t>
            </a:fld>
            <a:endParaRPr lang="en-FR" dirty="0"/>
          </a:p>
        </p:txBody>
      </p:sp>
    </p:spTree>
    <p:extLst>
      <p:ext uri="{BB962C8B-B14F-4D97-AF65-F5344CB8AC3E}">
        <p14:creationId xmlns:p14="http://schemas.microsoft.com/office/powerpoint/2010/main" val="4120714044"/>
      </p:ext>
    </p:extLst>
  </p:cSld>
  <p:clrMapOvr>
    <a:masterClrMapping/>
  </p:clrMapOvr>
  <p:transition>
    <p:wipe dir="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298408" y="3580806"/>
            <a:ext cx="5000625" cy="2652117"/>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6304237" y="625079"/>
            <a:ext cx="5000625" cy="2652117"/>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892969" y="625078"/>
            <a:ext cx="5000625" cy="5607844"/>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 name="Footer Placeholder 6">
            <a:extLst>
              <a:ext uri="{FF2B5EF4-FFF2-40B4-BE49-F238E27FC236}">
                <a16:creationId xmlns:a16="http://schemas.microsoft.com/office/drawing/2014/main" id="{4B6CBA0A-48FE-A44F-8FC4-78A44BE6F91E}"/>
              </a:ext>
            </a:extLst>
          </p:cNvPr>
          <p:cNvSpPr>
            <a:spLocks noGrp="1"/>
          </p:cNvSpPr>
          <p:nvPr>
            <p:ph type="ftr" sz="quarter" idx="3"/>
          </p:nvPr>
        </p:nvSpPr>
        <p:spPr>
          <a:xfrm>
            <a:off x="7456081" y="6355396"/>
            <a:ext cx="4114800" cy="365125"/>
          </a:xfrm>
          <a:prstGeom prst="rect">
            <a:avLst/>
          </a:prstGeom>
        </p:spPr>
        <p:txBody>
          <a:bodyPr vert="horz" lIns="91440" tIns="45720" rIns="91440" bIns="45720" rtlCol="0" anchor="ctr"/>
          <a:lstStyle>
            <a:lvl1pPr algn="r">
              <a:defRPr sz="1050">
                <a:solidFill>
                  <a:schemeClr val="bg1"/>
                </a:solidFill>
              </a:defRPr>
            </a:lvl1pPr>
          </a:lstStyle>
          <a:p>
            <a:r>
              <a:rPr lang="en-GB"/>
              <a:t>Manuela.Cirilli@cern.ch</a:t>
            </a:r>
            <a:endParaRPr lang="en-FR" dirty="0"/>
          </a:p>
        </p:txBody>
      </p:sp>
    </p:spTree>
    <p:extLst>
      <p:ext uri="{BB962C8B-B14F-4D97-AF65-F5344CB8AC3E}">
        <p14:creationId xmlns:p14="http://schemas.microsoft.com/office/powerpoint/2010/main" val="3763788699"/>
      </p:ext>
    </p:extLst>
  </p:cSld>
  <p:clrMapOvr>
    <a:masterClrMapping/>
  </p:clrMapOvr>
  <p:transition spd="med"/>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PhAnim="0"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GB"/>
              <a:t>Click to edit Master text styles</a:t>
            </a:r>
          </a:p>
          <a:p>
            <a:pPr lvl="1">
              <a:defRPr/>
            </a:pPr>
            <a:r>
              <a:rPr lang="en-GB"/>
              <a:t>Second level</a:t>
            </a:r>
          </a:p>
          <a:p>
            <a:pPr lvl="2">
              <a:defRPr/>
            </a:pPr>
            <a:r>
              <a:rPr lang="en-GB"/>
              <a:t>Third level</a:t>
            </a:r>
          </a:p>
          <a:p>
            <a:pPr lvl="3">
              <a:defRPr/>
            </a:pPr>
            <a:r>
              <a:rPr lang="en-GB"/>
              <a:t>Fourth level</a:t>
            </a:r>
          </a:p>
        </p:txBody>
      </p:sp>
      <p:sp>
        <p:nvSpPr>
          <p:cNvPr id="5" name="Title 6"/>
          <p:cNvSpPr>
            <a:spLocks noGrp="1"/>
          </p:cNvSpPr>
          <p:nvPr>
            <p:ph type="title"/>
          </p:nvPr>
        </p:nvSpPr>
        <p:spPr bwMode="auto"/>
        <p:txBody>
          <a:bodyPr/>
          <a:lstStyle/>
          <a:p>
            <a:pPr>
              <a:defRPr/>
            </a:pPr>
            <a:r>
              <a:rPr lang="en-GB"/>
              <a:t>Click to edit Master title style</a:t>
            </a:r>
            <a:endParaRPr lang="en-US"/>
          </a:p>
        </p:txBody>
      </p:sp>
      <p:sp>
        <p:nvSpPr>
          <p:cNvPr id="6" name="Date Placeholder 10"/>
          <p:cNvSpPr>
            <a:spLocks noGrp="1"/>
          </p:cNvSpPr>
          <p:nvPr>
            <p:ph type="dt" sz="half" idx="10"/>
          </p:nvPr>
        </p:nvSpPr>
        <p:spPr bwMode="auto">
          <a:xfrm>
            <a:off x="3248526" y="6408000"/>
            <a:ext cx="867862" cy="365125"/>
          </a:xfrm>
        </p:spPr>
        <p:txBody>
          <a:bodyPr/>
          <a:lstStyle/>
          <a:p>
            <a:pPr>
              <a:defRPr/>
            </a:pPr>
            <a:endParaRPr lang="en-US" dirty="0"/>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Manuela.Cirilli@cern.ch</a:t>
            </a:r>
            <a:endParaRPr lang="en-US" dirty="0"/>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pic>
        <p:nvPicPr>
          <p:cNvPr id="2" name="Picture 1">
            <a:extLst>
              <a:ext uri="{FF2B5EF4-FFF2-40B4-BE49-F238E27FC236}">
                <a16:creationId xmlns:a16="http://schemas.microsoft.com/office/drawing/2014/main" id="{9789E167-C733-C4B9-0340-4A807088D0DD}"/>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065275" y="6359324"/>
            <a:ext cx="1358317" cy="462475"/>
          </a:xfrm>
          <a:prstGeom prst="rect">
            <a:avLst/>
          </a:prstGeom>
          <a:noFill/>
          <a:ln w="9525">
            <a:noFill/>
            <a:miter lim="800000"/>
            <a:headEnd/>
            <a:tailEnd/>
          </a:ln>
        </p:spPr>
      </p:pic>
    </p:spTree>
    <p:extLst>
      <p:ext uri="{BB962C8B-B14F-4D97-AF65-F5344CB8AC3E}">
        <p14:creationId xmlns:p14="http://schemas.microsoft.com/office/powerpoint/2010/main" val="2671803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theme" Target="../theme/theme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theme" Target="../theme/theme4.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slideLayout" Target="../slideLayouts/slideLayout71.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5" Type="http://schemas.openxmlformats.org/officeDocument/2006/relationships/theme" Target="../theme/theme5.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slideLayout" Target="../slideLayouts/slideLayout7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slideLayout" Target="../slideLayouts/slideLayout85.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6" Type="http://schemas.openxmlformats.org/officeDocument/2006/relationships/theme" Target="../theme/theme6.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5" Type="http://schemas.openxmlformats.org/officeDocument/2006/relationships/slideLayout" Target="../slideLayouts/slideLayout8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slideLayout" Target="../slideLayouts/slideLayout8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90.xml"/><Relationship Id="rId7" Type="http://schemas.openxmlformats.org/officeDocument/2006/relationships/image" Target="../media/image2.tiff"/><Relationship Id="rId2" Type="http://schemas.openxmlformats.org/officeDocument/2006/relationships/slideLayout" Target="../slideLayouts/slideLayout89.xml"/><Relationship Id="rId1" Type="http://schemas.openxmlformats.org/officeDocument/2006/relationships/slideLayout" Target="../slideLayouts/slideLayout88.xml"/><Relationship Id="rId6" Type="http://schemas.openxmlformats.org/officeDocument/2006/relationships/theme" Target="../theme/theme7.xml"/><Relationship Id="rId5" Type="http://schemas.openxmlformats.org/officeDocument/2006/relationships/slideLayout" Target="../slideLayouts/slideLayout92.xml"/><Relationship Id="rId4" Type="http://schemas.openxmlformats.org/officeDocument/2006/relationships/slideLayout" Target="../slideLayouts/slideLayout9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0.xml"/><Relationship Id="rId3" Type="http://schemas.openxmlformats.org/officeDocument/2006/relationships/slideLayout" Target="../slideLayouts/slideLayout95.xml"/><Relationship Id="rId7" Type="http://schemas.openxmlformats.org/officeDocument/2006/relationships/slideLayout" Target="../slideLayouts/slideLayout99.xml"/><Relationship Id="rId2" Type="http://schemas.openxmlformats.org/officeDocument/2006/relationships/slideLayout" Target="../slideLayouts/slideLayout94.xml"/><Relationship Id="rId1" Type="http://schemas.openxmlformats.org/officeDocument/2006/relationships/slideLayout" Target="../slideLayouts/slideLayout93.xml"/><Relationship Id="rId6" Type="http://schemas.openxmlformats.org/officeDocument/2006/relationships/slideLayout" Target="../slideLayouts/slideLayout98.xml"/><Relationship Id="rId5" Type="http://schemas.openxmlformats.org/officeDocument/2006/relationships/slideLayout" Target="../slideLayouts/slideLayout97.xml"/><Relationship Id="rId10" Type="http://schemas.openxmlformats.org/officeDocument/2006/relationships/image" Target="../media/image2.tiff"/><Relationship Id="rId4" Type="http://schemas.openxmlformats.org/officeDocument/2006/relationships/slideLayout" Target="../slideLayouts/slideLayout96.xml"/><Relationship Id="rId9" Type="http://schemas.openxmlformats.org/officeDocument/2006/relationships/theme" Target="../theme/theme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646453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715" r:id="rId3"/>
    <p:sldLayoutId id="2147483718" r:id="rId4"/>
    <p:sldLayoutId id="2147483674" r:id="rId5"/>
    <p:sldLayoutId id="2147483781" r:id="rId6"/>
    <p:sldLayoutId id="2147483782" r:id="rId7"/>
    <p:sldLayoutId id="2147483783" r:id="rId8"/>
    <p:sldLayoutId id="2147483670" r:id="rId9"/>
    <p:sldLayoutId id="2147483651" r:id="rId10"/>
    <p:sldLayoutId id="2147483671" r:id="rId11"/>
    <p:sldLayoutId id="2147483763" r:id="rId12"/>
    <p:sldLayoutId id="2147483796" r:id="rId13"/>
    <p:sldLayoutId id="2147483721"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500118189"/>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720" r:id="rId3"/>
    <p:sldLayoutId id="2147483675" r:id="rId4"/>
    <p:sldLayoutId id="2147483719" r:id="rId5"/>
    <p:sldLayoutId id="2147483779" r:id="rId6"/>
    <p:sldLayoutId id="2147483778" r:id="rId7"/>
    <p:sldLayoutId id="2147483780" r:id="rId8"/>
    <p:sldLayoutId id="2147483672" r:id="rId9"/>
    <p:sldLayoutId id="2147483661" r:id="rId10"/>
    <p:sldLayoutId id="2147483673" r:id="rId11"/>
    <p:sldLayoutId id="2147483759" r:id="rId12"/>
    <p:sldLayoutId id="2147483668" r:id="rId13"/>
    <p:sldLayoutId id="2147483652"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userDrawn="1">
          <p15:clr>
            <a:srgbClr val="F26B43"/>
          </p15:clr>
        </p15:guide>
        <p15:guide id="5" orient="horz" pos="30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200785988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8" r:id="rId5"/>
    <p:sldLayoutId id="2147483784" r:id="rId6"/>
    <p:sldLayoutId id="2147483785" r:id="rId7"/>
    <p:sldLayoutId id="2147483786" r:id="rId8"/>
    <p:sldLayoutId id="2147483729" r:id="rId9"/>
    <p:sldLayoutId id="2147483730" r:id="rId10"/>
    <p:sldLayoutId id="2147483731" r:id="rId11"/>
    <p:sldLayoutId id="2147483760" r:id="rId12"/>
    <p:sldLayoutId id="2147483732" r:id="rId13"/>
    <p:sldLayoutId id="2147483733"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1143771589"/>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1" r:id="rId5"/>
    <p:sldLayoutId id="2147483787" r:id="rId6"/>
    <p:sldLayoutId id="2147483788" r:id="rId7"/>
    <p:sldLayoutId id="2147483789" r:id="rId8"/>
    <p:sldLayoutId id="2147483742" r:id="rId9"/>
    <p:sldLayoutId id="2147483743" r:id="rId10"/>
    <p:sldLayoutId id="2147483744" r:id="rId11"/>
    <p:sldLayoutId id="2147483761" r:id="rId12"/>
    <p:sldLayoutId id="2147483745" r:id="rId13"/>
    <p:sldLayoutId id="2147483746" r:id="rId14"/>
    <p:sldLayoutId id="2147483798" r:id="rId15"/>
    <p:sldLayoutId id="2147483799" r:id="rId16"/>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680" userDrawn="1">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1290798349"/>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3" r:id="rId5"/>
    <p:sldLayoutId id="2147483790" r:id="rId6"/>
    <p:sldLayoutId id="2147483791" r:id="rId7"/>
    <p:sldLayoutId id="2147483792" r:id="rId8"/>
    <p:sldLayoutId id="2147483754" r:id="rId9"/>
    <p:sldLayoutId id="2147483755" r:id="rId10"/>
    <p:sldLayoutId id="2147483756" r:id="rId11"/>
    <p:sldLayoutId id="2147483762" r:id="rId12"/>
    <p:sldLayoutId id="2147483757" r:id="rId13"/>
    <p:sldLayoutId id="2147483758"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guide id="5" orient="horz" pos="30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7602" y="1172744"/>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2475285"/>
            <a:ext cx="10800000" cy="36662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a:extLst>
              <a:ext uri="{FF2B5EF4-FFF2-40B4-BE49-F238E27FC236}">
                <a16:creationId xmlns:a16="http://schemas.microsoft.com/office/drawing/2014/main" id="{F7A05266-FCA9-6A4E-94E3-DD6E0BA84503}"/>
              </a:ext>
            </a:extLst>
          </p:cNvPr>
          <p:cNvSpPr/>
          <p:nvPr userDrawn="1"/>
        </p:nvSpPr>
        <p:spPr>
          <a:xfrm>
            <a:off x="0" y="-8125"/>
            <a:ext cx="12192000" cy="10983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5432460"/>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97" r:id="rId3"/>
    <p:sldLayoutId id="2147483767" r:id="rId4"/>
    <p:sldLayoutId id="2147483768" r:id="rId5"/>
    <p:sldLayoutId id="2147483770" r:id="rId6"/>
    <p:sldLayoutId id="2147483777" r:id="rId7"/>
    <p:sldLayoutId id="2147483794" r:id="rId8"/>
    <p:sldLayoutId id="2147483795" r:id="rId9"/>
    <p:sldLayoutId id="2147483771" r:id="rId10"/>
    <p:sldLayoutId id="2147483772" r:id="rId11"/>
    <p:sldLayoutId id="2147483773" r:id="rId12"/>
    <p:sldLayoutId id="2147483774" r:id="rId13"/>
    <p:sldLayoutId id="2147483775" r:id="rId14"/>
    <p:sldLayoutId id="2147483776" r:id="rId15"/>
  </p:sldLayoutIdLst>
  <p:hf hdr="0"/>
  <p:txStyles>
    <p:titleStyle>
      <a:lvl1pPr algn="ctr"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userDrawn="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4958" y="1"/>
            <a:ext cx="6544124" cy="965564"/>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rPr dirty="0"/>
              <a:t>Title Text</a:t>
            </a:r>
          </a:p>
        </p:txBody>
      </p:sp>
      <p:sp>
        <p:nvSpPr>
          <p:cNvPr id="3" name="Body Level One…"/>
          <p:cNvSpPr txBox="1">
            <a:spLocks noGrp="1"/>
          </p:cNvSpPr>
          <p:nvPr>
            <p:ph type="body" idx="1"/>
          </p:nvPr>
        </p:nvSpPr>
        <p:spPr>
          <a:xfrm>
            <a:off x="225703" y="1218902"/>
            <a:ext cx="11497040" cy="479148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 name="Rectangle 4">
            <a:extLst>
              <a:ext uri="{FF2B5EF4-FFF2-40B4-BE49-F238E27FC236}">
                <a16:creationId xmlns:a16="http://schemas.microsoft.com/office/drawing/2014/main" id="{A828B7C2-B606-E34C-8F3A-E107EAC74289}"/>
              </a:ext>
            </a:extLst>
          </p:cNvPr>
          <p:cNvSpPr/>
          <p:nvPr userDrawn="1"/>
        </p:nvSpPr>
        <p:spPr bwMode="auto">
          <a:xfrm>
            <a:off x="0" y="6217920"/>
            <a:ext cx="12192000" cy="640080"/>
          </a:xfrm>
          <a:prstGeom prst="rect">
            <a:avLst/>
          </a:prstGeom>
          <a:solidFill>
            <a:srgbClr val="305D96"/>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endParaRPr lang="en-US" sz="1687" dirty="0">
              <a:solidFill>
                <a:srgbClr val="FFFFFF"/>
              </a:solidFill>
            </a:endParaRPr>
          </a:p>
        </p:txBody>
      </p:sp>
      <p:pic>
        <p:nvPicPr>
          <p:cNvPr id="6" name="Picture 5">
            <a:extLst>
              <a:ext uri="{FF2B5EF4-FFF2-40B4-BE49-F238E27FC236}">
                <a16:creationId xmlns:a16="http://schemas.microsoft.com/office/drawing/2014/main" id="{DAAE1F35-C1B5-844D-BF4C-A5462A6EF1F9}"/>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bwMode="auto">
          <a:xfrm>
            <a:off x="0" y="6181728"/>
            <a:ext cx="2606722" cy="676272"/>
          </a:xfrm>
          <a:prstGeom prst="rect">
            <a:avLst/>
          </a:prstGeom>
        </p:spPr>
      </p:pic>
      <p:sp>
        <p:nvSpPr>
          <p:cNvPr id="4" name="Slide Number"/>
          <p:cNvSpPr txBox="1">
            <a:spLocks noGrp="1"/>
          </p:cNvSpPr>
          <p:nvPr>
            <p:ph type="sldNum" sz="quarter" idx="2"/>
          </p:nvPr>
        </p:nvSpPr>
        <p:spPr>
          <a:xfrm>
            <a:off x="11722743" y="6389265"/>
            <a:ext cx="317395" cy="297389"/>
          </a:xfrm>
          <a:prstGeom prst="rect">
            <a:avLst/>
          </a:prstGeom>
          <a:ln w="12700">
            <a:miter lim="400000"/>
          </a:ln>
        </p:spPr>
        <p:txBody>
          <a:bodyPr wrap="none" lIns="50800" tIns="50800" rIns="50800" bIns="50800">
            <a:spAutoFit/>
          </a:bodyPr>
          <a:lstStyle>
            <a:lvl1pPr>
              <a:defRPr sz="1266">
                <a:solidFill>
                  <a:schemeClr val="bg1"/>
                </a:solidFill>
              </a:defRPr>
            </a:lvl1pPr>
          </a:lstStyle>
          <a:p>
            <a:fld id="{86CB4B4D-7CA3-9044-876B-883B54F8677D}" type="slidenum">
              <a:rPr lang="en-FR" smtClean="0"/>
              <a:pPr/>
              <a:t>‹#›</a:t>
            </a:fld>
            <a:endParaRPr lang="en-FR" dirty="0"/>
          </a:p>
        </p:txBody>
      </p:sp>
      <p:sp>
        <p:nvSpPr>
          <p:cNvPr id="7" name="Footer Placeholder 6">
            <a:extLst>
              <a:ext uri="{FF2B5EF4-FFF2-40B4-BE49-F238E27FC236}">
                <a16:creationId xmlns:a16="http://schemas.microsoft.com/office/drawing/2014/main" id="{034AC93C-EDB6-CC4D-BE85-8B01F1D160D3}"/>
              </a:ext>
            </a:extLst>
          </p:cNvPr>
          <p:cNvSpPr>
            <a:spLocks noGrp="1"/>
          </p:cNvSpPr>
          <p:nvPr>
            <p:ph type="ftr" sz="quarter" idx="3"/>
          </p:nvPr>
        </p:nvSpPr>
        <p:spPr>
          <a:xfrm>
            <a:off x="7456081" y="6355396"/>
            <a:ext cx="4114800" cy="365125"/>
          </a:xfrm>
          <a:prstGeom prst="rect">
            <a:avLst/>
          </a:prstGeom>
        </p:spPr>
        <p:txBody>
          <a:bodyPr vert="horz" lIns="91440" tIns="45720" rIns="91440" bIns="45720" rtlCol="0" anchor="ctr"/>
          <a:lstStyle>
            <a:lvl1pPr algn="r">
              <a:defRPr sz="1050">
                <a:solidFill>
                  <a:schemeClr val="bg1"/>
                </a:solidFill>
              </a:defRPr>
            </a:lvl1pPr>
          </a:lstStyle>
          <a:p>
            <a:r>
              <a:rPr lang="en-GB"/>
              <a:t>Manuela.Cirilli@cern.ch</a:t>
            </a:r>
            <a:endParaRPr lang="en-FR" dirty="0"/>
          </a:p>
        </p:txBody>
      </p:sp>
    </p:spTree>
    <p:extLst>
      <p:ext uri="{BB962C8B-B14F-4D97-AF65-F5344CB8AC3E}">
        <p14:creationId xmlns:p14="http://schemas.microsoft.com/office/powerpoint/2010/main" val="3958785599"/>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9" r:id="rId5"/>
  </p:sldLayoutIdLst>
  <p:transition spd="med"/>
  <p:hf hdr="0" dt="0"/>
  <p:txStyles>
    <p:titleStyle>
      <a:lvl1pPr marL="0" marR="0" indent="0" algn="l" defTabSz="410751" rtl="0" latinLnBrk="0">
        <a:lnSpc>
          <a:spcPct val="100000"/>
        </a:lnSpc>
        <a:spcBef>
          <a:spcPts val="0"/>
        </a:spcBef>
        <a:spcAft>
          <a:spcPts val="0"/>
        </a:spcAft>
        <a:buClrTx/>
        <a:buSzTx/>
        <a:buFontTx/>
        <a:buNone/>
        <a:tabLst/>
        <a:defRPr sz="4800" b="1" i="0" u="none" strike="noStrike" cap="none" spc="0" baseline="0">
          <a:ln>
            <a:noFill/>
          </a:ln>
          <a:solidFill>
            <a:srgbClr val="000000"/>
          </a:solidFill>
          <a:uFillTx/>
          <a:latin typeface="Helvetica" pitchFamily="2" charset="0"/>
          <a:ea typeface="+mj-ea"/>
          <a:cs typeface="+mn-cs"/>
          <a:sym typeface="Helvetica Light"/>
        </a:defRPr>
      </a:lvl1pPr>
      <a:lvl2pPr marL="0" marR="0" indent="1607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2pPr>
      <a:lvl3pPr marL="0" marR="0" indent="321457"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3pPr>
      <a:lvl4pPr marL="0" marR="0" indent="482186"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4pPr>
      <a:lvl5pPr marL="0" marR="0" indent="642915"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5pPr>
      <a:lvl6pPr marL="0" marR="0" indent="803643"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6pPr>
      <a:lvl7pPr marL="0" marR="0" indent="964372"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7pPr>
      <a:lvl8pPr marL="0" marR="0" indent="1125101"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8pPr>
      <a:lvl9pPr marL="0" marR="0" indent="12858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9pPr>
    </p:titleStyle>
    <p:bodyStyle>
      <a:lvl1pPr marL="0" marR="0" indent="0" algn="l" defTabSz="410751" rtl="0" latinLnBrk="0">
        <a:lnSpc>
          <a:spcPct val="100000"/>
        </a:lnSpc>
        <a:spcBef>
          <a:spcPts val="2953"/>
        </a:spcBef>
        <a:spcAft>
          <a:spcPts val="0"/>
        </a:spcAft>
        <a:buClrTx/>
        <a:buSzPct val="75000"/>
        <a:buFontTx/>
        <a:buNone/>
        <a:tabLst/>
        <a:defRPr sz="2800" b="0" i="0" u="none" strike="noStrike" cap="none" spc="0" baseline="0">
          <a:ln>
            <a:noFill/>
          </a:ln>
          <a:solidFill>
            <a:srgbClr val="000000"/>
          </a:solidFill>
          <a:uFillTx/>
          <a:latin typeface="+mn-lt"/>
          <a:ea typeface="+mn-ea"/>
          <a:cs typeface="+mn-cs"/>
          <a:sym typeface="Helvetica Light"/>
        </a:defRPr>
      </a:lvl1pPr>
      <a:lvl2pPr marL="312528" marR="0" indent="0" algn="l" defTabSz="410751" rtl="0" latinLnBrk="0">
        <a:lnSpc>
          <a:spcPct val="100000"/>
        </a:lnSpc>
        <a:spcBef>
          <a:spcPts val="2953"/>
        </a:spcBef>
        <a:spcAft>
          <a:spcPts val="0"/>
        </a:spcAft>
        <a:buClrTx/>
        <a:buSzPct val="75000"/>
        <a:buFontTx/>
        <a:buNone/>
        <a:tabLst/>
        <a:defRPr sz="2400" b="0" i="0" u="none" strike="noStrike" cap="none" spc="0" baseline="0">
          <a:ln>
            <a:noFill/>
          </a:ln>
          <a:solidFill>
            <a:srgbClr val="000000"/>
          </a:solidFill>
          <a:uFillTx/>
          <a:latin typeface="+mn-lt"/>
          <a:ea typeface="+mn-ea"/>
          <a:cs typeface="+mn-cs"/>
          <a:sym typeface="Helvetica Light"/>
        </a:defRPr>
      </a:lvl2pPr>
      <a:lvl3pPr marL="625056" marR="0" indent="0" algn="l" defTabSz="410751" rtl="0" latinLnBrk="0">
        <a:lnSpc>
          <a:spcPct val="100000"/>
        </a:lnSpc>
        <a:spcBef>
          <a:spcPts val="2953"/>
        </a:spcBef>
        <a:spcAft>
          <a:spcPts val="0"/>
        </a:spcAft>
        <a:buClrTx/>
        <a:buSzPct val="75000"/>
        <a:buFontTx/>
        <a:buNone/>
        <a:tabLst/>
        <a:defRPr sz="2400" b="0" i="0" u="none" strike="noStrike" cap="none" spc="0" baseline="0">
          <a:ln>
            <a:noFill/>
          </a:ln>
          <a:solidFill>
            <a:srgbClr val="000000"/>
          </a:solidFill>
          <a:uFillTx/>
          <a:latin typeface="+mn-lt"/>
          <a:ea typeface="+mn-ea"/>
          <a:cs typeface="+mn-cs"/>
          <a:sym typeface="Helvetica Light"/>
        </a:defRPr>
      </a:lvl3pPr>
      <a:lvl4pPr marL="937584" marR="0" indent="0" algn="l" defTabSz="410751" rtl="0" latinLnBrk="0">
        <a:lnSpc>
          <a:spcPct val="100000"/>
        </a:lnSpc>
        <a:spcBef>
          <a:spcPts val="2953"/>
        </a:spcBef>
        <a:spcAft>
          <a:spcPts val="0"/>
        </a:spcAft>
        <a:buClrTx/>
        <a:buSzPct val="75000"/>
        <a:buFontTx/>
        <a:buNone/>
        <a:tabLst/>
        <a:defRPr sz="2400" b="0" i="0" u="none" strike="noStrike" cap="none" spc="0" baseline="0">
          <a:ln>
            <a:noFill/>
          </a:ln>
          <a:solidFill>
            <a:srgbClr val="000000"/>
          </a:solidFill>
          <a:uFillTx/>
          <a:latin typeface="+mn-lt"/>
          <a:ea typeface="+mn-ea"/>
          <a:cs typeface="+mn-cs"/>
          <a:sym typeface="Helvetica Light"/>
        </a:defRPr>
      </a:lvl4pPr>
      <a:lvl5pPr marL="1250112" marR="0" indent="0" algn="l" defTabSz="410751" rtl="0" latinLnBrk="0">
        <a:lnSpc>
          <a:spcPct val="100000"/>
        </a:lnSpc>
        <a:spcBef>
          <a:spcPts val="2953"/>
        </a:spcBef>
        <a:spcAft>
          <a:spcPts val="0"/>
        </a:spcAft>
        <a:buClrTx/>
        <a:buSzPct val="75000"/>
        <a:buFontTx/>
        <a:buNone/>
        <a:tabLst/>
        <a:defRPr sz="2400" b="0" i="0" u="none" strike="noStrike" cap="none" spc="0" baseline="0">
          <a:ln>
            <a:noFill/>
          </a:ln>
          <a:solidFill>
            <a:srgbClr val="000000"/>
          </a:solidFill>
          <a:uFillTx/>
          <a:latin typeface="+mn-lt"/>
          <a:ea typeface="+mn-ea"/>
          <a:cs typeface="+mn-cs"/>
          <a:sym typeface="Helvetica Light"/>
        </a:defRPr>
      </a:lvl5pPr>
      <a:lvl6pPr marL="1875168"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6pPr>
      <a:lvl7pPr marL="2187696"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7pPr>
      <a:lvl8pPr marL="2500224"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8pPr>
      <a:lvl9pPr marL="2812752"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1pPr>
      <a:lvl2pPr marL="0" marR="0" indent="160729"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2pPr>
      <a:lvl3pPr marL="0" marR="0" indent="321457"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3pPr>
      <a:lvl4pPr marL="0" marR="0" indent="482186"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4pPr>
      <a:lvl5pPr marL="0" marR="0" indent="642915"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5pPr>
      <a:lvl6pPr marL="0" marR="0" indent="803643"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6pPr>
      <a:lvl7pPr marL="0" marR="0" indent="964372"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7pPr>
      <a:lvl8pPr marL="0" marR="0" indent="1125101"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8pPr>
      <a:lvl9pPr marL="0" marR="0" indent="1285829"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4958" y="1"/>
            <a:ext cx="6544124" cy="965564"/>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rPr dirty="0"/>
              <a:t>Title Text</a:t>
            </a:r>
          </a:p>
        </p:txBody>
      </p:sp>
      <p:sp>
        <p:nvSpPr>
          <p:cNvPr id="3" name="Body Level One…"/>
          <p:cNvSpPr txBox="1">
            <a:spLocks noGrp="1"/>
          </p:cNvSpPr>
          <p:nvPr>
            <p:ph type="body" idx="1"/>
          </p:nvPr>
        </p:nvSpPr>
        <p:spPr>
          <a:xfrm>
            <a:off x="225703" y="1218902"/>
            <a:ext cx="11497040" cy="479148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 name="Rectangle 4">
            <a:extLst>
              <a:ext uri="{FF2B5EF4-FFF2-40B4-BE49-F238E27FC236}">
                <a16:creationId xmlns:a16="http://schemas.microsoft.com/office/drawing/2014/main" id="{A828B7C2-B606-E34C-8F3A-E107EAC74289}"/>
              </a:ext>
            </a:extLst>
          </p:cNvPr>
          <p:cNvSpPr/>
          <p:nvPr userDrawn="1"/>
        </p:nvSpPr>
        <p:spPr bwMode="auto">
          <a:xfrm>
            <a:off x="0" y="6217920"/>
            <a:ext cx="12192000" cy="640080"/>
          </a:xfrm>
          <a:prstGeom prst="rect">
            <a:avLst/>
          </a:prstGeom>
          <a:solidFill>
            <a:srgbClr val="305D96"/>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endParaRPr lang="en-US" sz="1687" dirty="0">
              <a:solidFill>
                <a:srgbClr val="FFFFFF"/>
              </a:solidFill>
            </a:endParaRPr>
          </a:p>
        </p:txBody>
      </p:sp>
      <p:pic>
        <p:nvPicPr>
          <p:cNvPr id="6" name="Picture 5">
            <a:extLst>
              <a:ext uri="{FF2B5EF4-FFF2-40B4-BE49-F238E27FC236}">
                <a16:creationId xmlns:a16="http://schemas.microsoft.com/office/drawing/2014/main" id="{DAAE1F35-C1B5-844D-BF4C-A5462A6EF1F9}"/>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bwMode="auto">
          <a:xfrm>
            <a:off x="0" y="6181728"/>
            <a:ext cx="2606722" cy="676272"/>
          </a:xfrm>
          <a:prstGeom prst="rect">
            <a:avLst/>
          </a:prstGeom>
        </p:spPr>
      </p:pic>
      <p:sp>
        <p:nvSpPr>
          <p:cNvPr id="4" name="Slide Number"/>
          <p:cNvSpPr txBox="1">
            <a:spLocks noGrp="1"/>
          </p:cNvSpPr>
          <p:nvPr>
            <p:ph type="sldNum" sz="quarter" idx="2"/>
          </p:nvPr>
        </p:nvSpPr>
        <p:spPr>
          <a:xfrm>
            <a:off x="11722743" y="6389265"/>
            <a:ext cx="317395" cy="297389"/>
          </a:xfrm>
          <a:prstGeom prst="rect">
            <a:avLst/>
          </a:prstGeom>
          <a:ln w="12700">
            <a:miter lim="400000"/>
          </a:ln>
        </p:spPr>
        <p:txBody>
          <a:bodyPr wrap="none" lIns="50800" tIns="50800" rIns="50800" bIns="50800">
            <a:spAutoFit/>
          </a:bodyPr>
          <a:lstStyle>
            <a:lvl1pPr>
              <a:defRPr sz="1266">
                <a:solidFill>
                  <a:schemeClr val="bg1"/>
                </a:solidFill>
              </a:defRPr>
            </a:lvl1pPr>
          </a:lstStyle>
          <a:p>
            <a:fld id="{86CB4B4D-7CA3-9044-876B-883B54F8677D}" type="slidenum">
              <a:rPr lang="en-FR" smtClean="0"/>
              <a:pPr/>
              <a:t>‹#›</a:t>
            </a:fld>
            <a:endParaRPr lang="en-FR" dirty="0"/>
          </a:p>
        </p:txBody>
      </p:sp>
      <p:sp>
        <p:nvSpPr>
          <p:cNvPr id="7" name="Footer Placeholder 6">
            <a:extLst>
              <a:ext uri="{FF2B5EF4-FFF2-40B4-BE49-F238E27FC236}">
                <a16:creationId xmlns:a16="http://schemas.microsoft.com/office/drawing/2014/main" id="{034AC93C-EDB6-CC4D-BE85-8B01F1D160D3}"/>
              </a:ext>
            </a:extLst>
          </p:cNvPr>
          <p:cNvSpPr>
            <a:spLocks noGrp="1"/>
          </p:cNvSpPr>
          <p:nvPr>
            <p:ph type="ftr" sz="quarter" idx="3"/>
          </p:nvPr>
        </p:nvSpPr>
        <p:spPr>
          <a:xfrm>
            <a:off x="7456081" y="6355396"/>
            <a:ext cx="4114800" cy="365125"/>
          </a:xfrm>
          <a:prstGeom prst="rect">
            <a:avLst/>
          </a:prstGeom>
        </p:spPr>
        <p:txBody>
          <a:bodyPr vert="horz" lIns="91440" tIns="45720" rIns="91440" bIns="45720" rtlCol="0" anchor="ctr"/>
          <a:lstStyle>
            <a:lvl1pPr algn="r">
              <a:defRPr sz="1050">
                <a:solidFill>
                  <a:schemeClr val="bg1"/>
                </a:solidFill>
              </a:defRPr>
            </a:lvl1pPr>
          </a:lstStyle>
          <a:p>
            <a:r>
              <a:rPr lang="en-GB"/>
              <a:t>Manuela.Cirilli@cern.ch</a:t>
            </a:r>
            <a:endParaRPr lang="en-FR" dirty="0"/>
          </a:p>
        </p:txBody>
      </p:sp>
    </p:spTree>
    <p:extLst>
      <p:ext uri="{BB962C8B-B14F-4D97-AF65-F5344CB8AC3E}">
        <p14:creationId xmlns:p14="http://schemas.microsoft.com/office/powerpoint/2010/main" val="3469246276"/>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Lst>
  <p:transition spd="med"/>
  <p:hf hdr="0" dt="0"/>
  <p:txStyles>
    <p:titleStyle>
      <a:lvl1pPr marL="0" marR="0" indent="0" algn="l" defTabSz="410751" rtl="0" latinLnBrk="0">
        <a:lnSpc>
          <a:spcPct val="100000"/>
        </a:lnSpc>
        <a:spcBef>
          <a:spcPts val="0"/>
        </a:spcBef>
        <a:spcAft>
          <a:spcPts val="0"/>
        </a:spcAft>
        <a:buClrTx/>
        <a:buSzTx/>
        <a:buFontTx/>
        <a:buNone/>
        <a:tabLst/>
        <a:defRPr sz="4800" b="1" i="0" u="none" strike="noStrike" cap="none" spc="0" baseline="0">
          <a:ln>
            <a:noFill/>
          </a:ln>
          <a:solidFill>
            <a:srgbClr val="000000"/>
          </a:solidFill>
          <a:uFillTx/>
          <a:latin typeface="Helvetica" pitchFamily="2" charset="0"/>
          <a:ea typeface="+mj-ea"/>
          <a:cs typeface="+mn-cs"/>
          <a:sym typeface="Helvetica Light"/>
        </a:defRPr>
      </a:lvl1pPr>
      <a:lvl2pPr marL="0" marR="0" indent="1607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2pPr>
      <a:lvl3pPr marL="0" marR="0" indent="321457"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3pPr>
      <a:lvl4pPr marL="0" marR="0" indent="482186"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4pPr>
      <a:lvl5pPr marL="0" marR="0" indent="642915"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5pPr>
      <a:lvl6pPr marL="0" marR="0" indent="803643"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6pPr>
      <a:lvl7pPr marL="0" marR="0" indent="964372"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7pPr>
      <a:lvl8pPr marL="0" marR="0" indent="1125101"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8pPr>
      <a:lvl9pPr marL="0" marR="0" indent="12858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9pPr>
    </p:titleStyle>
    <p:bodyStyle>
      <a:lvl1pPr marL="0" marR="0" indent="0" algn="l" defTabSz="410751" rtl="0" latinLnBrk="0">
        <a:lnSpc>
          <a:spcPct val="100000"/>
        </a:lnSpc>
        <a:spcBef>
          <a:spcPts val="2953"/>
        </a:spcBef>
        <a:spcAft>
          <a:spcPts val="0"/>
        </a:spcAft>
        <a:buClrTx/>
        <a:buSzPct val="75000"/>
        <a:buFontTx/>
        <a:buNone/>
        <a:tabLst/>
        <a:defRPr sz="2800" b="0" i="0" u="none" strike="noStrike" cap="none" spc="0" baseline="0">
          <a:ln>
            <a:noFill/>
          </a:ln>
          <a:solidFill>
            <a:srgbClr val="000000"/>
          </a:solidFill>
          <a:uFillTx/>
          <a:latin typeface="+mn-lt"/>
          <a:ea typeface="+mn-ea"/>
          <a:cs typeface="+mn-cs"/>
          <a:sym typeface="Helvetica Light"/>
        </a:defRPr>
      </a:lvl1pPr>
      <a:lvl2pPr marL="312528" marR="0" indent="0" algn="l" defTabSz="410751" rtl="0" latinLnBrk="0">
        <a:lnSpc>
          <a:spcPct val="100000"/>
        </a:lnSpc>
        <a:spcBef>
          <a:spcPts val="2953"/>
        </a:spcBef>
        <a:spcAft>
          <a:spcPts val="0"/>
        </a:spcAft>
        <a:buClrTx/>
        <a:buSzPct val="75000"/>
        <a:buFontTx/>
        <a:buNone/>
        <a:tabLst/>
        <a:defRPr sz="2400" b="0" i="0" u="none" strike="noStrike" cap="none" spc="0" baseline="0">
          <a:ln>
            <a:noFill/>
          </a:ln>
          <a:solidFill>
            <a:srgbClr val="000000"/>
          </a:solidFill>
          <a:uFillTx/>
          <a:latin typeface="+mn-lt"/>
          <a:ea typeface="+mn-ea"/>
          <a:cs typeface="+mn-cs"/>
          <a:sym typeface="Helvetica Light"/>
        </a:defRPr>
      </a:lvl2pPr>
      <a:lvl3pPr marL="625056" marR="0" indent="0" algn="l" defTabSz="410751" rtl="0" latinLnBrk="0">
        <a:lnSpc>
          <a:spcPct val="100000"/>
        </a:lnSpc>
        <a:spcBef>
          <a:spcPts val="2953"/>
        </a:spcBef>
        <a:spcAft>
          <a:spcPts val="0"/>
        </a:spcAft>
        <a:buClrTx/>
        <a:buSzPct val="75000"/>
        <a:buFontTx/>
        <a:buNone/>
        <a:tabLst/>
        <a:defRPr sz="2400" b="0" i="0" u="none" strike="noStrike" cap="none" spc="0" baseline="0">
          <a:ln>
            <a:noFill/>
          </a:ln>
          <a:solidFill>
            <a:srgbClr val="000000"/>
          </a:solidFill>
          <a:uFillTx/>
          <a:latin typeface="+mn-lt"/>
          <a:ea typeface="+mn-ea"/>
          <a:cs typeface="+mn-cs"/>
          <a:sym typeface="Helvetica Light"/>
        </a:defRPr>
      </a:lvl3pPr>
      <a:lvl4pPr marL="937584" marR="0" indent="0" algn="l" defTabSz="410751" rtl="0" latinLnBrk="0">
        <a:lnSpc>
          <a:spcPct val="100000"/>
        </a:lnSpc>
        <a:spcBef>
          <a:spcPts val="2953"/>
        </a:spcBef>
        <a:spcAft>
          <a:spcPts val="0"/>
        </a:spcAft>
        <a:buClrTx/>
        <a:buSzPct val="75000"/>
        <a:buFontTx/>
        <a:buNone/>
        <a:tabLst/>
        <a:defRPr sz="2400" b="0" i="0" u="none" strike="noStrike" cap="none" spc="0" baseline="0">
          <a:ln>
            <a:noFill/>
          </a:ln>
          <a:solidFill>
            <a:srgbClr val="000000"/>
          </a:solidFill>
          <a:uFillTx/>
          <a:latin typeface="+mn-lt"/>
          <a:ea typeface="+mn-ea"/>
          <a:cs typeface="+mn-cs"/>
          <a:sym typeface="Helvetica Light"/>
        </a:defRPr>
      </a:lvl4pPr>
      <a:lvl5pPr marL="1250112" marR="0" indent="0" algn="l" defTabSz="410751" rtl="0" latinLnBrk="0">
        <a:lnSpc>
          <a:spcPct val="100000"/>
        </a:lnSpc>
        <a:spcBef>
          <a:spcPts val="2953"/>
        </a:spcBef>
        <a:spcAft>
          <a:spcPts val="0"/>
        </a:spcAft>
        <a:buClrTx/>
        <a:buSzPct val="75000"/>
        <a:buFontTx/>
        <a:buNone/>
        <a:tabLst/>
        <a:defRPr sz="2400" b="0" i="0" u="none" strike="noStrike" cap="none" spc="0" baseline="0">
          <a:ln>
            <a:noFill/>
          </a:ln>
          <a:solidFill>
            <a:srgbClr val="000000"/>
          </a:solidFill>
          <a:uFillTx/>
          <a:latin typeface="+mn-lt"/>
          <a:ea typeface="+mn-ea"/>
          <a:cs typeface="+mn-cs"/>
          <a:sym typeface="Helvetica Light"/>
        </a:defRPr>
      </a:lvl5pPr>
      <a:lvl6pPr marL="1875168"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6pPr>
      <a:lvl7pPr marL="2187696"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7pPr>
      <a:lvl8pPr marL="2500224"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8pPr>
      <a:lvl9pPr marL="2812752"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1pPr>
      <a:lvl2pPr marL="0" marR="0" indent="160729"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2pPr>
      <a:lvl3pPr marL="0" marR="0" indent="321457"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3pPr>
      <a:lvl4pPr marL="0" marR="0" indent="482186"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4pPr>
      <a:lvl5pPr marL="0" marR="0" indent="642915"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5pPr>
      <a:lvl6pPr marL="0" marR="0" indent="803643"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6pPr>
      <a:lvl7pPr marL="0" marR="0" indent="964372"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7pPr>
      <a:lvl8pPr marL="0" marR="0" indent="1125101"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8pPr>
      <a:lvl9pPr marL="0" marR="0" indent="1285829" algn="ctr" defTabSz="410751" rtl="0" latinLnBrk="0">
        <a:lnSpc>
          <a:spcPct val="100000"/>
        </a:lnSpc>
        <a:spcBef>
          <a:spcPts val="0"/>
        </a:spcBef>
        <a:spcAft>
          <a:spcPts val="0"/>
        </a:spcAft>
        <a:buClrTx/>
        <a:buSzTx/>
        <a:buFontTx/>
        <a:buNone/>
        <a:tabLst/>
        <a:defRPr sz="1266"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8.xml"/><Relationship Id="rId1" Type="http://schemas.openxmlformats.org/officeDocument/2006/relationships/slideLayout" Target="../slideLayouts/slideLayout88.xml"/></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91.xml"/><Relationship Id="rId4" Type="http://schemas.openxmlformats.org/officeDocument/2006/relationships/image" Target="../media/image40.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91.xml"/><Relationship Id="rId2" Type="http://schemas.openxmlformats.org/officeDocument/2006/relationships/video" Target="../media/media1.m4v"/><Relationship Id="rId1" Type="http://schemas.microsoft.com/office/2007/relationships/media" Target="../media/media1.m4v"/><Relationship Id="rId5" Type="http://schemas.openxmlformats.org/officeDocument/2006/relationships/image" Target="../media/image42.png"/><Relationship Id="rId4" Type="http://schemas.openxmlformats.org/officeDocument/2006/relationships/image" Target="../media/image41.png"/></Relationships>
</file>

<file path=ppt/slides/_rels/slide13.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3.png"/><Relationship Id="rId7" Type="http://schemas.microsoft.com/office/2007/relationships/hdphoto" Target="../media/hdphoto1.wdp"/><Relationship Id="rId2" Type="http://schemas.openxmlformats.org/officeDocument/2006/relationships/notesSlide" Target="../notesSlides/notesSlide10.xml"/><Relationship Id="rId1" Type="http://schemas.openxmlformats.org/officeDocument/2006/relationships/slideLayout" Target="../slideLayouts/slideLayout89.xml"/><Relationship Id="rId6" Type="http://schemas.openxmlformats.org/officeDocument/2006/relationships/image" Target="../media/image46.png"/><Relationship Id="rId5" Type="http://schemas.openxmlformats.org/officeDocument/2006/relationships/image" Target="../media/image45.jpeg"/><Relationship Id="rId4" Type="http://schemas.openxmlformats.org/officeDocument/2006/relationships/image" Target="../media/image44.png"/></Relationships>
</file>

<file path=ppt/slides/_rels/slide1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1.xml"/><Relationship Id="rId1" Type="http://schemas.openxmlformats.org/officeDocument/2006/relationships/slideLayout" Target="../slideLayouts/slideLayout89.xml"/><Relationship Id="rId4" Type="http://schemas.openxmlformats.org/officeDocument/2006/relationships/image" Target="../media/image49.jpeg"/></Relationships>
</file>

<file path=ppt/slides/_rels/slide15.xml.rels><?xml version="1.0" encoding="UTF-8" standalone="yes"?>
<Relationships xmlns="http://schemas.openxmlformats.org/package/2006/relationships"><Relationship Id="rId3" Type="http://schemas.openxmlformats.org/officeDocument/2006/relationships/image" Target="../media/image51.tiff"/><Relationship Id="rId2" Type="http://schemas.openxmlformats.org/officeDocument/2006/relationships/image" Target="../media/image50.png"/><Relationship Id="rId1" Type="http://schemas.openxmlformats.org/officeDocument/2006/relationships/slideLayout" Target="../slideLayouts/slideLayout58.xml"/></Relationships>
</file>

<file path=ppt/slides/_rels/slide1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2.xml"/><Relationship Id="rId1" Type="http://schemas.openxmlformats.org/officeDocument/2006/relationships/slideLayout" Target="../slideLayouts/slideLayout57.xml"/></Relationships>
</file>

<file path=ppt/slides/_rels/slide17.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13.xml"/><Relationship Id="rId1" Type="http://schemas.openxmlformats.org/officeDocument/2006/relationships/slideLayout" Target="../slideLayouts/slideLayout58.xml"/></Relationships>
</file>

<file path=ppt/slides/_rels/slide1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4.xml"/><Relationship Id="rId1" Type="http://schemas.openxmlformats.org/officeDocument/2006/relationships/slideLayout" Target="../slideLayouts/slideLayout58.xml"/></Relationships>
</file>

<file path=ppt/slides/_rels/slide19.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15.xml"/><Relationship Id="rId1" Type="http://schemas.openxmlformats.org/officeDocument/2006/relationships/slideLayout" Target="../slideLayouts/slideLayout58.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5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9.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4.xml"/><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44.xml"/></Relationships>
</file>

<file path=ppt/slides/_rels/slide6.xml.rels><?xml version="1.0" encoding="UTF-8" standalone="yes"?>
<Relationships xmlns="http://schemas.openxmlformats.org/package/2006/relationships"><Relationship Id="rId8" Type="http://schemas.openxmlformats.org/officeDocument/2006/relationships/image" Target="../media/image18.emf"/><Relationship Id="rId13" Type="http://schemas.openxmlformats.org/officeDocument/2006/relationships/image" Target="../media/image23.emf"/><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22.emf"/><Relationship Id="rId2" Type="http://schemas.openxmlformats.org/officeDocument/2006/relationships/notesSlide" Target="../notesSlides/notesSlide5.xml"/><Relationship Id="rId1" Type="http://schemas.openxmlformats.org/officeDocument/2006/relationships/slideLayout" Target="../slideLayouts/slideLayout45.xml"/><Relationship Id="rId6" Type="http://schemas.openxmlformats.org/officeDocument/2006/relationships/diagramColors" Target="../diagrams/colors1.xml"/><Relationship Id="rId11" Type="http://schemas.openxmlformats.org/officeDocument/2006/relationships/image" Target="../media/image21.emf"/><Relationship Id="rId5" Type="http://schemas.openxmlformats.org/officeDocument/2006/relationships/diagramQuickStyle" Target="../diagrams/quickStyle1.xml"/><Relationship Id="rId15" Type="http://schemas.openxmlformats.org/officeDocument/2006/relationships/image" Target="../media/image25.emf"/><Relationship Id="rId10" Type="http://schemas.openxmlformats.org/officeDocument/2006/relationships/image" Target="../media/image20.emf"/><Relationship Id="rId4" Type="http://schemas.openxmlformats.org/officeDocument/2006/relationships/diagramLayout" Target="../diagrams/layout1.xml"/><Relationship Id="rId9" Type="http://schemas.openxmlformats.org/officeDocument/2006/relationships/image" Target="../media/image19.emf"/><Relationship Id="rId14" Type="http://schemas.openxmlformats.org/officeDocument/2006/relationships/image" Target="../media/image24.emf"/></Relationships>
</file>

<file path=ppt/slides/_rels/slide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tiff"/><Relationship Id="rId2" Type="http://schemas.openxmlformats.org/officeDocument/2006/relationships/image" Target="../media/image26.png"/><Relationship Id="rId1" Type="http://schemas.openxmlformats.org/officeDocument/2006/relationships/slideLayout" Target="../slideLayouts/slideLayout93.xml"/><Relationship Id="rId6" Type="http://schemas.openxmlformats.org/officeDocument/2006/relationships/image" Target="../media/image30.tiff"/><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3.png"/></Relationships>
</file>

<file path=ppt/slides/_rels/slide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6.xml"/><Relationship Id="rId1" Type="http://schemas.openxmlformats.org/officeDocument/2006/relationships/slideLayout" Target="../slideLayouts/slideLayout95.xml"/></Relationships>
</file>

<file path=ppt/slides/_rels/slide9.xml.rels><?xml version="1.0" encoding="UTF-8" standalone="yes"?>
<Relationships xmlns="http://schemas.openxmlformats.org/package/2006/relationships"><Relationship Id="rId3" Type="http://schemas.openxmlformats.org/officeDocument/2006/relationships/image" Target="../media/image35.tiff"/><Relationship Id="rId2" Type="http://schemas.openxmlformats.org/officeDocument/2006/relationships/notesSlide" Target="../notesSlides/notesSlide7.xml"/><Relationship Id="rId1" Type="http://schemas.openxmlformats.org/officeDocument/2006/relationships/slideLayout" Target="../slideLayouts/slideLayout57.xml"/><Relationship Id="rId5" Type="http://schemas.openxmlformats.org/officeDocument/2006/relationships/image" Target="../media/image37.tiff"/><Relationship Id="rId4" Type="http://schemas.openxmlformats.org/officeDocument/2006/relationships/image" Target="../media/image36.tif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05277" y="1854264"/>
            <a:ext cx="3181447" cy="3149473"/>
          </a:xfrm>
          <a:prstGeom prst="rect">
            <a:avLst/>
          </a:prstGeom>
        </p:spPr>
      </p:pic>
    </p:spTree>
    <p:extLst>
      <p:ext uri="{BB962C8B-B14F-4D97-AF65-F5344CB8AC3E}">
        <p14:creationId xmlns:p14="http://schemas.microsoft.com/office/powerpoint/2010/main" val="242196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5F940-BEFE-A241-81FD-E71C504BD7CF}"/>
              </a:ext>
            </a:extLst>
          </p:cNvPr>
          <p:cNvSpPr>
            <a:spLocks noGrp="1"/>
          </p:cNvSpPr>
          <p:nvPr>
            <p:ph type="title"/>
          </p:nvPr>
        </p:nvSpPr>
        <p:spPr/>
        <p:txBody>
          <a:bodyPr/>
          <a:lstStyle/>
          <a:p>
            <a:r>
              <a:rPr lang="en-FR" dirty="0"/>
              <a:t>Medipix</a:t>
            </a:r>
          </a:p>
        </p:txBody>
      </p:sp>
      <p:pic>
        <p:nvPicPr>
          <p:cNvPr id="3" name="Picture 2">
            <a:extLst>
              <a:ext uri="{FF2B5EF4-FFF2-40B4-BE49-F238E27FC236}">
                <a16:creationId xmlns:a16="http://schemas.microsoft.com/office/drawing/2014/main" id="{F30DAC25-8CCD-9746-9EC2-918D69E3F64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7895" y="1114097"/>
            <a:ext cx="12116210" cy="4981903"/>
          </a:xfrm>
          <a:prstGeom prst="rect">
            <a:avLst/>
          </a:prstGeom>
        </p:spPr>
      </p:pic>
      <p:sp>
        <p:nvSpPr>
          <p:cNvPr id="5" name="Slide Number Placeholder 4">
            <a:extLst>
              <a:ext uri="{FF2B5EF4-FFF2-40B4-BE49-F238E27FC236}">
                <a16:creationId xmlns:a16="http://schemas.microsoft.com/office/drawing/2014/main" id="{9EB516FD-05D7-344B-AD4A-6ABC9DF75337}"/>
              </a:ext>
            </a:extLst>
          </p:cNvPr>
          <p:cNvSpPr>
            <a:spLocks noGrp="1"/>
          </p:cNvSpPr>
          <p:nvPr>
            <p:ph type="sldNum" sz="quarter" idx="2"/>
          </p:nvPr>
        </p:nvSpPr>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fld id="{86CB4B4D-7CA3-9044-876B-883B54F8677D}" type="slidenum">
              <a:rPr kumimoji="0" lang="en-FR" sz="1266" b="0" i="0" u="none" strike="noStrike" kern="0" cap="none" spc="0" normalizeH="0" baseline="0" noProof="0" smtClean="0">
                <a:ln>
                  <a:noFill/>
                </a:ln>
                <a:solidFill>
                  <a:srgbClr val="FFFFFF"/>
                </a:solidFill>
                <a:effectLst/>
                <a:uLnTx/>
                <a:uFillTx/>
                <a:latin typeface="Helvetica Light"/>
                <a:sym typeface="Helvetica Light"/>
              </a:rPr>
              <a:pPr marL="0" marR="0" lvl="0" indent="0" algn="ctr" defTabSz="410751" rtl="0" eaLnBrk="1" fontAlgn="auto" latinLnBrk="0" hangingPunct="0">
                <a:lnSpc>
                  <a:spcPct val="100000"/>
                </a:lnSpc>
                <a:spcBef>
                  <a:spcPts val="0"/>
                </a:spcBef>
                <a:spcAft>
                  <a:spcPts val="0"/>
                </a:spcAft>
                <a:buClrTx/>
                <a:buSzTx/>
                <a:buFontTx/>
                <a:buNone/>
                <a:tabLst/>
                <a:defRPr/>
              </a:pPr>
              <a:t>10</a:t>
            </a:fld>
            <a:endParaRPr kumimoji="0" lang="en-FR" sz="1266" b="0" i="0" u="none" strike="noStrike" kern="0" cap="none" spc="0" normalizeH="0" baseline="0" noProof="0" dirty="0">
              <a:ln>
                <a:noFill/>
              </a:ln>
              <a:solidFill>
                <a:srgbClr val="FFFFFF"/>
              </a:solidFill>
              <a:effectLst/>
              <a:uLnTx/>
              <a:uFillTx/>
              <a:latin typeface="Helvetica Light"/>
              <a:sym typeface="Helvetica Light"/>
            </a:endParaRPr>
          </a:p>
        </p:txBody>
      </p:sp>
      <p:cxnSp>
        <p:nvCxnSpPr>
          <p:cNvPr id="6" name="Straight Connector 5">
            <a:extLst>
              <a:ext uri="{FF2B5EF4-FFF2-40B4-BE49-F238E27FC236}">
                <a16:creationId xmlns:a16="http://schemas.microsoft.com/office/drawing/2014/main" id="{D8C55A6A-AF2D-3744-BA49-B6AC4F9276C6}"/>
              </a:ext>
            </a:extLst>
          </p:cNvPr>
          <p:cNvCxnSpPr/>
          <p:nvPr/>
        </p:nvCxnSpPr>
        <p:spPr bwMode="auto">
          <a:xfrm>
            <a:off x="461100" y="923925"/>
            <a:ext cx="720000" cy="0"/>
          </a:xfrm>
          <a:prstGeom prst="line">
            <a:avLst/>
          </a:prstGeom>
          <a:ln>
            <a:solidFill>
              <a:srgbClr val="305D96"/>
            </a:solidFill>
          </a:ln>
        </p:spPr>
        <p:style>
          <a:lnRef idx="3">
            <a:schemeClr val="dk1"/>
          </a:lnRef>
          <a:fillRef idx="0">
            <a:schemeClr val="dk1"/>
          </a:fillRef>
          <a:effectRef idx="2">
            <a:schemeClr val="dk1"/>
          </a:effectRef>
          <a:fontRef idx="minor">
            <a:schemeClr val="tx1"/>
          </a:fontRef>
        </p:style>
      </p:cxnSp>
      <p:sp>
        <p:nvSpPr>
          <p:cNvPr id="13" name="Rectangle 12">
            <a:extLst>
              <a:ext uri="{FF2B5EF4-FFF2-40B4-BE49-F238E27FC236}">
                <a16:creationId xmlns:a16="http://schemas.microsoft.com/office/drawing/2014/main" id="{0C15D7FD-DD5C-BB4D-B217-91F43880480F}"/>
              </a:ext>
            </a:extLst>
          </p:cNvPr>
          <p:cNvSpPr/>
          <p:nvPr/>
        </p:nvSpPr>
        <p:spPr>
          <a:xfrm>
            <a:off x="4329949" y="6380706"/>
            <a:ext cx="2646204" cy="338554"/>
          </a:xfrm>
          <a:prstGeom prst="rect">
            <a:avLst/>
          </a:prstGeom>
        </p:spPr>
        <p:txBody>
          <a:bodyPr wrap="square">
            <a:spAutoFit/>
          </a:bodyPr>
          <a:lstStyle/>
          <a:p>
            <a:pPr marL="0" marR="0" lvl="0" indent="0" algn="l" defTabSz="410751" rtl="0" eaLnBrk="1"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BF4CD"/>
                </a:solidFill>
                <a:effectLst/>
                <a:uLnTx/>
                <a:uFillTx/>
                <a:latin typeface="Helvetica Light"/>
                <a:sym typeface="Helvetica Light"/>
              </a:rPr>
              <a:t>Michael Campbell (CERN)</a:t>
            </a:r>
          </a:p>
        </p:txBody>
      </p:sp>
      <p:sp>
        <p:nvSpPr>
          <p:cNvPr id="7" name="Rectangle 6">
            <a:extLst>
              <a:ext uri="{FF2B5EF4-FFF2-40B4-BE49-F238E27FC236}">
                <a16:creationId xmlns:a16="http://schemas.microsoft.com/office/drawing/2014/main" id="{9DF5404E-FD12-D74E-AB19-57486319267D}"/>
              </a:ext>
            </a:extLst>
          </p:cNvPr>
          <p:cNvSpPr/>
          <p:nvPr/>
        </p:nvSpPr>
        <p:spPr>
          <a:xfrm>
            <a:off x="3116094" y="113135"/>
            <a:ext cx="9075906" cy="871264"/>
          </a:xfrm>
          <a:prstGeom prst="rect">
            <a:avLst/>
          </a:prstGeom>
        </p:spPr>
        <p:txBody>
          <a:bodyPr wrap="square">
            <a:spAutoFit/>
          </a:bodyPr>
          <a:lstStyle/>
          <a:p>
            <a:pPr marL="0" marR="0" lvl="0" indent="0" algn="r" defTabSz="410751" rtl="0" eaLnBrk="1" fontAlgn="auto" latinLnBrk="0" hangingPunct="0">
              <a:lnSpc>
                <a:spcPct val="100000"/>
              </a:lnSpc>
              <a:spcBef>
                <a:spcPts val="0"/>
              </a:spcBef>
              <a:spcAft>
                <a:spcPts val="0"/>
              </a:spcAft>
              <a:buClrTx/>
              <a:buSzTx/>
              <a:buFontTx/>
              <a:buNone/>
              <a:tabLst/>
              <a:defRPr/>
            </a:pPr>
            <a:r>
              <a:rPr kumimoji="0" lang="en-GB" sz="2531" b="0" i="0" u="none" strike="noStrike" kern="0" cap="none" spc="0" normalizeH="0" baseline="0" noProof="0" dirty="0">
                <a:ln>
                  <a:noFill/>
                </a:ln>
                <a:solidFill>
                  <a:srgbClr val="0AC4A3"/>
                </a:solidFill>
                <a:effectLst/>
                <a:uLnTx/>
                <a:uFillTx/>
                <a:latin typeface="Helvetica Light"/>
                <a:sym typeface="Helvetica Light"/>
              </a:rPr>
              <a:t>A family of pixel detector read-out chips for particle imaging and detection developed by the </a:t>
            </a:r>
            <a:r>
              <a:rPr kumimoji="0" lang="en-GB" sz="2531" b="0" i="0" u="none" strike="noStrike" kern="0" cap="none" spc="0" normalizeH="0" baseline="0" noProof="0" dirty="0" err="1">
                <a:ln>
                  <a:noFill/>
                </a:ln>
                <a:solidFill>
                  <a:srgbClr val="0AC4A3"/>
                </a:solidFill>
                <a:effectLst/>
                <a:uLnTx/>
                <a:uFillTx/>
                <a:latin typeface="Helvetica Light"/>
                <a:sym typeface="Helvetica Light"/>
              </a:rPr>
              <a:t>Medipix</a:t>
            </a:r>
            <a:r>
              <a:rPr kumimoji="0" lang="en-GB" sz="2531" b="0" i="0" u="none" strike="noStrike" kern="0" cap="none" spc="0" normalizeH="0" baseline="0" noProof="0" dirty="0">
                <a:ln>
                  <a:noFill/>
                </a:ln>
                <a:solidFill>
                  <a:srgbClr val="0AC4A3"/>
                </a:solidFill>
                <a:effectLst/>
                <a:uLnTx/>
                <a:uFillTx/>
                <a:latin typeface="Helvetica Light"/>
                <a:sym typeface="Helvetica Light"/>
              </a:rPr>
              <a:t> Collaborations</a:t>
            </a:r>
          </a:p>
        </p:txBody>
      </p:sp>
    </p:spTree>
    <p:extLst>
      <p:ext uri="{BB962C8B-B14F-4D97-AF65-F5344CB8AC3E}">
        <p14:creationId xmlns:p14="http://schemas.microsoft.com/office/powerpoint/2010/main" val="348685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219" name="Picture 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54362" y="1222412"/>
            <a:ext cx="9123840" cy="42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a:spLocks noChangeArrowheads="1"/>
          </p:cNvSpPr>
          <p:nvPr/>
        </p:nvSpPr>
        <p:spPr bwMode="auto">
          <a:xfrm>
            <a:off x="4920292" y="5903690"/>
            <a:ext cx="7642080" cy="300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410751" rtl="0" eaLnBrk="1" fontAlgn="auto" latinLnBrk="0" hangingPunct="1">
              <a:lnSpc>
                <a:spcPct val="100000"/>
              </a:lnSpc>
              <a:spcBef>
                <a:spcPct val="0"/>
              </a:spcBef>
              <a:spcAft>
                <a:spcPts val="0"/>
              </a:spcAft>
              <a:buClrTx/>
              <a:buSzTx/>
              <a:buFontTx/>
              <a:buNone/>
              <a:tabLst/>
              <a:defRPr/>
            </a:pPr>
            <a:r>
              <a:rPr kumimoji="0" lang="en-NZ" altLang="en-US" sz="1351" b="0" i="0" u="none" strike="noStrike" kern="0" cap="none" spc="0" normalizeH="0" baseline="0" noProof="0" dirty="0">
                <a:ln>
                  <a:noFill/>
                </a:ln>
                <a:solidFill>
                  <a:srgbClr val="FFFFFF"/>
                </a:solidFill>
                <a:effectLst/>
                <a:uLnTx/>
                <a:uFillTx/>
                <a:latin typeface="Helvetica Light"/>
                <a:cs typeface="Times New Roman" panose="02020603050405020304" pitchFamily="18" charset="0"/>
                <a:sym typeface="Helvetica Light"/>
              </a:rPr>
              <a:t>Images presented and the European Congress of Radiology, Vienna, March 2017.</a:t>
            </a:r>
          </a:p>
        </p:txBody>
      </p:sp>
      <p:sp>
        <p:nvSpPr>
          <p:cNvPr id="6" name="Title 1"/>
          <p:cNvSpPr>
            <a:spLocks noGrp="1"/>
          </p:cNvSpPr>
          <p:nvPr>
            <p:ph type="title"/>
          </p:nvPr>
        </p:nvSpPr>
        <p:spPr>
          <a:xfrm>
            <a:off x="150594" y="198233"/>
            <a:ext cx="10515601" cy="944563"/>
          </a:xfrm>
        </p:spPr>
        <p:txBody>
          <a:bodyPr>
            <a:normAutofit fontScale="90000"/>
          </a:bodyPr>
          <a:lstStyle/>
          <a:p>
            <a:r>
              <a:rPr lang="en-GB" dirty="0">
                <a:solidFill>
                  <a:srgbClr val="0BF4CD"/>
                </a:solidFill>
              </a:rPr>
              <a:t>Spectroscopic information permits material separation</a:t>
            </a:r>
          </a:p>
        </p:txBody>
      </p:sp>
      <p:sp>
        <p:nvSpPr>
          <p:cNvPr id="7" name="Zástupný symbol pro zápatí 5"/>
          <p:cNvSpPr txBox="1">
            <a:spLocks/>
          </p:cNvSpPr>
          <p:nvPr/>
        </p:nvSpPr>
        <p:spPr>
          <a:xfrm>
            <a:off x="4326462" y="6389265"/>
            <a:ext cx="3379640" cy="364555"/>
          </a:xfrm>
          <a:prstGeom prst="rect">
            <a:avLst/>
          </a:prstGeom>
          <a:ln w="25400">
            <a:noFill/>
          </a:ln>
        </p:spPr>
        <p:txBody>
          <a:bodyPr/>
          <a:ls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marL="0" marR="0" lvl="0" indent="0" algn="l" defTabSz="410751" rtl="0" eaLnBrk="1"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BF4CD"/>
                </a:solidFill>
                <a:effectLst/>
                <a:uLnTx/>
                <a:uFillTx/>
                <a:latin typeface="Helvetica Light"/>
                <a:sym typeface="Helvetica Light"/>
              </a:rPr>
              <a:t> A. Butler, University of Canterbury</a:t>
            </a:r>
            <a:endParaRPr kumimoji="0" lang="cs-CZ" sz="1600" b="0" i="0" u="none" strike="noStrike" kern="1200" cap="none" spc="0" normalizeH="0" baseline="0" noProof="0" dirty="0">
              <a:ln>
                <a:noFill/>
              </a:ln>
              <a:solidFill>
                <a:srgbClr val="0BF4CD"/>
              </a:solidFill>
              <a:effectLst/>
              <a:uLnTx/>
              <a:uFillTx/>
              <a:latin typeface="Helvetica Light"/>
              <a:sym typeface="Helvetica Light"/>
            </a:endParaRPr>
          </a:p>
        </p:txBody>
      </p:sp>
      <p:pic>
        <p:nvPicPr>
          <p:cNvPr id="8" name="Picture 7">
            <a:extLst>
              <a:ext uri="{FF2B5EF4-FFF2-40B4-BE49-F238E27FC236}">
                <a16:creationId xmlns:a16="http://schemas.microsoft.com/office/drawing/2014/main" id="{8C19B764-FA46-9D4D-B06A-58F544E6AFD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21871" y="518266"/>
            <a:ext cx="2018267" cy="960000"/>
          </a:xfrm>
          <a:prstGeom prst="rect">
            <a:avLst/>
          </a:prstGeom>
        </p:spPr>
      </p:pic>
      <p:sp>
        <p:nvSpPr>
          <p:cNvPr id="3" name="Slide Number Placeholder 2">
            <a:extLst>
              <a:ext uri="{FF2B5EF4-FFF2-40B4-BE49-F238E27FC236}">
                <a16:creationId xmlns:a16="http://schemas.microsoft.com/office/drawing/2014/main" id="{F5016303-AE89-9F40-B3FF-FB85CF142B12}"/>
              </a:ext>
            </a:extLst>
          </p:cNvPr>
          <p:cNvSpPr>
            <a:spLocks noGrp="1"/>
          </p:cNvSpPr>
          <p:nvPr>
            <p:ph type="sldNum" sz="quarter" idx="2"/>
          </p:nvPr>
        </p:nvSpPr>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fld id="{86CB4B4D-7CA3-9044-876B-883B54F8677D}" type="slidenum">
              <a:rPr kumimoji="0" lang="en-FR" sz="1266" b="0" i="0" u="none" strike="noStrike" kern="0" cap="none" spc="0" normalizeH="0" baseline="0" noProof="0" smtClean="0">
                <a:ln>
                  <a:noFill/>
                </a:ln>
                <a:solidFill>
                  <a:srgbClr val="FFFFFF"/>
                </a:solidFill>
                <a:effectLst/>
                <a:uLnTx/>
                <a:uFillTx/>
                <a:latin typeface="Helvetica Light"/>
                <a:sym typeface="Helvetica Light"/>
              </a:rPr>
              <a:pPr marL="0" marR="0" lvl="0" indent="0" algn="ctr" defTabSz="410751" rtl="0" eaLnBrk="1" fontAlgn="auto" latinLnBrk="0" hangingPunct="0">
                <a:lnSpc>
                  <a:spcPct val="100000"/>
                </a:lnSpc>
                <a:spcBef>
                  <a:spcPts val="0"/>
                </a:spcBef>
                <a:spcAft>
                  <a:spcPts val="0"/>
                </a:spcAft>
                <a:buClrTx/>
                <a:buSzTx/>
                <a:buFontTx/>
                <a:buNone/>
                <a:tabLst/>
                <a:defRPr/>
              </a:pPr>
              <a:t>11</a:t>
            </a:fld>
            <a:endParaRPr kumimoji="0" lang="en-FR" sz="1266" b="0" i="0" u="none" strike="noStrike" kern="0" cap="none" spc="0" normalizeH="0" baseline="0" noProof="0" dirty="0">
              <a:ln>
                <a:noFill/>
              </a:ln>
              <a:solidFill>
                <a:srgbClr val="FFFFFF"/>
              </a:solidFill>
              <a:effectLst/>
              <a:uLnTx/>
              <a:uFillTx/>
              <a:latin typeface="Helvetica Light"/>
              <a:sym typeface="Helvetica Light"/>
            </a:endParaRPr>
          </a:p>
        </p:txBody>
      </p:sp>
    </p:spTree>
    <p:extLst>
      <p:ext uri="{BB962C8B-B14F-4D97-AF65-F5344CB8AC3E}">
        <p14:creationId xmlns:p14="http://schemas.microsoft.com/office/powerpoint/2010/main" val="441844754"/>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96537358-1A2F-6B13-65B7-BEE71F15691C}"/>
              </a:ext>
            </a:extLst>
          </p:cNvPr>
          <p:cNvSpPr>
            <a:spLocks noGrp="1"/>
          </p:cNvSpPr>
          <p:nvPr>
            <p:ph type="ftr" sz="quarter" idx="3"/>
          </p:nvPr>
        </p:nvSpPr>
        <p:spPr/>
        <p:txBody>
          <a:bodyPr/>
          <a:lstStyle/>
          <a:p>
            <a:pPr marL="0" marR="0" lvl="0" indent="0" algn="r" defTabSz="410751" rtl="0" eaLnBrk="1" fontAlgn="auto" latinLnBrk="0" hangingPunct="0">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FFFFFF"/>
                </a:solidFill>
                <a:effectLst/>
                <a:uLnTx/>
                <a:uFillTx/>
                <a:latin typeface="Helvetica Light"/>
                <a:sym typeface="Helvetica Light"/>
              </a:rPr>
              <a:t>Manuela.Cirilli@cern.ch</a:t>
            </a:r>
            <a:endParaRPr kumimoji="0" lang="en-FR" sz="1050" b="0" i="0" u="none" strike="noStrike" kern="0" cap="none" spc="0" normalizeH="0" baseline="0" noProof="0" dirty="0">
              <a:ln>
                <a:noFill/>
              </a:ln>
              <a:solidFill>
                <a:srgbClr val="FFFFFF"/>
              </a:solidFill>
              <a:effectLst/>
              <a:uLnTx/>
              <a:uFillTx/>
              <a:latin typeface="Helvetica Light"/>
              <a:sym typeface="Helvetica Light"/>
            </a:endParaRPr>
          </a:p>
        </p:txBody>
      </p:sp>
      <p:sp>
        <p:nvSpPr>
          <p:cNvPr id="4" name="Slide Number Placeholder 3">
            <a:extLst>
              <a:ext uri="{FF2B5EF4-FFF2-40B4-BE49-F238E27FC236}">
                <a16:creationId xmlns:a16="http://schemas.microsoft.com/office/drawing/2014/main" id="{6DE15935-1BE1-7A28-88C9-000C84A61557}"/>
              </a:ext>
            </a:extLst>
          </p:cNvPr>
          <p:cNvSpPr>
            <a:spLocks noGrp="1"/>
          </p:cNvSpPr>
          <p:nvPr>
            <p:ph type="sldNum" sz="quarter" idx="2"/>
          </p:nvPr>
        </p:nvSpPr>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fld id="{86CB4B4D-7CA3-9044-876B-883B54F8677D}" type="slidenum">
              <a:rPr kumimoji="0" lang="en-FR" sz="1266" b="0" i="0" u="none" strike="noStrike" kern="0" cap="none" spc="0" normalizeH="0" baseline="0" noProof="0" smtClean="0">
                <a:ln>
                  <a:noFill/>
                </a:ln>
                <a:solidFill>
                  <a:srgbClr val="FFFFFF"/>
                </a:solidFill>
                <a:effectLst/>
                <a:uLnTx/>
                <a:uFillTx/>
                <a:latin typeface="Helvetica Light"/>
                <a:sym typeface="Helvetica Light"/>
              </a:rPr>
              <a:pPr marL="0" marR="0" lvl="0" indent="0" algn="ctr" defTabSz="410751" rtl="0" eaLnBrk="1" fontAlgn="auto" latinLnBrk="0" hangingPunct="0">
                <a:lnSpc>
                  <a:spcPct val="100000"/>
                </a:lnSpc>
                <a:spcBef>
                  <a:spcPts val="0"/>
                </a:spcBef>
                <a:spcAft>
                  <a:spcPts val="0"/>
                </a:spcAft>
                <a:buClrTx/>
                <a:buSzTx/>
                <a:buFontTx/>
                <a:buNone/>
                <a:tabLst/>
                <a:defRPr/>
              </a:pPr>
              <a:t>12</a:t>
            </a:fld>
            <a:endParaRPr kumimoji="0" lang="en-FR" sz="1266" b="0" i="0" u="none" strike="noStrike" kern="0" cap="none" spc="0" normalizeH="0" baseline="0" noProof="0" dirty="0">
              <a:ln>
                <a:noFill/>
              </a:ln>
              <a:solidFill>
                <a:srgbClr val="FFFFFF"/>
              </a:solidFill>
              <a:effectLst/>
              <a:uLnTx/>
              <a:uFillTx/>
              <a:latin typeface="Helvetica Light"/>
              <a:sym typeface="Helvetica Light"/>
            </a:endParaRPr>
          </a:p>
        </p:txBody>
      </p:sp>
      <p:pic>
        <p:nvPicPr>
          <p:cNvPr id="5" name="Slicethrough_Z_NoLens.m4v" descr="Slicethrough_Z_NoLens.m4v">
            <a:hlinkClick r:id="" action="ppaction://media"/>
            <a:extLst>
              <a:ext uri="{FF2B5EF4-FFF2-40B4-BE49-F238E27FC236}">
                <a16:creationId xmlns:a16="http://schemas.microsoft.com/office/drawing/2014/main" id="{F95B9A11-103A-BA68-645F-77391879F692}"/>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0"/>
            <a:ext cx="12192000" cy="6858000"/>
          </a:xfrm>
          <a:prstGeom prst="rect">
            <a:avLst/>
          </a:prstGeom>
        </p:spPr>
      </p:pic>
      <p:pic>
        <p:nvPicPr>
          <p:cNvPr id="6" name="Picture 5">
            <a:extLst>
              <a:ext uri="{FF2B5EF4-FFF2-40B4-BE49-F238E27FC236}">
                <a16:creationId xmlns:a16="http://schemas.microsoft.com/office/drawing/2014/main" id="{A6634EEC-3419-096C-D738-24252DFDA8F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1119" y="5542987"/>
            <a:ext cx="1779181" cy="846277"/>
          </a:xfrm>
          <a:prstGeom prst="rect">
            <a:avLst/>
          </a:prstGeom>
        </p:spPr>
      </p:pic>
    </p:spTree>
    <p:extLst>
      <p:ext uri="{BB962C8B-B14F-4D97-AF65-F5344CB8AC3E}">
        <p14:creationId xmlns:p14="http://schemas.microsoft.com/office/powerpoint/2010/main" val="245153284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4799"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B924292-79A3-D04F-BB54-DABD09D2C4C6}"/>
              </a:ext>
            </a:extLst>
          </p:cNvPr>
          <p:cNvSpPr>
            <a:spLocks noGrp="1"/>
          </p:cNvSpPr>
          <p:nvPr>
            <p:ph type="ftr" sz="quarter" idx="3"/>
          </p:nvPr>
        </p:nvSpPr>
        <p:spPr>
          <a:xfrm>
            <a:off x="8675281" y="8018783"/>
            <a:ext cx="4114800" cy="365125"/>
          </a:xfrm>
        </p:spPr>
        <p:txBody>
          <a:bodyPr/>
          <a:lstStyle/>
          <a:p>
            <a:pPr marL="0" marR="0" lvl="0" indent="0" algn="r" defTabSz="410751" rtl="0" eaLnBrk="1" fontAlgn="auto" latinLnBrk="0" hangingPunct="0">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FFFFFF"/>
                </a:solidFill>
                <a:effectLst/>
                <a:uLnTx/>
                <a:uFillTx/>
                <a:latin typeface="Helvetica Light"/>
                <a:sym typeface="Helvetica Light"/>
              </a:rPr>
              <a:t>Manuela.Cirilli@cern.ch</a:t>
            </a:r>
            <a:endParaRPr kumimoji="0" lang="en-FR" sz="1050" b="0" i="0" u="none" strike="noStrike" kern="0" cap="none" spc="0" normalizeH="0" baseline="0" noProof="0" dirty="0">
              <a:ln>
                <a:noFill/>
              </a:ln>
              <a:solidFill>
                <a:srgbClr val="FFFFFF"/>
              </a:solidFill>
              <a:effectLst/>
              <a:uLnTx/>
              <a:uFillTx/>
              <a:latin typeface="Helvetica Light"/>
              <a:sym typeface="Helvetica Light"/>
            </a:endParaRPr>
          </a:p>
        </p:txBody>
      </p:sp>
      <p:sp>
        <p:nvSpPr>
          <p:cNvPr id="5" name="Slide Number Placeholder 4">
            <a:extLst>
              <a:ext uri="{FF2B5EF4-FFF2-40B4-BE49-F238E27FC236}">
                <a16:creationId xmlns:a16="http://schemas.microsoft.com/office/drawing/2014/main" id="{14AA5EC8-86B0-BB45-88A4-1E3512D4ED5E}"/>
              </a:ext>
            </a:extLst>
          </p:cNvPr>
          <p:cNvSpPr>
            <a:spLocks noGrp="1"/>
          </p:cNvSpPr>
          <p:nvPr>
            <p:ph type="sldNum" sz="quarter" idx="2"/>
          </p:nvPr>
        </p:nvSpPr>
        <p:spPr>
          <a:xfrm>
            <a:off x="12941943" y="8052652"/>
            <a:ext cx="317395" cy="297389"/>
          </a:xfrm>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fld id="{86CB4B4D-7CA3-9044-876B-883B54F8677D}" type="slidenum">
              <a:rPr kumimoji="0" lang="en-FR" sz="1266" b="0" i="0" u="none" strike="noStrike" kern="0" cap="none" spc="0" normalizeH="0" baseline="0" noProof="0" smtClean="0">
                <a:ln>
                  <a:noFill/>
                </a:ln>
                <a:solidFill>
                  <a:srgbClr val="FFFFFF"/>
                </a:solidFill>
                <a:effectLst/>
                <a:uLnTx/>
                <a:uFillTx/>
                <a:latin typeface="Helvetica Light"/>
                <a:sym typeface="Helvetica Light"/>
              </a:rPr>
              <a:pPr marL="0" marR="0" lvl="0" indent="0" algn="ctr" defTabSz="410751" rtl="0" eaLnBrk="1" fontAlgn="auto" latinLnBrk="0" hangingPunct="0">
                <a:lnSpc>
                  <a:spcPct val="100000"/>
                </a:lnSpc>
                <a:spcBef>
                  <a:spcPts val="0"/>
                </a:spcBef>
                <a:spcAft>
                  <a:spcPts val="0"/>
                </a:spcAft>
                <a:buClrTx/>
                <a:buSzTx/>
                <a:buFontTx/>
                <a:buNone/>
                <a:tabLst/>
                <a:defRPr/>
              </a:pPr>
              <a:t>13</a:t>
            </a:fld>
            <a:endParaRPr kumimoji="0" lang="en-FR" sz="1266" b="0" i="0" u="none" strike="noStrike" kern="0" cap="none" spc="0" normalizeH="0" baseline="0" noProof="0" dirty="0">
              <a:ln>
                <a:noFill/>
              </a:ln>
              <a:solidFill>
                <a:srgbClr val="FFFFFF"/>
              </a:solidFill>
              <a:effectLst/>
              <a:uLnTx/>
              <a:uFillTx/>
              <a:latin typeface="Helvetica Light"/>
              <a:sym typeface="Helvetica Light"/>
            </a:endParaRPr>
          </a:p>
        </p:txBody>
      </p:sp>
      <p:pic>
        <p:nvPicPr>
          <p:cNvPr id="6" name="Picture 5" descr="CCC-v2016.png">
            <a:extLst>
              <a:ext uri="{FF2B5EF4-FFF2-40B4-BE49-F238E27FC236}">
                <a16:creationId xmlns:a16="http://schemas.microsoft.com/office/drawing/2014/main" id="{A641159A-0430-344B-AEF4-38BAFBA52E9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3353" y="1407217"/>
            <a:ext cx="4261443" cy="2749319"/>
          </a:xfrm>
          <a:prstGeom prst="rect">
            <a:avLst/>
          </a:prstGeom>
        </p:spPr>
      </p:pic>
      <p:sp>
        <p:nvSpPr>
          <p:cNvPr id="7" name="Title 1">
            <a:extLst>
              <a:ext uri="{FF2B5EF4-FFF2-40B4-BE49-F238E27FC236}">
                <a16:creationId xmlns:a16="http://schemas.microsoft.com/office/drawing/2014/main" id="{4AEC1D1E-CA9E-804F-8CA8-E3AAC26BA4B5}"/>
              </a:ext>
            </a:extLst>
          </p:cNvPr>
          <p:cNvSpPr>
            <a:spLocks noGrp="1"/>
          </p:cNvSpPr>
          <p:nvPr>
            <p:ph type="title"/>
          </p:nvPr>
        </p:nvSpPr>
        <p:spPr>
          <a:xfrm>
            <a:off x="-1708748" y="330968"/>
            <a:ext cx="8226854" cy="0"/>
          </a:xfrm>
        </p:spPr>
        <p:txBody>
          <a:bodyPr>
            <a:normAutofit fontScale="90000"/>
          </a:bodyPr>
          <a:lstStyle/>
          <a:p>
            <a:r>
              <a:rPr lang="en-US" dirty="0"/>
              <a:t> </a:t>
            </a:r>
          </a:p>
        </p:txBody>
      </p:sp>
      <p:pic>
        <p:nvPicPr>
          <p:cNvPr id="9" name="Picture 8">
            <a:extLst>
              <a:ext uri="{FF2B5EF4-FFF2-40B4-BE49-F238E27FC236}">
                <a16:creationId xmlns:a16="http://schemas.microsoft.com/office/drawing/2014/main" id="{38DDEF80-2A29-F743-A751-A473EF8A2827}"/>
              </a:ext>
            </a:extLst>
          </p:cNvPr>
          <p:cNvPicPr/>
          <p:nvPr/>
        </p:nvPicPr>
        <p:blipFill rotWithShape="1">
          <a:blip r:embed="rId4" cstate="screen">
            <a:extLst>
              <a:ext uri="{28A0092B-C50C-407E-A947-70E740481C1C}">
                <a14:useLocalDpi xmlns:a14="http://schemas.microsoft.com/office/drawing/2010/main"/>
              </a:ext>
            </a:extLst>
          </a:blip>
          <a:srcRect/>
          <a:stretch/>
        </p:blipFill>
        <p:spPr bwMode="auto">
          <a:xfrm rot="19192853">
            <a:off x="4510242" y="2452965"/>
            <a:ext cx="3101746" cy="2846575"/>
          </a:xfrm>
          <a:prstGeom prst="snip1Rect">
            <a:avLst>
              <a:gd name="adj" fmla="val 12001"/>
            </a:avLst>
          </a:prstGeom>
          <a:noFill/>
          <a:ln>
            <a:noFill/>
          </a:ln>
        </p:spPr>
      </p:pic>
      <p:sp>
        <p:nvSpPr>
          <p:cNvPr id="10" name="Text Box 22">
            <a:extLst>
              <a:ext uri="{FF2B5EF4-FFF2-40B4-BE49-F238E27FC236}">
                <a16:creationId xmlns:a16="http://schemas.microsoft.com/office/drawing/2014/main" id="{023CFEA7-BAC2-6D42-BBF5-53B33CC80FB5}"/>
              </a:ext>
            </a:extLst>
          </p:cNvPr>
          <p:cNvSpPr txBox="1"/>
          <p:nvPr/>
        </p:nvSpPr>
        <p:spPr>
          <a:xfrm>
            <a:off x="563791" y="5525071"/>
            <a:ext cx="3021046" cy="515896"/>
          </a:xfrm>
          <a:prstGeom prst="rect">
            <a:avLst/>
          </a:prstGeom>
          <a:solidFill>
            <a:schemeClr val="bg1"/>
          </a:solidFill>
          <a:ln>
            <a:noFill/>
          </a:ln>
        </p:spPr>
        <p:txBody>
          <a:bodyPr vert="horz" wrap="square" rtlCol="0">
            <a:noAutofit/>
          </a:bodyPr>
          <a:lstStyle/>
          <a:p>
            <a:pPr marL="0" marR="0" lvl="0" indent="0" algn="ctr" defTabSz="410751" rtl="0" eaLnBrk="1" fontAlgn="auto" latinLnBrk="0" hangingPunct="0">
              <a:lnSpc>
                <a:spcPct val="100000"/>
              </a:lnSpc>
              <a:spcBef>
                <a:spcPts val="0"/>
              </a:spcBef>
              <a:spcAft>
                <a:spcPts val="0"/>
              </a:spcAft>
              <a:buClrTx/>
              <a:buSzTx/>
              <a:buFontTx/>
              <a:buNone/>
              <a:tabLst/>
              <a:defRPr/>
            </a:pPr>
            <a:r>
              <a:rPr kumimoji="0" lang="en-US" sz="2531" b="1"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sym typeface="Helvetica Light"/>
              </a:rPr>
              <a:t>MEDICIS</a:t>
            </a:r>
            <a:r>
              <a:rPr kumimoji="0" lang="en-GB" sz="2531" b="1"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sym typeface="Helvetica Light"/>
              </a:rPr>
              <a:t> </a:t>
            </a:r>
            <a:r>
              <a:rPr kumimoji="0" lang="en-US" sz="2531" b="1" i="0" u="none"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sym typeface="Helvetica Light"/>
              </a:rPr>
              <a:t>Laboratory</a:t>
            </a:r>
            <a:endParaRPr kumimoji="0" lang="en-GB" sz="2531" b="1"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sym typeface="Helvetica Light"/>
            </a:endParaRPr>
          </a:p>
        </p:txBody>
      </p:sp>
      <p:sp>
        <p:nvSpPr>
          <p:cNvPr id="11" name="Freeform 10">
            <a:extLst>
              <a:ext uri="{FF2B5EF4-FFF2-40B4-BE49-F238E27FC236}">
                <a16:creationId xmlns:a16="http://schemas.microsoft.com/office/drawing/2014/main" id="{8EE2CE8F-823B-C54D-99B2-9A2BFEF6A535}"/>
              </a:ext>
            </a:extLst>
          </p:cNvPr>
          <p:cNvSpPr/>
          <p:nvPr/>
        </p:nvSpPr>
        <p:spPr>
          <a:xfrm rot="19192853">
            <a:off x="5588618" y="2646007"/>
            <a:ext cx="1654265" cy="2313828"/>
          </a:xfrm>
          <a:custGeom>
            <a:avLst/>
            <a:gdLst>
              <a:gd name="connsiteX0" fmla="*/ 3657600 w 3657600"/>
              <a:gd name="connsiteY0" fmla="*/ 0 h 3730752"/>
              <a:gd name="connsiteX1" fmla="*/ 1645920 w 3657600"/>
              <a:gd name="connsiteY1" fmla="*/ 1920240 h 3730752"/>
              <a:gd name="connsiteX2" fmla="*/ 731520 w 3657600"/>
              <a:gd name="connsiteY2" fmla="*/ 1920240 h 3730752"/>
              <a:gd name="connsiteX3" fmla="*/ 713232 w 3657600"/>
              <a:gd name="connsiteY3" fmla="*/ 1627632 h 3730752"/>
              <a:gd name="connsiteX4" fmla="*/ 274320 w 3657600"/>
              <a:gd name="connsiteY4" fmla="*/ 1627632 h 3730752"/>
              <a:gd name="connsiteX5" fmla="*/ 329184 w 3657600"/>
              <a:gd name="connsiteY5" fmla="*/ 3730752 h 3730752"/>
              <a:gd name="connsiteX6" fmla="*/ 109728 w 3657600"/>
              <a:gd name="connsiteY6" fmla="*/ 3675888 h 3730752"/>
              <a:gd name="connsiteX7" fmla="*/ 329184 w 3657600"/>
              <a:gd name="connsiteY7" fmla="*/ 3694176 h 3730752"/>
              <a:gd name="connsiteX8" fmla="*/ 329184 w 3657600"/>
              <a:gd name="connsiteY8" fmla="*/ 3456432 h 3730752"/>
              <a:gd name="connsiteX9" fmla="*/ 18288 w 3657600"/>
              <a:gd name="connsiteY9" fmla="*/ 3438144 h 3730752"/>
              <a:gd name="connsiteX10" fmla="*/ 347472 w 3657600"/>
              <a:gd name="connsiteY10" fmla="*/ 3438144 h 3730752"/>
              <a:gd name="connsiteX11" fmla="*/ 347472 w 3657600"/>
              <a:gd name="connsiteY11" fmla="*/ 3273552 h 3730752"/>
              <a:gd name="connsiteX12" fmla="*/ 54864 w 3657600"/>
              <a:gd name="connsiteY12" fmla="*/ 3273552 h 3730752"/>
              <a:gd name="connsiteX13" fmla="*/ 329184 w 3657600"/>
              <a:gd name="connsiteY13" fmla="*/ 3291840 h 3730752"/>
              <a:gd name="connsiteX14" fmla="*/ 292608 w 3657600"/>
              <a:gd name="connsiteY14" fmla="*/ 3108960 h 3730752"/>
              <a:gd name="connsiteX15" fmla="*/ 36576 w 3657600"/>
              <a:gd name="connsiteY15" fmla="*/ 3108960 h 3730752"/>
              <a:gd name="connsiteX16" fmla="*/ 347472 w 3657600"/>
              <a:gd name="connsiteY16" fmla="*/ 3108960 h 3730752"/>
              <a:gd name="connsiteX17" fmla="*/ 347472 w 3657600"/>
              <a:gd name="connsiteY17" fmla="*/ 3108960 h 3730752"/>
              <a:gd name="connsiteX18" fmla="*/ 347472 w 3657600"/>
              <a:gd name="connsiteY18" fmla="*/ 3108960 h 3730752"/>
              <a:gd name="connsiteX19" fmla="*/ 329184 w 3657600"/>
              <a:gd name="connsiteY19" fmla="*/ 2926080 h 3730752"/>
              <a:gd name="connsiteX20" fmla="*/ 0 w 3657600"/>
              <a:gd name="connsiteY20" fmla="*/ 2962656 h 3730752"/>
              <a:gd name="connsiteX21" fmla="*/ 310896 w 3657600"/>
              <a:gd name="connsiteY21" fmla="*/ 2962656 h 3730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657600" h="3730752">
                <a:moveTo>
                  <a:pt x="3657600" y="0"/>
                </a:moveTo>
                <a:lnTo>
                  <a:pt x="1645920" y="1920240"/>
                </a:lnTo>
                <a:lnTo>
                  <a:pt x="731520" y="1920240"/>
                </a:lnTo>
                <a:lnTo>
                  <a:pt x="713232" y="1627632"/>
                </a:lnTo>
                <a:lnTo>
                  <a:pt x="274320" y="1627632"/>
                </a:lnTo>
                <a:lnTo>
                  <a:pt x="329184" y="3730752"/>
                </a:lnTo>
                <a:lnTo>
                  <a:pt x="109728" y="3675888"/>
                </a:lnTo>
                <a:lnTo>
                  <a:pt x="329184" y="3694176"/>
                </a:lnTo>
                <a:lnTo>
                  <a:pt x="329184" y="3456432"/>
                </a:lnTo>
                <a:lnTo>
                  <a:pt x="18288" y="3438144"/>
                </a:lnTo>
                <a:lnTo>
                  <a:pt x="347472" y="3438144"/>
                </a:lnTo>
                <a:lnTo>
                  <a:pt x="347472" y="3273552"/>
                </a:lnTo>
                <a:lnTo>
                  <a:pt x="54864" y="3273552"/>
                </a:lnTo>
                <a:lnTo>
                  <a:pt x="329184" y="3291840"/>
                </a:lnTo>
                <a:lnTo>
                  <a:pt x="292608" y="3108960"/>
                </a:lnTo>
                <a:lnTo>
                  <a:pt x="36576" y="3108960"/>
                </a:lnTo>
                <a:lnTo>
                  <a:pt x="347472" y="3108960"/>
                </a:lnTo>
                <a:lnTo>
                  <a:pt x="347472" y="3108960"/>
                </a:lnTo>
                <a:lnTo>
                  <a:pt x="347472" y="3108960"/>
                </a:lnTo>
                <a:lnTo>
                  <a:pt x="329184" y="2926080"/>
                </a:lnTo>
                <a:lnTo>
                  <a:pt x="0" y="2962656"/>
                </a:lnTo>
                <a:lnTo>
                  <a:pt x="310896" y="2962656"/>
                </a:lnTo>
              </a:path>
            </a:pathLst>
          </a:custGeom>
          <a:noFill/>
          <a:ln w="38100">
            <a:solidFill>
              <a:srgbClr val="FF66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en-GB" sz="2531" b="0" i="0" u="none" strike="noStrike" kern="0" cap="none" spc="0" normalizeH="0" baseline="0" noProof="0">
              <a:ln>
                <a:noFill/>
              </a:ln>
              <a:solidFill>
                <a:srgbClr val="FFFFFF"/>
              </a:solidFill>
              <a:effectLst/>
              <a:uLnTx/>
              <a:uFillTx/>
              <a:latin typeface="Helvetica Light"/>
              <a:sym typeface="Helvetica Light"/>
            </a:endParaRPr>
          </a:p>
        </p:txBody>
      </p:sp>
      <p:sp>
        <p:nvSpPr>
          <p:cNvPr id="12" name="Text Box 24">
            <a:extLst>
              <a:ext uri="{FF2B5EF4-FFF2-40B4-BE49-F238E27FC236}">
                <a16:creationId xmlns:a16="http://schemas.microsoft.com/office/drawing/2014/main" id="{82350B77-1A30-DD4B-BBF7-E956334A68A9}"/>
              </a:ext>
            </a:extLst>
          </p:cNvPr>
          <p:cNvSpPr txBox="1"/>
          <p:nvPr/>
        </p:nvSpPr>
        <p:spPr>
          <a:xfrm>
            <a:off x="9140719" y="982848"/>
            <a:ext cx="3432717" cy="1018382"/>
          </a:xfrm>
          <a:prstGeom prst="rect">
            <a:avLst/>
          </a:prstGeom>
          <a:noFill/>
        </p:spPr>
        <p:txBody>
          <a:bodyPr wrap="square" rtlCol="0">
            <a:noAutofit/>
          </a:bodyPr>
          <a:lstStyle/>
          <a:p>
            <a:pPr marL="0" marR="0" lvl="0" indent="0" algn="ctr" defTabSz="410751" rtl="0" eaLnBrk="1" fontAlgn="auto" latinLnBrk="0" hangingPunct="0">
              <a:lnSpc>
                <a:spcPct val="100000"/>
              </a:lnSpc>
              <a:spcBef>
                <a:spcPts val="0"/>
              </a:spcBef>
              <a:spcAft>
                <a:spcPts val="0"/>
              </a:spcAft>
              <a:buClrTx/>
              <a:buSzTx/>
              <a:buFontTx/>
              <a:buNone/>
              <a:tabLst/>
              <a:defRPr/>
            </a:pPr>
            <a:r>
              <a:rPr kumimoji="0" lang="en-US" sz="2531" b="1" i="0" u="none" strike="noStrike" kern="1200" cap="none" spc="0" normalizeH="0" baseline="0" noProof="0" dirty="0">
                <a:ln>
                  <a:noFill/>
                </a:ln>
                <a:solidFill>
                  <a:srgbClr val="0055A0"/>
                </a:solidFill>
                <a:effectLst/>
                <a:uLnTx/>
                <a:uFillTx/>
                <a:latin typeface="Calibri" panose="020F0502020204030204" pitchFamily="34" charset="0"/>
                <a:ea typeface="Times New Roman" panose="02020603050405020304" pitchFamily="18" charset="0"/>
                <a:sym typeface="Helvetica Light"/>
              </a:rPr>
              <a:t>MEDICIS</a:t>
            </a:r>
            <a:r>
              <a:rPr kumimoji="0" lang="en-GB" sz="2531" b="1" i="0" u="none" strike="noStrike" kern="0" cap="none" spc="0" normalizeH="0" baseline="0" noProof="0" dirty="0">
                <a:ln>
                  <a:noFill/>
                </a:ln>
                <a:solidFill>
                  <a:srgbClr val="0055A0"/>
                </a:solidFill>
                <a:effectLst/>
                <a:uLnTx/>
                <a:uFillTx/>
                <a:latin typeface="Times New Roman" panose="02020603050405020304" pitchFamily="18" charset="0"/>
                <a:ea typeface="Times New Roman" panose="02020603050405020304" pitchFamily="18" charset="0"/>
                <a:sym typeface="Helvetica Light"/>
              </a:rPr>
              <a:t> </a:t>
            </a:r>
            <a:r>
              <a:rPr kumimoji="0" lang="en-US" sz="2531" b="1" i="0" u="none" strike="noStrike" kern="1200" cap="none" spc="0" normalizeH="0" baseline="0" noProof="0" dirty="0">
                <a:ln>
                  <a:noFill/>
                </a:ln>
                <a:solidFill>
                  <a:srgbClr val="0055A0"/>
                </a:solidFill>
                <a:effectLst/>
                <a:uLnTx/>
                <a:uFillTx/>
                <a:latin typeface="Calibri" panose="020F0502020204030204" pitchFamily="34" charset="0"/>
                <a:ea typeface="Times New Roman" panose="02020603050405020304" pitchFamily="18" charset="0"/>
                <a:sym typeface="Helvetica Light"/>
              </a:rPr>
              <a:t>Target</a:t>
            </a:r>
            <a:r>
              <a:rPr kumimoji="0" lang="en-GB" sz="2531" b="1" i="0" u="none" strike="noStrike" kern="0" cap="none" spc="0" normalizeH="0" baseline="0" noProof="0" dirty="0">
                <a:ln>
                  <a:noFill/>
                </a:ln>
                <a:solidFill>
                  <a:srgbClr val="0055A0"/>
                </a:solidFill>
                <a:effectLst/>
                <a:uLnTx/>
                <a:uFillTx/>
                <a:latin typeface="Times New Roman" panose="02020603050405020304" pitchFamily="18" charset="0"/>
                <a:ea typeface="Times New Roman" panose="02020603050405020304" pitchFamily="18" charset="0"/>
                <a:sym typeface="Helvetica Light"/>
              </a:rPr>
              <a:t> </a:t>
            </a:r>
            <a:r>
              <a:rPr kumimoji="0" lang="en-US" sz="2531" b="1" i="0" u="none" strike="noStrike" kern="1200" cap="none" spc="0" normalizeH="0" baseline="0" noProof="0" dirty="0">
                <a:ln>
                  <a:noFill/>
                </a:ln>
                <a:solidFill>
                  <a:srgbClr val="0055A0"/>
                </a:solidFill>
                <a:effectLst/>
                <a:uLnTx/>
                <a:uFillTx/>
                <a:latin typeface="Calibri" panose="020F0502020204030204" pitchFamily="34" charset="0"/>
                <a:ea typeface="Times New Roman" panose="02020603050405020304" pitchFamily="18" charset="0"/>
                <a:sym typeface="Helvetica Light"/>
              </a:rPr>
              <a:t>Irradiation</a:t>
            </a:r>
            <a:endParaRPr kumimoji="0" lang="en-GB" sz="2531" b="1" i="0" u="none" strike="noStrike" kern="0" cap="none" spc="0" normalizeH="0" baseline="0" noProof="0" dirty="0">
              <a:ln>
                <a:noFill/>
              </a:ln>
              <a:solidFill>
                <a:srgbClr val="0055A0"/>
              </a:solidFill>
              <a:effectLst/>
              <a:uLnTx/>
              <a:uFillTx/>
              <a:latin typeface="Times New Roman" panose="02020603050405020304" pitchFamily="18" charset="0"/>
              <a:ea typeface="Times New Roman" panose="02020603050405020304" pitchFamily="18" charset="0"/>
              <a:sym typeface="Helvetica Light"/>
            </a:endParaRPr>
          </a:p>
        </p:txBody>
      </p:sp>
      <p:sp>
        <p:nvSpPr>
          <p:cNvPr id="13" name="Text Box 25">
            <a:extLst>
              <a:ext uri="{FF2B5EF4-FFF2-40B4-BE49-F238E27FC236}">
                <a16:creationId xmlns:a16="http://schemas.microsoft.com/office/drawing/2014/main" id="{AF1DE9C3-E7D7-224F-B211-9FEF29584BD5}"/>
              </a:ext>
            </a:extLst>
          </p:cNvPr>
          <p:cNvSpPr txBox="1"/>
          <p:nvPr/>
        </p:nvSpPr>
        <p:spPr>
          <a:xfrm>
            <a:off x="6853929" y="3387290"/>
            <a:ext cx="1458730" cy="950232"/>
          </a:xfrm>
          <a:prstGeom prst="rect">
            <a:avLst/>
          </a:prstGeom>
          <a:solidFill>
            <a:srgbClr val="FFFFFF"/>
          </a:solidFill>
        </p:spPr>
        <p:txBody>
          <a:bodyPr wrap="square" rtlCol="0">
            <a:noAutofit/>
          </a:bodyPr>
          <a:lstStyle/>
          <a:p>
            <a:pPr marL="0" marR="0" lvl="0" indent="0" algn="ctr" defTabSz="410751" rtl="0" eaLnBrk="1" fontAlgn="auto" latinLnBrk="0" hangingPunct="0">
              <a:lnSpc>
                <a:spcPct val="100000"/>
              </a:lnSpc>
              <a:spcBef>
                <a:spcPts val="0"/>
              </a:spcBef>
              <a:spcAft>
                <a:spcPts val="0"/>
              </a:spcAft>
              <a:buClrTx/>
              <a:buSzTx/>
              <a:buFontTx/>
              <a:buNone/>
              <a:tabLst/>
              <a:defRPr/>
            </a:pPr>
            <a:r>
              <a:rPr kumimoji="0" lang="en-US" sz="2531" b="1" i="0" u="none" strike="noStrike" kern="1200" cap="none" spc="0" normalizeH="0" baseline="0" noProof="0" dirty="0">
                <a:ln>
                  <a:noFill/>
                </a:ln>
                <a:solidFill>
                  <a:srgbClr val="FF6600"/>
                </a:solidFill>
                <a:effectLst/>
                <a:uLnTx/>
                <a:uFillTx/>
                <a:latin typeface="Calibri" panose="020F0502020204030204" pitchFamily="34" charset="0"/>
                <a:ea typeface="Times New Roman" panose="02020603050405020304" pitchFamily="18" charset="0"/>
                <a:sym typeface="Helvetica Light"/>
              </a:rPr>
              <a:t>Rail</a:t>
            </a:r>
            <a:endParaRPr kumimoji="0" lang="en-GB" sz="2531" b="1" i="0" u="none" strike="noStrike" kern="0" cap="none" spc="0" normalizeH="0" baseline="0" noProof="0" dirty="0">
              <a:ln>
                <a:noFill/>
              </a:ln>
              <a:solidFill>
                <a:srgbClr val="FF6600"/>
              </a:solidFill>
              <a:effectLst/>
              <a:uLnTx/>
              <a:uFillTx/>
              <a:latin typeface="Times New Roman" panose="02020603050405020304" pitchFamily="18" charset="0"/>
              <a:ea typeface="Times New Roman" panose="02020603050405020304" pitchFamily="18" charset="0"/>
              <a:sym typeface="Helvetica Light"/>
            </a:endParaRPr>
          </a:p>
          <a:p>
            <a:pPr marL="0" marR="0" lvl="0" indent="0" algn="ctr" defTabSz="410751" rtl="0" eaLnBrk="1" fontAlgn="auto" latinLnBrk="0" hangingPunct="0">
              <a:lnSpc>
                <a:spcPct val="100000"/>
              </a:lnSpc>
              <a:spcBef>
                <a:spcPts val="0"/>
              </a:spcBef>
              <a:spcAft>
                <a:spcPts val="0"/>
              </a:spcAft>
              <a:buClrTx/>
              <a:buSzTx/>
              <a:buFontTx/>
              <a:buNone/>
              <a:tabLst/>
              <a:defRPr/>
            </a:pPr>
            <a:r>
              <a:rPr kumimoji="0" lang="en-US" sz="2531" b="1" i="0" u="none" strike="noStrike" kern="1200" cap="none" spc="0" normalizeH="0" baseline="0" noProof="0" dirty="0">
                <a:ln>
                  <a:noFill/>
                </a:ln>
                <a:solidFill>
                  <a:srgbClr val="FF6600"/>
                </a:solidFill>
                <a:effectLst/>
                <a:uLnTx/>
                <a:uFillTx/>
                <a:latin typeface="Calibri" panose="020F0502020204030204" pitchFamily="34" charset="0"/>
                <a:ea typeface="Times New Roman" panose="02020603050405020304" pitchFamily="18" charset="0"/>
                <a:sym typeface="Helvetica Light"/>
              </a:rPr>
              <a:t>Conveyor</a:t>
            </a:r>
            <a:endParaRPr kumimoji="0" lang="en-GB" sz="2531" b="1" i="0" u="none" strike="noStrike" kern="0" cap="none" spc="0" normalizeH="0" baseline="0" noProof="0" dirty="0">
              <a:ln>
                <a:noFill/>
              </a:ln>
              <a:solidFill>
                <a:srgbClr val="FF6600"/>
              </a:solidFill>
              <a:effectLst/>
              <a:uLnTx/>
              <a:uFillTx/>
              <a:latin typeface="Times New Roman" panose="02020603050405020304" pitchFamily="18" charset="0"/>
              <a:ea typeface="Times New Roman" panose="02020603050405020304" pitchFamily="18" charset="0"/>
              <a:sym typeface="Helvetica Light"/>
            </a:endParaRPr>
          </a:p>
          <a:p>
            <a:pPr marL="0" marR="0" lvl="0" indent="0" algn="ctr" defTabSz="410751" rtl="0" eaLnBrk="1" fontAlgn="auto" latinLnBrk="0" hangingPunct="0">
              <a:lnSpc>
                <a:spcPct val="100000"/>
              </a:lnSpc>
              <a:spcBef>
                <a:spcPts val="0"/>
              </a:spcBef>
              <a:spcAft>
                <a:spcPts val="0"/>
              </a:spcAft>
              <a:buClrTx/>
              <a:buSzTx/>
              <a:buFontTx/>
              <a:buNone/>
              <a:tabLst/>
              <a:defRPr/>
            </a:pPr>
            <a:r>
              <a:rPr kumimoji="0" lang="en-US" sz="2531" b="1" i="0" u="none" strike="noStrike" kern="1200" cap="none" spc="0" normalizeH="0" baseline="0" noProof="0" dirty="0">
                <a:ln>
                  <a:noFill/>
                </a:ln>
                <a:solidFill>
                  <a:srgbClr val="FF6600"/>
                </a:solidFill>
                <a:effectLst/>
                <a:uLnTx/>
                <a:uFillTx/>
                <a:latin typeface="Calibri" panose="020F0502020204030204" pitchFamily="34" charset="0"/>
                <a:ea typeface="Times New Roman" panose="02020603050405020304" pitchFamily="18" charset="0"/>
                <a:sym typeface="Helvetica Light"/>
              </a:rPr>
              <a:t>System</a:t>
            </a:r>
            <a:endParaRPr kumimoji="0" lang="en-GB" sz="2531" b="1" i="0" u="none" strike="noStrike" kern="0" cap="none" spc="0" normalizeH="0" baseline="0" noProof="0" dirty="0">
              <a:ln>
                <a:noFill/>
              </a:ln>
              <a:solidFill>
                <a:srgbClr val="FF6600"/>
              </a:solidFill>
              <a:effectLst/>
              <a:uLnTx/>
              <a:uFillTx/>
              <a:latin typeface="Times New Roman" panose="02020603050405020304" pitchFamily="18" charset="0"/>
              <a:ea typeface="Times New Roman" panose="02020603050405020304" pitchFamily="18" charset="0"/>
              <a:sym typeface="Helvetica Light"/>
            </a:endParaRPr>
          </a:p>
        </p:txBody>
      </p:sp>
      <p:sp>
        <p:nvSpPr>
          <p:cNvPr id="14" name="Sun 13">
            <a:extLst>
              <a:ext uri="{FF2B5EF4-FFF2-40B4-BE49-F238E27FC236}">
                <a16:creationId xmlns:a16="http://schemas.microsoft.com/office/drawing/2014/main" id="{4361A35D-0F18-C64E-A612-2078A98A9677}"/>
              </a:ext>
            </a:extLst>
          </p:cNvPr>
          <p:cNvSpPr/>
          <p:nvPr/>
        </p:nvSpPr>
        <p:spPr>
          <a:xfrm rot="19192853">
            <a:off x="6244691" y="2294654"/>
            <a:ext cx="201623" cy="211989"/>
          </a:xfrm>
          <a:prstGeom prst="sun">
            <a:avLst/>
          </a:prstGeom>
          <a:gradFill flip="none" rotWithShape="1">
            <a:gsLst>
              <a:gs pos="0">
                <a:schemeClr val="accent4">
                  <a:lumMod val="0"/>
                  <a:lumOff val="100000"/>
                </a:schemeClr>
              </a:gs>
              <a:gs pos="8000">
                <a:schemeClr val="accent4">
                  <a:lumMod val="0"/>
                  <a:lumOff val="100000"/>
                </a:schemeClr>
              </a:gs>
              <a:gs pos="100000">
                <a:schemeClr val="accent4">
                  <a:lumMod val="100000"/>
                </a:schemeClr>
              </a:gs>
            </a:gsLst>
            <a:path path="circle">
              <a:fillToRect l="50000" t="50000" r="50000" b="50000"/>
            </a:path>
            <a:tileRect/>
          </a:gradFill>
          <a:ln w="3175" cmpd="sng">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en-GB" sz="2531" b="0" i="0" u="none" strike="noStrike" kern="0" cap="none" spc="0" normalizeH="0" baseline="0" noProof="0">
              <a:ln>
                <a:noFill/>
              </a:ln>
              <a:solidFill>
                <a:srgbClr val="FFFFFF"/>
              </a:solidFill>
              <a:effectLst/>
              <a:uLnTx/>
              <a:uFillTx/>
              <a:latin typeface="Helvetica Light"/>
              <a:sym typeface="Helvetica Light"/>
            </a:endParaRPr>
          </a:p>
        </p:txBody>
      </p:sp>
      <p:sp>
        <p:nvSpPr>
          <p:cNvPr id="16" name="Title 1">
            <a:extLst>
              <a:ext uri="{FF2B5EF4-FFF2-40B4-BE49-F238E27FC236}">
                <a16:creationId xmlns:a16="http://schemas.microsoft.com/office/drawing/2014/main" id="{DE430FD6-CDC3-6B4B-BBDA-1338746E83C9}"/>
              </a:ext>
            </a:extLst>
          </p:cNvPr>
          <p:cNvSpPr txBox="1">
            <a:spLocks/>
          </p:cNvSpPr>
          <p:nvPr/>
        </p:nvSpPr>
        <p:spPr>
          <a:xfrm>
            <a:off x="2360115" y="196013"/>
            <a:ext cx="5867707" cy="510564"/>
          </a:xfrm>
          <a:prstGeom prst="rect">
            <a:avLst/>
          </a:prstGeom>
        </p:spPr>
        <p:txBody>
          <a:bodyPr vert="horz" lIns="45720" rIns="45720" anchor="ctr">
            <a:normAutofit fontScale="70000" lnSpcReduction="20000"/>
          </a:bodyPr>
          <a:lstStyle>
            <a:lvl1pPr algn="l" rtl="0" eaLnBrk="1" latinLnBrk="0" hangingPunct="1">
              <a:spcBef>
                <a:spcPct val="0"/>
              </a:spcBef>
              <a:buNone/>
              <a:defRPr kumimoji="0" sz="4600" kern="1200">
                <a:solidFill>
                  <a:schemeClr val="tx1"/>
                </a:solidFill>
                <a:latin typeface="+mj-lt"/>
                <a:ea typeface="+mj-ea"/>
                <a:cs typeface="+mj-cs"/>
              </a:defRPr>
            </a:lvl1pPr>
          </a:lstStyle>
          <a:p>
            <a:pPr marL="0" marR="0" lvl="0" indent="0" algn="l" defTabSz="410751" rtl="0" eaLnBrk="1" fontAlgn="auto" latinLnBrk="0" hangingPunct="1">
              <a:lnSpc>
                <a:spcPct val="100000"/>
              </a:lnSpc>
              <a:spcBef>
                <a:spcPct val="0"/>
              </a:spcBef>
              <a:spcAft>
                <a:spcPts val="0"/>
              </a:spcAft>
              <a:buClrTx/>
              <a:buSzTx/>
              <a:buFontTx/>
              <a:buNone/>
              <a:tabLst/>
              <a:defRPr/>
            </a:pPr>
            <a:r>
              <a:rPr kumimoji="0" lang="en-US" sz="4600" b="0" i="0" u="none" strike="noStrike" kern="1200" cap="none" spc="0" normalizeH="0" baseline="0" noProof="0">
                <a:ln>
                  <a:noFill/>
                </a:ln>
                <a:solidFill>
                  <a:srgbClr val="000000"/>
                </a:solidFill>
                <a:effectLst/>
                <a:uLnTx/>
                <a:uFillTx/>
                <a:latin typeface="Helvetica Light"/>
                <a:sym typeface="Helvetica Light"/>
              </a:rPr>
              <a:t> </a:t>
            </a:r>
            <a:endParaRPr kumimoji="0" lang="en-US" sz="4600" b="0" i="0" u="none" strike="noStrike" kern="1200" cap="none" spc="0" normalizeH="0" baseline="0" noProof="0" dirty="0">
              <a:ln>
                <a:noFill/>
              </a:ln>
              <a:solidFill>
                <a:srgbClr val="000000"/>
              </a:solidFill>
              <a:effectLst/>
              <a:uLnTx/>
              <a:uFillTx/>
              <a:latin typeface="Helvetica Light"/>
              <a:sym typeface="Helvetica Light"/>
            </a:endParaRPr>
          </a:p>
        </p:txBody>
      </p:sp>
      <p:grpSp>
        <p:nvGrpSpPr>
          <p:cNvPr id="27" name="Group 7">
            <a:extLst>
              <a:ext uri="{FF2B5EF4-FFF2-40B4-BE49-F238E27FC236}">
                <a16:creationId xmlns:a16="http://schemas.microsoft.com/office/drawing/2014/main" id="{FED22957-016C-1446-865A-38A5BF62627F}"/>
              </a:ext>
            </a:extLst>
          </p:cNvPr>
          <p:cNvGrpSpPr>
            <a:grpSpLocks noChangeAspect="1"/>
          </p:cNvGrpSpPr>
          <p:nvPr/>
        </p:nvGrpSpPr>
        <p:grpSpPr bwMode="auto">
          <a:xfrm flipH="1">
            <a:off x="2434579" y="4667831"/>
            <a:ext cx="2659553" cy="1491868"/>
            <a:chOff x="385" y="1298"/>
            <a:chExt cx="1927" cy="1187"/>
          </a:xfrm>
        </p:grpSpPr>
        <p:sp>
          <p:nvSpPr>
            <p:cNvPr id="28" name="AutoShape 8">
              <a:extLst>
                <a:ext uri="{FF2B5EF4-FFF2-40B4-BE49-F238E27FC236}">
                  <a16:creationId xmlns:a16="http://schemas.microsoft.com/office/drawing/2014/main" id="{FE6958A1-F690-2F4B-AF0E-C999FDA0B155}"/>
                </a:ext>
              </a:extLst>
            </p:cNvPr>
            <p:cNvSpPr>
              <a:spLocks noChangeAspect="1" noChangeArrowheads="1" noTextEdit="1"/>
            </p:cNvSpPr>
            <p:nvPr/>
          </p:nvSpPr>
          <p:spPr bwMode="auto">
            <a:xfrm>
              <a:off x="385" y="1298"/>
              <a:ext cx="1927" cy="11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29" name="Freeform 9">
              <a:extLst>
                <a:ext uri="{FF2B5EF4-FFF2-40B4-BE49-F238E27FC236}">
                  <a16:creationId xmlns:a16="http://schemas.microsoft.com/office/drawing/2014/main" id="{9D0889B8-0E39-F94A-A5F5-62856A0C7A0F}"/>
                </a:ext>
              </a:extLst>
            </p:cNvPr>
            <p:cNvSpPr>
              <a:spLocks noChangeAspect="1"/>
            </p:cNvSpPr>
            <p:nvPr/>
          </p:nvSpPr>
          <p:spPr bwMode="auto">
            <a:xfrm>
              <a:off x="1137" y="1575"/>
              <a:ext cx="393" cy="235"/>
            </a:xfrm>
            <a:custGeom>
              <a:avLst/>
              <a:gdLst>
                <a:gd name="T0" fmla="*/ 320 w 1963"/>
                <a:gd name="T1" fmla="*/ 0 h 1178"/>
                <a:gd name="T2" fmla="*/ 309 w 1963"/>
                <a:gd name="T3" fmla="*/ 0 h 1178"/>
                <a:gd name="T4" fmla="*/ 295 w 1963"/>
                <a:gd name="T5" fmla="*/ 1 h 1178"/>
                <a:gd name="T6" fmla="*/ 279 w 1963"/>
                <a:gd name="T7" fmla="*/ 3 h 1178"/>
                <a:gd name="T8" fmla="*/ 261 w 1963"/>
                <a:gd name="T9" fmla="*/ 7 h 1178"/>
                <a:gd name="T10" fmla="*/ 241 w 1963"/>
                <a:gd name="T11" fmla="*/ 11 h 1178"/>
                <a:gd name="T12" fmla="*/ 220 w 1963"/>
                <a:gd name="T13" fmla="*/ 17 h 1178"/>
                <a:gd name="T14" fmla="*/ 198 w 1963"/>
                <a:gd name="T15" fmla="*/ 24 h 1178"/>
                <a:gd name="T16" fmla="*/ 174 w 1963"/>
                <a:gd name="T17" fmla="*/ 32 h 1178"/>
                <a:gd name="T18" fmla="*/ 150 w 1963"/>
                <a:gd name="T19" fmla="*/ 41 h 1178"/>
                <a:gd name="T20" fmla="*/ 126 w 1963"/>
                <a:gd name="T21" fmla="*/ 52 h 1178"/>
                <a:gd name="T22" fmla="*/ 102 w 1963"/>
                <a:gd name="T23" fmla="*/ 64 h 1178"/>
                <a:gd name="T24" fmla="*/ 78 w 1963"/>
                <a:gd name="T25" fmla="*/ 78 h 1178"/>
                <a:gd name="T26" fmla="*/ 54 w 1963"/>
                <a:gd name="T27" fmla="*/ 92 h 1178"/>
                <a:gd name="T28" fmla="*/ 32 w 1963"/>
                <a:gd name="T29" fmla="*/ 109 h 1178"/>
                <a:gd name="T30" fmla="*/ 10 w 1963"/>
                <a:gd name="T31" fmla="*/ 126 h 1178"/>
                <a:gd name="T32" fmla="*/ 0 w 1963"/>
                <a:gd name="T33" fmla="*/ 185 h 1178"/>
                <a:gd name="T34" fmla="*/ 134 w 1963"/>
                <a:gd name="T35" fmla="*/ 228 h 1178"/>
                <a:gd name="T36" fmla="*/ 146 w 1963"/>
                <a:gd name="T37" fmla="*/ 214 h 1178"/>
                <a:gd name="T38" fmla="*/ 159 w 1963"/>
                <a:gd name="T39" fmla="*/ 200 h 1178"/>
                <a:gd name="T40" fmla="*/ 174 w 1963"/>
                <a:gd name="T41" fmla="*/ 188 h 1178"/>
                <a:gd name="T42" fmla="*/ 191 w 1963"/>
                <a:gd name="T43" fmla="*/ 176 h 1178"/>
                <a:gd name="T44" fmla="*/ 208 w 1963"/>
                <a:gd name="T45" fmla="*/ 165 h 1178"/>
                <a:gd name="T46" fmla="*/ 225 w 1963"/>
                <a:gd name="T47" fmla="*/ 154 h 1178"/>
                <a:gd name="T48" fmla="*/ 244 w 1963"/>
                <a:gd name="T49" fmla="*/ 144 h 1178"/>
                <a:gd name="T50" fmla="*/ 262 w 1963"/>
                <a:gd name="T51" fmla="*/ 135 h 1178"/>
                <a:gd name="T52" fmla="*/ 281 w 1963"/>
                <a:gd name="T53" fmla="*/ 128 h 1178"/>
                <a:gd name="T54" fmla="*/ 300 w 1963"/>
                <a:gd name="T55" fmla="*/ 121 h 1178"/>
                <a:gd name="T56" fmla="*/ 319 w 1963"/>
                <a:gd name="T57" fmla="*/ 115 h 1178"/>
                <a:gd name="T58" fmla="*/ 337 w 1963"/>
                <a:gd name="T59" fmla="*/ 110 h 1178"/>
                <a:gd name="T60" fmla="*/ 354 w 1963"/>
                <a:gd name="T61" fmla="*/ 107 h 1178"/>
                <a:gd name="T62" fmla="*/ 371 w 1963"/>
                <a:gd name="T63" fmla="*/ 104 h 1178"/>
                <a:gd name="T64" fmla="*/ 386 w 1963"/>
                <a:gd name="T65" fmla="*/ 103 h 1178"/>
                <a:gd name="T66" fmla="*/ 393 w 1963"/>
                <a:gd name="T67" fmla="*/ 61 h 117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963" h="1178">
                  <a:moveTo>
                    <a:pt x="1623" y="4"/>
                  </a:moveTo>
                  <a:lnTo>
                    <a:pt x="1600" y="1"/>
                  </a:lnTo>
                  <a:lnTo>
                    <a:pt x="1574" y="0"/>
                  </a:lnTo>
                  <a:lnTo>
                    <a:pt x="1543" y="1"/>
                  </a:lnTo>
                  <a:lnTo>
                    <a:pt x="1511" y="2"/>
                  </a:lnTo>
                  <a:lnTo>
                    <a:pt x="1475" y="6"/>
                  </a:lnTo>
                  <a:lnTo>
                    <a:pt x="1435" y="11"/>
                  </a:lnTo>
                  <a:lnTo>
                    <a:pt x="1394" y="17"/>
                  </a:lnTo>
                  <a:lnTo>
                    <a:pt x="1350" y="24"/>
                  </a:lnTo>
                  <a:lnTo>
                    <a:pt x="1303" y="33"/>
                  </a:lnTo>
                  <a:lnTo>
                    <a:pt x="1255" y="44"/>
                  </a:lnTo>
                  <a:lnTo>
                    <a:pt x="1204" y="56"/>
                  </a:lnTo>
                  <a:lnTo>
                    <a:pt x="1153" y="69"/>
                  </a:lnTo>
                  <a:lnTo>
                    <a:pt x="1098" y="85"/>
                  </a:lnTo>
                  <a:lnTo>
                    <a:pt x="1043" y="101"/>
                  </a:lnTo>
                  <a:lnTo>
                    <a:pt x="987" y="119"/>
                  </a:lnTo>
                  <a:lnTo>
                    <a:pt x="929" y="138"/>
                  </a:lnTo>
                  <a:lnTo>
                    <a:pt x="870" y="160"/>
                  </a:lnTo>
                  <a:lnTo>
                    <a:pt x="811" y="183"/>
                  </a:lnTo>
                  <a:lnTo>
                    <a:pt x="751" y="208"/>
                  </a:lnTo>
                  <a:lnTo>
                    <a:pt x="691" y="234"/>
                  </a:lnTo>
                  <a:lnTo>
                    <a:pt x="629" y="262"/>
                  </a:lnTo>
                  <a:lnTo>
                    <a:pt x="569" y="291"/>
                  </a:lnTo>
                  <a:lnTo>
                    <a:pt x="509" y="322"/>
                  </a:lnTo>
                  <a:lnTo>
                    <a:pt x="449" y="354"/>
                  </a:lnTo>
                  <a:lnTo>
                    <a:pt x="389" y="389"/>
                  </a:lnTo>
                  <a:lnTo>
                    <a:pt x="330" y="426"/>
                  </a:lnTo>
                  <a:lnTo>
                    <a:pt x="272" y="463"/>
                  </a:lnTo>
                  <a:lnTo>
                    <a:pt x="214" y="502"/>
                  </a:lnTo>
                  <a:lnTo>
                    <a:pt x="159" y="544"/>
                  </a:lnTo>
                  <a:lnTo>
                    <a:pt x="105" y="587"/>
                  </a:lnTo>
                  <a:lnTo>
                    <a:pt x="52" y="632"/>
                  </a:lnTo>
                  <a:lnTo>
                    <a:pt x="0" y="678"/>
                  </a:lnTo>
                  <a:lnTo>
                    <a:pt x="0" y="926"/>
                  </a:lnTo>
                  <a:lnTo>
                    <a:pt x="641" y="1178"/>
                  </a:lnTo>
                  <a:lnTo>
                    <a:pt x="668" y="1142"/>
                  </a:lnTo>
                  <a:lnTo>
                    <a:pt x="697" y="1106"/>
                  </a:lnTo>
                  <a:lnTo>
                    <a:pt x="728" y="1073"/>
                  </a:lnTo>
                  <a:lnTo>
                    <a:pt x="760" y="1039"/>
                  </a:lnTo>
                  <a:lnTo>
                    <a:pt x="795" y="1005"/>
                  </a:lnTo>
                  <a:lnTo>
                    <a:pt x="833" y="973"/>
                  </a:lnTo>
                  <a:lnTo>
                    <a:pt x="871" y="942"/>
                  </a:lnTo>
                  <a:lnTo>
                    <a:pt x="911" y="911"/>
                  </a:lnTo>
                  <a:lnTo>
                    <a:pt x="952" y="881"/>
                  </a:lnTo>
                  <a:lnTo>
                    <a:pt x="994" y="853"/>
                  </a:lnTo>
                  <a:lnTo>
                    <a:pt x="1037" y="825"/>
                  </a:lnTo>
                  <a:lnTo>
                    <a:pt x="1082" y="798"/>
                  </a:lnTo>
                  <a:lnTo>
                    <a:pt x="1126" y="772"/>
                  </a:lnTo>
                  <a:lnTo>
                    <a:pt x="1172" y="747"/>
                  </a:lnTo>
                  <a:lnTo>
                    <a:pt x="1219" y="724"/>
                  </a:lnTo>
                  <a:lnTo>
                    <a:pt x="1264" y="701"/>
                  </a:lnTo>
                  <a:lnTo>
                    <a:pt x="1311" y="679"/>
                  </a:lnTo>
                  <a:lnTo>
                    <a:pt x="1359" y="660"/>
                  </a:lnTo>
                  <a:lnTo>
                    <a:pt x="1406" y="641"/>
                  </a:lnTo>
                  <a:lnTo>
                    <a:pt x="1453" y="622"/>
                  </a:lnTo>
                  <a:lnTo>
                    <a:pt x="1500" y="607"/>
                  </a:lnTo>
                  <a:lnTo>
                    <a:pt x="1547" y="591"/>
                  </a:lnTo>
                  <a:lnTo>
                    <a:pt x="1593" y="578"/>
                  </a:lnTo>
                  <a:lnTo>
                    <a:pt x="1638" y="564"/>
                  </a:lnTo>
                  <a:lnTo>
                    <a:pt x="1683" y="553"/>
                  </a:lnTo>
                  <a:lnTo>
                    <a:pt x="1726" y="544"/>
                  </a:lnTo>
                  <a:lnTo>
                    <a:pt x="1770" y="535"/>
                  </a:lnTo>
                  <a:lnTo>
                    <a:pt x="1810" y="528"/>
                  </a:lnTo>
                  <a:lnTo>
                    <a:pt x="1851" y="523"/>
                  </a:lnTo>
                  <a:lnTo>
                    <a:pt x="1890" y="519"/>
                  </a:lnTo>
                  <a:lnTo>
                    <a:pt x="1927" y="517"/>
                  </a:lnTo>
                  <a:lnTo>
                    <a:pt x="1963" y="516"/>
                  </a:lnTo>
                  <a:lnTo>
                    <a:pt x="1963" y="307"/>
                  </a:lnTo>
                  <a:lnTo>
                    <a:pt x="1623" y="4"/>
                  </a:lnTo>
                  <a:close/>
                </a:path>
              </a:pathLst>
            </a:custGeom>
            <a:solidFill>
              <a:srgbClr val="0055A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30" name="Freeform 10">
              <a:extLst>
                <a:ext uri="{FF2B5EF4-FFF2-40B4-BE49-F238E27FC236}">
                  <a16:creationId xmlns:a16="http://schemas.microsoft.com/office/drawing/2014/main" id="{F26BFDE2-C960-1C49-B752-14B7F56B60F0}"/>
                </a:ext>
              </a:extLst>
            </p:cNvPr>
            <p:cNvSpPr>
              <a:spLocks noChangeAspect="1"/>
            </p:cNvSpPr>
            <p:nvPr/>
          </p:nvSpPr>
          <p:spPr bwMode="auto">
            <a:xfrm>
              <a:off x="1137" y="1575"/>
              <a:ext cx="393" cy="235"/>
            </a:xfrm>
            <a:custGeom>
              <a:avLst/>
              <a:gdLst>
                <a:gd name="T0" fmla="*/ 325 w 1963"/>
                <a:gd name="T1" fmla="*/ 1 h 1178"/>
                <a:gd name="T2" fmla="*/ 315 w 1963"/>
                <a:gd name="T3" fmla="*/ 0 h 1178"/>
                <a:gd name="T4" fmla="*/ 303 w 1963"/>
                <a:gd name="T5" fmla="*/ 0 h 1178"/>
                <a:gd name="T6" fmla="*/ 287 w 1963"/>
                <a:gd name="T7" fmla="*/ 2 h 1178"/>
                <a:gd name="T8" fmla="*/ 270 w 1963"/>
                <a:gd name="T9" fmla="*/ 5 h 1178"/>
                <a:gd name="T10" fmla="*/ 251 w 1963"/>
                <a:gd name="T11" fmla="*/ 9 h 1178"/>
                <a:gd name="T12" fmla="*/ 231 w 1963"/>
                <a:gd name="T13" fmla="*/ 14 h 1178"/>
                <a:gd name="T14" fmla="*/ 209 w 1963"/>
                <a:gd name="T15" fmla="*/ 20 h 1178"/>
                <a:gd name="T16" fmla="*/ 186 w 1963"/>
                <a:gd name="T17" fmla="*/ 28 h 1178"/>
                <a:gd name="T18" fmla="*/ 162 w 1963"/>
                <a:gd name="T19" fmla="*/ 37 h 1178"/>
                <a:gd name="T20" fmla="*/ 138 w 1963"/>
                <a:gd name="T21" fmla="*/ 47 h 1178"/>
                <a:gd name="T22" fmla="*/ 114 w 1963"/>
                <a:gd name="T23" fmla="*/ 58 h 1178"/>
                <a:gd name="T24" fmla="*/ 90 w 1963"/>
                <a:gd name="T25" fmla="*/ 71 h 1178"/>
                <a:gd name="T26" fmla="*/ 66 w 1963"/>
                <a:gd name="T27" fmla="*/ 85 h 1178"/>
                <a:gd name="T28" fmla="*/ 43 w 1963"/>
                <a:gd name="T29" fmla="*/ 100 h 1178"/>
                <a:gd name="T30" fmla="*/ 21 w 1963"/>
                <a:gd name="T31" fmla="*/ 117 h 1178"/>
                <a:gd name="T32" fmla="*/ 0 w 1963"/>
                <a:gd name="T33" fmla="*/ 135 h 1178"/>
                <a:gd name="T34" fmla="*/ 128 w 1963"/>
                <a:gd name="T35" fmla="*/ 235 h 1178"/>
                <a:gd name="T36" fmla="*/ 134 w 1963"/>
                <a:gd name="T37" fmla="*/ 228 h 1178"/>
                <a:gd name="T38" fmla="*/ 146 w 1963"/>
                <a:gd name="T39" fmla="*/ 214 h 1178"/>
                <a:gd name="T40" fmla="*/ 159 w 1963"/>
                <a:gd name="T41" fmla="*/ 200 h 1178"/>
                <a:gd name="T42" fmla="*/ 174 w 1963"/>
                <a:gd name="T43" fmla="*/ 188 h 1178"/>
                <a:gd name="T44" fmla="*/ 191 w 1963"/>
                <a:gd name="T45" fmla="*/ 176 h 1178"/>
                <a:gd name="T46" fmla="*/ 208 w 1963"/>
                <a:gd name="T47" fmla="*/ 165 h 1178"/>
                <a:gd name="T48" fmla="*/ 225 w 1963"/>
                <a:gd name="T49" fmla="*/ 154 h 1178"/>
                <a:gd name="T50" fmla="*/ 244 w 1963"/>
                <a:gd name="T51" fmla="*/ 144 h 1178"/>
                <a:gd name="T52" fmla="*/ 262 w 1963"/>
                <a:gd name="T53" fmla="*/ 135 h 1178"/>
                <a:gd name="T54" fmla="*/ 281 w 1963"/>
                <a:gd name="T55" fmla="*/ 128 h 1178"/>
                <a:gd name="T56" fmla="*/ 300 w 1963"/>
                <a:gd name="T57" fmla="*/ 121 h 1178"/>
                <a:gd name="T58" fmla="*/ 319 w 1963"/>
                <a:gd name="T59" fmla="*/ 115 h 1178"/>
                <a:gd name="T60" fmla="*/ 337 w 1963"/>
                <a:gd name="T61" fmla="*/ 110 h 1178"/>
                <a:gd name="T62" fmla="*/ 354 w 1963"/>
                <a:gd name="T63" fmla="*/ 107 h 1178"/>
                <a:gd name="T64" fmla="*/ 371 w 1963"/>
                <a:gd name="T65" fmla="*/ 104 h 1178"/>
                <a:gd name="T66" fmla="*/ 386 w 1963"/>
                <a:gd name="T67" fmla="*/ 103 h 1178"/>
                <a:gd name="T68" fmla="*/ 393 w 1963"/>
                <a:gd name="T69" fmla="*/ 61 h 117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963" h="1178">
                  <a:moveTo>
                    <a:pt x="1623" y="4"/>
                  </a:moveTo>
                  <a:lnTo>
                    <a:pt x="1623" y="4"/>
                  </a:lnTo>
                  <a:lnTo>
                    <a:pt x="1600" y="1"/>
                  </a:lnTo>
                  <a:lnTo>
                    <a:pt x="1574" y="0"/>
                  </a:lnTo>
                  <a:lnTo>
                    <a:pt x="1543" y="1"/>
                  </a:lnTo>
                  <a:lnTo>
                    <a:pt x="1511" y="2"/>
                  </a:lnTo>
                  <a:lnTo>
                    <a:pt x="1475" y="6"/>
                  </a:lnTo>
                  <a:lnTo>
                    <a:pt x="1435" y="11"/>
                  </a:lnTo>
                  <a:lnTo>
                    <a:pt x="1394" y="17"/>
                  </a:lnTo>
                  <a:lnTo>
                    <a:pt x="1350" y="24"/>
                  </a:lnTo>
                  <a:lnTo>
                    <a:pt x="1303" y="33"/>
                  </a:lnTo>
                  <a:lnTo>
                    <a:pt x="1255" y="44"/>
                  </a:lnTo>
                  <a:lnTo>
                    <a:pt x="1204" y="56"/>
                  </a:lnTo>
                  <a:lnTo>
                    <a:pt x="1153" y="69"/>
                  </a:lnTo>
                  <a:lnTo>
                    <a:pt x="1098" y="85"/>
                  </a:lnTo>
                  <a:lnTo>
                    <a:pt x="1043" y="101"/>
                  </a:lnTo>
                  <a:lnTo>
                    <a:pt x="987" y="119"/>
                  </a:lnTo>
                  <a:lnTo>
                    <a:pt x="929" y="138"/>
                  </a:lnTo>
                  <a:lnTo>
                    <a:pt x="870" y="160"/>
                  </a:lnTo>
                  <a:lnTo>
                    <a:pt x="811" y="183"/>
                  </a:lnTo>
                  <a:lnTo>
                    <a:pt x="751" y="208"/>
                  </a:lnTo>
                  <a:lnTo>
                    <a:pt x="691" y="234"/>
                  </a:lnTo>
                  <a:lnTo>
                    <a:pt x="629" y="262"/>
                  </a:lnTo>
                  <a:lnTo>
                    <a:pt x="569" y="291"/>
                  </a:lnTo>
                  <a:lnTo>
                    <a:pt x="509" y="322"/>
                  </a:lnTo>
                  <a:lnTo>
                    <a:pt x="449" y="354"/>
                  </a:lnTo>
                  <a:lnTo>
                    <a:pt x="389" y="389"/>
                  </a:lnTo>
                  <a:lnTo>
                    <a:pt x="330" y="426"/>
                  </a:lnTo>
                  <a:lnTo>
                    <a:pt x="272" y="463"/>
                  </a:lnTo>
                  <a:lnTo>
                    <a:pt x="214" y="502"/>
                  </a:lnTo>
                  <a:lnTo>
                    <a:pt x="159" y="544"/>
                  </a:lnTo>
                  <a:lnTo>
                    <a:pt x="105" y="587"/>
                  </a:lnTo>
                  <a:lnTo>
                    <a:pt x="52" y="632"/>
                  </a:lnTo>
                  <a:lnTo>
                    <a:pt x="0" y="678"/>
                  </a:lnTo>
                  <a:lnTo>
                    <a:pt x="0" y="926"/>
                  </a:lnTo>
                  <a:lnTo>
                    <a:pt x="641" y="1178"/>
                  </a:lnTo>
                  <a:lnTo>
                    <a:pt x="668" y="1142"/>
                  </a:lnTo>
                  <a:lnTo>
                    <a:pt x="697" y="1106"/>
                  </a:lnTo>
                  <a:lnTo>
                    <a:pt x="728" y="1073"/>
                  </a:lnTo>
                  <a:lnTo>
                    <a:pt x="760" y="1039"/>
                  </a:lnTo>
                  <a:lnTo>
                    <a:pt x="795" y="1005"/>
                  </a:lnTo>
                  <a:lnTo>
                    <a:pt x="833" y="973"/>
                  </a:lnTo>
                  <a:lnTo>
                    <a:pt x="871" y="942"/>
                  </a:lnTo>
                  <a:lnTo>
                    <a:pt x="911" y="911"/>
                  </a:lnTo>
                  <a:lnTo>
                    <a:pt x="952" y="881"/>
                  </a:lnTo>
                  <a:lnTo>
                    <a:pt x="994" y="853"/>
                  </a:lnTo>
                  <a:lnTo>
                    <a:pt x="1037" y="825"/>
                  </a:lnTo>
                  <a:lnTo>
                    <a:pt x="1082" y="798"/>
                  </a:lnTo>
                  <a:lnTo>
                    <a:pt x="1126" y="772"/>
                  </a:lnTo>
                  <a:lnTo>
                    <a:pt x="1172" y="747"/>
                  </a:lnTo>
                  <a:lnTo>
                    <a:pt x="1219" y="724"/>
                  </a:lnTo>
                  <a:lnTo>
                    <a:pt x="1264" y="701"/>
                  </a:lnTo>
                  <a:lnTo>
                    <a:pt x="1311" y="679"/>
                  </a:lnTo>
                  <a:lnTo>
                    <a:pt x="1359" y="660"/>
                  </a:lnTo>
                  <a:lnTo>
                    <a:pt x="1406" y="641"/>
                  </a:lnTo>
                  <a:lnTo>
                    <a:pt x="1453" y="622"/>
                  </a:lnTo>
                  <a:lnTo>
                    <a:pt x="1500" y="607"/>
                  </a:lnTo>
                  <a:lnTo>
                    <a:pt x="1547" y="591"/>
                  </a:lnTo>
                  <a:lnTo>
                    <a:pt x="1593" y="578"/>
                  </a:lnTo>
                  <a:lnTo>
                    <a:pt x="1638" y="564"/>
                  </a:lnTo>
                  <a:lnTo>
                    <a:pt x="1683" y="553"/>
                  </a:lnTo>
                  <a:lnTo>
                    <a:pt x="1726" y="544"/>
                  </a:lnTo>
                  <a:lnTo>
                    <a:pt x="1770" y="535"/>
                  </a:lnTo>
                  <a:lnTo>
                    <a:pt x="1810" y="528"/>
                  </a:lnTo>
                  <a:lnTo>
                    <a:pt x="1851" y="523"/>
                  </a:lnTo>
                  <a:lnTo>
                    <a:pt x="1890" y="519"/>
                  </a:lnTo>
                  <a:lnTo>
                    <a:pt x="1927" y="517"/>
                  </a:lnTo>
                  <a:lnTo>
                    <a:pt x="1963" y="516"/>
                  </a:lnTo>
                  <a:lnTo>
                    <a:pt x="1963" y="307"/>
                  </a:lnTo>
                  <a:lnTo>
                    <a:pt x="1623" y="4"/>
                  </a:lnTo>
                </a:path>
              </a:pathLst>
            </a:custGeom>
            <a:noFill/>
            <a:ln w="0">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31" name="Freeform 11">
              <a:extLst>
                <a:ext uri="{FF2B5EF4-FFF2-40B4-BE49-F238E27FC236}">
                  <a16:creationId xmlns:a16="http://schemas.microsoft.com/office/drawing/2014/main" id="{3540FEB1-BC02-F447-BD85-89531FA97B70}"/>
                </a:ext>
              </a:extLst>
            </p:cNvPr>
            <p:cNvSpPr>
              <a:spLocks noChangeAspect="1"/>
            </p:cNvSpPr>
            <p:nvPr/>
          </p:nvSpPr>
          <p:spPr bwMode="auto">
            <a:xfrm>
              <a:off x="1264" y="1635"/>
              <a:ext cx="263" cy="175"/>
            </a:xfrm>
            <a:custGeom>
              <a:avLst/>
              <a:gdLst>
                <a:gd name="T0" fmla="*/ 263 w 1316"/>
                <a:gd name="T1" fmla="*/ 0 h 876"/>
                <a:gd name="T2" fmla="*/ 263 w 1316"/>
                <a:gd name="T3" fmla="*/ 0 h 876"/>
                <a:gd name="T4" fmla="*/ 256 w 1316"/>
                <a:gd name="T5" fmla="*/ 0 h 876"/>
                <a:gd name="T6" fmla="*/ 248 w 1316"/>
                <a:gd name="T7" fmla="*/ 1 h 876"/>
                <a:gd name="T8" fmla="*/ 240 w 1316"/>
                <a:gd name="T9" fmla="*/ 1 h 876"/>
                <a:gd name="T10" fmla="*/ 232 w 1316"/>
                <a:gd name="T11" fmla="*/ 2 h 876"/>
                <a:gd name="T12" fmla="*/ 224 w 1316"/>
                <a:gd name="T13" fmla="*/ 4 h 876"/>
                <a:gd name="T14" fmla="*/ 215 w 1316"/>
                <a:gd name="T15" fmla="*/ 5 h 876"/>
                <a:gd name="T16" fmla="*/ 206 w 1316"/>
                <a:gd name="T17" fmla="*/ 7 h 876"/>
                <a:gd name="T18" fmla="*/ 197 w 1316"/>
                <a:gd name="T19" fmla="*/ 9 h 876"/>
                <a:gd name="T20" fmla="*/ 188 w 1316"/>
                <a:gd name="T21" fmla="*/ 11 h 876"/>
                <a:gd name="T22" fmla="*/ 178 w 1316"/>
                <a:gd name="T23" fmla="*/ 14 h 876"/>
                <a:gd name="T24" fmla="*/ 169 w 1316"/>
                <a:gd name="T25" fmla="*/ 17 h 876"/>
                <a:gd name="T26" fmla="*/ 159 w 1316"/>
                <a:gd name="T27" fmla="*/ 20 h 876"/>
                <a:gd name="T28" fmla="*/ 150 w 1316"/>
                <a:gd name="T29" fmla="*/ 23 h 876"/>
                <a:gd name="T30" fmla="*/ 140 w 1316"/>
                <a:gd name="T31" fmla="*/ 27 h 876"/>
                <a:gd name="T32" fmla="*/ 131 w 1316"/>
                <a:gd name="T33" fmla="*/ 31 h 876"/>
                <a:gd name="T34" fmla="*/ 121 w 1316"/>
                <a:gd name="T35" fmla="*/ 35 h 876"/>
                <a:gd name="T36" fmla="*/ 112 w 1316"/>
                <a:gd name="T37" fmla="*/ 39 h 876"/>
                <a:gd name="T38" fmla="*/ 103 w 1316"/>
                <a:gd name="T39" fmla="*/ 44 h 876"/>
                <a:gd name="T40" fmla="*/ 93 w 1316"/>
                <a:gd name="T41" fmla="*/ 49 h 876"/>
                <a:gd name="T42" fmla="*/ 85 w 1316"/>
                <a:gd name="T43" fmla="*/ 53 h 876"/>
                <a:gd name="T44" fmla="*/ 76 w 1316"/>
                <a:gd name="T45" fmla="*/ 59 h 876"/>
                <a:gd name="T46" fmla="*/ 67 w 1316"/>
                <a:gd name="T47" fmla="*/ 64 h 876"/>
                <a:gd name="T48" fmla="*/ 59 w 1316"/>
                <a:gd name="T49" fmla="*/ 70 h 876"/>
                <a:gd name="T50" fmla="*/ 51 w 1316"/>
                <a:gd name="T51" fmla="*/ 76 h 876"/>
                <a:gd name="T52" fmla="*/ 43 w 1316"/>
                <a:gd name="T53" fmla="*/ 82 h 876"/>
                <a:gd name="T54" fmla="*/ 35 w 1316"/>
                <a:gd name="T55" fmla="*/ 88 h 876"/>
                <a:gd name="T56" fmla="*/ 28 w 1316"/>
                <a:gd name="T57" fmla="*/ 94 h 876"/>
                <a:gd name="T58" fmla="*/ 22 w 1316"/>
                <a:gd name="T59" fmla="*/ 101 h 876"/>
                <a:gd name="T60" fmla="*/ 16 w 1316"/>
                <a:gd name="T61" fmla="*/ 108 h 876"/>
                <a:gd name="T62" fmla="*/ 10 w 1316"/>
                <a:gd name="T63" fmla="*/ 115 h 876"/>
                <a:gd name="T64" fmla="*/ 5 w 1316"/>
                <a:gd name="T65" fmla="*/ 123 h 876"/>
                <a:gd name="T66" fmla="*/ 0 w 1316"/>
                <a:gd name="T67" fmla="*/ 130 h 876"/>
                <a:gd name="T68" fmla="*/ 0 w 1316"/>
                <a:gd name="T69" fmla="*/ 175 h 87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316" h="876">
                  <a:moveTo>
                    <a:pt x="1316" y="0"/>
                  </a:moveTo>
                  <a:lnTo>
                    <a:pt x="1316" y="0"/>
                  </a:lnTo>
                  <a:lnTo>
                    <a:pt x="1280" y="1"/>
                  </a:lnTo>
                  <a:lnTo>
                    <a:pt x="1243" y="3"/>
                  </a:lnTo>
                  <a:lnTo>
                    <a:pt x="1203" y="6"/>
                  </a:lnTo>
                  <a:lnTo>
                    <a:pt x="1162" y="11"/>
                  </a:lnTo>
                  <a:lnTo>
                    <a:pt x="1120" y="18"/>
                  </a:lnTo>
                  <a:lnTo>
                    <a:pt x="1077" y="26"/>
                  </a:lnTo>
                  <a:lnTo>
                    <a:pt x="1032" y="34"/>
                  </a:lnTo>
                  <a:lnTo>
                    <a:pt x="987" y="45"/>
                  </a:lnTo>
                  <a:lnTo>
                    <a:pt x="940" y="57"/>
                  </a:lnTo>
                  <a:lnTo>
                    <a:pt x="893" y="69"/>
                  </a:lnTo>
                  <a:lnTo>
                    <a:pt x="846" y="84"/>
                  </a:lnTo>
                  <a:lnTo>
                    <a:pt x="798" y="100"/>
                  </a:lnTo>
                  <a:lnTo>
                    <a:pt x="750" y="117"/>
                  </a:lnTo>
                  <a:lnTo>
                    <a:pt x="703" y="135"/>
                  </a:lnTo>
                  <a:lnTo>
                    <a:pt x="655" y="153"/>
                  </a:lnTo>
                  <a:lnTo>
                    <a:pt x="607" y="174"/>
                  </a:lnTo>
                  <a:lnTo>
                    <a:pt x="560" y="195"/>
                  </a:lnTo>
                  <a:lnTo>
                    <a:pt x="513" y="219"/>
                  </a:lnTo>
                  <a:lnTo>
                    <a:pt x="467" y="243"/>
                  </a:lnTo>
                  <a:lnTo>
                    <a:pt x="423" y="267"/>
                  </a:lnTo>
                  <a:lnTo>
                    <a:pt x="378" y="294"/>
                  </a:lnTo>
                  <a:lnTo>
                    <a:pt x="335" y="320"/>
                  </a:lnTo>
                  <a:lnTo>
                    <a:pt x="293" y="350"/>
                  </a:lnTo>
                  <a:lnTo>
                    <a:pt x="253" y="379"/>
                  </a:lnTo>
                  <a:lnTo>
                    <a:pt x="214" y="409"/>
                  </a:lnTo>
                  <a:lnTo>
                    <a:pt x="177" y="441"/>
                  </a:lnTo>
                  <a:lnTo>
                    <a:pt x="142" y="473"/>
                  </a:lnTo>
                  <a:lnTo>
                    <a:pt x="110" y="507"/>
                  </a:lnTo>
                  <a:lnTo>
                    <a:pt x="78" y="542"/>
                  </a:lnTo>
                  <a:lnTo>
                    <a:pt x="50" y="578"/>
                  </a:lnTo>
                  <a:lnTo>
                    <a:pt x="24" y="614"/>
                  </a:lnTo>
                  <a:lnTo>
                    <a:pt x="0" y="652"/>
                  </a:lnTo>
                  <a:lnTo>
                    <a:pt x="0" y="876"/>
                  </a:lnTo>
                </a:path>
              </a:pathLst>
            </a:custGeom>
            <a:noFill/>
            <a:ln w="0">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32" name="Line 12">
              <a:extLst>
                <a:ext uri="{FF2B5EF4-FFF2-40B4-BE49-F238E27FC236}">
                  <a16:creationId xmlns:a16="http://schemas.microsoft.com/office/drawing/2014/main" id="{B7726829-95A7-2C4C-A9A1-C3E5F0B9841B}"/>
                </a:ext>
              </a:extLst>
            </p:cNvPr>
            <p:cNvSpPr>
              <a:spLocks noChangeAspect="1" noChangeShapeType="1"/>
            </p:cNvSpPr>
            <p:nvPr/>
          </p:nvSpPr>
          <p:spPr bwMode="auto">
            <a:xfrm flipH="1" flipV="1">
              <a:off x="1140" y="1714"/>
              <a:ext cx="124" cy="50"/>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33" name="Freeform 13">
              <a:extLst>
                <a:ext uri="{FF2B5EF4-FFF2-40B4-BE49-F238E27FC236}">
                  <a16:creationId xmlns:a16="http://schemas.microsoft.com/office/drawing/2014/main" id="{91A504A2-CDFD-4343-88F6-1F79C653032E}"/>
                </a:ext>
              </a:extLst>
            </p:cNvPr>
            <p:cNvSpPr>
              <a:spLocks noChangeAspect="1"/>
            </p:cNvSpPr>
            <p:nvPr/>
          </p:nvSpPr>
          <p:spPr bwMode="auto">
            <a:xfrm>
              <a:off x="549" y="2090"/>
              <a:ext cx="21" cy="173"/>
            </a:xfrm>
            <a:custGeom>
              <a:avLst/>
              <a:gdLst>
                <a:gd name="T0" fmla="*/ 8 w 105"/>
                <a:gd name="T1" fmla="*/ 173 h 865"/>
                <a:gd name="T2" fmla="*/ 0 w 105"/>
                <a:gd name="T3" fmla="*/ 127 h 865"/>
                <a:gd name="T4" fmla="*/ 0 w 105"/>
                <a:gd name="T5" fmla="*/ 0 h 865"/>
                <a:gd name="T6" fmla="*/ 21 w 105"/>
                <a:gd name="T7" fmla="*/ 91 h 865"/>
                <a:gd name="T8" fmla="*/ 8 w 105"/>
                <a:gd name="T9" fmla="*/ 173 h 8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5" h="865">
                  <a:moveTo>
                    <a:pt x="38" y="865"/>
                  </a:moveTo>
                  <a:lnTo>
                    <a:pt x="0" y="634"/>
                  </a:lnTo>
                  <a:lnTo>
                    <a:pt x="0" y="0"/>
                  </a:lnTo>
                  <a:lnTo>
                    <a:pt x="105" y="455"/>
                  </a:lnTo>
                  <a:lnTo>
                    <a:pt x="38" y="865"/>
                  </a:lnTo>
                  <a:close/>
                </a:path>
              </a:pathLst>
            </a:custGeom>
            <a:solidFill>
              <a:srgbClr val="40FF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34" name="Freeform 14">
              <a:extLst>
                <a:ext uri="{FF2B5EF4-FFF2-40B4-BE49-F238E27FC236}">
                  <a16:creationId xmlns:a16="http://schemas.microsoft.com/office/drawing/2014/main" id="{9324CE90-AA4D-8D45-AAC7-77CEA3C56564}"/>
                </a:ext>
              </a:extLst>
            </p:cNvPr>
            <p:cNvSpPr>
              <a:spLocks noChangeAspect="1"/>
            </p:cNvSpPr>
            <p:nvPr/>
          </p:nvSpPr>
          <p:spPr bwMode="auto">
            <a:xfrm>
              <a:off x="549" y="2090"/>
              <a:ext cx="21" cy="173"/>
            </a:xfrm>
            <a:custGeom>
              <a:avLst/>
              <a:gdLst>
                <a:gd name="T0" fmla="*/ 8 w 105"/>
                <a:gd name="T1" fmla="*/ 173 h 865"/>
                <a:gd name="T2" fmla="*/ 0 w 105"/>
                <a:gd name="T3" fmla="*/ 127 h 865"/>
                <a:gd name="T4" fmla="*/ 0 w 105"/>
                <a:gd name="T5" fmla="*/ 0 h 865"/>
                <a:gd name="T6" fmla="*/ 21 w 105"/>
                <a:gd name="T7" fmla="*/ 91 h 865"/>
                <a:gd name="T8" fmla="*/ 8 w 105"/>
                <a:gd name="T9" fmla="*/ 173 h 8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5" h="865">
                  <a:moveTo>
                    <a:pt x="38" y="865"/>
                  </a:moveTo>
                  <a:lnTo>
                    <a:pt x="0" y="634"/>
                  </a:lnTo>
                  <a:lnTo>
                    <a:pt x="0" y="0"/>
                  </a:lnTo>
                  <a:lnTo>
                    <a:pt x="105" y="455"/>
                  </a:lnTo>
                  <a:lnTo>
                    <a:pt x="38" y="865"/>
                  </a:lnTo>
                </a:path>
              </a:pathLst>
            </a:custGeom>
            <a:noFill/>
            <a:ln w="0">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35" name="Freeform 15">
              <a:extLst>
                <a:ext uri="{FF2B5EF4-FFF2-40B4-BE49-F238E27FC236}">
                  <a16:creationId xmlns:a16="http://schemas.microsoft.com/office/drawing/2014/main" id="{9555B1FE-D254-084A-8392-DD96E535F838}"/>
                </a:ext>
              </a:extLst>
            </p:cNvPr>
            <p:cNvSpPr>
              <a:spLocks noChangeAspect="1"/>
            </p:cNvSpPr>
            <p:nvPr/>
          </p:nvSpPr>
          <p:spPr bwMode="auto">
            <a:xfrm>
              <a:off x="1866" y="1431"/>
              <a:ext cx="161" cy="167"/>
            </a:xfrm>
            <a:custGeom>
              <a:avLst/>
              <a:gdLst>
                <a:gd name="T0" fmla="*/ 0 w 803"/>
                <a:gd name="T1" fmla="*/ 9 h 836"/>
                <a:gd name="T2" fmla="*/ 86 w 803"/>
                <a:gd name="T3" fmla="*/ 1 h 836"/>
                <a:gd name="T4" fmla="*/ 91 w 803"/>
                <a:gd name="T5" fmla="*/ 0 h 836"/>
                <a:gd name="T6" fmla="*/ 97 w 803"/>
                <a:gd name="T7" fmla="*/ 0 h 836"/>
                <a:gd name="T8" fmla="*/ 102 w 803"/>
                <a:gd name="T9" fmla="*/ 1 h 836"/>
                <a:gd name="T10" fmla="*/ 107 w 803"/>
                <a:gd name="T11" fmla="*/ 2 h 836"/>
                <a:gd name="T12" fmla="*/ 113 w 803"/>
                <a:gd name="T13" fmla="*/ 4 h 836"/>
                <a:gd name="T14" fmla="*/ 118 w 803"/>
                <a:gd name="T15" fmla="*/ 7 h 836"/>
                <a:gd name="T16" fmla="*/ 123 w 803"/>
                <a:gd name="T17" fmla="*/ 10 h 836"/>
                <a:gd name="T18" fmla="*/ 127 w 803"/>
                <a:gd name="T19" fmla="*/ 14 h 836"/>
                <a:gd name="T20" fmla="*/ 132 w 803"/>
                <a:gd name="T21" fmla="*/ 18 h 836"/>
                <a:gd name="T22" fmla="*/ 136 w 803"/>
                <a:gd name="T23" fmla="*/ 23 h 836"/>
                <a:gd name="T24" fmla="*/ 140 w 803"/>
                <a:gd name="T25" fmla="*/ 29 h 836"/>
                <a:gd name="T26" fmla="*/ 144 w 803"/>
                <a:gd name="T27" fmla="*/ 35 h 836"/>
                <a:gd name="T28" fmla="*/ 148 w 803"/>
                <a:gd name="T29" fmla="*/ 41 h 836"/>
                <a:gd name="T30" fmla="*/ 151 w 803"/>
                <a:gd name="T31" fmla="*/ 48 h 836"/>
                <a:gd name="T32" fmla="*/ 154 w 803"/>
                <a:gd name="T33" fmla="*/ 55 h 836"/>
                <a:gd name="T34" fmla="*/ 156 w 803"/>
                <a:gd name="T35" fmla="*/ 62 h 836"/>
                <a:gd name="T36" fmla="*/ 158 w 803"/>
                <a:gd name="T37" fmla="*/ 70 h 836"/>
                <a:gd name="T38" fmla="*/ 160 w 803"/>
                <a:gd name="T39" fmla="*/ 77 h 836"/>
                <a:gd name="T40" fmla="*/ 161 w 803"/>
                <a:gd name="T41" fmla="*/ 85 h 836"/>
                <a:gd name="T42" fmla="*/ 161 w 803"/>
                <a:gd name="T43" fmla="*/ 92 h 836"/>
                <a:gd name="T44" fmla="*/ 161 w 803"/>
                <a:gd name="T45" fmla="*/ 99 h 836"/>
                <a:gd name="T46" fmla="*/ 161 w 803"/>
                <a:gd name="T47" fmla="*/ 105 h 836"/>
                <a:gd name="T48" fmla="*/ 160 w 803"/>
                <a:gd name="T49" fmla="*/ 112 h 836"/>
                <a:gd name="T50" fmla="*/ 158 w 803"/>
                <a:gd name="T51" fmla="*/ 118 h 836"/>
                <a:gd name="T52" fmla="*/ 156 w 803"/>
                <a:gd name="T53" fmla="*/ 124 h 836"/>
                <a:gd name="T54" fmla="*/ 154 w 803"/>
                <a:gd name="T55" fmla="*/ 129 h 836"/>
                <a:gd name="T56" fmla="*/ 151 w 803"/>
                <a:gd name="T57" fmla="*/ 133 h 836"/>
                <a:gd name="T58" fmla="*/ 148 w 803"/>
                <a:gd name="T59" fmla="*/ 137 h 836"/>
                <a:gd name="T60" fmla="*/ 144 w 803"/>
                <a:gd name="T61" fmla="*/ 141 h 836"/>
                <a:gd name="T62" fmla="*/ 140 w 803"/>
                <a:gd name="T63" fmla="*/ 144 h 836"/>
                <a:gd name="T64" fmla="*/ 135 w 803"/>
                <a:gd name="T65" fmla="*/ 146 h 836"/>
                <a:gd name="T66" fmla="*/ 130 w 803"/>
                <a:gd name="T67" fmla="*/ 148 h 836"/>
                <a:gd name="T68" fmla="*/ 33 w 803"/>
                <a:gd name="T69" fmla="*/ 167 h 836"/>
                <a:gd name="T70" fmla="*/ 0 w 803"/>
                <a:gd name="T71" fmla="*/ 9 h 8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03" h="836">
                  <a:moveTo>
                    <a:pt x="0" y="44"/>
                  </a:moveTo>
                  <a:lnTo>
                    <a:pt x="429" y="5"/>
                  </a:lnTo>
                  <a:lnTo>
                    <a:pt x="456" y="0"/>
                  </a:lnTo>
                  <a:lnTo>
                    <a:pt x="482" y="0"/>
                  </a:lnTo>
                  <a:lnTo>
                    <a:pt x="509" y="3"/>
                  </a:lnTo>
                  <a:lnTo>
                    <a:pt x="535" y="10"/>
                  </a:lnTo>
                  <a:lnTo>
                    <a:pt x="562" y="19"/>
                  </a:lnTo>
                  <a:lnTo>
                    <a:pt x="587" y="33"/>
                  </a:lnTo>
                  <a:lnTo>
                    <a:pt x="611" y="50"/>
                  </a:lnTo>
                  <a:lnTo>
                    <a:pt x="635" y="69"/>
                  </a:lnTo>
                  <a:lnTo>
                    <a:pt x="658" y="91"/>
                  </a:lnTo>
                  <a:lnTo>
                    <a:pt x="679" y="116"/>
                  </a:lnTo>
                  <a:lnTo>
                    <a:pt x="700" y="143"/>
                  </a:lnTo>
                  <a:lnTo>
                    <a:pt x="719" y="173"/>
                  </a:lnTo>
                  <a:lnTo>
                    <a:pt x="736" y="205"/>
                  </a:lnTo>
                  <a:lnTo>
                    <a:pt x="752" y="239"/>
                  </a:lnTo>
                  <a:lnTo>
                    <a:pt x="766" y="274"/>
                  </a:lnTo>
                  <a:lnTo>
                    <a:pt x="778" y="312"/>
                  </a:lnTo>
                  <a:lnTo>
                    <a:pt x="788" y="349"/>
                  </a:lnTo>
                  <a:lnTo>
                    <a:pt x="796" y="387"/>
                  </a:lnTo>
                  <a:lnTo>
                    <a:pt x="801" y="424"/>
                  </a:lnTo>
                  <a:lnTo>
                    <a:pt x="803" y="460"/>
                  </a:lnTo>
                  <a:lnTo>
                    <a:pt x="803" y="495"/>
                  </a:lnTo>
                  <a:lnTo>
                    <a:pt x="801" y="528"/>
                  </a:lnTo>
                  <a:lnTo>
                    <a:pt x="796" y="560"/>
                  </a:lnTo>
                  <a:lnTo>
                    <a:pt x="789" y="589"/>
                  </a:lnTo>
                  <a:lnTo>
                    <a:pt x="779" y="619"/>
                  </a:lnTo>
                  <a:lnTo>
                    <a:pt x="767" y="644"/>
                  </a:lnTo>
                  <a:lnTo>
                    <a:pt x="753" y="667"/>
                  </a:lnTo>
                  <a:lnTo>
                    <a:pt x="737" y="688"/>
                  </a:lnTo>
                  <a:lnTo>
                    <a:pt x="718" y="706"/>
                  </a:lnTo>
                  <a:lnTo>
                    <a:pt x="698" y="722"/>
                  </a:lnTo>
                  <a:lnTo>
                    <a:pt x="673" y="733"/>
                  </a:lnTo>
                  <a:lnTo>
                    <a:pt x="648" y="741"/>
                  </a:lnTo>
                  <a:lnTo>
                    <a:pt x="166" y="836"/>
                  </a:lnTo>
                  <a:lnTo>
                    <a:pt x="0" y="44"/>
                  </a:lnTo>
                  <a:close/>
                </a:path>
              </a:pathLst>
            </a:custGeom>
            <a:solidFill>
              <a:schemeClr val="tx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36" name="Freeform 16">
              <a:extLst>
                <a:ext uri="{FF2B5EF4-FFF2-40B4-BE49-F238E27FC236}">
                  <a16:creationId xmlns:a16="http://schemas.microsoft.com/office/drawing/2014/main" id="{B48660B8-96EE-AE4A-A194-7C2E00C627F1}"/>
                </a:ext>
              </a:extLst>
            </p:cNvPr>
            <p:cNvSpPr>
              <a:spLocks noChangeAspect="1"/>
            </p:cNvSpPr>
            <p:nvPr/>
          </p:nvSpPr>
          <p:spPr bwMode="auto">
            <a:xfrm>
              <a:off x="1866" y="1431"/>
              <a:ext cx="161" cy="167"/>
            </a:xfrm>
            <a:custGeom>
              <a:avLst/>
              <a:gdLst>
                <a:gd name="T0" fmla="*/ 0 w 803"/>
                <a:gd name="T1" fmla="*/ 9 h 836"/>
                <a:gd name="T2" fmla="*/ 86 w 803"/>
                <a:gd name="T3" fmla="*/ 1 h 836"/>
                <a:gd name="T4" fmla="*/ 86 w 803"/>
                <a:gd name="T5" fmla="*/ 1 h 836"/>
                <a:gd name="T6" fmla="*/ 91 w 803"/>
                <a:gd name="T7" fmla="*/ 0 h 836"/>
                <a:gd name="T8" fmla="*/ 97 w 803"/>
                <a:gd name="T9" fmla="*/ 0 h 836"/>
                <a:gd name="T10" fmla="*/ 102 w 803"/>
                <a:gd name="T11" fmla="*/ 1 h 836"/>
                <a:gd name="T12" fmla="*/ 107 w 803"/>
                <a:gd name="T13" fmla="*/ 2 h 836"/>
                <a:gd name="T14" fmla="*/ 113 w 803"/>
                <a:gd name="T15" fmla="*/ 4 h 836"/>
                <a:gd name="T16" fmla="*/ 118 w 803"/>
                <a:gd name="T17" fmla="*/ 7 h 836"/>
                <a:gd name="T18" fmla="*/ 123 w 803"/>
                <a:gd name="T19" fmla="*/ 10 h 836"/>
                <a:gd name="T20" fmla="*/ 127 w 803"/>
                <a:gd name="T21" fmla="*/ 14 h 836"/>
                <a:gd name="T22" fmla="*/ 132 w 803"/>
                <a:gd name="T23" fmla="*/ 18 h 836"/>
                <a:gd name="T24" fmla="*/ 136 w 803"/>
                <a:gd name="T25" fmla="*/ 23 h 836"/>
                <a:gd name="T26" fmla="*/ 140 w 803"/>
                <a:gd name="T27" fmla="*/ 29 h 836"/>
                <a:gd name="T28" fmla="*/ 144 w 803"/>
                <a:gd name="T29" fmla="*/ 35 h 836"/>
                <a:gd name="T30" fmla="*/ 148 w 803"/>
                <a:gd name="T31" fmla="*/ 41 h 836"/>
                <a:gd name="T32" fmla="*/ 151 w 803"/>
                <a:gd name="T33" fmla="*/ 48 h 836"/>
                <a:gd name="T34" fmla="*/ 154 w 803"/>
                <a:gd name="T35" fmla="*/ 55 h 836"/>
                <a:gd name="T36" fmla="*/ 156 w 803"/>
                <a:gd name="T37" fmla="*/ 62 h 836"/>
                <a:gd name="T38" fmla="*/ 156 w 803"/>
                <a:gd name="T39" fmla="*/ 62 h 836"/>
                <a:gd name="T40" fmla="*/ 158 w 803"/>
                <a:gd name="T41" fmla="*/ 70 h 836"/>
                <a:gd name="T42" fmla="*/ 160 w 803"/>
                <a:gd name="T43" fmla="*/ 77 h 836"/>
                <a:gd name="T44" fmla="*/ 161 w 803"/>
                <a:gd name="T45" fmla="*/ 85 h 836"/>
                <a:gd name="T46" fmla="*/ 161 w 803"/>
                <a:gd name="T47" fmla="*/ 92 h 836"/>
                <a:gd name="T48" fmla="*/ 161 w 803"/>
                <a:gd name="T49" fmla="*/ 99 h 836"/>
                <a:gd name="T50" fmla="*/ 161 w 803"/>
                <a:gd name="T51" fmla="*/ 105 h 836"/>
                <a:gd name="T52" fmla="*/ 160 w 803"/>
                <a:gd name="T53" fmla="*/ 112 h 836"/>
                <a:gd name="T54" fmla="*/ 158 w 803"/>
                <a:gd name="T55" fmla="*/ 118 h 836"/>
                <a:gd name="T56" fmla="*/ 156 w 803"/>
                <a:gd name="T57" fmla="*/ 124 h 836"/>
                <a:gd name="T58" fmla="*/ 154 w 803"/>
                <a:gd name="T59" fmla="*/ 129 h 836"/>
                <a:gd name="T60" fmla="*/ 151 w 803"/>
                <a:gd name="T61" fmla="*/ 133 h 836"/>
                <a:gd name="T62" fmla="*/ 148 w 803"/>
                <a:gd name="T63" fmla="*/ 137 h 836"/>
                <a:gd name="T64" fmla="*/ 144 w 803"/>
                <a:gd name="T65" fmla="*/ 141 h 836"/>
                <a:gd name="T66" fmla="*/ 140 w 803"/>
                <a:gd name="T67" fmla="*/ 144 h 836"/>
                <a:gd name="T68" fmla="*/ 135 w 803"/>
                <a:gd name="T69" fmla="*/ 146 h 836"/>
                <a:gd name="T70" fmla="*/ 130 w 803"/>
                <a:gd name="T71" fmla="*/ 148 h 836"/>
                <a:gd name="T72" fmla="*/ 33 w 803"/>
                <a:gd name="T73" fmla="*/ 167 h 8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03" h="836">
                  <a:moveTo>
                    <a:pt x="0" y="44"/>
                  </a:moveTo>
                  <a:lnTo>
                    <a:pt x="429" y="5"/>
                  </a:lnTo>
                  <a:lnTo>
                    <a:pt x="456" y="0"/>
                  </a:lnTo>
                  <a:lnTo>
                    <a:pt x="482" y="0"/>
                  </a:lnTo>
                  <a:lnTo>
                    <a:pt x="509" y="3"/>
                  </a:lnTo>
                  <a:lnTo>
                    <a:pt x="535" y="10"/>
                  </a:lnTo>
                  <a:lnTo>
                    <a:pt x="562" y="19"/>
                  </a:lnTo>
                  <a:lnTo>
                    <a:pt x="587" y="33"/>
                  </a:lnTo>
                  <a:lnTo>
                    <a:pt x="611" y="50"/>
                  </a:lnTo>
                  <a:lnTo>
                    <a:pt x="635" y="69"/>
                  </a:lnTo>
                  <a:lnTo>
                    <a:pt x="658" y="91"/>
                  </a:lnTo>
                  <a:lnTo>
                    <a:pt x="679" y="116"/>
                  </a:lnTo>
                  <a:lnTo>
                    <a:pt x="700" y="143"/>
                  </a:lnTo>
                  <a:lnTo>
                    <a:pt x="719" y="173"/>
                  </a:lnTo>
                  <a:lnTo>
                    <a:pt x="736" y="205"/>
                  </a:lnTo>
                  <a:lnTo>
                    <a:pt x="752" y="239"/>
                  </a:lnTo>
                  <a:lnTo>
                    <a:pt x="766" y="274"/>
                  </a:lnTo>
                  <a:lnTo>
                    <a:pt x="778" y="312"/>
                  </a:lnTo>
                  <a:lnTo>
                    <a:pt x="788" y="349"/>
                  </a:lnTo>
                  <a:lnTo>
                    <a:pt x="796" y="387"/>
                  </a:lnTo>
                  <a:lnTo>
                    <a:pt x="801" y="424"/>
                  </a:lnTo>
                  <a:lnTo>
                    <a:pt x="803" y="460"/>
                  </a:lnTo>
                  <a:lnTo>
                    <a:pt x="803" y="495"/>
                  </a:lnTo>
                  <a:lnTo>
                    <a:pt x="801" y="528"/>
                  </a:lnTo>
                  <a:lnTo>
                    <a:pt x="796" y="560"/>
                  </a:lnTo>
                  <a:lnTo>
                    <a:pt x="789" y="589"/>
                  </a:lnTo>
                  <a:lnTo>
                    <a:pt x="779" y="619"/>
                  </a:lnTo>
                  <a:lnTo>
                    <a:pt x="767" y="644"/>
                  </a:lnTo>
                  <a:lnTo>
                    <a:pt x="753" y="667"/>
                  </a:lnTo>
                  <a:lnTo>
                    <a:pt x="737" y="688"/>
                  </a:lnTo>
                  <a:lnTo>
                    <a:pt x="718" y="706"/>
                  </a:lnTo>
                  <a:lnTo>
                    <a:pt x="698" y="722"/>
                  </a:lnTo>
                  <a:lnTo>
                    <a:pt x="673" y="733"/>
                  </a:lnTo>
                  <a:lnTo>
                    <a:pt x="648" y="741"/>
                  </a:lnTo>
                  <a:lnTo>
                    <a:pt x="166" y="836"/>
                  </a:lnTo>
                </a:path>
              </a:pathLst>
            </a:custGeom>
            <a:noFill/>
            <a:ln w="0">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37" name="Freeform 17">
              <a:extLst>
                <a:ext uri="{FF2B5EF4-FFF2-40B4-BE49-F238E27FC236}">
                  <a16:creationId xmlns:a16="http://schemas.microsoft.com/office/drawing/2014/main" id="{293172C1-4DF1-2444-AB43-4520AAD39F3C}"/>
                </a:ext>
              </a:extLst>
            </p:cNvPr>
            <p:cNvSpPr>
              <a:spLocks noChangeAspect="1"/>
            </p:cNvSpPr>
            <p:nvPr/>
          </p:nvSpPr>
          <p:spPr bwMode="auto">
            <a:xfrm>
              <a:off x="1829" y="1440"/>
              <a:ext cx="111" cy="157"/>
            </a:xfrm>
            <a:custGeom>
              <a:avLst/>
              <a:gdLst>
                <a:gd name="T0" fmla="*/ 84 w 555"/>
                <a:gd name="T1" fmla="*/ 154 h 785"/>
                <a:gd name="T2" fmla="*/ 93 w 555"/>
                <a:gd name="T3" fmla="*/ 149 h 785"/>
                <a:gd name="T4" fmla="*/ 100 w 555"/>
                <a:gd name="T5" fmla="*/ 141 h 785"/>
                <a:gd name="T6" fmla="*/ 106 w 555"/>
                <a:gd name="T7" fmla="*/ 130 h 785"/>
                <a:gd name="T8" fmla="*/ 109 w 555"/>
                <a:gd name="T9" fmla="*/ 118 h 785"/>
                <a:gd name="T10" fmla="*/ 111 w 555"/>
                <a:gd name="T11" fmla="*/ 104 h 785"/>
                <a:gd name="T12" fmla="*/ 111 w 555"/>
                <a:gd name="T13" fmla="*/ 89 h 785"/>
                <a:gd name="T14" fmla="*/ 108 w 555"/>
                <a:gd name="T15" fmla="*/ 74 h 785"/>
                <a:gd name="T16" fmla="*/ 103 w 555"/>
                <a:gd name="T17" fmla="*/ 58 h 785"/>
                <a:gd name="T18" fmla="*/ 97 w 555"/>
                <a:gd name="T19" fmla="*/ 43 h 785"/>
                <a:gd name="T20" fmla="*/ 89 w 555"/>
                <a:gd name="T21" fmla="*/ 30 h 785"/>
                <a:gd name="T22" fmla="*/ 80 w 555"/>
                <a:gd name="T23" fmla="*/ 19 h 785"/>
                <a:gd name="T24" fmla="*/ 70 w 555"/>
                <a:gd name="T25" fmla="*/ 10 h 785"/>
                <a:gd name="T26" fmla="*/ 60 w 555"/>
                <a:gd name="T27" fmla="*/ 4 h 785"/>
                <a:gd name="T28" fmla="*/ 49 w 555"/>
                <a:gd name="T29" fmla="*/ 1 h 785"/>
                <a:gd name="T30" fmla="*/ 38 w 555"/>
                <a:gd name="T31" fmla="*/ 0 h 785"/>
                <a:gd name="T32" fmla="*/ 27 w 555"/>
                <a:gd name="T33" fmla="*/ 3 h 785"/>
                <a:gd name="T34" fmla="*/ 18 w 555"/>
                <a:gd name="T35" fmla="*/ 8 h 785"/>
                <a:gd name="T36" fmla="*/ 11 w 555"/>
                <a:gd name="T37" fmla="*/ 17 h 785"/>
                <a:gd name="T38" fmla="*/ 5 w 555"/>
                <a:gd name="T39" fmla="*/ 27 h 785"/>
                <a:gd name="T40" fmla="*/ 1 w 555"/>
                <a:gd name="T41" fmla="*/ 39 h 785"/>
                <a:gd name="T42" fmla="*/ 0 w 555"/>
                <a:gd name="T43" fmla="*/ 53 h 785"/>
                <a:gd name="T44" fmla="*/ 0 w 555"/>
                <a:gd name="T45" fmla="*/ 68 h 785"/>
                <a:gd name="T46" fmla="*/ 3 w 555"/>
                <a:gd name="T47" fmla="*/ 83 h 785"/>
                <a:gd name="T48" fmla="*/ 8 w 555"/>
                <a:gd name="T49" fmla="*/ 99 h 785"/>
                <a:gd name="T50" fmla="*/ 14 w 555"/>
                <a:gd name="T51" fmla="*/ 114 h 785"/>
                <a:gd name="T52" fmla="*/ 22 w 555"/>
                <a:gd name="T53" fmla="*/ 127 h 785"/>
                <a:gd name="T54" fmla="*/ 31 w 555"/>
                <a:gd name="T55" fmla="*/ 138 h 785"/>
                <a:gd name="T56" fmla="*/ 40 w 555"/>
                <a:gd name="T57" fmla="*/ 147 h 785"/>
                <a:gd name="T58" fmla="*/ 51 w 555"/>
                <a:gd name="T59" fmla="*/ 153 h 785"/>
                <a:gd name="T60" fmla="*/ 62 w 555"/>
                <a:gd name="T61" fmla="*/ 157 h 785"/>
                <a:gd name="T62" fmla="*/ 73 w 555"/>
                <a:gd name="T63" fmla="*/ 157 h 7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55" h="785">
                  <a:moveTo>
                    <a:pt x="392" y="780"/>
                  </a:moveTo>
                  <a:lnTo>
                    <a:pt x="418" y="772"/>
                  </a:lnTo>
                  <a:lnTo>
                    <a:pt x="442" y="760"/>
                  </a:lnTo>
                  <a:lnTo>
                    <a:pt x="465" y="744"/>
                  </a:lnTo>
                  <a:lnTo>
                    <a:pt x="484" y="724"/>
                  </a:lnTo>
                  <a:lnTo>
                    <a:pt x="502" y="703"/>
                  </a:lnTo>
                  <a:lnTo>
                    <a:pt x="517" y="678"/>
                  </a:lnTo>
                  <a:lnTo>
                    <a:pt x="530" y="650"/>
                  </a:lnTo>
                  <a:lnTo>
                    <a:pt x="540" y="621"/>
                  </a:lnTo>
                  <a:lnTo>
                    <a:pt x="547" y="590"/>
                  </a:lnTo>
                  <a:lnTo>
                    <a:pt x="553" y="556"/>
                  </a:lnTo>
                  <a:lnTo>
                    <a:pt x="555" y="521"/>
                  </a:lnTo>
                  <a:lnTo>
                    <a:pt x="555" y="484"/>
                  </a:lnTo>
                  <a:lnTo>
                    <a:pt x="553" y="447"/>
                  </a:lnTo>
                  <a:lnTo>
                    <a:pt x="547" y="408"/>
                  </a:lnTo>
                  <a:lnTo>
                    <a:pt x="540" y="368"/>
                  </a:lnTo>
                  <a:lnTo>
                    <a:pt x="529" y="328"/>
                  </a:lnTo>
                  <a:lnTo>
                    <a:pt x="516" y="289"/>
                  </a:lnTo>
                  <a:lnTo>
                    <a:pt x="500" y="251"/>
                  </a:lnTo>
                  <a:lnTo>
                    <a:pt x="483" y="216"/>
                  </a:lnTo>
                  <a:lnTo>
                    <a:pt x="465" y="182"/>
                  </a:lnTo>
                  <a:lnTo>
                    <a:pt x="445" y="151"/>
                  </a:lnTo>
                  <a:lnTo>
                    <a:pt x="423" y="123"/>
                  </a:lnTo>
                  <a:lnTo>
                    <a:pt x="400" y="96"/>
                  </a:lnTo>
                  <a:lnTo>
                    <a:pt x="376" y="73"/>
                  </a:lnTo>
                  <a:lnTo>
                    <a:pt x="352" y="52"/>
                  </a:lnTo>
                  <a:lnTo>
                    <a:pt x="326" y="35"/>
                  </a:lnTo>
                  <a:lnTo>
                    <a:pt x="299" y="21"/>
                  </a:lnTo>
                  <a:lnTo>
                    <a:pt x="273" y="10"/>
                  </a:lnTo>
                  <a:lnTo>
                    <a:pt x="245" y="3"/>
                  </a:lnTo>
                  <a:lnTo>
                    <a:pt x="217" y="0"/>
                  </a:lnTo>
                  <a:lnTo>
                    <a:pt x="190" y="0"/>
                  </a:lnTo>
                  <a:lnTo>
                    <a:pt x="162" y="5"/>
                  </a:lnTo>
                  <a:lnTo>
                    <a:pt x="136" y="13"/>
                  </a:lnTo>
                  <a:lnTo>
                    <a:pt x="112" y="26"/>
                  </a:lnTo>
                  <a:lnTo>
                    <a:pt x="89" y="41"/>
                  </a:lnTo>
                  <a:lnTo>
                    <a:pt x="69" y="61"/>
                  </a:lnTo>
                  <a:lnTo>
                    <a:pt x="53" y="83"/>
                  </a:lnTo>
                  <a:lnTo>
                    <a:pt x="37" y="108"/>
                  </a:lnTo>
                  <a:lnTo>
                    <a:pt x="25" y="135"/>
                  </a:lnTo>
                  <a:lnTo>
                    <a:pt x="14" y="165"/>
                  </a:lnTo>
                  <a:lnTo>
                    <a:pt x="7" y="197"/>
                  </a:lnTo>
                  <a:lnTo>
                    <a:pt x="2" y="231"/>
                  </a:lnTo>
                  <a:lnTo>
                    <a:pt x="0" y="266"/>
                  </a:lnTo>
                  <a:lnTo>
                    <a:pt x="0" y="302"/>
                  </a:lnTo>
                  <a:lnTo>
                    <a:pt x="2" y="340"/>
                  </a:lnTo>
                  <a:lnTo>
                    <a:pt x="7" y="379"/>
                  </a:lnTo>
                  <a:lnTo>
                    <a:pt x="14" y="417"/>
                  </a:lnTo>
                  <a:lnTo>
                    <a:pt x="25" y="458"/>
                  </a:lnTo>
                  <a:lnTo>
                    <a:pt x="38" y="496"/>
                  </a:lnTo>
                  <a:lnTo>
                    <a:pt x="54" y="534"/>
                  </a:lnTo>
                  <a:lnTo>
                    <a:pt x="71" y="570"/>
                  </a:lnTo>
                  <a:lnTo>
                    <a:pt x="89" y="603"/>
                  </a:lnTo>
                  <a:lnTo>
                    <a:pt x="109" y="635"/>
                  </a:lnTo>
                  <a:lnTo>
                    <a:pt x="131" y="664"/>
                  </a:lnTo>
                  <a:lnTo>
                    <a:pt x="154" y="689"/>
                  </a:lnTo>
                  <a:lnTo>
                    <a:pt x="178" y="714"/>
                  </a:lnTo>
                  <a:lnTo>
                    <a:pt x="202" y="733"/>
                  </a:lnTo>
                  <a:lnTo>
                    <a:pt x="228" y="751"/>
                  </a:lnTo>
                  <a:lnTo>
                    <a:pt x="255" y="764"/>
                  </a:lnTo>
                  <a:lnTo>
                    <a:pt x="281" y="775"/>
                  </a:lnTo>
                  <a:lnTo>
                    <a:pt x="309" y="783"/>
                  </a:lnTo>
                  <a:lnTo>
                    <a:pt x="336" y="785"/>
                  </a:lnTo>
                  <a:lnTo>
                    <a:pt x="364" y="785"/>
                  </a:lnTo>
                  <a:lnTo>
                    <a:pt x="392" y="780"/>
                  </a:lnTo>
                  <a:close/>
                </a:path>
              </a:pathLst>
            </a:custGeom>
            <a:solidFill>
              <a:schemeClr val="tx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38" name="Freeform 18">
              <a:extLst>
                <a:ext uri="{FF2B5EF4-FFF2-40B4-BE49-F238E27FC236}">
                  <a16:creationId xmlns:a16="http://schemas.microsoft.com/office/drawing/2014/main" id="{EB0FB585-C922-2B45-9C4D-49AE9D8B7BBE}"/>
                </a:ext>
              </a:extLst>
            </p:cNvPr>
            <p:cNvSpPr>
              <a:spLocks noChangeAspect="1"/>
            </p:cNvSpPr>
            <p:nvPr/>
          </p:nvSpPr>
          <p:spPr bwMode="auto">
            <a:xfrm>
              <a:off x="1829" y="1440"/>
              <a:ext cx="111" cy="157"/>
            </a:xfrm>
            <a:custGeom>
              <a:avLst/>
              <a:gdLst>
                <a:gd name="T0" fmla="*/ 78 w 555"/>
                <a:gd name="T1" fmla="*/ 156 h 785"/>
                <a:gd name="T2" fmla="*/ 88 w 555"/>
                <a:gd name="T3" fmla="*/ 152 h 785"/>
                <a:gd name="T4" fmla="*/ 97 w 555"/>
                <a:gd name="T5" fmla="*/ 145 h 785"/>
                <a:gd name="T6" fmla="*/ 103 w 555"/>
                <a:gd name="T7" fmla="*/ 136 h 785"/>
                <a:gd name="T8" fmla="*/ 108 w 555"/>
                <a:gd name="T9" fmla="*/ 124 h 785"/>
                <a:gd name="T10" fmla="*/ 111 w 555"/>
                <a:gd name="T11" fmla="*/ 111 h 785"/>
                <a:gd name="T12" fmla="*/ 111 w 555"/>
                <a:gd name="T13" fmla="*/ 97 h 785"/>
                <a:gd name="T14" fmla="*/ 109 w 555"/>
                <a:gd name="T15" fmla="*/ 82 h 785"/>
                <a:gd name="T16" fmla="*/ 106 w 555"/>
                <a:gd name="T17" fmla="*/ 66 h 785"/>
                <a:gd name="T18" fmla="*/ 103 w 555"/>
                <a:gd name="T19" fmla="*/ 58 h 785"/>
                <a:gd name="T20" fmla="*/ 97 w 555"/>
                <a:gd name="T21" fmla="*/ 43 h 785"/>
                <a:gd name="T22" fmla="*/ 89 w 555"/>
                <a:gd name="T23" fmla="*/ 30 h 785"/>
                <a:gd name="T24" fmla="*/ 80 w 555"/>
                <a:gd name="T25" fmla="*/ 19 h 785"/>
                <a:gd name="T26" fmla="*/ 70 w 555"/>
                <a:gd name="T27" fmla="*/ 10 h 785"/>
                <a:gd name="T28" fmla="*/ 60 w 555"/>
                <a:gd name="T29" fmla="*/ 4 h 785"/>
                <a:gd name="T30" fmla="*/ 49 w 555"/>
                <a:gd name="T31" fmla="*/ 1 h 785"/>
                <a:gd name="T32" fmla="*/ 38 w 555"/>
                <a:gd name="T33" fmla="*/ 0 h 785"/>
                <a:gd name="T34" fmla="*/ 32 w 555"/>
                <a:gd name="T35" fmla="*/ 1 h 785"/>
                <a:gd name="T36" fmla="*/ 22 w 555"/>
                <a:gd name="T37" fmla="*/ 5 h 785"/>
                <a:gd name="T38" fmla="*/ 14 w 555"/>
                <a:gd name="T39" fmla="*/ 12 h 785"/>
                <a:gd name="T40" fmla="*/ 7 w 555"/>
                <a:gd name="T41" fmla="*/ 22 h 785"/>
                <a:gd name="T42" fmla="*/ 3 w 555"/>
                <a:gd name="T43" fmla="*/ 33 h 785"/>
                <a:gd name="T44" fmla="*/ 0 w 555"/>
                <a:gd name="T45" fmla="*/ 46 h 785"/>
                <a:gd name="T46" fmla="*/ 0 w 555"/>
                <a:gd name="T47" fmla="*/ 60 h 785"/>
                <a:gd name="T48" fmla="*/ 1 w 555"/>
                <a:gd name="T49" fmla="*/ 76 h 785"/>
                <a:gd name="T50" fmla="*/ 5 w 555"/>
                <a:gd name="T51" fmla="*/ 92 h 785"/>
                <a:gd name="T52" fmla="*/ 8 w 555"/>
                <a:gd name="T53" fmla="*/ 99 h 785"/>
                <a:gd name="T54" fmla="*/ 14 w 555"/>
                <a:gd name="T55" fmla="*/ 114 h 785"/>
                <a:gd name="T56" fmla="*/ 22 w 555"/>
                <a:gd name="T57" fmla="*/ 127 h 785"/>
                <a:gd name="T58" fmla="*/ 31 w 555"/>
                <a:gd name="T59" fmla="*/ 138 h 785"/>
                <a:gd name="T60" fmla="*/ 40 w 555"/>
                <a:gd name="T61" fmla="*/ 147 h 785"/>
                <a:gd name="T62" fmla="*/ 51 w 555"/>
                <a:gd name="T63" fmla="*/ 153 h 785"/>
                <a:gd name="T64" fmla="*/ 62 w 555"/>
                <a:gd name="T65" fmla="*/ 157 h 785"/>
                <a:gd name="T66" fmla="*/ 73 w 555"/>
                <a:gd name="T67" fmla="*/ 157 h 78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55" h="785">
                  <a:moveTo>
                    <a:pt x="392" y="780"/>
                  </a:moveTo>
                  <a:lnTo>
                    <a:pt x="392" y="780"/>
                  </a:lnTo>
                  <a:lnTo>
                    <a:pt x="418" y="772"/>
                  </a:lnTo>
                  <a:lnTo>
                    <a:pt x="442" y="760"/>
                  </a:lnTo>
                  <a:lnTo>
                    <a:pt x="465" y="744"/>
                  </a:lnTo>
                  <a:lnTo>
                    <a:pt x="484" y="724"/>
                  </a:lnTo>
                  <a:lnTo>
                    <a:pt x="502" y="703"/>
                  </a:lnTo>
                  <a:lnTo>
                    <a:pt x="517" y="678"/>
                  </a:lnTo>
                  <a:lnTo>
                    <a:pt x="530" y="650"/>
                  </a:lnTo>
                  <a:lnTo>
                    <a:pt x="540" y="621"/>
                  </a:lnTo>
                  <a:lnTo>
                    <a:pt x="547" y="590"/>
                  </a:lnTo>
                  <a:lnTo>
                    <a:pt x="553" y="556"/>
                  </a:lnTo>
                  <a:lnTo>
                    <a:pt x="555" y="521"/>
                  </a:lnTo>
                  <a:lnTo>
                    <a:pt x="555" y="484"/>
                  </a:lnTo>
                  <a:lnTo>
                    <a:pt x="553" y="447"/>
                  </a:lnTo>
                  <a:lnTo>
                    <a:pt x="547" y="408"/>
                  </a:lnTo>
                  <a:lnTo>
                    <a:pt x="540" y="368"/>
                  </a:lnTo>
                  <a:lnTo>
                    <a:pt x="529" y="328"/>
                  </a:lnTo>
                  <a:lnTo>
                    <a:pt x="516" y="289"/>
                  </a:lnTo>
                  <a:lnTo>
                    <a:pt x="500" y="251"/>
                  </a:lnTo>
                  <a:lnTo>
                    <a:pt x="483" y="216"/>
                  </a:lnTo>
                  <a:lnTo>
                    <a:pt x="465" y="182"/>
                  </a:lnTo>
                  <a:lnTo>
                    <a:pt x="445" y="151"/>
                  </a:lnTo>
                  <a:lnTo>
                    <a:pt x="423" y="123"/>
                  </a:lnTo>
                  <a:lnTo>
                    <a:pt x="400" y="96"/>
                  </a:lnTo>
                  <a:lnTo>
                    <a:pt x="376" y="73"/>
                  </a:lnTo>
                  <a:lnTo>
                    <a:pt x="352" y="52"/>
                  </a:lnTo>
                  <a:lnTo>
                    <a:pt x="326" y="35"/>
                  </a:lnTo>
                  <a:lnTo>
                    <a:pt x="299" y="21"/>
                  </a:lnTo>
                  <a:lnTo>
                    <a:pt x="273" y="10"/>
                  </a:lnTo>
                  <a:lnTo>
                    <a:pt x="245" y="3"/>
                  </a:lnTo>
                  <a:lnTo>
                    <a:pt x="217" y="0"/>
                  </a:lnTo>
                  <a:lnTo>
                    <a:pt x="190" y="0"/>
                  </a:lnTo>
                  <a:lnTo>
                    <a:pt x="162" y="5"/>
                  </a:lnTo>
                  <a:lnTo>
                    <a:pt x="136" y="13"/>
                  </a:lnTo>
                  <a:lnTo>
                    <a:pt x="112" y="26"/>
                  </a:lnTo>
                  <a:lnTo>
                    <a:pt x="89" y="41"/>
                  </a:lnTo>
                  <a:lnTo>
                    <a:pt x="69" y="61"/>
                  </a:lnTo>
                  <a:lnTo>
                    <a:pt x="53" y="83"/>
                  </a:lnTo>
                  <a:lnTo>
                    <a:pt x="37" y="108"/>
                  </a:lnTo>
                  <a:lnTo>
                    <a:pt x="25" y="135"/>
                  </a:lnTo>
                  <a:lnTo>
                    <a:pt x="14" y="165"/>
                  </a:lnTo>
                  <a:lnTo>
                    <a:pt x="7" y="197"/>
                  </a:lnTo>
                  <a:lnTo>
                    <a:pt x="2" y="231"/>
                  </a:lnTo>
                  <a:lnTo>
                    <a:pt x="0" y="266"/>
                  </a:lnTo>
                  <a:lnTo>
                    <a:pt x="0" y="302"/>
                  </a:lnTo>
                  <a:lnTo>
                    <a:pt x="2" y="340"/>
                  </a:lnTo>
                  <a:lnTo>
                    <a:pt x="7" y="379"/>
                  </a:lnTo>
                  <a:lnTo>
                    <a:pt x="14" y="417"/>
                  </a:lnTo>
                  <a:lnTo>
                    <a:pt x="25" y="458"/>
                  </a:lnTo>
                  <a:lnTo>
                    <a:pt x="38" y="496"/>
                  </a:lnTo>
                  <a:lnTo>
                    <a:pt x="54" y="534"/>
                  </a:lnTo>
                  <a:lnTo>
                    <a:pt x="71" y="570"/>
                  </a:lnTo>
                  <a:lnTo>
                    <a:pt x="89" y="603"/>
                  </a:lnTo>
                  <a:lnTo>
                    <a:pt x="109" y="635"/>
                  </a:lnTo>
                  <a:lnTo>
                    <a:pt x="131" y="664"/>
                  </a:lnTo>
                  <a:lnTo>
                    <a:pt x="154" y="689"/>
                  </a:lnTo>
                  <a:lnTo>
                    <a:pt x="178" y="714"/>
                  </a:lnTo>
                  <a:lnTo>
                    <a:pt x="202" y="733"/>
                  </a:lnTo>
                  <a:lnTo>
                    <a:pt x="228" y="751"/>
                  </a:lnTo>
                  <a:lnTo>
                    <a:pt x="255" y="764"/>
                  </a:lnTo>
                  <a:lnTo>
                    <a:pt x="281" y="775"/>
                  </a:lnTo>
                  <a:lnTo>
                    <a:pt x="309" y="783"/>
                  </a:lnTo>
                  <a:lnTo>
                    <a:pt x="336" y="785"/>
                  </a:lnTo>
                  <a:lnTo>
                    <a:pt x="364" y="785"/>
                  </a:lnTo>
                  <a:lnTo>
                    <a:pt x="392" y="780"/>
                  </a:lnTo>
                </a:path>
              </a:pathLst>
            </a:custGeom>
            <a:noFill/>
            <a:ln w="0">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39" name="Freeform 21">
              <a:extLst>
                <a:ext uri="{FF2B5EF4-FFF2-40B4-BE49-F238E27FC236}">
                  <a16:creationId xmlns:a16="http://schemas.microsoft.com/office/drawing/2014/main" id="{CC9D02FB-0B71-164E-997F-1E920B77CFBF}"/>
                </a:ext>
              </a:extLst>
            </p:cNvPr>
            <p:cNvSpPr>
              <a:spLocks noChangeAspect="1"/>
            </p:cNvSpPr>
            <p:nvPr/>
          </p:nvSpPr>
          <p:spPr bwMode="auto">
            <a:xfrm>
              <a:off x="1796" y="1482"/>
              <a:ext cx="102" cy="77"/>
            </a:xfrm>
            <a:custGeom>
              <a:avLst/>
              <a:gdLst>
                <a:gd name="T0" fmla="*/ 20 w 507"/>
                <a:gd name="T1" fmla="*/ 77 h 381"/>
                <a:gd name="T2" fmla="*/ 87 w 507"/>
                <a:gd name="T3" fmla="*/ 70 h 381"/>
                <a:gd name="T4" fmla="*/ 88 w 507"/>
                <a:gd name="T5" fmla="*/ 70 h 381"/>
                <a:gd name="T6" fmla="*/ 90 w 507"/>
                <a:gd name="T7" fmla="*/ 69 h 381"/>
                <a:gd name="T8" fmla="*/ 92 w 507"/>
                <a:gd name="T9" fmla="*/ 68 h 381"/>
                <a:gd name="T10" fmla="*/ 94 w 507"/>
                <a:gd name="T11" fmla="*/ 66 h 381"/>
                <a:gd name="T12" fmla="*/ 96 w 507"/>
                <a:gd name="T13" fmla="*/ 65 h 381"/>
                <a:gd name="T14" fmla="*/ 97 w 507"/>
                <a:gd name="T15" fmla="*/ 63 h 381"/>
                <a:gd name="T16" fmla="*/ 99 w 507"/>
                <a:gd name="T17" fmla="*/ 61 h 381"/>
                <a:gd name="T18" fmla="*/ 100 w 507"/>
                <a:gd name="T19" fmla="*/ 58 h 381"/>
                <a:gd name="T20" fmla="*/ 101 w 507"/>
                <a:gd name="T21" fmla="*/ 55 h 381"/>
                <a:gd name="T22" fmla="*/ 101 w 507"/>
                <a:gd name="T23" fmla="*/ 53 h 381"/>
                <a:gd name="T24" fmla="*/ 102 w 507"/>
                <a:gd name="T25" fmla="*/ 50 h 381"/>
                <a:gd name="T26" fmla="*/ 102 w 507"/>
                <a:gd name="T27" fmla="*/ 46 h 381"/>
                <a:gd name="T28" fmla="*/ 102 w 507"/>
                <a:gd name="T29" fmla="*/ 43 h 381"/>
                <a:gd name="T30" fmla="*/ 102 w 507"/>
                <a:gd name="T31" fmla="*/ 40 h 381"/>
                <a:gd name="T32" fmla="*/ 101 w 507"/>
                <a:gd name="T33" fmla="*/ 36 h 381"/>
                <a:gd name="T34" fmla="*/ 101 w 507"/>
                <a:gd name="T35" fmla="*/ 33 h 381"/>
                <a:gd name="T36" fmla="*/ 100 w 507"/>
                <a:gd name="T37" fmla="*/ 29 h 381"/>
                <a:gd name="T38" fmla="*/ 97 w 507"/>
                <a:gd name="T39" fmla="*/ 22 h 381"/>
                <a:gd name="T40" fmla="*/ 94 w 507"/>
                <a:gd name="T41" fmla="*/ 16 h 381"/>
                <a:gd name="T42" fmla="*/ 91 w 507"/>
                <a:gd name="T43" fmla="*/ 11 h 381"/>
                <a:gd name="T44" fmla="*/ 87 w 507"/>
                <a:gd name="T45" fmla="*/ 6 h 381"/>
                <a:gd name="T46" fmla="*/ 82 w 507"/>
                <a:gd name="T47" fmla="*/ 3 h 381"/>
                <a:gd name="T48" fmla="*/ 77 w 507"/>
                <a:gd name="T49" fmla="*/ 1 h 381"/>
                <a:gd name="T50" fmla="*/ 72 w 507"/>
                <a:gd name="T51" fmla="*/ 0 h 381"/>
                <a:gd name="T52" fmla="*/ 67 w 507"/>
                <a:gd name="T53" fmla="*/ 0 h 381"/>
                <a:gd name="T54" fmla="*/ 0 w 507"/>
                <a:gd name="T55" fmla="*/ 8 h 381"/>
                <a:gd name="T56" fmla="*/ 20 w 507"/>
                <a:gd name="T57" fmla="*/ 77 h 38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507" h="381">
                  <a:moveTo>
                    <a:pt x="101" y="381"/>
                  </a:moveTo>
                  <a:lnTo>
                    <a:pt x="434" y="345"/>
                  </a:lnTo>
                  <a:lnTo>
                    <a:pt x="436" y="345"/>
                  </a:lnTo>
                  <a:lnTo>
                    <a:pt x="448" y="341"/>
                  </a:lnTo>
                  <a:lnTo>
                    <a:pt x="459" y="335"/>
                  </a:lnTo>
                  <a:lnTo>
                    <a:pt x="468" y="329"/>
                  </a:lnTo>
                  <a:lnTo>
                    <a:pt x="477" y="320"/>
                  </a:lnTo>
                  <a:lnTo>
                    <a:pt x="484" y="311"/>
                  </a:lnTo>
                  <a:lnTo>
                    <a:pt x="491" y="300"/>
                  </a:lnTo>
                  <a:lnTo>
                    <a:pt x="496" y="288"/>
                  </a:lnTo>
                  <a:lnTo>
                    <a:pt x="501" y="274"/>
                  </a:lnTo>
                  <a:lnTo>
                    <a:pt x="504" y="260"/>
                  </a:lnTo>
                  <a:lnTo>
                    <a:pt x="507" y="245"/>
                  </a:lnTo>
                  <a:lnTo>
                    <a:pt x="507" y="229"/>
                  </a:lnTo>
                  <a:lnTo>
                    <a:pt x="507" y="214"/>
                  </a:lnTo>
                  <a:lnTo>
                    <a:pt x="507" y="197"/>
                  </a:lnTo>
                  <a:lnTo>
                    <a:pt x="504" y="180"/>
                  </a:lnTo>
                  <a:lnTo>
                    <a:pt x="501" y="163"/>
                  </a:lnTo>
                  <a:lnTo>
                    <a:pt x="496" y="144"/>
                  </a:lnTo>
                  <a:lnTo>
                    <a:pt x="484" y="110"/>
                  </a:lnTo>
                  <a:lnTo>
                    <a:pt x="468" y="80"/>
                  </a:lnTo>
                  <a:lnTo>
                    <a:pt x="450" y="53"/>
                  </a:lnTo>
                  <a:lnTo>
                    <a:pt x="430" y="32"/>
                  </a:lnTo>
                  <a:lnTo>
                    <a:pt x="407" y="16"/>
                  </a:lnTo>
                  <a:lnTo>
                    <a:pt x="383" y="5"/>
                  </a:lnTo>
                  <a:lnTo>
                    <a:pt x="359" y="0"/>
                  </a:lnTo>
                  <a:lnTo>
                    <a:pt x="335" y="2"/>
                  </a:lnTo>
                  <a:lnTo>
                    <a:pt x="0" y="38"/>
                  </a:lnTo>
                  <a:lnTo>
                    <a:pt x="101" y="381"/>
                  </a:lnTo>
                  <a:close/>
                </a:path>
              </a:pathLst>
            </a:custGeom>
            <a:solidFill>
              <a:srgbClr val="73BD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40" name="Freeform 22">
              <a:extLst>
                <a:ext uri="{FF2B5EF4-FFF2-40B4-BE49-F238E27FC236}">
                  <a16:creationId xmlns:a16="http://schemas.microsoft.com/office/drawing/2014/main" id="{72FD31B5-35CC-C247-8CC5-DE0D2F74E44F}"/>
                </a:ext>
              </a:extLst>
            </p:cNvPr>
            <p:cNvSpPr>
              <a:spLocks noChangeAspect="1"/>
            </p:cNvSpPr>
            <p:nvPr/>
          </p:nvSpPr>
          <p:spPr bwMode="auto">
            <a:xfrm>
              <a:off x="1796" y="1482"/>
              <a:ext cx="102" cy="77"/>
            </a:xfrm>
            <a:custGeom>
              <a:avLst/>
              <a:gdLst>
                <a:gd name="T0" fmla="*/ 20 w 507"/>
                <a:gd name="T1" fmla="*/ 77 h 381"/>
                <a:gd name="T2" fmla="*/ 87 w 507"/>
                <a:gd name="T3" fmla="*/ 70 h 381"/>
                <a:gd name="T4" fmla="*/ 88 w 507"/>
                <a:gd name="T5" fmla="*/ 70 h 381"/>
                <a:gd name="T6" fmla="*/ 88 w 507"/>
                <a:gd name="T7" fmla="*/ 70 h 381"/>
                <a:gd name="T8" fmla="*/ 90 w 507"/>
                <a:gd name="T9" fmla="*/ 69 h 381"/>
                <a:gd name="T10" fmla="*/ 92 w 507"/>
                <a:gd name="T11" fmla="*/ 68 h 381"/>
                <a:gd name="T12" fmla="*/ 94 w 507"/>
                <a:gd name="T13" fmla="*/ 66 h 381"/>
                <a:gd name="T14" fmla="*/ 96 w 507"/>
                <a:gd name="T15" fmla="*/ 65 h 381"/>
                <a:gd name="T16" fmla="*/ 97 w 507"/>
                <a:gd name="T17" fmla="*/ 63 h 381"/>
                <a:gd name="T18" fmla="*/ 99 w 507"/>
                <a:gd name="T19" fmla="*/ 61 h 381"/>
                <a:gd name="T20" fmla="*/ 100 w 507"/>
                <a:gd name="T21" fmla="*/ 58 h 381"/>
                <a:gd name="T22" fmla="*/ 101 w 507"/>
                <a:gd name="T23" fmla="*/ 55 h 381"/>
                <a:gd name="T24" fmla="*/ 101 w 507"/>
                <a:gd name="T25" fmla="*/ 53 h 381"/>
                <a:gd name="T26" fmla="*/ 102 w 507"/>
                <a:gd name="T27" fmla="*/ 50 h 381"/>
                <a:gd name="T28" fmla="*/ 102 w 507"/>
                <a:gd name="T29" fmla="*/ 46 h 381"/>
                <a:gd name="T30" fmla="*/ 102 w 507"/>
                <a:gd name="T31" fmla="*/ 43 h 381"/>
                <a:gd name="T32" fmla="*/ 102 w 507"/>
                <a:gd name="T33" fmla="*/ 40 h 381"/>
                <a:gd name="T34" fmla="*/ 101 w 507"/>
                <a:gd name="T35" fmla="*/ 36 h 381"/>
                <a:gd name="T36" fmla="*/ 101 w 507"/>
                <a:gd name="T37" fmla="*/ 33 h 381"/>
                <a:gd name="T38" fmla="*/ 100 w 507"/>
                <a:gd name="T39" fmla="*/ 29 h 381"/>
                <a:gd name="T40" fmla="*/ 100 w 507"/>
                <a:gd name="T41" fmla="*/ 29 h 381"/>
                <a:gd name="T42" fmla="*/ 97 w 507"/>
                <a:gd name="T43" fmla="*/ 22 h 381"/>
                <a:gd name="T44" fmla="*/ 94 w 507"/>
                <a:gd name="T45" fmla="*/ 16 h 381"/>
                <a:gd name="T46" fmla="*/ 91 w 507"/>
                <a:gd name="T47" fmla="*/ 11 h 381"/>
                <a:gd name="T48" fmla="*/ 87 w 507"/>
                <a:gd name="T49" fmla="*/ 6 h 381"/>
                <a:gd name="T50" fmla="*/ 82 w 507"/>
                <a:gd name="T51" fmla="*/ 3 h 381"/>
                <a:gd name="T52" fmla="*/ 77 w 507"/>
                <a:gd name="T53" fmla="*/ 1 h 381"/>
                <a:gd name="T54" fmla="*/ 72 w 507"/>
                <a:gd name="T55" fmla="*/ 0 h 381"/>
                <a:gd name="T56" fmla="*/ 67 w 507"/>
                <a:gd name="T57" fmla="*/ 0 h 381"/>
                <a:gd name="T58" fmla="*/ 0 w 507"/>
                <a:gd name="T59" fmla="*/ 8 h 38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07" h="381">
                  <a:moveTo>
                    <a:pt x="101" y="381"/>
                  </a:moveTo>
                  <a:lnTo>
                    <a:pt x="434" y="345"/>
                  </a:lnTo>
                  <a:lnTo>
                    <a:pt x="436" y="345"/>
                  </a:lnTo>
                  <a:lnTo>
                    <a:pt x="448" y="341"/>
                  </a:lnTo>
                  <a:lnTo>
                    <a:pt x="459" y="335"/>
                  </a:lnTo>
                  <a:lnTo>
                    <a:pt x="468" y="329"/>
                  </a:lnTo>
                  <a:lnTo>
                    <a:pt x="477" y="320"/>
                  </a:lnTo>
                  <a:lnTo>
                    <a:pt x="484" y="311"/>
                  </a:lnTo>
                  <a:lnTo>
                    <a:pt x="491" y="300"/>
                  </a:lnTo>
                  <a:lnTo>
                    <a:pt x="496" y="288"/>
                  </a:lnTo>
                  <a:lnTo>
                    <a:pt x="501" y="274"/>
                  </a:lnTo>
                  <a:lnTo>
                    <a:pt x="504" y="260"/>
                  </a:lnTo>
                  <a:lnTo>
                    <a:pt x="507" y="245"/>
                  </a:lnTo>
                  <a:lnTo>
                    <a:pt x="507" y="229"/>
                  </a:lnTo>
                  <a:lnTo>
                    <a:pt x="507" y="214"/>
                  </a:lnTo>
                  <a:lnTo>
                    <a:pt x="507" y="197"/>
                  </a:lnTo>
                  <a:lnTo>
                    <a:pt x="504" y="180"/>
                  </a:lnTo>
                  <a:lnTo>
                    <a:pt x="501" y="163"/>
                  </a:lnTo>
                  <a:lnTo>
                    <a:pt x="496" y="144"/>
                  </a:lnTo>
                  <a:lnTo>
                    <a:pt x="484" y="110"/>
                  </a:lnTo>
                  <a:lnTo>
                    <a:pt x="468" y="80"/>
                  </a:lnTo>
                  <a:lnTo>
                    <a:pt x="450" y="53"/>
                  </a:lnTo>
                  <a:lnTo>
                    <a:pt x="430" y="32"/>
                  </a:lnTo>
                  <a:lnTo>
                    <a:pt x="407" y="16"/>
                  </a:lnTo>
                  <a:lnTo>
                    <a:pt x="383" y="5"/>
                  </a:lnTo>
                  <a:lnTo>
                    <a:pt x="359" y="0"/>
                  </a:lnTo>
                  <a:lnTo>
                    <a:pt x="335" y="2"/>
                  </a:lnTo>
                  <a:lnTo>
                    <a:pt x="0" y="38"/>
                  </a:lnTo>
                </a:path>
              </a:pathLst>
            </a:custGeom>
            <a:noFill/>
            <a:ln w="0">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41" name="Freeform 23">
              <a:extLst>
                <a:ext uri="{FF2B5EF4-FFF2-40B4-BE49-F238E27FC236}">
                  <a16:creationId xmlns:a16="http://schemas.microsoft.com/office/drawing/2014/main" id="{24B2B6DC-D339-0F44-8BD3-3FACDA006F57}"/>
                </a:ext>
              </a:extLst>
            </p:cNvPr>
            <p:cNvSpPr>
              <a:spLocks noChangeAspect="1"/>
            </p:cNvSpPr>
            <p:nvPr/>
          </p:nvSpPr>
          <p:spPr bwMode="auto">
            <a:xfrm>
              <a:off x="1577" y="1451"/>
              <a:ext cx="262" cy="194"/>
            </a:xfrm>
            <a:custGeom>
              <a:avLst/>
              <a:gdLst>
                <a:gd name="T0" fmla="*/ 0 w 1308"/>
                <a:gd name="T1" fmla="*/ 21 h 973"/>
                <a:gd name="T2" fmla="*/ 179 w 1308"/>
                <a:gd name="T3" fmla="*/ 1 h 973"/>
                <a:gd name="T4" fmla="*/ 185 w 1308"/>
                <a:gd name="T5" fmla="*/ 0 h 973"/>
                <a:gd name="T6" fmla="*/ 191 w 1308"/>
                <a:gd name="T7" fmla="*/ 0 h 973"/>
                <a:gd name="T8" fmla="*/ 197 w 1308"/>
                <a:gd name="T9" fmla="*/ 1 h 973"/>
                <a:gd name="T10" fmla="*/ 202 w 1308"/>
                <a:gd name="T11" fmla="*/ 2 h 973"/>
                <a:gd name="T12" fmla="*/ 208 w 1308"/>
                <a:gd name="T13" fmla="*/ 4 h 973"/>
                <a:gd name="T14" fmla="*/ 214 w 1308"/>
                <a:gd name="T15" fmla="*/ 7 h 973"/>
                <a:gd name="T16" fmla="*/ 219 w 1308"/>
                <a:gd name="T17" fmla="*/ 11 h 973"/>
                <a:gd name="T18" fmla="*/ 224 w 1308"/>
                <a:gd name="T19" fmla="*/ 15 h 973"/>
                <a:gd name="T20" fmla="*/ 229 w 1308"/>
                <a:gd name="T21" fmla="*/ 20 h 973"/>
                <a:gd name="T22" fmla="*/ 234 w 1308"/>
                <a:gd name="T23" fmla="*/ 26 h 973"/>
                <a:gd name="T24" fmla="*/ 239 w 1308"/>
                <a:gd name="T25" fmla="*/ 32 h 973"/>
                <a:gd name="T26" fmla="*/ 243 w 1308"/>
                <a:gd name="T27" fmla="*/ 38 h 973"/>
                <a:gd name="T28" fmla="*/ 247 w 1308"/>
                <a:gd name="T29" fmla="*/ 45 h 973"/>
                <a:gd name="T30" fmla="*/ 250 w 1308"/>
                <a:gd name="T31" fmla="*/ 53 h 973"/>
                <a:gd name="T32" fmla="*/ 254 w 1308"/>
                <a:gd name="T33" fmla="*/ 61 h 973"/>
                <a:gd name="T34" fmla="*/ 256 w 1308"/>
                <a:gd name="T35" fmla="*/ 69 h 973"/>
                <a:gd name="T36" fmla="*/ 259 w 1308"/>
                <a:gd name="T37" fmla="*/ 77 h 973"/>
                <a:gd name="T38" fmla="*/ 260 w 1308"/>
                <a:gd name="T39" fmla="*/ 86 h 973"/>
                <a:gd name="T40" fmla="*/ 261 w 1308"/>
                <a:gd name="T41" fmla="*/ 94 h 973"/>
                <a:gd name="T42" fmla="*/ 262 w 1308"/>
                <a:gd name="T43" fmla="*/ 102 h 973"/>
                <a:gd name="T44" fmla="*/ 262 w 1308"/>
                <a:gd name="T45" fmla="*/ 109 h 973"/>
                <a:gd name="T46" fmla="*/ 261 w 1308"/>
                <a:gd name="T47" fmla="*/ 117 h 973"/>
                <a:gd name="T48" fmla="*/ 260 w 1308"/>
                <a:gd name="T49" fmla="*/ 124 h 973"/>
                <a:gd name="T50" fmla="*/ 259 w 1308"/>
                <a:gd name="T51" fmla="*/ 130 h 973"/>
                <a:gd name="T52" fmla="*/ 257 w 1308"/>
                <a:gd name="T53" fmla="*/ 137 h 973"/>
                <a:gd name="T54" fmla="*/ 254 w 1308"/>
                <a:gd name="T55" fmla="*/ 142 h 973"/>
                <a:gd name="T56" fmla="*/ 251 w 1308"/>
                <a:gd name="T57" fmla="*/ 148 h 973"/>
                <a:gd name="T58" fmla="*/ 247 w 1308"/>
                <a:gd name="T59" fmla="*/ 152 h 973"/>
                <a:gd name="T60" fmla="*/ 243 w 1308"/>
                <a:gd name="T61" fmla="*/ 156 h 973"/>
                <a:gd name="T62" fmla="*/ 238 w 1308"/>
                <a:gd name="T63" fmla="*/ 160 h 973"/>
                <a:gd name="T64" fmla="*/ 233 w 1308"/>
                <a:gd name="T65" fmla="*/ 162 h 973"/>
                <a:gd name="T66" fmla="*/ 228 w 1308"/>
                <a:gd name="T67" fmla="*/ 164 h 973"/>
                <a:gd name="T68" fmla="*/ 40 w 1308"/>
                <a:gd name="T69" fmla="*/ 194 h 973"/>
                <a:gd name="T70" fmla="*/ 0 w 1308"/>
                <a:gd name="T71" fmla="*/ 21 h 97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308" h="973">
                  <a:moveTo>
                    <a:pt x="0" y="107"/>
                  </a:moveTo>
                  <a:lnTo>
                    <a:pt x="893" y="5"/>
                  </a:lnTo>
                  <a:lnTo>
                    <a:pt x="922" y="0"/>
                  </a:lnTo>
                  <a:lnTo>
                    <a:pt x="952" y="0"/>
                  </a:lnTo>
                  <a:lnTo>
                    <a:pt x="981" y="3"/>
                  </a:lnTo>
                  <a:lnTo>
                    <a:pt x="1009" y="11"/>
                  </a:lnTo>
                  <a:lnTo>
                    <a:pt x="1038" y="22"/>
                  </a:lnTo>
                  <a:lnTo>
                    <a:pt x="1066" y="37"/>
                  </a:lnTo>
                  <a:lnTo>
                    <a:pt x="1094" y="55"/>
                  </a:lnTo>
                  <a:lnTo>
                    <a:pt x="1120" y="77"/>
                  </a:lnTo>
                  <a:lnTo>
                    <a:pt x="1145" y="101"/>
                  </a:lnTo>
                  <a:lnTo>
                    <a:pt x="1169" y="129"/>
                  </a:lnTo>
                  <a:lnTo>
                    <a:pt x="1192" y="159"/>
                  </a:lnTo>
                  <a:lnTo>
                    <a:pt x="1213" y="192"/>
                  </a:lnTo>
                  <a:lnTo>
                    <a:pt x="1233" y="227"/>
                  </a:lnTo>
                  <a:lnTo>
                    <a:pt x="1250" y="265"/>
                  </a:lnTo>
                  <a:lnTo>
                    <a:pt x="1267" y="304"/>
                  </a:lnTo>
                  <a:lnTo>
                    <a:pt x="1280" y="345"/>
                  </a:lnTo>
                  <a:lnTo>
                    <a:pt x="1291" y="387"/>
                  </a:lnTo>
                  <a:lnTo>
                    <a:pt x="1299" y="429"/>
                  </a:lnTo>
                  <a:lnTo>
                    <a:pt x="1304" y="470"/>
                  </a:lnTo>
                  <a:lnTo>
                    <a:pt x="1308" y="510"/>
                  </a:lnTo>
                  <a:lnTo>
                    <a:pt x="1308" y="547"/>
                  </a:lnTo>
                  <a:lnTo>
                    <a:pt x="1304" y="585"/>
                  </a:lnTo>
                  <a:lnTo>
                    <a:pt x="1299" y="620"/>
                  </a:lnTo>
                  <a:lnTo>
                    <a:pt x="1291" y="654"/>
                  </a:lnTo>
                  <a:lnTo>
                    <a:pt x="1281" y="685"/>
                  </a:lnTo>
                  <a:lnTo>
                    <a:pt x="1268" y="714"/>
                  </a:lnTo>
                  <a:lnTo>
                    <a:pt x="1252" y="740"/>
                  </a:lnTo>
                  <a:lnTo>
                    <a:pt x="1233" y="763"/>
                  </a:lnTo>
                  <a:lnTo>
                    <a:pt x="1213" y="783"/>
                  </a:lnTo>
                  <a:lnTo>
                    <a:pt x="1190" y="800"/>
                  </a:lnTo>
                  <a:lnTo>
                    <a:pt x="1163" y="813"/>
                  </a:lnTo>
                  <a:lnTo>
                    <a:pt x="1136" y="822"/>
                  </a:lnTo>
                  <a:lnTo>
                    <a:pt x="199" y="973"/>
                  </a:lnTo>
                  <a:lnTo>
                    <a:pt x="0" y="107"/>
                  </a:lnTo>
                  <a:close/>
                </a:path>
              </a:pathLst>
            </a:custGeom>
            <a:solidFill>
              <a:srgbClr val="73BD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42" name="Freeform 24">
              <a:extLst>
                <a:ext uri="{FF2B5EF4-FFF2-40B4-BE49-F238E27FC236}">
                  <a16:creationId xmlns:a16="http://schemas.microsoft.com/office/drawing/2014/main" id="{D3501AEB-C57D-A943-A7E7-02D3C2D1B809}"/>
                </a:ext>
              </a:extLst>
            </p:cNvPr>
            <p:cNvSpPr>
              <a:spLocks noChangeAspect="1"/>
            </p:cNvSpPr>
            <p:nvPr/>
          </p:nvSpPr>
          <p:spPr bwMode="auto">
            <a:xfrm>
              <a:off x="1577" y="1451"/>
              <a:ext cx="262" cy="194"/>
            </a:xfrm>
            <a:custGeom>
              <a:avLst/>
              <a:gdLst>
                <a:gd name="T0" fmla="*/ 0 w 1308"/>
                <a:gd name="T1" fmla="*/ 21 h 973"/>
                <a:gd name="T2" fmla="*/ 179 w 1308"/>
                <a:gd name="T3" fmla="*/ 1 h 973"/>
                <a:gd name="T4" fmla="*/ 179 w 1308"/>
                <a:gd name="T5" fmla="*/ 1 h 973"/>
                <a:gd name="T6" fmla="*/ 185 w 1308"/>
                <a:gd name="T7" fmla="*/ 0 h 973"/>
                <a:gd name="T8" fmla="*/ 191 w 1308"/>
                <a:gd name="T9" fmla="*/ 0 h 973"/>
                <a:gd name="T10" fmla="*/ 197 w 1308"/>
                <a:gd name="T11" fmla="*/ 1 h 973"/>
                <a:gd name="T12" fmla="*/ 202 w 1308"/>
                <a:gd name="T13" fmla="*/ 2 h 973"/>
                <a:gd name="T14" fmla="*/ 208 w 1308"/>
                <a:gd name="T15" fmla="*/ 4 h 973"/>
                <a:gd name="T16" fmla="*/ 214 w 1308"/>
                <a:gd name="T17" fmla="*/ 7 h 973"/>
                <a:gd name="T18" fmla="*/ 219 w 1308"/>
                <a:gd name="T19" fmla="*/ 11 h 973"/>
                <a:gd name="T20" fmla="*/ 224 w 1308"/>
                <a:gd name="T21" fmla="*/ 15 h 973"/>
                <a:gd name="T22" fmla="*/ 229 w 1308"/>
                <a:gd name="T23" fmla="*/ 20 h 973"/>
                <a:gd name="T24" fmla="*/ 234 w 1308"/>
                <a:gd name="T25" fmla="*/ 26 h 973"/>
                <a:gd name="T26" fmla="*/ 239 w 1308"/>
                <a:gd name="T27" fmla="*/ 32 h 973"/>
                <a:gd name="T28" fmla="*/ 243 w 1308"/>
                <a:gd name="T29" fmla="*/ 38 h 973"/>
                <a:gd name="T30" fmla="*/ 247 w 1308"/>
                <a:gd name="T31" fmla="*/ 45 h 973"/>
                <a:gd name="T32" fmla="*/ 250 w 1308"/>
                <a:gd name="T33" fmla="*/ 53 h 973"/>
                <a:gd name="T34" fmla="*/ 254 w 1308"/>
                <a:gd name="T35" fmla="*/ 61 h 973"/>
                <a:gd name="T36" fmla="*/ 256 w 1308"/>
                <a:gd name="T37" fmla="*/ 69 h 973"/>
                <a:gd name="T38" fmla="*/ 256 w 1308"/>
                <a:gd name="T39" fmla="*/ 69 h 973"/>
                <a:gd name="T40" fmla="*/ 259 w 1308"/>
                <a:gd name="T41" fmla="*/ 77 h 973"/>
                <a:gd name="T42" fmla="*/ 260 w 1308"/>
                <a:gd name="T43" fmla="*/ 86 h 973"/>
                <a:gd name="T44" fmla="*/ 261 w 1308"/>
                <a:gd name="T45" fmla="*/ 94 h 973"/>
                <a:gd name="T46" fmla="*/ 262 w 1308"/>
                <a:gd name="T47" fmla="*/ 102 h 973"/>
                <a:gd name="T48" fmla="*/ 262 w 1308"/>
                <a:gd name="T49" fmla="*/ 109 h 973"/>
                <a:gd name="T50" fmla="*/ 261 w 1308"/>
                <a:gd name="T51" fmla="*/ 117 h 973"/>
                <a:gd name="T52" fmla="*/ 260 w 1308"/>
                <a:gd name="T53" fmla="*/ 124 h 973"/>
                <a:gd name="T54" fmla="*/ 259 w 1308"/>
                <a:gd name="T55" fmla="*/ 130 h 973"/>
                <a:gd name="T56" fmla="*/ 257 w 1308"/>
                <a:gd name="T57" fmla="*/ 137 h 973"/>
                <a:gd name="T58" fmla="*/ 254 w 1308"/>
                <a:gd name="T59" fmla="*/ 142 h 973"/>
                <a:gd name="T60" fmla="*/ 251 w 1308"/>
                <a:gd name="T61" fmla="*/ 148 h 973"/>
                <a:gd name="T62" fmla="*/ 247 w 1308"/>
                <a:gd name="T63" fmla="*/ 152 h 973"/>
                <a:gd name="T64" fmla="*/ 243 w 1308"/>
                <a:gd name="T65" fmla="*/ 156 h 973"/>
                <a:gd name="T66" fmla="*/ 238 w 1308"/>
                <a:gd name="T67" fmla="*/ 160 h 973"/>
                <a:gd name="T68" fmla="*/ 233 w 1308"/>
                <a:gd name="T69" fmla="*/ 162 h 973"/>
                <a:gd name="T70" fmla="*/ 228 w 1308"/>
                <a:gd name="T71" fmla="*/ 164 h 973"/>
                <a:gd name="T72" fmla="*/ 40 w 1308"/>
                <a:gd name="T73" fmla="*/ 194 h 97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308" h="973">
                  <a:moveTo>
                    <a:pt x="0" y="107"/>
                  </a:moveTo>
                  <a:lnTo>
                    <a:pt x="893" y="5"/>
                  </a:lnTo>
                  <a:lnTo>
                    <a:pt x="922" y="0"/>
                  </a:lnTo>
                  <a:lnTo>
                    <a:pt x="952" y="0"/>
                  </a:lnTo>
                  <a:lnTo>
                    <a:pt x="981" y="3"/>
                  </a:lnTo>
                  <a:lnTo>
                    <a:pt x="1009" y="11"/>
                  </a:lnTo>
                  <a:lnTo>
                    <a:pt x="1038" y="22"/>
                  </a:lnTo>
                  <a:lnTo>
                    <a:pt x="1066" y="37"/>
                  </a:lnTo>
                  <a:lnTo>
                    <a:pt x="1094" y="55"/>
                  </a:lnTo>
                  <a:lnTo>
                    <a:pt x="1120" y="77"/>
                  </a:lnTo>
                  <a:lnTo>
                    <a:pt x="1145" y="101"/>
                  </a:lnTo>
                  <a:lnTo>
                    <a:pt x="1169" y="129"/>
                  </a:lnTo>
                  <a:lnTo>
                    <a:pt x="1192" y="159"/>
                  </a:lnTo>
                  <a:lnTo>
                    <a:pt x="1213" y="192"/>
                  </a:lnTo>
                  <a:lnTo>
                    <a:pt x="1233" y="227"/>
                  </a:lnTo>
                  <a:lnTo>
                    <a:pt x="1250" y="265"/>
                  </a:lnTo>
                  <a:lnTo>
                    <a:pt x="1267" y="304"/>
                  </a:lnTo>
                  <a:lnTo>
                    <a:pt x="1280" y="345"/>
                  </a:lnTo>
                  <a:lnTo>
                    <a:pt x="1291" y="387"/>
                  </a:lnTo>
                  <a:lnTo>
                    <a:pt x="1299" y="429"/>
                  </a:lnTo>
                  <a:lnTo>
                    <a:pt x="1304" y="470"/>
                  </a:lnTo>
                  <a:lnTo>
                    <a:pt x="1308" y="510"/>
                  </a:lnTo>
                  <a:lnTo>
                    <a:pt x="1308" y="547"/>
                  </a:lnTo>
                  <a:lnTo>
                    <a:pt x="1304" y="585"/>
                  </a:lnTo>
                  <a:lnTo>
                    <a:pt x="1299" y="620"/>
                  </a:lnTo>
                  <a:lnTo>
                    <a:pt x="1291" y="654"/>
                  </a:lnTo>
                  <a:lnTo>
                    <a:pt x="1281" y="685"/>
                  </a:lnTo>
                  <a:lnTo>
                    <a:pt x="1268" y="714"/>
                  </a:lnTo>
                  <a:lnTo>
                    <a:pt x="1252" y="740"/>
                  </a:lnTo>
                  <a:lnTo>
                    <a:pt x="1233" y="763"/>
                  </a:lnTo>
                  <a:lnTo>
                    <a:pt x="1213" y="783"/>
                  </a:lnTo>
                  <a:lnTo>
                    <a:pt x="1190" y="800"/>
                  </a:lnTo>
                  <a:lnTo>
                    <a:pt x="1163" y="813"/>
                  </a:lnTo>
                  <a:lnTo>
                    <a:pt x="1136" y="822"/>
                  </a:lnTo>
                  <a:lnTo>
                    <a:pt x="199" y="973"/>
                  </a:lnTo>
                </a:path>
              </a:pathLst>
            </a:custGeom>
            <a:noFill/>
            <a:ln w="0">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43" name="Freeform 25">
              <a:extLst>
                <a:ext uri="{FF2B5EF4-FFF2-40B4-BE49-F238E27FC236}">
                  <a16:creationId xmlns:a16="http://schemas.microsoft.com/office/drawing/2014/main" id="{B08C34CD-A5DE-5045-AF95-A71375425A9C}"/>
                </a:ext>
              </a:extLst>
            </p:cNvPr>
            <p:cNvSpPr>
              <a:spLocks noChangeAspect="1"/>
            </p:cNvSpPr>
            <p:nvPr/>
          </p:nvSpPr>
          <p:spPr bwMode="auto">
            <a:xfrm>
              <a:off x="1536" y="1471"/>
              <a:ext cx="123" cy="174"/>
            </a:xfrm>
            <a:custGeom>
              <a:avLst/>
              <a:gdLst>
                <a:gd name="T0" fmla="*/ 93 w 616"/>
                <a:gd name="T1" fmla="*/ 171 h 871"/>
                <a:gd name="T2" fmla="*/ 103 w 616"/>
                <a:gd name="T3" fmla="*/ 165 h 871"/>
                <a:gd name="T4" fmla="*/ 111 w 616"/>
                <a:gd name="T5" fmla="*/ 156 h 871"/>
                <a:gd name="T6" fmla="*/ 117 w 616"/>
                <a:gd name="T7" fmla="*/ 144 h 871"/>
                <a:gd name="T8" fmla="*/ 121 w 616"/>
                <a:gd name="T9" fmla="*/ 130 h 871"/>
                <a:gd name="T10" fmla="*/ 123 w 616"/>
                <a:gd name="T11" fmla="*/ 115 h 871"/>
                <a:gd name="T12" fmla="*/ 123 w 616"/>
                <a:gd name="T13" fmla="*/ 99 h 871"/>
                <a:gd name="T14" fmla="*/ 120 w 616"/>
                <a:gd name="T15" fmla="*/ 82 h 871"/>
                <a:gd name="T16" fmla="*/ 114 w 616"/>
                <a:gd name="T17" fmla="*/ 64 h 871"/>
                <a:gd name="T18" fmla="*/ 107 w 616"/>
                <a:gd name="T19" fmla="*/ 48 h 871"/>
                <a:gd name="T20" fmla="*/ 99 w 616"/>
                <a:gd name="T21" fmla="*/ 34 h 871"/>
                <a:gd name="T22" fmla="*/ 89 w 616"/>
                <a:gd name="T23" fmla="*/ 21 h 871"/>
                <a:gd name="T24" fmla="*/ 78 w 616"/>
                <a:gd name="T25" fmla="*/ 12 h 871"/>
                <a:gd name="T26" fmla="*/ 67 w 616"/>
                <a:gd name="T27" fmla="*/ 5 h 871"/>
                <a:gd name="T28" fmla="*/ 55 w 616"/>
                <a:gd name="T29" fmla="*/ 1 h 871"/>
                <a:gd name="T30" fmla="*/ 42 w 616"/>
                <a:gd name="T31" fmla="*/ 0 h 871"/>
                <a:gd name="T32" fmla="*/ 30 w 616"/>
                <a:gd name="T33" fmla="*/ 3 h 871"/>
                <a:gd name="T34" fmla="*/ 20 w 616"/>
                <a:gd name="T35" fmla="*/ 9 h 871"/>
                <a:gd name="T36" fmla="*/ 12 w 616"/>
                <a:gd name="T37" fmla="*/ 18 h 871"/>
                <a:gd name="T38" fmla="*/ 6 w 616"/>
                <a:gd name="T39" fmla="*/ 30 h 871"/>
                <a:gd name="T40" fmla="*/ 2 w 616"/>
                <a:gd name="T41" fmla="*/ 43 h 871"/>
                <a:gd name="T42" fmla="*/ 0 w 616"/>
                <a:gd name="T43" fmla="*/ 59 h 871"/>
                <a:gd name="T44" fmla="*/ 1 w 616"/>
                <a:gd name="T45" fmla="*/ 75 h 871"/>
                <a:gd name="T46" fmla="*/ 4 w 616"/>
                <a:gd name="T47" fmla="*/ 92 h 871"/>
                <a:gd name="T48" fmla="*/ 9 w 616"/>
                <a:gd name="T49" fmla="*/ 110 h 871"/>
                <a:gd name="T50" fmla="*/ 16 w 616"/>
                <a:gd name="T51" fmla="*/ 126 h 871"/>
                <a:gd name="T52" fmla="*/ 24 w 616"/>
                <a:gd name="T53" fmla="*/ 141 h 871"/>
                <a:gd name="T54" fmla="*/ 34 w 616"/>
                <a:gd name="T55" fmla="*/ 153 h 871"/>
                <a:gd name="T56" fmla="*/ 45 w 616"/>
                <a:gd name="T57" fmla="*/ 162 h 871"/>
                <a:gd name="T58" fmla="*/ 57 w 616"/>
                <a:gd name="T59" fmla="*/ 169 h 871"/>
                <a:gd name="T60" fmla="*/ 68 w 616"/>
                <a:gd name="T61" fmla="*/ 173 h 871"/>
                <a:gd name="T62" fmla="*/ 81 w 616"/>
                <a:gd name="T63" fmla="*/ 174 h 87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16" h="871">
                  <a:moveTo>
                    <a:pt x="436" y="865"/>
                  </a:moveTo>
                  <a:lnTo>
                    <a:pt x="465" y="856"/>
                  </a:lnTo>
                  <a:lnTo>
                    <a:pt x="492" y="842"/>
                  </a:lnTo>
                  <a:lnTo>
                    <a:pt x="516" y="824"/>
                  </a:lnTo>
                  <a:lnTo>
                    <a:pt x="538" y="803"/>
                  </a:lnTo>
                  <a:lnTo>
                    <a:pt x="557" y="779"/>
                  </a:lnTo>
                  <a:lnTo>
                    <a:pt x="574" y="751"/>
                  </a:lnTo>
                  <a:lnTo>
                    <a:pt x="587" y="721"/>
                  </a:lnTo>
                  <a:lnTo>
                    <a:pt x="599" y="688"/>
                  </a:lnTo>
                  <a:lnTo>
                    <a:pt x="608" y="653"/>
                  </a:lnTo>
                  <a:lnTo>
                    <a:pt x="613" y="615"/>
                  </a:lnTo>
                  <a:lnTo>
                    <a:pt x="616" y="577"/>
                  </a:lnTo>
                  <a:lnTo>
                    <a:pt x="616" y="536"/>
                  </a:lnTo>
                  <a:lnTo>
                    <a:pt x="614" y="494"/>
                  </a:lnTo>
                  <a:lnTo>
                    <a:pt x="608" y="452"/>
                  </a:lnTo>
                  <a:lnTo>
                    <a:pt x="599" y="408"/>
                  </a:lnTo>
                  <a:lnTo>
                    <a:pt x="587" y="363"/>
                  </a:lnTo>
                  <a:lnTo>
                    <a:pt x="573" y="319"/>
                  </a:lnTo>
                  <a:lnTo>
                    <a:pt x="556" y="278"/>
                  </a:lnTo>
                  <a:lnTo>
                    <a:pt x="538" y="239"/>
                  </a:lnTo>
                  <a:lnTo>
                    <a:pt x="516" y="202"/>
                  </a:lnTo>
                  <a:lnTo>
                    <a:pt x="495" y="168"/>
                  </a:lnTo>
                  <a:lnTo>
                    <a:pt x="471" y="136"/>
                  </a:lnTo>
                  <a:lnTo>
                    <a:pt x="445" y="107"/>
                  </a:lnTo>
                  <a:lnTo>
                    <a:pt x="419" y="80"/>
                  </a:lnTo>
                  <a:lnTo>
                    <a:pt x="391" y="58"/>
                  </a:lnTo>
                  <a:lnTo>
                    <a:pt x="362" y="39"/>
                  </a:lnTo>
                  <a:lnTo>
                    <a:pt x="334" y="23"/>
                  </a:lnTo>
                  <a:lnTo>
                    <a:pt x="303" y="12"/>
                  </a:lnTo>
                  <a:lnTo>
                    <a:pt x="273" y="4"/>
                  </a:lnTo>
                  <a:lnTo>
                    <a:pt x="242" y="0"/>
                  </a:lnTo>
                  <a:lnTo>
                    <a:pt x="212" y="1"/>
                  </a:lnTo>
                  <a:lnTo>
                    <a:pt x="181" y="6"/>
                  </a:lnTo>
                  <a:lnTo>
                    <a:pt x="151" y="16"/>
                  </a:lnTo>
                  <a:lnTo>
                    <a:pt x="124" y="29"/>
                  </a:lnTo>
                  <a:lnTo>
                    <a:pt x="99" y="46"/>
                  </a:lnTo>
                  <a:lnTo>
                    <a:pt x="77" y="67"/>
                  </a:lnTo>
                  <a:lnTo>
                    <a:pt x="58" y="91"/>
                  </a:lnTo>
                  <a:lnTo>
                    <a:pt x="41" y="119"/>
                  </a:lnTo>
                  <a:lnTo>
                    <a:pt x="28" y="149"/>
                  </a:lnTo>
                  <a:lnTo>
                    <a:pt x="17" y="182"/>
                  </a:lnTo>
                  <a:lnTo>
                    <a:pt x="9" y="217"/>
                  </a:lnTo>
                  <a:lnTo>
                    <a:pt x="3" y="255"/>
                  </a:lnTo>
                  <a:lnTo>
                    <a:pt x="0" y="294"/>
                  </a:lnTo>
                  <a:lnTo>
                    <a:pt x="0" y="334"/>
                  </a:lnTo>
                  <a:lnTo>
                    <a:pt x="4" y="376"/>
                  </a:lnTo>
                  <a:lnTo>
                    <a:pt x="10" y="419"/>
                  </a:lnTo>
                  <a:lnTo>
                    <a:pt x="18" y="462"/>
                  </a:lnTo>
                  <a:lnTo>
                    <a:pt x="30" y="507"/>
                  </a:lnTo>
                  <a:lnTo>
                    <a:pt x="45" y="551"/>
                  </a:lnTo>
                  <a:lnTo>
                    <a:pt x="62" y="592"/>
                  </a:lnTo>
                  <a:lnTo>
                    <a:pt x="80" y="632"/>
                  </a:lnTo>
                  <a:lnTo>
                    <a:pt x="100" y="669"/>
                  </a:lnTo>
                  <a:lnTo>
                    <a:pt x="122" y="704"/>
                  </a:lnTo>
                  <a:lnTo>
                    <a:pt x="146" y="735"/>
                  </a:lnTo>
                  <a:lnTo>
                    <a:pt x="171" y="765"/>
                  </a:lnTo>
                  <a:lnTo>
                    <a:pt x="198" y="790"/>
                  </a:lnTo>
                  <a:lnTo>
                    <a:pt x="225" y="813"/>
                  </a:lnTo>
                  <a:lnTo>
                    <a:pt x="254" y="832"/>
                  </a:lnTo>
                  <a:lnTo>
                    <a:pt x="283" y="848"/>
                  </a:lnTo>
                  <a:lnTo>
                    <a:pt x="313" y="859"/>
                  </a:lnTo>
                  <a:lnTo>
                    <a:pt x="343" y="868"/>
                  </a:lnTo>
                  <a:lnTo>
                    <a:pt x="374" y="871"/>
                  </a:lnTo>
                  <a:lnTo>
                    <a:pt x="404" y="870"/>
                  </a:lnTo>
                  <a:lnTo>
                    <a:pt x="436" y="865"/>
                  </a:lnTo>
                  <a:close/>
                </a:path>
              </a:pathLst>
            </a:custGeom>
            <a:solidFill>
              <a:srgbClr val="73BD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44" name="Freeform 26">
              <a:extLst>
                <a:ext uri="{FF2B5EF4-FFF2-40B4-BE49-F238E27FC236}">
                  <a16:creationId xmlns:a16="http://schemas.microsoft.com/office/drawing/2014/main" id="{F42E8EE9-DEE1-0443-B189-182607B0545D}"/>
                </a:ext>
              </a:extLst>
            </p:cNvPr>
            <p:cNvSpPr>
              <a:spLocks noChangeAspect="1"/>
            </p:cNvSpPr>
            <p:nvPr/>
          </p:nvSpPr>
          <p:spPr bwMode="auto">
            <a:xfrm>
              <a:off x="1536" y="1471"/>
              <a:ext cx="123" cy="174"/>
            </a:xfrm>
            <a:custGeom>
              <a:avLst/>
              <a:gdLst>
                <a:gd name="T0" fmla="*/ 87 w 616"/>
                <a:gd name="T1" fmla="*/ 173 h 871"/>
                <a:gd name="T2" fmla="*/ 98 w 616"/>
                <a:gd name="T3" fmla="*/ 168 h 871"/>
                <a:gd name="T4" fmla="*/ 107 w 616"/>
                <a:gd name="T5" fmla="*/ 160 h 871"/>
                <a:gd name="T6" fmla="*/ 115 w 616"/>
                <a:gd name="T7" fmla="*/ 150 h 871"/>
                <a:gd name="T8" fmla="*/ 120 w 616"/>
                <a:gd name="T9" fmla="*/ 137 h 871"/>
                <a:gd name="T10" fmla="*/ 122 w 616"/>
                <a:gd name="T11" fmla="*/ 123 h 871"/>
                <a:gd name="T12" fmla="*/ 123 w 616"/>
                <a:gd name="T13" fmla="*/ 107 h 871"/>
                <a:gd name="T14" fmla="*/ 121 w 616"/>
                <a:gd name="T15" fmla="*/ 90 h 871"/>
                <a:gd name="T16" fmla="*/ 117 w 616"/>
                <a:gd name="T17" fmla="*/ 73 h 871"/>
                <a:gd name="T18" fmla="*/ 114 w 616"/>
                <a:gd name="T19" fmla="*/ 64 h 871"/>
                <a:gd name="T20" fmla="*/ 107 w 616"/>
                <a:gd name="T21" fmla="*/ 48 h 871"/>
                <a:gd name="T22" fmla="*/ 99 w 616"/>
                <a:gd name="T23" fmla="*/ 34 h 871"/>
                <a:gd name="T24" fmla="*/ 89 w 616"/>
                <a:gd name="T25" fmla="*/ 21 h 871"/>
                <a:gd name="T26" fmla="*/ 78 w 616"/>
                <a:gd name="T27" fmla="*/ 12 h 871"/>
                <a:gd name="T28" fmla="*/ 67 w 616"/>
                <a:gd name="T29" fmla="*/ 5 h 871"/>
                <a:gd name="T30" fmla="*/ 55 w 616"/>
                <a:gd name="T31" fmla="*/ 1 h 871"/>
                <a:gd name="T32" fmla="*/ 42 w 616"/>
                <a:gd name="T33" fmla="*/ 0 h 871"/>
                <a:gd name="T34" fmla="*/ 36 w 616"/>
                <a:gd name="T35" fmla="*/ 1 h 871"/>
                <a:gd name="T36" fmla="*/ 25 w 616"/>
                <a:gd name="T37" fmla="*/ 6 h 871"/>
                <a:gd name="T38" fmla="*/ 15 w 616"/>
                <a:gd name="T39" fmla="*/ 13 h 871"/>
                <a:gd name="T40" fmla="*/ 8 w 616"/>
                <a:gd name="T41" fmla="*/ 24 h 871"/>
                <a:gd name="T42" fmla="*/ 3 w 616"/>
                <a:gd name="T43" fmla="*/ 36 h 871"/>
                <a:gd name="T44" fmla="*/ 1 w 616"/>
                <a:gd name="T45" fmla="*/ 51 h 871"/>
                <a:gd name="T46" fmla="*/ 0 w 616"/>
                <a:gd name="T47" fmla="*/ 67 h 871"/>
                <a:gd name="T48" fmla="*/ 2 w 616"/>
                <a:gd name="T49" fmla="*/ 84 h 871"/>
                <a:gd name="T50" fmla="*/ 6 w 616"/>
                <a:gd name="T51" fmla="*/ 101 h 871"/>
                <a:gd name="T52" fmla="*/ 9 w 616"/>
                <a:gd name="T53" fmla="*/ 110 h 871"/>
                <a:gd name="T54" fmla="*/ 16 w 616"/>
                <a:gd name="T55" fmla="*/ 126 h 871"/>
                <a:gd name="T56" fmla="*/ 24 w 616"/>
                <a:gd name="T57" fmla="*/ 141 h 871"/>
                <a:gd name="T58" fmla="*/ 34 w 616"/>
                <a:gd name="T59" fmla="*/ 153 h 871"/>
                <a:gd name="T60" fmla="*/ 45 w 616"/>
                <a:gd name="T61" fmla="*/ 162 h 871"/>
                <a:gd name="T62" fmla="*/ 57 w 616"/>
                <a:gd name="T63" fmla="*/ 169 h 871"/>
                <a:gd name="T64" fmla="*/ 68 w 616"/>
                <a:gd name="T65" fmla="*/ 173 h 871"/>
                <a:gd name="T66" fmla="*/ 81 w 616"/>
                <a:gd name="T67" fmla="*/ 174 h 87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16" h="871">
                  <a:moveTo>
                    <a:pt x="436" y="865"/>
                  </a:moveTo>
                  <a:lnTo>
                    <a:pt x="436" y="865"/>
                  </a:lnTo>
                  <a:lnTo>
                    <a:pt x="465" y="856"/>
                  </a:lnTo>
                  <a:lnTo>
                    <a:pt x="492" y="842"/>
                  </a:lnTo>
                  <a:lnTo>
                    <a:pt x="516" y="824"/>
                  </a:lnTo>
                  <a:lnTo>
                    <a:pt x="538" y="803"/>
                  </a:lnTo>
                  <a:lnTo>
                    <a:pt x="557" y="779"/>
                  </a:lnTo>
                  <a:lnTo>
                    <a:pt x="574" y="751"/>
                  </a:lnTo>
                  <a:lnTo>
                    <a:pt x="587" y="721"/>
                  </a:lnTo>
                  <a:lnTo>
                    <a:pt x="599" y="688"/>
                  </a:lnTo>
                  <a:lnTo>
                    <a:pt x="608" y="653"/>
                  </a:lnTo>
                  <a:lnTo>
                    <a:pt x="613" y="615"/>
                  </a:lnTo>
                  <a:lnTo>
                    <a:pt x="616" y="577"/>
                  </a:lnTo>
                  <a:lnTo>
                    <a:pt x="616" y="536"/>
                  </a:lnTo>
                  <a:lnTo>
                    <a:pt x="614" y="494"/>
                  </a:lnTo>
                  <a:lnTo>
                    <a:pt x="608" y="452"/>
                  </a:lnTo>
                  <a:lnTo>
                    <a:pt x="599" y="408"/>
                  </a:lnTo>
                  <a:lnTo>
                    <a:pt x="587" y="363"/>
                  </a:lnTo>
                  <a:lnTo>
                    <a:pt x="573" y="319"/>
                  </a:lnTo>
                  <a:lnTo>
                    <a:pt x="556" y="278"/>
                  </a:lnTo>
                  <a:lnTo>
                    <a:pt x="538" y="239"/>
                  </a:lnTo>
                  <a:lnTo>
                    <a:pt x="516" y="202"/>
                  </a:lnTo>
                  <a:lnTo>
                    <a:pt x="495" y="168"/>
                  </a:lnTo>
                  <a:lnTo>
                    <a:pt x="471" y="136"/>
                  </a:lnTo>
                  <a:lnTo>
                    <a:pt x="445" y="107"/>
                  </a:lnTo>
                  <a:lnTo>
                    <a:pt x="419" y="80"/>
                  </a:lnTo>
                  <a:lnTo>
                    <a:pt x="391" y="58"/>
                  </a:lnTo>
                  <a:lnTo>
                    <a:pt x="362" y="39"/>
                  </a:lnTo>
                  <a:lnTo>
                    <a:pt x="334" y="23"/>
                  </a:lnTo>
                  <a:lnTo>
                    <a:pt x="303" y="12"/>
                  </a:lnTo>
                  <a:lnTo>
                    <a:pt x="273" y="4"/>
                  </a:lnTo>
                  <a:lnTo>
                    <a:pt x="242" y="0"/>
                  </a:lnTo>
                  <a:lnTo>
                    <a:pt x="212" y="1"/>
                  </a:lnTo>
                  <a:lnTo>
                    <a:pt x="181" y="6"/>
                  </a:lnTo>
                  <a:lnTo>
                    <a:pt x="151" y="16"/>
                  </a:lnTo>
                  <a:lnTo>
                    <a:pt x="124" y="29"/>
                  </a:lnTo>
                  <a:lnTo>
                    <a:pt x="99" y="46"/>
                  </a:lnTo>
                  <a:lnTo>
                    <a:pt x="77" y="67"/>
                  </a:lnTo>
                  <a:lnTo>
                    <a:pt x="58" y="91"/>
                  </a:lnTo>
                  <a:lnTo>
                    <a:pt x="41" y="119"/>
                  </a:lnTo>
                  <a:lnTo>
                    <a:pt x="28" y="149"/>
                  </a:lnTo>
                  <a:lnTo>
                    <a:pt x="17" y="182"/>
                  </a:lnTo>
                  <a:lnTo>
                    <a:pt x="9" y="217"/>
                  </a:lnTo>
                  <a:lnTo>
                    <a:pt x="3" y="255"/>
                  </a:lnTo>
                  <a:lnTo>
                    <a:pt x="0" y="294"/>
                  </a:lnTo>
                  <a:lnTo>
                    <a:pt x="0" y="334"/>
                  </a:lnTo>
                  <a:lnTo>
                    <a:pt x="4" y="376"/>
                  </a:lnTo>
                  <a:lnTo>
                    <a:pt x="10" y="419"/>
                  </a:lnTo>
                  <a:lnTo>
                    <a:pt x="18" y="462"/>
                  </a:lnTo>
                  <a:lnTo>
                    <a:pt x="30" y="507"/>
                  </a:lnTo>
                  <a:lnTo>
                    <a:pt x="45" y="551"/>
                  </a:lnTo>
                  <a:lnTo>
                    <a:pt x="62" y="592"/>
                  </a:lnTo>
                  <a:lnTo>
                    <a:pt x="80" y="632"/>
                  </a:lnTo>
                  <a:lnTo>
                    <a:pt x="100" y="669"/>
                  </a:lnTo>
                  <a:lnTo>
                    <a:pt x="122" y="704"/>
                  </a:lnTo>
                  <a:lnTo>
                    <a:pt x="146" y="735"/>
                  </a:lnTo>
                  <a:lnTo>
                    <a:pt x="171" y="765"/>
                  </a:lnTo>
                  <a:lnTo>
                    <a:pt x="198" y="790"/>
                  </a:lnTo>
                  <a:lnTo>
                    <a:pt x="225" y="813"/>
                  </a:lnTo>
                  <a:lnTo>
                    <a:pt x="254" y="832"/>
                  </a:lnTo>
                  <a:lnTo>
                    <a:pt x="283" y="848"/>
                  </a:lnTo>
                  <a:lnTo>
                    <a:pt x="313" y="859"/>
                  </a:lnTo>
                  <a:lnTo>
                    <a:pt x="343" y="868"/>
                  </a:lnTo>
                  <a:lnTo>
                    <a:pt x="374" y="871"/>
                  </a:lnTo>
                  <a:lnTo>
                    <a:pt x="404" y="870"/>
                  </a:lnTo>
                  <a:lnTo>
                    <a:pt x="436" y="865"/>
                  </a:lnTo>
                </a:path>
              </a:pathLst>
            </a:custGeom>
            <a:noFill/>
            <a:ln w="0">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45" name="Freeform 27">
              <a:extLst>
                <a:ext uri="{FF2B5EF4-FFF2-40B4-BE49-F238E27FC236}">
                  <a16:creationId xmlns:a16="http://schemas.microsoft.com/office/drawing/2014/main" id="{61E7D310-D4A7-3547-BEC0-B604388E3215}"/>
                </a:ext>
              </a:extLst>
            </p:cNvPr>
            <p:cNvSpPr>
              <a:spLocks noChangeAspect="1"/>
            </p:cNvSpPr>
            <p:nvPr/>
          </p:nvSpPr>
          <p:spPr bwMode="auto">
            <a:xfrm>
              <a:off x="1476" y="1532"/>
              <a:ext cx="135" cy="61"/>
            </a:xfrm>
            <a:custGeom>
              <a:avLst/>
              <a:gdLst>
                <a:gd name="T0" fmla="*/ 0 w 675"/>
                <a:gd name="T1" fmla="*/ 13 h 305"/>
                <a:gd name="T2" fmla="*/ 117 w 675"/>
                <a:gd name="T3" fmla="*/ 0 h 305"/>
                <a:gd name="T4" fmla="*/ 111 w 675"/>
                <a:gd name="T5" fmla="*/ 0 h 305"/>
                <a:gd name="T6" fmla="*/ 114 w 675"/>
                <a:gd name="T7" fmla="*/ 0 h 305"/>
                <a:gd name="T8" fmla="*/ 117 w 675"/>
                <a:gd name="T9" fmla="*/ 0 h 305"/>
                <a:gd name="T10" fmla="*/ 121 w 675"/>
                <a:gd name="T11" fmla="*/ 2 h 305"/>
                <a:gd name="T12" fmla="*/ 124 w 675"/>
                <a:gd name="T13" fmla="*/ 4 h 305"/>
                <a:gd name="T14" fmla="*/ 127 w 675"/>
                <a:gd name="T15" fmla="*/ 7 h 305"/>
                <a:gd name="T16" fmla="*/ 129 w 675"/>
                <a:gd name="T17" fmla="*/ 11 h 305"/>
                <a:gd name="T18" fmla="*/ 132 w 675"/>
                <a:gd name="T19" fmla="*/ 15 h 305"/>
                <a:gd name="T20" fmla="*/ 133 w 675"/>
                <a:gd name="T21" fmla="*/ 20 h 305"/>
                <a:gd name="T22" fmla="*/ 135 w 675"/>
                <a:gd name="T23" fmla="*/ 25 h 305"/>
                <a:gd name="T24" fmla="*/ 135 w 675"/>
                <a:gd name="T25" fmla="*/ 30 h 305"/>
                <a:gd name="T26" fmla="*/ 135 w 675"/>
                <a:gd name="T27" fmla="*/ 34 h 305"/>
                <a:gd name="T28" fmla="*/ 134 w 675"/>
                <a:gd name="T29" fmla="*/ 38 h 305"/>
                <a:gd name="T30" fmla="*/ 133 w 675"/>
                <a:gd name="T31" fmla="*/ 42 h 305"/>
                <a:gd name="T32" fmla="*/ 131 w 675"/>
                <a:gd name="T33" fmla="*/ 45 h 305"/>
                <a:gd name="T34" fmla="*/ 128 w 675"/>
                <a:gd name="T35" fmla="*/ 47 h 305"/>
                <a:gd name="T36" fmla="*/ 125 w 675"/>
                <a:gd name="T37" fmla="*/ 48 h 305"/>
                <a:gd name="T38" fmla="*/ 8 w 675"/>
                <a:gd name="T39" fmla="*/ 61 h 305"/>
                <a:gd name="T40" fmla="*/ 0 w 675"/>
                <a:gd name="T41" fmla="*/ 13 h 30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75" h="305">
                  <a:moveTo>
                    <a:pt x="0" y="64"/>
                  </a:moveTo>
                  <a:lnTo>
                    <a:pt x="587" y="0"/>
                  </a:lnTo>
                  <a:lnTo>
                    <a:pt x="554" y="1"/>
                  </a:lnTo>
                  <a:lnTo>
                    <a:pt x="570" y="0"/>
                  </a:lnTo>
                  <a:lnTo>
                    <a:pt x="587" y="2"/>
                  </a:lnTo>
                  <a:lnTo>
                    <a:pt x="604" y="11"/>
                  </a:lnTo>
                  <a:lnTo>
                    <a:pt x="620" y="22"/>
                  </a:lnTo>
                  <a:lnTo>
                    <a:pt x="634" y="37"/>
                  </a:lnTo>
                  <a:lnTo>
                    <a:pt x="646" y="56"/>
                  </a:lnTo>
                  <a:lnTo>
                    <a:pt x="658" y="77"/>
                  </a:lnTo>
                  <a:lnTo>
                    <a:pt x="667" y="100"/>
                  </a:lnTo>
                  <a:lnTo>
                    <a:pt x="673" y="125"/>
                  </a:lnTo>
                  <a:lnTo>
                    <a:pt x="675" y="149"/>
                  </a:lnTo>
                  <a:lnTo>
                    <a:pt x="674" y="171"/>
                  </a:lnTo>
                  <a:lnTo>
                    <a:pt x="670" y="191"/>
                  </a:lnTo>
                  <a:lnTo>
                    <a:pt x="663" y="210"/>
                  </a:lnTo>
                  <a:lnTo>
                    <a:pt x="653" y="224"/>
                  </a:lnTo>
                  <a:lnTo>
                    <a:pt x="640" y="235"/>
                  </a:lnTo>
                  <a:lnTo>
                    <a:pt x="625" y="241"/>
                  </a:lnTo>
                  <a:lnTo>
                    <a:pt x="39" y="305"/>
                  </a:lnTo>
                  <a:lnTo>
                    <a:pt x="0" y="64"/>
                  </a:lnTo>
                  <a:close/>
                </a:path>
              </a:pathLst>
            </a:custGeom>
            <a:solidFill>
              <a:srgbClr val="40FF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46" name="Freeform 28">
              <a:extLst>
                <a:ext uri="{FF2B5EF4-FFF2-40B4-BE49-F238E27FC236}">
                  <a16:creationId xmlns:a16="http://schemas.microsoft.com/office/drawing/2014/main" id="{6E252C3B-52E5-2642-9FC8-01BD8497BB2F}"/>
                </a:ext>
              </a:extLst>
            </p:cNvPr>
            <p:cNvSpPr>
              <a:spLocks noChangeAspect="1"/>
            </p:cNvSpPr>
            <p:nvPr/>
          </p:nvSpPr>
          <p:spPr bwMode="auto">
            <a:xfrm>
              <a:off x="1476" y="1532"/>
              <a:ext cx="135" cy="61"/>
            </a:xfrm>
            <a:custGeom>
              <a:avLst/>
              <a:gdLst>
                <a:gd name="T0" fmla="*/ 0 w 675"/>
                <a:gd name="T1" fmla="*/ 13 h 305"/>
                <a:gd name="T2" fmla="*/ 117 w 675"/>
                <a:gd name="T3" fmla="*/ 0 h 305"/>
                <a:gd name="T4" fmla="*/ 111 w 675"/>
                <a:gd name="T5" fmla="*/ 0 h 305"/>
                <a:gd name="T6" fmla="*/ 111 w 675"/>
                <a:gd name="T7" fmla="*/ 0 h 305"/>
                <a:gd name="T8" fmla="*/ 114 w 675"/>
                <a:gd name="T9" fmla="*/ 0 h 305"/>
                <a:gd name="T10" fmla="*/ 117 w 675"/>
                <a:gd name="T11" fmla="*/ 0 h 305"/>
                <a:gd name="T12" fmla="*/ 121 w 675"/>
                <a:gd name="T13" fmla="*/ 2 h 305"/>
                <a:gd name="T14" fmla="*/ 124 w 675"/>
                <a:gd name="T15" fmla="*/ 4 h 305"/>
                <a:gd name="T16" fmla="*/ 127 w 675"/>
                <a:gd name="T17" fmla="*/ 7 h 305"/>
                <a:gd name="T18" fmla="*/ 129 w 675"/>
                <a:gd name="T19" fmla="*/ 11 h 305"/>
                <a:gd name="T20" fmla="*/ 132 w 675"/>
                <a:gd name="T21" fmla="*/ 15 h 305"/>
                <a:gd name="T22" fmla="*/ 133 w 675"/>
                <a:gd name="T23" fmla="*/ 20 h 305"/>
                <a:gd name="T24" fmla="*/ 133 w 675"/>
                <a:gd name="T25" fmla="*/ 20 h 305"/>
                <a:gd name="T26" fmla="*/ 135 w 675"/>
                <a:gd name="T27" fmla="*/ 25 h 305"/>
                <a:gd name="T28" fmla="*/ 135 w 675"/>
                <a:gd name="T29" fmla="*/ 30 h 305"/>
                <a:gd name="T30" fmla="*/ 135 w 675"/>
                <a:gd name="T31" fmla="*/ 34 h 305"/>
                <a:gd name="T32" fmla="*/ 134 w 675"/>
                <a:gd name="T33" fmla="*/ 38 h 305"/>
                <a:gd name="T34" fmla="*/ 133 w 675"/>
                <a:gd name="T35" fmla="*/ 42 h 305"/>
                <a:gd name="T36" fmla="*/ 131 w 675"/>
                <a:gd name="T37" fmla="*/ 45 h 305"/>
                <a:gd name="T38" fmla="*/ 128 w 675"/>
                <a:gd name="T39" fmla="*/ 47 h 305"/>
                <a:gd name="T40" fmla="*/ 125 w 675"/>
                <a:gd name="T41" fmla="*/ 48 h 305"/>
                <a:gd name="T42" fmla="*/ 8 w 675"/>
                <a:gd name="T43" fmla="*/ 61 h 30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75" h="305">
                  <a:moveTo>
                    <a:pt x="0" y="64"/>
                  </a:moveTo>
                  <a:lnTo>
                    <a:pt x="587" y="0"/>
                  </a:lnTo>
                  <a:lnTo>
                    <a:pt x="554" y="1"/>
                  </a:lnTo>
                  <a:lnTo>
                    <a:pt x="570" y="0"/>
                  </a:lnTo>
                  <a:lnTo>
                    <a:pt x="587" y="2"/>
                  </a:lnTo>
                  <a:lnTo>
                    <a:pt x="604" y="11"/>
                  </a:lnTo>
                  <a:lnTo>
                    <a:pt x="620" y="22"/>
                  </a:lnTo>
                  <a:lnTo>
                    <a:pt x="634" y="37"/>
                  </a:lnTo>
                  <a:lnTo>
                    <a:pt x="646" y="56"/>
                  </a:lnTo>
                  <a:lnTo>
                    <a:pt x="658" y="77"/>
                  </a:lnTo>
                  <a:lnTo>
                    <a:pt x="667" y="100"/>
                  </a:lnTo>
                  <a:lnTo>
                    <a:pt x="673" y="125"/>
                  </a:lnTo>
                  <a:lnTo>
                    <a:pt x="675" y="149"/>
                  </a:lnTo>
                  <a:lnTo>
                    <a:pt x="674" y="171"/>
                  </a:lnTo>
                  <a:lnTo>
                    <a:pt x="670" y="191"/>
                  </a:lnTo>
                  <a:lnTo>
                    <a:pt x="663" y="210"/>
                  </a:lnTo>
                  <a:lnTo>
                    <a:pt x="653" y="224"/>
                  </a:lnTo>
                  <a:lnTo>
                    <a:pt x="640" y="235"/>
                  </a:lnTo>
                  <a:lnTo>
                    <a:pt x="625" y="241"/>
                  </a:lnTo>
                  <a:lnTo>
                    <a:pt x="39" y="305"/>
                  </a:lnTo>
                </a:path>
              </a:pathLst>
            </a:custGeom>
            <a:solidFill>
              <a:schemeClr val="tx1">
                <a:lumMod val="40000"/>
                <a:lumOff val="60000"/>
              </a:schemeClr>
            </a:solidFill>
            <a:ln w="0">
              <a:solidFill>
                <a:srgbClr val="000000"/>
              </a:solidFill>
              <a:prstDash val="solid"/>
              <a:round/>
              <a:headEnd/>
              <a:tailEnd/>
            </a:ln>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47" name="Freeform 29">
              <a:extLst>
                <a:ext uri="{FF2B5EF4-FFF2-40B4-BE49-F238E27FC236}">
                  <a16:creationId xmlns:a16="http://schemas.microsoft.com/office/drawing/2014/main" id="{E9B3F3E9-D7F1-AB41-B429-E0D0D20E8381}"/>
                </a:ext>
              </a:extLst>
            </p:cNvPr>
            <p:cNvSpPr>
              <a:spLocks noChangeAspect="1"/>
            </p:cNvSpPr>
            <p:nvPr/>
          </p:nvSpPr>
          <p:spPr bwMode="auto">
            <a:xfrm>
              <a:off x="548" y="1533"/>
              <a:ext cx="969" cy="869"/>
            </a:xfrm>
            <a:custGeom>
              <a:avLst/>
              <a:gdLst>
                <a:gd name="T0" fmla="*/ 11 w 4846"/>
                <a:gd name="T1" fmla="*/ 645 h 4343"/>
                <a:gd name="T2" fmla="*/ 189 w 4846"/>
                <a:gd name="T3" fmla="*/ 555 h 4343"/>
                <a:gd name="T4" fmla="*/ 624 w 4846"/>
                <a:gd name="T5" fmla="*/ 100 h 4343"/>
                <a:gd name="T6" fmla="*/ 966 w 4846"/>
                <a:gd name="T7" fmla="*/ 3 h 4343"/>
                <a:gd name="T8" fmla="*/ 967 w 4846"/>
                <a:gd name="T9" fmla="*/ 67 h 4343"/>
                <a:gd name="T10" fmla="*/ 953 w 4846"/>
                <a:gd name="T11" fmla="*/ 69 h 4343"/>
                <a:gd name="T12" fmla="*/ 937 w 4846"/>
                <a:gd name="T13" fmla="*/ 71 h 4343"/>
                <a:gd name="T14" fmla="*/ 919 w 4846"/>
                <a:gd name="T15" fmla="*/ 74 h 4343"/>
                <a:gd name="T16" fmla="*/ 899 w 4846"/>
                <a:gd name="T17" fmla="*/ 78 h 4343"/>
                <a:gd name="T18" fmla="*/ 878 w 4846"/>
                <a:gd name="T19" fmla="*/ 83 h 4343"/>
                <a:gd name="T20" fmla="*/ 855 w 4846"/>
                <a:gd name="T21" fmla="*/ 90 h 4343"/>
                <a:gd name="T22" fmla="*/ 832 w 4846"/>
                <a:gd name="T23" fmla="*/ 98 h 4343"/>
                <a:gd name="T24" fmla="*/ 808 w 4846"/>
                <a:gd name="T25" fmla="*/ 108 h 4343"/>
                <a:gd name="T26" fmla="*/ 783 w 4846"/>
                <a:gd name="T27" fmla="*/ 121 h 4343"/>
                <a:gd name="T28" fmla="*/ 759 w 4846"/>
                <a:gd name="T29" fmla="*/ 136 h 4343"/>
                <a:gd name="T30" fmla="*/ 736 w 4846"/>
                <a:gd name="T31" fmla="*/ 154 h 4343"/>
                <a:gd name="T32" fmla="*/ 712 w 4846"/>
                <a:gd name="T33" fmla="*/ 175 h 4343"/>
                <a:gd name="T34" fmla="*/ 690 w 4846"/>
                <a:gd name="T35" fmla="*/ 200 h 4343"/>
                <a:gd name="T36" fmla="*/ 669 w 4846"/>
                <a:gd name="T37" fmla="*/ 228 h 4343"/>
                <a:gd name="T38" fmla="*/ 650 w 4846"/>
                <a:gd name="T39" fmla="*/ 260 h 4343"/>
                <a:gd name="T40" fmla="*/ 633 w 4846"/>
                <a:gd name="T41" fmla="*/ 296 h 4343"/>
                <a:gd name="T42" fmla="*/ 623 w 4846"/>
                <a:gd name="T43" fmla="*/ 315 h 4343"/>
                <a:gd name="T44" fmla="*/ 613 w 4846"/>
                <a:gd name="T45" fmla="*/ 334 h 4343"/>
                <a:gd name="T46" fmla="*/ 603 w 4846"/>
                <a:gd name="T47" fmla="*/ 353 h 4343"/>
                <a:gd name="T48" fmla="*/ 592 w 4846"/>
                <a:gd name="T49" fmla="*/ 373 h 4343"/>
                <a:gd name="T50" fmla="*/ 581 w 4846"/>
                <a:gd name="T51" fmla="*/ 392 h 4343"/>
                <a:gd name="T52" fmla="*/ 571 w 4846"/>
                <a:gd name="T53" fmla="*/ 411 h 4343"/>
                <a:gd name="T54" fmla="*/ 560 w 4846"/>
                <a:gd name="T55" fmla="*/ 429 h 4343"/>
                <a:gd name="T56" fmla="*/ 550 w 4846"/>
                <a:gd name="T57" fmla="*/ 446 h 4343"/>
                <a:gd name="T58" fmla="*/ 540 w 4846"/>
                <a:gd name="T59" fmla="*/ 462 h 4343"/>
                <a:gd name="T60" fmla="*/ 532 w 4846"/>
                <a:gd name="T61" fmla="*/ 477 h 4343"/>
                <a:gd name="T62" fmla="*/ 524 w 4846"/>
                <a:gd name="T63" fmla="*/ 490 h 4343"/>
                <a:gd name="T64" fmla="*/ 517 w 4846"/>
                <a:gd name="T65" fmla="*/ 501 h 4343"/>
                <a:gd name="T66" fmla="*/ 511 w 4846"/>
                <a:gd name="T67" fmla="*/ 510 h 4343"/>
                <a:gd name="T68" fmla="*/ 507 w 4846"/>
                <a:gd name="T69" fmla="*/ 517 h 4343"/>
                <a:gd name="T70" fmla="*/ 504 w 4846"/>
                <a:gd name="T71" fmla="*/ 521 h 4343"/>
                <a:gd name="T72" fmla="*/ 503 w 4846"/>
                <a:gd name="T73" fmla="*/ 523 h 4343"/>
                <a:gd name="T74" fmla="*/ 310 w 4846"/>
                <a:gd name="T75" fmla="*/ 869 h 4343"/>
                <a:gd name="T76" fmla="*/ 72 w 4846"/>
                <a:gd name="T77" fmla="*/ 787 h 4343"/>
                <a:gd name="T78" fmla="*/ 10 w 4846"/>
                <a:gd name="T79" fmla="*/ 648 h 434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846" h="4343">
                  <a:moveTo>
                    <a:pt x="64" y="3233"/>
                  </a:moveTo>
                  <a:lnTo>
                    <a:pt x="57" y="3225"/>
                  </a:lnTo>
                  <a:lnTo>
                    <a:pt x="0" y="2776"/>
                  </a:lnTo>
                  <a:lnTo>
                    <a:pt x="946" y="2776"/>
                  </a:lnTo>
                  <a:lnTo>
                    <a:pt x="1617" y="1940"/>
                  </a:lnTo>
                  <a:lnTo>
                    <a:pt x="3121" y="502"/>
                  </a:lnTo>
                  <a:lnTo>
                    <a:pt x="4846" y="0"/>
                  </a:lnTo>
                  <a:lnTo>
                    <a:pt x="4829" y="13"/>
                  </a:lnTo>
                  <a:lnTo>
                    <a:pt x="4836" y="30"/>
                  </a:lnTo>
                  <a:lnTo>
                    <a:pt x="4836" y="333"/>
                  </a:lnTo>
                  <a:lnTo>
                    <a:pt x="4803" y="338"/>
                  </a:lnTo>
                  <a:lnTo>
                    <a:pt x="4767" y="343"/>
                  </a:lnTo>
                  <a:lnTo>
                    <a:pt x="4729" y="349"/>
                  </a:lnTo>
                  <a:lnTo>
                    <a:pt x="4687" y="355"/>
                  </a:lnTo>
                  <a:lnTo>
                    <a:pt x="4642" y="363"/>
                  </a:lnTo>
                  <a:lnTo>
                    <a:pt x="4597" y="371"/>
                  </a:lnTo>
                  <a:lnTo>
                    <a:pt x="4547" y="380"/>
                  </a:lnTo>
                  <a:lnTo>
                    <a:pt x="4497" y="390"/>
                  </a:lnTo>
                  <a:lnTo>
                    <a:pt x="4444" y="403"/>
                  </a:lnTo>
                  <a:lnTo>
                    <a:pt x="4390" y="416"/>
                  </a:lnTo>
                  <a:lnTo>
                    <a:pt x="4333" y="432"/>
                  </a:lnTo>
                  <a:lnTo>
                    <a:pt x="4277" y="449"/>
                  </a:lnTo>
                  <a:lnTo>
                    <a:pt x="4219" y="468"/>
                  </a:lnTo>
                  <a:lnTo>
                    <a:pt x="4160" y="491"/>
                  </a:lnTo>
                  <a:lnTo>
                    <a:pt x="4100" y="515"/>
                  </a:lnTo>
                  <a:lnTo>
                    <a:pt x="4040" y="542"/>
                  </a:lnTo>
                  <a:lnTo>
                    <a:pt x="3979" y="572"/>
                  </a:lnTo>
                  <a:lnTo>
                    <a:pt x="3918" y="605"/>
                  </a:lnTo>
                  <a:lnTo>
                    <a:pt x="3858" y="642"/>
                  </a:lnTo>
                  <a:lnTo>
                    <a:pt x="3798" y="682"/>
                  </a:lnTo>
                  <a:lnTo>
                    <a:pt x="3738" y="724"/>
                  </a:lnTo>
                  <a:lnTo>
                    <a:pt x="3679" y="771"/>
                  </a:lnTo>
                  <a:lnTo>
                    <a:pt x="3620" y="822"/>
                  </a:lnTo>
                  <a:lnTo>
                    <a:pt x="3563" y="877"/>
                  </a:lnTo>
                  <a:lnTo>
                    <a:pt x="3507" y="935"/>
                  </a:lnTo>
                  <a:lnTo>
                    <a:pt x="3453" y="998"/>
                  </a:lnTo>
                  <a:lnTo>
                    <a:pt x="3398" y="1066"/>
                  </a:lnTo>
                  <a:lnTo>
                    <a:pt x="3348" y="1139"/>
                  </a:lnTo>
                  <a:lnTo>
                    <a:pt x="3299" y="1217"/>
                  </a:lnTo>
                  <a:lnTo>
                    <a:pt x="3251" y="1299"/>
                  </a:lnTo>
                  <a:lnTo>
                    <a:pt x="3206" y="1387"/>
                  </a:lnTo>
                  <a:lnTo>
                    <a:pt x="3164" y="1480"/>
                  </a:lnTo>
                  <a:lnTo>
                    <a:pt x="3141" y="1526"/>
                  </a:lnTo>
                  <a:lnTo>
                    <a:pt x="3117" y="1573"/>
                  </a:lnTo>
                  <a:lnTo>
                    <a:pt x="3092" y="1621"/>
                  </a:lnTo>
                  <a:lnTo>
                    <a:pt x="3066" y="1669"/>
                  </a:lnTo>
                  <a:lnTo>
                    <a:pt x="3041" y="1716"/>
                  </a:lnTo>
                  <a:lnTo>
                    <a:pt x="3015" y="1765"/>
                  </a:lnTo>
                  <a:lnTo>
                    <a:pt x="2988" y="1815"/>
                  </a:lnTo>
                  <a:lnTo>
                    <a:pt x="2961" y="1863"/>
                  </a:lnTo>
                  <a:lnTo>
                    <a:pt x="2934" y="1911"/>
                  </a:lnTo>
                  <a:lnTo>
                    <a:pt x="2906" y="1959"/>
                  </a:lnTo>
                  <a:lnTo>
                    <a:pt x="2880" y="2006"/>
                  </a:lnTo>
                  <a:lnTo>
                    <a:pt x="2854" y="2053"/>
                  </a:lnTo>
                  <a:lnTo>
                    <a:pt x="2827" y="2099"/>
                  </a:lnTo>
                  <a:lnTo>
                    <a:pt x="2801" y="2144"/>
                  </a:lnTo>
                  <a:lnTo>
                    <a:pt x="2775" y="2187"/>
                  </a:lnTo>
                  <a:lnTo>
                    <a:pt x="2750" y="2230"/>
                  </a:lnTo>
                  <a:lnTo>
                    <a:pt x="2726" y="2271"/>
                  </a:lnTo>
                  <a:lnTo>
                    <a:pt x="2702" y="2310"/>
                  </a:lnTo>
                  <a:lnTo>
                    <a:pt x="2680" y="2347"/>
                  </a:lnTo>
                  <a:lnTo>
                    <a:pt x="2659" y="2383"/>
                  </a:lnTo>
                  <a:lnTo>
                    <a:pt x="2638" y="2417"/>
                  </a:lnTo>
                  <a:lnTo>
                    <a:pt x="2619" y="2448"/>
                  </a:lnTo>
                  <a:lnTo>
                    <a:pt x="2601" y="2477"/>
                  </a:lnTo>
                  <a:lnTo>
                    <a:pt x="2585" y="2505"/>
                  </a:lnTo>
                  <a:lnTo>
                    <a:pt x="2570" y="2529"/>
                  </a:lnTo>
                  <a:lnTo>
                    <a:pt x="2556" y="2550"/>
                  </a:lnTo>
                  <a:lnTo>
                    <a:pt x="2546" y="2569"/>
                  </a:lnTo>
                  <a:lnTo>
                    <a:pt x="2536" y="2584"/>
                  </a:lnTo>
                  <a:lnTo>
                    <a:pt x="2528" y="2597"/>
                  </a:lnTo>
                  <a:lnTo>
                    <a:pt x="2523" y="2606"/>
                  </a:lnTo>
                  <a:lnTo>
                    <a:pt x="2519" y="2611"/>
                  </a:lnTo>
                  <a:lnTo>
                    <a:pt x="2518" y="2613"/>
                  </a:lnTo>
                  <a:lnTo>
                    <a:pt x="1815" y="3528"/>
                  </a:lnTo>
                  <a:lnTo>
                    <a:pt x="1548" y="4343"/>
                  </a:lnTo>
                  <a:lnTo>
                    <a:pt x="833" y="4185"/>
                  </a:lnTo>
                  <a:lnTo>
                    <a:pt x="361" y="3933"/>
                  </a:lnTo>
                  <a:lnTo>
                    <a:pt x="50" y="3641"/>
                  </a:lnTo>
                  <a:lnTo>
                    <a:pt x="50" y="3241"/>
                  </a:lnTo>
                  <a:lnTo>
                    <a:pt x="64" y="3233"/>
                  </a:lnTo>
                  <a:close/>
                </a:path>
              </a:pathLst>
            </a:custGeom>
            <a:solidFill>
              <a:schemeClr val="tx1">
                <a:lumMod val="40000"/>
                <a:lumOff val="60000"/>
              </a:schemeClr>
            </a:solidFill>
            <a:ln w="9525">
              <a:solidFill>
                <a:srgbClr val="000000"/>
              </a:solidFill>
              <a:round/>
              <a:headEnd/>
              <a:tailEnd/>
            </a:ln>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48" name="Freeform 30">
              <a:extLst>
                <a:ext uri="{FF2B5EF4-FFF2-40B4-BE49-F238E27FC236}">
                  <a16:creationId xmlns:a16="http://schemas.microsoft.com/office/drawing/2014/main" id="{60A7F291-B7EC-0945-88C8-012D373D633E}"/>
                </a:ext>
              </a:extLst>
            </p:cNvPr>
            <p:cNvSpPr>
              <a:spLocks noChangeAspect="1"/>
            </p:cNvSpPr>
            <p:nvPr/>
          </p:nvSpPr>
          <p:spPr bwMode="auto">
            <a:xfrm>
              <a:off x="548" y="1533"/>
              <a:ext cx="969" cy="869"/>
            </a:xfrm>
            <a:custGeom>
              <a:avLst/>
              <a:gdLst>
                <a:gd name="T0" fmla="*/ 11 w 4846"/>
                <a:gd name="T1" fmla="*/ 645 h 4343"/>
                <a:gd name="T2" fmla="*/ 189 w 4846"/>
                <a:gd name="T3" fmla="*/ 555 h 4343"/>
                <a:gd name="T4" fmla="*/ 624 w 4846"/>
                <a:gd name="T5" fmla="*/ 100 h 4343"/>
                <a:gd name="T6" fmla="*/ 966 w 4846"/>
                <a:gd name="T7" fmla="*/ 3 h 4343"/>
                <a:gd name="T8" fmla="*/ 967 w 4846"/>
                <a:gd name="T9" fmla="*/ 67 h 4343"/>
                <a:gd name="T10" fmla="*/ 960 w 4846"/>
                <a:gd name="T11" fmla="*/ 68 h 4343"/>
                <a:gd name="T12" fmla="*/ 946 w 4846"/>
                <a:gd name="T13" fmla="*/ 70 h 4343"/>
                <a:gd name="T14" fmla="*/ 928 w 4846"/>
                <a:gd name="T15" fmla="*/ 73 h 4343"/>
                <a:gd name="T16" fmla="*/ 909 w 4846"/>
                <a:gd name="T17" fmla="*/ 76 h 4343"/>
                <a:gd name="T18" fmla="*/ 889 w 4846"/>
                <a:gd name="T19" fmla="*/ 81 h 4343"/>
                <a:gd name="T20" fmla="*/ 866 w 4846"/>
                <a:gd name="T21" fmla="*/ 86 h 4343"/>
                <a:gd name="T22" fmla="*/ 844 w 4846"/>
                <a:gd name="T23" fmla="*/ 94 h 4343"/>
                <a:gd name="T24" fmla="*/ 820 w 4846"/>
                <a:gd name="T25" fmla="*/ 103 h 4343"/>
                <a:gd name="T26" fmla="*/ 796 w 4846"/>
                <a:gd name="T27" fmla="*/ 114 h 4343"/>
                <a:gd name="T28" fmla="*/ 771 w 4846"/>
                <a:gd name="T29" fmla="*/ 128 h 4343"/>
                <a:gd name="T30" fmla="*/ 747 w 4846"/>
                <a:gd name="T31" fmla="*/ 145 h 4343"/>
                <a:gd name="T32" fmla="*/ 724 w 4846"/>
                <a:gd name="T33" fmla="*/ 164 h 4343"/>
                <a:gd name="T34" fmla="*/ 701 w 4846"/>
                <a:gd name="T35" fmla="*/ 187 h 4343"/>
                <a:gd name="T36" fmla="*/ 679 w 4846"/>
                <a:gd name="T37" fmla="*/ 213 h 4343"/>
                <a:gd name="T38" fmla="*/ 660 w 4846"/>
                <a:gd name="T39" fmla="*/ 244 h 4343"/>
                <a:gd name="T40" fmla="*/ 641 w 4846"/>
                <a:gd name="T41" fmla="*/ 278 h 4343"/>
                <a:gd name="T42" fmla="*/ 633 w 4846"/>
                <a:gd name="T43" fmla="*/ 296 h 4343"/>
                <a:gd name="T44" fmla="*/ 623 w 4846"/>
                <a:gd name="T45" fmla="*/ 315 h 4343"/>
                <a:gd name="T46" fmla="*/ 613 w 4846"/>
                <a:gd name="T47" fmla="*/ 334 h 4343"/>
                <a:gd name="T48" fmla="*/ 603 w 4846"/>
                <a:gd name="T49" fmla="*/ 353 h 4343"/>
                <a:gd name="T50" fmla="*/ 592 w 4846"/>
                <a:gd name="T51" fmla="*/ 373 h 4343"/>
                <a:gd name="T52" fmla="*/ 581 w 4846"/>
                <a:gd name="T53" fmla="*/ 392 h 4343"/>
                <a:gd name="T54" fmla="*/ 571 w 4846"/>
                <a:gd name="T55" fmla="*/ 411 h 4343"/>
                <a:gd name="T56" fmla="*/ 560 w 4846"/>
                <a:gd name="T57" fmla="*/ 429 h 4343"/>
                <a:gd name="T58" fmla="*/ 550 w 4846"/>
                <a:gd name="T59" fmla="*/ 446 h 4343"/>
                <a:gd name="T60" fmla="*/ 540 w 4846"/>
                <a:gd name="T61" fmla="*/ 462 h 4343"/>
                <a:gd name="T62" fmla="*/ 532 w 4846"/>
                <a:gd name="T63" fmla="*/ 477 h 4343"/>
                <a:gd name="T64" fmla="*/ 524 w 4846"/>
                <a:gd name="T65" fmla="*/ 490 h 4343"/>
                <a:gd name="T66" fmla="*/ 517 w 4846"/>
                <a:gd name="T67" fmla="*/ 501 h 4343"/>
                <a:gd name="T68" fmla="*/ 511 w 4846"/>
                <a:gd name="T69" fmla="*/ 510 h 4343"/>
                <a:gd name="T70" fmla="*/ 507 w 4846"/>
                <a:gd name="T71" fmla="*/ 517 h 4343"/>
                <a:gd name="T72" fmla="*/ 504 w 4846"/>
                <a:gd name="T73" fmla="*/ 521 h 4343"/>
                <a:gd name="T74" fmla="*/ 503 w 4846"/>
                <a:gd name="T75" fmla="*/ 523 h 4343"/>
                <a:gd name="T76" fmla="*/ 310 w 4846"/>
                <a:gd name="T77" fmla="*/ 869 h 4343"/>
                <a:gd name="T78" fmla="*/ 72 w 4846"/>
                <a:gd name="T79" fmla="*/ 787 h 4343"/>
                <a:gd name="T80" fmla="*/ 10 w 4846"/>
                <a:gd name="T81" fmla="*/ 648 h 434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846" h="4343">
                  <a:moveTo>
                    <a:pt x="64" y="3233"/>
                  </a:moveTo>
                  <a:lnTo>
                    <a:pt x="57" y="3225"/>
                  </a:lnTo>
                  <a:lnTo>
                    <a:pt x="0" y="2776"/>
                  </a:lnTo>
                  <a:lnTo>
                    <a:pt x="946" y="2776"/>
                  </a:lnTo>
                  <a:lnTo>
                    <a:pt x="1617" y="1940"/>
                  </a:lnTo>
                  <a:lnTo>
                    <a:pt x="3121" y="502"/>
                  </a:lnTo>
                  <a:lnTo>
                    <a:pt x="4846" y="0"/>
                  </a:lnTo>
                  <a:lnTo>
                    <a:pt x="4829" y="13"/>
                  </a:lnTo>
                  <a:lnTo>
                    <a:pt x="4836" y="30"/>
                  </a:lnTo>
                  <a:lnTo>
                    <a:pt x="4836" y="333"/>
                  </a:lnTo>
                  <a:lnTo>
                    <a:pt x="4803" y="338"/>
                  </a:lnTo>
                  <a:lnTo>
                    <a:pt x="4767" y="343"/>
                  </a:lnTo>
                  <a:lnTo>
                    <a:pt x="4729" y="349"/>
                  </a:lnTo>
                  <a:lnTo>
                    <a:pt x="4687" y="355"/>
                  </a:lnTo>
                  <a:lnTo>
                    <a:pt x="4642" y="363"/>
                  </a:lnTo>
                  <a:lnTo>
                    <a:pt x="4597" y="371"/>
                  </a:lnTo>
                  <a:lnTo>
                    <a:pt x="4547" y="380"/>
                  </a:lnTo>
                  <a:lnTo>
                    <a:pt x="4497" y="390"/>
                  </a:lnTo>
                  <a:lnTo>
                    <a:pt x="4444" y="403"/>
                  </a:lnTo>
                  <a:lnTo>
                    <a:pt x="4390" y="416"/>
                  </a:lnTo>
                  <a:lnTo>
                    <a:pt x="4333" y="432"/>
                  </a:lnTo>
                  <a:lnTo>
                    <a:pt x="4277" y="449"/>
                  </a:lnTo>
                  <a:lnTo>
                    <a:pt x="4219" y="468"/>
                  </a:lnTo>
                  <a:lnTo>
                    <a:pt x="4160" y="491"/>
                  </a:lnTo>
                  <a:lnTo>
                    <a:pt x="4100" y="515"/>
                  </a:lnTo>
                  <a:lnTo>
                    <a:pt x="4040" y="542"/>
                  </a:lnTo>
                  <a:lnTo>
                    <a:pt x="3979" y="572"/>
                  </a:lnTo>
                  <a:lnTo>
                    <a:pt x="3918" y="605"/>
                  </a:lnTo>
                  <a:lnTo>
                    <a:pt x="3858" y="642"/>
                  </a:lnTo>
                  <a:lnTo>
                    <a:pt x="3798" y="682"/>
                  </a:lnTo>
                  <a:lnTo>
                    <a:pt x="3738" y="724"/>
                  </a:lnTo>
                  <a:lnTo>
                    <a:pt x="3679" y="771"/>
                  </a:lnTo>
                  <a:lnTo>
                    <a:pt x="3620" y="822"/>
                  </a:lnTo>
                  <a:lnTo>
                    <a:pt x="3563" y="877"/>
                  </a:lnTo>
                  <a:lnTo>
                    <a:pt x="3507" y="935"/>
                  </a:lnTo>
                  <a:lnTo>
                    <a:pt x="3453" y="998"/>
                  </a:lnTo>
                  <a:lnTo>
                    <a:pt x="3398" y="1066"/>
                  </a:lnTo>
                  <a:lnTo>
                    <a:pt x="3348" y="1139"/>
                  </a:lnTo>
                  <a:lnTo>
                    <a:pt x="3299" y="1217"/>
                  </a:lnTo>
                  <a:lnTo>
                    <a:pt x="3251" y="1299"/>
                  </a:lnTo>
                  <a:lnTo>
                    <a:pt x="3206" y="1387"/>
                  </a:lnTo>
                  <a:lnTo>
                    <a:pt x="3164" y="1480"/>
                  </a:lnTo>
                  <a:lnTo>
                    <a:pt x="3141" y="1526"/>
                  </a:lnTo>
                  <a:lnTo>
                    <a:pt x="3117" y="1573"/>
                  </a:lnTo>
                  <a:lnTo>
                    <a:pt x="3092" y="1621"/>
                  </a:lnTo>
                  <a:lnTo>
                    <a:pt x="3066" y="1669"/>
                  </a:lnTo>
                  <a:lnTo>
                    <a:pt x="3041" y="1716"/>
                  </a:lnTo>
                  <a:lnTo>
                    <a:pt x="3015" y="1765"/>
                  </a:lnTo>
                  <a:lnTo>
                    <a:pt x="2988" y="1815"/>
                  </a:lnTo>
                  <a:lnTo>
                    <a:pt x="2961" y="1863"/>
                  </a:lnTo>
                  <a:lnTo>
                    <a:pt x="2934" y="1911"/>
                  </a:lnTo>
                  <a:lnTo>
                    <a:pt x="2906" y="1959"/>
                  </a:lnTo>
                  <a:lnTo>
                    <a:pt x="2880" y="2006"/>
                  </a:lnTo>
                  <a:lnTo>
                    <a:pt x="2854" y="2053"/>
                  </a:lnTo>
                  <a:lnTo>
                    <a:pt x="2827" y="2099"/>
                  </a:lnTo>
                  <a:lnTo>
                    <a:pt x="2801" y="2144"/>
                  </a:lnTo>
                  <a:lnTo>
                    <a:pt x="2775" y="2187"/>
                  </a:lnTo>
                  <a:lnTo>
                    <a:pt x="2750" y="2230"/>
                  </a:lnTo>
                  <a:lnTo>
                    <a:pt x="2726" y="2271"/>
                  </a:lnTo>
                  <a:lnTo>
                    <a:pt x="2702" y="2310"/>
                  </a:lnTo>
                  <a:lnTo>
                    <a:pt x="2680" y="2347"/>
                  </a:lnTo>
                  <a:lnTo>
                    <a:pt x="2659" y="2383"/>
                  </a:lnTo>
                  <a:lnTo>
                    <a:pt x="2638" y="2417"/>
                  </a:lnTo>
                  <a:lnTo>
                    <a:pt x="2619" y="2448"/>
                  </a:lnTo>
                  <a:lnTo>
                    <a:pt x="2601" y="2477"/>
                  </a:lnTo>
                  <a:lnTo>
                    <a:pt x="2585" y="2505"/>
                  </a:lnTo>
                  <a:lnTo>
                    <a:pt x="2570" y="2529"/>
                  </a:lnTo>
                  <a:lnTo>
                    <a:pt x="2556" y="2550"/>
                  </a:lnTo>
                  <a:lnTo>
                    <a:pt x="2546" y="2569"/>
                  </a:lnTo>
                  <a:lnTo>
                    <a:pt x="2536" y="2584"/>
                  </a:lnTo>
                  <a:lnTo>
                    <a:pt x="2528" y="2597"/>
                  </a:lnTo>
                  <a:lnTo>
                    <a:pt x="2523" y="2606"/>
                  </a:lnTo>
                  <a:lnTo>
                    <a:pt x="2519" y="2611"/>
                  </a:lnTo>
                  <a:lnTo>
                    <a:pt x="2518" y="2613"/>
                  </a:lnTo>
                  <a:lnTo>
                    <a:pt x="1815" y="3528"/>
                  </a:lnTo>
                  <a:lnTo>
                    <a:pt x="1548" y="4343"/>
                  </a:lnTo>
                  <a:lnTo>
                    <a:pt x="833" y="4185"/>
                  </a:lnTo>
                  <a:lnTo>
                    <a:pt x="361" y="3933"/>
                  </a:lnTo>
                  <a:lnTo>
                    <a:pt x="50" y="3641"/>
                  </a:lnTo>
                  <a:lnTo>
                    <a:pt x="50" y="3241"/>
                  </a:lnTo>
                  <a:lnTo>
                    <a:pt x="64" y="3233"/>
                  </a:lnTo>
                </a:path>
              </a:pathLst>
            </a:custGeom>
            <a:noFill/>
            <a:ln w="0">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49" name="Freeform 31">
              <a:extLst>
                <a:ext uri="{FF2B5EF4-FFF2-40B4-BE49-F238E27FC236}">
                  <a16:creationId xmlns:a16="http://schemas.microsoft.com/office/drawing/2014/main" id="{1A3A28F5-8AB0-6245-8BFB-114D6BDA4AD8}"/>
                </a:ext>
              </a:extLst>
            </p:cNvPr>
            <p:cNvSpPr>
              <a:spLocks noChangeAspect="1"/>
            </p:cNvSpPr>
            <p:nvPr/>
          </p:nvSpPr>
          <p:spPr bwMode="auto">
            <a:xfrm>
              <a:off x="429" y="1510"/>
              <a:ext cx="1505" cy="938"/>
            </a:xfrm>
            <a:custGeom>
              <a:avLst/>
              <a:gdLst>
                <a:gd name="T0" fmla="*/ 980 w 7527"/>
                <a:gd name="T1" fmla="*/ 66 h 4689"/>
                <a:gd name="T2" fmla="*/ 797 w 7527"/>
                <a:gd name="T3" fmla="*/ 146 h 4689"/>
                <a:gd name="T4" fmla="*/ 626 w 7527"/>
                <a:gd name="T5" fmla="*/ 302 h 4689"/>
                <a:gd name="T6" fmla="*/ 483 w 7527"/>
                <a:gd name="T7" fmla="*/ 455 h 4689"/>
                <a:gd name="T8" fmla="*/ 363 w 7527"/>
                <a:gd name="T9" fmla="*/ 577 h 4689"/>
                <a:gd name="T10" fmla="*/ 290 w 7527"/>
                <a:gd name="T11" fmla="*/ 640 h 4689"/>
                <a:gd name="T12" fmla="*/ 202 w 7527"/>
                <a:gd name="T13" fmla="*/ 654 h 4689"/>
                <a:gd name="T14" fmla="*/ 90 w 7527"/>
                <a:gd name="T15" fmla="*/ 655 h 4689"/>
                <a:gd name="T16" fmla="*/ 36 w 7527"/>
                <a:gd name="T17" fmla="*/ 654 h 4689"/>
                <a:gd name="T18" fmla="*/ 94 w 7527"/>
                <a:gd name="T19" fmla="*/ 682 h 4689"/>
                <a:gd name="T20" fmla="*/ 211 w 7527"/>
                <a:gd name="T21" fmla="*/ 677 h 4689"/>
                <a:gd name="T22" fmla="*/ 295 w 7527"/>
                <a:gd name="T23" fmla="*/ 656 h 4689"/>
                <a:gd name="T24" fmla="*/ 389 w 7527"/>
                <a:gd name="T25" fmla="*/ 560 h 4689"/>
                <a:gd name="T26" fmla="*/ 450 w 7527"/>
                <a:gd name="T27" fmla="*/ 496 h 4689"/>
                <a:gd name="T28" fmla="*/ 540 w 7527"/>
                <a:gd name="T29" fmla="*/ 408 h 4689"/>
                <a:gd name="T30" fmla="*/ 609 w 7527"/>
                <a:gd name="T31" fmla="*/ 340 h 4689"/>
                <a:gd name="T32" fmla="*/ 578 w 7527"/>
                <a:gd name="T33" fmla="*/ 384 h 4689"/>
                <a:gd name="T34" fmla="*/ 510 w 7527"/>
                <a:gd name="T35" fmla="*/ 467 h 4689"/>
                <a:gd name="T36" fmla="*/ 460 w 7527"/>
                <a:gd name="T37" fmla="*/ 526 h 4689"/>
                <a:gd name="T38" fmla="*/ 379 w 7527"/>
                <a:gd name="T39" fmla="*/ 610 h 4689"/>
                <a:gd name="T40" fmla="*/ 276 w 7527"/>
                <a:gd name="T41" fmla="*/ 680 h 4689"/>
                <a:gd name="T42" fmla="*/ 145 w 7527"/>
                <a:gd name="T43" fmla="*/ 722 h 4689"/>
                <a:gd name="T44" fmla="*/ 28 w 7527"/>
                <a:gd name="T45" fmla="*/ 759 h 4689"/>
                <a:gd name="T46" fmla="*/ 43 w 7527"/>
                <a:gd name="T47" fmla="*/ 789 h 4689"/>
                <a:gd name="T48" fmla="*/ 179 w 7527"/>
                <a:gd name="T49" fmla="*/ 740 h 4689"/>
                <a:gd name="T50" fmla="*/ 320 w 7527"/>
                <a:gd name="T51" fmla="*/ 677 h 4689"/>
                <a:gd name="T52" fmla="*/ 395 w 7527"/>
                <a:gd name="T53" fmla="*/ 607 h 4689"/>
                <a:gd name="T54" fmla="*/ 455 w 7527"/>
                <a:gd name="T55" fmla="*/ 536 h 4689"/>
                <a:gd name="T56" fmla="*/ 525 w 7527"/>
                <a:gd name="T57" fmla="*/ 461 h 4689"/>
                <a:gd name="T58" fmla="*/ 608 w 7527"/>
                <a:gd name="T59" fmla="*/ 369 h 4689"/>
                <a:gd name="T60" fmla="*/ 647 w 7527"/>
                <a:gd name="T61" fmla="*/ 325 h 4689"/>
                <a:gd name="T62" fmla="*/ 588 w 7527"/>
                <a:gd name="T63" fmla="*/ 403 h 4689"/>
                <a:gd name="T64" fmla="*/ 523 w 7527"/>
                <a:gd name="T65" fmla="*/ 492 h 4689"/>
                <a:gd name="T66" fmla="*/ 472 w 7527"/>
                <a:gd name="T67" fmla="*/ 558 h 4689"/>
                <a:gd name="T68" fmla="*/ 336 w 7527"/>
                <a:gd name="T69" fmla="*/ 694 h 4689"/>
                <a:gd name="T70" fmla="*/ 202 w 7527"/>
                <a:gd name="T71" fmla="*/ 787 h 4689"/>
                <a:gd name="T72" fmla="*/ 148 w 7527"/>
                <a:gd name="T73" fmla="*/ 863 h 4689"/>
                <a:gd name="T74" fmla="*/ 265 w 7527"/>
                <a:gd name="T75" fmla="*/ 770 h 4689"/>
                <a:gd name="T76" fmla="*/ 398 w 7527"/>
                <a:gd name="T77" fmla="*/ 648 h 4689"/>
                <a:gd name="T78" fmla="*/ 500 w 7527"/>
                <a:gd name="T79" fmla="*/ 528 h 4689"/>
                <a:gd name="T80" fmla="*/ 576 w 7527"/>
                <a:gd name="T81" fmla="*/ 442 h 4689"/>
                <a:gd name="T82" fmla="*/ 646 w 7527"/>
                <a:gd name="T83" fmla="*/ 361 h 4689"/>
                <a:gd name="T84" fmla="*/ 648 w 7527"/>
                <a:gd name="T85" fmla="*/ 364 h 4689"/>
                <a:gd name="T86" fmla="*/ 577 w 7527"/>
                <a:gd name="T87" fmla="*/ 463 h 4689"/>
                <a:gd name="T88" fmla="*/ 521 w 7527"/>
                <a:gd name="T89" fmla="*/ 540 h 4689"/>
                <a:gd name="T90" fmla="*/ 487 w 7527"/>
                <a:gd name="T91" fmla="*/ 580 h 4689"/>
                <a:gd name="T92" fmla="*/ 433 w 7527"/>
                <a:gd name="T93" fmla="*/ 642 h 4689"/>
                <a:gd name="T94" fmla="*/ 393 w 7527"/>
                <a:gd name="T95" fmla="*/ 700 h 4689"/>
                <a:gd name="T96" fmla="*/ 362 w 7527"/>
                <a:gd name="T97" fmla="*/ 924 h 4689"/>
                <a:gd name="T98" fmla="*/ 376 w 7527"/>
                <a:gd name="T99" fmla="*/ 833 h 4689"/>
                <a:gd name="T100" fmla="*/ 405 w 7527"/>
                <a:gd name="T101" fmla="*/ 721 h 4689"/>
                <a:gd name="T102" fmla="*/ 458 w 7527"/>
                <a:gd name="T103" fmla="*/ 634 h 4689"/>
                <a:gd name="T104" fmla="*/ 510 w 7527"/>
                <a:gd name="T105" fmla="*/ 561 h 4689"/>
                <a:gd name="T106" fmla="*/ 567 w 7527"/>
                <a:gd name="T107" fmla="*/ 496 h 4689"/>
                <a:gd name="T108" fmla="*/ 625 w 7527"/>
                <a:gd name="T109" fmla="*/ 429 h 4689"/>
                <a:gd name="T110" fmla="*/ 671 w 7527"/>
                <a:gd name="T111" fmla="*/ 372 h 4689"/>
                <a:gd name="T112" fmla="*/ 788 w 7527"/>
                <a:gd name="T113" fmla="*/ 227 h 4689"/>
                <a:gd name="T114" fmla="*/ 941 w 7527"/>
                <a:gd name="T115" fmla="*/ 109 h 4689"/>
                <a:gd name="T116" fmla="*/ 1140 w 7527"/>
                <a:gd name="T117" fmla="*/ 55 h 4689"/>
                <a:gd name="T118" fmla="*/ 1220 w 7527"/>
                <a:gd name="T119" fmla="*/ 45 h 4689"/>
                <a:gd name="T120" fmla="*/ 1277 w 7527"/>
                <a:gd name="T121" fmla="*/ 43 h 468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7527" h="4689">
                  <a:moveTo>
                    <a:pt x="7527" y="0"/>
                  </a:moveTo>
                  <a:lnTo>
                    <a:pt x="6401" y="49"/>
                  </a:lnTo>
                  <a:lnTo>
                    <a:pt x="5662" y="235"/>
                  </a:lnTo>
                  <a:lnTo>
                    <a:pt x="5561" y="239"/>
                  </a:lnTo>
                  <a:lnTo>
                    <a:pt x="5462" y="245"/>
                  </a:lnTo>
                  <a:lnTo>
                    <a:pt x="5365" y="253"/>
                  </a:lnTo>
                  <a:lnTo>
                    <a:pt x="5268" y="263"/>
                  </a:lnTo>
                  <a:lnTo>
                    <a:pt x="5174" y="276"/>
                  </a:lnTo>
                  <a:lnTo>
                    <a:pt x="5082" y="292"/>
                  </a:lnTo>
                  <a:lnTo>
                    <a:pt x="4990" y="309"/>
                  </a:lnTo>
                  <a:lnTo>
                    <a:pt x="4901" y="330"/>
                  </a:lnTo>
                  <a:lnTo>
                    <a:pt x="4814" y="353"/>
                  </a:lnTo>
                  <a:lnTo>
                    <a:pt x="4726" y="378"/>
                  </a:lnTo>
                  <a:lnTo>
                    <a:pt x="4640" y="406"/>
                  </a:lnTo>
                  <a:lnTo>
                    <a:pt x="4555" y="436"/>
                  </a:lnTo>
                  <a:lnTo>
                    <a:pt x="4472" y="470"/>
                  </a:lnTo>
                  <a:lnTo>
                    <a:pt x="4389" y="507"/>
                  </a:lnTo>
                  <a:lnTo>
                    <a:pt x="4307" y="545"/>
                  </a:lnTo>
                  <a:lnTo>
                    <a:pt x="4225" y="588"/>
                  </a:lnTo>
                  <a:lnTo>
                    <a:pt x="4145" y="633"/>
                  </a:lnTo>
                  <a:lnTo>
                    <a:pt x="4065" y="681"/>
                  </a:lnTo>
                  <a:lnTo>
                    <a:pt x="3986" y="732"/>
                  </a:lnTo>
                  <a:lnTo>
                    <a:pt x="3908" y="787"/>
                  </a:lnTo>
                  <a:lnTo>
                    <a:pt x="3828" y="844"/>
                  </a:lnTo>
                  <a:lnTo>
                    <a:pt x="3751" y="905"/>
                  </a:lnTo>
                  <a:lnTo>
                    <a:pt x="3673" y="968"/>
                  </a:lnTo>
                  <a:lnTo>
                    <a:pt x="3595" y="1036"/>
                  </a:lnTo>
                  <a:lnTo>
                    <a:pt x="3518" y="1106"/>
                  </a:lnTo>
                  <a:lnTo>
                    <a:pt x="3441" y="1179"/>
                  </a:lnTo>
                  <a:lnTo>
                    <a:pt x="3363" y="1256"/>
                  </a:lnTo>
                  <a:lnTo>
                    <a:pt x="3286" y="1338"/>
                  </a:lnTo>
                  <a:lnTo>
                    <a:pt x="3208" y="1421"/>
                  </a:lnTo>
                  <a:lnTo>
                    <a:pt x="3130" y="1509"/>
                  </a:lnTo>
                  <a:lnTo>
                    <a:pt x="3051" y="1601"/>
                  </a:lnTo>
                  <a:lnTo>
                    <a:pt x="2972" y="1696"/>
                  </a:lnTo>
                  <a:lnTo>
                    <a:pt x="2911" y="1760"/>
                  </a:lnTo>
                  <a:lnTo>
                    <a:pt x="2848" y="1825"/>
                  </a:lnTo>
                  <a:lnTo>
                    <a:pt x="2786" y="1891"/>
                  </a:lnTo>
                  <a:lnTo>
                    <a:pt x="2723" y="1955"/>
                  </a:lnTo>
                  <a:lnTo>
                    <a:pt x="2660" y="2021"/>
                  </a:lnTo>
                  <a:lnTo>
                    <a:pt x="2599" y="2085"/>
                  </a:lnTo>
                  <a:lnTo>
                    <a:pt x="2537" y="2149"/>
                  </a:lnTo>
                  <a:lnTo>
                    <a:pt x="2475" y="2214"/>
                  </a:lnTo>
                  <a:lnTo>
                    <a:pt x="2415" y="2276"/>
                  </a:lnTo>
                  <a:lnTo>
                    <a:pt x="2355" y="2339"/>
                  </a:lnTo>
                  <a:lnTo>
                    <a:pt x="2295" y="2399"/>
                  </a:lnTo>
                  <a:lnTo>
                    <a:pt x="2237" y="2460"/>
                  </a:lnTo>
                  <a:lnTo>
                    <a:pt x="2179" y="2518"/>
                  </a:lnTo>
                  <a:lnTo>
                    <a:pt x="2123" y="2575"/>
                  </a:lnTo>
                  <a:lnTo>
                    <a:pt x="2067" y="2631"/>
                  </a:lnTo>
                  <a:lnTo>
                    <a:pt x="2015" y="2686"/>
                  </a:lnTo>
                  <a:lnTo>
                    <a:pt x="1962" y="2738"/>
                  </a:lnTo>
                  <a:lnTo>
                    <a:pt x="1911" y="2788"/>
                  </a:lnTo>
                  <a:lnTo>
                    <a:pt x="1862" y="2836"/>
                  </a:lnTo>
                  <a:lnTo>
                    <a:pt x="1815" y="2882"/>
                  </a:lnTo>
                  <a:lnTo>
                    <a:pt x="1770" y="2926"/>
                  </a:lnTo>
                  <a:lnTo>
                    <a:pt x="1727" y="2967"/>
                  </a:lnTo>
                  <a:lnTo>
                    <a:pt x="1686" y="3005"/>
                  </a:lnTo>
                  <a:lnTo>
                    <a:pt x="1648" y="3040"/>
                  </a:lnTo>
                  <a:lnTo>
                    <a:pt x="1612" y="3073"/>
                  </a:lnTo>
                  <a:lnTo>
                    <a:pt x="1578" y="3102"/>
                  </a:lnTo>
                  <a:lnTo>
                    <a:pt x="1547" y="3128"/>
                  </a:lnTo>
                  <a:lnTo>
                    <a:pt x="1519" y="3150"/>
                  </a:lnTo>
                  <a:lnTo>
                    <a:pt x="1494" y="3170"/>
                  </a:lnTo>
                  <a:lnTo>
                    <a:pt x="1471" y="3185"/>
                  </a:lnTo>
                  <a:lnTo>
                    <a:pt x="1452" y="3198"/>
                  </a:lnTo>
                  <a:lnTo>
                    <a:pt x="1436" y="3205"/>
                  </a:lnTo>
                  <a:lnTo>
                    <a:pt x="1405" y="3215"/>
                  </a:lnTo>
                  <a:lnTo>
                    <a:pt x="1371" y="3224"/>
                  </a:lnTo>
                  <a:lnTo>
                    <a:pt x="1334" y="3233"/>
                  </a:lnTo>
                  <a:lnTo>
                    <a:pt x="1293" y="3240"/>
                  </a:lnTo>
                  <a:lnTo>
                    <a:pt x="1251" y="3246"/>
                  </a:lnTo>
                  <a:lnTo>
                    <a:pt x="1205" y="3252"/>
                  </a:lnTo>
                  <a:lnTo>
                    <a:pt x="1158" y="3258"/>
                  </a:lnTo>
                  <a:lnTo>
                    <a:pt x="1109" y="3262"/>
                  </a:lnTo>
                  <a:lnTo>
                    <a:pt x="1059" y="3266"/>
                  </a:lnTo>
                  <a:lnTo>
                    <a:pt x="1008" y="3269"/>
                  </a:lnTo>
                  <a:lnTo>
                    <a:pt x="956" y="3272"/>
                  </a:lnTo>
                  <a:lnTo>
                    <a:pt x="903" y="3274"/>
                  </a:lnTo>
                  <a:lnTo>
                    <a:pt x="850" y="3275"/>
                  </a:lnTo>
                  <a:lnTo>
                    <a:pt x="797" y="3276"/>
                  </a:lnTo>
                  <a:lnTo>
                    <a:pt x="744" y="3278"/>
                  </a:lnTo>
                  <a:lnTo>
                    <a:pt x="693" y="3278"/>
                  </a:lnTo>
                  <a:lnTo>
                    <a:pt x="641" y="3278"/>
                  </a:lnTo>
                  <a:lnTo>
                    <a:pt x="592" y="3278"/>
                  </a:lnTo>
                  <a:lnTo>
                    <a:pt x="542" y="3278"/>
                  </a:lnTo>
                  <a:lnTo>
                    <a:pt x="497" y="3276"/>
                  </a:lnTo>
                  <a:lnTo>
                    <a:pt x="451" y="3276"/>
                  </a:lnTo>
                  <a:lnTo>
                    <a:pt x="409" y="3275"/>
                  </a:lnTo>
                  <a:lnTo>
                    <a:pt x="369" y="3274"/>
                  </a:lnTo>
                  <a:lnTo>
                    <a:pt x="333" y="3273"/>
                  </a:lnTo>
                  <a:lnTo>
                    <a:pt x="299" y="3272"/>
                  </a:lnTo>
                  <a:lnTo>
                    <a:pt x="269" y="3270"/>
                  </a:lnTo>
                  <a:lnTo>
                    <a:pt x="244" y="3269"/>
                  </a:lnTo>
                  <a:lnTo>
                    <a:pt x="221" y="3269"/>
                  </a:lnTo>
                  <a:lnTo>
                    <a:pt x="204" y="3268"/>
                  </a:lnTo>
                  <a:lnTo>
                    <a:pt x="191" y="3267"/>
                  </a:lnTo>
                  <a:lnTo>
                    <a:pt x="183" y="3267"/>
                  </a:lnTo>
                  <a:lnTo>
                    <a:pt x="180" y="3267"/>
                  </a:lnTo>
                  <a:lnTo>
                    <a:pt x="21" y="3410"/>
                  </a:lnTo>
                  <a:lnTo>
                    <a:pt x="57" y="3410"/>
                  </a:lnTo>
                  <a:lnTo>
                    <a:pt x="96" y="3410"/>
                  </a:lnTo>
                  <a:lnTo>
                    <a:pt x="136" y="3410"/>
                  </a:lnTo>
                  <a:lnTo>
                    <a:pt x="179" y="3410"/>
                  </a:lnTo>
                  <a:lnTo>
                    <a:pt x="223" y="3411"/>
                  </a:lnTo>
                  <a:lnTo>
                    <a:pt x="270" y="3411"/>
                  </a:lnTo>
                  <a:lnTo>
                    <a:pt x="320" y="3411"/>
                  </a:lnTo>
                  <a:lnTo>
                    <a:pt x="369" y="3411"/>
                  </a:lnTo>
                  <a:lnTo>
                    <a:pt x="420" y="3410"/>
                  </a:lnTo>
                  <a:lnTo>
                    <a:pt x="471" y="3410"/>
                  </a:lnTo>
                  <a:lnTo>
                    <a:pt x="524" y="3410"/>
                  </a:lnTo>
                  <a:lnTo>
                    <a:pt x="578" y="3409"/>
                  </a:lnTo>
                  <a:lnTo>
                    <a:pt x="631" y="3407"/>
                  </a:lnTo>
                  <a:lnTo>
                    <a:pt x="685" y="3405"/>
                  </a:lnTo>
                  <a:lnTo>
                    <a:pt x="739" y="3404"/>
                  </a:lnTo>
                  <a:lnTo>
                    <a:pt x="794" y="3401"/>
                  </a:lnTo>
                  <a:lnTo>
                    <a:pt x="848" y="3399"/>
                  </a:lnTo>
                  <a:lnTo>
                    <a:pt x="901" y="3395"/>
                  </a:lnTo>
                  <a:lnTo>
                    <a:pt x="952" y="3392"/>
                  </a:lnTo>
                  <a:lnTo>
                    <a:pt x="1004" y="3387"/>
                  </a:lnTo>
                  <a:lnTo>
                    <a:pt x="1053" y="3382"/>
                  </a:lnTo>
                  <a:lnTo>
                    <a:pt x="1103" y="3376"/>
                  </a:lnTo>
                  <a:lnTo>
                    <a:pt x="1150" y="3370"/>
                  </a:lnTo>
                  <a:lnTo>
                    <a:pt x="1195" y="3364"/>
                  </a:lnTo>
                  <a:lnTo>
                    <a:pt x="1239" y="3355"/>
                  </a:lnTo>
                  <a:lnTo>
                    <a:pt x="1281" y="3347"/>
                  </a:lnTo>
                  <a:lnTo>
                    <a:pt x="1319" y="3338"/>
                  </a:lnTo>
                  <a:lnTo>
                    <a:pt x="1357" y="3329"/>
                  </a:lnTo>
                  <a:lnTo>
                    <a:pt x="1390" y="3318"/>
                  </a:lnTo>
                  <a:lnTo>
                    <a:pt x="1422" y="3306"/>
                  </a:lnTo>
                  <a:lnTo>
                    <a:pt x="1449" y="3292"/>
                  </a:lnTo>
                  <a:lnTo>
                    <a:pt x="1473" y="3279"/>
                  </a:lnTo>
                  <a:lnTo>
                    <a:pt x="1521" y="3238"/>
                  </a:lnTo>
                  <a:lnTo>
                    <a:pt x="1569" y="3195"/>
                  </a:lnTo>
                  <a:lnTo>
                    <a:pt x="1616" y="3151"/>
                  </a:lnTo>
                  <a:lnTo>
                    <a:pt x="1662" y="3107"/>
                  </a:lnTo>
                  <a:lnTo>
                    <a:pt x="1707" y="3062"/>
                  </a:lnTo>
                  <a:lnTo>
                    <a:pt x="1751" y="3016"/>
                  </a:lnTo>
                  <a:lnTo>
                    <a:pt x="1793" y="2971"/>
                  </a:lnTo>
                  <a:lnTo>
                    <a:pt x="1834" y="2926"/>
                  </a:lnTo>
                  <a:lnTo>
                    <a:pt x="1873" y="2882"/>
                  </a:lnTo>
                  <a:lnTo>
                    <a:pt x="1910" y="2840"/>
                  </a:lnTo>
                  <a:lnTo>
                    <a:pt x="1946" y="2798"/>
                  </a:lnTo>
                  <a:lnTo>
                    <a:pt x="1978" y="2760"/>
                  </a:lnTo>
                  <a:lnTo>
                    <a:pt x="2010" y="2723"/>
                  </a:lnTo>
                  <a:lnTo>
                    <a:pt x="2039" y="2690"/>
                  </a:lnTo>
                  <a:lnTo>
                    <a:pt x="2064" y="2659"/>
                  </a:lnTo>
                  <a:lnTo>
                    <a:pt x="2088" y="2632"/>
                  </a:lnTo>
                  <a:lnTo>
                    <a:pt x="2108" y="2614"/>
                  </a:lnTo>
                  <a:lnTo>
                    <a:pt x="2131" y="2592"/>
                  </a:lnTo>
                  <a:lnTo>
                    <a:pt x="2158" y="2567"/>
                  </a:lnTo>
                  <a:lnTo>
                    <a:pt x="2187" y="2540"/>
                  </a:lnTo>
                  <a:lnTo>
                    <a:pt x="2218" y="2510"/>
                  </a:lnTo>
                  <a:lnTo>
                    <a:pt x="2251" y="2477"/>
                  </a:lnTo>
                  <a:lnTo>
                    <a:pt x="2288" y="2442"/>
                  </a:lnTo>
                  <a:lnTo>
                    <a:pt x="2325" y="2405"/>
                  </a:lnTo>
                  <a:lnTo>
                    <a:pt x="2365" y="2368"/>
                  </a:lnTo>
                  <a:lnTo>
                    <a:pt x="2404" y="2329"/>
                  </a:lnTo>
                  <a:lnTo>
                    <a:pt x="2445" y="2289"/>
                  </a:lnTo>
                  <a:lnTo>
                    <a:pt x="2487" y="2248"/>
                  </a:lnTo>
                  <a:lnTo>
                    <a:pt x="2531" y="2206"/>
                  </a:lnTo>
                  <a:lnTo>
                    <a:pt x="2573" y="2164"/>
                  </a:lnTo>
                  <a:lnTo>
                    <a:pt x="2616" y="2123"/>
                  </a:lnTo>
                  <a:lnTo>
                    <a:pt x="2658" y="2081"/>
                  </a:lnTo>
                  <a:lnTo>
                    <a:pt x="2700" y="2040"/>
                  </a:lnTo>
                  <a:lnTo>
                    <a:pt x="2741" y="2000"/>
                  </a:lnTo>
                  <a:lnTo>
                    <a:pt x="2781" y="1961"/>
                  </a:lnTo>
                  <a:lnTo>
                    <a:pt x="2819" y="1924"/>
                  </a:lnTo>
                  <a:lnTo>
                    <a:pt x="2855" y="1887"/>
                  </a:lnTo>
                  <a:lnTo>
                    <a:pt x="2891" y="1852"/>
                  </a:lnTo>
                  <a:lnTo>
                    <a:pt x="2924" y="1821"/>
                  </a:lnTo>
                  <a:lnTo>
                    <a:pt x="2954" y="1790"/>
                  </a:lnTo>
                  <a:lnTo>
                    <a:pt x="2983" y="1762"/>
                  </a:lnTo>
                  <a:lnTo>
                    <a:pt x="3007" y="1738"/>
                  </a:lnTo>
                  <a:lnTo>
                    <a:pt x="3030" y="1716"/>
                  </a:lnTo>
                  <a:lnTo>
                    <a:pt x="3048" y="1698"/>
                  </a:lnTo>
                  <a:lnTo>
                    <a:pt x="3062" y="1683"/>
                  </a:lnTo>
                  <a:lnTo>
                    <a:pt x="3073" y="1673"/>
                  </a:lnTo>
                  <a:lnTo>
                    <a:pt x="3080" y="1666"/>
                  </a:lnTo>
                  <a:lnTo>
                    <a:pt x="3083" y="1664"/>
                  </a:lnTo>
                  <a:lnTo>
                    <a:pt x="3059" y="1698"/>
                  </a:lnTo>
                  <a:lnTo>
                    <a:pt x="3032" y="1733"/>
                  </a:lnTo>
                  <a:lnTo>
                    <a:pt x="3006" y="1768"/>
                  </a:lnTo>
                  <a:lnTo>
                    <a:pt x="2978" y="1805"/>
                  </a:lnTo>
                  <a:lnTo>
                    <a:pt x="2949" y="1842"/>
                  </a:lnTo>
                  <a:lnTo>
                    <a:pt x="2920" y="1880"/>
                  </a:lnTo>
                  <a:lnTo>
                    <a:pt x="2890" y="1918"/>
                  </a:lnTo>
                  <a:lnTo>
                    <a:pt x="2860" y="1956"/>
                  </a:lnTo>
                  <a:lnTo>
                    <a:pt x="2829" y="1995"/>
                  </a:lnTo>
                  <a:lnTo>
                    <a:pt x="2799" y="2034"/>
                  </a:lnTo>
                  <a:lnTo>
                    <a:pt x="2768" y="2073"/>
                  </a:lnTo>
                  <a:lnTo>
                    <a:pt x="2736" y="2112"/>
                  </a:lnTo>
                  <a:lnTo>
                    <a:pt x="2705" y="2149"/>
                  </a:lnTo>
                  <a:lnTo>
                    <a:pt x="2674" y="2188"/>
                  </a:lnTo>
                  <a:lnTo>
                    <a:pt x="2642" y="2226"/>
                  </a:lnTo>
                  <a:lnTo>
                    <a:pt x="2612" y="2262"/>
                  </a:lnTo>
                  <a:lnTo>
                    <a:pt x="2582" y="2299"/>
                  </a:lnTo>
                  <a:lnTo>
                    <a:pt x="2553" y="2334"/>
                  </a:lnTo>
                  <a:lnTo>
                    <a:pt x="2525" y="2368"/>
                  </a:lnTo>
                  <a:lnTo>
                    <a:pt x="2497" y="2400"/>
                  </a:lnTo>
                  <a:lnTo>
                    <a:pt x="2470" y="2432"/>
                  </a:lnTo>
                  <a:lnTo>
                    <a:pt x="2444" y="2462"/>
                  </a:lnTo>
                  <a:lnTo>
                    <a:pt x="2420" y="2491"/>
                  </a:lnTo>
                  <a:lnTo>
                    <a:pt x="2396" y="2519"/>
                  </a:lnTo>
                  <a:lnTo>
                    <a:pt x="2374" y="2545"/>
                  </a:lnTo>
                  <a:lnTo>
                    <a:pt x="2354" y="2568"/>
                  </a:lnTo>
                  <a:lnTo>
                    <a:pt x="2334" y="2590"/>
                  </a:lnTo>
                  <a:lnTo>
                    <a:pt x="2318" y="2610"/>
                  </a:lnTo>
                  <a:lnTo>
                    <a:pt x="2302" y="2627"/>
                  </a:lnTo>
                  <a:lnTo>
                    <a:pt x="2289" y="2643"/>
                  </a:lnTo>
                  <a:lnTo>
                    <a:pt x="2278" y="2656"/>
                  </a:lnTo>
                  <a:lnTo>
                    <a:pt x="2268" y="2666"/>
                  </a:lnTo>
                  <a:lnTo>
                    <a:pt x="2230" y="2704"/>
                  </a:lnTo>
                  <a:lnTo>
                    <a:pt x="2188" y="2746"/>
                  </a:lnTo>
                  <a:lnTo>
                    <a:pt x="2143" y="2791"/>
                  </a:lnTo>
                  <a:lnTo>
                    <a:pt x="2096" y="2841"/>
                  </a:lnTo>
                  <a:lnTo>
                    <a:pt x="2047" y="2892"/>
                  </a:lnTo>
                  <a:lnTo>
                    <a:pt x="1998" y="2944"/>
                  </a:lnTo>
                  <a:lnTo>
                    <a:pt x="1946" y="2996"/>
                  </a:lnTo>
                  <a:lnTo>
                    <a:pt x="1894" y="3048"/>
                  </a:lnTo>
                  <a:lnTo>
                    <a:pt x="1844" y="3101"/>
                  </a:lnTo>
                  <a:lnTo>
                    <a:pt x="1792" y="3149"/>
                  </a:lnTo>
                  <a:lnTo>
                    <a:pt x="1741" y="3195"/>
                  </a:lnTo>
                  <a:lnTo>
                    <a:pt x="1692" y="3238"/>
                  </a:lnTo>
                  <a:lnTo>
                    <a:pt x="1645" y="3275"/>
                  </a:lnTo>
                  <a:lnTo>
                    <a:pt x="1600" y="3307"/>
                  </a:lnTo>
                  <a:lnTo>
                    <a:pt x="1556" y="3333"/>
                  </a:lnTo>
                  <a:lnTo>
                    <a:pt x="1517" y="3352"/>
                  </a:lnTo>
                  <a:lnTo>
                    <a:pt x="1474" y="3365"/>
                  </a:lnTo>
                  <a:lnTo>
                    <a:pt x="1430" y="3380"/>
                  </a:lnTo>
                  <a:lnTo>
                    <a:pt x="1382" y="3397"/>
                  </a:lnTo>
                  <a:lnTo>
                    <a:pt x="1330" y="3412"/>
                  </a:lnTo>
                  <a:lnTo>
                    <a:pt x="1276" y="3430"/>
                  </a:lnTo>
                  <a:lnTo>
                    <a:pt x="1219" y="3449"/>
                  </a:lnTo>
                  <a:lnTo>
                    <a:pt x="1160" y="3467"/>
                  </a:lnTo>
                  <a:lnTo>
                    <a:pt x="1100" y="3486"/>
                  </a:lnTo>
                  <a:lnTo>
                    <a:pt x="1039" y="3507"/>
                  </a:lnTo>
                  <a:lnTo>
                    <a:pt x="978" y="3526"/>
                  </a:lnTo>
                  <a:lnTo>
                    <a:pt x="914" y="3547"/>
                  </a:lnTo>
                  <a:lnTo>
                    <a:pt x="850" y="3568"/>
                  </a:lnTo>
                  <a:lnTo>
                    <a:pt x="788" y="3588"/>
                  </a:lnTo>
                  <a:lnTo>
                    <a:pt x="724" y="3608"/>
                  </a:lnTo>
                  <a:lnTo>
                    <a:pt x="661" y="3628"/>
                  </a:lnTo>
                  <a:lnTo>
                    <a:pt x="600" y="3648"/>
                  </a:lnTo>
                  <a:lnTo>
                    <a:pt x="539" y="3667"/>
                  </a:lnTo>
                  <a:lnTo>
                    <a:pt x="480" y="3686"/>
                  </a:lnTo>
                  <a:lnTo>
                    <a:pt x="423" y="3705"/>
                  </a:lnTo>
                  <a:lnTo>
                    <a:pt x="368" y="3722"/>
                  </a:lnTo>
                  <a:lnTo>
                    <a:pt x="316" y="3739"/>
                  </a:lnTo>
                  <a:lnTo>
                    <a:pt x="267" y="3754"/>
                  </a:lnTo>
                  <a:lnTo>
                    <a:pt x="220" y="3769"/>
                  </a:lnTo>
                  <a:lnTo>
                    <a:pt x="178" y="3782"/>
                  </a:lnTo>
                  <a:lnTo>
                    <a:pt x="138" y="3796"/>
                  </a:lnTo>
                  <a:lnTo>
                    <a:pt x="103" y="3807"/>
                  </a:lnTo>
                  <a:lnTo>
                    <a:pt x="73" y="3816"/>
                  </a:lnTo>
                  <a:lnTo>
                    <a:pt x="48" y="3824"/>
                  </a:lnTo>
                  <a:lnTo>
                    <a:pt x="27" y="3831"/>
                  </a:lnTo>
                  <a:lnTo>
                    <a:pt x="12" y="3836"/>
                  </a:lnTo>
                  <a:lnTo>
                    <a:pt x="3" y="3838"/>
                  </a:lnTo>
                  <a:lnTo>
                    <a:pt x="0" y="3839"/>
                  </a:lnTo>
                  <a:lnTo>
                    <a:pt x="92" y="3986"/>
                  </a:lnTo>
                  <a:lnTo>
                    <a:pt x="128" y="3973"/>
                  </a:lnTo>
                  <a:lnTo>
                    <a:pt x="169" y="3958"/>
                  </a:lnTo>
                  <a:lnTo>
                    <a:pt x="214" y="3942"/>
                  </a:lnTo>
                  <a:lnTo>
                    <a:pt x="263" y="3925"/>
                  </a:lnTo>
                  <a:lnTo>
                    <a:pt x="316" y="3907"/>
                  </a:lnTo>
                  <a:lnTo>
                    <a:pt x="371" y="3888"/>
                  </a:lnTo>
                  <a:lnTo>
                    <a:pt x="430" y="3867"/>
                  </a:lnTo>
                  <a:lnTo>
                    <a:pt x="492" y="3845"/>
                  </a:lnTo>
                  <a:lnTo>
                    <a:pt x="555" y="3824"/>
                  </a:lnTo>
                  <a:lnTo>
                    <a:pt x="620" y="3799"/>
                  </a:lnTo>
                  <a:lnTo>
                    <a:pt x="688" y="3776"/>
                  </a:lnTo>
                  <a:lnTo>
                    <a:pt x="755" y="3751"/>
                  </a:lnTo>
                  <a:lnTo>
                    <a:pt x="825" y="3725"/>
                  </a:lnTo>
                  <a:lnTo>
                    <a:pt x="893" y="3699"/>
                  </a:lnTo>
                  <a:lnTo>
                    <a:pt x="963" y="3672"/>
                  </a:lnTo>
                  <a:lnTo>
                    <a:pt x="1033" y="3645"/>
                  </a:lnTo>
                  <a:lnTo>
                    <a:pt x="1103" y="3617"/>
                  </a:lnTo>
                  <a:lnTo>
                    <a:pt x="1171" y="3588"/>
                  </a:lnTo>
                  <a:lnTo>
                    <a:pt x="1239" y="3560"/>
                  </a:lnTo>
                  <a:lnTo>
                    <a:pt x="1304" y="3531"/>
                  </a:lnTo>
                  <a:lnTo>
                    <a:pt x="1369" y="3501"/>
                  </a:lnTo>
                  <a:lnTo>
                    <a:pt x="1430" y="3472"/>
                  </a:lnTo>
                  <a:lnTo>
                    <a:pt x="1490" y="3443"/>
                  </a:lnTo>
                  <a:lnTo>
                    <a:pt x="1547" y="3412"/>
                  </a:lnTo>
                  <a:lnTo>
                    <a:pt x="1600" y="3382"/>
                  </a:lnTo>
                  <a:lnTo>
                    <a:pt x="1650" y="3353"/>
                  </a:lnTo>
                  <a:lnTo>
                    <a:pt x="1696" y="3323"/>
                  </a:lnTo>
                  <a:lnTo>
                    <a:pt x="1738" y="3293"/>
                  </a:lnTo>
                  <a:lnTo>
                    <a:pt x="1775" y="3264"/>
                  </a:lnTo>
                  <a:lnTo>
                    <a:pt x="1809" y="3234"/>
                  </a:lnTo>
                  <a:lnTo>
                    <a:pt x="1837" y="3206"/>
                  </a:lnTo>
                  <a:lnTo>
                    <a:pt x="1858" y="3177"/>
                  </a:lnTo>
                  <a:lnTo>
                    <a:pt x="1882" y="3147"/>
                  </a:lnTo>
                  <a:lnTo>
                    <a:pt x="1910" y="3111"/>
                  </a:lnTo>
                  <a:lnTo>
                    <a:pt x="1941" y="3075"/>
                  </a:lnTo>
                  <a:lnTo>
                    <a:pt x="1974" y="3035"/>
                  </a:lnTo>
                  <a:lnTo>
                    <a:pt x="2009" y="2994"/>
                  </a:lnTo>
                  <a:lnTo>
                    <a:pt x="2043" y="2952"/>
                  </a:lnTo>
                  <a:lnTo>
                    <a:pt x="2079" y="2911"/>
                  </a:lnTo>
                  <a:lnTo>
                    <a:pt x="2114" y="2870"/>
                  </a:lnTo>
                  <a:lnTo>
                    <a:pt x="2147" y="2831"/>
                  </a:lnTo>
                  <a:lnTo>
                    <a:pt x="2178" y="2795"/>
                  </a:lnTo>
                  <a:lnTo>
                    <a:pt x="2207" y="2762"/>
                  </a:lnTo>
                  <a:lnTo>
                    <a:pt x="2232" y="2734"/>
                  </a:lnTo>
                  <a:lnTo>
                    <a:pt x="2253" y="2710"/>
                  </a:lnTo>
                  <a:lnTo>
                    <a:pt x="2268" y="2693"/>
                  </a:lnTo>
                  <a:lnTo>
                    <a:pt x="2278" y="2681"/>
                  </a:lnTo>
                  <a:lnTo>
                    <a:pt x="2282" y="2677"/>
                  </a:lnTo>
                  <a:lnTo>
                    <a:pt x="2309" y="2648"/>
                  </a:lnTo>
                  <a:lnTo>
                    <a:pt x="2338" y="2618"/>
                  </a:lnTo>
                  <a:lnTo>
                    <a:pt x="2369" y="2584"/>
                  </a:lnTo>
                  <a:lnTo>
                    <a:pt x="2403" y="2548"/>
                  </a:lnTo>
                  <a:lnTo>
                    <a:pt x="2437" y="2511"/>
                  </a:lnTo>
                  <a:lnTo>
                    <a:pt x="2473" y="2472"/>
                  </a:lnTo>
                  <a:lnTo>
                    <a:pt x="2510" y="2431"/>
                  </a:lnTo>
                  <a:lnTo>
                    <a:pt x="2549" y="2390"/>
                  </a:lnTo>
                  <a:lnTo>
                    <a:pt x="2587" y="2347"/>
                  </a:lnTo>
                  <a:lnTo>
                    <a:pt x="2627" y="2303"/>
                  </a:lnTo>
                  <a:lnTo>
                    <a:pt x="2666" y="2260"/>
                  </a:lnTo>
                  <a:lnTo>
                    <a:pt x="2706" y="2216"/>
                  </a:lnTo>
                  <a:lnTo>
                    <a:pt x="2746" y="2171"/>
                  </a:lnTo>
                  <a:lnTo>
                    <a:pt x="2786" y="2128"/>
                  </a:lnTo>
                  <a:lnTo>
                    <a:pt x="2824" y="2084"/>
                  </a:lnTo>
                  <a:lnTo>
                    <a:pt x="2864" y="2040"/>
                  </a:lnTo>
                  <a:lnTo>
                    <a:pt x="2901" y="1999"/>
                  </a:lnTo>
                  <a:lnTo>
                    <a:pt x="2937" y="1958"/>
                  </a:lnTo>
                  <a:lnTo>
                    <a:pt x="2973" y="1918"/>
                  </a:lnTo>
                  <a:lnTo>
                    <a:pt x="3007" y="1880"/>
                  </a:lnTo>
                  <a:lnTo>
                    <a:pt x="3039" y="1844"/>
                  </a:lnTo>
                  <a:lnTo>
                    <a:pt x="3071" y="1808"/>
                  </a:lnTo>
                  <a:lnTo>
                    <a:pt x="3100" y="1777"/>
                  </a:lnTo>
                  <a:lnTo>
                    <a:pt x="3126" y="1747"/>
                  </a:lnTo>
                  <a:lnTo>
                    <a:pt x="3150" y="1720"/>
                  </a:lnTo>
                  <a:lnTo>
                    <a:pt x="3172" y="1696"/>
                  </a:lnTo>
                  <a:lnTo>
                    <a:pt x="3190" y="1674"/>
                  </a:lnTo>
                  <a:lnTo>
                    <a:pt x="3205" y="1656"/>
                  </a:lnTo>
                  <a:lnTo>
                    <a:pt x="3219" y="1642"/>
                  </a:lnTo>
                  <a:lnTo>
                    <a:pt x="3228" y="1631"/>
                  </a:lnTo>
                  <a:lnTo>
                    <a:pt x="3233" y="1625"/>
                  </a:lnTo>
                  <a:lnTo>
                    <a:pt x="3235" y="1623"/>
                  </a:lnTo>
                  <a:lnTo>
                    <a:pt x="3214" y="1651"/>
                  </a:lnTo>
                  <a:lnTo>
                    <a:pt x="3191" y="1681"/>
                  </a:lnTo>
                  <a:lnTo>
                    <a:pt x="3167" y="1713"/>
                  </a:lnTo>
                  <a:lnTo>
                    <a:pt x="3142" y="1747"/>
                  </a:lnTo>
                  <a:lnTo>
                    <a:pt x="3115" y="1782"/>
                  </a:lnTo>
                  <a:lnTo>
                    <a:pt x="3087" y="1818"/>
                  </a:lnTo>
                  <a:lnTo>
                    <a:pt x="3060" y="1856"/>
                  </a:lnTo>
                  <a:lnTo>
                    <a:pt x="3031" y="1895"/>
                  </a:lnTo>
                  <a:lnTo>
                    <a:pt x="3001" y="1935"/>
                  </a:lnTo>
                  <a:lnTo>
                    <a:pt x="2971" y="1975"/>
                  </a:lnTo>
                  <a:lnTo>
                    <a:pt x="2941" y="2016"/>
                  </a:lnTo>
                  <a:lnTo>
                    <a:pt x="2911" y="2058"/>
                  </a:lnTo>
                  <a:lnTo>
                    <a:pt x="2879" y="2100"/>
                  </a:lnTo>
                  <a:lnTo>
                    <a:pt x="2849" y="2142"/>
                  </a:lnTo>
                  <a:lnTo>
                    <a:pt x="2818" y="2183"/>
                  </a:lnTo>
                  <a:lnTo>
                    <a:pt x="2788" y="2225"/>
                  </a:lnTo>
                  <a:lnTo>
                    <a:pt x="2758" y="2266"/>
                  </a:lnTo>
                  <a:lnTo>
                    <a:pt x="2728" y="2306"/>
                  </a:lnTo>
                  <a:lnTo>
                    <a:pt x="2699" y="2346"/>
                  </a:lnTo>
                  <a:lnTo>
                    <a:pt x="2670" y="2385"/>
                  </a:lnTo>
                  <a:lnTo>
                    <a:pt x="2642" y="2422"/>
                  </a:lnTo>
                  <a:lnTo>
                    <a:pt x="2615" y="2458"/>
                  </a:lnTo>
                  <a:lnTo>
                    <a:pt x="2590" y="2493"/>
                  </a:lnTo>
                  <a:lnTo>
                    <a:pt x="2564" y="2525"/>
                  </a:lnTo>
                  <a:lnTo>
                    <a:pt x="2540" y="2557"/>
                  </a:lnTo>
                  <a:lnTo>
                    <a:pt x="2519" y="2586"/>
                  </a:lnTo>
                  <a:lnTo>
                    <a:pt x="2497" y="2614"/>
                  </a:lnTo>
                  <a:lnTo>
                    <a:pt x="2478" y="2638"/>
                  </a:lnTo>
                  <a:lnTo>
                    <a:pt x="2460" y="2660"/>
                  </a:lnTo>
                  <a:lnTo>
                    <a:pt x="2444" y="2681"/>
                  </a:lnTo>
                  <a:lnTo>
                    <a:pt x="2430" y="2698"/>
                  </a:lnTo>
                  <a:lnTo>
                    <a:pt x="2417" y="2711"/>
                  </a:lnTo>
                  <a:lnTo>
                    <a:pt x="2359" y="2789"/>
                  </a:lnTo>
                  <a:lnTo>
                    <a:pt x="2300" y="2864"/>
                  </a:lnTo>
                  <a:lnTo>
                    <a:pt x="2239" y="2936"/>
                  </a:lnTo>
                  <a:lnTo>
                    <a:pt x="2179" y="3005"/>
                  </a:lnTo>
                  <a:lnTo>
                    <a:pt x="2118" y="3071"/>
                  </a:lnTo>
                  <a:lnTo>
                    <a:pt x="2057" y="3136"/>
                  </a:lnTo>
                  <a:lnTo>
                    <a:pt x="1994" y="3196"/>
                  </a:lnTo>
                  <a:lnTo>
                    <a:pt x="1932" y="3256"/>
                  </a:lnTo>
                  <a:lnTo>
                    <a:pt x="1869" y="3313"/>
                  </a:lnTo>
                  <a:lnTo>
                    <a:pt x="1806" y="3367"/>
                  </a:lnTo>
                  <a:lnTo>
                    <a:pt x="1744" y="3420"/>
                  </a:lnTo>
                  <a:lnTo>
                    <a:pt x="1681" y="3471"/>
                  </a:lnTo>
                  <a:lnTo>
                    <a:pt x="1619" y="3519"/>
                  </a:lnTo>
                  <a:lnTo>
                    <a:pt x="1556" y="3566"/>
                  </a:lnTo>
                  <a:lnTo>
                    <a:pt x="1494" y="3612"/>
                  </a:lnTo>
                  <a:lnTo>
                    <a:pt x="1431" y="3656"/>
                  </a:lnTo>
                  <a:lnTo>
                    <a:pt x="1370" y="3699"/>
                  </a:lnTo>
                  <a:lnTo>
                    <a:pt x="1307" y="3741"/>
                  </a:lnTo>
                  <a:lnTo>
                    <a:pt x="1247" y="3781"/>
                  </a:lnTo>
                  <a:lnTo>
                    <a:pt x="1186" y="3820"/>
                  </a:lnTo>
                  <a:lnTo>
                    <a:pt x="1127" y="3859"/>
                  </a:lnTo>
                  <a:lnTo>
                    <a:pt x="1067" y="3896"/>
                  </a:lnTo>
                  <a:lnTo>
                    <a:pt x="1009" y="3934"/>
                  </a:lnTo>
                  <a:lnTo>
                    <a:pt x="951" y="3970"/>
                  </a:lnTo>
                  <a:lnTo>
                    <a:pt x="895" y="4007"/>
                  </a:lnTo>
                  <a:lnTo>
                    <a:pt x="838" y="4042"/>
                  </a:lnTo>
                  <a:lnTo>
                    <a:pt x="784" y="4077"/>
                  </a:lnTo>
                  <a:lnTo>
                    <a:pt x="730" y="4112"/>
                  </a:lnTo>
                  <a:lnTo>
                    <a:pt x="677" y="4149"/>
                  </a:lnTo>
                  <a:lnTo>
                    <a:pt x="626" y="4184"/>
                  </a:lnTo>
                  <a:lnTo>
                    <a:pt x="576" y="4219"/>
                  </a:lnTo>
                  <a:lnTo>
                    <a:pt x="528" y="4255"/>
                  </a:lnTo>
                  <a:lnTo>
                    <a:pt x="695" y="4345"/>
                  </a:lnTo>
                  <a:lnTo>
                    <a:pt x="738" y="4314"/>
                  </a:lnTo>
                  <a:lnTo>
                    <a:pt x="783" y="4280"/>
                  </a:lnTo>
                  <a:lnTo>
                    <a:pt x="830" y="4245"/>
                  </a:lnTo>
                  <a:lnTo>
                    <a:pt x="879" y="4207"/>
                  </a:lnTo>
                  <a:lnTo>
                    <a:pt x="931" y="4168"/>
                  </a:lnTo>
                  <a:lnTo>
                    <a:pt x="982" y="4127"/>
                  </a:lnTo>
                  <a:lnTo>
                    <a:pt x="1038" y="4084"/>
                  </a:lnTo>
                  <a:lnTo>
                    <a:pt x="1093" y="4041"/>
                  </a:lnTo>
                  <a:lnTo>
                    <a:pt x="1150" y="3995"/>
                  </a:lnTo>
                  <a:lnTo>
                    <a:pt x="1209" y="3947"/>
                  </a:lnTo>
                  <a:lnTo>
                    <a:pt x="1268" y="3900"/>
                  </a:lnTo>
                  <a:lnTo>
                    <a:pt x="1326" y="3850"/>
                  </a:lnTo>
                  <a:lnTo>
                    <a:pt x="1387" y="3799"/>
                  </a:lnTo>
                  <a:lnTo>
                    <a:pt x="1448" y="3747"/>
                  </a:lnTo>
                  <a:lnTo>
                    <a:pt x="1509" y="3694"/>
                  </a:lnTo>
                  <a:lnTo>
                    <a:pt x="1571" y="3640"/>
                  </a:lnTo>
                  <a:lnTo>
                    <a:pt x="1632" y="3585"/>
                  </a:lnTo>
                  <a:lnTo>
                    <a:pt x="1693" y="3530"/>
                  </a:lnTo>
                  <a:lnTo>
                    <a:pt x="1754" y="3473"/>
                  </a:lnTo>
                  <a:lnTo>
                    <a:pt x="1815" y="3416"/>
                  </a:lnTo>
                  <a:lnTo>
                    <a:pt x="1874" y="3358"/>
                  </a:lnTo>
                  <a:lnTo>
                    <a:pt x="1934" y="3299"/>
                  </a:lnTo>
                  <a:lnTo>
                    <a:pt x="1992" y="3240"/>
                  </a:lnTo>
                  <a:lnTo>
                    <a:pt x="2048" y="3181"/>
                  </a:lnTo>
                  <a:lnTo>
                    <a:pt x="2105" y="3121"/>
                  </a:lnTo>
                  <a:lnTo>
                    <a:pt x="2159" y="3062"/>
                  </a:lnTo>
                  <a:lnTo>
                    <a:pt x="2212" y="3001"/>
                  </a:lnTo>
                  <a:lnTo>
                    <a:pt x="2264" y="2942"/>
                  </a:lnTo>
                  <a:lnTo>
                    <a:pt x="2313" y="2881"/>
                  </a:lnTo>
                  <a:lnTo>
                    <a:pt x="2361" y="2820"/>
                  </a:lnTo>
                  <a:lnTo>
                    <a:pt x="2405" y="2760"/>
                  </a:lnTo>
                  <a:lnTo>
                    <a:pt x="2449" y="2700"/>
                  </a:lnTo>
                  <a:lnTo>
                    <a:pt x="2474" y="2671"/>
                  </a:lnTo>
                  <a:lnTo>
                    <a:pt x="2502" y="2639"/>
                  </a:lnTo>
                  <a:lnTo>
                    <a:pt x="2531" y="2607"/>
                  </a:lnTo>
                  <a:lnTo>
                    <a:pt x="2562" y="2572"/>
                  </a:lnTo>
                  <a:lnTo>
                    <a:pt x="2594" y="2535"/>
                  </a:lnTo>
                  <a:lnTo>
                    <a:pt x="2627" y="2496"/>
                  </a:lnTo>
                  <a:lnTo>
                    <a:pt x="2662" y="2458"/>
                  </a:lnTo>
                  <a:lnTo>
                    <a:pt x="2697" y="2416"/>
                  </a:lnTo>
                  <a:lnTo>
                    <a:pt x="2733" y="2376"/>
                  </a:lnTo>
                  <a:lnTo>
                    <a:pt x="2769" y="2334"/>
                  </a:lnTo>
                  <a:lnTo>
                    <a:pt x="2806" y="2293"/>
                  </a:lnTo>
                  <a:lnTo>
                    <a:pt x="2843" y="2250"/>
                  </a:lnTo>
                  <a:lnTo>
                    <a:pt x="2879" y="2208"/>
                  </a:lnTo>
                  <a:lnTo>
                    <a:pt x="2917" y="2165"/>
                  </a:lnTo>
                  <a:lnTo>
                    <a:pt x="2953" y="2124"/>
                  </a:lnTo>
                  <a:lnTo>
                    <a:pt x="2988" y="2084"/>
                  </a:lnTo>
                  <a:lnTo>
                    <a:pt x="3023" y="2044"/>
                  </a:lnTo>
                  <a:lnTo>
                    <a:pt x="3057" y="2005"/>
                  </a:lnTo>
                  <a:lnTo>
                    <a:pt x="3090" y="1967"/>
                  </a:lnTo>
                  <a:lnTo>
                    <a:pt x="3121" y="1931"/>
                  </a:lnTo>
                  <a:lnTo>
                    <a:pt x="3151" y="1897"/>
                  </a:lnTo>
                  <a:lnTo>
                    <a:pt x="3179" y="1864"/>
                  </a:lnTo>
                  <a:lnTo>
                    <a:pt x="3205" y="1834"/>
                  </a:lnTo>
                  <a:lnTo>
                    <a:pt x="3231" y="1806"/>
                  </a:lnTo>
                  <a:lnTo>
                    <a:pt x="3252" y="1781"/>
                  </a:lnTo>
                  <a:lnTo>
                    <a:pt x="3273" y="1757"/>
                  </a:lnTo>
                  <a:lnTo>
                    <a:pt x="3290" y="1738"/>
                  </a:lnTo>
                  <a:lnTo>
                    <a:pt x="3304" y="1721"/>
                  </a:lnTo>
                  <a:lnTo>
                    <a:pt x="3316" y="1708"/>
                  </a:lnTo>
                  <a:lnTo>
                    <a:pt x="3324" y="1698"/>
                  </a:lnTo>
                  <a:lnTo>
                    <a:pt x="3330" y="1692"/>
                  </a:lnTo>
                  <a:lnTo>
                    <a:pt x="3332" y="1690"/>
                  </a:lnTo>
                  <a:lnTo>
                    <a:pt x="3303" y="1731"/>
                  </a:lnTo>
                  <a:lnTo>
                    <a:pt x="3274" y="1774"/>
                  </a:lnTo>
                  <a:lnTo>
                    <a:pt x="3243" y="1818"/>
                  </a:lnTo>
                  <a:lnTo>
                    <a:pt x="3213" y="1862"/>
                  </a:lnTo>
                  <a:lnTo>
                    <a:pt x="3180" y="1908"/>
                  </a:lnTo>
                  <a:lnTo>
                    <a:pt x="3148" y="1953"/>
                  </a:lnTo>
                  <a:lnTo>
                    <a:pt x="3115" y="1999"/>
                  </a:lnTo>
                  <a:lnTo>
                    <a:pt x="3083" y="2045"/>
                  </a:lnTo>
                  <a:lnTo>
                    <a:pt x="3049" y="2091"/>
                  </a:lnTo>
                  <a:lnTo>
                    <a:pt x="3017" y="2137"/>
                  </a:lnTo>
                  <a:lnTo>
                    <a:pt x="2983" y="2183"/>
                  </a:lnTo>
                  <a:lnTo>
                    <a:pt x="2950" y="2228"/>
                  </a:lnTo>
                  <a:lnTo>
                    <a:pt x="2918" y="2273"/>
                  </a:lnTo>
                  <a:lnTo>
                    <a:pt x="2887" y="2317"/>
                  </a:lnTo>
                  <a:lnTo>
                    <a:pt x="2855" y="2359"/>
                  </a:lnTo>
                  <a:lnTo>
                    <a:pt x="2825" y="2400"/>
                  </a:lnTo>
                  <a:lnTo>
                    <a:pt x="2795" y="2442"/>
                  </a:lnTo>
                  <a:lnTo>
                    <a:pt x="2766" y="2481"/>
                  </a:lnTo>
                  <a:lnTo>
                    <a:pt x="2739" y="2517"/>
                  </a:lnTo>
                  <a:lnTo>
                    <a:pt x="2712" y="2553"/>
                  </a:lnTo>
                  <a:lnTo>
                    <a:pt x="2688" y="2587"/>
                  </a:lnTo>
                  <a:lnTo>
                    <a:pt x="2664" y="2619"/>
                  </a:lnTo>
                  <a:lnTo>
                    <a:pt x="2642" y="2648"/>
                  </a:lnTo>
                  <a:lnTo>
                    <a:pt x="2623" y="2675"/>
                  </a:lnTo>
                  <a:lnTo>
                    <a:pt x="2605" y="2699"/>
                  </a:lnTo>
                  <a:lnTo>
                    <a:pt x="2588" y="2721"/>
                  </a:lnTo>
                  <a:lnTo>
                    <a:pt x="2575" y="2739"/>
                  </a:lnTo>
                  <a:lnTo>
                    <a:pt x="2563" y="2755"/>
                  </a:lnTo>
                  <a:lnTo>
                    <a:pt x="2553" y="2767"/>
                  </a:lnTo>
                  <a:lnTo>
                    <a:pt x="2547" y="2777"/>
                  </a:lnTo>
                  <a:lnTo>
                    <a:pt x="2543" y="2781"/>
                  </a:lnTo>
                  <a:lnTo>
                    <a:pt x="2541" y="2784"/>
                  </a:lnTo>
                  <a:lnTo>
                    <a:pt x="2515" y="2812"/>
                  </a:lnTo>
                  <a:lnTo>
                    <a:pt x="2488" y="2841"/>
                  </a:lnTo>
                  <a:lnTo>
                    <a:pt x="2462" y="2869"/>
                  </a:lnTo>
                  <a:lnTo>
                    <a:pt x="2436" y="2898"/>
                  </a:lnTo>
                  <a:lnTo>
                    <a:pt x="2409" y="2926"/>
                  </a:lnTo>
                  <a:lnTo>
                    <a:pt x="2384" y="2955"/>
                  </a:lnTo>
                  <a:lnTo>
                    <a:pt x="2357" y="2983"/>
                  </a:lnTo>
                  <a:lnTo>
                    <a:pt x="2332" y="3012"/>
                  </a:lnTo>
                  <a:lnTo>
                    <a:pt x="2308" y="3040"/>
                  </a:lnTo>
                  <a:lnTo>
                    <a:pt x="2283" y="3068"/>
                  </a:lnTo>
                  <a:lnTo>
                    <a:pt x="2259" y="3096"/>
                  </a:lnTo>
                  <a:lnTo>
                    <a:pt x="2235" y="3124"/>
                  </a:lnTo>
                  <a:lnTo>
                    <a:pt x="2212" y="3151"/>
                  </a:lnTo>
                  <a:lnTo>
                    <a:pt x="2189" y="3179"/>
                  </a:lnTo>
                  <a:lnTo>
                    <a:pt x="2166" y="3207"/>
                  </a:lnTo>
                  <a:lnTo>
                    <a:pt x="2144" y="3235"/>
                  </a:lnTo>
                  <a:lnTo>
                    <a:pt x="2124" y="3262"/>
                  </a:lnTo>
                  <a:lnTo>
                    <a:pt x="2104" y="3289"/>
                  </a:lnTo>
                  <a:lnTo>
                    <a:pt x="2083" y="3316"/>
                  </a:lnTo>
                  <a:lnTo>
                    <a:pt x="2064" y="3343"/>
                  </a:lnTo>
                  <a:lnTo>
                    <a:pt x="2046" y="3370"/>
                  </a:lnTo>
                  <a:lnTo>
                    <a:pt x="2028" y="3395"/>
                  </a:lnTo>
                  <a:lnTo>
                    <a:pt x="2011" y="3422"/>
                  </a:lnTo>
                  <a:lnTo>
                    <a:pt x="1995" y="3447"/>
                  </a:lnTo>
                  <a:lnTo>
                    <a:pt x="1980" y="3473"/>
                  </a:lnTo>
                  <a:lnTo>
                    <a:pt x="1966" y="3498"/>
                  </a:lnTo>
                  <a:lnTo>
                    <a:pt x="1953" y="3523"/>
                  </a:lnTo>
                  <a:lnTo>
                    <a:pt x="1940" y="3548"/>
                  </a:lnTo>
                  <a:lnTo>
                    <a:pt x="1929" y="3572"/>
                  </a:lnTo>
                  <a:lnTo>
                    <a:pt x="1918" y="3595"/>
                  </a:lnTo>
                  <a:lnTo>
                    <a:pt x="1910" y="3620"/>
                  </a:lnTo>
                  <a:lnTo>
                    <a:pt x="1901" y="3643"/>
                  </a:lnTo>
                  <a:lnTo>
                    <a:pt x="1615" y="4655"/>
                  </a:lnTo>
                  <a:lnTo>
                    <a:pt x="1797" y="4689"/>
                  </a:lnTo>
                  <a:lnTo>
                    <a:pt x="1802" y="4669"/>
                  </a:lnTo>
                  <a:lnTo>
                    <a:pt x="1806" y="4647"/>
                  </a:lnTo>
                  <a:lnTo>
                    <a:pt x="1811" y="4621"/>
                  </a:lnTo>
                  <a:lnTo>
                    <a:pt x="1816" y="4592"/>
                  </a:lnTo>
                  <a:lnTo>
                    <a:pt x="1821" y="4559"/>
                  </a:lnTo>
                  <a:lnTo>
                    <a:pt x="1827" y="4524"/>
                  </a:lnTo>
                  <a:lnTo>
                    <a:pt x="1833" y="4486"/>
                  </a:lnTo>
                  <a:lnTo>
                    <a:pt x="1839" y="4446"/>
                  </a:lnTo>
                  <a:lnTo>
                    <a:pt x="1845" y="4403"/>
                  </a:lnTo>
                  <a:lnTo>
                    <a:pt x="1851" y="4359"/>
                  </a:lnTo>
                  <a:lnTo>
                    <a:pt x="1858" y="4312"/>
                  </a:lnTo>
                  <a:lnTo>
                    <a:pt x="1867" y="4265"/>
                  </a:lnTo>
                  <a:lnTo>
                    <a:pt x="1875" y="4215"/>
                  </a:lnTo>
                  <a:lnTo>
                    <a:pt x="1883" y="4166"/>
                  </a:lnTo>
                  <a:lnTo>
                    <a:pt x="1893" y="4115"/>
                  </a:lnTo>
                  <a:lnTo>
                    <a:pt x="1903" y="4063"/>
                  </a:lnTo>
                  <a:lnTo>
                    <a:pt x="1913" y="4010"/>
                  </a:lnTo>
                  <a:lnTo>
                    <a:pt x="1924" y="3958"/>
                  </a:lnTo>
                  <a:lnTo>
                    <a:pt x="1936" y="3906"/>
                  </a:lnTo>
                  <a:lnTo>
                    <a:pt x="1950" y="3854"/>
                  </a:lnTo>
                  <a:lnTo>
                    <a:pt x="1964" y="3802"/>
                  </a:lnTo>
                  <a:lnTo>
                    <a:pt x="1978" y="3751"/>
                  </a:lnTo>
                  <a:lnTo>
                    <a:pt x="1994" y="3700"/>
                  </a:lnTo>
                  <a:lnTo>
                    <a:pt x="2010" y="3651"/>
                  </a:lnTo>
                  <a:lnTo>
                    <a:pt x="2028" y="3604"/>
                  </a:lnTo>
                  <a:lnTo>
                    <a:pt x="2046" y="3557"/>
                  </a:lnTo>
                  <a:lnTo>
                    <a:pt x="2066" y="3513"/>
                  </a:lnTo>
                  <a:lnTo>
                    <a:pt x="2087" y="3471"/>
                  </a:lnTo>
                  <a:lnTo>
                    <a:pt x="2108" y="3429"/>
                  </a:lnTo>
                  <a:lnTo>
                    <a:pt x="2131" y="3392"/>
                  </a:lnTo>
                  <a:lnTo>
                    <a:pt x="2156" y="3356"/>
                  </a:lnTo>
                  <a:lnTo>
                    <a:pt x="2182" y="3324"/>
                  </a:lnTo>
                  <a:lnTo>
                    <a:pt x="2207" y="3290"/>
                  </a:lnTo>
                  <a:lnTo>
                    <a:pt x="2235" y="3252"/>
                  </a:lnTo>
                  <a:lnTo>
                    <a:pt x="2264" y="3212"/>
                  </a:lnTo>
                  <a:lnTo>
                    <a:pt x="2292" y="3171"/>
                  </a:lnTo>
                  <a:lnTo>
                    <a:pt x="2322" y="3130"/>
                  </a:lnTo>
                  <a:lnTo>
                    <a:pt x="2353" y="3087"/>
                  </a:lnTo>
                  <a:lnTo>
                    <a:pt x="2383" y="3046"/>
                  </a:lnTo>
                  <a:lnTo>
                    <a:pt x="2411" y="3005"/>
                  </a:lnTo>
                  <a:lnTo>
                    <a:pt x="2438" y="2966"/>
                  </a:lnTo>
                  <a:lnTo>
                    <a:pt x="2464" y="2929"/>
                  </a:lnTo>
                  <a:lnTo>
                    <a:pt x="2488" y="2895"/>
                  </a:lnTo>
                  <a:lnTo>
                    <a:pt x="2509" y="2865"/>
                  </a:lnTo>
                  <a:lnTo>
                    <a:pt x="2527" y="2840"/>
                  </a:lnTo>
                  <a:lnTo>
                    <a:pt x="2543" y="2819"/>
                  </a:lnTo>
                  <a:lnTo>
                    <a:pt x="2553" y="2803"/>
                  </a:lnTo>
                  <a:lnTo>
                    <a:pt x="2561" y="2795"/>
                  </a:lnTo>
                  <a:lnTo>
                    <a:pt x="2588" y="2763"/>
                  </a:lnTo>
                  <a:lnTo>
                    <a:pt x="2616" y="2730"/>
                  </a:lnTo>
                  <a:lnTo>
                    <a:pt x="2644" y="2699"/>
                  </a:lnTo>
                  <a:lnTo>
                    <a:pt x="2671" y="2667"/>
                  </a:lnTo>
                  <a:lnTo>
                    <a:pt x="2699" y="2635"/>
                  </a:lnTo>
                  <a:lnTo>
                    <a:pt x="2727" y="2603"/>
                  </a:lnTo>
                  <a:lnTo>
                    <a:pt x="2755" y="2572"/>
                  </a:lnTo>
                  <a:lnTo>
                    <a:pt x="2783" y="2540"/>
                  </a:lnTo>
                  <a:lnTo>
                    <a:pt x="2811" y="2508"/>
                  </a:lnTo>
                  <a:lnTo>
                    <a:pt x="2837" y="2478"/>
                  </a:lnTo>
                  <a:lnTo>
                    <a:pt x="2865" y="2447"/>
                  </a:lnTo>
                  <a:lnTo>
                    <a:pt x="2893" y="2415"/>
                  </a:lnTo>
                  <a:lnTo>
                    <a:pt x="2919" y="2385"/>
                  </a:lnTo>
                  <a:lnTo>
                    <a:pt x="2947" y="2354"/>
                  </a:lnTo>
                  <a:lnTo>
                    <a:pt x="2973" y="2324"/>
                  </a:lnTo>
                  <a:lnTo>
                    <a:pt x="2998" y="2294"/>
                  </a:lnTo>
                  <a:lnTo>
                    <a:pt x="3025" y="2263"/>
                  </a:lnTo>
                  <a:lnTo>
                    <a:pt x="3050" y="2234"/>
                  </a:lnTo>
                  <a:lnTo>
                    <a:pt x="3075" y="2205"/>
                  </a:lnTo>
                  <a:lnTo>
                    <a:pt x="3101" y="2176"/>
                  </a:lnTo>
                  <a:lnTo>
                    <a:pt x="3125" y="2147"/>
                  </a:lnTo>
                  <a:lnTo>
                    <a:pt x="3149" y="2119"/>
                  </a:lnTo>
                  <a:lnTo>
                    <a:pt x="3172" y="2091"/>
                  </a:lnTo>
                  <a:lnTo>
                    <a:pt x="3195" y="2063"/>
                  </a:lnTo>
                  <a:lnTo>
                    <a:pt x="3217" y="2037"/>
                  </a:lnTo>
                  <a:lnTo>
                    <a:pt x="3239" y="2010"/>
                  </a:lnTo>
                  <a:lnTo>
                    <a:pt x="3261" y="1983"/>
                  </a:lnTo>
                  <a:lnTo>
                    <a:pt x="3281" y="1958"/>
                  </a:lnTo>
                  <a:lnTo>
                    <a:pt x="3302" y="1932"/>
                  </a:lnTo>
                  <a:lnTo>
                    <a:pt x="3321" y="1907"/>
                  </a:lnTo>
                  <a:lnTo>
                    <a:pt x="3339" y="1882"/>
                  </a:lnTo>
                  <a:lnTo>
                    <a:pt x="3357" y="1858"/>
                  </a:lnTo>
                  <a:lnTo>
                    <a:pt x="3405" y="1791"/>
                  </a:lnTo>
                  <a:lnTo>
                    <a:pt x="3454" y="1724"/>
                  </a:lnTo>
                  <a:lnTo>
                    <a:pt x="3505" y="1657"/>
                  </a:lnTo>
                  <a:lnTo>
                    <a:pt x="3555" y="1590"/>
                  </a:lnTo>
                  <a:lnTo>
                    <a:pt x="3607" y="1522"/>
                  </a:lnTo>
                  <a:lnTo>
                    <a:pt x="3660" y="1455"/>
                  </a:lnTo>
                  <a:lnTo>
                    <a:pt x="3714" y="1390"/>
                  </a:lnTo>
                  <a:lnTo>
                    <a:pt x="3768" y="1324"/>
                  </a:lnTo>
                  <a:lnTo>
                    <a:pt x="3825" y="1259"/>
                  </a:lnTo>
                  <a:lnTo>
                    <a:pt x="3883" y="1196"/>
                  </a:lnTo>
                  <a:lnTo>
                    <a:pt x="3942" y="1133"/>
                  </a:lnTo>
                  <a:lnTo>
                    <a:pt x="4002" y="1071"/>
                  </a:lnTo>
                  <a:lnTo>
                    <a:pt x="4064" y="1010"/>
                  </a:lnTo>
                  <a:lnTo>
                    <a:pt x="4128" y="951"/>
                  </a:lnTo>
                  <a:lnTo>
                    <a:pt x="4193" y="894"/>
                  </a:lnTo>
                  <a:lnTo>
                    <a:pt x="4260" y="838"/>
                  </a:lnTo>
                  <a:lnTo>
                    <a:pt x="4330" y="783"/>
                  </a:lnTo>
                  <a:lnTo>
                    <a:pt x="4401" y="731"/>
                  </a:lnTo>
                  <a:lnTo>
                    <a:pt x="4474" y="681"/>
                  </a:lnTo>
                  <a:lnTo>
                    <a:pt x="4550" y="633"/>
                  </a:lnTo>
                  <a:lnTo>
                    <a:pt x="4628" y="588"/>
                  </a:lnTo>
                  <a:lnTo>
                    <a:pt x="4708" y="544"/>
                  </a:lnTo>
                  <a:lnTo>
                    <a:pt x="4791" y="504"/>
                  </a:lnTo>
                  <a:lnTo>
                    <a:pt x="4876" y="467"/>
                  </a:lnTo>
                  <a:lnTo>
                    <a:pt x="4964" y="431"/>
                  </a:lnTo>
                  <a:lnTo>
                    <a:pt x="5055" y="400"/>
                  </a:lnTo>
                  <a:lnTo>
                    <a:pt x="5148" y="371"/>
                  </a:lnTo>
                  <a:lnTo>
                    <a:pt x="5245" y="345"/>
                  </a:lnTo>
                  <a:lnTo>
                    <a:pt x="5344" y="323"/>
                  </a:lnTo>
                  <a:lnTo>
                    <a:pt x="5448" y="305"/>
                  </a:lnTo>
                  <a:lnTo>
                    <a:pt x="5552" y="291"/>
                  </a:lnTo>
                  <a:lnTo>
                    <a:pt x="5662" y="280"/>
                  </a:lnTo>
                  <a:lnTo>
                    <a:pt x="5701" y="273"/>
                  </a:lnTo>
                  <a:lnTo>
                    <a:pt x="5741" y="265"/>
                  </a:lnTo>
                  <a:lnTo>
                    <a:pt x="5780" y="259"/>
                  </a:lnTo>
                  <a:lnTo>
                    <a:pt x="5819" y="253"/>
                  </a:lnTo>
                  <a:lnTo>
                    <a:pt x="5857" y="247"/>
                  </a:lnTo>
                  <a:lnTo>
                    <a:pt x="5894" y="242"/>
                  </a:lnTo>
                  <a:lnTo>
                    <a:pt x="5931" y="239"/>
                  </a:lnTo>
                  <a:lnTo>
                    <a:pt x="5967" y="234"/>
                  </a:lnTo>
                  <a:lnTo>
                    <a:pt x="6003" y="231"/>
                  </a:lnTo>
                  <a:lnTo>
                    <a:pt x="6038" y="228"/>
                  </a:lnTo>
                  <a:lnTo>
                    <a:pt x="6072" y="225"/>
                  </a:lnTo>
                  <a:lnTo>
                    <a:pt x="6104" y="223"/>
                  </a:lnTo>
                  <a:lnTo>
                    <a:pt x="6137" y="222"/>
                  </a:lnTo>
                  <a:lnTo>
                    <a:pt x="6167" y="219"/>
                  </a:lnTo>
                  <a:lnTo>
                    <a:pt x="6197" y="218"/>
                  </a:lnTo>
                  <a:lnTo>
                    <a:pt x="6226" y="217"/>
                  </a:lnTo>
                  <a:lnTo>
                    <a:pt x="6252" y="217"/>
                  </a:lnTo>
                  <a:lnTo>
                    <a:pt x="6279" y="216"/>
                  </a:lnTo>
                  <a:lnTo>
                    <a:pt x="6303" y="216"/>
                  </a:lnTo>
                  <a:lnTo>
                    <a:pt x="6327" y="216"/>
                  </a:lnTo>
                  <a:lnTo>
                    <a:pt x="6348" y="216"/>
                  </a:lnTo>
                  <a:lnTo>
                    <a:pt x="6368" y="216"/>
                  </a:lnTo>
                  <a:lnTo>
                    <a:pt x="6387" y="216"/>
                  </a:lnTo>
                  <a:lnTo>
                    <a:pt x="6404" y="216"/>
                  </a:lnTo>
                  <a:lnTo>
                    <a:pt x="6418" y="216"/>
                  </a:lnTo>
                  <a:lnTo>
                    <a:pt x="6431" y="217"/>
                  </a:lnTo>
                  <a:lnTo>
                    <a:pt x="6444" y="217"/>
                  </a:lnTo>
                  <a:lnTo>
                    <a:pt x="6453" y="217"/>
                  </a:lnTo>
                  <a:lnTo>
                    <a:pt x="6460" y="218"/>
                  </a:lnTo>
                  <a:lnTo>
                    <a:pt x="6465" y="218"/>
                  </a:lnTo>
                  <a:lnTo>
                    <a:pt x="6469" y="218"/>
                  </a:lnTo>
                  <a:lnTo>
                    <a:pt x="6470" y="218"/>
                  </a:lnTo>
                  <a:lnTo>
                    <a:pt x="7527" y="0"/>
                  </a:lnTo>
                  <a:close/>
                </a:path>
              </a:pathLst>
            </a:cu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50" name="Freeform 32">
              <a:extLst>
                <a:ext uri="{FF2B5EF4-FFF2-40B4-BE49-F238E27FC236}">
                  <a16:creationId xmlns:a16="http://schemas.microsoft.com/office/drawing/2014/main" id="{510190D1-39B0-964C-859E-CD920B27AD27}"/>
                </a:ext>
              </a:extLst>
            </p:cNvPr>
            <p:cNvSpPr>
              <a:spLocks noChangeAspect="1"/>
            </p:cNvSpPr>
            <p:nvPr/>
          </p:nvSpPr>
          <p:spPr bwMode="auto">
            <a:xfrm>
              <a:off x="561" y="1816"/>
              <a:ext cx="575" cy="494"/>
            </a:xfrm>
            <a:custGeom>
              <a:avLst/>
              <a:gdLst>
                <a:gd name="T0" fmla="*/ 575 w 2877"/>
                <a:gd name="T1" fmla="*/ 0 h 2470"/>
                <a:gd name="T2" fmla="*/ 492 w 2877"/>
                <a:gd name="T3" fmla="*/ 149 h 2470"/>
                <a:gd name="T4" fmla="*/ 349 w 2877"/>
                <a:gd name="T5" fmla="*/ 315 h 2470"/>
                <a:gd name="T6" fmla="*/ 295 w 2877"/>
                <a:gd name="T7" fmla="*/ 494 h 2470"/>
                <a:gd name="T8" fmla="*/ 153 w 2877"/>
                <a:gd name="T9" fmla="*/ 467 h 2470"/>
                <a:gd name="T10" fmla="*/ 56 w 2877"/>
                <a:gd name="T11" fmla="*/ 417 h 2470"/>
                <a:gd name="T12" fmla="*/ 0 w 2877"/>
                <a:gd name="T13" fmla="*/ 364 h 247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77" h="2470">
                  <a:moveTo>
                    <a:pt x="2877" y="0"/>
                  </a:moveTo>
                  <a:lnTo>
                    <a:pt x="2461" y="747"/>
                  </a:lnTo>
                  <a:lnTo>
                    <a:pt x="1745" y="1577"/>
                  </a:lnTo>
                  <a:lnTo>
                    <a:pt x="1477" y="2470"/>
                  </a:lnTo>
                  <a:lnTo>
                    <a:pt x="764" y="2335"/>
                  </a:lnTo>
                  <a:lnTo>
                    <a:pt x="278" y="2083"/>
                  </a:lnTo>
                  <a:lnTo>
                    <a:pt x="0" y="1821"/>
                  </a:lnTo>
                </a:path>
              </a:pathLst>
            </a:custGeom>
            <a:noFill/>
            <a:ln w="0">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51" name="Freeform 33">
              <a:extLst>
                <a:ext uri="{FF2B5EF4-FFF2-40B4-BE49-F238E27FC236}">
                  <a16:creationId xmlns:a16="http://schemas.microsoft.com/office/drawing/2014/main" id="{1E676CED-3C44-AF4C-A5C2-71D2312D39FF}"/>
                </a:ext>
              </a:extLst>
            </p:cNvPr>
            <p:cNvSpPr>
              <a:spLocks noChangeAspect="1"/>
            </p:cNvSpPr>
            <p:nvPr/>
          </p:nvSpPr>
          <p:spPr bwMode="auto">
            <a:xfrm>
              <a:off x="870" y="1925"/>
              <a:ext cx="183" cy="130"/>
            </a:xfrm>
            <a:custGeom>
              <a:avLst/>
              <a:gdLst>
                <a:gd name="T0" fmla="*/ 0 w 915"/>
                <a:gd name="T1" fmla="*/ 0 h 650"/>
                <a:gd name="T2" fmla="*/ 183 w 915"/>
                <a:gd name="T3" fmla="*/ 41 h 650"/>
                <a:gd name="T4" fmla="*/ 183 w 915"/>
                <a:gd name="T5" fmla="*/ 130 h 650"/>
                <a:gd name="T6" fmla="*/ 0 60000 65536"/>
                <a:gd name="T7" fmla="*/ 0 60000 65536"/>
                <a:gd name="T8" fmla="*/ 0 60000 65536"/>
              </a:gdLst>
              <a:ahLst/>
              <a:cxnLst>
                <a:cxn ang="T6">
                  <a:pos x="T0" y="T1"/>
                </a:cxn>
                <a:cxn ang="T7">
                  <a:pos x="T2" y="T3"/>
                </a:cxn>
                <a:cxn ang="T8">
                  <a:pos x="T4" y="T5"/>
                </a:cxn>
              </a:cxnLst>
              <a:rect l="0" t="0" r="r" b="b"/>
              <a:pathLst>
                <a:path w="915" h="650">
                  <a:moveTo>
                    <a:pt x="0" y="0"/>
                  </a:moveTo>
                  <a:lnTo>
                    <a:pt x="915" y="207"/>
                  </a:lnTo>
                  <a:lnTo>
                    <a:pt x="915" y="650"/>
                  </a:lnTo>
                </a:path>
              </a:pathLst>
            </a:custGeom>
            <a:noFill/>
            <a:ln w="0">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52" name="Freeform 34">
              <a:extLst>
                <a:ext uri="{FF2B5EF4-FFF2-40B4-BE49-F238E27FC236}">
                  <a16:creationId xmlns:a16="http://schemas.microsoft.com/office/drawing/2014/main" id="{8B86C19A-92A8-4A45-9DD0-A4660827CBDC}"/>
                </a:ext>
              </a:extLst>
            </p:cNvPr>
            <p:cNvSpPr>
              <a:spLocks noChangeAspect="1"/>
            </p:cNvSpPr>
            <p:nvPr/>
          </p:nvSpPr>
          <p:spPr bwMode="auto">
            <a:xfrm>
              <a:off x="736" y="2089"/>
              <a:ext cx="174" cy="151"/>
            </a:xfrm>
            <a:custGeom>
              <a:avLst/>
              <a:gdLst>
                <a:gd name="T0" fmla="*/ 0 w 870"/>
                <a:gd name="T1" fmla="*/ 0 h 758"/>
                <a:gd name="T2" fmla="*/ 174 w 870"/>
                <a:gd name="T3" fmla="*/ 46 h 758"/>
                <a:gd name="T4" fmla="*/ 174 w 870"/>
                <a:gd name="T5" fmla="*/ 151 h 758"/>
                <a:gd name="T6" fmla="*/ 0 60000 65536"/>
                <a:gd name="T7" fmla="*/ 0 60000 65536"/>
                <a:gd name="T8" fmla="*/ 0 60000 65536"/>
              </a:gdLst>
              <a:ahLst/>
              <a:cxnLst>
                <a:cxn ang="T6">
                  <a:pos x="T0" y="T1"/>
                </a:cxn>
                <a:cxn ang="T7">
                  <a:pos x="T2" y="T3"/>
                </a:cxn>
                <a:cxn ang="T8">
                  <a:pos x="T4" y="T5"/>
                </a:cxn>
              </a:cxnLst>
              <a:rect l="0" t="0" r="r" b="b"/>
              <a:pathLst>
                <a:path w="870" h="758">
                  <a:moveTo>
                    <a:pt x="0" y="0"/>
                  </a:moveTo>
                  <a:lnTo>
                    <a:pt x="870" y="230"/>
                  </a:lnTo>
                  <a:lnTo>
                    <a:pt x="870" y="758"/>
                  </a:lnTo>
                </a:path>
              </a:pathLst>
            </a:custGeom>
            <a:noFill/>
            <a:ln w="0">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53" name="Line 35">
              <a:extLst>
                <a:ext uri="{FF2B5EF4-FFF2-40B4-BE49-F238E27FC236}">
                  <a16:creationId xmlns:a16="http://schemas.microsoft.com/office/drawing/2014/main" id="{7765FA3C-C614-3A40-AB5A-F007415058A7}"/>
                </a:ext>
              </a:extLst>
            </p:cNvPr>
            <p:cNvSpPr>
              <a:spLocks noChangeAspect="1" noChangeShapeType="1"/>
            </p:cNvSpPr>
            <p:nvPr/>
          </p:nvSpPr>
          <p:spPr bwMode="auto">
            <a:xfrm>
              <a:off x="854" y="2312"/>
              <a:ext cx="1" cy="90"/>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54" name="Line 36">
              <a:extLst>
                <a:ext uri="{FF2B5EF4-FFF2-40B4-BE49-F238E27FC236}">
                  <a16:creationId xmlns:a16="http://schemas.microsoft.com/office/drawing/2014/main" id="{4577CF12-F046-3747-A388-986293431C8B}"/>
                </a:ext>
              </a:extLst>
            </p:cNvPr>
            <p:cNvSpPr>
              <a:spLocks noChangeAspect="1" noChangeShapeType="1"/>
            </p:cNvSpPr>
            <p:nvPr/>
          </p:nvSpPr>
          <p:spPr bwMode="auto">
            <a:xfrm>
              <a:off x="712" y="2283"/>
              <a:ext cx="1" cy="86"/>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55" name="Line 37">
              <a:extLst>
                <a:ext uri="{FF2B5EF4-FFF2-40B4-BE49-F238E27FC236}">
                  <a16:creationId xmlns:a16="http://schemas.microsoft.com/office/drawing/2014/main" id="{4DAACF5D-C583-1D48-B219-86C95F1DE909}"/>
                </a:ext>
              </a:extLst>
            </p:cNvPr>
            <p:cNvSpPr>
              <a:spLocks noChangeAspect="1" noChangeShapeType="1"/>
            </p:cNvSpPr>
            <p:nvPr/>
          </p:nvSpPr>
          <p:spPr bwMode="auto">
            <a:xfrm>
              <a:off x="616" y="2232"/>
              <a:ext cx="1" cy="87"/>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56" name="Freeform 38">
              <a:extLst>
                <a:ext uri="{FF2B5EF4-FFF2-40B4-BE49-F238E27FC236}">
                  <a16:creationId xmlns:a16="http://schemas.microsoft.com/office/drawing/2014/main" id="{512E6A76-A164-E542-9BE4-255E731B1C80}"/>
                </a:ext>
              </a:extLst>
            </p:cNvPr>
            <p:cNvSpPr>
              <a:spLocks noChangeAspect="1"/>
            </p:cNvSpPr>
            <p:nvPr/>
          </p:nvSpPr>
          <p:spPr bwMode="auto">
            <a:xfrm>
              <a:off x="1136" y="1574"/>
              <a:ext cx="393" cy="235"/>
            </a:xfrm>
            <a:custGeom>
              <a:avLst/>
              <a:gdLst>
                <a:gd name="T0" fmla="*/ 393 w 1963"/>
                <a:gd name="T1" fmla="*/ 61 h 1177"/>
                <a:gd name="T2" fmla="*/ 324 w 1963"/>
                <a:gd name="T3" fmla="*/ 1 h 1177"/>
                <a:gd name="T4" fmla="*/ 324 w 1963"/>
                <a:gd name="T5" fmla="*/ 1 h 1177"/>
                <a:gd name="T6" fmla="*/ 320 w 1963"/>
                <a:gd name="T7" fmla="*/ 0 h 1177"/>
                <a:gd name="T8" fmla="*/ 315 w 1963"/>
                <a:gd name="T9" fmla="*/ 0 h 1177"/>
                <a:gd name="T10" fmla="*/ 309 w 1963"/>
                <a:gd name="T11" fmla="*/ 0 h 1177"/>
                <a:gd name="T12" fmla="*/ 302 w 1963"/>
                <a:gd name="T13" fmla="*/ 1 h 1177"/>
                <a:gd name="T14" fmla="*/ 295 w 1963"/>
                <a:gd name="T15" fmla="*/ 2 h 1177"/>
                <a:gd name="T16" fmla="*/ 288 w 1963"/>
                <a:gd name="T17" fmla="*/ 3 h 1177"/>
                <a:gd name="T18" fmla="*/ 279 w 1963"/>
                <a:gd name="T19" fmla="*/ 4 h 1177"/>
                <a:gd name="T20" fmla="*/ 271 w 1963"/>
                <a:gd name="T21" fmla="*/ 6 h 1177"/>
                <a:gd name="T22" fmla="*/ 262 w 1963"/>
                <a:gd name="T23" fmla="*/ 8 h 1177"/>
                <a:gd name="T24" fmla="*/ 252 w 1963"/>
                <a:gd name="T25" fmla="*/ 10 h 1177"/>
                <a:gd name="T26" fmla="*/ 242 w 1963"/>
                <a:gd name="T27" fmla="*/ 13 h 1177"/>
                <a:gd name="T28" fmla="*/ 232 w 1963"/>
                <a:gd name="T29" fmla="*/ 16 h 1177"/>
                <a:gd name="T30" fmla="*/ 222 w 1963"/>
                <a:gd name="T31" fmla="*/ 19 h 1177"/>
                <a:gd name="T32" fmla="*/ 211 w 1963"/>
                <a:gd name="T33" fmla="*/ 22 h 1177"/>
                <a:gd name="T34" fmla="*/ 200 w 1963"/>
                <a:gd name="T35" fmla="*/ 26 h 1177"/>
                <a:gd name="T36" fmla="*/ 188 w 1963"/>
                <a:gd name="T37" fmla="*/ 30 h 1177"/>
                <a:gd name="T38" fmla="*/ 177 w 1963"/>
                <a:gd name="T39" fmla="*/ 35 h 1177"/>
                <a:gd name="T40" fmla="*/ 165 w 1963"/>
                <a:gd name="T41" fmla="*/ 39 h 1177"/>
                <a:gd name="T42" fmla="*/ 153 w 1963"/>
                <a:gd name="T43" fmla="*/ 44 h 1177"/>
                <a:gd name="T44" fmla="*/ 141 w 1963"/>
                <a:gd name="T45" fmla="*/ 50 h 1177"/>
                <a:gd name="T46" fmla="*/ 129 w 1963"/>
                <a:gd name="T47" fmla="*/ 55 h 1177"/>
                <a:gd name="T48" fmla="*/ 117 w 1963"/>
                <a:gd name="T49" fmla="*/ 61 h 1177"/>
                <a:gd name="T50" fmla="*/ 105 w 1963"/>
                <a:gd name="T51" fmla="*/ 67 h 1177"/>
                <a:gd name="T52" fmla="*/ 93 w 1963"/>
                <a:gd name="T53" fmla="*/ 74 h 1177"/>
                <a:gd name="T54" fmla="*/ 81 w 1963"/>
                <a:gd name="T55" fmla="*/ 80 h 1177"/>
                <a:gd name="T56" fmla="*/ 68 w 1963"/>
                <a:gd name="T57" fmla="*/ 87 h 1177"/>
                <a:gd name="T58" fmla="*/ 56 w 1963"/>
                <a:gd name="T59" fmla="*/ 95 h 1177"/>
                <a:gd name="T60" fmla="*/ 45 w 1963"/>
                <a:gd name="T61" fmla="*/ 102 h 1177"/>
                <a:gd name="T62" fmla="*/ 33 w 1963"/>
                <a:gd name="T63" fmla="*/ 110 h 1177"/>
                <a:gd name="T64" fmla="*/ 22 w 1963"/>
                <a:gd name="T65" fmla="*/ 118 h 1177"/>
                <a:gd name="T66" fmla="*/ 11 w 1963"/>
                <a:gd name="T67" fmla="*/ 127 h 1177"/>
                <a:gd name="T68" fmla="*/ 0 w 1963"/>
                <a:gd name="T69" fmla="*/ 135 h 1177"/>
                <a:gd name="T70" fmla="*/ 0 w 1963"/>
                <a:gd name="T71" fmla="*/ 185 h 1177"/>
                <a:gd name="T72" fmla="*/ 128 w 1963"/>
                <a:gd name="T73" fmla="*/ 235 h 117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963" h="1177">
                  <a:moveTo>
                    <a:pt x="1963" y="307"/>
                  </a:moveTo>
                  <a:lnTo>
                    <a:pt x="1620" y="4"/>
                  </a:lnTo>
                  <a:lnTo>
                    <a:pt x="1597" y="2"/>
                  </a:lnTo>
                  <a:lnTo>
                    <a:pt x="1572" y="0"/>
                  </a:lnTo>
                  <a:lnTo>
                    <a:pt x="1542" y="2"/>
                  </a:lnTo>
                  <a:lnTo>
                    <a:pt x="1509" y="4"/>
                  </a:lnTo>
                  <a:lnTo>
                    <a:pt x="1474" y="8"/>
                  </a:lnTo>
                  <a:lnTo>
                    <a:pt x="1437" y="14"/>
                  </a:lnTo>
                  <a:lnTo>
                    <a:pt x="1396" y="20"/>
                  </a:lnTo>
                  <a:lnTo>
                    <a:pt x="1353" y="28"/>
                  </a:lnTo>
                  <a:lnTo>
                    <a:pt x="1308" y="39"/>
                  </a:lnTo>
                  <a:lnTo>
                    <a:pt x="1260" y="50"/>
                  </a:lnTo>
                  <a:lnTo>
                    <a:pt x="1211" y="64"/>
                  </a:lnTo>
                  <a:lnTo>
                    <a:pt x="1160" y="78"/>
                  </a:lnTo>
                  <a:lnTo>
                    <a:pt x="1107" y="94"/>
                  </a:lnTo>
                  <a:lnTo>
                    <a:pt x="1053" y="112"/>
                  </a:lnTo>
                  <a:lnTo>
                    <a:pt x="997" y="131"/>
                  </a:lnTo>
                  <a:lnTo>
                    <a:pt x="940" y="151"/>
                  </a:lnTo>
                  <a:lnTo>
                    <a:pt x="882" y="174"/>
                  </a:lnTo>
                  <a:lnTo>
                    <a:pt x="824" y="197"/>
                  </a:lnTo>
                  <a:lnTo>
                    <a:pt x="765" y="222"/>
                  </a:lnTo>
                  <a:lnTo>
                    <a:pt x="704" y="249"/>
                  </a:lnTo>
                  <a:lnTo>
                    <a:pt x="644" y="277"/>
                  </a:lnTo>
                  <a:lnTo>
                    <a:pt x="584" y="306"/>
                  </a:lnTo>
                  <a:lnTo>
                    <a:pt x="523" y="336"/>
                  </a:lnTo>
                  <a:lnTo>
                    <a:pt x="463" y="369"/>
                  </a:lnTo>
                  <a:lnTo>
                    <a:pt x="403" y="402"/>
                  </a:lnTo>
                  <a:lnTo>
                    <a:pt x="342" y="437"/>
                  </a:lnTo>
                  <a:lnTo>
                    <a:pt x="282" y="474"/>
                  </a:lnTo>
                  <a:lnTo>
                    <a:pt x="225" y="512"/>
                  </a:lnTo>
                  <a:lnTo>
                    <a:pt x="167" y="551"/>
                  </a:lnTo>
                  <a:lnTo>
                    <a:pt x="109" y="592"/>
                  </a:lnTo>
                  <a:lnTo>
                    <a:pt x="54" y="634"/>
                  </a:lnTo>
                  <a:lnTo>
                    <a:pt x="0" y="677"/>
                  </a:lnTo>
                  <a:lnTo>
                    <a:pt x="0" y="925"/>
                  </a:lnTo>
                  <a:lnTo>
                    <a:pt x="639" y="1177"/>
                  </a:lnTo>
                </a:path>
              </a:pathLst>
            </a:custGeom>
            <a:noFill/>
            <a:ln w="0">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57" name="Line 39">
              <a:extLst>
                <a:ext uri="{FF2B5EF4-FFF2-40B4-BE49-F238E27FC236}">
                  <a16:creationId xmlns:a16="http://schemas.microsoft.com/office/drawing/2014/main" id="{9605C5C0-6EBD-DD4F-81DA-FFBAA3EF0C60}"/>
                </a:ext>
              </a:extLst>
            </p:cNvPr>
            <p:cNvSpPr>
              <a:spLocks noChangeAspect="1" noChangeShapeType="1"/>
            </p:cNvSpPr>
            <p:nvPr/>
          </p:nvSpPr>
          <p:spPr bwMode="auto">
            <a:xfrm flipH="1" flipV="1">
              <a:off x="1139" y="1713"/>
              <a:ext cx="124" cy="50"/>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58" name="Freeform 40">
              <a:extLst>
                <a:ext uri="{FF2B5EF4-FFF2-40B4-BE49-F238E27FC236}">
                  <a16:creationId xmlns:a16="http://schemas.microsoft.com/office/drawing/2014/main" id="{DC3B2781-9EF9-1A42-9E11-9385AAEF3731}"/>
                </a:ext>
              </a:extLst>
            </p:cNvPr>
            <p:cNvSpPr>
              <a:spLocks noChangeAspect="1"/>
            </p:cNvSpPr>
            <p:nvPr/>
          </p:nvSpPr>
          <p:spPr bwMode="auto">
            <a:xfrm>
              <a:off x="1132" y="1462"/>
              <a:ext cx="393" cy="209"/>
            </a:xfrm>
            <a:custGeom>
              <a:avLst/>
              <a:gdLst>
                <a:gd name="T0" fmla="*/ 334 w 1963"/>
                <a:gd name="T1" fmla="*/ 1 h 1047"/>
                <a:gd name="T2" fmla="*/ 322 w 1963"/>
                <a:gd name="T3" fmla="*/ 0 h 1047"/>
                <a:gd name="T4" fmla="*/ 308 w 1963"/>
                <a:gd name="T5" fmla="*/ 0 h 1047"/>
                <a:gd name="T6" fmla="*/ 291 w 1963"/>
                <a:gd name="T7" fmla="*/ 1 h 1047"/>
                <a:gd name="T8" fmla="*/ 272 w 1963"/>
                <a:gd name="T9" fmla="*/ 2 h 1047"/>
                <a:gd name="T10" fmla="*/ 251 w 1963"/>
                <a:gd name="T11" fmla="*/ 5 h 1047"/>
                <a:gd name="T12" fmla="*/ 228 w 1963"/>
                <a:gd name="T13" fmla="*/ 8 h 1047"/>
                <a:gd name="T14" fmla="*/ 205 w 1963"/>
                <a:gd name="T15" fmla="*/ 12 h 1047"/>
                <a:gd name="T16" fmla="*/ 180 w 1963"/>
                <a:gd name="T17" fmla="*/ 18 h 1047"/>
                <a:gd name="T18" fmla="*/ 155 w 1963"/>
                <a:gd name="T19" fmla="*/ 25 h 1047"/>
                <a:gd name="T20" fmla="*/ 130 w 1963"/>
                <a:gd name="T21" fmla="*/ 33 h 1047"/>
                <a:gd name="T22" fmla="*/ 104 w 1963"/>
                <a:gd name="T23" fmla="*/ 43 h 1047"/>
                <a:gd name="T24" fmla="*/ 79 w 1963"/>
                <a:gd name="T25" fmla="*/ 55 h 1047"/>
                <a:gd name="T26" fmla="*/ 55 w 1963"/>
                <a:gd name="T27" fmla="*/ 68 h 1047"/>
                <a:gd name="T28" fmla="*/ 32 w 1963"/>
                <a:gd name="T29" fmla="*/ 83 h 1047"/>
                <a:gd name="T30" fmla="*/ 10 w 1963"/>
                <a:gd name="T31" fmla="*/ 100 h 1047"/>
                <a:gd name="T32" fmla="*/ 0 w 1963"/>
                <a:gd name="T33" fmla="*/ 158 h 1047"/>
                <a:gd name="T34" fmla="*/ 133 w 1963"/>
                <a:gd name="T35" fmla="*/ 201 h 1047"/>
                <a:gd name="T36" fmla="*/ 144 w 1963"/>
                <a:gd name="T37" fmla="*/ 187 h 1047"/>
                <a:gd name="T38" fmla="*/ 157 w 1963"/>
                <a:gd name="T39" fmla="*/ 174 h 1047"/>
                <a:gd name="T40" fmla="*/ 171 w 1963"/>
                <a:gd name="T41" fmla="*/ 161 h 1047"/>
                <a:gd name="T42" fmla="*/ 187 w 1963"/>
                <a:gd name="T43" fmla="*/ 149 h 1047"/>
                <a:gd name="T44" fmla="*/ 204 w 1963"/>
                <a:gd name="T45" fmla="*/ 138 h 1047"/>
                <a:gd name="T46" fmla="*/ 222 w 1963"/>
                <a:gd name="T47" fmla="*/ 128 h 1047"/>
                <a:gd name="T48" fmla="*/ 241 w 1963"/>
                <a:gd name="T49" fmla="*/ 118 h 1047"/>
                <a:gd name="T50" fmla="*/ 260 w 1963"/>
                <a:gd name="T51" fmla="*/ 110 h 1047"/>
                <a:gd name="T52" fmla="*/ 279 w 1963"/>
                <a:gd name="T53" fmla="*/ 103 h 1047"/>
                <a:gd name="T54" fmla="*/ 298 w 1963"/>
                <a:gd name="T55" fmla="*/ 96 h 1047"/>
                <a:gd name="T56" fmla="*/ 318 w 1963"/>
                <a:gd name="T57" fmla="*/ 91 h 1047"/>
                <a:gd name="T58" fmla="*/ 336 w 1963"/>
                <a:gd name="T59" fmla="*/ 87 h 1047"/>
                <a:gd name="T60" fmla="*/ 354 w 1963"/>
                <a:gd name="T61" fmla="*/ 83 h 1047"/>
                <a:gd name="T62" fmla="*/ 370 w 1963"/>
                <a:gd name="T63" fmla="*/ 81 h 1047"/>
                <a:gd name="T64" fmla="*/ 386 w 1963"/>
                <a:gd name="T65" fmla="*/ 80 h 1047"/>
                <a:gd name="T66" fmla="*/ 393 w 1963"/>
                <a:gd name="T67" fmla="*/ 42 h 104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963" h="1047">
                  <a:moveTo>
                    <a:pt x="1690" y="7"/>
                  </a:moveTo>
                  <a:lnTo>
                    <a:pt x="1667" y="5"/>
                  </a:lnTo>
                  <a:lnTo>
                    <a:pt x="1640" y="2"/>
                  </a:lnTo>
                  <a:lnTo>
                    <a:pt x="1610" y="1"/>
                  </a:lnTo>
                  <a:lnTo>
                    <a:pt x="1575" y="0"/>
                  </a:lnTo>
                  <a:lnTo>
                    <a:pt x="1537" y="0"/>
                  </a:lnTo>
                  <a:lnTo>
                    <a:pt x="1496" y="1"/>
                  </a:lnTo>
                  <a:lnTo>
                    <a:pt x="1453" y="3"/>
                  </a:lnTo>
                  <a:lnTo>
                    <a:pt x="1406" y="6"/>
                  </a:lnTo>
                  <a:lnTo>
                    <a:pt x="1358" y="11"/>
                  </a:lnTo>
                  <a:lnTo>
                    <a:pt x="1306" y="15"/>
                  </a:lnTo>
                  <a:lnTo>
                    <a:pt x="1254" y="23"/>
                  </a:lnTo>
                  <a:lnTo>
                    <a:pt x="1198" y="30"/>
                  </a:lnTo>
                  <a:lnTo>
                    <a:pt x="1140" y="39"/>
                  </a:lnTo>
                  <a:lnTo>
                    <a:pt x="1083" y="49"/>
                  </a:lnTo>
                  <a:lnTo>
                    <a:pt x="1023" y="62"/>
                  </a:lnTo>
                  <a:lnTo>
                    <a:pt x="961" y="75"/>
                  </a:lnTo>
                  <a:lnTo>
                    <a:pt x="900" y="89"/>
                  </a:lnTo>
                  <a:lnTo>
                    <a:pt x="837" y="106"/>
                  </a:lnTo>
                  <a:lnTo>
                    <a:pt x="774" y="125"/>
                  </a:lnTo>
                  <a:lnTo>
                    <a:pt x="711" y="145"/>
                  </a:lnTo>
                  <a:lnTo>
                    <a:pt x="647" y="167"/>
                  </a:lnTo>
                  <a:lnTo>
                    <a:pt x="584" y="191"/>
                  </a:lnTo>
                  <a:lnTo>
                    <a:pt x="521" y="217"/>
                  </a:lnTo>
                  <a:lnTo>
                    <a:pt x="458" y="245"/>
                  </a:lnTo>
                  <a:lnTo>
                    <a:pt x="396" y="274"/>
                  </a:lnTo>
                  <a:lnTo>
                    <a:pt x="336" y="307"/>
                  </a:lnTo>
                  <a:lnTo>
                    <a:pt x="276" y="341"/>
                  </a:lnTo>
                  <a:lnTo>
                    <a:pt x="217" y="377"/>
                  </a:lnTo>
                  <a:lnTo>
                    <a:pt x="160" y="416"/>
                  </a:lnTo>
                  <a:lnTo>
                    <a:pt x="105" y="457"/>
                  </a:lnTo>
                  <a:lnTo>
                    <a:pt x="52" y="501"/>
                  </a:lnTo>
                  <a:lnTo>
                    <a:pt x="0" y="547"/>
                  </a:lnTo>
                  <a:lnTo>
                    <a:pt x="0" y="793"/>
                  </a:lnTo>
                  <a:lnTo>
                    <a:pt x="641" y="1047"/>
                  </a:lnTo>
                  <a:lnTo>
                    <a:pt x="664" y="1009"/>
                  </a:lnTo>
                  <a:lnTo>
                    <a:pt x="691" y="973"/>
                  </a:lnTo>
                  <a:lnTo>
                    <a:pt x="719" y="938"/>
                  </a:lnTo>
                  <a:lnTo>
                    <a:pt x="750" y="902"/>
                  </a:lnTo>
                  <a:lnTo>
                    <a:pt x="783" y="870"/>
                  </a:lnTo>
                  <a:lnTo>
                    <a:pt x="818" y="837"/>
                  </a:lnTo>
                  <a:lnTo>
                    <a:pt x="855" y="805"/>
                  </a:lnTo>
                  <a:lnTo>
                    <a:pt x="894" y="775"/>
                  </a:lnTo>
                  <a:lnTo>
                    <a:pt x="935" y="746"/>
                  </a:lnTo>
                  <a:lnTo>
                    <a:pt x="977" y="717"/>
                  </a:lnTo>
                  <a:lnTo>
                    <a:pt x="1020" y="690"/>
                  </a:lnTo>
                  <a:lnTo>
                    <a:pt x="1065" y="665"/>
                  </a:lnTo>
                  <a:lnTo>
                    <a:pt x="1109" y="639"/>
                  </a:lnTo>
                  <a:lnTo>
                    <a:pt x="1156" y="616"/>
                  </a:lnTo>
                  <a:lnTo>
                    <a:pt x="1203" y="593"/>
                  </a:lnTo>
                  <a:lnTo>
                    <a:pt x="1250" y="571"/>
                  </a:lnTo>
                  <a:lnTo>
                    <a:pt x="1298" y="552"/>
                  </a:lnTo>
                  <a:lnTo>
                    <a:pt x="1346" y="532"/>
                  </a:lnTo>
                  <a:lnTo>
                    <a:pt x="1394" y="514"/>
                  </a:lnTo>
                  <a:lnTo>
                    <a:pt x="1442" y="498"/>
                  </a:lnTo>
                  <a:lnTo>
                    <a:pt x="1490" y="483"/>
                  </a:lnTo>
                  <a:lnTo>
                    <a:pt x="1539" y="468"/>
                  </a:lnTo>
                  <a:lnTo>
                    <a:pt x="1586" y="456"/>
                  </a:lnTo>
                  <a:lnTo>
                    <a:pt x="1632" y="444"/>
                  </a:lnTo>
                  <a:lnTo>
                    <a:pt x="1678" y="434"/>
                  </a:lnTo>
                  <a:lnTo>
                    <a:pt x="1723" y="426"/>
                  </a:lnTo>
                  <a:lnTo>
                    <a:pt x="1766" y="417"/>
                  </a:lnTo>
                  <a:lnTo>
                    <a:pt x="1809" y="411"/>
                  </a:lnTo>
                  <a:lnTo>
                    <a:pt x="1850" y="406"/>
                  </a:lnTo>
                  <a:lnTo>
                    <a:pt x="1890" y="402"/>
                  </a:lnTo>
                  <a:lnTo>
                    <a:pt x="1927" y="401"/>
                  </a:lnTo>
                  <a:lnTo>
                    <a:pt x="1963" y="400"/>
                  </a:lnTo>
                  <a:lnTo>
                    <a:pt x="1963" y="210"/>
                  </a:lnTo>
                  <a:lnTo>
                    <a:pt x="1690" y="7"/>
                  </a:lnTo>
                  <a:close/>
                </a:path>
              </a:pathLst>
            </a:custGeom>
            <a:solidFill>
              <a:srgbClr val="0055A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59" name="Freeform 41">
              <a:extLst>
                <a:ext uri="{FF2B5EF4-FFF2-40B4-BE49-F238E27FC236}">
                  <a16:creationId xmlns:a16="http://schemas.microsoft.com/office/drawing/2014/main" id="{6F85D34B-D6F5-274E-B4DF-373708012B72}"/>
                </a:ext>
              </a:extLst>
            </p:cNvPr>
            <p:cNvSpPr>
              <a:spLocks noChangeAspect="1"/>
            </p:cNvSpPr>
            <p:nvPr/>
          </p:nvSpPr>
          <p:spPr bwMode="auto">
            <a:xfrm>
              <a:off x="1132" y="1462"/>
              <a:ext cx="393" cy="209"/>
            </a:xfrm>
            <a:custGeom>
              <a:avLst/>
              <a:gdLst>
                <a:gd name="T0" fmla="*/ 338 w 1963"/>
                <a:gd name="T1" fmla="*/ 1 h 1047"/>
                <a:gd name="T2" fmla="*/ 328 w 1963"/>
                <a:gd name="T3" fmla="*/ 0 h 1047"/>
                <a:gd name="T4" fmla="*/ 315 w 1963"/>
                <a:gd name="T5" fmla="*/ 0 h 1047"/>
                <a:gd name="T6" fmla="*/ 300 w 1963"/>
                <a:gd name="T7" fmla="*/ 0 h 1047"/>
                <a:gd name="T8" fmla="*/ 281 w 1963"/>
                <a:gd name="T9" fmla="*/ 1 h 1047"/>
                <a:gd name="T10" fmla="*/ 261 w 1963"/>
                <a:gd name="T11" fmla="*/ 3 h 1047"/>
                <a:gd name="T12" fmla="*/ 240 w 1963"/>
                <a:gd name="T13" fmla="*/ 6 h 1047"/>
                <a:gd name="T14" fmla="*/ 217 w 1963"/>
                <a:gd name="T15" fmla="*/ 10 h 1047"/>
                <a:gd name="T16" fmla="*/ 192 w 1963"/>
                <a:gd name="T17" fmla="*/ 15 h 1047"/>
                <a:gd name="T18" fmla="*/ 168 w 1963"/>
                <a:gd name="T19" fmla="*/ 21 h 1047"/>
                <a:gd name="T20" fmla="*/ 142 w 1963"/>
                <a:gd name="T21" fmla="*/ 29 h 1047"/>
                <a:gd name="T22" fmla="*/ 117 w 1963"/>
                <a:gd name="T23" fmla="*/ 38 h 1047"/>
                <a:gd name="T24" fmla="*/ 92 w 1963"/>
                <a:gd name="T25" fmla="*/ 49 h 1047"/>
                <a:gd name="T26" fmla="*/ 67 w 1963"/>
                <a:gd name="T27" fmla="*/ 61 h 1047"/>
                <a:gd name="T28" fmla="*/ 43 w 1963"/>
                <a:gd name="T29" fmla="*/ 75 h 1047"/>
                <a:gd name="T30" fmla="*/ 21 w 1963"/>
                <a:gd name="T31" fmla="*/ 91 h 1047"/>
                <a:gd name="T32" fmla="*/ 0 w 1963"/>
                <a:gd name="T33" fmla="*/ 109 h 1047"/>
                <a:gd name="T34" fmla="*/ 128 w 1963"/>
                <a:gd name="T35" fmla="*/ 209 h 1047"/>
                <a:gd name="T36" fmla="*/ 133 w 1963"/>
                <a:gd name="T37" fmla="*/ 201 h 1047"/>
                <a:gd name="T38" fmla="*/ 144 w 1963"/>
                <a:gd name="T39" fmla="*/ 187 h 1047"/>
                <a:gd name="T40" fmla="*/ 157 w 1963"/>
                <a:gd name="T41" fmla="*/ 174 h 1047"/>
                <a:gd name="T42" fmla="*/ 171 w 1963"/>
                <a:gd name="T43" fmla="*/ 161 h 1047"/>
                <a:gd name="T44" fmla="*/ 187 w 1963"/>
                <a:gd name="T45" fmla="*/ 149 h 1047"/>
                <a:gd name="T46" fmla="*/ 204 w 1963"/>
                <a:gd name="T47" fmla="*/ 138 h 1047"/>
                <a:gd name="T48" fmla="*/ 222 w 1963"/>
                <a:gd name="T49" fmla="*/ 128 h 1047"/>
                <a:gd name="T50" fmla="*/ 241 w 1963"/>
                <a:gd name="T51" fmla="*/ 118 h 1047"/>
                <a:gd name="T52" fmla="*/ 260 w 1963"/>
                <a:gd name="T53" fmla="*/ 110 h 1047"/>
                <a:gd name="T54" fmla="*/ 279 w 1963"/>
                <a:gd name="T55" fmla="*/ 103 h 1047"/>
                <a:gd name="T56" fmla="*/ 298 w 1963"/>
                <a:gd name="T57" fmla="*/ 96 h 1047"/>
                <a:gd name="T58" fmla="*/ 318 w 1963"/>
                <a:gd name="T59" fmla="*/ 91 h 1047"/>
                <a:gd name="T60" fmla="*/ 336 w 1963"/>
                <a:gd name="T61" fmla="*/ 87 h 1047"/>
                <a:gd name="T62" fmla="*/ 354 w 1963"/>
                <a:gd name="T63" fmla="*/ 83 h 1047"/>
                <a:gd name="T64" fmla="*/ 370 w 1963"/>
                <a:gd name="T65" fmla="*/ 81 h 1047"/>
                <a:gd name="T66" fmla="*/ 386 w 1963"/>
                <a:gd name="T67" fmla="*/ 80 h 1047"/>
                <a:gd name="T68" fmla="*/ 393 w 1963"/>
                <a:gd name="T69" fmla="*/ 42 h 104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963" h="1047">
                  <a:moveTo>
                    <a:pt x="1690" y="7"/>
                  </a:moveTo>
                  <a:lnTo>
                    <a:pt x="1690" y="7"/>
                  </a:lnTo>
                  <a:lnTo>
                    <a:pt x="1667" y="5"/>
                  </a:lnTo>
                  <a:lnTo>
                    <a:pt x="1640" y="2"/>
                  </a:lnTo>
                  <a:lnTo>
                    <a:pt x="1610" y="1"/>
                  </a:lnTo>
                  <a:lnTo>
                    <a:pt x="1575" y="0"/>
                  </a:lnTo>
                  <a:lnTo>
                    <a:pt x="1537" y="0"/>
                  </a:lnTo>
                  <a:lnTo>
                    <a:pt x="1496" y="1"/>
                  </a:lnTo>
                  <a:lnTo>
                    <a:pt x="1453" y="3"/>
                  </a:lnTo>
                  <a:lnTo>
                    <a:pt x="1406" y="6"/>
                  </a:lnTo>
                  <a:lnTo>
                    <a:pt x="1358" y="11"/>
                  </a:lnTo>
                  <a:lnTo>
                    <a:pt x="1306" y="15"/>
                  </a:lnTo>
                  <a:lnTo>
                    <a:pt x="1254" y="23"/>
                  </a:lnTo>
                  <a:lnTo>
                    <a:pt x="1198" y="30"/>
                  </a:lnTo>
                  <a:lnTo>
                    <a:pt x="1140" y="39"/>
                  </a:lnTo>
                  <a:lnTo>
                    <a:pt x="1083" y="49"/>
                  </a:lnTo>
                  <a:lnTo>
                    <a:pt x="1023" y="62"/>
                  </a:lnTo>
                  <a:lnTo>
                    <a:pt x="961" y="75"/>
                  </a:lnTo>
                  <a:lnTo>
                    <a:pt x="900" y="89"/>
                  </a:lnTo>
                  <a:lnTo>
                    <a:pt x="837" y="106"/>
                  </a:lnTo>
                  <a:lnTo>
                    <a:pt x="774" y="125"/>
                  </a:lnTo>
                  <a:lnTo>
                    <a:pt x="711" y="145"/>
                  </a:lnTo>
                  <a:lnTo>
                    <a:pt x="647" y="167"/>
                  </a:lnTo>
                  <a:lnTo>
                    <a:pt x="584" y="191"/>
                  </a:lnTo>
                  <a:lnTo>
                    <a:pt x="521" y="217"/>
                  </a:lnTo>
                  <a:lnTo>
                    <a:pt x="458" y="245"/>
                  </a:lnTo>
                  <a:lnTo>
                    <a:pt x="396" y="274"/>
                  </a:lnTo>
                  <a:lnTo>
                    <a:pt x="336" y="307"/>
                  </a:lnTo>
                  <a:lnTo>
                    <a:pt x="276" y="341"/>
                  </a:lnTo>
                  <a:lnTo>
                    <a:pt x="217" y="377"/>
                  </a:lnTo>
                  <a:lnTo>
                    <a:pt x="160" y="416"/>
                  </a:lnTo>
                  <a:lnTo>
                    <a:pt x="105" y="457"/>
                  </a:lnTo>
                  <a:lnTo>
                    <a:pt x="52" y="501"/>
                  </a:lnTo>
                  <a:lnTo>
                    <a:pt x="0" y="547"/>
                  </a:lnTo>
                  <a:lnTo>
                    <a:pt x="0" y="793"/>
                  </a:lnTo>
                  <a:lnTo>
                    <a:pt x="641" y="1047"/>
                  </a:lnTo>
                  <a:lnTo>
                    <a:pt x="664" y="1009"/>
                  </a:lnTo>
                  <a:lnTo>
                    <a:pt x="691" y="973"/>
                  </a:lnTo>
                  <a:lnTo>
                    <a:pt x="719" y="938"/>
                  </a:lnTo>
                  <a:lnTo>
                    <a:pt x="750" y="902"/>
                  </a:lnTo>
                  <a:lnTo>
                    <a:pt x="783" y="870"/>
                  </a:lnTo>
                  <a:lnTo>
                    <a:pt x="818" y="837"/>
                  </a:lnTo>
                  <a:lnTo>
                    <a:pt x="855" y="805"/>
                  </a:lnTo>
                  <a:lnTo>
                    <a:pt x="894" y="775"/>
                  </a:lnTo>
                  <a:lnTo>
                    <a:pt x="935" y="746"/>
                  </a:lnTo>
                  <a:lnTo>
                    <a:pt x="977" y="717"/>
                  </a:lnTo>
                  <a:lnTo>
                    <a:pt x="1020" y="690"/>
                  </a:lnTo>
                  <a:lnTo>
                    <a:pt x="1065" y="665"/>
                  </a:lnTo>
                  <a:lnTo>
                    <a:pt x="1109" y="639"/>
                  </a:lnTo>
                  <a:lnTo>
                    <a:pt x="1156" y="616"/>
                  </a:lnTo>
                  <a:lnTo>
                    <a:pt x="1203" y="593"/>
                  </a:lnTo>
                  <a:lnTo>
                    <a:pt x="1250" y="571"/>
                  </a:lnTo>
                  <a:lnTo>
                    <a:pt x="1298" y="552"/>
                  </a:lnTo>
                  <a:lnTo>
                    <a:pt x="1346" y="532"/>
                  </a:lnTo>
                  <a:lnTo>
                    <a:pt x="1394" y="514"/>
                  </a:lnTo>
                  <a:lnTo>
                    <a:pt x="1442" y="498"/>
                  </a:lnTo>
                  <a:lnTo>
                    <a:pt x="1490" y="483"/>
                  </a:lnTo>
                  <a:lnTo>
                    <a:pt x="1539" y="468"/>
                  </a:lnTo>
                  <a:lnTo>
                    <a:pt x="1586" y="456"/>
                  </a:lnTo>
                  <a:lnTo>
                    <a:pt x="1632" y="444"/>
                  </a:lnTo>
                  <a:lnTo>
                    <a:pt x="1678" y="434"/>
                  </a:lnTo>
                  <a:lnTo>
                    <a:pt x="1723" y="426"/>
                  </a:lnTo>
                  <a:lnTo>
                    <a:pt x="1766" y="417"/>
                  </a:lnTo>
                  <a:lnTo>
                    <a:pt x="1809" y="411"/>
                  </a:lnTo>
                  <a:lnTo>
                    <a:pt x="1850" y="406"/>
                  </a:lnTo>
                  <a:lnTo>
                    <a:pt x="1890" y="402"/>
                  </a:lnTo>
                  <a:lnTo>
                    <a:pt x="1927" y="401"/>
                  </a:lnTo>
                  <a:lnTo>
                    <a:pt x="1963" y="400"/>
                  </a:lnTo>
                  <a:lnTo>
                    <a:pt x="1963" y="210"/>
                  </a:lnTo>
                  <a:lnTo>
                    <a:pt x="1690" y="7"/>
                  </a:lnTo>
                </a:path>
              </a:pathLst>
            </a:custGeom>
            <a:noFill/>
            <a:ln w="0">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60" name="Freeform 42">
              <a:extLst>
                <a:ext uri="{FF2B5EF4-FFF2-40B4-BE49-F238E27FC236}">
                  <a16:creationId xmlns:a16="http://schemas.microsoft.com/office/drawing/2014/main" id="{30AFC26D-9069-344D-8500-11EED6E4E922}"/>
                </a:ext>
              </a:extLst>
            </p:cNvPr>
            <p:cNvSpPr>
              <a:spLocks noChangeAspect="1"/>
            </p:cNvSpPr>
            <p:nvPr/>
          </p:nvSpPr>
          <p:spPr bwMode="auto">
            <a:xfrm>
              <a:off x="1259" y="1502"/>
              <a:ext cx="263" cy="169"/>
            </a:xfrm>
            <a:custGeom>
              <a:avLst/>
              <a:gdLst>
                <a:gd name="T0" fmla="*/ 263 w 1317"/>
                <a:gd name="T1" fmla="*/ 0 h 843"/>
                <a:gd name="T2" fmla="*/ 263 w 1317"/>
                <a:gd name="T3" fmla="*/ 0 h 843"/>
                <a:gd name="T4" fmla="*/ 256 w 1317"/>
                <a:gd name="T5" fmla="*/ 0 h 843"/>
                <a:gd name="T6" fmla="*/ 248 w 1317"/>
                <a:gd name="T7" fmla="*/ 0 h 843"/>
                <a:gd name="T8" fmla="*/ 240 w 1317"/>
                <a:gd name="T9" fmla="*/ 1 h 843"/>
                <a:gd name="T10" fmla="*/ 232 w 1317"/>
                <a:gd name="T11" fmla="*/ 2 h 843"/>
                <a:gd name="T12" fmla="*/ 224 w 1317"/>
                <a:gd name="T13" fmla="*/ 4 h 843"/>
                <a:gd name="T14" fmla="*/ 215 w 1317"/>
                <a:gd name="T15" fmla="*/ 5 h 843"/>
                <a:gd name="T16" fmla="*/ 206 w 1317"/>
                <a:gd name="T17" fmla="*/ 7 h 843"/>
                <a:gd name="T18" fmla="*/ 197 w 1317"/>
                <a:gd name="T19" fmla="*/ 9 h 843"/>
                <a:gd name="T20" fmla="*/ 188 w 1317"/>
                <a:gd name="T21" fmla="*/ 11 h 843"/>
                <a:gd name="T22" fmla="*/ 179 w 1317"/>
                <a:gd name="T23" fmla="*/ 14 h 843"/>
                <a:gd name="T24" fmla="*/ 169 w 1317"/>
                <a:gd name="T25" fmla="*/ 17 h 843"/>
                <a:gd name="T26" fmla="*/ 160 w 1317"/>
                <a:gd name="T27" fmla="*/ 20 h 843"/>
                <a:gd name="T28" fmla="*/ 150 w 1317"/>
                <a:gd name="T29" fmla="*/ 23 h 843"/>
                <a:gd name="T30" fmla="*/ 140 w 1317"/>
                <a:gd name="T31" fmla="*/ 27 h 843"/>
                <a:gd name="T32" fmla="*/ 131 w 1317"/>
                <a:gd name="T33" fmla="*/ 31 h 843"/>
                <a:gd name="T34" fmla="*/ 121 w 1317"/>
                <a:gd name="T35" fmla="*/ 35 h 843"/>
                <a:gd name="T36" fmla="*/ 112 w 1317"/>
                <a:gd name="T37" fmla="*/ 39 h 843"/>
                <a:gd name="T38" fmla="*/ 102 w 1317"/>
                <a:gd name="T39" fmla="*/ 44 h 843"/>
                <a:gd name="T40" fmla="*/ 93 w 1317"/>
                <a:gd name="T41" fmla="*/ 49 h 843"/>
                <a:gd name="T42" fmla="*/ 84 w 1317"/>
                <a:gd name="T43" fmla="*/ 54 h 843"/>
                <a:gd name="T44" fmla="*/ 75 w 1317"/>
                <a:gd name="T45" fmla="*/ 59 h 843"/>
                <a:gd name="T46" fmla="*/ 67 w 1317"/>
                <a:gd name="T47" fmla="*/ 64 h 843"/>
                <a:gd name="T48" fmla="*/ 58 w 1317"/>
                <a:gd name="T49" fmla="*/ 70 h 843"/>
                <a:gd name="T50" fmla="*/ 51 w 1317"/>
                <a:gd name="T51" fmla="*/ 76 h 843"/>
                <a:gd name="T52" fmla="*/ 43 w 1317"/>
                <a:gd name="T53" fmla="*/ 82 h 843"/>
                <a:gd name="T54" fmla="*/ 35 w 1317"/>
                <a:gd name="T55" fmla="*/ 88 h 843"/>
                <a:gd name="T56" fmla="*/ 28 w 1317"/>
                <a:gd name="T57" fmla="*/ 95 h 843"/>
                <a:gd name="T58" fmla="*/ 22 w 1317"/>
                <a:gd name="T59" fmla="*/ 102 h 843"/>
                <a:gd name="T60" fmla="*/ 16 w 1317"/>
                <a:gd name="T61" fmla="*/ 109 h 843"/>
                <a:gd name="T62" fmla="*/ 10 w 1317"/>
                <a:gd name="T63" fmla="*/ 116 h 843"/>
                <a:gd name="T64" fmla="*/ 5 w 1317"/>
                <a:gd name="T65" fmla="*/ 123 h 843"/>
                <a:gd name="T66" fmla="*/ 0 w 1317"/>
                <a:gd name="T67" fmla="*/ 131 h 843"/>
                <a:gd name="T68" fmla="*/ 0 w 1317"/>
                <a:gd name="T69" fmla="*/ 169 h 84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317" h="843">
                  <a:moveTo>
                    <a:pt x="1317" y="0"/>
                  </a:moveTo>
                  <a:lnTo>
                    <a:pt x="1317" y="0"/>
                  </a:lnTo>
                  <a:lnTo>
                    <a:pt x="1281" y="1"/>
                  </a:lnTo>
                  <a:lnTo>
                    <a:pt x="1244" y="2"/>
                  </a:lnTo>
                  <a:lnTo>
                    <a:pt x="1204" y="6"/>
                  </a:lnTo>
                  <a:lnTo>
                    <a:pt x="1163" y="10"/>
                  </a:lnTo>
                  <a:lnTo>
                    <a:pt x="1121" y="18"/>
                  </a:lnTo>
                  <a:lnTo>
                    <a:pt x="1078" y="25"/>
                  </a:lnTo>
                  <a:lnTo>
                    <a:pt x="1032" y="35"/>
                  </a:lnTo>
                  <a:lnTo>
                    <a:pt x="988" y="44"/>
                  </a:lnTo>
                  <a:lnTo>
                    <a:pt x="941" y="57"/>
                  </a:lnTo>
                  <a:lnTo>
                    <a:pt x="894" y="69"/>
                  </a:lnTo>
                  <a:lnTo>
                    <a:pt x="846" y="83"/>
                  </a:lnTo>
                  <a:lnTo>
                    <a:pt x="799" y="99"/>
                  </a:lnTo>
                  <a:lnTo>
                    <a:pt x="751" y="116"/>
                  </a:lnTo>
                  <a:lnTo>
                    <a:pt x="703" y="134"/>
                  </a:lnTo>
                  <a:lnTo>
                    <a:pt x="654" y="154"/>
                  </a:lnTo>
                  <a:lnTo>
                    <a:pt x="606" y="174"/>
                  </a:lnTo>
                  <a:lnTo>
                    <a:pt x="559" y="195"/>
                  </a:lnTo>
                  <a:lnTo>
                    <a:pt x="512" y="218"/>
                  </a:lnTo>
                  <a:lnTo>
                    <a:pt x="467" y="242"/>
                  </a:lnTo>
                  <a:lnTo>
                    <a:pt x="421" y="268"/>
                  </a:lnTo>
                  <a:lnTo>
                    <a:pt x="378" y="293"/>
                  </a:lnTo>
                  <a:lnTo>
                    <a:pt x="334" y="321"/>
                  </a:lnTo>
                  <a:lnTo>
                    <a:pt x="292" y="349"/>
                  </a:lnTo>
                  <a:lnTo>
                    <a:pt x="253" y="379"/>
                  </a:lnTo>
                  <a:lnTo>
                    <a:pt x="214" y="410"/>
                  </a:lnTo>
                  <a:lnTo>
                    <a:pt x="177" y="441"/>
                  </a:lnTo>
                  <a:lnTo>
                    <a:pt x="142" y="474"/>
                  </a:lnTo>
                  <a:lnTo>
                    <a:pt x="108" y="507"/>
                  </a:lnTo>
                  <a:lnTo>
                    <a:pt x="78" y="542"/>
                  </a:lnTo>
                  <a:lnTo>
                    <a:pt x="49" y="577"/>
                  </a:lnTo>
                  <a:lnTo>
                    <a:pt x="23" y="613"/>
                  </a:lnTo>
                  <a:lnTo>
                    <a:pt x="0" y="651"/>
                  </a:lnTo>
                  <a:lnTo>
                    <a:pt x="0" y="843"/>
                  </a:lnTo>
                </a:path>
              </a:pathLst>
            </a:custGeom>
            <a:noFill/>
            <a:ln w="0">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61" name="Line 43">
              <a:extLst>
                <a:ext uri="{FF2B5EF4-FFF2-40B4-BE49-F238E27FC236}">
                  <a16:creationId xmlns:a16="http://schemas.microsoft.com/office/drawing/2014/main" id="{48B6A932-C1CC-AE4F-9EED-EB0D1AE854F1}"/>
                </a:ext>
              </a:extLst>
            </p:cNvPr>
            <p:cNvSpPr>
              <a:spLocks noChangeAspect="1" noChangeShapeType="1"/>
            </p:cNvSpPr>
            <p:nvPr/>
          </p:nvSpPr>
          <p:spPr bwMode="auto">
            <a:xfrm flipH="1" flipV="1">
              <a:off x="1135" y="1574"/>
              <a:ext cx="124" cy="58"/>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62" name="Freeform 44">
              <a:extLst>
                <a:ext uri="{FF2B5EF4-FFF2-40B4-BE49-F238E27FC236}">
                  <a16:creationId xmlns:a16="http://schemas.microsoft.com/office/drawing/2014/main" id="{CCD6511B-2AE0-1544-9C4E-83ADF1A5103C}"/>
                </a:ext>
              </a:extLst>
            </p:cNvPr>
            <p:cNvSpPr>
              <a:spLocks noChangeAspect="1"/>
            </p:cNvSpPr>
            <p:nvPr/>
          </p:nvSpPr>
          <p:spPr bwMode="auto">
            <a:xfrm>
              <a:off x="385" y="2271"/>
              <a:ext cx="72" cy="43"/>
            </a:xfrm>
            <a:custGeom>
              <a:avLst/>
              <a:gdLst>
                <a:gd name="T0" fmla="*/ 38 w 360"/>
                <a:gd name="T1" fmla="*/ 0 h 219"/>
                <a:gd name="T2" fmla="*/ 72 w 360"/>
                <a:gd name="T3" fmla="*/ 41 h 219"/>
                <a:gd name="T4" fmla="*/ 0 w 360"/>
                <a:gd name="T5" fmla="*/ 43 h 219"/>
                <a:gd name="T6" fmla="*/ 38 w 360"/>
                <a:gd name="T7" fmla="*/ 0 h 21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0" h="219">
                  <a:moveTo>
                    <a:pt x="192" y="0"/>
                  </a:moveTo>
                  <a:lnTo>
                    <a:pt x="360" y="207"/>
                  </a:lnTo>
                  <a:lnTo>
                    <a:pt x="0" y="219"/>
                  </a:lnTo>
                  <a:lnTo>
                    <a:pt x="192" y="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63" name="Freeform 45">
              <a:extLst>
                <a:ext uri="{FF2B5EF4-FFF2-40B4-BE49-F238E27FC236}">
                  <a16:creationId xmlns:a16="http://schemas.microsoft.com/office/drawing/2014/main" id="{D2E2BE9C-F47B-174D-82D1-931DBDBD5FF9}"/>
                </a:ext>
              </a:extLst>
            </p:cNvPr>
            <p:cNvSpPr>
              <a:spLocks noChangeAspect="1"/>
            </p:cNvSpPr>
            <p:nvPr/>
          </p:nvSpPr>
          <p:spPr bwMode="auto">
            <a:xfrm>
              <a:off x="385" y="2271"/>
              <a:ext cx="72" cy="43"/>
            </a:xfrm>
            <a:custGeom>
              <a:avLst/>
              <a:gdLst>
                <a:gd name="T0" fmla="*/ 38 w 360"/>
                <a:gd name="T1" fmla="*/ 0 h 219"/>
                <a:gd name="T2" fmla="*/ 72 w 360"/>
                <a:gd name="T3" fmla="*/ 41 h 219"/>
                <a:gd name="T4" fmla="*/ 0 w 360"/>
                <a:gd name="T5" fmla="*/ 43 h 219"/>
                <a:gd name="T6" fmla="*/ 38 w 360"/>
                <a:gd name="T7" fmla="*/ 0 h 21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0" h="219">
                  <a:moveTo>
                    <a:pt x="192" y="0"/>
                  </a:moveTo>
                  <a:lnTo>
                    <a:pt x="360" y="207"/>
                  </a:lnTo>
                  <a:lnTo>
                    <a:pt x="0" y="219"/>
                  </a:lnTo>
                  <a:lnTo>
                    <a:pt x="192" y="0"/>
                  </a:lnTo>
                </a:path>
              </a:pathLst>
            </a:custGeom>
            <a:noFill/>
            <a:ln w="0">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64" name="Freeform 46">
              <a:extLst>
                <a:ext uri="{FF2B5EF4-FFF2-40B4-BE49-F238E27FC236}">
                  <a16:creationId xmlns:a16="http://schemas.microsoft.com/office/drawing/2014/main" id="{BC5ED4C5-38A9-CA48-BEB1-81012AAB7D17}"/>
                </a:ext>
              </a:extLst>
            </p:cNvPr>
            <p:cNvSpPr>
              <a:spLocks noChangeAspect="1"/>
            </p:cNvSpPr>
            <p:nvPr/>
          </p:nvSpPr>
          <p:spPr bwMode="auto">
            <a:xfrm>
              <a:off x="401" y="2154"/>
              <a:ext cx="77" cy="48"/>
            </a:xfrm>
            <a:custGeom>
              <a:avLst/>
              <a:gdLst>
                <a:gd name="T0" fmla="*/ 26 w 386"/>
                <a:gd name="T1" fmla="*/ 48 h 241"/>
                <a:gd name="T2" fmla="*/ 77 w 386"/>
                <a:gd name="T3" fmla="*/ 0 h 241"/>
                <a:gd name="T4" fmla="*/ 0 w 386"/>
                <a:gd name="T5" fmla="*/ 18 h 241"/>
                <a:gd name="T6" fmla="*/ 26 w 386"/>
                <a:gd name="T7" fmla="*/ 48 h 24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6" h="241">
                  <a:moveTo>
                    <a:pt x="131" y="241"/>
                  </a:moveTo>
                  <a:lnTo>
                    <a:pt x="386" y="0"/>
                  </a:lnTo>
                  <a:lnTo>
                    <a:pt x="0" y="90"/>
                  </a:lnTo>
                  <a:lnTo>
                    <a:pt x="131" y="24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65" name="Freeform 47">
              <a:extLst>
                <a:ext uri="{FF2B5EF4-FFF2-40B4-BE49-F238E27FC236}">
                  <a16:creationId xmlns:a16="http://schemas.microsoft.com/office/drawing/2014/main" id="{376E6DEE-2347-564B-B86F-C3CE03852299}"/>
                </a:ext>
              </a:extLst>
            </p:cNvPr>
            <p:cNvSpPr>
              <a:spLocks noChangeAspect="1"/>
            </p:cNvSpPr>
            <p:nvPr/>
          </p:nvSpPr>
          <p:spPr bwMode="auto">
            <a:xfrm>
              <a:off x="401" y="2154"/>
              <a:ext cx="77" cy="48"/>
            </a:xfrm>
            <a:custGeom>
              <a:avLst/>
              <a:gdLst>
                <a:gd name="T0" fmla="*/ 26 w 386"/>
                <a:gd name="T1" fmla="*/ 48 h 241"/>
                <a:gd name="T2" fmla="*/ 77 w 386"/>
                <a:gd name="T3" fmla="*/ 0 h 241"/>
                <a:gd name="T4" fmla="*/ 0 w 386"/>
                <a:gd name="T5" fmla="*/ 18 h 241"/>
                <a:gd name="T6" fmla="*/ 26 w 386"/>
                <a:gd name="T7" fmla="*/ 48 h 24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6" h="241">
                  <a:moveTo>
                    <a:pt x="131" y="241"/>
                  </a:moveTo>
                  <a:lnTo>
                    <a:pt x="386" y="0"/>
                  </a:lnTo>
                  <a:lnTo>
                    <a:pt x="0" y="90"/>
                  </a:lnTo>
                  <a:lnTo>
                    <a:pt x="131" y="241"/>
                  </a:lnTo>
                </a:path>
              </a:pathLst>
            </a:custGeom>
            <a:noFill/>
            <a:ln w="0">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66" name="Freeform 48">
              <a:extLst>
                <a:ext uri="{FF2B5EF4-FFF2-40B4-BE49-F238E27FC236}">
                  <a16:creationId xmlns:a16="http://schemas.microsoft.com/office/drawing/2014/main" id="{8D641C32-67B6-5E41-903B-06173BF89EDE}"/>
                </a:ext>
              </a:extLst>
            </p:cNvPr>
            <p:cNvSpPr>
              <a:spLocks noChangeAspect="1"/>
            </p:cNvSpPr>
            <p:nvPr/>
          </p:nvSpPr>
          <p:spPr bwMode="auto">
            <a:xfrm>
              <a:off x="504" y="2355"/>
              <a:ext cx="72" cy="36"/>
            </a:xfrm>
            <a:custGeom>
              <a:avLst/>
              <a:gdLst>
                <a:gd name="T0" fmla="*/ 18 w 359"/>
                <a:gd name="T1" fmla="*/ 0 h 179"/>
                <a:gd name="T2" fmla="*/ 72 w 359"/>
                <a:gd name="T3" fmla="*/ 29 h 179"/>
                <a:gd name="T4" fmla="*/ 0 w 359"/>
                <a:gd name="T5" fmla="*/ 36 h 179"/>
                <a:gd name="T6" fmla="*/ 18 w 359"/>
                <a:gd name="T7" fmla="*/ 0 h 1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9" h="179">
                  <a:moveTo>
                    <a:pt x="92" y="0"/>
                  </a:moveTo>
                  <a:lnTo>
                    <a:pt x="359" y="146"/>
                  </a:lnTo>
                  <a:lnTo>
                    <a:pt x="0" y="179"/>
                  </a:lnTo>
                  <a:lnTo>
                    <a:pt x="92" y="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67" name="Freeform 49">
              <a:extLst>
                <a:ext uri="{FF2B5EF4-FFF2-40B4-BE49-F238E27FC236}">
                  <a16:creationId xmlns:a16="http://schemas.microsoft.com/office/drawing/2014/main" id="{AF8A69FA-6104-154B-B2DE-3C26167166C9}"/>
                </a:ext>
              </a:extLst>
            </p:cNvPr>
            <p:cNvSpPr>
              <a:spLocks noChangeAspect="1"/>
            </p:cNvSpPr>
            <p:nvPr/>
          </p:nvSpPr>
          <p:spPr bwMode="auto">
            <a:xfrm>
              <a:off x="504" y="2355"/>
              <a:ext cx="72" cy="36"/>
            </a:xfrm>
            <a:custGeom>
              <a:avLst/>
              <a:gdLst>
                <a:gd name="T0" fmla="*/ 18 w 359"/>
                <a:gd name="T1" fmla="*/ 0 h 179"/>
                <a:gd name="T2" fmla="*/ 72 w 359"/>
                <a:gd name="T3" fmla="*/ 29 h 179"/>
                <a:gd name="T4" fmla="*/ 0 w 359"/>
                <a:gd name="T5" fmla="*/ 36 h 179"/>
                <a:gd name="T6" fmla="*/ 18 w 359"/>
                <a:gd name="T7" fmla="*/ 0 h 1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9" h="179">
                  <a:moveTo>
                    <a:pt x="92" y="0"/>
                  </a:moveTo>
                  <a:lnTo>
                    <a:pt x="359" y="146"/>
                  </a:lnTo>
                  <a:lnTo>
                    <a:pt x="0" y="179"/>
                  </a:lnTo>
                  <a:lnTo>
                    <a:pt x="92" y="0"/>
                  </a:lnTo>
                </a:path>
              </a:pathLst>
            </a:custGeom>
            <a:noFill/>
            <a:ln w="0">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68" name="Freeform 50">
              <a:extLst>
                <a:ext uri="{FF2B5EF4-FFF2-40B4-BE49-F238E27FC236}">
                  <a16:creationId xmlns:a16="http://schemas.microsoft.com/office/drawing/2014/main" id="{F2008563-8FF9-424F-8F90-BCFB59E206FF}"/>
                </a:ext>
              </a:extLst>
            </p:cNvPr>
            <p:cNvSpPr>
              <a:spLocks noChangeAspect="1"/>
            </p:cNvSpPr>
            <p:nvPr/>
          </p:nvSpPr>
          <p:spPr bwMode="auto">
            <a:xfrm>
              <a:off x="745" y="2438"/>
              <a:ext cx="52" cy="47"/>
            </a:xfrm>
            <a:custGeom>
              <a:avLst/>
              <a:gdLst>
                <a:gd name="T0" fmla="*/ 0 w 256"/>
                <a:gd name="T1" fmla="*/ 0 h 235"/>
                <a:gd name="T2" fmla="*/ 52 w 256"/>
                <a:gd name="T3" fmla="*/ 10 h 235"/>
                <a:gd name="T4" fmla="*/ 8 w 256"/>
                <a:gd name="T5" fmla="*/ 47 h 235"/>
                <a:gd name="T6" fmla="*/ 0 w 256"/>
                <a:gd name="T7" fmla="*/ 0 h 23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6" h="235">
                  <a:moveTo>
                    <a:pt x="0" y="0"/>
                  </a:moveTo>
                  <a:lnTo>
                    <a:pt x="256" y="51"/>
                  </a:lnTo>
                  <a:lnTo>
                    <a:pt x="38" y="235"/>
                  </a:lnTo>
                  <a:lnTo>
                    <a:pt x="0" y="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sp>
          <p:nvSpPr>
            <p:cNvPr id="69" name="Freeform 51">
              <a:extLst>
                <a:ext uri="{FF2B5EF4-FFF2-40B4-BE49-F238E27FC236}">
                  <a16:creationId xmlns:a16="http://schemas.microsoft.com/office/drawing/2014/main" id="{6DF19C91-523F-E24A-8C43-D7BCF819C5C8}"/>
                </a:ext>
              </a:extLst>
            </p:cNvPr>
            <p:cNvSpPr>
              <a:spLocks noChangeAspect="1"/>
            </p:cNvSpPr>
            <p:nvPr/>
          </p:nvSpPr>
          <p:spPr bwMode="auto">
            <a:xfrm>
              <a:off x="745" y="2438"/>
              <a:ext cx="52" cy="47"/>
            </a:xfrm>
            <a:custGeom>
              <a:avLst/>
              <a:gdLst>
                <a:gd name="T0" fmla="*/ 0 w 256"/>
                <a:gd name="T1" fmla="*/ 0 h 235"/>
                <a:gd name="T2" fmla="*/ 52 w 256"/>
                <a:gd name="T3" fmla="*/ 10 h 235"/>
                <a:gd name="T4" fmla="*/ 8 w 256"/>
                <a:gd name="T5" fmla="*/ 47 h 235"/>
                <a:gd name="T6" fmla="*/ 0 w 256"/>
                <a:gd name="T7" fmla="*/ 0 h 23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6" h="235">
                  <a:moveTo>
                    <a:pt x="0" y="0"/>
                  </a:moveTo>
                  <a:lnTo>
                    <a:pt x="256" y="51"/>
                  </a:lnTo>
                  <a:lnTo>
                    <a:pt x="38" y="235"/>
                  </a:lnTo>
                  <a:lnTo>
                    <a:pt x="0" y="0"/>
                  </a:lnTo>
                </a:path>
              </a:pathLst>
            </a:custGeom>
            <a:noFill/>
            <a:ln w="0">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fr-FR" sz="2531" b="0" i="0" u="none" strike="noStrike" kern="0" cap="none" spc="0" normalizeH="0" baseline="0" noProof="0">
                <a:ln>
                  <a:noFill/>
                </a:ln>
                <a:solidFill>
                  <a:srgbClr val="000000"/>
                </a:solidFill>
                <a:effectLst/>
                <a:uLnTx/>
                <a:uFillTx/>
                <a:latin typeface="Helvetica Light"/>
                <a:sym typeface="Helvetica Light"/>
              </a:endParaRPr>
            </a:p>
          </p:txBody>
        </p:sp>
      </p:grpSp>
      <p:cxnSp>
        <p:nvCxnSpPr>
          <p:cNvPr id="70" name="Straight Connector 69">
            <a:extLst>
              <a:ext uri="{FF2B5EF4-FFF2-40B4-BE49-F238E27FC236}">
                <a16:creationId xmlns:a16="http://schemas.microsoft.com/office/drawing/2014/main" id="{8EF7DC90-9FFE-464F-A315-2F772FB8775A}"/>
              </a:ext>
            </a:extLst>
          </p:cNvPr>
          <p:cNvCxnSpPr>
            <a:cxnSpLocks/>
          </p:cNvCxnSpPr>
          <p:nvPr/>
        </p:nvCxnSpPr>
        <p:spPr>
          <a:xfrm flipV="1">
            <a:off x="4621305" y="5073675"/>
            <a:ext cx="1487395" cy="161503"/>
          </a:xfrm>
          <a:prstGeom prst="line">
            <a:avLst/>
          </a:prstGeom>
          <a:ln w="3175" cmpd="sng">
            <a:solidFill>
              <a:srgbClr val="0055A0"/>
            </a:solidFill>
          </a:ln>
        </p:spPr>
        <p:style>
          <a:lnRef idx="1">
            <a:schemeClr val="accent1"/>
          </a:lnRef>
          <a:fillRef idx="0">
            <a:schemeClr val="accent1"/>
          </a:fillRef>
          <a:effectRef idx="0">
            <a:schemeClr val="accent1"/>
          </a:effectRef>
          <a:fontRef idx="minor">
            <a:schemeClr val="tx1"/>
          </a:fontRef>
        </p:style>
      </p:cxnSp>
      <p:pic>
        <p:nvPicPr>
          <p:cNvPr id="71" name="Picture 70" descr="_DSC1476 (1).jpg">
            <a:extLst>
              <a:ext uri="{FF2B5EF4-FFF2-40B4-BE49-F238E27FC236}">
                <a16:creationId xmlns:a16="http://schemas.microsoft.com/office/drawing/2014/main" id="{F49DDAC4-B123-6E47-A070-0E7C0CFA59E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539852" y="3436301"/>
            <a:ext cx="2756008" cy="2756008"/>
          </a:xfrm>
          <a:prstGeom prst="rect">
            <a:avLst/>
          </a:prstGeom>
          <a:ln w="3175" cmpd="sng">
            <a:solidFill>
              <a:schemeClr val="tx1"/>
            </a:solidFill>
          </a:ln>
        </p:spPr>
      </p:pic>
      <p:cxnSp>
        <p:nvCxnSpPr>
          <p:cNvPr id="72" name="Straight Connector 71">
            <a:extLst>
              <a:ext uri="{FF2B5EF4-FFF2-40B4-BE49-F238E27FC236}">
                <a16:creationId xmlns:a16="http://schemas.microsoft.com/office/drawing/2014/main" id="{D35202C5-B890-A94A-89B9-389AA526B2C9}"/>
              </a:ext>
            </a:extLst>
          </p:cNvPr>
          <p:cNvCxnSpPr>
            <a:cxnSpLocks/>
            <a:stCxn id="11" idx="13"/>
            <a:endCxn id="71" idx="1"/>
          </p:cNvCxnSpPr>
          <p:nvPr/>
        </p:nvCxnSpPr>
        <p:spPr>
          <a:xfrm flipV="1">
            <a:off x="6467171" y="4814305"/>
            <a:ext cx="2072681" cy="102200"/>
          </a:xfrm>
          <a:prstGeom prst="line">
            <a:avLst/>
          </a:prstGeom>
          <a:ln w="3175" cmpd="sng">
            <a:solidFill>
              <a:srgbClr val="FF6600"/>
            </a:solidFill>
          </a:ln>
        </p:spPr>
        <p:style>
          <a:lnRef idx="1">
            <a:schemeClr val="accent1"/>
          </a:lnRef>
          <a:fillRef idx="0">
            <a:schemeClr val="accent1"/>
          </a:fillRef>
          <a:effectRef idx="0">
            <a:schemeClr val="accent1"/>
          </a:effectRef>
          <a:fontRef idx="minor">
            <a:schemeClr val="tx1"/>
          </a:fontRef>
        </p:style>
      </p:cxnSp>
      <p:pic>
        <p:nvPicPr>
          <p:cNvPr id="75" name="Image 4">
            <a:extLst>
              <a:ext uri="{FF2B5EF4-FFF2-40B4-BE49-F238E27FC236}">
                <a16:creationId xmlns:a16="http://schemas.microsoft.com/office/drawing/2014/main" id="{287E6621-D134-C84A-A6B2-3083513260FA}"/>
              </a:ext>
            </a:extLst>
          </p:cNvPr>
          <p:cNvPicPr>
            <a:picLocks noChangeAspect="1"/>
          </p:cNvPicPr>
          <p:nvPr/>
        </p:nvPicPr>
        <p:blipFill>
          <a:blip r:embed="rId6" cstate="screen">
            <a:extLst>
              <a:ext uri="{BEBA8EAE-BF5A-486C-A8C5-ECC9F3942E4B}">
                <a14:imgProps xmlns:a14="http://schemas.microsoft.com/office/drawing/2010/main">
                  <a14:imgLayer r:embed="rId7">
                    <a14:imgEffect>
                      <a14:sharpenSoften amount="50000"/>
                    </a14:imgEffect>
                    <a14:imgEffect>
                      <a14:colorTemperature colorTemp="7200"/>
                    </a14:imgEffect>
                    <a14:imgEffect>
                      <a14:saturation sat="200000"/>
                    </a14:imgEffect>
                  </a14:imgLayer>
                </a14:imgProps>
              </a:ext>
              <a:ext uri="{28A0092B-C50C-407E-A947-70E740481C1C}">
                <a14:useLocalDpi xmlns:a14="http://schemas.microsoft.com/office/drawing/2010/main"/>
              </a:ext>
            </a:extLst>
          </a:blip>
          <a:stretch>
            <a:fillRect/>
          </a:stretch>
        </p:blipFill>
        <p:spPr>
          <a:xfrm>
            <a:off x="10396235" y="64101"/>
            <a:ext cx="1468408" cy="455633"/>
          </a:xfrm>
          <a:prstGeom prst="rect">
            <a:avLst/>
          </a:prstGeom>
        </p:spPr>
      </p:pic>
      <p:cxnSp>
        <p:nvCxnSpPr>
          <p:cNvPr id="73" name="Straight Connector 72">
            <a:extLst>
              <a:ext uri="{FF2B5EF4-FFF2-40B4-BE49-F238E27FC236}">
                <a16:creationId xmlns:a16="http://schemas.microsoft.com/office/drawing/2014/main" id="{2AB09C09-6807-DF46-9DE5-79AE76E2031E}"/>
              </a:ext>
            </a:extLst>
          </p:cNvPr>
          <p:cNvCxnSpPr/>
          <p:nvPr/>
        </p:nvCxnSpPr>
        <p:spPr bwMode="auto">
          <a:xfrm>
            <a:off x="198689" y="738237"/>
            <a:ext cx="720000" cy="0"/>
          </a:xfrm>
          <a:prstGeom prst="line">
            <a:avLst/>
          </a:prstGeom>
          <a:ln>
            <a:solidFill>
              <a:srgbClr val="305D96"/>
            </a:solidFill>
          </a:ln>
        </p:spPr>
        <p:style>
          <a:lnRef idx="3">
            <a:schemeClr val="dk1"/>
          </a:lnRef>
          <a:fillRef idx="0">
            <a:schemeClr val="dk1"/>
          </a:fillRef>
          <a:effectRef idx="2">
            <a:schemeClr val="dk1"/>
          </a:effectRef>
          <a:fontRef idx="minor">
            <a:schemeClr val="tx1"/>
          </a:fontRef>
        </p:style>
      </p:cxnSp>
      <p:sp>
        <p:nvSpPr>
          <p:cNvPr id="2" name="Title 5">
            <a:extLst>
              <a:ext uri="{FF2B5EF4-FFF2-40B4-BE49-F238E27FC236}">
                <a16:creationId xmlns:a16="http://schemas.microsoft.com/office/drawing/2014/main" id="{9D46E3FA-FA8E-3D5D-DFC2-E285A79D36DC}"/>
              </a:ext>
            </a:extLst>
          </p:cNvPr>
          <p:cNvSpPr txBox="1">
            <a:spLocks/>
          </p:cNvSpPr>
          <p:nvPr/>
        </p:nvSpPr>
        <p:spPr>
          <a:xfrm>
            <a:off x="4958" y="-130626"/>
            <a:ext cx="6544124" cy="965564"/>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lvl1pPr marL="0" marR="0" indent="0" algn="l" defTabSz="410751" rtl="0" latinLnBrk="0">
              <a:lnSpc>
                <a:spcPct val="100000"/>
              </a:lnSpc>
              <a:spcBef>
                <a:spcPts val="0"/>
              </a:spcBef>
              <a:spcAft>
                <a:spcPts val="0"/>
              </a:spcAft>
              <a:buClrTx/>
              <a:buSzTx/>
              <a:buFontTx/>
              <a:buNone/>
              <a:tabLst/>
              <a:defRPr sz="4800" b="1" i="0" u="none" strike="noStrike" cap="none" spc="0" baseline="0">
                <a:ln>
                  <a:noFill/>
                </a:ln>
                <a:solidFill>
                  <a:srgbClr val="000000"/>
                </a:solidFill>
                <a:uFillTx/>
                <a:latin typeface="Helvetica" pitchFamily="2" charset="0"/>
                <a:ea typeface="+mj-ea"/>
                <a:cs typeface="+mn-cs"/>
                <a:sym typeface="Helvetica Light"/>
              </a:defRPr>
            </a:lvl1pPr>
            <a:lvl2pPr marL="0" marR="0" indent="1607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2pPr>
            <a:lvl3pPr marL="0" marR="0" indent="321457"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3pPr>
            <a:lvl4pPr marL="0" marR="0" indent="482186"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4pPr>
            <a:lvl5pPr marL="0" marR="0" indent="642915"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5pPr>
            <a:lvl6pPr marL="0" marR="0" indent="803643"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6pPr>
            <a:lvl7pPr marL="0" marR="0" indent="964372"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7pPr>
            <a:lvl8pPr marL="0" marR="0" indent="1125101"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8pPr>
            <a:lvl9pPr marL="0" marR="0" indent="1285829" algn="ctr" defTabSz="410751" rtl="0" latinLnBrk="0">
              <a:lnSpc>
                <a:spcPct val="100000"/>
              </a:lnSpc>
              <a:spcBef>
                <a:spcPts val="0"/>
              </a:spcBef>
              <a:spcAft>
                <a:spcPts val="0"/>
              </a:spcAft>
              <a:buClrTx/>
              <a:buSzTx/>
              <a:buFontTx/>
              <a:buNone/>
              <a:tabLst/>
              <a:defRPr sz="5625" b="0" i="0" u="none" strike="noStrike" cap="none" spc="0" baseline="0">
                <a:ln>
                  <a:noFill/>
                </a:ln>
                <a:solidFill>
                  <a:srgbClr val="000000"/>
                </a:solidFill>
                <a:uFillTx/>
                <a:latin typeface="+mn-lt"/>
                <a:ea typeface="+mn-ea"/>
                <a:cs typeface="+mn-cs"/>
                <a:sym typeface="Helvetica Light"/>
              </a:defRPr>
            </a:lvl9pPr>
          </a:lstStyle>
          <a:p>
            <a:pPr marL="0" marR="0" lvl="0" indent="0" algn="l" defTabSz="410751" rtl="0" eaLnBrk="1" fontAlgn="auto" latinLnBrk="0" hangingPunct="1">
              <a:lnSpc>
                <a:spcPct val="100000"/>
              </a:lnSpc>
              <a:spcBef>
                <a:spcPts val="0"/>
              </a:spcBef>
              <a:spcAft>
                <a:spcPts val="0"/>
              </a:spcAft>
              <a:buClrTx/>
              <a:buSzTx/>
              <a:buFontTx/>
              <a:buNone/>
              <a:tabLst/>
              <a:defRPr/>
            </a:pPr>
            <a:r>
              <a:rPr kumimoji="0" lang="en-FR" sz="4800" b="1" i="0" u="none" strike="noStrike" kern="0" cap="none" spc="0" normalizeH="0" baseline="0" noProof="0" dirty="0">
                <a:ln>
                  <a:noFill/>
                </a:ln>
                <a:solidFill>
                  <a:srgbClr val="000000"/>
                </a:solidFill>
                <a:effectLst/>
                <a:uLnTx/>
                <a:uFillTx/>
                <a:latin typeface="Helvetica" pitchFamily="2" charset="0"/>
                <a:sym typeface="Helvetica Light"/>
              </a:rPr>
              <a:t>CERN-MEDICIS</a:t>
            </a:r>
          </a:p>
        </p:txBody>
      </p:sp>
      <p:sp>
        <p:nvSpPr>
          <p:cNvPr id="3" name="Content Placeholder 6">
            <a:extLst>
              <a:ext uri="{FF2B5EF4-FFF2-40B4-BE49-F238E27FC236}">
                <a16:creationId xmlns:a16="http://schemas.microsoft.com/office/drawing/2014/main" id="{31EA883C-4D5C-9F86-A3B7-4DB14ACA0336}"/>
              </a:ext>
            </a:extLst>
          </p:cNvPr>
          <p:cNvSpPr>
            <a:spLocks noGrp="1"/>
          </p:cNvSpPr>
          <p:nvPr>
            <p:ph idx="1"/>
          </p:nvPr>
        </p:nvSpPr>
        <p:spPr>
          <a:xfrm>
            <a:off x="94617" y="221163"/>
            <a:ext cx="6525053" cy="1995760"/>
          </a:xfrm>
        </p:spPr>
        <p:txBody>
          <a:bodyPr>
            <a:normAutofit/>
          </a:bodyPr>
          <a:lstStyle/>
          <a:p>
            <a:r>
              <a:rPr lang="en-GB" sz="2400" dirty="0"/>
              <a:t>Non-conventional isotopes collected by mass separation for new medical applications</a:t>
            </a:r>
          </a:p>
        </p:txBody>
      </p:sp>
      <p:grpSp>
        <p:nvGrpSpPr>
          <p:cNvPr id="81" name="Group 80">
            <a:extLst>
              <a:ext uri="{FF2B5EF4-FFF2-40B4-BE49-F238E27FC236}">
                <a16:creationId xmlns:a16="http://schemas.microsoft.com/office/drawing/2014/main" id="{86769CFE-71DB-6736-061A-9B21D5E4D3E5}"/>
              </a:ext>
            </a:extLst>
          </p:cNvPr>
          <p:cNvGrpSpPr/>
          <p:nvPr/>
        </p:nvGrpSpPr>
        <p:grpSpPr>
          <a:xfrm>
            <a:off x="6896211" y="706577"/>
            <a:ext cx="2935674" cy="2112749"/>
            <a:chOff x="9221732" y="3369983"/>
            <a:chExt cx="2571666" cy="1703692"/>
          </a:xfrm>
        </p:grpSpPr>
        <p:pic>
          <p:nvPicPr>
            <p:cNvPr id="74" name="Picture 73">
              <a:extLst>
                <a:ext uri="{FF2B5EF4-FFF2-40B4-BE49-F238E27FC236}">
                  <a16:creationId xmlns:a16="http://schemas.microsoft.com/office/drawing/2014/main" id="{C2027CAD-EA67-47A2-F558-A6054C27A002}"/>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298889" y="3369983"/>
              <a:ext cx="2494509" cy="1703692"/>
            </a:xfrm>
            <a:prstGeom prst="rect">
              <a:avLst/>
            </a:prstGeom>
          </p:spPr>
        </p:pic>
        <p:sp>
          <p:nvSpPr>
            <p:cNvPr id="77" name="TextBox 76">
              <a:extLst>
                <a:ext uri="{FF2B5EF4-FFF2-40B4-BE49-F238E27FC236}">
                  <a16:creationId xmlns:a16="http://schemas.microsoft.com/office/drawing/2014/main" id="{6006A1A8-5F23-D4A4-AEDB-88E688E02A34}"/>
                </a:ext>
              </a:extLst>
            </p:cNvPr>
            <p:cNvSpPr txBox="1"/>
            <p:nvPr/>
          </p:nvSpPr>
          <p:spPr>
            <a:xfrm rot="18919704">
              <a:off x="9922311" y="4423987"/>
              <a:ext cx="886923" cy="300082"/>
            </a:xfrm>
            <a:prstGeom prst="rect">
              <a:avLst/>
            </a:prstGeom>
            <a:noFill/>
          </p:spPr>
          <p:txBody>
            <a:bodyPr wrap="square" rtlCol="0">
              <a:spAutoFit/>
            </a:bodyPr>
            <a:lstStyle/>
            <a:p>
              <a:pPr marL="0" marR="0" lvl="0" indent="0" algn="ctr" defTabSz="410751" rtl="0" eaLnBrk="1" fontAlgn="auto" latinLnBrk="0" hangingPunct="0">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srgbClr val="FFFFFF"/>
                  </a:solidFill>
                  <a:effectLst/>
                  <a:uLnTx/>
                  <a:uFillTx/>
                  <a:latin typeface="Helvetica Light"/>
                  <a:sym typeface="Helvetica Light"/>
                </a:rPr>
                <a:t>ISOLDE</a:t>
              </a:r>
              <a:endParaRPr kumimoji="0" lang="en-GB" sz="1350" b="0" i="0" u="none" strike="noStrike" kern="0" cap="none" spc="0" normalizeH="0" baseline="0" noProof="0" dirty="0">
                <a:ln>
                  <a:noFill/>
                </a:ln>
                <a:solidFill>
                  <a:srgbClr val="FFFFFF"/>
                </a:solidFill>
                <a:effectLst/>
                <a:uLnTx/>
                <a:uFillTx/>
                <a:latin typeface="Helvetica Light"/>
                <a:sym typeface="Helvetica Light"/>
              </a:endParaRPr>
            </a:p>
          </p:txBody>
        </p:sp>
        <p:sp>
          <p:nvSpPr>
            <p:cNvPr id="78" name="TextBox 77">
              <a:extLst>
                <a:ext uri="{FF2B5EF4-FFF2-40B4-BE49-F238E27FC236}">
                  <a16:creationId xmlns:a16="http://schemas.microsoft.com/office/drawing/2014/main" id="{7252DF15-75BA-5D24-54DF-C02EAC9F2E0D}"/>
                </a:ext>
              </a:extLst>
            </p:cNvPr>
            <p:cNvSpPr txBox="1"/>
            <p:nvPr/>
          </p:nvSpPr>
          <p:spPr>
            <a:xfrm rot="18919704">
              <a:off x="10514117" y="3852607"/>
              <a:ext cx="986946" cy="300082"/>
            </a:xfrm>
            <a:prstGeom prst="rect">
              <a:avLst/>
            </a:prstGeom>
            <a:noFill/>
          </p:spPr>
          <p:txBody>
            <a:bodyPr wrap="square" rtlCol="0">
              <a:spAutoFit/>
            </a:bodyPr>
            <a:lstStyle/>
            <a:p>
              <a:pPr marL="0" marR="0" lvl="0" indent="0" algn="ctr" defTabSz="410751" rtl="0" eaLnBrk="1" fontAlgn="auto" latinLnBrk="0" hangingPunct="0">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srgbClr val="FFFFFF"/>
                  </a:solidFill>
                  <a:effectLst/>
                  <a:uLnTx/>
                  <a:uFillTx/>
                  <a:latin typeface="Helvetica Light"/>
                  <a:sym typeface="Helvetica Light"/>
                </a:rPr>
                <a:t>MEDICIS</a:t>
              </a:r>
              <a:endParaRPr kumimoji="0" lang="en-GB" sz="1350" b="0" i="0" u="none" strike="noStrike" kern="0" cap="none" spc="0" normalizeH="0" baseline="0" noProof="0" dirty="0">
                <a:ln>
                  <a:noFill/>
                </a:ln>
                <a:solidFill>
                  <a:srgbClr val="FFFFFF"/>
                </a:solidFill>
                <a:effectLst/>
                <a:uLnTx/>
                <a:uFillTx/>
                <a:latin typeface="Helvetica Light"/>
                <a:sym typeface="Helvetica Light"/>
              </a:endParaRPr>
            </a:p>
          </p:txBody>
        </p:sp>
        <p:sp>
          <p:nvSpPr>
            <p:cNvPr id="79" name="TextBox 78">
              <a:extLst>
                <a:ext uri="{FF2B5EF4-FFF2-40B4-BE49-F238E27FC236}">
                  <a16:creationId xmlns:a16="http://schemas.microsoft.com/office/drawing/2014/main" id="{7B477160-A2E0-E4B5-CBAA-8544E375F779}"/>
                </a:ext>
              </a:extLst>
            </p:cNvPr>
            <p:cNvSpPr txBox="1"/>
            <p:nvPr/>
          </p:nvSpPr>
          <p:spPr>
            <a:xfrm rot="18916022">
              <a:off x="9221732" y="4375007"/>
              <a:ext cx="794588" cy="415498"/>
            </a:xfrm>
            <a:prstGeom prst="rect">
              <a:avLst/>
            </a:prstGeom>
            <a:noFill/>
          </p:spPr>
          <p:txBody>
            <a:bodyPr wrap="square" rtlCol="0">
              <a:spAutoFit/>
            </a:bodyPr>
            <a:lstStyle/>
            <a:p>
              <a:pPr marL="0" marR="0" lvl="0" indent="0" algn="ctr" defTabSz="410751" rtl="0" eaLnBrk="1" fontAlgn="auto" latinLnBrk="0" hangingPunct="0">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FFFFFF"/>
                  </a:solidFill>
                  <a:effectLst/>
                  <a:uLnTx/>
                  <a:uFillTx/>
                  <a:latin typeface="Helvetica Light"/>
                  <a:sym typeface="Helvetica Light"/>
                </a:rPr>
                <a:t>1.4 GeV protons</a:t>
              </a:r>
              <a:endParaRPr kumimoji="0" lang="en-GB" sz="1050" b="0" i="0" u="none" strike="noStrike" kern="0" cap="none" spc="0" normalizeH="0" baseline="0" noProof="0" dirty="0">
                <a:ln>
                  <a:noFill/>
                </a:ln>
                <a:solidFill>
                  <a:srgbClr val="FFFFFF"/>
                </a:solidFill>
                <a:effectLst/>
                <a:uLnTx/>
                <a:uFillTx/>
                <a:latin typeface="Helvetica Light"/>
                <a:sym typeface="Helvetica Light"/>
              </a:endParaRPr>
            </a:p>
          </p:txBody>
        </p:sp>
      </p:grpSp>
      <p:sp>
        <p:nvSpPr>
          <p:cNvPr id="80" name="TextBox 79">
            <a:extLst>
              <a:ext uri="{FF2B5EF4-FFF2-40B4-BE49-F238E27FC236}">
                <a16:creationId xmlns:a16="http://schemas.microsoft.com/office/drawing/2014/main" id="{F9D0A2EC-B563-B0C8-6A31-AABE6D2E72C8}"/>
              </a:ext>
            </a:extLst>
          </p:cNvPr>
          <p:cNvSpPr txBox="1"/>
          <p:nvPr/>
        </p:nvSpPr>
        <p:spPr>
          <a:xfrm>
            <a:off x="9138801" y="2584687"/>
            <a:ext cx="3432717" cy="584775"/>
          </a:xfrm>
          <a:prstGeom prst="rect">
            <a:avLst/>
          </a:prstGeom>
          <a:noFill/>
        </p:spPr>
        <p:txBody>
          <a:bodyPr wrap="square" rtlCol="0">
            <a:spAutoFit/>
          </a:bodyPr>
          <a:lstStyle/>
          <a:p>
            <a:pPr marL="0" marR="0" lvl="0" indent="0" algn="ctr" defTabSz="410751" rtl="0" eaLnBrk="1" fontAlgn="auto" latinLnBrk="0" hangingPunct="0">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00000"/>
                </a:solidFill>
                <a:effectLst/>
                <a:uLnTx/>
                <a:uFillTx/>
                <a:latin typeface="Helvetica Light"/>
                <a:sym typeface="Helvetica Light"/>
              </a:rPr>
              <a:t>“Free” p</a:t>
            </a:r>
            <a:r>
              <a:rPr kumimoji="0" lang="en-CH" sz="1600" b="0" i="0" u="none" strike="noStrike" kern="0" cap="none" spc="0" normalizeH="0" baseline="0" noProof="0" dirty="0">
                <a:ln>
                  <a:noFill/>
                </a:ln>
                <a:solidFill>
                  <a:srgbClr val="000000"/>
                </a:solidFill>
                <a:effectLst/>
                <a:uLnTx/>
                <a:uFillTx/>
                <a:latin typeface="Helvetica Light"/>
                <a:sym typeface="Helvetica Light"/>
              </a:rPr>
              <a:t>roton beam</a:t>
            </a:r>
          </a:p>
          <a:p>
            <a:pPr marL="0" marR="0" lvl="0" indent="0" algn="ctr" defTabSz="410751" rtl="0" eaLnBrk="1" fontAlgn="auto" latinLnBrk="0" hangingPunct="0">
              <a:lnSpc>
                <a:spcPct val="100000"/>
              </a:lnSpc>
              <a:spcBef>
                <a:spcPts val="0"/>
              </a:spcBef>
              <a:spcAft>
                <a:spcPts val="0"/>
              </a:spcAft>
              <a:buClrTx/>
              <a:buSzTx/>
              <a:buFontTx/>
              <a:buNone/>
              <a:tabLst/>
              <a:defRPr/>
            </a:pPr>
            <a:r>
              <a:rPr kumimoji="0" lang="en-CH" sz="1600" b="0" i="0" u="none" strike="noStrike" kern="0" cap="none" spc="0" normalizeH="0" baseline="0" noProof="0" dirty="0">
                <a:ln>
                  <a:noFill/>
                </a:ln>
                <a:solidFill>
                  <a:srgbClr val="000000"/>
                </a:solidFill>
                <a:effectLst/>
                <a:uLnTx/>
                <a:uFillTx/>
                <a:latin typeface="Helvetica Light"/>
                <a:sym typeface="Helvetica Light"/>
              </a:rPr>
              <a:t>(otherwise lost in the dump)</a:t>
            </a:r>
          </a:p>
        </p:txBody>
      </p:sp>
      <p:cxnSp>
        <p:nvCxnSpPr>
          <p:cNvPr id="86" name="Straight Connector 85">
            <a:extLst>
              <a:ext uri="{FF2B5EF4-FFF2-40B4-BE49-F238E27FC236}">
                <a16:creationId xmlns:a16="http://schemas.microsoft.com/office/drawing/2014/main" id="{1CE825E0-4967-AB09-E564-649BB3AD2D31}"/>
              </a:ext>
            </a:extLst>
          </p:cNvPr>
          <p:cNvCxnSpPr>
            <a:cxnSpLocks/>
          </p:cNvCxnSpPr>
          <p:nvPr/>
        </p:nvCxnSpPr>
        <p:spPr>
          <a:xfrm flipV="1">
            <a:off x="3024594" y="2445769"/>
            <a:ext cx="2393300" cy="571408"/>
          </a:xfrm>
          <a:prstGeom prst="line">
            <a:avLst/>
          </a:prstGeom>
          <a:ln w="3175" cmpd="sng">
            <a:solidFill>
              <a:srgbClr val="0055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33541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
            <a:extLst>
              <a:ext uri="{FF2B5EF4-FFF2-40B4-BE49-F238E27FC236}">
                <a16:creationId xmlns:a16="http://schemas.microsoft.com/office/drawing/2014/main" id="{ADFD6544-606D-20FC-46B8-684C19FDBB04}"/>
              </a:ext>
            </a:extLst>
          </p:cNvPr>
          <p:cNvSpPr txBox="1">
            <a:spLocks noChangeArrowheads="1"/>
          </p:cNvSpPr>
          <p:nvPr/>
        </p:nvSpPr>
        <p:spPr bwMode="auto">
          <a:xfrm>
            <a:off x="1911330" y="5133413"/>
            <a:ext cx="7804150" cy="544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rgbClr val="000000"/>
                </a:solidFill>
                <a:latin typeface="Times New Roman" panose="02020603050405020304" pitchFamily="18" charset="0"/>
                <a:ea typeface="msgothic"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rgbClr val="000000"/>
                </a:solidFill>
                <a:latin typeface="Times New Roman" panose="02020603050405020304" pitchFamily="18" charset="0"/>
                <a:ea typeface="msgothic"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rgbClr val="000000"/>
                </a:solidFill>
                <a:latin typeface="Times New Roman" panose="02020603050405020304" pitchFamily="18" charset="0"/>
                <a:ea typeface="msgothic"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rgbClr val="000000"/>
                </a:solidFill>
                <a:latin typeface="Times New Roman" panose="02020603050405020304" pitchFamily="18" charset="0"/>
                <a:ea typeface="msgothic"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rgbClr val="000000"/>
                </a:solidFill>
                <a:latin typeface="Times New Roman" panose="02020603050405020304" pitchFamily="18"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rgbClr val="000000"/>
                </a:solidFill>
                <a:latin typeface="Times New Roman" panose="02020603050405020304" pitchFamily="18"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rgbClr val="000000"/>
                </a:solidFill>
                <a:latin typeface="Times New Roman" panose="02020603050405020304" pitchFamily="18"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rgbClr val="000000"/>
                </a:solidFill>
                <a:latin typeface="Times New Roman" panose="02020603050405020304" pitchFamily="18"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 pos="4343400" algn="l"/>
                <a:tab pos="5067300" algn="l"/>
                <a:tab pos="5791200" algn="l"/>
                <a:tab pos="6515100" algn="l"/>
                <a:tab pos="7239000" algn="l"/>
                <a:tab pos="7962900" algn="l"/>
              </a:tabLst>
              <a:defRPr sz="2400">
                <a:solidFill>
                  <a:srgbClr val="000000"/>
                </a:solidFill>
                <a:latin typeface="Times New Roman" panose="02020603050405020304" pitchFamily="18" charset="0"/>
                <a:ea typeface="msgothic" charset="0"/>
                <a:cs typeface="msgothic" charset="0"/>
              </a:defRPr>
            </a:lvl9pPr>
          </a:lstStyle>
          <a:p>
            <a:pPr marL="0" marR="0" lvl="0" indent="0" algn="ctr" defTabSz="410751" rtl="0" eaLnBrk="1" fontAlgn="auto" latinLnBrk="0" hangingPunct="0">
              <a:lnSpc>
                <a:spcPct val="100000"/>
              </a:lnSpc>
              <a:spcBef>
                <a:spcPts val="0"/>
              </a:spcBef>
              <a:spcAft>
                <a:spcPts val="0"/>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altLang="fr-FR" sz="1270" b="0" i="0" u="none" strike="noStrike" kern="0" cap="none" spc="0" normalizeH="0" baseline="0" noProof="0" dirty="0">
                <a:ln>
                  <a:noFill/>
                </a:ln>
                <a:solidFill>
                  <a:srgbClr val="000000"/>
                </a:solidFill>
                <a:effectLst/>
                <a:uLnTx/>
                <a:uFillTx/>
                <a:latin typeface="Arial" panose="020B0604020202020204" pitchFamily="34" charset="0"/>
                <a:sym typeface="Helvetica Light"/>
              </a:rPr>
              <a:t>68Ga-PSMA-11 PET/CT scans of patient B. In comparison to initial </a:t>
            </a:r>
            <a:r>
              <a:rPr kumimoji="0" lang="en-GB" altLang="fr-FR" sz="1270" b="0" i="0" u="none" strike="noStrike" kern="0" cap="none" spc="0" normalizeH="0" baseline="0" noProof="0" dirty="0" err="1">
                <a:ln>
                  <a:noFill/>
                </a:ln>
                <a:solidFill>
                  <a:srgbClr val="000000"/>
                </a:solidFill>
                <a:effectLst/>
                <a:uLnTx/>
                <a:uFillTx/>
                <a:latin typeface="Arial" panose="020B0604020202020204" pitchFamily="34" charset="0"/>
                <a:sym typeface="Helvetica Light"/>
              </a:rPr>
              <a:t>tumor</a:t>
            </a:r>
            <a:r>
              <a:rPr kumimoji="0" lang="en-GB" altLang="fr-FR" sz="1270" b="0" i="0" u="none" strike="noStrike" kern="0" cap="none" spc="0" normalizeH="0" baseline="0" noProof="0" dirty="0">
                <a:ln>
                  <a:noFill/>
                </a:ln>
                <a:solidFill>
                  <a:srgbClr val="000000"/>
                </a:solidFill>
                <a:effectLst/>
                <a:uLnTx/>
                <a:uFillTx/>
                <a:latin typeface="Arial" panose="020B0604020202020204" pitchFamily="34" charset="0"/>
                <a:sym typeface="Helvetica Light"/>
              </a:rPr>
              <a:t> spread (A), restaging after 2 cycles of β-emitting 177Lu-PSMA-617 presented progression (B). </a:t>
            </a:r>
          </a:p>
          <a:p>
            <a:pPr marL="0" marR="0" lvl="0" indent="0" algn="ctr" defTabSz="410751" rtl="0" eaLnBrk="1" fontAlgn="auto" latinLnBrk="0" hangingPunct="0">
              <a:lnSpc>
                <a:spcPct val="100000"/>
              </a:lnSpc>
              <a:spcBef>
                <a:spcPts val="0"/>
              </a:spcBef>
              <a:spcAft>
                <a:spcPts val="0"/>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altLang="fr-FR" sz="1270" b="0" i="0" u="none" strike="noStrike" kern="0" cap="none" spc="0" normalizeH="0" baseline="0" noProof="0" dirty="0">
                <a:ln>
                  <a:noFill/>
                </a:ln>
                <a:solidFill>
                  <a:srgbClr val="000000"/>
                </a:solidFill>
                <a:effectLst/>
                <a:uLnTx/>
                <a:uFillTx/>
                <a:latin typeface="Arial" panose="020B0604020202020204" pitchFamily="34" charset="0"/>
                <a:sym typeface="Helvetica Light"/>
              </a:rPr>
              <a:t>Clemens </a:t>
            </a:r>
            <a:r>
              <a:rPr kumimoji="0" lang="en-GB" altLang="fr-FR" sz="1270" b="0" i="0" u="none" strike="noStrike" kern="0" cap="none" spc="0" normalizeH="0" baseline="0" noProof="0" dirty="0" err="1">
                <a:ln>
                  <a:noFill/>
                </a:ln>
                <a:solidFill>
                  <a:srgbClr val="000000"/>
                </a:solidFill>
                <a:effectLst/>
                <a:uLnTx/>
                <a:uFillTx/>
                <a:latin typeface="Arial" panose="020B0604020202020204" pitchFamily="34" charset="0"/>
                <a:sym typeface="Helvetica Light"/>
              </a:rPr>
              <a:t>Kratochwil</a:t>
            </a:r>
            <a:r>
              <a:rPr kumimoji="0" lang="en-GB" altLang="fr-FR" sz="1270" b="0" i="0" u="none" strike="noStrike" kern="0" cap="none" spc="0" normalizeH="0" baseline="0" noProof="0" dirty="0">
                <a:ln>
                  <a:noFill/>
                </a:ln>
                <a:solidFill>
                  <a:srgbClr val="000000"/>
                </a:solidFill>
                <a:effectLst/>
                <a:uLnTx/>
                <a:uFillTx/>
                <a:latin typeface="Arial" panose="020B0604020202020204" pitchFamily="34" charset="0"/>
                <a:sym typeface="Helvetica Light"/>
              </a:rPr>
              <a:t> et al. J </a:t>
            </a:r>
            <a:r>
              <a:rPr kumimoji="0" lang="en-GB" altLang="fr-FR" sz="1270" b="0" i="0" u="none" strike="noStrike" kern="0" cap="none" spc="0" normalizeH="0" baseline="0" noProof="0" dirty="0" err="1">
                <a:ln>
                  <a:noFill/>
                </a:ln>
                <a:solidFill>
                  <a:srgbClr val="000000"/>
                </a:solidFill>
                <a:effectLst/>
                <a:uLnTx/>
                <a:uFillTx/>
                <a:latin typeface="Arial" panose="020B0604020202020204" pitchFamily="34" charset="0"/>
                <a:sym typeface="Helvetica Light"/>
              </a:rPr>
              <a:t>Nucl</a:t>
            </a:r>
            <a:r>
              <a:rPr kumimoji="0" lang="en-GB" altLang="fr-FR" sz="1270" b="0" i="0" u="none" strike="noStrike" kern="0" cap="none" spc="0" normalizeH="0" baseline="0" noProof="0" dirty="0">
                <a:ln>
                  <a:noFill/>
                </a:ln>
                <a:solidFill>
                  <a:srgbClr val="000000"/>
                </a:solidFill>
                <a:effectLst/>
                <a:uLnTx/>
                <a:uFillTx/>
                <a:latin typeface="Arial" panose="020B0604020202020204" pitchFamily="34" charset="0"/>
                <a:sym typeface="Helvetica Light"/>
              </a:rPr>
              <a:t> Med 2016;57:1941-1944</a:t>
            </a:r>
          </a:p>
        </p:txBody>
      </p:sp>
      <p:pic>
        <p:nvPicPr>
          <p:cNvPr id="7" name="Picture 2">
            <a:extLst>
              <a:ext uri="{FF2B5EF4-FFF2-40B4-BE49-F238E27FC236}">
                <a16:creationId xmlns:a16="http://schemas.microsoft.com/office/drawing/2014/main" id="{34B34D06-D704-DF27-39E2-854868BB890A}"/>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95392" y="5785876"/>
            <a:ext cx="2246313" cy="3603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Picture 3">
            <a:extLst>
              <a:ext uri="{FF2B5EF4-FFF2-40B4-BE49-F238E27FC236}">
                <a16:creationId xmlns:a16="http://schemas.microsoft.com/office/drawing/2014/main" id="{4B419338-D637-AFAC-CE32-DC663261204E}"/>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480231" y="521725"/>
            <a:ext cx="8513762" cy="45037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6607301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ASApng.png">
            <a:extLst>
              <a:ext uri="{FF2B5EF4-FFF2-40B4-BE49-F238E27FC236}">
                <a16:creationId xmlns:a16="http://schemas.microsoft.com/office/drawing/2014/main" id="{DDF996CE-CB4F-4043-865F-630063B5D17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105"/>
            <a:ext cx="12192000" cy="6857791"/>
          </a:xfrm>
          <a:prstGeom prst="rect">
            <a:avLst/>
          </a:prstGeom>
        </p:spPr>
      </p:pic>
      <p:sp>
        <p:nvSpPr>
          <p:cNvPr id="4" name="Rectangle 3">
            <a:extLst>
              <a:ext uri="{FF2B5EF4-FFF2-40B4-BE49-F238E27FC236}">
                <a16:creationId xmlns:a16="http://schemas.microsoft.com/office/drawing/2014/main" id="{B084F944-E8A4-3D42-BB9F-3751B0D14A31}"/>
              </a:ext>
            </a:extLst>
          </p:cNvPr>
          <p:cNvSpPr/>
          <p:nvPr/>
        </p:nvSpPr>
        <p:spPr>
          <a:xfrm rot="16200000">
            <a:off x="-2832858" y="2990917"/>
            <a:ext cx="6094326" cy="287130"/>
          </a:xfrm>
          <a:prstGeom prst="rect">
            <a:avLst/>
          </a:prstGeom>
        </p:spPr>
        <p:txBody>
          <a:bodyPr>
            <a:spAutoFit/>
          </a:bodyPr>
          <a:lstStyle/>
          <a:p>
            <a:r>
              <a:rPr lang="en-GB" sz="1266" dirty="0">
                <a:solidFill>
                  <a:schemeClr val="bg2"/>
                </a:solidFill>
              </a:rPr>
              <a:t>Courtesy of NASA, photo ref. no. iss036e006175</a:t>
            </a:r>
            <a:endParaRPr lang="fr-FR" sz="1266" dirty="0">
              <a:solidFill>
                <a:schemeClr val="bg2"/>
              </a:solidFill>
            </a:endParaRPr>
          </a:p>
        </p:txBody>
      </p:sp>
      <p:sp>
        <p:nvSpPr>
          <p:cNvPr id="6" name="Shape 159">
            <a:extLst>
              <a:ext uri="{FF2B5EF4-FFF2-40B4-BE49-F238E27FC236}">
                <a16:creationId xmlns:a16="http://schemas.microsoft.com/office/drawing/2014/main" id="{6EE61507-E6B5-AB48-8A2B-CACA53ADADA4}"/>
              </a:ext>
            </a:extLst>
          </p:cNvPr>
          <p:cNvSpPr txBox="1">
            <a:spLocks/>
          </p:cNvSpPr>
          <p:nvPr/>
        </p:nvSpPr>
        <p:spPr>
          <a:xfrm>
            <a:off x="8181446" y="288649"/>
            <a:ext cx="3796249" cy="1002195"/>
          </a:xfrm>
          <a:prstGeom prst="rect">
            <a:avLst/>
          </a:prstGeom>
          <a:solidFill>
            <a:srgbClr val="DCDEE0"/>
          </a:solidFill>
          <a:ln w="12700">
            <a:miter lim="400000"/>
          </a:ln>
          <a:extLst>
            <a:ext uri="{C572A759-6A51-4108-AA02-DFA0A04FC94B}">
              <ma14:wrappingTextBoxFlag xmlns="" xmlns:ma14="http://schemas.microsoft.com/office/mac/drawingml/2011/main" val="1"/>
            </a:ext>
          </a:extLst>
        </p:spPr>
        <p:txBody>
          <a:bodyPr lIns="35718" tIns="35718" rIns="35718" bIns="35718" anchor="ctr">
            <a:noAutofit/>
          </a:bodyPr>
          <a:lst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9pPr>
          </a:lstStyle>
          <a:p>
            <a:pPr algn="r" defTabSz="213590">
              <a:defRPr sz="4160"/>
            </a:pPr>
            <a:r>
              <a:rPr lang="fr-FR" sz="3375" dirty="0" err="1"/>
              <a:t>Timepix</a:t>
            </a:r>
            <a:r>
              <a:rPr lang="fr-FR" sz="3375" dirty="0"/>
              <a:t> on the ISS</a:t>
            </a:r>
            <a:endParaRPr lang="fr-FR" sz="2812" dirty="0"/>
          </a:p>
        </p:txBody>
      </p:sp>
      <p:pic>
        <p:nvPicPr>
          <p:cNvPr id="5" name="Picture 4">
            <a:extLst>
              <a:ext uri="{FF2B5EF4-FFF2-40B4-BE49-F238E27FC236}">
                <a16:creationId xmlns:a16="http://schemas.microsoft.com/office/drawing/2014/main" id="{3FBAFC86-3018-134D-84CF-08CE4313BD0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6" y="6217835"/>
            <a:ext cx="2606642" cy="676251"/>
          </a:xfrm>
          <a:prstGeom prst="rect">
            <a:avLst/>
          </a:prstGeom>
        </p:spPr>
      </p:pic>
    </p:spTree>
    <p:extLst>
      <p:ext uri="{BB962C8B-B14F-4D97-AF65-F5344CB8AC3E}">
        <p14:creationId xmlns:p14="http://schemas.microsoft.com/office/powerpoint/2010/main" val="34485462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a:extLst>
              <a:ext uri="{FF2B5EF4-FFF2-40B4-BE49-F238E27FC236}">
                <a16:creationId xmlns:a16="http://schemas.microsoft.com/office/drawing/2014/main" id="{CD538588-8830-B647-8C79-D7E40BAD9F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12192000" cy="6857896"/>
          </a:xfrm>
          <a:prstGeom prst="rect">
            <a:avLst/>
          </a:prstGeom>
          <a:noFill/>
          <a:extLst>
            <a:ext uri="{909E8E84-426E-40DD-AFC4-6F175D3DCCD1}">
              <a14:hiddenFill xmlns:a14="http://schemas.microsoft.com/office/drawing/2010/main">
                <a:solidFill>
                  <a:srgbClr val="FFFFFF"/>
                </a:solidFill>
              </a14:hiddenFill>
            </a:ext>
          </a:extLst>
        </p:spPr>
      </p:pic>
      <p:sp>
        <p:nvSpPr>
          <p:cNvPr id="173" name="Shape 173"/>
          <p:cNvSpPr>
            <a:spLocks noGrp="1"/>
          </p:cNvSpPr>
          <p:nvPr>
            <p:ph type="title" idx="4294967295"/>
          </p:nvPr>
        </p:nvSpPr>
        <p:spPr>
          <a:xfrm>
            <a:off x="179197" y="5416952"/>
            <a:ext cx="5499911" cy="1304212"/>
          </a:xfrm>
          <a:prstGeom prst="rect">
            <a:avLst/>
          </a:prstGeom>
          <a:solidFill>
            <a:srgbClr val="DCDEE0"/>
          </a:solidFill>
        </p:spPr>
        <p:txBody>
          <a:bodyPr anchor="b">
            <a:normAutofit/>
          </a:bodyPr>
          <a:lstStyle/>
          <a:p>
            <a:pPr algn="l" defTabSz="221806">
              <a:defRPr sz="4320"/>
            </a:pPr>
            <a:r>
              <a:rPr lang="en-US" sz="2800" b="1" dirty="0" err="1"/>
              <a:t>InsightArt</a:t>
            </a:r>
            <a:br>
              <a:rPr lang="en-US" sz="2800" dirty="0"/>
            </a:br>
            <a:r>
              <a:rPr lang="en-US" sz="2800" dirty="0"/>
              <a:t>Start-up using </a:t>
            </a:r>
            <a:r>
              <a:rPr lang="en-US" sz="2800" dirty="0" err="1"/>
              <a:t>Medipix</a:t>
            </a:r>
            <a:endParaRPr sz="2800" dirty="0"/>
          </a:p>
          <a:p>
            <a:pPr algn="l" defTabSz="221806">
              <a:defRPr sz="4320"/>
            </a:pPr>
            <a:r>
              <a:rPr sz="2800" dirty="0"/>
              <a:t>X-ray eyes for cultural heritage</a:t>
            </a:r>
          </a:p>
        </p:txBody>
      </p:sp>
      <p:sp>
        <p:nvSpPr>
          <p:cNvPr id="2" name="Slide Number Placeholder 1">
            <a:extLst>
              <a:ext uri="{FF2B5EF4-FFF2-40B4-BE49-F238E27FC236}">
                <a16:creationId xmlns:a16="http://schemas.microsoft.com/office/drawing/2014/main" id="{841BDE00-9E93-E94A-9BA9-32F373939D16}"/>
              </a:ext>
            </a:extLst>
          </p:cNvPr>
          <p:cNvSpPr>
            <a:spLocks noGrp="1"/>
          </p:cNvSpPr>
          <p:nvPr>
            <p:ph type="sldNum" sz="quarter" idx="2"/>
          </p:nvPr>
        </p:nvSpPr>
        <p:spPr>
          <a:xfrm>
            <a:off x="16571780" y="9153979"/>
            <a:ext cx="410370" cy="379591"/>
          </a:xfrm>
          <a:prstGeom prst="rect">
            <a:avLst/>
          </a:prstGeom>
          <a:ln w="12700">
            <a:miter lim="400000"/>
          </a:ln>
        </p:spPr>
        <p:txBody>
          <a:bodyPr wrap="none" lIns="50800" tIns="50800" rIns="50800" bIns="5080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fld id="{86CB4B4D-7CA3-9044-876B-883B54F8677D}" type="slidenum">
              <a:rPr lang="en-CH" smtClean="0"/>
              <a:pPr/>
              <a:t>16</a:t>
            </a:fld>
            <a:endParaRPr lang="en-FR"/>
          </a:p>
        </p:txBody>
      </p:sp>
    </p:spTree>
    <p:extLst>
      <p:ext uri="{BB962C8B-B14F-4D97-AF65-F5344CB8AC3E}">
        <p14:creationId xmlns:p14="http://schemas.microsoft.com/office/powerpoint/2010/main" val="2178689465"/>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69106"/>
          </a:xfrm>
          <a:prstGeom prst="rect">
            <a:avLst/>
          </a:prstGeom>
        </p:spPr>
      </p:pic>
      <p:sp>
        <p:nvSpPr>
          <p:cNvPr id="7" name="Shape 159"/>
          <p:cNvSpPr>
            <a:spLocks noGrp="1"/>
          </p:cNvSpPr>
          <p:nvPr>
            <p:ph type="title" idx="4294967295"/>
          </p:nvPr>
        </p:nvSpPr>
        <p:spPr>
          <a:xfrm>
            <a:off x="2479949" y="4826000"/>
            <a:ext cx="9712051" cy="1349439"/>
          </a:xfrm>
          <a:prstGeom prst="rect">
            <a:avLst/>
          </a:prstGeom>
          <a:solidFill>
            <a:srgbClr val="C0BFCB"/>
          </a:solidFill>
        </p:spPr>
        <p:txBody>
          <a:bodyPr vert="horz" lIns="0" tIns="0" rIns="0" bIns="0" rtlCol="0" anchor="b" anchorCtr="0">
            <a:noAutofit/>
          </a:bodyPr>
          <a:lstStyle/>
          <a:p>
            <a:pPr defTabSz="213590"/>
            <a:r>
              <a:rPr lang="en-US" sz="3200" err="1">
                <a:solidFill>
                  <a:schemeClr val="bg1"/>
                </a:solidFill>
              </a:rPr>
              <a:t>Bundesdruckerei</a:t>
            </a:r>
            <a:r>
              <a:rPr lang="en-US" sz="3200">
                <a:solidFill>
                  <a:schemeClr val="bg1"/>
                </a:solidFill>
              </a:rPr>
              <a:t> (Berlin) works with CERN on next generation ideas for identity management </a:t>
            </a:r>
            <a:br>
              <a:rPr lang="en-US" sz="3200">
                <a:solidFill>
                  <a:schemeClr val="bg1"/>
                </a:solidFill>
              </a:rPr>
            </a:br>
            <a:r>
              <a:rPr lang="en-US" sz="3200">
                <a:solidFill>
                  <a:schemeClr val="bg1"/>
                </a:solidFill>
              </a:rPr>
              <a:t>and cryptography and data handling.</a:t>
            </a:r>
            <a:endParaRPr sz="3200">
              <a:solidFill>
                <a:schemeClr val="bg1"/>
              </a:solidFill>
            </a:endParaRPr>
          </a:p>
        </p:txBody>
      </p:sp>
      <p:grpSp>
        <p:nvGrpSpPr>
          <p:cNvPr id="4" name="Group 3">
            <a:extLst>
              <a:ext uri="{FF2B5EF4-FFF2-40B4-BE49-F238E27FC236}">
                <a16:creationId xmlns:a16="http://schemas.microsoft.com/office/drawing/2014/main" id="{DF128DB5-904A-EE48-AD59-8B978DCC327A}"/>
              </a:ext>
            </a:extLst>
          </p:cNvPr>
          <p:cNvGrpSpPr/>
          <p:nvPr/>
        </p:nvGrpSpPr>
        <p:grpSpPr>
          <a:xfrm>
            <a:off x="0" y="511376"/>
            <a:ext cx="2479949" cy="576000"/>
            <a:chOff x="2831266" y="1159075"/>
            <a:chExt cx="2479949" cy="576000"/>
          </a:xfrm>
        </p:grpSpPr>
        <p:sp>
          <p:nvSpPr>
            <p:cNvPr id="10" name="Rectangle 9">
              <a:extLst>
                <a:ext uri="{FF2B5EF4-FFF2-40B4-BE49-F238E27FC236}">
                  <a16:creationId xmlns:a16="http://schemas.microsoft.com/office/drawing/2014/main" id="{8F6943DD-4405-1A4C-AB57-A56B1FC67C3C}"/>
                </a:ext>
              </a:extLst>
            </p:cNvPr>
            <p:cNvSpPr/>
            <p:nvPr/>
          </p:nvSpPr>
          <p:spPr>
            <a:xfrm>
              <a:off x="2831266" y="1159075"/>
              <a:ext cx="2479949" cy="576000"/>
            </a:xfrm>
            <a:prstGeom prst="rect">
              <a:avLst/>
            </a:prstGeom>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endParaRPr lang="en-GB"/>
            </a:p>
          </p:txBody>
        </p:sp>
        <p:sp>
          <p:nvSpPr>
            <p:cNvPr id="11" name="TextBox 10">
              <a:extLst>
                <a:ext uri="{FF2B5EF4-FFF2-40B4-BE49-F238E27FC236}">
                  <a16:creationId xmlns:a16="http://schemas.microsoft.com/office/drawing/2014/main" id="{9182C2D1-4C17-0140-9FB0-9AB0353B0AF4}"/>
                </a:ext>
              </a:extLst>
            </p:cNvPr>
            <p:cNvSpPr txBox="1"/>
            <p:nvPr/>
          </p:nvSpPr>
          <p:spPr>
            <a:xfrm>
              <a:off x="2831266"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Consultancy</a:t>
              </a:r>
            </a:p>
          </p:txBody>
        </p:sp>
      </p:grpSp>
    </p:spTree>
    <p:extLst>
      <p:ext uri="{BB962C8B-B14F-4D97-AF65-F5344CB8AC3E}">
        <p14:creationId xmlns:p14="http://schemas.microsoft.com/office/powerpoint/2010/main" val="1374972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28600"/>
            <a:ext cx="12192000" cy="6629400"/>
          </a:xfrm>
          <a:prstGeom prst="rect">
            <a:avLst/>
          </a:prstGeom>
        </p:spPr>
      </p:pic>
      <p:sp>
        <p:nvSpPr>
          <p:cNvPr id="8" name="Shape 159"/>
          <p:cNvSpPr>
            <a:spLocks noGrp="1"/>
          </p:cNvSpPr>
          <p:nvPr>
            <p:ph type="title" idx="4294967295"/>
          </p:nvPr>
        </p:nvSpPr>
        <p:spPr>
          <a:xfrm>
            <a:off x="0" y="496819"/>
            <a:ext cx="6095999" cy="1828800"/>
          </a:xfrm>
          <a:prstGeom prst="rect">
            <a:avLst/>
          </a:prstGeom>
          <a:solidFill>
            <a:srgbClr val="C0BFCB"/>
          </a:solidFill>
        </p:spPr>
        <p:txBody>
          <a:bodyPr vert="horz" lIns="0" tIns="0" rIns="0" bIns="0" rtlCol="0" anchor="b" anchorCtr="0">
            <a:noAutofit/>
          </a:bodyPr>
          <a:lstStyle/>
          <a:p>
            <a:pPr defTabSz="213590"/>
            <a:r>
              <a:rPr lang="en-GB" sz="3200">
                <a:solidFill>
                  <a:schemeClr val="bg1"/>
                </a:solidFill>
              </a:rPr>
              <a:t>ZENSEACT (Volvo Cars Company) teams up with CERN on extremely fast machine learning using FPGAs.</a:t>
            </a:r>
            <a:endParaRPr sz="3200">
              <a:solidFill>
                <a:schemeClr val="bg1"/>
              </a:solidFill>
            </a:endParaRPr>
          </a:p>
        </p:txBody>
      </p:sp>
      <p:grpSp>
        <p:nvGrpSpPr>
          <p:cNvPr id="4" name="Group 3">
            <a:extLst>
              <a:ext uri="{FF2B5EF4-FFF2-40B4-BE49-F238E27FC236}">
                <a16:creationId xmlns:a16="http://schemas.microsoft.com/office/drawing/2014/main" id="{7E83BA71-CFD7-7D4A-820D-DC0C1F021B14}"/>
              </a:ext>
            </a:extLst>
          </p:cNvPr>
          <p:cNvGrpSpPr/>
          <p:nvPr/>
        </p:nvGrpSpPr>
        <p:grpSpPr>
          <a:xfrm>
            <a:off x="9712050" y="496819"/>
            <a:ext cx="2479949" cy="576000"/>
            <a:chOff x="8485551" y="1159075"/>
            <a:chExt cx="2479949" cy="576000"/>
          </a:xfrm>
        </p:grpSpPr>
        <p:sp>
          <p:nvSpPr>
            <p:cNvPr id="9" name="Rectangle 8">
              <a:extLst>
                <a:ext uri="{FF2B5EF4-FFF2-40B4-BE49-F238E27FC236}">
                  <a16:creationId xmlns:a16="http://schemas.microsoft.com/office/drawing/2014/main" id="{9C8041F5-AB57-8B43-99F0-4C350DB82BA6}"/>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a:lstStyle/>
            <a:p>
              <a:endParaRPr lang="en-GB"/>
            </a:p>
          </p:txBody>
        </p:sp>
        <p:sp>
          <p:nvSpPr>
            <p:cNvPr id="10" name="TextBox 9">
              <a:extLst>
                <a:ext uri="{FF2B5EF4-FFF2-40B4-BE49-F238E27FC236}">
                  <a16:creationId xmlns:a16="http://schemas.microsoft.com/office/drawing/2014/main" id="{3F38B1D6-DB60-9748-8506-079CB78C7D2B}"/>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Collaborative R&amp;D</a:t>
              </a:r>
            </a:p>
          </p:txBody>
        </p:sp>
      </p:grpSp>
    </p:spTree>
    <p:extLst>
      <p:ext uri="{BB962C8B-B14F-4D97-AF65-F5344CB8AC3E}">
        <p14:creationId xmlns:p14="http://schemas.microsoft.com/office/powerpoint/2010/main" val="3906977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hape 159"/>
          <p:cNvSpPr>
            <a:spLocks noGrp="1"/>
          </p:cNvSpPr>
          <p:nvPr>
            <p:ph type="title" idx="4294967295"/>
          </p:nvPr>
        </p:nvSpPr>
        <p:spPr>
          <a:xfrm>
            <a:off x="1" y="496819"/>
            <a:ext cx="5400674" cy="1926754"/>
          </a:xfrm>
          <a:prstGeom prst="rect">
            <a:avLst/>
          </a:prstGeom>
          <a:solidFill>
            <a:srgbClr val="DCDEE0"/>
          </a:solidFill>
        </p:spPr>
        <p:txBody>
          <a:bodyPr vert="horz" lIns="91440" tIns="45720" rIns="91440" bIns="45720" rtlCol="0" anchor="b">
            <a:noAutofit/>
          </a:bodyPr>
          <a:lstStyle/>
          <a:p>
            <a:pPr defTabSz="213590"/>
            <a:r>
              <a:rPr lang="en-GB" sz="3200">
                <a:latin typeface="Raleway" charset="0"/>
                <a:ea typeface="Raleway" charset="0"/>
                <a:cs typeface="Raleway" charset="0"/>
              </a:rPr>
              <a:t>ZENSEACT (Volvo Cars Company) teams up with CERN on fast machine learning using FPGAs.</a:t>
            </a:r>
            <a:endParaRPr sz="3200">
              <a:latin typeface="Raleway" charset="0"/>
              <a:ea typeface="Raleway" charset="0"/>
              <a:cs typeface="Raleway" charset="0"/>
            </a:endParaRPr>
          </a:p>
        </p:txBody>
      </p:sp>
      <p:grpSp>
        <p:nvGrpSpPr>
          <p:cNvPr id="4" name="Group 3">
            <a:extLst>
              <a:ext uri="{FF2B5EF4-FFF2-40B4-BE49-F238E27FC236}">
                <a16:creationId xmlns:a16="http://schemas.microsoft.com/office/drawing/2014/main" id="{7E83BA71-CFD7-7D4A-820D-DC0C1F021B14}"/>
              </a:ext>
            </a:extLst>
          </p:cNvPr>
          <p:cNvGrpSpPr/>
          <p:nvPr/>
        </p:nvGrpSpPr>
        <p:grpSpPr>
          <a:xfrm>
            <a:off x="9712050" y="496819"/>
            <a:ext cx="2479949" cy="576000"/>
            <a:chOff x="8485551" y="1159075"/>
            <a:chExt cx="2479949" cy="576000"/>
          </a:xfrm>
        </p:grpSpPr>
        <p:sp>
          <p:nvSpPr>
            <p:cNvPr id="9" name="Rectangle 8">
              <a:extLst>
                <a:ext uri="{FF2B5EF4-FFF2-40B4-BE49-F238E27FC236}">
                  <a16:creationId xmlns:a16="http://schemas.microsoft.com/office/drawing/2014/main" id="{9C8041F5-AB57-8B43-99F0-4C350DB82BA6}"/>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a:lstStyle/>
            <a:p>
              <a:endParaRPr lang="en-GB"/>
            </a:p>
          </p:txBody>
        </p:sp>
        <p:sp>
          <p:nvSpPr>
            <p:cNvPr id="10" name="TextBox 9">
              <a:extLst>
                <a:ext uri="{FF2B5EF4-FFF2-40B4-BE49-F238E27FC236}">
                  <a16:creationId xmlns:a16="http://schemas.microsoft.com/office/drawing/2014/main" id="{3F38B1D6-DB60-9748-8506-079CB78C7D2B}"/>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Collaborative R&amp;D</a:t>
              </a:r>
            </a:p>
          </p:txBody>
        </p:sp>
      </p:grpSp>
      <p:pic>
        <p:nvPicPr>
          <p:cNvPr id="7" name="Picture Placeholder 2">
            <a:extLst>
              <a:ext uri="{FF2B5EF4-FFF2-40B4-BE49-F238E27FC236}">
                <a16:creationId xmlns:a16="http://schemas.microsoft.com/office/drawing/2014/main" id="{0C91439A-9818-57DB-6BE8-4E17994E0618}"/>
              </a:ext>
            </a:extLst>
          </p:cNvPr>
          <p:cNvPicPr>
            <a:picLocks noChangeAspect="1"/>
          </p:cNvPicPr>
          <p:nvPr/>
        </p:nvPicPr>
        <p:blipFill>
          <a:blip r:embed="rId3" cstate="hqprint">
            <a:extLst>
              <a:ext uri="{28A0092B-C50C-407E-A947-70E740481C1C}">
                <a14:useLocalDpi xmlns:a14="http://schemas.microsoft.com/office/drawing/2010/main"/>
              </a:ext>
            </a:extLst>
          </a:blip>
          <a:srcRect/>
          <a:stretch>
            <a:fillRect/>
          </a:stretch>
        </p:blipFill>
        <p:spPr>
          <a:xfrm>
            <a:off x="0" y="208724"/>
            <a:ext cx="12192000" cy="6649276"/>
          </a:xfrm>
          <a:prstGeom prst="rect">
            <a:avLst/>
          </a:prstGeom>
        </p:spPr>
      </p:pic>
      <p:sp>
        <p:nvSpPr>
          <p:cNvPr id="12" name="Shape 159">
            <a:extLst>
              <a:ext uri="{FF2B5EF4-FFF2-40B4-BE49-F238E27FC236}">
                <a16:creationId xmlns:a16="http://schemas.microsoft.com/office/drawing/2014/main" id="{792A953D-C065-AEF8-B321-32A407470BD6}"/>
              </a:ext>
            </a:extLst>
          </p:cNvPr>
          <p:cNvSpPr txBox="1">
            <a:spLocks/>
          </p:cNvSpPr>
          <p:nvPr/>
        </p:nvSpPr>
        <p:spPr>
          <a:xfrm>
            <a:off x="0" y="4787900"/>
            <a:ext cx="5854701" cy="1458981"/>
          </a:xfrm>
          <a:prstGeom prst="rect">
            <a:avLst/>
          </a:prstGeom>
          <a:solidFill>
            <a:srgbClr val="C0BFCB"/>
          </a:solidFill>
        </p:spPr>
        <p:txBody>
          <a:bodyPr vert="horz" lIns="0" tIns="0" rIns="0" bIns="0" rtlCol="0" anchor="b" anchorCtr="0">
            <a:noAutofit/>
          </a:bodyPr>
          <a:lstStyle>
            <a:defPPr>
              <a:defRPr lang="fr-FR"/>
            </a:defPPr>
            <a:lvl1pPr algn="ctr" defTabSz="213590">
              <a:lnSpc>
                <a:spcPct val="90000"/>
              </a:lnSpc>
              <a:spcBef>
                <a:spcPct val="0"/>
              </a:spcBef>
              <a:buNone/>
              <a:defRPr sz="3200">
                <a:solidFill>
                  <a:schemeClr val="bg1"/>
                </a:solidFill>
                <a:latin typeface="+mj-lt"/>
                <a:ea typeface="Raleway" charset="0"/>
                <a:cs typeface="Raleway" charset="0"/>
              </a:defRPr>
            </a:lvl1pPr>
          </a:lstStyle>
          <a:p>
            <a:r>
              <a:rPr lang="en-GB"/>
              <a:t>CERN and ABB team up on reducing electricity in cooling and ventilation.</a:t>
            </a:r>
          </a:p>
        </p:txBody>
      </p:sp>
      <p:grpSp>
        <p:nvGrpSpPr>
          <p:cNvPr id="13" name="Group 12">
            <a:extLst>
              <a:ext uri="{FF2B5EF4-FFF2-40B4-BE49-F238E27FC236}">
                <a16:creationId xmlns:a16="http://schemas.microsoft.com/office/drawing/2014/main" id="{D1681A38-5FD4-6A15-890D-9DA1E73145DA}"/>
              </a:ext>
            </a:extLst>
          </p:cNvPr>
          <p:cNvGrpSpPr/>
          <p:nvPr/>
        </p:nvGrpSpPr>
        <p:grpSpPr>
          <a:xfrm>
            <a:off x="9864450" y="649219"/>
            <a:ext cx="2479949" cy="576000"/>
            <a:chOff x="8485551" y="1159075"/>
            <a:chExt cx="2479949" cy="576000"/>
          </a:xfrm>
        </p:grpSpPr>
        <p:sp>
          <p:nvSpPr>
            <p:cNvPr id="14" name="Rectangle 13">
              <a:extLst>
                <a:ext uri="{FF2B5EF4-FFF2-40B4-BE49-F238E27FC236}">
                  <a16:creationId xmlns:a16="http://schemas.microsoft.com/office/drawing/2014/main" id="{4F0F3138-A3A3-0997-5C47-5016B6824162}"/>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a:lstStyle/>
            <a:p>
              <a:endParaRPr lang="en-GB"/>
            </a:p>
          </p:txBody>
        </p:sp>
        <p:sp>
          <p:nvSpPr>
            <p:cNvPr id="15" name="TextBox 14">
              <a:extLst>
                <a:ext uri="{FF2B5EF4-FFF2-40B4-BE49-F238E27FC236}">
                  <a16:creationId xmlns:a16="http://schemas.microsoft.com/office/drawing/2014/main" id="{D1DF50EF-0174-7716-73A9-C3A2E647F5FC}"/>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Collaborative R&amp;D</a:t>
              </a:r>
            </a:p>
          </p:txBody>
        </p:sp>
      </p:grpSp>
    </p:spTree>
    <p:extLst>
      <p:ext uri="{BB962C8B-B14F-4D97-AF65-F5344CB8AC3E}">
        <p14:creationId xmlns:p14="http://schemas.microsoft.com/office/powerpoint/2010/main" val="150337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24DC279-DF51-8A49-91E7-DDFB39387D94}"/>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221895"/>
            <a:ext cx="12192000" cy="4223103"/>
          </a:xfrm>
          <a:prstGeom prst="rect">
            <a:avLst/>
          </a:prstGeom>
        </p:spPr>
      </p:pic>
      <p:sp>
        <p:nvSpPr>
          <p:cNvPr id="12" name="ZoneTexte 11"/>
          <p:cNvSpPr txBox="1"/>
          <p:nvPr/>
        </p:nvSpPr>
        <p:spPr>
          <a:xfrm>
            <a:off x="350115" y="4750389"/>
            <a:ext cx="11145883" cy="1815882"/>
          </a:xfrm>
          <a:prstGeom prst="rect">
            <a:avLst/>
          </a:prstGeom>
          <a:noFill/>
        </p:spPr>
        <p:txBody>
          <a:bodyPr wrap="square" rtlCol="0">
            <a:spAutoFit/>
          </a:bodyPr>
          <a:lstStyle/>
          <a:p>
            <a:pPr algn="ctr"/>
            <a:r>
              <a:rPr lang="en-GB" sz="3600" dirty="0"/>
              <a:t>Accelerating Innovation: How CERN Technology Makes its Way into Society</a:t>
            </a:r>
            <a:endParaRPr lang="en-US" sz="2000" dirty="0">
              <a:solidFill>
                <a:schemeClr val="tx2">
                  <a:lumMod val="90000"/>
                  <a:lumOff val="10000"/>
                </a:schemeClr>
              </a:solidFill>
            </a:endParaRPr>
          </a:p>
          <a:p>
            <a:pPr algn="ctr"/>
            <a:endParaRPr lang="en-US" sz="2000" dirty="0">
              <a:solidFill>
                <a:schemeClr val="tx2">
                  <a:lumMod val="90000"/>
                  <a:lumOff val="10000"/>
                </a:schemeClr>
              </a:solidFill>
            </a:endParaRPr>
          </a:p>
          <a:p>
            <a:pPr algn="ctr"/>
            <a:r>
              <a:rPr lang="en-US" sz="2000" dirty="0">
                <a:solidFill>
                  <a:schemeClr val="tx2">
                    <a:lumMod val="90000"/>
                    <a:lumOff val="10000"/>
                  </a:schemeClr>
                </a:solidFill>
              </a:rPr>
              <a:t>Giovanni </a:t>
            </a:r>
            <a:r>
              <a:rPr lang="en-US" sz="2000" dirty="0" err="1">
                <a:solidFill>
                  <a:schemeClr val="tx2">
                    <a:lumMod val="90000"/>
                    <a:lumOff val="10000"/>
                  </a:schemeClr>
                </a:solidFill>
              </a:rPr>
              <a:t>Anelli</a:t>
            </a:r>
            <a:r>
              <a:rPr lang="en-US" sz="2000" dirty="0">
                <a:solidFill>
                  <a:schemeClr val="tx2">
                    <a:lumMod val="90000"/>
                    <a:lumOff val="10000"/>
                  </a:schemeClr>
                </a:solidFill>
              </a:rPr>
              <a:t>, Head of Knowledge Transfer Group, CERN</a:t>
            </a:r>
          </a:p>
        </p:txBody>
      </p:sp>
    </p:spTree>
    <p:extLst>
      <p:ext uri="{BB962C8B-B14F-4D97-AF65-F5344CB8AC3E}">
        <p14:creationId xmlns:p14="http://schemas.microsoft.com/office/powerpoint/2010/main" val="2505837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al-Time Quotes | Nasdaq"/>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42" y="-52418"/>
            <a:ext cx="12200884" cy="7933434"/>
          </a:xfrm>
          <a:prstGeom prst="rect">
            <a:avLst/>
          </a:prstGeom>
          <a:noFill/>
          <a:extLst>
            <a:ext uri="{909E8E84-426E-40DD-AFC4-6F175D3DCCD1}">
              <a14:hiddenFill xmlns:a14="http://schemas.microsoft.com/office/drawing/2010/main">
                <a:solidFill>
                  <a:srgbClr val="FFFFFF"/>
                </a:solidFill>
              </a14:hiddenFill>
            </a:ext>
          </a:extLst>
        </p:spPr>
      </p:pic>
      <p:sp>
        <p:nvSpPr>
          <p:cNvPr id="5" name="Shape 159"/>
          <p:cNvSpPr txBox="1">
            <a:spLocks/>
          </p:cNvSpPr>
          <p:nvPr/>
        </p:nvSpPr>
        <p:spPr>
          <a:xfrm>
            <a:off x="4276906" y="4991100"/>
            <a:ext cx="7915094" cy="1370081"/>
          </a:xfrm>
          <a:prstGeom prst="rect">
            <a:avLst/>
          </a:prstGeom>
          <a:solidFill>
            <a:srgbClr val="C0BFCB"/>
          </a:solidFill>
        </p:spPr>
        <p:txBody>
          <a:bodyPr vert="horz" lIns="0" tIns="0" rIns="0" bIns="0" rtlCol="0" anchor="b" anchorCtr="0">
            <a:noAutofit/>
          </a:bodyPr>
          <a:lstStyle>
            <a:defPPr>
              <a:defRPr lang="fr-FR"/>
            </a:defPPr>
            <a:lvl1pPr algn="ctr" defTabSz="213590">
              <a:lnSpc>
                <a:spcPct val="90000"/>
              </a:lnSpc>
              <a:spcBef>
                <a:spcPct val="0"/>
              </a:spcBef>
              <a:buNone/>
              <a:defRPr sz="3200">
                <a:solidFill>
                  <a:schemeClr val="bg1"/>
                </a:solidFill>
                <a:latin typeface="+mj-lt"/>
                <a:ea typeface="Raleway" charset="0"/>
                <a:cs typeface="Raleway" charset="0"/>
              </a:defRPr>
            </a:lvl1pPr>
          </a:lstStyle>
          <a:p>
            <a:r>
              <a:rPr lang="en-GB"/>
              <a:t>Collaboration with CORMEC and WUR to support national banks and regulators to detect trading anomalies in stock market.</a:t>
            </a:r>
          </a:p>
        </p:txBody>
      </p:sp>
      <p:grpSp>
        <p:nvGrpSpPr>
          <p:cNvPr id="4" name="Group 3">
            <a:extLst>
              <a:ext uri="{FF2B5EF4-FFF2-40B4-BE49-F238E27FC236}">
                <a16:creationId xmlns:a16="http://schemas.microsoft.com/office/drawing/2014/main" id="{D359ADEF-C683-B449-8671-5A173ECFB9FC}"/>
              </a:ext>
            </a:extLst>
          </p:cNvPr>
          <p:cNvGrpSpPr/>
          <p:nvPr/>
        </p:nvGrpSpPr>
        <p:grpSpPr>
          <a:xfrm>
            <a:off x="9712050" y="496819"/>
            <a:ext cx="2479949" cy="576000"/>
            <a:chOff x="8485551" y="1159075"/>
            <a:chExt cx="2479949" cy="576000"/>
          </a:xfrm>
        </p:grpSpPr>
        <p:sp>
          <p:nvSpPr>
            <p:cNvPr id="6" name="Rectangle 5">
              <a:extLst>
                <a:ext uri="{FF2B5EF4-FFF2-40B4-BE49-F238E27FC236}">
                  <a16:creationId xmlns:a16="http://schemas.microsoft.com/office/drawing/2014/main" id="{181C2D01-B9C7-5748-AA97-78B2C78662EA}"/>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a:lstStyle/>
            <a:p>
              <a:endParaRPr lang="en-GB"/>
            </a:p>
          </p:txBody>
        </p:sp>
        <p:sp>
          <p:nvSpPr>
            <p:cNvPr id="7" name="TextBox 6">
              <a:extLst>
                <a:ext uri="{FF2B5EF4-FFF2-40B4-BE49-F238E27FC236}">
                  <a16:creationId xmlns:a16="http://schemas.microsoft.com/office/drawing/2014/main" id="{FA7D2AA2-AA34-8E4B-A042-1EA2119CD9E5}"/>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Collaborative R&amp;D</a:t>
              </a:r>
            </a:p>
          </p:txBody>
        </p:sp>
      </p:grpSp>
    </p:spTree>
    <p:extLst>
      <p:ext uri="{BB962C8B-B14F-4D97-AF65-F5344CB8AC3E}">
        <p14:creationId xmlns:p14="http://schemas.microsoft.com/office/powerpoint/2010/main" val="2316358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62A5005-006A-3196-610E-9EB47D8FA3D5}"/>
              </a:ext>
            </a:extLst>
          </p:cNvPr>
          <p:cNvSpPr>
            <a:spLocks noGrp="1"/>
          </p:cNvSpPr>
          <p:nvPr>
            <p:ph type="title"/>
          </p:nvPr>
        </p:nvSpPr>
        <p:spPr>
          <a:xfrm>
            <a:off x="2823938" y="2569581"/>
            <a:ext cx="6544124" cy="965564"/>
          </a:xfrm>
        </p:spPr>
        <p:txBody>
          <a:bodyPr/>
          <a:lstStyle/>
          <a:p>
            <a:pPr algn="ctr"/>
            <a:r>
              <a:rPr lang="en-GB" dirty="0"/>
              <a:t>Thank you!</a:t>
            </a:r>
          </a:p>
        </p:txBody>
      </p:sp>
    </p:spTree>
    <p:extLst>
      <p:ext uri="{BB962C8B-B14F-4D97-AF65-F5344CB8AC3E}">
        <p14:creationId xmlns:p14="http://schemas.microsoft.com/office/powerpoint/2010/main" val="905642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259797D0-DBA3-4B43-BAED-3D875F20C451}"/>
              </a:ext>
            </a:extLst>
          </p:cNvPr>
          <p:cNvCxnSpPr/>
          <p:nvPr/>
        </p:nvCxnSpPr>
        <p:spPr>
          <a:xfrm flipH="1">
            <a:off x="4592464" y="5179792"/>
            <a:ext cx="2331624" cy="0"/>
          </a:xfrm>
          <a:prstGeom prst="line">
            <a:avLst/>
          </a:prstGeom>
          <a:ln w="9525">
            <a:tailEnd type="ova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D285677-4191-8140-9547-9D055EAC6085}"/>
              </a:ext>
            </a:extLst>
          </p:cNvPr>
          <p:cNvCxnSpPr>
            <a:cxnSpLocks/>
          </p:cNvCxnSpPr>
          <p:nvPr/>
        </p:nvCxnSpPr>
        <p:spPr>
          <a:xfrm>
            <a:off x="5758276" y="2281145"/>
            <a:ext cx="1840499" cy="0"/>
          </a:xfrm>
          <a:prstGeom prst="line">
            <a:avLst/>
          </a:prstGeom>
          <a:ln w="9525">
            <a:solidFill>
              <a:schemeClr val="accent3"/>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4AAD893-2C38-2043-A20A-2999C2DA792D}"/>
              </a:ext>
            </a:extLst>
          </p:cNvPr>
          <p:cNvCxnSpPr/>
          <p:nvPr/>
        </p:nvCxnSpPr>
        <p:spPr>
          <a:xfrm flipH="1">
            <a:off x="3133838" y="3699203"/>
            <a:ext cx="2331624" cy="0"/>
          </a:xfrm>
          <a:prstGeom prst="line">
            <a:avLst/>
          </a:prstGeom>
          <a:ln w="952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a:xfrm>
            <a:off x="696000" y="465591"/>
            <a:ext cx="10800000" cy="731609"/>
          </a:xfrm>
        </p:spPr>
        <p:txBody>
          <a:bodyPr/>
          <a:lstStyle/>
          <a:p>
            <a:r>
              <a:rPr lang="en-US"/>
              <a:t>Four pillars underpin CERN’s mission</a:t>
            </a:r>
            <a:endParaRPr lang="fr-FR"/>
          </a:p>
        </p:txBody>
      </p:sp>
      <p:pic>
        <p:nvPicPr>
          <p:cNvPr id="15"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416861" y="6063500"/>
            <a:ext cx="3607689" cy="498495"/>
          </a:xfrm>
          <a:prstGeom prst="rect">
            <a:avLst/>
          </a:prstGeom>
        </p:spPr>
      </p:pic>
      <p:sp>
        <p:nvSpPr>
          <p:cNvPr id="28" name="ZoneTexte 20">
            <a:extLst>
              <a:ext uri="{FF2B5EF4-FFF2-40B4-BE49-F238E27FC236}">
                <a16:creationId xmlns:a16="http://schemas.microsoft.com/office/drawing/2014/main" id="{B6449E9F-A066-894F-9700-FC85C49627B5}"/>
              </a:ext>
            </a:extLst>
          </p:cNvPr>
          <p:cNvSpPr txBox="1"/>
          <p:nvPr/>
        </p:nvSpPr>
        <p:spPr>
          <a:xfrm>
            <a:off x="7434088" y="2092169"/>
            <a:ext cx="1546125" cy="369332"/>
          </a:xfrm>
          <a:prstGeom prst="rect">
            <a:avLst/>
          </a:prstGeom>
          <a:noFill/>
        </p:spPr>
        <p:txBody>
          <a:bodyPr wrap="square" rIns="0" rtlCol="0">
            <a:spAutoFit/>
          </a:bodyPr>
          <a:lstStyle/>
          <a:p>
            <a:pPr algn="r"/>
            <a:r>
              <a:rPr lang="en-US">
                <a:solidFill>
                  <a:schemeClr val="accent3"/>
                </a:solidFill>
                <a:latin typeface="Arial" charset="0"/>
                <a:ea typeface="Arial" charset="0"/>
                <a:cs typeface="Arial" charset="0"/>
              </a:rPr>
              <a:t>RESEARCH</a:t>
            </a:r>
            <a:endParaRPr lang="fr-FR">
              <a:solidFill>
                <a:schemeClr val="accent3"/>
              </a:solidFill>
              <a:latin typeface="Arial" charset="0"/>
              <a:ea typeface="Arial" charset="0"/>
              <a:cs typeface="Arial" charset="0"/>
            </a:endParaRPr>
          </a:p>
        </p:txBody>
      </p:sp>
      <p:sp>
        <p:nvSpPr>
          <p:cNvPr id="29" name="ZoneTexte 22">
            <a:extLst>
              <a:ext uri="{FF2B5EF4-FFF2-40B4-BE49-F238E27FC236}">
                <a16:creationId xmlns:a16="http://schemas.microsoft.com/office/drawing/2014/main" id="{67537D8C-961F-3E47-B9BE-98C876CA126D}"/>
              </a:ext>
            </a:extLst>
          </p:cNvPr>
          <p:cNvSpPr txBox="1"/>
          <p:nvPr/>
        </p:nvSpPr>
        <p:spPr>
          <a:xfrm>
            <a:off x="1641583" y="3371206"/>
            <a:ext cx="1570829" cy="646331"/>
          </a:xfrm>
          <a:prstGeom prst="rect">
            <a:avLst/>
          </a:prstGeom>
          <a:noFill/>
        </p:spPr>
        <p:txBody>
          <a:bodyPr wrap="square" lIns="0" rtlCol="0">
            <a:spAutoFit/>
          </a:bodyPr>
          <a:lstStyle/>
          <a:p>
            <a:r>
              <a:rPr lang="en-US">
                <a:solidFill>
                  <a:schemeClr val="accent4"/>
                </a:solidFill>
                <a:latin typeface="Arial" charset="0"/>
                <a:ea typeface="Arial" charset="0"/>
                <a:cs typeface="Arial" charset="0"/>
              </a:rPr>
              <a:t>EDUCATION </a:t>
            </a:r>
            <a:br>
              <a:rPr lang="en-US">
                <a:solidFill>
                  <a:schemeClr val="accent4"/>
                </a:solidFill>
                <a:latin typeface="Arial" charset="0"/>
                <a:ea typeface="Arial" charset="0"/>
                <a:cs typeface="Arial" charset="0"/>
              </a:rPr>
            </a:br>
            <a:r>
              <a:rPr lang="en-US">
                <a:solidFill>
                  <a:schemeClr val="accent4"/>
                </a:solidFill>
                <a:latin typeface="Arial" charset="0"/>
                <a:ea typeface="Arial" charset="0"/>
                <a:cs typeface="Arial" charset="0"/>
              </a:rPr>
              <a:t>&amp; TRAINING</a:t>
            </a:r>
            <a:endParaRPr lang="fr-FR">
              <a:solidFill>
                <a:schemeClr val="accent4"/>
              </a:solidFill>
              <a:latin typeface="Arial" charset="0"/>
              <a:ea typeface="Arial" charset="0"/>
              <a:cs typeface="Arial" charset="0"/>
            </a:endParaRPr>
          </a:p>
        </p:txBody>
      </p:sp>
      <p:sp>
        <p:nvSpPr>
          <p:cNvPr id="30" name="ZoneTexte 23">
            <a:extLst>
              <a:ext uri="{FF2B5EF4-FFF2-40B4-BE49-F238E27FC236}">
                <a16:creationId xmlns:a16="http://schemas.microsoft.com/office/drawing/2014/main" id="{0C5BECD1-7B1B-4C43-A6EE-A0DE663074B1}"/>
              </a:ext>
            </a:extLst>
          </p:cNvPr>
          <p:cNvSpPr txBox="1"/>
          <p:nvPr/>
        </p:nvSpPr>
        <p:spPr>
          <a:xfrm>
            <a:off x="2895546" y="4881020"/>
            <a:ext cx="1707324" cy="946293"/>
          </a:xfrm>
          <a:prstGeom prst="rect">
            <a:avLst/>
          </a:prstGeom>
          <a:noFill/>
        </p:spPr>
        <p:txBody>
          <a:bodyPr wrap="square" lIns="0" rtlCol="0">
            <a:spAutoFit/>
          </a:bodyPr>
          <a:lstStyle/>
          <a:p>
            <a:r>
              <a:rPr lang="en-US">
                <a:solidFill>
                  <a:schemeClr val="accent1"/>
                </a:solidFill>
                <a:latin typeface="Arial" charset="0"/>
                <a:ea typeface="Arial" charset="0"/>
                <a:cs typeface="Arial" charset="0"/>
              </a:rPr>
              <a:t>TECHNOLOGY </a:t>
            </a:r>
            <a:br>
              <a:rPr lang="en-US">
                <a:solidFill>
                  <a:schemeClr val="accent1"/>
                </a:solidFill>
                <a:latin typeface="Arial" charset="0"/>
                <a:ea typeface="Arial" charset="0"/>
                <a:cs typeface="Arial" charset="0"/>
              </a:rPr>
            </a:br>
            <a:r>
              <a:rPr lang="en-US">
                <a:solidFill>
                  <a:schemeClr val="accent1"/>
                </a:solidFill>
                <a:latin typeface="Arial" charset="0"/>
                <a:ea typeface="Arial" charset="0"/>
                <a:cs typeface="Arial" charset="0"/>
              </a:rPr>
              <a:t>&amp; INNOVATION</a:t>
            </a:r>
            <a:endParaRPr lang="fr-FR">
              <a:solidFill>
                <a:schemeClr val="accent1"/>
              </a:solidFill>
              <a:latin typeface="Arial" charset="0"/>
              <a:ea typeface="Arial" charset="0"/>
              <a:cs typeface="Arial" charset="0"/>
            </a:endParaRPr>
          </a:p>
        </p:txBody>
      </p:sp>
      <p:sp>
        <p:nvSpPr>
          <p:cNvPr id="31" name="ZoneTexte 21">
            <a:extLst>
              <a:ext uri="{FF2B5EF4-FFF2-40B4-BE49-F238E27FC236}">
                <a16:creationId xmlns:a16="http://schemas.microsoft.com/office/drawing/2014/main" id="{F141B71B-A18E-1A4B-ACD7-BC94BB0EDCFF}"/>
              </a:ext>
            </a:extLst>
          </p:cNvPr>
          <p:cNvSpPr txBox="1"/>
          <p:nvPr/>
        </p:nvSpPr>
        <p:spPr>
          <a:xfrm>
            <a:off x="8469431" y="3508941"/>
            <a:ext cx="2355664" cy="369332"/>
          </a:xfrm>
          <a:prstGeom prst="rect">
            <a:avLst/>
          </a:prstGeom>
          <a:noFill/>
        </p:spPr>
        <p:txBody>
          <a:bodyPr wrap="square" rIns="0" rtlCol="0">
            <a:spAutoFit/>
          </a:bodyPr>
          <a:lstStyle/>
          <a:p>
            <a:pPr algn="r"/>
            <a:r>
              <a:rPr lang="en-US">
                <a:solidFill>
                  <a:schemeClr val="accent2"/>
                </a:solidFill>
                <a:latin typeface="Arial" charset="0"/>
                <a:ea typeface="Arial" charset="0"/>
                <a:cs typeface="Arial" charset="0"/>
              </a:rPr>
              <a:t>COLLABORATION</a:t>
            </a:r>
            <a:endParaRPr lang="fr-FR">
              <a:solidFill>
                <a:schemeClr val="accent2"/>
              </a:solidFill>
              <a:latin typeface="Arial" charset="0"/>
              <a:ea typeface="Arial" charset="0"/>
              <a:cs typeface="Arial" charset="0"/>
            </a:endParaRPr>
          </a:p>
        </p:txBody>
      </p:sp>
      <p:sp>
        <p:nvSpPr>
          <p:cNvPr id="17" name="Oval 14"/>
          <p:cNvSpPr/>
          <p:nvPr/>
        </p:nvSpPr>
        <p:spPr>
          <a:xfrm>
            <a:off x="5920882" y="2438250"/>
            <a:ext cx="2472266" cy="24722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Calibri" panose="020F0502020204030204" pitchFamily="34" charset="0"/>
            </a:endParaRPr>
          </a:p>
        </p:txBody>
      </p:sp>
      <p:pic>
        <p:nvPicPr>
          <p:cNvPr id="34" name="Picture Placeholder 20">
            <a:extLst>
              <a:ext uri="{FF2B5EF4-FFF2-40B4-BE49-F238E27FC236}">
                <a16:creationId xmlns:a16="http://schemas.microsoft.com/office/drawing/2014/main" id="{B88D3680-513A-ED44-81CC-2F3CD6AD7092}"/>
              </a:ext>
            </a:extLst>
          </p:cNvPr>
          <p:cNvPicPr>
            <a:picLocks noChangeAspect="1"/>
          </p:cNvPicPr>
          <p:nvPr/>
        </p:nvPicPr>
        <p:blipFill rotWithShape="1">
          <a:blip r:embed="rId4"/>
          <a:srcRect l="27130" t="-432" r="6110" b="432"/>
          <a:stretch/>
        </p:blipFill>
        <p:spPr>
          <a:xfrm>
            <a:off x="6112145" y="2630383"/>
            <a:ext cx="2089740" cy="2088000"/>
          </a:xfrm>
          <a:prstGeom prst="ellipse">
            <a:avLst/>
          </a:prstGeom>
        </p:spPr>
      </p:pic>
      <p:sp>
        <p:nvSpPr>
          <p:cNvPr id="18" name="Oval 15"/>
          <p:cNvSpPr/>
          <p:nvPr/>
        </p:nvSpPr>
        <p:spPr>
          <a:xfrm>
            <a:off x="4961822" y="3699203"/>
            <a:ext cx="2472266" cy="2472266"/>
          </a:xfrm>
          <a:prstGeom prst="ellipse">
            <a:avLst/>
          </a:prstGeom>
          <a:solidFill>
            <a:srgbClr val="6E2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pic>
        <p:nvPicPr>
          <p:cNvPr id="33" name="Picture Placeholder 18">
            <a:extLst>
              <a:ext uri="{FF2B5EF4-FFF2-40B4-BE49-F238E27FC236}">
                <a16:creationId xmlns:a16="http://schemas.microsoft.com/office/drawing/2014/main" id="{28EF0F4E-6D7A-8E4E-8243-4E397B484238}"/>
              </a:ext>
            </a:extLst>
          </p:cNvPr>
          <p:cNvPicPr>
            <a:picLocks noChangeAspect="1"/>
          </p:cNvPicPr>
          <p:nvPr/>
        </p:nvPicPr>
        <p:blipFill>
          <a:blip r:embed="rId5"/>
          <a:srcRect l="16606" r="16606"/>
          <a:stretch>
            <a:fillRect/>
          </a:stretch>
        </p:blipFill>
        <p:spPr>
          <a:xfrm>
            <a:off x="5153955" y="3892182"/>
            <a:ext cx="2088000" cy="2086308"/>
          </a:xfrm>
          <a:prstGeom prst="ellipse">
            <a:avLst/>
          </a:prstGeom>
        </p:spPr>
      </p:pic>
      <p:grpSp>
        <p:nvGrpSpPr>
          <p:cNvPr id="11" name="Group 10">
            <a:extLst>
              <a:ext uri="{FF2B5EF4-FFF2-40B4-BE49-F238E27FC236}">
                <a16:creationId xmlns:a16="http://schemas.microsoft.com/office/drawing/2014/main" id="{0EC30EA2-A160-6746-8863-4B21840FF800}"/>
              </a:ext>
            </a:extLst>
          </p:cNvPr>
          <p:cNvGrpSpPr/>
          <p:nvPr/>
        </p:nvGrpSpPr>
        <p:grpSpPr>
          <a:xfrm>
            <a:off x="3477283" y="2430919"/>
            <a:ext cx="2472266" cy="2472266"/>
            <a:chOff x="3477283" y="2430919"/>
            <a:chExt cx="2472266" cy="2472266"/>
          </a:xfrm>
        </p:grpSpPr>
        <p:sp>
          <p:nvSpPr>
            <p:cNvPr id="19" name="Oval 16"/>
            <p:cNvSpPr/>
            <p:nvPr/>
          </p:nvSpPr>
          <p:spPr>
            <a:xfrm>
              <a:off x="3477283" y="2430919"/>
              <a:ext cx="2472266" cy="2472266"/>
            </a:xfrm>
            <a:prstGeom prst="ellipse">
              <a:avLst/>
            </a:prstGeom>
            <a:solidFill>
              <a:srgbClr val="62C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pic>
          <p:nvPicPr>
            <p:cNvPr id="35" name="Picture Placeholder 16">
              <a:extLst>
                <a:ext uri="{FF2B5EF4-FFF2-40B4-BE49-F238E27FC236}">
                  <a16:creationId xmlns:a16="http://schemas.microsoft.com/office/drawing/2014/main" id="{7F6CE354-F0C3-8446-BE21-7C125AA415C2}"/>
                </a:ext>
              </a:extLst>
            </p:cNvPr>
            <p:cNvPicPr>
              <a:picLocks noChangeAspect="1"/>
            </p:cNvPicPr>
            <p:nvPr/>
          </p:nvPicPr>
          <p:blipFill rotWithShape="1">
            <a:blip r:embed="rId6"/>
            <a:srcRect l="39239" t="-351" r="2561" b="351"/>
            <a:stretch/>
          </p:blipFill>
          <p:spPr>
            <a:xfrm>
              <a:off x="3668557" y="2623052"/>
              <a:ext cx="2089719" cy="2088000"/>
            </a:xfrm>
            <a:prstGeom prst="ellipse">
              <a:avLst/>
            </a:prstGeom>
          </p:spPr>
        </p:pic>
      </p:grpSp>
      <p:sp>
        <p:nvSpPr>
          <p:cNvPr id="20" name="Freeform 5"/>
          <p:cNvSpPr>
            <a:spLocks/>
          </p:cNvSpPr>
          <p:nvPr/>
        </p:nvSpPr>
        <p:spPr bwMode="auto">
          <a:xfrm>
            <a:off x="4732822" y="1213710"/>
            <a:ext cx="2511014" cy="2514933"/>
          </a:xfrm>
          <a:custGeom>
            <a:avLst/>
            <a:gdLst>
              <a:gd name="T0" fmla="*/ 0 w 756"/>
              <a:gd name="T1" fmla="*/ 378 h 756"/>
              <a:gd name="T2" fmla="*/ 378 w 756"/>
              <a:gd name="T3" fmla="*/ 0 h 756"/>
              <a:gd name="T4" fmla="*/ 756 w 756"/>
              <a:gd name="T5" fmla="*/ 370 h 756"/>
              <a:gd name="T6" fmla="*/ 746 w 756"/>
              <a:gd name="T7" fmla="*/ 370 h 756"/>
              <a:gd name="T8" fmla="*/ 368 w 756"/>
              <a:gd name="T9" fmla="*/ 748 h 756"/>
              <a:gd name="T10" fmla="*/ 368 w 756"/>
              <a:gd name="T11" fmla="*/ 756 h 756"/>
              <a:gd name="T12" fmla="*/ 0 w 756"/>
              <a:gd name="T13" fmla="*/ 378 h 756"/>
            </a:gdLst>
            <a:ahLst/>
            <a:cxnLst>
              <a:cxn ang="0">
                <a:pos x="T0" y="T1"/>
              </a:cxn>
              <a:cxn ang="0">
                <a:pos x="T2" y="T3"/>
              </a:cxn>
              <a:cxn ang="0">
                <a:pos x="T4" y="T5"/>
              </a:cxn>
              <a:cxn ang="0">
                <a:pos x="T6" y="T7"/>
              </a:cxn>
              <a:cxn ang="0">
                <a:pos x="T8" y="T9"/>
              </a:cxn>
              <a:cxn ang="0">
                <a:pos x="T10" y="T11"/>
              </a:cxn>
              <a:cxn ang="0">
                <a:pos x="T12" y="T13"/>
              </a:cxn>
            </a:cxnLst>
            <a:rect l="0" t="0" r="r" b="b"/>
            <a:pathLst>
              <a:path w="756" h="756">
                <a:moveTo>
                  <a:pt x="0" y="378"/>
                </a:moveTo>
                <a:cubicBezTo>
                  <a:pt x="0" y="169"/>
                  <a:pt x="169" y="0"/>
                  <a:pt x="378" y="0"/>
                </a:cubicBezTo>
                <a:cubicBezTo>
                  <a:pt x="584" y="0"/>
                  <a:pt x="752" y="165"/>
                  <a:pt x="756" y="370"/>
                </a:cubicBezTo>
                <a:cubicBezTo>
                  <a:pt x="753" y="370"/>
                  <a:pt x="749" y="370"/>
                  <a:pt x="746" y="370"/>
                </a:cubicBezTo>
                <a:cubicBezTo>
                  <a:pt x="537" y="370"/>
                  <a:pt x="368" y="540"/>
                  <a:pt x="368" y="748"/>
                </a:cubicBezTo>
                <a:cubicBezTo>
                  <a:pt x="368" y="751"/>
                  <a:pt x="368" y="753"/>
                  <a:pt x="368" y="756"/>
                </a:cubicBezTo>
                <a:cubicBezTo>
                  <a:pt x="164" y="751"/>
                  <a:pt x="0" y="583"/>
                  <a:pt x="0" y="378"/>
                </a:cubicBezTo>
                <a:close/>
              </a:path>
            </a:pathLst>
          </a:custGeom>
          <a:solidFill>
            <a:srgbClr val="1C44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cxnSp>
        <p:nvCxnSpPr>
          <p:cNvPr id="24" name="Straight Connector 23">
            <a:extLst>
              <a:ext uri="{FF2B5EF4-FFF2-40B4-BE49-F238E27FC236}">
                <a16:creationId xmlns:a16="http://schemas.microsoft.com/office/drawing/2014/main" id="{384558CF-9EE1-0D43-B2CE-F7A71CE2DE50}"/>
              </a:ext>
            </a:extLst>
          </p:cNvPr>
          <p:cNvCxnSpPr>
            <a:cxnSpLocks/>
          </p:cNvCxnSpPr>
          <p:nvPr/>
        </p:nvCxnSpPr>
        <p:spPr>
          <a:xfrm>
            <a:off x="8298425" y="3686844"/>
            <a:ext cx="442452" cy="0"/>
          </a:xfrm>
          <a:prstGeom prst="line">
            <a:avLst/>
          </a:prstGeom>
          <a:ln w="9525">
            <a:solidFill>
              <a:schemeClr val="accent2"/>
            </a:solidFill>
            <a:prstDash val="solid"/>
            <a:tailEnd type="ova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56E49C38-B64A-9246-967A-E0F1B8D5B96C}"/>
              </a:ext>
            </a:extLst>
          </p:cNvPr>
          <p:cNvPicPr>
            <a:picLocks noChangeAspect="1"/>
          </p:cNvPicPr>
          <p:nvPr/>
        </p:nvPicPr>
        <p:blipFill>
          <a:blip r:embed="rId7"/>
          <a:stretch>
            <a:fillRect/>
          </a:stretch>
        </p:blipFill>
        <p:spPr>
          <a:xfrm>
            <a:off x="4972213" y="1452412"/>
            <a:ext cx="2095200" cy="2095200"/>
          </a:xfrm>
          <a:prstGeom prst="rect">
            <a:avLst/>
          </a:prstGeom>
        </p:spPr>
      </p:pic>
    </p:spTree>
    <p:extLst>
      <p:ext uri="{BB962C8B-B14F-4D97-AF65-F5344CB8AC3E}">
        <p14:creationId xmlns:p14="http://schemas.microsoft.com/office/powerpoint/2010/main" val="14478252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69248-CC1D-7D42-21FC-057D996D5F09}"/>
              </a:ext>
            </a:extLst>
          </p:cNvPr>
          <p:cNvSpPr>
            <a:spLocks noGrp="1"/>
          </p:cNvSpPr>
          <p:nvPr>
            <p:ph type="title"/>
          </p:nvPr>
        </p:nvSpPr>
        <p:spPr>
          <a:xfrm>
            <a:off x="682720" y="538858"/>
            <a:ext cx="10800000" cy="1116849"/>
          </a:xfrm>
        </p:spPr>
        <p:txBody>
          <a:bodyPr/>
          <a:lstStyle/>
          <a:p>
            <a:r>
              <a:rPr lang="en-CH">
                <a:solidFill>
                  <a:srgbClr val="6E2466"/>
                </a:solidFill>
              </a:rPr>
              <a:t>Some historic examples</a:t>
            </a:r>
          </a:p>
        </p:txBody>
      </p:sp>
      <p:sp>
        <p:nvSpPr>
          <p:cNvPr id="8" name="ZoneTexte 15">
            <a:extLst>
              <a:ext uri="{FF2B5EF4-FFF2-40B4-BE49-F238E27FC236}">
                <a16:creationId xmlns:a16="http://schemas.microsoft.com/office/drawing/2014/main" id="{4F1B69BD-C2C1-89DA-6E28-8A3597A140B4}"/>
              </a:ext>
            </a:extLst>
          </p:cNvPr>
          <p:cNvSpPr txBox="1"/>
          <p:nvPr/>
        </p:nvSpPr>
        <p:spPr>
          <a:xfrm>
            <a:off x="0" y="5303522"/>
            <a:ext cx="3960000" cy="415498"/>
          </a:xfrm>
          <a:prstGeom prst="rect">
            <a:avLst/>
          </a:prstGeom>
          <a:solidFill>
            <a:srgbClr val="6E2466"/>
          </a:solidFill>
        </p:spPr>
        <p:txBody>
          <a:bodyPr wrap="square" rtlCol="0">
            <a:spAutoFit/>
          </a:bodyPr>
          <a:lstStyle/>
          <a:p>
            <a:pPr algn="ctr"/>
            <a:r>
              <a:rPr lang="en-US" sz="2100" dirty="0">
                <a:solidFill>
                  <a:schemeClr val="bg1"/>
                </a:solidFill>
                <a:latin typeface="Arial" charset="0"/>
                <a:ea typeface="Arial" charset="0"/>
                <a:cs typeface="Arial" charset="0"/>
              </a:rPr>
              <a:t>WWW</a:t>
            </a:r>
            <a:endParaRPr lang="fr-FR" sz="2100" dirty="0">
              <a:solidFill>
                <a:schemeClr val="bg1"/>
              </a:solidFill>
              <a:latin typeface="Arial" charset="0"/>
              <a:ea typeface="Arial" charset="0"/>
              <a:cs typeface="Arial" charset="0"/>
            </a:endParaRPr>
          </a:p>
        </p:txBody>
      </p:sp>
      <p:pic>
        <p:nvPicPr>
          <p:cNvPr id="14" name="Picture 2" descr="https://mediastream.cern.ch/MediaArchive/Photo/Public/1994/9407011/9407011_31/9407011_31-A4-at-144-dpi.jpg">
            <a:extLst>
              <a:ext uri="{FF2B5EF4-FFF2-40B4-BE49-F238E27FC236}">
                <a16:creationId xmlns:a16="http://schemas.microsoft.com/office/drawing/2014/main" id="{795A7DAD-9A8A-E30D-E153-B108DEA391F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133" t="7512" r="7005" b="7512"/>
          <a:stretch/>
        </p:blipFill>
        <p:spPr bwMode="auto">
          <a:xfrm>
            <a:off x="0" y="2039547"/>
            <a:ext cx="3960000" cy="3279146"/>
          </a:xfrm>
          <a:prstGeom prst="rect">
            <a:avLst/>
          </a:prstGeom>
          <a:solidFill>
            <a:schemeClr val="accent3"/>
          </a:solidFill>
        </p:spPr>
      </p:pic>
      <p:sp>
        <p:nvSpPr>
          <p:cNvPr id="9" name="ZoneTexte 16">
            <a:extLst>
              <a:ext uri="{FF2B5EF4-FFF2-40B4-BE49-F238E27FC236}">
                <a16:creationId xmlns:a16="http://schemas.microsoft.com/office/drawing/2014/main" id="{1C360DBF-471F-FC11-C675-704A2B4DEC39}"/>
              </a:ext>
            </a:extLst>
          </p:cNvPr>
          <p:cNvSpPr txBox="1"/>
          <p:nvPr/>
        </p:nvSpPr>
        <p:spPr>
          <a:xfrm>
            <a:off x="4116000" y="5303522"/>
            <a:ext cx="3960000" cy="415498"/>
          </a:xfrm>
          <a:prstGeom prst="rect">
            <a:avLst/>
          </a:prstGeom>
          <a:solidFill>
            <a:srgbClr val="6E2466"/>
          </a:solidFill>
        </p:spPr>
        <p:txBody>
          <a:bodyPr wrap="square" rtlCol="0">
            <a:spAutoFit/>
          </a:bodyPr>
          <a:lstStyle/>
          <a:p>
            <a:pPr algn="ctr"/>
            <a:r>
              <a:rPr lang="en-US" sz="2100">
                <a:solidFill>
                  <a:schemeClr val="bg1"/>
                </a:solidFill>
                <a:latin typeface="Arial" charset="0"/>
                <a:ea typeface="Arial" charset="0"/>
                <a:cs typeface="Arial" charset="0"/>
              </a:rPr>
              <a:t>TRACKERBALL</a:t>
            </a:r>
            <a:endParaRPr lang="fr-FR" sz="2100">
              <a:solidFill>
                <a:schemeClr val="bg1"/>
              </a:solidFill>
              <a:latin typeface="Arial" charset="0"/>
              <a:ea typeface="Arial" charset="0"/>
              <a:cs typeface="Arial" charset="0"/>
            </a:endParaRPr>
          </a:p>
        </p:txBody>
      </p:sp>
      <p:pic>
        <p:nvPicPr>
          <p:cNvPr id="15" name="Picture 14" descr="62417_650_550_0_0_0_0.jpg">
            <a:extLst>
              <a:ext uri="{FF2B5EF4-FFF2-40B4-BE49-F238E27FC236}">
                <a16:creationId xmlns:a16="http://schemas.microsoft.com/office/drawing/2014/main" id="{41DBF27F-C381-5046-2129-7DD2D2D9B78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8068" t="-275" r="18371"/>
          <a:stretch/>
        </p:blipFill>
        <p:spPr>
          <a:xfrm>
            <a:off x="4115999" y="2039547"/>
            <a:ext cx="3960001" cy="3279146"/>
          </a:xfrm>
          <a:prstGeom prst="rect">
            <a:avLst/>
          </a:prstGeom>
        </p:spPr>
      </p:pic>
      <p:sp>
        <p:nvSpPr>
          <p:cNvPr id="10" name="ZoneTexte 17">
            <a:extLst>
              <a:ext uri="{FF2B5EF4-FFF2-40B4-BE49-F238E27FC236}">
                <a16:creationId xmlns:a16="http://schemas.microsoft.com/office/drawing/2014/main" id="{96241536-AD17-24B6-D8D6-3E22B911CF38}"/>
              </a:ext>
            </a:extLst>
          </p:cNvPr>
          <p:cNvSpPr txBox="1"/>
          <p:nvPr/>
        </p:nvSpPr>
        <p:spPr>
          <a:xfrm>
            <a:off x="8232000" y="5303522"/>
            <a:ext cx="3960000" cy="415498"/>
          </a:xfrm>
          <a:prstGeom prst="rect">
            <a:avLst/>
          </a:prstGeom>
          <a:solidFill>
            <a:srgbClr val="6E2466"/>
          </a:solidFill>
        </p:spPr>
        <p:txBody>
          <a:bodyPr wrap="square" rtlCol="0">
            <a:spAutoFit/>
          </a:bodyPr>
          <a:lstStyle/>
          <a:p>
            <a:pPr algn="ctr"/>
            <a:r>
              <a:rPr lang="en-US" sz="2100">
                <a:solidFill>
                  <a:schemeClr val="bg1"/>
                </a:solidFill>
                <a:latin typeface="Arial" charset="0"/>
                <a:ea typeface="Arial" charset="0"/>
                <a:cs typeface="Arial" charset="0"/>
              </a:rPr>
              <a:t>TOUCHSCREEN</a:t>
            </a:r>
            <a:endParaRPr lang="fr-FR" sz="2100">
              <a:solidFill>
                <a:schemeClr val="bg1"/>
              </a:solidFill>
              <a:latin typeface="Arial" charset="0"/>
              <a:ea typeface="Arial" charset="0"/>
              <a:cs typeface="Arial" charset="0"/>
            </a:endParaRPr>
          </a:p>
        </p:txBody>
      </p:sp>
      <p:pic>
        <p:nvPicPr>
          <p:cNvPr id="16" name="Picture 2" descr="https://cds.cern.ch/record/917909/files/7704500X.jpg?subformat=icon-1440">
            <a:extLst>
              <a:ext uri="{FF2B5EF4-FFF2-40B4-BE49-F238E27FC236}">
                <a16:creationId xmlns:a16="http://schemas.microsoft.com/office/drawing/2014/main" id="{F562E487-12BB-78FD-B6C5-197560F9210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591" r="12232"/>
          <a:stretch/>
        </p:blipFill>
        <p:spPr bwMode="auto">
          <a:xfrm>
            <a:off x="8231998" y="2039547"/>
            <a:ext cx="3960001" cy="3279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7737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Diagram&#10;&#10;Description automatically generated">
            <a:extLst>
              <a:ext uri="{FF2B5EF4-FFF2-40B4-BE49-F238E27FC236}">
                <a16:creationId xmlns:a16="http://schemas.microsoft.com/office/drawing/2014/main" id="{5230BAC3-8AEF-DE29-B4B0-3A18FCBCBF87}"/>
              </a:ext>
            </a:extLst>
          </p:cNvPr>
          <p:cNvPicPr>
            <a:picLocks noChangeAspect="1"/>
          </p:cNvPicPr>
          <p:nvPr/>
        </p:nvPicPr>
        <p:blipFill>
          <a:blip r:embed="rId3"/>
          <a:stretch>
            <a:fillRect/>
          </a:stretch>
        </p:blipFill>
        <p:spPr>
          <a:xfrm>
            <a:off x="978277" y="830503"/>
            <a:ext cx="10186688" cy="5730012"/>
          </a:xfrm>
          <a:prstGeom prst="rect">
            <a:avLst/>
          </a:prstGeom>
        </p:spPr>
      </p:pic>
      <p:sp>
        <p:nvSpPr>
          <p:cNvPr id="2" name="Title 1">
            <a:extLst>
              <a:ext uri="{FF2B5EF4-FFF2-40B4-BE49-F238E27FC236}">
                <a16:creationId xmlns:a16="http://schemas.microsoft.com/office/drawing/2014/main" id="{78A93503-CC04-FD59-7AEF-DD87F4C837F9}"/>
              </a:ext>
            </a:extLst>
          </p:cNvPr>
          <p:cNvSpPr>
            <a:spLocks noGrp="1"/>
          </p:cNvSpPr>
          <p:nvPr>
            <p:ph type="title"/>
          </p:nvPr>
        </p:nvSpPr>
        <p:spPr>
          <a:xfrm>
            <a:off x="696000" y="465591"/>
            <a:ext cx="10800000" cy="645579"/>
          </a:xfrm>
        </p:spPr>
        <p:txBody>
          <a:bodyPr/>
          <a:lstStyle/>
          <a:p>
            <a:r>
              <a:rPr lang="en-CH" dirty="0">
                <a:solidFill>
                  <a:srgbClr val="6E2466"/>
                </a:solidFill>
              </a:rPr>
              <a:t>Our toolbox to accelerate innovation</a:t>
            </a:r>
          </a:p>
        </p:txBody>
      </p:sp>
    </p:spTree>
    <p:extLst>
      <p:ext uri="{BB962C8B-B14F-4D97-AF65-F5344CB8AC3E}">
        <p14:creationId xmlns:p14="http://schemas.microsoft.com/office/powerpoint/2010/main" val="3863364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64CB2063-ED9B-F471-2813-80E8BC7106B9}"/>
              </a:ext>
            </a:extLst>
          </p:cNvPr>
          <p:cNvGraphicFramePr/>
          <p:nvPr>
            <p:extLst>
              <p:ext uri="{D42A27DB-BD31-4B8C-83A1-F6EECF244321}">
                <p14:modId xmlns:p14="http://schemas.microsoft.com/office/powerpoint/2010/main" val="2846825771"/>
              </p:ext>
            </p:extLst>
          </p:nvPr>
        </p:nvGraphicFramePr>
        <p:xfrm>
          <a:off x="2474153" y="517236"/>
          <a:ext cx="7602720" cy="55998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1" name="Group 50">
            <a:extLst>
              <a:ext uri="{FF2B5EF4-FFF2-40B4-BE49-F238E27FC236}">
                <a16:creationId xmlns:a16="http://schemas.microsoft.com/office/drawing/2014/main" id="{073676A2-87BF-3627-C7CF-02F856E87161}"/>
              </a:ext>
            </a:extLst>
          </p:cNvPr>
          <p:cNvGrpSpPr/>
          <p:nvPr/>
        </p:nvGrpSpPr>
        <p:grpSpPr>
          <a:xfrm>
            <a:off x="-360504" y="373135"/>
            <a:ext cx="2147587" cy="6437364"/>
            <a:chOff x="549717" y="1063179"/>
            <a:chExt cx="1741055" cy="4988467"/>
          </a:xfrm>
        </p:grpSpPr>
        <p:pic>
          <p:nvPicPr>
            <p:cNvPr id="25" name="Picture 24">
              <a:extLst>
                <a:ext uri="{FF2B5EF4-FFF2-40B4-BE49-F238E27FC236}">
                  <a16:creationId xmlns:a16="http://schemas.microsoft.com/office/drawing/2014/main" id="{7117A264-71BB-DF58-AB4A-D6243E16C69F}"/>
                </a:ext>
              </a:extLst>
            </p:cNvPr>
            <p:cNvPicPr>
              <a:picLocks noChangeAspect="1"/>
            </p:cNvPicPr>
            <p:nvPr/>
          </p:nvPicPr>
          <p:blipFill>
            <a:blip r:embed="rId8"/>
            <a:stretch>
              <a:fillRect/>
            </a:stretch>
          </p:blipFill>
          <p:spPr>
            <a:xfrm>
              <a:off x="549717" y="1063179"/>
              <a:ext cx="1741055" cy="1646190"/>
            </a:xfrm>
            <a:prstGeom prst="rect">
              <a:avLst/>
            </a:prstGeom>
          </p:spPr>
        </p:pic>
        <p:pic>
          <p:nvPicPr>
            <p:cNvPr id="28" name="Picture 27">
              <a:extLst>
                <a:ext uri="{FF2B5EF4-FFF2-40B4-BE49-F238E27FC236}">
                  <a16:creationId xmlns:a16="http://schemas.microsoft.com/office/drawing/2014/main" id="{D9442A3C-365A-76A4-1F68-C4A76C676274}"/>
                </a:ext>
              </a:extLst>
            </p:cNvPr>
            <p:cNvPicPr>
              <a:picLocks noChangeAspect="1"/>
            </p:cNvPicPr>
            <p:nvPr/>
          </p:nvPicPr>
          <p:blipFill>
            <a:blip r:embed="rId9"/>
            <a:stretch>
              <a:fillRect/>
            </a:stretch>
          </p:blipFill>
          <p:spPr>
            <a:xfrm>
              <a:off x="549717" y="2744437"/>
              <a:ext cx="1741054" cy="1646189"/>
            </a:xfrm>
            <a:prstGeom prst="rect">
              <a:avLst/>
            </a:prstGeom>
          </p:spPr>
        </p:pic>
        <p:pic>
          <p:nvPicPr>
            <p:cNvPr id="31" name="Picture 30">
              <a:extLst>
                <a:ext uri="{FF2B5EF4-FFF2-40B4-BE49-F238E27FC236}">
                  <a16:creationId xmlns:a16="http://schemas.microsoft.com/office/drawing/2014/main" id="{9D38E5B0-AFAC-EEBF-3761-96E524E3DA31}"/>
                </a:ext>
              </a:extLst>
            </p:cNvPr>
            <p:cNvPicPr>
              <a:picLocks noChangeAspect="1"/>
            </p:cNvPicPr>
            <p:nvPr/>
          </p:nvPicPr>
          <p:blipFill>
            <a:blip r:embed="rId10"/>
            <a:stretch>
              <a:fillRect/>
            </a:stretch>
          </p:blipFill>
          <p:spPr>
            <a:xfrm>
              <a:off x="549717" y="4405456"/>
              <a:ext cx="1741055" cy="1646190"/>
            </a:xfrm>
            <a:prstGeom prst="rect">
              <a:avLst/>
            </a:prstGeom>
          </p:spPr>
        </p:pic>
      </p:grpSp>
      <p:grpSp>
        <p:nvGrpSpPr>
          <p:cNvPr id="50" name="Group 49">
            <a:extLst>
              <a:ext uri="{FF2B5EF4-FFF2-40B4-BE49-F238E27FC236}">
                <a16:creationId xmlns:a16="http://schemas.microsoft.com/office/drawing/2014/main" id="{A3A7DEC7-3676-1360-1557-EA703FEA6950}"/>
              </a:ext>
            </a:extLst>
          </p:cNvPr>
          <p:cNvGrpSpPr/>
          <p:nvPr/>
        </p:nvGrpSpPr>
        <p:grpSpPr>
          <a:xfrm>
            <a:off x="10404917" y="249382"/>
            <a:ext cx="2113564" cy="6561118"/>
            <a:chOff x="10723417" y="296882"/>
            <a:chExt cx="1771314" cy="6561118"/>
          </a:xfrm>
        </p:grpSpPr>
        <p:pic>
          <p:nvPicPr>
            <p:cNvPr id="34" name="Picture 33">
              <a:extLst>
                <a:ext uri="{FF2B5EF4-FFF2-40B4-BE49-F238E27FC236}">
                  <a16:creationId xmlns:a16="http://schemas.microsoft.com/office/drawing/2014/main" id="{CAAD399D-FE09-9401-4EBB-1CCE387FA381}"/>
                </a:ext>
              </a:extLst>
            </p:cNvPr>
            <p:cNvPicPr>
              <a:picLocks noChangeAspect="1"/>
            </p:cNvPicPr>
            <p:nvPr/>
          </p:nvPicPr>
          <p:blipFill>
            <a:blip r:embed="rId11"/>
            <a:stretch>
              <a:fillRect/>
            </a:stretch>
          </p:blipFill>
          <p:spPr>
            <a:xfrm>
              <a:off x="10909478" y="408274"/>
              <a:ext cx="1282522" cy="1309809"/>
            </a:xfrm>
            <a:prstGeom prst="rect">
              <a:avLst/>
            </a:prstGeom>
          </p:spPr>
        </p:pic>
        <p:pic>
          <p:nvPicPr>
            <p:cNvPr id="37" name="Picture 36">
              <a:extLst>
                <a:ext uri="{FF2B5EF4-FFF2-40B4-BE49-F238E27FC236}">
                  <a16:creationId xmlns:a16="http://schemas.microsoft.com/office/drawing/2014/main" id="{5EDA6487-6808-9931-F8B9-F0BFCD498DB5}"/>
                </a:ext>
              </a:extLst>
            </p:cNvPr>
            <p:cNvPicPr>
              <a:picLocks noChangeAspect="1"/>
            </p:cNvPicPr>
            <p:nvPr/>
          </p:nvPicPr>
          <p:blipFill>
            <a:blip r:embed="rId12"/>
            <a:stretch>
              <a:fillRect/>
            </a:stretch>
          </p:blipFill>
          <p:spPr>
            <a:xfrm>
              <a:off x="10909478" y="1724573"/>
              <a:ext cx="1282522" cy="1275877"/>
            </a:xfrm>
            <a:prstGeom prst="rect">
              <a:avLst/>
            </a:prstGeom>
          </p:spPr>
        </p:pic>
        <p:pic>
          <p:nvPicPr>
            <p:cNvPr id="40" name="Picture 39">
              <a:extLst>
                <a:ext uri="{FF2B5EF4-FFF2-40B4-BE49-F238E27FC236}">
                  <a16:creationId xmlns:a16="http://schemas.microsoft.com/office/drawing/2014/main" id="{2C90B142-469D-8F5E-FE6B-D967CBD4AE3B}"/>
                </a:ext>
              </a:extLst>
            </p:cNvPr>
            <p:cNvPicPr>
              <a:picLocks noChangeAspect="1"/>
            </p:cNvPicPr>
            <p:nvPr/>
          </p:nvPicPr>
          <p:blipFill>
            <a:blip r:embed="rId13"/>
            <a:stretch>
              <a:fillRect/>
            </a:stretch>
          </p:blipFill>
          <p:spPr>
            <a:xfrm>
              <a:off x="10920016" y="3004487"/>
              <a:ext cx="1517703" cy="1318547"/>
            </a:xfrm>
            <a:prstGeom prst="rect">
              <a:avLst/>
            </a:prstGeom>
          </p:spPr>
        </p:pic>
        <p:pic>
          <p:nvPicPr>
            <p:cNvPr id="43" name="Picture 42">
              <a:extLst>
                <a:ext uri="{FF2B5EF4-FFF2-40B4-BE49-F238E27FC236}">
                  <a16:creationId xmlns:a16="http://schemas.microsoft.com/office/drawing/2014/main" id="{C74CCBB5-CF68-2189-0665-65C20CB559DC}"/>
                </a:ext>
              </a:extLst>
            </p:cNvPr>
            <p:cNvPicPr>
              <a:picLocks noChangeAspect="1"/>
            </p:cNvPicPr>
            <p:nvPr/>
          </p:nvPicPr>
          <p:blipFill>
            <a:blip r:embed="rId14"/>
            <a:stretch>
              <a:fillRect/>
            </a:stretch>
          </p:blipFill>
          <p:spPr>
            <a:xfrm>
              <a:off x="10863003" y="4326994"/>
              <a:ext cx="1375471" cy="1282444"/>
            </a:xfrm>
            <a:prstGeom prst="rect">
              <a:avLst/>
            </a:prstGeom>
          </p:spPr>
        </p:pic>
        <p:pic>
          <p:nvPicPr>
            <p:cNvPr id="47" name="Picture 46">
              <a:extLst>
                <a:ext uri="{FF2B5EF4-FFF2-40B4-BE49-F238E27FC236}">
                  <a16:creationId xmlns:a16="http://schemas.microsoft.com/office/drawing/2014/main" id="{6100B19D-C7FD-0F85-B30F-FF04BE8D88CC}"/>
                </a:ext>
              </a:extLst>
            </p:cNvPr>
            <p:cNvPicPr>
              <a:picLocks noChangeAspect="1"/>
            </p:cNvPicPr>
            <p:nvPr/>
          </p:nvPicPr>
          <p:blipFill>
            <a:blip r:embed="rId15"/>
            <a:stretch>
              <a:fillRect/>
            </a:stretch>
          </p:blipFill>
          <p:spPr>
            <a:xfrm>
              <a:off x="10920016" y="5609808"/>
              <a:ext cx="1261443" cy="1235830"/>
            </a:xfrm>
            <a:prstGeom prst="rect">
              <a:avLst/>
            </a:prstGeom>
          </p:spPr>
        </p:pic>
        <p:sp>
          <p:nvSpPr>
            <p:cNvPr id="48" name="Rectangle 47">
              <a:extLst>
                <a:ext uri="{FF2B5EF4-FFF2-40B4-BE49-F238E27FC236}">
                  <a16:creationId xmlns:a16="http://schemas.microsoft.com/office/drawing/2014/main" id="{4D60CF5A-1DC0-66DE-2C24-C66A3AC257E9}"/>
                </a:ext>
              </a:extLst>
            </p:cNvPr>
            <p:cNvSpPr/>
            <p:nvPr/>
          </p:nvSpPr>
          <p:spPr>
            <a:xfrm>
              <a:off x="10723417" y="296883"/>
              <a:ext cx="232224" cy="6561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9" name="Rectangle 48">
              <a:extLst>
                <a:ext uri="{FF2B5EF4-FFF2-40B4-BE49-F238E27FC236}">
                  <a16:creationId xmlns:a16="http://schemas.microsoft.com/office/drawing/2014/main" id="{9D0BCFCB-63D2-115D-F95E-5712C101EE33}"/>
                </a:ext>
              </a:extLst>
            </p:cNvPr>
            <p:cNvSpPr/>
            <p:nvPr/>
          </p:nvSpPr>
          <p:spPr>
            <a:xfrm>
              <a:off x="12157708" y="296882"/>
              <a:ext cx="337023" cy="6561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52" name="Rectangle 51">
            <a:extLst>
              <a:ext uri="{FF2B5EF4-FFF2-40B4-BE49-F238E27FC236}">
                <a16:creationId xmlns:a16="http://schemas.microsoft.com/office/drawing/2014/main" id="{166D677C-EEBA-29C4-9D6F-3835BF276C87}"/>
              </a:ext>
            </a:extLst>
          </p:cNvPr>
          <p:cNvSpPr/>
          <p:nvPr/>
        </p:nvSpPr>
        <p:spPr>
          <a:xfrm>
            <a:off x="1431108" y="332509"/>
            <a:ext cx="821034" cy="6561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3" name="Rectangle 52">
            <a:extLst>
              <a:ext uri="{FF2B5EF4-FFF2-40B4-BE49-F238E27FC236}">
                <a16:creationId xmlns:a16="http://schemas.microsoft.com/office/drawing/2014/main" id="{5CBE1D34-A444-5A6B-A6E3-9F8D4BA9D69E}"/>
              </a:ext>
            </a:extLst>
          </p:cNvPr>
          <p:cNvSpPr/>
          <p:nvPr/>
        </p:nvSpPr>
        <p:spPr>
          <a:xfrm>
            <a:off x="-552356" y="249383"/>
            <a:ext cx="552356" cy="6561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Title 1">
            <a:extLst>
              <a:ext uri="{FF2B5EF4-FFF2-40B4-BE49-F238E27FC236}">
                <a16:creationId xmlns:a16="http://schemas.microsoft.com/office/drawing/2014/main" id="{2943A84C-5B6C-A170-2EB4-981EE05CA64B}"/>
              </a:ext>
            </a:extLst>
          </p:cNvPr>
          <p:cNvSpPr>
            <a:spLocks noGrp="1"/>
          </p:cNvSpPr>
          <p:nvPr>
            <p:ph type="title"/>
          </p:nvPr>
        </p:nvSpPr>
        <p:spPr>
          <a:xfrm>
            <a:off x="1898087" y="418083"/>
            <a:ext cx="8617835" cy="645579"/>
          </a:xfrm>
        </p:spPr>
        <p:txBody>
          <a:bodyPr/>
          <a:lstStyle/>
          <a:p>
            <a:r>
              <a:rPr lang="en-CH">
                <a:solidFill>
                  <a:srgbClr val="6E2466"/>
                </a:solidFill>
              </a:rPr>
              <a:t>Hybrid strategy: tech push &amp; market pull</a:t>
            </a:r>
          </a:p>
        </p:txBody>
      </p:sp>
      <p:sp>
        <p:nvSpPr>
          <p:cNvPr id="54" name="Oval 53">
            <a:extLst>
              <a:ext uri="{FF2B5EF4-FFF2-40B4-BE49-F238E27FC236}">
                <a16:creationId xmlns:a16="http://schemas.microsoft.com/office/drawing/2014/main" id="{06AB361A-2396-A17E-20F0-7D986D880FA0}"/>
              </a:ext>
            </a:extLst>
          </p:cNvPr>
          <p:cNvSpPr/>
          <p:nvPr/>
        </p:nvSpPr>
        <p:spPr>
          <a:xfrm>
            <a:off x="-3369835" y="230341"/>
            <a:ext cx="7789342" cy="6663284"/>
          </a:xfrm>
          <a:prstGeom prst="ellipse">
            <a:avLst/>
          </a:prstGeom>
          <a:solidFill>
            <a:srgbClr val="1B426B">
              <a:alpha val="628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5" name="Oval 54">
            <a:extLst>
              <a:ext uri="{FF2B5EF4-FFF2-40B4-BE49-F238E27FC236}">
                <a16:creationId xmlns:a16="http://schemas.microsoft.com/office/drawing/2014/main" id="{312AABDC-4551-3BBA-D661-546DA6B1AEC0}"/>
              </a:ext>
            </a:extLst>
          </p:cNvPr>
          <p:cNvSpPr/>
          <p:nvPr/>
        </p:nvSpPr>
        <p:spPr>
          <a:xfrm>
            <a:off x="7878419" y="230341"/>
            <a:ext cx="7789342" cy="6663284"/>
          </a:xfrm>
          <a:prstGeom prst="ellipse">
            <a:avLst/>
          </a:prstGeom>
          <a:solidFill>
            <a:srgbClr val="6E2466">
              <a:alpha val="628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62" name="Group 61">
            <a:extLst>
              <a:ext uri="{FF2B5EF4-FFF2-40B4-BE49-F238E27FC236}">
                <a16:creationId xmlns:a16="http://schemas.microsoft.com/office/drawing/2014/main" id="{70E18DCF-4BAC-2142-FAB3-B1ECA168D303}"/>
              </a:ext>
            </a:extLst>
          </p:cNvPr>
          <p:cNvGrpSpPr/>
          <p:nvPr/>
        </p:nvGrpSpPr>
        <p:grpSpPr>
          <a:xfrm>
            <a:off x="3824261" y="3059549"/>
            <a:ext cx="4927904" cy="940781"/>
            <a:chOff x="3695094" y="5808373"/>
            <a:chExt cx="4927904" cy="940781"/>
          </a:xfrm>
        </p:grpSpPr>
        <p:grpSp>
          <p:nvGrpSpPr>
            <p:cNvPr id="56" name="Group 55">
              <a:extLst>
                <a:ext uri="{FF2B5EF4-FFF2-40B4-BE49-F238E27FC236}">
                  <a16:creationId xmlns:a16="http://schemas.microsoft.com/office/drawing/2014/main" id="{322C5464-BE4D-AFF3-4055-2AB68AE380E4}"/>
                </a:ext>
              </a:extLst>
            </p:cNvPr>
            <p:cNvGrpSpPr/>
            <p:nvPr/>
          </p:nvGrpSpPr>
          <p:grpSpPr>
            <a:xfrm>
              <a:off x="6607038" y="5808373"/>
              <a:ext cx="2015960" cy="940781"/>
              <a:chOff x="4249351" y="2419152"/>
              <a:chExt cx="2015960" cy="940781"/>
            </a:xfrm>
          </p:grpSpPr>
          <p:sp>
            <p:nvSpPr>
              <p:cNvPr id="60" name="Rounded Rectangle 59">
                <a:extLst>
                  <a:ext uri="{FF2B5EF4-FFF2-40B4-BE49-F238E27FC236}">
                    <a16:creationId xmlns:a16="http://schemas.microsoft.com/office/drawing/2014/main" id="{DE206263-E9BE-A60C-E18F-34E67D250EA2}"/>
                  </a:ext>
                </a:extLst>
              </p:cNvPr>
              <p:cNvSpPr/>
              <p:nvPr/>
            </p:nvSpPr>
            <p:spPr>
              <a:xfrm>
                <a:off x="4249351" y="2419152"/>
                <a:ext cx="2015960" cy="940781"/>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61" name="Rounded Rectangle 4">
                <a:extLst>
                  <a:ext uri="{FF2B5EF4-FFF2-40B4-BE49-F238E27FC236}">
                    <a16:creationId xmlns:a16="http://schemas.microsoft.com/office/drawing/2014/main" id="{CDA5E111-50C3-6F95-5BAC-7D63F69C79B5}"/>
                  </a:ext>
                </a:extLst>
              </p:cNvPr>
              <p:cNvSpPr txBox="1"/>
              <p:nvPr/>
            </p:nvSpPr>
            <p:spPr>
              <a:xfrm>
                <a:off x="4295276" y="2465077"/>
                <a:ext cx="1924110" cy="848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Create value propositions</a:t>
                </a:r>
              </a:p>
            </p:txBody>
          </p:sp>
        </p:grpSp>
        <p:grpSp>
          <p:nvGrpSpPr>
            <p:cNvPr id="57" name="Group 56">
              <a:extLst>
                <a:ext uri="{FF2B5EF4-FFF2-40B4-BE49-F238E27FC236}">
                  <a16:creationId xmlns:a16="http://schemas.microsoft.com/office/drawing/2014/main" id="{ED260712-4C09-67C9-5112-1593F117AFE5}"/>
                </a:ext>
              </a:extLst>
            </p:cNvPr>
            <p:cNvGrpSpPr/>
            <p:nvPr/>
          </p:nvGrpSpPr>
          <p:grpSpPr>
            <a:xfrm>
              <a:off x="3695094" y="5808373"/>
              <a:ext cx="2015960" cy="940781"/>
              <a:chOff x="1337407" y="2419152"/>
              <a:chExt cx="2015960" cy="940781"/>
            </a:xfrm>
          </p:grpSpPr>
          <p:sp>
            <p:nvSpPr>
              <p:cNvPr id="58" name="Rounded Rectangle 57">
                <a:extLst>
                  <a:ext uri="{FF2B5EF4-FFF2-40B4-BE49-F238E27FC236}">
                    <a16:creationId xmlns:a16="http://schemas.microsoft.com/office/drawing/2014/main" id="{4D07958F-DA5A-B1BC-76B3-B1239FBBFC1B}"/>
                  </a:ext>
                </a:extLst>
              </p:cNvPr>
              <p:cNvSpPr/>
              <p:nvPr/>
            </p:nvSpPr>
            <p:spPr>
              <a:xfrm>
                <a:off x="1337407" y="2419152"/>
                <a:ext cx="2015960" cy="940781"/>
              </a:xfrm>
              <a:prstGeom prst="roundRect">
                <a:avLst/>
              </a:prstGeom>
              <a:solidFill>
                <a:srgbClr val="1B436B"/>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GB"/>
              </a:p>
            </p:txBody>
          </p:sp>
          <p:sp>
            <p:nvSpPr>
              <p:cNvPr id="59" name="Rounded Rectangle 6">
                <a:extLst>
                  <a:ext uri="{FF2B5EF4-FFF2-40B4-BE49-F238E27FC236}">
                    <a16:creationId xmlns:a16="http://schemas.microsoft.com/office/drawing/2014/main" id="{FA850F82-4618-B52F-8ADF-5E26D1374737}"/>
                  </a:ext>
                </a:extLst>
              </p:cNvPr>
              <p:cNvSpPr txBox="1"/>
              <p:nvPr/>
            </p:nvSpPr>
            <p:spPr>
              <a:xfrm>
                <a:off x="1383332" y="2465077"/>
                <a:ext cx="1924110" cy="848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Create tech and IP dossiers</a:t>
                </a:r>
              </a:p>
            </p:txBody>
          </p:sp>
        </p:grpSp>
      </p:grpSp>
      <p:grpSp>
        <p:nvGrpSpPr>
          <p:cNvPr id="69" name="Group 68">
            <a:extLst>
              <a:ext uri="{FF2B5EF4-FFF2-40B4-BE49-F238E27FC236}">
                <a16:creationId xmlns:a16="http://schemas.microsoft.com/office/drawing/2014/main" id="{D3DFD138-1F87-CBA7-DF0B-66D9D156792B}"/>
              </a:ext>
            </a:extLst>
          </p:cNvPr>
          <p:cNvGrpSpPr/>
          <p:nvPr/>
        </p:nvGrpSpPr>
        <p:grpSpPr>
          <a:xfrm>
            <a:off x="3797967" y="2082381"/>
            <a:ext cx="4927904" cy="940781"/>
            <a:chOff x="3632048" y="2958609"/>
            <a:chExt cx="4927904" cy="940781"/>
          </a:xfrm>
        </p:grpSpPr>
        <p:grpSp>
          <p:nvGrpSpPr>
            <p:cNvPr id="63" name="Group 62">
              <a:extLst>
                <a:ext uri="{FF2B5EF4-FFF2-40B4-BE49-F238E27FC236}">
                  <a16:creationId xmlns:a16="http://schemas.microsoft.com/office/drawing/2014/main" id="{7E9B3F7C-C3B3-C0FE-3DE9-F3304390BB25}"/>
                </a:ext>
              </a:extLst>
            </p:cNvPr>
            <p:cNvGrpSpPr/>
            <p:nvPr/>
          </p:nvGrpSpPr>
          <p:grpSpPr>
            <a:xfrm>
              <a:off x="6543992" y="2958609"/>
              <a:ext cx="2015960" cy="940781"/>
              <a:chOff x="4249351" y="1411172"/>
              <a:chExt cx="2015960" cy="940781"/>
            </a:xfrm>
          </p:grpSpPr>
          <p:sp>
            <p:nvSpPr>
              <p:cNvPr id="67" name="Rounded Rectangle 66">
                <a:extLst>
                  <a:ext uri="{FF2B5EF4-FFF2-40B4-BE49-F238E27FC236}">
                    <a16:creationId xmlns:a16="http://schemas.microsoft.com/office/drawing/2014/main" id="{0E0AF985-0AB5-C031-11EF-C884F52BCFE8}"/>
                  </a:ext>
                </a:extLst>
              </p:cNvPr>
              <p:cNvSpPr/>
              <p:nvPr/>
            </p:nvSpPr>
            <p:spPr>
              <a:xfrm>
                <a:off x="4249351" y="1411172"/>
                <a:ext cx="2015960" cy="940781"/>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68" name="Rounded Rectangle 4">
                <a:extLst>
                  <a:ext uri="{FF2B5EF4-FFF2-40B4-BE49-F238E27FC236}">
                    <a16:creationId xmlns:a16="http://schemas.microsoft.com/office/drawing/2014/main" id="{03F3954F-733E-EA12-D0B4-283CEC46ADD3}"/>
                  </a:ext>
                </a:extLst>
              </p:cNvPr>
              <p:cNvSpPr txBox="1"/>
              <p:nvPr/>
            </p:nvSpPr>
            <p:spPr>
              <a:xfrm>
                <a:off x="4295276" y="1457097"/>
                <a:ext cx="1924110" cy="848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Mobilize innovation partners</a:t>
                </a:r>
              </a:p>
            </p:txBody>
          </p:sp>
        </p:grpSp>
        <p:grpSp>
          <p:nvGrpSpPr>
            <p:cNvPr id="64" name="Group 63">
              <a:extLst>
                <a:ext uri="{FF2B5EF4-FFF2-40B4-BE49-F238E27FC236}">
                  <a16:creationId xmlns:a16="http://schemas.microsoft.com/office/drawing/2014/main" id="{0752D367-0239-377D-0395-AE1E995E0EE0}"/>
                </a:ext>
              </a:extLst>
            </p:cNvPr>
            <p:cNvGrpSpPr/>
            <p:nvPr/>
          </p:nvGrpSpPr>
          <p:grpSpPr>
            <a:xfrm>
              <a:off x="3632048" y="2958609"/>
              <a:ext cx="2015960" cy="940781"/>
              <a:chOff x="1337407" y="1411172"/>
              <a:chExt cx="2015960" cy="940781"/>
            </a:xfrm>
          </p:grpSpPr>
          <p:sp>
            <p:nvSpPr>
              <p:cNvPr id="65" name="Rounded Rectangle 64">
                <a:extLst>
                  <a:ext uri="{FF2B5EF4-FFF2-40B4-BE49-F238E27FC236}">
                    <a16:creationId xmlns:a16="http://schemas.microsoft.com/office/drawing/2014/main" id="{1EE6B32F-FF6D-F487-76E9-B76D1F7BB91F}"/>
                  </a:ext>
                </a:extLst>
              </p:cNvPr>
              <p:cNvSpPr/>
              <p:nvPr/>
            </p:nvSpPr>
            <p:spPr>
              <a:xfrm>
                <a:off x="1337407" y="1411172"/>
                <a:ext cx="2015960" cy="940781"/>
              </a:xfrm>
              <a:prstGeom prst="roundRect">
                <a:avLst/>
              </a:prstGeom>
              <a:solidFill>
                <a:srgbClr val="1B436B"/>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GB"/>
              </a:p>
            </p:txBody>
          </p:sp>
          <p:sp>
            <p:nvSpPr>
              <p:cNvPr id="66" name="Rounded Rectangle 6">
                <a:extLst>
                  <a:ext uri="{FF2B5EF4-FFF2-40B4-BE49-F238E27FC236}">
                    <a16:creationId xmlns:a16="http://schemas.microsoft.com/office/drawing/2014/main" id="{CAC7A1A3-4FAF-5E68-2B75-875C0F21DB19}"/>
                  </a:ext>
                </a:extLst>
              </p:cNvPr>
              <p:cNvSpPr txBox="1"/>
              <p:nvPr/>
            </p:nvSpPr>
            <p:spPr>
              <a:xfrm>
                <a:off x="1383332" y="1457097"/>
                <a:ext cx="1924110" cy="848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Mobilize tech experts</a:t>
                </a:r>
              </a:p>
            </p:txBody>
          </p:sp>
        </p:grpSp>
      </p:grpSp>
    </p:spTree>
    <p:extLst>
      <p:ext uri="{BB962C8B-B14F-4D97-AF65-F5344CB8AC3E}">
        <p14:creationId xmlns:p14="http://schemas.microsoft.com/office/powerpoint/2010/main" val="4186237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fade">
                                      <p:cBhvr>
                                        <p:cTn id="13" dur="500"/>
                                        <p:tgtEl>
                                          <p:spTgt spid="6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9"/>
                                        </p:tgtEl>
                                        <p:attrNameLst>
                                          <p:attrName>style.visibility</p:attrName>
                                        </p:attrNameLst>
                                      </p:cBhvr>
                                      <p:to>
                                        <p:strVal val="visible"/>
                                      </p:to>
                                    </p:set>
                                    <p:animEffect transition="in" filter="fade">
                                      <p:cBhvr>
                                        <p:cTn id="18"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E52C51B-EFAB-344F-B496-E5F04662130D}"/>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597995" y="3582976"/>
            <a:ext cx="4866739" cy="2646289"/>
          </a:xfrm>
          <a:prstGeom prst="rect">
            <a:avLst/>
          </a:prstGeom>
        </p:spPr>
      </p:pic>
      <p:pic>
        <p:nvPicPr>
          <p:cNvPr id="4" name="Picture 3">
            <a:extLst>
              <a:ext uri="{FF2B5EF4-FFF2-40B4-BE49-F238E27FC236}">
                <a16:creationId xmlns:a16="http://schemas.microsoft.com/office/drawing/2014/main" id="{DCBC43C6-0748-E441-B83A-CA7AE0694AB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597996" y="952547"/>
            <a:ext cx="4866739" cy="2646289"/>
          </a:xfrm>
          <a:prstGeom prst="rect">
            <a:avLst/>
          </a:prstGeom>
        </p:spPr>
      </p:pic>
      <p:pic>
        <p:nvPicPr>
          <p:cNvPr id="6" name="Picture 4">
            <a:extLst>
              <a:ext uri="{FF2B5EF4-FFF2-40B4-BE49-F238E27FC236}">
                <a16:creationId xmlns:a16="http://schemas.microsoft.com/office/drawing/2014/main" id="{4F425430-B0C4-B046-981F-6B730244E42A}"/>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341400" y="2979784"/>
            <a:ext cx="2381343" cy="510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a:extLst>
              <a:ext uri="{FF2B5EF4-FFF2-40B4-BE49-F238E27FC236}">
                <a16:creationId xmlns:a16="http://schemas.microsoft.com/office/drawing/2014/main" id="{C9488BA5-345B-8D45-8F3C-198B95F6D843}"/>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9631230" y="-17801"/>
            <a:ext cx="2408908" cy="782755"/>
          </a:xfrm>
          <a:prstGeom prst="rect">
            <a:avLst/>
          </a:prstGeom>
        </p:spPr>
      </p:pic>
      <p:pic>
        <p:nvPicPr>
          <p:cNvPr id="8" name="Picture 7">
            <a:extLst>
              <a:ext uri="{FF2B5EF4-FFF2-40B4-BE49-F238E27FC236}">
                <a16:creationId xmlns:a16="http://schemas.microsoft.com/office/drawing/2014/main" id="{FE9F001B-0744-AD44-BDD0-791B50874966}"/>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878576" y="2010507"/>
            <a:ext cx="1172315" cy="507633"/>
          </a:xfrm>
          <a:prstGeom prst="rect">
            <a:avLst/>
          </a:prstGeom>
        </p:spPr>
      </p:pic>
      <p:sp>
        <p:nvSpPr>
          <p:cNvPr id="10" name="TextBox 9">
            <a:extLst>
              <a:ext uri="{FF2B5EF4-FFF2-40B4-BE49-F238E27FC236}">
                <a16:creationId xmlns:a16="http://schemas.microsoft.com/office/drawing/2014/main" id="{AD3879A2-6B46-9B4D-B4B0-E4A762001AB8}"/>
              </a:ext>
            </a:extLst>
          </p:cNvPr>
          <p:cNvSpPr txBox="1"/>
          <p:nvPr/>
        </p:nvSpPr>
        <p:spPr>
          <a:xfrm>
            <a:off x="5090137" y="32340"/>
            <a:ext cx="2735695" cy="8510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8" tIns="35718" rIns="35718" bIns="35718" numCol="1" spcCol="38100" rtlCol="0" anchor="ctr">
            <a:spAutoFit/>
          </a:bodyPr>
          <a:lstStyle/>
          <a:p>
            <a:pPr marL="0" marR="0" lvl="0" indent="0" algn="ctr" defTabSz="410751" rtl="0" eaLnBrk="1" fontAlgn="auto" latinLnBrk="0" hangingPunct="0">
              <a:lnSpc>
                <a:spcPct val="100000"/>
              </a:lnSpc>
              <a:spcBef>
                <a:spcPts val="0"/>
              </a:spcBef>
              <a:spcAft>
                <a:spcPts val="0"/>
              </a:spcAft>
              <a:buClrTx/>
              <a:buSzTx/>
              <a:buFontTx/>
              <a:buNone/>
              <a:tabLst/>
              <a:defRPr/>
            </a:pPr>
            <a:r>
              <a:rPr kumimoji="0" lang="fr-FR" sz="2531" b="0" i="0" u="none" strike="noStrike" kern="0" cap="none" spc="0" normalizeH="0" baseline="0" noProof="0" dirty="0" err="1">
                <a:ln>
                  <a:noFill/>
                </a:ln>
                <a:solidFill>
                  <a:srgbClr val="000000"/>
                </a:solidFill>
                <a:effectLst/>
                <a:uLnTx/>
                <a:uFillTx/>
                <a:latin typeface="Helvetica Light"/>
                <a:sym typeface="Helvetica Light"/>
              </a:rPr>
              <a:t>From</a:t>
            </a:r>
            <a:r>
              <a:rPr kumimoji="0" lang="fr-FR" sz="2531" b="0" i="0" u="none" strike="noStrike" kern="0" cap="none" spc="0" normalizeH="0" baseline="0" noProof="0" dirty="0">
                <a:ln>
                  <a:noFill/>
                </a:ln>
                <a:solidFill>
                  <a:srgbClr val="000000"/>
                </a:solidFill>
                <a:effectLst/>
                <a:uLnTx/>
                <a:uFillTx/>
                <a:latin typeface="Helvetica Light"/>
                <a:sym typeface="Helvetica Light"/>
              </a:rPr>
              <a:t> the </a:t>
            </a:r>
          </a:p>
          <a:p>
            <a:pPr marL="0" marR="0" lvl="0" indent="0" algn="ctr" defTabSz="410751" rtl="0" eaLnBrk="1" fontAlgn="auto" latinLnBrk="0" hangingPunct="0">
              <a:lnSpc>
                <a:spcPct val="100000"/>
              </a:lnSpc>
              <a:spcBef>
                <a:spcPts val="0"/>
              </a:spcBef>
              <a:spcAft>
                <a:spcPts val="0"/>
              </a:spcAft>
              <a:buClrTx/>
              <a:buSzTx/>
              <a:buFontTx/>
              <a:buNone/>
              <a:tabLst/>
              <a:defRPr/>
            </a:pPr>
            <a:r>
              <a:rPr kumimoji="0" lang="fr-FR" sz="2531" b="0" i="0" u="none" strike="noStrike" kern="0" cap="none" spc="0" normalizeH="0" baseline="0" noProof="0" dirty="0">
                <a:ln>
                  <a:noFill/>
                </a:ln>
                <a:solidFill>
                  <a:srgbClr val="000000"/>
                </a:solidFill>
                <a:effectLst/>
                <a:uLnTx/>
                <a:uFillTx/>
                <a:latin typeface="Helvetica Light"/>
                <a:sym typeface="Helvetica Light"/>
              </a:rPr>
              <a:t>PIMMS </a:t>
            </a:r>
            <a:r>
              <a:rPr kumimoji="0" lang="fr-FR" sz="2531" b="0" i="0" u="none" strike="noStrike" kern="0" cap="none" spc="0" normalizeH="0" baseline="0" noProof="0" dirty="0" err="1">
                <a:ln>
                  <a:noFill/>
                </a:ln>
                <a:solidFill>
                  <a:srgbClr val="000000"/>
                </a:solidFill>
                <a:effectLst/>
                <a:uLnTx/>
                <a:uFillTx/>
                <a:latin typeface="Helvetica Light"/>
                <a:sym typeface="Helvetica Light"/>
              </a:rPr>
              <a:t>Study</a:t>
            </a:r>
            <a:r>
              <a:rPr kumimoji="0" lang="fr-FR" sz="2531" b="0" i="0" u="none" strike="noStrike" kern="0" cap="none" spc="0" normalizeH="0" baseline="0" noProof="0" dirty="0">
                <a:ln>
                  <a:noFill/>
                </a:ln>
                <a:solidFill>
                  <a:srgbClr val="000000"/>
                </a:solidFill>
                <a:effectLst/>
                <a:uLnTx/>
                <a:uFillTx/>
                <a:latin typeface="Helvetica Light"/>
                <a:sym typeface="Helvetica Light"/>
              </a:rPr>
              <a:t> @</a:t>
            </a:r>
          </a:p>
        </p:txBody>
      </p:sp>
      <p:sp>
        <p:nvSpPr>
          <p:cNvPr id="11" name="Notched Right Arrow 10">
            <a:extLst>
              <a:ext uri="{FF2B5EF4-FFF2-40B4-BE49-F238E27FC236}">
                <a16:creationId xmlns:a16="http://schemas.microsoft.com/office/drawing/2014/main" id="{7FCAC374-7924-4F4E-9053-E31BF5D01CFB}"/>
              </a:ext>
            </a:extLst>
          </p:cNvPr>
          <p:cNvSpPr/>
          <p:nvPr/>
        </p:nvSpPr>
        <p:spPr>
          <a:xfrm>
            <a:off x="8851001" y="207156"/>
            <a:ext cx="662480" cy="491592"/>
          </a:xfrm>
          <a:prstGeom prst="notchedRightArrow">
            <a:avLst/>
          </a:prstGeom>
          <a:solidFill>
            <a:srgbClr val="0BF4C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0BF4CD"/>
              </a:solidFill>
              <a:effectLst/>
              <a:uLnTx/>
              <a:uFillTx/>
              <a:latin typeface="Helvetica Light"/>
              <a:sym typeface="Helvetica Light"/>
            </a:endParaRPr>
          </a:p>
        </p:txBody>
      </p:sp>
      <p:pic>
        <p:nvPicPr>
          <p:cNvPr id="18" name="Picture 17">
            <a:extLst>
              <a:ext uri="{FF2B5EF4-FFF2-40B4-BE49-F238E27FC236}">
                <a16:creationId xmlns:a16="http://schemas.microsoft.com/office/drawing/2014/main" id="{29B4AEC8-FFBD-214A-920E-21DFF4AADCE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914631" y="198788"/>
            <a:ext cx="665280" cy="665280"/>
          </a:xfrm>
          <a:prstGeom prst="rect">
            <a:avLst/>
          </a:prstGeom>
        </p:spPr>
      </p:pic>
      <p:sp>
        <p:nvSpPr>
          <p:cNvPr id="19" name="Notched Right Arrow 18">
            <a:extLst>
              <a:ext uri="{FF2B5EF4-FFF2-40B4-BE49-F238E27FC236}">
                <a16:creationId xmlns:a16="http://schemas.microsoft.com/office/drawing/2014/main" id="{AF979A3E-E385-9044-B9B9-861A03A84B0F}"/>
              </a:ext>
            </a:extLst>
          </p:cNvPr>
          <p:cNvSpPr/>
          <p:nvPr/>
        </p:nvSpPr>
        <p:spPr>
          <a:xfrm rot="5400000">
            <a:off x="10943824" y="1471247"/>
            <a:ext cx="662480" cy="491592"/>
          </a:xfrm>
          <a:prstGeom prst="notchedRightArrow">
            <a:avLst/>
          </a:prstGeom>
          <a:solidFill>
            <a:srgbClr val="0BF4C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0BF4CD"/>
              </a:solidFill>
              <a:effectLst/>
              <a:uLnTx/>
              <a:uFillTx/>
              <a:latin typeface="Helvetica Light"/>
              <a:sym typeface="Helvetica Light"/>
            </a:endParaRPr>
          </a:p>
        </p:txBody>
      </p:sp>
      <p:sp>
        <p:nvSpPr>
          <p:cNvPr id="20" name="Notched Right Arrow 19">
            <a:extLst>
              <a:ext uri="{FF2B5EF4-FFF2-40B4-BE49-F238E27FC236}">
                <a16:creationId xmlns:a16="http://schemas.microsoft.com/office/drawing/2014/main" id="{6BEBD08C-EE05-5745-8A73-3C1A0A3FCC4D}"/>
              </a:ext>
            </a:extLst>
          </p:cNvPr>
          <p:cNvSpPr/>
          <p:nvPr/>
        </p:nvSpPr>
        <p:spPr>
          <a:xfrm rot="5400000">
            <a:off x="10943824" y="4773646"/>
            <a:ext cx="662480" cy="491592"/>
          </a:xfrm>
          <a:prstGeom prst="notchedRightArrow">
            <a:avLst/>
          </a:prstGeom>
          <a:solidFill>
            <a:srgbClr val="0BF4C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10751" rtl="0" eaLnBrk="1" fontAlgn="auto" latinLnBrk="0" hangingPunct="0">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0BF4CD"/>
              </a:solidFill>
              <a:effectLst/>
              <a:uLnTx/>
              <a:uFillTx/>
              <a:latin typeface="Helvetica Light"/>
              <a:sym typeface="Helvetica Light"/>
            </a:endParaRPr>
          </a:p>
        </p:txBody>
      </p:sp>
      <p:pic>
        <p:nvPicPr>
          <p:cNvPr id="16" name="Picture 15">
            <a:extLst>
              <a:ext uri="{FF2B5EF4-FFF2-40B4-BE49-F238E27FC236}">
                <a16:creationId xmlns:a16="http://schemas.microsoft.com/office/drawing/2014/main" id="{84D3DA8D-69F2-C74C-99B5-9B60CA79CA9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96255" y="161633"/>
            <a:ext cx="3964527" cy="5925826"/>
          </a:xfrm>
          <a:prstGeom prst="rect">
            <a:avLst/>
          </a:prstGeom>
          <a:ln>
            <a:solidFill>
              <a:schemeClr val="bg2">
                <a:lumMod val="25000"/>
              </a:schemeClr>
            </a:solidFill>
          </a:ln>
        </p:spPr>
      </p:pic>
      <p:pic>
        <p:nvPicPr>
          <p:cNvPr id="9" name="Picture 2" descr="Startseite">
            <a:extLst>
              <a:ext uri="{FF2B5EF4-FFF2-40B4-BE49-F238E27FC236}">
                <a16:creationId xmlns:a16="http://schemas.microsoft.com/office/drawing/2014/main" id="{32104FF1-961B-67F4-8938-73E7B8A35A5A}"/>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0070040" y="5701423"/>
            <a:ext cx="1811400" cy="3860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4690150"/>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0178" name="Picture 2" descr="figure 1">
            <a:extLst>
              <a:ext uri="{FF2B5EF4-FFF2-40B4-BE49-F238E27FC236}">
                <a16:creationId xmlns:a16="http://schemas.microsoft.com/office/drawing/2014/main" id="{48206D5B-9299-1A79-C2D0-013294779227}"/>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996189" y="0"/>
            <a:ext cx="8199621" cy="6228754"/>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141BCFDE-B82D-4D38-8099-BB25E54F7A25}"/>
              </a:ext>
            </a:extLst>
          </p:cNvPr>
          <p:cNvSpPr txBox="1"/>
          <p:nvPr/>
        </p:nvSpPr>
        <p:spPr>
          <a:xfrm>
            <a:off x="-1603431" y="5920977"/>
            <a:ext cx="8317147" cy="3077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ctr" defTabSz="410751" rtl="0" eaLnBrk="1" fontAlgn="auto" latinLnBrk="0" hangingPunct="0">
              <a:lnSpc>
                <a:spcPct val="100000"/>
              </a:lnSpc>
              <a:spcBef>
                <a:spcPts val="0"/>
              </a:spcBef>
              <a:spcAft>
                <a:spcPts val="0"/>
              </a:spcAft>
              <a:buClrTx/>
              <a:buSzTx/>
              <a:buFontTx/>
              <a:buNone/>
              <a:tabLst/>
              <a:defRPr/>
            </a:pPr>
            <a:r>
              <a:rPr kumimoji="0" lang="en-FR" sz="1400" b="0" i="0" u="none" strike="noStrike" kern="0" cap="none" spc="0" normalizeH="0" baseline="0" noProof="0" dirty="0">
                <a:ln>
                  <a:noFill/>
                </a:ln>
                <a:solidFill>
                  <a:srgbClr val="FFFFFF"/>
                </a:solidFill>
                <a:effectLst/>
                <a:uLnTx/>
                <a:uFillTx/>
                <a:latin typeface="Helvetica Light"/>
                <a:sym typeface="Helvetica Light"/>
              </a:rPr>
              <a:t>https://link.springer.com/article/10.1186/1878-5085-4-9</a:t>
            </a:r>
          </a:p>
        </p:txBody>
      </p:sp>
    </p:spTree>
    <p:extLst>
      <p:ext uri="{BB962C8B-B14F-4D97-AF65-F5344CB8AC3E}">
        <p14:creationId xmlns:p14="http://schemas.microsoft.com/office/powerpoint/2010/main" val="41173918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495FFD1-A37E-1149-AA07-DD3C44A9AADA}"/>
              </a:ext>
            </a:extLst>
          </p:cNvPr>
          <p:cNvPicPr>
            <a:picLocks noChangeAspect="1"/>
          </p:cNvPicPr>
          <p:nvPr/>
        </p:nvPicPr>
        <p:blipFill>
          <a:blip r:embed="rId3"/>
          <a:stretch>
            <a:fillRect/>
          </a:stretch>
        </p:blipFill>
        <p:spPr>
          <a:xfrm>
            <a:off x="20974" y="105"/>
            <a:ext cx="12171026" cy="6857791"/>
          </a:xfrm>
          <a:prstGeom prst="rect">
            <a:avLst/>
          </a:prstGeom>
        </p:spPr>
      </p:pic>
      <p:sp>
        <p:nvSpPr>
          <p:cNvPr id="173" name="Shape 173"/>
          <p:cNvSpPr>
            <a:spLocks noGrp="1"/>
          </p:cNvSpPr>
          <p:nvPr>
            <p:ph type="title" idx="4294967295"/>
          </p:nvPr>
        </p:nvSpPr>
        <p:spPr>
          <a:xfrm>
            <a:off x="153856" y="1952968"/>
            <a:ext cx="3094042" cy="3290364"/>
          </a:xfrm>
          <a:prstGeom prst="rect">
            <a:avLst/>
          </a:prstGeom>
          <a:solidFill>
            <a:srgbClr val="DCDEE0"/>
          </a:solidFill>
        </p:spPr>
        <p:txBody>
          <a:bodyPr anchor="b">
            <a:normAutofit/>
          </a:bodyPr>
          <a:lstStyle/>
          <a:p>
            <a:pPr algn="l" defTabSz="221806">
              <a:defRPr sz="4320"/>
            </a:pPr>
            <a:r>
              <a:rPr lang="fr-FR" sz="2250" dirty="0"/>
              <a:t>Construction of a compact, transportable </a:t>
            </a:r>
            <a:r>
              <a:rPr lang="fr-FR" sz="2250" dirty="0" err="1"/>
              <a:t>accelerator</a:t>
            </a:r>
            <a:br>
              <a:rPr lang="fr-FR" sz="2250" dirty="0"/>
            </a:br>
            <a:br>
              <a:rPr lang="fr-FR" sz="2250" dirty="0"/>
            </a:br>
            <a:r>
              <a:rPr lang="fr-FR" sz="2250" dirty="0" err="1"/>
              <a:t>based</a:t>
            </a:r>
            <a:r>
              <a:rPr lang="fr-FR" sz="2250" dirty="0"/>
              <a:t> on the HF-RFQ </a:t>
            </a:r>
            <a:r>
              <a:rPr lang="fr-FR" sz="2250" dirty="0" err="1"/>
              <a:t>developed</a:t>
            </a:r>
            <a:r>
              <a:rPr lang="fr-FR" sz="2250" dirty="0"/>
              <a:t> at CERN</a:t>
            </a:r>
            <a:br>
              <a:rPr lang="fr-FR" sz="2250" dirty="0"/>
            </a:br>
            <a:br>
              <a:rPr lang="fr-FR" sz="2250" dirty="0"/>
            </a:br>
            <a:r>
              <a:rPr lang="fr-FR" sz="2250" dirty="0"/>
              <a:t>In collaboration </a:t>
            </a:r>
            <a:r>
              <a:rPr lang="fr-FR" sz="2250" dirty="0" err="1"/>
              <a:t>with</a:t>
            </a:r>
            <a:r>
              <a:rPr lang="fr-FR" sz="2250" dirty="0"/>
              <a:t> INFN-</a:t>
            </a:r>
            <a:r>
              <a:rPr lang="fr-FR" sz="2250" dirty="0" err="1"/>
              <a:t>CHNet</a:t>
            </a:r>
            <a:r>
              <a:rPr lang="fr-FR" sz="2250" dirty="0"/>
              <a:t> (Cultural </a:t>
            </a:r>
            <a:r>
              <a:rPr lang="fr-FR" sz="2250" dirty="0" err="1"/>
              <a:t>Heritage</a:t>
            </a:r>
            <a:r>
              <a:rPr lang="fr-FR" sz="2250" dirty="0"/>
              <a:t> Network)</a:t>
            </a:r>
            <a:endParaRPr sz="2250" dirty="0"/>
          </a:p>
        </p:txBody>
      </p:sp>
      <p:pic>
        <p:nvPicPr>
          <p:cNvPr id="9" name="Picture 8">
            <a:extLst>
              <a:ext uri="{FF2B5EF4-FFF2-40B4-BE49-F238E27FC236}">
                <a16:creationId xmlns:a16="http://schemas.microsoft.com/office/drawing/2014/main" id="{7B178E1C-C1A6-B84D-97BB-4A779F86DC4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960571" y="3429000"/>
            <a:ext cx="1210455" cy="605653"/>
          </a:xfrm>
          <a:prstGeom prst="rect">
            <a:avLst/>
          </a:prstGeom>
        </p:spPr>
      </p:pic>
      <p:pic>
        <p:nvPicPr>
          <p:cNvPr id="10" name="Picture 9">
            <a:extLst>
              <a:ext uri="{FF2B5EF4-FFF2-40B4-BE49-F238E27FC236}">
                <a16:creationId xmlns:a16="http://schemas.microsoft.com/office/drawing/2014/main" id="{0CCDFBD5-0802-2542-8F44-ECE496CF102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157304" y="4388313"/>
            <a:ext cx="748411" cy="748411"/>
          </a:xfrm>
          <a:prstGeom prst="rect">
            <a:avLst/>
          </a:prstGeom>
        </p:spPr>
      </p:pic>
      <p:sp>
        <p:nvSpPr>
          <p:cNvPr id="11" name="Shape 173">
            <a:extLst>
              <a:ext uri="{FF2B5EF4-FFF2-40B4-BE49-F238E27FC236}">
                <a16:creationId xmlns:a16="http://schemas.microsoft.com/office/drawing/2014/main" id="{363D2036-7E00-1549-8ECC-408CE4C6967B}"/>
              </a:ext>
            </a:extLst>
          </p:cNvPr>
          <p:cNvSpPr txBox="1">
            <a:spLocks/>
          </p:cNvSpPr>
          <p:nvPr/>
        </p:nvSpPr>
        <p:spPr>
          <a:xfrm>
            <a:off x="8424903" y="107257"/>
            <a:ext cx="3746122" cy="1915360"/>
          </a:xfrm>
          <a:prstGeom prst="rect">
            <a:avLst/>
          </a:prstGeom>
          <a:solidFill>
            <a:srgbClr val="DCDEE0"/>
          </a:solidFill>
          <a:ln w="12700">
            <a:miter lim="400000"/>
          </a:ln>
          <a:extLst>
            <a:ext uri="{C572A759-6A51-4108-AA02-DFA0A04FC94B}">
              <ma14:wrappingTextBoxFlag xmlns:ma14="http://schemas.microsoft.com/office/mac/drawingml/2011/main" xmlns="" val="1"/>
            </a:ext>
          </a:extLst>
        </p:spPr>
        <p:txBody>
          <a:bodyPr lIns="35718" tIns="35718" rIns="35718" bIns="35718" anchor="b">
            <a:normAutofit fontScale="90000" lnSpcReduction="10000"/>
          </a:bodyPr>
          <a:lst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9pPr>
          </a:lstStyle>
          <a:p>
            <a:pPr algn="r" defTabSz="221806">
              <a:defRPr sz="4320"/>
            </a:pPr>
            <a:r>
              <a:rPr lang="en-US" sz="3375" b="1" dirty="0"/>
              <a:t>MACHINA</a:t>
            </a:r>
          </a:p>
          <a:p>
            <a:pPr algn="r" defTabSz="221806">
              <a:defRPr sz="4320"/>
            </a:pPr>
            <a:br>
              <a:rPr lang="en-US" sz="3037" dirty="0"/>
            </a:br>
            <a:r>
              <a:rPr lang="en-US" sz="2812" dirty="0"/>
              <a:t>Movable Accelerator for Cultural Heritage In-situ Non-destructive Analysis</a:t>
            </a:r>
            <a:endParaRPr lang="en-US" sz="3037" dirty="0"/>
          </a:p>
        </p:txBody>
      </p:sp>
      <p:sp>
        <p:nvSpPr>
          <p:cNvPr id="12" name="TextBox 11">
            <a:extLst>
              <a:ext uri="{FF2B5EF4-FFF2-40B4-BE49-F238E27FC236}">
                <a16:creationId xmlns:a16="http://schemas.microsoft.com/office/drawing/2014/main" id="{EB022BA1-12DE-D746-BE72-0A678D8522B1}"/>
              </a:ext>
            </a:extLst>
          </p:cNvPr>
          <p:cNvSpPr txBox="1"/>
          <p:nvPr/>
        </p:nvSpPr>
        <p:spPr>
          <a:xfrm rot="16200000">
            <a:off x="10221426" y="2992681"/>
            <a:ext cx="1170513" cy="307777"/>
          </a:xfrm>
          <a:prstGeom prst="rect">
            <a:avLst/>
          </a:prstGeom>
          <a:noFill/>
        </p:spPr>
        <p:txBody>
          <a:bodyPr wrap="none" rtlCol="0">
            <a:spAutoFit/>
          </a:bodyPr>
          <a:lstStyle/>
          <a:p>
            <a:r>
              <a:rPr lang="en-US" sz="1400" dirty="0"/>
              <a:t>Photo: INFN</a:t>
            </a:r>
          </a:p>
        </p:txBody>
      </p:sp>
      <p:sp>
        <p:nvSpPr>
          <p:cNvPr id="3" name="Slide Number Placeholder 2">
            <a:extLst>
              <a:ext uri="{FF2B5EF4-FFF2-40B4-BE49-F238E27FC236}">
                <a16:creationId xmlns:a16="http://schemas.microsoft.com/office/drawing/2014/main" id="{4EA85C21-1D02-0E47-AAD3-18F94271BE1E}"/>
              </a:ext>
            </a:extLst>
          </p:cNvPr>
          <p:cNvSpPr>
            <a:spLocks noGrp="1"/>
          </p:cNvSpPr>
          <p:nvPr>
            <p:ph type="sldNum" sz="quarter" idx="2"/>
          </p:nvPr>
        </p:nvSpPr>
        <p:spPr>
          <a:xfrm>
            <a:off x="16571780" y="9153979"/>
            <a:ext cx="410370" cy="379591"/>
          </a:xfrm>
          <a:prstGeom prst="rect">
            <a:avLst/>
          </a:prstGeom>
          <a:ln w="12700">
            <a:miter lim="400000"/>
          </a:ln>
        </p:spPr>
        <p:txBody>
          <a:bodyPr wrap="none" lIns="50800" tIns="50800" rIns="50800" bIns="5080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fld id="{86CB4B4D-7CA3-9044-876B-883B54F8677D}" type="slidenum">
              <a:rPr lang="en-CH" smtClean="0"/>
              <a:pPr/>
              <a:t>9</a:t>
            </a:fld>
            <a:endParaRPr lang="en-FR"/>
          </a:p>
        </p:txBody>
      </p:sp>
    </p:spTree>
    <p:extLst>
      <p:ext uri="{BB962C8B-B14F-4D97-AF65-F5344CB8AC3E}">
        <p14:creationId xmlns:p14="http://schemas.microsoft.com/office/powerpoint/2010/main" val="1516749597"/>
      </p:ext>
    </p:extLst>
  </p:cSld>
  <p:clrMapOvr>
    <a:masterClrMapping/>
  </p:clrMapOvr>
  <p:transition spd="slow"/>
</p:sld>
</file>

<file path=ppt/theme/_rels/theme7.xml.rels><?xml version="1.0" encoding="UTF-8" standalone="yes"?>
<Relationships xmlns="http://schemas.openxmlformats.org/package/2006/relationships"><Relationship Id="rId1" Type="http://schemas.openxmlformats.org/officeDocument/2006/relationships/image" Target="../media/image1.png"/></Relationships>
</file>

<file path=ppt/theme/_rels/theme8.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2.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3.xml><?xml version="1.0" encoding="utf-8"?>
<a:theme xmlns:a="http://schemas.openxmlformats.org/drawingml/2006/main" name="2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4.xml><?xml version="1.0" encoding="utf-8"?>
<a:theme xmlns:a="http://schemas.openxmlformats.org/drawingml/2006/main" name="3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5.xml><?xml version="1.0" encoding="utf-8"?>
<a:theme xmlns:a="http://schemas.openxmlformats.org/drawingml/2006/main" name="4_Education and Training">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6.xml><?xml version="1.0" encoding="utf-8"?>
<a:theme xmlns:a="http://schemas.openxmlformats.org/drawingml/2006/main" name="Country">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7.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8.xml><?xml version="1.0" encoding="utf-8"?>
<a:theme xmlns:a="http://schemas.openxmlformats.org/drawingml/2006/main" name="1_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9.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CERN_New_Corporate_proposition</Template>
  <TotalTime>24250</TotalTime>
  <Words>545</Words>
  <Application>Microsoft Macintosh PowerPoint</Application>
  <PresentationFormat>Widescreen</PresentationFormat>
  <Paragraphs>85</Paragraphs>
  <Slides>21</Slides>
  <Notes>16</Notes>
  <HiddenSlides>0</HiddenSlides>
  <MMClips>1</MMClips>
  <ScaleCrop>false</ScaleCrop>
  <HeadingPairs>
    <vt:vector size="6" baseType="variant">
      <vt:variant>
        <vt:lpstr>Fonts Used</vt:lpstr>
      </vt:variant>
      <vt:variant>
        <vt:i4>8</vt:i4>
      </vt:variant>
      <vt:variant>
        <vt:lpstr>Theme</vt:lpstr>
      </vt:variant>
      <vt:variant>
        <vt:i4>8</vt:i4>
      </vt:variant>
      <vt:variant>
        <vt:lpstr>Slide Titles</vt:lpstr>
      </vt:variant>
      <vt:variant>
        <vt:i4>21</vt:i4>
      </vt:variant>
    </vt:vector>
  </HeadingPairs>
  <TitlesOfParts>
    <vt:vector size="37" baseType="lpstr">
      <vt:lpstr>Arial</vt:lpstr>
      <vt:lpstr>Bitstream Vera Sans</vt:lpstr>
      <vt:lpstr>Calibri</vt:lpstr>
      <vt:lpstr>Helvetica</vt:lpstr>
      <vt:lpstr>Helvetica Light</vt:lpstr>
      <vt:lpstr>Helvetica Neue</vt:lpstr>
      <vt:lpstr>Raleway</vt:lpstr>
      <vt:lpstr>Times New Roman</vt:lpstr>
      <vt:lpstr>CERN_Corporate</vt:lpstr>
      <vt:lpstr>1_Research</vt:lpstr>
      <vt:lpstr>2_Collaboration</vt:lpstr>
      <vt:lpstr>3_Innovation</vt:lpstr>
      <vt:lpstr>4_Education and Training</vt:lpstr>
      <vt:lpstr>Country</vt:lpstr>
      <vt:lpstr>White</vt:lpstr>
      <vt:lpstr>1_White</vt:lpstr>
      <vt:lpstr>PowerPoint Presentation</vt:lpstr>
      <vt:lpstr>PowerPoint Presentation</vt:lpstr>
      <vt:lpstr>Four pillars underpin CERN’s mission</vt:lpstr>
      <vt:lpstr>Some historic examples</vt:lpstr>
      <vt:lpstr>Our toolbox to accelerate innovation</vt:lpstr>
      <vt:lpstr>Hybrid strategy: tech push &amp; market pull</vt:lpstr>
      <vt:lpstr>PowerPoint Presentation</vt:lpstr>
      <vt:lpstr>PowerPoint Presentation</vt:lpstr>
      <vt:lpstr>Construction of a compact, transportable accelerator  based on the HF-RFQ developed at CERN  In collaboration with INFN-CHNet (Cultural Heritage Network)</vt:lpstr>
      <vt:lpstr>Medipix</vt:lpstr>
      <vt:lpstr>Spectroscopic information permits material separation</vt:lpstr>
      <vt:lpstr>PowerPoint Presentation</vt:lpstr>
      <vt:lpstr> </vt:lpstr>
      <vt:lpstr>PowerPoint Presentation</vt:lpstr>
      <vt:lpstr>PowerPoint Presentation</vt:lpstr>
      <vt:lpstr>InsightArt Start-up using Medipix X-ray eyes for cultural heritage</vt:lpstr>
      <vt:lpstr>Bundesdruckerei (Berlin) works with CERN on next generation ideas for identity management  and cryptography and data handling.</vt:lpstr>
      <vt:lpstr>ZENSEACT (Volvo Cars Company) teams up with CERN on extremely fast machine learning using FPGAs.</vt:lpstr>
      <vt:lpstr>ZENSEACT (Volvo Cars Company) teams up with CERN on fast machine learning using FPGAs.</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Ewa Lopienska</dc:creator>
  <cp:lastModifiedBy>Giovanni Anelli</cp:lastModifiedBy>
  <cp:revision>1115</cp:revision>
  <cp:lastPrinted>2021-04-15T12:33:04Z</cp:lastPrinted>
  <dcterms:created xsi:type="dcterms:W3CDTF">2017-12-12T17:17:03Z</dcterms:created>
  <dcterms:modified xsi:type="dcterms:W3CDTF">2025-05-07T20:01:31Z</dcterms:modified>
</cp:coreProperties>
</file>