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9144000"/>
  <p:notesSz cx="6858000" cy="9144000"/>
  <p:embeddedFontLst>
    <p:embeddedFont>
      <p:font typeface="Belleza"/>
      <p:regular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3" roundtripDataSignature="AMtx7mgoi57AqNWG9cYx9DjblpbFzWZj5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font" Target="fonts/Belleza-regular.fntdata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cy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" name="Google Shape;80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cc91d6426e_0_5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g2cc91d6426e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" name="Google Shape;189;g2cc91d6426e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d04bb5cbbe_0_7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d04bb5cbbe_0_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2d04bb5cbbe_0_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d04bb5cbbe_0_8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d04bb5cbbe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2d04bb5cbbe_0_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d04bb5cbbe_0_9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d04bb5cbbe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2d04bb5cbbe_0_9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d0e10fec29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d0e10fec2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2d0e10fec2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d04bb5cbbe_0_10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d04bb5cbbe_0_1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2d04bb5cbbe_0_10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d04bb5cbbe_0_1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d04bb5cbbe_0_1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2d04bb5cbbe_0_1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d0e10fec29_0_3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d0e10fec29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2d0e10fec29_0_3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c66e51e6cc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g2c66e51e6cc_0_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d0e10fec29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" name="Google Shape;99;g2d0e10fec29_0_2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d04bb5cbbe_0_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d04bb5cbbe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2d04bb5cbbe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d04bb5cbbe_0_1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d04bb5cbbe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2d04bb5cbbe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d04bb5cbbe_0_4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d04bb5cbbe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2d04bb5cbbe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d04bb5cbbe_0_2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d04bb5cbbe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2d04bb5cbbe_0_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d04bb5cbbe_0_5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d04bb5cbbe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2d04bb5cbbe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d04bb5cbbe_0_6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d04bb5cbbe_0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2d04bb5cbbe_0_6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5"/>
          <p:cNvSpPr txBox="1"/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5"/>
          <p:cNvSpPr txBox="1"/>
          <p:nvPr>
            <p:ph idx="1" type="body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4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44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4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5"/>
          <p:cNvSpPr txBox="1"/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5"/>
          <p:cNvSpPr txBox="1"/>
          <p:nvPr>
            <p:ph idx="1" type="body"/>
          </p:nvPr>
        </p:nvSpPr>
        <p:spPr>
          <a:xfrm>
            <a:off x="457200" y="214424"/>
            <a:ext cx="274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45"/>
          <p:cNvSpPr txBox="1"/>
          <p:nvPr>
            <p:ph idx="2" type="body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indent="-36576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2pPr>
            <a:lvl3pPr indent="-347344" lvl="2" marL="13716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870"/>
              <a:buChar char="•"/>
              <a:defRPr sz="2200"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45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5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5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6"/>
          <p:cNvSpPr txBox="1"/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6"/>
          <p:cNvSpPr/>
          <p:nvPr>
            <p:ph idx="2" type="pic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71" name="Google Shape;71;p46"/>
          <p:cNvSpPr txBox="1"/>
          <p:nvPr>
            <p:ph idx="1" type="body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46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6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6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7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77" name="Google Shape;77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266393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6"/>
          <p:cNvSpPr txBox="1"/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6"/>
          <p:cNvSpPr txBox="1"/>
          <p:nvPr>
            <p:ph idx="1" type="body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indent="-331469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6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6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6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7"/>
          <p:cNvSpPr txBox="1"/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7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7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7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30" name="Google Shape;30;p37"/>
          <p:cNvSpPr txBox="1"/>
          <p:nvPr>
            <p:ph idx="1" type="body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2" name="Google Shape;32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2181663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9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35" name="Google Shape;35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266393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37" name="Google Shape;37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2169000"/>
            <a:ext cx="25200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39" name="Google Shape;39;p41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1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2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2"/>
          <p:cNvSpPr txBox="1"/>
          <p:nvPr>
            <p:ph idx="1" type="body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2"/>
          <p:cNvSpPr txBox="1"/>
          <p:nvPr>
            <p:ph idx="2" type="body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42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2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2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3"/>
          <p:cNvSpPr txBox="1"/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3"/>
          <p:cNvSpPr txBox="1"/>
          <p:nvPr>
            <p:ph idx="1" type="body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43"/>
          <p:cNvSpPr txBox="1"/>
          <p:nvPr>
            <p:ph idx="2" type="body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43"/>
          <p:cNvSpPr txBox="1"/>
          <p:nvPr>
            <p:ph idx="3" type="body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43"/>
          <p:cNvSpPr txBox="1"/>
          <p:nvPr>
            <p:ph idx="4" type="body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43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3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3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4"/>
          <p:cNvSpPr txBox="1"/>
          <p:nvPr>
            <p:ph idx="1" type="body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bande-01.eps" id="12" name="Google Shape;12;p3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34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4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34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3.png"/><Relationship Id="rId4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Relationship Id="rId4" Type="http://schemas.openxmlformats.org/officeDocument/2006/relationships/image" Target="../media/image31.png"/><Relationship Id="rId5" Type="http://schemas.openxmlformats.org/officeDocument/2006/relationships/image" Target="../media/image28.png"/><Relationship Id="rId6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Relationship Id="rId4" Type="http://schemas.openxmlformats.org/officeDocument/2006/relationships/image" Target="../media/image24.png"/><Relationship Id="rId5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Relationship Id="rId4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0.png"/><Relationship Id="rId4" Type="http://schemas.openxmlformats.org/officeDocument/2006/relationships/image" Target="../media/image26.png"/><Relationship Id="rId5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2.png"/><Relationship Id="rId4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2.png"/><Relationship Id="rId4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2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9" Type="http://schemas.openxmlformats.org/officeDocument/2006/relationships/image" Target="../media/image21.png"/><Relationship Id="rId5" Type="http://schemas.openxmlformats.org/officeDocument/2006/relationships/image" Target="../media/image14.png"/><Relationship Id="rId6" Type="http://schemas.openxmlformats.org/officeDocument/2006/relationships/image" Target="../media/image16.png"/><Relationship Id="rId7" Type="http://schemas.openxmlformats.org/officeDocument/2006/relationships/image" Target="../media/image15.png"/><Relationship Id="rId8" Type="http://schemas.openxmlformats.org/officeDocument/2006/relationships/image" Target="../media/image2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Relationship Id="rId4" Type="http://schemas.openxmlformats.org/officeDocument/2006/relationships/image" Target="../media/image13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>
            <p:ph type="title"/>
          </p:nvPr>
        </p:nvSpPr>
        <p:spPr>
          <a:xfrm>
            <a:off x="3507600" y="127975"/>
            <a:ext cx="21288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cy" sz="3600"/>
              <a:t>ᑐ ᑌ ᑎ ᕮ</a:t>
            </a:r>
            <a:endParaRPr sz="3600"/>
          </a:p>
        </p:txBody>
      </p:sp>
      <p:sp>
        <p:nvSpPr>
          <p:cNvPr id="83" name="Google Shape;83;p1"/>
          <p:cNvSpPr txBox="1"/>
          <p:nvPr>
            <p:ph idx="1" type="body"/>
          </p:nvPr>
        </p:nvSpPr>
        <p:spPr>
          <a:xfrm>
            <a:off x="3648000" y="3449600"/>
            <a:ext cx="18480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 fontScale="925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cy"/>
              <a:t>Harry Akins 16/04/2024</a:t>
            </a:r>
            <a:endParaRPr/>
          </a:p>
        </p:txBody>
      </p:sp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743575"/>
            <a:ext cx="1123950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250" y="5738813"/>
            <a:ext cx="2571750" cy="11239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1765950" y="1879325"/>
            <a:ext cx="56121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0" lang="cy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Supernova Pointing</a:t>
            </a:r>
            <a:endParaRPr b="1" i="0" sz="5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cc91d6426e_0_50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/>
              <a:t>Main Track Identifier</a:t>
            </a:r>
            <a:endParaRPr/>
          </a:p>
        </p:txBody>
      </p:sp>
      <p:sp>
        <p:nvSpPr>
          <p:cNvPr id="192" name="Google Shape;192;g2cc91d6426e_0_50"/>
          <p:cNvSpPr txBox="1"/>
          <p:nvPr>
            <p:ph idx="1" type="body"/>
          </p:nvPr>
        </p:nvSpPr>
        <p:spPr>
          <a:xfrm>
            <a:off x="0" y="1095300"/>
            <a:ext cx="8905800" cy="41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Testing SN Main track identifier using different background cuts </a:t>
            </a:r>
            <a:endParaRPr/>
          </a:p>
          <a:p>
            <a:pPr indent="-287018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920"/>
              <a:buChar char="•"/>
            </a:pPr>
            <a:r>
              <a:rPr lang="cy" sz="1900"/>
              <a:t>Goal: Classify events as Main Track or other ---&gt; </a:t>
            </a:r>
            <a:r>
              <a:rPr lang="cy" sz="1900"/>
              <a:t>Significantly</a:t>
            </a:r>
            <a:r>
              <a:rPr lang="cy" sz="1900"/>
              <a:t> reduce number of events to analyse so a more complex algorithm can be applied to </a:t>
            </a:r>
            <a:r>
              <a:rPr lang="cy" sz="1900"/>
              <a:t>remaining</a:t>
            </a:r>
            <a:r>
              <a:rPr lang="cy" sz="1900"/>
              <a:t> events for identification (ML)</a:t>
            </a:r>
            <a:endParaRPr sz="1900"/>
          </a:p>
        </p:txBody>
      </p:sp>
      <p:sp>
        <p:nvSpPr>
          <p:cNvPr id="193" name="Google Shape;193;g2cc91d6426e_0_5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94" name="Google Shape;194;g2cc91d6426e_0_50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sp>
        <p:nvSpPr>
          <p:cNvPr id="195" name="Google Shape;195;g2cc91d6426e_0_5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96" name="Google Shape;196;g2cc91d6426e_0_50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sp>
        <p:nvSpPr>
          <p:cNvPr id="197" name="Google Shape;197;g2cc91d6426e_0_5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98" name="Google Shape;198;g2cc91d6426e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g2cc91d6426e_0_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8449" y="2976400"/>
            <a:ext cx="4728899" cy="3132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g2cc91d6426e_0_50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01" name="Google Shape;201;g2cc91d6426e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2cc91d6426e_0_50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d04bb5cbbe_0_74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Where to Cut?</a:t>
            </a:r>
            <a:endParaRPr/>
          </a:p>
        </p:txBody>
      </p:sp>
      <p:sp>
        <p:nvSpPr>
          <p:cNvPr id="209" name="Google Shape;209;g2d04bb5cbbe_0_74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10" name="Google Shape;210;g2d04bb5cbbe_0_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1850" y="1476675"/>
            <a:ext cx="5072150" cy="390465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g2d04bb5cbbe_0_74"/>
          <p:cNvSpPr txBox="1"/>
          <p:nvPr/>
        </p:nvSpPr>
        <p:spPr>
          <a:xfrm>
            <a:off x="522250" y="2034025"/>
            <a:ext cx="3820800" cy="34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212" name="Google Shape;212;g2d04bb5cbbe_0_74"/>
          <p:cNvSpPr txBox="1"/>
          <p:nvPr/>
        </p:nvSpPr>
        <p:spPr>
          <a:xfrm>
            <a:off x="234425" y="1476675"/>
            <a:ext cx="3999300" cy="3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cy" sz="1900">
                <a:solidFill>
                  <a:schemeClr val="dk1"/>
                </a:solidFill>
              </a:rPr>
              <a:t>We can cut at very high ADC and </a:t>
            </a:r>
            <a:r>
              <a:rPr lang="cy" sz="1900">
                <a:solidFill>
                  <a:schemeClr val="dk1"/>
                </a:solidFill>
              </a:rPr>
              <a:t>eliminate</a:t>
            </a:r>
            <a:r>
              <a:rPr lang="cy" sz="1900">
                <a:solidFill>
                  <a:schemeClr val="dk1"/>
                </a:solidFill>
              </a:rPr>
              <a:t> most backgrounds, but we are not sure how many MTs we need for pointing yet</a:t>
            </a:r>
            <a:endParaRPr sz="1900">
              <a:solidFill>
                <a:schemeClr val="dk1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cy" sz="1900">
                <a:solidFill>
                  <a:schemeClr val="dk1"/>
                </a:solidFill>
              </a:rPr>
              <a:t>Accepting only higher energy main tracks may affect </a:t>
            </a:r>
            <a:r>
              <a:rPr lang="cy" sz="1900">
                <a:solidFill>
                  <a:schemeClr val="dk1"/>
                </a:solidFill>
              </a:rPr>
              <a:t>performance</a:t>
            </a:r>
            <a:r>
              <a:rPr lang="cy" sz="1900">
                <a:solidFill>
                  <a:schemeClr val="dk1"/>
                </a:solidFill>
              </a:rPr>
              <a:t> of ES-CC neural net as well</a:t>
            </a:r>
            <a:endParaRPr sz="1900">
              <a:solidFill>
                <a:schemeClr val="dk1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cy" sz="1900">
                <a:solidFill>
                  <a:schemeClr val="dk1"/>
                </a:solidFill>
              </a:rPr>
              <a:t>My task: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cy" sz="1900">
                <a:solidFill>
                  <a:schemeClr val="dk1"/>
                </a:solidFill>
              </a:rPr>
              <a:t>Create new models at different cuts and test performance. Find best cut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cy" sz="1900">
                <a:solidFill>
                  <a:schemeClr val="dk1"/>
                </a:solidFill>
              </a:rPr>
              <a:t>Test ES-CC classifier with this cut as well</a:t>
            </a: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</a:endParaRPr>
          </a:p>
        </p:txBody>
      </p:sp>
      <p:sp>
        <p:nvSpPr>
          <p:cNvPr id="213" name="Google Shape;213;g2d04bb5cbbe_0_74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14" name="Google Shape;214;g2d04bb5cbbe_0_7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2d04bb5cbbe_0_74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d04bb5cbbe_0_84"/>
          <p:cNvSpPr txBox="1"/>
          <p:nvPr>
            <p:ph type="title"/>
          </p:nvPr>
        </p:nvSpPr>
        <p:spPr>
          <a:xfrm>
            <a:off x="45855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Step 1: Create Training Data</a:t>
            </a:r>
            <a:endParaRPr/>
          </a:p>
        </p:txBody>
      </p:sp>
      <p:sp>
        <p:nvSpPr>
          <p:cNvPr id="222" name="Google Shape;222;g2d04bb5cbbe_0_84"/>
          <p:cNvSpPr txBox="1"/>
          <p:nvPr>
            <p:ph idx="1" type="body"/>
          </p:nvPr>
        </p:nvSpPr>
        <p:spPr>
          <a:xfrm>
            <a:off x="360975" y="1504305"/>
            <a:ext cx="7143000" cy="588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1940" lvl="0" marL="457200" rtl="0" algn="l">
              <a:spcBef>
                <a:spcPts val="360"/>
              </a:spcBef>
              <a:spcAft>
                <a:spcPts val="0"/>
              </a:spcAft>
              <a:buSzPts val="840"/>
              <a:buAutoNum type="arabicPeriod"/>
            </a:pPr>
            <a:r>
              <a:rPr lang="cy" sz="2400"/>
              <a:t>Create Cut Clusters </a:t>
            </a:r>
            <a:endParaRPr sz="2400"/>
          </a:p>
        </p:txBody>
      </p:sp>
      <p:sp>
        <p:nvSpPr>
          <p:cNvPr id="223" name="Google Shape;223;g2d04bb5cbbe_0_84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24" name="Google Shape;224;g2d04bb5cbbe_0_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775" y="1914551"/>
            <a:ext cx="4346739" cy="5889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2d04bb5cbbe_0_84"/>
          <p:cNvSpPr txBox="1"/>
          <p:nvPr>
            <p:ph idx="1" type="body"/>
          </p:nvPr>
        </p:nvSpPr>
        <p:spPr>
          <a:xfrm>
            <a:off x="4745200" y="1504305"/>
            <a:ext cx="7143000" cy="588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cy" sz="2400"/>
              <a:t> 2. Clusters to numpy datasets</a:t>
            </a:r>
            <a:endParaRPr sz="2400"/>
          </a:p>
        </p:txBody>
      </p:sp>
      <p:pic>
        <p:nvPicPr>
          <p:cNvPr id="226" name="Google Shape;226;g2d04bb5cbbe_0_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5200" y="1914550"/>
            <a:ext cx="4187848" cy="209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g2d04bb5cbbe_0_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2123" y="3502750"/>
            <a:ext cx="3079050" cy="2582548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g2d04bb5cbbe_0_84"/>
          <p:cNvSpPr txBox="1"/>
          <p:nvPr>
            <p:ph idx="1" type="body"/>
          </p:nvPr>
        </p:nvSpPr>
        <p:spPr>
          <a:xfrm>
            <a:off x="745825" y="3024730"/>
            <a:ext cx="7143000" cy="588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cy" sz="2400"/>
              <a:t>3. Mix Datasets</a:t>
            </a:r>
            <a:endParaRPr sz="2400"/>
          </a:p>
        </p:txBody>
      </p:sp>
      <p:sp>
        <p:nvSpPr>
          <p:cNvPr id="229" name="Google Shape;229;g2d04bb5cbbe_0_84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30" name="Google Shape;230;g2d04bb5cbbe_0_8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g2d04bb5cbbe_0_84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d04bb5cbbe_0_96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Train Model </a:t>
            </a:r>
            <a:endParaRPr/>
          </a:p>
        </p:txBody>
      </p:sp>
      <p:sp>
        <p:nvSpPr>
          <p:cNvPr id="238" name="Google Shape;238;g2d04bb5cbbe_0_96"/>
          <p:cNvSpPr txBox="1"/>
          <p:nvPr>
            <p:ph idx="1" type="body"/>
          </p:nvPr>
        </p:nvSpPr>
        <p:spPr>
          <a:xfrm>
            <a:off x="0" y="1439825"/>
            <a:ext cx="41121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00990" lvl="0" marL="457200" rtl="0" algn="l">
              <a:spcBef>
                <a:spcPts val="360"/>
              </a:spcBef>
              <a:spcAft>
                <a:spcPts val="0"/>
              </a:spcAft>
              <a:buSzPts val="1140"/>
              <a:buChar char="•"/>
            </a:pPr>
            <a:r>
              <a:rPr lang="cy" sz="2700"/>
              <a:t>Images created from TPs, model is trained on them </a:t>
            </a:r>
            <a:endParaRPr sz="2700"/>
          </a:p>
          <a:p>
            <a:pPr indent="-300990" lvl="0" marL="457200" rtl="0" algn="l">
              <a:spcBef>
                <a:spcPts val="0"/>
              </a:spcBef>
              <a:spcAft>
                <a:spcPts val="0"/>
              </a:spcAft>
              <a:buSzPts val="1140"/>
              <a:buChar char="•"/>
            </a:pPr>
            <a:r>
              <a:rPr lang="cy" sz="2700"/>
              <a:t>Using </a:t>
            </a:r>
            <a:r>
              <a:rPr lang="cy" sz="2700"/>
              <a:t>2D CNN</a:t>
            </a:r>
            <a:endParaRPr sz="2700"/>
          </a:p>
          <a:p>
            <a:pPr indent="-312419" lvl="1" marL="914400" rtl="0" algn="l">
              <a:spcBef>
                <a:spcPts val="0"/>
              </a:spcBef>
              <a:spcAft>
                <a:spcPts val="0"/>
              </a:spcAft>
              <a:buSzPts val="1320"/>
              <a:buChar char="•"/>
            </a:pPr>
            <a:r>
              <a:rPr lang="cy" sz="2300"/>
              <a:t>Good for images, picks up different patterns across different convolution layers </a:t>
            </a:r>
            <a:endParaRPr sz="2300"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2d04bb5cbbe_0_96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40" name="Google Shape;240;g2d04bb5cbbe_0_96"/>
          <p:cNvPicPr preferRelativeResize="0"/>
          <p:nvPr/>
        </p:nvPicPr>
        <p:blipFill rotWithShape="1">
          <a:blip r:embed="rId3">
            <a:alphaModFix/>
          </a:blip>
          <a:srcRect b="28677" l="8725" r="0" t="28437"/>
          <a:stretch/>
        </p:blipFill>
        <p:spPr>
          <a:xfrm>
            <a:off x="4054325" y="668950"/>
            <a:ext cx="5089675" cy="239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g2d04bb5cbbe_0_96"/>
          <p:cNvPicPr preferRelativeResize="0"/>
          <p:nvPr/>
        </p:nvPicPr>
        <p:blipFill rotWithShape="1">
          <a:blip r:embed="rId4">
            <a:alphaModFix/>
          </a:blip>
          <a:srcRect b="25991" l="10578" r="0" t="31991"/>
          <a:stretch/>
        </p:blipFill>
        <p:spPr>
          <a:xfrm>
            <a:off x="4111951" y="3512650"/>
            <a:ext cx="5089675" cy="239145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g2d04bb5cbbe_0_96"/>
          <p:cNvSpPr txBox="1"/>
          <p:nvPr/>
        </p:nvSpPr>
        <p:spPr>
          <a:xfrm>
            <a:off x="4823438" y="343575"/>
            <a:ext cx="30648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2400">
                <a:solidFill>
                  <a:schemeClr val="dk1"/>
                </a:solidFill>
              </a:rPr>
              <a:t>Main Track Samples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243" name="Google Shape;243;g2d04bb5cbbe_0_96"/>
          <p:cNvSpPr txBox="1"/>
          <p:nvPr/>
        </p:nvSpPr>
        <p:spPr>
          <a:xfrm>
            <a:off x="4714088" y="2949250"/>
            <a:ext cx="32835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2400">
                <a:solidFill>
                  <a:schemeClr val="dk1"/>
                </a:solidFill>
              </a:rPr>
              <a:t>Background Samples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244" name="Google Shape;244;g2d04bb5cbbe_0_96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45" name="Google Shape;245;g2d04bb5cbbe_0_9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2d04bb5cbbe_0_96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d0e10fec29_0_0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2d0e10fec29_0_0"/>
          <p:cNvSpPr txBox="1"/>
          <p:nvPr>
            <p:ph idx="1" type="body"/>
          </p:nvPr>
        </p:nvSpPr>
        <p:spPr>
          <a:xfrm>
            <a:off x="457200" y="1325606"/>
            <a:ext cx="82269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2d0e10fec29_0_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55" name="Google Shape;255;g2d0e10fec29_0_0"/>
          <p:cNvPicPr preferRelativeResize="0"/>
          <p:nvPr/>
        </p:nvPicPr>
        <p:blipFill rotWithShape="1">
          <a:blip r:embed="rId3">
            <a:alphaModFix/>
          </a:blip>
          <a:srcRect b="36419" l="0" r="0" t="0"/>
          <a:stretch/>
        </p:blipFill>
        <p:spPr>
          <a:xfrm>
            <a:off x="0" y="221242"/>
            <a:ext cx="9144000" cy="5254882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g2d0e10fec29_0_0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57" name="Google Shape;257;g2d0e10fec29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g2d0e10fec29_0_0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d04bb5cbbe_0_104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No ADC Cut</a:t>
            </a:r>
            <a:endParaRPr/>
          </a:p>
        </p:txBody>
      </p:sp>
      <p:sp>
        <p:nvSpPr>
          <p:cNvPr id="265" name="Google Shape;265;g2d04bb5cbbe_0_104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66" name="Google Shape;266;g2d04bb5cbbe_0_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975" y="1786650"/>
            <a:ext cx="3599700" cy="35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g2d04bb5cbbe_0_104"/>
          <p:cNvSpPr txBox="1"/>
          <p:nvPr/>
        </p:nvSpPr>
        <p:spPr>
          <a:xfrm>
            <a:off x="987975" y="4144300"/>
            <a:ext cx="434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1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0.04</a:t>
            </a:r>
            <a:endParaRPr sz="10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g2d04bb5cbbe_0_104"/>
          <p:cNvSpPr txBox="1"/>
          <p:nvPr/>
        </p:nvSpPr>
        <p:spPr>
          <a:xfrm>
            <a:off x="2131475" y="414430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0.96</a:t>
            </a:r>
            <a:endParaRPr sz="1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9" name="Google Shape;269;g2d04bb5cbbe_0_1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2450" y="1328550"/>
            <a:ext cx="4351000" cy="435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2d04bb5cbbe_0_104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71" name="Google Shape;271;g2d04bb5cbbe_0_10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g2d04bb5cbbe_0_104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d04bb5cbbe_0_112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Next Steps</a:t>
            </a:r>
            <a:endParaRPr/>
          </a:p>
        </p:txBody>
      </p:sp>
      <p:sp>
        <p:nvSpPr>
          <p:cNvPr id="279" name="Google Shape;279;g2d04bb5cbbe_0_112"/>
          <p:cNvSpPr txBox="1"/>
          <p:nvPr>
            <p:ph idx="1" type="body"/>
          </p:nvPr>
        </p:nvSpPr>
        <p:spPr>
          <a:xfrm>
            <a:off x="457200" y="1325600"/>
            <a:ext cx="71430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spcBef>
                <a:spcPts val="36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Plot Uncertainties in ADC to MeV</a:t>
            </a:r>
            <a:endParaRPr/>
          </a:p>
          <a:p>
            <a:pPr indent="-320040" lvl="0" marL="457200" rtl="0" algn="l"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Make around 6 more models with different ADC cuts</a:t>
            </a:r>
            <a:endParaRPr/>
          </a:p>
          <a:p>
            <a:pPr indent="-331469" lvl="1" marL="914400" rtl="0" algn="l">
              <a:spcBef>
                <a:spcPts val="0"/>
              </a:spcBef>
              <a:spcAft>
                <a:spcPts val="0"/>
              </a:spcAft>
              <a:buSzPts val="1620"/>
              <a:buChar char="•"/>
            </a:pPr>
            <a:r>
              <a:rPr lang="cy"/>
              <a:t>Compare </a:t>
            </a:r>
            <a:r>
              <a:rPr lang="cy"/>
              <a:t>performance</a:t>
            </a:r>
            <a:r>
              <a:rPr lang="cy"/>
              <a:t> of models</a:t>
            </a:r>
            <a:endParaRPr sz="2500"/>
          </a:p>
        </p:txBody>
      </p:sp>
      <p:sp>
        <p:nvSpPr>
          <p:cNvPr id="280" name="Google Shape;280;g2d04bb5cbbe_0_112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81" name="Google Shape;281;g2d04bb5cbbe_0_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3899" y="1174000"/>
            <a:ext cx="1450099" cy="2054649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2d04bb5cbbe_0_112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83" name="Google Shape;283;g2d04bb5cbbe_0_1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g2d04bb5cbbe_0_112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d0e10fec29_0_37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Ideas for Better Performance:</a:t>
            </a:r>
            <a:endParaRPr/>
          </a:p>
        </p:txBody>
      </p:sp>
      <p:sp>
        <p:nvSpPr>
          <p:cNvPr id="291" name="Google Shape;291;g2d0e10fec29_0_37"/>
          <p:cNvSpPr txBox="1"/>
          <p:nvPr>
            <p:ph idx="1" type="body"/>
          </p:nvPr>
        </p:nvSpPr>
        <p:spPr>
          <a:xfrm>
            <a:off x="457200" y="1325600"/>
            <a:ext cx="71430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spcBef>
                <a:spcPts val="36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Create more sophisticated images</a:t>
            </a:r>
            <a:endParaRPr/>
          </a:p>
          <a:p>
            <a:pPr indent="-325119" lvl="1" marL="914400" rtl="0" algn="l">
              <a:spcBef>
                <a:spcPts val="0"/>
              </a:spcBef>
              <a:spcAft>
                <a:spcPts val="0"/>
              </a:spcAft>
              <a:buSzPts val="1520"/>
              <a:buChar char="•"/>
            </a:pPr>
            <a:r>
              <a:rPr lang="cy" sz="2500"/>
              <a:t>Pixel value(color) is ADC Integral/TOT</a:t>
            </a:r>
            <a:endParaRPr sz="2500"/>
          </a:p>
          <a:p>
            <a:pPr indent="-325119" lvl="1" marL="914400" rtl="0" algn="l">
              <a:spcBef>
                <a:spcPts val="0"/>
              </a:spcBef>
              <a:spcAft>
                <a:spcPts val="0"/>
              </a:spcAft>
              <a:buSzPts val="1520"/>
              <a:buChar char="•"/>
            </a:pPr>
            <a:r>
              <a:rPr lang="cy" sz="2500"/>
              <a:t>Create triangle instead of rectangle using start and end time</a:t>
            </a:r>
            <a:endParaRPr sz="2500"/>
          </a:p>
          <a:p>
            <a:pPr indent="-325119" lvl="1" marL="914400" rtl="0" algn="l">
              <a:spcBef>
                <a:spcPts val="0"/>
              </a:spcBef>
              <a:spcAft>
                <a:spcPts val="0"/>
              </a:spcAft>
              <a:buSzPts val="1520"/>
              <a:buChar char="•"/>
            </a:pPr>
            <a:r>
              <a:rPr lang="cy" sz="2500"/>
              <a:t>Include peak value</a:t>
            </a:r>
            <a:endParaRPr sz="2500"/>
          </a:p>
          <a:p>
            <a:pPr indent="-320040" lvl="0" marL="457200" rtl="0" algn="l"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Use a transformer instead of CNN</a:t>
            </a:r>
            <a:endParaRPr/>
          </a:p>
          <a:p>
            <a:pPr indent="-325119" lvl="1" marL="914400" rtl="0" algn="l">
              <a:spcBef>
                <a:spcPts val="0"/>
              </a:spcBef>
              <a:spcAft>
                <a:spcPts val="0"/>
              </a:spcAft>
              <a:buSzPts val="1520"/>
              <a:buChar char="•"/>
            </a:pPr>
            <a:r>
              <a:rPr lang="cy" sz="2500"/>
              <a:t>Better for more sparse images (mostly 0s)</a:t>
            </a:r>
            <a:endParaRPr sz="2500"/>
          </a:p>
        </p:txBody>
      </p:sp>
      <p:sp>
        <p:nvSpPr>
          <p:cNvPr id="292" name="Google Shape;292;g2d0e10fec29_0_37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93" name="Google Shape;293;g2d0e10fec29_0_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3899" y="1174000"/>
            <a:ext cx="1450099" cy="205464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2d0e10fec29_0_37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95" name="Google Shape;295;g2d0e10fec29_0_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2d0e10fec29_0_37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c66e51e6cc_0_11"/>
          <p:cNvSpPr txBox="1"/>
          <p:nvPr>
            <p:ph type="title"/>
          </p:nvPr>
        </p:nvSpPr>
        <p:spPr>
          <a:xfrm>
            <a:off x="3365500" y="228075"/>
            <a:ext cx="21336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lang="cy"/>
              <a:t>Recap</a:t>
            </a:r>
            <a:endParaRPr/>
          </a:p>
        </p:txBody>
      </p:sp>
      <p:sp>
        <p:nvSpPr>
          <p:cNvPr id="92" name="Google Shape;92;g2c66e51e6cc_0_11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sp>
        <p:nvSpPr>
          <p:cNvPr id="93" name="Google Shape;93;g2c66e51e6cc_0_11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94" name="Google Shape;94;g2c66e51e6cc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2c66e51e6cc_0_11"/>
          <p:cNvSpPr txBox="1"/>
          <p:nvPr/>
        </p:nvSpPr>
        <p:spPr>
          <a:xfrm>
            <a:off x="615450" y="1768975"/>
            <a:ext cx="7913100" cy="29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●"/>
            </a:pPr>
            <a:r>
              <a:rPr lang="cy" sz="2800">
                <a:solidFill>
                  <a:schemeClr val="dk1"/>
                </a:solidFill>
              </a:rPr>
              <a:t>Still transitioning between 2 related projects</a:t>
            </a:r>
            <a:endParaRPr sz="2800">
              <a:solidFill>
                <a:schemeClr val="dk1"/>
              </a:solidFill>
            </a:endParaRPr>
          </a:p>
          <a:p>
            <a:pPr indent="-406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cy" sz="2800">
                <a:solidFill>
                  <a:schemeClr val="dk1"/>
                </a:solidFill>
              </a:rPr>
              <a:t>Background radiation study/energy interpolation</a:t>
            </a:r>
            <a:endParaRPr sz="2800">
              <a:solidFill>
                <a:schemeClr val="dk1"/>
              </a:solidFill>
            </a:endParaRPr>
          </a:p>
          <a:p>
            <a:pPr indent="-406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cy" sz="2800">
                <a:solidFill>
                  <a:schemeClr val="dk1"/>
                </a:solidFill>
              </a:rPr>
              <a:t>Main Track identifier optimization</a:t>
            </a:r>
            <a:endParaRPr sz="2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2c66e51e6cc_0_11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d0e10fec29_0_28"/>
          <p:cNvSpPr txBox="1"/>
          <p:nvPr>
            <p:ph type="title"/>
          </p:nvPr>
        </p:nvSpPr>
        <p:spPr>
          <a:xfrm>
            <a:off x="3216000" y="0"/>
            <a:ext cx="27120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lang="cy"/>
              <a:t>Fitting </a:t>
            </a:r>
            <a:endParaRPr/>
          </a:p>
        </p:txBody>
      </p:sp>
      <p:sp>
        <p:nvSpPr>
          <p:cNvPr id="102" name="Google Shape;102;g2d0e10fec29_0_28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03" name="Google Shape;103;g2d0e10fec29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2d0e10fec29_0_28"/>
          <p:cNvSpPr txBox="1"/>
          <p:nvPr/>
        </p:nvSpPr>
        <p:spPr>
          <a:xfrm>
            <a:off x="82450" y="1326300"/>
            <a:ext cx="8699700" cy="42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lang="cy" sz="2300">
                <a:solidFill>
                  <a:schemeClr val="dk1"/>
                </a:solidFill>
              </a:rPr>
              <a:t>Using </a:t>
            </a:r>
            <a:r>
              <a:rPr b="0" i="0" lang="cy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background distributions to interpolate between ADC and MeV</a:t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cy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</a:t>
            </a:r>
            <a:r>
              <a:rPr lang="cy" sz="2300">
                <a:solidFill>
                  <a:schemeClr val="dk1"/>
                </a:solidFill>
              </a:rPr>
              <a:t>e</a:t>
            </a:r>
            <a:r>
              <a:rPr b="0" i="0" lang="cy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endpoints of background beta decay specutrums</a:t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cy" sz="2300">
                <a:solidFill>
                  <a:schemeClr val="dk1"/>
                </a:solidFill>
              </a:rPr>
              <a:t>Two simulated background radiation datasets</a:t>
            </a:r>
            <a:endParaRPr sz="2300">
              <a:solidFill>
                <a:schemeClr val="dk1"/>
              </a:solidFill>
            </a:endParaRPr>
          </a:p>
          <a:p>
            <a:pPr indent="-3746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○"/>
            </a:pPr>
            <a:r>
              <a:rPr lang="cy" sz="2300">
                <a:solidFill>
                  <a:schemeClr val="dk1"/>
                </a:solidFill>
              </a:rPr>
              <a:t>Realistic background rates</a:t>
            </a:r>
            <a:endParaRPr sz="2300">
              <a:solidFill>
                <a:schemeClr val="dk1"/>
              </a:solidFill>
            </a:endParaRPr>
          </a:p>
          <a:p>
            <a:pPr indent="-3746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○"/>
            </a:pPr>
            <a:r>
              <a:rPr lang="cy" sz="2300">
                <a:solidFill>
                  <a:schemeClr val="dk1"/>
                </a:solidFill>
              </a:rPr>
              <a:t>More uniform rates for all backgrounds (to help with fit, among other things)</a:t>
            </a:r>
            <a:endParaRPr sz="23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2d0e10fec29_0_28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06" name="Google Shape;106;g2d0e10fec29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2d0e10fec29_0_28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d04bb5cbbe_0_2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14" name="Google Shape;114;g2d04bb5cbbe_0_2"/>
          <p:cNvPicPr preferRelativeResize="0"/>
          <p:nvPr/>
        </p:nvPicPr>
        <p:blipFill rotWithShape="1">
          <a:blip r:embed="rId3">
            <a:alphaModFix/>
          </a:blip>
          <a:srcRect b="0" l="0" r="9132" t="0"/>
          <a:stretch/>
        </p:blipFill>
        <p:spPr>
          <a:xfrm>
            <a:off x="56200" y="0"/>
            <a:ext cx="3937725" cy="32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g2d04bb5cbbe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625" y="3061631"/>
            <a:ext cx="4147675" cy="3102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g2d04bb5cbbe_0_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1400" y="828250"/>
            <a:ext cx="3171075" cy="4968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2d04bb5cbbe_0_2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18" name="Google Shape;118;g2d04bb5cbbe_0_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g2d04bb5cbbe_0_2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d04bb5cbbe_0_14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Fit Using Fermi Function</a:t>
            </a:r>
            <a:endParaRPr/>
          </a:p>
        </p:txBody>
      </p:sp>
      <p:sp>
        <p:nvSpPr>
          <p:cNvPr id="126" name="Google Shape;126;g2d04bb5cbbe_0_14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27" name="Google Shape;127;g2d04bb5cbbe_0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7010" y="1109300"/>
            <a:ext cx="6707278" cy="488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2d04bb5cbbe_0_14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29" name="Google Shape;129;g2d04bb5cbbe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2d04bb5cbbe_0_14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d04bb5cbbe_0_42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Implementation</a:t>
            </a:r>
            <a:endParaRPr/>
          </a:p>
        </p:txBody>
      </p:sp>
      <p:sp>
        <p:nvSpPr>
          <p:cNvPr id="137" name="Google Shape;137;g2d04bb5cbbe_0_42"/>
          <p:cNvSpPr txBox="1"/>
          <p:nvPr>
            <p:ph idx="1" type="body"/>
          </p:nvPr>
        </p:nvSpPr>
        <p:spPr>
          <a:xfrm>
            <a:off x="457200" y="4645304"/>
            <a:ext cx="8226900" cy="134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cy" sz="2600"/>
              <a:t>Fit function (N) to histograms, plug in the fit parameters and find the endpoints for each background</a:t>
            </a:r>
            <a:endParaRPr sz="2600"/>
          </a:p>
        </p:txBody>
      </p:sp>
      <p:sp>
        <p:nvSpPr>
          <p:cNvPr id="138" name="Google Shape;138;g2d04bb5cbbe_0_42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39" name="Google Shape;139;g2d04bb5cbbe_0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375" y="1174001"/>
            <a:ext cx="8044526" cy="3279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g2d04bb5cbbe_0_42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41" name="Google Shape;141;g2d04bb5cbbe_0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2d04bb5cbbe_0_42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d04bb5cbbe_0_23"/>
          <p:cNvSpPr txBox="1"/>
          <p:nvPr>
            <p:ph idx="1" type="body"/>
          </p:nvPr>
        </p:nvSpPr>
        <p:spPr>
          <a:xfrm>
            <a:off x="457200" y="5258330"/>
            <a:ext cx="8226900" cy="734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1150" lvl="0" marL="457200" rtl="0" algn="l">
              <a:spcBef>
                <a:spcPts val="360"/>
              </a:spcBef>
              <a:spcAft>
                <a:spcPts val="0"/>
              </a:spcAft>
              <a:buSzPts val="1300"/>
              <a:buChar char="•"/>
            </a:pPr>
            <a:r>
              <a:rPr lang="cy" sz="1300"/>
              <a:t>Fit with ADC cut to ignore spike at low energy</a:t>
            </a:r>
            <a:endParaRPr sz="1300"/>
          </a:p>
        </p:txBody>
      </p:sp>
      <p:sp>
        <p:nvSpPr>
          <p:cNvPr id="149" name="Google Shape;149;g2d04bb5cbbe_0_23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50" name="Google Shape;150;g2d04bb5cbbe_0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25" y="365025"/>
            <a:ext cx="2924175" cy="22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2d04bb5cbbe_0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0963" y="2931675"/>
            <a:ext cx="2933700" cy="219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g2d04bb5cbbe_0_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4675" y="365025"/>
            <a:ext cx="2933700" cy="22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g2d04bb5cbbe_0_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88488" y="2950725"/>
            <a:ext cx="2886075" cy="215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2d04bb5cbbe_0_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74575" y="516625"/>
            <a:ext cx="2762250" cy="206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2d04bb5cbbe_0_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998375" y="2979600"/>
            <a:ext cx="2914650" cy="21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2d04bb5cbbe_0_23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57" name="Google Shape;157;g2d04bb5cbbe_0_2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2d04bb5cbbe_0_23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d04bb5cbbe_0_50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Doesn’t work for Alpha decay</a:t>
            </a:r>
            <a:endParaRPr/>
          </a:p>
        </p:txBody>
      </p:sp>
      <p:sp>
        <p:nvSpPr>
          <p:cNvPr id="165" name="Google Shape;165;g2d04bb5cbbe_0_50"/>
          <p:cNvSpPr txBox="1"/>
          <p:nvPr>
            <p:ph idx="1" type="body"/>
          </p:nvPr>
        </p:nvSpPr>
        <p:spPr>
          <a:xfrm>
            <a:off x="649625" y="4807029"/>
            <a:ext cx="8226900" cy="1364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cy" sz="1700"/>
              <a:t>Very few alpha decay, so can just manually find endpoints</a:t>
            </a:r>
            <a:endParaRPr sz="1700"/>
          </a:p>
        </p:txBody>
      </p:sp>
      <p:sp>
        <p:nvSpPr>
          <p:cNvPr id="166" name="Google Shape;166;g2d04bb5cbbe_0_5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67" name="Google Shape;167;g2d04bb5cbbe_0_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825" y="1325600"/>
            <a:ext cx="4190525" cy="315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2d04bb5cbbe_0_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1675" y="1262400"/>
            <a:ext cx="4190525" cy="313455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2d04bb5cbbe_0_50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70" name="Google Shape;170;g2d04bb5cbbe_0_5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2d04bb5cbbe_0_50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d04bb5cbbe_0_61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Adding Uncertainties</a:t>
            </a:r>
            <a:endParaRPr/>
          </a:p>
        </p:txBody>
      </p:sp>
      <p:sp>
        <p:nvSpPr>
          <p:cNvPr id="178" name="Google Shape;178;g2d04bb5cbbe_0_61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79" name="Google Shape;179;g2d04bb5cbbe_0_61"/>
          <p:cNvSpPr txBox="1"/>
          <p:nvPr/>
        </p:nvSpPr>
        <p:spPr>
          <a:xfrm>
            <a:off x="5378700" y="5077650"/>
            <a:ext cx="1962600" cy="2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>
                <a:solidFill>
                  <a:schemeClr val="dk1"/>
                </a:solidFill>
              </a:rPr>
              <a:t>Uniform Backgrounds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80" name="Google Shape;180;g2d04bb5cbbe_0_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5900" y="1382750"/>
            <a:ext cx="4648200" cy="348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2d04bb5cbbe_0_61"/>
          <p:cNvSpPr txBox="1"/>
          <p:nvPr/>
        </p:nvSpPr>
        <p:spPr>
          <a:xfrm>
            <a:off x="457200" y="1136075"/>
            <a:ext cx="3261900" cy="39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cy" sz="2000">
                <a:solidFill>
                  <a:schemeClr val="dk1"/>
                </a:solidFill>
              </a:rPr>
              <a:t>Need to add uncertainty in each point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cy" sz="2000">
                <a:solidFill>
                  <a:schemeClr val="dk1"/>
                </a:solidFill>
              </a:rPr>
              <a:t>Sample many </a:t>
            </a:r>
            <a:r>
              <a:rPr lang="cy" sz="2000">
                <a:solidFill>
                  <a:schemeClr val="dk1"/>
                </a:solidFill>
              </a:rPr>
              <a:t>different</a:t>
            </a:r>
            <a:r>
              <a:rPr lang="cy" sz="2000">
                <a:solidFill>
                  <a:schemeClr val="dk1"/>
                </a:solidFill>
              </a:rPr>
              <a:t> fit </a:t>
            </a:r>
            <a:r>
              <a:rPr lang="cy" sz="2000">
                <a:solidFill>
                  <a:schemeClr val="dk1"/>
                </a:solidFill>
              </a:rPr>
              <a:t>parameters</a:t>
            </a:r>
            <a:r>
              <a:rPr lang="cy" sz="2000">
                <a:solidFill>
                  <a:schemeClr val="dk1"/>
                </a:solidFill>
              </a:rPr>
              <a:t> and make histogram of all minimums, use STD as error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182" name="Google Shape;182;g2d04bb5cbbe_0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1" y="3704366"/>
            <a:ext cx="3261900" cy="243583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g2d04bb5cbbe_0_61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84" name="Google Shape;184;g2d04bb5cbbe_0_6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2d04bb5cbbe_0_61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30/4/2024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ERN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2021-06-07T11:05:53Z</dcterms:created>
  <dc:creator>Axel Jan Waldemar Filenius</dc:creator>
</cp:coreProperties>
</file>