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0" r:id="rId10"/>
    <p:sldId id="285" r:id="rId11"/>
    <p:sldId id="282" r:id="rId12"/>
    <p:sldId id="279" r:id="rId13"/>
    <p:sldId id="281" r:id="rId14"/>
    <p:sldId id="28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3" r:id="rId25"/>
    <p:sldId id="286" r:id="rId2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06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36" d="100"/>
          <a:sy n="36" d="100"/>
        </p:scale>
        <p:origin x="4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4644938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">
    <p:bg>
      <p:bgPr>
        <a:solidFill>
          <a:srgbClr val="0034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저자 및 날짜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1340" y="118471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84225">
              <a:lnSpc>
                <a:spcPct val="100000"/>
              </a:lnSpc>
              <a:spcBef>
                <a:spcPts val="0"/>
              </a:spcBef>
              <a:buSzTx/>
              <a:buNone/>
              <a:defRPr sz="3420" b="1">
                <a:solidFill>
                  <a:srgbClr val="FFFFFF"/>
                </a:solidFill>
              </a:defRPr>
            </a:lvl1pPr>
          </a:lstStyle>
          <a:p>
            <a:r>
              <a:t>저자 및 날짜</a:t>
            </a:r>
          </a:p>
        </p:txBody>
      </p:sp>
      <p:sp>
        <p:nvSpPr>
          <p:cNvPr id="12" name="프레젠테이션 제목"/>
          <p:cNvSpPr txBox="1">
            <a:spLocks noGrp="1"/>
          </p:cNvSpPr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z="11600" spc="-232">
                <a:solidFill>
                  <a:srgbClr val="FFFFFF"/>
                </a:solidFill>
              </a:defRPr>
            </a:lvl1pPr>
          </a:lstStyle>
          <a:p>
            <a:r>
              <a:t>프레젠테이션 제목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1342" y="72104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chemeClr val="accent1"/>
                </a:solidFill>
              </a:defRPr>
            </a:lvl5pPr>
          </a:lstStyle>
          <a:p>
            <a:r>
              <a:t>프레젠테이션 부제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내역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11600" spc="-232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내역서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중요한 사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z="25000" b="1" spc="-250">
                <a:solidFill>
                  <a:schemeClr val="accent1">
                    <a:hueOff val="114395"/>
                    <a:lumOff val="-24975"/>
                  </a:schemeClr>
                </a:solidFill>
              </a:defRPr>
            </a:lvl5pPr>
          </a:lstStyle>
          <a:p>
            <a:r>
              <a:t>100%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07" name="사실 정보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792479">
              <a:lnSpc>
                <a:spcPct val="100000"/>
              </a:lnSpc>
              <a:spcBef>
                <a:spcPts val="0"/>
              </a:spcBef>
              <a:buSzTx/>
              <a:buNone/>
              <a:defRPr sz="5280" b="1"/>
            </a:lvl1pPr>
          </a:lstStyle>
          <a:p>
            <a:r>
              <a:t>사실 정보</a:t>
            </a:r>
          </a:p>
        </p:txBody>
      </p:sp>
      <p:sp>
        <p:nvSpPr>
          <p:cNvPr id="1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인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속성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 b="1"/>
            </a:lvl1pPr>
          </a:lstStyle>
          <a:p>
            <a:r>
              <a:t>속성</a:t>
            </a:r>
          </a:p>
        </p:txBody>
      </p:sp>
      <p:sp>
        <p:nvSpPr>
          <p:cNvPr id="116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z="8500" spc="-170">
                <a:solidFill>
                  <a:schemeClr val="accent1">
                    <a:hueOff val="114395"/>
                    <a:lumOff val="-24975"/>
                  </a:schemeClr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r>
              <a:t>“멋진 인용구”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 - 3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파란 하늘을 배경으로 아래에서 올려다본 열기구"/>
          <p:cNvSpPr>
            <a:spLocks noGrp="1"/>
          </p:cNvSpPr>
          <p:nvPr>
            <p:ph type="pic" sz="quarter" idx="21"/>
          </p:nvPr>
        </p:nvSpPr>
        <p:spPr>
          <a:xfrm>
            <a:off x="15436504" y="1270000"/>
            <a:ext cx="8167167" cy="54229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5" name="열기구의 윗부분을 위에서 근접 촬영한 사진"/>
          <p:cNvSpPr>
            <a:spLocks noGrp="1"/>
          </p:cNvSpPr>
          <p:nvPr>
            <p:ph type="pic" sz="quarter" idx="22"/>
          </p:nvPr>
        </p:nvSpPr>
        <p:spPr>
          <a:xfrm>
            <a:off x="15461772" y="7085972"/>
            <a:ext cx="8148414" cy="543227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6" name="파란 하늘을 배경으로 아래에서 올려다본 열기구"/>
          <p:cNvSpPr>
            <a:spLocks noGrp="1"/>
          </p:cNvSpPr>
          <p:nvPr>
            <p:ph type="pic" idx="23"/>
          </p:nvPr>
        </p:nvSpPr>
        <p:spPr>
          <a:xfrm>
            <a:off x="-124635" y="1270000"/>
            <a:ext cx="16859219" cy="112394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파란 하늘을 배경으로 아래에서 올려다본 열기구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3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빈 페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Line"/>
          <p:cNvSpPr/>
          <p:nvPr/>
        </p:nvSpPr>
        <p:spPr>
          <a:xfrm>
            <a:off x="1066800" y="2768600"/>
            <a:ext cx="9512612" cy="18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50800" tIns="50800" rIns="50800" bIns="50800" anchor="ctr"/>
          <a:lstStyle/>
          <a:p>
            <a:pPr algn="l" defTabSz="45720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50" name="Image"/>
          <p:cNvSpPr>
            <a:spLocks noGrp="1"/>
          </p:cNvSpPr>
          <p:nvPr>
            <p:ph type="pic" idx="21"/>
          </p:nvPr>
        </p:nvSpPr>
        <p:spPr>
          <a:xfrm>
            <a:off x="12052300" y="-1016000"/>
            <a:ext cx="12788900" cy="190373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51" name="Title Text"/>
          <p:cNvSpPr txBox="1">
            <a:spLocks noGrp="1"/>
          </p:cNvSpPr>
          <p:nvPr>
            <p:ph type="title"/>
          </p:nvPr>
        </p:nvSpPr>
        <p:spPr>
          <a:xfrm>
            <a:off x="1066800" y="469900"/>
            <a:ext cx="9525000" cy="1968500"/>
          </a:xfrm>
          <a:prstGeom prst="rect">
            <a:avLst/>
          </a:prstGeom>
        </p:spPr>
        <p:txBody>
          <a:bodyPr anchor="b"/>
          <a:lstStyle>
            <a:lvl1pPr defTabSz="825500">
              <a:lnSpc>
                <a:spcPct val="100000"/>
              </a:lnSpc>
              <a:defRPr sz="5800" b="0" spc="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5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066800" y="3124200"/>
            <a:ext cx="9525000" cy="9372600"/>
          </a:xfrm>
          <a:prstGeom prst="rect">
            <a:avLst/>
          </a:prstGeom>
        </p:spPr>
        <p:txBody>
          <a:bodyPr/>
          <a:lstStyle>
            <a:lvl1pPr marL="457200" indent="-457200" defTabSz="825500">
              <a:lnSpc>
                <a:spcPct val="100000"/>
              </a:lnSpc>
              <a:spcBef>
                <a:spcPts val="4200"/>
              </a:spcBef>
              <a:buSzPct val="75000"/>
              <a:buFont typeface="Helvetica Neue"/>
              <a:defRPr sz="3600">
                <a:solidFill>
                  <a:srgbClr val="747474"/>
                </a:solidFill>
              </a:defRPr>
            </a:lvl1pPr>
            <a:lvl2pPr marL="914400" indent="-457200" defTabSz="825500">
              <a:lnSpc>
                <a:spcPct val="100000"/>
              </a:lnSpc>
              <a:spcBef>
                <a:spcPts val="4200"/>
              </a:spcBef>
              <a:buSzPct val="75000"/>
              <a:buFont typeface="Helvetica Neue"/>
              <a:defRPr sz="3600">
                <a:solidFill>
                  <a:srgbClr val="747474"/>
                </a:solidFill>
              </a:defRPr>
            </a:lvl2pPr>
            <a:lvl3pPr marL="1371600" indent="-457200" defTabSz="825500">
              <a:lnSpc>
                <a:spcPct val="100000"/>
              </a:lnSpc>
              <a:spcBef>
                <a:spcPts val="4200"/>
              </a:spcBef>
              <a:buSzPct val="75000"/>
              <a:buFont typeface="Helvetica Neue"/>
              <a:defRPr sz="3600">
                <a:solidFill>
                  <a:srgbClr val="747474"/>
                </a:solidFill>
              </a:defRPr>
            </a:lvl3pPr>
            <a:lvl4pPr marL="1828800" indent="-457200" defTabSz="825500">
              <a:lnSpc>
                <a:spcPct val="100000"/>
              </a:lnSpc>
              <a:spcBef>
                <a:spcPts val="4200"/>
              </a:spcBef>
              <a:buSzPct val="75000"/>
              <a:buFont typeface="Helvetica Neue"/>
              <a:defRPr sz="3600">
                <a:solidFill>
                  <a:srgbClr val="747474"/>
                </a:solidFill>
              </a:defRPr>
            </a:lvl4pPr>
            <a:lvl5pPr marL="2286000" indent="-457200" defTabSz="825500">
              <a:lnSpc>
                <a:spcPct val="100000"/>
              </a:lnSpc>
              <a:spcBef>
                <a:spcPts val="4200"/>
              </a:spcBef>
              <a:buSzPct val="75000"/>
              <a:buFont typeface="Helvetica Neue"/>
              <a:defRPr sz="3600">
                <a:solidFill>
                  <a:srgbClr val="747474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57643" y="12985800"/>
            <a:ext cx="368504" cy="374600"/>
          </a:xfrm>
          <a:prstGeom prst="rect">
            <a:avLst/>
          </a:prstGeom>
        </p:spPr>
        <p:txBody>
          <a:bodyPr/>
          <a:lstStyle>
            <a:lvl1pPr algn="l" defTabSz="825500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Line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rgbClr val="BFF823"/>
            </a:solidFill>
            <a:miter lim="400000"/>
          </a:ln>
        </p:spPr>
        <p:txBody>
          <a:bodyPr lIns="50800" tIns="50800" rIns="50800" bIns="50800" anchor="ctr"/>
          <a:lstStyle/>
          <a:p>
            <a:pPr defTabSz="584200">
              <a:defRPr sz="2600"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  <a:endParaRPr/>
          </a:p>
        </p:txBody>
      </p:sp>
      <p:sp>
        <p:nvSpPr>
          <p:cNvPr id="161" name="Line"/>
          <p:cNvSpPr/>
          <p:nvPr/>
        </p:nvSpPr>
        <p:spPr>
          <a:xfrm>
            <a:off x="639142" y="692907"/>
            <a:ext cx="23114001" cy="1"/>
          </a:xfrm>
          <a:prstGeom prst="line">
            <a:avLst/>
          </a:prstGeom>
          <a:ln w="114300">
            <a:solidFill>
              <a:srgbClr val="BFF823"/>
            </a:solidFill>
            <a:miter lim="400000"/>
          </a:ln>
        </p:spPr>
        <p:txBody>
          <a:bodyPr lIns="0" tIns="0" rIns="0" bIns="0" anchor="ctr"/>
          <a:lstStyle/>
          <a:p>
            <a:pPr defTabSz="584200">
              <a:defRPr sz="2600"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  <a:endParaRPr/>
          </a:p>
        </p:txBody>
      </p:sp>
      <p:sp>
        <p:nvSpPr>
          <p:cNvPr id="162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571500" y="715982"/>
            <a:ext cx="23241000" cy="1951018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60000"/>
              </a:lnSpc>
              <a:defRPr sz="12000" b="0" spc="-239">
                <a:solidFill>
                  <a:srgbClr val="3B39E4"/>
                </a:solidFill>
                <a:latin typeface="Founders Grotesk Semibold"/>
                <a:ea typeface="Founders Grotesk Semibold"/>
                <a:cs typeface="Founders Grotesk Semibold"/>
                <a:sym typeface="Founders Grotesk Semibold"/>
              </a:defRPr>
            </a:lvl1pPr>
          </a:lstStyle>
          <a:p>
            <a:r>
              <a:t>Slide Title </a:t>
            </a:r>
          </a:p>
        </p:txBody>
      </p:sp>
      <p:sp>
        <p:nvSpPr>
          <p:cNvPr id="16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431499" y="12268199"/>
            <a:ext cx="371756" cy="555245"/>
          </a:xfrm>
          <a:prstGeom prst="rect">
            <a:avLst/>
          </a:prstGeom>
        </p:spPr>
        <p:txBody>
          <a:bodyPr/>
          <a:lstStyle>
            <a:lvl1pPr algn="r" defTabSz="825500">
              <a:defRPr sz="2800" spc="28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Body Level One…"/>
          <p:cNvSpPr txBox="1">
            <a:spLocks noGrp="1"/>
          </p:cNvSpPr>
          <p:nvPr>
            <p:ph type="body" idx="1"/>
          </p:nvPr>
        </p:nvSpPr>
        <p:spPr>
          <a:xfrm>
            <a:off x="3276600" y="2105474"/>
            <a:ext cx="17830800" cy="10146856"/>
          </a:xfrm>
          <a:prstGeom prst="rect">
            <a:avLst/>
          </a:prstGeom>
        </p:spPr>
        <p:txBody>
          <a:bodyPr lIns="91439" tIns="91439" rIns="91439" bIns="91439"/>
          <a:lstStyle>
            <a:lvl1pPr marL="685800" indent="-685800" defTabSz="1828800">
              <a:lnSpc>
                <a:spcPct val="100000"/>
              </a:lnSpc>
              <a:spcBef>
                <a:spcPts val="1300"/>
              </a:spcBef>
              <a:buSzPct val="100000"/>
              <a:buFont typeface="Arial"/>
              <a:defRPr sz="5600">
                <a:latin typeface="맑은 고딕"/>
                <a:ea typeface="맑은 고딕"/>
                <a:cs typeface="맑은 고딕"/>
                <a:sym typeface="맑은 고딕"/>
              </a:defRPr>
            </a:lvl1pPr>
            <a:lvl2pPr marL="1123950" indent="-666750" defTabSz="1828800">
              <a:lnSpc>
                <a:spcPct val="100000"/>
              </a:lnSpc>
              <a:spcBef>
                <a:spcPts val="1300"/>
              </a:spcBef>
              <a:buSzPct val="100000"/>
              <a:buFont typeface="Arial"/>
              <a:buChar char="–"/>
              <a:defRPr sz="5600">
                <a:latin typeface="맑은 고딕"/>
                <a:ea typeface="맑은 고딕"/>
                <a:cs typeface="맑은 고딕"/>
                <a:sym typeface="맑은 고딕"/>
              </a:defRPr>
            </a:lvl2pPr>
            <a:lvl3pPr marL="1554479" indent="-640079" defTabSz="1828800">
              <a:lnSpc>
                <a:spcPct val="100000"/>
              </a:lnSpc>
              <a:spcBef>
                <a:spcPts val="1300"/>
              </a:spcBef>
              <a:buSzPct val="100000"/>
              <a:buFont typeface="Arial"/>
              <a:defRPr sz="5600">
                <a:latin typeface="맑은 고딕"/>
                <a:ea typeface="맑은 고딕"/>
                <a:cs typeface="맑은 고딕"/>
                <a:sym typeface="맑은 고딕"/>
              </a:defRPr>
            </a:lvl3pPr>
            <a:lvl4pPr marL="2082800" indent="-711200" defTabSz="1828800">
              <a:lnSpc>
                <a:spcPct val="100000"/>
              </a:lnSpc>
              <a:spcBef>
                <a:spcPts val="1300"/>
              </a:spcBef>
              <a:buSzPct val="100000"/>
              <a:buFont typeface="Arial"/>
              <a:buChar char="–"/>
              <a:defRPr sz="5600">
                <a:latin typeface="맑은 고딕"/>
                <a:ea typeface="맑은 고딕"/>
                <a:cs typeface="맑은 고딕"/>
                <a:sym typeface="맑은 고딕"/>
              </a:defRPr>
            </a:lvl4pPr>
            <a:lvl5pPr marL="2540000" indent="-711200" defTabSz="1828800">
              <a:lnSpc>
                <a:spcPct val="100000"/>
              </a:lnSpc>
              <a:spcBef>
                <a:spcPts val="1300"/>
              </a:spcBef>
              <a:buSzPct val="100000"/>
              <a:buFont typeface="Arial"/>
              <a:buChar char="»"/>
              <a:defRPr sz="5600">
                <a:latin typeface="맑은 고딕"/>
                <a:ea typeface="맑은 고딕"/>
                <a:cs typeface="맑은 고딕"/>
                <a:sym typeface="맑은 고딕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71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89175" y="0"/>
            <a:ext cx="19808825" cy="1409700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xfrm>
            <a:off x="3276600" y="89247"/>
            <a:ext cx="17830800" cy="1320453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6400" spc="0">
                <a:solidFill>
                  <a:srgbClr val="FFFFFF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0572789" y="12802238"/>
            <a:ext cx="534611" cy="551181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r" defTabSz="1828800">
              <a:defRPr sz="2400">
                <a:solidFill>
                  <a:srgbClr val="888888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Body Level One…"/>
          <p:cNvSpPr txBox="1">
            <a:spLocks noGrp="1"/>
          </p:cNvSpPr>
          <p:nvPr>
            <p:ph type="body" idx="1"/>
          </p:nvPr>
        </p:nvSpPr>
        <p:spPr>
          <a:xfrm>
            <a:off x="3962400" y="1817440"/>
            <a:ext cx="16459200" cy="10434891"/>
          </a:xfrm>
          <a:prstGeom prst="rect">
            <a:avLst/>
          </a:prstGeom>
        </p:spPr>
        <p:txBody>
          <a:bodyPr lIns="91439" tIns="91439" rIns="91439" bIns="91439"/>
          <a:lstStyle>
            <a:lvl1pPr marL="633061" indent="-633061" defTabSz="1688165">
              <a:lnSpc>
                <a:spcPct val="100000"/>
              </a:lnSpc>
              <a:spcBef>
                <a:spcPts val="1300"/>
              </a:spcBef>
              <a:buSzPct val="100000"/>
              <a:buFont typeface="Arial"/>
              <a:defRPr sz="5800">
                <a:latin typeface="맑은 고딕"/>
                <a:ea typeface="맑은 고딕"/>
                <a:cs typeface="맑은 고딕"/>
                <a:sym typeface="맑은 고딕"/>
              </a:defRPr>
            </a:lvl1pPr>
            <a:lvl2pPr marL="1034001" indent="-611960" defTabSz="1688165">
              <a:lnSpc>
                <a:spcPct val="100000"/>
              </a:lnSpc>
              <a:spcBef>
                <a:spcPts val="1300"/>
              </a:spcBef>
              <a:buSzPct val="100000"/>
              <a:buFont typeface="Arial"/>
              <a:buChar char="–"/>
              <a:defRPr sz="5800">
                <a:latin typeface="맑은 고딕"/>
                <a:ea typeface="맑은 고딕"/>
                <a:cs typeface="맑은 고딕"/>
                <a:sym typeface="맑은 고딕"/>
              </a:defRPr>
            </a:lvl2pPr>
            <a:lvl3pPr marL="1400410" indent="-556328" defTabSz="1688165">
              <a:lnSpc>
                <a:spcPct val="100000"/>
              </a:lnSpc>
              <a:spcBef>
                <a:spcPts val="1300"/>
              </a:spcBef>
              <a:buSzPct val="100000"/>
              <a:buFont typeface="Arial"/>
              <a:defRPr sz="5800">
                <a:latin typeface="맑은 고딕"/>
                <a:ea typeface="맑은 고딕"/>
                <a:cs typeface="맑은 고딕"/>
                <a:sym typeface="맑은 고딕"/>
              </a:defRPr>
            </a:lvl3pPr>
            <a:lvl4pPr marL="1946080" indent="-679956" defTabSz="1688165">
              <a:lnSpc>
                <a:spcPct val="100000"/>
              </a:lnSpc>
              <a:spcBef>
                <a:spcPts val="1300"/>
              </a:spcBef>
              <a:buSzPct val="100000"/>
              <a:buFont typeface="Arial"/>
              <a:buChar char="–"/>
              <a:defRPr sz="5800">
                <a:latin typeface="맑은 고딕"/>
                <a:ea typeface="맑은 고딕"/>
                <a:cs typeface="맑은 고딕"/>
                <a:sym typeface="맑은 고딕"/>
              </a:defRPr>
            </a:lvl4pPr>
            <a:lvl5pPr marL="2368121" indent="-679956" defTabSz="1688165">
              <a:lnSpc>
                <a:spcPct val="100000"/>
              </a:lnSpc>
              <a:spcBef>
                <a:spcPts val="1300"/>
              </a:spcBef>
              <a:buSzPct val="100000"/>
              <a:buFont typeface="Arial"/>
              <a:buChar char="»"/>
              <a:defRPr sz="5800">
                <a:latin typeface="맑은 고딕"/>
                <a:ea typeface="맑은 고딕"/>
                <a:cs typeface="맑은 고딕"/>
                <a:sym typeface="맑은 고딕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81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50931" y="113429"/>
            <a:ext cx="18285070" cy="1301264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xfrm>
            <a:off x="6720192" y="349957"/>
            <a:ext cx="11761321" cy="828208"/>
          </a:xfrm>
          <a:prstGeom prst="rect">
            <a:avLst/>
          </a:prstGeom>
        </p:spPr>
        <p:txBody>
          <a:bodyPr lIns="91439" tIns="91439" rIns="91439" bIns="91439" anchor="ctr"/>
          <a:lstStyle>
            <a:lvl1pPr algn="ctr" defTabSz="1828800">
              <a:lnSpc>
                <a:spcPct val="100000"/>
              </a:lnSpc>
              <a:defRPr sz="4000" b="0" spc="-140">
                <a:solidFill>
                  <a:srgbClr val="FFFFFF"/>
                </a:solidFill>
                <a:latin typeface="HY헤드라인M"/>
                <a:ea typeface="HY헤드라인M"/>
                <a:cs typeface="HY헤드라인M"/>
                <a:sym typeface="HY헤드라인M"/>
              </a:defRPr>
            </a:lvl1pPr>
          </a:lstStyle>
          <a:p>
            <a:r>
              <a:t>Title Text</a:t>
            </a:r>
          </a:p>
        </p:txBody>
      </p:sp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048000" y="13038294"/>
            <a:ext cx="18288000" cy="779781"/>
          </a:xfrm>
          <a:prstGeom prst="rect">
            <a:avLst/>
          </a:prstGeom>
          <a:solidFill>
            <a:srgbClr val="4F81BD"/>
          </a:solidFill>
          <a:ln w="50800">
            <a:solidFill>
              <a:srgbClr val="3A5E8A"/>
            </a:solidFill>
            <a:round/>
          </a:ln>
        </p:spPr>
        <p:txBody>
          <a:bodyPr wrap="square" lIns="91439" tIns="91439" rIns="91439" bIns="91439" anchor="ctr"/>
          <a:lstStyle>
            <a:lvl1pPr algn="l" defTabSz="1828800">
              <a:defRPr sz="3600">
                <a:solidFill>
                  <a:srgbClr val="FFFFFF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열기구의 윗부분을 위에서 근접 촬영한 사진"/>
          <p:cNvSpPr>
            <a:spLocks noGrp="1"/>
          </p:cNvSpPr>
          <p:nvPr>
            <p:ph type="pic" idx="21"/>
          </p:nvPr>
        </p:nvSpPr>
        <p:spPr>
          <a:xfrm>
            <a:off x="0" y="-1270000"/>
            <a:ext cx="24384000" cy="16256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2" name="프레젠테이션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z="11600" spc="-232">
                <a:solidFill>
                  <a:srgbClr val="FFFFFF"/>
                </a:solidFill>
              </a:defRPr>
            </a:lvl1pPr>
          </a:lstStyle>
          <a:p>
            <a:r>
              <a:t>프레젠테이션 제목</a:t>
            </a:r>
          </a:p>
        </p:txBody>
      </p:sp>
      <p:sp>
        <p:nvSpPr>
          <p:cNvPr id="23" name="저자 및 날짜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84225">
              <a:lnSpc>
                <a:spcPct val="100000"/>
              </a:lnSpc>
              <a:spcBef>
                <a:spcPts val="0"/>
              </a:spcBef>
              <a:buSzTx/>
              <a:buNone/>
              <a:defRPr sz="3420" b="1"/>
            </a:lvl1pPr>
          </a:lstStyle>
          <a:p>
            <a:r>
              <a:t>저자 및 날짜</a:t>
            </a:r>
          </a:p>
        </p:txBody>
      </p:sp>
      <p:sp>
        <p:nvSpPr>
          <p:cNvPr id="2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>
                <a:solidFill>
                  <a:srgbClr val="FFFFFF"/>
                </a:solidFill>
              </a:defRPr>
            </a:lvl5pPr>
          </a:lstStyle>
          <a:p>
            <a:r>
              <a:t>프레젠테이션 부제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2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사진 대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열기구를 아래에서 근접 촬영한 사진"/>
          <p:cNvSpPr>
            <a:spLocks noGrp="1"/>
          </p:cNvSpPr>
          <p:nvPr>
            <p:ph type="pic" idx="21"/>
          </p:nvPr>
        </p:nvSpPr>
        <p:spPr>
          <a:xfrm>
            <a:off x="9226574" y="1270000"/>
            <a:ext cx="16840152" cy="1118443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3" name="슬라이드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r>
              <a:t>슬라이드 제목</a:t>
            </a:r>
          </a:p>
        </p:txBody>
      </p:sp>
      <p:sp>
        <p:nvSpPr>
          <p:cNvPr id="34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 b="1"/>
            </a:lvl5pPr>
          </a:lstStyle>
          <a:p>
            <a:r>
              <a:t>슬라이드 부제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슬라이드 제목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슬라이드 제목</a:t>
            </a:r>
          </a:p>
        </p:txBody>
      </p:sp>
      <p:sp>
        <p:nvSpPr>
          <p:cNvPr id="43" name="슬라이드 부제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92479">
              <a:lnSpc>
                <a:spcPct val="100000"/>
              </a:lnSpc>
              <a:spcBef>
                <a:spcPts val="0"/>
              </a:spcBef>
              <a:buSzTx/>
              <a:buNone/>
              <a:defRPr sz="5280" b="1"/>
            </a:lvl1pPr>
          </a:lstStyle>
          <a:p>
            <a:r>
              <a:t>슬라이드 부제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슬라이드 구분점 텍스트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구분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r>
              <a:t>슬라이드 구분점 텍스트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, 구분점 및 사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슬라이드 부제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9779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92479">
              <a:lnSpc>
                <a:spcPct val="100000"/>
              </a:lnSpc>
              <a:spcBef>
                <a:spcPts val="0"/>
              </a:spcBef>
              <a:buSzTx/>
              <a:buNone/>
              <a:defRPr sz="5280" b="1"/>
            </a:lvl1pPr>
          </a:lstStyle>
          <a:p>
            <a:r>
              <a:t>슬라이드 부제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r>
              <a:t>슬라이드 구분점 텍스트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62" name="파란 하늘을 배경으로 아래에서 올려다본 열기구"/>
          <p:cNvSpPr>
            <a:spLocks noGrp="1"/>
          </p:cNvSpPr>
          <p:nvPr>
            <p:ph type="pic" idx="22"/>
          </p:nvPr>
        </p:nvSpPr>
        <p:spPr>
          <a:xfrm>
            <a:off x="8432800" y="1263848"/>
            <a:ext cx="16850011" cy="1118820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3" name="슬라이드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r>
              <a:t>슬라이드 제목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섹션">
    <p:bg>
      <p:bgPr>
        <a:solidFill>
          <a:srgbClr val="0034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섹션 제목"/>
          <p:cNvSpPr txBox="1">
            <a:spLocks noGrp="1"/>
          </p:cNvSpPr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z="11600" b="0" spc="-232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섹션 제목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전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슬라이드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t>슬라이드 제목</a:t>
            </a:r>
          </a:p>
        </p:txBody>
      </p:sp>
      <p:sp>
        <p:nvSpPr>
          <p:cNvPr id="80" name="슬라이드 부제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92479">
              <a:lnSpc>
                <a:spcPct val="100000"/>
              </a:lnSpc>
              <a:spcBef>
                <a:spcPts val="0"/>
              </a:spcBef>
              <a:buSzTx/>
              <a:buNone/>
              <a:defRPr sz="5280" b="1"/>
            </a:lvl1pPr>
          </a:lstStyle>
          <a:p>
            <a:r>
              <a:t>슬라이드 부제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의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의제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r>
              <a:t>의제 제목</a:t>
            </a:r>
          </a:p>
        </p:txBody>
      </p:sp>
      <p:sp>
        <p:nvSpPr>
          <p:cNvPr id="89" name="의제 부제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06500" y="2247900"/>
            <a:ext cx="21971000" cy="9347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792479">
              <a:lnSpc>
                <a:spcPct val="100000"/>
              </a:lnSpc>
              <a:spcBef>
                <a:spcPts val="0"/>
              </a:spcBef>
              <a:buSzTx/>
              <a:buNone/>
              <a:defRPr sz="5280" b="1"/>
            </a:lvl1pPr>
          </a:lstStyle>
          <a:p>
            <a:r>
              <a:t>의제 부제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z="5500" spc="-55"/>
            </a:lvl5pPr>
          </a:lstStyle>
          <a:p>
            <a:r>
              <a:t>의제 주제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제목"/>
          <p:cNvSpPr txBox="1">
            <a:spLocks noGrp="1"/>
          </p:cNvSpPr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슬라이드 제목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슬라이드 구분점 텍스트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transition spd="med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500" b="1" i="0" u="none" strike="noStrike" cap="none" spc="-170" baseline="0">
          <a:solidFill>
            <a:schemeClr val="accent1">
              <a:hueOff val="114395"/>
              <a:lumOff val="-24975"/>
            </a:schemeClr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rgs/gsdc/repositories?q=visibility:public+archived:false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gif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Relationship Id="rId9" Type="http://schemas.openxmlformats.org/officeDocument/2006/relationships/image" Target="../media/image7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ti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5.png"/><Relationship Id="rId7" Type="http://schemas.openxmlformats.org/officeDocument/2006/relationships/image" Target="../media/image80.ti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Relationship Id="rId9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2.png"/><Relationship Id="rId7" Type="http://schemas.openxmlformats.org/officeDocument/2006/relationships/image" Target="../media/image85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jpe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tif"/><Relationship Id="rId7" Type="http://schemas.openxmlformats.org/officeDocument/2006/relationships/image" Target="../media/image40.jpeg"/><Relationship Id="rId2" Type="http://schemas.openxmlformats.org/officeDocument/2006/relationships/image" Target="../media/image35.ti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tif"/><Relationship Id="rId4" Type="http://schemas.openxmlformats.org/officeDocument/2006/relationships/image" Target="../media/image37.tif"/><Relationship Id="rId9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1-3 November 2023 @ ATCF7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>
            <a:lvl1pPr algn="r" defTabSz="825500">
              <a:defRPr sz="3600"/>
            </a:lvl1pPr>
          </a:lstStyle>
          <a:p>
            <a:r>
              <a:rPr lang="en-US" altLang="ko-KR" dirty="0"/>
              <a:t>2</a:t>
            </a:r>
            <a:r>
              <a:rPr dirty="0"/>
              <a:t>-</a:t>
            </a:r>
            <a:r>
              <a:rPr lang="en-US" altLang="ko-KR" dirty="0"/>
              <a:t>4</a:t>
            </a:r>
            <a:r>
              <a:rPr dirty="0"/>
              <a:t> </a:t>
            </a:r>
            <a:r>
              <a:rPr lang="en-US" dirty="0"/>
              <a:t>September</a:t>
            </a:r>
            <a:r>
              <a:rPr dirty="0"/>
              <a:t> 202</a:t>
            </a:r>
            <a:r>
              <a:rPr lang="en-US" altLang="ko-KR" dirty="0"/>
              <a:t>4</a:t>
            </a:r>
            <a:r>
              <a:rPr dirty="0"/>
              <a:t> @ ATCF</a:t>
            </a:r>
            <a:r>
              <a:rPr lang="en-US" altLang="ko-KR" dirty="0"/>
              <a:t>8</a:t>
            </a:r>
            <a:endParaRPr dirty="0"/>
          </a:p>
        </p:txBody>
      </p:sp>
      <p:sp>
        <p:nvSpPr>
          <p:cNvPr id="193" name="KISTI-GSDC Report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algn="r"/>
          </a:lstStyle>
          <a:p>
            <a:r>
              <a:t>KISTI-GSDC Report</a:t>
            </a:r>
          </a:p>
        </p:txBody>
      </p:sp>
      <p:sp>
        <p:nvSpPr>
          <p:cNvPr id="194" name="Geonmo Ryu, Sang-Un Ahn, Sangwook Bae…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r>
              <a:rPr dirty="0" err="1"/>
              <a:t>Geonmo</a:t>
            </a:r>
            <a:r>
              <a:rPr dirty="0"/>
              <a:t> Ryu, </a:t>
            </a:r>
            <a:r>
              <a:rPr dirty="0" err="1"/>
              <a:t>Sangwook</a:t>
            </a:r>
            <a:r>
              <a:rPr dirty="0"/>
              <a:t> Bae</a:t>
            </a:r>
          </a:p>
          <a:p>
            <a:pPr algn="r"/>
            <a:r>
              <a:rPr dirty="0"/>
              <a:t>On behalf of KISTI-GSDC</a:t>
            </a:r>
          </a:p>
        </p:txBody>
      </p:sp>
      <p:pic>
        <p:nvPicPr>
          <p:cNvPr id="195" name="chagroup02.png" descr="chagroup0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68403" y="9272894"/>
            <a:ext cx="3327401" cy="35433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CDS in one slide"/>
          <p:cNvSpPr txBox="1"/>
          <p:nvPr/>
        </p:nvSpPr>
        <p:spPr>
          <a:xfrm>
            <a:off x="9630404" y="252597"/>
            <a:ext cx="5123197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 b="1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EOS Disk Status</a:t>
            </a:r>
            <a:endParaRPr dirty="0"/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5A5FF87A-3A14-4425-9053-AE66CA7072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4379" y="1234918"/>
            <a:ext cx="11250689" cy="1609755"/>
          </a:xfrm>
          <a:prstGeom prst="rect">
            <a:avLst/>
          </a:prstGeom>
        </p:spPr>
      </p:pic>
      <p:sp>
        <p:nvSpPr>
          <p:cNvPr id="15" name="Grid services running on VMs provided by oVirt cluster…">
            <a:extLst>
              <a:ext uri="{FF2B5EF4-FFF2-40B4-BE49-F238E27FC236}">
                <a16:creationId xmlns:a16="http://schemas.microsoft.com/office/drawing/2014/main" xmlns="" id="{636E99D2-C5E2-4DC9-96AB-549856F972C3}"/>
              </a:ext>
            </a:extLst>
          </p:cNvPr>
          <p:cNvSpPr txBox="1">
            <a:spLocks/>
          </p:cNvSpPr>
          <p:nvPr/>
        </p:nvSpPr>
        <p:spPr>
          <a:xfrm>
            <a:off x="1206499" y="1385888"/>
            <a:ext cx="13088235" cy="11483915"/>
          </a:xfrm>
          <a:prstGeom prst="rect">
            <a:avLst/>
          </a:prstGeom>
        </p:spPr>
        <p:txBody>
          <a:bodyPr>
            <a:normAutofit/>
          </a:bodyPr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16991" indent="-316991" defTabSz="1267936" hangingPunct="1">
              <a:spcBef>
                <a:spcPts val="2300"/>
              </a:spcBef>
              <a:defRPr sz="2496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Running a container-based EOS server directly with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podman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Container Image: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AlmaLinux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9.3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3 EOS servers (v5.2.21)</a:t>
            </a:r>
          </a:p>
          <a:p>
            <a:pPr marL="2145791" lvl="3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2x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(MQ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MGM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QDB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FST)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+ 1x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(QDB+FST)</a:t>
            </a: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5791" lvl="3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MGM DNS Round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robin (eos-disk.sdfarm.kr)</a:t>
            </a: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Total : 4.12 PB (=3.65PiB)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Used : 3.13 PB (75.81%)</a:t>
            </a: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Plan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SE2(</a:t>
            </a:r>
            <a:r>
              <a:rPr lang="en-US" altLang="ko-KR" sz="3200" dirty="0" err="1">
                <a:latin typeface="Arial" panose="020B0604020202020204" pitchFamily="34" charset="0"/>
                <a:cs typeface="Arial" panose="020B0604020202020204" pitchFamily="34" charset="0"/>
              </a:rPr>
              <a:t>XRootD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 cluster for ALICE) will be deprecated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Will be added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more space on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October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+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3.8 PB = 7.9PB (2025 Pledge)</a:t>
            </a: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10D858FD-CF60-49E4-9529-3167FE8AE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3425" y="11460038"/>
            <a:ext cx="15471643" cy="1081076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2DF5A515-354A-41C6-9159-06E50F265D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15784" y="4303459"/>
            <a:ext cx="11762143" cy="569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4806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543" name="CDS in one slide"/>
          <p:cNvSpPr txBox="1"/>
          <p:nvPr/>
        </p:nvSpPr>
        <p:spPr>
          <a:xfrm>
            <a:off x="8862570" y="252597"/>
            <a:ext cx="6658875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CDS </a:t>
            </a:r>
            <a:r>
              <a:rPr lang="en-US" dirty="0" err="1" smtClean="0"/>
              <a:t>Archving</a:t>
            </a:r>
            <a:r>
              <a:rPr lang="en-US" dirty="0" smtClean="0"/>
              <a:t> Storage</a:t>
            </a:r>
            <a:endParaRPr dirty="0"/>
          </a:p>
        </p:txBody>
      </p:sp>
      <p:sp>
        <p:nvSpPr>
          <p:cNvPr id="15" name="Grid services running on VMs provided by oVirt cluster…">
            <a:extLst>
              <a:ext uri="{FF2B5EF4-FFF2-40B4-BE49-F238E27FC236}">
                <a16:creationId xmlns:a16="http://schemas.microsoft.com/office/drawing/2014/main" xmlns="" id="{636E99D2-C5E2-4DC9-96AB-549856F972C3}"/>
              </a:ext>
            </a:extLst>
          </p:cNvPr>
          <p:cNvSpPr txBox="1">
            <a:spLocks/>
          </p:cNvSpPr>
          <p:nvPr/>
        </p:nvSpPr>
        <p:spPr>
          <a:xfrm>
            <a:off x="1206500" y="1385888"/>
            <a:ext cx="11099954" cy="11483915"/>
          </a:xfrm>
          <a:prstGeom prst="rect">
            <a:avLst/>
          </a:prstGeom>
        </p:spPr>
        <p:txBody>
          <a:bodyPr>
            <a:normAutofit/>
          </a:bodyPr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16991" indent="-316991" defTabSz="1267936" hangingPunct="1">
              <a:spcBef>
                <a:spcPts val="2300"/>
              </a:spcBef>
              <a:defRPr sz="2496"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Structure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Running a container-based EOS server directly with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docker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podman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on CentOS7 hosts </a:t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(Will be updated)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Container Image: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AlmaLinux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9.4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EOS servers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(v5.1.22/MGM,QDB + v5.1.28/FST)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5791" lvl="3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3x (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MGM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+MG+FST ) + 3x ( QDB+FST ) </a:t>
            </a:r>
            <a:b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+ 3x( FST ) </a:t>
            </a: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MGM DNS Round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robin (eos-archive.sdfarm.kr)</a:t>
            </a: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Total :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17.77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PB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(=15.79PiB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Used :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11.81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PB </a:t>
            </a: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(=10.49PiB / 66.46%)</a:t>
            </a: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Detail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Will talk on CDS session</a:t>
            </a: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스크린샷 2023-03-14 15.52.26.png" descr="스크린샷 2023-03-14 15.52.2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306453" y="1968176"/>
            <a:ext cx="11963787" cy="5849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8046" y="8661126"/>
            <a:ext cx="14421088" cy="182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9996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LHC Networking - ONE"/>
          <p:cNvSpPr txBox="1">
            <a:spLocks noGrp="1"/>
          </p:cNvSpPr>
          <p:nvPr>
            <p:ph type="title"/>
          </p:nvPr>
        </p:nvSpPr>
        <p:spPr>
          <a:xfrm>
            <a:off x="1206500" y="307044"/>
            <a:ext cx="21971000" cy="143494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CMS Tier-2 @KISTI</a:t>
            </a:r>
            <a:endParaRPr dirty="0"/>
          </a:p>
        </p:txBody>
      </p:sp>
      <p:sp>
        <p:nvSpPr>
          <p:cNvPr id="560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9F15028E-C4C8-4EC5-91A9-2C29D4F4FD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8410" y="1059084"/>
            <a:ext cx="8345517" cy="6329251"/>
          </a:xfrm>
          <a:prstGeom prst="rect">
            <a:avLst/>
          </a:prstGeom>
        </p:spPr>
      </p:pic>
      <p:sp>
        <p:nvSpPr>
          <p:cNvPr id="151" name="Grid services running on VMs provided by oVirt cluster…">
            <a:extLst>
              <a:ext uri="{FF2B5EF4-FFF2-40B4-BE49-F238E27FC236}">
                <a16:creationId xmlns:a16="http://schemas.microsoft.com/office/drawing/2014/main" xmlns="" id="{6C4BDC05-4859-43F7-B253-F8D7A0333C69}"/>
              </a:ext>
            </a:extLst>
          </p:cNvPr>
          <p:cNvSpPr txBox="1">
            <a:spLocks/>
          </p:cNvSpPr>
          <p:nvPr/>
        </p:nvSpPr>
        <p:spPr>
          <a:xfrm>
            <a:off x="1206499" y="1445810"/>
            <a:ext cx="13391912" cy="9724341"/>
          </a:xfrm>
          <a:prstGeom prst="rect">
            <a:avLst/>
          </a:prstGeom>
        </p:spPr>
        <p:txBody>
          <a:bodyPr/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Services run on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baremetal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servers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OS installation by Foreman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Provisioning with </a:t>
            </a:r>
            <a:r>
              <a:rPr lang="en-US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Ansible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Ansible Roles 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https://github.com/orgs/gsdc/repositories?q=visibility%3Apublic+archived%3Afalse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Main Component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Middleware : WLCG repo (will be changed when UMD5 is available)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CE :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HTCondor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-CE 23.0.14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LRMS :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HTCondor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45 WNs / 1,392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logical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cores / 14.6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kHS06 (except one failure node)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RAM 2,000MB per core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 :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dCache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v9.2 +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XRootD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PSS server for CMS AAA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9 x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dCache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Pool Server (10Gbps)</a:t>
            </a:r>
          </a:p>
          <a:p>
            <a:pPr marL="2145791" lvl="3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8 JBOD + 9 NFS Pools / 2819TiB (=3100TB)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Protocol : 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XRootD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(RO), WebDAV (RW)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Report: Site-BDII (will be deprecated), APEL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Cache : 2x </a:t>
            </a:r>
            <a:r>
              <a:rPr 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Frontier-Squids</a:t>
            </a: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altLang="ko-KR" sz="2800" dirty="0">
                <a:latin typeface="Arial" panose="020B0604020202020204" pitchFamily="34" charset="0"/>
                <a:cs typeface="Arial" panose="020B0604020202020204" pitchFamily="34" charset="0"/>
              </a:rPr>
              <a:t>Network: </a:t>
            </a:r>
            <a:r>
              <a:rPr lang="en-US" altLang="ko-KR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LHCONE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defTabSz="1267936" hangingPunct="1">
              <a:spcBef>
                <a:spcPts val="2300"/>
              </a:spcBef>
              <a:buNone/>
              <a:defRPr sz="2496"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3F4684E3-773D-4503-B102-9EB1B1FE57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1139" y="8753789"/>
            <a:ext cx="12040768" cy="432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6070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LHC Networking - ON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T2_KR_KISTI Site Report</a:t>
            </a:r>
            <a:endParaRPr dirty="0"/>
          </a:p>
        </p:txBody>
      </p:sp>
      <p:sp>
        <p:nvSpPr>
          <p:cNvPr id="560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sp>
        <p:nvSpPr>
          <p:cNvPr id="9" name="Grid services running on VMs provided by oVirt cluster…">
            <a:extLst>
              <a:ext uri="{FF2B5EF4-FFF2-40B4-BE49-F238E27FC236}">
                <a16:creationId xmlns:a16="http://schemas.microsoft.com/office/drawing/2014/main" xmlns="" id="{324BEE87-5825-4B93-96AD-BE61404A102A}"/>
              </a:ext>
            </a:extLst>
          </p:cNvPr>
          <p:cNvSpPr txBox="1">
            <a:spLocks/>
          </p:cNvSpPr>
          <p:nvPr/>
        </p:nvSpPr>
        <p:spPr>
          <a:xfrm>
            <a:off x="1206499" y="2595208"/>
            <a:ext cx="12521076" cy="8659822"/>
          </a:xfrm>
          <a:prstGeom prst="rect">
            <a:avLst/>
          </a:prstGeom>
        </p:spPr>
        <p:txBody>
          <a:bodyPr/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Site Status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OS migration is finished except </a:t>
            </a:r>
            <a:r>
              <a:rPr lang="en-US" sz="3600" dirty="0" err="1">
                <a:latin typeface="Arial" panose="020B0604020202020204" pitchFamily="34" charset="0"/>
                <a:cs typeface="Arial" panose="020B0604020202020204" pitchFamily="34" charset="0"/>
              </a:rPr>
              <a:t>dCache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pool servers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altLang="ko-KR" sz="3600" dirty="0">
                <a:latin typeface="Arial" panose="020B0604020202020204" pitchFamily="34" charset="0"/>
                <a:cs typeface="Arial" panose="020B0604020202020204" pitchFamily="34" charset="0"/>
              </a:rPr>
              <a:t>Computing Resource:  14.6kHS06</a:t>
            </a:r>
            <a:r>
              <a:rPr lang="ko-KR" alt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ko-KR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altLang="ko-KR" sz="3600" dirty="0">
                <a:latin typeface="Arial" panose="020B0604020202020204" pitchFamily="34" charset="0"/>
                <a:cs typeface="Arial" panose="020B0604020202020204" pitchFamily="34" charset="0"/>
              </a:rPr>
              <a:t>1,005,543 jobs Completed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Storage: 2,276/2,819TiB (80.73%) [24-08-29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16991" indent="-316991" defTabSz="1267936" hangingPunct="1">
              <a:spcBef>
                <a:spcPts val="2300"/>
              </a:spcBef>
              <a:defRPr sz="2496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Site issues</a:t>
            </a:r>
          </a:p>
          <a:p>
            <a:pPr marL="926591" lvl="1" indent="-316991" defTabSz="1267936" hangingPunct="1">
              <a:spcBef>
                <a:spcPts val="2300"/>
              </a:spcBef>
              <a:defRPr sz="2496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After an OS upgrade, there was a bug in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OpenSSL 3 library(used by </a:t>
            </a:r>
            <a:r>
              <a:rPr 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voms_api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on PSS 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server where transfer requests would cause an explosion of CLOSE_WAIT sockets and spike CPU utilization (almost 2,500~3,000%)</a:t>
            </a: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Downgrading the OS to Almalinux8 is a known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workaround </a:t>
            </a:r>
            <a:endParaRPr lang="en-US" sz="3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536191" lvl="2" indent="-316991" defTabSz="1267936" hangingPunct="1">
              <a:spcBef>
                <a:spcPts val="2300"/>
              </a:spcBef>
              <a:defRPr sz="2496"/>
            </a:pP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Now, we is testing </a:t>
            </a:r>
            <a:r>
              <a:rPr 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xrootd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pss</a:t>
            </a:r>
            <a:r>
              <a:rPr lang="en-US" sz="3600" smtClean="0">
                <a:latin typeface="Arial" panose="020B0604020202020204" pitchFamily="34" charset="0"/>
                <a:cs typeface="Arial" panose="020B0604020202020204" pitchFamily="34" charset="0"/>
              </a:rPr>
              <a:t> with </a:t>
            </a:r>
            <a:r>
              <a:rPr lang="en-US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OpenSSL </a:t>
            </a:r>
            <a:r>
              <a:rPr lang="en-US" sz="3600" smtClean="0">
                <a:latin typeface="Arial" panose="020B0604020202020204" pitchFamily="34" charset="0"/>
                <a:cs typeface="Arial" panose="020B0604020202020204" pitchFamily="34" charset="0"/>
              </a:rPr>
              <a:t>v3.2.3-dev </a:t>
            </a:r>
            <a:r>
              <a:rPr lang="en-US" sz="3600" smtClean="0">
                <a:latin typeface="Arial" panose="020B0604020202020204" pitchFamily="34" charset="0"/>
                <a:cs typeface="Arial" panose="020B0604020202020204" pitchFamily="34" charset="0"/>
              </a:rPr>
              <a:t>branch</a:t>
            </a:r>
            <a:endParaRPr 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42278842-E253-4C96-BD3E-0B7B682BCA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16050" y="619124"/>
            <a:ext cx="9525000" cy="476250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xmlns="" id="{99D38594-5B7C-4796-9158-0D7E5E0DB7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5649" y="5381624"/>
            <a:ext cx="8915401" cy="551269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5219AD5A-8F91-4E04-A003-945E49C514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78166" y="11036277"/>
            <a:ext cx="6268867" cy="2060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7906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xmlns="" id="{E3FFCD48-E613-4510-BEF6-2B8117582D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42" y="781025"/>
            <a:ext cx="7918520" cy="2762275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xmlns="" id="{9F18CD70-470C-421F-BFD9-A7F703130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72763" y="781025"/>
            <a:ext cx="11839127" cy="2807463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xmlns="" id="{64759813-8881-4D74-B78B-F5F296CA96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842" y="3588488"/>
            <a:ext cx="29668059" cy="5162738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6842" y="7316173"/>
            <a:ext cx="11772900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731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9" name="직사각형 7"/>
          <p:cNvSpPr txBox="1">
            <a:spLocks noGrp="1"/>
          </p:cNvSpPr>
          <p:nvPr>
            <p:ph type="sldNum" sz="quarter" idx="2"/>
          </p:nvPr>
        </p:nvSpPr>
        <p:spPr>
          <a:xfrm>
            <a:off x="3048000" y="13127194"/>
            <a:ext cx="18288000" cy="60198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2400"/>
            </a:lvl1pPr>
          </a:lstStyle>
          <a:p>
            <a:fld id="{86CB4B4D-7CA3-9044-876B-883B54F8677D}" type="slidenum">
              <a:t>15</a:t>
            </a:fld>
            <a:endParaRPr/>
          </a:p>
        </p:txBody>
      </p:sp>
      <p:sp>
        <p:nvSpPr>
          <p:cNvPr id="640" name="직사각형 45"/>
          <p:cNvSpPr/>
          <p:nvPr/>
        </p:nvSpPr>
        <p:spPr>
          <a:xfrm>
            <a:off x="3695055" y="6493757"/>
            <a:ext cx="16993890" cy="6447543"/>
          </a:xfrm>
          <a:prstGeom prst="rect">
            <a:avLst/>
          </a:prstGeom>
          <a:ln w="12700" cap="rnd">
            <a:solidFill>
              <a:srgbClr val="F3F3F3"/>
            </a:solidFill>
          </a:ln>
        </p:spPr>
        <p:txBody>
          <a:bodyPr tIns="91439" bIns="91439" anchor="ctr"/>
          <a:lstStyle/>
          <a:p>
            <a:pPr defTabSz="1828800">
              <a:defRPr sz="3600">
                <a:solidFill>
                  <a:srgbClr val="FFFFFF"/>
                </a:solidFill>
                <a:latin typeface="HY헤드라인M"/>
                <a:ea typeface="HY헤드라인M"/>
                <a:cs typeface="HY헤드라인M"/>
                <a:sym typeface="HY헤드라인M"/>
              </a:defRPr>
            </a:pPr>
            <a:endParaRPr/>
          </a:p>
        </p:txBody>
      </p:sp>
      <p:sp>
        <p:nvSpPr>
          <p:cNvPr id="641" name="직사각형 25"/>
          <p:cNvSpPr/>
          <p:nvPr/>
        </p:nvSpPr>
        <p:spPr>
          <a:xfrm>
            <a:off x="3695055" y="1529408"/>
            <a:ext cx="16993890" cy="4870466"/>
          </a:xfrm>
          <a:prstGeom prst="rect">
            <a:avLst/>
          </a:prstGeom>
          <a:solidFill>
            <a:srgbClr val="F7F7F7"/>
          </a:solidFill>
          <a:ln w="12700" cap="rnd">
            <a:solidFill>
              <a:srgbClr val="F2F2F2"/>
            </a:solidFill>
          </a:ln>
        </p:spPr>
        <p:txBody>
          <a:bodyPr tIns="91439" bIns="91439" anchor="ctr"/>
          <a:lstStyle/>
          <a:p>
            <a:pPr defTabSz="1828800">
              <a:defRPr sz="3600">
                <a:solidFill>
                  <a:srgbClr val="FFFFFF"/>
                </a:solidFill>
                <a:latin typeface="HY헤드라인M"/>
                <a:ea typeface="HY헤드라인M"/>
                <a:cs typeface="HY헤드라인M"/>
                <a:sym typeface="HY헤드라인M"/>
              </a:defRPr>
            </a:pPr>
            <a:endParaRPr/>
          </a:p>
        </p:txBody>
      </p:sp>
      <p:sp>
        <p:nvSpPr>
          <p:cNvPr id="642" name="제목 1"/>
          <p:cNvSpPr txBox="1">
            <a:spLocks noGrp="1"/>
          </p:cNvSpPr>
          <p:nvPr>
            <p:ph type="title"/>
          </p:nvPr>
        </p:nvSpPr>
        <p:spPr>
          <a:xfrm>
            <a:off x="3048001" y="249404"/>
            <a:ext cx="18288001" cy="1030182"/>
          </a:xfrm>
          <a:prstGeom prst="rect">
            <a:avLst/>
          </a:prstGeom>
        </p:spPr>
        <p:txBody>
          <a:bodyPr/>
          <a:lstStyle>
            <a:lvl1pPr>
              <a:defRPr b="1" spc="-200"/>
            </a:lvl1pPr>
          </a:lstStyle>
          <a:p>
            <a:r>
              <a:t>WLCG Tier-2 Service Availability / Reliability</a:t>
            </a:r>
          </a:p>
        </p:txBody>
      </p:sp>
      <p:graphicFrame>
        <p:nvGraphicFramePr>
          <p:cNvPr id="643" name="표 33"/>
          <p:cNvGraphicFramePr/>
          <p:nvPr>
            <p:extLst>
              <p:ext uri="{D42A27DB-BD31-4B8C-83A1-F6EECF244321}">
                <p14:modId xmlns:p14="http://schemas.microsoft.com/office/powerpoint/2010/main" val="1972037279"/>
              </p:ext>
            </p:extLst>
          </p:nvPr>
        </p:nvGraphicFramePr>
        <p:xfrm>
          <a:off x="4552477" y="2240379"/>
          <a:ext cx="15252995" cy="1772704"/>
        </p:xfrm>
        <a:graphic>
          <a:graphicData uri="http://schemas.openxmlformats.org/drawingml/2006/table">
            <a:tbl>
              <a:tblPr bandRow="1">
                <a:tableStyleId>{4C3C2611-4C71-4FC5-86AE-919BDF0F9419}</a:tableStyleId>
              </a:tblPr>
              <a:tblGrid>
                <a:gridCol w="24057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2364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236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66312">
                <a:tc rowSpan="2">
                  <a:txBody>
                    <a:bodyPr/>
                    <a:lstStyle/>
                    <a:p>
                      <a:pPr defTabSz="1688165">
                        <a:defRPr sz="2600" b="1" spc="-140">
                          <a:solidFill>
                            <a:srgbClr val="FFFFFF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defRPr>
                      </a:pPr>
                      <a:endParaRPr/>
                    </a:p>
                  </a:txBody>
                  <a:tcPr marL="45720" marR="45720" anchor="ctr" horzOverflow="overflow">
                    <a:lnL w="25400">
                      <a:solidFill>
                        <a:srgbClr val="004785"/>
                      </a:solidFill>
                    </a:lnL>
                    <a:lnR w="25400">
                      <a:solidFill>
                        <a:srgbClr val="FFFFFF"/>
                      </a:solidFill>
                    </a:lnR>
                    <a:lnT w="38100">
                      <a:solidFill>
                        <a:srgbClr val="004785"/>
                      </a:solidFill>
                    </a:lnT>
                    <a:lnB w="38100">
                      <a:solidFill>
                        <a:srgbClr val="004785"/>
                      </a:solidFill>
                    </a:lnB>
                    <a:solidFill>
                      <a:srgbClr val="004785"/>
                    </a:solidFill>
                  </a:tcPr>
                </a:tc>
                <a:tc>
                  <a:txBody>
                    <a:bodyPr/>
                    <a:lstStyle/>
                    <a:p>
                      <a:pPr defTabSz="1688165"/>
                      <a:r>
                        <a:rPr sz="2600" b="1">
                          <a:solidFill>
                            <a:srgbClr val="FFFFFF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Reliability</a:t>
                      </a:r>
                    </a:p>
                  </a:txBody>
                  <a:tcPr marL="45720" marR="45720" anchor="ctr" horzOverflow="overflow">
                    <a:lnL w="254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38100">
                      <a:solidFill>
                        <a:srgbClr val="004785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defTabSz="1688165"/>
                      <a:r>
                        <a:rPr sz="2600" b="1">
                          <a:solidFill>
                            <a:srgbClr val="FFFFFF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Availability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</a:lnL>
                    <a:lnR w="25400">
                      <a:solidFill>
                        <a:srgbClr val="6196CB"/>
                      </a:solidFill>
                    </a:lnR>
                    <a:lnT w="38100">
                      <a:solidFill>
                        <a:srgbClr val="004785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solidFill>
                      <a:srgbClr val="6196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6312">
                <a:tc v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defTabSz="1688165"/>
                      <a:r>
                        <a:rPr sz="2600" dirty="0">
                          <a:solidFill>
                            <a:srgbClr val="FFFFFF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Overall in 202</a:t>
                      </a:r>
                      <a:r>
                        <a:rPr lang="en-US" altLang="ko-KR" sz="2600" dirty="0">
                          <a:solidFill>
                            <a:srgbClr val="FFFFFF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4</a:t>
                      </a:r>
                      <a:endParaRPr sz="2600" dirty="0">
                        <a:solidFill>
                          <a:srgbClr val="FFFFFF"/>
                        </a:solidFill>
                        <a:latin typeface="맑은 고딕"/>
                        <a:ea typeface="맑은 고딕"/>
                        <a:cs typeface="맑은 고딕"/>
                        <a:sym typeface="맑은 고딕"/>
                      </a:endParaRPr>
                    </a:p>
                  </a:txBody>
                  <a:tcPr marL="45720" marR="45720" anchor="ctr" horzOverflow="overflow">
                    <a:lnL w="254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38100">
                      <a:solidFill>
                        <a:srgbClr val="004785"/>
                      </a:solidFill>
                    </a:lnB>
                    <a:solidFill>
                      <a:srgbClr val="31859C"/>
                    </a:solidFill>
                  </a:tcPr>
                </a:tc>
                <a:tc>
                  <a:txBody>
                    <a:bodyPr/>
                    <a:lstStyle/>
                    <a:p>
                      <a:pPr defTabSz="1688165"/>
                      <a:r>
                        <a:rPr sz="2600" dirty="0">
                          <a:solidFill>
                            <a:srgbClr val="FFFFFF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Overall in 202</a:t>
                      </a:r>
                      <a:r>
                        <a:rPr lang="en-US" altLang="ko-KR" sz="2600" dirty="0">
                          <a:solidFill>
                            <a:srgbClr val="FFFFFF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4</a:t>
                      </a:r>
                      <a:endParaRPr sz="2600" dirty="0">
                        <a:solidFill>
                          <a:srgbClr val="FFFFFF"/>
                        </a:solidFill>
                        <a:latin typeface="맑은 고딕"/>
                        <a:ea typeface="맑은 고딕"/>
                        <a:cs typeface="맑은 고딕"/>
                        <a:sym typeface="맑은 고딕"/>
                      </a:endParaRP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</a:lnL>
                    <a:lnR w="25400">
                      <a:solidFill>
                        <a:srgbClr val="6196CB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38100">
                      <a:solidFill>
                        <a:srgbClr val="004785"/>
                      </a:solidFill>
                    </a:lnB>
                    <a:solidFill>
                      <a:srgbClr val="6196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26239">
                <a:tc>
                  <a:txBody>
                    <a:bodyPr/>
                    <a:lstStyle/>
                    <a:p>
                      <a:pPr defTabSz="1688165">
                        <a:lnSpc>
                          <a:spcPct val="150000"/>
                        </a:lnSpc>
                      </a:pPr>
                      <a:r>
                        <a:rPr sz="2400" b="1">
                          <a:solidFill>
                            <a:srgbClr val="404040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CMS</a:t>
                      </a:r>
                    </a:p>
                  </a:txBody>
                  <a:tcPr marL="45720" marR="45720" anchor="ctr" horzOverflow="overflow">
                    <a:lnL w="3175">
                      <a:solidFill>
                        <a:srgbClr val="FFFFFF"/>
                      </a:solidFill>
                    </a:lnL>
                    <a:lnR w="25400">
                      <a:solidFill>
                        <a:srgbClr val="FFFFFF"/>
                      </a:solidFill>
                    </a:lnR>
                    <a:lnT w="38100">
                      <a:solidFill>
                        <a:srgbClr val="004785"/>
                      </a:solidFill>
                    </a:lnT>
                    <a:lnB w="38100">
                      <a:solidFill>
                        <a:srgbClr val="BFBFBF"/>
                      </a:solidFill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defTabSz="1688165"/>
                      <a:r>
                        <a:rPr sz="2400" b="1" dirty="0">
                          <a:solidFill>
                            <a:srgbClr val="404040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9</a:t>
                      </a:r>
                      <a:r>
                        <a:rPr lang="en-US" altLang="ko-KR" sz="2400" b="1" dirty="0">
                          <a:solidFill>
                            <a:srgbClr val="404040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7</a:t>
                      </a:r>
                      <a:r>
                        <a:rPr sz="2400" b="1" dirty="0">
                          <a:solidFill>
                            <a:srgbClr val="404040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.</a:t>
                      </a:r>
                      <a:r>
                        <a:rPr lang="en-US" altLang="ko-KR" sz="2400" b="1" dirty="0">
                          <a:solidFill>
                            <a:srgbClr val="404040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79</a:t>
                      </a:r>
                      <a:r>
                        <a:rPr sz="2400" b="1" dirty="0">
                          <a:solidFill>
                            <a:srgbClr val="404040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%</a:t>
                      </a:r>
                    </a:p>
                  </a:txBody>
                  <a:tcPr marL="45720" marR="45720" anchor="ctr" horzOverflow="overflow">
                    <a:lnL w="254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38100">
                      <a:solidFill>
                        <a:srgbClr val="004785"/>
                      </a:solidFill>
                    </a:lnT>
                    <a:lnB w="38100">
                      <a:solidFill>
                        <a:srgbClr val="BFBFBF"/>
                      </a:solidFill>
                    </a:lnB>
                    <a:solidFill>
                      <a:srgbClr val="D0E9F0"/>
                    </a:solidFill>
                  </a:tcPr>
                </a:tc>
                <a:tc>
                  <a:txBody>
                    <a:bodyPr/>
                    <a:lstStyle/>
                    <a:p>
                      <a:pPr defTabSz="1688165"/>
                      <a:r>
                        <a:rPr sz="2400" b="1" dirty="0">
                          <a:solidFill>
                            <a:srgbClr val="404040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9</a:t>
                      </a:r>
                      <a:r>
                        <a:rPr lang="en-US" altLang="ko-KR" sz="2400" b="1" dirty="0">
                          <a:solidFill>
                            <a:srgbClr val="404040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7</a:t>
                      </a:r>
                      <a:r>
                        <a:rPr sz="2400" b="1" dirty="0">
                          <a:solidFill>
                            <a:srgbClr val="404040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.</a:t>
                      </a:r>
                      <a:r>
                        <a:rPr lang="en-US" altLang="ko-KR" sz="2400" b="1" dirty="0">
                          <a:solidFill>
                            <a:srgbClr val="404040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87</a:t>
                      </a:r>
                      <a:r>
                        <a:rPr sz="2400" b="1" dirty="0">
                          <a:solidFill>
                            <a:srgbClr val="404040"/>
                          </a:solidFill>
                          <a:latin typeface="맑은 고딕"/>
                          <a:ea typeface="맑은 고딕"/>
                          <a:cs typeface="맑은 고딕"/>
                          <a:sym typeface="맑은 고딕"/>
                        </a:rPr>
                        <a:t>%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FFFFFF"/>
                      </a:solidFill>
                    </a:lnL>
                    <a:lnR w="25400">
                      <a:solidFill>
                        <a:srgbClr val="BFBFBF"/>
                      </a:solidFill>
                    </a:lnR>
                    <a:lnT w="38100">
                      <a:solidFill>
                        <a:srgbClr val="004785"/>
                      </a:solidFill>
                    </a:lnT>
                    <a:lnB w="38100">
                      <a:solidFill>
                        <a:srgbClr val="BFBFBF"/>
                      </a:solidFill>
                    </a:lnB>
                    <a:solidFill>
                      <a:srgbClr val="D9E6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644" name="그림 2" descr="그림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75515" y="4228791"/>
            <a:ext cx="464453" cy="464453"/>
          </a:xfrm>
          <a:prstGeom prst="rect">
            <a:avLst/>
          </a:prstGeom>
          <a:ln w="12700">
            <a:miter lim="400000"/>
          </a:ln>
        </p:spPr>
      </p:pic>
      <p:sp>
        <p:nvSpPr>
          <p:cNvPr id="645" name="직사각형 3"/>
          <p:cNvSpPr txBox="1"/>
          <p:nvPr/>
        </p:nvSpPr>
        <p:spPr>
          <a:xfrm>
            <a:off x="8940592" y="4168778"/>
            <a:ext cx="4564282" cy="551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1828800">
              <a:defRPr b="1">
                <a:solidFill>
                  <a:srgbClr val="40404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r>
              <a:t>Monthly target of WLCG : 95%</a:t>
            </a:r>
          </a:p>
        </p:txBody>
      </p:sp>
      <p:sp>
        <p:nvSpPr>
          <p:cNvPr id="646" name="이등변 삼각형 8"/>
          <p:cNvSpPr/>
          <p:nvPr/>
        </p:nvSpPr>
        <p:spPr>
          <a:xfrm rot="10800000" flipH="1">
            <a:off x="4355712" y="5999136"/>
            <a:ext cx="432049" cy="254056"/>
          </a:xfrm>
          <a:prstGeom prst="triangle">
            <a:avLst/>
          </a:prstGeom>
          <a:solidFill>
            <a:srgbClr val="F7F7F7"/>
          </a:solidFill>
          <a:ln w="12700">
            <a:miter lim="400000"/>
          </a:ln>
        </p:spPr>
        <p:txBody>
          <a:bodyPr tIns="91439" bIns="91439" anchor="ctr"/>
          <a:lstStyle/>
          <a:p>
            <a:pPr defTabSz="1828800">
              <a:defRPr sz="3600">
                <a:solidFill>
                  <a:srgbClr val="FFFFFF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pic>
        <p:nvPicPr>
          <p:cNvPr id="647" name="그림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553" y="6028737"/>
            <a:ext cx="11038118" cy="6733919"/>
          </a:xfrm>
          <a:prstGeom prst="rect">
            <a:avLst/>
          </a:prstGeom>
          <a:ln w="12700">
            <a:miter lim="400000"/>
          </a:ln>
        </p:spPr>
      </p:pic>
      <p:sp>
        <p:nvSpPr>
          <p:cNvPr id="648" name="직사각형 13"/>
          <p:cNvSpPr/>
          <p:nvPr/>
        </p:nvSpPr>
        <p:spPr>
          <a:xfrm>
            <a:off x="6226553" y="8634715"/>
            <a:ext cx="11038118" cy="262662"/>
          </a:xfrm>
          <a:prstGeom prst="rect">
            <a:avLst/>
          </a:prstGeom>
          <a:ln w="50800">
            <a:solidFill>
              <a:srgbClr val="FF0000"/>
            </a:solidFill>
          </a:ln>
        </p:spPr>
        <p:txBody>
          <a:bodyPr tIns="91439" bIns="91439" anchor="ctr"/>
          <a:lstStyle/>
          <a:p>
            <a:pPr defTabSz="1828800">
              <a:defRPr sz="3600">
                <a:solidFill>
                  <a:srgbClr val="FFFFFF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49" name="직선 연결선 73"/>
          <p:cNvSpPr/>
          <p:nvPr/>
        </p:nvSpPr>
        <p:spPr>
          <a:xfrm>
            <a:off x="7061291" y="5457683"/>
            <a:ext cx="9361041" cy="1"/>
          </a:xfrm>
          <a:prstGeom prst="line">
            <a:avLst/>
          </a:prstGeom>
          <a:ln w="25400">
            <a:solidFill>
              <a:srgbClr val="DFDFDF"/>
            </a:solidFill>
          </a:ln>
        </p:spPr>
        <p:txBody>
          <a:bodyPr tIns="91439" bIns="91439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grpSp>
        <p:nvGrpSpPr>
          <p:cNvPr id="652" name="그룹 20"/>
          <p:cNvGrpSpPr/>
          <p:nvPr/>
        </p:nvGrpSpPr>
        <p:grpSpPr>
          <a:xfrm>
            <a:off x="9023647" y="5213841"/>
            <a:ext cx="5870368" cy="506080"/>
            <a:chOff x="0" y="0"/>
            <a:chExt cx="5870366" cy="506078"/>
          </a:xfrm>
        </p:grpSpPr>
        <p:sp>
          <p:nvSpPr>
            <p:cNvPr id="650" name="모서리가 둥근 직사각형 52"/>
            <p:cNvSpPr/>
            <p:nvPr/>
          </p:nvSpPr>
          <p:spPr>
            <a:xfrm>
              <a:off x="0" y="0"/>
              <a:ext cx="5870367" cy="495866"/>
            </a:xfrm>
            <a:prstGeom prst="roundRect">
              <a:avLst>
                <a:gd name="adj" fmla="val 50000"/>
              </a:avLst>
            </a:prstGeom>
            <a:blipFill rotWithShape="1">
              <a:blip r:embed="rId4"/>
              <a:srcRect/>
              <a:stretch>
                <a:fillRect/>
              </a:stretch>
            </a:blipFill>
            <a:ln w="38100" cap="flat">
              <a:solidFill>
                <a:srgbClr val="FFFFFF"/>
              </a:solidFill>
              <a:prstDash val="solid"/>
              <a:round/>
            </a:ln>
            <a:effectLst>
              <a:outerShdw blurRad="101600" dist="76200" dir="2700000" rotWithShape="0">
                <a:srgbClr val="000000">
                  <a:alpha val="40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1688165">
                <a:spcBef>
                  <a:spcPts val="2100"/>
                </a:spcBef>
                <a:defRPr sz="20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  <a:endParaRPr/>
            </a:p>
          </p:txBody>
        </p:sp>
        <p:sp>
          <p:nvSpPr>
            <p:cNvPr id="651" name="TextBox 22"/>
            <p:cNvSpPr txBox="1"/>
            <p:nvPr/>
          </p:nvSpPr>
          <p:spPr>
            <a:xfrm>
              <a:off x="683532" y="18398"/>
              <a:ext cx="4181199" cy="4876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1688165">
                <a:defRPr sz="2000" b="1">
                  <a:solidFill>
                    <a:srgbClr val="FFFFFF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lvl1pPr>
            </a:lstStyle>
            <a:p>
              <a:r>
                <a:t>CMS Tier-2 Availability/Reliability</a:t>
              </a:r>
            </a:p>
          </p:txBody>
        </p:sp>
      </p:grpSp>
      <p:sp>
        <p:nvSpPr>
          <p:cNvPr id="653" name="Dr. Ryu, Geonmo"/>
          <p:cNvSpPr txBox="1"/>
          <p:nvPr/>
        </p:nvSpPr>
        <p:spPr>
          <a:xfrm>
            <a:off x="18557981" y="13197655"/>
            <a:ext cx="2564283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b="1">
                <a:solidFill>
                  <a:srgbClr val="FFFFFF"/>
                </a:solidFill>
              </a:defRPr>
            </a:lvl1pPr>
          </a:lstStyle>
          <a:p>
            <a:r>
              <a:t>Dr. Ryu, Geonmo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" name="GSDC-LDG (LIGO Data Grid), a gravitational wave data analysis computing environment at the request of the Korea Gravitational Wave Research Foundation (KGWG) in 2010.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85800" indent="-685800">
              <a:defRPr sz="5000"/>
            </a:pPr>
            <a:r>
              <a:t>GSDC-LDG (LIGO Data Grid), a gravitational wave data analysis computing environment at the request of the Korea Gravitational Wave Research Foundation (KGWG) in 2010. </a:t>
            </a:r>
          </a:p>
          <a:p>
            <a:pPr marL="685800" indent="-685800">
              <a:defRPr sz="5000"/>
            </a:pPr>
            <a:endParaRPr/>
          </a:p>
          <a:p>
            <a:pPr marL="685800" indent="-685800">
              <a:defRPr sz="5000"/>
            </a:pPr>
            <a:r>
              <a:t>In 2019, the International Gravitational-Wave Observatory Network (IGWN) computing environment was established.</a:t>
            </a:r>
          </a:p>
          <a:p>
            <a:pPr marL="685800" indent="-685800">
              <a:defRPr sz="5000"/>
            </a:pPr>
            <a:endParaRPr/>
          </a:p>
          <a:p>
            <a:pPr marL="685800" indent="-685800">
              <a:defRPr sz="5000"/>
            </a:pPr>
            <a:r>
              <a:t>Currently, the GSDC-LDG system operates as an integrated system that can be used simultaneously by global and domestic users.</a:t>
            </a:r>
          </a:p>
        </p:txBody>
      </p:sp>
      <p:sp>
        <p:nvSpPr>
          <p:cNvPr id="656" name="GSDC-LD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GSDC-LDG</a:t>
            </a:r>
          </a:p>
        </p:txBody>
      </p:sp>
      <p:sp>
        <p:nvSpPr>
          <p:cNvPr id="657" name="Dr. Bae, Sangwook"/>
          <p:cNvSpPr txBox="1"/>
          <p:nvPr/>
        </p:nvSpPr>
        <p:spPr>
          <a:xfrm>
            <a:off x="2593928" y="13057955"/>
            <a:ext cx="286938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b="1">
                <a:solidFill>
                  <a:srgbClr val="000000"/>
                </a:solidFill>
              </a:defRPr>
            </a:lvl1pPr>
          </a:lstStyle>
          <a:p>
            <a:r>
              <a:t>Dr. Bae, Sangwook</a:t>
            </a:r>
          </a:p>
        </p:txBody>
      </p:sp>
      <p:sp>
        <p:nvSpPr>
          <p:cNvPr id="65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1732421" y="12985698"/>
            <a:ext cx="453331" cy="46990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algn="r" defTabSz="1828800">
              <a:defRPr sz="2400">
                <a:solidFill>
                  <a:srgbClr val="888888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16</a:t>
            </a:fld>
            <a:endParaRPr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Histor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History</a:t>
            </a:r>
          </a:p>
        </p:txBody>
      </p:sp>
      <p:grpSp>
        <p:nvGrpSpPr>
          <p:cNvPr id="666" name="Group"/>
          <p:cNvGrpSpPr/>
          <p:nvPr/>
        </p:nvGrpSpPr>
        <p:grpSpPr>
          <a:xfrm>
            <a:off x="6439586" y="3086399"/>
            <a:ext cx="11504828" cy="8914802"/>
            <a:chOff x="0" y="0"/>
            <a:chExt cx="11504827" cy="8914801"/>
          </a:xfrm>
        </p:grpSpPr>
        <p:sp>
          <p:nvSpPr>
            <p:cNvPr id="661" name="Rounded Rectangle"/>
            <p:cNvSpPr/>
            <p:nvPr/>
          </p:nvSpPr>
          <p:spPr>
            <a:xfrm>
              <a:off x="1189847" y="74989"/>
              <a:ext cx="9519157" cy="4420381"/>
            </a:xfrm>
            <a:prstGeom prst="roundRect">
              <a:avLst>
                <a:gd name="adj" fmla="val 15000"/>
              </a:avLst>
            </a:prstGeom>
            <a:solidFill>
              <a:srgbClr val="FFFFFF"/>
            </a:solidFill>
            <a:ln w="101600" cap="flat">
              <a:solidFill>
                <a:srgbClr val="4F81BD"/>
              </a:solidFill>
              <a:prstDash val="solid"/>
              <a:miter lim="400000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  <a:endParaRPr/>
            </a:p>
          </p:txBody>
        </p:sp>
        <p:sp>
          <p:nvSpPr>
            <p:cNvPr id="662" name="Rectangle"/>
            <p:cNvSpPr/>
            <p:nvPr/>
          </p:nvSpPr>
          <p:spPr>
            <a:xfrm>
              <a:off x="0" y="216795"/>
              <a:ext cx="5409897" cy="53835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  <a:endParaRPr/>
            </a:p>
          </p:txBody>
        </p:sp>
        <p:sp>
          <p:nvSpPr>
            <p:cNvPr id="663" name="Rounded Rectangle"/>
            <p:cNvSpPr/>
            <p:nvPr/>
          </p:nvSpPr>
          <p:spPr>
            <a:xfrm>
              <a:off x="1189847" y="4494421"/>
              <a:ext cx="9519157" cy="4420381"/>
            </a:xfrm>
            <a:prstGeom prst="roundRect">
              <a:avLst>
                <a:gd name="adj" fmla="val 15000"/>
              </a:avLst>
            </a:prstGeom>
            <a:solidFill>
              <a:srgbClr val="FFFFFF"/>
            </a:solidFill>
            <a:ln w="101600" cap="flat">
              <a:solidFill>
                <a:srgbClr val="4F81BD"/>
              </a:solidFill>
              <a:prstDash val="solid"/>
              <a:miter lim="400000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  <a:endParaRPr/>
            </a:p>
          </p:txBody>
        </p:sp>
        <p:sp>
          <p:nvSpPr>
            <p:cNvPr id="664" name="Rectangle"/>
            <p:cNvSpPr/>
            <p:nvPr/>
          </p:nvSpPr>
          <p:spPr>
            <a:xfrm>
              <a:off x="6094931" y="4543460"/>
              <a:ext cx="5409897" cy="432230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  <a:endParaRPr/>
            </a:p>
          </p:txBody>
        </p:sp>
        <p:sp>
          <p:nvSpPr>
            <p:cNvPr id="665" name="Oval"/>
            <p:cNvSpPr/>
            <p:nvPr/>
          </p:nvSpPr>
          <p:spPr>
            <a:xfrm>
              <a:off x="1335542" y="0"/>
              <a:ext cx="255443" cy="291107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>
              <a:outerShdw blurRad="76200" dist="38100" dir="5400000" rotWithShape="0">
                <a:srgbClr val="000000">
                  <a:alpha val="3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  <a:endParaRPr/>
            </a:p>
          </p:txBody>
        </p:sp>
      </p:grpSp>
      <p:sp>
        <p:nvSpPr>
          <p:cNvPr id="667" name="GSDC-LDG…"/>
          <p:cNvSpPr txBox="1"/>
          <p:nvPr/>
        </p:nvSpPr>
        <p:spPr>
          <a:xfrm rot="21503188">
            <a:off x="5435727" y="2728044"/>
            <a:ext cx="2267641" cy="10639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defTabSz="1828800">
              <a:defRPr sz="3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pPr>
            <a:r>
              <a:t>GSDC-LDG </a:t>
            </a:r>
          </a:p>
          <a:p>
            <a:pPr defTabSz="1828800">
              <a:defRPr sz="3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pPr>
            <a:r>
              <a:t>Service Start </a:t>
            </a:r>
          </a:p>
        </p:txBody>
      </p:sp>
      <p:sp>
        <p:nvSpPr>
          <p:cNvPr id="668" name="Oval"/>
          <p:cNvSpPr/>
          <p:nvPr/>
        </p:nvSpPr>
        <p:spPr>
          <a:xfrm>
            <a:off x="16995328" y="5245399"/>
            <a:ext cx="255443" cy="29110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69" name="Oval"/>
          <p:cNvSpPr/>
          <p:nvPr/>
        </p:nvSpPr>
        <p:spPr>
          <a:xfrm>
            <a:off x="16868328" y="7201199"/>
            <a:ext cx="255443" cy="29110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70" name="Oval"/>
          <p:cNvSpPr/>
          <p:nvPr/>
        </p:nvSpPr>
        <p:spPr>
          <a:xfrm>
            <a:off x="16817528" y="3238799"/>
            <a:ext cx="255443" cy="29110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71" name="Oval"/>
          <p:cNvSpPr/>
          <p:nvPr/>
        </p:nvSpPr>
        <p:spPr>
          <a:xfrm>
            <a:off x="7697810" y="7658399"/>
            <a:ext cx="255443" cy="29110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72" name="Oval"/>
          <p:cNvSpPr/>
          <p:nvPr/>
        </p:nvSpPr>
        <p:spPr>
          <a:xfrm>
            <a:off x="7697810" y="11722399"/>
            <a:ext cx="255443" cy="29110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73" name="Oval"/>
          <p:cNvSpPr/>
          <p:nvPr/>
        </p:nvSpPr>
        <p:spPr>
          <a:xfrm>
            <a:off x="7494610" y="9690399"/>
            <a:ext cx="255443" cy="29110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74" name="Oval"/>
          <p:cNvSpPr/>
          <p:nvPr/>
        </p:nvSpPr>
        <p:spPr>
          <a:xfrm>
            <a:off x="10669610" y="3060999"/>
            <a:ext cx="255443" cy="29110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75" name="Oval"/>
          <p:cNvSpPr/>
          <p:nvPr/>
        </p:nvSpPr>
        <p:spPr>
          <a:xfrm>
            <a:off x="13971610" y="3035599"/>
            <a:ext cx="255443" cy="29110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76" name="Oval"/>
          <p:cNvSpPr/>
          <p:nvPr/>
        </p:nvSpPr>
        <p:spPr>
          <a:xfrm>
            <a:off x="10695010" y="7449046"/>
            <a:ext cx="255443" cy="291108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77" name="Oval"/>
          <p:cNvSpPr/>
          <p:nvPr/>
        </p:nvSpPr>
        <p:spPr>
          <a:xfrm>
            <a:off x="14124010" y="7455199"/>
            <a:ext cx="255443" cy="29110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78" name="Oval"/>
          <p:cNvSpPr/>
          <p:nvPr/>
        </p:nvSpPr>
        <p:spPr>
          <a:xfrm>
            <a:off x="10822010" y="11823999"/>
            <a:ext cx="255443" cy="29110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79" name="Oval"/>
          <p:cNvSpPr/>
          <p:nvPr/>
        </p:nvSpPr>
        <p:spPr>
          <a:xfrm>
            <a:off x="14124010" y="11849399"/>
            <a:ext cx="255443" cy="291107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680" name="2010"/>
          <p:cNvSpPr txBox="1"/>
          <p:nvPr/>
        </p:nvSpPr>
        <p:spPr>
          <a:xfrm rot="21503188">
            <a:off x="10189109" y="2354265"/>
            <a:ext cx="1309280" cy="69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2010</a:t>
            </a:r>
          </a:p>
        </p:txBody>
      </p:sp>
      <p:sp>
        <p:nvSpPr>
          <p:cNvPr id="681" name="2011"/>
          <p:cNvSpPr txBox="1"/>
          <p:nvPr/>
        </p:nvSpPr>
        <p:spPr>
          <a:xfrm rot="21503188">
            <a:off x="13264201" y="2354265"/>
            <a:ext cx="1667459" cy="69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2011</a:t>
            </a:r>
          </a:p>
        </p:txBody>
      </p:sp>
      <p:sp>
        <p:nvSpPr>
          <p:cNvPr id="682" name="2012"/>
          <p:cNvSpPr txBox="1"/>
          <p:nvPr/>
        </p:nvSpPr>
        <p:spPr>
          <a:xfrm rot="21503188">
            <a:off x="17135180" y="2973914"/>
            <a:ext cx="1384207" cy="69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2012</a:t>
            </a:r>
          </a:p>
        </p:txBody>
      </p:sp>
      <p:sp>
        <p:nvSpPr>
          <p:cNvPr id="683" name="2013"/>
          <p:cNvSpPr txBox="1"/>
          <p:nvPr/>
        </p:nvSpPr>
        <p:spPr>
          <a:xfrm rot="21503188">
            <a:off x="17223801" y="4964371"/>
            <a:ext cx="1381704" cy="69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2013</a:t>
            </a:r>
          </a:p>
        </p:txBody>
      </p:sp>
      <p:sp>
        <p:nvSpPr>
          <p:cNvPr id="684" name="2014"/>
          <p:cNvSpPr txBox="1"/>
          <p:nvPr/>
        </p:nvSpPr>
        <p:spPr>
          <a:xfrm rot="21503188">
            <a:off x="17184144" y="6950532"/>
            <a:ext cx="1461015" cy="693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2014</a:t>
            </a:r>
          </a:p>
        </p:txBody>
      </p:sp>
      <p:sp>
        <p:nvSpPr>
          <p:cNvPr id="685" name="2015"/>
          <p:cNvSpPr txBox="1"/>
          <p:nvPr/>
        </p:nvSpPr>
        <p:spPr>
          <a:xfrm rot="21503188">
            <a:off x="13566272" y="6815756"/>
            <a:ext cx="1308225" cy="69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2015</a:t>
            </a:r>
          </a:p>
        </p:txBody>
      </p:sp>
      <p:sp>
        <p:nvSpPr>
          <p:cNvPr id="686" name="2016"/>
          <p:cNvSpPr txBox="1"/>
          <p:nvPr/>
        </p:nvSpPr>
        <p:spPr>
          <a:xfrm rot="21503188">
            <a:off x="10083797" y="6823008"/>
            <a:ext cx="1500726" cy="6930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2016</a:t>
            </a:r>
          </a:p>
        </p:txBody>
      </p:sp>
      <p:sp>
        <p:nvSpPr>
          <p:cNvPr id="687" name="2017"/>
          <p:cNvSpPr txBox="1"/>
          <p:nvPr/>
        </p:nvSpPr>
        <p:spPr>
          <a:xfrm rot="21503188">
            <a:off x="6117936" y="7446362"/>
            <a:ext cx="1377185" cy="69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2017</a:t>
            </a:r>
          </a:p>
        </p:txBody>
      </p:sp>
      <p:sp>
        <p:nvSpPr>
          <p:cNvPr id="688" name="2018"/>
          <p:cNvSpPr txBox="1"/>
          <p:nvPr/>
        </p:nvSpPr>
        <p:spPr>
          <a:xfrm rot="21503188">
            <a:off x="6127868" y="9472540"/>
            <a:ext cx="1357321" cy="69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2018</a:t>
            </a:r>
          </a:p>
        </p:txBody>
      </p:sp>
      <p:sp>
        <p:nvSpPr>
          <p:cNvPr id="689" name="2019"/>
          <p:cNvSpPr txBox="1"/>
          <p:nvPr/>
        </p:nvSpPr>
        <p:spPr>
          <a:xfrm rot="21503188">
            <a:off x="6207003" y="11496695"/>
            <a:ext cx="1402250" cy="69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2019</a:t>
            </a:r>
          </a:p>
        </p:txBody>
      </p:sp>
      <p:sp>
        <p:nvSpPr>
          <p:cNvPr id="690" name="2020"/>
          <p:cNvSpPr txBox="1"/>
          <p:nvPr/>
        </p:nvSpPr>
        <p:spPr>
          <a:xfrm rot="21503188">
            <a:off x="10317326" y="11193576"/>
            <a:ext cx="1333461" cy="69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2020</a:t>
            </a:r>
          </a:p>
        </p:txBody>
      </p:sp>
      <p:sp>
        <p:nvSpPr>
          <p:cNvPr id="691" name="24 core, 5TB…"/>
          <p:cNvSpPr txBox="1"/>
          <p:nvPr/>
        </p:nvSpPr>
        <p:spPr>
          <a:xfrm>
            <a:off x="9690582" y="3426459"/>
            <a:ext cx="2284441" cy="967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24 core, 5TB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HTCondor</a:t>
            </a:r>
          </a:p>
        </p:txBody>
      </p:sp>
      <p:sp>
        <p:nvSpPr>
          <p:cNvPr id="692" name="80 core, 5TB…"/>
          <p:cNvSpPr txBox="1"/>
          <p:nvPr/>
        </p:nvSpPr>
        <p:spPr>
          <a:xfrm>
            <a:off x="13190556" y="3401059"/>
            <a:ext cx="2284441" cy="967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80 core, 5TB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PBS</a:t>
            </a:r>
          </a:p>
        </p:txBody>
      </p:sp>
      <p:sp>
        <p:nvSpPr>
          <p:cNvPr id="693" name="200 core, 100TB…"/>
          <p:cNvSpPr txBox="1"/>
          <p:nvPr/>
        </p:nvSpPr>
        <p:spPr>
          <a:xfrm>
            <a:off x="18584395" y="2861112"/>
            <a:ext cx="2825134" cy="967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200 core, 100TB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HTCondor</a:t>
            </a:r>
          </a:p>
        </p:txBody>
      </p:sp>
      <p:sp>
        <p:nvSpPr>
          <p:cNvPr id="694" name="420 core, 150TB…"/>
          <p:cNvSpPr txBox="1"/>
          <p:nvPr/>
        </p:nvSpPr>
        <p:spPr>
          <a:xfrm>
            <a:off x="18584395" y="4837352"/>
            <a:ext cx="2825134" cy="967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420 core, 150TB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HTCondor</a:t>
            </a:r>
          </a:p>
        </p:txBody>
      </p:sp>
      <p:sp>
        <p:nvSpPr>
          <p:cNvPr id="695" name="420 core, 150TB…"/>
          <p:cNvSpPr txBox="1"/>
          <p:nvPr/>
        </p:nvSpPr>
        <p:spPr>
          <a:xfrm>
            <a:off x="18710154" y="6823512"/>
            <a:ext cx="2825133" cy="967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420 core, 150TB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HTCondor</a:t>
            </a:r>
          </a:p>
        </p:txBody>
      </p:sp>
      <p:sp>
        <p:nvSpPr>
          <p:cNvPr id="696" name="636 core, 150TB…"/>
          <p:cNvSpPr txBox="1"/>
          <p:nvPr/>
        </p:nvSpPr>
        <p:spPr>
          <a:xfrm>
            <a:off x="13224995" y="7783752"/>
            <a:ext cx="2825134" cy="1399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636 core, 150TB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HTCondor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FF26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Puppet, forman</a:t>
            </a:r>
          </a:p>
        </p:txBody>
      </p:sp>
      <p:sp>
        <p:nvSpPr>
          <p:cNvPr id="697" name="864 core, 340TB…"/>
          <p:cNvSpPr txBox="1"/>
          <p:nvPr/>
        </p:nvSpPr>
        <p:spPr>
          <a:xfrm>
            <a:off x="9566539" y="7783752"/>
            <a:ext cx="2825134" cy="967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864 core, 340TB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HTCondor</a:t>
            </a:r>
          </a:p>
        </p:txBody>
      </p:sp>
      <p:sp>
        <p:nvSpPr>
          <p:cNvPr id="698" name="864 core, 550TB…"/>
          <p:cNvSpPr txBox="1"/>
          <p:nvPr/>
        </p:nvSpPr>
        <p:spPr>
          <a:xfrm>
            <a:off x="2967975" y="7344743"/>
            <a:ext cx="2825134" cy="967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864 core, 550TB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HTCondor</a:t>
            </a:r>
          </a:p>
        </p:txBody>
      </p:sp>
      <p:sp>
        <p:nvSpPr>
          <p:cNvPr id="699" name="996 core, 550TB…"/>
          <p:cNvSpPr txBox="1"/>
          <p:nvPr/>
        </p:nvSpPr>
        <p:spPr>
          <a:xfrm>
            <a:off x="3018775" y="9122212"/>
            <a:ext cx="3886762" cy="1399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996 core, 550TB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HTCondor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Added RAM </a:t>
            </a:r>
            <a:r>
              <a:rPr sz="1800"/>
              <a:t>(minimum 72GB)</a:t>
            </a:r>
          </a:p>
        </p:txBody>
      </p:sp>
      <p:sp>
        <p:nvSpPr>
          <p:cNvPr id="700" name="996 core, 550TB…"/>
          <p:cNvSpPr txBox="1"/>
          <p:nvPr/>
        </p:nvSpPr>
        <p:spPr>
          <a:xfrm>
            <a:off x="3094951" y="11504867"/>
            <a:ext cx="6369897" cy="18315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996 core, 550TB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Enabled </a:t>
            </a:r>
            <a:r>
              <a:rPr>
                <a:solidFill>
                  <a:srgbClr val="FF2600"/>
                </a:solidFill>
              </a:rPr>
              <a:t>Tier2 Service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HTCondor, </a:t>
            </a:r>
            <a:r>
              <a:rPr>
                <a:solidFill>
                  <a:srgbClr val="FF2600"/>
                </a:solidFill>
              </a:rPr>
              <a:t>HTCondor CE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Added 3 GPU Server </a:t>
            </a:r>
            <a:r>
              <a:rPr sz="2400"/>
              <a:t>(with </a:t>
            </a:r>
            <a:r>
              <a:rPr sz="2400">
                <a:solidFill>
                  <a:srgbClr val="FF2600"/>
                </a:solidFill>
              </a:rPr>
              <a:t>P40</a:t>
            </a:r>
            <a:r>
              <a:rPr sz="2400"/>
              <a:t> </a:t>
            </a:r>
            <a:r>
              <a:rPr sz="2400">
                <a:solidFill>
                  <a:srgbClr val="FF2600"/>
                </a:solidFill>
              </a:rPr>
              <a:t>3 GPU Cards</a:t>
            </a:r>
            <a:r>
              <a:rPr sz="2400"/>
              <a:t>)</a:t>
            </a:r>
          </a:p>
        </p:txBody>
      </p:sp>
      <p:sp>
        <p:nvSpPr>
          <p:cNvPr id="701" name="Rectangle"/>
          <p:cNvSpPr/>
          <p:nvPr/>
        </p:nvSpPr>
        <p:spPr>
          <a:xfrm>
            <a:off x="9487051" y="13164004"/>
            <a:ext cx="6422623" cy="480774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702" name="996 core, 550TB…"/>
          <p:cNvSpPr txBox="1"/>
          <p:nvPr/>
        </p:nvSpPr>
        <p:spPr>
          <a:xfrm>
            <a:off x="9705557" y="12172752"/>
            <a:ext cx="3259910" cy="1399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996 core, 550TB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HTCondor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Added </a:t>
            </a:r>
            <a:r>
              <a:rPr>
                <a:solidFill>
                  <a:srgbClr val="FF2600"/>
                </a:solidFill>
              </a:rPr>
              <a:t>3 GPU cards</a:t>
            </a:r>
          </a:p>
        </p:txBody>
      </p:sp>
      <p:sp>
        <p:nvSpPr>
          <p:cNvPr id="703" name="2021"/>
          <p:cNvSpPr txBox="1"/>
          <p:nvPr/>
        </p:nvSpPr>
        <p:spPr>
          <a:xfrm rot="21503188">
            <a:off x="13583601" y="11183875"/>
            <a:ext cx="1333462" cy="6930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 defTabSz="1828800">
              <a:defRPr sz="4000" b="1">
                <a:solidFill>
                  <a:srgbClr val="000000"/>
                </a:solidFill>
                <a:latin typeface="Carlito"/>
                <a:ea typeface="Carlito"/>
                <a:cs typeface="Carlito"/>
                <a:sym typeface="Carlito"/>
              </a:defRPr>
            </a:lvl1pPr>
          </a:lstStyle>
          <a:p>
            <a:r>
              <a:t>2021</a:t>
            </a:r>
          </a:p>
        </p:txBody>
      </p:sp>
      <p:sp>
        <p:nvSpPr>
          <p:cNvPr id="704" name="996 core, 550TB…"/>
          <p:cNvSpPr txBox="1"/>
          <p:nvPr/>
        </p:nvSpPr>
        <p:spPr>
          <a:xfrm>
            <a:off x="13487486" y="12143929"/>
            <a:ext cx="2825134" cy="967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996 core, 550TB</a:t>
            </a:r>
          </a:p>
          <a:p>
            <a:pPr marL="300789" indent="-300789" algn="l" defTabSz="3657600">
              <a:buSzPct val="100000"/>
              <a:buChar char="-"/>
              <a:defRPr sz="2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HTCondor</a:t>
            </a:r>
          </a:p>
        </p:txBody>
      </p:sp>
      <p:grpSp>
        <p:nvGrpSpPr>
          <p:cNvPr id="708" name="Group"/>
          <p:cNvGrpSpPr/>
          <p:nvPr/>
        </p:nvGrpSpPr>
        <p:grpSpPr>
          <a:xfrm>
            <a:off x="17422852" y="9044926"/>
            <a:ext cx="4416091" cy="3364510"/>
            <a:chOff x="0" y="0"/>
            <a:chExt cx="4416090" cy="3364509"/>
          </a:xfrm>
        </p:grpSpPr>
        <p:pic>
          <p:nvPicPr>
            <p:cNvPr id="705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416091" cy="3311074"/>
            </a:xfrm>
            <a:prstGeom prst="rect">
              <a:avLst/>
            </a:prstGeom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</p:pic>
        <p:sp>
          <p:nvSpPr>
            <p:cNvPr id="706" name="Rounded Rectangle"/>
            <p:cNvSpPr/>
            <p:nvPr/>
          </p:nvSpPr>
          <p:spPr>
            <a:xfrm>
              <a:off x="192047" y="1821009"/>
              <a:ext cx="2602112" cy="240307"/>
            </a:xfrm>
            <a:prstGeom prst="roundRect">
              <a:avLst>
                <a:gd name="adj" fmla="val 50000"/>
              </a:avLst>
            </a:prstGeom>
            <a:noFill/>
            <a:ln w="50800" cap="flat">
              <a:solidFill>
                <a:srgbClr val="FF2600"/>
              </a:solidFill>
              <a:prstDash val="solid"/>
              <a:miter lim="400000"/>
            </a:ln>
            <a:effectLst/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pPr>
              <a:endParaRPr/>
            </a:p>
          </p:txBody>
        </p:sp>
        <p:sp>
          <p:nvSpPr>
            <p:cNvPr id="707" name="2019 LVC Meeting"/>
            <p:cNvSpPr txBox="1"/>
            <p:nvPr/>
          </p:nvSpPr>
          <p:spPr>
            <a:xfrm>
              <a:off x="146806" y="2635529"/>
              <a:ext cx="3948952" cy="7289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>
              <a:lvl1pPr algn="l" defTabSz="914400">
                <a:lnSpc>
                  <a:spcPts val="11500"/>
                </a:lnSpc>
                <a:spcBef>
                  <a:spcPts val="1200"/>
                </a:spcBef>
                <a:defRPr sz="3600">
                  <a:solidFill>
                    <a:srgbClr val="212529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2019 LVC Meeting</a:t>
              </a:r>
            </a:p>
          </p:txBody>
        </p:sp>
      </p:grpSp>
      <p:pic>
        <p:nvPicPr>
          <p:cNvPr id="709" name="스크린샷 2021-07-09 오전 9.32.06.png" descr="스크린샷 2021-07-09 오전 9.32.06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347866" y="12560733"/>
            <a:ext cx="3562408" cy="700037"/>
          </a:xfrm>
          <a:prstGeom prst="rect">
            <a:avLst/>
          </a:prstGeom>
          <a:ln w="12700">
            <a:miter lim="400000"/>
          </a:ln>
        </p:spPr>
      </p:pic>
      <p:sp>
        <p:nvSpPr>
          <p:cNvPr id="710" name="Dr. Bae, Sangwook"/>
          <p:cNvSpPr txBox="1"/>
          <p:nvPr/>
        </p:nvSpPr>
        <p:spPr>
          <a:xfrm>
            <a:off x="2593928" y="13057955"/>
            <a:ext cx="286938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b="1">
                <a:solidFill>
                  <a:srgbClr val="000000"/>
                </a:solidFill>
              </a:defRPr>
            </a:lvl1pPr>
          </a:lstStyle>
          <a:p>
            <a:r>
              <a:t>Dr. Bae, Sangwook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GSDC-LDG Overview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GSDC-LDG Overview</a:t>
            </a:r>
          </a:p>
        </p:txBody>
      </p:sp>
      <p:sp>
        <p:nvSpPr>
          <p:cNvPr id="713" name="도형"/>
          <p:cNvSpPr/>
          <p:nvPr/>
        </p:nvSpPr>
        <p:spPr>
          <a:xfrm>
            <a:off x="7160471" y="2835286"/>
            <a:ext cx="10305557" cy="96062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320" y="0"/>
                </a:moveTo>
                <a:lnTo>
                  <a:pt x="18280" y="0"/>
                </a:lnTo>
                <a:cubicBezTo>
                  <a:pt x="20113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487" y="0"/>
                  <a:pt x="3320" y="0"/>
                </a:cubicBezTo>
                <a:close/>
              </a:path>
            </a:pathLst>
          </a:custGeom>
          <a:solidFill>
            <a:srgbClr val="FFFFFF"/>
          </a:solidFill>
          <a:ln w="25400">
            <a:solidFill>
              <a:srgbClr val="4F81BD"/>
            </a:solidFill>
          </a:ln>
        </p:spPr>
        <p:txBody>
          <a:bodyPr lIns="74294" tIns="74294" rIns="74294" bIns="74294" anchor="ctr"/>
          <a:lstStyle/>
          <a:p>
            <a:pPr algn="l" defTabSz="128583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714" name="연결선"/>
          <p:cNvSpPr/>
          <p:nvPr/>
        </p:nvSpPr>
        <p:spPr>
          <a:xfrm>
            <a:off x="6274810" y="5021117"/>
            <a:ext cx="3978947" cy="1"/>
          </a:xfrm>
          <a:prstGeom prst="line">
            <a:avLst/>
          </a:prstGeom>
          <a:ln w="25400">
            <a:solidFill>
              <a:srgbClr val="BE4B48"/>
            </a:solidFill>
            <a:headEnd type="triangle"/>
            <a:tailEnd type="triangle"/>
          </a:ln>
        </p:spPr>
        <p:txBody>
          <a:bodyPr lIns="74294" tIns="74294" rIns="74294" bIns="74294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717" name="Group"/>
          <p:cNvGrpSpPr/>
          <p:nvPr/>
        </p:nvGrpSpPr>
        <p:grpSpPr>
          <a:xfrm>
            <a:off x="4491040" y="4081576"/>
            <a:ext cx="1204056" cy="1697528"/>
            <a:chOff x="0" y="0"/>
            <a:chExt cx="1204055" cy="1697527"/>
          </a:xfrm>
        </p:grpSpPr>
        <p:pic>
          <p:nvPicPr>
            <p:cNvPr id="715" name="MCj04339410000[1]" descr="MCj04339410000[1]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204056" cy="121318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16" name="User Authentication"/>
            <p:cNvSpPr txBox="1"/>
            <p:nvPr/>
          </p:nvSpPr>
          <p:spPr>
            <a:xfrm>
              <a:off x="213697" y="1159047"/>
              <a:ext cx="974769" cy="5384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2234" tIns="52234" rIns="52234" bIns="52234" numCol="1" anchor="t">
              <a:noAutofit/>
            </a:bodyPr>
            <a:lstStyle>
              <a:lvl1pPr algn="l" defTabSz="1828800">
                <a:defRPr sz="28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lvl1pPr>
            </a:lstStyle>
            <a:p>
              <a:r>
                <a:t>User</a:t>
              </a:r>
            </a:p>
          </p:txBody>
        </p:sp>
      </p:grpSp>
      <p:grpSp>
        <p:nvGrpSpPr>
          <p:cNvPr id="723" name="그룹"/>
          <p:cNvGrpSpPr/>
          <p:nvPr/>
        </p:nvGrpSpPr>
        <p:grpSpPr>
          <a:xfrm>
            <a:off x="8401843" y="8407289"/>
            <a:ext cx="3188881" cy="4190912"/>
            <a:chOff x="0" y="0"/>
            <a:chExt cx="3188879" cy="4190911"/>
          </a:xfrm>
        </p:grpSpPr>
        <p:pic>
          <p:nvPicPr>
            <p:cNvPr id="718" name="image5.png" descr="image5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3172219" cy="269019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721" name="그룹"/>
            <p:cNvGrpSpPr/>
            <p:nvPr/>
          </p:nvGrpSpPr>
          <p:grpSpPr>
            <a:xfrm>
              <a:off x="66199" y="3024785"/>
              <a:ext cx="3122681" cy="1166127"/>
              <a:chOff x="0" y="-260310"/>
              <a:chExt cx="3122679" cy="1166126"/>
            </a:xfrm>
          </p:grpSpPr>
          <p:sp>
            <p:nvSpPr>
              <p:cNvPr id="719" name="직사각형"/>
              <p:cNvSpPr/>
              <p:nvPr/>
            </p:nvSpPr>
            <p:spPr>
              <a:xfrm>
                <a:off x="0" y="0"/>
                <a:ext cx="3122680" cy="645505"/>
              </a:xfrm>
              <a:prstGeom prst="rect">
                <a:avLst/>
              </a:prstGeom>
              <a:gradFill flip="none" rotWithShape="1">
                <a:gsLst>
                  <a:gs pos="0">
                    <a:srgbClr val="9A2F2C"/>
                  </a:gs>
                  <a:gs pos="80000">
                    <a:srgbClr val="CA3E3A"/>
                  </a:gs>
                  <a:gs pos="100000">
                    <a:srgbClr val="CE3B37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>
                <a:outerShdw blurRad="50800" dist="254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74294" tIns="74294" rIns="74294" bIns="74294" numCol="1" anchor="ctr">
                <a:noAutofit/>
              </a:bodyPr>
              <a:lstStyle/>
              <a:p>
                <a:pPr algn="l" defTabSz="1285830">
                  <a:defRPr sz="28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  <a:sym typeface="맑은 고딕"/>
                  </a:defRPr>
                </a:pPr>
                <a:endParaRPr/>
              </a:p>
            </p:txBody>
          </p:sp>
          <p:sp>
            <p:nvSpPr>
              <p:cNvPr id="720" name="Storage"/>
              <p:cNvSpPr txBox="1"/>
              <p:nvPr/>
            </p:nvSpPr>
            <p:spPr>
              <a:xfrm>
                <a:off x="764002" y="-260311"/>
                <a:ext cx="1594676" cy="116612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4291" tIns="74291" rIns="74291" bIns="74291" numCol="1" anchor="ctr">
                <a:noAutofit/>
              </a:bodyPr>
              <a:lstStyle>
                <a:lvl1pPr algn="l" defTabSz="1828800">
                  <a:defRPr sz="2800" b="1">
                    <a:solidFill>
                      <a:srgbClr val="FFFFFF"/>
                    </a:solidFill>
                    <a:latin typeface="맑은 고딕"/>
                    <a:ea typeface="맑은 고딕"/>
                    <a:cs typeface="맑은 고딕"/>
                    <a:sym typeface="맑은 고딕"/>
                  </a:defRPr>
                </a:lvl1pPr>
              </a:lstStyle>
              <a:p>
                <a:r>
                  <a:t>Storage</a:t>
                </a:r>
              </a:p>
            </p:txBody>
          </p:sp>
        </p:grpSp>
        <p:sp>
          <p:nvSpPr>
            <p:cNvPr id="722" name="550TB"/>
            <p:cNvSpPr txBox="1"/>
            <p:nvPr/>
          </p:nvSpPr>
          <p:spPr>
            <a:xfrm>
              <a:off x="66198" y="2674408"/>
              <a:ext cx="3096029" cy="6686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1" tIns="74291" rIns="74291" bIns="74291" numCol="1" anchor="t">
              <a:noAutofit/>
            </a:bodyPr>
            <a:lstStyle>
              <a:lvl1pPr defTabSz="1828800">
                <a:defRPr sz="2800" b="1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lvl1pPr>
            </a:lstStyle>
            <a:p>
              <a:r>
                <a:t>550TB</a:t>
              </a:r>
            </a:p>
          </p:txBody>
        </p:sp>
      </p:grpSp>
      <p:sp>
        <p:nvSpPr>
          <p:cNvPr id="724" name="연결선"/>
          <p:cNvSpPr/>
          <p:nvPr/>
        </p:nvSpPr>
        <p:spPr>
          <a:xfrm flipV="1">
            <a:off x="11564070" y="10230834"/>
            <a:ext cx="1783334" cy="4"/>
          </a:xfrm>
          <a:prstGeom prst="line">
            <a:avLst/>
          </a:prstGeom>
          <a:ln w="25400">
            <a:solidFill>
              <a:srgbClr val="4F81BD"/>
            </a:solidFill>
            <a:headEnd type="triangle"/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74294" tIns="74294" rIns="74294" bIns="74294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grpSp>
        <p:nvGrpSpPr>
          <p:cNvPr id="728" name="Group"/>
          <p:cNvGrpSpPr/>
          <p:nvPr/>
        </p:nvGrpSpPr>
        <p:grpSpPr>
          <a:xfrm>
            <a:off x="3219208" y="8295527"/>
            <a:ext cx="2325320" cy="1877225"/>
            <a:chOff x="0" y="0"/>
            <a:chExt cx="2325319" cy="1877223"/>
          </a:xfrm>
        </p:grpSpPr>
        <p:pic>
          <p:nvPicPr>
            <p:cNvPr id="726" name="그룹" descr="그룹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2325320" cy="15249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27" name="LIGO / VIRGO Data"/>
            <p:cNvSpPr txBox="1"/>
            <p:nvPr/>
          </p:nvSpPr>
          <p:spPr>
            <a:xfrm>
              <a:off x="297072" y="1171761"/>
              <a:ext cx="2028248" cy="705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1" tIns="74291" rIns="74291" bIns="74291" numCol="1" anchor="t">
              <a:noAutofit/>
            </a:bodyPr>
            <a:lstStyle>
              <a:lvl1pPr algn="l" defTabSz="1828800">
                <a:defRPr sz="28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lvl1pPr>
            </a:lstStyle>
            <a:p>
              <a:r>
                <a:t>LIGO Data</a:t>
              </a:r>
            </a:p>
          </p:txBody>
        </p:sp>
      </p:grpSp>
      <p:grpSp>
        <p:nvGrpSpPr>
          <p:cNvPr id="735" name="그룹"/>
          <p:cNvGrpSpPr/>
          <p:nvPr/>
        </p:nvGrpSpPr>
        <p:grpSpPr>
          <a:xfrm>
            <a:off x="13692444" y="8705288"/>
            <a:ext cx="3147592" cy="3868947"/>
            <a:chOff x="0" y="0"/>
            <a:chExt cx="3147590" cy="3868945"/>
          </a:xfrm>
        </p:grpSpPr>
        <p:grpSp>
          <p:nvGrpSpPr>
            <p:cNvPr id="731" name="그룹"/>
            <p:cNvGrpSpPr/>
            <p:nvPr/>
          </p:nvGrpSpPr>
          <p:grpSpPr>
            <a:xfrm>
              <a:off x="0" y="-1"/>
              <a:ext cx="3147591" cy="3143987"/>
              <a:chOff x="0" y="0"/>
              <a:chExt cx="3147590" cy="3143985"/>
            </a:xfrm>
          </p:grpSpPr>
          <p:sp>
            <p:nvSpPr>
              <p:cNvPr id="729" name="864cores"/>
              <p:cNvSpPr txBox="1"/>
              <p:nvPr/>
            </p:nvSpPr>
            <p:spPr>
              <a:xfrm>
                <a:off x="124303" y="2475331"/>
                <a:ext cx="2951545" cy="6686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4291" tIns="74291" rIns="74291" bIns="74291" numCol="1" anchor="t">
                <a:noAutofit/>
              </a:bodyPr>
              <a:lstStyle>
                <a:lvl1pPr defTabSz="1285830">
                  <a:defRPr sz="28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  <a:sym typeface="맑은 고딕"/>
                  </a:defRPr>
                </a:lvl1pPr>
              </a:lstStyle>
              <a:p>
                <a:r>
                  <a:t>996cores</a:t>
                </a:r>
              </a:p>
            </p:txBody>
          </p:sp>
          <p:pic>
            <p:nvPicPr>
              <p:cNvPr id="730" name="image7.png" descr="image7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0" y="0"/>
                <a:ext cx="3147591" cy="268957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734" name="그룹"/>
            <p:cNvGrpSpPr/>
            <p:nvPr/>
          </p:nvGrpSpPr>
          <p:grpSpPr>
            <a:xfrm>
              <a:off x="24913" y="2702819"/>
              <a:ext cx="3122677" cy="1166127"/>
              <a:chOff x="0" y="-260310"/>
              <a:chExt cx="3122676" cy="1166126"/>
            </a:xfrm>
          </p:grpSpPr>
          <p:sp>
            <p:nvSpPr>
              <p:cNvPr id="732" name="직사각형"/>
              <p:cNvSpPr/>
              <p:nvPr/>
            </p:nvSpPr>
            <p:spPr>
              <a:xfrm>
                <a:off x="-1" y="0"/>
                <a:ext cx="3122678" cy="645505"/>
              </a:xfrm>
              <a:prstGeom prst="rect">
                <a:avLst/>
              </a:prstGeom>
              <a:gradFill flip="none" rotWithShape="1">
                <a:gsLst>
                  <a:gs pos="0">
                    <a:srgbClr val="C96D20"/>
                  </a:gs>
                  <a:gs pos="80000">
                    <a:srgbClr val="FF9034"/>
                  </a:gs>
                  <a:gs pos="100000">
                    <a:srgbClr val="FF9035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>
                <a:outerShdw blurRad="50800" dist="254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74294" tIns="74294" rIns="74294" bIns="74294" numCol="1" anchor="ctr">
                <a:noAutofit/>
              </a:bodyPr>
              <a:lstStyle/>
              <a:p>
                <a:pPr algn="l" defTabSz="1285830">
                  <a:defRPr sz="28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  <a:sym typeface="맑은 고딕"/>
                  </a:defRPr>
                </a:pPr>
                <a:endParaRPr/>
              </a:p>
            </p:txBody>
          </p:sp>
          <p:sp>
            <p:nvSpPr>
              <p:cNvPr id="733" name="Cluster"/>
              <p:cNvSpPr txBox="1"/>
              <p:nvPr/>
            </p:nvSpPr>
            <p:spPr>
              <a:xfrm>
                <a:off x="815410" y="-260311"/>
                <a:ext cx="1491856" cy="116612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4291" tIns="74291" rIns="74291" bIns="74291" numCol="1" anchor="ctr">
                <a:noAutofit/>
              </a:bodyPr>
              <a:lstStyle>
                <a:lvl1pPr algn="l" defTabSz="1828800">
                  <a:defRPr sz="2800" b="1">
                    <a:solidFill>
                      <a:srgbClr val="FFFFFF"/>
                    </a:solidFill>
                    <a:latin typeface="맑은 고딕"/>
                    <a:ea typeface="맑은 고딕"/>
                    <a:cs typeface="맑은 고딕"/>
                    <a:sym typeface="맑은 고딕"/>
                  </a:defRPr>
                </a:lvl1pPr>
              </a:lstStyle>
              <a:p>
                <a:r>
                  <a:t>Cluster</a:t>
                </a:r>
              </a:p>
            </p:txBody>
          </p:sp>
        </p:grpSp>
      </p:grpSp>
      <p:grpSp>
        <p:nvGrpSpPr>
          <p:cNvPr id="740" name="그룹"/>
          <p:cNvGrpSpPr/>
          <p:nvPr/>
        </p:nvGrpSpPr>
        <p:grpSpPr>
          <a:xfrm>
            <a:off x="10523308" y="2706432"/>
            <a:ext cx="3122675" cy="3664136"/>
            <a:chOff x="0" y="-260314"/>
            <a:chExt cx="3122674" cy="3664134"/>
          </a:xfrm>
        </p:grpSpPr>
        <p:pic>
          <p:nvPicPr>
            <p:cNvPr id="736" name="image8.png" descr="image8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449660" y="755109"/>
              <a:ext cx="2503049" cy="26487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739" name="그룹"/>
            <p:cNvGrpSpPr/>
            <p:nvPr/>
          </p:nvGrpSpPr>
          <p:grpSpPr>
            <a:xfrm>
              <a:off x="-1" y="-260315"/>
              <a:ext cx="3122676" cy="1166127"/>
              <a:chOff x="0" y="-260314"/>
              <a:chExt cx="3122674" cy="1166126"/>
            </a:xfrm>
          </p:grpSpPr>
          <p:sp>
            <p:nvSpPr>
              <p:cNvPr id="737" name="직사각형"/>
              <p:cNvSpPr/>
              <p:nvPr/>
            </p:nvSpPr>
            <p:spPr>
              <a:xfrm>
                <a:off x="-1" y="0"/>
                <a:ext cx="3122676" cy="645505"/>
              </a:xfrm>
              <a:prstGeom prst="rect">
                <a:avLst/>
              </a:prstGeom>
              <a:gradFill flip="none" rotWithShape="1">
                <a:gsLst>
                  <a:gs pos="0">
                    <a:srgbClr val="769537"/>
                  </a:gs>
                  <a:gs pos="80000">
                    <a:srgbClr val="9BC348"/>
                  </a:gs>
                  <a:gs pos="100000">
                    <a:srgbClr val="9CC646"/>
                  </a:gs>
                </a:gsLst>
                <a:lin ang="16200000" scaled="0"/>
              </a:gradFill>
              <a:ln w="12700" cap="flat">
                <a:noFill/>
                <a:miter lim="400000"/>
              </a:ln>
              <a:effectLst>
                <a:outerShdw blurRad="50800" dist="254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74294" tIns="74294" rIns="74294" bIns="74294" numCol="1" anchor="ctr">
                <a:noAutofit/>
              </a:bodyPr>
              <a:lstStyle/>
              <a:p>
                <a:pPr algn="l" defTabSz="1285830">
                  <a:defRPr sz="2800" b="1">
                    <a:solidFill>
                      <a:srgbClr val="000000"/>
                    </a:solidFill>
                    <a:latin typeface="맑은 고딕"/>
                    <a:ea typeface="맑은 고딕"/>
                    <a:cs typeface="맑은 고딕"/>
                    <a:sym typeface="맑은 고딕"/>
                  </a:defRPr>
                </a:pPr>
                <a:endParaRPr/>
              </a:p>
            </p:txBody>
          </p:sp>
          <p:sp>
            <p:nvSpPr>
              <p:cNvPr id="738" name="Login Node"/>
              <p:cNvSpPr txBox="1"/>
              <p:nvPr/>
            </p:nvSpPr>
            <p:spPr>
              <a:xfrm>
                <a:off x="435381" y="-260315"/>
                <a:ext cx="2251912" cy="116612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4291" tIns="74291" rIns="74291" bIns="74291" numCol="1" anchor="ctr">
                <a:noAutofit/>
              </a:bodyPr>
              <a:lstStyle>
                <a:lvl1pPr algn="l" defTabSz="1828800">
                  <a:defRPr sz="2800" b="1">
                    <a:solidFill>
                      <a:srgbClr val="FFFFFF"/>
                    </a:solidFill>
                    <a:latin typeface="맑은 고딕"/>
                    <a:ea typeface="맑은 고딕"/>
                    <a:cs typeface="맑은 고딕"/>
                    <a:sym typeface="맑은 고딕"/>
                  </a:defRPr>
                </a:lvl1pPr>
              </a:lstStyle>
              <a:p>
                <a:r>
                  <a:t>Login Node</a:t>
                </a:r>
              </a:p>
            </p:txBody>
          </p:sp>
        </p:grpSp>
      </p:grpSp>
      <p:sp>
        <p:nvSpPr>
          <p:cNvPr id="741" name="ldg-ui.sdfarm.kr (HTCondor)…"/>
          <p:cNvSpPr txBox="1"/>
          <p:nvPr/>
        </p:nvSpPr>
        <p:spPr>
          <a:xfrm>
            <a:off x="13094068" y="4345801"/>
            <a:ext cx="3447351" cy="1524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2234" tIns="52234" rIns="52234" bIns="52234"/>
          <a:lstStyle/>
          <a:p>
            <a:pPr algn="l" defTabSz="1285830">
              <a:defRPr sz="2000" b="1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r>
              <a:t>ldg-ui.sdfarm.kr</a:t>
            </a:r>
          </a:p>
          <a:p>
            <a:pPr algn="l" defTabSz="1285830">
              <a:defRPr sz="2000" b="1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r>
              <a:t>ldg-ui01.sdfarm.kr (HTCondor)</a:t>
            </a:r>
          </a:p>
        </p:txBody>
      </p:sp>
      <p:sp>
        <p:nvSpPr>
          <p:cNvPr id="742" name="ldg-ce.sdfarm.kr (HTCondor)"/>
          <p:cNvSpPr txBox="1"/>
          <p:nvPr/>
        </p:nvSpPr>
        <p:spPr>
          <a:xfrm>
            <a:off x="13991856" y="7797597"/>
            <a:ext cx="3763300" cy="1120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2234" tIns="52234" rIns="52234" bIns="52234"/>
          <a:lstStyle/>
          <a:p>
            <a:pPr algn="l" defTabSz="1828800">
              <a:defRPr sz="2000" b="1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r>
              <a:t>ldg-t2-ce.sdfarm.kr</a:t>
            </a:r>
          </a:p>
          <a:p>
            <a:pPr algn="l" defTabSz="1828800">
              <a:defRPr sz="2000" b="1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r>
              <a:t>ldg-ce.sdfarm.kr</a:t>
            </a:r>
          </a:p>
          <a:p>
            <a:pPr algn="l" defTabSz="1828800">
              <a:defRPr sz="2000" b="1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r>
              <a:t>(HTCondor-CE, HTCondor)</a:t>
            </a:r>
          </a:p>
        </p:txBody>
      </p:sp>
      <p:pic>
        <p:nvPicPr>
          <p:cNvPr id="743" name="W:\Data\2016\2. KISTI\3. 기타\양식\GSDC 로고_2015\GSDC CI (PNG)\01P_01.png" descr="W:\Data\2016\2. KISTI\3. 기타\양식\GSDC 로고_2015\GSDC CI (PNG)\01P_01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184601" y="6641112"/>
            <a:ext cx="2079787" cy="2095557"/>
          </a:xfrm>
          <a:prstGeom prst="rect">
            <a:avLst/>
          </a:prstGeom>
          <a:ln w="12700">
            <a:miter lim="400000"/>
          </a:ln>
        </p:spPr>
      </p:pic>
      <p:sp>
        <p:nvSpPr>
          <p:cNvPr id="744" name="선"/>
          <p:cNvSpPr/>
          <p:nvPr/>
        </p:nvSpPr>
        <p:spPr>
          <a:xfrm>
            <a:off x="10886213" y="6276605"/>
            <a:ext cx="2698151" cy="2870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42" h="19401" extrusionOk="0">
                <a:moveTo>
                  <a:pt x="13044" y="19022"/>
                </a:moveTo>
                <a:cubicBezTo>
                  <a:pt x="7619" y="20501"/>
                  <a:pt x="1958" y="17526"/>
                  <a:pt x="400" y="12378"/>
                </a:cubicBezTo>
                <a:cubicBezTo>
                  <a:pt x="-1158" y="7230"/>
                  <a:pt x="1977" y="1858"/>
                  <a:pt x="7401" y="380"/>
                </a:cubicBezTo>
                <a:cubicBezTo>
                  <a:pt x="12826" y="-1099"/>
                  <a:pt x="18487" y="1876"/>
                  <a:pt x="20045" y="7024"/>
                </a:cubicBezTo>
                <a:cubicBezTo>
                  <a:pt x="20308" y="7894"/>
                  <a:pt x="20442" y="8795"/>
                  <a:pt x="20442" y="9701"/>
                </a:cubicBezTo>
              </a:path>
            </a:pathLst>
          </a:custGeom>
          <a:ln w="25400">
            <a:solidFill>
              <a:srgbClr val="BE4B48"/>
            </a:solidFill>
            <a:tailEnd type="triangle"/>
          </a:ln>
        </p:spPr>
        <p:txBody>
          <a:bodyPr lIns="74294" tIns="74294" rIns="74294" bIns="74294" anchor="ctr"/>
          <a:lstStyle/>
          <a:p>
            <a:pPr algn="l" defTabSz="128583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grpSp>
        <p:nvGrpSpPr>
          <p:cNvPr id="747" name="Group"/>
          <p:cNvGrpSpPr/>
          <p:nvPr/>
        </p:nvGrpSpPr>
        <p:grpSpPr>
          <a:xfrm>
            <a:off x="2999905" y="10235852"/>
            <a:ext cx="2763926" cy="1965495"/>
            <a:chOff x="0" y="0"/>
            <a:chExt cx="2763925" cy="1965493"/>
          </a:xfrm>
        </p:grpSpPr>
        <p:pic>
          <p:nvPicPr>
            <p:cNvPr id="745" name="KAGRA-logo.gif" descr="KAGRA-logo.gif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2763926" cy="160678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746" name="LIGO / VIRGO Data"/>
            <p:cNvSpPr txBox="1"/>
            <p:nvPr/>
          </p:nvSpPr>
          <p:spPr>
            <a:xfrm>
              <a:off x="365256" y="1260031"/>
              <a:ext cx="2330486" cy="7054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1" tIns="74291" rIns="74291" bIns="74291" numCol="1" anchor="t">
              <a:noAutofit/>
            </a:bodyPr>
            <a:lstStyle>
              <a:lvl1pPr algn="l" defTabSz="1828800">
                <a:defRPr sz="2800">
                  <a:solidFill>
                    <a:srgbClr val="000000"/>
                  </a:solidFill>
                  <a:latin typeface="맑은 고딕"/>
                  <a:ea typeface="맑은 고딕"/>
                  <a:cs typeface="맑은 고딕"/>
                  <a:sym typeface="맑은 고딕"/>
                </a:defRPr>
              </a:lvl1pPr>
            </a:lstStyle>
            <a:p>
              <a:r>
                <a:t>KAGRA Data</a:t>
              </a:r>
            </a:p>
          </p:txBody>
        </p:sp>
      </p:grpSp>
      <p:sp>
        <p:nvSpPr>
          <p:cNvPr id="74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0572789" y="12802238"/>
            <a:ext cx="534611" cy="55118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91439" rIns="91439" bIns="91439" anchor="ctr"/>
          <a:lstStyle>
            <a:lvl1pPr algn="r" defTabSz="1828800">
              <a:defRPr sz="2400">
                <a:solidFill>
                  <a:srgbClr val="888888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18</a:t>
            </a:fld>
            <a:endParaRPr/>
          </a:p>
        </p:txBody>
      </p:sp>
      <p:pic>
        <p:nvPicPr>
          <p:cNvPr id="749" name="PR062413_osg_logo.jpg" descr="PR062413_osg_logo.jp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8128958" y="4102693"/>
            <a:ext cx="3763301" cy="1836850"/>
          </a:xfrm>
          <a:prstGeom prst="rect">
            <a:avLst/>
          </a:prstGeom>
          <a:ln w="12700">
            <a:miter lim="400000"/>
          </a:ln>
        </p:spPr>
      </p:pic>
      <p:sp>
        <p:nvSpPr>
          <p:cNvPr id="750" name="LIGO / VIRGO Data"/>
          <p:cNvSpPr txBox="1"/>
          <p:nvPr/>
        </p:nvSpPr>
        <p:spPr>
          <a:xfrm>
            <a:off x="7326280" y="4463488"/>
            <a:ext cx="2028248" cy="7054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4291" tIns="74291" rIns="74291" bIns="74291"/>
          <a:lstStyle>
            <a:lvl1pPr algn="l" defTabSz="1828800">
              <a:defRPr sz="28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r>
              <a:t>Tier3 Job</a:t>
            </a:r>
          </a:p>
        </p:txBody>
      </p:sp>
      <p:sp>
        <p:nvSpPr>
          <p:cNvPr id="751" name="연결선"/>
          <p:cNvSpPr/>
          <p:nvPr/>
        </p:nvSpPr>
        <p:spPr>
          <a:xfrm>
            <a:off x="16954544" y="10159052"/>
            <a:ext cx="2652912" cy="1"/>
          </a:xfrm>
          <a:prstGeom prst="line">
            <a:avLst/>
          </a:prstGeom>
          <a:ln w="25400">
            <a:solidFill>
              <a:srgbClr val="BE4B48"/>
            </a:solidFill>
            <a:headEnd type="triangle"/>
          </a:ln>
        </p:spPr>
        <p:txBody>
          <a:bodyPr lIns="74294" tIns="74294" rIns="74294" bIns="74294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52" name="LIGO / VIRGO Data"/>
          <p:cNvSpPr txBox="1"/>
          <p:nvPr/>
        </p:nvSpPr>
        <p:spPr>
          <a:xfrm>
            <a:off x="17532571" y="9618008"/>
            <a:ext cx="2028248" cy="705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4291" tIns="74291" rIns="74291" bIns="74291"/>
          <a:lstStyle>
            <a:lvl1pPr algn="l" defTabSz="1828800">
              <a:defRPr sz="28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r>
              <a:t>Grid Job</a:t>
            </a:r>
          </a:p>
        </p:txBody>
      </p:sp>
      <p:sp>
        <p:nvSpPr>
          <p:cNvPr id="753" name="연결선"/>
          <p:cNvSpPr/>
          <p:nvPr/>
        </p:nvSpPr>
        <p:spPr>
          <a:xfrm>
            <a:off x="19613495" y="5999828"/>
            <a:ext cx="1" cy="4190912"/>
          </a:xfrm>
          <a:prstGeom prst="line">
            <a:avLst/>
          </a:prstGeom>
          <a:ln w="25400">
            <a:solidFill>
              <a:srgbClr val="BE4B48"/>
            </a:solidFill>
            <a:headEnd type="triangle"/>
          </a:ln>
        </p:spPr>
        <p:txBody>
          <a:bodyPr lIns="74294" tIns="74294" rIns="74294" bIns="74294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54" name="연결선"/>
          <p:cNvSpPr/>
          <p:nvPr/>
        </p:nvSpPr>
        <p:spPr>
          <a:xfrm flipV="1">
            <a:off x="6173595" y="10230834"/>
            <a:ext cx="1783334" cy="4"/>
          </a:xfrm>
          <a:prstGeom prst="line">
            <a:avLst/>
          </a:prstGeom>
          <a:ln w="25400">
            <a:solidFill>
              <a:srgbClr val="4F81BD"/>
            </a:solidFill>
            <a:tailEnd type="triangle"/>
          </a:ln>
          <a:effectLst>
            <a:outerShdw blurRad="50800" dist="25400" dir="5400000" rotWithShape="0">
              <a:srgbClr val="000000">
                <a:alpha val="38000"/>
              </a:srgbClr>
            </a:outerShdw>
          </a:effectLst>
        </p:spPr>
        <p:txBody>
          <a:bodyPr lIns="74294" tIns="74294" rIns="74294" bIns="74294"/>
          <a:lstStyle/>
          <a:p>
            <a:pPr algn="l" defTabSz="1828800">
              <a:defRPr sz="3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755" name="Dr. Bae, Sangwook"/>
          <p:cNvSpPr txBox="1"/>
          <p:nvPr/>
        </p:nvSpPr>
        <p:spPr>
          <a:xfrm>
            <a:off x="2593928" y="13057955"/>
            <a:ext cx="286938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b="1">
                <a:solidFill>
                  <a:srgbClr val="000000"/>
                </a:solidFill>
              </a:defRPr>
            </a:lvl1pPr>
          </a:lstStyle>
          <a:p>
            <a:r>
              <a:t>Dr. Bae, Sangwook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Status of GSDC-LD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Status of GSDC-LDG</a:t>
            </a:r>
          </a:p>
        </p:txBody>
      </p:sp>
      <p:sp>
        <p:nvSpPr>
          <p:cNvPr id="758" name="Rectangle"/>
          <p:cNvSpPr/>
          <p:nvPr/>
        </p:nvSpPr>
        <p:spPr>
          <a:xfrm>
            <a:off x="3048000" y="1759446"/>
            <a:ext cx="18288000" cy="1180038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759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0572789" y="12802238"/>
            <a:ext cx="534611" cy="55118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91439" tIns="91439" rIns="91439" bIns="91439" anchor="ctr"/>
          <a:lstStyle>
            <a:lvl1pPr algn="r" defTabSz="1828800">
              <a:defRPr sz="2400">
                <a:solidFill>
                  <a:srgbClr val="888888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19</a:t>
            </a:fld>
            <a:endParaRPr/>
          </a:p>
        </p:txBody>
      </p:sp>
      <p:pic>
        <p:nvPicPr>
          <p:cNvPr id="76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73500" y="1855735"/>
            <a:ext cx="16637000" cy="11607801"/>
          </a:xfrm>
          <a:prstGeom prst="rect">
            <a:avLst/>
          </a:prstGeom>
          <a:ln w="12700">
            <a:miter lim="400000"/>
          </a:ln>
        </p:spPr>
      </p:pic>
      <p:sp>
        <p:nvSpPr>
          <p:cNvPr id="761" name="Rectangle"/>
          <p:cNvSpPr/>
          <p:nvPr/>
        </p:nvSpPr>
        <p:spPr>
          <a:xfrm>
            <a:off x="17819507" y="5839143"/>
            <a:ext cx="2819049" cy="2540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762" name="Dr. Bae, Sangwook"/>
          <p:cNvSpPr txBox="1"/>
          <p:nvPr/>
        </p:nvSpPr>
        <p:spPr>
          <a:xfrm>
            <a:off x="2593928" y="13057955"/>
            <a:ext cx="286938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b="1">
                <a:solidFill>
                  <a:srgbClr val="000000"/>
                </a:solidFill>
              </a:defRPr>
            </a:lvl1pPr>
          </a:lstStyle>
          <a:p>
            <a:r>
              <a:t>Dr. Bae, Sangwook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Korea Institute of Science and Technology Information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>
            <a:normAutofit lnSpcReduction="10000"/>
          </a:bodyPr>
          <a:lstStyle>
            <a:lvl1pPr defTabSz="437514">
              <a:defRPr sz="2914"/>
            </a:lvl1pPr>
          </a:lstStyle>
          <a:p>
            <a:r>
              <a:rPr dirty="0"/>
              <a:t>Korea Institute of Science and Technology Information</a:t>
            </a:r>
          </a:p>
        </p:txBody>
      </p:sp>
      <p:sp>
        <p:nvSpPr>
          <p:cNvPr id="198" name="Government-funded research institute founded in 1961 for national information services and supercomputing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pPr marL="609599" indent="-609599">
              <a:buClr>
                <a:srgbClr val="000000"/>
              </a:buClr>
              <a:defRPr sz="3200"/>
            </a:pPr>
            <a:r>
              <a:rPr dirty="0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Government-funded research institute founded in 1961 for national information services and supercomputing</a:t>
            </a:r>
          </a:p>
          <a:p>
            <a:pPr marL="609599" indent="-609599">
              <a:buClr>
                <a:srgbClr val="000000"/>
              </a:buClr>
              <a:defRPr sz="3200"/>
            </a:pPr>
            <a:r>
              <a:rPr dirty="0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National Supercomputing Center</a:t>
            </a:r>
          </a:p>
          <a:p>
            <a:pPr lvl="1">
              <a:buClr>
                <a:srgbClr val="000000"/>
              </a:buClr>
              <a:defRPr sz="3200"/>
            </a:pPr>
            <a:r>
              <a:rPr b="1" dirty="0" err="1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Nurion</a:t>
            </a:r>
            <a:r>
              <a:rPr dirty="0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 - Cray CS500 system</a:t>
            </a:r>
          </a:p>
          <a:p>
            <a:pPr lvl="2">
              <a:buClr>
                <a:srgbClr val="000000"/>
              </a:buClr>
              <a:defRPr sz="3200"/>
            </a:pPr>
            <a:r>
              <a:rPr dirty="0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25.7 </a:t>
            </a:r>
            <a:r>
              <a:rPr dirty="0" err="1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PFlops</a:t>
            </a:r>
            <a:r>
              <a:rPr dirty="0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 at peak, ranked 11th of Top500 (2018) ⇨ 46th (Nov 2022)</a:t>
            </a:r>
          </a:p>
          <a:p>
            <a:pPr lvl="1">
              <a:buClr>
                <a:srgbClr val="000000"/>
              </a:buClr>
              <a:defRPr sz="3200"/>
            </a:pPr>
            <a:r>
              <a:rPr b="1" dirty="0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Neuron</a:t>
            </a:r>
            <a:r>
              <a:rPr dirty="0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 - GPU system, 1.24 </a:t>
            </a:r>
            <a:r>
              <a:rPr dirty="0" err="1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PFlops</a:t>
            </a:r>
            <a:endParaRPr dirty="0">
              <a:latin typeface="Arial" panose="020B0604020202020204" pitchFamily="34" charset="0"/>
              <a:ea typeface="DejaVu Sans Mono" panose="020B0609030804020204" pitchFamily="49" charset="0"/>
              <a:cs typeface="Arial" panose="020B0604020202020204" pitchFamily="34" charset="0"/>
            </a:endParaRPr>
          </a:p>
          <a:p>
            <a:pPr lvl="1">
              <a:buClr>
                <a:srgbClr val="000000"/>
              </a:buClr>
              <a:defRPr sz="3200"/>
            </a:pPr>
            <a:r>
              <a:rPr b="1" dirty="0" err="1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KREONet</a:t>
            </a:r>
            <a:r>
              <a:rPr b="1" dirty="0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/KREONet2</a:t>
            </a:r>
            <a:r>
              <a:rPr dirty="0">
                <a:latin typeface="Arial" panose="020B0604020202020204" pitchFamily="34" charset="0"/>
                <a:ea typeface="DejaVu Sans Mono" panose="020B0609030804020204" pitchFamily="49" charset="0"/>
                <a:cs typeface="Arial" panose="020B0604020202020204" pitchFamily="34" charset="0"/>
              </a:rPr>
              <a:t> - National/International R&amp;E network</a:t>
            </a:r>
          </a:p>
        </p:txBody>
      </p:sp>
      <p:sp>
        <p:nvSpPr>
          <p:cNvPr id="199" name="KISTI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KISTI</a:t>
            </a:r>
          </a:p>
        </p:txBody>
      </p:sp>
      <p:pic>
        <p:nvPicPr>
          <p:cNvPr id="200" name="KENN0039.jpg" descr="KENN0039.jpg"/>
          <p:cNvPicPr>
            <a:picLocks noChangeAspect="1"/>
          </p:cNvPicPr>
          <p:nvPr/>
        </p:nvPicPr>
        <p:blipFill>
          <a:blip r:embed="rId2">
            <a:extLst/>
          </a:blip>
          <a:srcRect t="29254" r="39906" b="29254"/>
          <a:stretch>
            <a:fillRect/>
          </a:stretch>
        </p:blipFill>
        <p:spPr>
          <a:xfrm>
            <a:off x="11398680" y="8568676"/>
            <a:ext cx="6684167" cy="346143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01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398680" y="4114446"/>
            <a:ext cx="6683978" cy="435471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02" name="스크린샷 2022-12-13 10.47.38.png" descr="스크린샷 2022-12-13 10.47.38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175797" y="8568822"/>
            <a:ext cx="4979271" cy="346125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03" name="스크린샷 2022-12-13 10.48.36.png" descr="스크린샷 2022-12-13 10.48.36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175797" y="5041047"/>
            <a:ext cx="4979271" cy="3429321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pic>
        <p:nvPicPr>
          <p:cNvPr id="204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584366" y="6620744"/>
            <a:ext cx="2352661" cy="1662510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  <a:effectLst>
            <a:outerShdw blurRad="50800" dist="25400" dir="3600000" rotWithShape="0">
              <a:srgbClr val="000000">
                <a:alpha val="70000"/>
              </a:srgbClr>
            </a:outerShdw>
          </a:effectLst>
        </p:spPr>
      </p:pic>
      <p:pic>
        <p:nvPicPr>
          <p:cNvPr id="205" name="chagroup05.png" descr="chagroup05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0005031" y="1404776"/>
            <a:ext cx="3327401" cy="3543301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Text"/>
          <p:cNvSpPr txBox="1"/>
          <p:nvPr/>
        </p:nvSpPr>
        <p:spPr>
          <a:xfrm>
            <a:off x="12065050" y="13080999"/>
            <a:ext cx="241403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Resourc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Resources</a:t>
            </a:r>
          </a:p>
        </p:txBody>
      </p:sp>
      <p:sp>
        <p:nvSpPr>
          <p:cNvPr id="765" name="Computation Resource…"/>
          <p:cNvSpPr txBox="1">
            <a:spLocks noGrp="1"/>
          </p:cNvSpPr>
          <p:nvPr>
            <p:ph type="body" idx="1"/>
          </p:nvPr>
        </p:nvSpPr>
        <p:spPr>
          <a:xfrm>
            <a:off x="2930525" y="1630561"/>
            <a:ext cx="17830800" cy="9490770"/>
          </a:xfrm>
          <a:prstGeom prst="rect">
            <a:avLst/>
          </a:prstGeom>
        </p:spPr>
        <p:txBody>
          <a:bodyPr lIns="74294" tIns="74294" rIns="74294" bIns="74294"/>
          <a:lstStyle/>
          <a:p>
            <a:pPr marL="457200" indent="-457200">
              <a:lnSpc>
                <a:spcPct val="90000"/>
              </a:lnSpc>
              <a:spcBef>
                <a:spcPts val="2000"/>
              </a:spcBef>
              <a:defRPr sz="4800">
                <a:latin typeface="굴림"/>
                <a:ea typeface="굴림"/>
                <a:cs typeface="굴림"/>
                <a:sym typeface="굴림"/>
              </a:defRPr>
            </a:pPr>
            <a:r>
              <a:t>Computation Resource</a:t>
            </a:r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defRPr sz="4800">
                <a:latin typeface="굴림"/>
                <a:ea typeface="굴림"/>
                <a:cs typeface="굴림"/>
                <a:sym typeface="굴림"/>
              </a:defRPr>
            </a:pPr>
            <a:endParaRPr/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defRPr sz="4800">
                <a:latin typeface="굴림"/>
                <a:ea typeface="굴림"/>
                <a:cs typeface="굴림"/>
                <a:sym typeface="굴림"/>
              </a:defRPr>
            </a:pPr>
            <a:endParaRPr/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defRPr sz="4800">
                <a:latin typeface="굴림"/>
                <a:ea typeface="굴림"/>
                <a:cs typeface="굴림"/>
                <a:sym typeface="굴림"/>
              </a:defRPr>
            </a:pPr>
            <a:endParaRPr/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defRPr sz="4800">
                <a:latin typeface="굴림"/>
                <a:ea typeface="굴림"/>
                <a:cs typeface="굴림"/>
                <a:sym typeface="굴림"/>
              </a:defRPr>
            </a:pPr>
            <a:endParaRPr/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defRPr sz="4800">
                <a:latin typeface="굴림"/>
                <a:ea typeface="굴림"/>
                <a:cs typeface="굴림"/>
                <a:sym typeface="굴림"/>
              </a:defRPr>
            </a:pPr>
            <a:endParaRPr/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defRPr sz="4800">
                <a:latin typeface="굴림"/>
                <a:ea typeface="굴림"/>
                <a:cs typeface="굴림"/>
                <a:sym typeface="굴림"/>
              </a:defRPr>
            </a:pPr>
            <a:endParaRPr/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defRPr sz="4800">
                <a:latin typeface="굴림"/>
                <a:ea typeface="굴림"/>
                <a:cs typeface="굴림"/>
                <a:sym typeface="굴림"/>
              </a:defRPr>
            </a:pPr>
            <a:endParaRPr/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defRPr sz="4800">
                <a:latin typeface="굴림"/>
                <a:ea typeface="굴림"/>
                <a:cs typeface="굴림"/>
                <a:sym typeface="굴림"/>
              </a:defRPr>
            </a:pPr>
            <a:endParaRPr/>
          </a:p>
          <a:p>
            <a:pPr marL="457200" indent="-457200">
              <a:lnSpc>
                <a:spcPct val="90000"/>
              </a:lnSpc>
              <a:spcBef>
                <a:spcPts val="2000"/>
              </a:spcBef>
              <a:defRPr sz="4800">
                <a:latin typeface="굴림"/>
                <a:ea typeface="굴림"/>
                <a:cs typeface="굴림"/>
                <a:sym typeface="굴림"/>
              </a:defRPr>
            </a:pPr>
            <a:r>
              <a:t>Storage Resources</a:t>
            </a:r>
          </a:p>
        </p:txBody>
      </p:sp>
      <p:graphicFrame>
        <p:nvGraphicFramePr>
          <p:cNvPr id="766" name="표"/>
          <p:cNvGraphicFramePr/>
          <p:nvPr/>
        </p:nvGraphicFramePr>
        <p:xfrm>
          <a:off x="3396565" y="2796687"/>
          <a:ext cx="17594043" cy="387748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48305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817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3817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612924">
                <a:tc>
                  <a:txBody>
                    <a:bodyPr/>
                    <a:lstStyle/>
                    <a:p>
                      <a:pPr defTabSz="1828800">
                        <a:defRPr sz="2800" b="0">
                          <a:solidFill>
                            <a:srgbClr val="FFFFFF"/>
                          </a:solidFill>
                          <a:latin typeface="Apple SD 산돌고딕 Neo 볼드체"/>
                          <a:ea typeface="Apple SD 산돌고딕 Neo 볼드체"/>
                          <a:cs typeface="Apple SD 산돌고딕 Neo 볼드체"/>
                          <a:sym typeface="Apple SD 산돌고딕 Neo 볼드체"/>
                        </a:defRPr>
                      </a:pPr>
                      <a:endParaRPr/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defTabSz="1828800">
                        <a:defRPr b="0"/>
                      </a:pPr>
                      <a:r>
                        <a:rPr sz="3200">
                          <a:solidFill>
                            <a:srgbClr val="FFFFFF"/>
                          </a:solidFill>
                          <a:latin typeface="Apple SD 산돌고딕 Neo 볼드체"/>
                          <a:ea typeface="Apple SD 산돌고딕 Neo 볼드체"/>
                          <a:cs typeface="Apple SD 산돌고딕 Neo 볼드체"/>
                          <a:sym typeface="Apple SD 산돌고딕 Neo 볼드체"/>
                        </a:rPr>
                        <a:t>Physical Core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defTabSz="1828800">
                        <a:defRPr b="0"/>
                      </a:pPr>
                      <a:r>
                        <a:rPr sz="3200">
                          <a:solidFill>
                            <a:srgbClr val="FFFFFF"/>
                          </a:solidFill>
                          <a:latin typeface="Apple SD 산돌고딕 Neo 볼드체"/>
                          <a:ea typeface="Apple SD 산돌고딕 Neo 볼드체"/>
                          <a:cs typeface="Apple SD 산돌고딕 Neo 볼드체"/>
                          <a:sym typeface="Apple SD 산돌고딕 Neo 볼드체"/>
                        </a:rPr>
                        <a:t>Memory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569319">
                <a:tc>
                  <a:txBody>
                    <a:bodyPr/>
                    <a:lstStyle/>
                    <a:p>
                      <a:pPr defTabSz="1828800"/>
                      <a:r>
                        <a:rPr sz="3200">
                          <a:latin typeface="Apple SD 산돌고딕 Neo 옅은체"/>
                          <a:ea typeface="Apple SD 산돌고딕 Neo 옅은체"/>
                          <a:cs typeface="Apple SD 산돌고딕 Neo 옅은체"/>
                          <a:sym typeface="Apple SD 산돌고딕 Neo 옅은체"/>
                        </a:rPr>
                        <a:t>Work Node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1828800"/>
                      <a:r>
                        <a:rPr sz="3200">
                          <a:latin typeface="Apple SD 산돌고딕 Neo 옅은체"/>
                          <a:ea typeface="Apple SD 산돌고딕 Neo 옅은체"/>
                          <a:cs typeface="Apple SD 산돌고딕 Neo 옅은체"/>
                          <a:sym typeface="Apple SD 산돌고딕 Neo 옅은체"/>
                        </a:rPr>
                        <a:t>996
(66 servers)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1828800">
                        <a:defRPr sz="3200">
                          <a:latin typeface="Apple SD 산돌고딕 Neo 옅은체"/>
                          <a:ea typeface="Apple SD 산돌고딕 Neo 옅은체"/>
                          <a:cs typeface="Apple SD 산돌고딕 Neo 옅은체"/>
                          <a:sym typeface="Apple SD 산돌고딕 Neo 옅은체"/>
                        </a:defRPr>
                      </a:pPr>
                      <a:r>
                        <a:t>72GB X 27</a:t>
                      </a:r>
                      <a:endParaRPr sz="2800"/>
                    </a:p>
                    <a:p>
                      <a:pPr defTabSz="1828800">
                        <a:defRPr sz="3200">
                          <a:latin typeface="Apple SD 산돌고딕 Neo 옅은체"/>
                          <a:ea typeface="Apple SD 산돌고딕 Neo 옅은체"/>
                          <a:cs typeface="Apple SD 산돌고딕 Neo 옅은체"/>
                          <a:sym typeface="Apple SD 산돌고딕 Neo 옅은체"/>
                        </a:defRPr>
                      </a:pPr>
                      <a:r>
                        <a:t>96 GB X 33</a:t>
                      </a:r>
                      <a:endParaRPr sz="2800"/>
                    </a:p>
                    <a:p>
                      <a:pPr defTabSz="1828800">
                        <a:defRPr sz="3200">
                          <a:latin typeface="Apple SD 산돌고딕 Neo 옅은체"/>
                          <a:ea typeface="Apple SD 산돌고딕 Neo 옅은체"/>
                          <a:cs typeface="Apple SD 산돌고딕 Neo 옅은체"/>
                          <a:sym typeface="Apple SD 산돌고딕 Neo 옅은체"/>
                        </a:defRPr>
                      </a:pPr>
                      <a:r>
                        <a:t>384 GB X 6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58069">
                <a:tc>
                  <a:txBody>
                    <a:bodyPr/>
                    <a:lstStyle/>
                    <a:p>
                      <a:pPr defTabSz="1828800"/>
                      <a:r>
                        <a:rPr sz="3200">
                          <a:latin typeface="Apple SD 산돌고딕 Neo 옅은체"/>
                          <a:ea typeface="Apple SD 산돌고딕 Neo 옅은체"/>
                          <a:cs typeface="Apple SD 산돌고딕 Neo 옅은체"/>
                          <a:sym typeface="Apple SD 산돌고딕 Neo 옅은체"/>
                        </a:rPr>
                        <a:t>UI,CE,LGM,LDAS,LDR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1828800"/>
                      <a:r>
                        <a:rPr sz="3200">
                          <a:latin typeface="Apple SD 산돌고딕 Neo 옅은체"/>
                          <a:ea typeface="Apple SD 산돌고딕 Neo 옅은체"/>
                          <a:cs typeface="Apple SD 산돌고딕 Neo 옅은체"/>
                          <a:sym typeface="Apple SD 산돌고딕 Neo 옅은체"/>
                        </a:rPr>
                        <a:t>60
(5 servers)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1828800"/>
                      <a:r>
                        <a:rPr sz="3200">
                          <a:latin typeface="Apple SD 산돌고딕 Neo 옅은체"/>
                          <a:ea typeface="Apple SD 산돌고딕 Neo 옅은체"/>
                          <a:cs typeface="Apple SD 산돌고딕 Neo 옅은체"/>
                          <a:sym typeface="Apple SD 산돌고딕 Neo 옅은체"/>
                        </a:rPr>
                        <a:t>24GB X 5 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37175">
                <a:tc>
                  <a:txBody>
                    <a:bodyPr/>
                    <a:lstStyle/>
                    <a:p>
                      <a:pPr defTabSz="1828800"/>
                      <a:r>
                        <a:rPr sz="3200">
                          <a:latin typeface="Apple SD 산돌고딕 Neo 볼드체"/>
                          <a:ea typeface="Apple SD 산돌고딕 Neo 볼드체"/>
                          <a:cs typeface="Apple SD 산돌고딕 Neo 볼드체"/>
                          <a:sym typeface="Apple SD 산돌고딕 Neo 볼드체"/>
                        </a:rPr>
                        <a:t>Total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1828800"/>
                      <a:r>
                        <a:rPr sz="3200">
                          <a:latin typeface="Apple SD 산돌고딕 Neo 볼드체"/>
                          <a:ea typeface="Apple SD 산돌고딕 Neo 볼드체"/>
                          <a:cs typeface="Apple SD 산돌고딕 Neo 볼드체"/>
                          <a:sym typeface="Apple SD 산돌고딕 Neo 볼드체"/>
                        </a:rPr>
                        <a:t>1056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1828800"/>
                      <a:r>
                        <a:rPr sz="3200">
                          <a:latin typeface="Apple SD 산돌고딕 Neo 볼드체"/>
                          <a:ea typeface="Apple SD 산돌고딕 Neo 볼드체"/>
                          <a:cs typeface="Apple SD 산돌고딕 Neo 볼드체"/>
                          <a:sym typeface="Apple SD 산돌고딕 Neo 볼드체"/>
                        </a:rPr>
                        <a:t>7416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pSp>
        <p:nvGrpSpPr>
          <p:cNvPr id="852" name="Group 47"/>
          <p:cNvGrpSpPr/>
          <p:nvPr/>
        </p:nvGrpSpPr>
        <p:grpSpPr>
          <a:xfrm>
            <a:off x="3276599" y="10589394"/>
            <a:ext cx="17830803" cy="2851167"/>
            <a:chOff x="-1" y="-312296"/>
            <a:chExt cx="17830802" cy="2851165"/>
          </a:xfrm>
        </p:grpSpPr>
        <p:sp>
          <p:nvSpPr>
            <p:cNvPr id="767" name="Rectangle 48"/>
            <p:cNvSpPr/>
            <p:nvPr/>
          </p:nvSpPr>
          <p:spPr>
            <a:xfrm>
              <a:off x="0" y="0"/>
              <a:ext cx="1308340" cy="636999"/>
            </a:xfrm>
            <a:prstGeom prst="rect">
              <a:avLst/>
            </a:prstGeom>
            <a:solidFill>
              <a:srgbClr val="5B9BD5"/>
            </a:solidFill>
            <a:ln w="12700" cap="flat">
              <a:noFill/>
              <a:miter lim="400000"/>
            </a:ln>
            <a:effectLst/>
          </p:spPr>
          <p:txBody>
            <a:bodyPr wrap="square" lIns="74294" tIns="74294" rIns="74294" bIns="74294" numCol="1" anchor="ctr">
              <a:noAutofit/>
            </a:bodyPr>
            <a:lstStyle/>
            <a:p>
              <a:pPr defTabSz="1828800">
                <a:defRPr sz="3200">
                  <a:solidFill>
                    <a:srgbClr val="FFFFFF"/>
                  </a:solidFill>
                  <a:latin typeface="Apple SD 산돌고딕 Neo 볼드체"/>
                  <a:ea typeface="Apple SD 산돌고딕 Neo 볼드체"/>
                  <a:cs typeface="Apple SD 산돌고딕 Neo 볼드체"/>
                  <a:sym typeface="Apple SD 산돌고딕 Neo 볼드체"/>
                </a:defRPr>
              </a:pPr>
              <a:endParaRPr/>
            </a:p>
          </p:txBody>
        </p:sp>
        <p:grpSp>
          <p:nvGrpSpPr>
            <p:cNvPr id="770" name="Rectangle 49"/>
            <p:cNvGrpSpPr/>
            <p:nvPr/>
          </p:nvGrpSpPr>
          <p:grpSpPr>
            <a:xfrm>
              <a:off x="1308339" y="-38976"/>
              <a:ext cx="5268070" cy="714950"/>
              <a:chOff x="0" y="-38975"/>
              <a:chExt cx="5268069" cy="714948"/>
            </a:xfrm>
          </p:grpSpPr>
          <p:sp>
            <p:nvSpPr>
              <p:cNvPr id="768" name="Rectangle"/>
              <p:cNvSpPr/>
              <p:nvPr/>
            </p:nvSpPr>
            <p:spPr>
              <a:xfrm>
                <a:off x="-1" y="0"/>
                <a:ext cx="5268071" cy="636999"/>
              </a:xfrm>
              <a:prstGeom prst="rect">
                <a:avLst/>
              </a:prstGeom>
              <a:solidFill>
                <a:srgbClr val="5B9B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4294" tIns="74294" rIns="74294" bIns="74294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769" name="Mount on"/>
              <p:cNvSpPr txBox="1"/>
              <p:nvPr/>
            </p:nvSpPr>
            <p:spPr>
              <a:xfrm>
                <a:off x="-1" y="-38976"/>
                <a:ext cx="5268071" cy="7149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4294" tIns="74294" rIns="74294" bIns="74294" numCol="1" anchor="ctr">
                <a:noAutofit/>
              </a:bodyPr>
              <a:lstStyle>
                <a:lvl1pPr defTabSz="1828800">
                  <a:defRPr sz="3200">
                    <a:solidFill>
                      <a:srgbClr val="FFFFFF"/>
                    </a:solidFill>
                    <a:latin typeface="Apple SD 산돌고딕 Neo 볼드체"/>
                    <a:ea typeface="Apple SD 산돌고딕 Neo 볼드체"/>
                    <a:cs typeface="Apple SD 산돌고딕 Neo 볼드체"/>
                    <a:sym typeface="Apple SD 산돌고딕 Neo 볼드체"/>
                  </a:defRPr>
                </a:lvl1pPr>
              </a:lstStyle>
              <a:p>
                <a:r>
                  <a:t>Mount on</a:t>
                </a:r>
              </a:p>
            </p:txBody>
          </p:sp>
        </p:grpSp>
        <p:grpSp>
          <p:nvGrpSpPr>
            <p:cNvPr id="773" name="Rectangle 50"/>
            <p:cNvGrpSpPr/>
            <p:nvPr/>
          </p:nvGrpSpPr>
          <p:grpSpPr>
            <a:xfrm>
              <a:off x="6576408" y="-38976"/>
              <a:ext cx="1030651" cy="714950"/>
              <a:chOff x="0" y="-38975"/>
              <a:chExt cx="1030649" cy="714948"/>
            </a:xfrm>
          </p:grpSpPr>
          <p:sp>
            <p:nvSpPr>
              <p:cNvPr id="771" name="Rectangle"/>
              <p:cNvSpPr/>
              <p:nvPr/>
            </p:nvSpPr>
            <p:spPr>
              <a:xfrm>
                <a:off x="0" y="0"/>
                <a:ext cx="1030650" cy="636999"/>
              </a:xfrm>
              <a:prstGeom prst="rect">
                <a:avLst/>
              </a:prstGeom>
              <a:solidFill>
                <a:srgbClr val="5B9B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4294" tIns="74294" rIns="74294" bIns="74294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772" name="Size"/>
              <p:cNvSpPr txBox="1"/>
              <p:nvPr/>
            </p:nvSpPr>
            <p:spPr>
              <a:xfrm>
                <a:off x="0" y="-38976"/>
                <a:ext cx="1030650" cy="7149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4294" tIns="74294" rIns="74294" bIns="74294" numCol="1" anchor="ctr">
                <a:noAutofit/>
              </a:bodyPr>
              <a:lstStyle>
                <a:lvl1pPr defTabSz="1828800">
                  <a:defRPr sz="3200">
                    <a:solidFill>
                      <a:srgbClr val="FFFFFF"/>
                    </a:solidFill>
                    <a:latin typeface="Apple SD 산돌고딕 Neo 볼드체"/>
                    <a:ea typeface="Apple SD 산돌고딕 Neo 볼드체"/>
                    <a:cs typeface="Apple SD 산돌고딕 Neo 볼드체"/>
                    <a:sym typeface="Apple SD 산돌고딕 Neo 볼드체"/>
                  </a:defRPr>
                </a:lvl1pPr>
              </a:lstStyle>
              <a:p>
                <a:r>
                  <a:t>Size</a:t>
                </a:r>
              </a:p>
            </p:txBody>
          </p:sp>
        </p:grpSp>
        <p:grpSp>
          <p:nvGrpSpPr>
            <p:cNvPr id="776" name="Rectangle 51"/>
            <p:cNvGrpSpPr/>
            <p:nvPr/>
          </p:nvGrpSpPr>
          <p:grpSpPr>
            <a:xfrm>
              <a:off x="7607060" y="-38976"/>
              <a:ext cx="1300330" cy="714950"/>
              <a:chOff x="0" y="-38975"/>
              <a:chExt cx="1300329" cy="714948"/>
            </a:xfrm>
          </p:grpSpPr>
          <p:sp>
            <p:nvSpPr>
              <p:cNvPr id="774" name="Rectangle"/>
              <p:cNvSpPr/>
              <p:nvPr/>
            </p:nvSpPr>
            <p:spPr>
              <a:xfrm>
                <a:off x="-1" y="0"/>
                <a:ext cx="1300331" cy="636999"/>
              </a:xfrm>
              <a:prstGeom prst="rect">
                <a:avLst/>
              </a:prstGeom>
              <a:solidFill>
                <a:srgbClr val="5B9B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4294" tIns="74294" rIns="74294" bIns="74294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775" name="Used"/>
              <p:cNvSpPr txBox="1"/>
              <p:nvPr/>
            </p:nvSpPr>
            <p:spPr>
              <a:xfrm>
                <a:off x="-1" y="-38976"/>
                <a:ext cx="1300331" cy="7149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4294" tIns="74294" rIns="74294" bIns="74294" numCol="1" anchor="ctr">
                <a:noAutofit/>
              </a:bodyPr>
              <a:lstStyle>
                <a:lvl1pPr defTabSz="1828800">
                  <a:defRPr sz="3200">
                    <a:solidFill>
                      <a:srgbClr val="FFFFFF"/>
                    </a:solidFill>
                    <a:latin typeface="Apple SD 산돌고딕 Neo 볼드체"/>
                    <a:ea typeface="Apple SD 산돌고딕 Neo 볼드체"/>
                    <a:cs typeface="Apple SD 산돌고딕 Neo 볼드체"/>
                    <a:sym typeface="Apple SD 산돌고딕 Neo 볼드체"/>
                  </a:defRPr>
                </a:lvl1pPr>
              </a:lstStyle>
              <a:p>
                <a:r>
                  <a:t>Used</a:t>
                </a:r>
              </a:p>
            </p:txBody>
          </p:sp>
        </p:grpSp>
        <p:grpSp>
          <p:nvGrpSpPr>
            <p:cNvPr id="779" name="Rectangle 52"/>
            <p:cNvGrpSpPr/>
            <p:nvPr/>
          </p:nvGrpSpPr>
          <p:grpSpPr>
            <a:xfrm>
              <a:off x="8907389" y="-312296"/>
              <a:ext cx="1110754" cy="1261591"/>
              <a:chOff x="0" y="-312295"/>
              <a:chExt cx="1110752" cy="1261589"/>
            </a:xfrm>
          </p:grpSpPr>
          <p:sp>
            <p:nvSpPr>
              <p:cNvPr id="777" name="Rectangle"/>
              <p:cNvSpPr/>
              <p:nvPr/>
            </p:nvSpPr>
            <p:spPr>
              <a:xfrm>
                <a:off x="0" y="0"/>
                <a:ext cx="1110753" cy="636999"/>
              </a:xfrm>
              <a:prstGeom prst="rect">
                <a:avLst/>
              </a:prstGeom>
              <a:solidFill>
                <a:srgbClr val="5B9B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4294" tIns="74294" rIns="74294" bIns="74294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778" name="Avail"/>
              <p:cNvSpPr txBox="1"/>
              <p:nvPr/>
            </p:nvSpPr>
            <p:spPr>
              <a:xfrm>
                <a:off x="0" y="-312296"/>
                <a:ext cx="1110753" cy="126159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4294" tIns="74294" rIns="74294" bIns="74294" numCol="1" anchor="ctr">
                <a:noAutofit/>
              </a:bodyPr>
              <a:lstStyle>
                <a:lvl1pPr defTabSz="1828800">
                  <a:defRPr sz="3200">
                    <a:solidFill>
                      <a:srgbClr val="FFFFFF"/>
                    </a:solidFill>
                    <a:latin typeface="Apple SD 산돌고딕 Neo 볼드체"/>
                    <a:ea typeface="Apple SD 산돌고딕 Neo 볼드체"/>
                    <a:cs typeface="Apple SD 산돌고딕 Neo 볼드체"/>
                    <a:sym typeface="Apple SD 산돌고딕 Neo 볼드체"/>
                  </a:defRPr>
                </a:lvl1pPr>
              </a:lstStyle>
              <a:p>
                <a:r>
                  <a:t>Avail</a:t>
                </a:r>
              </a:p>
            </p:txBody>
          </p:sp>
        </p:grpSp>
        <p:grpSp>
          <p:nvGrpSpPr>
            <p:cNvPr id="782" name="Rectangle 53"/>
            <p:cNvGrpSpPr/>
            <p:nvPr/>
          </p:nvGrpSpPr>
          <p:grpSpPr>
            <a:xfrm>
              <a:off x="10018143" y="-38976"/>
              <a:ext cx="1359072" cy="714950"/>
              <a:chOff x="0" y="-38975"/>
              <a:chExt cx="1359071" cy="714948"/>
            </a:xfrm>
          </p:grpSpPr>
          <p:sp>
            <p:nvSpPr>
              <p:cNvPr id="780" name="Rectangle"/>
              <p:cNvSpPr/>
              <p:nvPr/>
            </p:nvSpPr>
            <p:spPr>
              <a:xfrm>
                <a:off x="0" y="0"/>
                <a:ext cx="1359072" cy="636999"/>
              </a:xfrm>
              <a:prstGeom prst="rect">
                <a:avLst/>
              </a:prstGeom>
              <a:solidFill>
                <a:srgbClr val="5B9B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4294" tIns="74294" rIns="74294" bIns="74294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781" name="Use"/>
              <p:cNvSpPr txBox="1"/>
              <p:nvPr/>
            </p:nvSpPr>
            <p:spPr>
              <a:xfrm>
                <a:off x="0" y="-38976"/>
                <a:ext cx="1359072" cy="7149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4294" tIns="74294" rIns="74294" bIns="74294" numCol="1" anchor="ctr">
                <a:noAutofit/>
              </a:bodyPr>
              <a:lstStyle>
                <a:lvl1pPr defTabSz="1828800">
                  <a:defRPr sz="3200">
                    <a:solidFill>
                      <a:srgbClr val="FFFFFF"/>
                    </a:solidFill>
                    <a:latin typeface="Apple SD 산돌고딕 Neo 볼드체"/>
                    <a:ea typeface="Apple SD 산돌고딕 Neo 볼드체"/>
                    <a:cs typeface="Apple SD 산돌고딕 Neo 볼드체"/>
                    <a:sym typeface="Apple SD 산돌고딕 Neo 볼드체"/>
                  </a:defRPr>
                </a:lvl1pPr>
              </a:lstStyle>
              <a:p>
                <a:r>
                  <a:t>Use</a:t>
                </a:r>
              </a:p>
            </p:txBody>
          </p:sp>
        </p:grpSp>
        <p:grpSp>
          <p:nvGrpSpPr>
            <p:cNvPr id="785" name="Rectangle 54"/>
            <p:cNvGrpSpPr/>
            <p:nvPr/>
          </p:nvGrpSpPr>
          <p:grpSpPr>
            <a:xfrm>
              <a:off x="11377214" y="-38976"/>
              <a:ext cx="6453586" cy="714950"/>
              <a:chOff x="0" y="-38975"/>
              <a:chExt cx="6453584" cy="714948"/>
            </a:xfrm>
          </p:grpSpPr>
          <p:sp>
            <p:nvSpPr>
              <p:cNvPr id="783" name="Rectangle"/>
              <p:cNvSpPr/>
              <p:nvPr/>
            </p:nvSpPr>
            <p:spPr>
              <a:xfrm>
                <a:off x="0" y="0"/>
                <a:ext cx="6453585" cy="636999"/>
              </a:xfrm>
              <a:prstGeom prst="rect">
                <a:avLst/>
              </a:prstGeom>
              <a:solidFill>
                <a:srgbClr val="5B9BD5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4294" tIns="74294" rIns="74294" bIns="74294" numCol="1" anchor="ctr">
                <a:noAutofit/>
              </a:bodyPr>
              <a:lstStyle/>
              <a:p>
                <a:pPr defTabSz="1828800">
                  <a:defRPr sz="36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  <a:endParaRPr/>
              </a:p>
            </p:txBody>
          </p:sp>
          <p:sp>
            <p:nvSpPr>
              <p:cNvPr id="784" name="Total"/>
              <p:cNvSpPr txBox="1"/>
              <p:nvPr/>
            </p:nvSpPr>
            <p:spPr>
              <a:xfrm>
                <a:off x="0" y="-38976"/>
                <a:ext cx="6453585" cy="7149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74294" tIns="74294" rIns="74294" bIns="74294" numCol="1" anchor="ctr">
                <a:noAutofit/>
              </a:bodyPr>
              <a:lstStyle>
                <a:lvl1pPr defTabSz="1828800">
                  <a:defRPr sz="3200">
                    <a:solidFill>
                      <a:srgbClr val="FFFFFF"/>
                    </a:solidFill>
                    <a:latin typeface="Apple SD 산돌고딕 Neo 볼드체"/>
                    <a:ea typeface="Apple SD 산돌고딕 Neo 볼드체"/>
                    <a:cs typeface="Apple SD 산돌고딕 Neo 볼드체"/>
                    <a:sym typeface="Apple SD 산돌고딕 Neo 볼드체"/>
                  </a:defRPr>
                </a:lvl1pPr>
              </a:lstStyle>
              <a:p>
                <a:r>
                  <a:t>Total</a:t>
                </a:r>
              </a:p>
            </p:txBody>
          </p:sp>
        </p:grpSp>
        <p:sp>
          <p:nvSpPr>
            <p:cNvPr id="786" name="Rectangle 55"/>
            <p:cNvSpPr txBox="1"/>
            <p:nvPr/>
          </p:nvSpPr>
          <p:spPr>
            <a:xfrm>
              <a:off x="0" y="758733"/>
              <a:ext cx="1308340" cy="7149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28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t>LIGO</a:t>
              </a:r>
            </a:p>
          </p:txBody>
        </p:sp>
        <p:sp>
          <p:nvSpPr>
            <p:cNvPr id="787" name="Rectangle 56"/>
            <p:cNvSpPr txBox="1"/>
            <p:nvPr/>
          </p:nvSpPr>
          <p:spPr>
            <a:xfrm>
              <a:off x="1308339" y="758733"/>
              <a:ext cx="5268070" cy="7149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32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t>/data/ligo/</a:t>
              </a:r>
            </a:p>
          </p:txBody>
        </p:sp>
        <p:sp>
          <p:nvSpPr>
            <p:cNvPr id="788" name="Rectangle 57"/>
            <p:cNvSpPr txBox="1"/>
            <p:nvPr/>
          </p:nvSpPr>
          <p:spPr>
            <a:xfrm>
              <a:off x="6576408" y="485413"/>
              <a:ext cx="1030651" cy="1261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28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t>400T</a:t>
              </a:r>
            </a:p>
          </p:txBody>
        </p:sp>
        <p:sp>
          <p:nvSpPr>
            <p:cNvPr id="789" name="Rectangle 58"/>
            <p:cNvSpPr txBox="1"/>
            <p:nvPr/>
          </p:nvSpPr>
          <p:spPr>
            <a:xfrm>
              <a:off x="7607060" y="758733"/>
              <a:ext cx="1300330" cy="7149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28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rPr dirty="0"/>
                <a:t>25</a:t>
              </a:r>
              <a:r>
                <a:rPr lang="en-US" altLang="ko-KR" dirty="0"/>
                <a:t>2</a:t>
              </a:r>
              <a:r>
                <a:rPr dirty="0"/>
                <a:t>T</a:t>
              </a:r>
            </a:p>
          </p:txBody>
        </p:sp>
        <p:sp>
          <p:nvSpPr>
            <p:cNvPr id="790" name="Rectangle 59"/>
            <p:cNvSpPr txBox="1"/>
            <p:nvPr/>
          </p:nvSpPr>
          <p:spPr>
            <a:xfrm>
              <a:off x="8907389" y="485413"/>
              <a:ext cx="1110754" cy="1261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28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rPr dirty="0"/>
                <a:t>1</a:t>
              </a:r>
              <a:r>
                <a:rPr lang="en-US" altLang="ko-KR" dirty="0"/>
                <a:t>49</a:t>
              </a:r>
              <a:r>
                <a:rPr dirty="0"/>
                <a:t>T</a:t>
              </a:r>
            </a:p>
          </p:txBody>
        </p:sp>
        <p:sp>
          <p:nvSpPr>
            <p:cNvPr id="791" name="Rectangle 60"/>
            <p:cNvSpPr txBox="1"/>
            <p:nvPr/>
          </p:nvSpPr>
          <p:spPr>
            <a:xfrm>
              <a:off x="10018143" y="758733"/>
              <a:ext cx="1359072" cy="7149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28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t>63%</a:t>
              </a:r>
            </a:p>
          </p:txBody>
        </p:sp>
        <p:sp>
          <p:nvSpPr>
            <p:cNvPr id="793" name="Rectangle 62"/>
            <p:cNvSpPr txBox="1"/>
            <p:nvPr/>
          </p:nvSpPr>
          <p:spPr>
            <a:xfrm>
              <a:off x="0" y="1277278"/>
              <a:ext cx="1308340" cy="1261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30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t>KAGRA</a:t>
              </a:r>
            </a:p>
          </p:txBody>
        </p:sp>
        <p:sp>
          <p:nvSpPr>
            <p:cNvPr id="794" name="Rectangle 63"/>
            <p:cNvSpPr txBox="1"/>
            <p:nvPr/>
          </p:nvSpPr>
          <p:spPr>
            <a:xfrm>
              <a:off x="1308339" y="1550599"/>
              <a:ext cx="5268070" cy="714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32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t>/data/kagra/</a:t>
              </a:r>
            </a:p>
          </p:txBody>
        </p:sp>
        <p:sp>
          <p:nvSpPr>
            <p:cNvPr id="795" name="Rectangle 64"/>
            <p:cNvSpPr txBox="1"/>
            <p:nvPr/>
          </p:nvSpPr>
          <p:spPr>
            <a:xfrm>
              <a:off x="6576408" y="1550599"/>
              <a:ext cx="1030651" cy="714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28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t>150T</a:t>
              </a:r>
            </a:p>
          </p:txBody>
        </p:sp>
        <p:sp>
          <p:nvSpPr>
            <p:cNvPr id="796" name="Rectangle 65"/>
            <p:cNvSpPr txBox="1"/>
            <p:nvPr/>
          </p:nvSpPr>
          <p:spPr>
            <a:xfrm>
              <a:off x="7607060" y="1550599"/>
              <a:ext cx="1300330" cy="714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28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rPr lang="en-US" altLang="ko-KR" dirty="0"/>
                <a:t>114</a:t>
              </a:r>
              <a:r>
                <a:rPr dirty="0"/>
                <a:t>T</a:t>
              </a:r>
            </a:p>
          </p:txBody>
        </p:sp>
        <p:sp>
          <p:nvSpPr>
            <p:cNvPr id="797" name="Rectangle 66"/>
            <p:cNvSpPr txBox="1"/>
            <p:nvPr/>
          </p:nvSpPr>
          <p:spPr>
            <a:xfrm>
              <a:off x="8907389" y="1550599"/>
              <a:ext cx="1110754" cy="714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28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rPr lang="en-US" altLang="ko-KR" dirty="0"/>
                <a:t>37</a:t>
              </a:r>
              <a:r>
                <a:rPr dirty="0"/>
                <a:t>T</a:t>
              </a:r>
            </a:p>
          </p:txBody>
        </p:sp>
        <p:sp>
          <p:nvSpPr>
            <p:cNvPr id="798" name="Rectangle 67"/>
            <p:cNvSpPr txBox="1"/>
            <p:nvPr/>
          </p:nvSpPr>
          <p:spPr>
            <a:xfrm>
              <a:off x="10018143" y="1550599"/>
              <a:ext cx="1359072" cy="714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28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rPr lang="en-US" altLang="ko-KR" dirty="0"/>
                <a:t>76</a:t>
              </a:r>
              <a:r>
                <a:rPr dirty="0"/>
                <a:t>%</a:t>
              </a:r>
            </a:p>
          </p:txBody>
        </p:sp>
        <p:sp>
          <p:nvSpPr>
            <p:cNvPr id="799" name="Rectangle 68"/>
            <p:cNvSpPr txBox="1"/>
            <p:nvPr/>
          </p:nvSpPr>
          <p:spPr>
            <a:xfrm>
              <a:off x="11377214" y="1277278"/>
              <a:ext cx="6453586" cy="126159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74294" tIns="74294" rIns="74294" bIns="74294" numCol="1" anchor="ctr">
              <a:noAutofit/>
            </a:bodyPr>
            <a:lstStyle>
              <a:lvl1pPr defTabSz="1828800">
                <a:defRPr sz="3200">
                  <a:solidFill>
                    <a:srgbClr val="000000"/>
                  </a:solidFill>
                  <a:latin typeface="Apple SD 산돌고딕 Neo 옅은체"/>
                  <a:ea typeface="Apple SD 산돌고딕 Neo 옅은체"/>
                  <a:cs typeface="Apple SD 산돌고딕 Neo 옅은체"/>
                  <a:sym typeface="Apple SD 산돌고딕 Neo 옅은체"/>
                </a:defRPr>
              </a:lvl1pPr>
            </a:lstStyle>
            <a:p>
              <a:r>
                <a:rPr lang="en-US" dirty="0" err="1"/>
                <a:t>Lustre</a:t>
              </a:r>
              <a:endParaRPr dirty="0"/>
            </a:p>
          </p:txBody>
        </p:sp>
        <p:sp>
          <p:nvSpPr>
            <p:cNvPr id="800" name="Line 69"/>
            <p:cNvSpPr/>
            <p:nvPr/>
          </p:nvSpPr>
          <p:spPr>
            <a:xfrm>
              <a:off x="0" y="0"/>
              <a:ext cx="1308340" cy="0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01" name="Line 70"/>
            <p:cNvSpPr/>
            <p:nvPr/>
          </p:nvSpPr>
          <p:spPr>
            <a:xfrm>
              <a:off x="1308339" y="0"/>
              <a:ext cx="5268070" cy="0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02" name="Line 71"/>
            <p:cNvSpPr/>
            <p:nvPr/>
          </p:nvSpPr>
          <p:spPr>
            <a:xfrm>
              <a:off x="6576408" y="0"/>
              <a:ext cx="1030651" cy="0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03" name="Line 72"/>
            <p:cNvSpPr/>
            <p:nvPr/>
          </p:nvSpPr>
          <p:spPr>
            <a:xfrm>
              <a:off x="7607060" y="0"/>
              <a:ext cx="1300330" cy="0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04" name="Line 73"/>
            <p:cNvSpPr/>
            <p:nvPr/>
          </p:nvSpPr>
          <p:spPr>
            <a:xfrm>
              <a:off x="8907389" y="0"/>
              <a:ext cx="1110754" cy="0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05" name="Line 74"/>
            <p:cNvSpPr/>
            <p:nvPr/>
          </p:nvSpPr>
          <p:spPr>
            <a:xfrm>
              <a:off x="10018143" y="0"/>
              <a:ext cx="1359072" cy="0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06" name="Line 75"/>
            <p:cNvSpPr/>
            <p:nvPr/>
          </p:nvSpPr>
          <p:spPr>
            <a:xfrm>
              <a:off x="11377214" y="0"/>
              <a:ext cx="6453586" cy="0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07" name="Line 76"/>
            <p:cNvSpPr/>
            <p:nvPr/>
          </p:nvSpPr>
          <p:spPr>
            <a:xfrm>
              <a:off x="0" y="636998"/>
              <a:ext cx="1308340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08" name="Line 77"/>
            <p:cNvSpPr/>
            <p:nvPr/>
          </p:nvSpPr>
          <p:spPr>
            <a:xfrm>
              <a:off x="1308339" y="636998"/>
              <a:ext cx="5268070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09" name="Line 78"/>
            <p:cNvSpPr/>
            <p:nvPr/>
          </p:nvSpPr>
          <p:spPr>
            <a:xfrm>
              <a:off x="6576408" y="636998"/>
              <a:ext cx="1030651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10" name="Line 79"/>
            <p:cNvSpPr/>
            <p:nvPr/>
          </p:nvSpPr>
          <p:spPr>
            <a:xfrm>
              <a:off x="7607060" y="636998"/>
              <a:ext cx="1300330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11" name="Line 80"/>
            <p:cNvSpPr/>
            <p:nvPr/>
          </p:nvSpPr>
          <p:spPr>
            <a:xfrm>
              <a:off x="8907389" y="636998"/>
              <a:ext cx="1110754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12" name="Line 81"/>
            <p:cNvSpPr/>
            <p:nvPr/>
          </p:nvSpPr>
          <p:spPr>
            <a:xfrm>
              <a:off x="10018143" y="636998"/>
              <a:ext cx="1359072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13" name="Line 82"/>
            <p:cNvSpPr/>
            <p:nvPr/>
          </p:nvSpPr>
          <p:spPr>
            <a:xfrm>
              <a:off x="11377214" y="636998"/>
              <a:ext cx="6453586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14" name="Line 83"/>
            <p:cNvSpPr/>
            <p:nvPr/>
          </p:nvSpPr>
          <p:spPr>
            <a:xfrm>
              <a:off x="0" y="1595418"/>
              <a:ext cx="1308340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15" name="Line 84"/>
            <p:cNvSpPr/>
            <p:nvPr/>
          </p:nvSpPr>
          <p:spPr>
            <a:xfrm>
              <a:off x="1308339" y="1595418"/>
              <a:ext cx="5268070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16" name="Line 85"/>
            <p:cNvSpPr/>
            <p:nvPr/>
          </p:nvSpPr>
          <p:spPr>
            <a:xfrm>
              <a:off x="6576408" y="1595418"/>
              <a:ext cx="1030651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17" name="Line 86"/>
            <p:cNvSpPr/>
            <p:nvPr/>
          </p:nvSpPr>
          <p:spPr>
            <a:xfrm>
              <a:off x="7607060" y="1595418"/>
              <a:ext cx="1300330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18" name="Line 87"/>
            <p:cNvSpPr/>
            <p:nvPr/>
          </p:nvSpPr>
          <p:spPr>
            <a:xfrm>
              <a:off x="8907389" y="1595418"/>
              <a:ext cx="1110754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19" name="Line 88"/>
            <p:cNvSpPr/>
            <p:nvPr/>
          </p:nvSpPr>
          <p:spPr>
            <a:xfrm>
              <a:off x="10018143" y="1595418"/>
              <a:ext cx="1359072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20" name="Line 89"/>
            <p:cNvSpPr/>
            <p:nvPr/>
          </p:nvSpPr>
          <p:spPr>
            <a:xfrm>
              <a:off x="11377214" y="1595418"/>
              <a:ext cx="6453586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21" name="Line 90"/>
            <p:cNvSpPr/>
            <p:nvPr/>
          </p:nvSpPr>
          <p:spPr>
            <a:xfrm>
              <a:off x="0" y="2220728"/>
              <a:ext cx="1308340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22" name="Line 91"/>
            <p:cNvSpPr/>
            <p:nvPr/>
          </p:nvSpPr>
          <p:spPr>
            <a:xfrm>
              <a:off x="1308339" y="2220728"/>
              <a:ext cx="5268070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23" name="Line 92"/>
            <p:cNvSpPr/>
            <p:nvPr/>
          </p:nvSpPr>
          <p:spPr>
            <a:xfrm>
              <a:off x="6576408" y="2220728"/>
              <a:ext cx="1030651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24" name="Line 93"/>
            <p:cNvSpPr/>
            <p:nvPr/>
          </p:nvSpPr>
          <p:spPr>
            <a:xfrm>
              <a:off x="7607060" y="2220728"/>
              <a:ext cx="1300330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25" name="Line 94"/>
            <p:cNvSpPr/>
            <p:nvPr/>
          </p:nvSpPr>
          <p:spPr>
            <a:xfrm>
              <a:off x="8907389" y="2220728"/>
              <a:ext cx="1110754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26" name="Line 95"/>
            <p:cNvSpPr/>
            <p:nvPr/>
          </p:nvSpPr>
          <p:spPr>
            <a:xfrm>
              <a:off x="10018143" y="2220728"/>
              <a:ext cx="1359072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27" name="Line 96"/>
            <p:cNvSpPr/>
            <p:nvPr/>
          </p:nvSpPr>
          <p:spPr>
            <a:xfrm>
              <a:off x="11377214" y="2220728"/>
              <a:ext cx="6453586" cy="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28" name="Line 97"/>
            <p:cNvSpPr/>
            <p:nvPr/>
          </p:nvSpPr>
          <p:spPr>
            <a:xfrm flipH="1">
              <a:off x="-1" y="0"/>
              <a:ext cx="2" cy="636999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29" name="Line 98"/>
            <p:cNvSpPr/>
            <p:nvPr/>
          </p:nvSpPr>
          <p:spPr>
            <a:xfrm flipH="1">
              <a:off x="-1" y="636998"/>
              <a:ext cx="2" cy="95842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30" name="Line 99"/>
            <p:cNvSpPr/>
            <p:nvPr/>
          </p:nvSpPr>
          <p:spPr>
            <a:xfrm flipH="1">
              <a:off x="-1" y="1595418"/>
              <a:ext cx="2" cy="62531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31" name="Line 100"/>
            <p:cNvSpPr/>
            <p:nvPr/>
          </p:nvSpPr>
          <p:spPr>
            <a:xfrm flipH="1">
              <a:off x="1308339" y="0"/>
              <a:ext cx="1" cy="636999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32" name="Line 101"/>
            <p:cNvSpPr/>
            <p:nvPr/>
          </p:nvSpPr>
          <p:spPr>
            <a:xfrm flipH="1">
              <a:off x="1308339" y="636998"/>
              <a:ext cx="1" cy="95842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33" name="Line 102"/>
            <p:cNvSpPr/>
            <p:nvPr/>
          </p:nvSpPr>
          <p:spPr>
            <a:xfrm flipH="1">
              <a:off x="1308339" y="1595418"/>
              <a:ext cx="1" cy="62531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34" name="Line 103"/>
            <p:cNvSpPr/>
            <p:nvPr/>
          </p:nvSpPr>
          <p:spPr>
            <a:xfrm>
              <a:off x="6576408" y="0"/>
              <a:ext cx="1" cy="636999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35" name="Line 104"/>
            <p:cNvSpPr/>
            <p:nvPr/>
          </p:nvSpPr>
          <p:spPr>
            <a:xfrm>
              <a:off x="6576409" y="636998"/>
              <a:ext cx="1" cy="95842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36" name="Line 105"/>
            <p:cNvSpPr/>
            <p:nvPr/>
          </p:nvSpPr>
          <p:spPr>
            <a:xfrm>
              <a:off x="6576408" y="1595418"/>
              <a:ext cx="1" cy="62531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37" name="Line 106"/>
            <p:cNvSpPr/>
            <p:nvPr/>
          </p:nvSpPr>
          <p:spPr>
            <a:xfrm>
              <a:off x="7607060" y="0"/>
              <a:ext cx="1" cy="636999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38" name="Line 107"/>
            <p:cNvSpPr/>
            <p:nvPr/>
          </p:nvSpPr>
          <p:spPr>
            <a:xfrm>
              <a:off x="7607060" y="636998"/>
              <a:ext cx="1" cy="95842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39" name="Line 108"/>
            <p:cNvSpPr/>
            <p:nvPr/>
          </p:nvSpPr>
          <p:spPr>
            <a:xfrm>
              <a:off x="7607060" y="1595418"/>
              <a:ext cx="1" cy="62531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40" name="Line 109"/>
            <p:cNvSpPr/>
            <p:nvPr/>
          </p:nvSpPr>
          <p:spPr>
            <a:xfrm>
              <a:off x="8907389" y="0"/>
              <a:ext cx="1" cy="636999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41" name="Line 110"/>
            <p:cNvSpPr/>
            <p:nvPr/>
          </p:nvSpPr>
          <p:spPr>
            <a:xfrm>
              <a:off x="8907389" y="636998"/>
              <a:ext cx="1" cy="95842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42" name="Line 111"/>
            <p:cNvSpPr/>
            <p:nvPr/>
          </p:nvSpPr>
          <p:spPr>
            <a:xfrm>
              <a:off x="8907390" y="1595418"/>
              <a:ext cx="1" cy="62531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43" name="Line 112"/>
            <p:cNvSpPr/>
            <p:nvPr/>
          </p:nvSpPr>
          <p:spPr>
            <a:xfrm>
              <a:off x="10018142" y="0"/>
              <a:ext cx="1" cy="636999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44" name="Line 113"/>
            <p:cNvSpPr/>
            <p:nvPr/>
          </p:nvSpPr>
          <p:spPr>
            <a:xfrm>
              <a:off x="10018143" y="636998"/>
              <a:ext cx="1" cy="95842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45" name="Line 114"/>
            <p:cNvSpPr/>
            <p:nvPr/>
          </p:nvSpPr>
          <p:spPr>
            <a:xfrm>
              <a:off x="10018143" y="1595418"/>
              <a:ext cx="1" cy="62531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46" name="Line 115"/>
            <p:cNvSpPr/>
            <p:nvPr/>
          </p:nvSpPr>
          <p:spPr>
            <a:xfrm>
              <a:off x="11377214" y="0"/>
              <a:ext cx="1" cy="636999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47" name="Line 116"/>
            <p:cNvSpPr/>
            <p:nvPr/>
          </p:nvSpPr>
          <p:spPr>
            <a:xfrm>
              <a:off x="11377214" y="636998"/>
              <a:ext cx="1" cy="95842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48" name="Line 117"/>
            <p:cNvSpPr/>
            <p:nvPr/>
          </p:nvSpPr>
          <p:spPr>
            <a:xfrm>
              <a:off x="11377214" y="1595418"/>
              <a:ext cx="1" cy="62531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49" name="Line 118"/>
            <p:cNvSpPr/>
            <p:nvPr/>
          </p:nvSpPr>
          <p:spPr>
            <a:xfrm>
              <a:off x="17830799" y="0"/>
              <a:ext cx="1" cy="636999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50" name="Line 119"/>
            <p:cNvSpPr/>
            <p:nvPr/>
          </p:nvSpPr>
          <p:spPr>
            <a:xfrm>
              <a:off x="17830800" y="636998"/>
              <a:ext cx="1" cy="95842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  <p:sp>
          <p:nvSpPr>
            <p:cNvPr id="851" name="Line 120"/>
            <p:cNvSpPr/>
            <p:nvPr/>
          </p:nvSpPr>
          <p:spPr>
            <a:xfrm>
              <a:off x="17830799" y="1595418"/>
              <a:ext cx="1" cy="625311"/>
            </a:xfrm>
            <a:prstGeom prst="line">
              <a:avLst/>
            </a:prstGeom>
            <a:noFill/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74294" tIns="74294" rIns="74294" bIns="74294" numCol="1" anchor="t">
              <a:noAutofit/>
            </a:bodyPr>
            <a:lstStyle/>
            <a:p>
              <a:pPr algn="l" defTabSz="1828800">
                <a:defRPr sz="36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/>
            </a:p>
          </p:txBody>
        </p:sp>
      </p:grpSp>
      <p:sp>
        <p:nvSpPr>
          <p:cNvPr id="85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21322711" y="13146397"/>
            <a:ext cx="500322" cy="51689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4294" tIns="74294" rIns="74294" bIns="74294" anchor="ctr"/>
          <a:lstStyle>
            <a:lvl1pPr algn="r" defTabSz="1828800">
              <a:defRPr sz="2400">
                <a:solidFill>
                  <a:srgbClr val="888888"/>
                </a:solidFill>
                <a:latin typeface="맑은 고딕"/>
                <a:ea typeface="맑은 고딕"/>
                <a:cs typeface="맑은 고딕"/>
                <a:sym typeface="맑은 고딕"/>
              </a:defRPr>
            </a:lvl1pPr>
          </a:lstStyle>
          <a:p>
            <a:fld id="{86CB4B4D-7CA3-9044-876B-883B54F8677D}" type="slidenum">
              <a:t>20</a:t>
            </a:fld>
            <a:endParaRPr/>
          </a:p>
        </p:txBody>
      </p:sp>
      <p:graphicFrame>
        <p:nvGraphicFramePr>
          <p:cNvPr id="854" name="표"/>
          <p:cNvGraphicFramePr/>
          <p:nvPr/>
        </p:nvGraphicFramePr>
        <p:xfrm>
          <a:off x="3396565" y="8163476"/>
          <a:ext cx="17594043" cy="1323627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483057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38173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38173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323627">
                <a:tc>
                  <a:txBody>
                    <a:bodyPr/>
                    <a:lstStyle/>
                    <a:p>
                      <a:pPr defTabSz="1828800"/>
                      <a:r>
                        <a:rPr sz="3200">
                          <a:latin typeface="Apple SD 산돌고딕 Neo 옅은체"/>
                          <a:ea typeface="Apple SD 산돌고딕 Neo 옅은체"/>
                          <a:cs typeface="Apple SD 산돌고딕 Neo 옅은체"/>
                          <a:sym typeface="Apple SD 산돌고딕 Neo 옅은체"/>
                        </a:rPr>
                        <a:t>Work Node
(GPU)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1828800"/>
                      <a:r>
                        <a:rPr sz="3200">
                          <a:latin typeface="Apple SD 산돌고딕 Neo 옅은체"/>
                          <a:ea typeface="Apple SD 산돌고딕 Neo 옅은체"/>
                          <a:cs typeface="Apple SD 산돌고딕 Neo 옅은체"/>
                          <a:sym typeface="Apple SD 산돌고딕 Neo 옅은체"/>
                        </a:rPr>
                        <a:t>3 Servers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defTabSz="1828800"/>
                      <a:r>
                        <a:rPr sz="3200">
                          <a:latin typeface="Apple SD 산돌고딕 Neo 옅은체"/>
                          <a:ea typeface="Apple SD 산돌고딕 Neo 옅은체"/>
                          <a:cs typeface="Apple SD 산돌고딕 Neo 옅은체"/>
                          <a:sym typeface="Apple SD 산돌고딕 Neo 옅은체"/>
                        </a:rPr>
                        <a:t>6 GPU Cards (P40)</a:t>
                      </a:r>
                    </a:p>
                  </a:txBody>
                  <a:tcPr marL="32147" marR="32147" marT="32147" marB="32147" anchor="ctr" horzOverflow="overflow">
                    <a:lnL w="3175">
                      <a:solidFill>
                        <a:srgbClr val="000000"/>
                      </a:solidFill>
                    </a:lnL>
                    <a:lnR w="3175">
                      <a:solidFill>
                        <a:srgbClr val="000000"/>
                      </a:solidFill>
                    </a:lnR>
                    <a:lnT w="3175">
                      <a:solidFill>
                        <a:srgbClr val="000000"/>
                      </a:solidFill>
                    </a:lnT>
                    <a:lnB w="3175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855" name="Add"/>
          <p:cNvSpPr/>
          <p:nvPr/>
        </p:nvSpPr>
        <p:spPr>
          <a:xfrm>
            <a:off x="11221652" y="7378045"/>
            <a:ext cx="462221" cy="4622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cubicBezTo>
                  <a:pt x="4834" y="0"/>
                  <a:pt x="0" y="4836"/>
                  <a:pt x="0" y="10801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4" y="21600"/>
                  <a:pt x="21600" y="16765"/>
                  <a:pt x="21600" y="10801"/>
                </a:cubicBezTo>
                <a:cubicBezTo>
                  <a:pt x="21600" y="4836"/>
                  <a:pt x="16764" y="0"/>
                  <a:pt x="10799" y="0"/>
                </a:cubicBezTo>
                <a:close/>
                <a:moveTo>
                  <a:pt x="9533" y="3765"/>
                </a:moveTo>
                <a:lnTo>
                  <a:pt x="12065" y="3765"/>
                </a:lnTo>
                <a:cubicBezTo>
                  <a:pt x="12100" y="3765"/>
                  <a:pt x="12129" y="3794"/>
                  <a:pt x="12129" y="3830"/>
                </a:cubicBezTo>
                <a:lnTo>
                  <a:pt x="12129" y="9407"/>
                </a:lnTo>
                <a:cubicBezTo>
                  <a:pt x="12129" y="9442"/>
                  <a:pt x="12157" y="9471"/>
                  <a:pt x="12192" y="9471"/>
                </a:cubicBezTo>
                <a:lnTo>
                  <a:pt x="17769" y="9471"/>
                </a:lnTo>
                <a:cubicBezTo>
                  <a:pt x="17804" y="9471"/>
                  <a:pt x="17833" y="9500"/>
                  <a:pt x="17833" y="9535"/>
                </a:cubicBezTo>
                <a:lnTo>
                  <a:pt x="17835" y="12067"/>
                </a:lnTo>
                <a:cubicBezTo>
                  <a:pt x="17835" y="12102"/>
                  <a:pt x="17806" y="12129"/>
                  <a:pt x="17770" y="12129"/>
                </a:cubicBezTo>
                <a:lnTo>
                  <a:pt x="12193" y="12129"/>
                </a:lnTo>
                <a:cubicBezTo>
                  <a:pt x="12158" y="12129"/>
                  <a:pt x="12129" y="12158"/>
                  <a:pt x="12129" y="12193"/>
                </a:cubicBezTo>
                <a:lnTo>
                  <a:pt x="12129" y="17770"/>
                </a:lnTo>
                <a:cubicBezTo>
                  <a:pt x="12129" y="17806"/>
                  <a:pt x="12100" y="17835"/>
                  <a:pt x="12065" y="17835"/>
                </a:cubicBezTo>
                <a:lnTo>
                  <a:pt x="9533" y="17835"/>
                </a:lnTo>
                <a:cubicBezTo>
                  <a:pt x="9498" y="17835"/>
                  <a:pt x="9471" y="17806"/>
                  <a:pt x="9471" y="17770"/>
                </a:cubicBezTo>
                <a:lnTo>
                  <a:pt x="9471" y="12193"/>
                </a:lnTo>
                <a:cubicBezTo>
                  <a:pt x="9471" y="12158"/>
                  <a:pt x="9442" y="12131"/>
                  <a:pt x="9407" y="12131"/>
                </a:cubicBezTo>
                <a:lnTo>
                  <a:pt x="3828" y="12131"/>
                </a:lnTo>
                <a:cubicBezTo>
                  <a:pt x="3793" y="12131"/>
                  <a:pt x="3765" y="12102"/>
                  <a:pt x="3765" y="12067"/>
                </a:cubicBezTo>
                <a:lnTo>
                  <a:pt x="3765" y="9535"/>
                </a:lnTo>
                <a:cubicBezTo>
                  <a:pt x="3765" y="9500"/>
                  <a:pt x="3793" y="9471"/>
                  <a:pt x="3828" y="9471"/>
                </a:cubicBezTo>
                <a:lnTo>
                  <a:pt x="9407" y="9471"/>
                </a:lnTo>
                <a:cubicBezTo>
                  <a:pt x="9442" y="9471"/>
                  <a:pt x="9469" y="9443"/>
                  <a:pt x="9469" y="9408"/>
                </a:cubicBezTo>
                <a:lnTo>
                  <a:pt x="9469" y="3830"/>
                </a:lnTo>
                <a:cubicBezTo>
                  <a:pt x="9469" y="3794"/>
                  <a:pt x="9498" y="3765"/>
                  <a:pt x="9533" y="3765"/>
                </a:cubicBezTo>
                <a:close/>
              </a:path>
            </a:pathLst>
          </a:custGeom>
          <a:ln w="50800">
            <a:solidFill>
              <a:srgbClr val="4F81BD"/>
            </a:solidFill>
          </a:ln>
          <a:effectLst>
            <a:outerShdw blurRad="76200" dist="38100" dir="5400000" rotWithShape="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 defTabSz="1828800">
              <a:defRPr sz="3600">
                <a:solidFill>
                  <a:srgbClr val="000000"/>
                </a:solidFill>
                <a:latin typeface="맑은 고딕"/>
                <a:ea typeface="맑은 고딕"/>
                <a:cs typeface="맑은 고딕"/>
                <a:sym typeface="맑은 고딕"/>
              </a:defRPr>
            </a:pPr>
            <a:endParaRPr/>
          </a:p>
        </p:txBody>
      </p:sp>
      <p:sp>
        <p:nvSpPr>
          <p:cNvPr id="856" name="Dr. Bae, Sangwook"/>
          <p:cNvSpPr txBox="1"/>
          <p:nvPr/>
        </p:nvSpPr>
        <p:spPr>
          <a:xfrm>
            <a:off x="2593928" y="13057955"/>
            <a:ext cx="2869388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b="1">
                <a:solidFill>
                  <a:srgbClr val="000000"/>
                </a:solidFill>
              </a:defRPr>
            </a:lvl1pPr>
          </a:lstStyle>
          <a:p>
            <a:r>
              <a:t>Dr. Bae, Sangwook</a:t>
            </a:r>
          </a:p>
        </p:txBody>
      </p:sp>
      <p:sp>
        <p:nvSpPr>
          <p:cNvPr id="95" name="Rectangle 68">
            <a:extLst>
              <a:ext uri="{FF2B5EF4-FFF2-40B4-BE49-F238E27FC236}">
                <a16:creationId xmlns:a16="http://schemas.microsoft.com/office/drawing/2014/main" xmlns="" id="{6C63EFBD-4C05-40A3-B74F-F5F1E7B1F137}"/>
              </a:ext>
            </a:extLst>
          </p:cNvPr>
          <p:cNvSpPr txBox="1"/>
          <p:nvPr/>
        </p:nvSpPr>
        <p:spPr>
          <a:xfrm>
            <a:off x="14621021" y="11416965"/>
            <a:ext cx="6453586" cy="12615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74294" tIns="74294" rIns="74294" bIns="74294" numCol="1" anchor="ctr">
            <a:noAutofit/>
          </a:bodyPr>
          <a:lstStyle>
            <a:lvl1pPr defTabSz="1828800">
              <a:defRPr sz="3200">
                <a:solidFill>
                  <a:srgbClr val="000000"/>
                </a:solidFill>
                <a:latin typeface="Apple SD 산돌고딕 Neo 옅은체"/>
                <a:ea typeface="Apple SD 산돌고딕 Neo 옅은체"/>
                <a:cs typeface="Apple SD 산돌고딕 Neo 옅은체"/>
                <a:sym typeface="Apple SD 산돌고딕 Neo 옅은체"/>
              </a:defRPr>
            </a:lvl1pPr>
          </a:lstStyle>
          <a:p>
            <a:r>
              <a:rPr lang="en-US" dirty="0" err="1"/>
              <a:t>Lustre</a:t>
            </a:r>
            <a:endParaRPr dirty="0"/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" name="Group"/>
          <p:cNvGrpSpPr/>
          <p:nvPr/>
        </p:nvGrpSpPr>
        <p:grpSpPr>
          <a:xfrm>
            <a:off x="2069832" y="8382448"/>
            <a:ext cx="3440908" cy="3804106"/>
            <a:chOff x="0" y="0"/>
            <a:chExt cx="3440906" cy="3804104"/>
          </a:xfrm>
        </p:grpSpPr>
        <p:pic>
          <p:nvPicPr>
            <p:cNvPr id="858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0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59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310742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0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632418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1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946365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2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1264839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3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1575581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4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1893936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5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2204678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6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2526355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7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2840301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8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3158775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9" name="Image" descr="Image"/>
            <p:cNvPicPr>
              <a:picLocks noChangeAspect="1"/>
            </p:cNvPicPr>
            <p:nvPr/>
          </p:nvPicPr>
          <p:blipFill>
            <a:blip r:embed="rId2">
              <a:alphaModFix amt="3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3469517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reflection endPos="40000" dir="5400000" sy="-100000" algn="bl" rotWithShape="0"/>
            </a:effectLst>
          </p:spPr>
        </p:pic>
      </p:grpSp>
      <p:grpSp>
        <p:nvGrpSpPr>
          <p:cNvPr id="883" name="Group"/>
          <p:cNvGrpSpPr/>
          <p:nvPr/>
        </p:nvGrpSpPr>
        <p:grpSpPr>
          <a:xfrm>
            <a:off x="2535267" y="8571623"/>
            <a:ext cx="3440907" cy="3804105"/>
            <a:chOff x="0" y="0"/>
            <a:chExt cx="3440906" cy="3804104"/>
          </a:xfrm>
        </p:grpSpPr>
        <p:pic>
          <p:nvPicPr>
            <p:cNvPr id="871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0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72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310742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73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632418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74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946365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75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1264839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76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1575581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77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1893936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78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2204678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79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2526355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80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2840301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81" name="Image" descr="Image"/>
            <p:cNvPicPr>
              <a:picLocks noChangeAspect="1"/>
            </p:cNvPicPr>
            <p:nvPr/>
          </p:nvPicPr>
          <p:blipFill>
            <a:blip r:embed="rId2">
              <a:alphaModFix amt="30412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3158775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82" name="Image" descr="Image"/>
            <p:cNvPicPr>
              <a:picLocks noChangeAspect="1"/>
            </p:cNvPicPr>
            <p:nvPr/>
          </p:nvPicPr>
          <p:blipFill>
            <a:blip r:embed="rId2">
              <a:alphaModFix amt="3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3469517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reflection endPos="40000" dir="5400000" sy="-100000" algn="bl" rotWithShape="0"/>
            </a:effectLst>
          </p:spPr>
        </p:pic>
      </p:grpSp>
      <p:grpSp>
        <p:nvGrpSpPr>
          <p:cNvPr id="896" name="Group"/>
          <p:cNvGrpSpPr/>
          <p:nvPr/>
        </p:nvGrpSpPr>
        <p:grpSpPr>
          <a:xfrm>
            <a:off x="3005720" y="8715664"/>
            <a:ext cx="3440908" cy="3804106"/>
            <a:chOff x="0" y="0"/>
            <a:chExt cx="3440906" cy="3804104"/>
          </a:xfrm>
        </p:grpSpPr>
        <p:pic>
          <p:nvPicPr>
            <p:cNvPr id="884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0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85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310742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86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632418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87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946365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88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1264839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89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1575581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0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1893936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1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2204678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2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2526355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3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2840301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4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3158775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5" name="Image" descr="Image"/>
            <p:cNvPicPr>
              <a:picLocks noChangeAspect="1"/>
            </p:cNvPicPr>
            <p:nvPr/>
          </p:nvPicPr>
          <p:blipFill>
            <a:blip r:embed="rId2">
              <a:alphaModFix amt="70000"/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3469517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reflection endPos="40000" dir="5400000" sy="-100000" algn="bl" rotWithShape="0"/>
            </a:effectLst>
          </p:spPr>
        </p:pic>
      </p:grpSp>
      <p:grpSp>
        <p:nvGrpSpPr>
          <p:cNvPr id="909" name="Group"/>
          <p:cNvGrpSpPr/>
          <p:nvPr/>
        </p:nvGrpSpPr>
        <p:grpSpPr>
          <a:xfrm>
            <a:off x="3501597" y="8885649"/>
            <a:ext cx="3449896" cy="3792580"/>
            <a:chOff x="0" y="0"/>
            <a:chExt cx="3449895" cy="3792579"/>
          </a:xfrm>
        </p:grpSpPr>
        <p:pic>
          <p:nvPicPr>
            <p:cNvPr id="897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0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8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310742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9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632418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0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946364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1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1264839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2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0" y="1575580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3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8989" y="1882412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4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8989" y="2193153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5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8989" y="2514830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6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8989" y="2828777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7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8989" y="3147250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8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5"/>
            <a:stretch>
              <a:fillRect/>
            </a:stretch>
          </p:blipFill>
          <p:spPr>
            <a:xfrm>
              <a:off x="8989" y="3457992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910" name="Image" descr="Image"/>
          <p:cNvPicPr>
            <a:picLocks noChangeAspect="1"/>
          </p:cNvPicPr>
          <p:nvPr/>
        </p:nvPicPr>
        <p:blipFill>
          <a:blip r:embed="rId2">
            <a:alphaModFix amt="40000"/>
            <a:extLst/>
          </a:blip>
          <a:srcRect l="1640" t="43015" r="1368" b="43015"/>
          <a:stretch>
            <a:fillRect/>
          </a:stretch>
        </p:blipFill>
        <p:spPr>
          <a:xfrm>
            <a:off x="2099335" y="5848258"/>
            <a:ext cx="3440950" cy="334592"/>
          </a:xfrm>
          <a:prstGeom prst="rect">
            <a:avLst/>
          </a:prstGeom>
          <a:ln w="12700">
            <a:miter lim="400000"/>
          </a:ln>
        </p:spPr>
      </p:pic>
      <p:pic>
        <p:nvPicPr>
          <p:cNvPr id="911" name="Image" descr="Image"/>
          <p:cNvPicPr>
            <a:picLocks noChangeAspect="1"/>
          </p:cNvPicPr>
          <p:nvPr/>
        </p:nvPicPr>
        <p:blipFill>
          <a:blip r:embed="rId2">
            <a:alphaModFix amt="60000"/>
            <a:extLst/>
          </a:blip>
          <a:srcRect l="1640" t="43015" r="1368" b="43015"/>
          <a:stretch>
            <a:fillRect/>
          </a:stretch>
        </p:blipFill>
        <p:spPr>
          <a:xfrm>
            <a:off x="2564770" y="5942063"/>
            <a:ext cx="3440950" cy="334592"/>
          </a:xfrm>
          <a:prstGeom prst="rect">
            <a:avLst/>
          </a:prstGeom>
          <a:ln w="12700">
            <a:miter lim="400000"/>
          </a:ln>
        </p:spPr>
      </p:pic>
      <p:pic>
        <p:nvPicPr>
          <p:cNvPr id="912" name="Image" descr="Image"/>
          <p:cNvPicPr>
            <a:picLocks noChangeAspect="1"/>
          </p:cNvPicPr>
          <p:nvPr/>
        </p:nvPicPr>
        <p:blipFill>
          <a:blip r:embed="rId2">
            <a:alphaModFix amt="80000"/>
            <a:extLst/>
          </a:blip>
          <a:srcRect l="1640" t="43015" r="1368" b="43015"/>
          <a:stretch>
            <a:fillRect/>
          </a:stretch>
        </p:blipFill>
        <p:spPr>
          <a:xfrm>
            <a:off x="3035223" y="6087124"/>
            <a:ext cx="3440950" cy="334592"/>
          </a:xfrm>
          <a:prstGeom prst="rect">
            <a:avLst/>
          </a:prstGeom>
          <a:ln w="12700">
            <a:miter lim="400000"/>
          </a:ln>
        </p:spPr>
      </p:pic>
      <p:pic>
        <p:nvPicPr>
          <p:cNvPr id="913" name="스크린샷 2022-12-13 10.47.38.png" descr="스크린샷 2022-12-13 10.47.3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73859" y="8495358"/>
            <a:ext cx="3511493" cy="2440953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975" name="Connection Line"/>
          <p:cNvSpPr/>
          <p:nvPr/>
        </p:nvSpPr>
        <p:spPr>
          <a:xfrm>
            <a:off x="14288920" y="8123029"/>
            <a:ext cx="7702397" cy="1613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33" extrusionOk="0">
                <a:moveTo>
                  <a:pt x="21600" y="0"/>
                </a:moveTo>
                <a:cubicBezTo>
                  <a:pt x="16516" y="18598"/>
                  <a:pt x="9316" y="21600"/>
                  <a:pt x="0" y="9007"/>
                </a:cubicBezTo>
              </a:path>
            </a:pathLst>
          </a:custGeom>
          <a:ln w="25400">
            <a:solidFill>
              <a:schemeClr val="accent4">
                <a:hueOff val="-476017"/>
                <a:lumOff val="-10042"/>
              </a:schemeClr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pic>
        <p:nvPicPr>
          <p:cNvPr id="915" name="스크린샷 2022-12-14 11.27.36.png" descr="스크린샷 2022-12-14 11.27.36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867509" y="6205569"/>
            <a:ext cx="3524251" cy="2394731"/>
          </a:xfrm>
          <a:prstGeom prst="rect">
            <a:avLst/>
          </a:prstGeom>
          <a:ln w="12700">
            <a:miter lim="400000"/>
          </a:ln>
        </p:spPr>
      </p:pic>
      <p:sp>
        <p:nvSpPr>
          <p:cNvPr id="976" name="Connection Line"/>
          <p:cNvSpPr/>
          <p:nvPr/>
        </p:nvSpPr>
        <p:spPr>
          <a:xfrm>
            <a:off x="14288917" y="7373453"/>
            <a:ext cx="7391823" cy="164737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8" extrusionOk="0">
                <a:moveTo>
                  <a:pt x="21600" y="16648"/>
                </a:moveTo>
                <a:cubicBezTo>
                  <a:pt x="16332" y="-1907"/>
                  <a:pt x="9132" y="-4952"/>
                  <a:pt x="0" y="7513"/>
                </a:cubicBezTo>
              </a:path>
            </a:pathLst>
          </a:custGeom>
          <a:ln w="25400">
            <a:solidFill>
              <a:schemeClr val="accent4">
                <a:hueOff val="-476017"/>
                <a:lumOff val="-10042"/>
              </a:schemeClr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17" name="KISTI Tier-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KISTI Tier-3</a:t>
            </a:r>
          </a:p>
        </p:txBody>
      </p:sp>
      <p:sp>
        <p:nvSpPr>
          <p:cNvPr id="918" name="For Domestic Researcher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825500">
              <a:defRPr sz="5500"/>
            </a:lvl1pPr>
          </a:lstStyle>
          <a:p>
            <a:r>
              <a:t>For Domestic Researchers</a:t>
            </a:r>
          </a:p>
        </p:txBody>
      </p:sp>
      <p:pic>
        <p:nvPicPr>
          <p:cNvPr id="919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1640" t="43015" r="1368" b="43015"/>
          <a:stretch>
            <a:fillRect/>
          </a:stretch>
        </p:blipFill>
        <p:spPr>
          <a:xfrm>
            <a:off x="3531100" y="6207518"/>
            <a:ext cx="3440950" cy="33459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22" name="Group"/>
          <p:cNvGrpSpPr/>
          <p:nvPr/>
        </p:nvGrpSpPr>
        <p:grpSpPr>
          <a:xfrm>
            <a:off x="12201675" y="7002260"/>
            <a:ext cx="2087109" cy="3143540"/>
            <a:chOff x="0" y="0"/>
            <a:chExt cx="2087108" cy="3143538"/>
          </a:xfrm>
        </p:grpSpPr>
        <p:pic>
          <p:nvPicPr>
            <p:cNvPr id="920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30389" r="36093"/>
            <a:stretch>
              <a:fillRect/>
            </a:stretch>
          </p:blipFill>
          <p:spPr>
            <a:xfrm>
              <a:off x="0" y="0"/>
              <a:ext cx="1052405" cy="31435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21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30389" r="36093"/>
            <a:stretch>
              <a:fillRect/>
            </a:stretch>
          </p:blipFill>
          <p:spPr>
            <a:xfrm>
              <a:off x="1034703" y="0"/>
              <a:ext cx="1052406" cy="31435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923" name="스크린샷 2022-12-16 13.04.27.png" descr="스크린샷 2022-12-16 13.04.27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5954706" y="294495"/>
            <a:ext cx="7809833" cy="4305041"/>
          </a:xfrm>
          <a:prstGeom prst="rect">
            <a:avLst/>
          </a:prstGeom>
          <a:ln w="25400">
            <a:solidFill>
              <a:srgbClr val="FFFFFF"/>
            </a:solidFill>
            <a:miter lim="400000"/>
          </a:ln>
          <a:effectLst>
            <a:outerShdw blurRad="50800" dist="25400" dir="3600000" rotWithShape="0">
              <a:srgbClr val="000000">
                <a:alpha val="70000"/>
              </a:srgbClr>
            </a:outerShdw>
          </a:effectLst>
        </p:spPr>
      </p:pic>
      <p:sp>
        <p:nvSpPr>
          <p:cNvPr id="924" name="≠"/>
          <p:cNvSpPr txBox="1"/>
          <p:nvPr/>
        </p:nvSpPr>
        <p:spPr>
          <a:xfrm>
            <a:off x="14601287" y="1633585"/>
            <a:ext cx="1001182" cy="16268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10000" b="1"/>
            </a:lvl1pPr>
          </a:lstStyle>
          <a:p>
            <a:r>
              <a:t>≠</a:t>
            </a:r>
          </a:p>
        </p:txBody>
      </p:sp>
      <p:sp>
        <p:nvSpPr>
          <p:cNvPr id="925" name="76 Workers…"/>
          <p:cNvSpPr txBox="1"/>
          <p:nvPr/>
        </p:nvSpPr>
        <p:spPr>
          <a:xfrm>
            <a:off x="4548789" y="9799562"/>
            <a:ext cx="1346522" cy="65659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rPr dirty="0"/>
              <a:t>76 Workers</a:t>
            </a:r>
          </a:p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rPr lang="en-US" altLang="ko-KR" dirty="0"/>
              <a:t>5</a:t>
            </a:r>
            <a:r>
              <a:rPr dirty="0"/>
              <a:t>.</a:t>
            </a:r>
            <a:r>
              <a:rPr lang="en-US" altLang="ko-KR" dirty="0"/>
              <a:t>2</a:t>
            </a:r>
            <a:r>
              <a:rPr dirty="0"/>
              <a:t>k Core</a:t>
            </a:r>
          </a:p>
        </p:txBody>
      </p:sp>
      <p:sp>
        <p:nvSpPr>
          <p:cNvPr id="977" name="Connection Line"/>
          <p:cNvSpPr/>
          <p:nvPr/>
        </p:nvSpPr>
        <p:spPr>
          <a:xfrm>
            <a:off x="10895920" y="8223309"/>
            <a:ext cx="1305756" cy="1949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27" name="NAS…"/>
          <p:cNvSpPr txBox="1"/>
          <p:nvPr/>
        </p:nvSpPr>
        <p:spPr>
          <a:xfrm>
            <a:off x="12552734" y="8245735"/>
            <a:ext cx="1384995" cy="65659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rPr lang="en-US" dirty="0"/>
              <a:t>Cray </a:t>
            </a:r>
            <a:r>
              <a:rPr lang="en-US" dirty="0" err="1"/>
              <a:t>Lustre</a:t>
            </a:r>
            <a:endParaRPr dirty="0"/>
          </a:p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rPr dirty="0"/>
              <a:t>3.2 PB</a:t>
            </a:r>
          </a:p>
        </p:txBody>
      </p:sp>
      <p:sp>
        <p:nvSpPr>
          <p:cNvPr id="928" name="/cvmfs"/>
          <p:cNvSpPr txBox="1"/>
          <p:nvPr/>
        </p:nvSpPr>
        <p:spPr>
          <a:xfrm>
            <a:off x="9060114" y="11661909"/>
            <a:ext cx="1034492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/cvmfs</a:t>
            </a:r>
          </a:p>
        </p:txBody>
      </p:sp>
      <p:sp>
        <p:nvSpPr>
          <p:cNvPr id="929" name="Dataset staging"/>
          <p:cNvSpPr txBox="1"/>
          <p:nvPr/>
        </p:nvSpPr>
        <p:spPr>
          <a:xfrm>
            <a:off x="17096846" y="5124291"/>
            <a:ext cx="3065578" cy="585112"/>
          </a:xfrm>
          <a:prstGeom prst="rect">
            <a:avLst/>
          </a:prstGeom>
          <a:solidFill>
            <a:schemeClr val="accent4">
              <a:hueOff val="-476017"/>
              <a:lumOff val="-10042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825500">
              <a:defRPr sz="3200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Dataset staging</a:t>
            </a:r>
          </a:p>
        </p:txBody>
      </p:sp>
      <p:sp>
        <p:nvSpPr>
          <p:cNvPr id="930" name="Storage"/>
          <p:cNvSpPr txBox="1"/>
          <p:nvPr/>
        </p:nvSpPr>
        <p:spPr>
          <a:xfrm>
            <a:off x="12449154" y="5124291"/>
            <a:ext cx="1589939" cy="585112"/>
          </a:xfrm>
          <a:prstGeom prst="rect">
            <a:avLst/>
          </a:prstGeom>
          <a:solidFill>
            <a:srgbClr val="ED220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Storage</a:t>
            </a:r>
          </a:p>
        </p:txBody>
      </p:sp>
      <p:sp>
        <p:nvSpPr>
          <p:cNvPr id="931" name="Unified HTCondor Clusters provided for different experiments…"/>
          <p:cNvSpPr txBox="1"/>
          <p:nvPr/>
        </p:nvSpPr>
        <p:spPr>
          <a:xfrm>
            <a:off x="1298013" y="3554502"/>
            <a:ext cx="8780374" cy="1197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marL="304800" indent="-304800" algn="l">
              <a:buSzPct val="123000"/>
              <a:buChar char="•"/>
            </a:pPr>
            <a:r>
              <a:t>Unified HTCondor Clusters provided for different experiments</a:t>
            </a:r>
          </a:p>
          <a:p>
            <a:pPr marL="304800" indent="-304800" algn="l">
              <a:buSzPct val="123000"/>
              <a:buChar char="•"/>
            </a:pPr>
            <a:r>
              <a:t>Quota and groups are managed by HTCondor Negotiator</a:t>
            </a:r>
          </a:p>
          <a:p>
            <a:pPr marL="304800" indent="-304800" algn="l">
              <a:buSzPct val="123000"/>
              <a:buChar char="•"/>
            </a:pPr>
            <a:r>
              <a:t>Application distributed by CernVM-FS</a:t>
            </a:r>
          </a:p>
        </p:txBody>
      </p:sp>
      <p:pic>
        <p:nvPicPr>
          <p:cNvPr id="93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259272" y="11495376"/>
            <a:ext cx="735386" cy="794431"/>
          </a:xfrm>
          <a:prstGeom prst="rect">
            <a:avLst/>
          </a:prstGeom>
          <a:ln w="12700">
            <a:miter lim="400000"/>
          </a:ln>
        </p:spPr>
      </p:pic>
      <p:pic>
        <p:nvPicPr>
          <p:cNvPr id="933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1640" t="43015" r="1368" b="43015"/>
          <a:stretch>
            <a:fillRect/>
          </a:stretch>
        </p:blipFill>
        <p:spPr>
          <a:xfrm>
            <a:off x="1144893" y="7237902"/>
            <a:ext cx="3440950" cy="334592"/>
          </a:xfrm>
          <a:prstGeom prst="rect">
            <a:avLst/>
          </a:prstGeom>
          <a:ln w="12700">
            <a:miter lim="400000"/>
          </a:ln>
        </p:spPr>
      </p:pic>
      <p:sp>
        <p:nvSpPr>
          <p:cNvPr id="978" name="Connection Line"/>
          <p:cNvSpPr/>
          <p:nvPr/>
        </p:nvSpPr>
        <p:spPr>
          <a:xfrm>
            <a:off x="5237305" y="6542083"/>
            <a:ext cx="13300" cy="23435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79" name="Connection Line"/>
          <p:cNvSpPr/>
          <p:nvPr/>
        </p:nvSpPr>
        <p:spPr>
          <a:xfrm>
            <a:off x="3252747" y="6542083"/>
            <a:ext cx="1611407" cy="69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25400">
            <a:solidFill>
              <a:schemeClr val="accent1"/>
            </a:solidFill>
            <a:miter lim="400000"/>
            <a:headEnd type="triangle"/>
          </a:ln>
        </p:spPr>
        <p:txBody>
          <a:bodyPr/>
          <a:lstStyle/>
          <a:p>
            <a:endParaRPr/>
          </a:p>
        </p:txBody>
      </p:sp>
      <p:sp>
        <p:nvSpPr>
          <p:cNvPr id="980" name="Connection Line"/>
          <p:cNvSpPr/>
          <p:nvPr/>
        </p:nvSpPr>
        <p:spPr>
          <a:xfrm>
            <a:off x="2941144" y="7572468"/>
            <a:ext cx="452732" cy="9991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25400">
            <a:solidFill>
              <a:schemeClr val="accent1"/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37" name="job submission"/>
          <p:cNvSpPr txBox="1"/>
          <p:nvPr/>
        </p:nvSpPr>
        <p:spPr>
          <a:xfrm>
            <a:off x="5318340" y="7381631"/>
            <a:ext cx="1764564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r>
              <a:t>job submission</a:t>
            </a:r>
          </a:p>
        </p:txBody>
      </p:sp>
      <p:sp>
        <p:nvSpPr>
          <p:cNvPr id="938" name="subscription resource advertising"/>
          <p:cNvSpPr txBox="1"/>
          <p:nvPr/>
        </p:nvSpPr>
        <p:spPr>
          <a:xfrm>
            <a:off x="739229" y="7637874"/>
            <a:ext cx="2345437" cy="679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 b="1"/>
            </a:pPr>
            <a:r>
              <a:t>subscription</a:t>
            </a:r>
            <a:br/>
            <a:r>
              <a:t>resource advertising</a:t>
            </a:r>
          </a:p>
        </p:txBody>
      </p:sp>
      <p:sp>
        <p:nvSpPr>
          <p:cNvPr id="939" name="resource allocation via match-making"/>
          <p:cNvSpPr txBox="1"/>
          <p:nvPr/>
        </p:nvSpPr>
        <p:spPr>
          <a:xfrm>
            <a:off x="1289155" y="6489545"/>
            <a:ext cx="2577695" cy="679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1800" b="1"/>
            </a:pPr>
            <a:r>
              <a:t>resource allocation via</a:t>
            </a:r>
            <a:br/>
            <a:r>
              <a:t>match-making</a:t>
            </a:r>
          </a:p>
        </p:txBody>
      </p:sp>
      <p:sp>
        <p:nvSpPr>
          <p:cNvPr id="940" name="Total 4.5k cores"/>
          <p:cNvSpPr txBox="1"/>
          <p:nvPr/>
        </p:nvSpPr>
        <p:spPr>
          <a:xfrm>
            <a:off x="2512456" y="12758212"/>
            <a:ext cx="3486532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b="1" dirty="0"/>
              <a:t>Total </a:t>
            </a:r>
            <a:r>
              <a:rPr lang="en-US" altLang="ko-KR" b="1" dirty="0"/>
              <a:t>5</a:t>
            </a:r>
            <a:r>
              <a:rPr b="1" dirty="0"/>
              <a:t>.</a:t>
            </a:r>
            <a:r>
              <a:rPr lang="en-US" altLang="ko-KR" b="1" dirty="0"/>
              <a:t>2k</a:t>
            </a:r>
            <a:r>
              <a:rPr b="1" dirty="0"/>
              <a:t> </a:t>
            </a:r>
            <a:r>
              <a:rPr lang="en-US" b="1" dirty="0"/>
              <a:t>logical </a:t>
            </a:r>
            <a:r>
              <a:rPr b="1" dirty="0"/>
              <a:t>cores</a:t>
            </a:r>
          </a:p>
        </p:txBody>
      </p:sp>
      <p:sp>
        <p:nvSpPr>
          <p:cNvPr id="941" name="Compute"/>
          <p:cNvSpPr txBox="1"/>
          <p:nvPr/>
        </p:nvSpPr>
        <p:spPr>
          <a:xfrm>
            <a:off x="4247476" y="5110880"/>
            <a:ext cx="1958138" cy="585113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Compute </a:t>
            </a:r>
          </a:p>
        </p:txBody>
      </p:sp>
      <p:sp>
        <p:nvSpPr>
          <p:cNvPr id="942" name="nfs"/>
          <p:cNvSpPr txBox="1"/>
          <p:nvPr/>
        </p:nvSpPr>
        <p:spPr>
          <a:xfrm>
            <a:off x="11144842" y="8223151"/>
            <a:ext cx="80791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r>
              <a:rPr lang="en-US" dirty="0" err="1"/>
              <a:t>Lustre</a:t>
            </a:r>
            <a:endParaRPr dirty="0"/>
          </a:p>
        </p:txBody>
      </p:sp>
      <p:sp>
        <p:nvSpPr>
          <p:cNvPr id="943" name="Workers…"/>
          <p:cNvSpPr txBox="1"/>
          <p:nvPr/>
        </p:nvSpPr>
        <p:spPr>
          <a:xfrm>
            <a:off x="554581" y="9713024"/>
            <a:ext cx="1436291" cy="1949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r"/>
            <a:r>
              <a:rPr dirty="0"/>
              <a:t>Workers</a:t>
            </a:r>
          </a:p>
          <a:p>
            <a:pPr algn="r"/>
            <a:r>
              <a:rPr dirty="0"/>
              <a:t>shared</a:t>
            </a:r>
            <a:br>
              <a:rPr dirty="0"/>
            </a:br>
            <a:r>
              <a:rPr lang="en-US" dirty="0"/>
              <a:t>ALICE T3</a:t>
            </a:r>
            <a:endParaRPr lang="en-US" altLang="ko-KR" dirty="0"/>
          </a:p>
          <a:p>
            <a:pPr algn="r"/>
            <a:r>
              <a:rPr dirty="0"/>
              <a:t>CMS T3</a:t>
            </a:r>
          </a:p>
          <a:p>
            <a:pPr algn="r"/>
            <a:r>
              <a:rPr dirty="0"/>
              <a:t>BIO</a:t>
            </a:r>
          </a:p>
        </p:txBody>
      </p:sp>
      <p:sp>
        <p:nvSpPr>
          <p:cNvPr id="981" name="Connection Line"/>
          <p:cNvSpPr/>
          <p:nvPr/>
        </p:nvSpPr>
        <p:spPr>
          <a:xfrm>
            <a:off x="5719406" y="6044358"/>
            <a:ext cx="3197524" cy="13317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113" extrusionOk="0">
                <a:moveTo>
                  <a:pt x="21600" y="18113"/>
                </a:moveTo>
                <a:cubicBezTo>
                  <a:pt x="16565" y="1811"/>
                  <a:pt x="9365" y="-3487"/>
                  <a:pt x="0" y="2219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82" name="Connection Line"/>
          <p:cNvSpPr/>
          <p:nvPr/>
        </p:nvSpPr>
        <p:spPr>
          <a:xfrm>
            <a:off x="6942503" y="9173012"/>
            <a:ext cx="1203538" cy="6632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83" name="Connection Line"/>
          <p:cNvSpPr/>
          <p:nvPr/>
        </p:nvSpPr>
        <p:spPr>
          <a:xfrm>
            <a:off x="6951631" y="9173013"/>
            <a:ext cx="2048243" cy="2088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cubicBezTo>
                  <a:pt x="15813" y="13182"/>
                  <a:pt x="8613" y="20382"/>
                  <a:pt x="0" y="21600"/>
                </a:cubicBezTo>
              </a:path>
            </a:pathLst>
          </a:custGeom>
          <a:ln w="25400">
            <a:solidFill>
              <a:schemeClr val="accent5">
                <a:hueOff val="-82419"/>
                <a:satOff val="-9513"/>
                <a:lumOff val="-16343"/>
              </a:schemeClr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grpSp>
        <p:nvGrpSpPr>
          <p:cNvPr id="950" name="Group"/>
          <p:cNvGrpSpPr/>
          <p:nvPr/>
        </p:nvGrpSpPr>
        <p:grpSpPr>
          <a:xfrm>
            <a:off x="11523671" y="11409486"/>
            <a:ext cx="3440907" cy="966211"/>
            <a:chOff x="0" y="0"/>
            <a:chExt cx="3440906" cy="966210"/>
          </a:xfrm>
        </p:grpSpPr>
        <p:pic>
          <p:nvPicPr>
            <p:cNvPr id="947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6"/>
            <a:stretch>
              <a:fillRect/>
            </a:stretch>
          </p:blipFill>
          <p:spPr>
            <a:xfrm>
              <a:off x="0" y="0"/>
              <a:ext cx="3440907" cy="3345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48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6"/>
            <a:stretch>
              <a:fillRect/>
            </a:stretch>
          </p:blipFill>
          <p:spPr>
            <a:xfrm>
              <a:off x="0" y="313946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49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640" t="43015" r="1368" b="43016"/>
            <a:stretch>
              <a:fillRect/>
            </a:stretch>
          </p:blipFill>
          <p:spPr>
            <a:xfrm>
              <a:off x="0" y="631623"/>
              <a:ext cx="3440907" cy="3345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984" name="Connection Line"/>
          <p:cNvSpPr/>
          <p:nvPr/>
        </p:nvSpPr>
        <p:spPr>
          <a:xfrm>
            <a:off x="10094605" y="11892591"/>
            <a:ext cx="1429067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21600"/>
                </a:lnTo>
              </a:path>
            </a:pathLst>
          </a:custGeom>
          <a:ln w="25400">
            <a:solidFill>
              <a:schemeClr val="accent2">
                <a:hueOff val="-202083"/>
                <a:satOff val="17755"/>
                <a:lumOff val="-16089"/>
              </a:schemeClr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52" name="http"/>
          <p:cNvSpPr txBox="1"/>
          <p:nvPr/>
        </p:nvSpPr>
        <p:spPr>
          <a:xfrm>
            <a:off x="10533903" y="11503798"/>
            <a:ext cx="550470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 b="1"/>
            </a:lvl1pPr>
          </a:lstStyle>
          <a:p>
            <a:r>
              <a:t>http</a:t>
            </a:r>
          </a:p>
        </p:txBody>
      </p:sp>
      <p:sp>
        <p:nvSpPr>
          <p:cNvPr id="985" name="Connection Line"/>
          <p:cNvSpPr/>
          <p:nvPr/>
        </p:nvSpPr>
        <p:spPr>
          <a:xfrm>
            <a:off x="6951631" y="11346535"/>
            <a:ext cx="1334481" cy="436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25400">
            <a:solidFill>
              <a:schemeClr val="accent2">
                <a:hueOff val="-202083"/>
                <a:satOff val="17755"/>
                <a:lumOff val="-16089"/>
              </a:schemeClr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86" name="Connection Line"/>
          <p:cNvSpPr/>
          <p:nvPr/>
        </p:nvSpPr>
        <p:spPr>
          <a:xfrm>
            <a:off x="6951633" y="11799035"/>
            <a:ext cx="1334480" cy="287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510" extrusionOk="0">
                <a:moveTo>
                  <a:pt x="21600" y="16915"/>
                </a:moveTo>
                <a:cubicBezTo>
                  <a:pt x="16244" y="21600"/>
                  <a:pt x="9044" y="15962"/>
                  <a:pt x="0" y="0"/>
                </a:cubicBezTo>
              </a:path>
            </a:pathLst>
          </a:custGeom>
          <a:ln w="25400">
            <a:solidFill>
              <a:schemeClr val="accent2">
                <a:hueOff val="-202083"/>
                <a:satOff val="17755"/>
                <a:lumOff val="-16089"/>
              </a:schemeClr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87" name="Connection Line"/>
          <p:cNvSpPr/>
          <p:nvPr/>
        </p:nvSpPr>
        <p:spPr>
          <a:xfrm>
            <a:off x="6972026" y="6349569"/>
            <a:ext cx="1738681" cy="51948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566" h="21600" extrusionOk="0">
                <a:moveTo>
                  <a:pt x="18997" y="21600"/>
                </a:moveTo>
                <a:cubicBezTo>
                  <a:pt x="21600" y="8996"/>
                  <a:pt x="15268" y="1796"/>
                  <a:pt x="0" y="0"/>
                </a:cubicBezTo>
              </a:path>
            </a:pathLst>
          </a:custGeom>
          <a:ln w="25400">
            <a:solidFill>
              <a:schemeClr val="accent2">
                <a:hueOff val="-202083"/>
                <a:satOff val="17755"/>
                <a:lumOff val="-16089"/>
              </a:schemeClr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88" name="Connection Line"/>
          <p:cNvSpPr/>
          <p:nvPr/>
        </p:nvSpPr>
        <p:spPr>
          <a:xfrm>
            <a:off x="2982319" y="7572468"/>
            <a:ext cx="918244" cy="131318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89" name="Connection Line"/>
          <p:cNvSpPr/>
          <p:nvPr/>
        </p:nvSpPr>
        <p:spPr>
          <a:xfrm>
            <a:off x="2962243" y="7572468"/>
            <a:ext cx="662186" cy="11431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25400">
            <a:solidFill>
              <a:schemeClr val="accent1"/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58" name="UIs"/>
          <p:cNvSpPr txBox="1"/>
          <p:nvPr/>
        </p:nvSpPr>
        <p:spPr>
          <a:xfrm>
            <a:off x="4978756" y="6060755"/>
            <a:ext cx="486589" cy="39977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UIs</a:t>
            </a:r>
          </a:p>
        </p:txBody>
      </p:sp>
      <p:sp>
        <p:nvSpPr>
          <p:cNvPr id="959" name="condor-ce"/>
          <p:cNvSpPr txBox="1"/>
          <p:nvPr/>
        </p:nvSpPr>
        <p:spPr>
          <a:xfrm>
            <a:off x="2211321" y="7215390"/>
            <a:ext cx="1308051" cy="379591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rPr dirty="0"/>
              <a:t>condor</a:t>
            </a:r>
            <a:r>
              <a:rPr lang="en-US" altLang="ko-KR" dirty="0"/>
              <a:t> CM</a:t>
            </a:r>
            <a:endParaRPr dirty="0"/>
          </a:p>
        </p:txBody>
      </p:sp>
      <p:sp>
        <p:nvSpPr>
          <p:cNvPr id="960" name="squid-proxy"/>
          <p:cNvSpPr txBox="1"/>
          <p:nvPr/>
        </p:nvSpPr>
        <p:spPr>
          <a:xfrm>
            <a:off x="12532999" y="11692707"/>
            <a:ext cx="1422249" cy="39977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squid-proxy</a:t>
            </a:r>
          </a:p>
        </p:txBody>
      </p:sp>
      <p:sp>
        <p:nvSpPr>
          <p:cNvPr id="990" name="Connection Line"/>
          <p:cNvSpPr/>
          <p:nvPr/>
        </p:nvSpPr>
        <p:spPr>
          <a:xfrm>
            <a:off x="14288940" y="7282789"/>
            <a:ext cx="7218242" cy="993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624" extrusionOk="0">
                <a:moveTo>
                  <a:pt x="21600" y="1445"/>
                </a:moveTo>
                <a:cubicBezTo>
                  <a:pt x="16484" y="-2976"/>
                  <a:pt x="9284" y="2750"/>
                  <a:pt x="0" y="18624"/>
                </a:cubicBezTo>
              </a:path>
            </a:pathLst>
          </a:custGeom>
          <a:ln w="25400">
            <a:solidFill>
              <a:schemeClr val="accent4">
                <a:hueOff val="-476017"/>
                <a:lumOff val="-10042"/>
              </a:schemeClr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91" name="Connection Line"/>
          <p:cNvSpPr/>
          <p:nvPr/>
        </p:nvSpPr>
        <p:spPr>
          <a:xfrm>
            <a:off x="14288922" y="8833303"/>
            <a:ext cx="7214872" cy="11756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6306" y="20703"/>
                  <a:pt x="9106" y="13503"/>
                  <a:pt x="0" y="0"/>
                </a:cubicBezTo>
              </a:path>
            </a:pathLst>
          </a:custGeom>
          <a:ln w="25400">
            <a:solidFill>
              <a:schemeClr val="accent4">
                <a:hueOff val="-476017"/>
                <a:lumOff val="-10042"/>
              </a:schemeClr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63" name="LHCONE"/>
          <p:cNvSpPr txBox="1"/>
          <p:nvPr/>
        </p:nvSpPr>
        <p:spPr>
          <a:xfrm>
            <a:off x="18081274" y="7203049"/>
            <a:ext cx="1096722" cy="39977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LHCONE</a:t>
            </a:r>
          </a:p>
        </p:txBody>
      </p:sp>
      <p:sp>
        <p:nvSpPr>
          <p:cNvPr id="964" name="GLORIAD"/>
          <p:cNvSpPr txBox="1"/>
          <p:nvPr/>
        </p:nvSpPr>
        <p:spPr>
          <a:xfrm>
            <a:off x="18043441" y="9515865"/>
            <a:ext cx="1172388" cy="39977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GLORIAD</a:t>
            </a:r>
          </a:p>
        </p:txBody>
      </p:sp>
      <p:pic>
        <p:nvPicPr>
          <p:cNvPr id="965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1060747" y="11495376"/>
            <a:ext cx="735385" cy="794431"/>
          </a:xfrm>
          <a:prstGeom prst="rect">
            <a:avLst/>
          </a:prstGeom>
          <a:ln w="12700">
            <a:miter lim="400000"/>
          </a:ln>
        </p:spPr>
      </p:pic>
      <p:sp>
        <p:nvSpPr>
          <p:cNvPr id="966" name="cvmfs stratum-0"/>
          <p:cNvSpPr txBox="1"/>
          <p:nvPr/>
        </p:nvSpPr>
        <p:spPr>
          <a:xfrm>
            <a:off x="21867576" y="11477759"/>
            <a:ext cx="1441401" cy="829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cvmfs</a:t>
            </a:r>
            <a:br/>
            <a:r>
              <a:t>stratum-0</a:t>
            </a:r>
          </a:p>
        </p:txBody>
      </p:sp>
      <p:sp>
        <p:nvSpPr>
          <p:cNvPr id="992" name="Connection Line"/>
          <p:cNvSpPr/>
          <p:nvPr/>
        </p:nvSpPr>
        <p:spPr>
          <a:xfrm>
            <a:off x="14964577" y="11893296"/>
            <a:ext cx="6123009" cy="2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25400">
            <a:solidFill>
              <a:schemeClr val="accent2">
                <a:hueOff val="-202083"/>
                <a:satOff val="17755"/>
                <a:lumOff val="-16089"/>
              </a:schemeClr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68" name="Squid-Proxy shared with KISTI T1 &amp; T2"/>
          <p:cNvSpPr txBox="1"/>
          <p:nvPr/>
        </p:nvSpPr>
        <p:spPr>
          <a:xfrm>
            <a:off x="11523671" y="12427672"/>
            <a:ext cx="3440907" cy="6791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1800" b="1"/>
            </a:lvl1pPr>
          </a:lstStyle>
          <a:p>
            <a:r>
              <a:t>Squid-Proxy shared with KISTI T1 &amp; T2</a:t>
            </a:r>
          </a:p>
        </p:txBody>
      </p:sp>
      <p:sp>
        <p:nvSpPr>
          <p:cNvPr id="969" name="Applications"/>
          <p:cNvSpPr txBox="1"/>
          <p:nvPr/>
        </p:nvSpPr>
        <p:spPr>
          <a:xfrm>
            <a:off x="20960733" y="12474701"/>
            <a:ext cx="2448256" cy="585112"/>
          </a:xfrm>
          <a:prstGeom prst="rect">
            <a:avLst/>
          </a:prstGeom>
          <a:solidFill>
            <a:schemeClr val="accent2">
              <a:hueOff val="-202083"/>
              <a:satOff val="17755"/>
              <a:lumOff val="-16089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>
            <a:lvl1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Applications</a:t>
            </a:r>
          </a:p>
        </p:txBody>
      </p:sp>
      <p:sp>
        <p:nvSpPr>
          <p:cNvPr id="970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pic>
        <p:nvPicPr>
          <p:cNvPr id="971" name="2012-Jul-04-4_Color_Logo_CB.png" descr="2012-Jul-04-4_Color_Logo_CB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1502851" y="6254054"/>
            <a:ext cx="1954074" cy="2642223"/>
          </a:xfrm>
          <a:prstGeom prst="rect">
            <a:avLst/>
          </a:prstGeom>
          <a:ln w="12700">
            <a:miter lim="400000"/>
          </a:ln>
        </p:spPr>
      </p:pic>
      <p:pic>
        <p:nvPicPr>
          <p:cNvPr id="972" name="CMSlogo_color_label_1024_May2014.png" descr="CMSlogo_color_label_1024_May2014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21502851" y="9020498"/>
            <a:ext cx="1954074" cy="1954074"/>
          </a:xfrm>
          <a:prstGeom prst="rect">
            <a:avLst/>
          </a:prstGeom>
          <a:ln w="12700">
            <a:miter lim="400000"/>
          </a:ln>
        </p:spPr>
      </p:pic>
      <p:sp>
        <p:nvSpPr>
          <p:cNvPr id="973" name="/{alice,cms,bio}/home…"/>
          <p:cNvSpPr txBox="1"/>
          <p:nvPr/>
        </p:nvSpPr>
        <p:spPr>
          <a:xfrm>
            <a:off x="7569943" y="7975047"/>
            <a:ext cx="3325978" cy="1197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/>
            <a:r>
              <a:t>/{alice,cms,bio}/home</a:t>
            </a:r>
          </a:p>
          <a:p>
            <a:pPr algn="l"/>
            <a:r>
              <a:t>/{alice,cms,bio}/data</a:t>
            </a:r>
          </a:p>
          <a:p>
            <a:pPr algn="l"/>
            <a:r>
              <a:t>/{alice,cms,bio}/scratch</a:t>
            </a:r>
          </a:p>
        </p:txBody>
      </p:sp>
      <p:sp>
        <p:nvSpPr>
          <p:cNvPr id="993" name="Connection Line"/>
          <p:cNvSpPr/>
          <p:nvPr/>
        </p:nvSpPr>
        <p:spPr>
          <a:xfrm>
            <a:off x="2931559" y="7611304"/>
            <a:ext cx="247720" cy="771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25400">
            <a:solidFill>
              <a:schemeClr val="accent1"/>
            </a:solidFill>
            <a:prstDash val="sysDot"/>
            <a:miter lim="400000"/>
            <a:tailEnd type="triangle"/>
          </a:ln>
        </p:spPr>
        <p:txBody>
          <a:bodyPr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Supporting Domestic Researc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Supporting Domestic Research</a:t>
            </a:r>
          </a:p>
        </p:txBody>
      </p:sp>
      <p:sp>
        <p:nvSpPr>
          <p:cNvPr id="996" name="Providing data storage, analysis pipeline and access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825500">
              <a:defRPr sz="5500"/>
            </a:lvl1pPr>
          </a:lstStyle>
          <a:p>
            <a:r>
              <a:t>Providing data storage, analysis pipeline and access</a:t>
            </a:r>
          </a:p>
        </p:txBody>
      </p:sp>
      <p:pic>
        <p:nvPicPr>
          <p:cNvPr id="997" name="2022판넬작업fin2_6_2.png" descr="2022판넬작업fin2_6_2.png"/>
          <p:cNvPicPr>
            <a:picLocks noChangeAspect="1"/>
          </p:cNvPicPr>
          <p:nvPr/>
        </p:nvPicPr>
        <p:blipFill>
          <a:blip r:embed="rId2">
            <a:extLst/>
          </a:blip>
          <a:srcRect l="11418" t="22316" r="5441" b="23135"/>
          <a:stretch>
            <a:fillRect/>
          </a:stretch>
        </p:blipFill>
        <p:spPr>
          <a:xfrm>
            <a:off x="983761" y="3878107"/>
            <a:ext cx="9661182" cy="8445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6" h="21595" extrusionOk="0">
                <a:moveTo>
                  <a:pt x="11918" y="1"/>
                </a:moveTo>
                <a:cubicBezTo>
                  <a:pt x="11891" y="7"/>
                  <a:pt x="11852" y="33"/>
                  <a:pt x="11778" y="85"/>
                </a:cubicBezTo>
                <a:cubicBezTo>
                  <a:pt x="11628" y="191"/>
                  <a:pt x="11625" y="196"/>
                  <a:pt x="11628" y="353"/>
                </a:cubicBezTo>
                <a:cubicBezTo>
                  <a:pt x="11633" y="627"/>
                  <a:pt x="11605" y="730"/>
                  <a:pt x="11486" y="874"/>
                </a:cubicBezTo>
                <a:cubicBezTo>
                  <a:pt x="11424" y="949"/>
                  <a:pt x="11361" y="1011"/>
                  <a:pt x="11347" y="1011"/>
                </a:cubicBezTo>
                <a:cubicBezTo>
                  <a:pt x="11333" y="1011"/>
                  <a:pt x="11260" y="1059"/>
                  <a:pt x="11184" y="1118"/>
                </a:cubicBezTo>
                <a:cubicBezTo>
                  <a:pt x="10998" y="1265"/>
                  <a:pt x="10813" y="1324"/>
                  <a:pt x="10620" y="1298"/>
                </a:cubicBezTo>
                <a:cubicBezTo>
                  <a:pt x="10534" y="1286"/>
                  <a:pt x="10372" y="1295"/>
                  <a:pt x="10261" y="1317"/>
                </a:cubicBezTo>
                <a:cubicBezTo>
                  <a:pt x="10071" y="1355"/>
                  <a:pt x="10055" y="1353"/>
                  <a:pt x="9992" y="1286"/>
                </a:cubicBezTo>
                <a:cubicBezTo>
                  <a:pt x="9955" y="1246"/>
                  <a:pt x="9914" y="1217"/>
                  <a:pt x="9899" y="1221"/>
                </a:cubicBezTo>
                <a:cubicBezTo>
                  <a:pt x="9884" y="1225"/>
                  <a:pt x="9846" y="1215"/>
                  <a:pt x="9815" y="1199"/>
                </a:cubicBezTo>
                <a:cubicBezTo>
                  <a:pt x="9778" y="1181"/>
                  <a:pt x="9637" y="1204"/>
                  <a:pt x="9425" y="1261"/>
                </a:cubicBezTo>
                <a:cubicBezTo>
                  <a:pt x="9017" y="1372"/>
                  <a:pt x="8942" y="1378"/>
                  <a:pt x="8805" y="1309"/>
                </a:cubicBezTo>
                <a:cubicBezTo>
                  <a:pt x="8721" y="1266"/>
                  <a:pt x="8613" y="1257"/>
                  <a:pt x="8306" y="1264"/>
                </a:cubicBezTo>
                <a:cubicBezTo>
                  <a:pt x="7955" y="1273"/>
                  <a:pt x="7898" y="1283"/>
                  <a:pt x="7755" y="1364"/>
                </a:cubicBezTo>
                <a:cubicBezTo>
                  <a:pt x="7492" y="1511"/>
                  <a:pt x="7247" y="1760"/>
                  <a:pt x="7198" y="1927"/>
                </a:cubicBezTo>
                <a:cubicBezTo>
                  <a:pt x="7168" y="2032"/>
                  <a:pt x="7118" y="2103"/>
                  <a:pt x="7017" y="2187"/>
                </a:cubicBezTo>
                <a:cubicBezTo>
                  <a:pt x="6925" y="2262"/>
                  <a:pt x="6835" y="2383"/>
                  <a:pt x="6759" y="2532"/>
                </a:cubicBezTo>
                <a:cubicBezTo>
                  <a:pt x="6641" y="2765"/>
                  <a:pt x="6473" y="2966"/>
                  <a:pt x="6397" y="2966"/>
                </a:cubicBezTo>
                <a:cubicBezTo>
                  <a:pt x="6311" y="2966"/>
                  <a:pt x="6262" y="3071"/>
                  <a:pt x="6262" y="3253"/>
                </a:cubicBezTo>
                <a:cubicBezTo>
                  <a:pt x="6262" y="3352"/>
                  <a:pt x="6278" y="3451"/>
                  <a:pt x="6298" y="3474"/>
                </a:cubicBezTo>
                <a:cubicBezTo>
                  <a:pt x="6318" y="3496"/>
                  <a:pt x="6322" y="3515"/>
                  <a:pt x="6309" y="3515"/>
                </a:cubicBezTo>
                <a:cubicBezTo>
                  <a:pt x="6295" y="3515"/>
                  <a:pt x="6299" y="3535"/>
                  <a:pt x="6317" y="3560"/>
                </a:cubicBezTo>
                <a:cubicBezTo>
                  <a:pt x="6337" y="3587"/>
                  <a:pt x="6341" y="3644"/>
                  <a:pt x="6326" y="3706"/>
                </a:cubicBezTo>
                <a:cubicBezTo>
                  <a:pt x="6307" y="3788"/>
                  <a:pt x="6286" y="3806"/>
                  <a:pt x="6215" y="3806"/>
                </a:cubicBezTo>
                <a:cubicBezTo>
                  <a:pt x="6129" y="3806"/>
                  <a:pt x="6126" y="3802"/>
                  <a:pt x="6112" y="3597"/>
                </a:cubicBezTo>
                <a:cubicBezTo>
                  <a:pt x="6088" y="3261"/>
                  <a:pt x="6122" y="3275"/>
                  <a:pt x="5309" y="3275"/>
                </a:cubicBezTo>
                <a:cubicBezTo>
                  <a:pt x="4694" y="3275"/>
                  <a:pt x="4596" y="3282"/>
                  <a:pt x="4548" y="3331"/>
                </a:cubicBezTo>
                <a:cubicBezTo>
                  <a:pt x="4500" y="3382"/>
                  <a:pt x="4494" y="3449"/>
                  <a:pt x="4494" y="3921"/>
                </a:cubicBezTo>
                <a:cubicBezTo>
                  <a:pt x="4494" y="4610"/>
                  <a:pt x="4473" y="4579"/>
                  <a:pt x="4957" y="4579"/>
                </a:cubicBezTo>
                <a:cubicBezTo>
                  <a:pt x="5175" y="4579"/>
                  <a:pt x="5334" y="4593"/>
                  <a:pt x="5353" y="4615"/>
                </a:cubicBezTo>
                <a:cubicBezTo>
                  <a:pt x="5404" y="4673"/>
                  <a:pt x="5757" y="4682"/>
                  <a:pt x="5826" y="4626"/>
                </a:cubicBezTo>
                <a:cubicBezTo>
                  <a:pt x="5859" y="4600"/>
                  <a:pt x="5895" y="4579"/>
                  <a:pt x="5907" y="4579"/>
                </a:cubicBezTo>
                <a:cubicBezTo>
                  <a:pt x="5946" y="4579"/>
                  <a:pt x="6052" y="4809"/>
                  <a:pt x="6052" y="4894"/>
                </a:cubicBezTo>
                <a:cubicBezTo>
                  <a:pt x="6052" y="5010"/>
                  <a:pt x="6025" y="5031"/>
                  <a:pt x="5951" y="4971"/>
                </a:cubicBezTo>
                <a:cubicBezTo>
                  <a:pt x="5863" y="4901"/>
                  <a:pt x="5742" y="4909"/>
                  <a:pt x="5678" y="4990"/>
                </a:cubicBezTo>
                <a:cubicBezTo>
                  <a:pt x="5648" y="5027"/>
                  <a:pt x="5597" y="5059"/>
                  <a:pt x="5565" y="5059"/>
                </a:cubicBezTo>
                <a:cubicBezTo>
                  <a:pt x="5533" y="5059"/>
                  <a:pt x="5469" y="5084"/>
                  <a:pt x="5423" y="5116"/>
                </a:cubicBezTo>
                <a:cubicBezTo>
                  <a:pt x="5315" y="5189"/>
                  <a:pt x="5236" y="5157"/>
                  <a:pt x="5259" y="5050"/>
                </a:cubicBezTo>
                <a:cubicBezTo>
                  <a:pt x="5271" y="4994"/>
                  <a:pt x="5257" y="4949"/>
                  <a:pt x="5212" y="4902"/>
                </a:cubicBezTo>
                <a:cubicBezTo>
                  <a:pt x="5156" y="4844"/>
                  <a:pt x="5089" y="4833"/>
                  <a:pt x="4708" y="4818"/>
                </a:cubicBezTo>
                <a:lnTo>
                  <a:pt x="4269" y="4802"/>
                </a:lnTo>
                <a:lnTo>
                  <a:pt x="4254" y="4493"/>
                </a:lnTo>
                <a:lnTo>
                  <a:pt x="4240" y="4186"/>
                </a:lnTo>
                <a:lnTo>
                  <a:pt x="4144" y="4288"/>
                </a:lnTo>
                <a:cubicBezTo>
                  <a:pt x="4091" y="4344"/>
                  <a:pt x="3974" y="4488"/>
                  <a:pt x="3884" y="4609"/>
                </a:cubicBezTo>
                <a:lnTo>
                  <a:pt x="3720" y="4829"/>
                </a:lnTo>
                <a:lnTo>
                  <a:pt x="3492" y="4821"/>
                </a:lnTo>
                <a:cubicBezTo>
                  <a:pt x="3194" y="4811"/>
                  <a:pt x="3071" y="4858"/>
                  <a:pt x="3029" y="4997"/>
                </a:cubicBezTo>
                <a:cubicBezTo>
                  <a:pt x="2987" y="5134"/>
                  <a:pt x="2983" y="8511"/>
                  <a:pt x="3024" y="8540"/>
                </a:cubicBezTo>
                <a:cubicBezTo>
                  <a:pt x="3040" y="8552"/>
                  <a:pt x="3046" y="8582"/>
                  <a:pt x="3038" y="8607"/>
                </a:cubicBezTo>
                <a:cubicBezTo>
                  <a:pt x="3029" y="8633"/>
                  <a:pt x="3053" y="8679"/>
                  <a:pt x="3091" y="8709"/>
                </a:cubicBezTo>
                <a:cubicBezTo>
                  <a:pt x="3149" y="8755"/>
                  <a:pt x="3261" y="8764"/>
                  <a:pt x="3810" y="8764"/>
                </a:cubicBezTo>
                <a:lnTo>
                  <a:pt x="4462" y="8764"/>
                </a:lnTo>
                <a:lnTo>
                  <a:pt x="4563" y="8884"/>
                </a:lnTo>
                <a:cubicBezTo>
                  <a:pt x="4674" y="9015"/>
                  <a:pt x="4770" y="9036"/>
                  <a:pt x="4876" y="8951"/>
                </a:cubicBezTo>
                <a:cubicBezTo>
                  <a:pt x="4939" y="8901"/>
                  <a:pt x="4943" y="8904"/>
                  <a:pt x="4988" y="9026"/>
                </a:cubicBezTo>
                <a:cubicBezTo>
                  <a:pt x="5016" y="9102"/>
                  <a:pt x="5027" y="9196"/>
                  <a:pt x="5016" y="9262"/>
                </a:cubicBezTo>
                <a:cubicBezTo>
                  <a:pt x="5003" y="9340"/>
                  <a:pt x="5010" y="9378"/>
                  <a:pt x="5041" y="9391"/>
                </a:cubicBezTo>
                <a:cubicBezTo>
                  <a:pt x="5097" y="9416"/>
                  <a:pt x="5166" y="9698"/>
                  <a:pt x="5142" y="9807"/>
                </a:cubicBezTo>
                <a:cubicBezTo>
                  <a:pt x="5132" y="9854"/>
                  <a:pt x="5136" y="9902"/>
                  <a:pt x="5153" y="9914"/>
                </a:cubicBezTo>
                <a:cubicBezTo>
                  <a:pt x="5169" y="9925"/>
                  <a:pt x="5183" y="9958"/>
                  <a:pt x="5183" y="9986"/>
                </a:cubicBezTo>
                <a:cubicBezTo>
                  <a:pt x="5183" y="10014"/>
                  <a:pt x="5212" y="10082"/>
                  <a:pt x="5248" y="10138"/>
                </a:cubicBezTo>
                <a:cubicBezTo>
                  <a:pt x="5298" y="10215"/>
                  <a:pt x="5338" y="10239"/>
                  <a:pt x="5414" y="10239"/>
                </a:cubicBezTo>
                <a:cubicBezTo>
                  <a:pt x="5540" y="10239"/>
                  <a:pt x="5561" y="10182"/>
                  <a:pt x="5496" y="10012"/>
                </a:cubicBezTo>
                <a:cubicBezTo>
                  <a:pt x="5468" y="9939"/>
                  <a:pt x="5446" y="9844"/>
                  <a:pt x="5448" y="9803"/>
                </a:cubicBezTo>
                <a:cubicBezTo>
                  <a:pt x="5450" y="9761"/>
                  <a:pt x="5439" y="9718"/>
                  <a:pt x="5422" y="9707"/>
                </a:cubicBezTo>
                <a:cubicBezTo>
                  <a:pt x="5406" y="9695"/>
                  <a:pt x="5393" y="9650"/>
                  <a:pt x="5393" y="9606"/>
                </a:cubicBezTo>
                <a:cubicBezTo>
                  <a:pt x="5393" y="9562"/>
                  <a:pt x="5371" y="9516"/>
                  <a:pt x="5344" y="9505"/>
                </a:cubicBezTo>
                <a:cubicBezTo>
                  <a:pt x="5301" y="9485"/>
                  <a:pt x="5299" y="9476"/>
                  <a:pt x="5339" y="9423"/>
                </a:cubicBezTo>
                <a:cubicBezTo>
                  <a:pt x="5363" y="9391"/>
                  <a:pt x="5392" y="9337"/>
                  <a:pt x="5402" y="9305"/>
                </a:cubicBezTo>
                <a:cubicBezTo>
                  <a:pt x="5435" y="9196"/>
                  <a:pt x="5552" y="9284"/>
                  <a:pt x="5594" y="9449"/>
                </a:cubicBezTo>
                <a:cubicBezTo>
                  <a:pt x="5614" y="9529"/>
                  <a:pt x="5645" y="9614"/>
                  <a:pt x="5662" y="9638"/>
                </a:cubicBezTo>
                <a:cubicBezTo>
                  <a:pt x="5679" y="9661"/>
                  <a:pt x="5684" y="9727"/>
                  <a:pt x="5674" y="9784"/>
                </a:cubicBezTo>
                <a:cubicBezTo>
                  <a:pt x="5664" y="9843"/>
                  <a:pt x="5673" y="9922"/>
                  <a:pt x="5696" y="9969"/>
                </a:cubicBezTo>
                <a:cubicBezTo>
                  <a:pt x="5717" y="10014"/>
                  <a:pt x="5732" y="10104"/>
                  <a:pt x="5729" y="10170"/>
                </a:cubicBezTo>
                <a:cubicBezTo>
                  <a:pt x="5725" y="10263"/>
                  <a:pt x="5743" y="10308"/>
                  <a:pt x="5806" y="10368"/>
                </a:cubicBezTo>
                <a:lnTo>
                  <a:pt x="5887" y="10446"/>
                </a:lnTo>
                <a:lnTo>
                  <a:pt x="5813" y="10512"/>
                </a:lnTo>
                <a:cubicBezTo>
                  <a:pt x="5772" y="10548"/>
                  <a:pt x="5748" y="10588"/>
                  <a:pt x="5759" y="10602"/>
                </a:cubicBezTo>
                <a:cubicBezTo>
                  <a:pt x="5771" y="10615"/>
                  <a:pt x="5705" y="10724"/>
                  <a:pt x="5613" y="10844"/>
                </a:cubicBezTo>
                <a:lnTo>
                  <a:pt x="5445" y="11062"/>
                </a:lnTo>
                <a:lnTo>
                  <a:pt x="4339" y="11062"/>
                </a:lnTo>
                <a:lnTo>
                  <a:pt x="3233" y="11062"/>
                </a:lnTo>
                <a:lnTo>
                  <a:pt x="3159" y="11147"/>
                </a:lnTo>
                <a:lnTo>
                  <a:pt x="3086" y="11231"/>
                </a:lnTo>
                <a:lnTo>
                  <a:pt x="3086" y="12138"/>
                </a:lnTo>
                <a:cubicBezTo>
                  <a:pt x="3086" y="12980"/>
                  <a:pt x="3090" y="13050"/>
                  <a:pt x="3143" y="13125"/>
                </a:cubicBezTo>
                <a:lnTo>
                  <a:pt x="3200" y="13207"/>
                </a:lnTo>
                <a:lnTo>
                  <a:pt x="4364" y="13224"/>
                </a:lnTo>
                <a:cubicBezTo>
                  <a:pt x="5116" y="13235"/>
                  <a:pt x="5526" y="13253"/>
                  <a:pt x="5522" y="13276"/>
                </a:cubicBezTo>
                <a:cubicBezTo>
                  <a:pt x="5518" y="13294"/>
                  <a:pt x="5493" y="13414"/>
                  <a:pt x="5466" y="13542"/>
                </a:cubicBezTo>
                <a:cubicBezTo>
                  <a:pt x="5438" y="13671"/>
                  <a:pt x="5424" y="13786"/>
                  <a:pt x="5434" y="13797"/>
                </a:cubicBezTo>
                <a:cubicBezTo>
                  <a:pt x="5444" y="13809"/>
                  <a:pt x="5438" y="13837"/>
                  <a:pt x="5421" y="13861"/>
                </a:cubicBezTo>
                <a:cubicBezTo>
                  <a:pt x="5342" y="13969"/>
                  <a:pt x="5335" y="14618"/>
                  <a:pt x="5407" y="14942"/>
                </a:cubicBezTo>
                <a:cubicBezTo>
                  <a:pt x="5421" y="15002"/>
                  <a:pt x="5411" y="15044"/>
                  <a:pt x="5380" y="15074"/>
                </a:cubicBezTo>
                <a:cubicBezTo>
                  <a:pt x="5354" y="15098"/>
                  <a:pt x="5340" y="15131"/>
                  <a:pt x="5349" y="15147"/>
                </a:cubicBezTo>
                <a:cubicBezTo>
                  <a:pt x="5357" y="15162"/>
                  <a:pt x="5350" y="15184"/>
                  <a:pt x="5334" y="15196"/>
                </a:cubicBezTo>
                <a:cubicBezTo>
                  <a:pt x="5317" y="15207"/>
                  <a:pt x="5303" y="15260"/>
                  <a:pt x="5303" y="15311"/>
                </a:cubicBezTo>
                <a:cubicBezTo>
                  <a:pt x="5303" y="15431"/>
                  <a:pt x="5226" y="15557"/>
                  <a:pt x="5153" y="15557"/>
                </a:cubicBezTo>
                <a:cubicBezTo>
                  <a:pt x="5122" y="15557"/>
                  <a:pt x="5088" y="15573"/>
                  <a:pt x="5078" y="15591"/>
                </a:cubicBezTo>
                <a:cubicBezTo>
                  <a:pt x="5067" y="15612"/>
                  <a:pt x="4838" y="15625"/>
                  <a:pt x="4491" y="15625"/>
                </a:cubicBezTo>
                <a:cubicBezTo>
                  <a:pt x="3927" y="15625"/>
                  <a:pt x="3921" y="15626"/>
                  <a:pt x="3848" y="15709"/>
                </a:cubicBezTo>
                <a:cubicBezTo>
                  <a:pt x="3785" y="15781"/>
                  <a:pt x="3775" y="15825"/>
                  <a:pt x="3775" y="16020"/>
                </a:cubicBezTo>
                <a:cubicBezTo>
                  <a:pt x="3775" y="16214"/>
                  <a:pt x="3785" y="16258"/>
                  <a:pt x="3848" y="16330"/>
                </a:cubicBezTo>
                <a:cubicBezTo>
                  <a:pt x="3906" y="16396"/>
                  <a:pt x="3953" y="16414"/>
                  <a:pt x="4068" y="16414"/>
                </a:cubicBezTo>
                <a:cubicBezTo>
                  <a:pt x="4147" y="16414"/>
                  <a:pt x="4229" y="16433"/>
                  <a:pt x="4249" y="16457"/>
                </a:cubicBezTo>
                <a:cubicBezTo>
                  <a:pt x="4270" y="16481"/>
                  <a:pt x="4303" y="16500"/>
                  <a:pt x="4323" y="16500"/>
                </a:cubicBezTo>
                <a:cubicBezTo>
                  <a:pt x="4343" y="16500"/>
                  <a:pt x="4359" y="16523"/>
                  <a:pt x="4359" y="16551"/>
                </a:cubicBezTo>
                <a:cubicBezTo>
                  <a:pt x="4359" y="16595"/>
                  <a:pt x="4294" y="16603"/>
                  <a:pt x="3955" y="16603"/>
                </a:cubicBezTo>
                <a:lnTo>
                  <a:pt x="3550" y="16603"/>
                </a:lnTo>
                <a:lnTo>
                  <a:pt x="3542" y="16283"/>
                </a:lnTo>
                <a:cubicBezTo>
                  <a:pt x="3537" y="16108"/>
                  <a:pt x="3522" y="15968"/>
                  <a:pt x="3509" y="15974"/>
                </a:cubicBezTo>
                <a:cubicBezTo>
                  <a:pt x="3495" y="15980"/>
                  <a:pt x="3379" y="16125"/>
                  <a:pt x="3251" y="16295"/>
                </a:cubicBezTo>
                <a:lnTo>
                  <a:pt x="3016" y="16603"/>
                </a:lnTo>
                <a:lnTo>
                  <a:pt x="1571" y="16620"/>
                </a:lnTo>
                <a:cubicBezTo>
                  <a:pt x="204" y="16637"/>
                  <a:pt x="123" y="16641"/>
                  <a:pt x="63" y="16703"/>
                </a:cubicBezTo>
                <a:cubicBezTo>
                  <a:pt x="0" y="16768"/>
                  <a:pt x="0" y="16780"/>
                  <a:pt x="0" y="18716"/>
                </a:cubicBezTo>
                <a:lnTo>
                  <a:pt x="0" y="20663"/>
                </a:lnTo>
                <a:lnTo>
                  <a:pt x="79" y="20734"/>
                </a:lnTo>
                <a:cubicBezTo>
                  <a:pt x="157" y="20805"/>
                  <a:pt x="173" y="20805"/>
                  <a:pt x="2807" y="20805"/>
                </a:cubicBezTo>
                <a:lnTo>
                  <a:pt x="5455" y="20805"/>
                </a:lnTo>
                <a:lnTo>
                  <a:pt x="5529" y="20721"/>
                </a:lnTo>
                <a:cubicBezTo>
                  <a:pt x="5599" y="20641"/>
                  <a:pt x="5602" y="20617"/>
                  <a:pt x="5602" y="20230"/>
                </a:cubicBezTo>
                <a:cubicBezTo>
                  <a:pt x="5602" y="20006"/>
                  <a:pt x="5610" y="19813"/>
                  <a:pt x="5619" y="19803"/>
                </a:cubicBezTo>
                <a:cubicBezTo>
                  <a:pt x="5628" y="19792"/>
                  <a:pt x="5675" y="19807"/>
                  <a:pt x="5724" y="19834"/>
                </a:cubicBezTo>
                <a:cubicBezTo>
                  <a:pt x="5795" y="19875"/>
                  <a:pt x="5809" y="19900"/>
                  <a:pt x="5795" y="19964"/>
                </a:cubicBezTo>
                <a:cubicBezTo>
                  <a:pt x="5773" y="20064"/>
                  <a:pt x="5858" y="20131"/>
                  <a:pt x="5940" y="20080"/>
                </a:cubicBezTo>
                <a:cubicBezTo>
                  <a:pt x="5970" y="20062"/>
                  <a:pt x="6019" y="20056"/>
                  <a:pt x="6050" y="20068"/>
                </a:cubicBezTo>
                <a:cubicBezTo>
                  <a:pt x="6108" y="20089"/>
                  <a:pt x="6154" y="20004"/>
                  <a:pt x="6136" y="19912"/>
                </a:cubicBezTo>
                <a:cubicBezTo>
                  <a:pt x="6117" y="19819"/>
                  <a:pt x="6200" y="19851"/>
                  <a:pt x="6312" y="19979"/>
                </a:cubicBezTo>
                <a:cubicBezTo>
                  <a:pt x="6378" y="20055"/>
                  <a:pt x="6457" y="20116"/>
                  <a:pt x="6489" y="20115"/>
                </a:cubicBezTo>
                <a:cubicBezTo>
                  <a:pt x="6520" y="20115"/>
                  <a:pt x="6572" y="20120"/>
                  <a:pt x="6604" y="20126"/>
                </a:cubicBezTo>
                <a:cubicBezTo>
                  <a:pt x="6645" y="20133"/>
                  <a:pt x="6667" y="20112"/>
                  <a:pt x="6680" y="20051"/>
                </a:cubicBezTo>
                <a:cubicBezTo>
                  <a:pt x="6704" y="19943"/>
                  <a:pt x="6787" y="19922"/>
                  <a:pt x="6830" y="20014"/>
                </a:cubicBezTo>
                <a:cubicBezTo>
                  <a:pt x="6848" y="20053"/>
                  <a:pt x="6877" y="20085"/>
                  <a:pt x="6894" y="20085"/>
                </a:cubicBezTo>
                <a:cubicBezTo>
                  <a:pt x="6935" y="20085"/>
                  <a:pt x="7101" y="19895"/>
                  <a:pt x="7101" y="19849"/>
                </a:cubicBezTo>
                <a:cubicBezTo>
                  <a:pt x="7101" y="19786"/>
                  <a:pt x="6976" y="19734"/>
                  <a:pt x="6875" y="19753"/>
                </a:cubicBezTo>
                <a:cubicBezTo>
                  <a:pt x="6754" y="19775"/>
                  <a:pt x="6726" y="19749"/>
                  <a:pt x="6788" y="19671"/>
                </a:cubicBezTo>
                <a:cubicBezTo>
                  <a:pt x="6815" y="19636"/>
                  <a:pt x="6859" y="19620"/>
                  <a:pt x="6894" y="19630"/>
                </a:cubicBezTo>
                <a:cubicBezTo>
                  <a:pt x="6960" y="19650"/>
                  <a:pt x="7101" y="19522"/>
                  <a:pt x="7101" y="19444"/>
                </a:cubicBezTo>
                <a:cubicBezTo>
                  <a:pt x="7101" y="19418"/>
                  <a:pt x="7124" y="19387"/>
                  <a:pt x="7153" y="19375"/>
                </a:cubicBezTo>
                <a:cubicBezTo>
                  <a:pt x="7225" y="19344"/>
                  <a:pt x="7249" y="19296"/>
                  <a:pt x="7250" y="19186"/>
                </a:cubicBezTo>
                <a:cubicBezTo>
                  <a:pt x="7250" y="19124"/>
                  <a:pt x="7276" y="19073"/>
                  <a:pt x="7325" y="19036"/>
                </a:cubicBezTo>
                <a:cubicBezTo>
                  <a:pt x="7366" y="19005"/>
                  <a:pt x="7400" y="18950"/>
                  <a:pt x="7400" y="18914"/>
                </a:cubicBezTo>
                <a:cubicBezTo>
                  <a:pt x="7400" y="18795"/>
                  <a:pt x="7518" y="18578"/>
                  <a:pt x="7614" y="18521"/>
                </a:cubicBezTo>
                <a:cubicBezTo>
                  <a:pt x="7666" y="18490"/>
                  <a:pt x="7744" y="18422"/>
                  <a:pt x="7787" y="18369"/>
                </a:cubicBezTo>
                <a:cubicBezTo>
                  <a:pt x="7882" y="18251"/>
                  <a:pt x="8127" y="18209"/>
                  <a:pt x="8143" y="18308"/>
                </a:cubicBezTo>
                <a:cubicBezTo>
                  <a:pt x="8149" y="18342"/>
                  <a:pt x="8120" y="18382"/>
                  <a:pt x="8070" y="18410"/>
                </a:cubicBezTo>
                <a:cubicBezTo>
                  <a:pt x="8022" y="18436"/>
                  <a:pt x="7976" y="18502"/>
                  <a:pt x="7956" y="18570"/>
                </a:cubicBezTo>
                <a:cubicBezTo>
                  <a:pt x="7938" y="18633"/>
                  <a:pt x="7896" y="18702"/>
                  <a:pt x="7864" y="18722"/>
                </a:cubicBezTo>
                <a:cubicBezTo>
                  <a:pt x="7781" y="18774"/>
                  <a:pt x="7758" y="18823"/>
                  <a:pt x="7795" y="18874"/>
                </a:cubicBezTo>
                <a:cubicBezTo>
                  <a:pt x="7813" y="18899"/>
                  <a:pt x="7817" y="18919"/>
                  <a:pt x="7803" y="18919"/>
                </a:cubicBezTo>
                <a:cubicBezTo>
                  <a:pt x="7790" y="18919"/>
                  <a:pt x="7811" y="18957"/>
                  <a:pt x="7849" y="19003"/>
                </a:cubicBezTo>
                <a:lnTo>
                  <a:pt x="7918" y="19087"/>
                </a:lnTo>
                <a:lnTo>
                  <a:pt x="7841" y="19128"/>
                </a:lnTo>
                <a:cubicBezTo>
                  <a:pt x="7758" y="19171"/>
                  <a:pt x="7716" y="19248"/>
                  <a:pt x="7758" y="19278"/>
                </a:cubicBezTo>
                <a:cubicBezTo>
                  <a:pt x="7772" y="19288"/>
                  <a:pt x="7777" y="19326"/>
                  <a:pt x="7769" y="19362"/>
                </a:cubicBezTo>
                <a:cubicBezTo>
                  <a:pt x="7758" y="19410"/>
                  <a:pt x="7779" y="19443"/>
                  <a:pt x="7845" y="19482"/>
                </a:cubicBezTo>
                <a:cubicBezTo>
                  <a:pt x="8033" y="19593"/>
                  <a:pt x="8239" y="19508"/>
                  <a:pt x="8239" y="19319"/>
                </a:cubicBezTo>
                <a:cubicBezTo>
                  <a:pt x="8239" y="19192"/>
                  <a:pt x="8270" y="19187"/>
                  <a:pt x="8379" y="19296"/>
                </a:cubicBezTo>
                <a:cubicBezTo>
                  <a:pt x="8507" y="19425"/>
                  <a:pt x="8583" y="19433"/>
                  <a:pt x="8557" y="19315"/>
                </a:cubicBezTo>
                <a:cubicBezTo>
                  <a:pt x="8540" y="19241"/>
                  <a:pt x="8554" y="19223"/>
                  <a:pt x="8669" y="19165"/>
                </a:cubicBezTo>
                <a:cubicBezTo>
                  <a:pt x="8815" y="19091"/>
                  <a:pt x="8839" y="19059"/>
                  <a:pt x="8866" y="18905"/>
                </a:cubicBezTo>
                <a:cubicBezTo>
                  <a:pt x="8882" y="18816"/>
                  <a:pt x="8901" y="18797"/>
                  <a:pt x="8982" y="18788"/>
                </a:cubicBezTo>
                <a:cubicBezTo>
                  <a:pt x="9127" y="18772"/>
                  <a:pt x="9184" y="18583"/>
                  <a:pt x="9061" y="18528"/>
                </a:cubicBezTo>
                <a:cubicBezTo>
                  <a:pt x="9037" y="18518"/>
                  <a:pt x="9018" y="18476"/>
                  <a:pt x="9018" y="18436"/>
                </a:cubicBezTo>
                <a:cubicBezTo>
                  <a:pt x="9018" y="18394"/>
                  <a:pt x="8967" y="18307"/>
                  <a:pt x="8901" y="18237"/>
                </a:cubicBezTo>
                <a:cubicBezTo>
                  <a:pt x="8809" y="18139"/>
                  <a:pt x="8780" y="18081"/>
                  <a:pt x="8769" y="17967"/>
                </a:cubicBezTo>
                <a:cubicBezTo>
                  <a:pt x="8759" y="17869"/>
                  <a:pt x="8766" y="17812"/>
                  <a:pt x="8793" y="17795"/>
                </a:cubicBezTo>
                <a:cubicBezTo>
                  <a:pt x="8814" y="17780"/>
                  <a:pt x="8836" y="17738"/>
                  <a:pt x="8842" y="17701"/>
                </a:cubicBezTo>
                <a:cubicBezTo>
                  <a:pt x="8848" y="17664"/>
                  <a:pt x="8883" y="17618"/>
                  <a:pt x="8918" y="17598"/>
                </a:cubicBezTo>
                <a:cubicBezTo>
                  <a:pt x="8953" y="17578"/>
                  <a:pt x="9003" y="17540"/>
                  <a:pt x="9029" y="17515"/>
                </a:cubicBezTo>
                <a:cubicBezTo>
                  <a:pt x="9071" y="17476"/>
                  <a:pt x="9081" y="17483"/>
                  <a:pt x="9108" y="17562"/>
                </a:cubicBezTo>
                <a:cubicBezTo>
                  <a:pt x="9124" y="17613"/>
                  <a:pt x="9174" y="17708"/>
                  <a:pt x="9218" y="17773"/>
                </a:cubicBezTo>
                <a:lnTo>
                  <a:pt x="9297" y="17892"/>
                </a:lnTo>
                <a:lnTo>
                  <a:pt x="9228" y="18060"/>
                </a:lnTo>
                <a:cubicBezTo>
                  <a:pt x="9164" y="18218"/>
                  <a:pt x="9162" y="18234"/>
                  <a:pt x="9207" y="18313"/>
                </a:cubicBezTo>
                <a:cubicBezTo>
                  <a:pt x="9248" y="18385"/>
                  <a:pt x="9504" y="18609"/>
                  <a:pt x="9544" y="18609"/>
                </a:cubicBezTo>
                <a:cubicBezTo>
                  <a:pt x="9566" y="18609"/>
                  <a:pt x="9559" y="18349"/>
                  <a:pt x="9537" y="18323"/>
                </a:cubicBezTo>
                <a:cubicBezTo>
                  <a:pt x="9496" y="18276"/>
                  <a:pt x="9509" y="18163"/>
                  <a:pt x="9562" y="18108"/>
                </a:cubicBezTo>
                <a:cubicBezTo>
                  <a:pt x="9607" y="18061"/>
                  <a:pt x="9624" y="18059"/>
                  <a:pt x="9664" y="18097"/>
                </a:cubicBezTo>
                <a:cubicBezTo>
                  <a:pt x="9702" y="18133"/>
                  <a:pt x="9724" y="18134"/>
                  <a:pt x="9770" y="18101"/>
                </a:cubicBezTo>
                <a:cubicBezTo>
                  <a:pt x="9821" y="18065"/>
                  <a:pt x="9832" y="18071"/>
                  <a:pt x="9857" y="18149"/>
                </a:cubicBezTo>
                <a:cubicBezTo>
                  <a:pt x="9898" y="18271"/>
                  <a:pt x="9895" y="18320"/>
                  <a:pt x="9842" y="18370"/>
                </a:cubicBezTo>
                <a:cubicBezTo>
                  <a:pt x="9817" y="18393"/>
                  <a:pt x="9797" y="18444"/>
                  <a:pt x="9797" y="18484"/>
                </a:cubicBezTo>
                <a:cubicBezTo>
                  <a:pt x="9797" y="18562"/>
                  <a:pt x="9966" y="18782"/>
                  <a:pt x="10027" y="18782"/>
                </a:cubicBezTo>
                <a:cubicBezTo>
                  <a:pt x="10086" y="18782"/>
                  <a:pt x="10166" y="18620"/>
                  <a:pt x="10141" y="18551"/>
                </a:cubicBezTo>
                <a:cubicBezTo>
                  <a:pt x="10115" y="18478"/>
                  <a:pt x="10097" y="18361"/>
                  <a:pt x="10088" y="18198"/>
                </a:cubicBezTo>
                <a:cubicBezTo>
                  <a:pt x="10083" y="18105"/>
                  <a:pt x="10062" y="18069"/>
                  <a:pt x="9997" y="18033"/>
                </a:cubicBezTo>
                <a:cubicBezTo>
                  <a:pt x="9942" y="18003"/>
                  <a:pt x="9920" y="17968"/>
                  <a:pt x="9929" y="17930"/>
                </a:cubicBezTo>
                <a:cubicBezTo>
                  <a:pt x="9937" y="17898"/>
                  <a:pt x="9958" y="17803"/>
                  <a:pt x="9978" y="17718"/>
                </a:cubicBezTo>
                <a:cubicBezTo>
                  <a:pt x="10039" y="17450"/>
                  <a:pt x="10032" y="17463"/>
                  <a:pt x="10097" y="17530"/>
                </a:cubicBezTo>
                <a:cubicBezTo>
                  <a:pt x="10129" y="17563"/>
                  <a:pt x="10148" y="17604"/>
                  <a:pt x="10138" y="17621"/>
                </a:cubicBezTo>
                <a:cubicBezTo>
                  <a:pt x="10129" y="17638"/>
                  <a:pt x="10138" y="17676"/>
                  <a:pt x="10160" y="17705"/>
                </a:cubicBezTo>
                <a:cubicBezTo>
                  <a:pt x="10181" y="17735"/>
                  <a:pt x="10195" y="17818"/>
                  <a:pt x="10191" y="17889"/>
                </a:cubicBezTo>
                <a:cubicBezTo>
                  <a:pt x="10184" y="17995"/>
                  <a:pt x="10198" y="18031"/>
                  <a:pt x="10265" y="18092"/>
                </a:cubicBezTo>
                <a:cubicBezTo>
                  <a:pt x="10365" y="18182"/>
                  <a:pt x="10433" y="18174"/>
                  <a:pt x="10455" y="18068"/>
                </a:cubicBezTo>
                <a:cubicBezTo>
                  <a:pt x="10477" y="17964"/>
                  <a:pt x="10529" y="17968"/>
                  <a:pt x="10540" y="18075"/>
                </a:cubicBezTo>
                <a:cubicBezTo>
                  <a:pt x="10554" y="18200"/>
                  <a:pt x="10626" y="18256"/>
                  <a:pt x="10701" y="18202"/>
                </a:cubicBezTo>
                <a:cubicBezTo>
                  <a:pt x="10746" y="18170"/>
                  <a:pt x="10771" y="18170"/>
                  <a:pt x="10802" y="18199"/>
                </a:cubicBezTo>
                <a:cubicBezTo>
                  <a:pt x="10889" y="18282"/>
                  <a:pt x="10945" y="18225"/>
                  <a:pt x="10955" y="18044"/>
                </a:cubicBezTo>
                <a:cubicBezTo>
                  <a:pt x="10970" y="17757"/>
                  <a:pt x="10985" y="17627"/>
                  <a:pt x="11010" y="17582"/>
                </a:cubicBezTo>
                <a:cubicBezTo>
                  <a:pt x="11031" y="17542"/>
                  <a:pt x="11016" y="17487"/>
                  <a:pt x="10921" y="17266"/>
                </a:cubicBezTo>
                <a:cubicBezTo>
                  <a:pt x="10899" y="17215"/>
                  <a:pt x="10888" y="17165"/>
                  <a:pt x="10898" y="17154"/>
                </a:cubicBezTo>
                <a:cubicBezTo>
                  <a:pt x="10936" y="17110"/>
                  <a:pt x="11025" y="17139"/>
                  <a:pt x="11056" y="17205"/>
                </a:cubicBezTo>
                <a:cubicBezTo>
                  <a:pt x="11131" y="17367"/>
                  <a:pt x="11445" y="17380"/>
                  <a:pt x="11445" y="17221"/>
                </a:cubicBezTo>
                <a:cubicBezTo>
                  <a:pt x="11445" y="17096"/>
                  <a:pt x="11504" y="17081"/>
                  <a:pt x="11578" y="17188"/>
                </a:cubicBezTo>
                <a:cubicBezTo>
                  <a:pt x="11615" y="17240"/>
                  <a:pt x="11659" y="17273"/>
                  <a:pt x="11678" y="17260"/>
                </a:cubicBezTo>
                <a:cubicBezTo>
                  <a:pt x="11696" y="17247"/>
                  <a:pt x="11722" y="17257"/>
                  <a:pt x="11735" y="17283"/>
                </a:cubicBezTo>
                <a:cubicBezTo>
                  <a:pt x="11749" y="17309"/>
                  <a:pt x="11793" y="17350"/>
                  <a:pt x="11833" y="17374"/>
                </a:cubicBezTo>
                <a:cubicBezTo>
                  <a:pt x="11906" y="17418"/>
                  <a:pt x="11906" y="17419"/>
                  <a:pt x="11845" y="17475"/>
                </a:cubicBezTo>
                <a:cubicBezTo>
                  <a:pt x="11788" y="17528"/>
                  <a:pt x="11760" y="17649"/>
                  <a:pt x="11805" y="17649"/>
                </a:cubicBezTo>
                <a:cubicBezTo>
                  <a:pt x="11817" y="17649"/>
                  <a:pt x="11861" y="17709"/>
                  <a:pt x="11903" y="17782"/>
                </a:cubicBezTo>
                <a:cubicBezTo>
                  <a:pt x="11987" y="17928"/>
                  <a:pt x="12068" y="17971"/>
                  <a:pt x="12143" y="17908"/>
                </a:cubicBezTo>
                <a:cubicBezTo>
                  <a:pt x="12192" y="17867"/>
                  <a:pt x="12201" y="17646"/>
                  <a:pt x="12156" y="17594"/>
                </a:cubicBezTo>
                <a:cubicBezTo>
                  <a:pt x="12133" y="17567"/>
                  <a:pt x="12216" y="17443"/>
                  <a:pt x="12257" y="17443"/>
                </a:cubicBezTo>
                <a:cubicBezTo>
                  <a:pt x="12270" y="17443"/>
                  <a:pt x="12298" y="17485"/>
                  <a:pt x="12320" y="17535"/>
                </a:cubicBezTo>
                <a:cubicBezTo>
                  <a:pt x="12359" y="17626"/>
                  <a:pt x="12398" y="17661"/>
                  <a:pt x="12504" y="17699"/>
                </a:cubicBezTo>
                <a:cubicBezTo>
                  <a:pt x="12549" y="17715"/>
                  <a:pt x="12553" y="17729"/>
                  <a:pt x="12524" y="17768"/>
                </a:cubicBezTo>
                <a:cubicBezTo>
                  <a:pt x="12477" y="17833"/>
                  <a:pt x="12514" y="17969"/>
                  <a:pt x="12572" y="17944"/>
                </a:cubicBezTo>
                <a:cubicBezTo>
                  <a:pt x="12631" y="17918"/>
                  <a:pt x="12661" y="18021"/>
                  <a:pt x="12617" y="18101"/>
                </a:cubicBezTo>
                <a:cubicBezTo>
                  <a:pt x="12561" y="18204"/>
                  <a:pt x="12663" y="18224"/>
                  <a:pt x="12913" y="18159"/>
                </a:cubicBezTo>
                <a:cubicBezTo>
                  <a:pt x="12952" y="18149"/>
                  <a:pt x="12959" y="18351"/>
                  <a:pt x="12966" y="19800"/>
                </a:cubicBezTo>
                <a:lnTo>
                  <a:pt x="12974" y="21453"/>
                </a:lnTo>
                <a:lnTo>
                  <a:pt x="13052" y="21524"/>
                </a:lnTo>
                <a:cubicBezTo>
                  <a:pt x="13128" y="21592"/>
                  <a:pt x="13166" y="21595"/>
                  <a:pt x="14094" y="21595"/>
                </a:cubicBezTo>
                <a:cubicBezTo>
                  <a:pt x="14804" y="21595"/>
                  <a:pt x="15068" y="21584"/>
                  <a:pt x="15094" y="21553"/>
                </a:cubicBezTo>
                <a:cubicBezTo>
                  <a:pt x="15114" y="21531"/>
                  <a:pt x="15130" y="21525"/>
                  <a:pt x="15130" y="21540"/>
                </a:cubicBezTo>
                <a:cubicBezTo>
                  <a:pt x="15130" y="21556"/>
                  <a:pt x="15150" y="21549"/>
                  <a:pt x="15175" y="21526"/>
                </a:cubicBezTo>
                <a:cubicBezTo>
                  <a:pt x="15199" y="21503"/>
                  <a:pt x="15212" y="21471"/>
                  <a:pt x="15204" y="21456"/>
                </a:cubicBezTo>
                <a:cubicBezTo>
                  <a:pt x="15196" y="21441"/>
                  <a:pt x="15202" y="21418"/>
                  <a:pt x="15219" y="21406"/>
                </a:cubicBezTo>
                <a:cubicBezTo>
                  <a:pt x="15239" y="21392"/>
                  <a:pt x="15250" y="20775"/>
                  <a:pt x="15250" y="19610"/>
                </a:cubicBezTo>
                <a:cubicBezTo>
                  <a:pt x="15250" y="18051"/>
                  <a:pt x="15244" y="17827"/>
                  <a:pt x="15202" y="17759"/>
                </a:cubicBezTo>
                <a:cubicBezTo>
                  <a:pt x="15176" y="17717"/>
                  <a:pt x="15139" y="17685"/>
                  <a:pt x="15120" y="17688"/>
                </a:cubicBezTo>
                <a:cubicBezTo>
                  <a:pt x="15100" y="17691"/>
                  <a:pt x="15065" y="17685"/>
                  <a:pt x="15040" y="17673"/>
                </a:cubicBezTo>
                <a:cubicBezTo>
                  <a:pt x="15015" y="17661"/>
                  <a:pt x="14826" y="17646"/>
                  <a:pt x="14620" y="17641"/>
                </a:cubicBezTo>
                <a:lnTo>
                  <a:pt x="14246" y="17632"/>
                </a:lnTo>
                <a:lnTo>
                  <a:pt x="14231" y="17343"/>
                </a:lnTo>
                <a:cubicBezTo>
                  <a:pt x="14223" y="17184"/>
                  <a:pt x="14202" y="17049"/>
                  <a:pt x="14185" y="17043"/>
                </a:cubicBezTo>
                <a:cubicBezTo>
                  <a:pt x="14168" y="17036"/>
                  <a:pt x="14049" y="17170"/>
                  <a:pt x="13920" y="17340"/>
                </a:cubicBezTo>
                <a:lnTo>
                  <a:pt x="13687" y="17649"/>
                </a:lnTo>
                <a:lnTo>
                  <a:pt x="13424" y="17649"/>
                </a:lnTo>
                <a:cubicBezTo>
                  <a:pt x="13280" y="17649"/>
                  <a:pt x="13154" y="17640"/>
                  <a:pt x="13144" y="17628"/>
                </a:cubicBezTo>
                <a:cubicBezTo>
                  <a:pt x="13134" y="17617"/>
                  <a:pt x="13153" y="17565"/>
                  <a:pt x="13187" y="17512"/>
                </a:cubicBezTo>
                <a:cubicBezTo>
                  <a:pt x="13235" y="17437"/>
                  <a:pt x="13241" y="17403"/>
                  <a:pt x="13216" y="17349"/>
                </a:cubicBezTo>
                <a:cubicBezTo>
                  <a:pt x="13198" y="17311"/>
                  <a:pt x="13165" y="17271"/>
                  <a:pt x="13141" y="17261"/>
                </a:cubicBezTo>
                <a:cubicBezTo>
                  <a:pt x="13104" y="17245"/>
                  <a:pt x="13103" y="17223"/>
                  <a:pt x="13132" y="17136"/>
                </a:cubicBezTo>
                <a:cubicBezTo>
                  <a:pt x="13159" y="17054"/>
                  <a:pt x="13158" y="17015"/>
                  <a:pt x="13128" y="16961"/>
                </a:cubicBezTo>
                <a:cubicBezTo>
                  <a:pt x="13106" y="16920"/>
                  <a:pt x="13098" y="16847"/>
                  <a:pt x="13109" y="16780"/>
                </a:cubicBezTo>
                <a:cubicBezTo>
                  <a:pt x="13121" y="16703"/>
                  <a:pt x="13114" y="16654"/>
                  <a:pt x="13084" y="16625"/>
                </a:cubicBezTo>
                <a:cubicBezTo>
                  <a:pt x="13033" y="16577"/>
                  <a:pt x="12933" y="16611"/>
                  <a:pt x="12952" y="16669"/>
                </a:cubicBezTo>
                <a:cubicBezTo>
                  <a:pt x="12972" y="16729"/>
                  <a:pt x="12893" y="16836"/>
                  <a:pt x="12786" y="16894"/>
                </a:cubicBezTo>
                <a:cubicBezTo>
                  <a:pt x="12729" y="16925"/>
                  <a:pt x="12683" y="16980"/>
                  <a:pt x="12673" y="17031"/>
                </a:cubicBezTo>
                <a:cubicBezTo>
                  <a:pt x="12660" y="17096"/>
                  <a:pt x="12631" y="17122"/>
                  <a:pt x="12552" y="17137"/>
                </a:cubicBezTo>
                <a:cubicBezTo>
                  <a:pt x="12495" y="17148"/>
                  <a:pt x="12419" y="17174"/>
                  <a:pt x="12383" y="17197"/>
                </a:cubicBezTo>
                <a:cubicBezTo>
                  <a:pt x="12339" y="17224"/>
                  <a:pt x="12294" y="17227"/>
                  <a:pt x="12245" y="17206"/>
                </a:cubicBezTo>
                <a:cubicBezTo>
                  <a:pt x="12182" y="17178"/>
                  <a:pt x="12174" y="17160"/>
                  <a:pt x="12190" y="17051"/>
                </a:cubicBezTo>
                <a:cubicBezTo>
                  <a:pt x="12203" y="16965"/>
                  <a:pt x="12232" y="16914"/>
                  <a:pt x="12284" y="16884"/>
                </a:cubicBezTo>
                <a:cubicBezTo>
                  <a:pt x="12376" y="16832"/>
                  <a:pt x="12399" y="16640"/>
                  <a:pt x="12331" y="16489"/>
                </a:cubicBezTo>
                <a:cubicBezTo>
                  <a:pt x="12276" y="16367"/>
                  <a:pt x="12292" y="16345"/>
                  <a:pt x="12433" y="16345"/>
                </a:cubicBezTo>
                <a:cubicBezTo>
                  <a:pt x="12518" y="16345"/>
                  <a:pt x="12563" y="16372"/>
                  <a:pt x="12643" y="16466"/>
                </a:cubicBezTo>
                <a:cubicBezTo>
                  <a:pt x="12753" y="16596"/>
                  <a:pt x="12797" y="16612"/>
                  <a:pt x="12850" y="16539"/>
                </a:cubicBezTo>
                <a:cubicBezTo>
                  <a:pt x="12875" y="16503"/>
                  <a:pt x="12865" y="16456"/>
                  <a:pt x="12807" y="16336"/>
                </a:cubicBezTo>
                <a:cubicBezTo>
                  <a:pt x="12716" y="16149"/>
                  <a:pt x="12750" y="16100"/>
                  <a:pt x="12890" y="16219"/>
                </a:cubicBezTo>
                <a:cubicBezTo>
                  <a:pt x="12944" y="16264"/>
                  <a:pt x="13052" y="16335"/>
                  <a:pt x="13131" y="16378"/>
                </a:cubicBezTo>
                <a:cubicBezTo>
                  <a:pt x="13281" y="16459"/>
                  <a:pt x="13362" y="16585"/>
                  <a:pt x="13362" y="16736"/>
                </a:cubicBezTo>
                <a:cubicBezTo>
                  <a:pt x="13362" y="16916"/>
                  <a:pt x="13490" y="16875"/>
                  <a:pt x="13523" y="16685"/>
                </a:cubicBezTo>
                <a:cubicBezTo>
                  <a:pt x="13533" y="16628"/>
                  <a:pt x="13528" y="16552"/>
                  <a:pt x="13512" y="16518"/>
                </a:cubicBezTo>
                <a:cubicBezTo>
                  <a:pt x="13490" y="16469"/>
                  <a:pt x="13498" y="16445"/>
                  <a:pt x="13550" y="16406"/>
                </a:cubicBezTo>
                <a:cubicBezTo>
                  <a:pt x="13607" y="16364"/>
                  <a:pt x="13632" y="16364"/>
                  <a:pt x="13715" y="16403"/>
                </a:cubicBezTo>
                <a:cubicBezTo>
                  <a:pt x="13776" y="16432"/>
                  <a:pt x="13812" y="16472"/>
                  <a:pt x="13812" y="16513"/>
                </a:cubicBezTo>
                <a:cubicBezTo>
                  <a:pt x="13812" y="16580"/>
                  <a:pt x="13947" y="16635"/>
                  <a:pt x="14006" y="16592"/>
                </a:cubicBezTo>
                <a:cubicBezTo>
                  <a:pt x="14023" y="16580"/>
                  <a:pt x="14049" y="16570"/>
                  <a:pt x="14064" y="16570"/>
                </a:cubicBezTo>
                <a:cubicBezTo>
                  <a:pt x="14079" y="16569"/>
                  <a:pt x="14106" y="16520"/>
                  <a:pt x="14124" y="16459"/>
                </a:cubicBezTo>
                <a:cubicBezTo>
                  <a:pt x="14169" y="16307"/>
                  <a:pt x="14223" y="16248"/>
                  <a:pt x="14249" y="16323"/>
                </a:cubicBezTo>
                <a:cubicBezTo>
                  <a:pt x="14275" y="16403"/>
                  <a:pt x="14402" y="16395"/>
                  <a:pt x="14441" y="16311"/>
                </a:cubicBezTo>
                <a:cubicBezTo>
                  <a:pt x="14508" y="16168"/>
                  <a:pt x="14529" y="16292"/>
                  <a:pt x="14522" y="16797"/>
                </a:cubicBezTo>
                <a:cubicBezTo>
                  <a:pt x="14515" y="17279"/>
                  <a:pt x="14519" y="17317"/>
                  <a:pt x="14574" y="17361"/>
                </a:cubicBezTo>
                <a:cubicBezTo>
                  <a:pt x="14623" y="17401"/>
                  <a:pt x="14900" y="17409"/>
                  <a:pt x="16134" y="17409"/>
                </a:cubicBezTo>
                <a:cubicBezTo>
                  <a:pt x="17443" y="17409"/>
                  <a:pt x="17642" y="17403"/>
                  <a:pt x="17700" y="17356"/>
                </a:cubicBezTo>
                <a:cubicBezTo>
                  <a:pt x="17759" y="17309"/>
                  <a:pt x="17766" y="17273"/>
                  <a:pt x="17766" y="17035"/>
                </a:cubicBezTo>
                <a:cubicBezTo>
                  <a:pt x="17766" y="16639"/>
                  <a:pt x="17808" y="16658"/>
                  <a:pt x="16911" y="16647"/>
                </a:cubicBezTo>
                <a:lnTo>
                  <a:pt x="16164" y="16638"/>
                </a:lnTo>
                <a:lnTo>
                  <a:pt x="16149" y="16403"/>
                </a:lnTo>
                <a:cubicBezTo>
                  <a:pt x="16127" y="16064"/>
                  <a:pt x="16146" y="16071"/>
                  <a:pt x="15369" y="16071"/>
                </a:cubicBezTo>
                <a:cubicBezTo>
                  <a:pt x="15012" y="16071"/>
                  <a:pt x="14712" y="16062"/>
                  <a:pt x="14702" y="16050"/>
                </a:cubicBezTo>
                <a:cubicBezTo>
                  <a:pt x="14692" y="16038"/>
                  <a:pt x="14705" y="15993"/>
                  <a:pt x="14730" y="15948"/>
                </a:cubicBezTo>
                <a:cubicBezTo>
                  <a:pt x="14756" y="15903"/>
                  <a:pt x="14767" y="15865"/>
                  <a:pt x="14753" y="15865"/>
                </a:cubicBezTo>
                <a:cubicBezTo>
                  <a:pt x="14740" y="15865"/>
                  <a:pt x="14759" y="15834"/>
                  <a:pt x="14795" y="15795"/>
                </a:cubicBezTo>
                <a:cubicBezTo>
                  <a:pt x="14831" y="15757"/>
                  <a:pt x="14862" y="15707"/>
                  <a:pt x="14863" y="15684"/>
                </a:cubicBezTo>
                <a:cubicBezTo>
                  <a:pt x="14865" y="15661"/>
                  <a:pt x="14870" y="15620"/>
                  <a:pt x="14873" y="15591"/>
                </a:cubicBezTo>
                <a:cubicBezTo>
                  <a:pt x="14877" y="15563"/>
                  <a:pt x="14883" y="15507"/>
                  <a:pt x="14886" y="15467"/>
                </a:cubicBezTo>
                <a:cubicBezTo>
                  <a:pt x="14889" y="15418"/>
                  <a:pt x="14950" y="15351"/>
                  <a:pt x="15070" y="15265"/>
                </a:cubicBezTo>
                <a:cubicBezTo>
                  <a:pt x="15243" y="15141"/>
                  <a:pt x="15295" y="15044"/>
                  <a:pt x="15218" y="14990"/>
                </a:cubicBezTo>
                <a:cubicBezTo>
                  <a:pt x="15197" y="14974"/>
                  <a:pt x="15198" y="14953"/>
                  <a:pt x="15222" y="14920"/>
                </a:cubicBezTo>
                <a:cubicBezTo>
                  <a:pt x="15241" y="14893"/>
                  <a:pt x="15250" y="14831"/>
                  <a:pt x="15242" y="14783"/>
                </a:cubicBezTo>
                <a:cubicBezTo>
                  <a:pt x="15231" y="14715"/>
                  <a:pt x="15242" y="14688"/>
                  <a:pt x="15291" y="14667"/>
                </a:cubicBezTo>
                <a:cubicBezTo>
                  <a:pt x="15326" y="14652"/>
                  <a:pt x="15355" y="14626"/>
                  <a:pt x="15355" y="14609"/>
                </a:cubicBezTo>
                <a:cubicBezTo>
                  <a:pt x="15355" y="14592"/>
                  <a:pt x="15374" y="14579"/>
                  <a:pt x="15397" y="14579"/>
                </a:cubicBezTo>
                <a:cubicBezTo>
                  <a:pt x="15461" y="14578"/>
                  <a:pt x="15579" y="14296"/>
                  <a:pt x="15579" y="14145"/>
                </a:cubicBezTo>
                <a:cubicBezTo>
                  <a:pt x="15579" y="14073"/>
                  <a:pt x="15557" y="13952"/>
                  <a:pt x="15531" y="13875"/>
                </a:cubicBezTo>
                <a:cubicBezTo>
                  <a:pt x="15487" y="13751"/>
                  <a:pt x="15487" y="13730"/>
                  <a:pt x="15527" y="13677"/>
                </a:cubicBezTo>
                <a:cubicBezTo>
                  <a:pt x="15608" y="13572"/>
                  <a:pt x="15669" y="13401"/>
                  <a:pt x="15669" y="13282"/>
                </a:cubicBezTo>
                <a:cubicBezTo>
                  <a:pt x="15669" y="13217"/>
                  <a:pt x="15691" y="13096"/>
                  <a:pt x="15717" y="13014"/>
                </a:cubicBezTo>
                <a:cubicBezTo>
                  <a:pt x="15743" y="12931"/>
                  <a:pt x="15773" y="12786"/>
                  <a:pt x="15784" y="12692"/>
                </a:cubicBezTo>
                <a:lnTo>
                  <a:pt x="15804" y="12521"/>
                </a:lnTo>
                <a:lnTo>
                  <a:pt x="16632" y="12503"/>
                </a:lnTo>
                <a:cubicBezTo>
                  <a:pt x="17633" y="12483"/>
                  <a:pt x="17594" y="12499"/>
                  <a:pt x="17581" y="12097"/>
                </a:cubicBezTo>
                <a:cubicBezTo>
                  <a:pt x="17568" y="11705"/>
                  <a:pt x="17595" y="11716"/>
                  <a:pt x="16636" y="11713"/>
                </a:cubicBezTo>
                <a:cubicBezTo>
                  <a:pt x="16204" y="11711"/>
                  <a:pt x="15843" y="11698"/>
                  <a:pt x="15835" y="11682"/>
                </a:cubicBezTo>
                <a:cubicBezTo>
                  <a:pt x="15827" y="11667"/>
                  <a:pt x="15765" y="11686"/>
                  <a:pt x="15697" y="11724"/>
                </a:cubicBezTo>
                <a:cubicBezTo>
                  <a:pt x="15584" y="11788"/>
                  <a:pt x="15553" y="11831"/>
                  <a:pt x="15507" y="12000"/>
                </a:cubicBezTo>
                <a:cubicBezTo>
                  <a:pt x="15490" y="12059"/>
                  <a:pt x="15484" y="12058"/>
                  <a:pt x="15397" y="11987"/>
                </a:cubicBezTo>
                <a:lnTo>
                  <a:pt x="15306" y="11913"/>
                </a:lnTo>
                <a:lnTo>
                  <a:pt x="15372" y="11833"/>
                </a:lnTo>
                <a:cubicBezTo>
                  <a:pt x="15420" y="11774"/>
                  <a:pt x="15433" y="11727"/>
                  <a:pt x="15420" y="11656"/>
                </a:cubicBezTo>
                <a:cubicBezTo>
                  <a:pt x="15410" y="11603"/>
                  <a:pt x="15393" y="11506"/>
                  <a:pt x="15383" y="11440"/>
                </a:cubicBezTo>
                <a:cubicBezTo>
                  <a:pt x="15373" y="11374"/>
                  <a:pt x="15351" y="11287"/>
                  <a:pt x="15334" y="11246"/>
                </a:cubicBezTo>
                <a:cubicBezTo>
                  <a:pt x="15315" y="11203"/>
                  <a:pt x="15308" y="11038"/>
                  <a:pt x="15315" y="10851"/>
                </a:cubicBezTo>
                <a:cubicBezTo>
                  <a:pt x="15326" y="10570"/>
                  <a:pt x="15338" y="10513"/>
                  <a:pt x="15413" y="10385"/>
                </a:cubicBezTo>
                <a:cubicBezTo>
                  <a:pt x="15465" y="10296"/>
                  <a:pt x="15491" y="10214"/>
                  <a:pt x="15481" y="10171"/>
                </a:cubicBezTo>
                <a:cubicBezTo>
                  <a:pt x="15472" y="10133"/>
                  <a:pt x="15480" y="10092"/>
                  <a:pt x="15497" y="10080"/>
                </a:cubicBezTo>
                <a:cubicBezTo>
                  <a:pt x="15531" y="10056"/>
                  <a:pt x="15506" y="9475"/>
                  <a:pt x="15468" y="9405"/>
                </a:cubicBezTo>
                <a:cubicBezTo>
                  <a:pt x="15410" y="9296"/>
                  <a:pt x="15566" y="8798"/>
                  <a:pt x="15642" y="8852"/>
                </a:cubicBezTo>
                <a:cubicBezTo>
                  <a:pt x="15658" y="8863"/>
                  <a:pt x="15669" y="9410"/>
                  <a:pt x="15669" y="10115"/>
                </a:cubicBezTo>
                <a:cubicBezTo>
                  <a:pt x="15669" y="11337"/>
                  <a:pt x="15670" y="11361"/>
                  <a:pt x="15732" y="11426"/>
                </a:cubicBezTo>
                <a:cubicBezTo>
                  <a:pt x="15791" y="11486"/>
                  <a:pt x="15867" y="11493"/>
                  <a:pt x="16819" y="11509"/>
                </a:cubicBezTo>
                <a:lnTo>
                  <a:pt x="17842" y="11526"/>
                </a:lnTo>
                <a:lnTo>
                  <a:pt x="17850" y="11846"/>
                </a:lnTo>
                <a:cubicBezTo>
                  <a:pt x="17855" y="12022"/>
                  <a:pt x="17870" y="12160"/>
                  <a:pt x="17884" y="12154"/>
                </a:cubicBezTo>
                <a:cubicBezTo>
                  <a:pt x="17898" y="12148"/>
                  <a:pt x="18020" y="12000"/>
                  <a:pt x="18155" y="11825"/>
                </a:cubicBezTo>
                <a:lnTo>
                  <a:pt x="18399" y="11509"/>
                </a:lnTo>
                <a:lnTo>
                  <a:pt x="19894" y="11509"/>
                </a:lnTo>
                <a:cubicBezTo>
                  <a:pt x="20941" y="11509"/>
                  <a:pt x="21411" y="11496"/>
                  <a:pt x="21463" y="11469"/>
                </a:cubicBezTo>
                <a:cubicBezTo>
                  <a:pt x="21504" y="11448"/>
                  <a:pt x="21552" y="11390"/>
                  <a:pt x="21570" y="11340"/>
                </a:cubicBezTo>
                <a:cubicBezTo>
                  <a:pt x="21593" y="11278"/>
                  <a:pt x="21600" y="10667"/>
                  <a:pt x="21594" y="9352"/>
                </a:cubicBezTo>
                <a:lnTo>
                  <a:pt x="21586" y="7455"/>
                </a:lnTo>
                <a:lnTo>
                  <a:pt x="21515" y="7389"/>
                </a:lnTo>
                <a:cubicBezTo>
                  <a:pt x="21447" y="7325"/>
                  <a:pt x="21357" y="7323"/>
                  <a:pt x="18637" y="7323"/>
                </a:cubicBezTo>
                <a:cubicBezTo>
                  <a:pt x="15849" y="7323"/>
                  <a:pt x="15826" y="7324"/>
                  <a:pt x="15749" y="7394"/>
                </a:cubicBezTo>
                <a:cubicBezTo>
                  <a:pt x="15672" y="7463"/>
                  <a:pt x="15671" y="7471"/>
                  <a:pt x="15663" y="7968"/>
                </a:cubicBezTo>
                <a:cubicBezTo>
                  <a:pt x="15658" y="8268"/>
                  <a:pt x="15643" y="8470"/>
                  <a:pt x="15625" y="8466"/>
                </a:cubicBezTo>
                <a:cubicBezTo>
                  <a:pt x="15588" y="8459"/>
                  <a:pt x="15500" y="8160"/>
                  <a:pt x="15460" y="7911"/>
                </a:cubicBezTo>
                <a:cubicBezTo>
                  <a:pt x="15435" y="7747"/>
                  <a:pt x="15426" y="7504"/>
                  <a:pt x="15435" y="7165"/>
                </a:cubicBezTo>
                <a:cubicBezTo>
                  <a:pt x="15436" y="7126"/>
                  <a:pt x="15389" y="7012"/>
                  <a:pt x="15330" y="6915"/>
                </a:cubicBezTo>
                <a:cubicBezTo>
                  <a:pt x="15261" y="6800"/>
                  <a:pt x="15217" y="6680"/>
                  <a:pt x="15205" y="6576"/>
                </a:cubicBezTo>
                <a:cubicBezTo>
                  <a:pt x="15168" y="6247"/>
                  <a:pt x="15120" y="6079"/>
                  <a:pt x="15027" y="5939"/>
                </a:cubicBezTo>
                <a:cubicBezTo>
                  <a:pt x="14974" y="5859"/>
                  <a:pt x="14887" y="5694"/>
                  <a:pt x="14833" y="5572"/>
                </a:cubicBezTo>
                <a:cubicBezTo>
                  <a:pt x="14734" y="5347"/>
                  <a:pt x="14652" y="5212"/>
                  <a:pt x="14527" y="5061"/>
                </a:cubicBezTo>
                <a:cubicBezTo>
                  <a:pt x="14489" y="5015"/>
                  <a:pt x="14456" y="4953"/>
                  <a:pt x="14454" y="4924"/>
                </a:cubicBezTo>
                <a:cubicBezTo>
                  <a:pt x="14446" y="4783"/>
                  <a:pt x="14436" y="4752"/>
                  <a:pt x="14370" y="4641"/>
                </a:cubicBezTo>
                <a:cubicBezTo>
                  <a:pt x="14331" y="4575"/>
                  <a:pt x="14291" y="4465"/>
                  <a:pt x="14280" y="4397"/>
                </a:cubicBezTo>
                <a:cubicBezTo>
                  <a:pt x="14265" y="4306"/>
                  <a:pt x="14192" y="4190"/>
                  <a:pt x="14011" y="3965"/>
                </a:cubicBezTo>
                <a:cubicBezTo>
                  <a:pt x="13702" y="3581"/>
                  <a:pt x="13167" y="2730"/>
                  <a:pt x="12956" y="2287"/>
                </a:cubicBezTo>
                <a:cubicBezTo>
                  <a:pt x="12869" y="2104"/>
                  <a:pt x="12774" y="1907"/>
                  <a:pt x="12745" y="1851"/>
                </a:cubicBezTo>
                <a:cubicBezTo>
                  <a:pt x="12716" y="1794"/>
                  <a:pt x="12695" y="1737"/>
                  <a:pt x="12698" y="1722"/>
                </a:cubicBezTo>
                <a:cubicBezTo>
                  <a:pt x="12706" y="1684"/>
                  <a:pt x="12590" y="1432"/>
                  <a:pt x="12553" y="1405"/>
                </a:cubicBezTo>
                <a:cubicBezTo>
                  <a:pt x="12536" y="1393"/>
                  <a:pt x="12530" y="1369"/>
                  <a:pt x="12539" y="1353"/>
                </a:cubicBezTo>
                <a:cubicBezTo>
                  <a:pt x="12558" y="1318"/>
                  <a:pt x="12392" y="925"/>
                  <a:pt x="12344" y="891"/>
                </a:cubicBezTo>
                <a:cubicBezTo>
                  <a:pt x="12327" y="879"/>
                  <a:pt x="12320" y="856"/>
                  <a:pt x="12328" y="840"/>
                </a:cubicBezTo>
                <a:cubicBezTo>
                  <a:pt x="12350" y="799"/>
                  <a:pt x="12061" y="111"/>
                  <a:pt x="11991" y="39"/>
                </a:cubicBezTo>
                <a:cubicBezTo>
                  <a:pt x="11961" y="9"/>
                  <a:pt x="11946" y="-5"/>
                  <a:pt x="11918" y="1"/>
                </a:cubicBezTo>
                <a:close/>
                <a:moveTo>
                  <a:pt x="4582" y="2767"/>
                </a:moveTo>
                <a:cubicBezTo>
                  <a:pt x="4546" y="2769"/>
                  <a:pt x="4516" y="2822"/>
                  <a:pt x="4534" y="2878"/>
                </a:cubicBezTo>
                <a:cubicBezTo>
                  <a:pt x="4544" y="2907"/>
                  <a:pt x="4566" y="2932"/>
                  <a:pt x="4584" y="2932"/>
                </a:cubicBezTo>
                <a:cubicBezTo>
                  <a:pt x="4632" y="2932"/>
                  <a:pt x="4656" y="2829"/>
                  <a:pt x="4618" y="2786"/>
                </a:cubicBezTo>
                <a:cubicBezTo>
                  <a:pt x="4606" y="2773"/>
                  <a:pt x="4594" y="2767"/>
                  <a:pt x="4582" y="2767"/>
                </a:cubicBezTo>
                <a:close/>
                <a:moveTo>
                  <a:pt x="4935" y="2783"/>
                </a:moveTo>
                <a:cubicBezTo>
                  <a:pt x="4909" y="2781"/>
                  <a:pt x="4877" y="2781"/>
                  <a:pt x="4846" y="2786"/>
                </a:cubicBezTo>
                <a:cubicBezTo>
                  <a:pt x="4741" y="2801"/>
                  <a:pt x="4734" y="2810"/>
                  <a:pt x="4734" y="2918"/>
                </a:cubicBezTo>
                <a:cubicBezTo>
                  <a:pt x="4734" y="3031"/>
                  <a:pt x="4770" y="3071"/>
                  <a:pt x="4808" y="3001"/>
                </a:cubicBezTo>
                <a:cubicBezTo>
                  <a:pt x="4820" y="2980"/>
                  <a:pt x="4847" y="2977"/>
                  <a:pt x="4878" y="2996"/>
                </a:cubicBezTo>
                <a:cubicBezTo>
                  <a:pt x="4905" y="3012"/>
                  <a:pt x="5147" y="3026"/>
                  <a:pt x="5415" y="3025"/>
                </a:cubicBezTo>
                <a:lnTo>
                  <a:pt x="5902" y="3024"/>
                </a:lnTo>
                <a:lnTo>
                  <a:pt x="5902" y="2894"/>
                </a:lnTo>
                <a:cubicBezTo>
                  <a:pt x="5902" y="2769"/>
                  <a:pt x="5900" y="2766"/>
                  <a:pt x="5832" y="2806"/>
                </a:cubicBezTo>
                <a:cubicBezTo>
                  <a:pt x="5751" y="2854"/>
                  <a:pt x="5048" y="2850"/>
                  <a:pt x="4993" y="2801"/>
                </a:cubicBezTo>
                <a:cubicBezTo>
                  <a:pt x="4983" y="2792"/>
                  <a:pt x="4962" y="2786"/>
                  <a:pt x="4935" y="2783"/>
                </a:cubicBezTo>
                <a:close/>
                <a:moveTo>
                  <a:pt x="5109" y="13823"/>
                </a:moveTo>
                <a:cubicBezTo>
                  <a:pt x="5101" y="13824"/>
                  <a:pt x="5091" y="13828"/>
                  <a:pt x="5081" y="13838"/>
                </a:cubicBezTo>
                <a:cubicBezTo>
                  <a:pt x="5063" y="13855"/>
                  <a:pt x="5016" y="13874"/>
                  <a:pt x="4976" y="13880"/>
                </a:cubicBezTo>
                <a:cubicBezTo>
                  <a:pt x="4892" y="13894"/>
                  <a:pt x="4837" y="13981"/>
                  <a:pt x="4863" y="14058"/>
                </a:cubicBezTo>
                <a:cubicBezTo>
                  <a:pt x="4902" y="14176"/>
                  <a:pt x="5153" y="14048"/>
                  <a:pt x="5153" y="13910"/>
                </a:cubicBezTo>
                <a:cubicBezTo>
                  <a:pt x="5153" y="13852"/>
                  <a:pt x="5135" y="13819"/>
                  <a:pt x="5109" y="13823"/>
                </a:cubicBezTo>
                <a:close/>
                <a:moveTo>
                  <a:pt x="11463" y="17490"/>
                </a:moveTo>
                <a:cubicBezTo>
                  <a:pt x="11369" y="17482"/>
                  <a:pt x="11353" y="17492"/>
                  <a:pt x="11336" y="17571"/>
                </a:cubicBezTo>
                <a:cubicBezTo>
                  <a:pt x="11320" y="17644"/>
                  <a:pt x="11332" y="17677"/>
                  <a:pt x="11401" y="17745"/>
                </a:cubicBezTo>
                <a:lnTo>
                  <a:pt x="11487" y="17829"/>
                </a:lnTo>
                <a:lnTo>
                  <a:pt x="11555" y="17738"/>
                </a:lnTo>
                <a:cubicBezTo>
                  <a:pt x="11593" y="17687"/>
                  <a:pt x="11625" y="17635"/>
                  <a:pt x="11624" y="17622"/>
                </a:cubicBezTo>
                <a:cubicBezTo>
                  <a:pt x="11623" y="17552"/>
                  <a:pt x="11558" y="17499"/>
                  <a:pt x="11463" y="17490"/>
                </a:cubicBezTo>
                <a:close/>
                <a:moveTo>
                  <a:pt x="16419" y="17649"/>
                </a:moveTo>
                <a:cubicBezTo>
                  <a:pt x="16379" y="17649"/>
                  <a:pt x="16358" y="17673"/>
                  <a:pt x="16358" y="17718"/>
                </a:cubicBezTo>
                <a:cubicBezTo>
                  <a:pt x="16358" y="17764"/>
                  <a:pt x="16379" y="17786"/>
                  <a:pt x="16419" y="17786"/>
                </a:cubicBezTo>
                <a:cubicBezTo>
                  <a:pt x="16459" y="17786"/>
                  <a:pt x="16478" y="17764"/>
                  <a:pt x="16478" y="17718"/>
                </a:cubicBezTo>
                <a:cubicBezTo>
                  <a:pt x="16478" y="17673"/>
                  <a:pt x="16459" y="17649"/>
                  <a:pt x="16419" y="17649"/>
                </a:cubicBezTo>
                <a:close/>
                <a:moveTo>
                  <a:pt x="16616" y="17652"/>
                </a:moveTo>
                <a:cubicBezTo>
                  <a:pt x="16568" y="17656"/>
                  <a:pt x="16568" y="17682"/>
                  <a:pt x="16568" y="17785"/>
                </a:cubicBezTo>
                <a:cubicBezTo>
                  <a:pt x="16568" y="17931"/>
                  <a:pt x="16596" y="17958"/>
                  <a:pt x="16658" y="17872"/>
                </a:cubicBezTo>
                <a:cubicBezTo>
                  <a:pt x="16689" y="17830"/>
                  <a:pt x="16705" y="17829"/>
                  <a:pt x="16742" y="17864"/>
                </a:cubicBezTo>
                <a:cubicBezTo>
                  <a:pt x="16797" y="17916"/>
                  <a:pt x="17018" y="17928"/>
                  <a:pt x="17070" y="17881"/>
                </a:cubicBezTo>
                <a:cubicBezTo>
                  <a:pt x="17093" y="17860"/>
                  <a:pt x="17122" y="17859"/>
                  <a:pt x="17145" y="17878"/>
                </a:cubicBezTo>
                <a:cubicBezTo>
                  <a:pt x="17166" y="17895"/>
                  <a:pt x="17311" y="17909"/>
                  <a:pt x="17467" y="17908"/>
                </a:cubicBezTo>
                <a:lnTo>
                  <a:pt x="17751" y="17906"/>
                </a:lnTo>
                <a:lnTo>
                  <a:pt x="17762" y="17808"/>
                </a:lnTo>
                <a:cubicBezTo>
                  <a:pt x="17775" y="17676"/>
                  <a:pt x="17722" y="17617"/>
                  <a:pt x="17657" y="17691"/>
                </a:cubicBezTo>
                <a:cubicBezTo>
                  <a:pt x="17619" y="17735"/>
                  <a:pt x="17594" y="17739"/>
                  <a:pt x="17539" y="17710"/>
                </a:cubicBezTo>
                <a:cubicBezTo>
                  <a:pt x="17488" y="17684"/>
                  <a:pt x="17457" y="17684"/>
                  <a:pt x="17426" y="17714"/>
                </a:cubicBezTo>
                <a:cubicBezTo>
                  <a:pt x="17399" y="17739"/>
                  <a:pt x="17375" y="17742"/>
                  <a:pt x="17364" y="17722"/>
                </a:cubicBezTo>
                <a:cubicBezTo>
                  <a:pt x="17355" y="17705"/>
                  <a:pt x="17235" y="17691"/>
                  <a:pt x="17098" y="17693"/>
                </a:cubicBezTo>
                <a:cubicBezTo>
                  <a:pt x="16962" y="17695"/>
                  <a:pt x="16837" y="17689"/>
                  <a:pt x="16821" y="17679"/>
                </a:cubicBezTo>
                <a:cubicBezTo>
                  <a:pt x="16806" y="17669"/>
                  <a:pt x="16742" y="17658"/>
                  <a:pt x="16680" y="17654"/>
                </a:cubicBezTo>
                <a:cubicBezTo>
                  <a:pt x="16652" y="17653"/>
                  <a:pt x="16631" y="17651"/>
                  <a:pt x="16616" y="17652"/>
                </a:cubicBezTo>
                <a:close/>
                <a:moveTo>
                  <a:pt x="11456" y="18347"/>
                </a:moveTo>
                <a:cubicBezTo>
                  <a:pt x="11378" y="18357"/>
                  <a:pt x="11370" y="18414"/>
                  <a:pt x="11431" y="18521"/>
                </a:cubicBezTo>
                <a:cubicBezTo>
                  <a:pt x="11489" y="18622"/>
                  <a:pt x="11513" y="18630"/>
                  <a:pt x="11562" y="18562"/>
                </a:cubicBezTo>
                <a:cubicBezTo>
                  <a:pt x="11581" y="18535"/>
                  <a:pt x="11623" y="18522"/>
                  <a:pt x="11655" y="18531"/>
                </a:cubicBezTo>
                <a:cubicBezTo>
                  <a:pt x="11693" y="18542"/>
                  <a:pt x="11720" y="18528"/>
                  <a:pt x="11733" y="18492"/>
                </a:cubicBezTo>
                <a:cubicBezTo>
                  <a:pt x="11760" y="18411"/>
                  <a:pt x="11721" y="18379"/>
                  <a:pt x="11558" y="18352"/>
                </a:cubicBezTo>
                <a:cubicBezTo>
                  <a:pt x="11516" y="18345"/>
                  <a:pt x="11482" y="18343"/>
                  <a:pt x="11456" y="18347"/>
                </a:cubicBezTo>
                <a:close/>
                <a:moveTo>
                  <a:pt x="9880" y="18804"/>
                </a:moveTo>
                <a:cubicBezTo>
                  <a:pt x="9868" y="18800"/>
                  <a:pt x="9855" y="18800"/>
                  <a:pt x="9846" y="18806"/>
                </a:cubicBezTo>
                <a:cubicBezTo>
                  <a:pt x="9827" y="18820"/>
                  <a:pt x="9785" y="18831"/>
                  <a:pt x="9753" y="18832"/>
                </a:cubicBezTo>
                <a:cubicBezTo>
                  <a:pt x="9625" y="18834"/>
                  <a:pt x="9700" y="19019"/>
                  <a:pt x="9887" y="19166"/>
                </a:cubicBezTo>
                <a:cubicBezTo>
                  <a:pt x="9977" y="19235"/>
                  <a:pt x="10067" y="19244"/>
                  <a:pt x="10067" y="19183"/>
                </a:cubicBezTo>
                <a:cubicBezTo>
                  <a:pt x="10067" y="19132"/>
                  <a:pt x="9969" y="18905"/>
                  <a:pt x="9916" y="18832"/>
                </a:cubicBezTo>
                <a:cubicBezTo>
                  <a:pt x="9906" y="18818"/>
                  <a:pt x="9893" y="18809"/>
                  <a:pt x="9880" y="18804"/>
                </a:cubicBezTo>
                <a:close/>
                <a:moveTo>
                  <a:pt x="9081" y="19174"/>
                </a:moveTo>
                <a:cubicBezTo>
                  <a:pt x="9066" y="19172"/>
                  <a:pt x="9051" y="19176"/>
                  <a:pt x="9039" y="19188"/>
                </a:cubicBezTo>
                <a:cubicBezTo>
                  <a:pt x="9018" y="19208"/>
                  <a:pt x="8971" y="19216"/>
                  <a:pt x="8935" y="19205"/>
                </a:cubicBezTo>
                <a:cubicBezTo>
                  <a:pt x="8833" y="19175"/>
                  <a:pt x="8825" y="19267"/>
                  <a:pt x="8917" y="19427"/>
                </a:cubicBezTo>
                <a:cubicBezTo>
                  <a:pt x="9001" y="19575"/>
                  <a:pt x="9041" y="19595"/>
                  <a:pt x="9139" y="19535"/>
                </a:cubicBezTo>
                <a:cubicBezTo>
                  <a:pt x="9200" y="19498"/>
                  <a:pt x="9218" y="19383"/>
                  <a:pt x="9169" y="19348"/>
                </a:cubicBezTo>
                <a:cubicBezTo>
                  <a:pt x="9153" y="19337"/>
                  <a:pt x="9147" y="19308"/>
                  <a:pt x="9155" y="19283"/>
                </a:cubicBezTo>
                <a:cubicBezTo>
                  <a:pt x="9172" y="19233"/>
                  <a:pt x="9126" y="19178"/>
                  <a:pt x="9081" y="19174"/>
                </a:cubicBezTo>
                <a:close/>
                <a:moveTo>
                  <a:pt x="7488" y="19613"/>
                </a:moveTo>
                <a:cubicBezTo>
                  <a:pt x="7470" y="19613"/>
                  <a:pt x="7449" y="19627"/>
                  <a:pt x="7413" y="19655"/>
                </a:cubicBezTo>
                <a:cubicBezTo>
                  <a:pt x="7335" y="19714"/>
                  <a:pt x="7335" y="19713"/>
                  <a:pt x="7394" y="19788"/>
                </a:cubicBezTo>
                <a:cubicBezTo>
                  <a:pt x="7426" y="19828"/>
                  <a:pt x="7468" y="19896"/>
                  <a:pt x="7488" y="19939"/>
                </a:cubicBezTo>
                <a:cubicBezTo>
                  <a:pt x="7528" y="20029"/>
                  <a:pt x="7559" y="20036"/>
                  <a:pt x="7610" y="19965"/>
                </a:cubicBezTo>
                <a:cubicBezTo>
                  <a:pt x="7631" y="19937"/>
                  <a:pt x="7672" y="19913"/>
                  <a:pt x="7703" y="19913"/>
                </a:cubicBezTo>
                <a:cubicBezTo>
                  <a:pt x="7737" y="19913"/>
                  <a:pt x="7760" y="19889"/>
                  <a:pt x="7760" y="19852"/>
                </a:cubicBezTo>
                <a:cubicBezTo>
                  <a:pt x="7760" y="19777"/>
                  <a:pt x="7704" y="19707"/>
                  <a:pt x="7644" y="19707"/>
                </a:cubicBezTo>
                <a:cubicBezTo>
                  <a:pt x="7619" y="19707"/>
                  <a:pt x="7575" y="19682"/>
                  <a:pt x="7545" y="19652"/>
                </a:cubicBezTo>
                <a:cubicBezTo>
                  <a:pt x="7520" y="19626"/>
                  <a:pt x="7505" y="19613"/>
                  <a:pt x="7488" y="19613"/>
                </a:cubicBezTo>
                <a:close/>
                <a:moveTo>
                  <a:pt x="5987" y="20294"/>
                </a:moveTo>
                <a:cubicBezTo>
                  <a:pt x="5963" y="20291"/>
                  <a:pt x="5941" y="20293"/>
                  <a:pt x="5921" y="20302"/>
                </a:cubicBezTo>
                <a:cubicBezTo>
                  <a:pt x="5892" y="20315"/>
                  <a:pt x="5872" y="20362"/>
                  <a:pt x="5872" y="20421"/>
                </a:cubicBezTo>
                <a:cubicBezTo>
                  <a:pt x="5872" y="20483"/>
                  <a:pt x="5845" y="20547"/>
                  <a:pt x="5796" y="20595"/>
                </a:cubicBezTo>
                <a:cubicBezTo>
                  <a:pt x="5743" y="20648"/>
                  <a:pt x="5722" y="20699"/>
                  <a:pt x="5728" y="20761"/>
                </a:cubicBezTo>
                <a:cubicBezTo>
                  <a:pt x="5744" y="20906"/>
                  <a:pt x="5815" y="20931"/>
                  <a:pt x="5980" y="20849"/>
                </a:cubicBezTo>
                <a:lnTo>
                  <a:pt x="6125" y="20777"/>
                </a:lnTo>
                <a:lnTo>
                  <a:pt x="6193" y="20861"/>
                </a:lnTo>
                <a:cubicBezTo>
                  <a:pt x="6251" y="20932"/>
                  <a:pt x="6272" y="20939"/>
                  <a:pt x="6325" y="20907"/>
                </a:cubicBezTo>
                <a:cubicBezTo>
                  <a:pt x="6371" y="20878"/>
                  <a:pt x="6382" y="20849"/>
                  <a:pt x="6367" y="20794"/>
                </a:cubicBezTo>
                <a:cubicBezTo>
                  <a:pt x="6356" y="20753"/>
                  <a:pt x="6348" y="20683"/>
                  <a:pt x="6349" y="20638"/>
                </a:cubicBezTo>
                <a:cubicBezTo>
                  <a:pt x="6353" y="20526"/>
                  <a:pt x="6296" y="20450"/>
                  <a:pt x="6246" y="20498"/>
                </a:cubicBezTo>
                <a:cubicBezTo>
                  <a:pt x="6216" y="20526"/>
                  <a:pt x="6197" y="20511"/>
                  <a:pt x="6167" y="20439"/>
                </a:cubicBezTo>
                <a:cubicBezTo>
                  <a:pt x="6134" y="20362"/>
                  <a:pt x="6057" y="20304"/>
                  <a:pt x="5987" y="20294"/>
                </a:cubicBezTo>
                <a:close/>
                <a:moveTo>
                  <a:pt x="7038" y="20393"/>
                </a:moveTo>
                <a:cubicBezTo>
                  <a:pt x="6968" y="20393"/>
                  <a:pt x="6856" y="20561"/>
                  <a:pt x="6867" y="20648"/>
                </a:cubicBezTo>
                <a:cubicBezTo>
                  <a:pt x="6873" y="20688"/>
                  <a:pt x="6908" y="20727"/>
                  <a:pt x="6951" y="20741"/>
                </a:cubicBezTo>
                <a:cubicBezTo>
                  <a:pt x="7067" y="20777"/>
                  <a:pt x="7116" y="20775"/>
                  <a:pt x="7155" y="20730"/>
                </a:cubicBezTo>
                <a:cubicBezTo>
                  <a:pt x="7241" y="20632"/>
                  <a:pt x="7158" y="20393"/>
                  <a:pt x="7038" y="20393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998" name="스크린샷 2022-12-15 11.20.32.png" descr="스크린샷 2022-12-15 11.20.32.png"/>
          <p:cNvPicPr>
            <a:picLocks noChangeAspect="1"/>
          </p:cNvPicPr>
          <p:nvPr/>
        </p:nvPicPr>
        <p:blipFill>
          <a:blip r:embed="rId3">
            <a:extLst/>
          </a:blip>
          <a:srcRect t="908" r="260"/>
          <a:stretch>
            <a:fillRect/>
          </a:stretch>
        </p:blipFill>
        <p:spPr>
          <a:xfrm>
            <a:off x="10299700" y="8882795"/>
            <a:ext cx="13208794" cy="3405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42" y="0"/>
                </a:moveTo>
                <a:cubicBezTo>
                  <a:pt x="11017" y="0"/>
                  <a:pt x="8992" y="58"/>
                  <a:pt x="8951" y="174"/>
                </a:cubicBezTo>
                <a:cubicBezTo>
                  <a:pt x="8932" y="228"/>
                  <a:pt x="8920" y="290"/>
                  <a:pt x="8911" y="491"/>
                </a:cubicBezTo>
                <a:cubicBezTo>
                  <a:pt x="8902" y="691"/>
                  <a:pt x="8897" y="1031"/>
                  <a:pt x="8892" y="1639"/>
                </a:cubicBezTo>
                <a:cubicBezTo>
                  <a:pt x="8889" y="2044"/>
                  <a:pt x="8886" y="2569"/>
                  <a:pt x="8883" y="3253"/>
                </a:cubicBezTo>
                <a:lnTo>
                  <a:pt x="8869" y="6178"/>
                </a:lnTo>
                <a:lnTo>
                  <a:pt x="8705" y="6233"/>
                </a:lnTo>
                <a:cubicBezTo>
                  <a:pt x="8640" y="6256"/>
                  <a:pt x="8593" y="6289"/>
                  <a:pt x="8560" y="6344"/>
                </a:cubicBezTo>
                <a:cubicBezTo>
                  <a:pt x="8527" y="6400"/>
                  <a:pt x="8508" y="6479"/>
                  <a:pt x="8498" y="6596"/>
                </a:cubicBezTo>
                <a:cubicBezTo>
                  <a:pt x="8498" y="6596"/>
                  <a:pt x="8498" y="6598"/>
                  <a:pt x="8498" y="6598"/>
                </a:cubicBezTo>
                <a:cubicBezTo>
                  <a:pt x="8495" y="6637"/>
                  <a:pt x="8492" y="6679"/>
                  <a:pt x="8491" y="6727"/>
                </a:cubicBezTo>
                <a:cubicBezTo>
                  <a:pt x="8489" y="6775"/>
                  <a:pt x="8489" y="6828"/>
                  <a:pt x="8489" y="6885"/>
                </a:cubicBezTo>
                <a:cubicBezTo>
                  <a:pt x="8489" y="7118"/>
                  <a:pt x="8499" y="7266"/>
                  <a:pt x="8532" y="7364"/>
                </a:cubicBezTo>
                <a:cubicBezTo>
                  <a:pt x="8548" y="7412"/>
                  <a:pt x="8570" y="7449"/>
                  <a:pt x="8598" y="7477"/>
                </a:cubicBezTo>
                <a:cubicBezTo>
                  <a:pt x="8626" y="7505"/>
                  <a:pt x="8662" y="7522"/>
                  <a:pt x="8705" y="7537"/>
                </a:cubicBezTo>
                <a:cubicBezTo>
                  <a:pt x="8761" y="7557"/>
                  <a:pt x="8802" y="7585"/>
                  <a:pt x="8828" y="7623"/>
                </a:cubicBezTo>
                <a:cubicBezTo>
                  <a:pt x="8848" y="7652"/>
                  <a:pt x="8860" y="7685"/>
                  <a:pt x="8863" y="7729"/>
                </a:cubicBezTo>
                <a:cubicBezTo>
                  <a:pt x="8866" y="7773"/>
                  <a:pt x="8860" y="7827"/>
                  <a:pt x="8846" y="7890"/>
                </a:cubicBezTo>
                <a:cubicBezTo>
                  <a:pt x="8818" y="8016"/>
                  <a:pt x="8755" y="8184"/>
                  <a:pt x="8657" y="8411"/>
                </a:cubicBezTo>
                <a:cubicBezTo>
                  <a:pt x="8599" y="8546"/>
                  <a:pt x="8546" y="8687"/>
                  <a:pt x="8508" y="8801"/>
                </a:cubicBezTo>
                <a:cubicBezTo>
                  <a:pt x="8469" y="8916"/>
                  <a:pt x="8445" y="9006"/>
                  <a:pt x="8445" y="9045"/>
                </a:cubicBezTo>
                <a:cubicBezTo>
                  <a:pt x="8445" y="9060"/>
                  <a:pt x="8442" y="9072"/>
                  <a:pt x="8435" y="9083"/>
                </a:cubicBezTo>
                <a:cubicBezTo>
                  <a:pt x="8384" y="9164"/>
                  <a:pt x="8138" y="9184"/>
                  <a:pt x="7416" y="9179"/>
                </a:cubicBezTo>
                <a:lnTo>
                  <a:pt x="6387" y="9171"/>
                </a:lnTo>
                <a:lnTo>
                  <a:pt x="6338" y="8930"/>
                </a:lnTo>
                <a:cubicBezTo>
                  <a:pt x="6325" y="8863"/>
                  <a:pt x="6313" y="8812"/>
                  <a:pt x="6304" y="8786"/>
                </a:cubicBezTo>
                <a:cubicBezTo>
                  <a:pt x="6299" y="8773"/>
                  <a:pt x="6295" y="8766"/>
                  <a:pt x="6293" y="8766"/>
                </a:cubicBezTo>
                <a:cubicBezTo>
                  <a:pt x="6290" y="8766"/>
                  <a:pt x="6289" y="8772"/>
                  <a:pt x="6289" y="8786"/>
                </a:cubicBezTo>
                <a:cubicBezTo>
                  <a:pt x="6288" y="8841"/>
                  <a:pt x="6258" y="8775"/>
                  <a:pt x="6221" y="8640"/>
                </a:cubicBezTo>
                <a:cubicBezTo>
                  <a:pt x="6202" y="8573"/>
                  <a:pt x="6181" y="8510"/>
                  <a:pt x="6162" y="8461"/>
                </a:cubicBezTo>
                <a:cubicBezTo>
                  <a:pt x="6142" y="8413"/>
                  <a:pt x="6125" y="8379"/>
                  <a:pt x="6114" y="8373"/>
                </a:cubicBezTo>
                <a:cubicBezTo>
                  <a:pt x="6106" y="8369"/>
                  <a:pt x="6096" y="8356"/>
                  <a:pt x="6086" y="8338"/>
                </a:cubicBezTo>
                <a:cubicBezTo>
                  <a:pt x="6066" y="8299"/>
                  <a:pt x="6044" y="8227"/>
                  <a:pt x="6021" y="8152"/>
                </a:cubicBezTo>
                <a:cubicBezTo>
                  <a:pt x="6012" y="8118"/>
                  <a:pt x="6001" y="8090"/>
                  <a:pt x="5992" y="8053"/>
                </a:cubicBezTo>
                <a:cubicBezTo>
                  <a:pt x="5972" y="7975"/>
                  <a:pt x="5955" y="7895"/>
                  <a:pt x="5944" y="7824"/>
                </a:cubicBezTo>
                <a:cubicBezTo>
                  <a:pt x="5933" y="7754"/>
                  <a:pt x="5929" y="7694"/>
                  <a:pt x="5934" y="7661"/>
                </a:cubicBezTo>
                <a:cubicBezTo>
                  <a:pt x="5936" y="7644"/>
                  <a:pt x="5942" y="7630"/>
                  <a:pt x="5951" y="7615"/>
                </a:cubicBezTo>
                <a:cubicBezTo>
                  <a:pt x="5960" y="7601"/>
                  <a:pt x="5972" y="7586"/>
                  <a:pt x="5986" y="7575"/>
                </a:cubicBezTo>
                <a:cubicBezTo>
                  <a:pt x="6013" y="7553"/>
                  <a:pt x="6047" y="7540"/>
                  <a:pt x="6083" y="7540"/>
                </a:cubicBezTo>
                <a:cubicBezTo>
                  <a:pt x="6159" y="7540"/>
                  <a:pt x="6218" y="7484"/>
                  <a:pt x="6257" y="7374"/>
                </a:cubicBezTo>
                <a:cubicBezTo>
                  <a:pt x="6286" y="7291"/>
                  <a:pt x="6305" y="7178"/>
                  <a:pt x="6313" y="7036"/>
                </a:cubicBezTo>
                <a:cubicBezTo>
                  <a:pt x="6315" y="6989"/>
                  <a:pt x="6316" y="6939"/>
                  <a:pt x="6316" y="6885"/>
                </a:cubicBezTo>
                <a:cubicBezTo>
                  <a:pt x="6316" y="6781"/>
                  <a:pt x="6312" y="6691"/>
                  <a:pt x="6302" y="6611"/>
                </a:cubicBezTo>
                <a:cubicBezTo>
                  <a:pt x="6297" y="6571"/>
                  <a:pt x="6291" y="6534"/>
                  <a:pt x="6284" y="6500"/>
                </a:cubicBezTo>
                <a:cubicBezTo>
                  <a:pt x="6269" y="6433"/>
                  <a:pt x="6249" y="6378"/>
                  <a:pt x="6224" y="6334"/>
                </a:cubicBezTo>
                <a:cubicBezTo>
                  <a:pt x="6187" y="6268"/>
                  <a:pt x="6138" y="6228"/>
                  <a:pt x="6077" y="6213"/>
                </a:cubicBezTo>
                <a:lnTo>
                  <a:pt x="5936" y="6178"/>
                </a:lnTo>
                <a:lnTo>
                  <a:pt x="5922" y="3328"/>
                </a:lnTo>
                <a:cubicBezTo>
                  <a:pt x="5914" y="1700"/>
                  <a:pt x="5908" y="984"/>
                  <a:pt x="5894" y="627"/>
                </a:cubicBezTo>
                <a:cubicBezTo>
                  <a:pt x="5885" y="412"/>
                  <a:pt x="5872" y="328"/>
                  <a:pt x="5854" y="249"/>
                </a:cubicBezTo>
                <a:lnTo>
                  <a:pt x="5800" y="20"/>
                </a:lnTo>
                <a:lnTo>
                  <a:pt x="2972" y="20"/>
                </a:lnTo>
                <a:lnTo>
                  <a:pt x="144" y="20"/>
                </a:lnTo>
                <a:lnTo>
                  <a:pt x="72" y="385"/>
                </a:lnTo>
                <a:lnTo>
                  <a:pt x="0" y="748"/>
                </a:lnTo>
                <a:lnTo>
                  <a:pt x="0" y="10702"/>
                </a:lnTo>
                <a:lnTo>
                  <a:pt x="0" y="11175"/>
                </a:lnTo>
                <a:lnTo>
                  <a:pt x="0" y="21600"/>
                </a:lnTo>
                <a:lnTo>
                  <a:pt x="2869" y="21600"/>
                </a:lnTo>
                <a:lnTo>
                  <a:pt x="5738" y="21597"/>
                </a:lnTo>
                <a:lnTo>
                  <a:pt x="5823" y="21338"/>
                </a:lnTo>
                <a:lnTo>
                  <a:pt x="5908" y="21076"/>
                </a:lnTo>
                <a:lnTo>
                  <a:pt x="5922" y="16850"/>
                </a:lnTo>
                <a:lnTo>
                  <a:pt x="5936" y="12623"/>
                </a:lnTo>
                <a:lnTo>
                  <a:pt x="6105" y="12243"/>
                </a:lnTo>
                <a:cubicBezTo>
                  <a:pt x="6198" y="12034"/>
                  <a:pt x="6285" y="11798"/>
                  <a:pt x="6297" y="11716"/>
                </a:cubicBezTo>
                <a:cubicBezTo>
                  <a:pt x="6310" y="11635"/>
                  <a:pt x="6331" y="11593"/>
                  <a:pt x="6343" y="11623"/>
                </a:cubicBezTo>
                <a:cubicBezTo>
                  <a:pt x="6356" y="11654"/>
                  <a:pt x="6373" y="11581"/>
                  <a:pt x="6381" y="11462"/>
                </a:cubicBezTo>
                <a:cubicBezTo>
                  <a:pt x="6395" y="11251"/>
                  <a:pt x="6422" y="11246"/>
                  <a:pt x="7401" y="11246"/>
                </a:cubicBezTo>
                <a:cubicBezTo>
                  <a:pt x="8387" y="11246"/>
                  <a:pt x="8405" y="11248"/>
                  <a:pt x="8426" y="11467"/>
                </a:cubicBezTo>
                <a:cubicBezTo>
                  <a:pt x="8438" y="11590"/>
                  <a:pt x="8543" y="11898"/>
                  <a:pt x="8658" y="12152"/>
                </a:cubicBezTo>
                <a:lnTo>
                  <a:pt x="8869" y="12615"/>
                </a:lnTo>
                <a:lnTo>
                  <a:pt x="8876" y="16802"/>
                </a:lnTo>
                <a:lnTo>
                  <a:pt x="8884" y="20991"/>
                </a:lnTo>
                <a:lnTo>
                  <a:pt x="8959" y="21295"/>
                </a:lnTo>
                <a:lnTo>
                  <a:pt x="9034" y="21600"/>
                </a:lnTo>
                <a:lnTo>
                  <a:pt x="17050" y="21600"/>
                </a:lnTo>
                <a:lnTo>
                  <a:pt x="17125" y="21295"/>
                </a:lnTo>
                <a:lnTo>
                  <a:pt x="17200" y="20991"/>
                </a:lnTo>
                <a:lnTo>
                  <a:pt x="17208" y="16147"/>
                </a:lnTo>
                <a:lnTo>
                  <a:pt x="17215" y="11301"/>
                </a:lnTo>
                <a:lnTo>
                  <a:pt x="17342" y="11268"/>
                </a:lnTo>
                <a:cubicBezTo>
                  <a:pt x="17442" y="11242"/>
                  <a:pt x="17490" y="11153"/>
                  <a:pt x="17569" y="10855"/>
                </a:cubicBezTo>
                <a:cubicBezTo>
                  <a:pt x="17624" y="10648"/>
                  <a:pt x="17678" y="10512"/>
                  <a:pt x="17689" y="10553"/>
                </a:cubicBezTo>
                <a:cubicBezTo>
                  <a:pt x="17700" y="10594"/>
                  <a:pt x="17709" y="12995"/>
                  <a:pt x="17709" y="15888"/>
                </a:cubicBezTo>
                <a:lnTo>
                  <a:pt x="17709" y="21149"/>
                </a:lnTo>
                <a:lnTo>
                  <a:pt x="17790" y="21373"/>
                </a:lnTo>
                <a:cubicBezTo>
                  <a:pt x="17871" y="21596"/>
                  <a:pt x="17897" y="21600"/>
                  <a:pt x="19765" y="21600"/>
                </a:cubicBezTo>
                <a:lnTo>
                  <a:pt x="21449" y="21600"/>
                </a:lnTo>
                <a:lnTo>
                  <a:pt x="21524" y="21295"/>
                </a:lnTo>
                <a:lnTo>
                  <a:pt x="21600" y="20988"/>
                </a:lnTo>
                <a:lnTo>
                  <a:pt x="21600" y="10742"/>
                </a:lnTo>
                <a:cubicBezTo>
                  <a:pt x="21600" y="3116"/>
                  <a:pt x="21600" y="1165"/>
                  <a:pt x="21575" y="566"/>
                </a:cubicBezTo>
                <a:cubicBezTo>
                  <a:pt x="21567" y="367"/>
                  <a:pt x="21556" y="318"/>
                  <a:pt x="21542" y="259"/>
                </a:cubicBezTo>
                <a:lnTo>
                  <a:pt x="21485" y="20"/>
                </a:lnTo>
                <a:lnTo>
                  <a:pt x="19648" y="20"/>
                </a:lnTo>
                <a:cubicBezTo>
                  <a:pt x="18814" y="20"/>
                  <a:pt x="18354" y="23"/>
                  <a:pt x="18096" y="48"/>
                </a:cubicBezTo>
                <a:cubicBezTo>
                  <a:pt x="17954" y="61"/>
                  <a:pt x="17877" y="82"/>
                  <a:pt x="17829" y="111"/>
                </a:cubicBezTo>
                <a:cubicBezTo>
                  <a:pt x="17812" y="121"/>
                  <a:pt x="17796" y="133"/>
                  <a:pt x="17786" y="146"/>
                </a:cubicBezTo>
                <a:cubicBezTo>
                  <a:pt x="17774" y="162"/>
                  <a:pt x="17766" y="181"/>
                  <a:pt x="17761" y="201"/>
                </a:cubicBezTo>
                <a:cubicBezTo>
                  <a:pt x="17742" y="265"/>
                  <a:pt x="17731" y="345"/>
                  <a:pt x="17723" y="655"/>
                </a:cubicBezTo>
                <a:cubicBezTo>
                  <a:pt x="17723" y="661"/>
                  <a:pt x="17722" y="673"/>
                  <a:pt x="17722" y="680"/>
                </a:cubicBezTo>
                <a:cubicBezTo>
                  <a:pt x="17715" y="993"/>
                  <a:pt x="17711" y="1524"/>
                  <a:pt x="17710" y="2482"/>
                </a:cubicBezTo>
                <a:cubicBezTo>
                  <a:pt x="17709" y="3134"/>
                  <a:pt x="17709" y="3983"/>
                  <a:pt x="17709" y="5088"/>
                </a:cubicBezTo>
                <a:cubicBezTo>
                  <a:pt x="17709" y="7676"/>
                  <a:pt x="17700" y="9825"/>
                  <a:pt x="17689" y="9866"/>
                </a:cubicBezTo>
                <a:cubicBezTo>
                  <a:pt x="17684" y="9887"/>
                  <a:pt x="17668" y="9865"/>
                  <a:pt x="17646" y="9811"/>
                </a:cubicBezTo>
                <a:cubicBezTo>
                  <a:pt x="17635" y="9783"/>
                  <a:pt x="17623" y="9746"/>
                  <a:pt x="17610" y="9705"/>
                </a:cubicBezTo>
                <a:cubicBezTo>
                  <a:pt x="17597" y="9664"/>
                  <a:pt x="17583" y="9618"/>
                  <a:pt x="17569" y="9566"/>
                </a:cubicBezTo>
                <a:cubicBezTo>
                  <a:pt x="17529" y="9418"/>
                  <a:pt x="17498" y="9319"/>
                  <a:pt x="17464" y="9257"/>
                </a:cubicBezTo>
                <a:cubicBezTo>
                  <a:pt x="17429" y="9195"/>
                  <a:pt x="17392" y="9167"/>
                  <a:pt x="17342" y="9154"/>
                </a:cubicBezTo>
                <a:lnTo>
                  <a:pt x="17215" y="9121"/>
                </a:lnTo>
                <a:lnTo>
                  <a:pt x="17201" y="4725"/>
                </a:lnTo>
                <a:cubicBezTo>
                  <a:pt x="17198" y="3677"/>
                  <a:pt x="17195" y="2878"/>
                  <a:pt x="17192" y="2266"/>
                </a:cubicBezTo>
                <a:cubicBezTo>
                  <a:pt x="17189" y="1654"/>
                  <a:pt x="17185" y="1232"/>
                  <a:pt x="17181" y="934"/>
                </a:cubicBezTo>
                <a:cubicBezTo>
                  <a:pt x="17172" y="339"/>
                  <a:pt x="17158" y="247"/>
                  <a:pt x="17132" y="174"/>
                </a:cubicBezTo>
                <a:cubicBezTo>
                  <a:pt x="17091" y="58"/>
                  <a:pt x="15066" y="0"/>
                  <a:pt x="13042" y="0"/>
                </a:cubicBezTo>
                <a:close/>
                <a:moveTo>
                  <a:pt x="7445" y="6039"/>
                </a:moveTo>
                <a:cubicBezTo>
                  <a:pt x="7208" y="6032"/>
                  <a:pt x="6988" y="6034"/>
                  <a:pt x="6825" y="6042"/>
                </a:cubicBezTo>
                <a:cubicBezTo>
                  <a:pt x="6661" y="6050"/>
                  <a:pt x="6554" y="6065"/>
                  <a:pt x="6543" y="6085"/>
                </a:cubicBezTo>
                <a:cubicBezTo>
                  <a:pt x="6519" y="6125"/>
                  <a:pt x="6490" y="6150"/>
                  <a:pt x="6478" y="6140"/>
                </a:cubicBezTo>
                <a:cubicBezTo>
                  <a:pt x="6472" y="6135"/>
                  <a:pt x="6468" y="6255"/>
                  <a:pt x="6464" y="6450"/>
                </a:cubicBezTo>
                <a:cubicBezTo>
                  <a:pt x="6460" y="6645"/>
                  <a:pt x="6458" y="6917"/>
                  <a:pt x="6458" y="7218"/>
                </a:cubicBezTo>
                <a:cubicBezTo>
                  <a:pt x="6458" y="7476"/>
                  <a:pt x="6458" y="7671"/>
                  <a:pt x="6459" y="7824"/>
                </a:cubicBezTo>
                <a:cubicBezTo>
                  <a:pt x="6459" y="7825"/>
                  <a:pt x="6459" y="7827"/>
                  <a:pt x="6459" y="7827"/>
                </a:cubicBezTo>
                <a:cubicBezTo>
                  <a:pt x="6460" y="7979"/>
                  <a:pt x="6462" y="8086"/>
                  <a:pt x="6467" y="8164"/>
                </a:cubicBezTo>
                <a:cubicBezTo>
                  <a:pt x="6467" y="8174"/>
                  <a:pt x="6468" y="8178"/>
                  <a:pt x="6469" y="8187"/>
                </a:cubicBezTo>
                <a:cubicBezTo>
                  <a:pt x="6473" y="8251"/>
                  <a:pt x="6478" y="8296"/>
                  <a:pt x="6485" y="8328"/>
                </a:cubicBezTo>
                <a:cubicBezTo>
                  <a:pt x="6494" y="8363"/>
                  <a:pt x="6506" y="8385"/>
                  <a:pt x="6520" y="8408"/>
                </a:cubicBezTo>
                <a:cubicBezTo>
                  <a:pt x="6527" y="8419"/>
                  <a:pt x="6539" y="8427"/>
                  <a:pt x="6557" y="8436"/>
                </a:cubicBezTo>
                <a:cubicBezTo>
                  <a:pt x="6557" y="8436"/>
                  <a:pt x="6557" y="8436"/>
                  <a:pt x="6557" y="8436"/>
                </a:cubicBezTo>
                <a:cubicBezTo>
                  <a:pt x="6610" y="8462"/>
                  <a:pt x="6707" y="8483"/>
                  <a:pt x="6830" y="8497"/>
                </a:cubicBezTo>
                <a:cubicBezTo>
                  <a:pt x="7159" y="8533"/>
                  <a:pt x="7671" y="8524"/>
                  <a:pt x="7989" y="8479"/>
                </a:cubicBezTo>
                <a:cubicBezTo>
                  <a:pt x="8068" y="8468"/>
                  <a:pt x="8135" y="8455"/>
                  <a:pt x="8184" y="8439"/>
                </a:cubicBezTo>
                <a:cubicBezTo>
                  <a:pt x="8233" y="8423"/>
                  <a:pt x="8265" y="8404"/>
                  <a:pt x="8272" y="8383"/>
                </a:cubicBezTo>
                <a:cubicBezTo>
                  <a:pt x="8293" y="8324"/>
                  <a:pt x="8305" y="8249"/>
                  <a:pt x="8310" y="8074"/>
                </a:cubicBezTo>
                <a:cubicBezTo>
                  <a:pt x="8316" y="7898"/>
                  <a:pt x="8317" y="7622"/>
                  <a:pt x="8313" y="7157"/>
                </a:cubicBezTo>
                <a:lnTo>
                  <a:pt x="8305" y="6070"/>
                </a:lnTo>
                <a:lnTo>
                  <a:pt x="7445" y="6039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999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pic>
        <p:nvPicPr>
          <p:cNvPr id="1000" name="로고PNG.png" descr="로고PNG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922590" y="5740127"/>
            <a:ext cx="2112620" cy="994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1" name="한국기초과학지원연구원Symbol mark.png" descr="한국기초과학지원연구원Symbol mark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683250" y="4725677"/>
            <a:ext cx="905256" cy="49402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2" name="서울대.png" descr="서울대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08200" y="4679934"/>
            <a:ext cx="809995" cy="8395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3" name="부산대_로고.png" descr="부산대_로고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051800" y="11116885"/>
            <a:ext cx="809995" cy="808416"/>
          </a:xfrm>
          <a:prstGeom prst="rect">
            <a:avLst/>
          </a:prstGeom>
          <a:ln w="12700">
            <a:miter lim="400000"/>
          </a:ln>
        </p:spPr>
      </p:pic>
      <p:sp>
        <p:nvSpPr>
          <p:cNvPr id="1004" name="Adapting the knowledge learned from operating Grid facilities to domestic region…"/>
          <p:cNvSpPr txBox="1">
            <a:spLocks noGrp="1"/>
          </p:cNvSpPr>
          <p:nvPr>
            <p:ph type="body" sz="quarter" idx="4294967295"/>
          </p:nvPr>
        </p:nvSpPr>
        <p:spPr>
          <a:xfrm>
            <a:off x="10787739" y="3972907"/>
            <a:ext cx="12679390" cy="4529152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329184" indent="-329184" defTabSz="1316703">
              <a:spcBef>
                <a:spcPts val="2100"/>
              </a:spcBef>
              <a:defRPr sz="2592"/>
            </a:pPr>
            <a:r>
              <a:t>Adapting the knowledge learned from operating Grid facilities to domestic region</a:t>
            </a:r>
          </a:p>
          <a:p>
            <a:pPr marL="329184" indent="-329184" defTabSz="1316703">
              <a:spcBef>
                <a:spcPts val="2100"/>
              </a:spcBef>
              <a:defRPr sz="2592"/>
            </a:pPr>
            <a:r>
              <a:t>Dedicated optical links provided by KREONet for efficient data transfer and sharing</a:t>
            </a:r>
          </a:p>
          <a:p>
            <a:pPr marL="658368" lvl="1" indent="-329184" defTabSz="1316703">
              <a:spcBef>
                <a:spcPts val="2100"/>
              </a:spcBef>
              <a:buChar char="‣"/>
              <a:defRPr sz="2592"/>
            </a:pPr>
            <a:r>
              <a:t>No need to move data by using external drives and overseas delivery</a:t>
            </a:r>
          </a:p>
          <a:p>
            <a:pPr marL="329184" indent="-329184" defTabSz="1316703">
              <a:spcBef>
                <a:spcPts val="2100"/>
              </a:spcBef>
              <a:defRPr sz="2592"/>
            </a:pPr>
            <a:r>
              <a:t>Data analysis pipeline running on compute clusters </a:t>
            </a:r>
          </a:p>
          <a:p>
            <a:pPr marL="658368" lvl="1" indent="-329184" defTabSz="1316703">
              <a:spcBef>
                <a:spcPts val="2100"/>
              </a:spcBef>
              <a:buChar char="‣"/>
              <a:defRPr sz="2592"/>
            </a:pPr>
            <a:r>
              <a:t>No need to own and maintain private cluster at individual labs </a:t>
            </a:r>
          </a:p>
          <a:p>
            <a:pPr marL="329184" indent="-329184" defTabSz="1316703">
              <a:spcBef>
                <a:spcPts val="2100"/>
              </a:spcBef>
              <a:defRPr sz="2592"/>
            </a:pPr>
            <a:r>
              <a:t>User access to data and analysis pipeline without geographical constraints</a:t>
            </a:r>
          </a:p>
          <a:p>
            <a:pPr marL="329184" indent="-329184" defTabSz="1316703">
              <a:spcBef>
                <a:spcPts val="2100"/>
              </a:spcBef>
              <a:buChar char="➡"/>
              <a:defRPr sz="2592"/>
            </a:pPr>
            <a:r>
              <a:t> </a:t>
            </a:r>
            <a:r>
              <a:rPr b="1"/>
              <a:t>Significant reduction of time in research activities</a:t>
            </a:r>
          </a:p>
        </p:txBody>
      </p:sp>
      <p:sp>
        <p:nvSpPr>
          <p:cNvPr id="1005" name="Rectangle"/>
          <p:cNvSpPr/>
          <p:nvPr/>
        </p:nvSpPr>
        <p:spPr>
          <a:xfrm>
            <a:off x="8223192" y="10765364"/>
            <a:ext cx="905257" cy="14995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1006" name="Rectangle"/>
          <p:cNvSpPr/>
          <p:nvPr/>
        </p:nvSpPr>
        <p:spPr>
          <a:xfrm>
            <a:off x="2951194" y="4947566"/>
            <a:ext cx="809995" cy="14995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pic>
        <p:nvPicPr>
          <p:cNvPr id="1007" name="스크린샷 2023-10-31 10.43.45.png" descr="스크린샷 2023-10-31 10.43.45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351315" y="5794898"/>
            <a:ext cx="950774" cy="1485585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8" name="스크린샷 2023-10-31 10.43.45.png" descr="스크린샷 2023-10-31 10.43.45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815215" y="10819351"/>
            <a:ext cx="950774" cy="148558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Thank you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Thank you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xmlns="" id="{0B4586BC-01E0-4A61-8437-DF556063ED40}"/>
              </a:ext>
            </a:extLst>
          </p:cNvPr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ko-KR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9451657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xmlns="" id="{6DD9FA53-139E-42D3-9582-2AE5103E8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842" y="29474"/>
            <a:ext cx="21363058" cy="13572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8834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DSC02261.JPG" descr="DSC02261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937858" y="6999109"/>
            <a:ext cx="3432171" cy="5171447"/>
          </a:xfrm>
          <a:prstGeom prst="rect">
            <a:avLst/>
          </a:prstGeom>
          <a:ln w="25400">
            <a:miter lim="400000"/>
          </a:ln>
          <a:effectLst>
            <a:reflection stA="50000" endPos="40000" dir="5400000" sy="-100000" algn="bl" rotWithShape="0"/>
          </a:effectLst>
        </p:spPr>
      </p:pic>
      <p:sp>
        <p:nvSpPr>
          <p:cNvPr id="209" name="Global Science experimental Data hub Center"/>
          <p:cNvSpPr txBox="1">
            <a:spLocks noGrp="1"/>
          </p:cNvSpPr>
          <p:nvPr>
            <p:ph type="body" idx="21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520065">
              <a:defRPr sz="3465"/>
            </a:lvl1pPr>
          </a:lstStyle>
          <a:p>
            <a:r>
              <a:t>Global Science experimental Data hub Center</a:t>
            </a:r>
          </a:p>
        </p:txBody>
      </p:sp>
      <p:sp>
        <p:nvSpPr>
          <p:cNvPr id="210" name="Government-funded project, started in 2009 to promote Korean fundamental research through providing computing power and data storage…"/>
          <p:cNvSpPr txBox="1">
            <a:spLocks noGrp="1"/>
          </p:cNvSpPr>
          <p:nvPr>
            <p:ph type="body" sz="half"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609599" indent="-609599">
              <a:defRPr sz="3200"/>
            </a:pPr>
            <a:r>
              <a:rPr dirty="0">
                <a:latin typeface="Arial" panose="020B0604020202020204" pitchFamily="34" charset="0"/>
                <a:ea typeface="나눔고딕 Light" panose="020D0904000000000000" pitchFamily="50" charset="-127"/>
                <a:cs typeface="Arial" panose="020B0604020202020204" pitchFamily="34" charset="0"/>
              </a:rPr>
              <a:t>Government-funded project, started in 2009 to promote Korean fundamental research through providing computing power and data storage</a:t>
            </a:r>
          </a:p>
          <a:p>
            <a:pPr marL="609599" indent="-609599">
              <a:defRPr sz="3200" b="1"/>
            </a:pPr>
            <a:r>
              <a:rPr dirty="0">
                <a:latin typeface="Arial" panose="020B0604020202020204" pitchFamily="34" charset="0"/>
                <a:ea typeface="나눔고딕 Light" panose="020D0904000000000000" pitchFamily="50" charset="-127"/>
                <a:cs typeface="Arial" panose="020B0604020202020204" pitchFamily="34" charset="0"/>
              </a:rPr>
              <a:t>Datacenter for data-intensive fundamental research</a:t>
            </a:r>
          </a:p>
          <a:p>
            <a:pPr lvl="1">
              <a:defRPr sz="3200"/>
            </a:pPr>
            <a:r>
              <a:rPr dirty="0">
                <a:latin typeface="Arial" panose="020B0604020202020204" pitchFamily="34" charset="0"/>
                <a:ea typeface="나눔고딕 Light" panose="020D0904000000000000" pitchFamily="50" charset="-127"/>
                <a:cs typeface="Arial" panose="020B0604020202020204" pitchFamily="34" charset="0"/>
              </a:rPr>
              <a:t>Preserving data from domestic or overseas large and complex scientific instruments as well as </a:t>
            </a:r>
            <a:r>
              <a:rPr dirty="0" smtClean="0">
                <a:latin typeface="Arial" panose="020B0604020202020204" pitchFamily="34" charset="0"/>
                <a:ea typeface="나눔고딕 Light" panose="020D0904000000000000" pitchFamily="50" charset="-127"/>
                <a:cs typeface="Arial" panose="020B0604020202020204" pitchFamily="34" charset="0"/>
              </a:rPr>
              <a:t>simulation-R&amp;D </a:t>
            </a:r>
            <a:r>
              <a:rPr dirty="0">
                <a:latin typeface="Arial" panose="020B0604020202020204" pitchFamily="34" charset="0"/>
                <a:ea typeface="나눔고딕 Light" panose="020D0904000000000000" pitchFamily="50" charset="-127"/>
                <a:cs typeface="Arial" panose="020B0604020202020204" pitchFamily="34" charset="0"/>
              </a:rPr>
              <a:t>activities</a:t>
            </a:r>
          </a:p>
          <a:p>
            <a:pPr lvl="1">
              <a:defRPr sz="3200"/>
            </a:pPr>
            <a:r>
              <a:rPr dirty="0">
                <a:latin typeface="Arial" panose="020B0604020202020204" pitchFamily="34" charset="0"/>
                <a:ea typeface="나눔고딕 Light" panose="020D0904000000000000" pitchFamily="50" charset="-127"/>
                <a:cs typeface="Arial" panose="020B0604020202020204" pitchFamily="34" charset="0"/>
              </a:rPr>
              <a:t>Providing services based on technology development: distributed computing structure, high availability storage system, infra integrated management, disk-based custodial storage</a:t>
            </a:r>
          </a:p>
        </p:txBody>
      </p:sp>
      <p:sp>
        <p:nvSpPr>
          <p:cNvPr id="211" name="GSDC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GSDC</a:t>
            </a:r>
          </a:p>
        </p:txBody>
      </p:sp>
      <p:sp>
        <p:nvSpPr>
          <p:cNvPr id="212" name="Server"/>
          <p:cNvSpPr txBox="1"/>
          <p:nvPr/>
        </p:nvSpPr>
        <p:spPr>
          <a:xfrm>
            <a:off x="12928582" y="9279945"/>
            <a:ext cx="1450722" cy="609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b="1">
                <a:solidFill>
                  <a:srgbClr val="FFFFFF"/>
                </a:solidFill>
              </a:defRPr>
            </a:lvl1pPr>
          </a:lstStyle>
          <a:p>
            <a:r>
              <a:t>Server</a:t>
            </a:r>
          </a:p>
        </p:txBody>
      </p:sp>
      <p:pic>
        <p:nvPicPr>
          <p:cNvPr id="213" name="IMG_2680.JPG" descr="IMG_2680.JPG"/>
          <p:cNvPicPr>
            <a:picLocks/>
          </p:cNvPicPr>
          <p:nvPr/>
        </p:nvPicPr>
        <p:blipFill>
          <a:blip r:embed="rId3">
            <a:extLst/>
          </a:blip>
          <a:srcRect l="42023" t="21980" r="30937" b="11959"/>
          <a:stretch>
            <a:fillRect/>
          </a:stretch>
        </p:blipFill>
        <p:spPr>
          <a:xfrm>
            <a:off x="15569131" y="6999270"/>
            <a:ext cx="3432050" cy="5171282"/>
          </a:xfrm>
          <a:prstGeom prst="rect">
            <a:avLst/>
          </a:prstGeom>
          <a:ln w="25400">
            <a:miter lim="400000"/>
          </a:ln>
          <a:effectLst>
            <a:reflection stA="50000" endPos="40000" dir="5400000" sy="-100000" algn="bl" rotWithShape="0"/>
          </a:effectLst>
        </p:spPr>
      </p:pic>
      <p:sp>
        <p:nvSpPr>
          <p:cNvPr id="214" name="Network"/>
          <p:cNvSpPr txBox="1"/>
          <p:nvPr/>
        </p:nvSpPr>
        <p:spPr>
          <a:xfrm>
            <a:off x="16352594" y="9279945"/>
            <a:ext cx="1865250" cy="609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b="1">
                <a:solidFill>
                  <a:srgbClr val="FFFFFF"/>
                </a:solidFill>
              </a:defRPr>
            </a:lvl1pPr>
          </a:lstStyle>
          <a:p>
            <a:r>
              <a:t>Network</a:t>
            </a:r>
          </a:p>
        </p:txBody>
      </p:sp>
      <p:pic>
        <p:nvPicPr>
          <p:cNvPr id="215" name="DSC02326.JPG" descr="DSC02326.JPG"/>
          <p:cNvPicPr>
            <a:picLocks noChangeAspect="1"/>
          </p:cNvPicPr>
          <p:nvPr/>
        </p:nvPicPr>
        <p:blipFill>
          <a:blip r:embed="rId4">
            <a:extLst/>
          </a:blip>
          <a:srcRect l="31239" r="24504"/>
          <a:stretch>
            <a:fillRect/>
          </a:stretch>
        </p:blipFill>
        <p:spPr>
          <a:xfrm>
            <a:off x="19200409" y="6999192"/>
            <a:ext cx="3448437" cy="5171380"/>
          </a:xfrm>
          <a:prstGeom prst="rect">
            <a:avLst/>
          </a:prstGeom>
          <a:ln w="25400">
            <a:miter lim="400000"/>
          </a:ln>
          <a:effectLst>
            <a:reflection stA="50000" endPos="40000" dir="5400000" sy="-100000" algn="bl" rotWithShape="0"/>
          </a:effectLst>
        </p:spPr>
      </p:pic>
      <p:sp>
        <p:nvSpPr>
          <p:cNvPr id="216" name="Storage"/>
          <p:cNvSpPr txBox="1"/>
          <p:nvPr/>
        </p:nvSpPr>
        <p:spPr>
          <a:xfrm>
            <a:off x="20055698" y="9279945"/>
            <a:ext cx="1737869" cy="609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400" b="1">
                <a:solidFill>
                  <a:srgbClr val="FFFFFF"/>
                </a:solidFill>
              </a:defRPr>
            </a:lvl1pPr>
          </a:lstStyle>
          <a:p>
            <a:r>
              <a:t>Storage</a:t>
            </a:r>
          </a:p>
        </p:txBody>
      </p:sp>
      <p:pic>
        <p:nvPicPr>
          <p:cNvPr id="217" name="스크린샷 2022-12-13 13.06.13.png" descr="스크린샷 2022-12-13 13.06.13.png"/>
          <p:cNvPicPr>
            <a:picLocks noChangeAspect="1"/>
          </p:cNvPicPr>
          <p:nvPr/>
        </p:nvPicPr>
        <p:blipFill>
          <a:blip r:embed="rId5">
            <a:extLst/>
          </a:blip>
          <a:srcRect l="728" t="815" r="1175" b="1176"/>
          <a:stretch>
            <a:fillRect/>
          </a:stretch>
        </p:blipFill>
        <p:spPr>
          <a:xfrm>
            <a:off x="12017400" y="3102354"/>
            <a:ext cx="2167993" cy="18537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27" h="21553" extrusionOk="0">
                <a:moveTo>
                  <a:pt x="11771" y="0"/>
                </a:moveTo>
                <a:cubicBezTo>
                  <a:pt x="11686" y="0"/>
                  <a:pt x="11608" y="90"/>
                  <a:pt x="11278" y="581"/>
                </a:cubicBezTo>
                <a:cubicBezTo>
                  <a:pt x="11195" y="704"/>
                  <a:pt x="11174" y="709"/>
                  <a:pt x="10940" y="646"/>
                </a:cubicBezTo>
                <a:cubicBezTo>
                  <a:pt x="10796" y="608"/>
                  <a:pt x="10190" y="575"/>
                  <a:pt x="9529" y="572"/>
                </a:cubicBezTo>
                <a:cubicBezTo>
                  <a:pt x="8475" y="568"/>
                  <a:pt x="8330" y="579"/>
                  <a:pt x="7905" y="706"/>
                </a:cubicBezTo>
                <a:lnTo>
                  <a:pt x="7439" y="849"/>
                </a:lnTo>
                <a:lnTo>
                  <a:pt x="7236" y="632"/>
                </a:lnTo>
                <a:cubicBezTo>
                  <a:pt x="7126" y="514"/>
                  <a:pt x="7009" y="420"/>
                  <a:pt x="6972" y="420"/>
                </a:cubicBezTo>
                <a:cubicBezTo>
                  <a:pt x="6866" y="420"/>
                  <a:pt x="6702" y="661"/>
                  <a:pt x="6560" y="1029"/>
                </a:cubicBezTo>
                <a:cubicBezTo>
                  <a:pt x="6451" y="1314"/>
                  <a:pt x="6386" y="1400"/>
                  <a:pt x="6168" y="1546"/>
                </a:cubicBezTo>
                <a:cubicBezTo>
                  <a:pt x="6024" y="1642"/>
                  <a:pt x="5848" y="1739"/>
                  <a:pt x="5779" y="1763"/>
                </a:cubicBezTo>
                <a:cubicBezTo>
                  <a:pt x="5464" y="1872"/>
                  <a:pt x="4602" y="2432"/>
                  <a:pt x="4209" y="2782"/>
                </a:cubicBezTo>
                <a:cubicBezTo>
                  <a:pt x="3209" y="3674"/>
                  <a:pt x="2513" y="4891"/>
                  <a:pt x="1890" y="6843"/>
                </a:cubicBezTo>
                <a:cubicBezTo>
                  <a:pt x="1210" y="8971"/>
                  <a:pt x="697" y="11968"/>
                  <a:pt x="697" y="13801"/>
                </a:cubicBezTo>
                <a:cubicBezTo>
                  <a:pt x="697" y="14594"/>
                  <a:pt x="671" y="14694"/>
                  <a:pt x="421" y="14821"/>
                </a:cubicBezTo>
                <a:cubicBezTo>
                  <a:pt x="-213" y="15144"/>
                  <a:pt x="-131" y="15800"/>
                  <a:pt x="665" y="16759"/>
                </a:cubicBezTo>
                <a:cubicBezTo>
                  <a:pt x="1624" y="17914"/>
                  <a:pt x="3724" y="19480"/>
                  <a:pt x="5309" y="20220"/>
                </a:cubicBezTo>
                <a:cubicBezTo>
                  <a:pt x="6324" y="20694"/>
                  <a:pt x="8846" y="21405"/>
                  <a:pt x="9883" y="21512"/>
                </a:cubicBezTo>
                <a:cubicBezTo>
                  <a:pt x="10737" y="21600"/>
                  <a:pt x="12362" y="21539"/>
                  <a:pt x="13026" y="21392"/>
                </a:cubicBezTo>
                <a:cubicBezTo>
                  <a:pt x="14608" y="21042"/>
                  <a:pt x="16351" y="20243"/>
                  <a:pt x="18362" y="18946"/>
                </a:cubicBezTo>
                <a:cubicBezTo>
                  <a:pt x="19271" y="18360"/>
                  <a:pt x="20394" y="17502"/>
                  <a:pt x="20693" y="17161"/>
                </a:cubicBezTo>
                <a:cubicBezTo>
                  <a:pt x="21248" y="16529"/>
                  <a:pt x="21387" y="15839"/>
                  <a:pt x="21031" y="15490"/>
                </a:cubicBezTo>
                <a:cubicBezTo>
                  <a:pt x="20880" y="15342"/>
                  <a:pt x="20498" y="15157"/>
                  <a:pt x="20071" y="15029"/>
                </a:cubicBezTo>
                <a:lnTo>
                  <a:pt x="19644" y="14904"/>
                </a:lnTo>
                <a:lnTo>
                  <a:pt x="19609" y="14337"/>
                </a:lnTo>
                <a:cubicBezTo>
                  <a:pt x="19570" y="13708"/>
                  <a:pt x="19482" y="13115"/>
                  <a:pt x="19407" y="12948"/>
                </a:cubicBezTo>
                <a:cubicBezTo>
                  <a:pt x="19376" y="12878"/>
                  <a:pt x="19325" y="12846"/>
                  <a:pt x="19263" y="12865"/>
                </a:cubicBezTo>
                <a:cubicBezTo>
                  <a:pt x="19204" y="12883"/>
                  <a:pt x="19146" y="12856"/>
                  <a:pt x="19119" y="12796"/>
                </a:cubicBezTo>
                <a:cubicBezTo>
                  <a:pt x="19077" y="12700"/>
                  <a:pt x="18950" y="11817"/>
                  <a:pt x="18614" y="9321"/>
                </a:cubicBezTo>
                <a:cubicBezTo>
                  <a:pt x="18160" y="5948"/>
                  <a:pt x="17569" y="4413"/>
                  <a:pt x="16236" y="3138"/>
                </a:cubicBezTo>
                <a:cubicBezTo>
                  <a:pt x="15401" y="2339"/>
                  <a:pt x="14687" y="1922"/>
                  <a:pt x="13081" y="1292"/>
                </a:cubicBezTo>
                <a:lnTo>
                  <a:pt x="12152" y="927"/>
                </a:lnTo>
                <a:lnTo>
                  <a:pt x="12070" y="600"/>
                </a:lnTo>
                <a:cubicBezTo>
                  <a:pt x="11958" y="151"/>
                  <a:pt x="11884" y="0"/>
                  <a:pt x="11771" y="0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218" name="스크린샷 2022-12-13 13.09.11.png" descr="스크린샷 2022-12-13 13.09.11.png"/>
          <p:cNvPicPr>
            <a:picLocks noChangeAspect="1"/>
          </p:cNvPicPr>
          <p:nvPr/>
        </p:nvPicPr>
        <p:blipFill>
          <a:blip r:embed="rId6">
            <a:extLst/>
          </a:blip>
          <a:srcRect l="81"/>
          <a:stretch>
            <a:fillRect/>
          </a:stretch>
        </p:blipFill>
        <p:spPr>
          <a:xfrm>
            <a:off x="15614661" y="4144757"/>
            <a:ext cx="2002691" cy="246445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bird.png" descr="bird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903294" y="4994391"/>
            <a:ext cx="3432170" cy="1595314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스크린샷 2022-12-13 13.11.05.png" descr="스크린샷 2022-12-13 13.11.05.png"/>
          <p:cNvPicPr>
            <a:picLocks noChangeAspect="1"/>
          </p:cNvPicPr>
          <p:nvPr/>
        </p:nvPicPr>
        <p:blipFill>
          <a:blip r:embed="rId8">
            <a:extLst/>
          </a:blip>
          <a:srcRect l="356" t="1010" r="473" b="1000"/>
          <a:stretch>
            <a:fillRect/>
          </a:stretch>
        </p:blipFill>
        <p:spPr>
          <a:xfrm>
            <a:off x="18042330" y="5104859"/>
            <a:ext cx="3943351" cy="13743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489"/>
                </a:lnTo>
                <a:lnTo>
                  <a:pt x="0" y="2526"/>
                </a:lnTo>
                <a:lnTo>
                  <a:pt x="0" y="4971"/>
                </a:lnTo>
                <a:lnTo>
                  <a:pt x="689" y="4971"/>
                </a:lnTo>
                <a:lnTo>
                  <a:pt x="1380" y="4971"/>
                </a:lnTo>
                <a:lnTo>
                  <a:pt x="1750" y="6025"/>
                </a:lnTo>
                <a:lnTo>
                  <a:pt x="2122" y="7079"/>
                </a:lnTo>
                <a:lnTo>
                  <a:pt x="2122" y="7160"/>
                </a:lnTo>
                <a:lnTo>
                  <a:pt x="2122" y="8346"/>
                </a:lnTo>
                <a:lnTo>
                  <a:pt x="2122" y="8352"/>
                </a:lnTo>
                <a:lnTo>
                  <a:pt x="2122" y="9537"/>
                </a:lnTo>
                <a:lnTo>
                  <a:pt x="2122" y="9618"/>
                </a:lnTo>
                <a:lnTo>
                  <a:pt x="1737" y="10710"/>
                </a:lnTo>
                <a:lnTo>
                  <a:pt x="1354" y="11801"/>
                </a:lnTo>
                <a:lnTo>
                  <a:pt x="676" y="11801"/>
                </a:lnTo>
                <a:lnTo>
                  <a:pt x="0" y="11801"/>
                </a:lnTo>
                <a:lnTo>
                  <a:pt x="0" y="14252"/>
                </a:lnTo>
                <a:lnTo>
                  <a:pt x="0" y="14290"/>
                </a:lnTo>
                <a:lnTo>
                  <a:pt x="0" y="16772"/>
                </a:lnTo>
                <a:lnTo>
                  <a:pt x="893" y="16772"/>
                </a:lnTo>
                <a:lnTo>
                  <a:pt x="1759" y="16772"/>
                </a:lnTo>
                <a:lnTo>
                  <a:pt x="1759" y="14826"/>
                </a:lnTo>
                <a:lnTo>
                  <a:pt x="1759" y="12880"/>
                </a:lnTo>
                <a:lnTo>
                  <a:pt x="1785" y="12805"/>
                </a:lnTo>
                <a:lnTo>
                  <a:pt x="1785" y="12780"/>
                </a:lnTo>
                <a:lnTo>
                  <a:pt x="1930" y="12387"/>
                </a:lnTo>
                <a:lnTo>
                  <a:pt x="2128" y="11820"/>
                </a:lnTo>
                <a:lnTo>
                  <a:pt x="2496" y="10759"/>
                </a:lnTo>
                <a:lnTo>
                  <a:pt x="2528" y="10759"/>
                </a:lnTo>
                <a:lnTo>
                  <a:pt x="3137" y="10759"/>
                </a:lnTo>
                <a:lnTo>
                  <a:pt x="3165" y="10759"/>
                </a:lnTo>
                <a:lnTo>
                  <a:pt x="3776" y="10759"/>
                </a:lnTo>
                <a:lnTo>
                  <a:pt x="3776" y="8389"/>
                </a:lnTo>
                <a:lnTo>
                  <a:pt x="3776" y="6013"/>
                </a:lnTo>
                <a:lnTo>
                  <a:pt x="3174" y="6013"/>
                </a:lnTo>
                <a:lnTo>
                  <a:pt x="3150" y="6013"/>
                </a:lnTo>
                <a:lnTo>
                  <a:pt x="2548" y="6013"/>
                </a:lnTo>
                <a:lnTo>
                  <a:pt x="2522" y="6013"/>
                </a:lnTo>
                <a:lnTo>
                  <a:pt x="2139" y="4915"/>
                </a:lnTo>
                <a:lnTo>
                  <a:pt x="1759" y="3817"/>
                </a:lnTo>
                <a:lnTo>
                  <a:pt x="1759" y="1909"/>
                </a:lnTo>
                <a:lnTo>
                  <a:pt x="1759" y="0"/>
                </a:lnTo>
                <a:lnTo>
                  <a:pt x="893" y="0"/>
                </a:lnTo>
                <a:lnTo>
                  <a:pt x="0" y="0"/>
                </a:lnTo>
                <a:close/>
                <a:moveTo>
                  <a:pt x="635" y="1746"/>
                </a:moveTo>
                <a:lnTo>
                  <a:pt x="893" y="1746"/>
                </a:lnTo>
                <a:lnTo>
                  <a:pt x="1152" y="1746"/>
                </a:lnTo>
                <a:lnTo>
                  <a:pt x="1152" y="2489"/>
                </a:lnTo>
                <a:lnTo>
                  <a:pt x="1152" y="3231"/>
                </a:lnTo>
                <a:lnTo>
                  <a:pt x="898" y="3250"/>
                </a:lnTo>
                <a:cubicBezTo>
                  <a:pt x="703" y="3266"/>
                  <a:pt x="643" y="3247"/>
                  <a:pt x="633" y="3169"/>
                </a:cubicBezTo>
                <a:cubicBezTo>
                  <a:pt x="625" y="3113"/>
                  <a:pt x="622" y="2772"/>
                  <a:pt x="626" y="2408"/>
                </a:cubicBezTo>
                <a:lnTo>
                  <a:pt x="635" y="1746"/>
                </a:lnTo>
                <a:close/>
                <a:moveTo>
                  <a:pt x="20283" y="8757"/>
                </a:moveTo>
                <a:lnTo>
                  <a:pt x="20274" y="9780"/>
                </a:lnTo>
                <a:lnTo>
                  <a:pt x="20267" y="10797"/>
                </a:lnTo>
                <a:lnTo>
                  <a:pt x="20054" y="10822"/>
                </a:lnTo>
                <a:lnTo>
                  <a:pt x="19841" y="10841"/>
                </a:lnTo>
                <a:lnTo>
                  <a:pt x="19841" y="11689"/>
                </a:lnTo>
                <a:lnTo>
                  <a:pt x="19841" y="12537"/>
                </a:lnTo>
                <a:lnTo>
                  <a:pt x="20054" y="12556"/>
                </a:lnTo>
                <a:lnTo>
                  <a:pt x="20267" y="12581"/>
                </a:lnTo>
                <a:lnTo>
                  <a:pt x="20283" y="14882"/>
                </a:lnTo>
                <a:cubicBezTo>
                  <a:pt x="20291" y="16299"/>
                  <a:pt x="20308" y="17277"/>
                  <a:pt x="20326" y="17427"/>
                </a:cubicBezTo>
                <a:cubicBezTo>
                  <a:pt x="20406" y="18088"/>
                  <a:pt x="20551" y="18486"/>
                  <a:pt x="20791" y="18706"/>
                </a:cubicBezTo>
                <a:cubicBezTo>
                  <a:pt x="20962" y="18862"/>
                  <a:pt x="21272" y="18896"/>
                  <a:pt x="21470" y="18774"/>
                </a:cubicBezTo>
                <a:lnTo>
                  <a:pt x="21600" y="18693"/>
                </a:lnTo>
                <a:lnTo>
                  <a:pt x="21600" y="17776"/>
                </a:lnTo>
                <a:lnTo>
                  <a:pt x="21600" y="16866"/>
                </a:lnTo>
                <a:lnTo>
                  <a:pt x="21461" y="16978"/>
                </a:lnTo>
                <a:cubicBezTo>
                  <a:pt x="21273" y="17129"/>
                  <a:pt x="21159" y="17058"/>
                  <a:pt x="21059" y="16729"/>
                </a:cubicBezTo>
                <a:lnTo>
                  <a:pt x="20978" y="16467"/>
                </a:lnTo>
                <a:lnTo>
                  <a:pt x="20983" y="15450"/>
                </a:lnTo>
                <a:cubicBezTo>
                  <a:pt x="20983" y="15442"/>
                  <a:pt x="20983" y="15433"/>
                  <a:pt x="20983" y="15425"/>
                </a:cubicBezTo>
                <a:cubicBezTo>
                  <a:pt x="20982" y="15119"/>
                  <a:pt x="20983" y="14741"/>
                  <a:pt x="20985" y="14252"/>
                </a:cubicBezTo>
                <a:lnTo>
                  <a:pt x="20991" y="12581"/>
                </a:lnTo>
                <a:lnTo>
                  <a:pt x="21296" y="12562"/>
                </a:lnTo>
                <a:lnTo>
                  <a:pt x="21600" y="12537"/>
                </a:lnTo>
                <a:lnTo>
                  <a:pt x="21600" y="11689"/>
                </a:lnTo>
                <a:lnTo>
                  <a:pt x="21600" y="10841"/>
                </a:lnTo>
                <a:lnTo>
                  <a:pt x="21296" y="10822"/>
                </a:lnTo>
                <a:lnTo>
                  <a:pt x="20991" y="10797"/>
                </a:lnTo>
                <a:lnTo>
                  <a:pt x="20985" y="9780"/>
                </a:lnTo>
                <a:lnTo>
                  <a:pt x="20976" y="8757"/>
                </a:lnTo>
                <a:lnTo>
                  <a:pt x="20630" y="8757"/>
                </a:lnTo>
                <a:lnTo>
                  <a:pt x="20283" y="8757"/>
                </a:lnTo>
                <a:close/>
                <a:moveTo>
                  <a:pt x="15722" y="10759"/>
                </a:moveTo>
                <a:cubicBezTo>
                  <a:pt x="15540" y="10747"/>
                  <a:pt x="15351" y="10839"/>
                  <a:pt x="15217" y="11015"/>
                </a:cubicBezTo>
                <a:cubicBezTo>
                  <a:pt x="15129" y="11131"/>
                  <a:pt x="15039" y="11288"/>
                  <a:pt x="15015" y="11364"/>
                </a:cubicBezTo>
                <a:cubicBezTo>
                  <a:pt x="14955" y="11554"/>
                  <a:pt x="14926" y="11475"/>
                  <a:pt x="14926" y="11127"/>
                </a:cubicBezTo>
                <a:lnTo>
                  <a:pt x="14926" y="10834"/>
                </a:lnTo>
                <a:lnTo>
                  <a:pt x="14589" y="10834"/>
                </a:lnTo>
                <a:lnTo>
                  <a:pt x="14228" y="10834"/>
                </a:lnTo>
                <a:lnTo>
                  <a:pt x="14228" y="16217"/>
                </a:lnTo>
                <a:lnTo>
                  <a:pt x="14228" y="21600"/>
                </a:lnTo>
                <a:lnTo>
                  <a:pt x="14926" y="21600"/>
                </a:lnTo>
                <a:lnTo>
                  <a:pt x="14926" y="19897"/>
                </a:lnTo>
                <a:cubicBezTo>
                  <a:pt x="14926" y="18961"/>
                  <a:pt x="14936" y="18173"/>
                  <a:pt x="14948" y="18151"/>
                </a:cubicBezTo>
                <a:cubicBezTo>
                  <a:pt x="14960" y="18129"/>
                  <a:pt x="14991" y="18174"/>
                  <a:pt x="15015" y="18251"/>
                </a:cubicBezTo>
                <a:cubicBezTo>
                  <a:pt x="15039" y="18327"/>
                  <a:pt x="15129" y="18485"/>
                  <a:pt x="15217" y="18600"/>
                </a:cubicBezTo>
                <a:cubicBezTo>
                  <a:pt x="15434" y="18882"/>
                  <a:pt x="15792" y="18932"/>
                  <a:pt x="16028" y="18718"/>
                </a:cubicBezTo>
                <a:cubicBezTo>
                  <a:pt x="16667" y="18139"/>
                  <a:pt x="17013" y="16054"/>
                  <a:pt x="16852" y="13747"/>
                </a:cubicBezTo>
                <a:cubicBezTo>
                  <a:pt x="16752" y="12309"/>
                  <a:pt x="16454" y="11281"/>
                  <a:pt x="16028" y="10897"/>
                </a:cubicBezTo>
                <a:cubicBezTo>
                  <a:pt x="15938" y="10816"/>
                  <a:pt x="15831" y="10767"/>
                  <a:pt x="15722" y="10759"/>
                </a:cubicBezTo>
                <a:close/>
                <a:moveTo>
                  <a:pt x="18457" y="10766"/>
                </a:moveTo>
                <a:cubicBezTo>
                  <a:pt x="18057" y="10764"/>
                  <a:pt x="17745" y="11123"/>
                  <a:pt x="17504" y="11870"/>
                </a:cubicBezTo>
                <a:cubicBezTo>
                  <a:pt x="17253" y="12651"/>
                  <a:pt x="17123" y="13653"/>
                  <a:pt x="17124" y="14801"/>
                </a:cubicBezTo>
                <a:cubicBezTo>
                  <a:pt x="17125" y="16855"/>
                  <a:pt x="17516" y="18431"/>
                  <a:pt x="18107" y="18768"/>
                </a:cubicBezTo>
                <a:cubicBezTo>
                  <a:pt x="18185" y="18813"/>
                  <a:pt x="18274" y="18868"/>
                  <a:pt x="18302" y="18887"/>
                </a:cubicBezTo>
                <a:cubicBezTo>
                  <a:pt x="18400" y="18950"/>
                  <a:pt x="18731" y="18842"/>
                  <a:pt x="18891" y="18700"/>
                </a:cubicBezTo>
                <a:cubicBezTo>
                  <a:pt x="19081" y="18531"/>
                  <a:pt x="19247" y="18245"/>
                  <a:pt x="19383" y="17845"/>
                </a:cubicBezTo>
                <a:cubicBezTo>
                  <a:pt x="19481" y="17555"/>
                  <a:pt x="19616" y="16846"/>
                  <a:pt x="19648" y="16460"/>
                </a:cubicBezTo>
                <a:lnTo>
                  <a:pt x="19665" y="16255"/>
                </a:lnTo>
                <a:lnTo>
                  <a:pt x="19328" y="16255"/>
                </a:lnTo>
                <a:lnTo>
                  <a:pt x="19235" y="16255"/>
                </a:lnTo>
                <a:cubicBezTo>
                  <a:pt x="19023" y="16259"/>
                  <a:pt x="18986" y="16285"/>
                  <a:pt x="18974" y="16398"/>
                </a:cubicBezTo>
                <a:cubicBezTo>
                  <a:pt x="18946" y="16647"/>
                  <a:pt x="18740" y="17130"/>
                  <a:pt x="18622" y="17221"/>
                </a:cubicBezTo>
                <a:cubicBezTo>
                  <a:pt x="18372" y="17414"/>
                  <a:pt x="18098" y="17122"/>
                  <a:pt x="17957" y="16510"/>
                </a:cubicBezTo>
                <a:cubicBezTo>
                  <a:pt x="17879" y="16175"/>
                  <a:pt x="17808" y="15490"/>
                  <a:pt x="17837" y="15356"/>
                </a:cubicBezTo>
                <a:cubicBezTo>
                  <a:pt x="17838" y="15353"/>
                  <a:pt x="17856" y="15353"/>
                  <a:pt x="17861" y="15350"/>
                </a:cubicBezTo>
                <a:lnTo>
                  <a:pt x="17861" y="15325"/>
                </a:lnTo>
                <a:lnTo>
                  <a:pt x="17967" y="15325"/>
                </a:lnTo>
                <a:cubicBezTo>
                  <a:pt x="18126" y="15304"/>
                  <a:pt x="18419" y="15288"/>
                  <a:pt x="18785" y="15288"/>
                </a:cubicBezTo>
                <a:lnTo>
                  <a:pt x="19609" y="15288"/>
                </a:lnTo>
                <a:lnTo>
                  <a:pt x="19720" y="15288"/>
                </a:lnTo>
                <a:lnTo>
                  <a:pt x="19717" y="15207"/>
                </a:lnTo>
                <a:lnTo>
                  <a:pt x="19702" y="14527"/>
                </a:lnTo>
                <a:cubicBezTo>
                  <a:pt x="19675" y="13204"/>
                  <a:pt x="19563" y="12332"/>
                  <a:pt x="19337" y="11683"/>
                </a:cubicBezTo>
                <a:cubicBezTo>
                  <a:pt x="19112" y="11037"/>
                  <a:pt x="18851" y="10767"/>
                  <a:pt x="18457" y="10766"/>
                </a:cubicBezTo>
                <a:close/>
                <a:moveTo>
                  <a:pt x="6437" y="10772"/>
                </a:moveTo>
                <a:cubicBezTo>
                  <a:pt x="6207" y="10807"/>
                  <a:pt x="6045" y="10978"/>
                  <a:pt x="5900" y="11327"/>
                </a:cubicBezTo>
                <a:cubicBezTo>
                  <a:pt x="5814" y="11536"/>
                  <a:pt x="5793" y="11498"/>
                  <a:pt x="5793" y="11121"/>
                </a:cubicBezTo>
                <a:lnTo>
                  <a:pt x="5793" y="10834"/>
                </a:lnTo>
                <a:lnTo>
                  <a:pt x="5407" y="10834"/>
                </a:lnTo>
                <a:lnTo>
                  <a:pt x="4993" y="10834"/>
                </a:lnTo>
                <a:lnTo>
                  <a:pt x="4993" y="16217"/>
                </a:lnTo>
                <a:lnTo>
                  <a:pt x="4993" y="21600"/>
                </a:lnTo>
                <a:lnTo>
                  <a:pt x="5793" y="21600"/>
                </a:lnTo>
                <a:lnTo>
                  <a:pt x="5793" y="19897"/>
                </a:lnTo>
                <a:cubicBezTo>
                  <a:pt x="5793" y="18961"/>
                  <a:pt x="5805" y="18173"/>
                  <a:pt x="5817" y="18151"/>
                </a:cubicBezTo>
                <a:cubicBezTo>
                  <a:pt x="5830" y="18129"/>
                  <a:pt x="5859" y="18174"/>
                  <a:pt x="5883" y="18251"/>
                </a:cubicBezTo>
                <a:cubicBezTo>
                  <a:pt x="5973" y="18537"/>
                  <a:pt x="6235" y="18805"/>
                  <a:pt x="6452" y="18837"/>
                </a:cubicBezTo>
                <a:cubicBezTo>
                  <a:pt x="6941" y="18907"/>
                  <a:pt x="7334" y="18291"/>
                  <a:pt x="7561" y="17090"/>
                </a:cubicBezTo>
                <a:cubicBezTo>
                  <a:pt x="7788" y="15890"/>
                  <a:pt x="7793" y="13919"/>
                  <a:pt x="7574" y="12643"/>
                </a:cubicBezTo>
                <a:cubicBezTo>
                  <a:pt x="7351" y="11343"/>
                  <a:pt x="6959" y="10693"/>
                  <a:pt x="6437" y="10772"/>
                </a:cubicBezTo>
                <a:close/>
                <a:moveTo>
                  <a:pt x="12585" y="10797"/>
                </a:moveTo>
                <a:cubicBezTo>
                  <a:pt x="12286" y="10797"/>
                  <a:pt x="12268" y="10808"/>
                  <a:pt x="12117" y="11034"/>
                </a:cubicBezTo>
                <a:cubicBezTo>
                  <a:pt x="12031" y="11163"/>
                  <a:pt x="11945" y="11319"/>
                  <a:pt x="11926" y="11383"/>
                </a:cubicBezTo>
                <a:cubicBezTo>
                  <a:pt x="11877" y="11555"/>
                  <a:pt x="11848" y="11459"/>
                  <a:pt x="11848" y="11127"/>
                </a:cubicBezTo>
                <a:lnTo>
                  <a:pt x="11848" y="10834"/>
                </a:lnTo>
                <a:lnTo>
                  <a:pt x="11511" y="10834"/>
                </a:lnTo>
                <a:lnTo>
                  <a:pt x="11150" y="10834"/>
                </a:lnTo>
                <a:lnTo>
                  <a:pt x="11150" y="16217"/>
                </a:lnTo>
                <a:lnTo>
                  <a:pt x="11150" y="21600"/>
                </a:lnTo>
                <a:lnTo>
                  <a:pt x="11848" y="21600"/>
                </a:lnTo>
                <a:lnTo>
                  <a:pt x="11848" y="19897"/>
                </a:lnTo>
                <a:cubicBezTo>
                  <a:pt x="11848" y="18961"/>
                  <a:pt x="11857" y="18173"/>
                  <a:pt x="11870" y="18151"/>
                </a:cubicBezTo>
                <a:cubicBezTo>
                  <a:pt x="11882" y="18129"/>
                  <a:pt x="11913" y="18174"/>
                  <a:pt x="11937" y="18251"/>
                </a:cubicBezTo>
                <a:cubicBezTo>
                  <a:pt x="11961" y="18327"/>
                  <a:pt x="12051" y="18485"/>
                  <a:pt x="12139" y="18600"/>
                </a:cubicBezTo>
                <a:cubicBezTo>
                  <a:pt x="12366" y="18894"/>
                  <a:pt x="12706" y="18936"/>
                  <a:pt x="12954" y="18706"/>
                </a:cubicBezTo>
                <a:cubicBezTo>
                  <a:pt x="13204" y="18475"/>
                  <a:pt x="13390" y="18086"/>
                  <a:pt x="13537" y="17477"/>
                </a:cubicBezTo>
                <a:cubicBezTo>
                  <a:pt x="13898" y="15982"/>
                  <a:pt x="13900" y="13668"/>
                  <a:pt x="13543" y="12169"/>
                </a:cubicBezTo>
                <a:cubicBezTo>
                  <a:pt x="13407" y="11598"/>
                  <a:pt x="13304" y="11353"/>
                  <a:pt x="13070" y="11034"/>
                </a:cubicBezTo>
                <a:cubicBezTo>
                  <a:pt x="12904" y="10809"/>
                  <a:pt x="12880" y="10797"/>
                  <a:pt x="12585" y="10797"/>
                </a:cubicBezTo>
                <a:close/>
                <a:moveTo>
                  <a:pt x="8072" y="10834"/>
                </a:moveTo>
                <a:lnTo>
                  <a:pt x="8072" y="13622"/>
                </a:lnTo>
                <a:lnTo>
                  <a:pt x="8072" y="13760"/>
                </a:lnTo>
                <a:cubicBezTo>
                  <a:pt x="8072" y="15902"/>
                  <a:pt x="8078" y="16517"/>
                  <a:pt x="8111" y="16928"/>
                </a:cubicBezTo>
                <a:cubicBezTo>
                  <a:pt x="8180" y="17799"/>
                  <a:pt x="8371" y="18432"/>
                  <a:pt x="8646" y="18712"/>
                </a:cubicBezTo>
                <a:cubicBezTo>
                  <a:pt x="8858" y="18929"/>
                  <a:pt x="9246" y="18877"/>
                  <a:pt x="9459" y="18600"/>
                </a:cubicBezTo>
                <a:cubicBezTo>
                  <a:pt x="9546" y="18485"/>
                  <a:pt x="9644" y="18316"/>
                  <a:pt x="9676" y="18219"/>
                </a:cubicBezTo>
                <a:cubicBezTo>
                  <a:pt x="9745" y="18008"/>
                  <a:pt x="9778" y="18044"/>
                  <a:pt x="9778" y="18338"/>
                </a:cubicBezTo>
                <a:lnTo>
                  <a:pt x="9778" y="18556"/>
                </a:lnTo>
                <a:lnTo>
                  <a:pt x="10178" y="18556"/>
                </a:lnTo>
                <a:lnTo>
                  <a:pt x="10580" y="18556"/>
                </a:lnTo>
                <a:lnTo>
                  <a:pt x="10580" y="14733"/>
                </a:lnTo>
                <a:lnTo>
                  <a:pt x="10580" y="14695"/>
                </a:lnTo>
                <a:lnTo>
                  <a:pt x="10580" y="10834"/>
                </a:lnTo>
                <a:lnTo>
                  <a:pt x="10178" y="10834"/>
                </a:lnTo>
                <a:lnTo>
                  <a:pt x="10165" y="10834"/>
                </a:lnTo>
                <a:lnTo>
                  <a:pt x="9778" y="10834"/>
                </a:lnTo>
                <a:lnTo>
                  <a:pt x="9778" y="13392"/>
                </a:lnTo>
                <a:cubicBezTo>
                  <a:pt x="9778" y="14965"/>
                  <a:pt x="9769" y="15937"/>
                  <a:pt x="9752" y="16124"/>
                </a:cubicBezTo>
                <a:lnTo>
                  <a:pt x="9752" y="16198"/>
                </a:lnTo>
                <a:lnTo>
                  <a:pt x="9735" y="16248"/>
                </a:lnTo>
                <a:cubicBezTo>
                  <a:pt x="9657" y="16700"/>
                  <a:pt x="9472" y="17010"/>
                  <a:pt x="9263" y="17016"/>
                </a:cubicBezTo>
                <a:cubicBezTo>
                  <a:pt x="9076" y="17021"/>
                  <a:pt x="8938" y="16837"/>
                  <a:pt x="8850" y="16454"/>
                </a:cubicBezTo>
                <a:lnTo>
                  <a:pt x="8783" y="16155"/>
                </a:lnTo>
                <a:lnTo>
                  <a:pt x="8774" y="13498"/>
                </a:lnTo>
                <a:lnTo>
                  <a:pt x="8767" y="10834"/>
                </a:lnTo>
                <a:lnTo>
                  <a:pt x="8433" y="10834"/>
                </a:lnTo>
                <a:lnTo>
                  <a:pt x="8072" y="10834"/>
                </a:lnTo>
                <a:close/>
                <a:moveTo>
                  <a:pt x="18491" y="12313"/>
                </a:moveTo>
                <a:cubicBezTo>
                  <a:pt x="18549" y="12322"/>
                  <a:pt x="18604" y="12362"/>
                  <a:pt x="18650" y="12431"/>
                </a:cubicBezTo>
                <a:cubicBezTo>
                  <a:pt x="18805" y="12661"/>
                  <a:pt x="19000" y="13561"/>
                  <a:pt x="18948" y="13803"/>
                </a:cubicBezTo>
                <a:cubicBezTo>
                  <a:pt x="18931" y="13881"/>
                  <a:pt x="17894" y="13911"/>
                  <a:pt x="17867" y="13834"/>
                </a:cubicBezTo>
                <a:cubicBezTo>
                  <a:pt x="17840" y="13756"/>
                  <a:pt x="17926" y="13171"/>
                  <a:pt x="18004" y="12899"/>
                </a:cubicBezTo>
                <a:cubicBezTo>
                  <a:pt x="18116" y="12511"/>
                  <a:pt x="18319" y="12284"/>
                  <a:pt x="18491" y="12313"/>
                </a:cubicBezTo>
                <a:close/>
                <a:moveTo>
                  <a:pt x="6328" y="12556"/>
                </a:moveTo>
                <a:cubicBezTo>
                  <a:pt x="6381" y="12556"/>
                  <a:pt x="6436" y="12577"/>
                  <a:pt x="6496" y="12618"/>
                </a:cubicBezTo>
                <a:cubicBezTo>
                  <a:pt x="6604" y="12693"/>
                  <a:pt x="6660" y="12791"/>
                  <a:pt x="6767" y="13098"/>
                </a:cubicBezTo>
                <a:cubicBezTo>
                  <a:pt x="6942" y="13600"/>
                  <a:pt x="6996" y="14065"/>
                  <a:pt x="6980" y="14988"/>
                </a:cubicBezTo>
                <a:cubicBezTo>
                  <a:pt x="6965" y="15902"/>
                  <a:pt x="6845" y="16518"/>
                  <a:pt x="6617" y="16853"/>
                </a:cubicBezTo>
                <a:cubicBezTo>
                  <a:pt x="6485" y="17049"/>
                  <a:pt x="6272" y="17101"/>
                  <a:pt x="6143" y="16966"/>
                </a:cubicBezTo>
                <a:cubicBezTo>
                  <a:pt x="6087" y="16906"/>
                  <a:pt x="5991" y="16706"/>
                  <a:pt x="5930" y="16523"/>
                </a:cubicBezTo>
                <a:lnTo>
                  <a:pt x="5820" y="16186"/>
                </a:lnTo>
                <a:lnTo>
                  <a:pt x="5820" y="14814"/>
                </a:lnTo>
                <a:lnTo>
                  <a:pt x="5820" y="13435"/>
                </a:lnTo>
                <a:lnTo>
                  <a:pt x="5915" y="13130"/>
                </a:lnTo>
                <a:cubicBezTo>
                  <a:pt x="6038" y="12740"/>
                  <a:pt x="6169" y="12555"/>
                  <a:pt x="6328" y="12556"/>
                </a:cubicBezTo>
                <a:close/>
                <a:moveTo>
                  <a:pt x="12420" y="12562"/>
                </a:moveTo>
                <a:cubicBezTo>
                  <a:pt x="12441" y="12564"/>
                  <a:pt x="12465" y="12565"/>
                  <a:pt x="12487" y="12575"/>
                </a:cubicBezTo>
                <a:cubicBezTo>
                  <a:pt x="12908" y="12750"/>
                  <a:pt x="13153" y="14105"/>
                  <a:pt x="13024" y="15531"/>
                </a:cubicBezTo>
                <a:cubicBezTo>
                  <a:pt x="12953" y="16312"/>
                  <a:pt x="12782" y="16831"/>
                  <a:pt x="12541" y="16991"/>
                </a:cubicBezTo>
                <a:cubicBezTo>
                  <a:pt x="12316" y="17140"/>
                  <a:pt x="12151" y="17010"/>
                  <a:pt x="11983" y="16535"/>
                </a:cubicBezTo>
                <a:lnTo>
                  <a:pt x="11874" y="16223"/>
                </a:lnTo>
                <a:lnTo>
                  <a:pt x="11874" y="14801"/>
                </a:lnTo>
                <a:lnTo>
                  <a:pt x="11874" y="13373"/>
                </a:lnTo>
                <a:lnTo>
                  <a:pt x="12002" y="13042"/>
                </a:lnTo>
                <a:cubicBezTo>
                  <a:pt x="12135" y="12699"/>
                  <a:pt x="12268" y="12546"/>
                  <a:pt x="12420" y="12562"/>
                </a:cubicBezTo>
                <a:close/>
                <a:moveTo>
                  <a:pt x="15472" y="12562"/>
                </a:moveTo>
                <a:cubicBezTo>
                  <a:pt x="15492" y="12560"/>
                  <a:pt x="15512" y="12564"/>
                  <a:pt x="15533" y="12568"/>
                </a:cubicBezTo>
                <a:cubicBezTo>
                  <a:pt x="15631" y="12590"/>
                  <a:pt x="15731" y="12686"/>
                  <a:pt x="15826" y="12855"/>
                </a:cubicBezTo>
                <a:cubicBezTo>
                  <a:pt x="16002" y="13166"/>
                  <a:pt x="16142" y="14033"/>
                  <a:pt x="16141" y="14801"/>
                </a:cubicBezTo>
                <a:cubicBezTo>
                  <a:pt x="16140" y="15912"/>
                  <a:pt x="15933" y="16783"/>
                  <a:pt x="15620" y="16991"/>
                </a:cubicBezTo>
                <a:cubicBezTo>
                  <a:pt x="15398" y="17137"/>
                  <a:pt x="15245" y="17016"/>
                  <a:pt x="15078" y="16554"/>
                </a:cubicBezTo>
                <a:lnTo>
                  <a:pt x="14952" y="16205"/>
                </a:lnTo>
                <a:lnTo>
                  <a:pt x="14952" y="14808"/>
                </a:lnTo>
                <a:lnTo>
                  <a:pt x="14952" y="13404"/>
                </a:lnTo>
                <a:lnTo>
                  <a:pt x="15078" y="13055"/>
                </a:lnTo>
                <a:cubicBezTo>
                  <a:pt x="15192" y="12739"/>
                  <a:pt x="15330" y="12574"/>
                  <a:pt x="15472" y="12562"/>
                </a:cubicBezTo>
                <a:close/>
                <a:moveTo>
                  <a:pt x="635" y="13548"/>
                </a:moveTo>
                <a:lnTo>
                  <a:pt x="893" y="13548"/>
                </a:lnTo>
                <a:lnTo>
                  <a:pt x="1152" y="13548"/>
                </a:lnTo>
                <a:lnTo>
                  <a:pt x="1152" y="14290"/>
                </a:lnTo>
                <a:lnTo>
                  <a:pt x="1152" y="15032"/>
                </a:lnTo>
                <a:lnTo>
                  <a:pt x="898" y="15051"/>
                </a:lnTo>
                <a:cubicBezTo>
                  <a:pt x="703" y="15067"/>
                  <a:pt x="643" y="15048"/>
                  <a:pt x="633" y="14970"/>
                </a:cubicBezTo>
                <a:cubicBezTo>
                  <a:pt x="625" y="14914"/>
                  <a:pt x="622" y="14573"/>
                  <a:pt x="626" y="14209"/>
                </a:cubicBezTo>
                <a:lnTo>
                  <a:pt x="635" y="13548"/>
                </a:lnTo>
                <a:close/>
              </a:path>
            </a:pathLst>
          </a:custGeom>
          <a:ln w="12700">
            <a:miter lim="400000"/>
          </a:ln>
        </p:spPr>
      </p:pic>
      <p:pic>
        <p:nvPicPr>
          <p:cNvPr id="221" name="netmiko_logo2.png" descr="netmiko_logo2.png"/>
          <p:cNvPicPr>
            <a:picLocks noChangeAspect="1"/>
          </p:cNvPicPr>
          <p:nvPr/>
        </p:nvPicPr>
        <p:blipFill>
          <a:blip r:embed="rId9">
            <a:extLst/>
          </a:blip>
          <a:srcRect l="3621" t="19564" r="2774" b="16492"/>
          <a:stretch>
            <a:fillRect/>
          </a:stretch>
        </p:blipFill>
        <p:spPr>
          <a:xfrm>
            <a:off x="14430284" y="3145389"/>
            <a:ext cx="3302753" cy="609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0" h="21398" extrusionOk="0">
                <a:moveTo>
                  <a:pt x="285" y="0"/>
                </a:moveTo>
                <a:cubicBezTo>
                  <a:pt x="272" y="-3"/>
                  <a:pt x="258" y="14"/>
                  <a:pt x="242" y="14"/>
                </a:cubicBezTo>
                <a:cubicBezTo>
                  <a:pt x="169" y="14"/>
                  <a:pt x="104" y="130"/>
                  <a:pt x="64" y="348"/>
                </a:cubicBezTo>
                <a:cubicBezTo>
                  <a:pt x="2" y="686"/>
                  <a:pt x="0" y="923"/>
                  <a:pt x="0" y="10685"/>
                </a:cubicBezTo>
                <a:lnTo>
                  <a:pt x="0" y="20687"/>
                </a:lnTo>
                <a:lnTo>
                  <a:pt x="85" y="21035"/>
                </a:lnTo>
                <a:cubicBezTo>
                  <a:pt x="131" y="21232"/>
                  <a:pt x="195" y="21398"/>
                  <a:pt x="229" y="21398"/>
                </a:cubicBezTo>
                <a:cubicBezTo>
                  <a:pt x="330" y="21398"/>
                  <a:pt x="468" y="20927"/>
                  <a:pt x="488" y="20506"/>
                </a:cubicBezTo>
                <a:cubicBezTo>
                  <a:pt x="499" y="20289"/>
                  <a:pt x="509" y="16747"/>
                  <a:pt x="509" y="12649"/>
                </a:cubicBezTo>
                <a:cubicBezTo>
                  <a:pt x="509" y="8552"/>
                  <a:pt x="522" y="5163"/>
                  <a:pt x="537" y="5113"/>
                </a:cubicBezTo>
                <a:cubicBezTo>
                  <a:pt x="552" y="5063"/>
                  <a:pt x="1253" y="8670"/>
                  <a:pt x="2095" y="13123"/>
                </a:cubicBezTo>
                <a:cubicBezTo>
                  <a:pt x="3000" y="17912"/>
                  <a:pt x="3656" y="21263"/>
                  <a:pt x="3704" y="21328"/>
                </a:cubicBezTo>
                <a:cubicBezTo>
                  <a:pt x="3817" y="21482"/>
                  <a:pt x="3955" y="21179"/>
                  <a:pt x="4002" y="20687"/>
                </a:cubicBezTo>
                <a:cubicBezTo>
                  <a:pt x="4033" y="20365"/>
                  <a:pt x="4039" y="18044"/>
                  <a:pt x="4033" y="10476"/>
                </a:cubicBezTo>
                <a:lnTo>
                  <a:pt x="4025" y="669"/>
                </a:lnTo>
                <a:lnTo>
                  <a:pt x="3951" y="335"/>
                </a:lnTo>
                <a:cubicBezTo>
                  <a:pt x="3852" y="-100"/>
                  <a:pt x="3677" y="-94"/>
                  <a:pt x="3596" y="348"/>
                </a:cubicBezTo>
                <a:cubicBezTo>
                  <a:pt x="3534" y="683"/>
                  <a:pt x="3532" y="922"/>
                  <a:pt x="3532" y="8512"/>
                </a:cubicBezTo>
                <a:cubicBezTo>
                  <a:pt x="3532" y="12813"/>
                  <a:pt x="3525" y="16391"/>
                  <a:pt x="3514" y="16452"/>
                </a:cubicBezTo>
                <a:cubicBezTo>
                  <a:pt x="3502" y="16513"/>
                  <a:pt x="2911" y="13479"/>
                  <a:pt x="2200" y="9710"/>
                </a:cubicBezTo>
                <a:cubicBezTo>
                  <a:pt x="495" y="673"/>
                  <a:pt x="378" y="21"/>
                  <a:pt x="285" y="0"/>
                </a:cubicBezTo>
                <a:close/>
                <a:moveTo>
                  <a:pt x="5092" y="14"/>
                </a:moveTo>
                <a:cubicBezTo>
                  <a:pt x="4529" y="14"/>
                  <a:pt x="4483" y="28"/>
                  <a:pt x="4423" y="348"/>
                </a:cubicBezTo>
                <a:cubicBezTo>
                  <a:pt x="4361" y="686"/>
                  <a:pt x="4359" y="923"/>
                  <a:pt x="4359" y="10685"/>
                </a:cubicBezTo>
                <a:lnTo>
                  <a:pt x="4359" y="20687"/>
                </a:lnTo>
                <a:lnTo>
                  <a:pt x="4444" y="21035"/>
                </a:lnTo>
                <a:cubicBezTo>
                  <a:pt x="4522" y="21366"/>
                  <a:pt x="4568" y="21398"/>
                  <a:pt x="5081" y="21398"/>
                </a:cubicBezTo>
                <a:cubicBezTo>
                  <a:pt x="5758" y="21398"/>
                  <a:pt x="5823" y="21275"/>
                  <a:pt x="5824" y="20004"/>
                </a:cubicBezTo>
                <a:cubicBezTo>
                  <a:pt x="5825" y="18834"/>
                  <a:pt x="5787" y="18736"/>
                  <a:pt x="5310" y="18639"/>
                </a:cubicBezTo>
                <a:lnTo>
                  <a:pt x="4886" y="18556"/>
                </a:lnTo>
                <a:lnTo>
                  <a:pt x="4886" y="15366"/>
                </a:lnTo>
                <a:lnTo>
                  <a:pt x="4886" y="12162"/>
                </a:lnTo>
                <a:lnTo>
                  <a:pt x="5236" y="12120"/>
                </a:lnTo>
                <a:cubicBezTo>
                  <a:pt x="5636" y="12071"/>
                  <a:pt x="5706" y="12009"/>
                  <a:pt x="5775" y="11632"/>
                </a:cubicBezTo>
                <a:cubicBezTo>
                  <a:pt x="5838" y="11295"/>
                  <a:pt x="5838" y="10185"/>
                  <a:pt x="5778" y="9738"/>
                </a:cubicBezTo>
                <a:cubicBezTo>
                  <a:pt x="5738" y="9444"/>
                  <a:pt x="5683" y="9395"/>
                  <a:pt x="5310" y="9320"/>
                </a:cubicBezTo>
                <a:lnTo>
                  <a:pt x="4886" y="9236"/>
                </a:lnTo>
                <a:lnTo>
                  <a:pt x="4886" y="6046"/>
                </a:lnTo>
                <a:lnTo>
                  <a:pt x="4886" y="2856"/>
                </a:lnTo>
                <a:lnTo>
                  <a:pt x="5287" y="2772"/>
                </a:lnTo>
                <a:cubicBezTo>
                  <a:pt x="5624" y="2700"/>
                  <a:pt x="5702" y="2630"/>
                  <a:pt x="5757" y="2354"/>
                </a:cubicBezTo>
                <a:cubicBezTo>
                  <a:pt x="5847" y="1915"/>
                  <a:pt x="5848" y="825"/>
                  <a:pt x="5760" y="348"/>
                </a:cubicBezTo>
                <a:cubicBezTo>
                  <a:pt x="5701" y="28"/>
                  <a:pt x="5654" y="14"/>
                  <a:pt x="5092" y="14"/>
                </a:cubicBezTo>
                <a:close/>
                <a:moveTo>
                  <a:pt x="7369" y="14"/>
                </a:moveTo>
                <a:cubicBezTo>
                  <a:pt x="6320" y="14"/>
                  <a:pt x="6280" y="23"/>
                  <a:pt x="6212" y="362"/>
                </a:cubicBezTo>
                <a:cubicBezTo>
                  <a:pt x="6118" y="837"/>
                  <a:pt x="6117" y="1899"/>
                  <a:pt x="6210" y="2354"/>
                </a:cubicBezTo>
                <a:cubicBezTo>
                  <a:pt x="6266" y="2631"/>
                  <a:pt x="6343" y="2700"/>
                  <a:pt x="6696" y="2772"/>
                </a:cubicBezTo>
                <a:lnTo>
                  <a:pt x="7112" y="2856"/>
                </a:lnTo>
                <a:lnTo>
                  <a:pt x="7130" y="11855"/>
                </a:lnTo>
                <a:cubicBezTo>
                  <a:pt x="7139" y="16804"/>
                  <a:pt x="7152" y="20883"/>
                  <a:pt x="7161" y="20924"/>
                </a:cubicBezTo>
                <a:cubicBezTo>
                  <a:pt x="7170" y="20965"/>
                  <a:pt x="7206" y="21083"/>
                  <a:pt x="7241" y="21189"/>
                </a:cubicBezTo>
                <a:cubicBezTo>
                  <a:pt x="7340" y="21491"/>
                  <a:pt x="7480" y="21381"/>
                  <a:pt x="7575" y="20924"/>
                </a:cubicBezTo>
                <a:cubicBezTo>
                  <a:pt x="7583" y="20881"/>
                  <a:pt x="7597" y="16804"/>
                  <a:pt x="7605" y="11855"/>
                </a:cubicBezTo>
                <a:lnTo>
                  <a:pt x="7623" y="2856"/>
                </a:lnTo>
                <a:lnTo>
                  <a:pt x="8048" y="2772"/>
                </a:lnTo>
                <a:cubicBezTo>
                  <a:pt x="8446" y="2691"/>
                  <a:pt x="8476" y="2653"/>
                  <a:pt x="8533" y="2271"/>
                </a:cubicBezTo>
                <a:cubicBezTo>
                  <a:pt x="8615" y="1726"/>
                  <a:pt x="8609" y="900"/>
                  <a:pt x="8523" y="404"/>
                </a:cubicBezTo>
                <a:lnTo>
                  <a:pt x="8454" y="14"/>
                </a:lnTo>
                <a:lnTo>
                  <a:pt x="7369" y="14"/>
                </a:lnTo>
                <a:close/>
                <a:moveTo>
                  <a:pt x="9096" y="14"/>
                </a:moveTo>
                <a:cubicBezTo>
                  <a:pt x="9031" y="14"/>
                  <a:pt x="8949" y="147"/>
                  <a:pt x="8906" y="335"/>
                </a:cubicBezTo>
                <a:lnTo>
                  <a:pt x="8832" y="669"/>
                </a:lnTo>
                <a:lnTo>
                  <a:pt x="8821" y="10211"/>
                </a:lnTo>
                <a:cubicBezTo>
                  <a:pt x="8815" y="16502"/>
                  <a:pt x="8825" y="19972"/>
                  <a:pt x="8847" y="20381"/>
                </a:cubicBezTo>
                <a:cubicBezTo>
                  <a:pt x="8866" y="20734"/>
                  <a:pt x="8911" y="21082"/>
                  <a:pt x="8952" y="21189"/>
                </a:cubicBezTo>
                <a:cubicBezTo>
                  <a:pt x="9063" y="21478"/>
                  <a:pt x="9148" y="21427"/>
                  <a:pt x="9240" y="21035"/>
                </a:cubicBezTo>
                <a:lnTo>
                  <a:pt x="9325" y="20687"/>
                </a:lnTo>
                <a:lnTo>
                  <a:pt x="9325" y="12858"/>
                </a:lnTo>
                <a:cubicBezTo>
                  <a:pt x="9325" y="8554"/>
                  <a:pt x="9336" y="4994"/>
                  <a:pt x="9351" y="4946"/>
                </a:cubicBezTo>
                <a:cubicBezTo>
                  <a:pt x="9365" y="4897"/>
                  <a:pt x="9670" y="6446"/>
                  <a:pt x="10027" y="8386"/>
                </a:cubicBezTo>
                <a:cubicBezTo>
                  <a:pt x="10623" y="11633"/>
                  <a:pt x="10683" y="11911"/>
                  <a:pt x="10785" y="11911"/>
                </a:cubicBezTo>
                <a:cubicBezTo>
                  <a:pt x="10887" y="11911"/>
                  <a:pt x="10950" y="11627"/>
                  <a:pt x="11538" y="8456"/>
                </a:cubicBezTo>
                <a:cubicBezTo>
                  <a:pt x="11890" y="6556"/>
                  <a:pt x="12186" y="5061"/>
                  <a:pt x="12199" y="5127"/>
                </a:cubicBezTo>
                <a:cubicBezTo>
                  <a:pt x="12211" y="5192"/>
                  <a:pt x="12222" y="8677"/>
                  <a:pt x="12222" y="12872"/>
                </a:cubicBezTo>
                <a:cubicBezTo>
                  <a:pt x="12222" y="21418"/>
                  <a:pt x="12214" y="21137"/>
                  <a:pt x="12451" y="21342"/>
                </a:cubicBezTo>
                <a:cubicBezTo>
                  <a:pt x="12548" y="21426"/>
                  <a:pt x="12580" y="21363"/>
                  <a:pt x="12648" y="20994"/>
                </a:cubicBezTo>
                <a:lnTo>
                  <a:pt x="12731" y="20548"/>
                </a:lnTo>
                <a:lnTo>
                  <a:pt x="12731" y="10671"/>
                </a:lnTo>
                <a:lnTo>
                  <a:pt x="12731" y="808"/>
                </a:lnTo>
                <a:lnTo>
                  <a:pt x="12661" y="404"/>
                </a:lnTo>
                <a:cubicBezTo>
                  <a:pt x="12614" y="133"/>
                  <a:pt x="12555" y="14"/>
                  <a:pt x="12479" y="14"/>
                </a:cubicBezTo>
                <a:cubicBezTo>
                  <a:pt x="12375" y="14"/>
                  <a:pt x="12312" y="319"/>
                  <a:pt x="11579" y="4277"/>
                </a:cubicBezTo>
                <a:lnTo>
                  <a:pt x="10790" y="8540"/>
                </a:lnTo>
                <a:lnTo>
                  <a:pt x="10001" y="4277"/>
                </a:lnTo>
                <a:cubicBezTo>
                  <a:pt x="9263" y="290"/>
                  <a:pt x="9203" y="14"/>
                  <a:pt x="9096" y="14"/>
                </a:cubicBezTo>
                <a:close/>
                <a:moveTo>
                  <a:pt x="15499" y="14"/>
                </a:moveTo>
                <a:cubicBezTo>
                  <a:pt x="15436" y="14"/>
                  <a:pt x="15376" y="152"/>
                  <a:pt x="15324" y="432"/>
                </a:cubicBezTo>
                <a:lnTo>
                  <a:pt x="15244" y="850"/>
                </a:lnTo>
                <a:lnTo>
                  <a:pt x="15244" y="10615"/>
                </a:lnTo>
                <a:cubicBezTo>
                  <a:pt x="15244" y="17195"/>
                  <a:pt x="15255" y="20498"/>
                  <a:pt x="15278" y="20729"/>
                </a:cubicBezTo>
                <a:cubicBezTo>
                  <a:pt x="15296" y="20918"/>
                  <a:pt x="15345" y="21143"/>
                  <a:pt x="15383" y="21230"/>
                </a:cubicBezTo>
                <a:cubicBezTo>
                  <a:pt x="15483" y="21459"/>
                  <a:pt x="15635" y="21276"/>
                  <a:pt x="15699" y="20854"/>
                </a:cubicBezTo>
                <a:cubicBezTo>
                  <a:pt x="15748" y="20538"/>
                  <a:pt x="15753" y="20099"/>
                  <a:pt x="15753" y="17441"/>
                </a:cubicBezTo>
                <a:cubicBezTo>
                  <a:pt x="15753" y="15760"/>
                  <a:pt x="15764" y="14331"/>
                  <a:pt x="15776" y="14265"/>
                </a:cubicBezTo>
                <a:cubicBezTo>
                  <a:pt x="15789" y="14199"/>
                  <a:pt x="16101" y="15781"/>
                  <a:pt x="16470" y="17776"/>
                </a:cubicBezTo>
                <a:cubicBezTo>
                  <a:pt x="17068" y="21002"/>
                  <a:pt x="17152" y="21398"/>
                  <a:pt x="17244" y="21398"/>
                </a:cubicBezTo>
                <a:cubicBezTo>
                  <a:pt x="17382" y="21398"/>
                  <a:pt x="17504" y="20741"/>
                  <a:pt x="17504" y="19991"/>
                </a:cubicBezTo>
                <a:cubicBezTo>
                  <a:pt x="17504" y="19489"/>
                  <a:pt x="17422" y="18974"/>
                  <a:pt x="16717" y="15143"/>
                </a:cubicBezTo>
                <a:lnTo>
                  <a:pt x="15931" y="10866"/>
                </a:lnTo>
                <a:lnTo>
                  <a:pt x="16715" y="6603"/>
                </a:lnTo>
                <a:cubicBezTo>
                  <a:pt x="17147" y="4256"/>
                  <a:pt x="17516" y="2120"/>
                  <a:pt x="17535" y="1853"/>
                </a:cubicBezTo>
                <a:cubicBezTo>
                  <a:pt x="17604" y="845"/>
                  <a:pt x="17491" y="14"/>
                  <a:pt x="17285" y="14"/>
                </a:cubicBezTo>
                <a:cubicBezTo>
                  <a:pt x="17185" y="14"/>
                  <a:pt x="17115" y="332"/>
                  <a:pt x="16486" y="3720"/>
                </a:cubicBezTo>
                <a:cubicBezTo>
                  <a:pt x="16107" y="5761"/>
                  <a:pt x="15788" y="7379"/>
                  <a:pt x="15776" y="7314"/>
                </a:cubicBezTo>
                <a:cubicBezTo>
                  <a:pt x="15764" y="7249"/>
                  <a:pt x="15753" y="5770"/>
                  <a:pt x="15753" y="4026"/>
                </a:cubicBezTo>
                <a:cubicBezTo>
                  <a:pt x="15753" y="890"/>
                  <a:pt x="15753" y="851"/>
                  <a:pt x="15676" y="432"/>
                </a:cubicBezTo>
                <a:cubicBezTo>
                  <a:pt x="15625" y="152"/>
                  <a:pt x="15561" y="14"/>
                  <a:pt x="15499" y="14"/>
                </a:cubicBezTo>
                <a:close/>
                <a:moveTo>
                  <a:pt x="19413" y="126"/>
                </a:moveTo>
                <a:cubicBezTo>
                  <a:pt x="18846" y="126"/>
                  <a:pt x="18410" y="1113"/>
                  <a:pt x="18010" y="3288"/>
                </a:cubicBezTo>
                <a:cubicBezTo>
                  <a:pt x="17596" y="5537"/>
                  <a:pt x="17417" y="8106"/>
                  <a:pt x="17447" y="11368"/>
                </a:cubicBezTo>
                <a:cubicBezTo>
                  <a:pt x="17490" y="16007"/>
                  <a:pt x="18046" y="19772"/>
                  <a:pt x="18879" y="21063"/>
                </a:cubicBezTo>
                <a:cubicBezTo>
                  <a:pt x="19137" y="21463"/>
                  <a:pt x="19636" y="21500"/>
                  <a:pt x="19902" y="21133"/>
                </a:cubicBezTo>
                <a:cubicBezTo>
                  <a:pt x="20968" y="19660"/>
                  <a:pt x="21600" y="13850"/>
                  <a:pt x="21326" y="8038"/>
                </a:cubicBezTo>
                <a:cubicBezTo>
                  <a:pt x="21235" y="6120"/>
                  <a:pt x="21090" y="4777"/>
                  <a:pt x="20814" y="3274"/>
                </a:cubicBezTo>
                <a:cubicBezTo>
                  <a:pt x="20418" y="1109"/>
                  <a:pt x="19981" y="126"/>
                  <a:pt x="19413" y="126"/>
                </a:cubicBezTo>
                <a:close/>
                <a:moveTo>
                  <a:pt x="13923" y="223"/>
                </a:moveTo>
                <a:cubicBezTo>
                  <a:pt x="13867" y="254"/>
                  <a:pt x="13820" y="642"/>
                  <a:pt x="13782" y="1379"/>
                </a:cubicBezTo>
                <a:cubicBezTo>
                  <a:pt x="13722" y="2556"/>
                  <a:pt x="13739" y="3229"/>
                  <a:pt x="13844" y="3650"/>
                </a:cubicBezTo>
                <a:cubicBezTo>
                  <a:pt x="13950" y="4075"/>
                  <a:pt x="13965" y="4562"/>
                  <a:pt x="13890" y="5141"/>
                </a:cubicBezTo>
                <a:cubicBezTo>
                  <a:pt x="13818" y="5698"/>
                  <a:pt x="13749" y="5852"/>
                  <a:pt x="13473" y="6060"/>
                </a:cubicBezTo>
                <a:cubicBezTo>
                  <a:pt x="13156" y="6299"/>
                  <a:pt x="13058" y="6583"/>
                  <a:pt x="12983" y="7481"/>
                </a:cubicBezTo>
                <a:cubicBezTo>
                  <a:pt x="12863" y="8903"/>
                  <a:pt x="12935" y="10190"/>
                  <a:pt x="13165" y="10741"/>
                </a:cubicBezTo>
                <a:cubicBezTo>
                  <a:pt x="13338" y="11156"/>
                  <a:pt x="13424" y="11073"/>
                  <a:pt x="13887" y="10058"/>
                </a:cubicBezTo>
                <a:cubicBezTo>
                  <a:pt x="14083" y="9629"/>
                  <a:pt x="14299" y="9261"/>
                  <a:pt x="14371" y="9250"/>
                </a:cubicBezTo>
                <a:cubicBezTo>
                  <a:pt x="14605" y="9214"/>
                  <a:pt x="14753" y="10135"/>
                  <a:pt x="14684" y="11200"/>
                </a:cubicBezTo>
                <a:cubicBezTo>
                  <a:pt x="14663" y="11529"/>
                  <a:pt x="14616" y="11718"/>
                  <a:pt x="14512" y="11897"/>
                </a:cubicBezTo>
                <a:cubicBezTo>
                  <a:pt x="14391" y="12105"/>
                  <a:pt x="14294" y="12105"/>
                  <a:pt x="13885" y="11925"/>
                </a:cubicBezTo>
                <a:cubicBezTo>
                  <a:pt x="13424" y="11722"/>
                  <a:pt x="13395" y="11726"/>
                  <a:pt x="13260" y="12050"/>
                </a:cubicBezTo>
                <a:cubicBezTo>
                  <a:pt x="13091" y="12455"/>
                  <a:pt x="13016" y="13122"/>
                  <a:pt x="13016" y="14223"/>
                </a:cubicBezTo>
                <a:cubicBezTo>
                  <a:pt x="13016" y="15204"/>
                  <a:pt x="13127" y="15968"/>
                  <a:pt x="13306" y="16229"/>
                </a:cubicBezTo>
                <a:cubicBezTo>
                  <a:pt x="13441" y="16426"/>
                  <a:pt x="13580" y="16270"/>
                  <a:pt x="13939" y="15547"/>
                </a:cubicBezTo>
                <a:cubicBezTo>
                  <a:pt x="14161" y="15099"/>
                  <a:pt x="14272" y="15099"/>
                  <a:pt x="14353" y="15533"/>
                </a:cubicBezTo>
                <a:cubicBezTo>
                  <a:pt x="14483" y="16242"/>
                  <a:pt x="14422" y="16769"/>
                  <a:pt x="14129" y="17469"/>
                </a:cubicBezTo>
                <a:cubicBezTo>
                  <a:pt x="13865" y="18100"/>
                  <a:pt x="13753" y="19251"/>
                  <a:pt x="13818" y="20645"/>
                </a:cubicBezTo>
                <a:cubicBezTo>
                  <a:pt x="13837" y="21057"/>
                  <a:pt x="13864" y="21398"/>
                  <a:pt x="13880" y="21398"/>
                </a:cubicBezTo>
                <a:cubicBezTo>
                  <a:pt x="13916" y="21398"/>
                  <a:pt x="13917" y="21104"/>
                  <a:pt x="13880" y="20980"/>
                </a:cubicBezTo>
                <a:cubicBezTo>
                  <a:pt x="13832" y="20820"/>
                  <a:pt x="13851" y="19278"/>
                  <a:pt x="13908" y="18723"/>
                </a:cubicBezTo>
                <a:cubicBezTo>
                  <a:pt x="13948" y="18334"/>
                  <a:pt x="14010" y="18101"/>
                  <a:pt x="14162" y="17803"/>
                </a:cubicBezTo>
                <a:cubicBezTo>
                  <a:pt x="14395" y="17350"/>
                  <a:pt x="14445" y="17174"/>
                  <a:pt x="14486" y="16592"/>
                </a:cubicBezTo>
                <a:cubicBezTo>
                  <a:pt x="14523" y="16060"/>
                  <a:pt x="14467" y="15072"/>
                  <a:pt x="14386" y="14836"/>
                </a:cubicBezTo>
                <a:cubicBezTo>
                  <a:pt x="14285" y="14543"/>
                  <a:pt x="14030" y="14654"/>
                  <a:pt x="13772" y="15101"/>
                </a:cubicBezTo>
                <a:cubicBezTo>
                  <a:pt x="13457" y="15646"/>
                  <a:pt x="13355" y="15655"/>
                  <a:pt x="13255" y="15115"/>
                </a:cubicBezTo>
                <a:cubicBezTo>
                  <a:pt x="13161" y="14603"/>
                  <a:pt x="13155" y="13998"/>
                  <a:pt x="13240" y="13415"/>
                </a:cubicBezTo>
                <a:cubicBezTo>
                  <a:pt x="13327" y="12814"/>
                  <a:pt x="13425" y="12764"/>
                  <a:pt x="13828" y="13067"/>
                </a:cubicBezTo>
                <a:cubicBezTo>
                  <a:pt x="14631" y="13671"/>
                  <a:pt x="14959" y="12937"/>
                  <a:pt x="14959" y="10546"/>
                </a:cubicBezTo>
                <a:cubicBezTo>
                  <a:pt x="14959" y="9286"/>
                  <a:pt x="14870" y="8544"/>
                  <a:pt x="14658" y="8010"/>
                </a:cubicBezTo>
                <a:cubicBezTo>
                  <a:pt x="14386" y="7322"/>
                  <a:pt x="14267" y="7420"/>
                  <a:pt x="13697" y="8749"/>
                </a:cubicBezTo>
                <a:cubicBezTo>
                  <a:pt x="13520" y="9163"/>
                  <a:pt x="13348" y="9501"/>
                  <a:pt x="13314" y="9501"/>
                </a:cubicBezTo>
                <a:cubicBezTo>
                  <a:pt x="13229" y="9501"/>
                  <a:pt x="13175" y="9157"/>
                  <a:pt x="13175" y="8609"/>
                </a:cubicBezTo>
                <a:cubicBezTo>
                  <a:pt x="13175" y="7913"/>
                  <a:pt x="13322" y="7353"/>
                  <a:pt x="13594" y="6993"/>
                </a:cubicBezTo>
                <a:cubicBezTo>
                  <a:pt x="13722" y="6824"/>
                  <a:pt x="13864" y="6555"/>
                  <a:pt x="13905" y="6408"/>
                </a:cubicBezTo>
                <a:cubicBezTo>
                  <a:pt x="13997" y="6086"/>
                  <a:pt x="14067" y="5236"/>
                  <a:pt x="14067" y="4444"/>
                </a:cubicBezTo>
                <a:cubicBezTo>
                  <a:pt x="14067" y="4081"/>
                  <a:pt x="14092" y="3733"/>
                  <a:pt x="14131" y="3539"/>
                </a:cubicBezTo>
                <a:cubicBezTo>
                  <a:pt x="14220" y="3102"/>
                  <a:pt x="14213" y="2212"/>
                  <a:pt x="14111" y="1198"/>
                </a:cubicBezTo>
                <a:cubicBezTo>
                  <a:pt x="14043" y="519"/>
                  <a:pt x="13979" y="192"/>
                  <a:pt x="13923" y="223"/>
                </a:cubicBezTo>
                <a:close/>
                <a:moveTo>
                  <a:pt x="19426" y="2912"/>
                </a:moveTo>
                <a:cubicBezTo>
                  <a:pt x="19840" y="2912"/>
                  <a:pt x="20080" y="3507"/>
                  <a:pt x="20442" y="5391"/>
                </a:cubicBezTo>
                <a:cubicBezTo>
                  <a:pt x="21157" y="9117"/>
                  <a:pt x="20966" y="15327"/>
                  <a:pt x="20059" y="17845"/>
                </a:cubicBezTo>
                <a:cubicBezTo>
                  <a:pt x="19747" y="18711"/>
                  <a:pt x="19240" y="18950"/>
                  <a:pt x="18948" y="18361"/>
                </a:cubicBezTo>
                <a:cubicBezTo>
                  <a:pt x="17869" y="16183"/>
                  <a:pt x="17587" y="9271"/>
                  <a:pt x="18403" y="5043"/>
                </a:cubicBezTo>
                <a:cubicBezTo>
                  <a:pt x="18685" y="3584"/>
                  <a:pt x="19007" y="2912"/>
                  <a:pt x="19426" y="2912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222" name="eos-icon.png" descr="eos-icon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7977929" y="3102354"/>
            <a:ext cx="1604671" cy="185373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3" name="chagroup06.png" descr="chagroup06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20005031" y="1404776"/>
            <a:ext cx="3327401" cy="3543301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ligo_logo.jpg" descr="ligo_logo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90716" y="6732196"/>
            <a:ext cx="2558948" cy="18435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7" name="WLCG-logo.png" descr="WLCG-logo.png"/>
          <p:cNvPicPr>
            <a:picLocks noChangeAspect="1"/>
          </p:cNvPicPr>
          <p:nvPr/>
        </p:nvPicPr>
        <p:blipFill>
          <a:blip r:embed="rId3">
            <a:extLst/>
          </a:blip>
          <a:srcRect l="13827" t="8337" r="13827" b="8337"/>
          <a:stretch>
            <a:fillRect/>
          </a:stretch>
        </p:blipFill>
        <p:spPr>
          <a:xfrm>
            <a:off x="11197693" y="3190230"/>
            <a:ext cx="1986684" cy="1860865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Circle"/>
          <p:cNvSpPr/>
          <p:nvPr/>
        </p:nvSpPr>
        <p:spPr>
          <a:xfrm>
            <a:off x="8547604" y="4023384"/>
            <a:ext cx="7286934" cy="7286933"/>
          </a:xfrm>
          <a:prstGeom prst="ellipse">
            <a:avLst/>
          </a:prstGeom>
          <a:ln w="63500">
            <a:solidFill>
              <a:srgbClr val="000000">
                <a:alpha val="40247"/>
              </a:srgbClr>
            </a:solidFill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50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/>
          </a:p>
        </p:txBody>
      </p:sp>
      <p:pic>
        <p:nvPicPr>
          <p:cNvPr id="229" name="Titan_krios.jpg" descr="Titan_krios.jpg"/>
          <p:cNvPicPr>
            <a:picLocks noChangeAspect="1"/>
          </p:cNvPicPr>
          <p:nvPr/>
        </p:nvPicPr>
        <p:blipFill>
          <a:blip r:embed="rId4">
            <a:extLst/>
          </a:blip>
          <a:srcRect l="12375" t="5476" r="10365" b="2670"/>
          <a:stretch>
            <a:fillRect/>
          </a:stretch>
        </p:blipFill>
        <p:spPr>
          <a:xfrm>
            <a:off x="13379033" y="10034542"/>
            <a:ext cx="959248" cy="1860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2" h="21598" extrusionOk="0">
                <a:moveTo>
                  <a:pt x="12828" y="0"/>
                </a:moveTo>
                <a:lnTo>
                  <a:pt x="10524" y="539"/>
                </a:lnTo>
                <a:cubicBezTo>
                  <a:pt x="9253" y="834"/>
                  <a:pt x="8138" y="1088"/>
                  <a:pt x="8049" y="1105"/>
                </a:cubicBezTo>
                <a:cubicBezTo>
                  <a:pt x="7961" y="1123"/>
                  <a:pt x="7711" y="1153"/>
                  <a:pt x="7495" y="1170"/>
                </a:cubicBezTo>
                <a:cubicBezTo>
                  <a:pt x="6624" y="1237"/>
                  <a:pt x="5678" y="1390"/>
                  <a:pt x="4887" y="1594"/>
                </a:cubicBezTo>
                <a:cubicBezTo>
                  <a:pt x="4156" y="1781"/>
                  <a:pt x="3788" y="1927"/>
                  <a:pt x="3350" y="2206"/>
                </a:cubicBezTo>
                <a:cubicBezTo>
                  <a:pt x="3163" y="2326"/>
                  <a:pt x="3122" y="2341"/>
                  <a:pt x="1831" y="2727"/>
                </a:cubicBezTo>
                <a:lnTo>
                  <a:pt x="509" y="3123"/>
                </a:lnTo>
                <a:lnTo>
                  <a:pt x="509" y="3192"/>
                </a:lnTo>
                <a:cubicBezTo>
                  <a:pt x="509" y="3259"/>
                  <a:pt x="500" y="3263"/>
                  <a:pt x="304" y="3307"/>
                </a:cubicBezTo>
                <a:cubicBezTo>
                  <a:pt x="191" y="3333"/>
                  <a:pt x="87" y="3364"/>
                  <a:pt x="71" y="3376"/>
                </a:cubicBezTo>
                <a:cubicBezTo>
                  <a:pt x="56" y="3389"/>
                  <a:pt x="45" y="3941"/>
                  <a:pt x="45" y="4606"/>
                </a:cubicBezTo>
                <a:cubicBezTo>
                  <a:pt x="44" y="5740"/>
                  <a:pt x="49" y="5815"/>
                  <a:pt x="107" y="5827"/>
                </a:cubicBezTo>
                <a:cubicBezTo>
                  <a:pt x="165" y="5838"/>
                  <a:pt x="166" y="5844"/>
                  <a:pt x="98" y="5873"/>
                </a:cubicBezTo>
                <a:cubicBezTo>
                  <a:pt x="27" y="5903"/>
                  <a:pt x="20" y="5921"/>
                  <a:pt x="9" y="7126"/>
                </a:cubicBezTo>
                <a:lnTo>
                  <a:pt x="0" y="8351"/>
                </a:lnTo>
                <a:lnTo>
                  <a:pt x="89" y="8383"/>
                </a:lnTo>
                <a:lnTo>
                  <a:pt x="170" y="8415"/>
                </a:lnTo>
                <a:lnTo>
                  <a:pt x="89" y="8429"/>
                </a:lnTo>
                <a:lnTo>
                  <a:pt x="9" y="8438"/>
                </a:lnTo>
                <a:lnTo>
                  <a:pt x="9" y="10976"/>
                </a:lnTo>
                <a:cubicBezTo>
                  <a:pt x="9" y="13498"/>
                  <a:pt x="9" y="13514"/>
                  <a:pt x="80" y="13524"/>
                </a:cubicBezTo>
                <a:cubicBezTo>
                  <a:pt x="173" y="13536"/>
                  <a:pt x="173" y="13589"/>
                  <a:pt x="80" y="13602"/>
                </a:cubicBezTo>
                <a:cubicBezTo>
                  <a:pt x="10" y="13611"/>
                  <a:pt x="9" y="13627"/>
                  <a:pt x="9" y="14841"/>
                </a:cubicBezTo>
                <a:lnTo>
                  <a:pt x="9" y="16071"/>
                </a:lnTo>
                <a:lnTo>
                  <a:pt x="89" y="16098"/>
                </a:lnTo>
                <a:lnTo>
                  <a:pt x="170" y="16131"/>
                </a:lnTo>
                <a:lnTo>
                  <a:pt x="80" y="16163"/>
                </a:lnTo>
                <a:lnTo>
                  <a:pt x="0" y="16200"/>
                </a:lnTo>
                <a:lnTo>
                  <a:pt x="27" y="17416"/>
                </a:lnTo>
                <a:cubicBezTo>
                  <a:pt x="48" y="18400"/>
                  <a:pt x="60" y="18636"/>
                  <a:pt x="98" y="18636"/>
                </a:cubicBezTo>
                <a:cubicBezTo>
                  <a:pt x="185" y="18636"/>
                  <a:pt x="203" y="18678"/>
                  <a:pt x="125" y="18710"/>
                </a:cubicBezTo>
                <a:cubicBezTo>
                  <a:pt x="50" y="18742"/>
                  <a:pt x="45" y="18753"/>
                  <a:pt x="45" y="19231"/>
                </a:cubicBezTo>
                <a:lnTo>
                  <a:pt x="45" y="19719"/>
                </a:lnTo>
                <a:lnTo>
                  <a:pt x="152" y="19737"/>
                </a:lnTo>
                <a:cubicBezTo>
                  <a:pt x="224" y="19750"/>
                  <a:pt x="255" y="19765"/>
                  <a:pt x="241" y="19783"/>
                </a:cubicBezTo>
                <a:cubicBezTo>
                  <a:pt x="218" y="19815"/>
                  <a:pt x="137" y="19804"/>
                  <a:pt x="1733" y="20028"/>
                </a:cubicBezTo>
                <a:cubicBezTo>
                  <a:pt x="2367" y="20116"/>
                  <a:pt x="2901" y="20181"/>
                  <a:pt x="2939" y="20175"/>
                </a:cubicBezTo>
                <a:cubicBezTo>
                  <a:pt x="2998" y="20165"/>
                  <a:pt x="4196" y="20317"/>
                  <a:pt x="6816" y="20663"/>
                </a:cubicBezTo>
                <a:cubicBezTo>
                  <a:pt x="9195" y="20977"/>
                  <a:pt x="9628" y="21027"/>
                  <a:pt x="9746" y="21027"/>
                </a:cubicBezTo>
                <a:cubicBezTo>
                  <a:pt x="9819" y="21027"/>
                  <a:pt x="9916" y="21045"/>
                  <a:pt x="9970" y="21064"/>
                </a:cubicBezTo>
                <a:cubicBezTo>
                  <a:pt x="10027" y="21085"/>
                  <a:pt x="10441" y="21146"/>
                  <a:pt x="10979" y="21211"/>
                </a:cubicBezTo>
                <a:cubicBezTo>
                  <a:pt x="11480" y="21273"/>
                  <a:pt x="12373" y="21385"/>
                  <a:pt x="12962" y="21460"/>
                </a:cubicBezTo>
                <a:cubicBezTo>
                  <a:pt x="13552" y="21535"/>
                  <a:pt x="14082" y="21597"/>
                  <a:pt x="14142" y="21598"/>
                </a:cubicBezTo>
                <a:cubicBezTo>
                  <a:pt x="14249" y="21600"/>
                  <a:pt x="14546" y="21518"/>
                  <a:pt x="17947" y="20525"/>
                </a:cubicBezTo>
                <a:cubicBezTo>
                  <a:pt x="18567" y="20344"/>
                  <a:pt x="19234" y="20149"/>
                  <a:pt x="19430" y="20092"/>
                </a:cubicBezTo>
                <a:cubicBezTo>
                  <a:pt x="20311" y="19836"/>
                  <a:pt x="21324" y="19505"/>
                  <a:pt x="21324" y="19475"/>
                </a:cubicBezTo>
                <a:cubicBezTo>
                  <a:pt x="21324" y="19458"/>
                  <a:pt x="21352" y="19433"/>
                  <a:pt x="21387" y="19420"/>
                </a:cubicBezTo>
                <a:cubicBezTo>
                  <a:pt x="21443" y="19398"/>
                  <a:pt x="21461" y="19344"/>
                  <a:pt x="21485" y="18936"/>
                </a:cubicBezTo>
                <a:cubicBezTo>
                  <a:pt x="21511" y="18489"/>
                  <a:pt x="21503" y="18479"/>
                  <a:pt x="21431" y="18448"/>
                </a:cubicBezTo>
                <a:lnTo>
                  <a:pt x="21360" y="18415"/>
                </a:lnTo>
                <a:lnTo>
                  <a:pt x="21440" y="18383"/>
                </a:lnTo>
                <a:cubicBezTo>
                  <a:pt x="21517" y="18351"/>
                  <a:pt x="21515" y="18349"/>
                  <a:pt x="21530" y="17204"/>
                </a:cubicBezTo>
                <a:cubicBezTo>
                  <a:pt x="21540" y="16453"/>
                  <a:pt x="21535" y="16051"/>
                  <a:pt x="21512" y="16039"/>
                </a:cubicBezTo>
                <a:cubicBezTo>
                  <a:pt x="21488" y="16026"/>
                  <a:pt x="21485" y="16007"/>
                  <a:pt x="21512" y="15979"/>
                </a:cubicBezTo>
                <a:cubicBezTo>
                  <a:pt x="21539" y="15950"/>
                  <a:pt x="21558" y="15579"/>
                  <a:pt x="21574" y="14795"/>
                </a:cubicBezTo>
                <a:cubicBezTo>
                  <a:pt x="21596" y="13753"/>
                  <a:pt x="21600" y="13649"/>
                  <a:pt x="21548" y="13639"/>
                </a:cubicBezTo>
                <a:cubicBezTo>
                  <a:pt x="21475" y="13624"/>
                  <a:pt x="21467" y="13556"/>
                  <a:pt x="21539" y="13542"/>
                </a:cubicBezTo>
                <a:cubicBezTo>
                  <a:pt x="21585" y="13533"/>
                  <a:pt x="21592" y="13388"/>
                  <a:pt x="21592" y="12381"/>
                </a:cubicBezTo>
                <a:cubicBezTo>
                  <a:pt x="21592" y="11313"/>
                  <a:pt x="21587" y="11226"/>
                  <a:pt x="21530" y="11193"/>
                </a:cubicBezTo>
                <a:cubicBezTo>
                  <a:pt x="21471" y="11159"/>
                  <a:pt x="21469" y="11156"/>
                  <a:pt x="21530" y="11133"/>
                </a:cubicBezTo>
                <a:cubicBezTo>
                  <a:pt x="21585" y="11112"/>
                  <a:pt x="21599" y="11088"/>
                  <a:pt x="21583" y="10940"/>
                </a:cubicBezTo>
                <a:cubicBezTo>
                  <a:pt x="21573" y="10846"/>
                  <a:pt x="21559" y="10326"/>
                  <a:pt x="21556" y="9788"/>
                </a:cubicBezTo>
                <a:cubicBezTo>
                  <a:pt x="21553" y="8970"/>
                  <a:pt x="21546" y="8805"/>
                  <a:pt x="21503" y="8770"/>
                </a:cubicBezTo>
                <a:cubicBezTo>
                  <a:pt x="21462" y="8737"/>
                  <a:pt x="21457" y="8727"/>
                  <a:pt x="21494" y="8719"/>
                </a:cubicBezTo>
                <a:cubicBezTo>
                  <a:pt x="21531" y="8712"/>
                  <a:pt x="21538" y="8479"/>
                  <a:pt x="21530" y="7545"/>
                </a:cubicBezTo>
                <a:cubicBezTo>
                  <a:pt x="21523" y="6795"/>
                  <a:pt x="21508" y="6376"/>
                  <a:pt x="21485" y="6361"/>
                </a:cubicBezTo>
                <a:cubicBezTo>
                  <a:pt x="21460" y="6346"/>
                  <a:pt x="21458" y="6333"/>
                  <a:pt x="21485" y="6324"/>
                </a:cubicBezTo>
                <a:cubicBezTo>
                  <a:pt x="21514" y="6315"/>
                  <a:pt x="21520" y="5997"/>
                  <a:pt x="21503" y="5150"/>
                </a:cubicBezTo>
                <a:lnTo>
                  <a:pt x="21476" y="3989"/>
                </a:lnTo>
                <a:lnTo>
                  <a:pt x="21199" y="3842"/>
                </a:lnTo>
                <a:cubicBezTo>
                  <a:pt x="21047" y="3761"/>
                  <a:pt x="20615" y="3516"/>
                  <a:pt x="20234" y="3298"/>
                </a:cubicBezTo>
                <a:cubicBezTo>
                  <a:pt x="19333" y="2782"/>
                  <a:pt x="18513" y="2324"/>
                  <a:pt x="17697" y="1879"/>
                </a:cubicBezTo>
                <a:cubicBezTo>
                  <a:pt x="16723" y="1348"/>
                  <a:pt x="14669" y="247"/>
                  <a:pt x="14428" y="129"/>
                </a:cubicBezTo>
                <a:lnTo>
                  <a:pt x="14213" y="28"/>
                </a:lnTo>
                <a:lnTo>
                  <a:pt x="13525" y="14"/>
                </a:lnTo>
                <a:lnTo>
                  <a:pt x="12828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30" name="Supporting Experiment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Supporting Experiments </a:t>
            </a:r>
          </a:p>
        </p:txBody>
      </p:sp>
      <p:pic>
        <p:nvPicPr>
          <p:cNvPr id="232" name="4_Color_Logo_CB.png" descr="4_Color_Logo_CB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918171" y="3742468"/>
            <a:ext cx="1797505" cy="243051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3" name="CMSlogo_color_label_1024_May2014.png" descr="CMSlogo_color_label_1024_May2014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3666314" y="3964413"/>
            <a:ext cx="1986757" cy="198675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4" name="figure3.bmp" descr="figure3.bmp"/>
          <p:cNvPicPr>
            <a:picLocks noChangeAspect="1"/>
          </p:cNvPicPr>
          <p:nvPr/>
        </p:nvPicPr>
        <p:blipFill>
          <a:blip r:embed="rId7">
            <a:extLst/>
          </a:blip>
          <a:srcRect l="1232" t="11938" r="3469" b="7016"/>
          <a:stretch>
            <a:fillRect/>
          </a:stretch>
        </p:blipFill>
        <p:spPr>
          <a:xfrm>
            <a:off x="14410219" y="8794104"/>
            <a:ext cx="2714627" cy="8762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3" h="21552" extrusionOk="0">
                <a:moveTo>
                  <a:pt x="1814" y="21"/>
                </a:moveTo>
                <a:cubicBezTo>
                  <a:pt x="1596" y="39"/>
                  <a:pt x="1418" y="66"/>
                  <a:pt x="1272" y="99"/>
                </a:cubicBezTo>
                <a:cubicBezTo>
                  <a:pt x="1053" y="147"/>
                  <a:pt x="901" y="217"/>
                  <a:pt x="789" y="333"/>
                </a:cubicBezTo>
                <a:cubicBezTo>
                  <a:pt x="714" y="410"/>
                  <a:pt x="658" y="503"/>
                  <a:pt x="606" y="626"/>
                </a:cubicBezTo>
                <a:cubicBezTo>
                  <a:pt x="580" y="687"/>
                  <a:pt x="554" y="756"/>
                  <a:pt x="530" y="831"/>
                </a:cubicBezTo>
                <a:cubicBezTo>
                  <a:pt x="503" y="914"/>
                  <a:pt x="483" y="983"/>
                  <a:pt x="467" y="1055"/>
                </a:cubicBezTo>
                <a:cubicBezTo>
                  <a:pt x="467" y="1056"/>
                  <a:pt x="467" y="1064"/>
                  <a:pt x="467" y="1065"/>
                </a:cubicBezTo>
                <a:cubicBezTo>
                  <a:pt x="452" y="1136"/>
                  <a:pt x="439" y="1207"/>
                  <a:pt x="432" y="1299"/>
                </a:cubicBezTo>
                <a:cubicBezTo>
                  <a:pt x="419" y="1485"/>
                  <a:pt x="423" y="1741"/>
                  <a:pt x="432" y="2207"/>
                </a:cubicBezTo>
                <a:cubicBezTo>
                  <a:pt x="443" y="2764"/>
                  <a:pt x="480" y="3482"/>
                  <a:pt x="514" y="3798"/>
                </a:cubicBezTo>
                <a:cubicBezTo>
                  <a:pt x="583" y="4436"/>
                  <a:pt x="596" y="6878"/>
                  <a:pt x="536" y="7898"/>
                </a:cubicBezTo>
                <a:cubicBezTo>
                  <a:pt x="515" y="8262"/>
                  <a:pt x="465" y="8830"/>
                  <a:pt x="410" y="9362"/>
                </a:cubicBezTo>
                <a:cubicBezTo>
                  <a:pt x="377" y="9686"/>
                  <a:pt x="343" y="9982"/>
                  <a:pt x="312" y="10221"/>
                </a:cubicBezTo>
                <a:cubicBezTo>
                  <a:pt x="286" y="10431"/>
                  <a:pt x="265" y="10586"/>
                  <a:pt x="249" y="10651"/>
                </a:cubicBezTo>
                <a:cubicBezTo>
                  <a:pt x="155" y="11033"/>
                  <a:pt x="0" y="12403"/>
                  <a:pt x="0" y="12857"/>
                </a:cubicBezTo>
                <a:cubicBezTo>
                  <a:pt x="0" y="13116"/>
                  <a:pt x="33" y="13517"/>
                  <a:pt x="76" y="13745"/>
                </a:cubicBezTo>
                <a:cubicBezTo>
                  <a:pt x="111" y="13937"/>
                  <a:pt x="146" y="14090"/>
                  <a:pt x="192" y="14204"/>
                </a:cubicBezTo>
                <a:cubicBezTo>
                  <a:pt x="216" y="14261"/>
                  <a:pt x="241" y="14308"/>
                  <a:pt x="275" y="14350"/>
                </a:cubicBezTo>
                <a:cubicBezTo>
                  <a:pt x="442" y="14558"/>
                  <a:pt x="767" y="14592"/>
                  <a:pt x="1546" y="14643"/>
                </a:cubicBezTo>
                <a:cubicBezTo>
                  <a:pt x="1863" y="14664"/>
                  <a:pt x="2151" y="14700"/>
                  <a:pt x="2357" y="14731"/>
                </a:cubicBezTo>
                <a:cubicBezTo>
                  <a:pt x="2564" y="14762"/>
                  <a:pt x="2688" y="14792"/>
                  <a:pt x="2685" y="14819"/>
                </a:cubicBezTo>
                <a:cubicBezTo>
                  <a:pt x="2682" y="14845"/>
                  <a:pt x="2692" y="14910"/>
                  <a:pt x="2710" y="14994"/>
                </a:cubicBezTo>
                <a:cubicBezTo>
                  <a:pt x="2729" y="15079"/>
                  <a:pt x="2755" y="15186"/>
                  <a:pt x="2786" y="15287"/>
                </a:cubicBezTo>
                <a:cubicBezTo>
                  <a:pt x="2817" y="15389"/>
                  <a:pt x="2851" y="15474"/>
                  <a:pt x="2881" y="15541"/>
                </a:cubicBezTo>
                <a:cubicBezTo>
                  <a:pt x="2911" y="15609"/>
                  <a:pt x="2939" y="15658"/>
                  <a:pt x="2953" y="15658"/>
                </a:cubicBezTo>
                <a:cubicBezTo>
                  <a:pt x="2985" y="15658"/>
                  <a:pt x="3047" y="15508"/>
                  <a:pt x="3102" y="15336"/>
                </a:cubicBezTo>
                <a:cubicBezTo>
                  <a:pt x="3156" y="15164"/>
                  <a:pt x="3202" y="14970"/>
                  <a:pt x="3203" y="14868"/>
                </a:cubicBezTo>
                <a:cubicBezTo>
                  <a:pt x="3203" y="14789"/>
                  <a:pt x="3308" y="14667"/>
                  <a:pt x="3433" y="14604"/>
                </a:cubicBezTo>
                <a:cubicBezTo>
                  <a:pt x="3514" y="14563"/>
                  <a:pt x="3581" y="14505"/>
                  <a:pt x="3644" y="14409"/>
                </a:cubicBezTo>
                <a:cubicBezTo>
                  <a:pt x="3707" y="14313"/>
                  <a:pt x="3766" y="14179"/>
                  <a:pt x="3824" y="14009"/>
                </a:cubicBezTo>
                <a:cubicBezTo>
                  <a:pt x="3973" y="13574"/>
                  <a:pt x="3988" y="13474"/>
                  <a:pt x="3969" y="12906"/>
                </a:cubicBezTo>
                <a:cubicBezTo>
                  <a:pt x="3958" y="12561"/>
                  <a:pt x="3923" y="12131"/>
                  <a:pt x="3894" y="11949"/>
                </a:cubicBezTo>
                <a:cubicBezTo>
                  <a:pt x="3852" y="11687"/>
                  <a:pt x="3858" y="11477"/>
                  <a:pt x="3922" y="10944"/>
                </a:cubicBezTo>
                <a:cubicBezTo>
                  <a:pt x="3960" y="10626"/>
                  <a:pt x="3978" y="10451"/>
                  <a:pt x="3979" y="10338"/>
                </a:cubicBezTo>
                <a:cubicBezTo>
                  <a:pt x="3979" y="10225"/>
                  <a:pt x="3960" y="10171"/>
                  <a:pt x="3922" y="10085"/>
                </a:cubicBezTo>
                <a:cubicBezTo>
                  <a:pt x="3878" y="9984"/>
                  <a:pt x="3792" y="9909"/>
                  <a:pt x="3733" y="9909"/>
                </a:cubicBezTo>
                <a:cubicBezTo>
                  <a:pt x="3703" y="9909"/>
                  <a:pt x="3681" y="9894"/>
                  <a:pt x="3660" y="9860"/>
                </a:cubicBezTo>
                <a:cubicBezTo>
                  <a:pt x="3618" y="9792"/>
                  <a:pt x="3586" y="9625"/>
                  <a:pt x="3543" y="9235"/>
                </a:cubicBezTo>
                <a:cubicBezTo>
                  <a:pt x="3522" y="9040"/>
                  <a:pt x="3500" y="8796"/>
                  <a:pt x="3471" y="8474"/>
                </a:cubicBezTo>
                <a:cubicBezTo>
                  <a:pt x="3435" y="8088"/>
                  <a:pt x="3409" y="7623"/>
                  <a:pt x="3392" y="7146"/>
                </a:cubicBezTo>
                <a:cubicBezTo>
                  <a:pt x="3391" y="7115"/>
                  <a:pt x="3390" y="7090"/>
                  <a:pt x="3389" y="7058"/>
                </a:cubicBezTo>
                <a:cubicBezTo>
                  <a:pt x="3372" y="6547"/>
                  <a:pt x="3364" y="6018"/>
                  <a:pt x="3367" y="5516"/>
                </a:cubicBezTo>
                <a:cubicBezTo>
                  <a:pt x="3372" y="4513"/>
                  <a:pt x="3415" y="3633"/>
                  <a:pt x="3496" y="3330"/>
                </a:cubicBezTo>
                <a:cubicBezTo>
                  <a:pt x="3510" y="3279"/>
                  <a:pt x="3521" y="3138"/>
                  <a:pt x="3531" y="2939"/>
                </a:cubicBezTo>
                <a:cubicBezTo>
                  <a:pt x="3540" y="2742"/>
                  <a:pt x="3549" y="2495"/>
                  <a:pt x="3550" y="2246"/>
                </a:cubicBezTo>
                <a:cubicBezTo>
                  <a:pt x="3552" y="1579"/>
                  <a:pt x="3526" y="1152"/>
                  <a:pt x="3442" y="850"/>
                </a:cubicBezTo>
                <a:cubicBezTo>
                  <a:pt x="3401" y="700"/>
                  <a:pt x="3344" y="581"/>
                  <a:pt x="3269" y="479"/>
                </a:cubicBezTo>
                <a:cubicBezTo>
                  <a:pt x="3194" y="377"/>
                  <a:pt x="3101" y="288"/>
                  <a:pt x="2985" y="206"/>
                </a:cubicBezTo>
                <a:cubicBezTo>
                  <a:pt x="2839" y="103"/>
                  <a:pt x="2713" y="48"/>
                  <a:pt x="2540" y="21"/>
                </a:cubicBezTo>
                <a:cubicBezTo>
                  <a:pt x="2367" y="-7"/>
                  <a:pt x="2147" y="-7"/>
                  <a:pt x="1814" y="21"/>
                </a:cubicBezTo>
                <a:close/>
                <a:moveTo>
                  <a:pt x="19443" y="440"/>
                </a:moveTo>
                <a:cubicBezTo>
                  <a:pt x="19144" y="428"/>
                  <a:pt x="18850" y="481"/>
                  <a:pt x="18695" y="596"/>
                </a:cubicBezTo>
                <a:cubicBezTo>
                  <a:pt x="18626" y="648"/>
                  <a:pt x="18557" y="707"/>
                  <a:pt x="18490" y="782"/>
                </a:cubicBezTo>
                <a:cubicBezTo>
                  <a:pt x="18357" y="932"/>
                  <a:pt x="18230" y="1133"/>
                  <a:pt x="18112" y="1368"/>
                </a:cubicBezTo>
                <a:cubicBezTo>
                  <a:pt x="17875" y="1837"/>
                  <a:pt x="17671" y="2463"/>
                  <a:pt x="17518" y="3212"/>
                </a:cubicBezTo>
                <a:cubicBezTo>
                  <a:pt x="17481" y="3399"/>
                  <a:pt x="17446" y="3597"/>
                  <a:pt x="17414" y="3798"/>
                </a:cubicBezTo>
                <a:cubicBezTo>
                  <a:pt x="17318" y="4413"/>
                  <a:pt x="17290" y="4641"/>
                  <a:pt x="17282" y="5497"/>
                </a:cubicBezTo>
                <a:cubicBezTo>
                  <a:pt x="17279" y="5782"/>
                  <a:pt x="17279" y="6140"/>
                  <a:pt x="17279" y="6600"/>
                </a:cubicBezTo>
                <a:cubicBezTo>
                  <a:pt x="17278" y="7557"/>
                  <a:pt x="17278" y="8047"/>
                  <a:pt x="17298" y="8415"/>
                </a:cubicBezTo>
                <a:cubicBezTo>
                  <a:pt x="17307" y="8599"/>
                  <a:pt x="17323" y="8746"/>
                  <a:pt x="17345" y="8913"/>
                </a:cubicBezTo>
                <a:cubicBezTo>
                  <a:pt x="17367" y="9081"/>
                  <a:pt x="17395" y="9270"/>
                  <a:pt x="17433" y="9509"/>
                </a:cubicBezTo>
                <a:cubicBezTo>
                  <a:pt x="17466" y="9711"/>
                  <a:pt x="17501" y="9902"/>
                  <a:pt x="17537" y="10085"/>
                </a:cubicBezTo>
                <a:cubicBezTo>
                  <a:pt x="17611" y="10449"/>
                  <a:pt x="17693" y="10773"/>
                  <a:pt x="17784" y="11061"/>
                </a:cubicBezTo>
                <a:cubicBezTo>
                  <a:pt x="18010" y="11782"/>
                  <a:pt x="18293" y="12269"/>
                  <a:pt x="18648" y="12564"/>
                </a:cubicBezTo>
                <a:cubicBezTo>
                  <a:pt x="18713" y="12617"/>
                  <a:pt x="18830" y="12658"/>
                  <a:pt x="18976" y="12681"/>
                </a:cubicBezTo>
                <a:cubicBezTo>
                  <a:pt x="19123" y="12705"/>
                  <a:pt x="19297" y="12715"/>
                  <a:pt x="19472" y="12710"/>
                </a:cubicBezTo>
                <a:cubicBezTo>
                  <a:pt x="19820" y="12700"/>
                  <a:pt x="20168" y="12629"/>
                  <a:pt x="20298" y="12515"/>
                </a:cubicBezTo>
                <a:cubicBezTo>
                  <a:pt x="20432" y="12398"/>
                  <a:pt x="20563" y="12226"/>
                  <a:pt x="20686" y="11998"/>
                </a:cubicBezTo>
                <a:cubicBezTo>
                  <a:pt x="20871" y="11656"/>
                  <a:pt x="21038" y="11199"/>
                  <a:pt x="21176" y="10680"/>
                </a:cubicBezTo>
                <a:cubicBezTo>
                  <a:pt x="21176" y="10679"/>
                  <a:pt x="21178" y="10681"/>
                  <a:pt x="21179" y="10680"/>
                </a:cubicBezTo>
                <a:cubicBezTo>
                  <a:pt x="21224" y="10506"/>
                  <a:pt x="21266" y="10320"/>
                  <a:pt x="21305" y="10133"/>
                </a:cubicBezTo>
                <a:cubicBezTo>
                  <a:pt x="21382" y="9759"/>
                  <a:pt x="21441" y="9370"/>
                  <a:pt x="21482" y="8962"/>
                </a:cubicBezTo>
                <a:cubicBezTo>
                  <a:pt x="21513" y="8649"/>
                  <a:pt x="21538" y="8290"/>
                  <a:pt x="21554" y="7908"/>
                </a:cubicBezTo>
                <a:cubicBezTo>
                  <a:pt x="21555" y="7879"/>
                  <a:pt x="21556" y="7848"/>
                  <a:pt x="21557" y="7820"/>
                </a:cubicBezTo>
                <a:cubicBezTo>
                  <a:pt x="21574" y="7405"/>
                  <a:pt x="21583" y="6958"/>
                  <a:pt x="21583" y="6522"/>
                </a:cubicBezTo>
                <a:cubicBezTo>
                  <a:pt x="21582" y="5866"/>
                  <a:pt x="21561" y="5224"/>
                  <a:pt x="21523" y="4677"/>
                </a:cubicBezTo>
                <a:cubicBezTo>
                  <a:pt x="21510" y="4494"/>
                  <a:pt x="21495" y="4325"/>
                  <a:pt x="21478" y="4169"/>
                </a:cubicBezTo>
                <a:cubicBezTo>
                  <a:pt x="21455" y="3953"/>
                  <a:pt x="21429" y="3737"/>
                  <a:pt x="21396" y="3535"/>
                </a:cubicBezTo>
                <a:cubicBezTo>
                  <a:pt x="21364" y="3333"/>
                  <a:pt x="21326" y="3146"/>
                  <a:pt x="21286" y="2959"/>
                </a:cubicBezTo>
                <a:cubicBezTo>
                  <a:pt x="21245" y="2771"/>
                  <a:pt x="21201" y="2592"/>
                  <a:pt x="21153" y="2422"/>
                </a:cubicBezTo>
                <a:cubicBezTo>
                  <a:pt x="21106" y="2252"/>
                  <a:pt x="21053" y="2094"/>
                  <a:pt x="20999" y="1944"/>
                </a:cubicBezTo>
                <a:cubicBezTo>
                  <a:pt x="20944" y="1793"/>
                  <a:pt x="20889" y="1644"/>
                  <a:pt x="20828" y="1514"/>
                </a:cubicBezTo>
                <a:cubicBezTo>
                  <a:pt x="20828" y="1513"/>
                  <a:pt x="20825" y="1515"/>
                  <a:pt x="20825" y="1514"/>
                </a:cubicBezTo>
                <a:cubicBezTo>
                  <a:pt x="20643" y="1123"/>
                  <a:pt x="20438" y="828"/>
                  <a:pt x="20213" y="655"/>
                </a:cubicBezTo>
                <a:cubicBezTo>
                  <a:pt x="20046" y="526"/>
                  <a:pt x="19742" y="453"/>
                  <a:pt x="19443" y="440"/>
                </a:cubicBezTo>
                <a:close/>
                <a:moveTo>
                  <a:pt x="4184" y="528"/>
                </a:moveTo>
                <a:lnTo>
                  <a:pt x="4184" y="6590"/>
                </a:lnTo>
                <a:lnTo>
                  <a:pt x="4184" y="12642"/>
                </a:lnTo>
                <a:lnTo>
                  <a:pt x="4872" y="12603"/>
                </a:lnTo>
                <a:lnTo>
                  <a:pt x="5557" y="12564"/>
                </a:lnTo>
                <a:lnTo>
                  <a:pt x="5569" y="10289"/>
                </a:lnTo>
                <a:cubicBezTo>
                  <a:pt x="5580" y="8402"/>
                  <a:pt x="5595" y="8008"/>
                  <a:pt x="5654" y="7937"/>
                </a:cubicBezTo>
                <a:cubicBezTo>
                  <a:pt x="5724" y="7855"/>
                  <a:pt x="5797" y="7924"/>
                  <a:pt x="5897" y="8240"/>
                </a:cubicBezTo>
                <a:cubicBezTo>
                  <a:pt x="5931" y="8345"/>
                  <a:pt x="5964" y="8476"/>
                  <a:pt x="6005" y="8640"/>
                </a:cubicBezTo>
                <a:cubicBezTo>
                  <a:pt x="6166" y="9295"/>
                  <a:pt x="6391" y="10454"/>
                  <a:pt x="6737" y="12349"/>
                </a:cubicBezTo>
                <a:cubicBezTo>
                  <a:pt x="6753" y="12437"/>
                  <a:pt x="6799" y="12497"/>
                  <a:pt x="6920" y="12535"/>
                </a:cubicBezTo>
                <a:cubicBezTo>
                  <a:pt x="7040" y="12572"/>
                  <a:pt x="7236" y="12587"/>
                  <a:pt x="7551" y="12603"/>
                </a:cubicBezTo>
                <a:cubicBezTo>
                  <a:pt x="7976" y="12625"/>
                  <a:pt x="8324" y="12610"/>
                  <a:pt x="8324" y="12564"/>
                </a:cubicBezTo>
                <a:cubicBezTo>
                  <a:pt x="8324" y="12518"/>
                  <a:pt x="8270" y="12173"/>
                  <a:pt x="8204" y="11803"/>
                </a:cubicBezTo>
                <a:cubicBezTo>
                  <a:pt x="7729" y="9156"/>
                  <a:pt x="7562" y="8327"/>
                  <a:pt x="7418" y="7898"/>
                </a:cubicBezTo>
                <a:cubicBezTo>
                  <a:pt x="7328" y="7629"/>
                  <a:pt x="7254" y="7364"/>
                  <a:pt x="7254" y="7312"/>
                </a:cubicBezTo>
                <a:cubicBezTo>
                  <a:pt x="7254" y="7260"/>
                  <a:pt x="7346" y="7036"/>
                  <a:pt x="7459" y="6814"/>
                </a:cubicBezTo>
                <a:cubicBezTo>
                  <a:pt x="7564" y="6609"/>
                  <a:pt x="7672" y="6314"/>
                  <a:pt x="7746" y="6053"/>
                </a:cubicBezTo>
                <a:cubicBezTo>
                  <a:pt x="7802" y="5857"/>
                  <a:pt x="7842" y="5684"/>
                  <a:pt x="7847" y="5575"/>
                </a:cubicBezTo>
                <a:cubicBezTo>
                  <a:pt x="7849" y="5538"/>
                  <a:pt x="7847" y="5506"/>
                  <a:pt x="7841" y="5487"/>
                </a:cubicBezTo>
                <a:cubicBezTo>
                  <a:pt x="7826" y="5440"/>
                  <a:pt x="7850" y="5277"/>
                  <a:pt x="7895" y="5126"/>
                </a:cubicBezTo>
                <a:cubicBezTo>
                  <a:pt x="7995" y="4783"/>
                  <a:pt x="8004" y="3443"/>
                  <a:pt x="7910" y="2715"/>
                </a:cubicBezTo>
                <a:cubicBezTo>
                  <a:pt x="7820" y="2006"/>
                  <a:pt x="7594" y="1296"/>
                  <a:pt x="7349" y="948"/>
                </a:cubicBezTo>
                <a:cubicBezTo>
                  <a:pt x="7300" y="879"/>
                  <a:pt x="7254" y="834"/>
                  <a:pt x="7194" y="792"/>
                </a:cubicBezTo>
                <a:cubicBezTo>
                  <a:pt x="7014" y="665"/>
                  <a:pt x="6688" y="639"/>
                  <a:pt x="5661" y="596"/>
                </a:cubicBezTo>
                <a:lnTo>
                  <a:pt x="4184" y="528"/>
                </a:lnTo>
                <a:close/>
                <a:moveTo>
                  <a:pt x="8605" y="557"/>
                </a:moveTo>
                <a:lnTo>
                  <a:pt x="8605" y="6600"/>
                </a:lnTo>
                <a:lnTo>
                  <a:pt x="8605" y="12632"/>
                </a:lnTo>
                <a:lnTo>
                  <a:pt x="10372" y="12632"/>
                </a:lnTo>
                <a:lnTo>
                  <a:pt x="12142" y="12632"/>
                </a:lnTo>
                <a:lnTo>
                  <a:pt x="12126" y="11090"/>
                </a:lnTo>
                <a:lnTo>
                  <a:pt x="12113" y="9548"/>
                </a:lnTo>
                <a:lnTo>
                  <a:pt x="11044" y="9479"/>
                </a:lnTo>
                <a:lnTo>
                  <a:pt x="9974" y="9401"/>
                </a:lnTo>
                <a:lnTo>
                  <a:pt x="9974" y="8542"/>
                </a:lnTo>
                <a:lnTo>
                  <a:pt x="9974" y="7673"/>
                </a:lnTo>
                <a:lnTo>
                  <a:pt x="10927" y="7605"/>
                </a:lnTo>
                <a:lnTo>
                  <a:pt x="11883" y="7537"/>
                </a:lnTo>
                <a:lnTo>
                  <a:pt x="11896" y="6209"/>
                </a:lnTo>
                <a:lnTo>
                  <a:pt x="11908" y="4882"/>
                </a:lnTo>
                <a:lnTo>
                  <a:pt x="10943" y="4843"/>
                </a:lnTo>
                <a:lnTo>
                  <a:pt x="9974" y="4804"/>
                </a:lnTo>
                <a:lnTo>
                  <a:pt x="9974" y="4081"/>
                </a:lnTo>
                <a:lnTo>
                  <a:pt x="9974" y="3369"/>
                </a:lnTo>
                <a:lnTo>
                  <a:pt x="11022" y="3291"/>
                </a:lnTo>
                <a:lnTo>
                  <a:pt x="12066" y="3222"/>
                </a:lnTo>
                <a:lnTo>
                  <a:pt x="12082" y="1895"/>
                </a:lnTo>
                <a:lnTo>
                  <a:pt x="12094" y="557"/>
                </a:lnTo>
                <a:lnTo>
                  <a:pt x="10350" y="557"/>
                </a:lnTo>
                <a:lnTo>
                  <a:pt x="8605" y="557"/>
                </a:lnTo>
                <a:close/>
                <a:moveTo>
                  <a:pt x="12697" y="557"/>
                </a:moveTo>
                <a:lnTo>
                  <a:pt x="12697" y="6600"/>
                </a:lnTo>
                <a:lnTo>
                  <a:pt x="12697" y="12632"/>
                </a:lnTo>
                <a:lnTo>
                  <a:pt x="13347" y="12632"/>
                </a:lnTo>
                <a:lnTo>
                  <a:pt x="13997" y="12632"/>
                </a:lnTo>
                <a:lnTo>
                  <a:pt x="13997" y="9840"/>
                </a:lnTo>
                <a:cubicBezTo>
                  <a:pt x="13997" y="8303"/>
                  <a:pt x="14014" y="7020"/>
                  <a:pt x="14035" y="6980"/>
                </a:cubicBezTo>
                <a:cubicBezTo>
                  <a:pt x="14040" y="6970"/>
                  <a:pt x="14053" y="6992"/>
                  <a:pt x="14073" y="7049"/>
                </a:cubicBezTo>
                <a:cubicBezTo>
                  <a:pt x="14132" y="7217"/>
                  <a:pt x="14249" y="7653"/>
                  <a:pt x="14373" y="8181"/>
                </a:cubicBezTo>
                <a:cubicBezTo>
                  <a:pt x="14537" y="8885"/>
                  <a:pt x="14840" y="10171"/>
                  <a:pt x="15045" y="11041"/>
                </a:cubicBezTo>
                <a:lnTo>
                  <a:pt x="15417" y="12622"/>
                </a:lnTo>
                <a:lnTo>
                  <a:pt x="16054" y="12632"/>
                </a:lnTo>
                <a:lnTo>
                  <a:pt x="16695" y="12632"/>
                </a:lnTo>
                <a:lnTo>
                  <a:pt x="16695" y="6600"/>
                </a:lnTo>
                <a:lnTo>
                  <a:pt x="16695" y="557"/>
                </a:lnTo>
                <a:lnTo>
                  <a:pt x="16054" y="596"/>
                </a:lnTo>
                <a:lnTo>
                  <a:pt x="15417" y="635"/>
                </a:lnTo>
                <a:lnTo>
                  <a:pt x="15392" y="3437"/>
                </a:lnTo>
                <a:cubicBezTo>
                  <a:pt x="15379" y="4979"/>
                  <a:pt x="15353" y="6224"/>
                  <a:pt x="15332" y="6209"/>
                </a:cubicBezTo>
                <a:cubicBezTo>
                  <a:pt x="15310" y="6195"/>
                  <a:pt x="15020" y="5031"/>
                  <a:pt x="14688" y="3622"/>
                </a:cubicBezTo>
                <a:cubicBezTo>
                  <a:pt x="14356" y="2214"/>
                  <a:pt x="14050" y="950"/>
                  <a:pt x="14010" y="811"/>
                </a:cubicBezTo>
                <a:cubicBezTo>
                  <a:pt x="13947" y="595"/>
                  <a:pt x="13848" y="557"/>
                  <a:pt x="13316" y="557"/>
                </a:cubicBezTo>
                <a:lnTo>
                  <a:pt x="12697" y="557"/>
                </a:lnTo>
                <a:close/>
                <a:moveTo>
                  <a:pt x="5604" y="3369"/>
                </a:moveTo>
                <a:lnTo>
                  <a:pt x="6017" y="3369"/>
                </a:lnTo>
                <a:cubicBezTo>
                  <a:pt x="6416" y="3369"/>
                  <a:pt x="6435" y="3382"/>
                  <a:pt x="6528" y="3769"/>
                </a:cubicBezTo>
                <a:cubicBezTo>
                  <a:pt x="6618" y="4139"/>
                  <a:pt x="6618" y="4195"/>
                  <a:pt x="6554" y="4550"/>
                </a:cubicBezTo>
                <a:cubicBezTo>
                  <a:pt x="6510" y="4792"/>
                  <a:pt x="6417" y="5008"/>
                  <a:pt x="6301" y="5116"/>
                </a:cubicBezTo>
                <a:cubicBezTo>
                  <a:pt x="6038" y="5361"/>
                  <a:pt x="5631" y="5353"/>
                  <a:pt x="5601" y="5106"/>
                </a:cubicBezTo>
                <a:cubicBezTo>
                  <a:pt x="5587" y="4998"/>
                  <a:pt x="5580" y="4565"/>
                  <a:pt x="5588" y="4140"/>
                </a:cubicBezTo>
                <a:lnTo>
                  <a:pt x="5604" y="3369"/>
                </a:lnTo>
                <a:close/>
                <a:moveTo>
                  <a:pt x="19443" y="3466"/>
                </a:moveTo>
                <a:cubicBezTo>
                  <a:pt x="19512" y="3473"/>
                  <a:pt x="19585" y="3506"/>
                  <a:pt x="19655" y="3564"/>
                </a:cubicBezTo>
                <a:cubicBezTo>
                  <a:pt x="20091" y="3927"/>
                  <a:pt x="20302" y="5477"/>
                  <a:pt x="20191" y="7468"/>
                </a:cubicBezTo>
                <a:cubicBezTo>
                  <a:pt x="20125" y="8660"/>
                  <a:pt x="20075" y="8958"/>
                  <a:pt x="19860" y="9372"/>
                </a:cubicBezTo>
                <a:cubicBezTo>
                  <a:pt x="19740" y="9602"/>
                  <a:pt x="19616" y="9681"/>
                  <a:pt x="19383" y="9694"/>
                </a:cubicBezTo>
                <a:cubicBezTo>
                  <a:pt x="19080" y="9711"/>
                  <a:pt x="19065" y="9698"/>
                  <a:pt x="18904" y="9186"/>
                </a:cubicBezTo>
                <a:cubicBezTo>
                  <a:pt x="18514" y="7952"/>
                  <a:pt x="18510" y="5167"/>
                  <a:pt x="18897" y="4062"/>
                </a:cubicBezTo>
                <a:cubicBezTo>
                  <a:pt x="19038" y="3660"/>
                  <a:pt x="19236" y="3447"/>
                  <a:pt x="19443" y="3466"/>
                </a:cubicBezTo>
                <a:close/>
                <a:moveTo>
                  <a:pt x="19317" y="14126"/>
                </a:moveTo>
                <a:cubicBezTo>
                  <a:pt x="19297" y="14128"/>
                  <a:pt x="19277" y="14133"/>
                  <a:pt x="19260" y="14155"/>
                </a:cubicBezTo>
                <a:cubicBezTo>
                  <a:pt x="19217" y="14213"/>
                  <a:pt x="19163" y="14249"/>
                  <a:pt x="19140" y="14233"/>
                </a:cubicBezTo>
                <a:cubicBezTo>
                  <a:pt x="19120" y="14218"/>
                  <a:pt x="19090" y="14255"/>
                  <a:pt x="19052" y="14321"/>
                </a:cubicBezTo>
                <a:cubicBezTo>
                  <a:pt x="19013" y="14387"/>
                  <a:pt x="18966" y="14482"/>
                  <a:pt x="18919" y="14604"/>
                </a:cubicBezTo>
                <a:cubicBezTo>
                  <a:pt x="18826" y="14848"/>
                  <a:pt x="18728" y="15183"/>
                  <a:pt x="18658" y="15502"/>
                </a:cubicBezTo>
                <a:cubicBezTo>
                  <a:pt x="18578" y="15864"/>
                  <a:pt x="18469" y="16579"/>
                  <a:pt x="18418" y="17093"/>
                </a:cubicBezTo>
                <a:cubicBezTo>
                  <a:pt x="18355" y="17718"/>
                  <a:pt x="18323" y="18321"/>
                  <a:pt x="18323" y="18870"/>
                </a:cubicBezTo>
                <a:cubicBezTo>
                  <a:pt x="18323" y="19785"/>
                  <a:pt x="18411" y="20557"/>
                  <a:pt x="18579" y="21076"/>
                </a:cubicBezTo>
                <a:cubicBezTo>
                  <a:pt x="18625" y="21218"/>
                  <a:pt x="18671" y="21329"/>
                  <a:pt x="18721" y="21408"/>
                </a:cubicBezTo>
                <a:cubicBezTo>
                  <a:pt x="18820" y="21565"/>
                  <a:pt x="18930" y="21593"/>
                  <a:pt x="19046" y="21496"/>
                </a:cubicBezTo>
                <a:cubicBezTo>
                  <a:pt x="19103" y="21447"/>
                  <a:pt x="19161" y="21364"/>
                  <a:pt x="19222" y="21252"/>
                </a:cubicBezTo>
                <a:cubicBezTo>
                  <a:pt x="19432" y="20870"/>
                  <a:pt x="19665" y="19917"/>
                  <a:pt x="19696" y="19319"/>
                </a:cubicBezTo>
                <a:cubicBezTo>
                  <a:pt x="19700" y="19240"/>
                  <a:pt x="19739" y="18939"/>
                  <a:pt x="19781" y="18645"/>
                </a:cubicBezTo>
                <a:cubicBezTo>
                  <a:pt x="19880" y="17953"/>
                  <a:pt x="19886" y="16308"/>
                  <a:pt x="19806" y="15424"/>
                </a:cubicBezTo>
                <a:cubicBezTo>
                  <a:pt x="19795" y="15298"/>
                  <a:pt x="19783" y="15182"/>
                  <a:pt x="19768" y="15092"/>
                </a:cubicBezTo>
                <a:cubicBezTo>
                  <a:pt x="19745" y="14949"/>
                  <a:pt x="19709" y="14816"/>
                  <a:pt x="19670" y="14692"/>
                </a:cubicBezTo>
                <a:cubicBezTo>
                  <a:pt x="19657" y="14649"/>
                  <a:pt x="19641" y="14614"/>
                  <a:pt x="19626" y="14575"/>
                </a:cubicBezTo>
                <a:cubicBezTo>
                  <a:pt x="19599" y="14500"/>
                  <a:pt x="19571" y="14429"/>
                  <a:pt x="19541" y="14370"/>
                </a:cubicBezTo>
                <a:cubicBezTo>
                  <a:pt x="19524" y="14336"/>
                  <a:pt x="19505" y="14310"/>
                  <a:pt x="19487" y="14282"/>
                </a:cubicBezTo>
                <a:cubicBezTo>
                  <a:pt x="19461" y="14240"/>
                  <a:pt x="19434" y="14199"/>
                  <a:pt x="19409" y="14175"/>
                </a:cubicBezTo>
                <a:cubicBezTo>
                  <a:pt x="19376" y="14144"/>
                  <a:pt x="19345" y="14123"/>
                  <a:pt x="19317" y="14126"/>
                </a:cubicBezTo>
                <a:close/>
                <a:moveTo>
                  <a:pt x="6279" y="14272"/>
                </a:moveTo>
                <a:cubicBezTo>
                  <a:pt x="6245" y="14267"/>
                  <a:pt x="6209" y="14304"/>
                  <a:pt x="6153" y="14389"/>
                </a:cubicBezTo>
                <a:cubicBezTo>
                  <a:pt x="6121" y="14437"/>
                  <a:pt x="6098" y="14480"/>
                  <a:pt x="6080" y="14526"/>
                </a:cubicBezTo>
                <a:cubicBezTo>
                  <a:pt x="6062" y="14572"/>
                  <a:pt x="6050" y="14620"/>
                  <a:pt x="6042" y="14702"/>
                </a:cubicBezTo>
                <a:cubicBezTo>
                  <a:pt x="6027" y="14864"/>
                  <a:pt x="6028" y="15135"/>
                  <a:pt x="6033" y="15658"/>
                </a:cubicBezTo>
                <a:cubicBezTo>
                  <a:pt x="6036" y="15913"/>
                  <a:pt x="6038" y="16112"/>
                  <a:pt x="6036" y="16283"/>
                </a:cubicBezTo>
                <a:cubicBezTo>
                  <a:pt x="6034" y="16453"/>
                  <a:pt x="6026" y="16597"/>
                  <a:pt x="6014" y="16742"/>
                </a:cubicBezTo>
                <a:cubicBezTo>
                  <a:pt x="5990" y="17032"/>
                  <a:pt x="5942" y="17325"/>
                  <a:pt x="5847" y="17864"/>
                </a:cubicBezTo>
                <a:cubicBezTo>
                  <a:pt x="5738" y="18486"/>
                  <a:pt x="5625" y="19006"/>
                  <a:pt x="5601" y="19016"/>
                </a:cubicBezTo>
                <a:cubicBezTo>
                  <a:pt x="5593" y="19019"/>
                  <a:pt x="5586" y="19004"/>
                  <a:pt x="5575" y="18977"/>
                </a:cubicBezTo>
                <a:cubicBezTo>
                  <a:pt x="5506" y="18795"/>
                  <a:pt x="5370" y="17889"/>
                  <a:pt x="5134" y="16049"/>
                </a:cubicBezTo>
                <a:cubicBezTo>
                  <a:pt x="5014" y="15117"/>
                  <a:pt x="4903" y="14332"/>
                  <a:pt x="4888" y="14301"/>
                </a:cubicBezTo>
                <a:cubicBezTo>
                  <a:pt x="4880" y="14286"/>
                  <a:pt x="4845" y="14295"/>
                  <a:pt x="4796" y="14321"/>
                </a:cubicBezTo>
                <a:cubicBezTo>
                  <a:pt x="4651" y="14398"/>
                  <a:pt x="4381" y="14616"/>
                  <a:pt x="4326" y="14721"/>
                </a:cubicBezTo>
                <a:cubicBezTo>
                  <a:pt x="4306" y="14759"/>
                  <a:pt x="4292" y="14803"/>
                  <a:pt x="4285" y="14858"/>
                </a:cubicBezTo>
                <a:cubicBezTo>
                  <a:pt x="4278" y="14912"/>
                  <a:pt x="4278" y="14980"/>
                  <a:pt x="4282" y="15034"/>
                </a:cubicBezTo>
                <a:cubicBezTo>
                  <a:pt x="4290" y="15141"/>
                  <a:pt x="4319" y="15229"/>
                  <a:pt x="4364" y="15229"/>
                </a:cubicBezTo>
                <a:cubicBezTo>
                  <a:pt x="4394" y="15229"/>
                  <a:pt x="4427" y="15264"/>
                  <a:pt x="4458" y="15326"/>
                </a:cubicBezTo>
                <a:cubicBezTo>
                  <a:pt x="4491" y="15389"/>
                  <a:pt x="4522" y="15474"/>
                  <a:pt x="4553" y="15590"/>
                </a:cubicBezTo>
                <a:cubicBezTo>
                  <a:pt x="4584" y="15704"/>
                  <a:pt x="4614" y="15843"/>
                  <a:pt x="4642" y="16000"/>
                </a:cubicBezTo>
                <a:cubicBezTo>
                  <a:pt x="4669" y="16156"/>
                  <a:pt x="4690" y="16330"/>
                  <a:pt x="4711" y="16517"/>
                </a:cubicBezTo>
                <a:cubicBezTo>
                  <a:pt x="4854" y="17817"/>
                  <a:pt x="5306" y="21036"/>
                  <a:pt x="5361" y="21144"/>
                </a:cubicBezTo>
                <a:cubicBezTo>
                  <a:pt x="5397" y="21214"/>
                  <a:pt x="5424" y="21262"/>
                  <a:pt x="5452" y="21261"/>
                </a:cubicBezTo>
                <a:cubicBezTo>
                  <a:pt x="5466" y="21261"/>
                  <a:pt x="5482" y="21249"/>
                  <a:pt x="5497" y="21222"/>
                </a:cubicBezTo>
                <a:cubicBezTo>
                  <a:pt x="5541" y="21142"/>
                  <a:pt x="5590" y="20934"/>
                  <a:pt x="5670" y="20510"/>
                </a:cubicBezTo>
                <a:cubicBezTo>
                  <a:pt x="5724" y="20227"/>
                  <a:pt x="5792" y="19842"/>
                  <a:pt x="5878" y="19348"/>
                </a:cubicBezTo>
                <a:cubicBezTo>
                  <a:pt x="5972" y="18812"/>
                  <a:pt x="6092" y="18139"/>
                  <a:pt x="6147" y="17845"/>
                </a:cubicBezTo>
                <a:cubicBezTo>
                  <a:pt x="6300" y="17016"/>
                  <a:pt x="6404" y="16385"/>
                  <a:pt x="6462" y="15902"/>
                </a:cubicBezTo>
                <a:cubicBezTo>
                  <a:pt x="6499" y="15598"/>
                  <a:pt x="6517" y="15364"/>
                  <a:pt x="6519" y="15160"/>
                </a:cubicBezTo>
                <a:cubicBezTo>
                  <a:pt x="6519" y="15149"/>
                  <a:pt x="6519" y="15133"/>
                  <a:pt x="6519" y="15121"/>
                </a:cubicBezTo>
                <a:cubicBezTo>
                  <a:pt x="6519" y="15120"/>
                  <a:pt x="6519" y="15113"/>
                  <a:pt x="6519" y="15112"/>
                </a:cubicBezTo>
                <a:cubicBezTo>
                  <a:pt x="6519" y="14798"/>
                  <a:pt x="6476" y="14591"/>
                  <a:pt x="6396" y="14428"/>
                </a:cubicBezTo>
                <a:cubicBezTo>
                  <a:pt x="6372" y="14379"/>
                  <a:pt x="6351" y="14337"/>
                  <a:pt x="6333" y="14311"/>
                </a:cubicBezTo>
                <a:cubicBezTo>
                  <a:pt x="6314" y="14285"/>
                  <a:pt x="6296" y="14275"/>
                  <a:pt x="6279" y="14272"/>
                </a:cubicBezTo>
                <a:close/>
                <a:moveTo>
                  <a:pt x="19311" y="14838"/>
                </a:moveTo>
                <a:cubicBezTo>
                  <a:pt x="19444" y="14816"/>
                  <a:pt x="19546" y="15274"/>
                  <a:pt x="19569" y="16146"/>
                </a:cubicBezTo>
                <a:cubicBezTo>
                  <a:pt x="19583" y="16663"/>
                  <a:pt x="19569" y="17022"/>
                  <a:pt x="19532" y="17162"/>
                </a:cubicBezTo>
                <a:cubicBezTo>
                  <a:pt x="19490" y="17317"/>
                  <a:pt x="19379" y="17376"/>
                  <a:pt x="19137" y="17376"/>
                </a:cubicBezTo>
                <a:cubicBezTo>
                  <a:pt x="18953" y="17376"/>
                  <a:pt x="18793" y="17345"/>
                  <a:pt x="18777" y="17298"/>
                </a:cubicBezTo>
                <a:cubicBezTo>
                  <a:pt x="18739" y="17178"/>
                  <a:pt x="18911" y="15961"/>
                  <a:pt x="19046" y="15414"/>
                </a:cubicBezTo>
                <a:cubicBezTo>
                  <a:pt x="19138" y="15041"/>
                  <a:pt x="19231" y="14851"/>
                  <a:pt x="19311" y="14838"/>
                </a:cubicBezTo>
                <a:close/>
                <a:moveTo>
                  <a:pt x="14830" y="15707"/>
                </a:moveTo>
                <a:cubicBezTo>
                  <a:pt x="14775" y="15703"/>
                  <a:pt x="14719" y="15737"/>
                  <a:pt x="14663" y="15805"/>
                </a:cubicBezTo>
                <a:cubicBezTo>
                  <a:pt x="14607" y="15872"/>
                  <a:pt x="14549" y="15978"/>
                  <a:pt x="14492" y="16117"/>
                </a:cubicBezTo>
                <a:cubicBezTo>
                  <a:pt x="14379" y="16395"/>
                  <a:pt x="14264" y="16812"/>
                  <a:pt x="14149" y="17376"/>
                </a:cubicBezTo>
                <a:cubicBezTo>
                  <a:pt x="14089" y="17664"/>
                  <a:pt x="14034" y="17921"/>
                  <a:pt x="13981" y="18138"/>
                </a:cubicBezTo>
                <a:cubicBezTo>
                  <a:pt x="13877" y="18569"/>
                  <a:pt x="13783" y="18859"/>
                  <a:pt x="13694" y="19006"/>
                </a:cubicBezTo>
                <a:cubicBezTo>
                  <a:pt x="13627" y="19118"/>
                  <a:pt x="13563" y="19145"/>
                  <a:pt x="13499" y="19094"/>
                </a:cubicBezTo>
                <a:cubicBezTo>
                  <a:pt x="13477" y="19078"/>
                  <a:pt x="13457" y="19060"/>
                  <a:pt x="13435" y="19026"/>
                </a:cubicBezTo>
                <a:cubicBezTo>
                  <a:pt x="13392" y="18957"/>
                  <a:pt x="13348" y="18854"/>
                  <a:pt x="13303" y="18714"/>
                </a:cubicBezTo>
                <a:cubicBezTo>
                  <a:pt x="13258" y="18574"/>
                  <a:pt x="13213" y="18396"/>
                  <a:pt x="13164" y="18186"/>
                </a:cubicBezTo>
                <a:cubicBezTo>
                  <a:pt x="13115" y="17977"/>
                  <a:pt x="13064" y="17735"/>
                  <a:pt x="13009" y="17454"/>
                </a:cubicBezTo>
                <a:cubicBezTo>
                  <a:pt x="12950" y="17148"/>
                  <a:pt x="12877" y="16835"/>
                  <a:pt x="12808" y="16566"/>
                </a:cubicBezTo>
                <a:cubicBezTo>
                  <a:pt x="12788" y="16489"/>
                  <a:pt x="12766" y="16397"/>
                  <a:pt x="12748" y="16332"/>
                </a:cubicBezTo>
                <a:cubicBezTo>
                  <a:pt x="12706" y="16184"/>
                  <a:pt x="12670" y="16074"/>
                  <a:pt x="12643" y="16010"/>
                </a:cubicBezTo>
                <a:cubicBezTo>
                  <a:pt x="12617" y="15946"/>
                  <a:pt x="12602" y="15930"/>
                  <a:pt x="12602" y="15990"/>
                </a:cubicBezTo>
                <a:cubicBezTo>
                  <a:pt x="12602" y="16045"/>
                  <a:pt x="12555" y="15994"/>
                  <a:pt x="12495" y="15873"/>
                </a:cubicBezTo>
                <a:cubicBezTo>
                  <a:pt x="12451" y="15783"/>
                  <a:pt x="12415" y="15735"/>
                  <a:pt x="12375" y="15727"/>
                </a:cubicBezTo>
                <a:cubicBezTo>
                  <a:pt x="12336" y="15718"/>
                  <a:pt x="12292" y="15747"/>
                  <a:pt x="12227" y="15814"/>
                </a:cubicBezTo>
                <a:cubicBezTo>
                  <a:pt x="12136" y="15908"/>
                  <a:pt x="12044" y="16078"/>
                  <a:pt x="11975" y="16254"/>
                </a:cubicBezTo>
                <a:cubicBezTo>
                  <a:pt x="11906" y="16429"/>
                  <a:pt x="11858" y="16616"/>
                  <a:pt x="11858" y="16752"/>
                </a:cubicBezTo>
                <a:cubicBezTo>
                  <a:pt x="11858" y="16852"/>
                  <a:pt x="11829" y="16991"/>
                  <a:pt x="11795" y="17054"/>
                </a:cubicBezTo>
                <a:cubicBezTo>
                  <a:pt x="11760" y="17117"/>
                  <a:pt x="11696" y="17364"/>
                  <a:pt x="11650" y="17601"/>
                </a:cubicBezTo>
                <a:cubicBezTo>
                  <a:pt x="11603" y="17838"/>
                  <a:pt x="11490" y="18271"/>
                  <a:pt x="11400" y="18567"/>
                </a:cubicBezTo>
                <a:cubicBezTo>
                  <a:pt x="11107" y="19532"/>
                  <a:pt x="10868" y="19245"/>
                  <a:pt x="10580" y="17571"/>
                </a:cubicBezTo>
                <a:cubicBezTo>
                  <a:pt x="10509" y="17161"/>
                  <a:pt x="10421" y="16785"/>
                  <a:pt x="10384" y="16742"/>
                </a:cubicBezTo>
                <a:cubicBezTo>
                  <a:pt x="10348" y="16698"/>
                  <a:pt x="10329" y="16606"/>
                  <a:pt x="10343" y="16537"/>
                </a:cubicBezTo>
                <a:cubicBezTo>
                  <a:pt x="10379" y="16359"/>
                  <a:pt x="10235" y="16010"/>
                  <a:pt x="10047" y="15814"/>
                </a:cubicBezTo>
                <a:cubicBezTo>
                  <a:pt x="9927" y="15690"/>
                  <a:pt x="9796" y="15750"/>
                  <a:pt x="9665" y="15971"/>
                </a:cubicBezTo>
                <a:cubicBezTo>
                  <a:pt x="9534" y="16192"/>
                  <a:pt x="9405" y="16578"/>
                  <a:pt x="9292" y="17093"/>
                </a:cubicBezTo>
                <a:cubicBezTo>
                  <a:pt x="9198" y="17528"/>
                  <a:pt x="9120" y="17945"/>
                  <a:pt x="9119" y="18021"/>
                </a:cubicBezTo>
                <a:cubicBezTo>
                  <a:pt x="9118" y="18096"/>
                  <a:pt x="9046" y="18375"/>
                  <a:pt x="8964" y="18635"/>
                </a:cubicBezTo>
                <a:cubicBezTo>
                  <a:pt x="8931" y="18742"/>
                  <a:pt x="8897" y="18828"/>
                  <a:pt x="8863" y="18899"/>
                </a:cubicBezTo>
                <a:cubicBezTo>
                  <a:pt x="8795" y="19040"/>
                  <a:pt x="8729" y="19106"/>
                  <a:pt x="8661" y="19104"/>
                </a:cubicBezTo>
                <a:cubicBezTo>
                  <a:pt x="8594" y="19102"/>
                  <a:pt x="8525" y="19030"/>
                  <a:pt x="8459" y="18889"/>
                </a:cubicBezTo>
                <a:cubicBezTo>
                  <a:pt x="8444" y="18856"/>
                  <a:pt x="8430" y="18813"/>
                  <a:pt x="8415" y="18772"/>
                </a:cubicBezTo>
                <a:cubicBezTo>
                  <a:pt x="8398" y="18726"/>
                  <a:pt x="8378" y="18682"/>
                  <a:pt x="8362" y="18626"/>
                </a:cubicBezTo>
                <a:cubicBezTo>
                  <a:pt x="8299" y="18415"/>
                  <a:pt x="8238" y="18142"/>
                  <a:pt x="8182" y="17796"/>
                </a:cubicBezTo>
                <a:cubicBezTo>
                  <a:pt x="8150" y="17601"/>
                  <a:pt x="8118" y="17419"/>
                  <a:pt x="8084" y="17249"/>
                </a:cubicBezTo>
                <a:cubicBezTo>
                  <a:pt x="8084" y="17249"/>
                  <a:pt x="8084" y="17240"/>
                  <a:pt x="8084" y="17240"/>
                </a:cubicBezTo>
                <a:cubicBezTo>
                  <a:pt x="8046" y="17047"/>
                  <a:pt x="8004" y="16880"/>
                  <a:pt x="7964" y="16722"/>
                </a:cubicBezTo>
                <a:cubicBezTo>
                  <a:pt x="7933" y="16603"/>
                  <a:pt x="7904" y="16489"/>
                  <a:pt x="7873" y="16390"/>
                </a:cubicBezTo>
                <a:cubicBezTo>
                  <a:pt x="7836" y="16276"/>
                  <a:pt x="7799" y="16173"/>
                  <a:pt x="7762" y="16088"/>
                </a:cubicBezTo>
                <a:cubicBezTo>
                  <a:pt x="7725" y="16003"/>
                  <a:pt x="7686" y="15928"/>
                  <a:pt x="7649" y="15873"/>
                </a:cubicBezTo>
                <a:cubicBezTo>
                  <a:pt x="7536" y="15707"/>
                  <a:pt x="7426" y="15681"/>
                  <a:pt x="7320" y="15805"/>
                </a:cubicBezTo>
                <a:cubicBezTo>
                  <a:pt x="7229" y="15911"/>
                  <a:pt x="7135" y="16106"/>
                  <a:pt x="7052" y="16342"/>
                </a:cubicBezTo>
                <a:cubicBezTo>
                  <a:pt x="6970" y="16577"/>
                  <a:pt x="6900" y="16852"/>
                  <a:pt x="6847" y="17113"/>
                </a:cubicBezTo>
                <a:cubicBezTo>
                  <a:pt x="6742" y="17633"/>
                  <a:pt x="6717" y="18099"/>
                  <a:pt x="6857" y="18099"/>
                </a:cubicBezTo>
                <a:cubicBezTo>
                  <a:pt x="6872" y="18099"/>
                  <a:pt x="6893" y="18070"/>
                  <a:pt x="6913" y="18021"/>
                </a:cubicBezTo>
                <a:cubicBezTo>
                  <a:pt x="6974" y="17871"/>
                  <a:pt x="7040" y="17543"/>
                  <a:pt x="7043" y="17337"/>
                </a:cubicBezTo>
                <a:cubicBezTo>
                  <a:pt x="7044" y="17274"/>
                  <a:pt x="7136" y="17032"/>
                  <a:pt x="7248" y="16800"/>
                </a:cubicBezTo>
                <a:cubicBezTo>
                  <a:pt x="7436" y="16409"/>
                  <a:pt x="7460" y="16396"/>
                  <a:pt x="7579" y="16586"/>
                </a:cubicBezTo>
                <a:cubicBezTo>
                  <a:pt x="7647" y="16694"/>
                  <a:pt x="7697" y="16826"/>
                  <a:pt x="7756" y="17064"/>
                </a:cubicBezTo>
                <a:cubicBezTo>
                  <a:pt x="7815" y="17302"/>
                  <a:pt x="7884" y="17653"/>
                  <a:pt x="7980" y="18206"/>
                </a:cubicBezTo>
                <a:cubicBezTo>
                  <a:pt x="8046" y="18584"/>
                  <a:pt x="8172" y="19101"/>
                  <a:pt x="8264" y="19358"/>
                </a:cubicBezTo>
                <a:cubicBezTo>
                  <a:pt x="8332" y="19549"/>
                  <a:pt x="8385" y="19670"/>
                  <a:pt x="8441" y="19739"/>
                </a:cubicBezTo>
                <a:cubicBezTo>
                  <a:pt x="8496" y="19806"/>
                  <a:pt x="8558" y="19826"/>
                  <a:pt x="8646" y="19826"/>
                </a:cubicBezTo>
                <a:cubicBezTo>
                  <a:pt x="8723" y="19826"/>
                  <a:pt x="8795" y="19792"/>
                  <a:pt x="8863" y="19719"/>
                </a:cubicBezTo>
                <a:cubicBezTo>
                  <a:pt x="8898" y="19682"/>
                  <a:pt x="8932" y="19629"/>
                  <a:pt x="8964" y="19573"/>
                </a:cubicBezTo>
                <a:cubicBezTo>
                  <a:pt x="8997" y="19517"/>
                  <a:pt x="9028" y="19452"/>
                  <a:pt x="9059" y="19377"/>
                </a:cubicBezTo>
                <a:cubicBezTo>
                  <a:pt x="9090" y="19302"/>
                  <a:pt x="9118" y="19228"/>
                  <a:pt x="9147" y="19133"/>
                </a:cubicBezTo>
                <a:cubicBezTo>
                  <a:pt x="9176" y="19038"/>
                  <a:pt x="9205" y="18926"/>
                  <a:pt x="9233" y="18811"/>
                </a:cubicBezTo>
                <a:cubicBezTo>
                  <a:pt x="9288" y="18581"/>
                  <a:pt x="9342" y="18315"/>
                  <a:pt x="9393" y="18001"/>
                </a:cubicBezTo>
                <a:cubicBezTo>
                  <a:pt x="9448" y="17668"/>
                  <a:pt x="9587" y="17132"/>
                  <a:pt x="9706" y="16810"/>
                </a:cubicBezTo>
                <a:lnTo>
                  <a:pt x="9920" y="16224"/>
                </a:lnTo>
                <a:lnTo>
                  <a:pt x="10094" y="16742"/>
                </a:lnTo>
                <a:cubicBezTo>
                  <a:pt x="10189" y="17027"/>
                  <a:pt x="10327" y="17614"/>
                  <a:pt x="10400" y="18050"/>
                </a:cubicBezTo>
                <a:cubicBezTo>
                  <a:pt x="10437" y="18268"/>
                  <a:pt x="10489" y="18529"/>
                  <a:pt x="10545" y="18762"/>
                </a:cubicBezTo>
                <a:cubicBezTo>
                  <a:pt x="10601" y="18997"/>
                  <a:pt x="10660" y="19202"/>
                  <a:pt x="10709" y="19338"/>
                </a:cubicBezTo>
                <a:cubicBezTo>
                  <a:pt x="10786" y="19554"/>
                  <a:pt x="10836" y="19682"/>
                  <a:pt x="10892" y="19748"/>
                </a:cubicBezTo>
                <a:cubicBezTo>
                  <a:pt x="10948" y="19814"/>
                  <a:pt x="11012" y="19819"/>
                  <a:pt x="11107" y="19807"/>
                </a:cubicBezTo>
                <a:cubicBezTo>
                  <a:pt x="11172" y="19799"/>
                  <a:pt x="11234" y="19767"/>
                  <a:pt x="11293" y="19709"/>
                </a:cubicBezTo>
                <a:cubicBezTo>
                  <a:pt x="11352" y="19651"/>
                  <a:pt x="11407" y="19565"/>
                  <a:pt x="11460" y="19455"/>
                </a:cubicBezTo>
                <a:cubicBezTo>
                  <a:pt x="11513" y="19346"/>
                  <a:pt x="11563" y="19217"/>
                  <a:pt x="11612" y="19055"/>
                </a:cubicBezTo>
                <a:cubicBezTo>
                  <a:pt x="11660" y="18893"/>
                  <a:pt x="11709" y="18696"/>
                  <a:pt x="11754" y="18479"/>
                </a:cubicBezTo>
                <a:cubicBezTo>
                  <a:pt x="12042" y="17065"/>
                  <a:pt x="12116" y="16778"/>
                  <a:pt x="12230" y="16595"/>
                </a:cubicBezTo>
                <a:cubicBezTo>
                  <a:pt x="12319" y="16453"/>
                  <a:pt x="12374" y="16443"/>
                  <a:pt x="12442" y="16556"/>
                </a:cubicBezTo>
                <a:cubicBezTo>
                  <a:pt x="12468" y="16601"/>
                  <a:pt x="12506" y="16687"/>
                  <a:pt x="12549" y="16800"/>
                </a:cubicBezTo>
                <a:cubicBezTo>
                  <a:pt x="12592" y="16914"/>
                  <a:pt x="12639" y="17052"/>
                  <a:pt x="12681" y="17181"/>
                </a:cubicBezTo>
                <a:cubicBezTo>
                  <a:pt x="12765" y="17437"/>
                  <a:pt x="12832" y="17669"/>
                  <a:pt x="12808" y="17669"/>
                </a:cubicBezTo>
                <a:cubicBezTo>
                  <a:pt x="12790" y="17669"/>
                  <a:pt x="12808" y="17785"/>
                  <a:pt x="12849" y="17923"/>
                </a:cubicBezTo>
                <a:cubicBezTo>
                  <a:pt x="12889" y="18061"/>
                  <a:pt x="12923" y="18224"/>
                  <a:pt x="12924" y="18284"/>
                </a:cubicBezTo>
                <a:cubicBezTo>
                  <a:pt x="12926" y="18344"/>
                  <a:pt x="12958" y="18581"/>
                  <a:pt x="12997" y="18811"/>
                </a:cubicBezTo>
                <a:cubicBezTo>
                  <a:pt x="13048" y="19118"/>
                  <a:pt x="13122" y="19356"/>
                  <a:pt x="13215" y="19524"/>
                </a:cubicBezTo>
                <a:cubicBezTo>
                  <a:pt x="13261" y="19608"/>
                  <a:pt x="13311" y="19672"/>
                  <a:pt x="13366" y="19719"/>
                </a:cubicBezTo>
                <a:cubicBezTo>
                  <a:pt x="13422" y="19767"/>
                  <a:pt x="13482" y="19798"/>
                  <a:pt x="13546" y="19807"/>
                </a:cubicBezTo>
                <a:cubicBezTo>
                  <a:pt x="13619" y="19817"/>
                  <a:pt x="13685" y="19796"/>
                  <a:pt x="13748" y="19739"/>
                </a:cubicBezTo>
                <a:cubicBezTo>
                  <a:pt x="13811" y="19681"/>
                  <a:pt x="13869" y="19583"/>
                  <a:pt x="13928" y="19446"/>
                </a:cubicBezTo>
                <a:cubicBezTo>
                  <a:pt x="14045" y="19171"/>
                  <a:pt x="14157" y="18730"/>
                  <a:pt x="14284" y="18069"/>
                </a:cubicBezTo>
                <a:cubicBezTo>
                  <a:pt x="14389" y="17523"/>
                  <a:pt x="14544" y="16910"/>
                  <a:pt x="14628" y="16712"/>
                </a:cubicBezTo>
                <a:cubicBezTo>
                  <a:pt x="14770" y="16378"/>
                  <a:pt x="14790" y="16371"/>
                  <a:pt x="14912" y="16566"/>
                </a:cubicBezTo>
                <a:cubicBezTo>
                  <a:pt x="14932" y="16598"/>
                  <a:pt x="14955" y="16653"/>
                  <a:pt x="14982" y="16732"/>
                </a:cubicBezTo>
                <a:cubicBezTo>
                  <a:pt x="15008" y="16812"/>
                  <a:pt x="15039" y="16914"/>
                  <a:pt x="15070" y="17035"/>
                </a:cubicBezTo>
                <a:cubicBezTo>
                  <a:pt x="15131" y="17273"/>
                  <a:pt x="15198" y="17582"/>
                  <a:pt x="15266" y="17933"/>
                </a:cubicBezTo>
                <a:cubicBezTo>
                  <a:pt x="15339" y="18314"/>
                  <a:pt x="15402" y="18621"/>
                  <a:pt x="15461" y="18870"/>
                </a:cubicBezTo>
                <a:cubicBezTo>
                  <a:pt x="15520" y="19119"/>
                  <a:pt x="15577" y="19304"/>
                  <a:pt x="15632" y="19446"/>
                </a:cubicBezTo>
                <a:cubicBezTo>
                  <a:pt x="15659" y="19516"/>
                  <a:pt x="15685" y="19583"/>
                  <a:pt x="15714" y="19631"/>
                </a:cubicBezTo>
                <a:cubicBezTo>
                  <a:pt x="15798" y="19776"/>
                  <a:pt x="15889" y="19826"/>
                  <a:pt x="16001" y="19826"/>
                </a:cubicBezTo>
                <a:cubicBezTo>
                  <a:pt x="16204" y="19826"/>
                  <a:pt x="16256" y="19755"/>
                  <a:pt x="16433" y="19250"/>
                </a:cubicBezTo>
                <a:cubicBezTo>
                  <a:pt x="16543" y="18937"/>
                  <a:pt x="16682" y="18392"/>
                  <a:pt x="16742" y="18030"/>
                </a:cubicBezTo>
                <a:cubicBezTo>
                  <a:pt x="16847" y="17398"/>
                  <a:pt x="17161" y="16371"/>
                  <a:pt x="17250" y="16371"/>
                </a:cubicBezTo>
                <a:cubicBezTo>
                  <a:pt x="17288" y="16371"/>
                  <a:pt x="17370" y="16561"/>
                  <a:pt x="17452" y="16800"/>
                </a:cubicBezTo>
                <a:cubicBezTo>
                  <a:pt x="17472" y="16858"/>
                  <a:pt x="17490" y="16924"/>
                  <a:pt x="17509" y="16986"/>
                </a:cubicBezTo>
                <a:cubicBezTo>
                  <a:pt x="17569" y="17180"/>
                  <a:pt x="17624" y="17380"/>
                  <a:pt x="17651" y="17542"/>
                </a:cubicBezTo>
                <a:cubicBezTo>
                  <a:pt x="17670" y="17655"/>
                  <a:pt x="17691" y="17740"/>
                  <a:pt x="17711" y="17806"/>
                </a:cubicBezTo>
                <a:cubicBezTo>
                  <a:pt x="17752" y="17937"/>
                  <a:pt x="17794" y="17973"/>
                  <a:pt x="17837" y="17913"/>
                </a:cubicBezTo>
                <a:cubicBezTo>
                  <a:pt x="17859" y="17883"/>
                  <a:pt x="17879" y="17835"/>
                  <a:pt x="17900" y="17757"/>
                </a:cubicBezTo>
                <a:cubicBezTo>
                  <a:pt x="17911" y="17718"/>
                  <a:pt x="17918" y="17684"/>
                  <a:pt x="17922" y="17650"/>
                </a:cubicBezTo>
                <a:cubicBezTo>
                  <a:pt x="17935" y="17546"/>
                  <a:pt x="17920" y="17447"/>
                  <a:pt x="17872" y="17298"/>
                </a:cubicBezTo>
                <a:cubicBezTo>
                  <a:pt x="17826" y="17157"/>
                  <a:pt x="17787" y="17002"/>
                  <a:pt x="17787" y="16957"/>
                </a:cubicBezTo>
                <a:cubicBezTo>
                  <a:pt x="17784" y="16808"/>
                  <a:pt x="17734" y="16588"/>
                  <a:pt x="17667" y="16381"/>
                </a:cubicBezTo>
                <a:cubicBezTo>
                  <a:pt x="17633" y="16277"/>
                  <a:pt x="17596" y="16174"/>
                  <a:pt x="17556" y="16088"/>
                </a:cubicBezTo>
                <a:cubicBezTo>
                  <a:pt x="17556" y="16087"/>
                  <a:pt x="17553" y="16088"/>
                  <a:pt x="17553" y="16088"/>
                </a:cubicBezTo>
                <a:cubicBezTo>
                  <a:pt x="17513" y="16001"/>
                  <a:pt x="17475" y="15930"/>
                  <a:pt x="17436" y="15883"/>
                </a:cubicBezTo>
                <a:cubicBezTo>
                  <a:pt x="17353" y="15779"/>
                  <a:pt x="17304" y="15726"/>
                  <a:pt x="17253" y="15727"/>
                </a:cubicBezTo>
                <a:cubicBezTo>
                  <a:pt x="17203" y="15728"/>
                  <a:pt x="17151" y="15786"/>
                  <a:pt x="17064" y="15893"/>
                </a:cubicBezTo>
                <a:cubicBezTo>
                  <a:pt x="16972" y="16007"/>
                  <a:pt x="16864" y="16281"/>
                  <a:pt x="16758" y="16654"/>
                </a:cubicBezTo>
                <a:cubicBezTo>
                  <a:pt x="16705" y="16841"/>
                  <a:pt x="16650" y="17051"/>
                  <a:pt x="16600" y="17279"/>
                </a:cubicBezTo>
                <a:cubicBezTo>
                  <a:pt x="16551" y="17506"/>
                  <a:pt x="16503" y="17758"/>
                  <a:pt x="16461" y="18011"/>
                </a:cubicBezTo>
                <a:cubicBezTo>
                  <a:pt x="16436" y="18162"/>
                  <a:pt x="16406" y="18299"/>
                  <a:pt x="16370" y="18430"/>
                </a:cubicBezTo>
                <a:cubicBezTo>
                  <a:pt x="16297" y="18693"/>
                  <a:pt x="16205" y="18904"/>
                  <a:pt x="16117" y="19016"/>
                </a:cubicBezTo>
                <a:cubicBezTo>
                  <a:pt x="16074" y="19071"/>
                  <a:pt x="16031" y="19104"/>
                  <a:pt x="15991" y="19104"/>
                </a:cubicBezTo>
                <a:cubicBezTo>
                  <a:pt x="15950" y="19104"/>
                  <a:pt x="15907" y="19073"/>
                  <a:pt x="15865" y="19006"/>
                </a:cubicBezTo>
                <a:cubicBezTo>
                  <a:pt x="15823" y="18940"/>
                  <a:pt x="15782" y="18838"/>
                  <a:pt x="15739" y="18704"/>
                </a:cubicBezTo>
                <a:cubicBezTo>
                  <a:pt x="15652" y="18436"/>
                  <a:pt x="15562" y="18032"/>
                  <a:pt x="15467" y="17484"/>
                </a:cubicBezTo>
                <a:cubicBezTo>
                  <a:pt x="15317" y="16612"/>
                  <a:pt x="15157" y="16063"/>
                  <a:pt x="14994" y="15834"/>
                </a:cubicBezTo>
                <a:cubicBezTo>
                  <a:pt x="14987" y="15824"/>
                  <a:pt x="14982" y="15823"/>
                  <a:pt x="14975" y="15814"/>
                </a:cubicBezTo>
                <a:cubicBezTo>
                  <a:pt x="14928" y="15756"/>
                  <a:pt x="14878" y="15711"/>
                  <a:pt x="14830" y="15707"/>
                </a:cubicBezTo>
                <a:close/>
                <a:moveTo>
                  <a:pt x="21109" y="17220"/>
                </a:moveTo>
                <a:cubicBezTo>
                  <a:pt x="21066" y="17220"/>
                  <a:pt x="21023" y="17244"/>
                  <a:pt x="20983" y="17279"/>
                </a:cubicBezTo>
                <a:cubicBezTo>
                  <a:pt x="20972" y="17288"/>
                  <a:pt x="20962" y="17306"/>
                  <a:pt x="20951" y="17318"/>
                </a:cubicBezTo>
                <a:cubicBezTo>
                  <a:pt x="20924" y="17349"/>
                  <a:pt x="20896" y="17378"/>
                  <a:pt x="20873" y="17425"/>
                </a:cubicBezTo>
                <a:cubicBezTo>
                  <a:pt x="20862" y="17446"/>
                  <a:pt x="20851" y="17470"/>
                  <a:pt x="20841" y="17493"/>
                </a:cubicBezTo>
                <a:cubicBezTo>
                  <a:pt x="20818" y="17551"/>
                  <a:pt x="20800" y="17624"/>
                  <a:pt x="20784" y="17698"/>
                </a:cubicBezTo>
                <a:cubicBezTo>
                  <a:pt x="20779" y="17723"/>
                  <a:pt x="20773" y="17740"/>
                  <a:pt x="20768" y="17767"/>
                </a:cubicBezTo>
                <a:cubicBezTo>
                  <a:pt x="20764" y="17792"/>
                  <a:pt x="20762" y="17818"/>
                  <a:pt x="20759" y="17845"/>
                </a:cubicBezTo>
                <a:cubicBezTo>
                  <a:pt x="20749" y="17926"/>
                  <a:pt x="20740" y="18014"/>
                  <a:pt x="20740" y="18108"/>
                </a:cubicBezTo>
                <a:cubicBezTo>
                  <a:pt x="20740" y="18240"/>
                  <a:pt x="20748" y="18342"/>
                  <a:pt x="20759" y="18411"/>
                </a:cubicBezTo>
                <a:cubicBezTo>
                  <a:pt x="20770" y="18480"/>
                  <a:pt x="20784" y="18513"/>
                  <a:pt x="20803" y="18518"/>
                </a:cubicBezTo>
                <a:cubicBezTo>
                  <a:pt x="20822" y="18524"/>
                  <a:pt x="20845" y="18499"/>
                  <a:pt x="20869" y="18440"/>
                </a:cubicBezTo>
                <a:cubicBezTo>
                  <a:pt x="20894" y="18382"/>
                  <a:pt x="20919" y="18291"/>
                  <a:pt x="20945" y="18167"/>
                </a:cubicBezTo>
                <a:cubicBezTo>
                  <a:pt x="20967" y="18066"/>
                  <a:pt x="20992" y="17990"/>
                  <a:pt x="21018" y="17933"/>
                </a:cubicBezTo>
                <a:cubicBezTo>
                  <a:pt x="21070" y="17818"/>
                  <a:pt x="21127" y="17788"/>
                  <a:pt x="21179" y="17855"/>
                </a:cubicBezTo>
                <a:cubicBezTo>
                  <a:pt x="21205" y="17888"/>
                  <a:pt x="21230" y="17950"/>
                  <a:pt x="21251" y="18030"/>
                </a:cubicBezTo>
                <a:cubicBezTo>
                  <a:pt x="21272" y="18108"/>
                  <a:pt x="21285" y="18181"/>
                  <a:pt x="21289" y="18255"/>
                </a:cubicBezTo>
                <a:cubicBezTo>
                  <a:pt x="21293" y="18329"/>
                  <a:pt x="21288" y="18398"/>
                  <a:pt x="21276" y="18460"/>
                </a:cubicBezTo>
                <a:cubicBezTo>
                  <a:pt x="21265" y="18521"/>
                  <a:pt x="21248" y="18574"/>
                  <a:pt x="21223" y="18616"/>
                </a:cubicBezTo>
                <a:cubicBezTo>
                  <a:pt x="21198" y="18657"/>
                  <a:pt x="21165" y="18691"/>
                  <a:pt x="21128" y="18704"/>
                </a:cubicBezTo>
                <a:cubicBezTo>
                  <a:pt x="20989" y="18753"/>
                  <a:pt x="20953" y="19057"/>
                  <a:pt x="21024" y="19250"/>
                </a:cubicBezTo>
                <a:cubicBezTo>
                  <a:pt x="21048" y="19315"/>
                  <a:pt x="21085" y="19362"/>
                  <a:pt x="21131" y="19387"/>
                </a:cubicBezTo>
                <a:cubicBezTo>
                  <a:pt x="21174" y="19410"/>
                  <a:pt x="21211" y="19450"/>
                  <a:pt x="21242" y="19504"/>
                </a:cubicBezTo>
                <a:cubicBezTo>
                  <a:pt x="21242" y="19505"/>
                  <a:pt x="21241" y="19513"/>
                  <a:pt x="21242" y="19514"/>
                </a:cubicBezTo>
                <a:cubicBezTo>
                  <a:pt x="21272" y="19569"/>
                  <a:pt x="21298" y="19634"/>
                  <a:pt x="21314" y="19709"/>
                </a:cubicBezTo>
                <a:cubicBezTo>
                  <a:pt x="21320" y="19735"/>
                  <a:pt x="21320" y="19770"/>
                  <a:pt x="21324" y="19797"/>
                </a:cubicBezTo>
                <a:cubicBezTo>
                  <a:pt x="21331" y="19850"/>
                  <a:pt x="21342" y="19897"/>
                  <a:pt x="21343" y="19953"/>
                </a:cubicBezTo>
                <a:cubicBezTo>
                  <a:pt x="21344" y="20041"/>
                  <a:pt x="21336" y="20128"/>
                  <a:pt x="21317" y="20217"/>
                </a:cubicBezTo>
                <a:cubicBezTo>
                  <a:pt x="21304" y="20286"/>
                  <a:pt x="21288" y="20347"/>
                  <a:pt x="21270" y="20393"/>
                </a:cubicBezTo>
                <a:cubicBezTo>
                  <a:pt x="21235" y="20482"/>
                  <a:pt x="21192" y="20525"/>
                  <a:pt x="21150" y="20529"/>
                </a:cubicBezTo>
                <a:cubicBezTo>
                  <a:pt x="21129" y="20532"/>
                  <a:pt x="21109" y="20527"/>
                  <a:pt x="21087" y="20510"/>
                </a:cubicBezTo>
                <a:cubicBezTo>
                  <a:pt x="21044" y="20474"/>
                  <a:pt x="21001" y="20395"/>
                  <a:pt x="20964" y="20285"/>
                </a:cubicBezTo>
                <a:cubicBezTo>
                  <a:pt x="20946" y="20231"/>
                  <a:pt x="20929" y="20171"/>
                  <a:pt x="20914" y="20100"/>
                </a:cubicBezTo>
                <a:cubicBezTo>
                  <a:pt x="20913" y="20099"/>
                  <a:pt x="20914" y="20091"/>
                  <a:pt x="20914" y="20090"/>
                </a:cubicBezTo>
                <a:cubicBezTo>
                  <a:pt x="20898" y="20018"/>
                  <a:pt x="20887" y="19944"/>
                  <a:pt x="20876" y="19856"/>
                </a:cubicBezTo>
                <a:cubicBezTo>
                  <a:pt x="20862" y="19747"/>
                  <a:pt x="20846" y="19676"/>
                  <a:pt x="20828" y="19631"/>
                </a:cubicBezTo>
                <a:cubicBezTo>
                  <a:pt x="20811" y="19587"/>
                  <a:pt x="20792" y="19566"/>
                  <a:pt x="20775" y="19582"/>
                </a:cubicBezTo>
                <a:cubicBezTo>
                  <a:pt x="20758" y="19598"/>
                  <a:pt x="20744" y="19646"/>
                  <a:pt x="20731" y="19719"/>
                </a:cubicBezTo>
                <a:cubicBezTo>
                  <a:pt x="20718" y="19792"/>
                  <a:pt x="20707" y="19896"/>
                  <a:pt x="20702" y="20022"/>
                </a:cubicBezTo>
                <a:cubicBezTo>
                  <a:pt x="20700" y="20090"/>
                  <a:pt x="20702" y="20151"/>
                  <a:pt x="20705" y="20217"/>
                </a:cubicBezTo>
                <a:cubicBezTo>
                  <a:pt x="20715" y="20414"/>
                  <a:pt x="20750" y="20601"/>
                  <a:pt x="20825" y="20832"/>
                </a:cubicBezTo>
                <a:cubicBezTo>
                  <a:pt x="20851" y="20910"/>
                  <a:pt x="20877" y="20980"/>
                  <a:pt x="20904" y="21037"/>
                </a:cubicBezTo>
                <a:cubicBezTo>
                  <a:pt x="20904" y="21037"/>
                  <a:pt x="20907" y="21036"/>
                  <a:pt x="20907" y="21037"/>
                </a:cubicBezTo>
                <a:cubicBezTo>
                  <a:pt x="20934" y="21092"/>
                  <a:pt x="20961" y="21139"/>
                  <a:pt x="20989" y="21173"/>
                </a:cubicBezTo>
                <a:cubicBezTo>
                  <a:pt x="21017" y="21207"/>
                  <a:pt x="21046" y="21229"/>
                  <a:pt x="21075" y="21242"/>
                </a:cubicBezTo>
                <a:cubicBezTo>
                  <a:pt x="21104" y="21255"/>
                  <a:pt x="21134" y="21260"/>
                  <a:pt x="21163" y="21252"/>
                </a:cubicBezTo>
                <a:cubicBezTo>
                  <a:pt x="21280" y="21217"/>
                  <a:pt x="21397" y="21009"/>
                  <a:pt x="21494" y="20637"/>
                </a:cubicBezTo>
                <a:cubicBezTo>
                  <a:pt x="21594" y="20254"/>
                  <a:pt x="21600" y="19837"/>
                  <a:pt x="21507" y="19426"/>
                </a:cubicBezTo>
                <a:cubicBezTo>
                  <a:pt x="21453" y="19189"/>
                  <a:pt x="21445" y="19041"/>
                  <a:pt x="21482" y="18831"/>
                </a:cubicBezTo>
                <a:cubicBezTo>
                  <a:pt x="21558" y="18387"/>
                  <a:pt x="21538" y="18030"/>
                  <a:pt x="21415" y="17620"/>
                </a:cubicBezTo>
                <a:cubicBezTo>
                  <a:pt x="21391" y="17540"/>
                  <a:pt x="21366" y="17470"/>
                  <a:pt x="21336" y="17415"/>
                </a:cubicBezTo>
                <a:cubicBezTo>
                  <a:pt x="21326" y="17396"/>
                  <a:pt x="21315" y="17383"/>
                  <a:pt x="21305" y="17366"/>
                </a:cubicBezTo>
                <a:cubicBezTo>
                  <a:pt x="21289" y="17341"/>
                  <a:pt x="21272" y="17326"/>
                  <a:pt x="21254" y="17308"/>
                </a:cubicBezTo>
                <a:cubicBezTo>
                  <a:pt x="21207" y="17258"/>
                  <a:pt x="21159" y="17221"/>
                  <a:pt x="21109" y="17220"/>
                </a:cubicBezTo>
                <a:close/>
                <a:moveTo>
                  <a:pt x="20346" y="17240"/>
                </a:moveTo>
                <a:cubicBezTo>
                  <a:pt x="20306" y="17240"/>
                  <a:pt x="20260" y="17339"/>
                  <a:pt x="20245" y="17464"/>
                </a:cubicBezTo>
                <a:cubicBezTo>
                  <a:pt x="20229" y="17589"/>
                  <a:pt x="20166" y="17744"/>
                  <a:pt x="20106" y="17816"/>
                </a:cubicBezTo>
                <a:cubicBezTo>
                  <a:pt x="20070" y="17857"/>
                  <a:pt x="20044" y="17905"/>
                  <a:pt x="20027" y="17952"/>
                </a:cubicBezTo>
                <a:cubicBezTo>
                  <a:pt x="20010" y="17999"/>
                  <a:pt x="20001" y="18050"/>
                  <a:pt x="20002" y="18099"/>
                </a:cubicBezTo>
                <a:cubicBezTo>
                  <a:pt x="20003" y="18198"/>
                  <a:pt x="20040" y="18306"/>
                  <a:pt x="20112" y="18391"/>
                </a:cubicBezTo>
                <a:cubicBezTo>
                  <a:pt x="20168" y="18457"/>
                  <a:pt x="20198" y="18502"/>
                  <a:pt x="20213" y="18684"/>
                </a:cubicBezTo>
                <a:cubicBezTo>
                  <a:pt x="20228" y="18867"/>
                  <a:pt x="20229" y="19184"/>
                  <a:pt x="20229" y="19797"/>
                </a:cubicBezTo>
                <a:cubicBezTo>
                  <a:pt x="20229" y="20147"/>
                  <a:pt x="20233" y="20476"/>
                  <a:pt x="20238" y="20724"/>
                </a:cubicBezTo>
                <a:cubicBezTo>
                  <a:pt x="20244" y="20970"/>
                  <a:pt x="20252" y="21137"/>
                  <a:pt x="20260" y="21164"/>
                </a:cubicBezTo>
                <a:cubicBezTo>
                  <a:pt x="20273" y="21202"/>
                  <a:pt x="20285" y="21238"/>
                  <a:pt x="20295" y="21252"/>
                </a:cubicBezTo>
                <a:cubicBezTo>
                  <a:pt x="20305" y="21264"/>
                  <a:pt x="20315" y="21265"/>
                  <a:pt x="20324" y="21252"/>
                </a:cubicBezTo>
                <a:cubicBezTo>
                  <a:pt x="20341" y="21225"/>
                  <a:pt x="20353" y="21138"/>
                  <a:pt x="20365" y="20988"/>
                </a:cubicBezTo>
                <a:cubicBezTo>
                  <a:pt x="20387" y="20687"/>
                  <a:pt x="20400" y="20117"/>
                  <a:pt x="20406" y="19202"/>
                </a:cubicBezTo>
                <a:cubicBezTo>
                  <a:pt x="20417" y="17501"/>
                  <a:pt x="20408" y="17240"/>
                  <a:pt x="20346" y="17240"/>
                </a:cubicBezTo>
                <a:close/>
                <a:moveTo>
                  <a:pt x="19355" y="18099"/>
                </a:moveTo>
                <a:cubicBezTo>
                  <a:pt x="19427" y="18109"/>
                  <a:pt x="19481" y="18129"/>
                  <a:pt x="19494" y="18167"/>
                </a:cubicBezTo>
                <a:cubicBezTo>
                  <a:pt x="19532" y="18286"/>
                  <a:pt x="19248" y="20010"/>
                  <a:pt x="19121" y="20432"/>
                </a:cubicBezTo>
                <a:cubicBezTo>
                  <a:pt x="18962" y="20959"/>
                  <a:pt x="18755" y="20975"/>
                  <a:pt x="18692" y="20461"/>
                </a:cubicBezTo>
                <a:cubicBezTo>
                  <a:pt x="18629" y="19944"/>
                  <a:pt x="18638" y="18482"/>
                  <a:pt x="18705" y="18274"/>
                </a:cubicBezTo>
                <a:cubicBezTo>
                  <a:pt x="18745" y="18149"/>
                  <a:pt x="19139" y="18067"/>
                  <a:pt x="19355" y="18099"/>
                </a:cubicBezTo>
                <a:close/>
              </a:path>
            </a:pathLst>
          </a:custGeom>
          <a:ln w="12700">
            <a:miter lim="400000"/>
          </a:ln>
        </p:spPr>
      </p:pic>
      <p:pic>
        <p:nvPicPr>
          <p:cNvPr id="235" name="ICGC_Logo_eng_large.jpg" descr="ICGC_Logo_eng_large.jpg"/>
          <p:cNvPicPr>
            <a:picLocks noChangeAspect="1"/>
          </p:cNvPicPr>
          <p:nvPr/>
        </p:nvPicPr>
        <p:blipFill>
          <a:blip r:embed="rId8">
            <a:extLst/>
          </a:blip>
          <a:srcRect l="21" t="263" r="67033" b="341"/>
          <a:stretch>
            <a:fillRect/>
          </a:stretch>
        </p:blipFill>
        <p:spPr>
          <a:xfrm>
            <a:off x="8496694" y="9294240"/>
            <a:ext cx="1965741" cy="1945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600" extrusionOk="0">
                <a:moveTo>
                  <a:pt x="13112" y="0"/>
                </a:moveTo>
                <a:cubicBezTo>
                  <a:pt x="10278" y="23"/>
                  <a:pt x="8416" y="51"/>
                  <a:pt x="8425" y="88"/>
                </a:cubicBezTo>
                <a:cubicBezTo>
                  <a:pt x="8445" y="168"/>
                  <a:pt x="7937" y="421"/>
                  <a:pt x="7292" y="648"/>
                </a:cubicBezTo>
                <a:cubicBezTo>
                  <a:pt x="6648" y="875"/>
                  <a:pt x="5720" y="1306"/>
                  <a:pt x="5232" y="1604"/>
                </a:cubicBezTo>
                <a:cubicBezTo>
                  <a:pt x="4743" y="1903"/>
                  <a:pt x="4292" y="2157"/>
                  <a:pt x="4234" y="2173"/>
                </a:cubicBezTo>
                <a:cubicBezTo>
                  <a:pt x="4176" y="2189"/>
                  <a:pt x="3842" y="2516"/>
                  <a:pt x="3489" y="2896"/>
                </a:cubicBezTo>
                <a:cubicBezTo>
                  <a:pt x="3029" y="3391"/>
                  <a:pt x="2872" y="3669"/>
                  <a:pt x="2927" y="3883"/>
                </a:cubicBezTo>
                <a:cubicBezTo>
                  <a:pt x="2988" y="4116"/>
                  <a:pt x="2898" y="4223"/>
                  <a:pt x="2513" y="4385"/>
                </a:cubicBezTo>
                <a:cubicBezTo>
                  <a:pt x="1913" y="4638"/>
                  <a:pt x="1175" y="5756"/>
                  <a:pt x="736" y="7078"/>
                </a:cubicBezTo>
                <a:cubicBezTo>
                  <a:pt x="565" y="7593"/>
                  <a:pt x="447" y="8037"/>
                  <a:pt x="475" y="8065"/>
                </a:cubicBezTo>
                <a:cubicBezTo>
                  <a:pt x="589" y="8180"/>
                  <a:pt x="3033" y="8399"/>
                  <a:pt x="4212" y="8400"/>
                </a:cubicBezTo>
                <a:cubicBezTo>
                  <a:pt x="5445" y="8401"/>
                  <a:pt x="5477" y="8412"/>
                  <a:pt x="5781" y="8841"/>
                </a:cubicBezTo>
                <a:cubicBezTo>
                  <a:pt x="6183" y="9409"/>
                  <a:pt x="6078" y="9445"/>
                  <a:pt x="4247" y="9392"/>
                </a:cubicBezTo>
                <a:cubicBezTo>
                  <a:pt x="2939" y="9354"/>
                  <a:pt x="2816" y="9325"/>
                  <a:pt x="2858" y="9079"/>
                </a:cubicBezTo>
                <a:cubicBezTo>
                  <a:pt x="2899" y="8837"/>
                  <a:pt x="2828" y="8820"/>
                  <a:pt x="2204" y="8898"/>
                </a:cubicBezTo>
                <a:cubicBezTo>
                  <a:pt x="1820" y="8946"/>
                  <a:pt x="1168" y="9001"/>
                  <a:pt x="749" y="9022"/>
                </a:cubicBezTo>
                <a:lnTo>
                  <a:pt x="0" y="9057"/>
                </a:lnTo>
                <a:cubicBezTo>
                  <a:pt x="22" y="11178"/>
                  <a:pt x="72" y="12328"/>
                  <a:pt x="148" y="12376"/>
                </a:cubicBezTo>
                <a:cubicBezTo>
                  <a:pt x="236" y="12431"/>
                  <a:pt x="828" y="12516"/>
                  <a:pt x="1468" y="12565"/>
                </a:cubicBezTo>
                <a:cubicBezTo>
                  <a:pt x="2402" y="12636"/>
                  <a:pt x="2671" y="12603"/>
                  <a:pt x="2823" y="12411"/>
                </a:cubicBezTo>
                <a:cubicBezTo>
                  <a:pt x="3018" y="12164"/>
                  <a:pt x="5421" y="11880"/>
                  <a:pt x="5619" y="12080"/>
                </a:cubicBezTo>
                <a:cubicBezTo>
                  <a:pt x="5674" y="12135"/>
                  <a:pt x="5611" y="12380"/>
                  <a:pt x="5484" y="12627"/>
                </a:cubicBezTo>
                <a:cubicBezTo>
                  <a:pt x="5271" y="13042"/>
                  <a:pt x="5185" y="13074"/>
                  <a:pt x="4365" y="13076"/>
                </a:cubicBezTo>
                <a:cubicBezTo>
                  <a:pt x="3307" y="13080"/>
                  <a:pt x="585" y="13357"/>
                  <a:pt x="470" y="13473"/>
                </a:cubicBezTo>
                <a:cubicBezTo>
                  <a:pt x="335" y="13610"/>
                  <a:pt x="956" y="15266"/>
                  <a:pt x="1455" y="16100"/>
                </a:cubicBezTo>
                <a:cubicBezTo>
                  <a:pt x="1714" y="16532"/>
                  <a:pt x="2135" y="17002"/>
                  <a:pt x="2392" y="17144"/>
                </a:cubicBezTo>
                <a:cubicBezTo>
                  <a:pt x="2710" y="17322"/>
                  <a:pt x="2845" y="17505"/>
                  <a:pt x="2814" y="17722"/>
                </a:cubicBezTo>
                <a:cubicBezTo>
                  <a:pt x="2713" y="18430"/>
                  <a:pt x="5242" y="20243"/>
                  <a:pt x="7358" y="20979"/>
                </a:cubicBezTo>
                <a:cubicBezTo>
                  <a:pt x="8040" y="21216"/>
                  <a:pt x="8666" y="21470"/>
                  <a:pt x="8747" y="21543"/>
                </a:cubicBezTo>
                <a:cubicBezTo>
                  <a:pt x="8770" y="21564"/>
                  <a:pt x="10065" y="21582"/>
                  <a:pt x="11953" y="21600"/>
                </a:cubicBezTo>
                <a:cubicBezTo>
                  <a:pt x="12251" y="21587"/>
                  <a:pt x="12446" y="21571"/>
                  <a:pt x="12463" y="21556"/>
                </a:cubicBezTo>
                <a:cubicBezTo>
                  <a:pt x="12536" y="21491"/>
                  <a:pt x="12970" y="21358"/>
                  <a:pt x="13430" y="21261"/>
                </a:cubicBezTo>
                <a:cubicBezTo>
                  <a:pt x="14376" y="21061"/>
                  <a:pt x="16384" y="20164"/>
                  <a:pt x="17080" y="19630"/>
                </a:cubicBezTo>
                <a:cubicBezTo>
                  <a:pt x="17335" y="19435"/>
                  <a:pt x="17615" y="19320"/>
                  <a:pt x="17703" y="19374"/>
                </a:cubicBezTo>
                <a:cubicBezTo>
                  <a:pt x="17797" y="19432"/>
                  <a:pt x="17826" y="19412"/>
                  <a:pt x="17773" y="19326"/>
                </a:cubicBezTo>
                <a:cubicBezTo>
                  <a:pt x="17723" y="19245"/>
                  <a:pt x="17902" y="18985"/>
                  <a:pt x="18169" y="18749"/>
                </a:cubicBezTo>
                <a:cubicBezTo>
                  <a:pt x="18682" y="18296"/>
                  <a:pt x="18766" y="18050"/>
                  <a:pt x="18496" y="17779"/>
                </a:cubicBezTo>
                <a:cubicBezTo>
                  <a:pt x="18372" y="17654"/>
                  <a:pt x="18397" y="17597"/>
                  <a:pt x="18601" y="17532"/>
                </a:cubicBezTo>
                <a:cubicBezTo>
                  <a:pt x="19522" y="17239"/>
                  <a:pt x="19737" y="17055"/>
                  <a:pt x="20226" y="16117"/>
                </a:cubicBezTo>
                <a:cubicBezTo>
                  <a:pt x="20748" y="15115"/>
                  <a:pt x="21332" y="13666"/>
                  <a:pt x="21249" y="13583"/>
                </a:cubicBezTo>
                <a:cubicBezTo>
                  <a:pt x="21112" y="13445"/>
                  <a:pt x="19172" y="13231"/>
                  <a:pt x="17263" y="13147"/>
                </a:cubicBezTo>
                <a:cubicBezTo>
                  <a:pt x="15941" y="13088"/>
                  <a:pt x="15117" y="12995"/>
                  <a:pt x="15138" y="12909"/>
                </a:cubicBezTo>
                <a:cubicBezTo>
                  <a:pt x="15158" y="12825"/>
                  <a:pt x="16374" y="12730"/>
                  <a:pt x="18183" y="12671"/>
                </a:cubicBezTo>
                <a:cubicBezTo>
                  <a:pt x="20236" y="12603"/>
                  <a:pt x="21256" y="12516"/>
                  <a:pt x="21397" y="12398"/>
                </a:cubicBezTo>
                <a:cubicBezTo>
                  <a:pt x="21564" y="12259"/>
                  <a:pt x="21600" y="11916"/>
                  <a:pt x="21563" y="10652"/>
                </a:cubicBezTo>
                <a:cubicBezTo>
                  <a:pt x="21538" y="9786"/>
                  <a:pt x="21461" y="9028"/>
                  <a:pt x="21397" y="8964"/>
                </a:cubicBezTo>
                <a:cubicBezTo>
                  <a:pt x="21334" y="8901"/>
                  <a:pt x="20334" y="8825"/>
                  <a:pt x="19171" y="8801"/>
                </a:cubicBezTo>
                <a:cubicBezTo>
                  <a:pt x="18009" y="8777"/>
                  <a:pt x="16960" y="8726"/>
                  <a:pt x="16845" y="8687"/>
                </a:cubicBezTo>
                <a:cubicBezTo>
                  <a:pt x="16428" y="8543"/>
                  <a:pt x="17153" y="8215"/>
                  <a:pt x="17886" y="8215"/>
                </a:cubicBezTo>
                <a:cubicBezTo>
                  <a:pt x="18848" y="8215"/>
                  <a:pt x="20931" y="7944"/>
                  <a:pt x="21075" y="7801"/>
                </a:cubicBezTo>
                <a:cubicBezTo>
                  <a:pt x="21139" y="7737"/>
                  <a:pt x="21021" y="7282"/>
                  <a:pt x="20814" y="6792"/>
                </a:cubicBezTo>
                <a:cubicBezTo>
                  <a:pt x="20606" y="6301"/>
                  <a:pt x="20438" y="5761"/>
                  <a:pt x="20439" y="5588"/>
                </a:cubicBezTo>
                <a:cubicBezTo>
                  <a:pt x="20440" y="5415"/>
                  <a:pt x="20390" y="5300"/>
                  <a:pt x="20330" y="5337"/>
                </a:cubicBezTo>
                <a:cubicBezTo>
                  <a:pt x="20189" y="5425"/>
                  <a:pt x="19843" y="5009"/>
                  <a:pt x="19960" y="4892"/>
                </a:cubicBezTo>
                <a:cubicBezTo>
                  <a:pt x="20009" y="4843"/>
                  <a:pt x="19922" y="4719"/>
                  <a:pt x="19768" y="4610"/>
                </a:cubicBezTo>
                <a:cubicBezTo>
                  <a:pt x="19614" y="4501"/>
                  <a:pt x="19529" y="4335"/>
                  <a:pt x="19581" y="4244"/>
                </a:cubicBezTo>
                <a:cubicBezTo>
                  <a:pt x="19633" y="4153"/>
                  <a:pt x="19634" y="4117"/>
                  <a:pt x="19581" y="4165"/>
                </a:cubicBezTo>
                <a:cubicBezTo>
                  <a:pt x="19527" y="4213"/>
                  <a:pt x="19251" y="4168"/>
                  <a:pt x="18967" y="4068"/>
                </a:cubicBezTo>
                <a:cubicBezTo>
                  <a:pt x="18555" y="3923"/>
                  <a:pt x="18458" y="3823"/>
                  <a:pt x="18487" y="3574"/>
                </a:cubicBezTo>
                <a:cubicBezTo>
                  <a:pt x="18533" y="3189"/>
                  <a:pt x="18129" y="2739"/>
                  <a:pt x="17124" y="2049"/>
                </a:cubicBezTo>
                <a:cubicBezTo>
                  <a:pt x="16182" y="1403"/>
                  <a:pt x="15326" y="960"/>
                  <a:pt x="14410" y="643"/>
                </a:cubicBezTo>
                <a:cubicBezTo>
                  <a:pt x="13911" y="471"/>
                  <a:pt x="13723" y="336"/>
                  <a:pt x="13752" y="172"/>
                </a:cubicBezTo>
                <a:cubicBezTo>
                  <a:pt x="13768" y="86"/>
                  <a:pt x="13653" y="34"/>
                  <a:pt x="13112" y="0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36" name="Heavy-Ion Physics…"/>
          <p:cNvSpPr txBox="1"/>
          <p:nvPr/>
        </p:nvSpPr>
        <p:spPr>
          <a:xfrm>
            <a:off x="6230357" y="4620084"/>
            <a:ext cx="2205763" cy="66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 defTabSz="825500">
              <a:defRPr sz="1800">
                <a:solidFill>
                  <a:srgbClr val="5C5C5C"/>
                </a:solidFill>
              </a:defRPr>
            </a:pPr>
            <a:r>
              <a:rPr dirty="0"/>
              <a:t>Heavy-Ion Physics</a:t>
            </a:r>
          </a:p>
          <a:p>
            <a:pPr algn="r" defTabSz="825500">
              <a:defRPr sz="1800" b="1">
                <a:solidFill>
                  <a:srgbClr val="5C5C5C"/>
                </a:solidFill>
              </a:defRPr>
            </a:pPr>
            <a:r>
              <a:rPr dirty="0"/>
              <a:t>WLCG Tier-1 (2014)</a:t>
            </a:r>
          </a:p>
        </p:txBody>
      </p:sp>
      <p:sp>
        <p:nvSpPr>
          <p:cNvPr id="237" name="Elementary Particle Physics…"/>
          <p:cNvSpPr txBox="1"/>
          <p:nvPr/>
        </p:nvSpPr>
        <p:spPr>
          <a:xfrm>
            <a:off x="15946023" y="4624557"/>
            <a:ext cx="2942312" cy="66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defRPr sz="1800">
                <a:solidFill>
                  <a:srgbClr val="5C5C5C"/>
                </a:solidFill>
              </a:defRPr>
            </a:pPr>
            <a:r>
              <a:t>Elementary Particle Physics</a:t>
            </a:r>
          </a:p>
          <a:p>
            <a:pPr algn="l" defTabSz="825500">
              <a:defRPr sz="1800" b="1">
                <a:solidFill>
                  <a:srgbClr val="5C5C5C"/>
                </a:solidFill>
              </a:defRPr>
            </a:pPr>
            <a:r>
              <a:t>WLCG Tier-2 (2018)</a:t>
            </a:r>
          </a:p>
        </p:txBody>
      </p:sp>
      <p:sp>
        <p:nvSpPr>
          <p:cNvPr id="238" name="Astrophysics…"/>
          <p:cNvSpPr txBox="1"/>
          <p:nvPr/>
        </p:nvSpPr>
        <p:spPr>
          <a:xfrm>
            <a:off x="4750785" y="7320704"/>
            <a:ext cx="1989964" cy="66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r" defTabSz="825500">
              <a:defRPr sz="1800">
                <a:solidFill>
                  <a:srgbClr val="5C5C5C"/>
                </a:solidFill>
              </a:defRPr>
            </a:pPr>
            <a:r>
              <a:t>Astrophysics</a:t>
            </a:r>
          </a:p>
          <a:p>
            <a:pPr algn="r" defTabSz="825500">
              <a:defRPr sz="1800" b="1">
                <a:solidFill>
                  <a:srgbClr val="5C5C5C"/>
                </a:solidFill>
              </a:defRPr>
            </a:pPr>
            <a:r>
              <a:t>LDG Tier-2 (2019)</a:t>
            </a:r>
          </a:p>
        </p:txBody>
      </p:sp>
      <p:sp>
        <p:nvSpPr>
          <p:cNvPr id="239" name="Neutrino Physics…"/>
          <p:cNvSpPr txBox="1"/>
          <p:nvPr/>
        </p:nvSpPr>
        <p:spPr>
          <a:xfrm>
            <a:off x="17309600" y="8898998"/>
            <a:ext cx="1841603" cy="66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defRPr sz="1800">
                <a:solidFill>
                  <a:srgbClr val="5C5C5C"/>
                </a:solidFill>
              </a:defRPr>
            </a:pPr>
            <a:r>
              <a:t>Neutrino Physics</a:t>
            </a:r>
          </a:p>
          <a:p>
            <a:pPr algn="l" defTabSz="825500">
              <a:defRPr sz="1800" b="1">
                <a:solidFill>
                  <a:srgbClr val="5C5C5C"/>
                </a:solidFill>
              </a:defRPr>
            </a:pPr>
            <a:r>
              <a:t>RAW Storage</a:t>
            </a:r>
          </a:p>
        </p:txBody>
      </p:sp>
      <p:sp>
        <p:nvSpPr>
          <p:cNvPr id="240" name="Medical Science…"/>
          <p:cNvSpPr txBox="1"/>
          <p:nvPr/>
        </p:nvSpPr>
        <p:spPr>
          <a:xfrm>
            <a:off x="6203039" y="9291462"/>
            <a:ext cx="2323949" cy="66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defRPr sz="1800">
                <a:solidFill>
                  <a:srgbClr val="5C5C5C"/>
                </a:solidFill>
              </a:defRPr>
            </a:pPr>
            <a:r>
              <a:t>Medical Science</a:t>
            </a:r>
          </a:p>
          <a:p>
            <a:pPr algn="l" defTabSz="825500">
              <a:defRPr sz="1800" b="1">
                <a:solidFill>
                  <a:srgbClr val="5C5C5C"/>
                </a:solidFill>
              </a:defRPr>
            </a:pPr>
            <a:r>
              <a:t>ICGC-ARGO Center </a:t>
            </a:r>
          </a:p>
        </p:txBody>
      </p:sp>
      <p:sp>
        <p:nvSpPr>
          <p:cNvPr id="241" name="Structural Biology using Cryo-EM/XFEL…"/>
          <p:cNvSpPr txBox="1"/>
          <p:nvPr/>
        </p:nvSpPr>
        <p:spPr>
          <a:xfrm>
            <a:off x="16158142" y="10631782"/>
            <a:ext cx="4144519" cy="66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defRPr sz="1800">
                <a:solidFill>
                  <a:srgbClr val="5C5C5C"/>
                </a:solidFill>
              </a:defRPr>
            </a:pPr>
            <a:r>
              <a:t>Structural Biology using Cryo-EM/XFEL</a:t>
            </a:r>
          </a:p>
          <a:p>
            <a:pPr algn="l" defTabSz="825500">
              <a:defRPr sz="1800" b="1">
                <a:solidFill>
                  <a:srgbClr val="5C5C5C"/>
                </a:solidFill>
              </a:defRPr>
            </a:pPr>
            <a:r>
              <a:t>Data Storage &amp; Analysis Pipeline</a:t>
            </a:r>
          </a:p>
        </p:txBody>
      </p:sp>
      <p:pic>
        <p:nvPicPr>
          <p:cNvPr id="242" name="01P_01.png" descr="01P_01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0377698" y="5840565"/>
            <a:ext cx="3626747" cy="362674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3" name="로고PNG.png" descr="로고PNG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1122990" y="10865700"/>
            <a:ext cx="2112620" cy="9947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chagroup03.png" descr="chagroup03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600407" y="9662586"/>
            <a:ext cx="3327401" cy="35433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cryoem-1.png" descr="cryoem-1.png"/>
          <p:cNvPicPr>
            <a:picLocks noChangeAspect="1"/>
          </p:cNvPicPr>
          <p:nvPr/>
        </p:nvPicPr>
        <p:blipFill>
          <a:blip r:embed="rId12">
            <a:extLst/>
          </a:blip>
          <a:srcRect l="1222" t="2438" r="1700" b="1927"/>
          <a:stretch>
            <a:fillRect/>
          </a:stretch>
        </p:blipFill>
        <p:spPr>
          <a:xfrm>
            <a:off x="14090836" y="10247664"/>
            <a:ext cx="1849517" cy="14347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87" h="21600" extrusionOk="0">
                <a:moveTo>
                  <a:pt x="9404" y="0"/>
                </a:moveTo>
                <a:cubicBezTo>
                  <a:pt x="9385" y="0"/>
                  <a:pt x="9363" y="23"/>
                  <a:pt x="9343" y="72"/>
                </a:cubicBezTo>
                <a:cubicBezTo>
                  <a:pt x="9326" y="114"/>
                  <a:pt x="9281" y="197"/>
                  <a:pt x="9241" y="251"/>
                </a:cubicBezTo>
                <a:lnTo>
                  <a:pt x="9172" y="347"/>
                </a:lnTo>
                <a:lnTo>
                  <a:pt x="9001" y="335"/>
                </a:lnTo>
                <a:cubicBezTo>
                  <a:pt x="8863" y="322"/>
                  <a:pt x="8821" y="326"/>
                  <a:pt x="8783" y="359"/>
                </a:cubicBezTo>
                <a:cubicBezTo>
                  <a:pt x="8737" y="398"/>
                  <a:pt x="8729" y="396"/>
                  <a:pt x="8662" y="305"/>
                </a:cubicBezTo>
                <a:cubicBezTo>
                  <a:pt x="8625" y="253"/>
                  <a:pt x="8598" y="193"/>
                  <a:pt x="8598" y="174"/>
                </a:cubicBezTo>
                <a:cubicBezTo>
                  <a:pt x="8598" y="117"/>
                  <a:pt x="8511" y="59"/>
                  <a:pt x="8422" y="54"/>
                </a:cubicBezTo>
                <a:cubicBezTo>
                  <a:pt x="8354" y="51"/>
                  <a:pt x="8330" y="64"/>
                  <a:pt x="8296" y="120"/>
                </a:cubicBezTo>
                <a:cubicBezTo>
                  <a:pt x="8274" y="157"/>
                  <a:pt x="8248" y="185"/>
                  <a:pt x="8236" y="185"/>
                </a:cubicBezTo>
                <a:cubicBezTo>
                  <a:pt x="8225" y="185"/>
                  <a:pt x="8169" y="221"/>
                  <a:pt x="8116" y="263"/>
                </a:cubicBezTo>
                <a:cubicBezTo>
                  <a:pt x="8062" y="306"/>
                  <a:pt x="7977" y="350"/>
                  <a:pt x="7926" y="359"/>
                </a:cubicBezTo>
                <a:cubicBezTo>
                  <a:pt x="7875" y="367"/>
                  <a:pt x="7811" y="388"/>
                  <a:pt x="7782" y="407"/>
                </a:cubicBezTo>
                <a:cubicBezTo>
                  <a:pt x="7708" y="455"/>
                  <a:pt x="7594" y="635"/>
                  <a:pt x="7578" y="729"/>
                </a:cubicBezTo>
                <a:cubicBezTo>
                  <a:pt x="7560" y="840"/>
                  <a:pt x="7482" y="1144"/>
                  <a:pt x="7393" y="1446"/>
                </a:cubicBezTo>
                <a:cubicBezTo>
                  <a:pt x="7352" y="1586"/>
                  <a:pt x="7286" y="1835"/>
                  <a:pt x="7245" y="1996"/>
                </a:cubicBezTo>
                <a:cubicBezTo>
                  <a:pt x="7203" y="2160"/>
                  <a:pt x="7150" y="2319"/>
                  <a:pt x="7124" y="2354"/>
                </a:cubicBezTo>
                <a:cubicBezTo>
                  <a:pt x="7099" y="2389"/>
                  <a:pt x="7023" y="2512"/>
                  <a:pt x="6958" y="2629"/>
                </a:cubicBezTo>
                <a:cubicBezTo>
                  <a:pt x="6851" y="2822"/>
                  <a:pt x="6840" y="2867"/>
                  <a:pt x="6809" y="3071"/>
                </a:cubicBezTo>
                <a:cubicBezTo>
                  <a:pt x="6779" y="3273"/>
                  <a:pt x="6764" y="3303"/>
                  <a:pt x="6708" y="3358"/>
                </a:cubicBezTo>
                <a:cubicBezTo>
                  <a:pt x="6673" y="3393"/>
                  <a:pt x="6640" y="3424"/>
                  <a:pt x="6633" y="3424"/>
                </a:cubicBezTo>
                <a:cubicBezTo>
                  <a:pt x="6627" y="3424"/>
                  <a:pt x="6544" y="3319"/>
                  <a:pt x="6448" y="3197"/>
                </a:cubicBezTo>
                <a:cubicBezTo>
                  <a:pt x="6275" y="2976"/>
                  <a:pt x="6269" y="2978"/>
                  <a:pt x="6050" y="2880"/>
                </a:cubicBezTo>
                <a:cubicBezTo>
                  <a:pt x="5856" y="2794"/>
                  <a:pt x="5808" y="2755"/>
                  <a:pt x="5642" y="2587"/>
                </a:cubicBezTo>
                <a:lnTo>
                  <a:pt x="5452" y="2396"/>
                </a:lnTo>
                <a:lnTo>
                  <a:pt x="5248" y="2414"/>
                </a:lnTo>
                <a:lnTo>
                  <a:pt x="5045" y="2432"/>
                </a:lnTo>
                <a:lnTo>
                  <a:pt x="4906" y="2611"/>
                </a:lnTo>
                <a:cubicBezTo>
                  <a:pt x="4828" y="2708"/>
                  <a:pt x="4762" y="2797"/>
                  <a:pt x="4762" y="2814"/>
                </a:cubicBezTo>
                <a:cubicBezTo>
                  <a:pt x="4762" y="2832"/>
                  <a:pt x="4753" y="2875"/>
                  <a:pt x="4739" y="2910"/>
                </a:cubicBezTo>
                <a:cubicBezTo>
                  <a:pt x="4725" y="2945"/>
                  <a:pt x="4694" y="3048"/>
                  <a:pt x="4669" y="3137"/>
                </a:cubicBezTo>
                <a:cubicBezTo>
                  <a:pt x="4634" y="3263"/>
                  <a:pt x="4626" y="3311"/>
                  <a:pt x="4642" y="3364"/>
                </a:cubicBezTo>
                <a:cubicBezTo>
                  <a:pt x="4652" y="3401"/>
                  <a:pt x="4668" y="3497"/>
                  <a:pt x="4674" y="3573"/>
                </a:cubicBezTo>
                <a:cubicBezTo>
                  <a:pt x="4680" y="3650"/>
                  <a:pt x="4700" y="3741"/>
                  <a:pt x="4720" y="3776"/>
                </a:cubicBezTo>
                <a:cubicBezTo>
                  <a:pt x="4740" y="3812"/>
                  <a:pt x="4771" y="3938"/>
                  <a:pt x="4790" y="4057"/>
                </a:cubicBezTo>
                <a:cubicBezTo>
                  <a:pt x="4809" y="4176"/>
                  <a:pt x="4831" y="4302"/>
                  <a:pt x="4836" y="4332"/>
                </a:cubicBezTo>
                <a:cubicBezTo>
                  <a:pt x="4854" y="4446"/>
                  <a:pt x="4734" y="4492"/>
                  <a:pt x="4030" y="4655"/>
                </a:cubicBezTo>
                <a:cubicBezTo>
                  <a:pt x="3930" y="4678"/>
                  <a:pt x="3879" y="4705"/>
                  <a:pt x="3831" y="4762"/>
                </a:cubicBezTo>
                <a:cubicBezTo>
                  <a:pt x="3568" y="5075"/>
                  <a:pt x="3494" y="5153"/>
                  <a:pt x="3372" y="5246"/>
                </a:cubicBezTo>
                <a:cubicBezTo>
                  <a:pt x="3297" y="5305"/>
                  <a:pt x="3190" y="5369"/>
                  <a:pt x="3136" y="5390"/>
                </a:cubicBezTo>
                <a:cubicBezTo>
                  <a:pt x="3082" y="5410"/>
                  <a:pt x="2948" y="5477"/>
                  <a:pt x="2840" y="5533"/>
                </a:cubicBezTo>
                <a:cubicBezTo>
                  <a:pt x="2621" y="5647"/>
                  <a:pt x="2550" y="5728"/>
                  <a:pt x="2386" y="6047"/>
                </a:cubicBezTo>
                <a:cubicBezTo>
                  <a:pt x="2277" y="6258"/>
                  <a:pt x="2257" y="6279"/>
                  <a:pt x="2089" y="6376"/>
                </a:cubicBezTo>
                <a:cubicBezTo>
                  <a:pt x="1947" y="6458"/>
                  <a:pt x="1916" y="6462"/>
                  <a:pt x="1751" y="6405"/>
                </a:cubicBezTo>
                <a:cubicBezTo>
                  <a:pt x="1600" y="6354"/>
                  <a:pt x="1342" y="6341"/>
                  <a:pt x="1279" y="6382"/>
                </a:cubicBezTo>
                <a:cubicBezTo>
                  <a:pt x="1246" y="6402"/>
                  <a:pt x="1155" y="6440"/>
                  <a:pt x="1079" y="6465"/>
                </a:cubicBezTo>
                <a:cubicBezTo>
                  <a:pt x="981" y="6498"/>
                  <a:pt x="914" y="6541"/>
                  <a:pt x="843" y="6615"/>
                </a:cubicBezTo>
                <a:cubicBezTo>
                  <a:pt x="788" y="6672"/>
                  <a:pt x="688" y="6757"/>
                  <a:pt x="621" y="6806"/>
                </a:cubicBezTo>
                <a:lnTo>
                  <a:pt x="496" y="6895"/>
                </a:lnTo>
                <a:lnTo>
                  <a:pt x="514" y="7075"/>
                </a:lnTo>
                <a:cubicBezTo>
                  <a:pt x="523" y="7173"/>
                  <a:pt x="528" y="7376"/>
                  <a:pt x="528" y="7523"/>
                </a:cubicBezTo>
                <a:cubicBezTo>
                  <a:pt x="528" y="7790"/>
                  <a:pt x="528" y="7790"/>
                  <a:pt x="440" y="8007"/>
                </a:cubicBezTo>
                <a:cubicBezTo>
                  <a:pt x="391" y="8126"/>
                  <a:pt x="289" y="8318"/>
                  <a:pt x="218" y="8437"/>
                </a:cubicBezTo>
                <a:cubicBezTo>
                  <a:pt x="94" y="8642"/>
                  <a:pt x="89" y="8666"/>
                  <a:pt x="46" y="8909"/>
                </a:cubicBezTo>
                <a:lnTo>
                  <a:pt x="0" y="9166"/>
                </a:lnTo>
                <a:lnTo>
                  <a:pt x="42" y="9279"/>
                </a:lnTo>
                <a:cubicBezTo>
                  <a:pt x="66" y="9340"/>
                  <a:pt x="100" y="9445"/>
                  <a:pt x="116" y="9513"/>
                </a:cubicBezTo>
                <a:cubicBezTo>
                  <a:pt x="131" y="9580"/>
                  <a:pt x="172" y="9706"/>
                  <a:pt x="204" y="9793"/>
                </a:cubicBezTo>
                <a:cubicBezTo>
                  <a:pt x="260" y="9947"/>
                  <a:pt x="262" y="9955"/>
                  <a:pt x="250" y="10230"/>
                </a:cubicBezTo>
                <a:cubicBezTo>
                  <a:pt x="243" y="10394"/>
                  <a:pt x="225" y="10546"/>
                  <a:pt x="208" y="10588"/>
                </a:cubicBezTo>
                <a:cubicBezTo>
                  <a:pt x="182" y="10656"/>
                  <a:pt x="184" y="10662"/>
                  <a:pt x="236" y="10761"/>
                </a:cubicBezTo>
                <a:cubicBezTo>
                  <a:pt x="429" y="11128"/>
                  <a:pt x="478" y="11201"/>
                  <a:pt x="584" y="11269"/>
                </a:cubicBezTo>
                <a:cubicBezTo>
                  <a:pt x="642" y="11307"/>
                  <a:pt x="704" y="11363"/>
                  <a:pt x="727" y="11395"/>
                </a:cubicBezTo>
                <a:cubicBezTo>
                  <a:pt x="768" y="11451"/>
                  <a:pt x="770" y="11459"/>
                  <a:pt x="741" y="11658"/>
                </a:cubicBezTo>
                <a:cubicBezTo>
                  <a:pt x="716" y="11831"/>
                  <a:pt x="696" y="11889"/>
                  <a:pt x="607" y="12052"/>
                </a:cubicBezTo>
                <a:cubicBezTo>
                  <a:pt x="550" y="12157"/>
                  <a:pt x="458" y="12359"/>
                  <a:pt x="403" y="12500"/>
                </a:cubicBezTo>
                <a:cubicBezTo>
                  <a:pt x="311" y="12735"/>
                  <a:pt x="303" y="12766"/>
                  <a:pt x="320" y="12859"/>
                </a:cubicBezTo>
                <a:cubicBezTo>
                  <a:pt x="347" y="13009"/>
                  <a:pt x="346" y="13121"/>
                  <a:pt x="310" y="13199"/>
                </a:cubicBezTo>
                <a:cubicBezTo>
                  <a:pt x="280" y="13265"/>
                  <a:pt x="280" y="13280"/>
                  <a:pt x="329" y="13468"/>
                </a:cubicBezTo>
                <a:cubicBezTo>
                  <a:pt x="357" y="13578"/>
                  <a:pt x="387" y="13707"/>
                  <a:pt x="394" y="13761"/>
                </a:cubicBezTo>
                <a:cubicBezTo>
                  <a:pt x="400" y="13815"/>
                  <a:pt x="444" y="13952"/>
                  <a:pt x="491" y="14060"/>
                </a:cubicBezTo>
                <a:cubicBezTo>
                  <a:pt x="539" y="14167"/>
                  <a:pt x="579" y="14260"/>
                  <a:pt x="579" y="14269"/>
                </a:cubicBezTo>
                <a:cubicBezTo>
                  <a:pt x="579" y="14319"/>
                  <a:pt x="912" y="14697"/>
                  <a:pt x="1075" y="14830"/>
                </a:cubicBezTo>
                <a:lnTo>
                  <a:pt x="1269" y="14986"/>
                </a:lnTo>
                <a:lnTo>
                  <a:pt x="1399" y="14926"/>
                </a:lnTo>
                <a:cubicBezTo>
                  <a:pt x="1504" y="14878"/>
                  <a:pt x="1534" y="14877"/>
                  <a:pt x="1566" y="14902"/>
                </a:cubicBezTo>
                <a:cubicBezTo>
                  <a:pt x="1618" y="14944"/>
                  <a:pt x="1653" y="14963"/>
                  <a:pt x="1802" y="15051"/>
                </a:cubicBezTo>
                <a:cubicBezTo>
                  <a:pt x="1916" y="15119"/>
                  <a:pt x="1957" y="15132"/>
                  <a:pt x="2159" y="15141"/>
                </a:cubicBezTo>
                <a:cubicBezTo>
                  <a:pt x="2380" y="15151"/>
                  <a:pt x="2388" y="15156"/>
                  <a:pt x="2562" y="15266"/>
                </a:cubicBezTo>
                <a:cubicBezTo>
                  <a:pt x="2739" y="15379"/>
                  <a:pt x="2787" y="15424"/>
                  <a:pt x="3025" y="15750"/>
                </a:cubicBezTo>
                <a:cubicBezTo>
                  <a:pt x="3142" y="15911"/>
                  <a:pt x="3160" y="15933"/>
                  <a:pt x="3321" y="16001"/>
                </a:cubicBezTo>
                <a:cubicBezTo>
                  <a:pt x="3417" y="16042"/>
                  <a:pt x="3579" y="16123"/>
                  <a:pt x="3683" y="16187"/>
                </a:cubicBezTo>
                <a:cubicBezTo>
                  <a:pt x="3852" y="16290"/>
                  <a:pt x="3883" y="16325"/>
                  <a:pt x="3979" y="16479"/>
                </a:cubicBezTo>
                <a:cubicBezTo>
                  <a:pt x="4038" y="16574"/>
                  <a:pt x="4128" y="16695"/>
                  <a:pt x="4178" y="16748"/>
                </a:cubicBezTo>
                <a:cubicBezTo>
                  <a:pt x="4268" y="16843"/>
                  <a:pt x="4273" y="16843"/>
                  <a:pt x="4581" y="16892"/>
                </a:cubicBezTo>
                <a:cubicBezTo>
                  <a:pt x="5132" y="16979"/>
                  <a:pt x="5184" y="17004"/>
                  <a:pt x="5211" y="17178"/>
                </a:cubicBezTo>
                <a:cubicBezTo>
                  <a:pt x="5225" y="17266"/>
                  <a:pt x="5224" y="17302"/>
                  <a:pt x="5193" y="17370"/>
                </a:cubicBezTo>
                <a:cubicBezTo>
                  <a:pt x="5172" y="17416"/>
                  <a:pt x="5147" y="17533"/>
                  <a:pt x="5137" y="17627"/>
                </a:cubicBezTo>
                <a:cubicBezTo>
                  <a:pt x="5128" y="17721"/>
                  <a:pt x="5116" y="17831"/>
                  <a:pt x="5109" y="17878"/>
                </a:cubicBezTo>
                <a:cubicBezTo>
                  <a:pt x="5101" y="17937"/>
                  <a:pt x="5105" y="17977"/>
                  <a:pt x="5128" y="18009"/>
                </a:cubicBezTo>
                <a:cubicBezTo>
                  <a:pt x="5146" y="18034"/>
                  <a:pt x="5180" y="18146"/>
                  <a:pt x="5207" y="18260"/>
                </a:cubicBezTo>
                <a:cubicBezTo>
                  <a:pt x="5259" y="18484"/>
                  <a:pt x="5283" y="18536"/>
                  <a:pt x="5406" y="18678"/>
                </a:cubicBezTo>
                <a:cubicBezTo>
                  <a:pt x="5485" y="18771"/>
                  <a:pt x="5487" y="18771"/>
                  <a:pt x="5693" y="18780"/>
                </a:cubicBezTo>
                <a:lnTo>
                  <a:pt x="5897" y="18792"/>
                </a:lnTo>
                <a:lnTo>
                  <a:pt x="6078" y="18571"/>
                </a:lnTo>
                <a:cubicBezTo>
                  <a:pt x="6212" y="18406"/>
                  <a:pt x="6309" y="18314"/>
                  <a:pt x="6476" y="18194"/>
                </a:cubicBezTo>
                <a:cubicBezTo>
                  <a:pt x="6714" y="18024"/>
                  <a:pt x="6713" y="18023"/>
                  <a:pt x="6865" y="18123"/>
                </a:cubicBezTo>
                <a:cubicBezTo>
                  <a:pt x="6909" y="18151"/>
                  <a:pt x="6972" y="18180"/>
                  <a:pt x="7004" y="18188"/>
                </a:cubicBezTo>
                <a:cubicBezTo>
                  <a:pt x="7049" y="18200"/>
                  <a:pt x="7081" y="18243"/>
                  <a:pt x="7143" y="18373"/>
                </a:cubicBezTo>
                <a:cubicBezTo>
                  <a:pt x="7224" y="18544"/>
                  <a:pt x="7272" y="18622"/>
                  <a:pt x="7472" y="18911"/>
                </a:cubicBezTo>
                <a:cubicBezTo>
                  <a:pt x="7533" y="19000"/>
                  <a:pt x="7593" y="19119"/>
                  <a:pt x="7606" y="19174"/>
                </a:cubicBezTo>
                <a:cubicBezTo>
                  <a:pt x="7620" y="19229"/>
                  <a:pt x="7670" y="19370"/>
                  <a:pt x="7717" y="19491"/>
                </a:cubicBezTo>
                <a:cubicBezTo>
                  <a:pt x="7765" y="19611"/>
                  <a:pt x="7818" y="19753"/>
                  <a:pt x="7833" y="19807"/>
                </a:cubicBezTo>
                <a:cubicBezTo>
                  <a:pt x="7957" y="20247"/>
                  <a:pt x="8002" y="20367"/>
                  <a:pt x="8116" y="20495"/>
                </a:cubicBezTo>
                <a:cubicBezTo>
                  <a:pt x="8178" y="20564"/>
                  <a:pt x="8219" y="20602"/>
                  <a:pt x="8204" y="20578"/>
                </a:cubicBezTo>
                <a:cubicBezTo>
                  <a:pt x="8181" y="20541"/>
                  <a:pt x="8180" y="20533"/>
                  <a:pt x="8208" y="20519"/>
                </a:cubicBezTo>
                <a:cubicBezTo>
                  <a:pt x="8231" y="20507"/>
                  <a:pt x="8266" y="20530"/>
                  <a:pt x="8315" y="20590"/>
                </a:cubicBezTo>
                <a:cubicBezTo>
                  <a:pt x="8355" y="20640"/>
                  <a:pt x="8408" y="20688"/>
                  <a:pt x="8435" y="20698"/>
                </a:cubicBezTo>
                <a:cubicBezTo>
                  <a:pt x="8463" y="20708"/>
                  <a:pt x="8504" y="20737"/>
                  <a:pt x="8523" y="20763"/>
                </a:cubicBezTo>
                <a:cubicBezTo>
                  <a:pt x="8549" y="20798"/>
                  <a:pt x="8573" y="20811"/>
                  <a:pt x="8611" y="20799"/>
                </a:cubicBezTo>
                <a:cubicBezTo>
                  <a:pt x="8700" y="20772"/>
                  <a:pt x="8733" y="20741"/>
                  <a:pt x="8783" y="20638"/>
                </a:cubicBezTo>
                <a:cubicBezTo>
                  <a:pt x="8809" y="20584"/>
                  <a:pt x="8860" y="20514"/>
                  <a:pt x="8894" y="20483"/>
                </a:cubicBezTo>
                <a:lnTo>
                  <a:pt x="8954" y="20423"/>
                </a:lnTo>
                <a:lnTo>
                  <a:pt x="9010" y="20501"/>
                </a:lnTo>
                <a:cubicBezTo>
                  <a:pt x="9063" y="20576"/>
                  <a:pt x="9113" y="20599"/>
                  <a:pt x="9265" y="20614"/>
                </a:cubicBezTo>
                <a:cubicBezTo>
                  <a:pt x="9324" y="20620"/>
                  <a:pt x="9337" y="20632"/>
                  <a:pt x="9353" y="20710"/>
                </a:cubicBezTo>
                <a:cubicBezTo>
                  <a:pt x="9388" y="20890"/>
                  <a:pt x="9486" y="20947"/>
                  <a:pt x="9566" y="20829"/>
                </a:cubicBezTo>
                <a:cubicBezTo>
                  <a:pt x="9589" y="20795"/>
                  <a:pt x="9654" y="20745"/>
                  <a:pt x="9709" y="20722"/>
                </a:cubicBezTo>
                <a:cubicBezTo>
                  <a:pt x="9765" y="20699"/>
                  <a:pt x="9830" y="20658"/>
                  <a:pt x="9853" y="20632"/>
                </a:cubicBezTo>
                <a:cubicBezTo>
                  <a:pt x="9875" y="20606"/>
                  <a:pt x="9908" y="20584"/>
                  <a:pt x="9927" y="20584"/>
                </a:cubicBezTo>
                <a:cubicBezTo>
                  <a:pt x="9946" y="20584"/>
                  <a:pt x="9963" y="20561"/>
                  <a:pt x="9969" y="20536"/>
                </a:cubicBezTo>
                <a:cubicBezTo>
                  <a:pt x="9975" y="20512"/>
                  <a:pt x="9994" y="20460"/>
                  <a:pt x="10010" y="20417"/>
                </a:cubicBezTo>
                <a:cubicBezTo>
                  <a:pt x="10027" y="20374"/>
                  <a:pt x="10039" y="20305"/>
                  <a:pt x="10034" y="20268"/>
                </a:cubicBezTo>
                <a:cubicBezTo>
                  <a:pt x="10020" y="20175"/>
                  <a:pt x="10044" y="20163"/>
                  <a:pt x="10112" y="20226"/>
                </a:cubicBezTo>
                <a:cubicBezTo>
                  <a:pt x="10144" y="20255"/>
                  <a:pt x="10194" y="20280"/>
                  <a:pt x="10223" y="20280"/>
                </a:cubicBezTo>
                <a:cubicBezTo>
                  <a:pt x="10253" y="20280"/>
                  <a:pt x="10324" y="20297"/>
                  <a:pt x="10376" y="20321"/>
                </a:cubicBezTo>
                <a:cubicBezTo>
                  <a:pt x="10466" y="20362"/>
                  <a:pt x="10472" y="20361"/>
                  <a:pt x="10525" y="20321"/>
                </a:cubicBezTo>
                <a:cubicBezTo>
                  <a:pt x="10604" y="20261"/>
                  <a:pt x="10775" y="20235"/>
                  <a:pt x="10803" y="20280"/>
                </a:cubicBezTo>
                <a:cubicBezTo>
                  <a:pt x="10814" y="20298"/>
                  <a:pt x="10828" y="20387"/>
                  <a:pt x="10835" y="20471"/>
                </a:cubicBezTo>
                <a:cubicBezTo>
                  <a:pt x="10842" y="20555"/>
                  <a:pt x="10857" y="20631"/>
                  <a:pt x="10867" y="20644"/>
                </a:cubicBezTo>
                <a:cubicBezTo>
                  <a:pt x="10878" y="20658"/>
                  <a:pt x="10865" y="20700"/>
                  <a:pt x="10835" y="20746"/>
                </a:cubicBezTo>
                <a:cubicBezTo>
                  <a:pt x="10808" y="20786"/>
                  <a:pt x="10789" y="20832"/>
                  <a:pt x="10789" y="20847"/>
                </a:cubicBezTo>
                <a:cubicBezTo>
                  <a:pt x="10789" y="20893"/>
                  <a:pt x="10852" y="20967"/>
                  <a:pt x="10891" y="20967"/>
                </a:cubicBezTo>
                <a:cubicBezTo>
                  <a:pt x="10910" y="20967"/>
                  <a:pt x="10966" y="20989"/>
                  <a:pt x="11016" y="21020"/>
                </a:cubicBezTo>
                <a:lnTo>
                  <a:pt x="11108" y="21080"/>
                </a:lnTo>
                <a:lnTo>
                  <a:pt x="11159" y="20997"/>
                </a:lnTo>
                <a:cubicBezTo>
                  <a:pt x="11209" y="20920"/>
                  <a:pt x="11215" y="20921"/>
                  <a:pt x="11261" y="20955"/>
                </a:cubicBezTo>
                <a:cubicBezTo>
                  <a:pt x="11288" y="20975"/>
                  <a:pt x="11336" y="20990"/>
                  <a:pt x="11368" y="20991"/>
                </a:cubicBezTo>
                <a:cubicBezTo>
                  <a:pt x="11399" y="20991"/>
                  <a:pt x="11457" y="21004"/>
                  <a:pt x="11493" y="21020"/>
                </a:cubicBezTo>
                <a:cubicBezTo>
                  <a:pt x="11541" y="21043"/>
                  <a:pt x="11567" y="21042"/>
                  <a:pt x="11604" y="21020"/>
                </a:cubicBezTo>
                <a:cubicBezTo>
                  <a:pt x="11639" y="21000"/>
                  <a:pt x="11709" y="21002"/>
                  <a:pt x="11849" y="21020"/>
                </a:cubicBezTo>
                <a:cubicBezTo>
                  <a:pt x="12075" y="21050"/>
                  <a:pt x="12142" y="21103"/>
                  <a:pt x="12123" y="21230"/>
                </a:cubicBezTo>
                <a:cubicBezTo>
                  <a:pt x="12109" y="21319"/>
                  <a:pt x="12148" y="21340"/>
                  <a:pt x="12225" y="21289"/>
                </a:cubicBezTo>
                <a:cubicBezTo>
                  <a:pt x="12272" y="21258"/>
                  <a:pt x="12293" y="21256"/>
                  <a:pt x="12364" y="21283"/>
                </a:cubicBezTo>
                <a:cubicBezTo>
                  <a:pt x="12490" y="21332"/>
                  <a:pt x="12541" y="21386"/>
                  <a:pt x="12567" y="21498"/>
                </a:cubicBezTo>
                <a:cubicBezTo>
                  <a:pt x="12580" y="21554"/>
                  <a:pt x="12595" y="21600"/>
                  <a:pt x="12600" y="21600"/>
                </a:cubicBezTo>
                <a:cubicBezTo>
                  <a:pt x="12627" y="21600"/>
                  <a:pt x="12683" y="21544"/>
                  <a:pt x="12683" y="21516"/>
                </a:cubicBezTo>
                <a:cubicBezTo>
                  <a:pt x="12683" y="21498"/>
                  <a:pt x="12714" y="21431"/>
                  <a:pt x="12753" y="21367"/>
                </a:cubicBezTo>
                <a:cubicBezTo>
                  <a:pt x="12835" y="21231"/>
                  <a:pt x="12900" y="21205"/>
                  <a:pt x="13054" y="21247"/>
                </a:cubicBezTo>
                <a:cubicBezTo>
                  <a:pt x="13136" y="21270"/>
                  <a:pt x="13168" y="21266"/>
                  <a:pt x="13216" y="21236"/>
                </a:cubicBezTo>
                <a:cubicBezTo>
                  <a:pt x="13302" y="21180"/>
                  <a:pt x="13351" y="21209"/>
                  <a:pt x="13406" y="21349"/>
                </a:cubicBezTo>
                <a:cubicBezTo>
                  <a:pt x="13460" y="21486"/>
                  <a:pt x="13486" y="21515"/>
                  <a:pt x="13605" y="21540"/>
                </a:cubicBezTo>
                <a:cubicBezTo>
                  <a:pt x="13681" y="21556"/>
                  <a:pt x="13687" y="21549"/>
                  <a:pt x="13712" y="21486"/>
                </a:cubicBezTo>
                <a:cubicBezTo>
                  <a:pt x="13728" y="21445"/>
                  <a:pt x="13766" y="21403"/>
                  <a:pt x="13809" y="21385"/>
                </a:cubicBezTo>
                <a:cubicBezTo>
                  <a:pt x="13918" y="21337"/>
                  <a:pt x="14040" y="21204"/>
                  <a:pt x="14054" y="21110"/>
                </a:cubicBezTo>
                <a:cubicBezTo>
                  <a:pt x="14065" y="21041"/>
                  <a:pt x="14059" y="21023"/>
                  <a:pt x="14008" y="20967"/>
                </a:cubicBezTo>
                <a:cubicBezTo>
                  <a:pt x="13938" y="20890"/>
                  <a:pt x="13926" y="20780"/>
                  <a:pt x="13985" y="20740"/>
                </a:cubicBezTo>
                <a:cubicBezTo>
                  <a:pt x="14006" y="20725"/>
                  <a:pt x="14044" y="20660"/>
                  <a:pt x="14068" y="20596"/>
                </a:cubicBezTo>
                <a:cubicBezTo>
                  <a:pt x="14094" y="20527"/>
                  <a:pt x="14139" y="20455"/>
                  <a:pt x="14184" y="20417"/>
                </a:cubicBezTo>
                <a:cubicBezTo>
                  <a:pt x="14294" y="20324"/>
                  <a:pt x="14335" y="20144"/>
                  <a:pt x="14272" y="20029"/>
                </a:cubicBezTo>
                <a:cubicBezTo>
                  <a:pt x="14251" y="19990"/>
                  <a:pt x="14245" y="19927"/>
                  <a:pt x="14249" y="19825"/>
                </a:cubicBezTo>
                <a:cubicBezTo>
                  <a:pt x="14254" y="19689"/>
                  <a:pt x="14259" y="19679"/>
                  <a:pt x="14305" y="19676"/>
                </a:cubicBezTo>
                <a:cubicBezTo>
                  <a:pt x="14332" y="19675"/>
                  <a:pt x="14365" y="19672"/>
                  <a:pt x="14379" y="19670"/>
                </a:cubicBezTo>
                <a:cubicBezTo>
                  <a:pt x="14422" y="19664"/>
                  <a:pt x="14499" y="19421"/>
                  <a:pt x="14499" y="19300"/>
                </a:cubicBezTo>
                <a:cubicBezTo>
                  <a:pt x="14499" y="19208"/>
                  <a:pt x="14508" y="19175"/>
                  <a:pt x="14550" y="19132"/>
                </a:cubicBezTo>
                <a:cubicBezTo>
                  <a:pt x="14593" y="19088"/>
                  <a:pt x="14622" y="19084"/>
                  <a:pt x="14717" y="19096"/>
                </a:cubicBezTo>
                <a:lnTo>
                  <a:pt x="14828" y="19114"/>
                </a:lnTo>
                <a:lnTo>
                  <a:pt x="14874" y="19019"/>
                </a:lnTo>
                <a:cubicBezTo>
                  <a:pt x="14908" y="18944"/>
                  <a:pt x="14917" y="18897"/>
                  <a:pt x="14907" y="18828"/>
                </a:cubicBezTo>
                <a:cubicBezTo>
                  <a:pt x="14890" y="18712"/>
                  <a:pt x="14890" y="18607"/>
                  <a:pt x="14907" y="18487"/>
                </a:cubicBezTo>
                <a:cubicBezTo>
                  <a:pt x="14915" y="18428"/>
                  <a:pt x="14911" y="18377"/>
                  <a:pt x="14897" y="18356"/>
                </a:cubicBezTo>
                <a:cubicBezTo>
                  <a:pt x="14885" y="18336"/>
                  <a:pt x="14861" y="18232"/>
                  <a:pt x="14847" y="18123"/>
                </a:cubicBezTo>
                <a:cubicBezTo>
                  <a:pt x="14821" y="17933"/>
                  <a:pt x="14825" y="17922"/>
                  <a:pt x="14865" y="17812"/>
                </a:cubicBezTo>
                <a:cubicBezTo>
                  <a:pt x="14921" y="17660"/>
                  <a:pt x="14972" y="17646"/>
                  <a:pt x="15032" y="17770"/>
                </a:cubicBezTo>
                <a:cubicBezTo>
                  <a:pt x="15087" y="17884"/>
                  <a:pt x="15187" y="17947"/>
                  <a:pt x="15277" y="17925"/>
                </a:cubicBezTo>
                <a:cubicBezTo>
                  <a:pt x="15355" y="17906"/>
                  <a:pt x="15449" y="17823"/>
                  <a:pt x="15449" y="17770"/>
                </a:cubicBezTo>
                <a:cubicBezTo>
                  <a:pt x="15449" y="17728"/>
                  <a:pt x="15539" y="17673"/>
                  <a:pt x="15578" y="17692"/>
                </a:cubicBezTo>
                <a:cubicBezTo>
                  <a:pt x="15593" y="17699"/>
                  <a:pt x="15606" y="17736"/>
                  <a:pt x="15606" y="17770"/>
                </a:cubicBezTo>
                <a:cubicBezTo>
                  <a:pt x="15606" y="17857"/>
                  <a:pt x="15627" y="17907"/>
                  <a:pt x="15657" y="17907"/>
                </a:cubicBezTo>
                <a:cubicBezTo>
                  <a:pt x="15692" y="17907"/>
                  <a:pt x="15732" y="17978"/>
                  <a:pt x="15708" y="17997"/>
                </a:cubicBezTo>
                <a:cubicBezTo>
                  <a:pt x="15688" y="18013"/>
                  <a:pt x="15700" y="18117"/>
                  <a:pt x="15722" y="18117"/>
                </a:cubicBezTo>
                <a:cubicBezTo>
                  <a:pt x="15729" y="18117"/>
                  <a:pt x="15784" y="18162"/>
                  <a:pt x="15842" y="18224"/>
                </a:cubicBezTo>
                <a:cubicBezTo>
                  <a:pt x="15931" y="18317"/>
                  <a:pt x="15962" y="18341"/>
                  <a:pt x="16046" y="18350"/>
                </a:cubicBezTo>
                <a:cubicBezTo>
                  <a:pt x="16104" y="18356"/>
                  <a:pt x="16180" y="18345"/>
                  <a:pt x="16218" y="18326"/>
                </a:cubicBezTo>
                <a:cubicBezTo>
                  <a:pt x="16296" y="18286"/>
                  <a:pt x="16451" y="18284"/>
                  <a:pt x="16523" y="18320"/>
                </a:cubicBezTo>
                <a:cubicBezTo>
                  <a:pt x="16560" y="18338"/>
                  <a:pt x="16574" y="18362"/>
                  <a:pt x="16574" y="18409"/>
                </a:cubicBezTo>
                <a:cubicBezTo>
                  <a:pt x="16574" y="18534"/>
                  <a:pt x="16609" y="18579"/>
                  <a:pt x="16699" y="18571"/>
                </a:cubicBezTo>
                <a:cubicBezTo>
                  <a:pt x="16777" y="18563"/>
                  <a:pt x="16780" y="18565"/>
                  <a:pt x="16792" y="18642"/>
                </a:cubicBezTo>
                <a:cubicBezTo>
                  <a:pt x="16829" y="18872"/>
                  <a:pt x="16924" y="18910"/>
                  <a:pt x="17098" y="18762"/>
                </a:cubicBezTo>
                <a:cubicBezTo>
                  <a:pt x="17157" y="18711"/>
                  <a:pt x="17205" y="18663"/>
                  <a:pt x="17204" y="18654"/>
                </a:cubicBezTo>
                <a:cubicBezTo>
                  <a:pt x="17203" y="18619"/>
                  <a:pt x="17155" y="18559"/>
                  <a:pt x="17102" y="18529"/>
                </a:cubicBezTo>
                <a:cubicBezTo>
                  <a:pt x="17069" y="18510"/>
                  <a:pt x="17047" y="18477"/>
                  <a:pt x="17047" y="18445"/>
                </a:cubicBezTo>
                <a:cubicBezTo>
                  <a:pt x="17047" y="18402"/>
                  <a:pt x="17037" y="18391"/>
                  <a:pt x="16973" y="18391"/>
                </a:cubicBezTo>
                <a:cubicBezTo>
                  <a:pt x="16905" y="18391"/>
                  <a:pt x="16889" y="18383"/>
                  <a:pt x="16862" y="18314"/>
                </a:cubicBezTo>
                <a:cubicBezTo>
                  <a:pt x="16802" y="18160"/>
                  <a:pt x="16831" y="17985"/>
                  <a:pt x="16917" y="17985"/>
                </a:cubicBezTo>
                <a:cubicBezTo>
                  <a:pt x="17077" y="17985"/>
                  <a:pt x="17128" y="17846"/>
                  <a:pt x="16991" y="17776"/>
                </a:cubicBezTo>
                <a:cubicBezTo>
                  <a:pt x="16948" y="17754"/>
                  <a:pt x="16902" y="17710"/>
                  <a:pt x="16889" y="17680"/>
                </a:cubicBezTo>
                <a:cubicBezTo>
                  <a:pt x="16869" y="17632"/>
                  <a:pt x="16855" y="17625"/>
                  <a:pt x="16774" y="17639"/>
                </a:cubicBezTo>
                <a:cubicBezTo>
                  <a:pt x="16690" y="17653"/>
                  <a:pt x="16676" y="17648"/>
                  <a:pt x="16630" y="17585"/>
                </a:cubicBezTo>
                <a:cubicBezTo>
                  <a:pt x="16577" y="17512"/>
                  <a:pt x="16543" y="17285"/>
                  <a:pt x="16579" y="17256"/>
                </a:cubicBezTo>
                <a:cubicBezTo>
                  <a:pt x="16589" y="17248"/>
                  <a:pt x="16625" y="17258"/>
                  <a:pt x="16662" y="17274"/>
                </a:cubicBezTo>
                <a:cubicBezTo>
                  <a:pt x="16749" y="17311"/>
                  <a:pt x="16794" y="17292"/>
                  <a:pt x="16834" y="17202"/>
                </a:cubicBezTo>
                <a:cubicBezTo>
                  <a:pt x="16861" y="17140"/>
                  <a:pt x="16872" y="17134"/>
                  <a:pt x="16940" y="17143"/>
                </a:cubicBezTo>
                <a:cubicBezTo>
                  <a:pt x="17022" y="17153"/>
                  <a:pt x="17068" y="17112"/>
                  <a:pt x="17116" y="16987"/>
                </a:cubicBezTo>
                <a:cubicBezTo>
                  <a:pt x="17128" y="16956"/>
                  <a:pt x="17183" y="16899"/>
                  <a:pt x="17237" y="16862"/>
                </a:cubicBezTo>
                <a:cubicBezTo>
                  <a:pt x="17291" y="16824"/>
                  <a:pt x="17380" y="16740"/>
                  <a:pt x="17436" y="16677"/>
                </a:cubicBezTo>
                <a:cubicBezTo>
                  <a:pt x="17563" y="16532"/>
                  <a:pt x="17641" y="16522"/>
                  <a:pt x="17807" y="16635"/>
                </a:cubicBezTo>
                <a:lnTo>
                  <a:pt x="17918" y="16712"/>
                </a:lnTo>
                <a:lnTo>
                  <a:pt x="17992" y="16659"/>
                </a:lnTo>
                <a:cubicBezTo>
                  <a:pt x="18097" y="16588"/>
                  <a:pt x="18151" y="16511"/>
                  <a:pt x="18159" y="16408"/>
                </a:cubicBezTo>
                <a:cubicBezTo>
                  <a:pt x="18165" y="16326"/>
                  <a:pt x="18169" y="16319"/>
                  <a:pt x="18274" y="16270"/>
                </a:cubicBezTo>
                <a:cubicBezTo>
                  <a:pt x="18343" y="16239"/>
                  <a:pt x="18420" y="16177"/>
                  <a:pt x="18469" y="16115"/>
                </a:cubicBezTo>
                <a:lnTo>
                  <a:pt x="18552" y="16013"/>
                </a:lnTo>
                <a:lnTo>
                  <a:pt x="18858" y="16013"/>
                </a:lnTo>
                <a:cubicBezTo>
                  <a:pt x="19155" y="16014"/>
                  <a:pt x="19159" y="16012"/>
                  <a:pt x="19159" y="15960"/>
                </a:cubicBezTo>
                <a:cubicBezTo>
                  <a:pt x="19159" y="15930"/>
                  <a:pt x="19153" y="15898"/>
                  <a:pt x="19145" y="15888"/>
                </a:cubicBezTo>
                <a:cubicBezTo>
                  <a:pt x="19132" y="15870"/>
                  <a:pt x="19089" y="15580"/>
                  <a:pt x="19085" y="15488"/>
                </a:cubicBezTo>
                <a:cubicBezTo>
                  <a:pt x="19084" y="15466"/>
                  <a:pt x="19119" y="15418"/>
                  <a:pt x="19164" y="15380"/>
                </a:cubicBezTo>
                <a:cubicBezTo>
                  <a:pt x="19238" y="15318"/>
                  <a:pt x="19249" y="15315"/>
                  <a:pt x="19280" y="15350"/>
                </a:cubicBezTo>
                <a:cubicBezTo>
                  <a:pt x="19330" y="15409"/>
                  <a:pt x="19457" y="15398"/>
                  <a:pt x="19511" y="15332"/>
                </a:cubicBezTo>
                <a:cubicBezTo>
                  <a:pt x="19536" y="15302"/>
                  <a:pt x="19558" y="15260"/>
                  <a:pt x="19558" y="15237"/>
                </a:cubicBezTo>
                <a:cubicBezTo>
                  <a:pt x="19558" y="15213"/>
                  <a:pt x="19589" y="15161"/>
                  <a:pt x="19627" y="15123"/>
                </a:cubicBezTo>
                <a:cubicBezTo>
                  <a:pt x="19668" y="15083"/>
                  <a:pt x="19699" y="15022"/>
                  <a:pt x="19706" y="14980"/>
                </a:cubicBezTo>
                <a:cubicBezTo>
                  <a:pt x="19712" y="14940"/>
                  <a:pt x="19741" y="14884"/>
                  <a:pt x="19766" y="14854"/>
                </a:cubicBezTo>
                <a:cubicBezTo>
                  <a:pt x="19803" y="14809"/>
                  <a:pt x="19815" y="14807"/>
                  <a:pt x="19849" y="14830"/>
                </a:cubicBezTo>
                <a:cubicBezTo>
                  <a:pt x="19877" y="14850"/>
                  <a:pt x="19903" y="14847"/>
                  <a:pt x="19928" y="14830"/>
                </a:cubicBezTo>
                <a:cubicBezTo>
                  <a:pt x="19976" y="14797"/>
                  <a:pt x="20012" y="14844"/>
                  <a:pt x="20012" y="14938"/>
                </a:cubicBezTo>
                <a:cubicBezTo>
                  <a:pt x="20012" y="14996"/>
                  <a:pt x="20018" y="15010"/>
                  <a:pt x="20058" y="15010"/>
                </a:cubicBezTo>
                <a:cubicBezTo>
                  <a:pt x="20093" y="15010"/>
                  <a:pt x="20109" y="14991"/>
                  <a:pt x="20113" y="14950"/>
                </a:cubicBezTo>
                <a:cubicBezTo>
                  <a:pt x="20118" y="14907"/>
                  <a:pt x="20128" y="14896"/>
                  <a:pt x="20160" y="14902"/>
                </a:cubicBezTo>
                <a:cubicBezTo>
                  <a:pt x="20187" y="14907"/>
                  <a:pt x="20207" y="14892"/>
                  <a:pt x="20211" y="14866"/>
                </a:cubicBezTo>
                <a:cubicBezTo>
                  <a:pt x="20215" y="14842"/>
                  <a:pt x="20264" y="14805"/>
                  <a:pt x="20327" y="14777"/>
                </a:cubicBezTo>
                <a:cubicBezTo>
                  <a:pt x="20463" y="14715"/>
                  <a:pt x="20485" y="14717"/>
                  <a:pt x="20498" y="14782"/>
                </a:cubicBezTo>
                <a:cubicBezTo>
                  <a:pt x="20508" y="14833"/>
                  <a:pt x="20510" y="14828"/>
                  <a:pt x="20554" y="14759"/>
                </a:cubicBezTo>
                <a:cubicBezTo>
                  <a:pt x="20610" y="14669"/>
                  <a:pt x="20613" y="14651"/>
                  <a:pt x="20563" y="14651"/>
                </a:cubicBezTo>
                <a:cubicBezTo>
                  <a:pt x="20541" y="14651"/>
                  <a:pt x="20515" y="14628"/>
                  <a:pt x="20503" y="14597"/>
                </a:cubicBezTo>
                <a:cubicBezTo>
                  <a:pt x="20483" y="14551"/>
                  <a:pt x="20486" y="14537"/>
                  <a:pt x="20516" y="14508"/>
                </a:cubicBezTo>
                <a:cubicBezTo>
                  <a:pt x="20537" y="14488"/>
                  <a:pt x="20577" y="14474"/>
                  <a:pt x="20604" y="14478"/>
                </a:cubicBezTo>
                <a:cubicBezTo>
                  <a:pt x="20632" y="14481"/>
                  <a:pt x="20670" y="14470"/>
                  <a:pt x="20692" y="14454"/>
                </a:cubicBezTo>
                <a:cubicBezTo>
                  <a:pt x="20725" y="14431"/>
                  <a:pt x="20744" y="14436"/>
                  <a:pt x="20794" y="14478"/>
                </a:cubicBezTo>
                <a:cubicBezTo>
                  <a:pt x="20829" y="14506"/>
                  <a:pt x="20859" y="14537"/>
                  <a:pt x="20859" y="14549"/>
                </a:cubicBezTo>
                <a:cubicBezTo>
                  <a:pt x="20859" y="14562"/>
                  <a:pt x="20874" y="14573"/>
                  <a:pt x="20892" y="14573"/>
                </a:cubicBezTo>
                <a:cubicBezTo>
                  <a:pt x="20916" y="14573"/>
                  <a:pt x="20920" y="14558"/>
                  <a:pt x="20910" y="14508"/>
                </a:cubicBezTo>
                <a:cubicBezTo>
                  <a:pt x="20900" y="14455"/>
                  <a:pt x="20906" y="14441"/>
                  <a:pt x="20938" y="14430"/>
                </a:cubicBezTo>
                <a:cubicBezTo>
                  <a:pt x="20981" y="14416"/>
                  <a:pt x="20991" y="14362"/>
                  <a:pt x="20957" y="14334"/>
                </a:cubicBezTo>
                <a:cubicBezTo>
                  <a:pt x="20945" y="14325"/>
                  <a:pt x="20922" y="14329"/>
                  <a:pt x="20906" y="14346"/>
                </a:cubicBezTo>
                <a:cubicBezTo>
                  <a:pt x="20889" y="14364"/>
                  <a:pt x="20871" y="14373"/>
                  <a:pt x="20864" y="14364"/>
                </a:cubicBezTo>
                <a:cubicBezTo>
                  <a:pt x="20843" y="14337"/>
                  <a:pt x="20840" y="14219"/>
                  <a:pt x="20859" y="14203"/>
                </a:cubicBezTo>
                <a:cubicBezTo>
                  <a:pt x="20889" y="14179"/>
                  <a:pt x="20882" y="14122"/>
                  <a:pt x="20841" y="14071"/>
                </a:cubicBezTo>
                <a:cubicBezTo>
                  <a:pt x="20805" y="14028"/>
                  <a:pt x="20804" y="14021"/>
                  <a:pt x="20831" y="13970"/>
                </a:cubicBezTo>
                <a:cubicBezTo>
                  <a:pt x="20848" y="13939"/>
                  <a:pt x="20877" y="13910"/>
                  <a:pt x="20896" y="13910"/>
                </a:cubicBezTo>
                <a:cubicBezTo>
                  <a:pt x="20916" y="13910"/>
                  <a:pt x="20946" y="13886"/>
                  <a:pt x="20961" y="13856"/>
                </a:cubicBezTo>
                <a:cubicBezTo>
                  <a:pt x="20985" y="13810"/>
                  <a:pt x="20998" y="13807"/>
                  <a:pt x="21035" y="13832"/>
                </a:cubicBezTo>
                <a:cubicBezTo>
                  <a:pt x="21059" y="13849"/>
                  <a:pt x="21075" y="13875"/>
                  <a:pt x="21072" y="13892"/>
                </a:cubicBezTo>
                <a:cubicBezTo>
                  <a:pt x="21069" y="13912"/>
                  <a:pt x="21095" y="13928"/>
                  <a:pt x="21146" y="13928"/>
                </a:cubicBezTo>
                <a:cubicBezTo>
                  <a:pt x="21190" y="13928"/>
                  <a:pt x="21234" y="13934"/>
                  <a:pt x="21248" y="13946"/>
                </a:cubicBezTo>
                <a:cubicBezTo>
                  <a:pt x="21281" y="13973"/>
                  <a:pt x="21339" y="13944"/>
                  <a:pt x="21322" y="13910"/>
                </a:cubicBezTo>
                <a:cubicBezTo>
                  <a:pt x="21316" y="13896"/>
                  <a:pt x="21295" y="13886"/>
                  <a:pt x="21276" y="13886"/>
                </a:cubicBezTo>
                <a:cubicBezTo>
                  <a:pt x="21196" y="13886"/>
                  <a:pt x="21144" y="13725"/>
                  <a:pt x="21197" y="13641"/>
                </a:cubicBezTo>
                <a:cubicBezTo>
                  <a:pt x="21208" y="13624"/>
                  <a:pt x="21210" y="13583"/>
                  <a:pt x="21202" y="13552"/>
                </a:cubicBezTo>
                <a:cubicBezTo>
                  <a:pt x="21194" y="13520"/>
                  <a:pt x="21190" y="13450"/>
                  <a:pt x="21188" y="13396"/>
                </a:cubicBezTo>
                <a:cubicBezTo>
                  <a:pt x="21185" y="13321"/>
                  <a:pt x="21191" y="13293"/>
                  <a:pt x="21225" y="13265"/>
                </a:cubicBezTo>
                <a:cubicBezTo>
                  <a:pt x="21249" y="13245"/>
                  <a:pt x="21268" y="13206"/>
                  <a:pt x="21267" y="13181"/>
                </a:cubicBezTo>
                <a:cubicBezTo>
                  <a:pt x="21265" y="13151"/>
                  <a:pt x="21279" y="13133"/>
                  <a:pt x="21309" y="13127"/>
                </a:cubicBezTo>
                <a:cubicBezTo>
                  <a:pt x="21366" y="13117"/>
                  <a:pt x="21413" y="13011"/>
                  <a:pt x="21378" y="12966"/>
                </a:cubicBezTo>
                <a:cubicBezTo>
                  <a:pt x="21360" y="12943"/>
                  <a:pt x="21341" y="12943"/>
                  <a:pt x="21313" y="12966"/>
                </a:cubicBezTo>
                <a:cubicBezTo>
                  <a:pt x="21270" y="13001"/>
                  <a:pt x="21253" y="12981"/>
                  <a:pt x="21253" y="12906"/>
                </a:cubicBezTo>
                <a:cubicBezTo>
                  <a:pt x="21253" y="12876"/>
                  <a:pt x="21246" y="12844"/>
                  <a:pt x="21234" y="12829"/>
                </a:cubicBezTo>
                <a:cubicBezTo>
                  <a:pt x="21219" y="12809"/>
                  <a:pt x="21223" y="12768"/>
                  <a:pt x="21253" y="12691"/>
                </a:cubicBezTo>
                <a:cubicBezTo>
                  <a:pt x="21287" y="12605"/>
                  <a:pt x="21300" y="12590"/>
                  <a:pt x="21322" y="12614"/>
                </a:cubicBezTo>
                <a:cubicBezTo>
                  <a:pt x="21339" y="12631"/>
                  <a:pt x="21369" y="12637"/>
                  <a:pt x="21397" y="12625"/>
                </a:cubicBezTo>
                <a:cubicBezTo>
                  <a:pt x="21422" y="12615"/>
                  <a:pt x="21458" y="12603"/>
                  <a:pt x="21480" y="12602"/>
                </a:cubicBezTo>
                <a:cubicBezTo>
                  <a:pt x="21506" y="12600"/>
                  <a:pt x="21522" y="12583"/>
                  <a:pt x="21526" y="12542"/>
                </a:cubicBezTo>
                <a:cubicBezTo>
                  <a:pt x="21530" y="12508"/>
                  <a:pt x="21547" y="12449"/>
                  <a:pt x="21563" y="12416"/>
                </a:cubicBezTo>
                <a:cubicBezTo>
                  <a:pt x="21580" y="12383"/>
                  <a:pt x="21591" y="12354"/>
                  <a:pt x="21587" y="12351"/>
                </a:cubicBezTo>
                <a:cubicBezTo>
                  <a:pt x="21582" y="12348"/>
                  <a:pt x="21549" y="12318"/>
                  <a:pt x="21512" y="12285"/>
                </a:cubicBezTo>
                <a:lnTo>
                  <a:pt x="21448" y="12225"/>
                </a:lnTo>
                <a:lnTo>
                  <a:pt x="21397" y="12291"/>
                </a:lnTo>
                <a:cubicBezTo>
                  <a:pt x="21339" y="12362"/>
                  <a:pt x="21296" y="12377"/>
                  <a:pt x="21262" y="12333"/>
                </a:cubicBezTo>
                <a:cubicBezTo>
                  <a:pt x="21251" y="12318"/>
                  <a:pt x="21222" y="12300"/>
                  <a:pt x="21202" y="12297"/>
                </a:cubicBezTo>
                <a:cubicBezTo>
                  <a:pt x="21178" y="12293"/>
                  <a:pt x="21145" y="12236"/>
                  <a:pt x="21105" y="12130"/>
                </a:cubicBezTo>
                <a:cubicBezTo>
                  <a:pt x="21048" y="11979"/>
                  <a:pt x="21044" y="11961"/>
                  <a:pt x="21072" y="11920"/>
                </a:cubicBezTo>
                <a:cubicBezTo>
                  <a:pt x="21089" y="11896"/>
                  <a:pt x="21100" y="11871"/>
                  <a:pt x="21096" y="11867"/>
                </a:cubicBezTo>
                <a:cubicBezTo>
                  <a:pt x="21091" y="11863"/>
                  <a:pt x="21061" y="11843"/>
                  <a:pt x="21031" y="11819"/>
                </a:cubicBezTo>
                <a:cubicBezTo>
                  <a:pt x="20970" y="11770"/>
                  <a:pt x="20957" y="11653"/>
                  <a:pt x="21007" y="11628"/>
                </a:cubicBezTo>
                <a:cubicBezTo>
                  <a:pt x="21024" y="11620"/>
                  <a:pt x="21035" y="11595"/>
                  <a:pt x="21035" y="11568"/>
                </a:cubicBezTo>
                <a:cubicBezTo>
                  <a:pt x="21035" y="11541"/>
                  <a:pt x="21059" y="11506"/>
                  <a:pt x="21086" y="11490"/>
                </a:cubicBezTo>
                <a:cubicBezTo>
                  <a:pt x="21127" y="11466"/>
                  <a:pt x="21141" y="11469"/>
                  <a:pt x="21174" y="11508"/>
                </a:cubicBezTo>
                <a:cubicBezTo>
                  <a:pt x="21211" y="11551"/>
                  <a:pt x="21220" y="11551"/>
                  <a:pt x="21248" y="11514"/>
                </a:cubicBezTo>
                <a:cubicBezTo>
                  <a:pt x="21305" y="11441"/>
                  <a:pt x="21277" y="11423"/>
                  <a:pt x="21040" y="11383"/>
                </a:cubicBezTo>
                <a:cubicBezTo>
                  <a:pt x="21013" y="11378"/>
                  <a:pt x="20988" y="11362"/>
                  <a:pt x="20984" y="11347"/>
                </a:cubicBezTo>
                <a:cubicBezTo>
                  <a:pt x="20971" y="11294"/>
                  <a:pt x="21042" y="11186"/>
                  <a:pt x="21091" y="11186"/>
                </a:cubicBezTo>
                <a:cubicBezTo>
                  <a:pt x="21148" y="11186"/>
                  <a:pt x="21151" y="11121"/>
                  <a:pt x="21096" y="11102"/>
                </a:cubicBezTo>
                <a:cubicBezTo>
                  <a:pt x="21073" y="11094"/>
                  <a:pt x="21058" y="11070"/>
                  <a:pt x="21058" y="11042"/>
                </a:cubicBezTo>
                <a:cubicBezTo>
                  <a:pt x="21058" y="11015"/>
                  <a:pt x="21035" y="10967"/>
                  <a:pt x="21007" y="10935"/>
                </a:cubicBezTo>
                <a:cubicBezTo>
                  <a:pt x="20980" y="10902"/>
                  <a:pt x="20957" y="10867"/>
                  <a:pt x="20957" y="10857"/>
                </a:cubicBezTo>
                <a:cubicBezTo>
                  <a:pt x="20957" y="10824"/>
                  <a:pt x="21089" y="10654"/>
                  <a:pt x="21114" y="10654"/>
                </a:cubicBezTo>
                <a:cubicBezTo>
                  <a:pt x="21157" y="10654"/>
                  <a:pt x="21125" y="10567"/>
                  <a:pt x="21077" y="10552"/>
                </a:cubicBezTo>
                <a:cubicBezTo>
                  <a:pt x="21051" y="10544"/>
                  <a:pt x="21018" y="10516"/>
                  <a:pt x="21003" y="10486"/>
                </a:cubicBezTo>
                <a:cubicBezTo>
                  <a:pt x="20977" y="10436"/>
                  <a:pt x="20982" y="10429"/>
                  <a:pt x="21063" y="10379"/>
                </a:cubicBezTo>
                <a:cubicBezTo>
                  <a:pt x="21110" y="10349"/>
                  <a:pt x="21176" y="10325"/>
                  <a:pt x="21211" y="10325"/>
                </a:cubicBezTo>
                <a:cubicBezTo>
                  <a:pt x="21262" y="10325"/>
                  <a:pt x="21277" y="10312"/>
                  <a:pt x="21272" y="10277"/>
                </a:cubicBezTo>
                <a:cubicBezTo>
                  <a:pt x="21264" y="10232"/>
                  <a:pt x="21198" y="10219"/>
                  <a:pt x="21137" y="10253"/>
                </a:cubicBezTo>
                <a:cubicBezTo>
                  <a:pt x="21121" y="10263"/>
                  <a:pt x="21091" y="10259"/>
                  <a:pt x="21072" y="10241"/>
                </a:cubicBezTo>
                <a:cubicBezTo>
                  <a:pt x="21044" y="10214"/>
                  <a:pt x="21041" y="10193"/>
                  <a:pt x="21058" y="10110"/>
                </a:cubicBezTo>
                <a:cubicBezTo>
                  <a:pt x="21074" y="10036"/>
                  <a:pt x="21073" y="10003"/>
                  <a:pt x="21054" y="9973"/>
                </a:cubicBezTo>
                <a:cubicBezTo>
                  <a:pt x="21033" y="9940"/>
                  <a:pt x="21037" y="9930"/>
                  <a:pt x="21068" y="9901"/>
                </a:cubicBezTo>
                <a:cubicBezTo>
                  <a:pt x="21110" y="9861"/>
                  <a:pt x="21093" y="9823"/>
                  <a:pt x="21031" y="9823"/>
                </a:cubicBezTo>
                <a:cubicBezTo>
                  <a:pt x="20998" y="9823"/>
                  <a:pt x="20985" y="9803"/>
                  <a:pt x="20970" y="9728"/>
                </a:cubicBezTo>
                <a:cubicBezTo>
                  <a:pt x="20948" y="9610"/>
                  <a:pt x="20972" y="9548"/>
                  <a:pt x="21045" y="9536"/>
                </a:cubicBezTo>
                <a:cubicBezTo>
                  <a:pt x="21073" y="9532"/>
                  <a:pt x="21106" y="9515"/>
                  <a:pt x="21119" y="9495"/>
                </a:cubicBezTo>
                <a:cubicBezTo>
                  <a:pt x="21132" y="9474"/>
                  <a:pt x="21167" y="9459"/>
                  <a:pt x="21197" y="9459"/>
                </a:cubicBezTo>
                <a:cubicBezTo>
                  <a:pt x="21228" y="9459"/>
                  <a:pt x="21256" y="9443"/>
                  <a:pt x="21262" y="9429"/>
                </a:cubicBezTo>
                <a:cubicBezTo>
                  <a:pt x="21283" y="9387"/>
                  <a:pt x="21338" y="9405"/>
                  <a:pt x="21387" y="9465"/>
                </a:cubicBezTo>
                <a:cubicBezTo>
                  <a:pt x="21426" y="9511"/>
                  <a:pt x="21438" y="9514"/>
                  <a:pt x="21466" y="9489"/>
                </a:cubicBezTo>
                <a:cubicBezTo>
                  <a:pt x="21485" y="9472"/>
                  <a:pt x="21520" y="9442"/>
                  <a:pt x="21545" y="9429"/>
                </a:cubicBezTo>
                <a:cubicBezTo>
                  <a:pt x="21597" y="9400"/>
                  <a:pt x="21600" y="9371"/>
                  <a:pt x="21559" y="9327"/>
                </a:cubicBezTo>
                <a:cubicBezTo>
                  <a:pt x="21542" y="9310"/>
                  <a:pt x="21531" y="9266"/>
                  <a:pt x="21531" y="9226"/>
                </a:cubicBezTo>
                <a:cubicBezTo>
                  <a:pt x="21531" y="9159"/>
                  <a:pt x="21511" y="9136"/>
                  <a:pt x="21461" y="9148"/>
                </a:cubicBezTo>
                <a:cubicBezTo>
                  <a:pt x="21451" y="9151"/>
                  <a:pt x="21423" y="9142"/>
                  <a:pt x="21397" y="9124"/>
                </a:cubicBezTo>
                <a:cubicBezTo>
                  <a:pt x="21355" y="9095"/>
                  <a:pt x="21347" y="9094"/>
                  <a:pt x="21318" y="9142"/>
                </a:cubicBezTo>
                <a:cubicBezTo>
                  <a:pt x="21286" y="9195"/>
                  <a:pt x="21282" y="9195"/>
                  <a:pt x="21216" y="9154"/>
                </a:cubicBezTo>
                <a:cubicBezTo>
                  <a:pt x="21159" y="9118"/>
                  <a:pt x="21146" y="9100"/>
                  <a:pt x="21146" y="9029"/>
                </a:cubicBezTo>
                <a:cubicBezTo>
                  <a:pt x="21147" y="8965"/>
                  <a:pt x="21161" y="8938"/>
                  <a:pt x="21197" y="8915"/>
                </a:cubicBezTo>
                <a:cubicBezTo>
                  <a:pt x="21224" y="8898"/>
                  <a:pt x="21243" y="8864"/>
                  <a:pt x="21244" y="8843"/>
                </a:cubicBezTo>
                <a:cubicBezTo>
                  <a:pt x="21245" y="8772"/>
                  <a:pt x="21274" y="8739"/>
                  <a:pt x="21304" y="8772"/>
                </a:cubicBezTo>
                <a:cubicBezTo>
                  <a:pt x="21334" y="8804"/>
                  <a:pt x="21392" y="8789"/>
                  <a:pt x="21392" y="8748"/>
                </a:cubicBezTo>
                <a:cubicBezTo>
                  <a:pt x="21392" y="8734"/>
                  <a:pt x="21364" y="8682"/>
                  <a:pt x="21332" y="8634"/>
                </a:cubicBezTo>
                <a:cubicBezTo>
                  <a:pt x="21299" y="8586"/>
                  <a:pt x="21276" y="8534"/>
                  <a:pt x="21276" y="8521"/>
                </a:cubicBezTo>
                <a:cubicBezTo>
                  <a:pt x="21276" y="8508"/>
                  <a:pt x="21253" y="8439"/>
                  <a:pt x="21225" y="8365"/>
                </a:cubicBezTo>
                <a:cubicBezTo>
                  <a:pt x="21186" y="8259"/>
                  <a:pt x="21179" y="8221"/>
                  <a:pt x="21197" y="8192"/>
                </a:cubicBezTo>
                <a:cubicBezTo>
                  <a:pt x="21216" y="8163"/>
                  <a:pt x="21215" y="8147"/>
                  <a:pt x="21188" y="8108"/>
                </a:cubicBezTo>
                <a:cubicBezTo>
                  <a:pt x="21169" y="8082"/>
                  <a:pt x="21158" y="8051"/>
                  <a:pt x="21165" y="8037"/>
                </a:cubicBezTo>
                <a:cubicBezTo>
                  <a:pt x="21172" y="8023"/>
                  <a:pt x="21168" y="7999"/>
                  <a:pt x="21156" y="7989"/>
                </a:cubicBezTo>
                <a:cubicBezTo>
                  <a:pt x="21128" y="7967"/>
                  <a:pt x="21232" y="7853"/>
                  <a:pt x="21281" y="7851"/>
                </a:cubicBezTo>
                <a:cubicBezTo>
                  <a:pt x="21300" y="7851"/>
                  <a:pt x="21313" y="7837"/>
                  <a:pt x="21313" y="7822"/>
                </a:cubicBezTo>
                <a:cubicBezTo>
                  <a:pt x="21313" y="7804"/>
                  <a:pt x="21295" y="7805"/>
                  <a:pt x="21262" y="7816"/>
                </a:cubicBezTo>
                <a:cubicBezTo>
                  <a:pt x="21174" y="7844"/>
                  <a:pt x="21098" y="7802"/>
                  <a:pt x="21063" y="7714"/>
                </a:cubicBezTo>
                <a:cubicBezTo>
                  <a:pt x="21046" y="7670"/>
                  <a:pt x="21004" y="7598"/>
                  <a:pt x="20970" y="7553"/>
                </a:cubicBezTo>
                <a:cubicBezTo>
                  <a:pt x="20913" y="7475"/>
                  <a:pt x="20916" y="7472"/>
                  <a:pt x="20947" y="7427"/>
                </a:cubicBezTo>
                <a:cubicBezTo>
                  <a:pt x="20992" y="7364"/>
                  <a:pt x="20989" y="7325"/>
                  <a:pt x="20938" y="7308"/>
                </a:cubicBezTo>
                <a:cubicBezTo>
                  <a:pt x="20909" y="7298"/>
                  <a:pt x="20897" y="7283"/>
                  <a:pt x="20906" y="7254"/>
                </a:cubicBezTo>
                <a:cubicBezTo>
                  <a:pt x="20931" y="7169"/>
                  <a:pt x="20891" y="7162"/>
                  <a:pt x="20827" y="7242"/>
                </a:cubicBezTo>
                <a:cubicBezTo>
                  <a:pt x="20771" y="7312"/>
                  <a:pt x="20756" y="7322"/>
                  <a:pt x="20702" y="7308"/>
                </a:cubicBezTo>
                <a:cubicBezTo>
                  <a:pt x="20596" y="7280"/>
                  <a:pt x="20440" y="7174"/>
                  <a:pt x="20336" y="7051"/>
                </a:cubicBezTo>
                <a:cubicBezTo>
                  <a:pt x="20281" y="6987"/>
                  <a:pt x="20205" y="6911"/>
                  <a:pt x="20164" y="6883"/>
                </a:cubicBezTo>
                <a:cubicBezTo>
                  <a:pt x="20124" y="6856"/>
                  <a:pt x="20090" y="6815"/>
                  <a:pt x="20090" y="6794"/>
                </a:cubicBezTo>
                <a:cubicBezTo>
                  <a:pt x="20090" y="6750"/>
                  <a:pt x="20017" y="6747"/>
                  <a:pt x="19998" y="6788"/>
                </a:cubicBezTo>
                <a:cubicBezTo>
                  <a:pt x="19988" y="6808"/>
                  <a:pt x="19981" y="6808"/>
                  <a:pt x="19965" y="6788"/>
                </a:cubicBezTo>
                <a:cubicBezTo>
                  <a:pt x="19926" y="6737"/>
                  <a:pt x="19837" y="6756"/>
                  <a:pt x="19803" y="6824"/>
                </a:cubicBezTo>
                <a:cubicBezTo>
                  <a:pt x="19785" y="6859"/>
                  <a:pt x="19762" y="6883"/>
                  <a:pt x="19748" y="6883"/>
                </a:cubicBezTo>
                <a:cubicBezTo>
                  <a:pt x="19733" y="6883"/>
                  <a:pt x="19710" y="6904"/>
                  <a:pt x="19697" y="6925"/>
                </a:cubicBezTo>
                <a:cubicBezTo>
                  <a:pt x="19683" y="6946"/>
                  <a:pt x="19655" y="6961"/>
                  <a:pt x="19636" y="6961"/>
                </a:cubicBezTo>
                <a:cubicBezTo>
                  <a:pt x="19617" y="6961"/>
                  <a:pt x="19577" y="6986"/>
                  <a:pt x="19548" y="7015"/>
                </a:cubicBezTo>
                <a:cubicBezTo>
                  <a:pt x="19495" y="7069"/>
                  <a:pt x="19447" y="7058"/>
                  <a:pt x="19465" y="6997"/>
                </a:cubicBezTo>
                <a:cubicBezTo>
                  <a:pt x="19476" y="6960"/>
                  <a:pt x="19366" y="6771"/>
                  <a:pt x="19261" y="6644"/>
                </a:cubicBezTo>
                <a:cubicBezTo>
                  <a:pt x="19227" y="6603"/>
                  <a:pt x="19201" y="6557"/>
                  <a:pt x="19201" y="6543"/>
                </a:cubicBezTo>
                <a:cubicBezTo>
                  <a:pt x="19201" y="6498"/>
                  <a:pt x="19118" y="6400"/>
                  <a:pt x="19080" y="6400"/>
                </a:cubicBezTo>
                <a:cubicBezTo>
                  <a:pt x="19059" y="6400"/>
                  <a:pt x="19031" y="6371"/>
                  <a:pt x="19020" y="6334"/>
                </a:cubicBezTo>
                <a:cubicBezTo>
                  <a:pt x="19000" y="6265"/>
                  <a:pt x="18965" y="6273"/>
                  <a:pt x="18965" y="6346"/>
                </a:cubicBezTo>
                <a:cubicBezTo>
                  <a:pt x="18964" y="6408"/>
                  <a:pt x="18885" y="6495"/>
                  <a:pt x="18812" y="6513"/>
                </a:cubicBezTo>
                <a:cubicBezTo>
                  <a:pt x="18743" y="6530"/>
                  <a:pt x="18736" y="6523"/>
                  <a:pt x="18668" y="6364"/>
                </a:cubicBezTo>
                <a:cubicBezTo>
                  <a:pt x="18626" y="6264"/>
                  <a:pt x="18624" y="6254"/>
                  <a:pt x="18654" y="6161"/>
                </a:cubicBezTo>
                <a:cubicBezTo>
                  <a:pt x="18679" y="6085"/>
                  <a:pt x="18692" y="6066"/>
                  <a:pt x="18710" y="6089"/>
                </a:cubicBezTo>
                <a:cubicBezTo>
                  <a:pt x="18755" y="6146"/>
                  <a:pt x="18790" y="6129"/>
                  <a:pt x="18775" y="6053"/>
                </a:cubicBezTo>
                <a:cubicBezTo>
                  <a:pt x="18767" y="6014"/>
                  <a:pt x="18765" y="5948"/>
                  <a:pt x="18765" y="5910"/>
                </a:cubicBezTo>
                <a:cubicBezTo>
                  <a:pt x="18767" y="5822"/>
                  <a:pt x="18745" y="5811"/>
                  <a:pt x="18677" y="5844"/>
                </a:cubicBezTo>
                <a:cubicBezTo>
                  <a:pt x="18635" y="5865"/>
                  <a:pt x="18617" y="5858"/>
                  <a:pt x="18589" y="5826"/>
                </a:cubicBezTo>
                <a:cubicBezTo>
                  <a:pt x="18565" y="5797"/>
                  <a:pt x="18548" y="5794"/>
                  <a:pt x="18538" y="5814"/>
                </a:cubicBezTo>
                <a:cubicBezTo>
                  <a:pt x="18514" y="5864"/>
                  <a:pt x="18405" y="5812"/>
                  <a:pt x="18349" y="5724"/>
                </a:cubicBezTo>
                <a:cubicBezTo>
                  <a:pt x="18289" y="5632"/>
                  <a:pt x="18191" y="5572"/>
                  <a:pt x="18052" y="5545"/>
                </a:cubicBezTo>
                <a:cubicBezTo>
                  <a:pt x="17946" y="5525"/>
                  <a:pt x="17926" y="5509"/>
                  <a:pt x="17908" y="5384"/>
                </a:cubicBezTo>
                <a:cubicBezTo>
                  <a:pt x="17902" y="5334"/>
                  <a:pt x="17871" y="5255"/>
                  <a:pt x="17839" y="5210"/>
                </a:cubicBezTo>
                <a:cubicBezTo>
                  <a:pt x="17789" y="5140"/>
                  <a:pt x="17769" y="5131"/>
                  <a:pt x="17686" y="5133"/>
                </a:cubicBezTo>
                <a:cubicBezTo>
                  <a:pt x="17634" y="5134"/>
                  <a:pt x="17573" y="5153"/>
                  <a:pt x="17547" y="5175"/>
                </a:cubicBezTo>
                <a:cubicBezTo>
                  <a:pt x="17505" y="5210"/>
                  <a:pt x="17496" y="5207"/>
                  <a:pt x="17445" y="5169"/>
                </a:cubicBezTo>
                <a:cubicBezTo>
                  <a:pt x="17414" y="5145"/>
                  <a:pt x="17345" y="5118"/>
                  <a:pt x="17292" y="5109"/>
                </a:cubicBezTo>
                <a:cubicBezTo>
                  <a:pt x="17240" y="5100"/>
                  <a:pt x="17170" y="5073"/>
                  <a:pt x="17140" y="5043"/>
                </a:cubicBezTo>
                <a:cubicBezTo>
                  <a:pt x="16991" y="4898"/>
                  <a:pt x="16963" y="4861"/>
                  <a:pt x="16926" y="4768"/>
                </a:cubicBezTo>
                <a:cubicBezTo>
                  <a:pt x="16904" y="4711"/>
                  <a:pt x="16865" y="4658"/>
                  <a:pt x="16834" y="4643"/>
                </a:cubicBezTo>
                <a:cubicBezTo>
                  <a:pt x="16766" y="4610"/>
                  <a:pt x="16677" y="4633"/>
                  <a:pt x="16644" y="4691"/>
                </a:cubicBezTo>
                <a:cubicBezTo>
                  <a:pt x="16621" y="4732"/>
                  <a:pt x="16616" y="4730"/>
                  <a:pt x="16598" y="4667"/>
                </a:cubicBezTo>
                <a:cubicBezTo>
                  <a:pt x="16577" y="4597"/>
                  <a:pt x="16502" y="4551"/>
                  <a:pt x="16449" y="4577"/>
                </a:cubicBezTo>
                <a:cubicBezTo>
                  <a:pt x="16434" y="4585"/>
                  <a:pt x="16410" y="4574"/>
                  <a:pt x="16398" y="4559"/>
                </a:cubicBezTo>
                <a:cubicBezTo>
                  <a:pt x="16367" y="4519"/>
                  <a:pt x="16402" y="4454"/>
                  <a:pt x="16472" y="4416"/>
                </a:cubicBezTo>
                <a:cubicBezTo>
                  <a:pt x="16522" y="4389"/>
                  <a:pt x="16533" y="4370"/>
                  <a:pt x="16533" y="4302"/>
                </a:cubicBezTo>
                <a:cubicBezTo>
                  <a:pt x="16533" y="4238"/>
                  <a:pt x="16524" y="4214"/>
                  <a:pt x="16482" y="4189"/>
                </a:cubicBezTo>
                <a:lnTo>
                  <a:pt x="16426" y="4159"/>
                </a:lnTo>
                <a:lnTo>
                  <a:pt x="16472" y="4111"/>
                </a:lnTo>
                <a:cubicBezTo>
                  <a:pt x="16517" y="4067"/>
                  <a:pt x="16518" y="4066"/>
                  <a:pt x="16486" y="3986"/>
                </a:cubicBezTo>
                <a:cubicBezTo>
                  <a:pt x="16444" y="3880"/>
                  <a:pt x="16452" y="3825"/>
                  <a:pt x="16514" y="3806"/>
                </a:cubicBezTo>
                <a:cubicBezTo>
                  <a:pt x="16549" y="3796"/>
                  <a:pt x="16567" y="3768"/>
                  <a:pt x="16574" y="3717"/>
                </a:cubicBezTo>
                <a:cubicBezTo>
                  <a:pt x="16584" y="3644"/>
                  <a:pt x="16598" y="3631"/>
                  <a:pt x="16699" y="3579"/>
                </a:cubicBezTo>
                <a:cubicBezTo>
                  <a:pt x="16767" y="3545"/>
                  <a:pt x="16786" y="3486"/>
                  <a:pt x="16755" y="3412"/>
                </a:cubicBezTo>
                <a:cubicBezTo>
                  <a:pt x="16738" y="3371"/>
                  <a:pt x="16736" y="3336"/>
                  <a:pt x="16750" y="3287"/>
                </a:cubicBezTo>
                <a:cubicBezTo>
                  <a:pt x="16779" y="3189"/>
                  <a:pt x="16756" y="3143"/>
                  <a:pt x="16686" y="3143"/>
                </a:cubicBezTo>
                <a:cubicBezTo>
                  <a:pt x="16578" y="3143"/>
                  <a:pt x="16451" y="3245"/>
                  <a:pt x="16273" y="3478"/>
                </a:cubicBezTo>
                <a:lnTo>
                  <a:pt x="16102" y="3705"/>
                </a:lnTo>
                <a:lnTo>
                  <a:pt x="15917" y="3729"/>
                </a:lnTo>
                <a:cubicBezTo>
                  <a:pt x="15733" y="3750"/>
                  <a:pt x="15562" y="3808"/>
                  <a:pt x="15504" y="3872"/>
                </a:cubicBezTo>
                <a:cubicBezTo>
                  <a:pt x="15469" y="3911"/>
                  <a:pt x="15449" y="3895"/>
                  <a:pt x="15449" y="3830"/>
                </a:cubicBezTo>
                <a:cubicBezTo>
                  <a:pt x="15449" y="3750"/>
                  <a:pt x="15405" y="3725"/>
                  <a:pt x="15171" y="3663"/>
                </a:cubicBezTo>
                <a:cubicBezTo>
                  <a:pt x="15129" y="3652"/>
                  <a:pt x="15114" y="3668"/>
                  <a:pt x="15055" y="3782"/>
                </a:cubicBezTo>
                <a:cubicBezTo>
                  <a:pt x="15010" y="3868"/>
                  <a:pt x="14953" y="3936"/>
                  <a:pt x="14897" y="3974"/>
                </a:cubicBezTo>
                <a:lnTo>
                  <a:pt x="14809" y="4033"/>
                </a:lnTo>
                <a:lnTo>
                  <a:pt x="14763" y="3980"/>
                </a:lnTo>
                <a:cubicBezTo>
                  <a:pt x="14716" y="3923"/>
                  <a:pt x="14700" y="3816"/>
                  <a:pt x="14735" y="3788"/>
                </a:cubicBezTo>
                <a:cubicBezTo>
                  <a:pt x="14769" y="3761"/>
                  <a:pt x="14757" y="3671"/>
                  <a:pt x="14698" y="3531"/>
                </a:cubicBezTo>
                <a:cubicBezTo>
                  <a:pt x="14638" y="3388"/>
                  <a:pt x="14639" y="3394"/>
                  <a:pt x="14703" y="3107"/>
                </a:cubicBezTo>
                <a:cubicBezTo>
                  <a:pt x="14722" y="3024"/>
                  <a:pt x="14719" y="3006"/>
                  <a:pt x="14684" y="2946"/>
                </a:cubicBezTo>
                <a:cubicBezTo>
                  <a:pt x="14662" y="2908"/>
                  <a:pt x="14619" y="2869"/>
                  <a:pt x="14587" y="2862"/>
                </a:cubicBezTo>
                <a:cubicBezTo>
                  <a:pt x="14546" y="2853"/>
                  <a:pt x="14527" y="2833"/>
                  <a:pt x="14522" y="2791"/>
                </a:cubicBezTo>
                <a:cubicBezTo>
                  <a:pt x="14514" y="2717"/>
                  <a:pt x="14473" y="2694"/>
                  <a:pt x="14411" y="2731"/>
                </a:cubicBezTo>
                <a:cubicBezTo>
                  <a:pt x="14367" y="2757"/>
                  <a:pt x="14357" y="2752"/>
                  <a:pt x="14309" y="2653"/>
                </a:cubicBezTo>
                <a:cubicBezTo>
                  <a:pt x="14281" y="2594"/>
                  <a:pt x="14241" y="2515"/>
                  <a:pt x="14217" y="2480"/>
                </a:cubicBezTo>
                <a:cubicBezTo>
                  <a:pt x="14192" y="2445"/>
                  <a:pt x="14161" y="2377"/>
                  <a:pt x="14147" y="2331"/>
                </a:cubicBezTo>
                <a:cubicBezTo>
                  <a:pt x="14133" y="2284"/>
                  <a:pt x="14100" y="2231"/>
                  <a:pt x="14078" y="2211"/>
                </a:cubicBezTo>
                <a:cubicBezTo>
                  <a:pt x="14055" y="2191"/>
                  <a:pt x="14038" y="2163"/>
                  <a:pt x="14036" y="2145"/>
                </a:cubicBezTo>
                <a:cubicBezTo>
                  <a:pt x="13990" y="1798"/>
                  <a:pt x="13942" y="1636"/>
                  <a:pt x="13846" y="1494"/>
                </a:cubicBezTo>
                <a:cubicBezTo>
                  <a:pt x="13779" y="1395"/>
                  <a:pt x="13775" y="1321"/>
                  <a:pt x="13832" y="1243"/>
                </a:cubicBezTo>
                <a:cubicBezTo>
                  <a:pt x="13878" y="1180"/>
                  <a:pt x="13866" y="1108"/>
                  <a:pt x="13818" y="1159"/>
                </a:cubicBezTo>
                <a:cubicBezTo>
                  <a:pt x="13796" y="1183"/>
                  <a:pt x="13786" y="1173"/>
                  <a:pt x="13772" y="1124"/>
                </a:cubicBezTo>
                <a:cubicBezTo>
                  <a:pt x="13747" y="1039"/>
                  <a:pt x="13656" y="902"/>
                  <a:pt x="13624" y="902"/>
                </a:cubicBezTo>
                <a:cubicBezTo>
                  <a:pt x="13609" y="902"/>
                  <a:pt x="13568" y="872"/>
                  <a:pt x="13536" y="837"/>
                </a:cubicBezTo>
                <a:cubicBezTo>
                  <a:pt x="13503" y="802"/>
                  <a:pt x="13455" y="771"/>
                  <a:pt x="13429" y="771"/>
                </a:cubicBezTo>
                <a:cubicBezTo>
                  <a:pt x="13377" y="771"/>
                  <a:pt x="13244" y="834"/>
                  <a:pt x="13077" y="932"/>
                </a:cubicBezTo>
                <a:cubicBezTo>
                  <a:pt x="12982" y="988"/>
                  <a:pt x="12951" y="993"/>
                  <a:pt x="12831" y="980"/>
                </a:cubicBezTo>
                <a:lnTo>
                  <a:pt x="12697" y="962"/>
                </a:lnTo>
                <a:lnTo>
                  <a:pt x="12674" y="855"/>
                </a:lnTo>
                <a:cubicBezTo>
                  <a:pt x="12660" y="780"/>
                  <a:pt x="12638" y="735"/>
                  <a:pt x="12604" y="711"/>
                </a:cubicBezTo>
                <a:cubicBezTo>
                  <a:pt x="12534" y="661"/>
                  <a:pt x="12516" y="664"/>
                  <a:pt x="12442" y="747"/>
                </a:cubicBezTo>
                <a:cubicBezTo>
                  <a:pt x="12406" y="788"/>
                  <a:pt x="12328" y="837"/>
                  <a:pt x="12271" y="861"/>
                </a:cubicBezTo>
                <a:cubicBezTo>
                  <a:pt x="12214" y="885"/>
                  <a:pt x="12161" y="926"/>
                  <a:pt x="12151" y="950"/>
                </a:cubicBezTo>
                <a:cubicBezTo>
                  <a:pt x="12140" y="975"/>
                  <a:pt x="12112" y="1002"/>
                  <a:pt x="12086" y="1010"/>
                </a:cubicBezTo>
                <a:cubicBezTo>
                  <a:pt x="12054" y="1020"/>
                  <a:pt x="12033" y="1053"/>
                  <a:pt x="12025" y="1100"/>
                </a:cubicBezTo>
                <a:cubicBezTo>
                  <a:pt x="11978" y="1407"/>
                  <a:pt x="11983" y="1390"/>
                  <a:pt x="11914" y="1345"/>
                </a:cubicBezTo>
                <a:cubicBezTo>
                  <a:pt x="11882" y="1323"/>
                  <a:pt x="11830" y="1309"/>
                  <a:pt x="11798" y="1309"/>
                </a:cubicBezTo>
                <a:cubicBezTo>
                  <a:pt x="11767" y="1309"/>
                  <a:pt x="11709" y="1289"/>
                  <a:pt x="11669" y="1267"/>
                </a:cubicBezTo>
                <a:cubicBezTo>
                  <a:pt x="11606" y="1233"/>
                  <a:pt x="11590" y="1237"/>
                  <a:pt x="11562" y="1267"/>
                </a:cubicBezTo>
                <a:cubicBezTo>
                  <a:pt x="11486" y="1349"/>
                  <a:pt x="11293" y="1368"/>
                  <a:pt x="11229" y="1303"/>
                </a:cubicBezTo>
                <a:cubicBezTo>
                  <a:pt x="11217" y="1290"/>
                  <a:pt x="11202" y="1232"/>
                  <a:pt x="11196" y="1171"/>
                </a:cubicBezTo>
                <a:cubicBezTo>
                  <a:pt x="11191" y="1110"/>
                  <a:pt x="11176" y="1029"/>
                  <a:pt x="11159" y="986"/>
                </a:cubicBezTo>
                <a:cubicBezTo>
                  <a:pt x="11130" y="912"/>
                  <a:pt x="11132" y="901"/>
                  <a:pt x="11192" y="825"/>
                </a:cubicBezTo>
                <a:cubicBezTo>
                  <a:pt x="11241" y="762"/>
                  <a:pt x="11245" y="739"/>
                  <a:pt x="11229" y="705"/>
                </a:cubicBezTo>
                <a:cubicBezTo>
                  <a:pt x="11205" y="656"/>
                  <a:pt x="11192" y="646"/>
                  <a:pt x="11034" y="568"/>
                </a:cubicBezTo>
                <a:lnTo>
                  <a:pt x="10918" y="508"/>
                </a:lnTo>
                <a:lnTo>
                  <a:pt x="10867" y="592"/>
                </a:lnTo>
                <a:cubicBezTo>
                  <a:pt x="10832" y="646"/>
                  <a:pt x="10807" y="663"/>
                  <a:pt x="10793" y="646"/>
                </a:cubicBezTo>
                <a:cubicBezTo>
                  <a:pt x="10767" y="611"/>
                  <a:pt x="10585" y="562"/>
                  <a:pt x="10474" y="562"/>
                </a:cubicBezTo>
                <a:cubicBezTo>
                  <a:pt x="10324" y="561"/>
                  <a:pt x="9992" y="516"/>
                  <a:pt x="9955" y="490"/>
                </a:cubicBezTo>
                <a:cubicBezTo>
                  <a:pt x="9931" y="474"/>
                  <a:pt x="9918" y="436"/>
                  <a:pt x="9918" y="377"/>
                </a:cubicBezTo>
                <a:cubicBezTo>
                  <a:pt x="9918" y="269"/>
                  <a:pt x="9877" y="238"/>
                  <a:pt x="9802" y="293"/>
                </a:cubicBezTo>
                <a:cubicBezTo>
                  <a:pt x="9758" y="325"/>
                  <a:pt x="9732" y="331"/>
                  <a:pt x="9654" y="305"/>
                </a:cubicBezTo>
                <a:cubicBezTo>
                  <a:pt x="9544" y="269"/>
                  <a:pt x="9472" y="180"/>
                  <a:pt x="9450" y="72"/>
                </a:cubicBezTo>
                <a:cubicBezTo>
                  <a:pt x="9440" y="22"/>
                  <a:pt x="9422" y="1"/>
                  <a:pt x="9404" y="0"/>
                </a:cubicBezTo>
                <a:close/>
                <a:moveTo>
                  <a:pt x="12632" y="484"/>
                </a:moveTo>
                <a:cubicBezTo>
                  <a:pt x="12571" y="464"/>
                  <a:pt x="12555" y="475"/>
                  <a:pt x="12572" y="532"/>
                </a:cubicBezTo>
                <a:cubicBezTo>
                  <a:pt x="12579" y="557"/>
                  <a:pt x="12602" y="573"/>
                  <a:pt x="12628" y="568"/>
                </a:cubicBezTo>
                <a:cubicBezTo>
                  <a:pt x="12691" y="556"/>
                  <a:pt x="12693" y="504"/>
                  <a:pt x="12632" y="484"/>
                </a:cubicBezTo>
                <a:close/>
                <a:moveTo>
                  <a:pt x="14420" y="2773"/>
                </a:moveTo>
                <a:cubicBezTo>
                  <a:pt x="14447" y="2752"/>
                  <a:pt x="14486" y="2784"/>
                  <a:pt x="14471" y="2814"/>
                </a:cubicBezTo>
                <a:cubicBezTo>
                  <a:pt x="14465" y="2828"/>
                  <a:pt x="14448" y="2838"/>
                  <a:pt x="14439" y="2838"/>
                </a:cubicBezTo>
                <a:cubicBezTo>
                  <a:pt x="14411" y="2838"/>
                  <a:pt x="14398" y="2790"/>
                  <a:pt x="14420" y="2773"/>
                </a:cubicBezTo>
                <a:close/>
                <a:moveTo>
                  <a:pt x="16667" y="3215"/>
                </a:moveTo>
                <a:cubicBezTo>
                  <a:pt x="16680" y="3198"/>
                  <a:pt x="16695" y="3201"/>
                  <a:pt x="16704" y="3221"/>
                </a:cubicBezTo>
                <a:cubicBezTo>
                  <a:pt x="16712" y="3237"/>
                  <a:pt x="16706" y="3261"/>
                  <a:pt x="16695" y="3275"/>
                </a:cubicBezTo>
                <a:cubicBezTo>
                  <a:pt x="16682" y="3292"/>
                  <a:pt x="16672" y="3289"/>
                  <a:pt x="16662" y="3269"/>
                </a:cubicBezTo>
                <a:cubicBezTo>
                  <a:pt x="16655" y="3252"/>
                  <a:pt x="16656" y="3229"/>
                  <a:pt x="16667" y="3215"/>
                </a:cubicBezTo>
                <a:close/>
                <a:moveTo>
                  <a:pt x="14620" y="3484"/>
                </a:moveTo>
                <a:cubicBezTo>
                  <a:pt x="14630" y="3492"/>
                  <a:pt x="14638" y="3523"/>
                  <a:pt x="14638" y="3549"/>
                </a:cubicBezTo>
                <a:cubicBezTo>
                  <a:pt x="14638" y="3612"/>
                  <a:pt x="14602" y="3642"/>
                  <a:pt x="14587" y="3591"/>
                </a:cubicBezTo>
                <a:cubicBezTo>
                  <a:pt x="14572" y="3539"/>
                  <a:pt x="14594" y="3463"/>
                  <a:pt x="14620" y="3484"/>
                </a:cubicBezTo>
                <a:close/>
                <a:moveTo>
                  <a:pt x="16732" y="3663"/>
                </a:moveTo>
                <a:cubicBezTo>
                  <a:pt x="16721" y="3672"/>
                  <a:pt x="16716" y="3692"/>
                  <a:pt x="16723" y="3705"/>
                </a:cubicBezTo>
                <a:cubicBezTo>
                  <a:pt x="16737" y="3736"/>
                  <a:pt x="16792" y="3736"/>
                  <a:pt x="16792" y="3705"/>
                </a:cubicBezTo>
                <a:cubicBezTo>
                  <a:pt x="16792" y="3670"/>
                  <a:pt x="16755" y="3644"/>
                  <a:pt x="16732" y="3663"/>
                </a:cubicBezTo>
                <a:close/>
                <a:moveTo>
                  <a:pt x="15157" y="3717"/>
                </a:moveTo>
                <a:cubicBezTo>
                  <a:pt x="15164" y="3726"/>
                  <a:pt x="15163" y="3756"/>
                  <a:pt x="15152" y="3782"/>
                </a:cubicBezTo>
                <a:cubicBezTo>
                  <a:pt x="15131" y="3833"/>
                  <a:pt x="15100" y="3842"/>
                  <a:pt x="15083" y="3806"/>
                </a:cubicBezTo>
                <a:cubicBezTo>
                  <a:pt x="15070" y="3779"/>
                  <a:pt x="15140" y="3694"/>
                  <a:pt x="15157" y="3717"/>
                </a:cubicBezTo>
                <a:close/>
                <a:moveTo>
                  <a:pt x="21429" y="9244"/>
                </a:moveTo>
                <a:cubicBezTo>
                  <a:pt x="21440" y="9235"/>
                  <a:pt x="21458" y="9249"/>
                  <a:pt x="21471" y="9279"/>
                </a:cubicBezTo>
                <a:cubicBezTo>
                  <a:pt x="21489" y="9322"/>
                  <a:pt x="21488" y="9340"/>
                  <a:pt x="21466" y="9369"/>
                </a:cubicBezTo>
                <a:cubicBezTo>
                  <a:pt x="21442" y="9401"/>
                  <a:pt x="21436" y="9401"/>
                  <a:pt x="21415" y="9369"/>
                </a:cubicBezTo>
                <a:cubicBezTo>
                  <a:pt x="21399" y="9343"/>
                  <a:pt x="21396" y="9327"/>
                  <a:pt x="21411" y="9315"/>
                </a:cubicBezTo>
                <a:cubicBezTo>
                  <a:pt x="21422" y="9306"/>
                  <a:pt x="21430" y="9292"/>
                  <a:pt x="21424" y="9279"/>
                </a:cubicBezTo>
                <a:cubicBezTo>
                  <a:pt x="21419" y="9267"/>
                  <a:pt x="21419" y="9252"/>
                  <a:pt x="21429" y="9244"/>
                </a:cubicBezTo>
                <a:close/>
                <a:moveTo>
                  <a:pt x="11808" y="10498"/>
                </a:moveTo>
                <a:cubicBezTo>
                  <a:pt x="11823" y="10498"/>
                  <a:pt x="11859" y="10552"/>
                  <a:pt x="11891" y="10612"/>
                </a:cubicBezTo>
                <a:cubicBezTo>
                  <a:pt x="11961" y="10743"/>
                  <a:pt x="11976" y="10889"/>
                  <a:pt x="11928" y="11006"/>
                </a:cubicBezTo>
                <a:cubicBezTo>
                  <a:pt x="11910" y="11052"/>
                  <a:pt x="11885" y="11084"/>
                  <a:pt x="11877" y="11084"/>
                </a:cubicBezTo>
                <a:cubicBezTo>
                  <a:pt x="11869" y="11083"/>
                  <a:pt x="11824" y="11050"/>
                  <a:pt x="11775" y="11006"/>
                </a:cubicBezTo>
                <a:cubicBezTo>
                  <a:pt x="11727" y="10963"/>
                  <a:pt x="11656" y="10910"/>
                  <a:pt x="11618" y="10893"/>
                </a:cubicBezTo>
                <a:cubicBezTo>
                  <a:pt x="11506" y="10843"/>
                  <a:pt x="11523" y="10758"/>
                  <a:pt x="11678" y="10600"/>
                </a:cubicBezTo>
                <a:cubicBezTo>
                  <a:pt x="11733" y="10544"/>
                  <a:pt x="11793" y="10498"/>
                  <a:pt x="11808" y="10498"/>
                </a:cubicBezTo>
                <a:close/>
                <a:moveTo>
                  <a:pt x="21420" y="12363"/>
                </a:moveTo>
                <a:cubicBezTo>
                  <a:pt x="21459" y="12321"/>
                  <a:pt x="21509" y="12399"/>
                  <a:pt x="21480" y="12458"/>
                </a:cubicBezTo>
                <a:cubicBezTo>
                  <a:pt x="21469" y="12482"/>
                  <a:pt x="21446" y="12502"/>
                  <a:pt x="21429" y="12506"/>
                </a:cubicBezTo>
                <a:cubicBezTo>
                  <a:pt x="21392" y="12515"/>
                  <a:pt x="21363" y="12469"/>
                  <a:pt x="21392" y="12446"/>
                </a:cubicBezTo>
                <a:cubicBezTo>
                  <a:pt x="21403" y="12437"/>
                  <a:pt x="21407" y="12422"/>
                  <a:pt x="21401" y="12410"/>
                </a:cubicBezTo>
                <a:cubicBezTo>
                  <a:pt x="21396" y="12399"/>
                  <a:pt x="21405" y="12378"/>
                  <a:pt x="21420" y="12363"/>
                </a:cubicBezTo>
                <a:close/>
                <a:moveTo>
                  <a:pt x="17232" y="18397"/>
                </a:moveTo>
                <a:cubicBezTo>
                  <a:pt x="17196" y="18391"/>
                  <a:pt x="17186" y="18402"/>
                  <a:pt x="17186" y="18457"/>
                </a:cubicBezTo>
                <a:cubicBezTo>
                  <a:pt x="17186" y="18512"/>
                  <a:pt x="17196" y="18524"/>
                  <a:pt x="17232" y="18517"/>
                </a:cubicBezTo>
                <a:cubicBezTo>
                  <a:pt x="17261" y="18512"/>
                  <a:pt x="17274" y="18491"/>
                  <a:pt x="17274" y="18457"/>
                </a:cubicBezTo>
                <a:cubicBezTo>
                  <a:pt x="17274" y="18424"/>
                  <a:pt x="17261" y="18403"/>
                  <a:pt x="17232" y="18397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46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247" name="belle2_logo.png" descr="belle2_logo.pn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4992035" y="6455446"/>
            <a:ext cx="1974057" cy="1608857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</p:pic>
      <p:sp>
        <p:nvSpPr>
          <p:cNvPr id="248" name="Elementary Particle Physics…"/>
          <p:cNvSpPr txBox="1"/>
          <p:nvPr/>
        </p:nvSpPr>
        <p:spPr>
          <a:xfrm>
            <a:off x="17216023" y="6926639"/>
            <a:ext cx="2942312" cy="6664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825500">
              <a:defRPr sz="1800">
                <a:solidFill>
                  <a:srgbClr val="5C5C5C"/>
                </a:solidFill>
              </a:defRPr>
            </a:pPr>
            <a:r>
              <a:t>Elementary Particle Physics</a:t>
            </a:r>
          </a:p>
          <a:p>
            <a:pPr algn="l" defTabSz="825500">
              <a:defRPr sz="1800" b="1">
                <a:solidFill>
                  <a:srgbClr val="5C5C5C"/>
                </a:solidFill>
              </a:defRPr>
            </a:pPr>
            <a:r>
              <a:t>B2G Tier-2 (TBD)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Role of GSDC for Data-intensive Research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Role of GSDC for Data-intensive Research</a:t>
            </a:r>
          </a:p>
        </p:txBody>
      </p:sp>
      <p:pic>
        <p:nvPicPr>
          <p:cNvPr id="252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t="23822" b="6109"/>
          <a:stretch>
            <a:fillRect/>
          </a:stretch>
        </p:blipFill>
        <p:spPr>
          <a:xfrm>
            <a:off x="2146101" y="2436205"/>
            <a:ext cx="20091986" cy="10745675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Conducting…"/>
          <p:cNvSpPr txBox="1"/>
          <p:nvPr/>
        </p:nvSpPr>
        <p:spPr>
          <a:xfrm>
            <a:off x="8651652" y="3136242"/>
            <a:ext cx="1899096" cy="930200"/>
          </a:xfrm>
          <a:prstGeom prst="rect">
            <a:avLst/>
          </a:prstGeom>
          <a:solidFill>
            <a:srgbClr val="498BBA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700">
                <a:solidFill>
                  <a:srgbClr val="FFFFFF"/>
                </a:solidFill>
              </a:defRPr>
            </a:pPr>
            <a:r>
              <a:t>Conducting</a:t>
            </a:r>
          </a:p>
          <a:p>
            <a:pPr>
              <a:defRPr sz="2700">
                <a:solidFill>
                  <a:srgbClr val="FFFFFF"/>
                </a:solidFill>
              </a:defRPr>
            </a:pPr>
            <a:r>
              <a:t>Experiment</a:t>
            </a:r>
          </a:p>
        </p:txBody>
      </p:sp>
      <p:sp>
        <p:nvSpPr>
          <p:cNvPr id="254" name="Process"/>
          <p:cNvSpPr txBox="1"/>
          <p:nvPr/>
        </p:nvSpPr>
        <p:spPr>
          <a:xfrm>
            <a:off x="3447948" y="3370659"/>
            <a:ext cx="1346989" cy="461367"/>
          </a:xfrm>
          <a:prstGeom prst="rect">
            <a:avLst/>
          </a:prstGeom>
          <a:solidFill>
            <a:srgbClr val="265BAA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Process</a:t>
            </a:r>
          </a:p>
        </p:txBody>
      </p:sp>
      <p:sp>
        <p:nvSpPr>
          <p:cNvPr id="255" name="Subject"/>
          <p:cNvSpPr txBox="1"/>
          <p:nvPr/>
        </p:nvSpPr>
        <p:spPr>
          <a:xfrm>
            <a:off x="3447948" y="4831159"/>
            <a:ext cx="1346989" cy="461367"/>
          </a:xfrm>
          <a:prstGeom prst="rect">
            <a:avLst/>
          </a:prstGeom>
          <a:solidFill>
            <a:srgbClr val="8E4C1D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Subject</a:t>
            </a:r>
          </a:p>
        </p:txBody>
      </p:sp>
      <p:sp>
        <p:nvSpPr>
          <p:cNvPr id="256" name="Constructing…"/>
          <p:cNvSpPr txBox="1"/>
          <p:nvPr/>
        </p:nvSpPr>
        <p:spPr>
          <a:xfrm>
            <a:off x="5356097" y="3136242"/>
            <a:ext cx="2089405" cy="930200"/>
          </a:xfrm>
          <a:prstGeom prst="rect">
            <a:avLst/>
          </a:prstGeom>
          <a:solidFill>
            <a:srgbClr val="498BBA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sz="2700">
                <a:solidFill>
                  <a:srgbClr val="FFFFFF"/>
                </a:solidFill>
              </a:defRPr>
            </a:pPr>
            <a:r>
              <a:t>Constructing</a:t>
            </a:r>
          </a:p>
          <a:p>
            <a:pPr>
              <a:defRPr sz="2700">
                <a:solidFill>
                  <a:srgbClr val="FFFFFF"/>
                </a:solidFill>
              </a:defRPr>
            </a:pPr>
            <a:r>
              <a:t>Facility</a:t>
            </a:r>
          </a:p>
        </p:txBody>
      </p:sp>
      <p:sp>
        <p:nvSpPr>
          <p:cNvPr id="257" name="Analyzing…"/>
          <p:cNvSpPr txBox="1"/>
          <p:nvPr/>
        </p:nvSpPr>
        <p:spPr>
          <a:xfrm>
            <a:off x="15163522" y="3136242"/>
            <a:ext cx="1702355" cy="930200"/>
          </a:xfrm>
          <a:prstGeom prst="rect">
            <a:avLst/>
          </a:prstGeom>
          <a:solidFill>
            <a:srgbClr val="498BBA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700">
                <a:solidFill>
                  <a:srgbClr val="FFFFFF"/>
                </a:solidFill>
              </a:defRPr>
            </a:pPr>
            <a:r>
              <a:t>Analyzing</a:t>
            </a:r>
          </a:p>
          <a:p>
            <a:pPr>
              <a:defRPr sz="2700">
                <a:solidFill>
                  <a:srgbClr val="FFFFFF"/>
                </a:solidFill>
              </a:defRPr>
            </a:pPr>
            <a:r>
              <a:t>Data</a:t>
            </a:r>
          </a:p>
        </p:txBody>
      </p:sp>
      <p:sp>
        <p:nvSpPr>
          <p:cNvPr id="258" name="Scientific…"/>
          <p:cNvSpPr txBox="1"/>
          <p:nvPr/>
        </p:nvSpPr>
        <p:spPr>
          <a:xfrm>
            <a:off x="18208497" y="3173987"/>
            <a:ext cx="2089405" cy="854711"/>
          </a:xfrm>
          <a:prstGeom prst="rect">
            <a:avLst/>
          </a:prstGeom>
          <a:solidFill>
            <a:srgbClr val="498BBA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500">
                <a:solidFill>
                  <a:srgbClr val="FFFFFF"/>
                </a:solidFill>
              </a:defRPr>
            </a:pPr>
            <a:r>
              <a:t>Scientific</a:t>
            </a:r>
          </a:p>
          <a:p>
            <a:pPr>
              <a:defRPr sz="2500">
                <a:solidFill>
                  <a:srgbClr val="FFFFFF"/>
                </a:solidFill>
              </a:defRPr>
            </a:pPr>
            <a:r>
              <a:t>Achievement</a:t>
            </a:r>
          </a:p>
        </p:txBody>
      </p:sp>
      <p:sp>
        <p:nvSpPr>
          <p:cNvPr id="259" name="Data…"/>
          <p:cNvSpPr txBox="1"/>
          <p:nvPr/>
        </p:nvSpPr>
        <p:spPr>
          <a:xfrm>
            <a:off x="11756897" y="3136242"/>
            <a:ext cx="2064005" cy="930200"/>
          </a:xfrm>
          <a:prstGeom prst="rect">
            <a:avLst/>
          </a:prstGeom>
          <a:solidFill>
            <a:srgbClr val="65AAC3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2700">
                <a:solidFill>
                  <a:srgbClr val="FFFFFF"/>
                </a:solidFill>
              </a:defRPr>
            </a:pPr>
            <a:r>
              <a:t>Data </a:t>
            </a:r>
          </a:p>
          <a:p>
            <a:pPr>
              <a:defRPr sz="2700">
                <a:solidFill>
                  <a:srgbClr val="FFFFFF"/>
                </a:solidFill>
              </a:defRPr>
            </a:pPr>
            <a:r>
              <a:t>Comp. Env.</a:t>
            </a:r>
          </a:p>
        </p:txBody>
      </p:sp>
      <p:sp>
        <p:nvSpPr>
          <p:cNvPr id="260" name="CERN(EU) | LIGO (US) | KEK (JP)…"/>
          <p:cNvSpPr/>
          <p:nvPr/>
        </p:nvSpPr>
        <p:spPr>
          <a:xfrm>
            <a:off x="5497425" y="4437459"/>
            <a:ext cx="5328487" cy="1846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372" extrusionOk="0">
                <a:moveTo>
                  <a:pt x="0" y="0"/>
                </a:moveTo>
                <a:lnTo>
                  <a:pt x="21600" y="86"/>
                </a:lnTo>
                <a:lnTo>
                  <a:pt x="21103" y="7092"/>
                </a:lnTo>
                <a:cubicBezTo>
                  <a:pt x="19330" y="8743"/>
                  <a:pt x="17616" y="10797"/>
                  <a:pt x="15981" y="13229"/>
                </a:cubicBezTo>
                <a:cubicBezTo>
                  <a:pt x="15546" y="13876"/>
                  <a:pt x="15117" y="14550"/>
                  <a:pt x="14674" y="15160"/>
                </a:cubicBezTo>
                <a:cubicBezTo>
                  <a:pt x="9991" y="21600"/>
                  <a:pt x="4301" y="20594"/>
                  <a:pt x="0" y="12566"/>
                </a:cubicBezTo>
                <a:lnTo>
                  <a:pt x="0" y="0"/>
                </a:lnTo>
                <a:close/>
              </a:path>
            </a:pathLst>
          </a:custGeom>
          <a:solidFill>
            <a:srgbClr val="F2F2F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CERN(EU) | LIGO (US) | KEK (JP) </a:t>
            </a:r>
          </a:p>
          <a:p>
            <a:r>
              <a:t>KBSI (KR) | PAL | RENO </a:t>
            </a:r>
          </a:p>
          <a:p>
            <a:r>
              <a:t>Large-scale Facilities</a:t>
            </a:r>
          </a:p>
        </p:txBody>
      </p:sp>
      <p:sp>
        <p:nvSpPr>
          <p:cNvPr id="261" name="Users | User Groups…"/>
          <p:cNvSpPr/>
          <p:nvPr/>
        </p:nvSpPr>
        <p:spPr>
          <a:xfrm>
            <a:off x="14090557" y="4557712"/>
            <a:ext cx="6343727" cy="10082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1" h="21551" extrusionOk="0">
                <a:moveTo>
                  <a:pt x="228" y="0"/>
                </a:moveTo>
                <a:lnTo>
                  <a:pt x="21501" y="0"/>
                </a:lnTo>
                <a:lnTo>
                  <a:pt x="21501" y="17734"/>
                </a:lnTo>
                <a:cubicBezTo>
                  <a:pt x="17861" y="20094"/>
                  <a:pt x="14206" y="21363"/>
                  <a:pt x="10547" y="21534"/>
                </a:cubicBezTo>
                <a:cubicBezTo>
                  <a:pt x="9138" y="21600"/>
                  <a:pt x="7728" y="21503"/>
                  <a:pt x="6324" y="20736"/>
                </a:cubicBezTo>
                <a:cubicBezTo>
                  <a:pt x="5107" y="20071"/>
                  <a:pt x="3889" y="18887"/>
                  <a:pt x="2769" y="15794"/>
                </a:cubicBezTo>
                <a:cubicBezTo>
                  <a:pt x="2234" y="14316"/>
                  <a:pt x="1731" y="12421"/>
                  <a:pt x="1271" y="10153"/>
                </a:cubicBezTo>
                <a:cubicBezTo>
                  <a:pt x="1093" y="9572"/>
                  <a:pt x="932" y="8818"/>
                  <a:pt x="791" y="7920"/>
                </a:cubicBezTo>
                <a:cubicBezTo>
                  <a:pt x="720" y="7465"/>
                  <a:pt x="654" y="6969"/>
                  <a:pt x="566" y="6647"/>
                </a:cubicBezTo>
                <a:cubicBezTo>
                  <a:pt x="478" y="6321"/>
                  <a:pt x="374" y="6198"/>
                  <a:pt x="285" y="5883"/>
                </a:cubicBezTo>
                <a:cubicBezTo>
                  <a:pt x="-69" y="4640"/>
                  <a:pt x="-99" y="1504"/>
                  <a:pt x="228" y="0"/>
                </a:cubicBezTo>
                <a:close/>
              </a:path>
            </a:pathLst>
          </a:custGeom>
          <a:solidFill>
            <a:srgbClr val="F2F2F2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r>
              <a:t>Users | User Groups </a:t>
            </a:r>
          </a:p>
          <a:p>
            <a:r>
              <a:t>Research Community</a:t>
            </a:r>
          </a:p>
        </p:txBody>
      </p:sp>
      <p:sp>
        <p:nvSpPr>
          <p:cNvPr id="262" name="Domestic | Overseas…"/>
          <p:cNvSpPr txBox="1"/>
          <p:nvPr/>
        </p:nvSpPr>
        <p:spPr>
          <a:xfrm>
            <a:off x="3010800" y="11624767"/>
            <a:ext cx="3307046" cy="829666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r>
              <a:t>Domestic | Overseas</a:t>
            </a:r>
          </a:p>
          <a:p>
            <a:r>
              <a:t>Large-scale Facility</a:t>
            </a:r>
          </a:p>
        </p:txBody>
      </p:sp>
      <p:sp>
        <p:nvSpPr>
          <p:cNvPr id="26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WLCG Tier-1 @ KISTI-GSDC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WLCG Tier-1 @ KISTI-GSDC</a:t>
            </a:r>
          </a:p>
        </p:txBody>
      </p:sp>
      <p:sp>
        <p:nvSpPr>
          <p:cNvPr id="266" name="Flagship Service for Data-intensive Computing"/>
          <p:cNvSpPr txBox="1">
            <a:spLocks noGrp="1"/>
          </p:cNvSpPr>
          <p:nvPr>
            <p:ph type="body" idx="21"/>
          </p:nvPr>
        </p:nvSpPr>
        <p:spPr>
          <a:xfrm>
            <a:off x="1206500" y="2244060"/>
            <a:ext cx="21971000" cy="93478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825500">
              <a:defRPr sz="5500"/>
            </a:lvl1pPr>
          </a:lstStyle>
          <a:p>
            <a:r>
              <a:rPr dirty="0"/>
              <a:t>Flagship Service for Data-intensive Computing</a:t>
            </a:r>
          </a:p>
        </p:txBody>
      </p:sp>
      <p:sp>
        <p:nvSpPr>
          <p:cNvPr id="267" name="A WLCG Tier-1 in Asia for the ALICE experiment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77952" indent="-377952" defTabSz="1511770">
              <a:spcBef>
                <a:spcPts val="2700"/>
              </a:spcBef>
              <a:defRPr sz="29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 WLCG Tier-1 in Asia for the ALICE experiment</a:t>
            </a: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Contributing about 10% of T1 resource requirements of ALICE</a:t>
            </a:r>
          </a:p>
          <a:p>
            <a:pPr marL="1133855" lvl="2" indent="-377952" defTabSz="1511770">
              <a:spcBef>
                <a:spcPts val="2700"/>
              </a:spcBef>
              <a:defRPr sz="29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More than 2% of total (T0+T1+T2+AFs) resource requirements of ALICE </a:t>
            </a:r>
          </a:p>
          <a:p>
            <a:pPr marL="377952" indent="-377952" defTabSz="1511770">
              <a:spcBef>
                <a:spcPts val="2700"/>
              </a:spcBef>
              <a:defRPr sz="29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CE  </a:t>
            </a: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HTCondor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-based, whole-node submission enabled (for N-core jobs)</a:t>
            </a:r>
          </a:p>
          <a:p>
            <a:pPr marL="377952" indent="-377952" defTabSz="1511770">
              <a:spcBef>
                <a:spcPts val="2700"/>
              </a:spcBef>
              <a:defRPr sz="29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SE  </a:t>
            </a: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XRootD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/EOS based disk storage</a:t>
            </a: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Archival SE : CDS, the disk-based one powered by EOS</a:t>
            </a:r>
          </a:p>
          <a:p>
            <a:pPr marL="377952" indent="-377952" defTabSz="1511770">
              <a:spcBef>
                <a:spcPts val="2700"/>
              </a:spcBef>
              <a:defRPr sz="29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Networking</a:t>
            </a: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LHCOPN : 20G dedicated link between Daejeon (KR) and Geneva (CH)</a:t>
            </a:r>
          </a:p>
          <a:p>
            <a:pPr marL="755904" lvl="1" indent="-377952" defTabSz="1511770">
              <a:spcBef>
                <a:spcPts val="2700"/>
              </a:spcBef>
              <a:defRPr sz="2976"/>
            </a:pP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LHCONE : 100G provisioned by </a:t>
            </a:r>
            <a:r>
              <a:rPr dirty="0" err="1">
                <a:latin typeface="Arial" panose="020B0604020202020204" pitchFamily="34" charset="0"/>
                <a:cs typeface="Arial" panose="020B0604020202020204" pitchFamily="34" charset="0"/>
              </a:rPr>
              <a:t>KREONet</a:t>
            </a:r>
            <a:r>
              <a:rPr dirty="0">
                <a:latin typeface="Arial" panose="020B0604020202020204" pitchFamily="34" charset="0"/>
                <a:cs typeface="Arial" panose="020B0604020202020204" pitchFamily="34" charset="0"/>
              </a:rPr>
              <a:t> connecting to EU, US and Asia (SG/HK)</a:t>
            </a:r>
          </a:p>
        </p:txBody>
      </p:sp>
      <p:sp>
        <p:nvSpPr>
          <p:cNvPr id="268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269" name="2012-Jul-04-4_Color_Logo_CB.png" descr="2012-Jul-04-4_Color_Logo_CB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85624" y="754370"/>
            <a:ext cx="1954074" cy="2642223"/>
          </a:xfrm>
          <a:prstGeom prst="rect">
            <a:avLst/>
          </a:prstGeom>
          <a:ln w="12700">
            <a:miter lim="400000"/>
          </a:ln>
        </p:spPr>
      </p:pic>
      <p:pic>
        <p:nvPicPr>
          <p:cNvPr id="270" name="붙여넣은 동영상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5847" y="4030751"/>
            <a:ext cx="8617012" cy="4103339"/>
          </a:xfrm>
          <a:prstGeom prst="rect">
            <a:avLst/>
          </a:prstGeom>
          <a:ln w="25400">
            <a:miter lim="400000"/>
          </a:ln>
          <a:effectLst>
            <a:reflection stA="20224" endPos="40000" dir="5400000" sy="-100000" algn="bl" rotWithShape="0"/>
          </a:effectLst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xmlns="" id="{1CE73900-6D51-4FA0-A29B-B24D2DBD2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68122" y="8254130"/>
            <a:ext cx="7192003" cy="4130346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28" name="Connection Line"/>
          <p:cNvCxnSpPr>
            <a:stCxn id="424" idx="0"/>
            <a:endCxn id="495" idx="0"/>
          </p:cNvCxnSpPr>
          <p:nvPr/>
        </p:nvCxnSpPr>
        <p:spPr>
          <a:xfrm>
            <a:off x="994293" y="3948189"/>
            <a:ext cx="1428150" cy="1263642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29" name="Connection Line"/>
          <p:cNvCxnSpPr>
            <a:stCxn id="425" idx="0"/>
            <a:endCxn id="495" idx="0"/>
          </p:cNvCxnSpPr>
          <p:nvPr/>
        </p:nvCxnSpPr>
        <p:spPr>
          <a:xfrm>
            <a:off x="1327397" y="3038504"/>
            <a:ext cx="1095046" cy="2173327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0" name="Connection Line"/>
          <p:cNvCxnSpPr>
            <a:stCxn id="426" idx="0"/>
            <a:endCxn id="495" idx="0"/>
          </p:cNvCxnSpPr>
          <p:nvPr/>
        </p:nvCxnSpPr>
        <p:spPr>
          <a:xfrm flipH="1">
            <a:off x="2422442" y="3038504"/>
            <a:ext cx="730852" cy="2173327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6" name="Connection Line"/>
          <p:cNvCxnSpPr>
            <a:stCxn id="495" idx="0"/>
            <a:endCxn id="412" idx="0"/>
          </p:cNvCxnSpPr>
          <p:nvPr/>
        </p:nvCxnSpPr>
        <p:spPr>
          <a:xfrm>
            <a:off x="2422442" y="5211830"/>
            <a:ext cx="2832481" cy="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</a:ln>
        </p:spPr>
      </p:cxnSp>
      <p:cxnSp>
        <p:nvCxnSpPr>
          <p:cNvPr id="419" name="Connection Line"/>
          <p:cNvCxnSpPr>
            <a:stCxn id="412" idx="0"/>
            <a:endCxn id="413" idx="0"/>
          </p:cNvCxnSpPr>
          <p:nvPr/>
        </p:nvCxnSpPr>
        <p:spPr>
          <a:xfrm flipV="1">
            <a:off x="5254922" y="5157737"/>
            <a:ext cx="7270289" cy="54094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3" name="Connection Line"/>
          <p:cNvCxnSpPr>
            <a:stCxn id="432" idx="0"/>
            <a:endCxn id="417" idx="0"/>
          </p:cNvCxnSpPr>
          <p:nvPr/>
        </p:nvCxnSpPr>
        <p:spPr>
          <a:xfrm flipV="1">
            <a:off x="1327397" y="7982459"/>
            <a:ext cx="3936655" cy="1174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23" name="Connection Line"/>
          <p:cNvCxnSpPr>
            <a:stCxn id="417" idx="0"/>
            <a:endCxn id="418" idx="0"/>
          </p:cNvCxnSpPr>
          <p:nvPr/>
        </p:nvCxnSpPr>
        <p:spPr>
          <a:xfrm flipV="1">
            <a:off x="5264051" y="7982458"/>
            <a:ext cx="11358184" cy="2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pic>
        <p:nvPicPr>
          <p:cNvPr id="272" name="붙여넣은 이미지.tiff" descr="붙여넣은 이미지.tiff"/>
          <p:cNvPicPr>
            <a:picLocks noChangeAspect="1"/>
          </p:cNvPicPr>
          <p:nvPr/>
        </p:nvPicPr>
        <p:blipFill>
          <a:blip r:embed="rId2">
            <a:extLst/>
          </a:blip>
          <a:srcRect b="14245"/>
          <a:stretch>
            <a:fillRect/>
          </a:stretch>
        </p:blipFill>
        <p:spPr>
          <a:xfrm>
            <a:off x="7229180" y="8185185"/>
            <a:ext cx="8880723" cy="42846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12595"/>
                </a:lnTo>
                <a:lnTo>
                  <a:pt x="0" y="21600"/>
                </a:lnTo>
                <a:lnTo>
                  <a:pt x="412" y="21600"/>
                </a:lnTo>
                <a:lnTo>
                  <a:pt x="412" y="12893"/>
                </a:lnTo>
                <a:lnTo>
                  <a:pt x="412" y="598"/>
                </a:lnTo>
                <a:lnTo>
                  <a:pt x="9687" y="598"/>
                </a:lnTo>
                <a:lnTo>
                  <a:pt x="18962" y="598"/>
                </a:lnTo>
                <a:lnTo>
                  <a:pt x="18962" y="12893"/>
                </a:lnTo>
                <a:lnTo>
                  <a:pt x="18962" y="21600"/>
                </a:lnTo>
                <a:lnTo>
                  <a:pt x="21600" y="21600"/>
                </a:lnTo>
                <a:lnTo>
                  <a:pt x="21600" y="12595"/>
                </a:lnTo>
                <a:lnTo>
                  <a:pt x="21600" y="0"/>
                </a:lnTo>
                <a:lnTo>
                  <a:pt x="10800" y="0"/>
                </a:lnTo>
                <a:lnTo>
                  <a:pt x="0" y="0"/>
                </a:lnTo>
                <a:close/>
                <a:moveTo>
                  <a:pt x="3808" y="1110"/>
                </a:moveTo>
                <a:cubicBezTo>
                  <a:pt x="3694" y="1110"/>
                  <a:pt x="3438" y="1456"/>
                  <a:pt x="3366" y="1707"/>
                </a:cubicBezTo>
                <a:cubicBezTo>
                  <a:pt x="3278" y="2016"/>
                  <a:pt x="3276" y="2718"/>
                  <a:pt x="3364" y="2977"/>
                </a:cubicBezTo>
                <a:cubicBezTo>
                  <a:pt x="3401" y="3085"/>
                  <a:pt x="3489" y="3248"/>
                  <a:pt x="3560" y="3337"/>
                </a:cubicBezTo>
                <a:cubicBezTo>
                  <a:pt x="3639" y="3437"/>
                  <a:pt x="3765" y="3501"/>
                  <a:pt x="3883" y="3501"/>
                </a:cubicBezTo>
                <a:cubicBezTo>
                  <a:pt x="4041" y="3502"/>
                  <a:pt x="4105" y="3453"/>
                  <a:pt x="4221" y="3241"/>
                </a:cubicBezTo>
                <a:cubicBezTo>
                  <a:pt x="4497" y="2739"/>
                  <a:pt x="4512" y="2008"/>
                  <a:pt x="4257" y="1481"/>
                </a:cubicBezTo>
                <a:cubicBezTo>
                  <a:pt x="4117" y="1191"/>
                  <a:pt x="3923" y="1107"/>
                  <a:pt x="3947" y="1346"/>
                </a:cubicBezTo>
                <a:cubicBezTo>
                  <a:pt x="3953" y="1406"/>
                  <a:pt x="3917" y="1448"/>
                  <a:pt x="3864" y="1445"/>
                </a:cubicBezTo>
                <a:cubicBezTo>
                  <a:pt x="3813" y="1441"/>
                  <a:pt x="3795" y="1418"/>
                  <a:pt x="3823" y="1395"/>
                </a:cubicBezTo>
                <a:cubicBezTo>
                  <a:pt x="3898" y="1332"/>
                  <a:pt x="3886" y="1110"/>
                  <a:pt x="3808" y="1110"/>
                </a:cubicBezTo>
                <a:close/>
                <a:moveTo>
                  <a:pt x="5441" y="1184"/>
                </a:moveTo>
                <a:lnTo>
                  <a:pt x="5441" y="2385"/>
                </a:lnTo>
                <a:cubicBezTo>
                  <a:pt x="5441" y="3529"/>
                  <a:pt x="5445" y="3585"/>
                  <a:pt x="5523" y="3585"/>
                </a:cubicBezTo>
                <a:cubicBezTo>
                  <a:pt x="5600" y="3585"/>
                  <a:pt x="5606" y="3529"/>
                  <a:pt x="5606" y="2711"/>
                </a:cubicBezTo>
                <a:lnTo>
                  <a:pt x="5607" y="1837"/>
                </a:lnTo>
                <a:lnTo>
                  <a:pt x="5826" y="2641"/>
                </a:lnTo>
                <a:cubicBezTo>
                  <a:pt x="6068" y="3532"/>
                  <a:pt x="6140" y="3682"/>
                  <a:pt x="6242" y="3505"/>
                </a:cubicBezTo>
                <a:cubicBezTo>
                  <a:pt x="6298" y="3409"/>
                  <a:pt x="6307" y="3220"/>
                  <a:pt x="6297" y="2315"/>
                </a:cubicBezTo>
                <a:cubicBezTo>
                  <a:pt x="6286" y="1272"/>
                  <a:pt x="6283" y="1237"/>
                  <a:pt x="6193" y="1210"/>
                </a:cubicBezTo>
                <a:cubicBezTo>
                  <a:pt x="6102" y="1184"/>
                  <a:pt x="6101" y="1202"/>
                  <a:pt x="6101" y="2023"/>
                </a:cubicBezTo>
                <a:lnTo>
                  <a:pt x="6101" y="2861"/>
                </a:lnTo>
                <a:lnTo>
                  <a:pt x="5884" y="2049"/>
                </a:lnTo>
                <a:cubicBezTo>
                  <a:pt x="5701" y="1361"/>
                  <a:pt x="5650" y="1233"/>
                  <a:pt x="5554" y="1210"/>
                </a:cubicBezTo>
                <a:lnTo>
                  <a:pt x="5441" y="1184"/>
                </a:lnTo>
                <a:close/>
                <a:moveTo>
                  <a:pt x="701" y="1194"/>
                </a:moveTo>
                <a:lnTo>
                  <a:pt x="701" y="2341"/>
                </a:lnTo>
                <a:cubicBezTo>
                  <a:pt x="701" y="3176"/>
                  <a:pt x="714" y="3499"/>
                  <a:pt x="752" y="3531"/>
                </a:cubicBezTo>
                <a:cubicBezTo>
                  <a:pt x="780" y="3556"/>
                  <a:pt x="915" y="3568"/>
                  <a:pt x="1051" y="3559"/>
                </a:cubicBezTo>
                <a:cubicBezTo>
                  <a:pt x="1268" y="3545"/>
                  <a:pt x="1298" y="3523"/>
                  <a:pt x="1298" y="3373"/>
                </a:cubicBezTo>
                <a:cubicBezTo>
                  <a:pt x="1298" y="3230"/>
                  <a:pt x="1266" y="3197"/>
                  <a:pt x="1102" y="3175"/>
                </a:cubicBezTo>
                <a:lnTo>
                  <a:pt x="906" y="3149"/>
                </a:lnTo>
                <a:lnTo>
                  <a:pt x="906" y="2173"/>
                </a:lnTo>
                <a:lnTo>
                  <a:pt x="906" y="1194"/>
                </a:lnTo>
                <a:lnTo>
                  <a:pt x="804" y="1194"/>
                </a:lnTo>
                <a:lnTo>
                  <a:pt x="701" y="1194"/>
                </a:lnTo>
                <a:close/>
                <a:moveTo>
                  <a:pt x="2144" y="1194"/>
                </a:moveTo>
                <a:cubicBezTo>
                  <a:pt x="2071" y="1194"/>
                  <a:pt x="2061" y="1252"/>
                  <a:pt x="2061" y="1665"/>
                </a:cubicBezTo>
                <a:lnTo>
                  <a:pt x="2061" y="2135"/>
                </a:lnTo>
                <a:lnTo>
                  <a:pt x="1834" y="2135"/>
                </a:lnTo>
                <a:lnTo>
                  <a:pt x="1607" y="2135"/>
                </a:lnTo>
                <a:lnTo>
                  <a:pt x="1607" y="1659"/>
                </a:lnTo>
                <a:cubicBezTo>
                  <a:pt x="1607" y="1214"/>
                  <a:pt x="1601" y="1185"/>
                  <a:pt x="1515" y="1210"/>
                </a:cubicBezTo>
                <a:cubicBezTo>
                  <a:pt x="1425" y="1237"/>
                  <a:pt x="1422" y="1272"/>
                  <a:pt x="1410" y="2301"/>
                </a:cubicBezTo>
                <a:cubicBezTo>
                  <a:pt x="1404" y="2885"/>
                  <a:pt x="1409" y="3414"/>
                  <a:pt x="1420" y="3475"/>
                </a:cubicBezTo>
                <a:cubicBezTo>
                  <a:pt x="1431" y="3537"/>
                  <a:pt x="1478" y="3585"/>
                  <a:pt x="1524" y="3585"/>
                </a:cubicBezTo>
                <a:cubicBezTo>
                  <a:pt x="1600" y="3585"/>
                  <a:pt x="1607" y="3532"/>
                  <a:pt x="1607" y="3031"/>
                </a:cubicBezTo>
                <a:lnTo>
                  <a:pt x="1607" y="2477"/>
                </a:lnTo>
                <a:lnTo>
                  <a:pt x="1834" y="2477"/>
                </a:lnTo>
                <a:lnTo>
                  <a:pt x="2061" y="2477"/>
                </a:lnTo>
                <a:lnTo>
                  <a:pt x="2061" y="3031"/>
                </a:lnTo>
                <a:cubicBezTo>
                  <a:pt x="2061" y="3529"/>
                  <a:pt x="2070" y="3585"/>
                  <a:pt x="2144" y="3585"/>
                </a:cubicBezTo>
                <a:cubicBezTo>
                  <a:pt x="2222" y="3585"/>
                  <a:pt x="2226" y="3529"/>
                  <a:pt x="2226" y="2391"/>
                </a:cubicBezTo>
                <a:cubicBezTo>
                  <a:pt x="2226" y="1252"/>
                  <a:pt x="2222" y="1194"/>
                  <a:pt x="2144" y="1194"/>
                </a:cubicBezTo>
                <a:close/>
                <a:moveTo>
                  <a:pt x="2940" y="1194"/>
                </a:moveTo>
                <a:cubicBezTo>
                  <a:pt x="2618" y="1194"/>
                  <a:pt x="2432" y="1634"/>
                  <a:pt x="2432" y="2391"/>
                </a:cubicBezTo>
                <a:cubicBezTo>
                  <a:pt x="2432" y="2909"/>
                  <a:pt x="2515" y="3279"/>
                  <a:pt x="2670" y="3453"/>
                </a:cubicBezTo>
                <a:cubicBezTo>
                  <a:pt x="2890" y="3701"/>
                  <a:pt x="3257" y="3515"/>
                  <a:pt x="3257" y="3157"/>
                </a:cubicBezTo>
                <a:cubicBezTo>
                  <a:pt x="3257" y="2955"/>
                  <a:pt x="3263" y="2956"/>
                  <a:pt x="3078" y="3115"/>
                </a:cubicBezTo>
                <a:cubicBezTo>
                  <a:pt x="2804" y="3353"/>
                  <a:pt x="2638" y="3064"/>
                  <a:pt x="2638" y="2349"/>
                </a:cubicBezTo>
                <a:cubicBezTo>
                  <a:pt x="2638" y="2045"/>
                  <a:pt x="2661" y="1909"/>
                  <a:pt x="2739" y="1747"/>
                </a:cubicBezTo>
                <a:cubicBezTo>
                  <a:pt x="2855" y="1506"/>
                  <a:pt x="2940" y="1487"/>
                  <a:pt x="3103" y="1663"/>
                </a:cubicBezTo>
                <a:cubicBezTo>
                  <a:pt x="3206" y="1774"/>
                  <a:pt x="3221" y="1772"/>
                  <a:pt x="3244" y="1649"/>
                </a:cubicBezTo>
                <a:cubicBezTo>
                  <a:pt x="3281" y="1450"/>
                  <a:pt x="3111" y="1194"/>
                  <a:pt x="2940" y="1194"/>
                </a:cubicBezTo>
                <a:close/>
                <a:moveTo>
                  <a:pt x="4555" y="1238"/>
                </a:moveTo>
                <a:lnTo>
                  <a:pt x="4544" y="2301"/>
                </a:lnTo>
                <a:cubicBezTo>
                  <a:pt x="4537" y="2885"/>
                  <a:pt x="4541" y="3417"/>
                  <a:pt x="4553" y="3481"/>
                </a:cubicBezTo>
                <a:cubicBezTo>
                  <a:pt x="4565" y="3546"/>
                  <a:pt x="4608" y="3585"/>
                  <a:pt x="4648" y="3569"/>
                </a:cubicBezTo>
                <a:cubicBezTo>
                  <a:pt x="4702" y="3548"/>
                  <a:pt x="4722" y="3442"/>
                  <a:pt x="4732" y="3143"/>
                </a:cubicBezTo>
                <a:cubicBezTo>
                  <a:pt x="4744" y="2754"/>
                  <a:pt x="4748" y="2745"/>
                  <a:pt x="4903" y="2691"/>
                </a:cubicBezTo>
                <a:cubicBezTo>
                  <a:pt x="5113" y="2617"/>
                  <a:pt x="5243" y="2322"/>
                  <a:pt x="5243" y="1917"/>
                </a:cubicBezTo>
                <a:cubicBezTo>
                  <a:pt x="5243" y="1423"/>
                  <a:pt x="5127" y="1239"/>
                  <a:pt x="4812" y="1238"/>
                </a:cubicBezTo>
                <a:lnTo>
                  <a:pt x="4555" y="1238"/>
                </a:lnTo>
                <a:close/>
                <a:moveTo>
                  <a:pt x="6307" y="5120"/>
                </a:moveTo>
                <a:lnTo>
                  <a:pt x="6307" y="6232"/>
                </a:lnTo>
                <a:lnTo>
                  <a:pt x="6307" y="7343"/>
                </a:lnTo>
                <a:lnTo>
                  <a:pt x="6791" y="7343"/>
                </a:lnTo>
                <a:lnTo>
                  <a:pt x="7275" y="7345"/>
                </a:lnTo>
                <a:lnTo>
                  <a:pt x="7285" y="7685"/>
                </a:lnTo>
                <a:cubicBezTo>
                  <a:pt x="7297" y="8121"/>
                  <a:pt x="7378" y="8446"/>
                  <a:pt x="7558" y="8773"/>
                </a:cubicBezTo>
                <a:cubicBezTo>
                  <a:pt x="7710" y="9050"/>
                  <a:pt x="8060" y="9357"/>
                  <a:pt x="8321" y="9443"/>
                </a:cubicBezTo>
                <a:cubicBezTo>
                  <a:pt x="8460" y="9490"/>
                  <a:pt x="8476" y="9519"/>
                  <a:pt x="8460" y="9700"/>
                </a:cubicBezTo>
                <a:cubicBezTo>
                  <a:pt x="8446" y="9844"/>
                  <a:pt x="8460" y="9904"/>
                  <a:pt x="8504" y="9904"/>
                </a:cubicBezTo>
                <a:cubicBezTo>
                  <a:pt x="8539" y="9904"/>
                  <a:pt x="8577" y="9856"/>
                  <a:pt x="8588" y="9798"/>
                </a:cubicBezTo>
                <a:cubicBezTo>
                  <a:pt x="8600" y="9734"/>
                  <a:pt x="8610" y="9750"/>
                  <a:pt x="8612" y="9840"/>
                </a:cubicBezTo>
                <a:cubicBezTo>
                  <a:pt x="8617" y="10058"/>
                  <a:pt x="8780" y="10039"/>
                  <a:pt x="8780" y="9820"/>
                </a:cubicBezTo>
                <a:cubicBezTo>
                  <a:pt x="8780" y="9697"/>
                  <a:pt x="8806" y="9650"/>
                  <a:pt x="8873" y="9658"/>
                </a:cubicBezTo>
                <a:cubicBezTo>
                  <a:pt x="8943" y="9665"/>
                  <a:pt x="8947" y="9678"/>
                  <a:pt x="8893" y="9708"/>
                </a:cubicBezTo>
                <a:cubicBezTo>
                  <a:pt x="8807" y="9754"/>
                  <a:pt x="8795" y="10076"/>
                  <a:pt x="8880" y="10076"/>
                </a:cubicBezTo>
                <a:cubicBezTo>
                  <a:pt x="8912" y="10076"/>
                  <a:pt x="8947" y="10026"/>
                  <a:pt x="8959" y="9968"/>
                </a:cubicBezTo>
                <a:cubicBezTo>
                  <a:pt x="8971" y="9904"/>
                  <a:pt x="8981" y="9922"/>
                  <a:pt x="8983" y="10012"/>
                </a:cubicBezTo>
                <a:cubicBezTo>
                  <a:pt x="8988" y="10239"/>
                  <a:pt x="9151" y="10208"/>
                  <a:pt x="9151" y="9980"/>
                </a:cubicBezTo>
                <a:cubicBezTo>
                  <a:pt x="9151" y="9814"/>
                  <a:pt x="9167" y="9802"/>
                  <a:pt x="9327" y="9852"/>
                </a:cubicBezTo>
                <a:cubicBezTo>
                  <a:pt x="9423" y="9881"/>
                  <a:pt x="9622" y="10030"/>
                  <a:pt x="9770" y="10182"/>
                </a:cubicBezTo>
                <a:cubicBezTo>
                  <a:pt x="9991" y="10411"/>
                  <a:pt x="10053" y="10525"/>
                  <a:pt x="10130" y="10840"/>
                </a:cubicBezTo>
                <a:cubicBezTo>
                  <a:pt x="10181" y="11050"/>
                  <a:pt x="10222" y="11309"/>
                  <a:pt x="10222" y="11416"/>
                </a:cubicBezTo>
                <a:cubicBezTo>
                  <a:pt x="10222" y="11600"/>
                  <a:pt x="10207" y="11612"/>
                  <a:pt x="9955" y="11612"/>
                </a:cubicBezTo>
                <a:lnTo>
                  <a:pt x="9687" y="11612"/>
                </a:lnTo>
                <a:lnTo>
                  <a:pt x="9687" y="12060"/>
                </a:lnTo>
                <a:lnTo>
                  <a:pt x="9687" y="12509"/>
                </a:lnTo>
                <a:lnTo>
                  <a:pt x="9100" y="12453"/>
                </a:lnTo>
                <a:cubicBezTo>
                  <a:pt x="8105" y="12358"/>
                  <a:pt x="7808" y="12149"/>
                  <a:pt x="7321" y="11198"/>
                </a:cubicBezTo>
                <a:cubicBezTo>
                  <a:pt x="6790" y="10162"/>
                  <a:pt x="6465" y="9927"/>
                  <a:pt x="5452" y="9846"/>
                </a:cubicBezTo>
                <a:lnTo>
                  <a:pt x="4823" y="9794"/>
                </a:lnTo>
                <a:lnTo>
                  <a:pt x="4823" y="9295"/>
                </a:lnTo>
                <a:lnTo>
                  <a:pt x="4823" y="8795"/>
                </a:lnTo>
                <a:lnTo>
                  <a:pt x="3771" y="8795"/>
                </a:lnTo>
                <a:lnTo>
                  <a:pt x="2720" y="8795"/>
                </a:lnTo>
                <a:lnTo>
                  <a:pt x="2720" y="9904"/>
                </a:lnTo>
                <a:lnTo>
                  <a:pt x="2720" y="11014"/>
                </a:lnTo>
                <a:lnTo>
                  <a:pt x="3771" y="11014"/>
                </a:lnTo>
                <a:lnTo>
                  <a:pt x="4823" y="11014"/>
                </a:lnTo>
                <a:lnTo>
                  <a:pt x="4823" y="10532"/>
                </a:lnTo>
                <a:lnTo>
                  <a:pt x="4823" y="10052"/>
                </a:lnTo>
                <a:lnTo>
                  <a:pt x="5327" y="10112"/>
                </a:lnTo>
                <a:cubicBezTo>
                  <a:pt x="6407" y="10242"/>
                  <a:pt x="6748" y="10483"/>
                  <a:pt x="7253" y="11480"/>
                </a:cubicBezTo>
                <a:cubicBezTo>
                  <a:pt x="7435" y="11839"/>
                  <a:pt x="7664" y="12201"/>
                  <a:pt x="7768" y="12293"/>
                </a:cubicBezTo>
                <a:cubicBezTo>
                  <a:pt x="8065" y="12557"/>
                  <a:pt x="8552" y="12732"/>
                  <a:pt x="9140" y="12785"/>
                </a:cubicBezTo>
                <a:cubicBezTo>
                  <a:pt x="9582" y="12824"/>
                  <a:pt x="9687" y="12857"/>
                  <a:pt x="9687" y="12959"/>
                </a:cubicBezTo>
                <a:cubicBezTo>
                  <a:pt x="9687" y="13068"/>
                  <a:pt x="9385" y="13076"/>
                  <a:pt x="7297" y="13021"/>
                </a:cubicBezTo>
                <a:cubicBezTo>
                  <a:pt x="5209" y="12965"/>
                  <a:pt x="4906" y="12974"/>
                  <a:pt x="4906" y="13083"/>
                </a:cubicBezTo>
                <a:cubicBezTo>
                  <a:pt x="4906" y="13223"/>
                  <a:pt x="5466" y="13272"/>
                  <a:pt x="8214" y="13377"/>
                </a:cubicBezTo>
                <a:cubicBezTo>
                  <a:pt x="9294" y="13418"/>
                  <a:pt x="9687" y="13460"/>
                  <a:pt x="9687" y="13533"/>
                </a:cubicBezTo>
                <a:cubicBezTo>
                  <a:pt x="9687" y="13602"/>
                  <a:pt x="9544" y="13638"/>
                  <a:pt x="9223" y="13651"/>
                </a:cubicBezTo>
                <a:cubicBezTo>
                  <a:pt x="8691" y="13673"/>
                  <a:pt x="8280" y="13776"/>
                  <a:pt x="7956" y="13969"/>
                </a:cubicBezTo>
                <a:cubicBezTo>
                  <a:pt x="7637" y="14159"/>
                  <a:pt x="7553" y="14265"/>
                  <a:pt x="7235" y="14864"/>
                </a:cubicBezTo>
                <a:cubicBezTo>
                  <a:pt x="6768" y="15740"/>
                  <a:pt x="6407" y="15974"/>
                  <a:pt x="5349" y="16092"/>
                </a:cubicBezTo>
                <a:lnTo>
                  <a:pt x="4823" y="16150"/>
                </a:lnTo>
                <a:lnTo>
                  <a:pt x="4823" y="15674"/>
                </a:lnTo>
                <a:lnTo>
                  <a:pt x="4823" y="15198"/>
                </a:lnTo>
                <a:lnTo>
                  <a:pt x="3771" y="15198"/>
                </a:lnTo>
                <a:lnTo>
                  <a:pt x="2720" y="15198"/>
                </a:lnTo>
                <a:lnTo>
                  <a:pt x="2720" y="16266"/>
                </a:lnTo>
                <a:lnTo>
                  <a:pt x="2720" y="17332"/>
                </a:lnTo>
                <a:lnTo>
                  <a:pt x="3771" y="17332"/>
                </a:lnTo>
                <a:lnTo>
                  <a:pt x="4823" y="17332"/>
                </a:lnTo>
                <a:lnTo>
                  <a:pt x="4823" y="16876"/>
                </a:lnTo>
                <a:lnTo>
                  <a:pt x="4823" y="16418"/>
                </a:lnTo>
                <a:lnTo>
                  <a:pt x="5452" y="16368"/>
                </a:lnTo>
                <a:cubicBezTo>
                  <a:pt x="6468" y="16286"/>
                  <a:pt x="6809" y="16062"/>
                  <a:pt x="7297" y="15156"/>
                </a:cubicBezTo>
                <a:cubicBezTo>
                  <a:pt x="7455" y="14861"/>
                  <a:pt x="7665" y="14541"/>
                  <a:pt x="7764" y="14445"/>
                </a:cubicBezTo>
                <a:cubicBezTo>
                  <a:pt x="8017" y="14199"/>
                  <a:pt x="8517" y="14020"/>
                  <a:pt x="9146" y="13951"/>
                </a:cubicBezTo>
                <a:lnTo>
                  <a:pt x="9687" y="13891"/>
                </a:lnTo>
                <a:lnTo>
                  <a:pt x="9687" y="14331"/>
                </a:lnTo>
                <a:lnTo>
                  <a:pt x="9687" y="14771"/>
                </a:lnTo>
                <a:lnTo>
                  <a:pt x="10800" y="14771"/>
                </a:lnTo>
                <a:lnTo>
                  <a:pt x="11912" y="14771"/>
                </a:lnTo>
                <a:lnTo>
                  <a:pt x="11912" y="14331"/>
                </a:lnTo>
                <a:lnTo>
                  <a:pt x="11912" y="13893"/>
                </a:lnTo>
                <a:lnTo>
                  <a:pt x="12439" y="13953"/>
                </a:lnTo>
                <a:cubicBezTo>
                  <a:pt x="13029" y="14020"/>
                  <a:pt x="13507" y="14196"/>
                  <a:pt x="13724" y="14429"/>
                </a:cubicBezTo>
                <a:cubicBezTo>
                  <a:pt x="13805" y="14516"/>
                  <a:pt x="13971" y="14764"/>
                  <a:pt x="14093" y="14982"/>
                </a:cubicBezTo>
                <a:cubicBezTo>
                  <a:pt x="14515" y="15733"/>
                  <a:pt x="14837" y="15936"/>
                  <a:pt x="15756" y="16024"/>
                </a:cubicBezTo>
                <a:lnTo>
                  <a:pt x="16324" y="16078"/>
                </a:lnTo>
                <a:lnTo>
                  <a:pt x="16324" y="16534"/>
                </a:lnTo>
                <a:lnTo>
                  <a:pt x="16324" y="16992"/>
                </a:lnTo>
                <a:lnTo>
                  <a:pt x="17375" y="16992"/>
                </a:lnTo>
                <a:lnTo>
                  <a:pt x="18425" y="16992"/>
                </a:lnTo>
                <a:lnTo>
                  <a:pt x="18425" y="15882"/>
                </a:lnTo>
                <a:lnTo>
                  <a:pt x="18425" y="14771"/>
                </a:lnTo>
                <a:lnTo>
                  <a:pt x="17375" y="14771"/>
                </a:lnTo>
                <a:lnTo>
                  <a:pt x="16324" y="14771"/>
                </a:lnTo>
                <a:lnTo>
                  <a:pt x="16324" y="15242"/>
                </a:lnTo>
                <a:lnTo>
                  <a:pt x="16324" y="15710"/>
                </a:lnTo>
                <a:lnTo>
                  <a:pt x="15915" y="15710"/>
                </a:lnTo>
                <a:cubicBezTo>
                  <a:pt x="15046" y="15710"/>
                  <a:pt x="14579" y="15452"/>
                  <a:pt x="14195" y="14755"/>
                </a:cubicBezTo>
                <a:cubicBezTo>
                  <a:pt x="13761" y="13967"/>
                  <a:pt x="13322" y="13696"/>
                  <a:pt x="12397" y="13649"/>
                </a:cubicBezTo>
                <a:cubicBezTo>
                  <a:pt x="12070" y="13632"/>
                  <a:pt x="11912" y="13592"/>
                  <a:pt x="11912" y="13527"/>
                </a:cubicBezTo>
                <a:cubicBezTo>
                  <a:pt x="11912" y="13458"/>
                  <a:pt x="12257" y="13416"/>
                  <a:pt x="13098" y="13377"/>
                </a:cubicBezTo>
                <a:cubicBezTo>
                  <a:pt x="13750" y="13347"/>
                  <a:pt x="14742" y="13296"/>
                  <a:pt x="15303" y="13265"/>
                </a:cubicBezTo>
                <a:lnTo>
                  <a:pt x="16324" y="13209"/>
                </a:lnTo>
                <a:lnTo>
                  <a:pt x="16324" y="13691"/>
                </a:lnTo>
                <a:lnTo>
                  <a:pt x="16324" y="14173"/>
                </a:lnTo>
                <a:lnTo>
                  <a:pt x="17375" y="14173"/>
                </a:lnTo>
                <a:lnTo>
                  <a:pt x="18425" y="14173"/>
                </a:lnTo>
                <a:lnTo>
                  <a:pt x="18425" y="13063"/>
                </a:lnTo>
                <a:lnTo>
                  <a:pt x="18425" y="11954"/>
                </a:lnTo>
                <a:lnTo>
                  <a:pt x="17375" y="11954"/>
                </a:lnTo>
                <a:lnTo>
                  <a:pt x="16324" y="11954"/>
                </a:lnTo>
                <a:lnTo>
                  <a:pt x="16324" y="12467"/>
                </a:lnTo>
                <a:lnTo>
                  <a:pt x="16324" y="12979"/>
                </a:lnTo>
                <a:lnTo>
                  <a:pt x="15694" y="12979"/>
                </a:lnTo>
                <a:cubicBezTo>
                  <a:pt x="15349" y="12979"/>
                  <a:pt x="14357" y="13004"/>
                  <a:pt x="13490" y="13035"/>
                </a:cubicBezTo>
                <a:cubicBezTo>
                  <a:pt x="12100" y="13085"/>
                  <a:pt x="11912" y="13076"/>
                  <a:pt x="11912" y="12963"/>
                </a:cubicBezTo>
                <a:cubicBezTo>
                  <a:pt x="11912" y="12858"/>
                  <a:pt x="12009" y="12824"/>
                  <a:pt x="12439" y="12779"/>
                </a:cubicBezTo>
                <a:cubicBezTo>
                  <a:pt x="13374" y="12680"/>
                  <a:pt x="13705" y="12418"/>
                  <a:pt x="14172" y="11400"/>
                </a:cubicBezTo>
                <a:cubicBezTo>
                  <a:pt x="14601" y="10466"/>
                  <a:pt x="14907" y="10232"/>
                  <a:pt x="15859" y="10110"/>
                </a:cubicBezTo>
                <a:lnTo>
                  <a:pt x="16324" y="10052"/>
                </a:lnTo>
                <a:lnTo>
                  <a:pt x="16324" y="10532"/>
                </a:lnTo>
                <a:lnTo>
                  <a:pt x="16324" y="11014"/>
                </a:lnTo>
                <a:lnTo>
                  <a:pt x="17375" y="11014"/>
                </a:lnTo>
                <a:lnTo>
                  <a:pt x="18425" y="11014"/>
                </a:lnTo>
                <a:lnTo>
                  <a:pt x="18425" y="9904"/>
                </a:lnTo>
                <a:lnTo>
                  <a:pt x="18425" y="8795"/>
                </a:lnTo>
                <a:lnTo>
                  <a:pt x="17375" y="8795"/>
                </a:lnTo>
                <a:lnTo>
                  <a:pt x="16324" y="8795"/>
                </a:lnTo>
                <a:lnTo>
                  <a:pt x="16324" y="9307"/>
                </a:lnTo>
                <a:lnTo>
                  <a:pt x="16324" y="9820"/>
                </a:lnTo>
                <a:lnTo>
                  <a:pt x="15901" y="9822"/>
                </a:lnTo>
                <a:cubicBezTo>
                  <a:pt x="14981" y="9828"/>
                  <a:pt x="14483" y="10196"/>
                  <a:pt x="14058" y="11186"/>
                </a:cubicBezTo>
                <a:cubicBezTo>
                  <a:pt x="13661" y="12111"/>
                  <a:pt x="13340" y="12363"/>
                  <a:pt x="12439" y="12455"/>
                </a:cubicBezTo>
                <a:lnTo>
                  <a:pt x="11912" y="12509"/>
                </a:lnTo>
                <a:lnTo>
                  <a:pt x="11912" y="12060"/>
                </a:lnTo>
                <a:cubicBezTo>
                  <a:pt x="11913" y="11680"/>
                  <a:pt x="11901" y="11612"/>
                  <a:pt x="11836" y="11612"/>
                </a:cubicBezTo>
                <a:cubicBezTo>
                  <a:pt x="11775" y="11612"/>
                  <a:pt x="11764" y="11566"/>
                  <a:pt x="11780" y="11378"/>
                </a:cubicBezTo>
                <a:cubicBezTo>
                  <a:pt x="11816" y="10975"/>
                  <a:pt x="11958" y="10660"/>
                  <a:pt x="12218" y="10408"/>
                </a:cubicBezTo>
                <a:cubicBezTo>
                  <a:pt x="12559" y="10079"/>
                  <a:pt x="12906" y="9942"/>
                  <a:pt x="14135" y="9646"/>
                </a:cubicBezTo>
                <a:cubicBezTo>
                  <a:pt x="15614" y="9289"/>
                  <a:pt x="16175" y="8971"/>
                  <a:pt x="16428" y="8347"/>
                </a:cubicBezTo>
                <a:cubicBezTo>
                  <a:pt x="16530" y="8097"/>
                  <a:pt x="16625" y="7541"/>
                  <a:pt x="16587" y="7415"/>
                </a:cubicBezTo>
                <a:cubicBezTo>
                  <a:pt x="16575" y="7375"/>
                  <a:pt x="16790" y="7343"/>
                  <a:pt x="17063" y="7343"/>
                </a:cubicBezTo>
                <a:lnTo>
                  <a:pt x="17560" y="7343"/>
                </a:lnTo>
                <a:lnTo>
                  <a:pt x="17560" y="6232"/>
                </a:lnTo>
                <a:lnTo>
                  <a:pt x="17560" y="5124"/>
                </a:lnTo>
                <a:lnTo>
                  <a:pt x="16509" y="5124"/>
                </a:lnTo>
                <a:lnTo>
                  <a:pt x="15458" y="5124"/>
                </a:lnTo>
                <a:lnTo>
                  <a:pt x="15458" y="6232"/>
                </a:lnTo>
                <a:lnTo>
                  <a:pt x="15458" y="7343"/>
                </a:lnTo>
                <a:lnTo>
                  <a:pt x="15971" y="7343"/>
                </a:lnTo>
                <a:lnTo>
                  <a:pt x="16484" y="7343"/>
                </a:lnTo>
                <a:lnTo>
                  <a:pt x="16438" y="7621"/>
                </a:lnTo>
                <a:cubicBezTo>
                  <a:pt x="16412" y="7773"/>
                  <a:pt x="16367" y="7978"/>
                  <a:pt x="16336" y="8077"/>
                </a:cubicBezTo>
                <a:cubicBezTo>
                  <a:pt x="16254" y="8341"/>
                  <a:pt x="15919" y="8691"/>
                  <a:pt x="15567" y="8877"/>
                </a:cubicBezTo>
                <a:cubicBezTo>
                  <a:pt x="15292" y="9023"/>
                  <a:pt x="14345" y="9298"/>
                  <a:pt x="13664" y="9429"/>
                </a:cubicBezTo>
                <a:lnTo>
                  <a:pt x="13417" y="9478"/>
                </a:lnTo>
                <a:lnTo>
                  <a:pt x="13681" y="9299"/>
                </a:lnTo>
                <a:cubicBezTo>
                  <a:pt x="14001" y="9084"/>
                  <a:pt x="14225" y="8803"/>
                  <a:pt x="14339" y="8471"/>
                </a:cubicBezTo>
                <a:cubicBezTo>
                  <a:pt x="14427" y="8215"/>
                  <a:pt x="14520" y="7532"/>
                  <a:pt x="14484" y="7411"/>
                </a:cubicBezTo>
                <a:cubicBezTo>
                  <a:pt x="14473" y="7373"/>
                  <a:pt x="14641" y="7343"/>
                  <a:pt x="14858" y="7343"/>
                </a:cubicBezTo>
                <a:lnTo>
                  <a:pt x="15251" y="7343"/>
                </a:lnTo>
                <a:lnTo>
                  <a:pt x="15251" y="6232"/>
                </a:lnTo>
                <a:lnTo>
                  <a:pt x="15251" y="5124"/>
                </a:lnTo>
                <a:lnTo>
                  <a:pt x="14221" y="5124"/>
                </a:lnTo>
                <a:lnTo>
                  <a:pt x="13191" y="5124"/>
                </a:lnTo>
                <a:lnTo>
                  <a:pt x="13191" y="6230"/>
                </a:lnTo>
                <a:lnTo>
                  <a:pt x="13191" y="7337"/>
                </a:lnTo>
                <a:lnTo>
                  <a:pt x="13560" y="7361"/>
                </a:lnTo>
                <a:lnTo>
                  <a:pt x="13930" y="7385"/>
                </a:lnTo>
                <a:lnTo>
                  <a:pt x="13879" y="7597"/>
                </a:lnTo>
                <a:cubicBezTo>
                  <a:pt x="13799" y="7929"/>
                  <a:pt x="13487" y="8129"/>
                  <a:pt x="13047" y="8131"/>
                </a:cubicBezTo>
                <a:cubicBezTo>
                  <a:pt x="12667" y="8133"/>
                  <a:pt x="12432" y="8005"/>
                  <a:pt x="12275" y="7711"/>
                </a:cubicBezTo>
                <a:cubicBezTo>
                  <a:pt x="12118" y="7415"/>
                  <a:pt x="12180" y="7343"/>
                  <a:pt x="12593" y="7343"/>
                </a:cubicBezTo>
                <a:lnTo>
                  <a:pt x="12985" y="7343"/>
                </a:lnTo>
                <a:lnTo>
                  <a:pt x="12985" y="6232"/>
                </a:lnTo>
                <a:lnTo>
                  <a:pt x="12985" y="5124"/>
                </a:lnTo>
                <a:lnTo>
                  <a:pt x="11934" y="5124"/>
                </a:lnTo>
                <a:lnTo>
                  <a:pt x="10883" y="5124"/>
                </a:lnTo>
                <a:lnTo>
                  <a:pt x="10883" y="6232"/>
                </a:lnTo>
                <a:lnTo>
                  <a:pt x="10883" y="7343"/>
                </a:lnTo>
                <a:lnTo>
                  <a:pt x="11259" y="7343"/>
                </a:lnTo>
                <a:lnTo>
                  <a:pt x="11635" y="7343"/>
                </a:lnTo>
                <a:lnTo>
                  <a:pt x="11608" y="7889"/>
                </a:lnTo>
                <a:cubicBezTo>
                  <a:pt x="11568" y="8706"/>
                  <a:pt x="11518" y="8911"/>
                  <a:pt x="11237" y="9423"/>
                </a:cubicBezTo>
                <a:cubicBezTo>
                  <a:pt x="10957" y="9933"/>
                  <a:pt x="10908" y="10146"/>
                  <a:pt x="10858" y="11078"/>
                </a:cubicBezTo>
                <a:cubicBezTo>
                  <a:pt x="10843" y="11372"/>
                  <a:pt x="10817" y="11612"/>
                  <a:pt x="10800" y="11612"/>
                </a:cubicBezTo>
                <a:cubicBezTo>
                  <a:pt x="10784" y="11612"/>
                  <a:pt x="10759" y="11382"/>
                  <a:pt x="10744" y="11100"/>
                </a:cubicBezTo>
                <a:cubicBezTo>
                  <a:pt x="10716" y="10544"/>
                  <a:pt x="10631" y="10046"/>
                  <a:pt x="10520" y="9792"/>
                </a:cubicBezTo>
                <a:cubicBezTo>
                  <a:pt x="10481" y="9703"/>
                  <a:pt x="10357" y="9533"/>
                  <a:pt x="10244" y="9415"/>
                </a:cubicBezTo>
                <a:cubicBezTo>
                  <a:pt x="9874" y="9032"/>
                  <a:pt x="9784" y="8765"/>
                  <a:pt x="9734" y="7895"/>
                </a:cubicBezTo>
                <a:lnTo>
                  <a:pt x="9702" y="7343"/>
                </a:lnTo>
                <a:lnTo>
                  <a:pt x="10188" y="7343"/>
                </a:lnTo>
                <a:lnTo>
                  <a:pt x="10676" y="7343"/>
                </a:lnTo>
                <a:lnTo>
                  <a:pt x="10676" y="6232"/>
                </a:lnTo>
                <a:lnTo>
                  <a:pt x="10676" y="5124"/>
                </a:lnTo>
                <a:lnTo>
                  <a:pt x="9625" y="5124"/>
                </a:lnTo>
                <a:lnTo>
                  <a:pt x="8574" y="5124"/>
                </a:lnTo>
                <a:lnTo>
                  <a:pt x="8574" y="6232"/>
                </a:lnTo>
                <a:lnTo>
                  <a:pt x="8574" y="7343"/>
                </a:lnTo>
                <a:lnTo>
                  <a:pt x="9082" y="7343"/>
                </a:lnTo>
                <a:lnTo>
                  <a:pt x="9590" y="7343"/>
                </a:lnTo>
                <a:lnTo>
                  <a:pt x="9573" y="7589"/>
                </a:lnTo>
                <a:cubicBezTo>
                  <a:pt x="9563" y="7724"/>
                  <a:pt x="9578" y="8059"/>
                  <a:pt x="9605" y="8335"/>
                </a:cubicBezTo>
                <a:cubicBezTo>
                  <a:pt x="9646" y="8742"/>
                  <a:pt x="9688" y="8902"/>
                  <a:pt x="9827" y="9179"/>
                </a:cubicBezTo>
                <a:cubicBezTo>
                  <a:pt x="9920" y="9367"/>
                  <a:pt x="10092" y="9623"/>
                  <a:pt x="10207" y="9748"/>
                </a:cubicBezTo>
                <a:cubicBezTo>
                  <a:pt x="10455" y="10017"/>
                  <a:pt x="10551" y="10363"/>
                  <a:pt x="10583" y="11110"/>
                </a:cubicBezTo>
                <a:lnTo>
                  <a:pt x="10605" y="11612"/>
                </a:lnTo>
                <a:lnTo>
                  <a:pt x="10473" y="11612"/>
                </a:lnTo>
                <a:cubicBezTo>
                  <a:pt x="10401" y="11612"/>
                  <a:pt x="10351" y="11582"/>
                  <a:pt x="10362" y="11544"/>
                </a:cubicBezTo>
                <a:cubicBezTo>
                  <a:pt x="10403" y="11408"/>
                  <a:pt x="10298" y="10713"/>
                  <a:pt x="10194" y="10432"/>
                </a:cubicBezTo>
                <a:cubicBezTo>
                  <a:pt x="10133" y="10266"/>
                  <a:pt x="9982" y="10039"/>
                  <a:pt x="9838" y="9898"/>
                </a:cubicBezTo>
                <a:cubicBezTo>
                  <a:pt x="9589" y="9654"/>
                  <a:pt x="9424" y="9567"/>
                  <a:pt x="8553" y="9221"/>
                </a:cubicBezTo>
                <a:cubicBezTo>
                  <a:pt x="7803" y="8924"/>
                  <a:pt x="7529" y="8554"/>
                  <a:pt x="7430" y="7705"/>
                </a:cubicBezTo>
                <a:lnTo>
                  <a:pt x="7387" y="7343"/>
                </a:lnTo>
                <a:lnTo>
                  <a:pt x="7900" y="7343"/>
                </a:lnTo>
                <a:lnTo>
                  <a:pt x="8411" y="7343"/>
                </a:lnTo>
                <a:lnTo>
                  <a:pt x="8400" y="6254"/>
                </a:lnTo>
                <a:lnTo>
                  <a:pt x="8388" y="5166"/>
                </a:lnTo>
                <a:lnTo>
                  <a:pt x="7348" y="5142"/>
                </a:lnTo>
                <a:lnTo>
                  <a:pt x="6307" y="5120"/>
                </a:lnTo>
                <a:close/>
                <a:moveTo>
                  <a:pt x="3998" y="5124"/>
                </a:moveTo>
                <a:lnTo>
                  <a:pt x="3998" y="6232"/>
                </a:lnTo>
                <a:lnTo>
                  <a:pt x="3998" y="7343"/>
                </a:lnTo>
                <a:lnTo>
                  <a:pt x="4493" y="7343"/>
                </a:lnTo>
                <a:cubicBezTo>
                  <a:pt x="4961" y="7343"/>
                  <a:pt x="4988" y="7352"/>
                  <a:pt x="4988" y="7513"/>
                </a:cubicBezTo>
                <a:cubicBezTo>
                  <a:pt x="4988" y="7628"/>
                  <a:pt x="5015" y="7685"/>
                  <a:pt x="5073" y="7685"/>
                </a:cubicBezTo>
                <a:cubicBezTo>
                  <a:pt x="5139" y="7685"/>
                  <a:pt x="5153" y="7646"/>
                  <a:pt x="5132" y="7513"/>
                </a:cubicBezTo>
                <a:cubicBezTo>
                  <a:pt x="5107" y="7348"/>
                  <a:pt x="5125" y="7343"/>
                  <a:pt x="5603" y="7343"/>
                </a:cubicBezTo>
                <a:lnTo>
                  <a:pt x="6101" y="7343"/>
                </a:lnTo>
                <a:lnTo>
                  <a:pt x="6101" y="6232"/>
                </a:lnTo>
                <a:lnTo>
                  <a:pt x="6101" y="5124"/>
                </a:lnTo>
                <a:lnTo>
                  <a:pt x="5049" y="5124"/>
                </a:lnTo>
                <a:lnTo>
                  <a:pt x="3998" y="5124"/>
                </a:lnTo>
                <a:close/>
                <a:moveTo>
                  <a:pt x="5101" y="7789"/>
                </a:moveTo>
                <a:cubicBezTo>
                  <a:pt x="5061" y="7758"/>
                  <a:pt x="5029" y="7802"/>
                  <a:pt x="5029" y="7935"/>
                </a:cubicBezTo>
                <a:cubicBezTo>
                  <a:pt x="5029" y="8032"/>
                  <a:pt x="5048" y="8111"/>
                  <a:pt x="5071" y="8111"/>
                </a:cubicBezTo>
                <a:cubicBezTo>
                  <a:pt x="5093" y="8111"/>
                  <a:pt x="5111" y="8158"/>
                  <a:pt x="5111" y="8215"/>
                </a:cubicBezTo>
                <a:cubicBezTo>
                  <a:pt x="5111" y="8272"/>
                  <a:pt x="5161" y="8408"/>
                  <a:pt x="5221" y="8515"/>
                </a:cubicBezTo>
                <a:cubicBezTo>
                  <a:pt x="5351" y="8746"/>
                  <a:pt x="5383" y="8754"/>
                  <a:pt x="5416" y="8573"/>
                </a:cubicBezTo>
                <a:cubicBezTo>
                  <a:pt x="5452" y="8380"/>
                  <a:pt x="5449" y="8367"/>
                  <a:pt x="5369" y="8365"/>
                </a:cubicBezTo>
                <a:cubicBezTo>
                  <a:pt x="5329" y="8364"/>
                  <a:pt x="5267" y="8241"/>
                  <a:pt x="5231" y="8089"/>
                </a:cubicBezTo>
                <a:cubicBezTo>
                  <a:pt x="5192" y="7926"/>
                  <a:pt x="5142" y="7820"/>
                  <a:pt x="5101" y="7789"/>
                </a:cubicBezTo>
                <a:close/>
                <a:moveTo>
                  <a:pt x="5495" y="8541"/>
                </a:moveTo>
                <a:cubicBezTo>
                  <a:pt x="5465" y="8555"/>
                  <a:pt x="5442" y="8607"/>
                  <a:pt x="5449" y="8687"/>
                </a:cubicBezTo>
                <a:cubicBezTo>
                  <a:pt x="5457" y="8769"/>
                  <a:pt x="5491" y="8837"/>
                  <a:pt x="5524" y="8837"/>
                </a:cubicBezTo>
                <a:cubicBezTo>
                  <a:pt x="5558" y="8837"/>
                  <a:pt x="5601" y="8888"/>
                  <a:pt x="5620" y="8949"/>
                </a:cubicBezTo>
                <a:cubicBezTo>
                  <a:pt x="5664" y="9092"/>
                  <a:pt x="5746" y="9036"/>
                  <a:pt x="5764" y="8851"/>
                </a:cubicBezTo>
                <a:cubicBezTo>
                  <a:pt x="5773" y="8756"/>
                  <a:pt x="5750" y="8709"/>
                  <a:pt x="5694" y="8709"/>
                </a:cubicBezTo>
                <a:cubicBezTo>
                  <a:pt x="5649" y="8709"/>
                  <a:pt x="5599" y="8670"/>
                  <a:pt x="5585" y="8623"/>
                </a:cubicBezTo>
                <a:cubicBezTo>
                  <a:pt x="5563" y="8550"/>
                  <a:pt x="5526" y="8527"/>
                  <a:pt x="5495" y="8541"/>
                </a:cubicBezTo>
                <a:close/>
                <a:moveTo>
                  <a:pt x="5853" y="8825"/>
                </a:moveTo>
                <a:cubicBezTo>
                  <a:pt x="5814" y="8851"/>
                  <a:pt x="5772" y="8963"/>
                  <a:pt x="5771" y="9071"/>
                </a:cubicBezTo>
                <a:cubicBezTo>
                  <a:pt x="5771" y="9107"/>
                  <a:pt x="5808" y="9135"/>
                  <a:pt x="5853" y="9135"/>
                </a:cubicBezTo>
                <a:cubicBezTo>
                  <a:pt x="5941" y="9135"/>
                  <a:pt x="5966" y="8929"/>
                  <a:pt x="5890" y="8831"/>
                </a:cubicBezTo>
                <a:cubicBezTo>
                  <a:pt x="5879" y="8818"/>
                  <a:pt x="5866" y="8817"/>
                  <a:pt x="5853" y="8825"/>
                </a:cubicBezTo>
                <a:close/>
                <a:moveTo>
                  <a:pt x="6015" y="8887"/>
                </a:moveTo>
                <a:cubicBezTo>
                  <a:pt x="5991" y="8894"/>
                  <a:pt x="5977" y="8947"/>
                  <a:pt x="5977" y="9045"/>
                </a:cubicBezTo>
                <a:cubicBezTo>
                  <a:pt x="5977" y="9148"/>
                  <a:pt x="6012" y="9224"/>
                  <a:pt x="6070" y="9247"/>
                </a:cubicBezTo>
                <a:cubicBezTo>
                  <a:pt x="6252" y="9320"/>
                  <a:pt x="6307" y="9305"/>
                  <a:pt x="6307" y="9183"/>
                </a:cubicBezTo>
                <a:cubicBezTo>
                  <a:pt x="6307" y="9025"/>
                  <a:pt x="6213" y="8904"/>
                  <a:pt x="6192" y="9035"/>
                </a:cubicBezTo>
                <a:cubicBezTo>
                  <a:pt x="6181" y="9105"/>
                  <a:pt x="6158" y="9097"/>
                  <a:pt x="6115" y="9007"/>
                </a:cubicBezTo>
                <a:cubicBezTo>
                  <a:pt x="6073" y="8920"/>
                  <a:pt x="6039" y="8881"/>
                  <a:pt x="6015" y="8887"/>
                </a:cubicBezTo>
                <a:close/>
                <a:moveTo>
                  <a:pt x="6431" y="9051"/>
                </a:moveTo>
                <a:cubicBezTo>
                  <a:pt x="6376" y="9051"/>
                  <a:pt x="6348" y="9108"/>
                  <a:pt x="6348" y="9221"/>
                </a:cubicBezTo>
                <a:cubicBezTo>
                  <a:pt x="6348" y="9335"/>
                  <a:pt x="6376" y="9391"/>
                  <a:pt x="6431" y="9391"/>
                </a:cubicBezTo>
                <a:cubicBezTo>
                  <a:pt x="6486" y="9391"/>
                  <a:pt x="6513" y="9335"/>
                  <a:pt x="6513" y="9221"/>
                </a:cubicBezTo>
                <a:cubicBezTo>
                  <a:pt x="6513" y="9108"/>
                  <a:pt x="6486" y="9051"/>
                  <a:pt x="6431" y="9051"/>
                </a:cubicBezTo>
                <a:close/>
                <a:moveTo>
                  <a:pt x="6616" y="9135"/>
                </a:moveTo>
                <a:cubicBezTo>
                  <a:pt x="6553" y="9135"/>
                  <a:pt x="6531" y="9317"/>
                  <a:pt x="6581" y="9421"/>
                </a:cubicBezTo>
                <a:cubicBezTo>
                  <a:pt x="6634" y="9530"/>
                  <a:pt x="6678" y="9478"/>
                  <a:pt x="6678" y="9307"/>
                </a:cubicBezTo>
                <a:cubicBezTo>
                  <a:pt x="6678" y="9213"/>
                  <a:pt x="6650" y="9135"/>
                  <a:pt x="6616" y="9135"/>
                </a:cubicBezTo>
                <a:close/>
                <a:moveTo>
                  <a:pt x="6781" y="9175"/>
                </a:moveTo>
                <a:cubicBezTo>
                  <a:pt x="6741" y="9178"/>
                  <a:pt x="6719" y="9243"/>
                  <a:pt x="6719" y="9363"/>
                </a:cubicBezTo>
                <a:cubicBezTo>
                  <a:pt x="6719" y="9426"/>
                  <a:pt x="6756" y="9478"/>
                  <a:pt x="6801" y="9478"/>
                </a:cubicBezTo>
                <a:cubicBezTo>
                  <a:pt x="6895" y="9478"/>
                  <a:pt x="6914" y="9263"/>
                  <a:pt x="6826" y="9193"/>
                </a:cubicBezTo>
                <a:cubicBezTo>
                  <a:pt x="6810" y="9180"/>
                  <a:pt x="6794" y="9175"/>
                  <a:pt x="6781" y="9175"/>
                </a:cubicBezTo>
                <a:close/>
                <a:moveTo>
                  <a:pt x="7002" y="9221"/>
                </a:moveTo>
                <a:cubicBezTo>
                  <a:pt x="6962" y="9234"/>
                  <a:pt x="6925" y="9290"/>
                  <a:pt x="6925" y="9381"/>
                </a:cubicBezTo>
                <a:cubicBezTo>
                  <a:pt x="6925" y="9511"/>
                  <a:pt x="6957" y="9544"/>
                  <a:pt x="7090" y="9548"/>
                </a:cubicBezTo>
                <a:cubicBezTo>
                  <a:pt x="7201" y="9551"/>
                  <a:pt x="7255" y="9516"/>
                  <a:pt x="7255" y="9439"/>
                </a:cubicBezTo>
                <a:cubicBezTo>
                  <a:pt x="7255" y="9296"/>
                  <a:pt x="7132" y="9191"/>
                  <a:pt x="7128" y="9331"/>
                </a:cubicBezTo>
                <a:cubicBezTo>
                  <a:pt x="7125" y="9410"/>
                  <a:pt x="7119" y="9408"/>
                  <a:pt x="7103" y="9327"/>
                </a:cubicBezTo>
                <a:cubicBezTo>
                  <a:pt x="7087" y="9241"/>
                  <a:pt x="7043" y="9209"/>
                  <a:pt x="7002" y="9221"/>
                </a:cubicBezTo>
                <a:close/>
                <a:moveTo>
                  <a:pt x="7379" y="9307"/>
                </a:moveTo>
                <a:cubicBezTo>
                  <a:pt x="7324" y="9307"/>
                  <a:pt x="7297" y="9364"/>
                  <a:pt x="7297" y="9478"/>
                </a:cubicBezTo>
                <a:cubicBezTo>
                  <a:pt x="7297" y="9591"/>
                  <a:pt x="7324" y="9648"/>
                  <a:pt x="7379" y="9648"/>
                </a:cubicBezTo>
                <a:cubicBezTo>
                  <a:pt x="7434" y="9648"/>
                  <a:pt x="7461" y="9591"/>
                  <a:pt x="7461" y="9478"/>
                </a:cubicBezTo>
                <a:cubicBezTo>
                  <a:pt x="7461" y="9364"/>
                  <a:pt x="7434" y="9307"/>
                  <a:pt x="7379" y="9307"/>
                </a:cubicBezTo>
                <a:close/>
                <a:moveTo>
                  <a:pt x="7564" y="9361"/>
                </a:moveTo>
                <a:cubicBezTo>
                  <a:pt x="7522" y="9328"/>
                  <a:pt x="7502" y="9365"/>
                  <a:pt x="7502" y="9480"/>
                </a:cubicBezTo>
                <a:cubicBezTo>
                  <a:pt x="7502" y="9572"/>
                  <a:pt x="7530" y="9648"/>
                  <a:pt x="7564" y="9648"/>
                </a:cubicBezTo>
                <a:cubicBezTo>
                  <a:pt x="7598" y="9648"/>
                  <a:pt x="7626" y="9595"/>
                  <a:pt x="7626" y="9530"/>
                </a:cubicBezTo>
                <a:cubicBezTo>
                  <a:pt x="7626" y="9464"/>
                  <a:pt x="7598" y="9388"/>
                  <a:pt x="7564" y="9361"/>
                </a:cubicBezTo>
                <a:close/>
                <a:moveTo>
                  <a:pt x="7749" y="9391"/>
                </a:moveTo>
                <a:cubicBezTo>
                  <a:pt x="7694" y="9391"/>
                  <a:pt x="7667" y="9450"/>
                  <a:pt x="7667" y="9564"/>
                </a:cubicBezTo>
                <a:cubicBezTo>
                  <a:pt x="7667" y="9677"/>
                  <a:pt x="7694" y="9734"/>
                  <a:pt x="7749" y="9734"/>
                </a:cubicBezTo>
                <a:cubicBezTo>
                  <a:pt x="7804" y="9734"/>
                  <a:pt x="7832" y="9677"/>
                  <a:pt x="7832" y="9564"/>
                </a:cubicBezTo>
                <a:cubicBezTo>
                  <a:pt x="7832" y="9450"/>
                  <a:pt x="7804" y="9391"/>
                  <a:pt x="7749" y="9391"/>
                </a:cubicBezTo>
                <a:close/>
                <a:moveTo>
                  <a:pt x="7911" y="9399"/>
                </a:moveTo>
                <a:cubicBezTo>
                  <a:pt x="7887" y="9405"/>
                  <a:pt x="7873" y="9458"/>
                  <a:pt x="7873" y="9558"/>
                </a:cubicBezTo>
                <a:cubicBezTo>
                  <a:pt x="7873" y="9672"/>
                  <a:pt x="7908" y="9733"/>
                  <a:pt x="7987" y="9758"/>
                </a:cubicBezTo>
                <a:cubicBezTo>
                  <a:pt x="8049" y="9777"/>
                  <a:pt x="8123" y="9799"/>
                  <a:pt x="8152" y="9806"/>
                </a:cubicBezTo>
                <a:cubicBezTo>
                  <a:pt x="8180" y="9813"/>
                  <a:pt x="8203" y="9741"/>
                  <a:pt x="8203" y="9648"/>
                </a:cubicBezTo>
                <a:cubicBezTo>
                  <a:pt x="8203" y="9553"/>
                  <a:pt x="8175" y="9478"/>
                  <a:pt x="8141" y="9478"/>
                </a:cubicBezTo>
                <a:cubicBezTo>
                  <a:pt x="8107" y="9478"/>
                  <a:pt x="8079" y="9519"/>
                  <a:pt x="8079" y="9570"/>
                </a:cubicBezTo>
                <a:cubicBezTo>
                  <a:pt x="8079" y="9620"/>
                  <a:pt x="8050" y="9599"/>
                  <a:pt x="8015" y="9526"/>
                </a:cubicBezTo>
                <a:cubicBezTo>
                  <a:pt x="7971" y="9435"/>
                  <a:pt x="7936" y="9394"/>
                  <a:pt x="7911" y="9399"/>
                </a:cubicBezTo>
                <a:close/>
                <a:moveTo>
                  <a:pt x="8326" y="9564"/>
                </a:moveTo>
                <a:cubicBezTo>
                  <a:pt x="8281" y="9564"/>
                  <a:pt x="8244" y="9620"/>
                  <a:pt x="8244" y="9692"/>
                </a:cubicBezTo>
                <a:cubicBezTo>
                  <a:pt x="8244" y="9763"/>
                  <a:pt x="8281" y="9820"/>
                  <a:pt x="8326" y="9820"/>
                </a:cubicBezTo>
                <a:cubicBezTo>
                  <a:pt x="8372" y="9820"/>
                  <a:pt x="8409" y="9763"/>
                  <a:pt x="8409" y="9692"/>
                </a:cubicBezTo>
                <a:cubicBezTo>
                  <a:pt x="8409" y="9620"/>
                  <a:pt x="8372" y="9564"/>
                  <a:pt x="8326" y="9564"/>
                </a:cubicBezTo>
                <a:close/>
                <a:moveTo>
                  <a:pt x="9213" y="9918"/>
                </a:moveTo>
                <a:cubicBezTo>
                  <a:pt x="9191" y="9924"/>
                  <a:pt x="9192" y="9978"/>
                  <a:pt x="9192" y="10086"/>
                </a:cubicBezTo>
                <a:cubicBezTo>
                  <a:pt x="9192" y="10224"/>
                  <a:pt x="9211" y="10256"/>
                  <a:pt x="9274" y="10222"/>
                </a:cubicBezTo>
                <a:cubicBezTo>
                  <a:pt x="9329" y="10192"/>
                  <a:pt x="9357" y="10220"/>
                  <a:pt x="9357" y="10304"/>
                </a:cubicBezTo>
                <a:cubicBezTo>
                  <a:pt x="9357" y="10376"/>
                  <a:pt x="9387" y="10418"/>
                  <a:pt x="9426" y="10402"/>
                </a:cubicBezTo>
                <a:cubicBezTo>
                  <a:pt x="9554" y="10351"/>
                  <a:pt x="9529" y="10168"/>
                  <a:pt x="9376" y="10036"/>
                </a:cubicBezTo>
                <a:cubicBezTo>
                  <a:pt x="9281" y="9953"/>
                  <a:pt x="9235" y="9912"/>
                  <a:pt x="9213" y="9918"/>
                </a:cubicBezTo>
                <a:close/>
                <a:moveTo>
                  <a:pt x="9573" y="10302"/>
                </a:moveTo>
                <a:cubicBezTo>
                  <a:pt x="9557" y="10314"/>
                  <a:pt x="9544" y="10337"/>
                  <a:pt x="9537" y="10376"/>
                </a:cubicBezTo>
                <a:cubicBezTo>
                  <a:pt x="9523" y="10449"/>
                  <a:pt x="9554" y="10573"/>
                  <a:pt x="9610" y="10670"/>
                </a:cubicBezTo>
                <a:cubicBezTo>
                  <a:pt x="9712" y="10845"/>
                  <a:pt x="9778" y="10883"/>
                  <a:pt x="9824" y="10788"/>
                </a:cubicBezTo>
                <a:cubicBezTo>
                  <a:pt x="9861" y="10711"/>
                  <a:pt x="9769" y="10492"/>
                  <a:pt x="9723" y="10550"/>
                </a:cubicBezTo>
                <a:cubicBezTo>
                  <a:pt x="9703" y="10576"/>
                  <a:pt x="9687" y="10542"/>
                  <a:pt x="9687" y="10474"/>
                </a:cubicBezTo>
                <a:cubicBezTo>
                  <a:pt x="9687" y="10343"/>
                  <a:pt x="9619" y="10267"/>
                  <a:pt x="9573" y="10302"/>
                </a:cubicBezTo>
                <a:close/>
                <a:moveTo>
                  <a:pt x="9844" y="10866"/>
                </a:moveTo>
                <a:cubicBezTo>
                  <a:pt x="9799" y="10887"/>
                  <a:pt x="9761" y="11002"/>
                  <a:pt x="9788" y="11092"/>
                </a:cubicBezTo>
                <a:cubicBezTo>
                  <a:pt x="9803" y="11143"/>
                  <a:pt x="9842" y="11186"/>
                  <a:pt x="9875" y="11186"/>
                </a:cubicBezTo>
                <a:cubicBezTo>
                  <a:pt x="9944" y="11186"/>
                  <a:pt x="9955" y="10966"/>
                  <a:pt x="9889" y="10882"/>
                </a:cubicBezTo>
                <a:cubicBezTo>
                  <a:pt x="9875" y="10863"/>
                  <a:pt x="9859" y="10859"/>
                  <a:pt x="9844" y="10866"/>
                </a:cubicBezTo>
                <a:close/>
                <a:moveTo>
                  <a:pt x="9893" y="11270"/>
                </a:moveTo>
                <a:cubicBezTo>
                  <a:pt x="9811" y="11270"/>
                  <a:pt x="9786" y="11362"/>
                  <a:pt x="9838" y="11470"/>
                </a:cubicBezTo>
                <a:cubicBezTo>
                  <a:pt x="9888" y="11574"/>
                  <a:pt x="9975" y="11528"/>
                  <a:pt x="9975" y="11398"/>
                </a:cubicBezTo>
                <a:cubicBezTo>
                  <a:pt x="9975" y="11327"/>
                  <a:pt x="9939" y="11270"/>
                  <a:pt x="9893" y="11270"/>
                </a:cubicBezTo>
                <a:close/>
                <a:moveTo>
                  <a:pt x="2720" y="12038"/>
                </a:moveTo>
                <a:lnTo>
                  <a:pt x="2720" y="13149"/>
                </a:lnTo>
                <a:lnTo>
                  <a:pt x="2720" y="14259"/>
                </a:lnTo>
                <a:lnTo>
                  <a:pt x="3771" y="14259"/>
                </a:lnTo>
                <a:lnTo>
                  <a:pt x="4823" y="14259"/>
                </a:lnTo>
                <a:lnTo>
                  <a:pt x="4823" y="13149"/>
                </a:lnTo>
                <a:lnTo>
                  <a:pt x="4823" y="12038"/>
                </a:lnTo>
                <a:lnTo>
                  <a:pt x="3771" y="12038"/>
                </a:lnTo>
                <a:lnTo>
                  <a:pt x="2720" y="12038"/>
                </a:lnTo>
                <a:close/>
                <a:moveTo>
                  <a:pt x="11291" y="14854"/>
                </a:moveTo>
                <a:cubicBezTo>
                  <a:pt x="11269" y="14871"/>
                  <a:pt x="11253" y="14956"/>
                  <a:pt x="11253" y="15116"/>
                </a:cubicBezTo>
                <a:cubicBezTo>
                  <a:pt x="11253" y="15707"/>
                  <a:pt x="11488" y="16327"/>
                  <a:pt x="11830" y="16640"/>
                </a:cubicBezTo>
                <a:cubicBezTo>
                  <a:pt x="11932" y="16733"/>
                  <a:pt x="12342" y="16946"/>
                  <a:pt x="12742" y="17112"/>
                </a:cubicBezTo>
                <a:cubicBezTo>
                  <a:pt x="13424" y="17397"/>
                  <a:pt x="13742" y="17603"/>
                  <a:pt x="13894" y="17863"/>
                </a:cubicBezTo>
                <a:cubicBezTo>
                  <a:pt x="14006" y="18054"/>
                  <a:pt x="14108" y="18436"/>
                  <a:pt x="14139" y="18787"/>
                </a:cubicBezTo>
                <a:lnTo>
                  <a:pt x="14169" y="19125"/>
                </a:lnTo>
                <a:lnTo>
                  <a:pt x="13680" y="19125"/>
                </a:lnTo>
                <a:lnTo>
                  <a:pt x="13191" y="19125"/>
                </a:lnTo>
                <a:lnTo>
                  <a:pt x="13191" y="20235"/>
                </a:lnTo>
                <a:lnTo>
                  <a:pt x="13191" y="21346"/>
                </a:lnTo>
                <a:lnTo>
                  <a:pt x="14221" y="21346"/>
                </a:lnTo>
                <a:lnTo>
                  <a:pt x="15251" y="21346"/>
                </a:lnTo>
                <a:lnTo>
                  <a:pt x="15251" y="20235"/>
                </a:lnTo>
                <a:lnTo>
                  <a:pt x="15251" y="19125"/>
                </a:lnTo>
                <a:lnTo>
                  <a:pt x="14768" y="19125"/>
                </a:lnTo>
                <a:lnTo>
                  <a:pt x="14283" y="19125"/>
                </a:lnTo>
                <a:lnTo>
                  <a:pt x="14277" y="18733"/>
                </a:lnTo>
                <a:cubicBezTo>
                  <a:pt x="14267" y="17963"/>
                  <a:pt x="13937" y="17356"/>
                  <a:pt x="13356" y="17040"/>
                </a:cubicBezTo>
                <a:cubicBezTo>
                  <a:pt x="13045" y="16871"/>
                  <a:pt x="13083" y="16875"/>
                  <a:pt x="14138" y="17124"/>
                </a:cubicBezTo>
                <a:cubicBezTo>
                  <a:pt x="15854" y="17530"/>
                  <a:pt x="16339" y="17898"/>
                  <a:pt x="16432" y="18863"/>
                </a:cubicBezTo>
                <a:lnTo>
                  <a:pt x="16457" y="19125"/>
                </a:lnTo>
                <a:lnTo>
                  <a:pt x="15958" y="19125"/>
                </a:lnTo>
                <a:lnTo>
                  <a:pt x="15458" y="19125"/>
                </a:lnTo>
                <a:lnTo>
                  <a:pt x="15458" y="20235"/>
                </a:lnTo>
                <a:lnTo>
                  <a:pt x="15458" y="21346"/>
                </a:lnTo>
                <a:lnTo>
                  <a:pt x="16509" y="21346"/>
                </a:lnTo>
                <a:lnTo>
                  <a:pt x="17560" y="21346"/>
                </a:lnTo>
                <a:lnTo>
                  <a:pt x="17560" y="20235"/>
                </a:lnTo>
                <a:lnTo>
                  <a:pt x="17560" y="19125"/>
                </a:lnTo>
                <a:lnTo>
                  <a:pt x="17076" y="19125"/>
                </a:lnTo>
                <a:lnTo>
                  <a:pt x="16591" y="19125"/>
                </a:lnTo>
                <a:lnTo>
                  <a:pt x="16582" y="18873"/>
                </a:lnTo>
                <a:cubicBezTo>
                  <a:pt x="16554" y="18026"/>
                  <a:pt x="16136" y="17459"/>
                  <a:pt x="15291" y="17124"/>
                </a:cubicBezTo>
                <a:cubicBezTo>
                  <a:pt x="15121" y="17057"/>
                  <a:pt x="14620" y="16922"/>
                  <a:pt x="14179" y="16824"/>
                </a:cubicBezTo>
                <a:cubicBezTo>
                  <a:pt x="13737" y="16726"/>
                  <a:pt x="13218" y="16587"/>
                  <a:pt x="13025" y="16516"/>
                </a:cubicBezTo>
                <a:cubicBezTo>
                  <a:pt x="12209" y="16214"/>
                  <a:pt x="11796" y="15723"/>
                  <a:pt x="11791" y="15050"/>
                </a:cubicBezTo>
                <a:cubicBezTo>
                  <a:pt x="11790" y="14915"/>
                  <a:pt x="11764" y="14858"/>
                  <a:pt x="11707" y="14858"/>
                </a:cubicBezTo>
                <a:cubicBezTo>
                  <a:pt x="11604" y="14858"/>
                  <a:pt x="11598" y="15100"/>
                  <a:pt x="11691" y="15510"/>
                </a:cubicBezTo>
                <a:cubicBezTo>
                  <a:pt x="11776" y="15877"/>
                  <a:pt x="11964" y="16182"/>
                  <a:pt x="12273" y="16444"/>
                </a:cubicBezTo>
                <a:cubicBezTo>
                  <a:pt x="12567" y="16695"/>
                  <a:pt x="12433" y="16713"/>
                  <a:pt x="12059" y="16474"/>
                </a:cubicBezTo>
                <a:cubicBezTo>
                  <a:pt x="11693" y="16240"/>
                  <a:pt x="11484" y="15852"/>
                  <a:pt x="11418" y="15282"/>
                </a:cubicBezTo>
                <a:cubicBezTo>
                  <a:pt x="11383" y="14981"/>
                  <a:pt x="11328" y="14824"/>
                  <a:pt x="11291" y="14854"/>
                </a:cubicBezTo>
                <a:close/>
                <a:moveTo>
                  <a:pt x="10682" y="14858"/>
                </a:moveTo>
                <a:cubicBezTo>
                  <a:pt x="10608" y="14858"/>
                  <a:pt x="10594" y="14908"/>
                  <a:pt x="10594" y="15178"/>
                </a:cubicBezTo>
                <a:cubicBezTo>
                  <a:pt x="10593" y="15985"/>
                  <a:pt x="10437" y="16492"/>
                  <a:pt x="10065" y="16904"/>
                </a:cubicBezTo>
                <a:cubicBezTo>
                  <a:pt x="9936" y="17047"/>
                  <a:pt x="9791" y="17288"/>
                  <a:pt x="9741" y="17440"/>
                </a:cubicBezTo>
                <a:cubicBezTo>
                  <a:pt x="9635" y="17760"/>
                  <a:pt x="9547" y="18515"/>
                  <a:pt x="9573" y="18877"/>
                </a:cubicBezTo>
                <a:lnTo>
                  <a:pt x="9590" y="19125"/>
                </a:lnTo>
                <a:lnTo>
                  <a:pt x="9082" y="19125"/>
                </a:lnTo>
                <a:lnTo>
                  <a:pt x="8574" y="19125"/>
                </a:lnTo>
                <a:lnTo>
                  <a:pt x="8574" y="20235"/>
                </a:lnTo>
                <a:lnTo>
                  <a:pt x="8574" y="21346"/>
                </a:lnTo>
                <a:lnTo>
                  <a:pt x="9625" y="21346"/>
                </a:lnTo>
                <a:lnTo>
                  <a:pt x="10676" y="21346"/>
                </a:lnTo>
                <a:lnTo>
                  <a:pt x="10676" y="20235"/>
                </a:lnTo>
                <a:lnTo>
                  <a:pt x="10676" y="19125"/>
                </a:lnTo>
                <a:lnTo>
                  <a:pt x="10189" y="19125"/>
                </a:lnTo>
                <a:lnTo>
                  <a:pt x="9703" y="19125"/>
                </a:lnTo>
                <a:lnTo>
                  <a:pt x="9731" y="18577"/>
                </a:lnTo>
                <a:cubicBezTo>
                  <a:pt x="9746" y="18275"/>
                  <a:pt x="9794" y="17901"/>
                  <a:pt x="9838" y="17745"/>
                </a:cubicBezTo>
                <a:cubicBezTo>
                  <a:pt x="9916" y="17468"/>
                  <a:pt x="9984" y="17358"/>
                  <a:pt x="10358" y="16896"/>
                </a:cubicBezTo>
                <a:cubicBezTo>
                  <a:pt x="10579" y="16624"/>
                  <a:pt x="10701" y="16146"/>
                  <a:pt x="10741" y="15390"/>
                </a:cubicBezTo>
                <a:cubicBezTo>
                  <a:pt x="10767" y="14884"/>
                  <a:pt x="10765" y="14858"/>
                  <a:pt x="10682" y="14858"/>
                </a:cubicBezTo>
                <a:close/>
                <a:moveTo>
                  <a:pt x="10923" y="14858"/>
                </a:moveTo>
                <a:cubicBezTo>
                  <a:pt x="10868" y="14858"/>
                  <a:pt x="10841" y="14914"/>
                  <a:pt x="10841" y="15028"/>
                </a:cubicBezTo>
                <a:cubicBezTo>
                  <a:pt x="10841" y="15141"/>
                  <a:pt x="10868" y="15198"/>
                  <a:pt x="10923" y="15198"/>
                </a:cubicBezTo>
                <a:cubicBezTo>
                  <a:pt x="10978" y="15198"/>
                  <a:pt x="11006" y="15141"/>
                  <a:pt x="11006" y="15028"/>
                </a:cubicBezTo>
                <a:cubicBezTo>
                  <a:pt x="11006" y="14914"/>
                  <a:pt x="10978" y="14858"/>
                  <a:pt x="10923" y="14858"/>
                </a:cubicBezTo>
                <a:close/>
                <a:moveTo>
                  <a:pt x="9938" y="14860"/>
                </a:moveTo>
                <a:cubicBezTo>
                  <a:pt x="9901" y="14855"/>
                  <a:pt x="9840" y="14998"/>
                  <a:pt x="9781" y="15262"/>
                </a:cubicBezTo>
                <a:cubicBezTo>
                  <a:pt x="9584" y="16140"/>
                  <a:pt x="9108" y="16440"/>
                  <a:pt x="7297" y="16824"/>
                </a:cubicBezTo>
                <a:cubicBezTo>
                  <a:pt x="5976" y="17105"/>
                  <a:pt x="5370" y="17406"/>
                  <a:pt x="5059" y="17937"/>
                </a:cubicBezTo>
                <a:cubicBezTo>
                  <a:pt x="4895" y="18217"/>
                  <a:pt x="4764" y="18724"/>
                  <a:pt x="4795" y="18963"/>
                </a:cubicBezTo>
                <a:cubicBezTo>
                  <a:pt x="4814" y="19115"/>
                  <a:pt x="4788" y="19125"/>
                  <a:pt x="4406" y="19125"/>
                </a:cubicBezTo>
                <a:lnTo>
                  <a:pt x="3998" y="19125"/>
                </a:lnTo>
                <a:lnTo>
                  <a:pt x="3998" y="20235"/>
                </a:lnTo>
                <a:lnTo>
                  <a:pt x="3998" y="21346"/>
                </a:lnTo>
                <a:lnTo>
                  <a:pt x="5049" y="21346"/>
                </a:lnTo>
                <a:lnTo>
                  <a:pt x="6101" y="21346"/>
                </a:lnTo>
                <a:lnTo>
                  <a:pt x="6101" y="20239"/>
                </a:lnTo>
                <a:lnTo>
                  <a:pt x="6101" y="19131"/>
                </a:lnTo>
                <a:lnTo>
                  <a:pt x="5678" y="19107"/>
                </a:lnTo>
                <a:lnTo>
                  <a:pt x="5256" y="19083"/>
                </a:lnTo>
                <a:lnTo>
                  <a:pt x="5383" y="18813"/>
                </a:lnTo>
                <a:cubicBezTo>
                  <a:pt x="5543" y="18474"/>
                  <a:pt x="5780" y="18335"/>
                  <a:pt x="6204" y="18335"/>
                </a:cubicBezTo>
                <a:cubicBezTo>
                  <a:pt x="6601" y="18335"/>
                  <a:pt x="6859" y="18469"/>
                  <a:pt x="6992" y="18743"/>
                </a:cubicBezTo>
                <a:cubicBezTo>
                  <a:pt x="7154" y="19080"/>
                  <a:pt x="7119" y="19125"/>
                  <a:pt x="6698" y="19125"/>
                </a:cubicBezTo>
                <a:lnTo>
                  <a:pt x="6307" y="19125"/>
                </a:lnTo>
                <a:lnTo>
                  <a:pt x="6307" y="20235"/>
                </a:lnTo>
                <a:lnTo>
                  <a:pt x="6307" y="21346"/>
                </a:lnTo>
                <a:lnTo>
                  <a:pt x="7358" y="21346"/>
                </a:lnTo>
                <a:lnTo>
                  <a:pt x="8409" y="21346"/>
                </a:lnTo>
                <a:lnTo>
                  <a:pt x="8409" y="20235"/>
                </a:lnTo>
                <a:lnTo>
                  <a:pt x="8409" y="19125"/>
                </a:lnTo>
                <a:lnTo>
                  <a:pt x="8007" y="19125"/>
                </a:lnTo>
                <a:lnTo>
                  <a:pt x="7605" y="19125"/>
                </a:lnTo>
                <a:lnTo>
                  <a:pt x="7596" y="18651"/>
                </a:lnTo>
                <a:cubicBezTo>
                  <a:pt x="7583" y="17979"/>
                  <a:pt x="7489" y="17622"/>
                  <a:pt x="7260" y="17374"/>
                </a:cubicBezTo>
                <a:cubicBezTo>
                  <a:pt x="7133" y="17238"/>
                  <a:pt x="7097" y="17168"/>
                  <a:pt x="7152" y="17164"/>
                </a:cubicBezTo>
                <a:cubicBezTo>
                  <a:pt x="7354" y="17153"/>
                  <a:pt x="8379" y="16893"/>
                  <a:pt x="8682" y="16776"/>
                </a:cubicBezTo>
                <a:cubicBezTo>
                  <a:pt x="9505" y="16460"/>
                  <a:pt x="9975" y="15828"/>
                  <a:pt x="9975" y="15036"/>
                </a:cubicBezTo>
                <a:cubicBezTo>
                  <a:pt x="9975" y="14919"/>
                  <a:pt x="9961" y="14862"/>
                  <a:pt x="9938" y="14860"/>
                </a:cubicBezTo>
                <a:close/>
                <a:moveTo>
                  <a:pt x="10944" y="15284"/>
                </a:moveTo>
                <a:cubicBezTo>
                  <a:pt x="10910" y="15284"/>
                  <a:pt x="10883" y="15359"/>
                  <a:pt x="10883" y="15452"/>
                </a:cubicBezTo>
                <a:cubicBezTo>
                  <a:pt x="10883" y="15566"/>
                  <a:pt x="10902" y="15603"/>
                  <a:pt x="10944" y="15570"/>
                </a:cubicBezTo>
                <a:cubicBezTo>
                  <a:pt x="10978" y="15543"/>
                  <a:pt x="11006" y="15467"/>
                  <a:pt x="11006" y="15402"/>
                </a:cubicBezTo>
                <a:cubicBezTo>
                  <a:pt x="11006" y="15336"/>
                  <a:pt x="10978" y="15284"/>
                  <a:pt x="10944" y="15284"/>
                </a:cubicBezTo>
                <a:close/>
                <a:moveTo>
                  <a:pt x="10988" y="15626"/>
                </a:moveTo>
                <a:cubicBezTo>
                  <a:pt x="10915" y="15626"/>
                  <a:pt x="10868" y="15766"/>
                  <a:pt x="10903" y="15882"/>
                </a:cubicBezTo>
                <a:cubicBezTo>
                  <a:pt x="10948" y="16032"/>
                  <a:pt x="11048" y="15973"/>
                  <a:pt x="11048" y="15796"/>
                </a:cubicBezTo>
                <a:cubicBezTo>
                  <a:pt x="11048" y="15702"/>
                  <a:pt x="11020" y="15626"/>
                  <a:pt x="10988" y="15626"/>
                </a:cubicBezTo>
                <a:close/>
                <a:moveTo>
                  <a:pt x="11012" y="16068"/>
                </a:moveTo>
                <a:cubicBezTo>
                  <a:pt x="10909" y="16036"/>
                  <a:pt x="10897" y="16156"/>
                  <a:pt x="10985" y="16338"/>
                </a:cubicBezTo>
                <a:cubicBezTo>
                  <a:pt x="11019" y="16408"/>
                  <a:pt x="11048" y="16500"/>
                  <a:pt x="11048" y="16540"/>
                </a:cubicBezTo>
                <a:cubicBezTo>
                  <a:pt x="11048" y="16653"/>
                  <a:pt x="11177" y="16856"/>
                  <a:pt x="11421" y="17126"/>
                </a:cubicBezTo>
                <a:cubicBezTo>
                  <a:pt x="11544" y="17262"/>
                  <a:pt x="11660" y="17423"/>
                  <a:pt x="11678" y="17482"/>
                </a:cubicBezTo>
                <a:cubicBezTo>
                  <a:pt x="11718" y="17613"/>
                  <a:pt x="11775" y="17620"/>
                  <a:pt x="11810" y="17500"/>
                </a:cubicBezTo>
                <a:cubicBezTo>
                  <a:pt x="11841" y="17398"/>
                  <a:pt x="11668" y="16994"/>
                  <a:pt x="11593" y="16992"/>
                </a:cubicBezTo>
                <a:cubicBezTo>
                  <a:pt x="11565" y="16991"/>
                  <a:pt x="11542" y="16953"/>
                  <a:pt x="11542" y="16906"/>
                </a:cubicBezTo>
                <a:cubicBezTo>
                  <a:pt x="11542" y="16859"/>
                  <a:pt x="11506" y="16820"/>
                  <a:pt x="11463" y="16820"/>
                </a:cubicBezTo>
                <a:cubicBezTo>
                  <a:pt x="11419" y="16820"/>
                  <a:pt x="11378" y="16786"/>
                  <a:pt x="11370" y="16742"/>
                </a:cubicBezTo>
                <a:cubicBezTo>
                  <a:pt x="11362" y="16699"/>
                  <a:pt x="11330" y="16649"/>
                  <a:pt x="11297" y="16634"/>
                </a:cubicBezTo>
                <a:cubicBezTo>
                  <a:pt x="11264" y="16619"/>
                  <a:pt x="11206" y="16491"/>
                  <a:pt x="11168" y="16350"/>
                </a:cubicBezTo>
                <a:cubicBezTo>
                  <a:pt x="11131" y="16209"/>
                  <a:pt x="11060" y="16083"/>
                  <a:pt x="11012" y="16068"/>
                </a:cubicBezTo>
                <a:close/>
                <a:moveTo>
                  <a:pt x="11886" y="17601"/>
                </a:moveTo>
                <a:cubicBezTo>
                  <a:pt x="11868" y="17586"/>
                  <a:pt x="11838" y="17609"/>
                  <a:pt x="11794" y="17667"/>
                </a:cubicBezTo>
                <a:cubicBezTo>
                  <a:pt x="11763" y="17708"/>
                  <a:pt x="11750" y="17782"/>
                  <a:pt x="11766" y="17835"/>
                </a:cubicBezTo>
                <a:cubicBezTo>
                  <a:pt x="11813" y="17993"/>
                  <a:pt x="11912" y="17943"/>
                  <a:pt x="11912" y="17761"/>
                </a:cubicBezTo>
                <a:cubicBezTo>
                  <a:pt x="11912" y="17668"/>
                  <a:pt x="11905" y="17615"/>
                  <a:pt x="11886" y="17601"/>
                </a:cubicBezTo>
                <a:close/>
                <a:moveTo>
                  <a:pt x="11892" y="18017"/>
                </a:moveTo>
                <a:cubicBezTo>
                  <a:pt x="11853" y="18017"/>
                  <a:pt x="11837" y="18121"/>
                  <a:pt x="11838" y="18357"/>
                </a:cubicBezTo>
                <a:cubicBezTo>
                  <a:pt x="11840" y="18633"/>
                  <a:pt x="11855" y="18699"/>
                  <a:pt x="11917" y="18699"/>
                </a:cubicBezTo>
                <a:cubicBezTo>
                  <a:pt x="11967" y="18699"/>
                  <a:pt x="11995" y="18639"/>
                  <a:pt x="11995" y="18529"/>
                </a:cubicBezTo>
                <a:cubicBezTo>
                  <a:pt x="11995" y="18435"/>
                  <a:pt x="11972" y="18358"/>
                  <a:pt x="11943" y="18357"/>
                </a:cubicBezTo>
                <a:cubicBezTo>
                  <a:pt x="11906" y="18356"/>
                  <a:pt x="11908" y="18335"/>
                  <a:pt x="11949" y="18281"/>
                </a:cubicBezTo>
                <a:cubicBezTo>
                  <a:pt x="12015" y="18195"/>
                  <a:pt x="11976" y="18017"/>
                  <a:pt x="11892" y="18017"/>
                </a:cubicBezTo>
                <a:close/>
                <a:moveTo>
                  <a:pt x="11934" y="18785"/>
                </a:moveTo>
                <a:cubicBezTo>
                  <a:pt x="11899" y="18785"/>
                  <a:pt x="11872" y="18860"/>
                  <a:pt x="11872" y="18955"/>
                </a:cubicBezTo>
                <a:cubicBezTo>
                  <a:pt x="11872" y="19116"/>
                  <a:pt x="11844" y="19125"/>
                  <a:pt x="11377" y="19125"/>
                </a:cubicBezTo>
                <a:lnTo>
                  <a:pt x="10883" y="19125"/>
                </a:lnTo>
                <a:lnTo>
                  <a:pt x="10883" y="20235"/>
                </a:lnTo>
                <a:lnTo>
                  <a:pt x="10883" y="21346"/>
                </a:lnTo>
                <a:lnTo>
                  <a:pt x="11934" y="21346"/>
                </a:lnTo>
                <a:lnTo>
                  <a:pt x="12985" y="21346"/>
                </a:lnTo>
                <a:lnTo>
                  <a:pt x="12985" y="20235"/>
                </a:lnTo>
                <a:lnTo>
                  <a:pt x="12985" y="19125"/>
                </a:lnTo>
                <a:lnTo>
                  <a:pt x="12490" y="19125"/>
                </a:lnTo>
                <a:cubicBezTo>
                  <a:pt x="12023" y="19125"/>
                  <a:pt x="11995" y="19116"/>
                  <a:pt x="11995" y="18955"/>
                </a:cubicBezTo>
                <a:cubicBezTo>
                  <a:pt x="11995" y="18860"/>
                  <a:pt x="11968" y="18785"/>
                  <a:pt x="11934" y="18785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273" name="KISTI-CERN 20Gbps"/>
          <p:cNvSpPr txBox="1"/>
          <p:nvPr/>
        </p:nvSpPr>
        <p:spPr>
          <a:xfrm>
            <a:off x="10128228" y="8669635"/>
            <a:ext cx="3082748" cy="461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b="1">
                <a:solidFill>
                  <a:schemeClr val="accent5">
                    <a:hueOff val="-82419"/>
                    <a:satOff val="-9513"/>
                    <a:lumOff val="-16343"/>
                  </a:schemeClr>
                </a:solidFill>
              </a:defRPr>
            </a:lvl1pPr>
          </a:lstStyle>
          <a:p>
            <a:r>
              <a:t>KISTI-CERN 20Gbps</a:t>
            </a:r>
          </a:p>
        </p:txBody>
      </p:sp>
      <p:grpSp>
        <p:nvGrpSpPr>
          <p:cNvPr id="304" name="Group"/>
          <p:cNvGrpSpPr/>
          <p:nvPr/>
        </p:nvGrpSpPr>
        <p:grpSpPr>
          <a:xfrm>
            <a:off x="15114857" y="8684293"/>
            <a:ext cx="3014752" cy="3313633"/>
            <a:chOff x="0" y="0"/>
            <a:chExt cx="3014750" cy="3313631"/>
          </a:xfrm>
        </p:grpSpPr>
        <p:grpSp>
          <p:nvGrpSpPr>
            <p:cNvPr id="283" name="Group"/>
            <p:cNvGrpSpPr/>
            <p:nvPr/>
          </p:nvGrpSpPr>
          <p:grpSpPr>
            <a:xfrm>
              <a:off x="-1" y="-1"/>
              <a:ext cx="1014255" cy="3313633"/>
              <a:chOff x="0" y="0"/>
              <a:chExt cx="1014253" cy="3313631"/>
            </a:xfrm>
          </p:grpSpPr>
          <p:pic>
            <p:nvPicPr>
              <p:cNvPr id="274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5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3158" t="37756" r="3904" b="31416"/>
              <a:stretch>
                <a:fillRect/>
              </a:stretch>
            </p:blipFill>
            <p:spPr>
              <a:xfrm>
                <a:off x="0" y="459725"/>
                <a:ext cx="1013946" cy="18203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6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645994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7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1104441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8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3158" t="37756" r="3904" b="31416"/>
              <a:stretch>
                <a:fillRect/>
              </a:stretch>
            </p:blipFill>
            <p:spPr>
              <a:xfrm>
                <a:off x="0" y="1564166"/>
                <a:ext cx="1013946" cy="18203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79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1750435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0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2208882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1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3158" t="37756" r="3904" b="31416"/>
              <a:stretch>
                <a:fillRect/>
              </a:stretch>
            </p:blipFill>
            <p:spPr>
              <a:xfrm>
                <a:off x="0" y="2668607"/>
                <a:ext cx="1013946" cy="18203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2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2854876"/>
                <a:ext cx="1014254" cy="45875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293" name="Group"/>
            <p:cNvGrpSpPr/>
            <p:nvPr/>
          </p:nvGrpSpPr>
          <p:grpSpPr>
            <a:xfrm>
              <a:off x="1000248" y="-1"/>
              <a:ext cx="1014255" cy="3313633"/>
              <a:chOff x="0" y="0"/>
              <a:chExt cx="1014253" cy="3313631"/>
            </a:xfrm>
          </p:grpSpPr>
          <p:pic>
            <p:nvPicPr>
              <p:cNvPr id="284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5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3158" t="37756" r="3904" b="31416"/>
              <a:stretch>
                <a:fillRect/>
              </a:stretch>
            </p:blipFill>
            <p:spPr>
              <a:xfrm>
                <a:off x="0" y="459725"/>
                <a:ext cx="1013946" cy="18203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6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645994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7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1104441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8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3158" t="37756" r="3904" b="31416"/>
              <a:stretch>
                <a:fillRect/>
              </a:stretch>
            </p:blipFill>
            <p:spPr>
              <a:xfrm>
                <a:off x="0" y="1564166"/>
                <a:ext cx="1013946" cy="18203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9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1750435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90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2208882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91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3158" t="37756" r="3904" b="31416"/>
              <a:stretch>
                <a:fillRect/>
              </a:stretch>
            </p:blipFill>
            <p:spPr>
              <a:xfrm>
                <a:off x="0" y="2668607"/>
                <a:ext cx="1013946" cy="18203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92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2854876"/>
                <a:ext cx="1014254" cy="45875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303" name="Group"/>
            <p:cNvGrpSpPr/>
            <p:nvPr/>
          </p:nvGrpSpPr>
          <p:grpSpPr>
            <a:xfrm>
              <a:off x="2000497" y="-1"/>
              <a:ext cx="1014254" cy="3313633"/>
              <a:chOff x="0" y="0"/>
              <a:chExt cx="1014253" cy="3313631"/>
            </a:xfrm>
          </p:grpSpPr>
          <p:pic>
            <p:nvPicPr>
              <p:cNvPr id="294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95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3158" t="37756" r="3904" b="31416"/>
              <a:stretch>
                <a:fillRect/>
              </a:stretch>
            </p:blipFill>
            <p:spPr>
              <a:xfrm>
                <a:off x="0" y="459725"/>
                <a:ext cx="1013946" cy="18203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96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645994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97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1104441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98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3158" t="37756" r="3904" b="31416"/>
              <a:stretch>
                <a:fillRect/>
              </a:stretch>
            </p:blipFill>
            <p:spPr>
              <a:xfrm>
                <a:off x="0" y="1564166"/>
                <a:ext cx="1013946" cy="18203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99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1750435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0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2208882"/>
                <a:ext cx="1014254" cy="4587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1" name="Image" descr="Image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3158" t="37756" r="3904" b="31416"/>
              <a:stretch>
                <a:fillRect/>
              </a:stretch>
            </p:blipFill>
            <p:spPr>
              <a:xfrm>
                <a:off x="0" y="2668607"/>
                <a:ext cx="1013946" cy="18203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2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2854876"/>
                <a:ext cx="1014254" cy="45875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411" name="Group"/>
          <p:cNvGrpSpPr/>
          <p:nvPr/>
        </p:nvGrpSpPr>
        <p:grpSpPr>
          <a:xfrm>
            <a:off x="20100721" y="1438609"/>
            <a:ext cx="3209478" cy="3199790"/>
            <a:chOff x="0" y="0"/>
            <a:chExt cx="3209476" cy="3199788"/>
          </a:xfrm>
        </p:grpSpPr>
        <p:grpSp>
          <p:nvGrpSpPr>
            <p:cNvPr id="338" name="Group"/>
            <p:cNvGrpSpPr/>
            <p:nvPr/>
          </p:nvGrpSpPr>
          <p:grpSpPr>
            <a:xfrm>
              <a:off x="1079162" y="0"/>
              <a:ext cx="1051153" cy="3199789"/>
              <a:chOff x="0" y="0"/>
              <a:chExt cx="1051152" cy="3199788"/>
            </a:xfrm>
          </p:grpSpPr>
          <p:pic>
            <p:nvPicPr>
              <p:cNvPr id="305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1544186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6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1639115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7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1737383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8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183329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09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193058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0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025507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1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123776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2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21968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3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31697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4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41190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5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51224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6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61015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7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711075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8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80395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9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903806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0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99897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1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0"/>
                <a:ext cx="1051153" cy="10221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2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94927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3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193195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4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28910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5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386391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6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481319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7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579588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8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675494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29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772784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0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867712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1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965980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2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1061887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3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1159177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4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1254104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5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1352373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6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1448279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37" name="Image" descr="Image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rcRect l="1640" t="43015" r="1368" b="43016"/>
              <a:stretch>
                <a:fillRect/>
              </a:stretch>
            </p:blipFill>
            <p:spPr>
              <a:xfrm>
                <a:off x="0" y="3097576"/>
                <a:ext cx="1051153" cy="1022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374" name="Group"/>
            <p:cNvGrpSpPr/>
            <p:nvPr/>
          </p:nvGrpSpPr>
          <p:grpSpPr>
            <a:xfrm>
              <a:off x="2138083" y="0"/>
              <a:ext cx="1071394" cy="3199790"/>
              <a:chOff x="0" y="0"/>
              <a:chExt cx="1071393" cy="3199789"/>
            </a:xfrm>
          </p:grpSpPr>
          <p:pic>
            <p:nvPicPr>
              <p:cNvPr id="339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37051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0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46022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1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55193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2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64365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3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733368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4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82707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5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91678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6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00849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7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10021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8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189927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9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283684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0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37340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1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465113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2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55682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3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64654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4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740244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5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82996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6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92167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7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301338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8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310310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9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0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0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89717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1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81428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2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73138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3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362856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4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45661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5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54633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6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63804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7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729752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8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81946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9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91317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0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00289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1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09460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2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18631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3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27602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410" name="Group"/>
            <p:cNvGrpSpPr/>
            <p:nvPr/>
          </p:nvGrpSpPr>
          <p:grpSpPr>
            <a:xfrm>
              <a:off x="0" y="0"/>
              <a:ext cx="1071394" cy="3199790"/>
              <a:chOff x="0" y="0"/>
              <a:chExt cx="1071393" cy="3199789"/>
            </a:xfrm>
          </p:grpSpPr>
          <p:pic>
            <p:nvPicPr>
              <p:cNvPr id="375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37051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6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46022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7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55193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8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64365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9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733368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0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82707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1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91678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2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00849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3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10021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4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189927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5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283684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6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37340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7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465113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8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55682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9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64654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0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740244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1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82996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2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921672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3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301338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4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310310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5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0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6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89717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7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81428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8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273138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9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362856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0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45661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1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54633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2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63804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3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729752"/>
                <a:ext cx="1071394" cy="9668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4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81946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5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913173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6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002890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7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09460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8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186311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9" name="Image" descr="Image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12495" t="49717" r="12652" b="41272"/>
              <a:stretch>
                <a:fillRect/>
              </a:stretch>
            </p:blipFill>
            <p:spPr>
              <a:xfrm>
                <a:off x="0" y="1276029"/>
                <a:ext cx="1071394" cy="96689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sp>
        <p:nvSpPr>
          <p:cNvPr id="412" name="Job Broker"/>
          <p:cNvSpPr/>
          <p:nvPr/>
        </p:nvSpPr>
        <p:spPr>
          <a:xfrm>
            <a:off x="4244256" y="4897851"/>
            <a:ext cx="2021333" cy="62795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Job Broker</a:t>
            </a:r>
          </a:p>
        </p:txBody>
      </p:sp>
      <p:cxnSp>
        <p:nvCxnSpPr>
          <p:cNvPr id="420" name="Connection Line"/>
          <p:cNvCxnSpPr>
            <a:stCxn id="414" idx="0"/>
            <a:endCxn id="413" idx="0"/>
          </p:cNvCxnSpPr>
          <p:nvPr/>
        </p:nvCxnSpPr>
        <p:spPr>
          <a:xfrm flipH="1">
            <a:off x="12525210" y="5157737"/>
            <a:ext cx="4097025" cy="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headEnd type="triangle"/>
          </a:ln>
        </p:spPr>
      </p:cxnSp>
      <p:cxnSp>
        <p:nvCxnSpPr>
          <p:cNvPr id="421" name="Connection Line"/>
          <p:cNvCxnSpPr>
            <a:stCxn id="414" idx="0"/>
            <a:endCxn id="416" idx="0"/>
          </p:cNvCxnSpPr>
          <p:nvPr/>
        </p:nvCxnSpPr>
        <p:spPr>
          <a:xfrm>
            <a:off x="16622234" y="5157737"/>
            <a:ext cx="5083227" cy="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22" name="Connection Line"/>
          <p:cNvCxnSpPr>
            <a:stCxn id="414" idx="0"/>
            <a:endCxn id="415" idx="0"/>
          </p:cNvCxnSpPr>
          <p:nvPr/>
        </p:nvCxnSpPr>
        <p:spPr>
          <a:xfrm flipH="1" flipV="1">
            <a:off x="12525210" y="2179932"/>
            <a:ext cx="4097025" cy="297780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424" name="Reconstruction"/>
          <p:cNvSpPr txBox="1"/>
          <p:nvPr/>
        </p:nvSpPr>
        <p:spPr>
          <a:xfrm>
            <a:off x="192110" y="3779686"/>
            <a:ext cx="1604366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600" b="1">
                <a:solidFill>
                  <a:srgbClr val="000000"/>
                </a:solidFill>
              </a:defRPr>
            </a:lvl1pPr>
          </a:lstStyle>
          <a:p>
            <a:r>
              <a:t>Reconstruction</a:t>
            </a:r>
          </a:p>
        </p:txBody>
      </p:sp>
      <p:sp>
        <p:nvSpPr>
          <p:cNvPr id="425" name="Simulation"/>
          <p:cNvSpPr txBox="1"/>
          <p:nvPr/>
        </p:nvSpPr>
        <p:spPr>
          <a:xfrm>
            <a:off x="756964" y="2870001"/>
            <a:ext cx="1140867" cy="337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600" b="1">
                <a:solidFill>
                  <a:srgbClr val="000000"/>
                </a:solidFill>
              </a:defRPr>
            </a:lvl1pPr>
          </a:lstStyle>
          <a:p>
            <a:r>
              <a:t>Simulation</a:t>
            </a:r>
          </a:p>
        </p:txBody>
      </p:sp>
      <p:sp>
        <p:nvSpPr>
          <p:cNvPr id="426" name="Organised Analysis"/>
          <p:cNvSpPr txBox="1"/>
          <p:nvPr/>
        </p:nvSpPr>
        <p:spPr>
          <a:xfrm>
            <a:off x="2167925" y="2870001"/>
            <a:ext cx="1970736" cy="337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600" b="1">
                <a:solidFill>
                  <a:srgbClr val="000000"/>
                </a:solidFill>
              </a:defRPr>
            </a:lvl1pPr>
          </a:lstStyle>
          <a:p>
            <a:r>
              <a:t>Organised Analysis</a:t>
            </a:r>
          </a:p>
        </p:txBody>
      </p:sp>
      <p:sp>
        <p:nvSpPr>
          <p:cNvPr id="427" name="User Analysis"/>
          <p:cNvSpPr txBox="1"/>
          <p:nvPr/>
        </p:nvSpPr>
        <p:spPr>
          <a:xfrm>
            <a:off x="3072775" y="3779686"/>
            <a:ext cx="1431037" cy="337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600" b="1">
                <a:solidFill>
                  <a:srgbClr val="000000"/>
                </a:solidFill>
              </a:defRPr>
            </a:lvl1pPr>
          </a:lstStyle>
          <a:p>
            <a:r>
              <a:t>User Analysis</a:t>
            </a:r>
          </a:p>
        </p:txBody>
      </p:sp>
      <p:cxnSp>
        <p:nvCxnSpPr>
          <p:cNvPr id="431" name="Connection Line"/>
          <p:cNvCxnSpPr>
            <a:stCxn id="427" idx="0"/>
            <a:endCxn id="495" idx="0"/>
          </p:cNvCxnSpPr>
          <p:nvPr/>
        </p:nvCxnSpPr>
        <p:spPr>
          <a:xfrm flipH="1">
            <a:off x="2422442" y="3948189"/>
            <a:ext cx="1365852" cy="1263642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432" name="Detector"/>
          <p:cNvSpPr/>
          <p:nvPr/>
        </p:nvSpPr>
        <p:spPr>
          <a:xfrm>
            <a:off x="316731" y="7680225"/>
            <a:ext cx="2021333" cy="62795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Detector</a:t>
            </a:r>
          </a:p>
        </p:txBody>
      </p:sp>
      <p:sp>
        <p:nvSpPr>
          <p:cNvPr id="434" name="T0"/>
          <p:cNvSpPr/>
          <p:nvPr/>
        </p:nvSpPr>
        <p:spPr>
          <a:xfrm>
            <a:off x="4253385" y="9306106"/>
            <a:ext cx="2021333" cy="62795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T0</a:t>
            </a:r>
          </a:p>
        </p:txBody>
      </p:sp>
      <p:cxnSp>
        <p:nvCxnSpPr>
          <p:cNvPr id="435" name="Connection Line"/>
          <p:cNvCxnSpPr>
            <a:stCxn id="417" idx="0"/>
            <a:endCxn id="434" idx="0"/>
          </p:cNvCxnSpPr>
          <p:nvPr/>
        </p:nvCxnSpPr>
        <p:spPr>
          <a:xfrm>
            <a:off x="5264051" y="7982459"/>
            <a:ext cx="1" cy="1637626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7" name="Connection Line"/>
          <p:cNvCxnSpPr>
            <a:stCxn id="415" idx="0"/>
            <a:endCxn id="497" idx="0"/>
          </p:cNvCxnSpPr>
          <p:nvPr/>
        </p:nvCxnSpPr>
        <p:spPr>
          <a:xfrm flipH="1">
            <a:off x="5254922" y="2179932"/>
            <a:ext cx="7270289" cy="1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cxnSp>
        <p:nvCxnSpPr>
          <p:cNvPr id="438" name="Connection Line"/>
          <p:cNvCxnSpPr>
            <a:stCxn id="418" idx="0"/>
            <a:endCxn id="416" idx="0"/>
          </p:cNvCxnSpPr>
          <p:nvPr/>
        </p:nvCxnSpPr>
        <p:spPr>
          <a:xfrm flipV="1">
            <a:off x="16622234" y="5157737"/>
            <a:ext cx="5083227" cy="2824722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</p:cxnSp>
      <p:sp>
        <p:nvSpPr>
          <p:cNvPr id="440" name="submission"/>
          <p:cNvSpPr txBox="1"/>
          <p:nvPr/>
        </p:nvSpPr>
        <p:spPr>
          <a:xfrm rot="21600000">
            <a:off x="13890100" y="4820369"/>
            <a:ext cx="1358114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submission</a:t>
            </a:r>
          </a:p>
        </p:txBody>
      </p:sp>
      <p:sp>
        <p:nvSpPr>
          <p:cNvPr id="441" name="allocation"/>
          <p:cNvSpPr txBox="1"/>
          <p:nvPr/>
        </p:nvSpPr>
        <p:spPr>
          <a:xfrm>
            <a:off x="8299934" y="4845769"/>
            <a:ext cx="1180263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allocation</a:t>
            </a:r>
          </a:p>
        </p:txBody>
      </p:sp>
      <p:sp>
        <p:nvSpPr>
          <p:cNvPr id="442" name="statistics"/>
          <p:cNvSpPr txBox="1"/>
          <p:nvPr/>
        </p:nvSpPr>
        <p:spPr>
          <a:xfrm rot="2157299">
            <a:off x="14089915" y="3349748"/>
            <a:ext cx="1104367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statistics</a:t>
            </a:r>
          </a:p>
        </p:txBody>
      </p:sp>
      <p:sp>
        <p:nvSpPr>
          <p:cNvPr id="443" name="scheduling"/>
          <p:cNvSpPr txBox="1"/>
          <p:nvPr/>
        </p:nvSpPr>
        <p:spPr>
          <a:xfrm>
            <a:off x="18507543" y="4767575"/>
            <a:ext cx="1303478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scheduling</a:t>
            </a:r>
          </a:p>
        </p:txBody>
      </p:sp>
      <p:sp>
        <p:nvSpPr>
          <p:cNvPr id="444" name="read only"/>
          <p:cNvSpPr txBox="1"/>
          <p:nvPr/>
        </p:nvSpPr>
        <p:spPr>
          <a:xfrm rot="19849387">
            <a:off x="18600468" y="6212220"/>
            <a:ext cx="1117627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read only</a:t>
            </a:r>
          </a:p>
        </p:txBody>
      </p:sp>
      <p:sp>
        <p:nvSpPr>
          <p:cNvPr id="445" name="real-time data transfer (&gt; 25Gb/s required)"/>
          <p:cNvSpPr txBox="1"/>
          <p:nvPr/>
        </p:nvSpPr>
        <p:spPr>
          <a:xfrm>
            <a:off x="8593019" y="7590384"/>
            <a:ext cx="4700246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real-time data transfer (&gt; 25Gb/s required)</a:t>
            </a:r>
          </a:p>
        </p:txBody>
      </p:sp>
      <p:sp>
        <p:nvSpPr>
          <p:cNvPr id="446" name="ALICE O2"/>
          <p:cNvSpPr txBox="1"/>
          <p:nvPr/>
        </p:nvSpPr>
        <p:spPr>
          <a:xfrm>
            <a:off x="2715766" y="7590384"/>
            <a:ext cx="1159917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ALICE O2</a:t>
            </a:r>
          </a:p>
        </p:txBody>
      </p:sp>
      <p:sp>
        <p:nvSpPr>
          <p:cNvPr id="447" name="archive"/>
          <p:cNvSpPr txBox="1"/>
          <p:nvPr/>
        </p:nvSpPr>
        <p:spPr>
          <a:xfrm rot="16200000">
            <a:off x="4626843" y="8607736"/>
            <a:ext cx="906171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archive</a:t>
            </a:r>
          </a:p>
        </p:txBody>
      </p:sp>
      <p:grpSp>
        <p:nvGrpSpPr>
          <p:cNvPr id="474" name="Group"/>
          <p:cNvGrpSpPr/>
          <p:nvPr/>
        </p:nvGrpSpPr>
        <p:grpSpPr>
          <a:xfrm>
            <a:off x="21004662" y="8703980"/>
            <a:ext cx="1071394" cy="916105"/>
            <a:chOff x="0" y="0"/>
            <a:chExt cx="1071393" cy="916103"/>
          </a:xfrm>
        </p:grpSpPr>
        <p:pic>
          <p:nvPicPr>
            <p:cNvPr id="464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2495" t="49717" r="12652" b="41272"/>
            <a:stretch>
              <a:fillRect/>
            </a:stretch>
          </p:blipFill>
          <p:spPr>
            <a:xfrm>
              <a:off x="0" y="0"/>
              <a:ext cx="1071394" cy="966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5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2495" t="49717" r="12652" b="41272"/>
            <a:stretch>
              <a:fillRect/>
            </a:stretch>
          </p:blipFill>
          <p:spPr>
            <a:xfrm>
              <a:off x="0" y="89717"/>
              <a:ext cx="1071394" cy="966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6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2495" t="49717" r="12652" b="41272"/>
            <a:stretch>
              <a:fillRect/>
            </a:stretch>
          </p:blipFill>
          <p:spPr>
            <a:xfrm>
              <a:off x="0" y="181428"/>
              <a:ext cx="1071394" cy="966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7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2495" t="49717" r="12652" b="41272"/>
            <a:stretch>
              <a:fillRect/>
            </a:stretch>
          </p:blipFill>
          <p:spPr>
            <a:xfrm>
              <a:off x="0" y="273138"/>
              <a:ext cx="1071394" cy="966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8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2495" t="49717" r="12652" b="41272"/>
            <a:stretch>
              <a:fillRect/>
            </a:stretch>
          </p:blipFill>
          <p:spPr>
            <a:xfrm>
              <a:off x="0" y="362856"/>
              <a:ext cx="1071394" cy="966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69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2495" t="49717" r="12652" b="41272"/>
            <a:stretch>
              <a:fillRect/>
            </a:stretch>
          </p:blipFill>
          <p:spPr>
            <a:xfrm>
              <a:off x="0" y="456559"/>
              <a:ext cx="1071394" cy="966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0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2495" t="49717" r="12652" b="41272"/>
            <a:stretch>
              <a:fillRect/>
            </a:stretch>
          </p:blipFill>
          <p:spPr>
            <a:xfrm>
              <a:off x="0" y="546277"/>
              <a:ext cx="1071394" cy="966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1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2495" t="49717" r="12652" b="41272"/>
            <a:stretch>
              <a:fillRect/>
            </a:stretch>
          </p:blipFill>
          <p:spPr>
            <a:xfrm>
              <a:off x="0" y="637987"/>
              <a:ext cx="1071394" cy="966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2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2495" t="49717" r="12652" b="41272"/>
            <a:stretch>
              <a:fillRect/>
            </a:stretch>
          </p:blipFill>
          <p:spPr>
            <a:xfrm>
              <a:off x="0" y="729698"/>
              <a:ext cx="1071394" cy="966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3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12495" t="49717" r="12652" b="41272"/>
            <a:stretch>
              <a:fillRect/>
            </a:stretch>
          </p:blipFill>
          <p:spPr>
            <a:xfrm>
              <a:off x="0" y="819416"/>
              <a:ext cx="1071394" cy="966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76" name="3,880 Core"/>
          <p:cNvSpPr txBox="1"/>
          <p:nvPr/>
        </p:nvSpPr>
        <p:spPr>
          <a:xfrm>
            <a:off x="21061658" y="2838619"/>
            <a:ext cx="1287603" cy="39977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3,880 Core</a:t>
            </a:r>
          </a:p>
        </p:txBody>
      </p:sp>
      <p:pic>
        <p:nvPicPr>
          <p:cNvPr id="481" name="ALICE1.jpg" descr="ALICE1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16731" y="8456336"/>
            <a:ext cx="3446629" cy="2297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482" name="cern-servers.jpg" descr="cern-servers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258972" y="10102143"/>
            <a:ext cx="3742946" cy="2297753"/>
          </a:xfrm>
          <a:prstGeom prst="rect">
            <a:avLst/>
          </a:prstGeom>
          <a:ln w="12700">
            <a:miter lim="400000"/>
          </a:ln>
        </p:spPr>
      </p:pic>
      <p:pic>
        <p:nvPicPr>
          <p:cNvPr id="483" name="dell_compellent_san.png" descr="dell_compellent_san.png"/>
          <p:cNvPicPr>
            <a:picLocks noChangeAspect="1"/>
          </p:cNvPicPr>
          <p:nvPr/>
        </p:nvPicPr>
        <p:blipFill>
          <a:blip r:embed="rId9">
            <a:extLst/>
          </a:blip>
          <a:srcRect b="3614"/>
          <a:stretch>
            <a:fillRect/>
          </a:stretch>
        </p:blipFill>
        <p:spPr>
          <a:xfrm>
            <a:off x="19919888" y="9963775"/>
            <a:ext cx="1571224" cy="20884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1" extrusionOk="0">
                <a:moveTo>
                  <a:pt x="0" y="0"/>
                </a:moveTo>
                <a:lnTo>
                  <a:pt x="0" y="599"/>
                </a:lnTo>
                <a:lnTo>
                  <a:pt x="0" y="1198"/>
                </a:lnTo>
                <a:lnTo>
                  <a:pt x="4850" y="1239"/>
                </a:lnTo>
                <a:cubicBezTo>
                  <a:pt x="9650" y="1279"/>
                  <a:pt x="10777" y="1414"/>
                  <a:pt x="8795" y="1715"/>
                </a:cubicBezTo>
                <a:cubicBezTo>
                  <a:pt x="8302" y="1790"/>
                  <a:pt x="6371" y="2102"/>
                  <a:pt x="4501" y="2408"/>
                </a:cubicBezTo>
                <a:lnTo>
                  <a:pt x="1102" y="2962"/>
                </a:lnTo>
                <a:lnTo>
                  <a:pt x="1069" y="11291"/>
                </a:lnTo>
                <a:cubicBezTo>
                  <a:pt x="1050" y="15872"/>
                  <a:pt x="973" y="19827"/>
                  <a:pt x="900" y="20080"/>
                </a:cubicBezTo>
                <a:cubicBezTo>
                  <a:pt x="722" y="20699"/>
                  <a:pt x="1081" y="20896"/>
                  <a:pt x="2532" y="20979"/>
                </a:cubicBezTo>
                <a:cubicBezTo>
                  <a:pt x="3173" y="21015"/>
                  <a:pt x="4104" y="21086"/>
                  <a:pt x="4599" y="21135"/>
                </a:cubicBezTo>
                <a:cubicBezTo>
                  <a:pt x="5094" y="21183"/>
                  <a:pt x="6224" y="21243"/>
                  <a:pt x="7104" y="21270"/>
                </a:cubicBezTo>
                <a:cubicBezTo>
                  <a:pt x="10387" y="21372"/>
                  <a:pt x="14304" y="21538"/>
                  <a:pt x="14365" y="21578"/>
                </a:cubicBezTo>
                <a:cubicBezTo>
                  <a:pt x="14400" y="21600"/>
                  <a:pt x="15065" y="21594"/>
                  <a:pt x="15844" y="21561"/>
                </a:cubicBezTo>
                <a:cubicBezTo>
                  <a:pt x="17424" y="21495"/>
                  <a:pt x="18852" y="21073"/>
                  <a:pt x="20001" y="20330"/>
                </a:cubicBezTo>
                <a:lnTo>
                  <a:pt x="20700" y="19875"/>
                </a:lnTo>
                <a:lnTo>
                  <a:pt x="20689" y="11751"/>
                </a:lnTo>
                <a:lnTo>
                  <a:pt x="20672" y="3627"/>
                </a:lnTo>
                <a:lnTo>
                  <a:pt x="19330" y="2560"/>
                </a:lnTo>
                <a:cubicBezTo>
                  <a:pt x="18591" y="1971"/>
                  <a:pt x="18038" y="1424"/>
                  <a:pt x="18103" y="1346"/>
                </a:cubicBezTo>
                <a:cubicBezTo>
                  <a:pt x="18167" y="1267"/>
                  <a:pt x="18986" y="1202"/>
                  <a:pt x="19914" y="1202"/>
                </a:cubicBezTo>
                <a:lnTo>
                  <a:pt x="21600" y="1202"/>
                </a:lnTo>
                <a:lnTo>
                  <a:pt x="21600" y="677"/>
                </a:lnTo>
                <a:lnTo>
                  <a:pt x="21600" y="603"/>
                </a:lnTo>
                <a:lnTo>
                  <a:pt x="21600" y="0"/>
                </a:lnTo>
                <a:lnTo>
                  <a:pt x="10797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484" name="2 PB"/>
          <p:cNvSpPr txBox="1"/>
          <p:nvPr/>
        </p:nvSpPr>
        <p:spPr>
          <a:xfrm>
            <a:off x="20251942" y="10818202"/>
            <a:ext cx="934551" cy="379591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4.12 </a:t>
            </a:r>
            <a:r>
              <a:rPr dirty="0" smtClean="0"/>
              <a:t>PB</a:t>
            </a:r>
            <a:endParaRPr dirty="0"/>
          </a:p>
        </p:txBody>
      </p:sp>
      <p:sp>
        <p:nvSpPr>
          <p:cNvPr id="485" name="EOS"/>
          <p:cNvSpPr txBox="1"/>
          <p:nvPr/>
        </p:nvSpPr>
        <p:spPr>
          <a:xfrm>
            <a:off x="21184524" y="8980615"/>
            <a:ext cx="601346" cy="39977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rPr dirty="0"/>
              <a:t>EOS</a:t>
            </a:r>
          </a:p>
        </p:txBody>
      </p:sp>
      <p:sp>
        <p:nvSpPr>
          <p:cNvPr id="486" name="~ 1EB"/>
          <p:cNvSpPr txBox="1"/>
          <p:nvPr/>
        </p:nvSpPr>
        <p:spPr>
          <a:xfrm>
            <a:off x="5453352" y="8886713"/>
            <a:ext cx="751181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~ 1EB</a:t>
            </a:r>
          </a:p>
        </p:txBody>
      </p:sp>
      <p:sp>
        <p:nvSpPr>
          <p:cNvPr id="487" name="80PB/yr"/>
          <p:cNvSpPr txBox="1"/>
          <p:nvPr/>
        </p:nvSpPr>
        <p:spPr>
          <a:xfrm>
            <a:off x="2808577" y="7959705"/>
            <a:ext cx="974295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80PB/yr</a:t>
            </a:r>
          </a:p>
        </p:txBody>
      </p:sp>
      <p:sp>
        <p:nvSpPr>
          <p:cNvPr id="488" name="Usable = 12 PB…"/>
          <p:cNvSpPr txBox="1"/>
          <p:nvPr/>
        </p:nvSpPr>
        <p:spPr>
          <a:xfrm>
            <a:off x="15734401" y="10486419"/>
            <a:ext cx="1775665" cy="69187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t>Usable = 12 PB</a:t>
            </a:r>
          </a:p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t>RAW = 18 PB</a:t>
            </a:r>
          </a:p>
        </p:txBody>
      </p:sp>
      <p:sp>
        <p:nvSpPr>
          <p:cNvPr id="489" name="CDS…"/>
          <p:cNvSpPr txBox="1"/>
          <p:nvPr/>
        </p:nvSpPr>
        <p:spPr>
          <a:xfrm>
            <a:off x="15669479" y="9032643"/>
            <a:ext cx="1905509" cy="69187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t>CDS</a:t>
            </a:r>
          </a:p>
          <a:p>
            <a:pPr defTabSz="825500">
              <a:defRPr sz="1800" b="1">
                <a:solidFill>
                  <a:srgbClr val="000000"/>
                </a:solidFill>
              </a:defRPr>
            </a:pPr>
            <a:r>
              <a:t>EOS EC Storage</a:t>
            </a:r>
          </a:p>
        </p:txBody>
      </p:sp>
      <p:sp>
        <p:nvSpPr>
          <p:cNvPr id="490" name="HTCondor"/>
          <p:cNvSpPr txBox="1"/>
          <p:nvPr/>
        </p:nvSpPr>
        <p:spPr>
          <a:xfrm>
            <a:off x="21080976" y="2203387"/>
            <a:ext cx="1248970" cy="399770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HTCondor</a:t>
            </a:r>
          </a:p>
        </p:txBody>
      </p:sp>
      <p:cxnSp>
        <p:nvCxnSpPr>
          <p:cNvPr id="491" name="Connection Line"/>
          <p:cNvCxnSpPr>
            <a:stCxn id="439" idx="0"/>
            <a:endCxn id="416" idx="0"/>
          </p:cNvCxnSpPr>
          <p:nvPr/>
        </p:nvCxnSpPr>
        <p:spPr>
          <a:xfrm flipH="1" flipV="1">
            <a:off x="21705460" y="5157737"/>
            <a:ext cx="9130" cy="2824722"/>
          </a:xfrm>
          <a:prstGeom prst="straightConnector1">
            <a:avLst/>
          </a:prstGeom>
          <a:ln w="25400">
            <a:solidFill>
              <a:srgbClr val="000000"/>
            </a:solidFill>
            <a:miter lim="400000"/>
            <a:headEnd type="triangle"/>
            <a:tailEnd type="triangle"/>
          </a:ln>
        </p:spPr>
      </p:cxnSp>
      <p:sp>
        <p:nvSpPr>
          <p:cNvPr id="492" name="data i/o"/>
          <p:cNvSpPr txBox="1"/>
          <p:nvPr/>
        </p:nvSpPr>
        <p:spPr>
          <a:xfrm rot="16200000">
            <a:off x="21068414" y="6325173"/>
            <a:ext cx="943891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data i/o</a:t>
            </a:r>
          </a:p>
        </p:txBody>
      </p:sp>
      <p:sp>
        <p:nvSpPr>
          <p:cNvPr id="493" name="raw"/>
          <p:cNvSpPr txBox="1"/>
          <p:nvPr/>
        </p:nvSpPr>
        <p:spPr>
          <a:xfrm>
            <a:off x="17742757" y="7788923"/>
            <a:ext cx="520524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raw</a:t>
            </a:r>
          </a:p>
        </p:txBody>
      </p:sp>
      <p:sp>
        <p:nvSpPr>
          <p:cNvPr id="494" name="processed"/>
          <p:cNvSpPr txBox="1"/>
          <p:nvPr/>
        </p:nvSpPr>
        <p:spPr>
          <a:xfrm>
            <a:off x="22746468" y="7788923"/>
            <a:ext cx="1257301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processed</a:t>
            </a:r>
          </a:p>
        </p:txBody>
      </p:sp>
      <p:sp>
        <p:nvSpPr>
          <p:cNvPr id="496" name="80 PB"/>
          <p:cNvSpPr txBox="1"/>
          <p:nvPr/>
        </p:nvSpPr>
        <p:spPr>
          <a:xfrm>
            <a:off x="5592811" y="6870580"/>
            <a:ext cx="745466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80 PB</a:t>
            </a:r>
          </a:p>
        </p:txBody>
      </p:sp>
      <p:sp>
        <p:nvSpPr>
          <p:cNvPr id="497" name="WLCG CRIC"/>
          <p:cNvSpPr/>
          <p:nvPr/>
        </p:nvSpPr>
        <p:spPr>
          <a:xfrm>
            <a:off x="4244256" y="1865954"/>
            <a:ext cx="2021333" cy="62795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WLCG CRIC</a:t>
            </a:r>
          </a:p>
        </p:txBody>
      </p:sp>
      <p:sp>
        <p:nvSpPr>
          <p:cNvPr id="498" name="Job"/>
          <p:cNvSpPr/>
          <p:nvPr/>
        </p:nvSpPr>
        <p:spPr>
          <a:xfrm>
            <a:off x="17197012" y="1623241"/>
            <a:ext cx="1406798" cy="62795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Job</a:t>
            </a:r>
          </a:p>
        </p:txBody>
      </p:sp>
      <p:sp>
        <p:nvSpPr>
          <p:cNvPr id="499" name="Data"/>
          <p:cNvSpPr/>
          <p:nvPr/>
        </p:nvSpPr>
        <p:spPr>
          <a:xfrm>
            <a:off x="17197012" y="2476576"/>
            <a:ext cx="1406798" cy="627958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Data</a:t>
            </a:r>
          </a:p>
        </p:txBody>
      </p:sp>
      <p:sp>
        <p:nvSpPr>
          <p:cNvPr id="500" name="CERN"/>
          <p:cNvSpPr/>
          <p:nvPr/>
        </p:nvSpPr>
        <p:spPr>
          <a:xfrm>
            <a:off x="17197012" y="3329912"/>
            <a:ext cx="1406798" cy="627957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CERN</a:t>
            </a:r>
          </a:p>
        </p:txBody>
      </p:sp>
      <p:sp>
        <p:nvSpPr>
          <p:cNvPr id="501" name="Rectangle"/>
          <p:cNvSpPr/>
          <p:nvPr/>
        </p:nvSpPr>
        <p:spPr>
          <a:xfrm>
            <a:off x="17078070" y="1517841"/>
            <a:ext cx="1644680" cy="2545429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0" tIns="0" rIns="0" bIns="0" anchor="ctr"/>
          <a:lstStyle/>
          <a:p>
            <a:pPr defTabSz="825500">
              <a:defRPr sz="3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/>
          </a:p>
        </p:txBody>
      </p:sp>
      <p:sp>
        <p:nvSpPr>
          <p:cNvPr id="502" name="Tape Library decommissioned  Nov. 2021"/>
          <p:cNvSpPr txBox="1"/>
          <p:nvPr/>
        </p:nvSpPr>
        <p:spPr>
          <a:xfrm>
            <a:off x="14644378" y="12220541"/>
            <a:ext cx="3955708" cy="804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defTabSz="825500">
              <a:defRPr sz="2300" i="1">
                <a:solidFill>
                  <a:srgbClr val="000000"/>
                </a:solidFill>
              </a:defRPr>
            </a:pPr>
            <a:r>
              <a:rPr dirty="0"/>
              <a:t>Tape Library decommissioned </a:t>
            </a:r>
            <a:br>
              <a:rPr dirty="0"/>
            </a:br>
            <a:r>
              <a:rPr dirty="0"/>
              <a:t>Nov. 2021</a:t>
            </a:r>
          </a:p>
        </p:txBody>
      </p:sp>
      <p:sp>
        <p:nvSpPr>
          <p:cNvPr id="503" name="KISTI ALICE T1 Structure Overview"/>
          <p:cNvSpPr txBox="1"/>
          <p:nvPr/>
        </p:nvSpPr>
        <p:spPr>
          <a:xfrm>
            <a:off x="6836727" y="259673"/>
            <a:ext cx="10710546" cy="857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 b="1">
                <a:solidFill>
                  <a:srgbClr val="000000"/>
                </a:solidFill>
              </a:defRPr>
            </a:lvl1pPr>
          </a:lstStyle>
          <a:p>
            <a:r>
              <a:t>KISTI ALICE T1 Structure Overview</a:t>
            </a:r>
          </a:p>
        </p:txBody>
      </p:sp>
      <p:sp>
        <p:nvSpPr>
          <p:cNvPr id="504" name="HTCondor-CE"/>
          <p:cNvSpPr txBox="1"/>
          <p:nvPr/>
        </p:nvSpPr>
        <p:spPr>
          <a:xfrm>
            <a:off x="16123946" y="4456689"/>
            <a:ext cx="1511961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HTCondor-CE</a:t>
            </a:r>
          </a:p>
        </p:txBody>
      </p:sp>
      <p:sp>
        <p:nvSpPr>
          <p:cNvPr id="505" name="HTCondor"/>
          <p:cNvSpPr txBox="1"/>
          <p:nvPr/>
        </p:nvSpPr>
        <p:spPr>
          <a:xfrm>
            <a:off x="22803390" y="4970553"/>
            <a:ext cx="1143458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HTCondor</a:t>
            </a:r>
          </a:p>
        </p:txBody>
      </p:sp>
      <p:sp>
        <p:nvSpPr>
          <p:cNvPr id="506" name="APEL"/>
          <p:cNvSpPr txBox="1"/>
          <p:nvPr/>
        </p:nvSpPr>
        <p:spPr>
          <a:xfrm>
            <a:off x="13675704" y="1992748"/>
            <a:ext cx="660655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APEL</a:t>
            </a:r>
          </a:p>
        </p:txBody>
      </p:sp>
      <p:sp>
        <p:nvSpPr>
          <p:cNvPr id="508" name="Erasure-Coded storage"/>
          <p:cNvSpPr txBox="1"/>
          <p:nvPr/>
        </p:nvSpPr>
        <p:spPr>
          <a:xfrm>
            <a:off x="4045856" y="7242362"/>
            <a:ext cx="2418132" cy="3743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Erasure-Coded storage</a:t>
            </a:r>
          </a:p>
        </p:txBody>
      </p:sp>
      <p:pic>
        <p:nvPicPr>
          <p:cNvPr id="509" name="Image" descr="Image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2397312" y="1698299"/>
            <a:ext cx="1511962" cy="1133971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511" name="Connection Line"/>
          <p:cNvCxnSpPr>
            <a:stCxn id="510" idx="0"/>
            <a:endCxn id="413" idx="0"/>
          </p:cNvCxnSpPr>
          <p:nvPr/>
        </p:nvCxnSpPr>
        <p:spPr>
          <a:xfrm flipV="1">
            <a:off x="12525210" y="5157737"/>
            <a:ext cx="1" cy="1373314"/>
          </a:xfrm>
          <a:prstGeom prst="straightConnector1">
            <a:avLst/>
          </a:prstGeom>
          <a:ln w="25400">
            <a:solidFill>
              <a:srgbClr val="000000"/>
            </a:solidFill>
            <a:prstDash val="sysDot"/>
            <a:miter lim="400000"/>
            <a:headEnd type="triangle"/>
          </a:ln>
        </p:spPr>
      </p:cxnSp>
      <p:sp>
        <p:nvSpPr>
          <p:cNvPr id="512" name="query"/>
          <p:cNvSpPr txBox="1"/>
          <p:nvPr/>
        </p:nvSpPr>
        <p:spPr>
          <a:xfrm rot="16200000">
            <a:off x="11973004" y="5642120"/>
            <a:ext cx="728320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query</a:t>
            </a:r>
          </a:p>
        </p:txBody>
      </p:sp>
      <p:cxnSp>
        <p:nvCxnSpPr>
          <p:cNvPr id="513" name="Connection Line"/>
          <p:cNvCxnSpPr>
            <a:stCxn id="510" idx="0"/>
            <a:endCxn id="414" idx="0"/>
          </p:cNvCxnSpPr>
          <p:nvPr/>
        </p:nvCxnSpPr>
        <p:spPr>
          <a:xfrm flipV="1">
            <a:off x="12525210" y="5157737"/>
            <a:ext cx="4097025" cy="1373314"/>
          </a:xfrm>
          <a:prstGeom prst="straightConnector1">
            <a:avLst/>
          </a:prstGeom>
          <a:ln w="25400">
            <a:solidFill>
              <a:srgbClr val="000000"/>
            </a:solidFill>
            <a:prstDash val="sysDot"/>
            <a:miter lim="400000"/>
            <a:headEnd type="triangle"/>
          </a:ln>
        </p:spPr>
      </p:cxnSp>
      <p:cxnSp>
        <p:nvCxnSpPr>
          <p:cNvPr id="514" name="Connection Line"/>
          <p:cNvCxnSpPr>
            <a:stCxn id="510" idx="0"/>
            <a:endCxn id="439" idx="0"/>
          </p:cNvCxnSpPr>
          <p:nvPr/>
        </p:nvCxnSpPr>
        <p:spPr>
          <a:xfrm>
            <a:off x="12525210" y="6531050"/>
            <a:ext cx="9189380" cy="1451409"/>
          </a:xfrm>
          <a:prstGeom prst="straightConnector1">
            <a:avLst/>
          </a:prstGeom>
          <a:ln w="25400">
            <a:solidFill>
              <a:srgbClr val="000000"/>
            </a:solidFill>
            <a:prstDash val="sysDot"/>
            <a:miter lim="400000"/>
            <a:headEnd type="triangle"/>
          </a:ln>
        </p:spPr>
      </p:cxnSp>
      <p:cxnSp>
        <p:nvCxnSpPr>
          <p:cNvPr id="515" name="Connection Line"/>
          <p:cNvCxnSpPr>
            <a:stCxn id="510" idx="0"/>
            <a:endCxn id="418" idx="0"/>
          </p:cNvCxnSpPr>
          <p:nvPr/>
        </p:nvCxnSpPr>
        <p:spPr>
          <a:xfrm>
            <a:off x="12525210" y="6531050"/>
            <a:ext cx="4097025" cy="1451409"/>
          </a:xfrm>
          <a:prstGeom prst="straightConnector1">
            <a:avLst/>
          </a:prstGeom>
          <a:ln w="25400">
            <a:solidFill>
              <a:srgbClr val="000000"/>
            </a:solidFill>
            <a:prstDash val="sysDot"/>
            <a:miter lim="400000"/>
            <a:headEnd type="triangle"/>
          </a:ln>
        </p:spPr>
      </p:cxnSp>
      <p:sp>
        <p:nvSpPr>
          <p:cNvPr id="516" name="collect"/>
          <p:cNvSpPr txBox="1"/>
          <p:nvPr/>
        </p:nvSpPr>
        <p:spPr>
          <a:xfrm rot="560017">
            <a:off x="15633425" y="6743462"/>
            <a:ext cx="846049" cy="387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collect</a:t>
            </a:r>
          </a:p>
        </p:txBody>
      </p:sp>
      <p:sp>
        <p:nvSpPr>
          <p:cNvPr id="517" name="AuthN/AuthZ"/>
          <p:cNvSpPr txBox="1"/>
          <p:nvPr/>
        </p:nvSpPr>
        <p:spPr>
          <a:xfrm rot="20493567">
            <a:off x="13875596" y="5796444"/>
            <a:ext cx="1532993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AuthN/AuthZ</a:t>
            </a:r>
          </a:p>
        </p:txBody>
      </p:sp>
      <p:sp>
        <p:nvSpPr>
          <p:cNvPr id="518" name="collect"/>
          <p:cNvSpPr txBox="1"/>
          <p:nvPr/>
        </p:nvSpPr>
        <p:spPr>
          <a:xfrm rot="1211920">
            <a:off x="14219074" y="6935344"/>
            <a:ext cx="846049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collect</a:t>
            </a:r>
          </a:p>
        </p:txBody>
      </p:sp>
      <p:sp>
        <p:nvSpPr>
          <p:cNvPr id="519" name="publish"/>
          <p:cNvSpPr txBox="1"/>
          <p:nvPr/>
        </p:nvSpPr>
        <p:spPr>
          <a:xfrm>
            <a:off x="8437323" y="1865954"/>
            <a:ext cx="905486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publish</a:t>
            </a:r>
          </a:p>
        </p:txBody>
      </p:sp>
      <p:sp>
        <p:nvSpPr>
          <p:cNvPr id="520" name="collect"/>
          <p:cNvSpPr txBox="1"/>
          <p:nvPr/>
        </p:nvSpPr>
        <p:spPr>
          <a:xfrm rot="20491503">
            <a:off x="14009770" y="5540046"/>
            <a:ext cx="846050" cy="38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t>collect</a:t>
            </a:r>
          </a:p>
        </p:txBody>
      </p:sp>
      <p:sp>
        <p:nvSpPr>
          <p:cNvPr id="522" name="100Gpbs became a standard"/>
          <p:cNvSpPr txBox="1"/>
          <p:nvPr/>
        </p:nvSpPr>
        <p:spPr>
          <a:xfrm>
            <a:off x="9761866" y="12525341"/>
            <a:ext cx="3815500" cy="449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2300" i="1">
                <a:solidFill>
                  <a:srgbClr val="000000"/>
                </a:solidFill>
              </a:defRPr>
            </a:lvl1pPr>
          </a:lstStyle>
          <a:p>
            <a:r>
              <a:t>100Gpbs became a standard</a:t>
            </a:r>
          </a:p>
        </p:txBody>
      </p:sp>
      <p:sp>
        <p:nvSpPr>
          <p:cNvPr id="523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825500"/>
          </a:lstStyle>
          <a:p>
            <a:fld id="{86CB4B4D-7CA3-9044-876B-883B54F8677D}" type="slidenum">
              <a:t>7</a:t>
            </a:fld>
            <a:endParaRPr/>
          </a:p>
        </p:txBody>
      </p:sp>
      <p:sp>
        <p:nvSpPr>
          <p:cNvPr id="413" name="VO-Box"/>
          <p:cNvSpPr/>
          <p:nvPr/>
        </p:nvSpPr>
        <p:spPr>
          <a:xfrm>
            <a:off x="11514544" y="4843759"/>
            <a:ext cx="2021333" cy="62795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VO-Box</a:t>
            </a:r>
          </a:p>
        </p:txBody>
      </p:sp>
      <p:sp>
        <p:nvSpPr>
          <p:cNvPr id="414" name="CE"/>
          <p:cNvSpPr/>
          <p:nvPr/>
        </p:nvSpPr>
        <p:spPr>
          <a:xfrm>
            <a:off x="15611568" y="4843759"/>
            <a:ext cx="2021333" cy="62795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CE</a:t>
            </a:r>
          </a:p>
        </p:txBody>
      </p:sp>
      <p:sp>
        <p:nvSpPr>
          <p:cNvPr id="415" name="Accounting"/>
          <p:cNvSpPr/>
          <p:nvPr/>
        </p:nvSpPr>
        <p:spPr>
          <a:xfrm>
            <a:off x="11514544" y="1865954"/>
            <a:ext cx="2021333" cy="62795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Accounting</a:t>
            </a:r>
          </a:p>
        </p:txBody>
      </p:sp>
      <p:sp>
        <p:nvSpPr>
          <p:cNvPr id="416" name="Batch Cluster"/>
          <p:cNvSpPr/>
          <p:nvPr/>
        </p:nvSpPr>
        <p:spPr>
          <a:xfrm>
            <a:off x="20694794" y="4843759"/>
            <a:ext cx="2021333" cy="62795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Batch Cluster</a:t>
            </a:r>
          </a:p>
        </p:txBody>
      </p:sp>
      <p:sp>
        <p:nvSpPr>
          <p:cNvPr id="510" name="BDII/Argus"/>
          <p:cNvSpPr/>
          <p:nvPr/>
        </p:nvSpPr>
        <p:spPr>
          <a:xfrm>
            <a:off x="11514544" y="6217072"/>
            <a:ext cx="2021333" cy="627957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BDII/Argus</a:t>
            </a:r>
          </a:p>
        </p:txBody>
      </p:sp>
      <p:sp>
        <p:nvSpPr>
          <p:cNvPr id="439" name="Disk Storage"/>
          <p:cNvSpPr/>
          <p:nvPr/>
        </p:nvSpPr>
        <p:spPr>
          <a:xfrm>
            <a:off x="20703923" y="7514319"/>
            <a:ext cx="2021333" cy="936279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rPr dirty="0"/>
              <a:t>Disk Storage</a:t>
            </a:r>
          </a:p>
        </p:txBody>
      </p:sp>
      <p:sp>
        <p:nvSpPr>
          <p:cNvPr id="418" name="Archival…"/>
          <p:cNvSpPr/>
          <p:nvPr/>
        </p:nvSpPr>
        <p:spPr>
          <a:xfrm>
            <a:off x="15611568" y="7509443"/>
            <a:ext cx="2021333" cy="946031"/>
          </a:xfrm>
          <a:prstGeom prst="rect">
            <a:avLst/>
          </a:prstGeom>
          <a:solidFill>
            <a:schemeClr val="accent5">
              <a:hueOff val="-82419"/>
              <a:satOff val="-9513"/>
              <a:lumOff val="-1634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Archival</a:t>
            </a:r>
          </a:p>
          <a:p>
            <a: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Storage</a:t>
            </a:r>
          </a:p>
        </p:txBody>
      </p:sp>
      <p:sp>
        <p:nvSpPr>
          <p:cNvPr id="417" name="O2 Buffer"/>
          <p:cNvSpPr/>
          <p:nvPr/>
        </p:nvSpPr>
        <p:spPr>
          <a:xfrm>
            <a:off x="4253385" y="7668480"/>
            <a:ext cx="2021333" cy="627958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O2 Buffer</a:t>
            </a:r>
          </a:p>
        </p:txBody>
      </p:sp>
      <p:sp>
        <p:nvSpPr>
          <p:cNvPr id="495" name="Job Queue"/>
          <p:cNvSpPr/>
          <p:nvPr/>
        </p:nvSpPr>
        <p:spPr>
          <a:xfrm>
            <a:off x="1931582" y="4576173"/>
            <a:ext cx="981721" cy="12713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" y="0"/>
                </a:moveTo>
                <a:cubicBezTo>
                  <a:pt x="96" y="0"/>
                  <a:pt x="0" y="72"/>
                  <a:pt x="0" y="162"/>
                </a:cubicBezTo>
                <a:lnTo>
                  <a:pt x="0" y="21438"/>
                </a:lnTo>
                <a:cubicBezTo>
                  <a:pt x="0" y="21528"/>
                  <a:pt x="96" y="21600"/>
                  <a:pt x="213" y="21600"/>
                </a:cubicBezTo>
                <a:lnTo>
                  <a:pt x="21387" y="21600"/>
                </a:lnTo>
                <a:cubicBezTo>
                  <a:pt x="21504" y="21600"/>
                  <a:pt x="21600" y="21528"/>
                  <a:pt x="21600" y="21438"/>
                </a:cubicBezTo>
                <a:lnTo>
                  <a:pt x="21600" y="5895"/>
                </a:lnTo>
                <a:cubicBezTo>
                  <a:pt x="21600" y="5863"/>
                  <a:pt x="21567" y="5837"/>
                  <a:pt x="21525" y="5837"/>
                </a:cubicBezTo>
                <a:lnTo>
                  <a:pt x="14257" y="5837"/>
                </a:lnTo>
                <a:cubicBezTo>
                  <a:pt x="14140" y="5837"/>
                  <a:pt x="14044" y="5765"/>
                  <a:pt x="14044" y="5674"/>
                </a:cubicBezTo>
                <a:lnTo>
                  <a:pt x="14044" y="58"/>
                </a:lnTo>
                <a:cubicBezTo>
                  <a:pt x="14044" y="26"/>
                  <a:pt x="14010" y="0"/>
                  <a:pt x="13969" y="0"/>
                </a:cubicBezTo>
                <a:lnTo>
                  <a:pt x="213" y="0"/>
                </a:lnTo>
                <a:close/>
                <a:moveTo>
                  <a:pt x="15018" y="86"/>
                </a:moveTo>
                <a:cubicBezTo>
                  <a:pt x="14992" y="94"/>
                  <a:pt x="14972" y="114"/>
                  <a:pt x="14972" y="140"/>
                </a:cubicBezTo>
                <a:lnTo>
                  <a:pt x="14972" y="4958"/>
                </a:lnTo>
                <a:cubicBezTo>
                  <a:pt x="14972" y="5048"/>
                  <a:pt x="15068" y="5120"/>
                  <a:pt x="15185" y="5120"/>
                </a:cubicBezTo>
                <a:lnTo>
                  <a:pt x="21419" y="5120"/>
                </a:lnTo>
                <a:cubicBezTo>
                  <a:pt x="21486" y="5120"/>
                  <a:pt x="21519" y="5058"/>
                  <a:pt x="21472" y="5021"/>
                </a:cubicBezTo>
                <a:lnTo>
                  <a:pt x="15100" y="99"/>
                </a:lnTo>
                <a:cubicBezTo>
                  <a:pt x="15077" y="81"/>
                  <a:pt x="15044" y="78"/>
                  <a:pt x="15018" y="86"/>
                </a:cubicBezTo>
                <a:close/>
              </a:path>
            </a:pathLst>
          </a:cu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defTabSz="825500">
              <a:defRPr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t>Job</a:t>
            </a:r>
            <a:br/>
            <a:r>
              <a:t>Queue</a:t>
            </a:r>
          </a:p>
        </p:txBody>
      </p:sp>
      <p:sp>
        <p:nvSpPr>
          <p:cNvPr id="2" name="십자형 1">
            <a:extLst>
              <a:ext uri="{FF2B5EF4-FFF2-40B4-BE49-F238E27FC236}">
                <a16:creationId xmlns:a16="http://schemas.microsoft.com/office/drawing/2014/main" xmlns="" id="{FE8888D8-2F2E-482D-BA81-6B5907010F5D}"/>
              </a:ext>
            </a:extLst>
          </p:cNvPr>
          <p:cNvSpPr/>
          <p:nvPr/>
        </p:nvSpPr>
        <p:spPr>
          <a:xfrm>
            <a:off x="21540359" y="10827712"/>
            <a:ext cx="623887" cy="508558"/>
          </a:xfrm>
          <a:prstGeom prst="plus">
            <a:avLst>
              <a:gd name="adj" fmla="val 43208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32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A0A58DAE-64A7-4A8A-AC5B-8F7B623CF1EF}"/>
              </a:ext>
            </a:extLst>
          </p:cNvPr>
          <p:cNvSpPr txBox="1"/>
          <p:nvPr/>
        </p:nvSpPr>
        <p:spPr>
          <a:xfrm>
            <a:off x="21518550" y="9724513"/>
            <a:ext cx="2496240" cy="3105662"/>
          </a:xfrm>
          <a:prstGeom prst="rect">
            <a:avLst/>
          </a:prstGeom>
          <a:noFill/>
          <a:ln w="57150" cap="flat" cmpd="sng" algn="ctr">
            <a:solidFill>
              <a:schemeClr val="accent2"/>
            </a:solidFill>
            <a:prstDash val="lg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noAutofit/>
          </a:bodyPr>
          <a:lstStyle/>
          <a:p>
            <a:pPr marL="0" marR="0" indent="0" algn="ctr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2400" b="0" i="0" u="none" strike="noStrike" cap="none" spc="0" normalizeH="0" baseline="0" dirty="0">
              <a:ln w="38100">
                <a:solidFill>
                  <a:schemeClr val="tx1"/>
                </a:solidFill>
                <a:prstDash val="sysDash"/>
              </a:ln>
              <a:solidFill>
                <a:srgbClr val="5E5E5E"/>
              </a:solidFill>
              <a:effectLst/>
              <a:uFillTx/>
              <a:latin typeface="+mn-lt"/>
              <a:ea typeface="+mn-ea"/>
              <a:cs typeface="+mn-cs"/>
              <a:sym typeface="Helvetica Neue"/>
            </a:endParaRPr>
          </a:p>
        </p:txBody>
      </p:sp>
      <p:pic>
        <p:nvPicPr>
          <p:cNvPr id="237" name="dell_compellent_san.png" descr="dell_compellent_san.png">
            <a:extLst>
              <a:ext uri="{FF2B5EF4-FFF2-40B4-BE49-F238E27FC236}">
                <a16:creationId xmlns:a16="http://schemas.microsoft.com/office/drawing/2014/main" xmlns="" id="{3553A0C0-C0CF-4BFD-B8E9-B6A6C76E2D8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/>
          </a:blip>
          <a:srcRect b="3614"/>
          <a:stretch>
            <a:fillRect/>
          </a:stretch>
        </p:blipFill>
        <p:spPr>
          <a:xfrm>
            <a:off x="22375624" y="10046856"/>
            <a:ext cx="1571224" cy="20884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1" extrusionOk="0">
                <a:moveTo>
                  <a:pt x="0" y="0"/>
                </a:moveTo>
                <a:lnTo>
                  <a:pt x="0" y="599"/>
                </a:lnTo>
                <a:lnTo>
                  <a:pt x="0" y="1198"/>
                </a:lnTo>
                <a:lnTo>
                  <a:pt x="4850" y="1239"/>
                </a:lnTo>
                <a:cubicBezTo>
                  <a:pt x="9650" y="1279"/>
                  <a:pt x="10777" y="1414"/>
                  <a:pt x="8795" y="1715"/>
                </a:cubicBezTo>
                <a:cubicBezTo>
                  <a:pt x="8302" y="1790"/>
                  <a:pt x="6371" y="2102"/>
                  <a:pt x="4501" y="2408"/>
                </a:cubicBezTo>
                <a:lnTo>
                  <a:pt x="1102" y="2962"/>
                </a:lnTo>
                <a:lnTo>
                  <a:pt x="1069" y="11291"/>
                </a:lnTo>
                <a:cubicBezTo>
                  <a:pt x="1050" y="15872"/>
                  <a:pt x="973" y="19827"/>
                  <a:pt x="900" y="20080"/>
                </a:cubicBezTo>
                <a:cubicBezTo>
                  <a:pt x="722" y="20699"/>
                  <a:pt x="1081" y="20896"/>
                  <a:pt x="2532" y="20979"/>
                </a:cubicBezTo>
                <a:cubicBezTo>
                  <a:pt x="3173" y="21015"/>
                  <a:pt x="4104" y="21086"/>
                  <a:pt x="4599" y="21135"/>
                </a:cubicBezTo>
                <a:cubicBezTo>
                  <a:pt x="5094" y="21183"/>
                  <a:pt x="6224" y="21243"/>
                  <a:pt x="7104" y="21270"/>
                </a:cubicBezTo>
                <a:cubicBezTo>
                  <a:pt x="10387" y="21372"/>
                  <a:pt x="14304" y="21538"/>
                  <a:pt x="14365" y="21578"/>
                </a:cubicBezTo>
                <a:cubicBezTo>
                  <a:pt x="14400" y="21600"/>
                  <a:pt x="15065" y="21594"/>
                  <a:pt x="15844" y="21561"/>
                </a:cubicBezTo>
                <a:cubicBezTo>
                  <a:pt x="17424" y="21495"/>
                  <a:pt x="18852" y="21073"/>
                  <a:pt x="20001" y="20330"/>
                </a:cubicBezTo>
                <a:lnTo>
                  <a:pt x="20700" y="19875"/>
                </a:lnTo>
                <a:lnTo>
                  <a:pt x="20689" y="11751"/>
                </a:lnTo>
                <a:lnTo>
                  <a:pt x="20672" y="3627"/>
                </a:lnTo>
                <a:lnTo>
                  <a:pt x="19330" y="2560"/>
                </a:lnTo>
                <a:cubicBezTo>
                  <a:pt x="18591" y="1971"/>
                  <a:pt x="18038" y="1424"/>
                  <a:pt x="18103" y="1346"/>
                </a:cubicBezTo>
                <a:cubicBezTo>
                  <a:pt x="18167" y="1267"/>
                  <a:pt x="18986" y="1202"/>
                  <a:pt x="19914" y="1202"/>
                </a:cubicBezTo>
                <a:lnTo>
                  <a:pt x="21600" y="1202"/>
                </a:lnTo>
                <a:lnTo>
                  <a:pt x="21600" y="677"/>
                </a:lnTo>
                <a:lnTo>
                  <a:pt x="21600" y="603"/>
                </a:lnTo>
                <a:lnTo>
                  <a:pt x="21600" y="0"/>
                </a:lnTo>
                <a:lnTo>
                  <a:pt x="10797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</p:spPr>
      </p:pic>
      <p:sp>
        <p:nvSpPr>
          <p:cNvPr id="238" name="2 PB">
            <a:extLst>
              <a:ext uri="{FF2B5EF4-FFF2-40B4-BE49-F238E27FC236}">
                <a16:creationId xmlns:a16="http://schemas.microsoft.com/office/drawing/2014/main" xmlns="" id="{FB15C5CF-CBCF-4BCA-B8A5-12A2C5F986CC}"/>
              </a:ext>
            </a:extLst>
          </p:cNvPr>
          <p:cNvSpPr txBox="1"/>
          <p:nvPr/>
        </p:nvSpPr>
        <p:spPr>
          <a:xfrm>
            <a:off x="22814024" y="10827722"/>
            <a:ext cx="801501" cy="379591"/>
          </a:xfrm>
          <a:prstGeom prst="rect">
            <a:avLst/>
          </a:prstGeom>
          <a:solidFill>
            <a:srgbClr val="FFFB00"/>
          </a:solidFill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en-US" altLang="ko-KR" dirty="0" smtClean="0"/>
              <a:t>3.8</a:t>
            </a:r>
            <a:r>
              <a:rPr dirty="0" smtClean="0"/>
              <a:t> PB</a:t>
            </a:r>
            <a:endParaRPr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063956F-6FDD-4396-8E59-7B2A532C20CD}"/>
              </a:ext>
            </a:extLst>
          </p:cNvPr>
          <p:cNvSpPr txBox="1"/>
          <p:nvPr/>
        </p:nvSpPr>
        <p:spPr>
          <a:xfrm>
            <a:off x="20843791" y="12891114"/>
            <a:ext cx="3577904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r>
              <a:rPr lang="en-US" altLang="ko-KR" dirty="0">
                <a:solidFill>
                  <a:srgbClr val="060606"/>
                </a:solidFill>
              </a:rPr>
              <a:t>Will be added on October</a:t>
            </a:r>
            <a:endParaRPr kumimoji="0" lang="ko-KR" altLang="en-US" sz="2400" b="0" i="0" u="none" strike="noStrike" cap="none" spc="0" normalizeH="0" baseline="0" dirty="0">
              <a:ln>
                <a:noFill/>
              </a:ln>
              <a:solidFill>
                <a:srgbClr val="060606"/>
              </a:solidFill>
              <a:effectLst/>
              <a:uFillTx/>
              <a:sym typeface="Helvetica Neue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rid services running on VMs provided by oVirt cluster…"/>
          <p:cNvSpPr txBox="1">
            <a:spLocks noGrp="1"/>
          </p:cNvSpPr>
          <p:nvPr>
            <p:ph type="body" sz="half" idx="1"/>
          </p:nvPr>
        </p:nvSpPr>
        <p:spPr>
          <a:xfrm>
            <a:off x="1206499" y="2858659"/>
            <a:ext cx="11099953" cy="1059693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16991" indent="-316991" defTabSz="1267936">
              <a:spcBef>
                <a:spcPts val="2300"/>
              </a:spcBef>
              <a:defRPr sz="2496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Many g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rid services running on VMs provided by 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oVirt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cluster</a:t>
            </a: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oVirt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4.3.8 + 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GlusterFS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6.10</a:t>
            </a: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oVirt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hosts with 384 GB of RAM and 2.3 TB of 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Gluster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Storage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1.5 TB HDDs, 0.8 TB SSDs)</a:t>
            </a: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Live migration &amp; load-balancing</a:t>
            </a:r>
          </a:p>
          <a:p>
            <a:pPr marL="316991" indent="-316991" defTabSz="1267936">
              <a:spcBef>
                <a:spcPts val="2300"/>
              </a:spcBef>
              <a:defRPr sz="2496"/>
            </a:pP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VMs for Grid services</a:t>
            </a: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VOBOX for job submission</a:t>
            </a: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Site-BDII 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&amp; Argus (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AuthN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AuthZ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3 Squid caches for 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CernVM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-FS (Application provisioning,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e.g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AliRoot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, ROOT, GEANT4, etc.)</a:t>
            </a: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APEL (WLCG Accounting)</a:t>
            </a: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sz="3200" dirty="0" err="1">
                <a:latin typeface="Arial" panose="020B0604020202020204" pitchFamily="34" charset="0"/>
                <a:cs typeface="Arial" panose="020B0604020202020204" pitchFamily="34" charset="0"/>
              </a:rPr>
              <a:t>HTCondor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-CEs (CE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&amp; </a:t>
            </a:r>
            <a:r>
              <a:rPr sz="3200" dirty="0">
                <a:latin typeface="Arial" panose="020B0604020202020204" pitchFamily="34" charset="0"/>
                <a:cs typeface="Arial" panose="020B0604020202020204" pitchFamily="34" charset="0"/>
              </a:rPr>
              <a:t>Condor </a:t>
            </a:r>
            <a:r>
              <a:rPr lang="en-US" altLang="ko-KR" sz="3200" dirty="0">
                <a:latin typeface="Arial" panose="020B0604020202020204" pitchFamily="34" charset="0"/>
                <a:cs typeface="Arial" panose="020B0604020202020204" pitchFamily="34" charset="0"/>
              </a:rPr>
              <a:t>23.0.8-1</a:t>
            </a:r>
            <a:r>
              <a:rPr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ko-K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7" name="T1 Grid Service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T1 Grid Services</a:t>
            </a:r>
          </a:p>
        </p:txBody>
      </p:sp>
      <p:pic>
        <p:nvPicPr>
          <p:cNvPr id="528" name="스크린샷 2022-11-14 13.11.21.png" descr="스크린샷 2022-11-14 13.11.2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85751" y="2808436"/>
            <a:ext cx="11788225" cy="5956992"/>
          </a:xfrm>
          <a:prstGeom prst="rect">
            <a:avLst/>
          </a:prstGeom>
          <a:ln w="25400">
            <a:miter lim="400000"/>
          </a:ln>
          <a:effectLst>
            <a:outerShdw blurRad="127000" dist="76200" dir="5520000" rotWithShape="0">
              <a:srgbClr val="000000">
                <a:alpha val="60000"/>
              </a:srgbClr>
            </a:outerShdw>
          </a:effectLst>
        </p:spPr>
      </p:pic>
      <p:pic>
        <p:nvPicPr>
          <p:cNvPr id="529" name="스크린샷 2022-11-14 13.11.54.png" descr="스크린샷 2022-11-14 13.11.54.png"/>
          <p:cNvPicPr>
            <a:picLocks noChangeAspect="1"/>
          </p:cNvPicPr>
          <p:nvPr/>
        </p:nvPicPr>
        <p:blipFill>
          <a:blip r:embed="rId3">
            <a:extLst/>
          </a:blip>
          <a:srcRect t="14142" b="29938"/>
          <a:stretch>
            <a:fillRect/>
          </a:stretch>
        </p:blipFill>
        <p:spPr>
          <a:xfrm>
            <a:off x="12185751" y="8975817"/>
            <a:ext cx="11762956" cy="1635180"/>
          </a:xfrm>
          <a:prstGeom prst="rect">
            <a:avLst/>
          </a:prstGeom>
          <a:ln w="25400">
            <a:miter lim="400000"/>
          </a:ln>
          <a:effectLst>
            <a:outerShdw blurRad="127000" dist="76200" dir="5520000" rotWithShape="0">
              <a:srgbClr val="000000">
                <a:alpha val="60000"/>
              </a:srgbClr>
            </a:outerShdw>
          </a:effectLst>
        </p:spPr>
      </p:pic>
      <p:pic>
        <p:nvPicPr>
          <p:cNvPr id="530" name="스크린샷 2022-11-14 13.12.00.png" descr="스크린샷 2022-11-14 13.12.00.png"/>
          <p:cNvPicPr>
            <a:picLocks noChangeAspect="1"/>
          </p:cNvPicPr>
          <p:nvPr/>
        </p:nvPicPr>
        <p:blipFill>
          <a:blip r:embed="rId4">
            <a:extLst/>
          </a:blip>
          <a:srcRect t="13938" b="31829"/>
          <a:stretch>
            <a:fillRect/>
          </a:stretch>
        </p:blipFill>
        <p:spPr>
          <a:xfrm>
            <a:off x="12160491" y="10821386"/>
            <a:ext cx="11788216" cy="1589253"/>
          </a:xfrm>
          <a:prstGeom prst="rect">
            <a:avLst/>
          </a:prstGeom>
          <a:ln w="25400">
            <a:miter lim="400000"/>
          </a:ln>
          <a:effectLst>
            <a:outerShdw blurRad="127000" dist="76200" dir="5520000" rotWithShape="0">
              <a:srgbClr val="000000">
                <a:alpha val="60000"/>
              </a:srgbClr>
            </a:outerShdw>
          </a:effectLst>
        </p:spPr>
      </p:pic>
      <p:sp>
        <p:nvSpPr>
          <p:cNvPr id="531" name="Slide Number"/>
          <p:cNvSpPr txBox="1">
            <a:spLocks noGrp="1"/>
          </p:cNvSpPr>
          <p:nvPr>
            <p:ph type="sldNum" sz="quarter" idx="4294967295"/>
          </p:nvPr>
        </p:nvSpPr>
        <p:spPr>
          <a:xfrm>
            <a:off x="12065050" y="13080999"/>
            <a:ext cx="241403" cy="37460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8" name="Flagship Service for Data-intensive Computing">
            <a:extLst>
              <a:ext uri="{FF2B5EF4-FFF2-40B4-BE49-F238E27FC236}">
                <a16:creationId xmlns:a16="http://schemas.microsoft.com/office/drawing/2014/main" xmlns="" id="{40365005-84D7-4706-8E54-7B2014A71205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xfrm>
            <a:off x="1206500" y="1923880"/>
            <a:ext cx="21971000" cy="934780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 defTabSz="825500">
              <a:defRPr sz="5500"/>
            </a:lvl1pPr>
          </a:lstStyle>
          <a:p>
            <a:r>
              <a:rPr lang="en-US" dirty="0"/>
              <a:t>Site Status</a:t>
            </a:r>
            <a:endParaRPr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CDS in one slide"/>
          <p:cNvSpPr txBox="1"/>
          <p:nvPr/>
        </p:nvSpPr>
        <p:spPr>
          <a:xfrm>
            <a:off x="8950736" y="252597"/>
            <a:ext cx="6482544" cy="8720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825500">
              <a:defRPr sz="50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Computing Elements</a:t>
            </a:r>
            <a:endParaRPr dirty="0"/>
          </a:p>
        </p:txBody>
      </p:sp>
      <p:sp>
        <p:nvSpPr>
          <p:cNvPr id="15" name="Grid services running on VMs provided by oVirt cluster…">
            <a:extLst>
              <a:ext uri="{FF2B5EF4-FFF2-40B4-BE49-F238E27FC236}">
                <a16:creationId xmlns:a16="http://schemas.microsoft.com/office/drawing/2014/main" xmlns="" id="{636E99D2-C5E2-4DC9-96AB-549856F972C3}"/>
              </a:ext>
            </a:extLst>
          </p:cNvPr>
          <p:cNvSpPr txBox="1">
            <a:spLocks/>
          </p:cNvSpPr>
          <p:nvPr/>
        </p:nvSpPr>
        <p:spPr>
          <a:xfrm>
            <a:off x="1206499" y="1385888"/>
            <a:ext cx="14681201" cy="11483915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609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1pPr>
            <a:lvl2pPr marL="1219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2pPr>
            <a:lvl3pPr marL="1828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3pPr>
            <a:lvl4pPr marL="2438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4pPr>
            <a:lvl5pPr marL="30480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5pPr>
            <a:lvl6pPr marL="36576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6pPr>
            <a:lvl7pPr marL="42672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7pPr>
            <a:lvl8pPr marL="48768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8pPr>
            <a:lvl9pPr marL="5486400" marR="0" indent="-609600" algn="l" defTabSz="2438338" rtl="0" latinLnBrk="0">
              <a:lnSpc>
                <a:spcPct val="90000"/>
              </a:lnSpc>
              <a:spcBef>
                <a:spcPts val="4500"/>
              </a:spcBef>
              <a:spcAft>
                <a:spcPts val="0"/>
              </a:spcAft>
              <a:buClrTx/>
              <a:buSzPct val="123000"/>
              <a:buFontTx/>
              <a:buChar char="•"/>
              <a:tabLst/>
              <a:defRPr sz="48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"/>
              </a:defRPr>
            </a:lvl9pPr>
          </a:lstStyle>
          <a:p>
            <a:pPr marL="24383" indent="-316991" defTabSz="1267936">
              <a:spcBef>
                <a:spcPts val="2300"/>
              </a:spcBef>
              <a:defRPr sz="2496"/>
            </a:pPr>
            <a:r>
              <a:rPr lang="en-US" altLang="ko-K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JAliEn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CE and </a:t>
            </a:r>
            <a:r>
              <a:rPr lang="en-US" altLang="ko-K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Monalisa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is working on VOBOX machine </a:t>
            </a:r>
            <a:endParaRPr lang="en-US" altLang="ko-KR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To submit </a:t>
            </a:r>
            <a:r>
              <a:rPr lang="en-US" altLang="ko-KR" sz="4000" dirty="0" err="1">
                <a:latin typeface="Arial" panose="020B0604020202020204" pitchFamily="34" charset="0"/>
                <a:cs typeface="Arial" panose="020B0604020202020204" pitchFamily="34" charset="0"/>
              </a:rPr>
              <a:t>alice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 jobs to our CEs using site-</a:t>
            </a:r>
            <a:r>
              <a:rPr lang="en-US" altLang="ko-KR" sz="4000" dirty="0" err="1">
                <a:latin typeface="Arial" panose="020B0604020202020204" pitchFamily="34" charset="0"/>
                <a:cs typeface="Arial" panose="020B0604020202020204" pitchFamily="34" charset="0"/>
              </a:rPr>
              <a:t>bdii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 information </a:t>
            </a:r>
            <a:endParaRPr lang="en-US" altLang="ko-KR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To collect resource information from CE and SE</a:t>
            </a:r>
            <a:endParaRPr lang="en-US" altLang="ko-K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4383" indent="-316991" defTabSz="1267936">
              <a:spcBef>
                <a:spcPts val="2300"/>
              </a:spcBef>
              <a:defRPr sz="2496"/>
            </a:pP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 VOBOX 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container is testing on 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ko-K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Almalinux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9 VM to replace old </a:t>
            </a:r>
            <a:r>
              <a:rPr lang="en-US" altLang="ko-KR" sz="4000" dirty="0" err="1">
                <a:latin typeface="Arial" panose="020B0604020202020204" pitchFamily="34" charset="0"/>
                <a:cs typeface="Arial" panose="020B0604020202020204" pitchFamily="34" charset="0"/>
              </a:rPr>
              <a:t>vobox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machine (with </a:t>
            </a:r>
            <a:r>
              <a:rPr lang="en-US" altLang="ko-K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nftables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kernel module)</a:t>
            </a:r>
          </a:p>
          <a:p>
            <a:pPr marL="1243583" lvl="2" indent="-316991" defTabSz="1267936">
              <a:spcBef>
                <a:spcPts val="2300"/>
              </a:spcBef>
              <a:defRPr sz="2496"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Maarten and Maksim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are helping to make the test a 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success</a:t>
            </a:r>
            <a:endParaRPr lang="en-US" altLang="ko-KR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4383" indent="-316991" defTabSz="1267936">
              <a:spcBef>
                <a:spcPts val="2300"/>
              </a:spcBef>
              <a:defRPr sz="2496"/>
            </a:pP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Computing Resource</a:t>
            </a: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alice-t1-ce04.sdfarm.kr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: WN 38EA / 13,528 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HS06</a:t>
            </a:r>
            <a:endParaRPr lang="en-US" altLang="ko-KR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alice-t1-ce05.sdfarm.kr: WN 45EA / 55,036 HS06</a:t>
            </a: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alice-t1-ce06.sdfarm.kr: WN 50EA / 16,700 HS06</a:t>
            </a:r>
          </a:p>
          <a:p>
            <a:pPr marL="24383" indent="-316991" defTabSz="1267936">
              <a:spcBef>
                <a:spcPts val="2300"/>
              </a:spcBef>
              <a:defRPr sz="2496"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Total: 85 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kHS06 / Newer 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than 2015 : 52.7 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kHS06</a:t>
            </a:r>
          </a:p>
          <a:p>
            <a:pPr marL="24383" indent="-316991" defTabSz="1267936">
              <a:spcBef>
                <a:spcPts val="2300"/>
              </a:spcBef>
              <a:defRPr sz="2496"/>
            </a:pP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Pledge: 63 kHS23 (2024) / 69 kHS23 (2025)</a:t>
            </a:r>
          </a:p>
          <a:p>
            <a:pPr marL="24383" indent="-316991" defTabSz="1267936">
              <a:spcBef>
                <a:spcPts val="2300"/>
              </a:spcBef>
              <a:defRPr sz="2496"/>
            </a:pP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Status: 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OS upgrading to </a:t>
            </a:r>
            <a:r>
              <a:rPr lang="en-US" altLang="ko-KR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AlmaLinux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  <a:p>
            <a:pPr marL="24383" indent="-316991" defTabSz="1267936">
              <a:spcBef>
                <a:spcPts val="2300"/>
              </a:spcBef>
              <a:defRPr sz="2496"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Plan</a:t>
            </a:r>
          </a:p>
          <a:p>
            <a:pPr marL="633983" lvl="1" indent="-316991" defTabSz="1267936">
              <a:spcBef>
                <a:spcPts val="2300"/>
              </a:spcBef>
              <a:defRPr sz="2496"/>
            </a:pPr>
            <a:r>
              <a:rPr lang="en-US" altLang="ko-KR" sz="4000" dirty="0">
                <a:latin typeface="Arial" panose="020B0604020202020204" pitchFamily="34" charset="0"/>
                <a:cs typeface="Arial" panose="020B0604020202020204" pitchFamily="34" charset="0"/>
              </a:rPr>
              <a:t>14 kHS06 to be added later in this year and replace old </a:t>
            </a: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WNs</a:t>
            </a:r>
          </a:p>
          <a:p>
            <a:pPr marL="1243583" lvl="2" indent="-316991" defTabSz="1267936">
              <a:spcBef>
                <a:spcPts val="2300"/>
              </a:spcBef>
              <a:defRPr sz="2496"/>
            </a:pPr>
            <a:r>
              <a:rPr lang="en-US" altLang="ko-KR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Removed WNs will move to other services</a:t>
            </a:r>
            <a:endParaRPr lang="en-US" altLang="ko-KR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alimonitor.cern.ch/display?image=jfreechart-onetime-159760064594382537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7325" y="5286375"/>
            <a:ext cx="97536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3280" y="1124631"/>
            <a:ext cx="8731484" cy="3654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4030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0_BasicColor">
  <a:themeElements>
    <a:clrScheme name="30_BasicColor">
      <a:dk1>
        <a:srgbClr val="5E5E5E"/>
      </a:dk1>
      <a:lt1>
        <a:srgbClr val="003462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0_BasicColor">
  <a:themeElements>
    <a:clrScheme name="30_BasicColor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30_BasicColor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30_BasicCol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</TotalTime>
  <Words>1470</Words>
  <Application>Microsoft Office PowerPoint</Application>
  <PresentationFormat>사용자 지정</PresentationFormat>
  <Paragraphs>408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25</vt:i4>
      </vt:variant>
    </vt:vector>
  </HeadingPairs>
  <TitlesOfParts>
    <vt:vector size="42" baseType="lpstr">
      <vt:lpstr>Apple SD 산돌고딕 Neo 볼드체</vt:lpstr>
      <vt:lpstr>Apple SD 산돌고딕 Neo 옅은체</vt:lpstr>
      <vt:lpstr>Carlito</vt:lpstr>
      <vt:lpstr>Founders Grotesk Condensed</vt:lpstr>
      <vt:lpstr>Founders Grotesk Semibold</vt:lpstr>
      <vt:lpstr>Helvetica Neue</vt:lpstr>
      <vt:lpstr>Helvetica Neue Light</vt:lpstr>
      <vt:lpstr>Helvetica Neue Medium</vt:lpstr>
      <vt:lpstr>HY헤드라인M</vt:lpstr>
      <vt:lpstr>굴림</vt:lpstr>
      <vt:lpstr>나눔고딕 Light</vt:lpstr>
      <vt:lpstr>맑은 고딕</vt:lpstr>
      <vt:lpstr>Arial</vt:lpstr>
      <vt:lpstr>Calibri</vt:lpstr>
      <vt:lpstr>DejaVu Sans Mono</vt:lpstr>
      <vt:lpstr>Helvetica</vt:lpstr>
      <vt:lpstr>30_BasicColor</vt:lpstr>
      <vt:lpstr>KISTI-GSDC Report</vt:lpstr>
      <vt:lpstr>KISTI</vt:lpstr>
      <vt:lpstr>GSDC</vt:lpstr>
      <vt:lpstr>Supporting Experiments </vt:lpstr>
      <vt:lpstr>Role of GSDC for Data-intensive Research</vt:lpstr>
      <vt:lpstr>WLCG Tier-1 @ KISTI-GSDC</vt:lpstr>
      <vt:lpstr>PowerPoint 프레젠테이션</vt:lpstr>
      <vt:lpstr>T1 Grid Services</vt:lpstr>
      <vt:lpstr>PowerPoint 프레젠테이션</vt:lpstr>
      <vt:lpstr>PowerPoint 프레젠테이션</vt:lpstr>
      <vt:lpstr>PowerPoint 프레젠테이션</vt:lpstr>
      <vt:lpstr>CMS Tier-2 @KISTI</vt:lpstr>
      <vt:lpstr>T2_KR_KISTI Site Report</vt:lpstr>
      <vt:lpstr>PowerPoint 프레젠테이션</vt:lpstr>
      <vt:lpstr>WLCG Tier-2 Service Availability / Reliability</vt:lpstr>
      <vt:lpstr>GSDC-LDG</vt:lpstr>
      <vt:lpstr>History</vt:lpstr>
      <vt:lpstr>GSDC-LDG Overview</vt:lpstr>
      <vt:lpstr>Status of GSDC-LDG</vt:lpstr>
      <vt:lpstr>Resources</vt:lpstr>
      <vt:lpstr>KISTI Tier-3</vt:lpstr>
      <vt:lpstr>Supporting Domestic Research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KISTI-GSDC Report</dc:title>
  <cp:lastModifiedBy>Windows User</cp:lastModifiedBy>
  <cp:revision>74</cp:revision>
  <dcterms:modified xsi:type="dcterms:W3CDTF">2024-09-02T17:25:40Z</dcterms:modified>
</cp:coreProperties>
</file>