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62" r:id="rId6"/>
    <p:sldId id="263" r:id="rId7"/>
    <p:sldId id="259" r:id="rId8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8000" autoAdjust="0"/>
    <p:restoredTop sz="94660"/>
  </p:normalViewPr>
  <p:slideViewPr>
    <p:cSldViewPr snapToGrid="0">
      <p:cViewPr varScale="1">
        <p:scale>
          <a:sx n="62" d="100"/>
          <a:sy n="62" d="100"/>
        </p:scale>
        <p:origin x="304" y="4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C30B7B6-55AE-8870-DAFB-5994DE46BB1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E63B37EF-27A2-E805-F139-D9DEC1B7694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504430D-1B7B-933A-4D04-412D038760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8476-DBAC-4620-9F46-B070423FCA1C}" type="datetimeFigureOut">
              <a:rPr lang="en-AU" smtClean="0"/>
              <a:t>30/05/2024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CBFBDC6-EBFB-A2AD-1DB9-9CFAA63831E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BA86B56-B1E3-A535-C5EE-D03A13DACA8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E213F-13A7-49EE-8BF8-060F47B65CD8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1103818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447E9D4-A156-DBA6-EBDD-34EE63D8743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DDFCDE-8A63-A802-E85D-7DBE9F19BF0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6868BB9-80C8-B137-255F-B798B52A21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8476-DBAC-4620-9F46-B070423FCA1C}" type="datetimeFigureOut">
              <a:rPr lang="en-AU" smtClean="0"/>
              <a:t>30/05/2024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67EB0-E789-D231-A814-297ABB5BDE6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84537A1-53F4-7171-7A37-87842FBCBA4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E213F-13A7-49EE-8BF8-060F47B65CD8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16179638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6F0F9BC2-9F21-19D2-A8DE-9CEFA0423769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716A848-252A-EB82-34F7-F1AFEF048462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E12D2AC-E535-D49A-6D49-2DE5E6D3D5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8476-DBAC-4620-9F46-B070423FCA1C}" type="datetimeFigureOut">
              <a:rPr lang="en-AU" smtClean="0"/>
              <a:t>30/05/2024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F8311B4-F0C0-38AD-6E72-89FBB3874E4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51EB14C-D36D-9E66-4311-7EA6489EB59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E213F-13A7-49EE-8BF8-060F47B65CD8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86515696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4264F1-DD45-08E2-3981-D3709E6FA0C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1119A88-8859-9419-F45D-4C503D6475D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B0F8156-3D81-60F4-FA63-3C94D820615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8476-DBAC-4620-9F46-B070423FCA1C}" type="datetimeFigureOut">
              <a:rPr lang="en-AU" smtClean="0"/>
              <a:t>30/05/2024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5C73B5-D335-A6ED-FA6B-7101D34106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9D0925E6-E648-6D63-A171-3F5DF3F6E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E213F-13A7-49EE-8BF8-060F47B65CD8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4638280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CDBD66-0772-8683-48C1-A5CA60F59B2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873A51A-2A8C-A366-4764-7E3610FF580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B023777-2423-43FF-CB18-0D29932D81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8476-DBAC-4620-9F46-B070423FCA1C}" type="datetimeFigureOut">
              <a:rPr lang="en-AU" smtClean="0"/>
              <a:t>30/05/2024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B3EA2B4-6AE0-50DA-DF36-88B83716996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E3CD09E-EBC5-7976-10FD-8D16CD475D0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E213F-13A7-49EE-8BF8-060F47B65CD8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0374262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CD7E10-1390-D444-6E88-3C91E2C42BA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964B5F6-9E4D-77D7-1F5D-4B717F61840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7E50D63F-3C0B-E37B-1A69-71B4B792227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E44390-2360-9404-09E2-1E64F00217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8476-DBAC-4620-9F46-B070423FCA1C}" type="datetimeFigureOut">
              <a:rPr lang="en-AU" smtClean="0"/>
              <a:t>30/05/2024</a:t>
            </a:fld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1435553-F3D7-70A7-9588-44855D9DCB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3EE266C-C3ED-D38A-ADF2-36A91CE972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E213F-13A7-49EE-8BF8-060F47B65CD8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0105926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FDC791D-A73B-3BBA-C1CA-888B31D74E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53C5C38-EC4C-E9F8-237A-AF8DCB33DC78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1564E1-6008-2C5C-D1E5-D71BCB8D7B0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A4B885A-6AF7-AB60-0FC8-FA50CE2736B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8E11ABB7-8F15-90C9-F31E-565F93B9F166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F68A468-93C1-F236-69E8-65C6A380199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8476-DBAC-4620-9F46-B070423FCA1C}" type="datetimeFigureOut">
              <a:rPr lang="en-AU" smtClean="0"/>
              <a:t>30/05/2024</a:t>
            </a:fld>
            <a:endParaRPr lang="en-AU" dirty="0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9404D5D-59DC-6DBF-CF5C-5EFEDA3F52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71A7ADC-C8C2-6E96-2783-F44D03FF84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E213F-13A7-49EE-8BF8-060F47B65CD8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203255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6DDB4DA-C1AB-6F78-5114-753CAEBD1E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58D37BA-93C7-12BD-B44E-86D7D90B92D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8476-DBAC-4620-9F46-B070423FCA1C}" type="datetimeFigureOut">
              <a:rPr lang="en-AU" smtClean="0"/>
              <a:t>30/05/2024</a:t>
            </a:fld>
            <a:endParaRPr lang="en-AU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8F154D3-46D2-AB6C-E94A-7920D225030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6BC0DF1A-971C-7131-6C55-F7933D4C0C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E213F-13A7-49EE-8BF8-060F47B65CD8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79405983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2815CC8-A6FF-6AE5-84F7-9E71C790669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8476-DBAC-4620-9F46-B070423FCA1C}" type="datetimeFigureOut">
              <a:rPr lang="en-AU" smtClean="0"/>
              <a:t>30/05/2024</a:t>
            </a:fld>
            <a:endParaRPr lang="en-AU" dirty="0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8424C43-767F-CBE8-E293-D4D9E26BD4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7D6C071-9682-BF32-6264-25C5B9DC67F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E213F-13A7-49EE-8BF8-060F47B65CD8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6477698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5DE6319-E108-7C38-4B88-93FB3446D69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D14D22-65B1-0F89-A9CE-814B6D2E1D0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CD27D46-E689-9E4C-5687-DFD1530910C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57ECCD0-4BE7-BF37-6FEB-D42D125962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8476-DBAC-4620-9F46-B070423FCA1C}" type="datetimeFigureOut">
              <a:rPr lang="en-AU" smtClean="0"/>
              <a:t>30/05/2024</a:t>
            </a:fld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95FAC2C-677D-412A-F685-F790284DE87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F568B8BB-251F-CFB3-BFC3-38A5B31F8E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E213F-13A7-49EE-8BF8-060F47B65CD8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5949709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3714170-FE81-2BB3-6A00-1302E921B7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6FCD68A-B142-B8B2-DE0F-EF9F2610030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 dirty="0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E702CA8-18A9-89E6-C4A0-2903CBEBB24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D4B042-4AD8-7CAB-8639-0675D9E6BC3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06F8476-DBAC-4620-9F46-B070423FCA1C}" type="datetimeFigureOut">
              <a:rPr lang="en-AU" smtClean="0"/>
              <a:t>30/05/2024</a:t>
            </a:fld>
            <a:endParaRPr lang="en-AU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710CB4B7-8ED4-70B2-7CDC-85282E2737F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A3912D-FD1E-7652-834D-19AAF952565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4CE213F-13A7-49EE-8BF8-060F47B65CD8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34848368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62CAC669-229B-062F-3313-6CBBDD335C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D843B76-2A7D-BAD7-4F39-D476FCFF68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62A05-FAF3-B5C5-25C1-A0669B76B6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6F8476-DBAC-4620-9F46-B070423FCA1C}" type="datetimeFigureOut">
              <a:rPr lang="en-AU" smtClean="0"/>
              <a:t>30/05/2024</a:t>
            </a:fld>
            <a:endParaRPr lang="en-AU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8751392-149B-BC82-9627-40CC2AF6CB68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769BB0-E272-C226-B1A1-A877E313E8DC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CE213F-13A7-49EE-8BF8-060F47B65CD8}" type="slidenum">
              <a:rPr lang="en-AU" smtClean="0"/>
              <a:t>‹#›</a:t>
            </a:fld>
            <a:endParaRPr lang="en-AU" dirty="0"/>
          </a:p>
        </p:txBody>
      </p:sp>
    </p:spTree>
    <p:extLst>
      <p:ext uri="{BB962C8B-B14F-4D97-AF65-F5344CB8AC3E}">
        <p14:creationId xmlns:p14="http://schemas.microsoft.com/office/powerpoint/2010/main" val="16136901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A93F69-AF43-AB61-8CD8-BF41CFA81124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en-AU" dirty="0"/>
              <a:t>Big Science, Innovation</a:t>
            </a:r>
            <a:br>
              <a:rPr lang="en-AU" dirty="0"/>
            </a:br>
            <a:r>
              <a:rPr lang="en-AU" dirty="0"/>
              <a:t>&amp;</a:t>
            </a:r>
            <a:br>
              <a:rPr lang="en-AU" dirty="0"/>
            </a:br>
            <a:r>
              <a:rPr lang="en-AU" dirty="0"/>
              <a:t>Societal Contributions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3601D38-0FC2-55F2-C6BA-40989863CE0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dirty="0">
                <a:solidFill>
                  <a:srgbClr val="00B050"/>
                </a:solidFill>
              </a:rPr>
              <a:t>Shantha Liyanage, Markus Nordberg </a:t>
            </a:r>
          </a:p>
          <a:p>
            <a:r>
              <a:rPr lang="en-AU" dirty="0">
                <a:solidFill>
                  <a:srgbClr val="00B050"/>
                </a:solidFill>
              </a:rPr>
              <a:t>and Marilena Streit-Bianchi ( editors)</a:t>
            </a:r>
          </a:p>
        </p:txBody>
      </p:sp>
      <p:pic>
        <p:nvPicPr>
          <p:cNvPr id="1026" name="Picture 2">
            <a:extLst>
              <a:ext uri="{FF2B5EF4-FFF2-40B4-BE49-F238E27FC236}">
                <a16:creationId xmlns:a16="http://schemas.microsoft.com/office/drawing/2014/main" id="{2E737FD6-D6F7-A2F5-1F22-CCCF9557B51C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664" y="1540742"/>
            <a:ext cx="2075392" cy="31326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7138101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CD8E632-F080-2352-4EDF-29BC08ABC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What is this book about?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3CCDA64-8222-EB2A-CF3B-E204976C3B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Discuss Big Science processes and give insights from Particle Physics and Astrophysics experiments and how they relate to social advancement.</a:t>
            </a:r>
          </a:p>
          <a:p>
            <a:r>
              <a:rPr lang="en-AU" dirty="0"/>
              <a:t>Explain underlying conditions leads to Big Science and its role in solving World’s most complex scientific mysteries.</a:t>
            </a:r>
          </a:p>
          <a:p>
            <a:r>
              <a:rPr lang="en-AU" dirty="0"/>
              <a:t>Contribute to our understanding of underlying Big Science processes and explore methods of how scientific knowledge integrate with common understanding</a:t>
            </a:r>
          </a:p>
          <a:p>
            <a:r>
              <a:rPr lang="en-AU" dirty="0"/>
              <a:t>Examine interconnection among knowledge, innovation and social theories. </a:t>
            </a:r>
          </a:p>
        </p:txBody>
      </p:sp>
    </p:spTree>
    <p:extLst>
      <p:ext uri="{BB962C8B-B14F-4D97-AF65-F5344CB8AC3E}">
        <p14:creationId xmlns:p14="http://schemas.microsoft.com/office/powerpoint/2010/main" val="19640157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FDFF6B6-5D3A-12A4-3663-FE047D4B609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Structure of the Book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8C795C-507E-7F8D-C935-F4B4DD0339D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AU" sz="2400" b="0" i="0" u="none" strike="noStrike" baseline="0" dirty="0"/>
              <a:t>PART 1 		BIG SCIENCE OPPORTUNITIES AND CHALLENGES ( 5 Chapters)</a:t>
            </a:r>
            <a:endParaRPr lang="en-AU" sz="2400" dirty="0"/>
          </a:p>
          <a:p>
            <a:pPr marL="914400" lvl="2" indent="0">
              <a:buNone/>
            </a:pPr>
            <a:r>
              <a:rPr lang="en-AU" sz="2400" dirty="0"/>
              <a:t>	-Knowledge Creating processes - LHC, ATLAS, CMS, CERN 	Experiments, FCC and beyond</a:t>
            </a:r>
          </a:p>
          <a:p>
            <a:pPr marL="914400" lvl="2" indent="0">
              <a:buNone/>
            </a:pPr>
            <a:endParaRPr lang="en-AU" sz="2400" dirty="0"/>
          </a:p>
          <a:p>
            <a:pPr marL="0" indent="0">
              <a:buNone/>
            </a:pPr>
            <a:r>
              <a:rPr lang="en-AU" sz="2400" b="0" i="0" u="none" strike="noStrike" baseline="0" dirty="0"/>
              <a:t>PART 2</a:t>
            </a:r>
            <a:r>
              <a:rPr lang="en-AU" sz="2400" dirty="0"/>
              <a:t>		</a:t>
            </a:r>
            <a:r>
              <a:rPr lang="en-AU" sz="2400" b="0" i="0" u="none" strike="noStrike" baseline="0" dirty="0"/>
              <a:t>INNOVATION THAT </a:t>
            </a:r>
            <a:r>
              <a:rPr lang="en-AU" sz="2400" dirty="0"/>
              <a:t>WORKS</a:t>
            </a:r>
            <a:r>
              <a:rPr lang="en-AU" sz="2400" b="0" i="0" u="none" strike="noStrike" baseline="0" dirty="0"/>
              <a:t> ( 4 Chapters)</a:t>
            </a:r>
          </a:p>
          <a:p>
            <a:pPr marL="914400" lvl="2" indent="0">
              <a:buNone/>
            </a:pPr>
            <a:r>
              <a:rPr lang="en-AU" sz="2400" dirty="0"/>
              <a:t>	-Knowledge assimilation and value adding activities and contribution 	of Astrophysics. </a:t>
            </a:r>
          </a:p>
          <a:p>
            <a:pPr marL="914400" lvl="2" indent="0">
              <a:buNone/>
            </a:pPr>
            <a:endParaRPr lang="en-AU" sz="2400" dirty="0"/>
          </a:p>
          <a:p>
            <a:pPr marL="0" indent="0">
              <a:buNone/>
            </a:pPr>
            <a:r>
              <a:rPr lang="en-AU" sz="2400" dirty="0"/>
              <a:t>PART III 	</a:t>
            </a:r>
            <a:r>
              <a:rPr lang="en-AU" sz="2400" b="0" i="0" u="none" strike="noStrike" baseline="0" dirty="0">
                <a:latin typeface="SourceSansPro-Regular"/>
              </a:rPr>
              <a:t>ORGANISATIONAL AND SOCIETAL IMPLICATIONS</a:t>
            </a:r>
            <a:endParaRPr lang="en-AU" sz="2400" dirty="0"/>
          </a:p>
          <a:p>
            <a:pPr marL="457200" lvl="1" indent="0">
              <a:buNone/>
            </a:pPr>
            <a:r>
              <a:rPr lang="en-AU" dirty="0"/>
              <a:t>		-How knowledge contribute and integrated with society( 6 Chapters)</a:t>
            </a:r>
          </a:p>
          <a:p>
            <a:pPr lvl="1"/>
            <a:endParaRPr lang="en-AU" sz="1400" dirty="0"/>
          </a:p>
        </p:txBody>
      </p:sp>
    </p:spTree>
    <p:extLst>
      <p:ext uri="{BB962C8B-B14F-4D97-AF65-F5344CB8AC3E}">
        <p14:creationId xmlns:p14="http://schemas.microsoft.com/office/powerpoint/2010/main" val="88705320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7E9187-1D35-7A86-4AC4-CD014338E4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Part 1-</a:t>
            </a:r>
            <a:r>
              <a:rPr lang="en-AU" sz="4400" b="1" i="0" u="none" strike="noStrike" baseline="0" dirty="0"/>
              <a:t> </a:t>
            </a:r>
            <a:r>
              <a:rPr lang="en-AU" sz="4400" b="0" i="0" u="none" strike="noStrike" baseline="0" dirty="0"/>
              <a:t>BIG SCIENCE OPPORTUNITIES AND CHALLENGES</a:t>
            </a:r>
            <a:r>
              <a:rPr lang="en-AU" dirty="0"/>
              <a:t>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F9D87A-50EF-7E26-FE9B-01A336F7360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endParaRPr lang="en-AU" sz="1800" b="1" i="0" u="none" strike="noStrike" baseline="0" dirty="0">
              <a:solidFill>
                <a:srgbClr val="000000"/>
              </a:solidFill>
              <a:latin typeface="SourceSansPro-SemiBold"/>
            </a:endParaRPr>
          </a:p>
          <a:p>
            <a:pPr marL="0" indent="0" algn="l">
              <a:buNone/>
            </a:pPr>
            <a:endParaRPr lang="en-AU" sz="1800" b="1" dirty="0">
              <a:solidFill>
                <a:srgbClr val="000000"/>
              </a:solidFill>
              <a:latin typeface="SourceSansPro-SemiBold"/>
            </a:endParaRPr>
          </a:p>
          <a:p>
            <a:pPr marL="0" indent="0" algn="l">
              <a:buNone/>
            </a:pPr>
            <a:r>
              <a:rPr lang="en-AU" sz="1800" b="1" i="0" u="none" strike="noStrike" baseline="0" dirty="0">
                <a:solidFill>
                  <a:srgbClr val="000000"/>
                </a:solidFill>
                <a:latin typeface="SourceSansPro-SemiBold"/>
              </a:rPr>
              <a:t>1. Big Science and Society as Seen through Research Lenses</a:t>
            </a:r>
            <a:endParaRPr lang="en-AU" sz="1800" b="1" i="0" u="none" strike="noStrike" baseline="0" dirty="0">
              <a:solidFill>
                <a:srgbClr val="0000FF"/>
              </a:solidFill>
              <a:latin typeface="SourceSansPro-SemiBold"/>
            </a:endParaRPr>
          </a:p>
          <a:p>
            <a:pPr marL="457200" lvl="1" indent="0">
              <a:buNone/>
            </a:pPr>
            <a:r>
              <a:rPr lang="en-AU" sz="1400" b="0" i="1" u="none" strike="noStrike" baseline="0" dirty="0">
                <a:solidFill>
                  <a:srgbClr val="000000"/>
                </a:solidFill>
                <a:latin typeface="SourceSansPro-Italic"/>
              </a:rPr>
              <a:t>	</a:t>
            </a:r>
            <a:r>
              <a:rPr lang="en-AU" sz="1400" b="0" i="1" u="none" strike="noStrike" baseline="0" dirty="0">
                <a:solidFill>
                  <a:srgbClr val="00B050"/>
                </a:solidFill>
                <a:latin typeface="SourceSansPro-Italic"/>
              </a:rPr>
              <a:t>Markus Nordberg, Shantha Liyanage, and Marilena Streit-Bianchi</a:t>
            </a:r>
          </a:p>
          <a:p>
            <a:pPr marL="0" indent="0" algn="l">
              <a:buNone/>
            </a:pPr>
            <a:r>
              <a:rPr lang="en-AU" sz="1800" b="1" i="0" u="none" strike="noStrike" baseline="0" dirty="0">
                <a:solidFill>
                  <a:srgbClr val="000000"/>
                </a:solidFill>
                <a:latin typeface="SourceSansPro-SemiBold"/>
              </a:rPr>
              <a:t>2. Chasing Success: The ATLAS and CMS Collaboration</a:t>
            </a:r>
          </a:p>
          <a:p>
            <a:pPr marL="0" indent="0" algn="l">
              <a:buNone/>
            </a:pPr>
            <a:r>
              <a:rPr lang="en-AU" sz="1400" b="0" i="1" u="none" strike="noStrike" baseline="0" dirty="0">
                <a:solidFill>
                  <a:srgbClr val="000000"/>
                </a:solidFill>
                <a:latin typeface="SourceSansPro-Italic"/>
              </a:rPr>
              <a:t>	</a:t>
            </a:r>
            <a:r>
              <a:rPr lang="en-AU" sz="1400" b="0" i="1" u="none" strike="noStrike" baseline="0" dirty="0">
                <a:solidFill>
                  <a:srgbClr val="00B050"/>
                </a:solidFill>
                <a:latin typeface="SourceSansPro-Italic"/>
              </a:rPr>
              <a:t>Peter Jenni, Tejinder S. Virdee, Ludovico Pontecorvo, and Shantha Liyanage </a:t>
            </a:r>
            <a:endParaRPr lang="en-AU" sz="1800" b="0" i="1" u="none" strike="noStrike" baseline="0" dirty="0">
              <a:solidFill>
                <a:srgbClr val="00B050"/>
              </a:solidFill>
              <a:latin typeface="SourceSansPro-Italic"/>
            </a:endParaRPr>
          </a:p>
          <a:p>
            <a:pPr marL="0" indent="0" algn="l">
              <a:buNone/>
            </a:pPr>
            <a:r>
              <a:rPr lang="en-AU" sz="1800" b="1" i="0" u="none" strike="noStrike" baseline="0" dirty="0">
                <a:solidFill>
                  <a:srgbClr val="000000"/>
                </a:solidFill>
                <a:latin typeface="SourceSansPro-SemiBold"/>
              </a:rPr>
              <a:t>3. A Machine with Endless Frontiers: The Large Hadron Collider (LHC)</a:t>
            </a:r>
            <a:endParaRPr lang="en-AU" sz="1800" b="1" i="0" u="none" strike="noStrike" baseline="0" dirty="0">
              <a:solidFill>
                <a:srgbClr val="0000FF"/>
              </a:solidFill>
              <a:latin typeface="SourceSansPro-SemiBold"/>
            </a:endParaRPr>
          </a:p>
          <a:p>
            <a:pPr marL="457200" lvl="1" indent="0">
              <a:buNone/>
            </a:pPr>
            <a:r>
              <a:rPr lang="en-AU" sz="1400" b="0" i="1" u="none" strike="noStrike" baseline="0" dirty="0">
                <a:solidFill>
                  <a:srgbClr val="000000"/>
                </a:solidFill>
                <a:latin typeface="SourceSansPro-Italic"/>
              </a:rPr>
              <a:t>	</a:t>
            </a:r>
            <a:r>
              <a:rPr lang="en-AU" sz="1400" b="0" i="1" u="none" strike="noStrike" baseline="0" dirty="0">
                <a:solidFill>
                  <a:srgbClr val="00B050"/>
                </a:solidFill>
                <a:latin typeface="SourceSansPro-Italic"/>
              </a:rPr>
              <a:t>Lyn Evans, Frédérick Bordry, and Shantha Liyanage</a:t>
            </a:r>
          </a:p>
          <a:p>
            <a:pPr marL="0" indent="0" algn="l">
              <a:buNone/>
            </a:pPr>
            <a:r>
              <a:rPr lang="en-AU" sz="1800" b="1" i="0" u="none" strike="noStrike" baseline="0" dirty="0">
                <a:solidFill>
                  <a:srgbClr val="000000"/>
                </a:solidFill>
                <a:latin typeface="SourceSansPro-SemiBold"/>
              </a:rPr>
              <a:t>4. Innovating Accelerator Technologies for Society</a:t>
            </a:r>
            <a:endParaRPr lang="en-AU" sz="1800" b="1" i="0" u="none" strike="noStrike" baseline="0" dirty="0">
              <a:solidFill>
                <a:srgbClr val="0000FF"/>
              </a:solidFill>
              <a:latin typeface="SourceSansPro-SemiBold"/>
            </a:endParaRPr>
          </a:p>
          <a:p>
            <a:pPr marL="457200" lvl="1" indent="0">
              <a:buNone/>
            </a:pPr>
            <a:r>
              <a:rPr lang="en-AU" sz="1400" b="0" i="1" u="none" strike="noStrike" baseline="0" dirty="0">
                <a:solidFill>
                  <a:srgbClr val="000000"/>
                </a:solidFill>
                <a:latin typeface="SourceSansPro-Italic"/>
              </a:rPr>
              <a:t>	</a:t>
            </a:r>
            <a:r>
              <a:rPr lang="en-AU" sz="1400" b="0" i="1" u="none" strike="noStrike" baseline="0" dirty="0">
                <a:solidFill>
                  <a:srgbClr val="00B050"/>
                </a:solidFill>
                <a:latin typeface="SourceSansPro-Italic"/>
              </a:rPr>
              <a:t>Amalia Ballarino, Tim Boyle, and Shantha Liyanage</a:t>
            </a:r>
          </a:p>
          <a:p>
            <a:pPr marL="0" indent="0" algn="l">
              <a:buNone/>
            </a:pPr>
            <a:r>
              <a:rPr lang="en-AU" sz="1800" b="1" i="0" u="none" strike="noStrike" baseline="0" dirty="0">
                <a:solidFill>
                  <a:srgbClr val="000000"/>
                </a:solidFill>
                <a:latin typeface="SourceSansPro-SemiBold"/>
              </a:rPr>
              <a:t>5. Leapfrogging into the Future</a:t>
            </a:r>
            <a:endParaRPr lang="en-AU" sz="1800" b="1" i="0" u="none" strike="noStrike" baseline="0" dirty="0">
              <a:solidFill>
                <a:srgbClr val="0000FF"/>
              </a:solidFill>
              <a:latin typeface="SourceSansPro-SemiBold"/>
            </a:endParaRPr>
          </a:p>
          <a:p>
            <a:pPr marL="457200" lvl="1" indent="0">
              <a:buNone/>
            </a:pPr>
            <a:r>
              <a:rPr lang="en-AU" sz="1400" b="0" i="1" u="none" strike="noStrike" baseline="0" dirty="0">
                <a:solidFill>
                  <a:srgbClr val="000000"/>
                </a:solidFill>
                <a:latin typeface="SourceSansPro-Italic"/>
              </a:rPr>
              <a:t>	</a:t>
            </a:r>
            <a:r>
              <a:rPr lang="en-AU" sz="1400" b="0" i="1" u="none" strike="noStrike" baseline="0" dirty="0">
                <a:solidFill>
                  <a:srgbClr val="00B050"/>
                </a:solidFill>
                <a:latin typeface="SourceSansPro-Italic"/>
              </a:rPr>
              <a:t>Michael Benedikt, John Ellis, Panagiotis Charitos, and Shantha Liyanage</a:t>
            </a:r>
            <a:endParaRPr lang="en-A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933952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8E8809F-0E77-A88D-6799-FF1A59FDE29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Part 2 </a:t>
            </a:r>
            <a:r>
              <a:rPr lang="en-AU" dirty="0"/>
              <a:t>- </a:t>
            </a:r>
            <a:r>
              <a:rPr lang="en-AU" sz="4000" b="0" i="0" u="none" strike="noStrike" baseline="0" dirty="0">
                <a:latin typeface="SourceSansPro-Regular"/>
              </a:rPr>
              <a:t>INNOVATION THAT WORKS</a:t>
            </a:r>
            <a:endParaRPr lang="en-AU" sz="40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DB1F864-D056-6ECF-56DF-61A8DA3013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l">
              <a:buNone/>
            </a:pPr>
            <a:r>
              <a:rPr lang="en-AU" sz="1800" b="1" i="0" u="none" strike="noStrike" baseline="0" dirty="0">
                <a:solidFill>
                  <a:srgbClr val="000000"/>
                </a:solidFill>
                <a:latin typeface="SourceSansPro-SemiBold"/>
              </a:rPr>
              <a:t>6. Knowledge Diffusion by Design: Transforming Big Science Applications </a:t>
            </a:r>
          </a:p>
          <a:p>
            <a:pPr marL="0" indent="0" algn="l">
              <a:buNone/>
            </a:pPr>
            <a:r>
              <a:rPr lang="en-AU" sz="1800" b="1" i="1" u="none" strike="noStrike" baseline="0" dirty="0">
                <a:solidFill>
                  <a:srgbClr val="000000"/>
                </a:solidFill>
                <a:latin typeface="SourceSansPro-SemiBold"/>
              </a:rPr>
              <a:t>	</a:t>
            </a:r>
            <a:r>
              <a:rPr lang="en-AU" sz="1800" b="0" i="1" u="none" strike="noStrike" baseline="0" dirty="0">
                <a:solidFill>
                  <a:srgbClr val="00B050"/>
                </a:solidFill>
                <a:latin typeface="SourceSansPro-Italic"/>
              </a:rPr>
              <a:t>Christine Thong, Anita Kocsis, Agustí Canals, and Shantha Liyanage</a:t>
            </a:r>
          </a:p>
          <a:p>
            <a:pPr marL="0" indent="0" algn="l">
              <a:buNone/>
            </a:pPr>
            <a:endParaRPr lang="en-AU" sz="1800" b="0" i="1" u="none" strike="noStrike" baseline="0" dirty="0">
              <a:solidFill>
                <a:srgbClr val="000000"/>
              </a:solidFill>
              <a:latin typeface="SourceSansPro-Italic"/>
            </a:endParaRPr>
          </a:p>
          <a:p>
            <a:pPr marL="0" indent="0" algn="l">
              <a:buNone/>
            </a:pPr>
            <a:r>
              <a:rPr lang="en-AU" sz="1800" b="1" i="0" u="none" strike="noStrike" baseline="0" dirty="0">
                <a:solidFill>
                  <a:srgbClr val="000000"/>
                </a:solidFill>
                <a:latin typeface="SourceSansPro-SemiBold"/>
              </a:rPr>
              <a:t>7. Big Science, Leadership and Collaboration </a:t>
            </a:r>
          </a:p>
          <a:p>
            <a:pPr marL="0" indent="0" algn="l">
              <a:buNone/>
            </a:pPr>
            <a:r>
              <a:rPr lang="en-AU" sz="1800" b="0" i="1" u="none" strike="noStrike" baseline="0" dirty="0">
                <a:solidFill>
                  <a:srgbClr val="000000"/>
                </a:solidFill>
                <a:latin typeface="SourceSansPro-Italic"/>
              </a:rPr>
              <a:t>	</a:t>
            </a:r>
            <a:r>
              <a:rPr lang="en-AU" sz="1800" b="0" i="1" u="none" strike="noStrike" baseline="0" dirty="0">
                <a:solidFill>
                  <a:srgbClr val="00B050"/>
                </a:solidFill>
                <a:latin typeface="SourceSansPro-Italic"/>
              </a:rPr>
              <a:t>Grace McCarthy, David Manset, Marilena Streit-Bianchi, Viktorija Skvarciany, and Shantha Liyanage</a:t>
            </a:r>
          </a:p>
          <a:p>
            <a:pPr marL="0" indent="0" algn="l">
              <a:buNone/>
            </a:pPr>
            <a:endParaRPr lang="en-AU" sz="1800" b="0" i="1" u="none" strike="noStrike" baseline="0" dirty="0">
              <a:solidFill>
                <a:srgbClr val="000000"/>
              </a:solidFill>
              <a:latin typeface="SourceSansPro-Italic"/>
            </a:endParaRPr>
          </a:p>
          <a:p>
            <a:pPr marL="0" indent="0" algn="l">
              <a:buNone/>
            </a:pPr>
            <a:r>
              <a:rPr lang="en-AU" sz="1800" b="1" i="0" u="none" strike="noStrike" baseline="0" dirty="0">
                <a:solidFill>
                  <a:srgbClr val="000000"/>
                </a:solidFill>
                <a:latin typeface="SourceSansPro-SemiBold"/>
              </a:rPr>
              <a:t>8. The Evolution of Astrophysics towards Big Science: Insights from the Innovation Landscape </a:t>
            </a:r>
            <a:r>
              <a:rPr lang="en-AU" sz="1800" b="0" i="1" u="none" strike="noStrike" baseline="0" dirty="0">
                <a:solidFill>
                  <a:srgbClr val="000000"/>
                </a:solidFill>
                <a:latin typeface="SourceSansPro-Italic"/>
              </a:rPr>
              <a:t>David Reitze, 	</a:t>
            </a:r>
            <a:r>
              <a:rPr lang="en-AU" sz="1800" b="0" i="1" u="none" strike="noStrike" baseline="0" dirty="0">
                <a:solidFill>
                  <a:srgbClr val="00B050"/>
                </a:solidFill>
                <a:latin typeface="SourceSansPro-Italic"/>
              </a:rPr>
              <a:t>Alan R. Duffy, James Gilbert, Mark Casali, Elisabetta Barberio, and Shantha Liyanage</a:t>
            </a:r>
          </a:p>
          <a:p>
            <a:pPr marL="0" indent="0" algn="l">
              <a:buNone/>
            </a:pPr>
            <a:endParaRPr lang="en-AU" sz="1800" b="0" i="1" u="none" strike="noStrike" baseline="0" dirty="0">
              <a:solidFill>
                <a:srgbClr val="000000"/>
              </a:solidFill>
              <a:latin typeface="SourceSansPro-Italic"/>
            </a:endParaRPr>
          </a:p>
          <a:p>
            <a:pPr marL="0" indent="0" algn="l">
              <a:buNone/>
            </a:pPr>
            <a:r>
              <a:rPr lang="en-AU" sz="1800" b="1" i="0" u="none" strike="noStrike" baseline="0" dirty="0">
                <a:solidFill>
                  <a:srgbClr val="000000"/>
                </a:solidFill>
                <a:latin typeface="SourceSansPro-SemiBold"/>
              </a:rPr>
              <a:t>9. Big Science Medical Applications from Accelerator Physics: Impact on Society </a:t>
            </a:r>
          </a:p>
          <a:p>
            <a:pPr marL="0" indent="0" algn="l">
              <a:buNone/>
            </a:pPr>
            <a:r>
              <a:rPr lang="en-AU" sz="1800" b="1" dirty="0">
                <a:solidFill>
                  <a:srgbClr val="000000"/>
                </a:solidFill>
                <a:latin typeface="SourceSansPro-SemiBold"/>
              </a:rPr>
              <a:t>	</a:t>
            </a:r>
            <a:r>
              <a:rPr lang="en-AU" sz="1800" b="0" i="1" u="none" strike="noStrike" baseline="0" dirty="0">
                <a:solidFill>
                  <a:srgbClr val="00B050"/>
                </a:solidFill>
                <a:latin typeface="SourceSansPro-Italic"/>
              </a:rPr>
              <a:t>Mitra Safavi-Naeini, Timothy P. Boyle, Suzie Sheehy, and Shantha Liyanage</a:t>
            </a:r>
            <a:endParaRPr lang="en-A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8316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B215D8-1D6F-DDF9-F311-33691C80042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sz="3200" b="1" dirty="0"/>
              <a:t>Part 3- </a:t>
            </a:r>
            <a:r>
              <a:rPr lang="en-AU" sz="3200" b="0" i="0" u="none" strike="noStrike" baseline="0" dirty="0">
                <a:latin typeface="SourceSansPro-Regular"/>
              </a:rPr>
              <a:t>ORGANISATIONAL AND SOCIETAL IMPLICATIONS</a:t>
            </a:r>
            <a:endParaRPr lang="en-AU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3F3F4CA-5D88-DFE9-6706-B69F4EE8E99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574418"/>
            <a:ext cx="10515600" cy="4602545"/>
          </a:xfrm>
        </p:spPr>
        <p:txBody>
          <a:bodyPr>
            <a:normAutofit fontScale="85000" lnSpcReduction="20000"/>
          </a:bodyPr>
          <a:lstStyle/>
          <a:p>
            <a:pPr marL="0" indent="0" algn="l">
              <a:buNone/>
            </a:pPr>
            <a:r>
              <a:rPr lang="en-AU" sz="1800" b="1" i="0" u="none" strike="noStrike" baseline="0" dirty="0">
                <a:solidFill>
                  <a:srgbClr val="000000"/>
                </a:solidFill>
                <a:latin typeface="SourceSansPro-SemiBold"/>
              </a:rPr>
              <a:t>10. Big Science as a Complex Human Enterprise </a:t>
            </a:r>
            <a:endParaRPr lang="en-AU" sz="1800" b="1" dirty="0">
              <a:solidFill>
                <a:srgbClr val="0000FF"/>
              </a:solidFill>
              <a:latin typeface="SourceSansPro-SemiBold"/>
            </a:endParaRPr>
          </a:p>
          <a:p>
            <a:pPr marL="0" indent="0" algn="l">
              <a:buNone/>
            </a:pPr>
            <a:r>
              <a:rPr lang="it-IT" sz="1800" b="0" i="1" u="none" strike="noStrike" baseline="0" dirty="0">
                <a:solidFill>
                  <a:srgbClr val="000000"/>
                </a:solidFill>
                <a:latin typeface="SourceSansPro-Italic"/>
              </a:rPr>
              <a:t>	</a:t>
            </a:r>
            <a:r>
              <a:rPr lang="it-IT" sz="1800" b="0" i="1" u="none" strike="noStrike" baseline="0" dirty="0">
                <a:solidFill>
                  <a:srgbClr val="00B050"/>
                </a:solidFill>
                <a:latin typeface="SourceSansPro-Italic"/>
              </a:rPr>
              <a:t>Beatrice Bressan, Anita Kocsis, Pablo Garcia Tello, and Shantha </a:t>
            </a:r>
            <a:r>
              <a:rPr lang="en-AU" sz="1800" b="0" i="1" u="none" strike="noStrike" baseline="0" dirty="0">
                <a:solidFill>
                  <a:srgbClr val="00B050"/>
                </a:solidFill>
                <a:latin typeface="SourceSansPro-Italic"/>
              </a:rPr>
              <a:t>Liyanage</a:t>
            </a:r>
          </a:p>
          <a:p>
            <a:pPr marL="0" indent="0" algn="l">
              <a:buNone/>
            </a:pPr>
            <a:endParaRPr lang="en-AU" sz="1800" b="0" i="1" u="none" strike="noStrike" baseline="0" dirty="0">
              <a:solidFill>
                <a:srgbClr val="000000"/>
              </a:solidFill>
              <a:latin typeface="SourceSansPro-Italic"/>
            </a:endParaRPr>
          </a:p>
          <a:p>
            <a:pPr marL="0" indent="0" algn="l">
              <a:buNone/>
            </a:pPr>
            <a:r>
              <a:rPr lang="en-AU" sz="1800" b="1" i="0" u="none" strike="noStrike" baseline="0" dirty="0">
                <a:solidFill>
                  <a:srgbClr val="000000"/>
                </a:solidFill>
                <a:latin typeface="SourceSansPro-SemiBold"/>
              </a:rPr>
              <a:t>11. Big Science and Social Responsibility of the Digital World </a:t>
            </a:r>
          </a:p>
          <a:p>
            <a:pPr marL="0" indent="0" algn="l">
              <a:buNone/>
            </a:pPr>
            <a:r>
              <a:rPr lang="it-IT" sz="1800" b="0" i="1" u="none" strike="noStrike" baseline="0" dirty="0">
                <a:solidFill>
                  <a:srgbClr val="000000"/>
                </a:solidFill>
                <a:latin typeface="SourceSansPro-Italic"/>
              </a:rPr>
              <a:t>	</a:t>
            </a:r>
            <a:r>
              <a:rPr lang="it-IT" sz="1800" b="0" i="1" u="none" strike="noStrike" baseline="0" dirty="0">
                <a:solidFill>
                  <a:srgbClr val="00B050"/>
                </a:solidFill>
                <a:latin typeface="SourceSansPro-Italic"/>
              </a:rPr>
              <a:t>Ruediger Wink, Alberto Di Meglio, Marilena Streit-Bianchi, and </a:t>
            </a:r>
            <a:r>
              <a:rPr lang="en-AU" sz="1800" b="0" i="1" u="none" strike="noStrike" baseline="0" dirty="0">
                <a:solidFill>
                  <a:srgbClr val="00B050"/>
                </a:solidFill>
                <a:latin typeface="SourceSansPro-Italic"/>
              </a:rPr>
              <a:t>Shantha Liyanage</a:t>
            </a:r>
          </a:p>
          <a:p>
            <a:pPr marL="0" indent="0" algn="l">
              <a:buNone/>
            </a:pPr>
            <a:endParaRPr lang="en-AU" sz="1800" b="0" i="1" u="none" strike="noStrike" baseline="0" dirty="0">
              <a:solidFill>
                <a:srgbClr val="000000"/>
              </a:solidFill>
              <a:latin typeface="SourceSansPro-Italic"/>
            </a:endParaRPr>
          </a:p>
          <a:p>
            <a:pPr marL="0" indent="0" algn="l">
              <a:buNone/>
            </a:pPr>
            <a:r>
              <a:rPr lang="en-AU" sz="1800" b="1" i="0" u="none" strike="noStrike" baseline="0" dirty="0">
                <a:solidFill>
                  <a:srgbClr val="000000"/>
                </a:solidFill>
                <a:latin typeface="SourceSansPro-SemiBold"/>
              </a:rPr>
              <a:t>12. Well-ordered Big Science, Innovation, and Social Entrepreneurship </a:t>
            </a:r>
          </a:p>
          <a:p>
            <a:pPr marL="0" indent="0" algn="l">
              <a:buNone/>
            </a:pPr>
            <a:r>
              <a:rPr lang="it-IT" sz="1800" b="0" i="1" u="none" strike="noStrike" baseline="0" dirty="0">
                <a:latin typeface="SourceSansPro-Italic"/>
              </a:rPr>
              <a:t>	</a:t>
            </a:r>
            <a:r>
              <a:rPr lang="it-IT" sz="1800" b="0" i="1" u="none" strike="noStrike" baseline="0" dirty="0">
                <a:solidFill>
                  <a:srgbClr val="00B050"/>
                </a:solidFill>
                <a:latin typeface="SourceSansPro-Italic"/>
              </a:rPr>
              <a:t>Faiz Shah, Beatrice Bressan, Pablo Garcia Tello, Marilena </a:t>
            </a:r>
            <a:r>
              <a:rPr lang="en-AU" sz="1800" b="0" i="1" u="none" strike="noStrike" baseline="0" dirty="0">
                <a:solidFill>
                  <a:srgbClr val="00B050"/>
                </a:solidFill>
                <a:latin typeface="SourceSansPro-Italic"/>
              </a:rPr>
              <a:t>Streit-Bianchi, and Shantha Liyanage</a:t>
            </a:r>
          </a:p>
          <a:p>
            <a:pPr marL="0" indent="0" algn="l">
              <a:buNone/>
            </a:pPr>
            <a:endParaRPr lang="en-AU" sz="1800" b="1" i="0" u="none" strike="noStrike" baseline="0" dirty="0">
              <a:solidFill>
                <a:srgbClr val="000000"/>
              </a:solidFill>
              <a:latin typeface="SourceSansPro-SemiBold"/>
            </a:endParaRPr>
          </a:p>
          <a:p>
            <a:pPr marL="0" indent="0" algn="l">
              <a:buNone/>
            </a:pPr>
            <a:r>
              <a:rPr lang="en-AU" sz="1800" b="1" i="0" u="none" strike="noStrike" baseline="0" dirty="0">
                <a:solidFill>
                  <a:srgbClr val="000000"/>
                </a:solidFill>
                <a:latin typeface="SourceSansPro-SemiBold"/>
              </a:rPr>
              <a:t>13. Future of Big Science Projects in Particle Physics: Asian Perspectives </a:t>
            </a:r>
            <a:r>
              <a:rPr lang="en-AU" sz="1800" b="0" i="1" u="none" strike="noStrike" baseline="0" dirty="0">
                <a:solidFill>
                  <a:srgbClr val="000000"/>
                </a:solidFill>
                <a:latin typeface="SourceSansPro-Italic"/>
              </a:rPr>
              <a:t>	</a:t>
            </a:r>
          </a:p>
          <a:p>
            <a:pPr marL="0" indent="0" algn="l">
              <a:buNone/>
            </a:pPr>
            <a:r>
              <a:rPr lang="en-AU" sz="1800" b="0" i="1" u="none" strike="noStrike" baseline="0" dirty="0">
                <a:solidFill>
                  <a:srgbClr val="000000"/>
                </a:solidFill>
                <a:latin typeface="SourceSansPro-Italic"/>
              </a:rPr>
              <a:t>	</a:t>
            </a:r>
            <a:r>
              <a:rPr lang="en-AU" sz="1800" b="0" i="1" u="none" strike="noStrike" baseline="0" dirty="0">
                <a:solidFill>
                  <a:srgbClr val="00B050"/>
                </a:solidFill>
                <a:latin typeface="SourceSansPro-Italic"/>
              </a:rPr>
              <a:t>Geoffrey Taylor and Shantha Liyanage</a:t>
            </a:r>
          </a:p>
          <a:p>
            <a:pPr marL="0" indent="0" algn="l">
              <a:buNone/>
            </a:pPr>
            <a:endParaRPr lang="en-AU" sz="1800" b="1" i="0" u="none" strike="noStrike" baseline="0" dirty="0">
              <a:solidFill>
                <a:srgbClr val="000000"/>
              </a:solidFill>
              <a:latin typeface="SourceSansPro-SemiBold"/>
            </a:endParaRPr>
          </a:p>
          <a:p>
            <a:pPr marL="0" indent="0" algn="l">
              <a:buNone/>
            </a:pPr>
            <a:r>
              <a:rPr lang="en-AU" sz="1800" b="1" i="0" u="none" strike="noStrike" baseline="0" dirty="0">
                <a:solidFill>
                  <a:srgbClr val="000000"/>
                </a:solidFill>
                <a:latin typeface="SourceSansPro-SemiBold"/>
              </a:rPr>
              <a:t>14. The Social and Educational Responsibility of Big Science </a:t>
            </a:r>
          </a:p>
          <a:p>
            <a:pPr marL="0" indent="0" algn="l">
              <a:buNone/>
            </a:pPr>
            <a:r>
              <a:rPr lang="en-AU" sz="1800" b="1" dirty="0">
                <a:solidFill>
                  <a:srgbClr val="000000"/>
                </a:solidFill>
                <a:latin typeface="SourceSansPro-SemiBold"/>
              </a:rPr>
              <a:t>	</a:t>
            </a:r>
            <a:r>
              <a:rPr lang="en-AU" sz="1800" b="0" i="1" u="none" strike="noStrike" baseline="0" dirty="0">
                <a:solidFill>
                  <a:srgbClr val="00B050"/>
                </a:solidFill>
                <a:latin typeface="SourceSansPro-Italic"/>
              </a:rPr>
              <a:t>Steven Goldfarb, Christine Kourkoumelis, Viktorija Skvarciany, Christine Thong, and Shantha Liyanage</a:t>
            </a:r>
          </a:p>
          <a:p>
            <a:pPr marL="0" indent="0" algn="l">
              <a:buNone/>
            </a:pPr>
            <a:r>
              <a:rPr lang="en-AU" sz="1800" b="1" i="0" u="none" strike="noStrike" baseline="0" dirty="0">
                <a:solidFill>
                  <a:srgbClr val="000000"/>
                </a:solidFill>
                <a:latin typeface="SourceSansPro-SemiBold"/>
              </a:rPr>
              <a:t>15. The Future of Big Science and Social Impacts </a:t>
            </a:r>
          </a:p>
          <a:p>
            <a:pPr marL="0" indent="0" algn="l">
              <a:buNone/>
            </a:pPr>
            <a:r>
              <a:rPr lang="en-AU" sz="1800" b="0" i="1" u="none" strike="noStrike" baseline="0" dirty="0">
                <a:solidFill>
                  <a:srgbClr val="000000"/>
                </a:solidFill>
                <a:latin typeface="SourceSansPro-Italic"/>
              </a:rPr>
              <a:t>	</a:t>
            </a:r>
            <a:r>
              <a:rPr lang="en-AU" sz="1800" b="0" i="1" u="none" strike="noStrike" baseline="0" dirty="0">
                <a:solidFill>
                  <a:srgbClr val="00B050"/>
                </a:solidFill>
                <a:latin typeface="SourceSansPro-Italic"/>
              </a:rPr>
              <a:t>Shantha Liyanage, Markus Nordberg, and Marilena Streit-Bianchi</a:t>
            </a:r>
            <a:endParaRPr lang="en-AU" dirty="0">
              <a:solidFill>
                <a:srgbClr val="00B05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33483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AE59223-4637-4845-293C-E3E09F6A0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b="1" dirty="0"/>
              <a:t>Key Takeaways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7D3A10E-CAB7-0E9F-5AF7-02A325FE3F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/>
              <a:t>Big Science is here to stay.</a:t>
            </a:r>
          </a:p>
          <a:p>
            <a:r>
              <a:rPr lang="en-AU" dirty="0"/>
              <a:t>Without Big Science significant break throughs are impossible</a:t>
            </a:r>
          </a:p>
          <a:p>
            <a:r>
              <a:rPr lang="en-AU" dirty="0"/>
              <a:t>Big Science needs extraordinary efforts from world’s leading scientists and work across scientific boarders</a:t>
            </a:r>
          </a:p>
          <a:p>
            <a:r>
              <a:rPr lang="en-AU" dirty="0"/>
              <a:t>Effective collaboration is the key to scientific breakthroughs.</a:t>
            </a:r>
          </a:p>
          <a:p>
            <a:r>
              <a:rPr lang="en-AU" dirty="0"/>
              <a:t>Special knowledge culture operates in putting together complex experiments and collaborations</a:t>
            </a:r>
          </a:p>
          <a:p>
            <a:r>
              <a:rPr lang="en-AU" dirty="0"/>
              <a:t>Knowledge progress through serendipity, strategic manoeuvre and careful integration of complex problems and focused scientific efforts</a:t>
            </a:r>
          </a:p>
        </p:txBody>
      </p:sp>
    </p:spTree>
    <p:extLst>
      <p:ext uri="{BB962C8B-B14F-4D97-AF65-F5344CB8AC3E}">
        <p14:creationId xmlns:p14="http://schemas.microsoft.com/office/powerpoint/2010/main" val="405066206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1066</TotalTime>
  <Words>625</Words>
  <Application>Microsoft Office PowerPoint</Application>
  <PresentationFormat>Widescreen</PresentationFormat>
  <Paragraphs>65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14" baseType="lpstr">
      <vt:lpstr>Arial</vt:lpstr>
      <vt:lpstr>Calibri</vt:lpstr>
      <vt:lpstr>Calibri Light</vt:lpstr>
      <vt:lpstr>SourceSansPro-Italic</vt:lpstr>
      <vt:lpstr>SourceSansPro-Regular</vt:lpstr>
      <vt:lpstr>SourceSansPro-SemiBold</vt:lpstr>
      <vt:lpstr>Office Theme</vt:lpstr>
      <vt:lpstr>Big Science, Innovation &amp; Societal Contributions</vt:lpstr>
      <vt:lpstr>What is this book about?</vt:lpstr>
      <vt:lpstr>Structure of the Book</vt:lpstr>
      <vt:lpstr>Part 1- BIG SCIENCE OPPORTUNITIES AND CHALLENGES </vt:lpstr>
      <vt:lpstr>Part 2 - INNOVATION THAT WORKS</vt:lpstr>
      <vt:lpstr>Part 3- ORGANISATIONAL AND SOCIETAL IMPLICATIONS</vt:lpstr>
      <vt:lpstr>Key Takeaways</vt:lpstr>
    </vt:vector>
  </TitlesOfParts>
  <Company>NSW Department of Education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Big Science,Innovation &amp; Societal Contributions</dc:title>
  <dc:creator>Shantha Liyanage (Shantha Liyanage)</dc:creator>
  <cp:lastModifiedBy>Shantha Liyanage (Shantha Liyanage)</cp:lastModifiedBy>
  <cp:revision>10</cp:revision>
  <dcterms:created xsi:type="dcterms:W3CDTF">2024-05-05T10:01:04Z</dcterms:created>
  <dcterms:modified xsi:type="dcterms:W3CDTF">2024-05-30T07:23:39Z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MSIP_Label_b603dfd7-d93a-4381-a340-2995d8282205_Enabled">
    <vt:lpwstr>true</vt:lpwstr>
  </property>
  <property fmtid="{D5CDD505-2E9C-101B-9397-08002B2CF9AE}" pid="3" name="MSIP_Label_b603dfd7-d93a-4381-a340-2995d8282205_SetDate">
    <vt:lpwstr>2024-05-05T10:22:36Z</vt:lpwstr>
  </property>
  <property fmtid="{D5CDD505-2E9C-101B-9397-08002B2CF9AE}" pid="4" name="MSIP_Label_b603dfd7-d93a-4381-a340-2995d8282205_Method">
    <vt:lpwstr>Standard</vt:lpwstr>
  </property>
  <property fmtid="{D5CDD505-2E9C-101B-9397-08002B2CF9AE}" pid="5" name="MSIP_Label_b603dfd7-d93a-4381-a340-2995d8282205_Name">
    <vt:lpwstr>OFFICIAL</vt:lpwstr>
  </property>
  <property fmtid="{D5CDD505-2E9C-101B-9397-08002B2CF9AE}" pid="6" name="MSIP_Label_b603dfd7-d93a-4381-a340-2995d8282205_SiteId">
    <vt:lpwstr>05a0e69a-418a-47c1-9c25-9387261bf991</vt:lpwstr>
  </property>
  <property fmtid="{D5CDD505-2E9C-101B-9397-08002B2CF9AE}" pid="7" name="MSIP_Label_b603dfd7-d93a-4381-a340-2995d8282205_ActionId">
    <vt:lpwstr>88af832e-2ca3-4f00-9d9e-cf9638a0b32b</vt:lpwstr>
  </property>
  <property fmtid="{D5CDD505-2E9C-101B-9397-08002B2CF9AE}" pid="8" name="MSIP_Label_b603dfd7-d93a-4381-a340-2995d8282205_ContentBits">
    <vt:lpwstr>0</vt:lpwstr>
  </property>
</Properties>
</file>