
<file path=[Content_Types].xml><?xml version="1.0" encoding="utf-8"?>
<Types xmlns="http://schemas.openxmlformats.org/package/2006/content-types">
  <Default Extension="emf" ContentType="image/x-emf"/>
  <Default Extension="gif" ContentType="image/gif"/>
  <Default Extension="jpeg" ContentType="image/jpeg"/>
  <Default Extension="mp4" ContentType="video/mp4"/>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58" r:id="rId5"/>
  </p:sldMasterIdLst>
  <p:notesMasterIdLst>
    <p:notesMasterId r:id="rId40"/>
  </p:notesMasterIdLst>
  <p:sldIdLst>
    <p:sldId id="257" r:id="rId6"/>
    <p:sldId id="256" r:id="rId7"/>
    <p:sldId id="264" r:id="rId8"/>
    <p:sldId id="500" r:id="rId9"/>
    <p:sldId id="501" r:id="rId10"/>
    <p:sldId id="502" r:id="rId11"/>
    <p:sldId id="527" r:id="rId12"/>
    <p:sldId id="503" r:id="rId13"/>
    <p:sldId id="415" r:id="rId14"/>
    <p:sldId id="504" r:id="rId15"/>
    <p:sldId id="506" r:id="rId16"/>
    <p:sldId id="507" r:id="rId17"/>
    <p:sldId id="258" r:id="rId18"/>
    <p:sldId id="508" r:id="rId19"/>
    <p:sldId id="263" r:id="rId20"/>
    <p:sldId id="509" r:id="rId21"/>
    <p:sldId id="510" r:id="rId22"/>
    <p:sldId id="511" r:id="rId23"/>
    <p:sldId id="512" r:id="rId24"/>
    <p:sldId id="513" r:id="rId25"/>
    <p:sldId id="529" r:id="rId26"/>
    <p:sldId id="528" r:id="rId27"/>
    <p:sldId id="516" r:id="rId28"/>
    <p:sldId id="517" r:id="rId29"/>
    <p:sldId id="518" r:id="rId30"/>
    <p:sldId id="519" r:id="rId31"/>
    <p:sldId id="520" r:id="rId32"/>
    <p:sldId id="521" r:id="rId33"/>
    <p:sldId id="522" r:id="rId34"/>
    <p:sldId id="523" r:id="rId35"/>
    <p:sldId id="524" r:id="rId36"/>
    <p:sldId id="525" r:id="rId37"/>
    <p:sldId id="526" r:id="rId38"/>
    <p:sldId id="276"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FFFFFF"/>
    <a:srgbClr val="1A4670"/>
    <a:srgbClr val="418A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71564" autoAdjust="0"/>
  </p:normalViewPr>
  <p:slideViewPr>
    <p:cSldViewPr snapToGrid="0">
      <p:cViewPr varScale="1">
        <p:scale>
          <a:sx n="79" d="100"/>
          <a:sy n="79" d="100"/>
        </p:scale>
        <p:origin x="634" y="72"/>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B1E0F6-951C-425C-9332-0C102B531294}" type="datetimeFigureOut">
              <a:rPr lang="en-GB" smtClean="0"/>
              <a:t>09/12/2024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AFAC84-B53D-4C74-88DB-C6F7F1D6CFFE}" type="slidenum">
              <a:rPr lang="en-GB" smtClean="0"/>
              <a:t>‹#›</a:t>
            </a:fld>
            <a:endParaRPr lang="en-GB"/>
          </a:p>
        </p:txBody>
      </p:sp>
    </p:spTree>
    <p:extLst>
      <p:ext uri="{BB962C8B-B14F-4D97-AF65-F5344CB8AC3E}">
        <p14:creationId xmlns:p14="http://schemas.microsoft.com/office/powerpoint/2010/main" val="4085014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AAFAC84-B53D-4C74-88DB-C6F7F1D6CFFE}" type="slidenum">
              <a:rPr lang="en-GB" smtClean="0"/>
              <a:t>2</a:t>
            </a:fld>
            <a:endParaRPr lang="en-GB"/>
          </a:p>
        </p:txBody>
      </p:sp>
    </p:spTree>
    <p:extLst>
      <p:ext uri="{BB962C8B-B14F-4D97-AF65-F5344CB8AC3E}">
        <p14:creationId xmlns:p14="http://schemas.microsoft.com/office/powerpoint/2010/main" val="24109282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p>
        </p:txBody>
      </p:sp>
      <p:sp>
        <p:nvSpPr>
          <p:cNvPr id="573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CA8BA64-90AE-4B60-868B-577CCAE334F9}" type="slidenum">
              <a:rPr lang="en-GB" smtClean="0">
                <a:solidFill>
                  <a:prstClr val="black"/>
                </a:solidFill>
              </a:rPr>
              <a:pPr>
                <a:defRPr/>
              </a:pPr>
              <a:t>9</a:t>
            </a:fld>
            <a:endParaRPr lang="en-GB">
              <a:solidFill>
                <a:prstClr val="black"/>
              </a:solidFill>
            </a:endParaRPr>
          </a:p>
        </p:txBody>
      </p:sp>
    </p:spTree>
    <p:extLst>
      <p:ext uri="{BB962C8B-B14F-4D97-AF65-F5344CB8AC3E}">
        <p14:creationId xmlns:p14="http://schemas.microsoft.com/office/powerpoint/2010/main" val="4265027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Mathematically the problem is that the notion of “zero” is very different when looking at large and at small numbers. For example, for 6e23 adding 1e7 (remember that on a computer double precision accuracy is ~1e-16) still gives 6e23 </a:t>
            </a:r>
            <a:r>
              <a:rPr lang="en-US" dirty="0">
                <a:sym typeface="Wingdings" panose="05000000000000000000" pitchFamily="2" charset="2"/>
              </a:rPr>
              <a:t> thus 1e7 can be considered as 0. However, for a small number like 1e-23 this would result to 1e-39 as being considered as 0. Mixing numbers of largely varying orders of magnitude in one expression, will numerically cause havoc and very quickly make your matrices quasi-impossible to solve.</a:t>
            </a:r>
          </a:p>
          <a:p>
            <a:endParaRPr lang="en-US" dirty="0">
              <a:sym typeface="Wingdings" panose="05000000000000000000" pitchFamily="2" charset="2"/>
            </a:endParaRPr>
          </a:p>
          <a:p>
            <a:r>
              <a:rPr lang="en-US" dirty="0">
                <a:sym typeface="Wingdings" panose="05000000000000000000" pitchFamily="2" charset="2"/>
              </a:rPr>
              <a:t>When looking at a matrix equation A*b = c small changes/algorithmic errors on the left-hand side are amplified by the mapping represented by A. This amplification is given by the ratio of the Eigenvalues of A. Looking at long-lived and short-lived isotopes in the same chains will result in largely different Eigenvalues and thus, small algorithmic or numerical precision errors can be amplified enormously which quickly brings the solvers into the region of numerical instability!  requires introduction of preconditioning (e.g. Cholesky factorization) </a:t>
            </a:r>
          </a:p>
          <a:p>
            <a:endParaRPr lang="en-GB" dirty="0"/>
          </a:p>
        </p:txBody>
      </p:sp>
      <p:sp>
        <p:nvSpPr>
          <p:cNvPr id="4" name="Slide Number Placeholder 3"/>
          <p:cNvSpPr>
            <a:spLocks noGrp="1"/>
          </p:cNvSpPr>
          <p:nvPr>
            <p:ph type="sldNum" sz="quarter" idx="5"/>
          </p:nvPr>
        </p:nvSpPr>
        <p:spPr/>
        <p:txBody>
          <a:bodyPr/>
          <a:lstStyle/>
          <a:p>
            <a:fld id="{3AAFAC84-B53D-4C74-88DB-C6F7F1D6CFFE}" type="slidenum">
              <a:rPr lang="en-GB" smtClean="0"/>
              <a:t>22</a:t>
            </a:fld>
            <a:endParaRPr lang="en-GB"/>
          </a:p>
        </p:txBody>
      </p:sp>
    </p:spTree>
    <p:extLst>
      <p:ext uri="{BB962C8B-B14F-4D97-AF65-F5344CB8AC3E}">
        <p14:creationId xmlns:p14="http://schemas.microsoft.com/office/powerpoint/2010/main" val="5836015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p:spPr>
        <p:txBody>
          <a:bodyPr anchor="b">
            <a:normAutofit/>
          </a:bodyPr>
          <a:lstStyle>
            <a:lvl1pPr algn="l">
              <a:defRPr sz="4600">
                <a:solidFill>
                  <a:schemeClr val="tx1"/>
                </a:solidFill>
                <a:latin typeface="+mj-lt"/>
              </a:defRPr>
            </a:lvl1pPr>
          </a:lstStyle>
          <a:p>
            <a:r>
              <a:rPr lang="en-US"/>
              <a:t>Click to edit Master title style</a:t>
            </a:r>
            <a:endParaRPr lang="en-GB" dirty="0"/>
          </a:p>
        </p:txBody>
      </p:sp>
      <p:sp>
        <p:nvSpPr>
          <p:cNvPr id="3" name="Subtitle 2"/>
          <p:cNvSpPr>
            <a:spLocks noGrp="1"/>
          </p:cNvSpPr>
          <p:nvPr>
            <p:ph type="subTitle" idx="1"/>
          </p:nvPr>
        </p:nvSpPr>
        <p:spPr>
          <a:xfrm>
            <a:off x="838200" y="3602038"/>
            <a:ext cx="10515600" cy="1655762"/>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r>
              <a:rPr lang="en-US"/>
              <a:t>October 2023</a:t>
            </a:r>
            <a:endParaRPr lang="en-GB"/>
          </a:p>
        </p:txBody>
      </p:sp>
      <p:sp>
        <p:nvSpPr>
          <p:cNvPr id="5" name="Footer Placeholder 4"/>
          <p:cNvSpPr>
            <a:spLocks noGrp="1"/>
          </p:cNvSpPr>
          <p:nvPr>
            <p:ph type="ftr" sz="quarter" idx="11"/>
          </p:nvPr>
        </p:nvSpPr>
        <p:spPr/>
        <p:txBody>
          <a:bodyPr/>
          <a:lstStyle/>
          <a:p>
            <a:r>
              <a:rPr lang="en-GB"/>
              <a:t>RADMEP Workshop 2024</a:t>
            </a:r>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809883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op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pic>
        <p:nvPicPr>
          <p:cNvPr id="4" name="Picture 3">
            <a:extLst>
              <a:ext uri="{FF2B5EF4-FFF2-40B4-BE49-F238E27FC236}">
                <a16:creationId xmlns:a16="http://schemas.microsoft.com/office/drawing/2014/main" id="{C1F4E0A6-B000-E949-B7B2-BBB44381C07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311" y="0"/>
            <a:ext cx="12372622" cy="6950767"/>
          </a:xfrm>
          <a:prstGeom prst="rect">
            <a:avLst/>
          </a:prstGeom>
        </p:spPr>
      </p:pic>
    </p:spTree>
    <p:extLst>
      <p:ext uri="{BB962C8B-B14F-4D97-AF65-F5344CB8AC3E}">
        <p14:creationId xmlns:p14="http://schemas.microsoft.com/office/powerpoint/2010/main" val="2204021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il Slide">
    <p:spTree>
      <p:nvGrpSpPr>
        <p:cNvPr id="1" name=""/>
        <p:cNvGrpSpPr/>
        <p:nvPr/>
      </p:nvGrpSpPr>
      <p:grpSpPr>
        <a:xfrm>
          <a:off x="0" y="0"/>
          <a:ext cx="0" cy="0"/>
          <a:chOff x="0" y="0"/>
          <a:chExt cx="0" cy="0"/>
        </a:xfrm>
      </p:grpSpPr>
      <p:grpSp>
        <p:nvGrpSpPr>
          <p:cNvPr id="2" name="Group 1"/>
          <p:cNvGrpSpPr/>
          <p:nvPr userDrawn="1"/>
        </p:nvGrpSpPr>
        <p:grpSpPr>
          <a:xfrm>
            <a:off x="5486399" y="5313145"/>
            <a:ext cx="927587" cy="983920"/>
            <a:chOff x="5002612" y="2336416"/>
            <a:chExt cx="2186777" cy="2185169"/>
          </a:xfrm>
        </p:grpSpPr>
        <p:sp>
          <p:nvSpPr>
            <p:cNvPr id="7" name="Rectangle 6"/>
            <p:cNvSpPr/>
            <p:nvPr userDrawn="1"/>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gr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469686" y="6416959"/>
            <a:ext cx="971379" cy="131979"/>
          </a:xfrm>
          <a:prstGeom prst="rect">
            <a:avLst/>
          </a:prstGeom>
        </p:spPr>
      </p:pic>
    </p:spTree>
    <p:extLst>
      <p:ext uri="{BB962C8B-B14F-4D97-AF65-F5344CB8AC3E}">
        <p14:creationId xmlns:p14="http://schemas.microsoft.com/office/powerpoint/2010/main" val="36421474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grpSp>
        <p:nvGrpSpPr>
          <p:cNvPr id="2" name="Group 4"/>
          <p:cNvGrpSpPr>
            <a:grpSpLocks noChangeAspect="1"/>
          </p:cNvGrpSpPr>
          <p:nvPr userDrawn="1"/>
        </p:nvGrpSpPr>
        <p:grpSpPr bwMode="auto">
          <a:xfrm>
            <a:off x="5260975" y="2603500"/>
            <a:ext cx="1670050" cy="1651000"/>
            <a:chOff x="3314" y="1640"/>
            <a:chExt cx="1052" cy="1040"/>
          </a:xfrm>
          <a:solidFill>
            <a:schemeClr val="tx1"/>
          </a:solidFill>
        </p:grpSpPr>
        <p:sp>
          <p:nvSpPr>
            <p:cNvPr id="4" name="Freeform 5"/>
            <p:cNvSpPr>
              <a:spLocks/>
            </p:cNvSpPr>
            <p:nvPr userDrawn="1"/>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 name="Freeform 6"/>
            <p:cNvSpPr>
              <a:spLocks/>
            </p:cNvSpPr>
            <p:nvPr userDrawn="1"/>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7"/>
            <p:cNvSpPr>
              <a:spLocks noEditPoints="1"/>
            </p:cNvSpPr>
            <p:nvPr userDrawn="1"/>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8"/>
            <p:cNvSpPr>
              <a:spLocks/>
            </p:cNvSpPr>
            <p:nvPr userDrawn="1"/>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9"/>
            <p:cNvSpPr>
              <a:spLocks/>
            </p:cNvSpPr>
            <p:nvPr userDrawn="1"/>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10"/>
            <p:cNvSpPr>
              <a:spLocks/>
            </p:cNvSpPr>
            <p:nvPr userDrawn="1"/>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11"/>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12"/>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13"/>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14"/>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15"/>
            <p:cNvSpPr>
              <a:spLocks/>
            </p:cNvSpPr>
            <p:nvPr userDrawn="1"/>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987003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86812"/>
            <a:ext cx="10515600" cy="1325563"/>
          </a:xfrm>
        </p:spPr>
        <p:txBody>
          <a:bodyPr/>
          <a:lstStyle>
            <a:lvl1pPr>
              <a:defRPr>
                <a:latin typeface="+mj-lt"/>
              </a:defRPr>
            </a:lvl1pPr>
          </a:lstStyle>
          <a:p>
            <a:r>
              <a:rPr lang="en-US" dirty="0"/>
              <a:t>Click to edit Master title style</a:t>
            </a:r>
            <a:endParaRPr lang="en-GB" dirty="0"/>
          </a:p>
        </p:txBody>
      </p:sp>
      <p:sp>
        <p:nvSpPr>
          <p:cNvPr id="3" name="Content Placeholder 2"/>
          <p:cNvSpPr>
            <a:spLocks noGrp="1"/>
          </p:cNvSpPr>
          <p:nvPr>
            <p:ph idx="1" hasCustomPrompt="1"/>
          </p:nvPr>
        </p:nvSpPr>
        <p:spPr>
          <a:xfrm>
            <a:off x="838200" y="1252151"/>
            <a:ext cx="10515600" cy="4758767"/>
          </a:xfrm>
        </p:spPr>
        <p:txBody>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10"/>
          </p:nvPr>
        </p:nvSpPr>
        <p:spPr/>
        <p:txBody>
          <a:bodyPr/>
          <a:lstStyle/>
          <a:p>
            <a:r>
              <a:rPr lang="en-US"/>
              <a:t>October 2023</a:t>
            </a:r>
            <a:endParaRPr lang="en-GB"/>
          </a:p>
        </p:txBody>
      </p:sp>
      <p:sp>
        <p:nvSpPr>
          <p:cNvPr id="5" name="Footer Placeholder 4"/>
          <p:cNvSpPr>
            <a:spLocks noGrp="1"/>
          </p:cNvSpPr>
          <p:nvPr>
            <p:ph type="ftr" sz="quarter" idx="11"/>
          </p:nvPr>
        </p:nvSpPr>
        <p:spPr/>
        <p:txBody>
          <a:bodyPr/>
          <a:lstStyle/>
          <a:p>
            <a:r>
              <a:rPr lang="en-GB"/>
              <a:t>RADMEP Workshop 2024</a:t>
            </a:r>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410386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hasCustomPrompt="1"/>
          </p:nvPr>
        </p:nvSpPr>
        <p:spPr>
          <a:xfrm>
            <a:off x="838200" y="1825625"/>
            <a:ext cx="5181600" cy="4196234"/>
          </a:xfrm>
        </p:spPr>
        <p:txBody>
          <a:bodyPr/>
          <a:lstStyle/>
          <a:p>
            <a:pPr lvl="0"/>
            <a:r>
              <a:rPr lang="en-US" dirty="0"/>
              <a:t>Click to edit Master text styles</a:t>
            </a:r>
          </a:p>
          <a:p>
            <a:pPr lvl="1"/>
            <a:r>
              <a:rPr lang="en-US" dirty="0"/>
              <a:t>Second level</a:t>
            </a:r>
          </a:p>
          <a:p>
            <a:pPr lvl="2"/>
            <a:r>
              <a:rPr lang="en-US" dirty="0"/>
              <a:t>Third level</a:t>
            </a:r>
          </a:p>
        </p:txBody>
      </p:sp>
      <p:sp>
        <p:nvSpPr>
          <p:cNvPr id="4" name="Content Placeholder 3"/>
          <p:cNvSpPr>
            <a:spLocks noGrp="1"/>
          </p:cNvSpPr>
          <p:nvPr>
            <p:ph sz="half" idx="2" hasCustomPrompt="1"/>
          </p:nvPr>
        </p:nvSpPr>
        <p:spPr>
          <a:xfrm>
            <a:off x="6172200" y="1825625"/>
            <a:ext cx="5181600" cy="4196234"/>
          </a:xfrm>
        </p:spPr>
        <p:txBody>
          <a:bodyPr/>
          <a:lstStyle/>
          <a:p>
            <a:pPr lvl="0"/>
            <a:r>
              <a:rPr lang="en-US" dirty="0"/>
              <a:t>Click to edit Master text styles</a:t>
            </a:r>
          </a:p>
          <a:p>
            <a:pPr lvl="1"/>
            <a:r>
              <a:rPr lang="en-US" dirty="0"/>
              <a:t>Second level</a:t>
            </a:r>
          </a:p>
          <a:p>
            <a:pPr lvl="2"/>
            <a:r>
              <a:rPr lang="en-US" dirty="0"/>
              <a:t>Third level</a:t>
            </a:r>
          </a:p>
        </p:txBody>
      </p:sp>
      <p:sp>
        <p:nvSpPr>
          <p:cNvPr id="5" name="Date Placeholder 4"/>
          <p:cNvSpPr>
            <a:spLocks noGrp="1"/>
          </p:cNvSpPr>
          <p:nvPr>
            <p:ph type="dt" sz="half" idx="10"/>
          </p:nvPr>
        </p:nvSpPr>
        <p:spPr/>
        <p:txBody>
          <a:bodyPr/>
          <a:lstStyle/>
          <a:p>
            <a:r>
              <a:rPr lang="en-US"/>
              <a:t>October 2023</a:t>
            </a:r>
            <a:endParaRPr lang="en-GB"/>
          </a:p>
        </p:txBody>
      </p:sp>
      <p:sp>
        <p:nvSpPr>
          <p:cNvPr id="6" name="Footer Placeholder 5"/>
          <p:cNvSpPr>
            <a:spLocks noGrp="1"/>
          </p:cNvSpPr>
          <p:nvPr>
            <p:ph type="ftr" sz="quarter" idx="11"/>
          </p:nvPr>
        </p:nvSpPr>
        <p:spPr/>
        <p:txBody>
          <a:bodyPr/>
          <a:lstStyle/>
          <a:p>
            <a:r>
              <a:rPr lang="en-GB"/>
              <a:t>RADMEP Workshop 2024</a:t>
            </a:r>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914988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hasCustomPrompt="1"/>
          </p:nvPr>
        </p:nvSpPr>
        <p:spPr>
          <a:xfrm>
            <a:off x="838200" y="1825625"/>
            <a:ext cx="3420000" cy="4101042"/>
          </a:xfrm>
        </p:spPr>
        <p:txBody>
          <a:bodyPr/>
          <a:lstStyle/>
          <a:p>
            <a:pPr lvl="0"/>
            <a:r>
              <a:rPr lang="en-US" dirty="0"/>
              <a:t>Click to edit Master text styles</a:t>
            </a:r>
          </a:p>
          <a:p>
            <a:pPr lvl="1"/>
            <a:r>
              <a:rPr lang="en-US" dirty="0"/>
              <a:t>Second level</a:t>
            </a:r>
          </a:p>
          <a:p>
            <a:pPr lvl="2"/>
            <a:r>
              <a:rPr lang="en-US" dirty="0"/>
              <a:t>Third level</a:t>
            </a:r>
          </a:p>
        </p:txBody>
      </p:sp>
      <p:sp>
        <p:nvSpPr>
          <p:cNvPr id="4" name="Content Placeholder 3"/>
          <p:cNvSpPr>
            <a:spLocks noGrp="1"/>
          </p:cNvSpPr>
          <p:nvPr>
            <p:ph sz="half" idx="2" hasCustomPrompt="1"/>
          </p:nvPr>
        </p:nvSpPr>
        <p:spPr>
          <a:xfrm>
            <a:off x="4386000" y="1825625"/>
            <a:ext cx="3420000" cy="4101042"/>
          </a:xfrm>
        </p:spPr>
        <p:txBody>
          <a:bodyPr/>
          <a:lstStyle/>
          <a:p>
            <a:pPr lvl="0"/>
            <a:r>
              <a:rPr lang="en-US" dirty="0"/>
              <a:t>Click to edit Master text styles</a:t>
            </a:r>
          </a:p>
          <a:p>
            <a:pPr lvl="1"/>
            <a:r>
              <a:rPr lang="en-US" dirty="0"/>
              <a:t>Second level</a:t>
            </a:r>
          </a:p>
          <a:p>
            <a:pPr lvl="2"/>
            <a:r>
              <a:rPr lang="en-US" dirty="0"/>
              <a:t>Third level</a:t>
            </a:r>
          </a:p>
        </p:txBody>
      </p:sp>
      <p:sp>
        <p:nvSpPr>
          <p:cNvPr id="5" name="Date Placeholder 4"/>
          <p:cNvSpPr>
            <a:spLocks noGrp="1"/>
          </p:cNvSpPr>
          <p:nvPr>
            <p:ph type="dt" sz="half" idx="10"/>
          </p:nvPr>
        </p:nvSpPr>
        <p:spPr/>
        <p:txBody>
          <a:bodyPr/>
          <a:lstStyle/>
          <a:p>
            <a:r>
              <a:rPr lang="en-US"/>
              <a:t>October 2023</a:t>
            </a:r>
            <a:endParaRPr lang="en-GB"/>
          </a:p>
        </p:txBody>
      </p:sp>
      <p:sp>
        <p:nvSpPr>
          <p:cNvPr id="6" name="Footer Placeholder 5"/>
          <p:cNvSpPr>
            <a:spLocks noGrp="1"/>
          </p:cNvSpPr>
          <p:nvPr>
            <p:ph type="ftr" sz="quarter" idx="11"/>
          </p:nvPr>
        </p:nvSpPr>
        <p:spPr/>
        <p:txBody>
          <a:bodyPr/>
          <a:lstStyle/>
          <a:p>
            <a:r>
              <a:rPr lang="en-GB"/>
              <a:t>RADMEP Workshop 2024</a:t>
            </a:r>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
        <p:nvSpPr>
          <p:cNvPr id="8" name="Content Placeholder 3">
            <a:extLst>
              <a:ext uri="{FF2B5EF4-FFF2-40B4-BE49-F238E27FC236}">
                <a16:creationId xmlns:a16="http://schemas.microsoft.com/office/drawing/2014/main" id="{18668C51-C960-0D4C-BFF7-F96E45146457}"/>
              </a:ext>
            </a:extLst>
          </p:cNvPr>
          <p:cNvSpPr>
            <a:spLocks noGrp="1"/>
          </p:cNvSpPr>
          <p:nvPr>
            <p:ph sz="half" idx="13" hasCustomPrompt="1"/>
          </p:nvPr>
        </p:nvSpPr>
        <p:spPr>
          <a:xfrm>
            <a:off x="7933800" y="1825625"/>
            <a:ext cx="3420000" cy="4101042"/>
          </a:xfrm>
        </p:spPr>
        <p:txBody>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56960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chemeClr val="tx1"/>
                </a:solidFill>
              </a:defRPr>
            </a:lvl1pPr>
          </a:lstStyle>
          <a:p>
            <a:r>
              <a:rPr lang="en-US"/>
              <a:t>Click to edit Master title style</a:t>
            </a:r>
            <a:endParaRPr lang="en-GB"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hasCustomPrompt="1"/>
          </p:nvPr>
        </p:nvSpPr>
        <p:spPr>
          <a:xfrm>
            <a:off x="839788" y="2505075"/>
            <a:ext cx="5157787"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hasCustomPrompt="1"/>
          </p:nvPr>
        </p:nvSpPr>
        <p:spPr>
          <a:xfrm>
            <a:off x="6172200" y="2505075"/>
            <a:ext cx="5183188"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
        <p:nvSpPr>
          <p:cNvPr id="7" name="Date Placeholder 6"/>
          <p:cNvSpPr>
            <a:spLocks noGrp="1"/>
          </p:cNvSpPr>
          <p:nvPr>
            <p:ph type="dt" sz="half" idx="10"/>
          </p:nvPr>
        </p:nvSpPr>
        <p:spPr/>
        <p:txBody>
          <a:bodyPr/>
          <a:lstStyle/>
          <a:p>
            <a:r>
              <a:rPr lang="en-US"/>
              <a:t>October 2023</a:t>
            </a:r>
            <a:endParaRPr lang="en-GB"/>
          </a:p>
        </p:txBody>
      </p:sp>
      <p:sp>
        <p:nvSpPr>
          <p:cNvPr id="8" name="Footer Placeholder 7"/>
          <p:cNvSpPr>
            <a:spLocks noGrp="1"/>
          </p:cNvSpPr>
          <p:nvPr>
            <p:ph type="ftr" sz="quarter" idx="11"/>
          </p:nvPr>
        </p:nvSpPr>
        <p:spPr/>
        <p:txBody>
          <a:bodyPr/>
          <a:lstStyle/>
          <a:p>
            <a:r>
              <a:rPr lang="en-GB"/>
              <a:t>RADMEP Workshop 2024</a:t>
            </a:r>
          </a:p>
        </p:txBody>
      </p:sp>
      <p:sp>
        <p:nvSpPr>
          <p:cNvPr id="9" name="Slide Number Placeholder 8"/>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161315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Date Placeholder 2"/>
          <p:cNvSpPr>
            <a:spLocks noGrp="1"/>
          </p:cNvSpPr>
          <p:nvPr>
            <p:ph type="dt" sz="half" idx="10"/>
          </p:nvPr>
        </p:nvSpPr>
        <p:spPr/>
        <p:txBody>
          <a:bodyPr/>
          <a:lstStyle/>
          <a:p>
            <a:r>
              <a:rPr lang="en-US"/>
              <a:t>October 2023</a:t>
            </a:r>
            <a:endParaRPr lang="en-GB"/>
          </a:p>
        </p:txBody>
      </p:sp>
      <p:sp>
        <p:nvSpPr>
          <p:cNvPr id="4" name="Footer Placeholder 3"/>
          <p:cNvSpPr>
            <a:spLocks noGrp="1"/>
          </p:cNvSpPr>
          <p:nvPr>
            <p:ph type="ftr" sz="quarter" idx="11"/>
          </p:nvPr>
        </p:nvSpPr>
        <p:spPr/>
        <p:txBody>
          <a:bodyPr/>
          <a:lstStyle/>
          <a:p>
            <a:r>
              <a:rPr lang="en-GB"/>
              <a:t>RADMEP Workshop 2024</a:t>
            </a:r>
          </a:p>
        </p:txBody>
      </p:sp>
      <p:sp>
        <p:nvSpPr>
          <p:cNvPr id="5" name="Slide Number Placeholder 4"/>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273954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October 2023</a:t>
            </a:r>
            <a:endParaRPr lang="en-GB"/>
          </a:p>
        </p:txBody>
      </p:sp>
      <p:sp>
        <p:nvSpPr>
          <p:cNvPr id="3" name="Footer Placeholder 2"/>
          <p:cNvSpPr>
            <a:spLocks noGrp="1"/>
          </p:cNvSpPr>
          <p:nvPr>
            <p:ph type="ftr" sz="quarter" idx="11"/>
          </p:nvPr>
        </p:nvSpPr>
        <p:spPr/>
        <p:txBody>
          <a:bodyPr/>
          <a:lstStyle/>
          <a:p>
            <a:r>
              <a:rPr lang="en-GB"/>
              <a:t>RADMEP Workshop 2024</a:t>
            </a:r>
          </a:p>
        </p:txBody>
      </p:sp>
      <p:sp>
        <p:nvSpPr>
          <p:cNvPr id="4" name="Slide Number Placeholder 3"/>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74816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a:t>Click to edit Master title style</a:t>
            </a:r>
            <a:endParaRPr lang="en-GB" dirty="0"/>
          </a:p>
        </p:txBody>
      </p:sp>
      <p:sp>
        <p:nvSpPr>
          <p:cNvPr id="3" name="Content Placeholder 2"/>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October 2023</a:t>
            </a:r>
            <a:endParaRPr lang="en-GB"/>
          </a:p>
        </p:txBody>
      </p:sp>
      <p:sp>
        <p:nvSpPr>
          <p:cNvPr id="6" name="Footer Placeholder 5"/>
          <p:cNvSpPr>
            <a:spLocks noGrp="1"/>
          </p:cNvSpPr>
          <p:nvPr>
            <p:ph type="ftr" sz="quarter" idx="11"/>
          </p:nvPr>
        </p:nvSpPr>
        <p:spPr/>
        <p:txBody>
          <a:bodyPr/>
          <a:lstStyle/>
          <a:p>
            <a:r>
              <a:rPr lang="en-GB"/>
              <a:t>RADMEP Workshop 2024</a:t>
            </a:r>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669696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a:t>Click to edit Master title style</a:t>
            </a:r>
            <a:endParaRPr lang="en-GB"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October 2023</a:t>
            </a:r>
            <a:endParaRPr lang="en-GB"/>
          </a:p>
        </p:txBody>
      </p:sp>
      <p:sp>
        <p:nvSpPr>
          <p:cNvPr id="6" name="Footer Placeholder 5"/>
          <p:cNvSpPr>
            <a:spLocks noGrp="1"/>
          </p:cNvSpPr>
          <p:nvPr>
            <p:ph type="ftr" sz="quarter" idx="11"/>
          </p:nvPr>
        </p:nvSpPr>
        <p:spPr/>
        <p:txBody>
          <a:bodyPr/>
          <a:lstStyle/>
          <a:p>
            <a:r>
              <a:rPr lang="en-GB"/>
              <a:t>RADMEP Workshop 2024</a:t>
            </a:r>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4211213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B7785C4-FD67-2C48-B0F4-5E5BCF05C23A}"/>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0" y="6030932"/>
            <a:ext cx="12192000" cy="847369"/>
          </a:xfrm>
          <a:prstGeom prst="rect">
            <a:avLst/>
          </a:prstGeom>
        </p:spPr>
      </p:pic>
      <p:pic>
        <p:nvPicPr>
          <p:cNvPr id="12" name="Picture 11"/>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28608" y="6138369"/>
            <a:ext cx="643409" cy="636425"/>
          </a:xfrm>
          <a:prstGeom prst="rect">
            <a:avLst/>
          </a:prstGeom>
        </p:spPr>
      </p:pic>
      <p:sp>
        <p:nvSpPr>
          <p:cNvPr id="2" name="Title Placeholder 1"/>
          <p:cNvSpPr>
            <a:spLocks noGrp="1"/>
          </p:cNvSpPr>
          <p:nvPr>
            <p:ph type="title"/>
          </p:nvPr>
        </p:nvSpPr>
        <p:spPr>
          <a:xfrm>
            <a:off x="908761" y="-45080"/>
            <a:ext cx="10515600" cy="1120501"/>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202725"/>
            <a:ext cx="10515600" cy="480819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1137351" y="6262302"/>
            <a:ext cx="872071" cy="365125"/>
          </a:xfrm>
          <a:prstGeom prst="rect">
            <a:avLst/>
          </a:prstGeom>
        </p:spPr>
        <p:txBody>
          <a:bodyPr vert="horz" lIns="0" tIns="45720" rIns="91440" bIns="45720" rtlCol="0" anchor="ctr"/>
          <a:lstStyle>
            <a:lvl1pPr algn="l">
              <a:defRPr sz="1000">
                <a:solidFill>
                  <a:schemeClr val="bg1"/>
                </a:solidFill>
              </a:defRPr>
            </a:lvl1pPr>
          </a:lstStyle>
          <a:p>
            <a:r>
              <a:rPr lang="en-US"/>
              <a:t>October 2023</a:t>
            </a:r>
            <a:endParaRPr lang="en-GB" dirty="0"/>
          </a:p>
        </p:txBody>
      </p:sp>
      <p:sp>
        <p:nvSpPr>
          <p:cNvPr id="5" name="Footer Placeholder 4"/>
          <p:cNvSpPr>
            <a:spLocks noGrp="1"/>
          </p:cNvSpPr>
          <p:nvPr>
            <p:ph type="ftr" sz="quarter" idx="3"/>
          </p:nvPr>
        </p:nvSpPr>
        <p:spPr>
          <a:xfrm>
            <a:off x="2167468" y="6262302"/>
            <a:ext cx="4572000" cy="365125"/>
          </a:xfrm>
          <a:prstGeom prst="rect">
            <a:avLst/>
          </a:prstGeom>
        </p:spPr>
        <p:txBody>
          <a:bodyPr vert="horz" lIns="91440" tIns="45720" rIns="91440" bIns="45720" rtlCol="0" anchor="ctr"/>
          <a:lstStyle>
            <a:lvl1pPr algn="ctr">
              <a:defRPr sz="1000">
                <a:solidFill>
                  <a:schemeClr val="bg1"/>
                </a:solidFill>
              </a:defRPr>
            </a:lvl1pPr>
          </a:lstStyle>
          <a:p>
            <a:r>
              <a:rPr lang="en-GB"/>
              <a:t>RADMEP Workshop 2024</a:t>
            </a:r>
            <a:endParaRPr lang="en-GB" dirty="0"/>
          </a:p>
        </p:txBody>
      </p:sp>
      <p:sp>
        <p:nvSpPr>
          <p:cNvPr id="6" name="Slide Number Placeholder 5"/>
          <p:cNvSpPr>
            <a:spLocks noGrp="1"/>
          </p:cNvSpPr>
          <p:nvPr>
            <p:ph type="sldNum" sz="quarter" idx="4"/>
          </p:nvPr>
        </p:nvSpPr>
        <p:spPr>
          <a:xfrm>
            <a:off x="11424361" y="6278898"/>
            <a:ext cx="482600" cy="331932"/>
          </a:xfrm>
          <a:prstGeom prst="rect">
            <a:avLst/>
          </a:prstGeom>
        </p:spPr>
        <p:txBody>
          <a:bodyPr vert="horz" lIns="91440" tIns="45720" rIns="0" bIns="45720" rtlCol="0" anchor="ctr"/>
          <a:lstStyle>
            <a:lvl1pPr algn="r">
              <a:defRPr sz="1000">
                <a:solidFill>
                  <a:schemeClr val="bg1"/>
                </a:solidFill>
              </a:defRPr>
            </a:lvl1pPr>
          </a:lstStyle>
          <a:p>
            <a:fld id="{BCD55979-00CC-4874-A80E-0959E76EB92F}" type="slidenum">
              <a:rPr lang="en-GB" smtClean="0"/>
              <a:pPr/>
              <a:t>‹#›</a:t>
            </a:fld>
            <a:endParaRPr lang="en-GB" dirty="0"/>
          </a:p>
        </p:txBody>
      </p:sp>
    </p:spTree>
    <p:extLst>
      <p:ext uri="{BB962C8B-B14F-4D97-AF65-F5344CB8AC3E}">
        <p14:creationId xmlns:p14="http://schemas.microsoft.com/office/powerpoint/2010/main" val="2205000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62" r:id="rId4"/>
    <p:sldLayoutId id="2147483653" r:id="rId5"/>
    <p:sldLayoutId id="2147483654" r:id="rId6"/>
    <p:sldLayoutId id="2147483655" r:id="rId7"/>
    <p:sldLayoutId id="2147483656" r:id="rId8"/>
    <p:sldLayoutId id="2147483657" r:id="rId9"/>
  </p:sldLayoutIdLst>
  <p:hf hdr="0"/>
  <p:txStyles>
    <p:title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571161"/>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7.pn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3.jpeg"/><Relationship Id="rId4" Type="http://schemas.openxmlformats.org/officeDocument/2006/relationships/image" Target="../media/image3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00.png"/><Relationship Id="rId2" Type="http://schemas.openxmlformats.org/officeDocument/2006/relationships/image" Target="../media/image390.png"/><Relationship Id="rId1" Type="http://schemas.openxmlformats.org/officeDocument/2006/relationships/slideLayout" Target="../slideLayouts/slideLayout2.xml"/><Relationship Id="rId6" Type="http://schemas.openxmlformats.org/officeDocument/2006/relationships/image" Target="../media/image430.png"/><Relationship Id="rId5" Type="http://schemas.openxmlformats.org/officeDocument/2006/relationships/image" Target="../media/image42.png"/><Relationship Id="rId4" Type="http://schemas.openxmlformats.org/officeDocument/2006/relationships/image" Target="../media/image410.png"/></Relationships>
</file>

<file path=ppt/slides/_rels/slide21.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39.png"/><Relationship Id="rId7" Type="http://schemas.openxmlformats.org/officeDocument/2006/relationships/image" Target="../media/image44.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1.png"/><Relationship Id="rId4" Type="http://schemas.openxmlformats.org/officeDocument/2006/relationships/image" Target="../media/image40.png"/><Relationship Id="rId9" Type="http://schemas.openxmlformats.org/officeDocument/2006/relationships/image" Target="../media/image4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44.emf"/><Relationship Id="rId7" Type="http://schemas.openxmlformats.org/officeDocument/2006/relationships/image" Target="../media/image58.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48.png"/></Relationships>
</file>

<file path=ppt/slides/_rels/slide2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2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gif"/><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69.png"/></Relationships>
</file>

<file path=ppt/slides/_rels/slide2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slideLayout" Target="../slideLayouts/slideLayout4.xml"/><Relationship Id="rId7" Type="http://schemas.openxmlformats.org/officeDocument/2006/relationships/image" Target="../media/image8.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slideLayout" Target="../slideLayouts/slideLayout4.xml"/><Relationship Id="rId7" Type="http://schemas.openxmlformats.org/officeDocument/2006/relationships/image" Target="../media/image8.png"/><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13.png"/><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microsoft.com/office/2007/relationships/media" Target="../media/media3.mp4"/><Relationship Id="rId1" Type="http://schemas.openxmlformats.org/officeDocument/2006/relationships/video" Target="NULL" TargetMode="Externa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7238249"/>
      </p:ext>
    </p:extLst>
  </p:cSld>
  <p:clrMapOvr>
    <a:masterClrMapping/>
  </p:clrMapOvr>
  <mc:AlternateContent xmlns:mc="http://schemas.openxmlformats.org/markup-compatibility/2006" xmlns:p14="http://schemas.microsoft.com/office/powerpoint/2010/main">
    <mc:Choice Requires="p14">
      <p:transition spd="slow" p14:dur="1250"/>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54EF6-4E45-5699-063D-192414B964B4}"/>
              </a:ext>
            </a:extLst>
          </p:cNvPr>
          <p:cNvSpPr>
            <a:spLocks noGrp="1"/>
          </p:cNvSpPr>
          <p:nvPr>
            <p:ph type="title"/>
          </p:nvPr>
        </p:nvSpPr>
        <p:spPr>
          <a:xfrm>
            <a:off x="176784" y="-45080"/>
            <a:ext cx="11247577" cy="1120501"/>
          </a:xfrm>
        </p:spPr>
        <p:txBody>
          <a:bodyPr/>
          <a:lstStyle/>
          <a:p>
            <a:r>
              <a:rPr lang="en-US" dirty="0"/>
              <a:t>Creation of radioisotopes</a:t>
            </a:r>
            <a:endParaRPr lang="en-GB" dirty="0"/>
          </a:p>
        </p:txBody>
      </p:sp>
      <p:sp>
        <p:nvSpPr>
          <p:cNvPr id="3" name="Date Placeholder 2">
            <a:extLst>
              <a:ext uri="{FF2B5EF4-FFF2-40B4-BE49-F238E27FC236}">
                <a16:creationId xmlns:a16="http://schemas.microsoft.com/office/drawing/2014/main" id="{81E26D75-0E0A-96B3-EED4-4249C2569B2F}"/>
              </a:ext>
            </a:extLst>
          </p:cNvPr>
          <p:cNvSpPr>
            <a:spLocks noGrp="1"/>
          </p:cNvSpPr>
          <p:nvPr>
            <p:ph type="dt" sz="half" idx="10"/>
          </p:nvPr>
        </p:nvSpPr>
        <p:spPr/>
        <p:txBody>
          <a:bodyPr/>
          <a:lstStyle/>
          <a:p>
            <a:r>
              <a:rPr lang="en-US"/>
              <a:t>October 2023</a:t>
            </a:r>
            <a:endParaRPr lang="en-GB"/>
          </a:p>
        </p:txBody>
      </p:sp>
      <p:sp>
        <p:nvSpPr>
          <p:cNvPr id="4" name="Footer Placeholder 3">
            <a:extLst>
              <a:ext uri="{FF2B5EF4-FFF2-40B4-BE49-F238E27FC236}">
                <a16:creationId xmlns:a16="http://schemas.microsoft.com/office/drawing/2014/main" id="{3A431F31-9E4C-5E07-9043-01BC3FB89C1C}"/>
              </a:ext>
            </a:extLst>
          </p:cNvPr>
          <p:cNvSpPr>
            <a:spLocks noGrp="1"/>
          </p:cNvSpPr>
          <p:nvPr>
            <p:ph type="ftr" sz="quarter" idx="11"/>
          </p:nvPr>
        </p:nvSpPr>
        <p:spPr/>
        <p:txBody>
          <a:bodyPr/>
          <a:lstStyle/>
          <a:p>
            <a:r>
              <a:rPr lang="en-GB"/>
              <a:t>RADMEP Workshop 2024</a:t>
            </a:r>
          </a:p>
        </p:txBody>
      </p:sp>
      <p:sp>
        <p:nvSpPr>
          <p:cNvPr id="5" name="Slide Number Placeholder 4">
            <a:extLst>
              <a:ext uri="{FF2B5EF4-FFF2-40B4-BE49-F238E27FC236}">
                <a16:creationId xmlns:a16="http://schemas.microsoft.com/office/drawing/2014/main" id="{3CDFEB3C-0396-A132-2112-2385238C9BBC}"/>
              </a:ext>
            </a:extLst>
          </p:cNvPr>
          <p:cNvSpPr>
            <a:spLocks noGrp="1"/>
          </p:cNvSpPr>
          <p:nvPr>
            <p:ph type="sldNum" sz="quarter" idx="12"/>
          </p:nvPr>
        </p:nvSpPr>
        <p:spPr/>
        <p:txBody>
          <a:bodyPr/>
          <a:lstStyle/>
          <a:p>
            <a:fld id="{BCD55979-00CC-4874-A80E-0959E76EB92F}" type="slidenum">
              <a:rPr lang="en-GB" smtClean="0"/>
              <a:t>10</a:t>
            </a:fld>
            <a:endParaRPr lang="en-GB" dirty="0"/>
          </a:p>
        </p:txBody>
      </p:sp>
      <p:sp>
        <p:nvSpPr>
          <p:cNvPr id="6" name="TextBox 5">
            <a:extLst>
              <a:ext uri="{FF2B5EF4-FFF2-40B4-BE49-F238E27FC236}">
                <a16:creationId xmlns:a16="http://schemas.microsoft.com/office/drawing/2014/main" id="{44B9DF2D-07E0-4E5A-49B7-8D38AE196CD7}"/>
              </a:ext>
            </a:extLst>
          </p:cNvPr>
          <p:cNvSpPr txBox="1"/>
          <p:nvPr/>
        </p:nvSpPr>
        <p:spPr>
          <a:xfrm>
            <a:off x="306806" y="1053405"/>
            <a:ext cx="10822405" cy="646331"/>
          </a:xfrm>
          <a:prstGeom prst="rect">
            <a:avLst/>
          </a:prstGeom>
          <a:noFill/>
        </p:spPr>
        <p:txBody>
          <a:bodyPr wrap="square" rtlCol="0">
            <a:spAutoFit/>
          </a:bodyPr>
          <a:lstStyle/>
          <a:p>
            <a:pPr marL="285750" indent="-285750">
              <a:buFont typeface="Arial" panose="020B0604020202020204" pitchFamily="34" charset="0"/>
              <a:buChar char="•"/>
            </a:pPr>
            <a:r>
              <a:rPr lang="en-US" dirty="0"/>
              <a:t>A </a:t>
            </a:r>
            <a:r>
              <a:rPr lang="en-US" dirty="0">
                <a:solidFill>
                  <a:srgbClr val="C00000"/>
                </a:solidFill>
              </a:rPr>
              <a:t>minimum threshold energy </a:t>
            </a:r>
            <a:r>
              <a:rPr lang="en-US" dirty="0"/>
              <a:t>needs to be exceeded to see nuclear reactions induced by ions that will </a:t>
            </a:r>
            <a:r>
              <a:rPr lang="en-US" dirty="0">
                <a:solidFill>
                  <a:srgbClr val="C00000"/>
                </a:solidFill>
              </a:rPr>
              <a:t>produce activation </a:t>
            </a:r>
            <a:r>
              <a:rPr lang="en-US" dirty="0"/>
              <a:t>and thus, </a:t>
            </a:r>
            <a:r>
              <a:rPr lang="en-US" dirty="0">
                <a:solidFill>
                  <a:srgbClr val="C00000"/>
                </a:solidFill>
              </a:rPr>
              <a:t>residual radiation</a:t>
            </a:r>
            <a:r>
              <a:rPr lang="en-US" dirty="0"/>
              <a:t>:</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91231F9-22E7-4DE3-FB53-A3CD58825D11}"/>
                  </a:ext>
                </a:extLst>
              </p:cNvPr>
              <p:cNvSpPr txBox="1"/>
              <p:nvPr/>
            </p:nvSpPr>
            <p:spPr>
              <a:xfrm>
                <a:off x="1807745" y="2232708"/>
                <a:ext cx="1909176" cy="51674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𝑡h</m:t>
                          </m:r>
                        </m:sub>
                      </m:sSub>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𝑚</m:t>
                          </m:r>
                          <m:r>
                            <a:rPr lang="en-US" b="0" i="1" smtClean="0">
                              <a:latin typeface="Cambria Math" panose="02040503050406030204" pitchFamily="18" charset="0"/>
                            </a:rPr>
                            <m:t>+</m:t>
                          </m:r>
                          <m:r>
                            <a:rPr lang="en-US" b="0" i="1" smtClean="0">
                              <a:latin typeface="Cambria Math" panose="02040503050406030204" pitchFamily="18" charset="0"/>
                            </a:rPr>
                            <m:t>𝑀</m:t>
                          </m:r>
                        </m:num>
                        <m:den>
                          <m:r>
                            <a:rPr lang="en-US" b="0" i="1" smtClean="0">
                              <a:latin typeface="Cambria Math" panose="02040503050406030204" pitchFamily="18" charset="0"/>
                            </a:rPr>
                            <m:t>𝑀</m:t>
                          </m:r>
                        </m:den>
                      </m:f>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𝑣</m:t>
                          </m:r>
                        </m:sub>
                      </m:sSub>
                      <m:r>
                        <a:rPr lang="en-US" b="0" i="1" smtClean="0">
                          <a:latin typeface="Cambria Math" panose="02040503050406030204" pitchFamily="18" charset="0"/>
                        </a:rPr>
                        <m:t>|</m:t>
                      </m:r>
                    </m:oMath>
                  </m:oMathPara>
                </a14:m>
                <a:endParaRPr lang="en-GB" dirty="0"/>
              </a:p>
            </p:txBody>
          </p:sp>
        </mc:Choice>
        <mc:Fallback xmlns="">
          <p:sp>
            <p:nvSpPr>
              <p:cNvPr id="7" name="TextBox 6">
                <a:extLst>
                  <a:ext uri="{FF2B5EF4-FFF2-40B4-BE49-F238E27FC236}">
                    <a16:creationId xmlns:a16="http://schemas.microsoft.com/office/drawing/2014/main" id="{191231F9-22E7-4DE3-FB53-A3CD58825D11}"/>
                  </a:ext>
                </a:extLst>
              </p:cNvPr>
              <p:cNvSpPr txBox="1">
                <a:spLocks noRot="1" noChangeAspect="1" noMove="1" noResize="1" noEditPoints="1" noAdjustHandles="1" noChangeArrowheads="1" noChangeShapeType="1" noTextEdit="1"/>
              </p:cNvSpPr>
              <p:nvPr/>
            </p:nvSpPr>
            <p:spPr>
              <a:xfrm>
                <a:off x="1807745" y="2232708"/>
                <a:ext cx="1909176" cy="516745"/>
              </a:xfrm>
              <a:prstGeom prst="rect">
                <a:avLst/>
              </a:prstGeom>
              <a:blipFill>
                <a:blip r:embed="rId2"/>
                <a:stretch>
                  <a:fillRect/>
                </a:stretch>
              </a:blipFill>
            </p:spPr>
            <p:txBody>
              <a:bodyPr/>
              <a:lstStyle/>
              <a:p>
                <a:r>
                  <a:rPr lang="en-GB">
                    <a:noFill/>
                  </a:rPr>
                  <a:t> </a:t>
                </a:r>
              </a:p>
            </p:txBody>
          </p:sp>
        </mc:Fallback>
      </mc:AlternateContent>
      <p:sp>
        <p:nvSpPr>
          <p:cNvPr id="8" name="TextBox 7">
            <a:extLst>
              <a:ext uri="{FF2B5EF4-FFF2-40B4-BE49-F238E27FC236}">
                <a16:creationId xmlns:a16="http://schemas.microsoft.com/office/drawing/2014/main" id="{36B4DE1C-834A-D041-29FA-5239CCAB54F1}"/>
              </a:ext>
            </a:extLst>
          </p:cNvPr>
          <p:cNvSpPr txBox="1"/>
          <p:nvPr/>
        </p:nvSpPr>
        <p:spPr>
          <a:xfrm>
            <a:off x="4932948" y="2130231"/>
            <a:ext cx="5380576" cy="923330"/>
          </a:xfrm>
          <a:prstGeom prst="rect">
            <a:avLst/>
          </a:prstGeom>
          <a:noFill/>
        </p:spPr>
        <p:txBody>
          <a:bodyPr wrap="none" rtlCol="0">
            <a:spAutoFit/>
          </a:bodyPr>
          <a:lstStyle/>
          <a:p>
            <a:r>
              <a:rPr lang="en-US" dirty="0"/>
              <a:t>m … mass of incident projectile</a:t>
            </a:r>
          </a:p>
          <a:p>
            <a:r>
              <a:rPr lang="en-US" dirty="0"/>
              <a:t>M … mass of the target atom</a:t>
            </a:r>
          </a:p>
          <a:p>
            <a:r>
              <a:rPr lang="en-US" dirty="0"/>
              <a:t>Q</a:t>
            </a:r>
            <a:r>
              <a:rPr lang="en-US" baseline="-25000" dirty="0"/>
              <a:t>v</a:t>
            </a:r>
            <a:r>
              <a:rPr lang="en-US" dirty="0"/>
              <a:t> … amount of energy absorbed during the reaction </a:t>
            </a:r>
            <a:endParaRPr lang="en-GB" dirty="0"/>
          </a:p>
        </p:txBody>
      </p:sp>
      <p:sp>
        <p:nvSpPr>
          <p:cNvPr id="9" name="TextBox 8">
            <a:extLst>
              <a:ext uri="{FF2B5EF4-FFF2-40B4-BE49-F238E27FC236}">
                <a16:creationId xmlns:a16="http://schemas.microsoft.com/office/drawing/2014/main" id="{8BB9C811-59ED-686E-4650-D29CA62500AF}"/>
              </a:ext>
            </a:extLst>
          </p:cNvPr>
          <p:cNvSpPr txBox="1"/>
          <p:nvPr/>
        </p:nvSpPr>
        <p:spPr>
          <a:xfrm>
            <a:off x="463217" y="3636071"/>
            <a:ext cx="11184344" cy="2308324"/>
          </a:xfrm>
          <a:prstGeom prst="rect">
            <a:avLst/>
          </a:prstGeom>
          <a:noFill/>
        </p:spPr>
        <p:txBody>
          <a:bodyPr wrap="none" rtlCol="0">
            <a:spAutoFit/>
          </a:bodyPr>
          <a:lstStyle/>
          <a:p>
            <a:r>
              <a:rPr lang="en-US" u="sng" dirty="0"/>
              <a:t>Rule of thumb:</a:t>
            </a:r>
          </a:p>
          <a:p>
            <a:pPr marL="285750" indent="-285750">
              <a:buFont typeface="Arial" panose="020B0604020202020204" pitchFamily="34" charset="0"/>
              <a:buChar char="•"/>
            </a:pPr>
            <a:r>
              <a:rPr lang="en-US" dirty="0"/>
              <a:t>Protons or other ions require </a:t>
            </a:r>
            <a:r>
              <a:rPr lang="en-US" dirty="0">
                <a:solidFill>
                  <a:srgbClr val="C00000"/>
                </a:solidFill>
              </a:rPr>
              <a:t>&gt; 10 MeV </a:t>
            </a:r>
            <a:r>
              <a:rPr lang="en-US" dirty="0"/>
              <a:t>to create </a:t>
            </a:r>
            <a:r>
              <a:rPr lang="en-US" dirty="0">
                <a:solidFill>
                  <a:srgbClr val="C00000"/>
                </a:solidFill>
              </a:rPr>
              <a:t>important amounts of radioisotopes</a:t>
            </a:r>
            <a:r>
              <a:rPr lang="en-US" dirty="0"/>
              <a:t>, though the </a:t>
            </a:r>
            <a:r>
              <a:rPr lang="en-US" dirty="0">
                <a:solidFill>
                  <a:srgbClr val="7030A0"/>
                </a:solidFill>
              </a:rPr>
              <a:t>onset</a:t>
            </a:r>
            <a:r>
              <a:rPr lang="en-US" dirty="0"/>
              <a:t> can be</a:t>
            </a:r>
            <a:br>
              <a:rPr lang="en-US" dirty="0"/>
            </a:br>
            <a:r>
              <a:rPr lang="en-US" dirty="0"/>
              <a:t>observed at lower energies of </a:t>
            </a:r>
            <a:r>
              <a:rPr lang="en-US" dirty="0">
                <a:solidFill>
                  <a:schemeClr val="accent1"/>
                </a:solidFill>
              </a:rPr>
              <a:t>a </a:t>
            </a:r>
            <a:r>
              <a:rPr lang="en-US" dirty="0">
                <a:solidFill>
                  <a:srgbClr val="7030A0"/>
                </a:solidFill>
              </a:rPr>
              <a:t>few MeV</a:t>
            </a:r>
            <a:r>
              <a:rPr lang="en-US" dirty="0"/>
              <a: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Negative </a:t>
            </a:r>
            <a:r>
              <a:rPr lang="en-US" dirty="0" err="1"/>
              <a:t>pions</a:t>
            </a:r>
            <a:r>
              <a:rPr lang="en-US" dirty="0"/>
              <a:t> can already have important contributions at a few MeV as they are not repelled by the </a:t>
            </a:r>
            <a:br>
              <a:rPr lang="en-US" dirty="0"/>
            </a:br>
            <a:r>
              <a:rPr lang="en-US" dirty="0"/>
              <a:t>Coulomb barrier.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Neutrons can enter the nucleus at any energy (no Coulomb barrier)</a:t>
            </a:r>
            <a:endParaRPr lang="en-GB" dirty="0"/>
          </a:p>
        </p:txBody>
      </p:sp>
    </p:spTree>
    <p:extLst>
      <p:ext uri="{BB962C8B-B14F-4D97-AF65-F5344CB8AC3E}">
        <p14:creationId xmlns:p14="http://schemas.microsoft.com/office/powerpoint/2010/main" val="3037830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Effect transition="in" filter="fade">
                                      <p:cBhvr>
                                        <p:cTn id="7" dur="500"/>
                                        <p:tgtEl>
                                          <p:spTgt spid="9">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500"/>
                                        <p:tgtEl>
                                          <p:spTgt spid="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animEffect transition="in" filter="fade">
                                      <p:cBhvr>
                                        <p:cTn id="15" dur="500"/>
                                        <p:tgtEl>
                                          <p:spTgt spid="9">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xEl>
                                              <p:pRg st="5" end="5"/>
                                            </p:txEl>
                                          </p:spTgt>
                                        </p:tgtEl>
                                        <p:attrNameLst>
                                          <p:attrName>style.visibility</p:attrName>
                                        </p:attrNameLst>
                                      </p:cBhvr>
                                      <p:to>
                                        <p:strVal val="visible"/>
                                      </p:to>
                                    </p:set>
                                    <p:animEffect transition="in" filter="fade">
                                      <p:cBhvr>
                                        <p:cTn id="20" dur="500"/>
                                        <p:tgtEl>
                                          <p:spTgt spid="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243969" y="1222743"/>
            <a:ext cx="4566337" cy="3647501"/>
          </a:xfrm>
          <a:prstGeom prst="rect">
            <a:avLst/>
          </a:prstGeom>
        </p:spPr>
      </p:pic>
      <p:pic>
        <p:nvPicPr>
          <p:cNvPr id="3" name="Picture 2"/>
          <p:cNvPicPr>
            <a:picLocks noChangeAspect="1"/>
          </p:cNvPicPr>
          <p:nvPr/>
        </p:nvPicPr>
        <p:blipFill rotWithShape="1">
          <a:blip r:embed="rId3"/>
          <a:srcRect l="17633"/>
          <a:stretch/>
        </p:blipFill>
        <p:spPr>
          <a:xfrm>
            <a:off x="5052707" y="1222744"/>
            <a:ext cx="4066544" cy="3367314"/>
          </a:xfrm>
          <a:prstGeom prst="rect">
            <a:avLst/>
          </a:prstGeom>
        </p:spPr>
      </p:pic>
      <p:sp>
        <p:nvSpPr>
          <p:cNvPr id="5" name="TextBox 4"/>
          <p:cNvSpPr txBox="1"/>
          <p:nvPr/>
        </p:nvSpPr>
        <p:spPr>
          <a:xfrm>
            <a:off x="115004" y="787639"/>
            <a:ext cx="10871200" cy="369332"/>
          </a:xfrm>
          <a:prstGeom prst="rect">
            <a:avLst/>
          </a:prstGeom>
          <a:noFill/>
        </p:spPr>
        <p:txBody>
          <a:bodyPr wrap="square" rtlCol="0">
            <a:spAutoFit/>
          </a:bodyPr>
          <a:lstStyle/>
          <a:p>
            <a:r>
              <a:rPr lang="en-GB" b="1" dirty="0"/>
              <a:t>FLUKA studies: TCSC collimator (simplified version)</a:t>
            </a:r>
          </a:p>
        </p:txBody>
      </p:sp>
      <p:cxnSp>
        <p:nvCxnSpPr>
          <p:cNvPr id="6" name="Straight Connector 5">
            <a:extLst>
              <a:ext uri="{FF2B5EF4-FFF2-40B4-BE49-F238E27FC236}">
                <a16:creationId xmlns:a16="http://schemas.microsoft.com/office/drawing/2014/main" id="{401ECF0A-FE38-9B8C-64B5-83FA75C1E7A4}"/>
              </a:ext>
            </a:extLst>
          </p:cNvPr>
          <p:cNvCxnSpPr>
            <a:cxnSpLocks/>
          </p:cNvCxnSpPr>
          <p:nvPr/>
        </p:nvCxnSpPr>
        <p:spPr>
          <a:xfrm flipV="1">
            <a:off x="2049416" y="1989690"/>
            <a:ext cx="3723274" cy="1446574"/>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76C7D80D-059E-AC6F-22E7-BB7889CB8B5D}"/>
              </a:ext>
            </a:extLst>
          </p:cNvPr>
          <p:cNvCxnSpPr>
            <a:cxnSpLocks/>
          </p:cNvCxnSpPr>
          <p:nvPr/>
        </p:nvCxnSpPr>
        <p:spPr>
          <a:xfrm flipV="1">
            <a:off x="2157721" y="3413818"/>
            <a:ext cx="4216765" cy="283253"/>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3C8D9B1B-786E-5C70-F3A4-4E9262C55E3D}"/>
              </a:ext>
            </a:extLst>
          </p:cNvPr>
          <p:cNvSpPr txBox="1"/>
          <p:nvPr/>
        </p:nvSpPr>
        <p:spPr>
          <a:xfrm>
            <a:off x="115004" y="4919532"/>
            <a:ext cx="8273143" cy="954107"/>
          </a:xfrm>
          <a:prstGeom prst="rect">
            <a:avLst/>
          </a:prstGeom>
          <a:noFill/>
        </p:spPr>
        <p:txBody>
          <a:bodyPr wrap="square" rtlCol="0">
            <a:spAutoFit/>
          </a:bodyPr>
          <a:lstStyle/>
          <a:p>
            <a:r>
              <a:rPr lang="en-GB" sz="1400" dirty="0"/>
              <a:t>Beam parameters: pencil proton beam @ 400 GeV/</a:t>
            </a:r>
            <a:r>
              <a:rPr lang="en-GB" sz="1400" i="1" dirty="0"/>
              <a:t>c</a:t>
            </a:r>
          </a:p>
          <a:p>
            <a:endParaRPr lang="en-GB" sz="1400" dirty="0"/>
          </a:p>
          <a:p>
            <a:r>
              <a:rPr lang="en-GB" sz="1400" dirty="0"/>
              <a:t>Irradiation periods: 10 years of operation with 5E17 protons impacting over 365 days </a:t>
            </a:r>
          </a:p>
          <a:p>
            <a:r>
              <a:rPr lang="en-GB" sz="1400" dirty="0"/>
              <a:t>+ by 200 days with 5E17 protons equally distributed within these 200 days</a:t>
            </a:r>
          </a:p>
        </p:txBody>
      </p:sp>
      <p:grpSp>
        <p:nvGrpSpPr>
          <p:cNvPr id="4" name="Group 3"/>
          <p:cNvGrpSpPr/>
          <p:nvPr/>
        </p:nvGrpSpPr>
        <p:grpSpPr>
          <a:xfrm>
            <a:off x="7740507" y="1481381"/>
            <a:ext cx="3806803" cy="3292941"/>
            <a:chOff x="7945616" y="3164642"/>
            <a:chExt cx="3806803" cy="3292941"/>
          </a:xfrm>
        </p:grpSpPr>
        <p:pic>
          <p:nvPicPr>
            <p:cNvPr id="18" name="Picture 17">
              <a:extLst>
                <a:ext uri="{FF2B5EF4-FFF2-40B4-BE49-F238E27FC236}">
                  <a16:creationId xmlns:a16="http://schemas.microsoft.com/office/drawing/2014/main" id="{1E80FACC-0C30-A4EC-A40A-9A51DA7C6CB4}"/>
                </a:ext>
              </a:extLst>
            </p:cNvPr>
            <p:cNvPicPr>
              <a:picLocks noChangeAspect="1"/>
            </p:cNvPicPr>
            <p:nvPr/>
          </p:nvPicPr>
          <p:blipFill>
            <a:blip r:embed="rId4"/>
            <a:stretch>
              <a:fillRect/>
            </a:stretch>
          </p:blipFill>
          <p:spPr>
            <a:xfrm>
              <a:off x="10164005" y="3164642"/>
              <a:ext cx="1588414" cy="3292941"/>
            </a:xfrm>
            <a:prstGeom prst="rect">
              <a:avLst/>
            </a:prstGeom>
          </p:spPr>
        </p:pic>
        <p:cxnSp>
          <p:nvCxnSpPr>
            <p:cNvPr id="19" name="Straight Arrow Connector 18">
              <a:extLst>
                <a:ext uri="{FF2B5EF4-FFF2-40B4-BE49-F238E27FC236}">
                  <a16:creationId xmlns:a16="http://schemas.microsoft.com/office/drawing/2014/main" id="{BF1A00A3-BBA7-2262-CFFB-180366487D2C}"/>
                </a:ext>
              </a:extLst>
            </p:cNvPr>
            <p:cNvCxnSpPr/>
            <p:nvPr/>
          </p:nvCxnSpPr>
          <p:spPr>
            <a:xfrm flipV="1">
              <a:off x="8242000" y="5008736"/>
              <a:ext cx="2732764" cy="120658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8FA7C602-CD30-FA1A-2920-7C7C46047221}"/>
                </a:ext>
              </a:extLst>
            </p:cNvPr>
            <p:cNvSpPr txBox="1"/>
            <p:nvPr/>
          </p:nvSpPr>
          <p:spPr>
            <a:xfrm rot="20185212">
              <a:off x="7945616" y="5326878"/>
              <a:ext cx="3062513" cy="369332"/>
            </a:xfrm>
            <a:prstGeom prst="rect">
              <a:avLst/>
            </a:prstGeom>
            <a:noFill/>
          </p:spPr>
          <p:txBody>
            <a:bodyPr wrap="square" rtlCol="0">
              <a:spAutoFit/>
            </a:bodyPr>
            <a:lstStyle/>
            <a:p>
              <a:r>
                <a:rPr lang="en-GB" dirty="0"/>
                <a:t>Protons @ 400 GeV/</a:t>
              </a:r>
              <a:r>
                <a:rPr lang="en-GB" i="1" dirty="0"/>
                <a:t>c</a:t>
              </a:r>
            </a:p>
          </p:txBody>
        </p:sp>
      </p:grpSp>
      <p:sp>
        <p:nvSpPr>
          <p:cNvPr id="2" name="Title 1">
            <a:extLst>
              <a:ext uri="{FF2B5EF4-FFF2-40B4-BE49-F238E27FC236}">
                <a16:creationId xmlns:a16="http://schemas.microsoft.com/office/drawing/2014/main" id="{AC214FE2-AEA2-C5A2-9B0D-E6C53ECB29BE}"/>
              </a:ext>
            </a:extLst>
          </p:cNvPr>
          <p:cNvSpPr>
            <a:spLocks noGrp="1"/>
          </p:cNvSpPr>
          <p:nvPr>
            <p:ph type="title"/>
          </p:nvPr>
        </p:nvSpPr>
        <p:spPr>
          <a:xfrm>
            <a:off x="121020" y="-45080"/>
            <a:ext cx="11303341" cy="1120501"/>
          </a:xfrm>
        </p:spPr>
        <p:txBody>
          <a:bodyPr/>
          <a:lstStyle/>
          <a:p>
            <a:r>
              <a:rPr lang="en-US" dirty="0"/>
              <a:t>Example – prompt vs. residual radiation</a:t>
            </a:r>
            <a:endParaRPr lang="en-GB" dirty="0"/>
          </a:p>
        </p:txBody>
      </p:sp>
      <p:sp>
        <p:nvSpPr>
          <p:cNvPr id="8" name="Date Placeholder 2">
            <a:extLst>
              <a:ext uri="{FF2B5EF4-FFF2-40B4-BE49-F238E27FC236}">
                <a16:creationId xmlns:a16="http://schemas.microsoft.com/office/drawing/2014/main" id="{FFF5F21B-6093-E4BC-2657-F55E5E9D3ACC}"/>
              </a:ext>
            </a:extLst>
          </p:cNvPr>
          <p:cNvSpPr>
            <a:spLocks noGrp="1"/>
          </p:cNvSpPr>
          <p:nvPr>
            <p:ph type="dt" sz="half" idx="10"/>
          </p:nvPr>
        </p:nvSpPr>
        <p:spPr>
          <a:xfrm>
            <a:off x="1137351" y="6262302"/>
            <a:ext cx="872071" cy="365125"/>
          </a:xfrm>
        </p:spPr>
        <p:txBody>
          <a:bodyPr/>
          <a:lstStyle/>
          <a:p>
            <a:r>
              <a:rPr lang="en-US"/>
              <a:t>October 2023</a:t>
            </a:r>
            <a:endParaRPr lang="en-GB" dirty="0"/>
          </a:p>
        </p:txBody>
      </p:sp>
      <p:sp>
        <p:nvSpPr>
          <p:cNvPr id="10" name="Footer Placeholder 3">
            <a:extLst>
              <a:ext uri="{FF2B5EF4-FFF2-40B4-BE49-F238E27FC236}">
                <a16:creationId xmlns:a16="http://schemas.microsoft.com/office/drawing/2014/main" id="{27F201D3-B41D-4018-ABA5-F590A8641B62}"/>
              </a:ext>
            </a:extLst>
          </p:cNvPr>
          <p:cNvSpPr>
            <a:spLocks noGrp="1"/>
          </p:cNvSpPr>
          <p:nvPr>
            <p:ph type="ftr" sz="quarter" idx="11"/>
          </p:nvPr>
        </p:nvSpPr>
        <p:spPr>
          <a:xfrm>
            <a:off x="2167468" y="6262302"/>
            <a:ext cx="4572000" cy="365125"/>
          </a:xfrm>
        </p:spPr>
        <p:txBody>
          <a:bodyPr/>
          <a:lstStyle/>
          <a:p>
            <a:r>
              <a:rPr lang="en-GB"/>
              <a:t>RADMEP Workshop 2024</a:t>
            </a:r>
          </a:p>
        </p:txBody>
      </p:sp>
      <p:sp>
        <p:nvSpPr>
          <p:cNvPr id="11" name="Slide Number Placeholder 4">
            <a:extLst>
              <a:ext uri="{FF2B5EF4-FFF2-40B4-BE49-F238E27FC236}">
                <a16:creationId xmlns:a16="http://schemas.microsoft.com/office/drawing/2014/main" id="{8B4523ED-4D98-838F-1BBF-8F9F8315772D}"/>
              </a:ext>
            </a:extLst>
          </p:cNvPr>
          <p:cNvSpPr>
            <a:spLocks noGrp="1"/>
          </p:cNvSpPr>
          <p:nvPr>
            <p:ph type="sldNum" sz="quarter" idx="12"/>
          </p:nvPr>
        </p:nvSpPr>
        <p:spPr>
          <a:xfrm>
            <a:off x="11424361" y="6278898"/>
            <a:ext cx="482600" cy="331932"/>
          </a:xfrm>
        </p:spPr>
        <p:txBody>
          <a:bodyPr/>
          <a:lstStyle/>
          <a:p>
            <a:fld id="{BCD55979-00CC-4874-A80E-0959E76EB92F}" type="slidenum">
              <a:rPr lang="en-GB" smtClean="0"/>
              <a:t>11</a:t>
            </a:fld>
            <a:endParaRPr lang="en-GB" dirty="0"/>
          </a:p>
        </p:txBody>
      </p:sp>
    </p:spTree>
    <p:extLst>
      <p:ext uri="{BB962C8B-B14F-4D97-AF65-F5344CB8AC3E}">
        <p14:creationId xmlns:p14="http://schemas.microsoft.com/office/powerpoint/2010/main" val="3113692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par>
                                <p:cTn id="8" presetID="22" presetClass="entr" presetSubtype="8"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3035101" y="657656"/>
            <a:ext cx="6467788" cy="4601276"/>
          </a:xfrm>
          <a:prstGeom prst="rect">
            <a:avLst/>
          </a:prstGeom>
        </p:spPr>
      </p:pic>
      <p:grpSp>
        <p:nvGrpSpPr>
          <p:cNvPr id="5" name="Group 4"/>
          <p:cNvGrpSpPr/>
          <p:nvPr/>
        </p:nvGrpSpPr>
        <p:grpSpPr>
          <a:xfrm>
            <a:off x="1756610" y="4950996"/>
            <a:ext cx="7947526" cy="1044423"/>
            <a:chOff x="1384299" y="5395494"/>
            <a:chExt cx="8458201" cy="1375961"/>
          </a:xfrm>
        </p:grpSpPr>
        <p:pic>
          <p:nvPicPr>
            <p:cNvPr id="9" name="Picture 8"/>
            <p:cNvPicPr>
              <a:picLocks noChangeAspect="1"/>
            </p:cNvPicPr>
            <p:nvPr/>
          </p:nvPicPr>
          <p:blipFill rotWithShape="1">
            <a:blip r:embed="rId3"/>
            <a:srcRect b="21024"/>
            <a:stretch/>
          </p:blipFill>
          <p:spPr>
            <a:xfrm>
              <a:off x="1384299" y="5395494"/>
              <a:ext cx="8458201" cy="1054733"/>
            </a:xfrm>
            <a:prstGeom prst="rect">
              <a:avLst/>
            </a:prstGeom>
          </p:spPr>
        </p:pic>
        <p:sp>
          <p:nvSpPr>
            <p:cNvPr id="3" name="TextBox 2"/>
            <p:cNvSpPr txBox="1"/>
            <p:nvPr/>
          </p:nvSpPr>
          <p:spPr>
            <a:xfrm>
              <a:off x="6986773" y="6402123"/>
              <a:ext cx="2594918" cy="369332"/>
            </a:xfrm>
            <a:prstGeom prst="rect">
              <a:avLst/>
            </a:prstGeom>
            <a:solidFill>
              <a:schemeClr val="bg1"/>
            </a:solidFill>
          </p:spPr>
          <p:txBody>
            <a:bodyPr wrap="square" rtlCol="0">
              <a:spAutoFit/>
            </a:bodyPr>
            <a:lstStyle/>
            <a:p>
              <a:r>
                <a:rPr lang="en-GB" dirty="0"/>
                <a:t>Prompt dose rate (</a:t>
              </a:r>
              <a:r>
                <a:rPr lang="en-GB" dirty="0" err="1"/>
                <a:t>Sv</a:t>
              </a:r>
              <a:r>
                <a:rPr lang="en-GB" dirty="0"/>
                <a:t>/s)</a:t>
              </a:r>
            </a:p>
          </p:txBody>
        </p:sp>
      </p:grpSp>
      <p:sp>
        <p:nvSpPr>
          <p:cNvPr id="4" name="TextBox 3"/>
          <p:cNvSpPr txBox="1"/>
          <p:nvPr/>
        </p:nvSpPr>
        <p:spPr>
          <a:xfrm>
            <a:off x="204536" y="1208740"/>
            <a:ext cx="4656913" cy="923330"/>
          </a:xfrm>
          <a:prstGeom prst="rect">
            <a:avLst/>
          </a:prstGeom>
          <a:noFill/>
        </p:spPr>
        <p:txBody>
          <a:bodyPr wrap="square" rtlCol="0">
            <a:spAutoFit/>
          </a:bodyPr>
          <a:lstStyle/>
          <a:p>
            <a:r>
              <a:rPr lang="en-GB" dirty="0"/>
              <a:t>Prompt dose rate in </a:t>
            </a:r>
            <a:r>
              <a:rPr lang="en-GB" dirty="0" err="1"/>
              <a:t>Sv</a:t>
            </a:r>
            <a:r>
              <a:rPr lang="en-GB" dirty="0"/>
              <a:t>/s considering a proton beam impact of 2.9E10 p/s@400 GeV/</a:t>
            </a:r>
            <a:r>
              <a:rPr lang="en-GB" i="1" dirty="0"/>
              <a:t>c</a:t>
            </a:r>
            <a:r>
              <a:rPr lang="en-GB" dirty="0"/>
              <a:t> </a:t>
            </a:r>
          </a:p>
          <a:p>
            <a:r>
              <a:rPr lang="en-GB" dirty="0"/>
              <a:t>(=5E17 per 200 days)</a:t>
            </a:r>
          </a:p>
        </p:txBody>
      </p:sp>
      <p:sp>
        <p:nvSpPr>
          <p:cNvPr id="2" name="Title 1">
            <a:extLst>
              <a:ext uri="{FF2B5EF4-FFF2-40B4-BE49-F238E27FC236}">
                <a16:creationId xmlns:a16="http://schemas.microsoft.com/office/drawing/2014/main" id="{467A7674-98F5-CA13-8961-86595C776F9C}"/>
              </a:ext>
            </a:extLst>
          </p:cNvPr>
          <p:cNvSpPr>
            <a:spLocks noGrp="1"/>
          </p:cNvSpPr>
          <p:nvPr>
            <p:ph type="title"/>
          </p:nvPr>
        </p:nvSpPr>
        <p:spPr/>
        <p:txBody>
          <a:bodyPr/>
          <a:lstStyle/>
          <a:p>
            <a:r>
              <a:rPr lang="en-US" dirty="0"/>
              <a:t>Example – prompt vs. residual radiation</a:t>
            </a:r>
            <a:endParaRPr lang="en-GB" dirty="0"/>
          </a:p>
        </p:txBody>
      </p:sp>
      <p:sp>
        <p:nvSpPr>
          <p:cNvPr id="6" name="Date Placeholder 2">
            <a:extLst>
              <a:ext uri="{FF2B5EF4-FFF2-40B4-BE49-F238E27FC236}">
                <a16:creationId xmlns:a16="http://schemas.microsoft.com/office/drawing/2014/main" id="{A40207B8-7C5C-084F-53A6-B3101245340C}"/>
              </a:ext>
            </a:extLst>
          </p:cNvPr>
          <p:cNvSpPr>
            <a:spLocks noGrp="1"/>
          </p:cNvSpPr>
          <p:nvPr>
            <p:ph type="dt" sz="half" idx="10"/>
          </p:nvPr>
        </p:nvSpPr>
        <p:spPr>
          <a:xfrm>
            <a:off x="1137351" y="6268318"/>
            <a:ext cx="872071" cy="365125"/>
          </a:xfrm>
        </p:spPr>
        <p:txBody>
          <a:bodyPr/>
          <a:lstStyle/>
          <a:p>
            <a:r>
              <a:rPr lang="en-US"/>
              <a:t>October 2023</a:t>
            </a:r>
            <a:endParaRPr lang="en-GB" dirty="0"/>
          </a:p>
        </p:txBody>
      </p:sp>
      <p:sp>
        <p:nvSpPr>
          <p:cNvPr id="7" name="Footer Placeholder 3">
            <a:extLst>
              <a:ext uri="{FF2B5EF4-FFF2-40B4-BE49-F238E27FC236}">
                <a16:creationId xmlns:a16="http://schemas.microsoft.com/office/drawing/2014/main" id="{78F53F88-FE5D-8B8C-EE85-411A22116399}"/>
              </a:ext>
            </a:extLst>
          </p:cNvPr>
          <p:cNvSpPr>
            <a:spLocks noGrp="1"/>
          </p:cNvSpPr>
          <p:nvPr>
            <p:ph type="ftr" sz="quarter" idx="11"/>
          </p:nvPr>
        </p:nvSpPr>
        <p:spPr>
          <a:xfrm>
            <a:off x="2167468" y="6268318"/>
            <a:ext cx="4572000" cy="365125"/>
          </a:xfrm>
        </p:spPr>
        <p:txBody>
          <a:bodyPr/>
          <a:lstStyle/>
          <a:p>
            <a:r>
              <a:rPr lang="en-GB"/>
              <a:t>RADMEP Workshop 2024</a:t>
            </a:r>
          </a:p>
        </p:txBody>
      </p:sp>
      <p:sp>
        <p:nvSpPr>
          <p:cNvPr id="10" name="Slide Number Placeholder 4">
            <a:extLst>
              <a:ext uri="{FF2B5EF4-FFF2-40B4-BE49-F238E27FC236}">
                <a16:creationId xmlns:a16="http://schemas.microsoft.com/office/drawing/2014/main" id="{8825A314-0B7F-3742-692D-7524824123EB}"/>
              </a:ext>
            </a:extLst>
          </p:cNvPr>
          <p:cNvSpPr>
            <a:spLocks noGrp="1"/>
          </p:cNvSpPr>
          <p:nvPr>
            <p:ph type="sldNum" sz="quarter" idx="12"/>
          </p:nvPr>
        </p:nvSpPr>
        <p:spPr>
          <a:xfrm>
            <a:off x="11424361" y="6278898"/>
            <a:ext cx="482600" cy="331932"/>
          </a:xfrm>
        </p:spPr>
        <p:txBody>
          <a:bodyPr/>
          <a:lstStyle/>
          <a:p>
            <a:fld id="{BCD55979-00CC-4874-A80E-0959E76EB92F}" type="slidenum">
              <a:rPr lang="en-GB" smtClean="0"/>
              <a:t>12</a:t>
            </a:fld>
            <a:endParaRPr lang="en-GB" dirty="0"/>
          </a:p>
        </p:txBody>
      </p:sp>
    </p:spTree>
    <p:extLst>
      <p:ext uri="{BB962C8B-B14F-4D97-AF65-F5344CB8AC3E}">
        <p14:creationId xmlns:p14="http://schemas.microsoft.com/office/powerpoint/2010/main" val="22575416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28660" y="769374"/>
            <a:ext cx="7015744" cy="4991100"/>
          </a:xfrm>
          <a:prstGeom prst="rect">
            <a:avLst/>
          </a:prstGeom>
        </p:spPr>
      </p:pic>
      <p:pic>
        <p:nvPicPr>
          <p:cNvPr id="3" name="Picture 2"/>
          <p:cNvPicPr>
            <a:picLocks noChangeAspect="1"/>
          </p:cNvPicPr>
          <p:nvPr/>
        </p:nvPicPr>
        <p:blipFill>
          <a:blip r:embed="rId3"/>
          <a:stretch>
            <a:fillRect/>
          </a:stretch>
        </p:blipFill>
        <p:spPr>
          <a:xfrm>
            <a:off x="6248400" y="5052028"/>
            <a:ext cx="5864620" cy="925993"/>
          </a:xfrm>
          <a:prstGeom prst="rect">
            <a:avLst/>
          </a:prstGeom>
        </p:spPr>
      </p:pic>
      <p:sp>
        <p:nvSpPr>
          <p:cNvPr id="4" name="TextBox 3"/>
          <p:cNvSpPr txBox="1"/>
          <p:nvPr/>
        </p:nvSpPr>
        <p:spPr>
          <a:xfrm>
            <a:off x="6419088" y="4389120"/>
            <a:ext cx="7976372" cy="369332"/>
          </a:xfrm>
          <a:prstGeom prst="rect">
            <a:avLst/>
          </a:prstGeom>
          <a:noFill/>
        </p:spPr>
        <p:txBody>
          <a:bodyPr wrap="square" rtlCol="0">
            <a:spAutoFit/>
          </a:bodyPr>
          <a:lstStyle/>
          <a:p>
            <a:r>
              <a:rPr lang="en-GB" b="1" dirty="0"/>
              <a:t>Residual dose rate in </a:t>
            </a:r>
            <a:r>
              <a:rPr lang="en-GB" b="1" dirty="0" err="1"/>
              <a:t>uSv</a:t>
            </a:r>
            <a:r>
              <a:rPr lang="en-GB" b="1" dirty="0"/>
              <a:t>/h after a cool down of 1 day</a:t>
            </a:r>
          </a:p>
        </p:txBody>
      </p:sp>
      <p:sp>
        <p:nvSpPr>
          <p:cNvPr id="7" name="Title 6">
            <a:extLst>
              <a:ext uri="{FF2B5EF4-FFF2-40B4-BE49-F238E27FC236}">
                <a16:creationId xmlns:a16="http://schemas.microsoft.com/office/drawing/2014/main" id="{8D982D07-3B4F-C628-96D4-F91E0C6621CF}"/>
              </a:ext>
            </a:extLst>
          </p:cNvPr>
          <p:cNvSpPr>
            <a:spLocks noGrp="1"/>
          </p:cNvSpPr>
          <p:nvPr>
            <p:ph type="title"/>
          </p:nvPr>
        </p:nvSpPr>
        <p:spPr/>
        <p:txBody>
          <a:bodyPr/>
          <a:lstStyle/>
          <a:p>
            <a:r>
              <a:rPr lang="en-US" dirty="0"/>
              <a:t>Example – prompt vs. residual radiation</a:t>
            </a:r>
            <a:endParaRPr lang="en-GB" dirty="0"/>
          </a:p>
        </p:txBody>
      </p:sp>
      <p:grpSp>
        <p:nvGrpSpPr>
          <p:cNvPr id="9" name="Group 8">
            <a:extLst>
              <a:ext uri="{FF2B5EF4-FFF2-40B4-BE49-F238E27FC236}">
                <a16:creationId xmlns:a16="http://schemas.microsoft.com/office/drawing/2014/main" id="{9A5FEC06-CF32-E429-07EC-DCF8E8DB208B}"/>
              </a:ext>
            </a:extLst>
          </p:cNvPr>
          <p:cNvGrpSpPr/>
          <p:nvPr/>
        </p:nvGrpSpPr>
        <p:grpSpPr>
          <a:xfrm>
            <a:off x="1149433" y="1420750"/>
            <a:ext cx="3137397" cy="1960556"/>
            <a:chOff x="1149433" y="1420750"/>
            <a:chExt cx="3137397" cy="1960556"/>
          </a:xfrm>
        </p:grpSpPr>
        <p:cxnSp>
          <p:nvCxnSpPr>
            <p:cNvPr id="6" name="Straight Arrow Connector 5">
              <a:extLst>
                <a:ext uri="{FF2B5EF4-FFF2-40B4-BE49-F238E27FC236}">
                  <a16:creationId xmlns:a16="http://schemas.microsoft.com/office/drawing/2014/main" id="{837E6F4D-744E-E40A-5649-CBA5598AE0EC}"/>
                </a:ext>
              </a:extLst>
            </p:cNvPr>
            <p:cNvCxnSpPr/>
            <p:nvPr/>
          </p:nvCxnSpPr>
          <p:spPr>
            <a:xfrm>
              <a:off x="2512955" y="2151142"/>
              <a:ext cx="1085439" cy="12301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5340DFE-F909-39A3-A940-6212C0E8866B}"/>
                </a:ext>
              </a:extLst>
            </p:cNvPr>
            <p:cNvSpPr txBox="1"/>
            <p:nvPr/>
          </p:nvSpPr>
          <p:spPr>
            <a:xfrm>
              <a:off x="1149433" y="1420750"/>
              <a:ext cx="3137397" cy="646331"/>
            </a:xfrm>
            <a:prstGeom prst="rect">
              <a:avLst/>
            </a:prstGeom>
            <a:noFill/>
          </p:spPr>
          <p:txBody>
            <a:bodyPr wrap="none" rtlCol="0">
              <a:spAutoFit/>
            </a:bodyPr>
            <a:lstStyle/>
            <a:p>
              <a:r>
                <a:rPr lang="en-US" dirty="0"/>
                <a:t>Co bar, </a:t>
              </a:r>
              <a:br>
                <a:rPr lang="en-US" dirty="0"/>
              </a:br>
              <a:r>
                <a:rPr lang="en-US" dirty="0"/>
                <a:t>added for illustration purposes</a:t>
              </a:r>
              <a:endParaRPr lang="en-GB" dirty="0"/>
            </a:p>
          </p:txBody>
        </p:sp>
      </p:grpSp>
      <p:sp>
        <p:nvSpPr>
          <p:cNvPr id="5" name="Date Placeholder 2">
            <a:extLst>
              <a:ext uri="{FF2B5EF4-FFF2-40B4-BE49-F238E27FC236}">
                <a16:creationId xmlns:a16="http://schemas.microsoft.com/office/drawing/2014/main" id="{859D96DD-9AC2-B73C-72B6-AB0672662A63}"/>
              </a:ext>
            </a:extLst>
          </p:cNvPr>
          <p:cNvSpPr>
            <a:spLocks noGrp="1"/>
          </p:cNvSpPr>
          <p:nvPr>
            <p:ph type="dt" sz="half" idx="10"/>
          </p:nvPr>
        </p:nvSpPr>
        <p:spPr>
          <a:xfrm>
            <a:off x="1137351" y="6268318"/>
            <a:ext cx="872071" cy="365125"/>
          </a:xfrm>
        </p:spPr>
        <p:txBody>
          <a:bodyPr/>
          <a:lstStyle/>
          <a:p>
            <a:r>
              <a:rPr lang="en-US"/>
              <a:t>October 2023</a:t>
            </a:r>
            <a:endParaRPr lang="en-GB" dirty="0"/>
          </a:p>
        </p:txBody>
      </p:sp>
      <p:sp>
        <p:nvSpPr>
          <p:cNvPr id="10" name="Footer Placeholder 3">
            <a:extLst>
              <a:ext uri="{FF2B5EF4-FFF2-40B4-BE49-F238E27FC236}">
                <a16:creationId xmlns:a16="http://schemas.microsoft.com/office/drawing/2014/main" id="{78E82740-5B3F-BFDF-899B-3D7DEEDE2D82}"/>
              </a:ext>
            </a:extLst>
          </p:cNvPr>
          <p:cNvSpPr>
            <a:spLocks noGrp="1"/>
          </p:cNvSpPr>
          <p:nvPr>
            <p:ph type="ftr" sz="quarter" idx="11"/>
          </p:nvPr>
        </p:nvSpPr>
        <p:spPr>
          <a:xfrm>
            <a:off x="2167468" y="6268318"/>
            <a:ext cx="4572000" cy="365125"/>
          </a:xfrm>
        </p:spPr>
        <p:txBody>
          <a:bodyPr/>
          <a:lstStyle/>
          <a:p>
            <a:r>
              <a:rPr lang="en-GB"/>
              <a:t>RADMEP Workshop 2024</a:t>
            </a:r>
          </a:p>
        </p:txBody>
      </p:sp>
      <p:sp>
        <p:nvSpPr>
          <p:cNvPr id="11" name="Slide Number Placeholder 4">
            <a:extLst>
              <a:ext uri="{FF2B5EF4-FFF2-40B4-BE49-F238E27FC236}">
                <a16:creationId xmlns:a16="http://schemas.microsoft.com/office/drawing/2014/main" id="{EADF08DE-5F6A-2B9E-0C13-4611427A7192}"/>
              </a:ext>
            </a:extLst>
          </p:cNvPr>
          <p:cNvSpPr>
            <a:spLocks noGrp="1"/>
          </p:cNvSpPr>
          <p:nvPr>
            <p:ph type="sldNum" sz="quarter" idx="12"/>
          </p:nvPr>
        </p:nvSpPr>
        <p:spPr>
          <a:xfrm>
            <a:off x="11424361" y="6278898"/>
            <a:ext cx="482600" cy="331932"/>
          </a:xfrm>
        </p:spPr>
        <p:txBody>
          <a:bodyPr/>
          <a:lstStyle/>
          <a:p>
            <a:fld id="{BCD55979-00CC-4874-A80E-0959E76EB92F}" type="slidenum">
              <a:rPr lang="en-GB" smtClean="0"/>
              <a:t>13</a:t>
            </a:fld>
            <a:endParaRPr lang="en-GB" dirty="0"/>
          </a:p>
        </p:txBody>
      </p:sp>
    </p:spTree>
    <p:extLst>
      <p:ext uri="{BB962C8B-B14F-4D97-AF65-F5344CB8AC3E}">
        <p14:creationId xmlns:p14="http://schemas.microsoft.com/office/powerpoint/2010/main" val="27906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98195D2-5FC7-1AB3-48E8-B7664C9D03B8}"/>
              </a:ext>
            </a:extLst>
          </p:cNvPr>
          <p:cNvPicPr>
            <a:picLocks noChangeAspect="1"/>
          </p:cNvPicPr>
          <p:nvPr/>
        </p:nvPicPr>
        <p:blipFill>
          <a:blip r:embed="rId2"/>
          <a:stretch>
            <a:fillRect/>
          </a:stretch>
        </p:blipFill>
        <p:spPr>
          <a:xfrm>
            <a:off x="1299844" y="750727"/>
            <a:ext cx="7102526" cy="5052838"/>
          </a:xfrm>
          <a:prstGeom prst="rect">
            <a:avLst/>
          </a:prstGeom>
        </p:spPr>
      </p:pic>
      <p:pic>
        <p:nvPicPr>
          <p:cNvPr id="3" name="Picture 2"/>
          <p:cNvPicPr>
            <a:picLocks noChangeAspect="1"/>
          </p:cNvPicPr>
          <p:nvPr/>
        </p:nvPicPr>
        <p:blipFill>
          <a:blip r:embed="rId3"/>
          <a:stretch>
            <a:fillRect/>
          </a:stretch>
        </p:blipFill>
        <p:spPr>
          <a:xfrm>
            <a:off x="6248400" y="5052028"/>
            <a:ext cx="5864620" cy="925993"/>
          </a:xfrm>
          <a:prstGeom prst="rect">
            <a:avLst/>
          </a:prstGeom>
        </p:spPr>
      </p:pic>
      <p:sp>
        <p:nvSpPr>
          <p:cNvPr id="4" name="TextBox 3"/>
          <p:cNvSpPr txBox="1"/>
          <p:nvPr/>
        </p:nvSpPr>
        <p:spPr>
          <a:xfrm>
            <a:off x="6419088" y="4389120"/>
            <a:ext cx="7976372" cy="369332"/>
          </a:xfrm>
          <a:prstGeom prst="rect">
            <a:avLst/>
          </a:prstGeom>
          <a:noFill/>
        </p:spPr>
        <p:txBody>
          <a:bodyPr wrap="square" rtlCol="0">
            <a:spAutoFit/>
          </a:bodyPr>
          <a:lstStyle/>
          <a:p>
            <a:r>
              <a:rPr lang="en-GB" b="1" dirty="0"/>
              <a:t>Residual dose rate in </a:t>
            </a:r>
            <a:r>
              <a:rPr lang="en-GB" b="1" dirty="0" err="1"/>
              <a:t>uSv</a:t>
            </a:r>
            <a:r>
              <a:rPr lang="en-GB" b="1" dirty="0"/>
              <a:t>/h after a cool down of 2 years</a:t>
            </a:r>
          </a:p>
        </p:txBody>
      </p:sp>
      <p:sp>
        <p:nvSpPr>
          <p:cNvPr id="7" name="Title 6">
            <a:extLst>
              <a:ext uri="{FF2B5EF4-FFF2-40B4-BE49-F238E27FC236}">
                <a16:creationId xmlns:a16="http://schemas.microsoft.com/office/drawing/2014/main" id="{8D982D07-3B4F-C628-96D4-F91E0C6621CF}"/>
              </a:ext>
            </a:extLst>
          </p:cNvPr>
          <p:cNvSpPr>
            <a:spLocks noGrp="1"/>
          </p:cNvSpPr>
          <p:nvPr>
            <p:ph type="title"/>
          </p:nvPr>
        </p:nvSpPr>
        <p:spPr/>
        <p:txBody>
          <a:bodyPr/>
          <a:lstStyle/>
          <a:p>
            <a:r>
              <a:rPr lang="en-US" dirty="0"/>
              <a:t>Example – prompt vs. residual radiation</a:t>
            </a:r>
            <a:endParaRPr lang="en-GB" dirty="0"/>
          </a:p>
        </p:txBody>
      </p:sp>
      <p:cxnSp>
        <p:nvCxnSpPr>
          <p:cNvPr id="2" name="Straight Arrow Connector 1">
            <a:extLst>
              <a:ext uri="{FF2B5EF4-FFF2-40B4-BE49-F238E27FC236}">
                <a16:creationId xmlns:a16="http://schemas.microsoft.com/office/drawing/2014/main" id="{CECE94F7-04DB-9FCC-C132-944AF34F3E59}"/>
              </a:ext>
            </a:extLst>
          </p:cNvPr>
          <p:cNvCxnSpPr/>
          <p:nvPr/>
        </p:nvCxnSpPr>
        <p:spPr>
          <a:xfrm>
            <a:off x="2512955" y="2151142"/>
            <a:ext cx="1085439" cy="12301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B17EE79-62E5-81D9-D6E2-37FEC6B37F70}"/>
              </a:ext>
            </a:extLst>
          </p:cNvPr>
          <p:cNvSpPr txBox="1"/>
          <p:nvPr/>
        </p:nvSpPr>
        <p:spPr>
          <a:xfrm>
            <a:off x="1149433" y="1420750"/>
            <a:ext cx="3137397" cy="646331"/>
          </a:xfrm>
          <a:prstGeom prst="rect">
            <a:avLst/>
          </a:prstGeom>
          <a:noFill/>
        </p:spPr>
        <p:txBody>
          <a:bodyPr wrap="none" rtlCol="0">
            <a:spAutoFit/>
          </a:bodyPr>
          <a:lstStyle/>
          <a:p>
            <a:r>
              <a:rPr lang="en-US" dirty="0"/>
              <a:t>Co bar, </a:t>
            </a:r>
            <a:br>
              <a:rPr lang="en-US" dirty="0"/>
            </a:br>
            <a:r>
              <a:rPr lang="en-US" dirty="0"/>
              <a:t>added for illustration purposes</a:t>
            </a:r>
            <a:endParaRPr lang="en-GB" dirty="0"/>
          </a:p>
        </p:txBody>
      </p:sp>
      <p:sp>
        <p:nvSpPr>
          <p:cNvPr id="8" name="Date Placeholder 2">
            <a:extLst>
              <a:ext uri="{FF2B5EF4-FFF2-40B4-BE49-F238E27FC236}">
                <a16:creationId xmlns:a16="http://schemas.microsoft.com/office/drawing/2014/main" id="{917BC56A-55D2-860A-83E2-5B49AA8CA3CC}"/>
              </a:ext>
            </a:extLst>
          </p:cNvPr>
          <p:cNvSpPr>
            <a:spLocks noGrp="1"/>
          </p:cNvSpPr>
          <p:nvPr>
            <p:ph type="dt" sz="half" idx="10"/>
          </p:nvPr>
        </p:nvSpPr>
        <p:spPr>
          <a:xfrm>
            <a:off x="1137351" y="6274414"/>
            <a:ext cx="872071" cy="365125"/>
          </a:xfrm>
        </p:spPr>
        <p:txBody>
          <a:bodyPr/>
          <a:lstStyle/>
          <a:p>
            <a:r>
              <a:rPr lang="en-US"/>
              <a:t>October 2023</a:t>
            </a:r>
            <a:endParaRPr lang="en-GB" dirty="0"/>
          </a:p>
        </p:txBody>
      </p:sp>
      <p:sp>
        <p:nvSpPr>
          <p:cNvPr id="9" name="Footer Placeholder 3">
            <a:extLst>
              <a:ext uri="{FF2B5EF4-FFF2-40B4-BE49-F238E27FC236}">
                <a16:creationId xmlns:a16="http://schemas.microsoft.com/office/drawing/2014/main" id="{5A4B3411-0BDB-3C64-EC85-2CE3B0DAEE37}"/>
              </a:ext>
            </a:extLst>
          </p:cNvPr>
          <p:cNvSpPr>
            <a:spLocks noGrp="1"/>
          </p:cNvSpPr>
          <p:nvPr>
            <p:ph type="ftr" sz="quarter" idx="11"/>
          </p:nvPr>
        </p:nvSpPr>
        <p:spPr>
          <a:xfrm>
            <a:off x="2167468" y="6274414"/>
            <a:ext cx="4572000" cy="365125"/>
          </a:xfrm>
        </p:spPr>
        <p:txBody>
          <a:bodyPr/>
          <a:lstStyle/>
          <a:p>
            <a:r>
              <a:rPr lang="en-GB"/>
              <a:t>RADMEP Workshop 2024</a:t>
            </a:r>
          </a:p>
        </p:txBody>
      </p:sp>
      <p:sp>
        <p:nvSpPr>
          <p:cNvPr id="10" name="Slide Number Placeholder 4">
            <a:extLst>
              <a:ext uri="{FF2B5EF4-FFF2-40B4-BE49-F238E27FC236}">
                <a16:creationId xmlns:a16="http://schemas.microsoft.com/office/drawing/2014/main" id="{8184F779-B363-6E17-B2A1-20C076EBF4EC}"/>
              </a:ext>
            </a:extLst>
          </p:cNvPr>
          <p:cNvSpPr>
            <a:spLocks noGrp="1"/>
          </p:cNvSpPr>
          <p:nvPr>
            <p:ph type="sldNum" sz="quarter" idx="12"/>
          </p:nvPr>
        </p:nvSpPr>
        <p:spPr>
          <a:xfrm>
            <a:off x="11424361" y="6284994"/>
            <a:ext cx="482600" cy="331932"/>
          </a:xfrm>
        </p:spPr>
        <p:txBody>
          <a:bodyPr/>
          <a:lstStyle/>
          <a:p>
            <a:fld id="{BCD55979-00CC-4874-A80E-0959E76EB92F}" type="slidenum">
              <a:rPr lang="en-GB" smtClean="0"/>
              <a:t>14</a:t>
            </a:fld>
            <a:endParaRPr lang="en-GB" dirty="0"/>
          </a:p>
        </p:txBody>
      </p:sp>
    </p:spTree>
    <p:extLst>
      <p:ext uri="{BB962C8B-B14F-4D97-AF65-F5344CB8AC3E}">
        <p14:creationId xmlns:p14="http://schemas.microsoft.com/office/powerpoint/2010/main" val="27126954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5045" y="190500"/>
            <a:ext cx="5047843" cy="646331"/>
          </a:xfrm>
          <a:prstGeom prst="rect">
            <a:avLst/>
          </a:prstGeom>
          <a:noFill/>
        </p:spPr>
        <p:txBody>
          <a:bodyPr wrap="square" rtlCol="0">
            <a:spAutoFit/>
          </a:bodyPr>
          <a:lstStyle/>
          <a:p>
            <a:pPr algn="ctr"/>
            <a:r>
              <a:rPr lang="en-GB" b="1" dirty="0"/>
              <a:t>Prompt dose rate in </a:t>
            </a:r>
            <a:r>
              <a:rPr lang="en-GB" b="1" dirty="0" err="1"/>
              <a:t>Sv</a:t>
            </a:r>
            <a:r>
              <a:rPr lang="en-GB" b="1" dirty="0"/>
              <a:t>/s considering a proton beam impact of 2.9E10 p/s@400 GeV/</a:t>
            </a:r>
            <a:r>
              <a:rPr lang="en-GB" b="1" i="1" dirty="0"/>
              <a:t>c</a:t>
            </a:r>
          </a:p>
        </p:txBody>
      </p:sp>
      <p:pic>
        <p:nvPicPr>
          <p:cNvPr id="8" name="Picture 7"/>
          <p:cNvPicPr>
            <a:picLocks noChangeAspect="1"/>
          </p:cNvPicPr>
          <p:nvPr/>
        </p:nvPicPr>
        <p:blipFill>
          <a:blip r:embed="rId2"/>
          <a:stretch>
            <a:fillRect/>
          </a:stretch>
        </p:blipFill>
        <p:spPr>
          <a:xfrm>
            <a:off x="200829" y="886255"/>
            <a:ext cx="5717371" cy="4067419"/>
          </a:xfrm>
          <a:prstGeom prst="rect">
            <a:avLst/>
          </a:prstGeom>
        </p:spPr>
      </p:pic>
      <p:pic>
        <p:nvPicPr>
          <p:cNvPr id="10" name="Picture 9"/>
          <p:cNvPicPr>
            <a:picLocks noChangeAspect="1"/>
          </p:cNvPicPr>
          <p:nvPr/>
        </p:nvPicPr>
        <p:blipFill>
          <a:blip r:embed="rId3"/>
          <a:stretch>
            <a:fillRect/>
          </a:stretch>
        </p:blipFill>
        <p:spPr>
          <a:xfrm>
            <a:off x="6346216" y="5121103"/>
            <a:ext cx="5500448" cy="868492"/>
          </a:xfrm>
          <a:prstGeom prst="rect">
            <a:avLst/>
          </a:prstGeom>
        </p:spPr>
      </p:pic>
      <p:pic>
        <p:nvPicPr>
          <p:cNvPr id="11" name="Picture 10"/>
          <p:cNvPicPr>
            <a:picLocks noChangeAspect="1"/>
          </p:cNvPicPr>
          <p:nvPr/>
        </p:nvPicPr>
        <p:blipFill>
          <a:blip r:embed="rId4"/>
          <a:stretch>
            <a:fillRect/>
          </a:stretch>
        </p:blipFill>
        <p:spPr>
          <a:xfrm>
            <a:off x="6032500" y="646657"/>
            <a:ext cx="6081304" cy="4326326"/>
          </a:xfrm>
          <a:prstGeom prst="rect">
            <a:avLst/>
          </a:prstGeom>
        </p:spPr>
      </p:pic>
      <p:sp>
        <p:nvSpPr>
          <p:cNvPr id="7" name="TextBox 6"/>
          <p:cNvSpPr txBox="1"/>
          <p:nvPr/>
        </p:nvSpPr>
        <p:spPr>
          <a:xfrm>
            <a:off x="7381446" y="137841"/>
            <a:ext cx="4162854" cy="646331"/>
          </a:xfrm>
          <a:prstGeom prst="rect">
            <a:avLst/>
          </a:prstGeom>
          <a:noFill/>
        </p:spPr>
        <p:txBody>
          <a:bodyPr wrap="square" rtlCol="0">
            <a:spAutoFit/>
          </a:bodyPr>
          <a:lstStyle/>
          <a:p>
            <a:pPr algn="ctr"/>
            <a:r>
              <a:rPr lang="en-GB" b="1" dirty="0"/>
              <a:t>Residual dose rate in </a:t>
            </a:r>
            <a:r>
              <a:rPr lang="en-GB" b="1" dirty="0" err="1"/>
              <a:t>uSv</a:t>
            </a:r>
            <a:r>
              <a:rPr lang="en-GB" b="1" dirty="0"/>
              <a:t>/h after a cool down of 4 months</a:t>
            </a:r>
          </a:p>
        </p:txBody>
      </p:sp>
      <p:cxnSp>
        <p:nvCxnSpPr>
          <p:cNvPr id="3" name="Straight Connector 2"/>
          <p:cNvCxnSpPr/>
          <p:nvPr/>
        </p:nvCxnSpPr>
        <p:spPr>
          <a:xfrm>
            <a:off x="5918200" y="304800"/>
            <a:ext cx="0" cy="6261100"/>
          </a:xfrm>
          <a:prstGeom prst="line">
            <a:avLst/>
          </a:prstGeom>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90959" y="5121102"/>
            <a:ext cx="5712942" cy="1015611"/>
            <a:chOff x="1384299" y="5395498"/>
            <a:chExt cx="8458201" cy="1444322"/>
          </a:xfrm>
        </p:grpSpPr>
        <p:pic>
          <p:nvPicPr>
            <p:cNvPr id="13" name="Picture 12"/>
            <p:cNvPicPr>
              <a:picLocks noChangeAspect="1"/>
            </p:cNvPicPr>
            <p:nvPr/>
          </p:nvPicPr>
          <p:blipFill rotWithShape="1">
            <a:blip r:embed="rId5"/>
            <a:srcRect b="21024"/>
            <a:stretch/>
          </p:blipFill>
          <p:spPr>
            <a:xfrm>
              <a:off x="1384299" y="5395498"/>
              <a:ext cx="8458201" cy="1054733"/>
            </a:xfrm>
            <a:prstGeom prst="rect">
              <a:avLst/>
            </a:prstGeom>
          </p:spPr>
        </p:pic>
        <p:sp>
          <p:nvSpPr>
            <p:cNvPr id="14" name="TextBox 13"/>
            <p:cNvSpPr txBox="1"/>
            <p:nvPr/>
          </p:nvSpPr>
          <p:spPr>
            <a:xfrm>
              <a:off x="5786691" y="6402124"/>
              <a:ext cx="3795001" cy="437696"/>
            </a:xfrm>
            <a:prstGeom prst="rect">
              <a:avLst/>
            </a:prstGeom>
            <a:solidFill>
              <a:schemeClr val="bg1"/>
            </a:solidFill>
          </p:spPr>
          <p:txBody>
            <a:bodyPr wrap="square" rtlCol="0">
              <a:spAutoFit/>
            </a:bodyPr>
            <a:lstStyle/>
            <a:p>
              <a:r>
                <a:rPr lang="en-GB" sz="1400" dirty="0"/>
                <a:t>Prompt dose rate (</a:t>
              </a:r>
              <a:r>
                <a:rPr lang="en-GB" sz="1400" dirty="0" err="1"/>
                <a:t>Sv</a:t>
              </a:r>
              <a:r>
                <a:rPr lang="en-GB" sz="1400" dirty="0"/>
                <a:t>/s)</a:t>
              </a:r>
            </a:p>
          </p:txBody>
        </p:sp>
      </p:grpSp>
    </p:spTree>
    <p:extLst>
      <p:ext uri="{BB962C8B-B14F-4D97-AF65-F5344CB8AC3E}">
        <p14:creationId xmlns:p14="http://schemas.microsoft.com/office/powerpoint/2010/main" val="40738553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F1514-91EC-0306-46C1-3FE2235896C6}"/>
              </a:ext>
            </a:extLst>
          </p:cNvPr>
          <p:cNvSpPr>
            <a:spLocks noGrp="1"/>
          </p:cNvSpPr>
          <p:nvPr>
            <p:ph type="title"/>
          </p:nvPr>
        </p:nvSpPr>
        <p:spPr/>
        <p:txBody>
          <a:bodyPr/>
          <a:lstStyle/>
          <a:p>
            <a:r>
              <a:rPr lang="en-US" dirty="0"/>
              <a:t>Residual dose rates</a:t>
            </a:r>
            <a:endParaRPr lang="en-GB" dirty="0"/>
          </a:p>
        </p:txBody>
      </p:sp>
      <p:sp>
        <p:nvSpPr>
          <p:cNvPr id="3" name="Content Placeholder 2">
            <a:extLst>
              <a:ext uri="{FF2B5EF4-FFF2-40B4-BE49-F238E27FC236}">
                <a16:creationId xmlns:a16="http://schemas.microsoft.com/office/drawing/2014/main" id="{7B3AFF44-EDFB-71C8-C393-A9A6F26DACFE}"/>
              </a:ext>
            </a:extLst>
          </p:cNvPr>
          <p:cNvSpPr>
            <a:spLocks noGrp="1"/>
          </p:cNvSpPr>
          <p:nvPr>
            <p:ph idx="1"/>
          </p:nvPr>
        </p:nvSpPr>
        <p:spPr/>
        <p:txBody>
          <a:bodyPr/>
          <a:lstStyle/>
          <a:p>
            <a:r>
              <a:rPr lang="en-US" dirty="0"/>
              <a:t>Interventions in activated environments pose a risk due to the exposure to residual radiation</a:t>
            </a:r>
          </a:p>
          <a:p>
            <a:endParaRPr lang="en-US" dirty="0"/>
          </a:p>
          <a:p>
            <a:r>
              <a:rPr lang="en-US" dirty="0"/>
              <a:t>As a </a:t>
            </a:r>
            <a:r>
              <a:rPr lang="en-US" dirty="0">
                <a:solidFill>
                  <a:srgbClr val="C00000"/>
                </a:solidFill>
              </a:rPr>
              <a:t>rule of thumb</a:t>
            </a:r>
            <a:r>
              <a:rPr lang="en-US" dirty="0"/>
              <a:t> one can say that it will be </a:t>
            </a:r>
            <a:r>
              <a:rPr lang="en-US" dirty="0">
                <a:solidFill>
                  <a:srgbClr val="C00000"/>
                </a:solidFill>
              </a:rPr>
              <a:t>mostly gamma exposure</a:t>
            </a:r>
            <a:r>
              <a:rPr lang="en-US" dirty="0"/>
              <a:t> with a (very rough /!\) </a:t>
            </a:r>
            <a:r>
              <a:rPr lang="en-US" dirty="0">
                <a:solidFill>
                  <a:srgbClr val="C00000"/>
                </a:solidFill>
              </a:rPr>
              <a:t>average energy of ~0.8 MeV*</a:t>
            </a:r>
          </a:p>
          <a:p>
            <a:endParaRPr lang="en-US" dirty="0"/>
          </a:p>
          <a:p>
            <a:r>
              <a:rPr lang="en-US" dirty="0"/>
              <a:t>To plan and optimize interventions one must calculate the dose rate</a:t>
            </a:r>
            <a:endParaRPr lang="en-GB" dirty="0"/>
          </a:p>
        </p:txBody>
      </p:sp>
      <p:sp>
        <p:nvSpPr>
          <p:cNvPr id="4" name="Date Placeholder 3">
            <a:extLst>
              <a:ext uri="{FF2B5EF4-FFF2-40B4-BE49-F238E27FC236}">
                <a16:creationId xmlns:a16="http://schemas.microsoft.com/office/drawing/2014/main" id="{55630B08-96AA-38E0-4ACE-CC57E8C3DD87}"/>
              </a:ext>
            </a:extLst>
          </p:cNvPr>
          <p:cNvSpPr>
            <a:spLocks noGrp="1"/>
          </p:cNvSpPr>
          <p:nvPr>
            <p:ph type="dt" sz="half" idx="10"/>
          </p:nvPr>
        </p:nvSpPr>
        <p:spPr/>
        <p:txBody>
          <a:bodyPr/>
          <a:lstStyle/>
          <a:p>
            <a:r>
              <a:rPr lang="en-US"/>
              <a:t>October 2023</a:t>
            </a:r>
            <a:endParaRPr lang="en-GB"/>
          </a:p>
        </p:txBody>
      </p:sp>
      <p:sp>
        <p:nvSpPr>
          <p:cNvPr id="5" name="Footer Placeholder 4">
            <a:extLst>
              <a:ext uri="{FF2B5EF4-FFF2-40B4-BE49-F238E27FC236}">
                <a16:creationId xmlns:a16="http://schemas.microsoft.com/office/drawing/2014/main" id="{6A1BBA6D-8DDF-4A0D-BEFD-1538BE65B0A8}"/>
              </a:ext>
            </a:extLst>
          </p:cNvPr>
          <p:cNvSpPr>
            <a:spLocks noGrp="1"/>
          </p:cNvSpPr>
          <p:nvPr>
            <p:ph type="ftr" sz="quarter" idx="11"/>
          </p:nvPr>
        </p:nvSpPr>
        <p:spPr/>
        <p:txBody>
          <a:bodyPr/>
          <a:lstStyle/>
          <a:p>
            <a:r>
              <a:rPr lang="en-GB"/>
              <a:t>RADMEP Workshop 2024</a:t>
            </a:r>
          </a:p>
        </p:txBody>
      </p:sp>
      <p:sp>
        <p:nvSpPr>
          <p:cNvPr id="6" name="Slide Number Placeholder 5">
            <a:extLst>
              <a:ext uri="{FF2B5EF4-FFF2-40B4-BE49-F238E27FC236}">
                <a16:creationId xmlns:a16="http://schemas.microsoft.com/office/drawing/2014/main" id="{546BBBE6-39F5-DECC-5775-129582AE9E3F}"/>
              </a:ext>
            </a:extLst>
          </p:cNvPr>
          <p:cNvSpPr>
            <a:spLocks noGrp="1"/>
          </p:cNvSpPr>
          <p:nvPr>
            <p:ph type="sldNum" sz="quarter" idx="12"/>
          </p:nvPr>
        </p:nvSpPr>
        <p:spPr/>
        <p:txBody>
          <a:bodyPr/>
          <a:lstStyle/>
          <a:p>
            <a:fld id="{BCD55979-00CC-4874-A80E-0959E76EB92F}" type="slidenum">
              <a:rPr lang="en-GB" smtClean="0"/>
              <a:t>16</a:t>
            </a:fld>
            <a:endParaRPr lang="en-GB"/>
          </a:p>
        </p:txBody>
      </p:sp>
      <p:sp>
        <p:nvSpPr>
          <p:cNvPr id="7" name="TextBox 6">
            <a:extLst>
              <a:ext uri="{FF2B5EF4-FFF2-40B4-BE49-F238E27FC236}">
                <a16:creationId xmlns:a16="http://schemas.microsoft.com/office/drawing/2014/main" id="{221D938D-3DC1-7500-6AA2-2727DD82F3D0}"/>
              </a:ext>
            </a:extLst>
          </p:cNvPr>
          <p:cNvSpPr txBox="1"/>
          <p:nvPr/>
        </p:nvSpPr>
        <p:spPr>
          <a:xfrm>
            <a:off x="0" y="5733919"/>
            <a:ext cx="8575168" cy="276999"/>
          </a:xfrm>
          <a:prstGeom prst="rect">
            <a:avLst/>
          </a:prstGeom>
          <a:noFill/>
        </p:spPr>
        <p:txBody>
          <a:bodyPr wrap="none" rtlCol="0">
            <a:spAutoFit/>
          </a:bodyPr>
          <a:lstStyle/>
          <a:p>
            <a:r>
              <a:rPr lang="en-US" sz="1200" dirty="0"/>
              <a:t>* A. H. Sullivan, </a:t>
            </a:r>
            <a:r>
              <a:rPr lang="en-US" sz="1200" i="1" dirty="0"/>
              <a:t>A guide to radiation &amp; radioactivity levels near high energy particle accelerators</a:t>
            </a:r>
            <a:r>
              <a:rPr lang="en-US" sz="1200" dirty="0"/>
              <a:t>, Nuclear Technology Publishing 1992</a:t>
            </a:r>
            <a:endParaRPr lang="en-GB" sz="1200" dirty="0"/>
          </a:p>
        </p:txBody>
      </p:sp>
    </p:spTree>
    <p:extLst>
      <p:ext uri="{BB962C8B-B14F-4D97-AF65-F5344CB8AC3E}">
        <p14:creationId xmlns:p14="http://schemas.microsoft.com/office/powerpoint/2010/main" val="2463835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6A384-8390-A7BE-FB0E-67C269B2A81B}"/>
              </a:ext>
            </a:extLst>
          </p:cNvPr>
          <p:cNvSpPr>
            <a:spLocks noGrp="1"/>
          </p:cNvSpPr>
          <p:nvPr>
            <p:ph type="title"/>
          </p:nvPr>
        </p:nvSpPr>
        <p:spPr/>
        <p:txBody>
          <a:bodyPr/>
          <a:lstStyle/>
          <a:p>
            <a:r>
              <a:rPr lang="en-US" dirty="0"/>
              <a:t>Residual dose rate calculation</a:t>
            </a:r>
            <a:endParaRPr lang="en-GB" dirty="0"/>
          </a:p>
        </p:txBody>
      </p:sp>
      <p:sp>
        <p:nvSpPr>
          <p:cNvPr id="3" name="Content Placeholder 2">
            <a:extLst>
              <a:ext uri="{FF2B5EF4-FFF2-40B4-BE49-F238E27FC236}">
                <a16:creationId xmlns:a16="http://schemas.microsoft.com/office/drawing/2014/main" id="{4D85308F-7385-095B-175A-A17A9A9750FB}"/>
              </a:ext>
            </a:extLst>
          </p:cNvPr>
          <p:cNvSpPr>
            <a:spLocks noGrp="1"/>
          </p:cNvSpPr>
          <p:nvPr>
            <p:ph idx="1"/>
          </p:nvPr>
        </p:nvSpPr>
        <p:spPr>
          <a:xfrm>
            <a:off x="85048" y="1255776"/>
            <a:ext cx="11268752" cy="4755142"/>
          </a:xfrm>
        </p:spPr>
        <p:txBody>
          <a:bodyPr/>
          <a:lstStyle/>
          <a:p>
            <a:pPr marL="0" indent="0">
              <a:buNone/>
            </a:pPr>
            <a:r>
              <a:rPr lang="en-US" dirty="0" err="1"/>
              <a:t>Uncollided</a:t>
            </a:r>
            <a:r>
              <a:rPr lang="en-US" dirty="0"/>
              <a:t>* gamma dose rate of one gamma emitting isotope:</a:t>
            </a:r>
          </a:p>
          <a:p>
            <a:pPr marL="0" indent="0">
              <a:buNone/>
            </a:pPr>
            <a:endParaRPr lang="en-US" dirty="0"/>
          </a:p>
        </p:txBody>
      </p:sp>
      <p:sp>
        <p:nvSpPr>
          <p:cNvPr id="4" name="Date Placeholder 3">
            <a:extLst>
              <a:ext uri="{FF2B5EF4-FFF2-40B4-BE49-F238E27FC236}">
                <a16:creationId xmlns:a16="http://schemas.microsoft.com/office/drawing/2014/main" id="{EEB24DA4-E38B-6F5F-476E-E25B4D182A5F}"/>
              </a:ext>
            </a:extLst>
          </p:cNvPr>
          <p:cNvSpPr>
            <a:spLocks noGrp="1"/>
          </p:cNvSpPr>
          <p:nvPr>
            <p:ph type="dt" sz="half" idx="10"/>
          </p:nvPr>
        </p:nvSpPr>
        <p:spPr/>
        <p:txBody>
          <a:bodyPr/>
          <a:lstStyle/>
          <a:p>
            <a:r>
              <a:rPr lang="en-US"/>
              <a:t>October 2023</a:t>
            </a:r>
            <a:endParaRPr lang="en-GB"/>
          </a:p>
        </p:txBody>
      </p:sp>
      <p:sp>
        <p:nvSpPr>
          <p:cNvPr id="5" name="Footer Placeholder 4">
            <a:extLst>
              <a:ext uri="{FF2B5EF4-FFF2-40B4-BE49-F238E27FC236}">
                <a16:creationId xmlns:a16="http://schemas.microsoft.com/office/drawing/2014/main" id="{FA993750-CC03-69AA-82CD-8F568915E54B}"/>
              </a:ext>
            </a:extLst>
          </p:cNvPr>
          <p:cNvSpPr>
            <a:spLocks noGrp="1"/>
          </p:cNvSpPr>
          <p:nvPr>
            <p:ph type="ftr" sz="quarter" idx="11"/>
          </p:nvPr>
        </p:nvSpPr>
        <p:spPr/>
        <p:txBody>
          <a:bodyPr/>
          <a:lstStyle/>
          <a:p>
            <a:r>
              <a:rPr lang="en-GB"/>
              <a:t>RADMEP Workshop 2024</a:t>
            </a:r>
          </a:p>
        </p:txBody>
      </p:sp>
      <p:sp>
        <p:nvSpPr>
          <p:cNvPr id="6" name="Slide Number Placeholder 5">
            <a:extLst>
              <a:ext uri="{FF2B5EF4-FFF2-40B4-BE49-F238E27FC236}">
                <a16:creationId xmlns:a16="http://schemas.microsoft.com/office/drawing/2014/main" id="{A850544D-E821-5FFF-07FE-3D2A08940347}"/>
              </a:ext>
            </a:extLst>
          </p:cNvPr>
          <p:cNvSpPr>
            <a:spLocks noGrp="1"/>
          </p:cNvSpPr>
          <p:nvPr>
            <p:ph type="sldNum" sz="quarter" idx="12"/>
          </p:nvPr>
        </p:nvSpPr>
        <p:spPr/>
        <p:txBody>
          <a:bodyPr/>
          <a:lstStyle/>
          <a:p>
            <a:fld id="{BCD55979-00CC-4874-A80E-0959E76EB92F}" type="slidenum">
              <a:rPr lang="en-GB" smtClean="0"/>
              <a:t>17</a:t>
            </a:fld>
            <a:endParaRPr lang="en-GB"/>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DA66D9D5-1143-DC8B-A38E-1F7FA41FFBCD}"/>
                  </a:ext>
                </a:extLst>
              </p:cNvPr>
              <p:cNvSpPr txBox="1"/>
              <p:nvPr/>
            </p:nvSpPr>
            <p:spPr>
              <a:xfrm>
                <a:off x="2631879" y="3508997"/>
                <a:ext cx="6798123" cy="764568"/>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𝐶</m:t>
                      </m:r>
                      <m:r>
                        <a:rPr lang="en-US" b="0" i="1" smtClean="0">
                          <a:latin typeface="Cambria Math" panose="02040503050406030204" pitchFamily="18" charset="0"/>
                        </a:rPr>
                        <m:t>:=</m:t>
                      </m:r>
                      <m:nary>
                        <m:naryPr>
                          <m:chr m:val="∑"/>
                          <m:supHide m:val="on"/>
                          <m:ctrlPr>
                            <a:rPr lang="en-US" i="1">
                              <a:latin typeface="Cambria Math" panose="02040503050406030204" pitchFamily="18" charset="0"/>
                            </a:rPr>
                          </m:ctrlPr>
                        </m:naryPr>
                        <m:sub>
                          <m:r>
                            <m:rPr>
                              <m:brk m:alnAt="7"/>
                            </m:rPr>
                            <a:rPr lang="en-US" i="1">
                              <a:latin typeface="Cambria Math" panose="02040503050406030204" pitchFamily="18" charset="0"/>
                            </a:rPr>
                            <m:t>𝑖</m:t>
                          </m:r>
                        </m:sub>
                        <m:sup/>
                        <m:e>
                          <m:f>
                            <m:fPr>
                              <m:ctrlPr>
                                <a:rPr lang="en-US" b="0" i="1" smtClean="0">
                                  <a:latin typeface="Cambria Math" panose="02040503050406030204" pitchFamily="18" charset="0"/>
                                </a:rPr>
                              </m:ctrlPr>
                            </m:fPr>
                            <m:num>
                              <m:r>
                                <a:rPr lang="en-US" i="1" smtClean="0">
                                  <a:latin typeface="Cambria Math" panose="02040503050406030204" pitchFamily="18" charset="0"/>
                                </a:rPr>
                                <m:t>𝑌</m:t>
                              </m:r>
                              <m:r>
                                <a:rPr lang="en-US" b="0" i="1" smtClean="0">
                                  <a:latin typeface="Cambria Math" panose="02040503050406030204" pitchFamily="18" charset="0"/>
                                </a:rPr>
                                <m:t>𝑖𝑒𝑙𝑑</m:t>
                              </m:r>
                              <m:r>
                                <a:rPr lang="en-US" b="0" i="1" smtClean="0">
                                  <a:latin typeface="Cambria Math" panose="02040503050406030204" pitchFamily="18" charset="0"/>
                                </a:rPr>
                                <m:t> </m:t>
                              </m:r>
                              <m:r>
                                <a:rPr lang="en-US" b="0" i="1" smtClean="0">
                                  <a:latin typeface="Cambria Math" panose="02040503050406030204" pitchFamily="18" charset="0"/>
                                </a:rPr>
                                <m:t>𝑜𝑓</m:t>
                              </m:r>
                              <m:r>
                                <a:rPr lang="en-US" b="0" i="1" smtClean="0">
                                  <a:latin typeface="Cambria Math" panose="02040503050406030204" pitchFamily="18" charset="0"/>
                                </a:rPr>
                                <m:t> </m:t>
                              </m:r>
                              <m:r>
                                <a:rPr lang="en-US" b="0" i="1" smtClean="0">
                                  <a:latin typeface="Cambria Math" panose="02040503050406030204" pitchFamily="18" charset="0"/>
                                </a:rPr>
                                <m:t>𝑔𝑎𝑚𝑚𝑎</m:t>
                              </m:r>
                              <m:r>
                                <a:rPr lang="en-US" b="0" i="1" smtClean="0">
                                  <a:latin typeface="Cambria Math" panose="02040503050406030204" pitchFamily="18" charset="0"/>
                                </a:rPr>
                                <m:t> </m:t>
                              </m:r>
                              <m:r>
                                <a:rPr lang="en-US" b="0" i="1" smtClean="0">
                                  <a:latin typeface="Cambria Math" panose="02040503050406030204" pitchFamily="18" charset="0"/>
                                </a:rPr>
                                <m:t>𝑖</m:t>
                              </m:r>
                            </m:num>
                            <m:den>
                              <m:r>
                                <a:rPr lang="en-US" b="0" i="1" smtClean="0">
                                  <a:latin typeface="Cambria Math" panose="02040503050406030204" pitchFamily="18" charset="0"/>
                                </a:rPr>
                                <m:t>𝑑𝑒𝑐𝑎𝑦</m:t>
                              </m:r>
                            </m:den>
                          </m:f>
                          <m:r>
                            <a:rPr lang="en-US" b="0" i="1" smtClean="0">
                              <a:latin typeface="Cambria Math" panose="02040503050406030204" pitchFamily="18" charset="0"/>
                            </a:rPr>
                            <m:t> ∗</m:t>
                          </m:r>
                          <m:r>
                            <a:rPr lang="en-US" b="0" i="1" smtClean="0">
                              <a:latin typeface="Cambria Math" panose="02040503050406030204" pitchFamily="18" charset="0"/>
                            </a:rPr>
                            <m:t>𝑑𝑜𝑠𝑒</m:t>
                          </m:r>
                          <m:r>
                            <a:rPr lang="en-US" b="0" i="1" smtClean="0">
                              <a:latin typeface="Cambria Math" panose="02040503050406030204" pitchFamily="18" charset="0"/>
                            </a:rPr>
                            <m:t> </m:t>
                          </m:r>
                          <m:r>
                            <a:rPr lang="en-US" b="0" i="1" smtClean="0">
                              <a:latin typeface="Cambria Math" panose="02040503050406030204" pitchFamily="18" charset="0"/>
                            </a:rPr>
                            <m:t>𝑐𝑜𝑛𝑣𝑒𝑟𝑠𝑖𝑜𝑛</m:t>
                          </m:r>
                          <m:r>
                            <a:rPr lang="en-US" b="0" i="1" smtClean="0">
                              <a:latin typeface="Cambria Math" panose="02040503050406030204" pitchFamily="18" charset="0"/>
                            </a:rPr>
                            <m:t>(</m:t>
                          </m:r>
                          <m:r>
                            <a:rPr lang="en-US" b="0" i="1" smtClean="0">
                              <a:latin typeface="Cambria Math" panose="02040503050406030204" pitchFamily="18" charset="0"/>
                            </a:rPr>
                            <m:t>𝑖</m:t>
                          </m:r>
                          <m:r>
                            <a:rPr lang="en-US" b="0" i="1" smtClean="0">
                              <a:latin typeface="Cambria Math" panose="02040503050406030204" pitchFamily="18" charset="0"/>
                            </a:rPr>
                            <m:t>)</m:t>
                          </m:r>
                        </m:e>
                      </m:nary>
                      <m:r>
                        <a:rPr lang="en-US" b="0" i="1" smtClean="0">
                          <a:latin typeface="Cambria Math" panose="02040503050406030204" pitchFamily="18" charset="0"/>
                        </a:rPr>
                        <m:t>            =</m:t>
                      </m:r>
                      <m:nary>
                        <m:naryPr>
                          <m:chr m:val="∑"/>
                          <m:supHide m:val="on"/>
                          <m:ctrlPr>
                            <a:rPr lang="en-US" b="0" i="1" smtClean="0">
                              <a:latin typeface="Cambria Math" panose="02040503050406030204" pitchFamily="18" charset="0"/>
                            </a:rPr>
                          </m:ctrlPr>
                        </m:naryPr>
                        <m:sub>
                          <m:r>
                            <m:rPr>
                              <m:brk m:alnAt="7"/>
                            </m:rPr>
                            <a:rPr lang="en-US" b="0" i="1" smtClean="0">
                              <a:latin typeface="Cambria Math" panose="02040503050406030204" pitchFamily="18" charset="0"/>
                            </a:rPr>
                            <m:t>𝑖</m:t>
                          </m:r>
                        </m:sub>
                        <m:sup/>
                        <m:e>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𝑖</m:t>
                              </m:r>
                            </m:sub>
                          </m:sSub>
                          <m:sSub>
                            <m:sSubPr>
                              <m:ctrlPr>
                                <a:rPr lang="en-US" i="1">
                                  <a:latin typeface="Cambria Math" panose="02040503050406030204" pitchFamily="18" charset="0"/>
                                </a:rPr>
                              </m:ctrlPr>
                            </m:sSubPr>
                            <m:e>
                              <m:r>
                                <a:rPr lang="en-US" b="0" i="1" smtClean="0">
                                  <a:latin typeface="Cambria Math" panose="02040503050406030204" pitchFamily="18" charset="0"/>
                                </a:rPr>
                                <m:t>𝑓</m:t>
                              </m:r>
                            </m:e>
                            <m:sub>
                              <m:r>
                                <a:rPr lang="en-US" i="1">
                                  <a:latin typeface="Cambria Math" panose="02040503050406030204" pitchFamily="18" charset="0"/>
                                </a:rPr>
                                <m:t>𝑖</m:t>
                              </m:r>
                            </m:sub>
                          </m:sSub>
                        </m:e>
                      </m:nary>
                    </m:oMath>
                  </m:oMathPara>
                </a14:m>
                <a:endParaRPr lang="en-GB" dirty="0"/>
              </a:p>
            </p:txBody>
          </p:sp>
        </mc:Choice>
        <mc:Fallback xmlns="">
          <p:sp>
            <p:nvSpPr>
              <p:cNvPr id="8" name="TextBox 7">
                <a:extLst>
                  <a:ext uri="{FF2B5EF4-FFF2-40B4-BE49-F238E27FC236}">
                    <a16:creationId xmlns:a16="http://schemas.microsoft.com/office/drawing/2014/main" id="{DA66D9D5-1143-DC8B-A38E-1F7FA41FFBCD}"/>
                  </a:ext>
                </a:extLst>
              </p:cNvPr>
              <p:cNvSpPr txBox="1">
                <a:spLocks noRot="1" noChangeAspect="1" noMove="1" noResize="1" noEditPoints="1" noAdjustHandles="1" noChangeArrowheads="1" noChangeShapeType="1" noTextEdit="1"/>
              </p:cNvSpPr>
              <p:nvPr/>
            </p:nvSpPr>
            <p:spPr>
              <a:xfrm>
                <a:off x="2631879" y="3508997"/>
                <a:ext cx="6798123" cy="764568"/>
              </a:xfrm>
              <a:prstGeom prst="rect">
                <a:avLst/>
              </a:prstGeom>
              <a:blipFill>
                <a:blip r:embed="rId2"/>
                <a:stretch>
                  <a:fillRect/>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BD80983B-D22A-6AD8-8509-EA731B948271}"/>
              </a:ext>
            </a:extLst>
          </p:cNvPr>
          <p:cNvSpPr txBox="1"/>
          <p:nvPr/>
        </p:nvSpPr>
        <p:spPr>
          <a:xfrm>
            <a:off x="302136" y="4845939"/>
            <a:ext cx="4241739" cy="954107"/>
          </a:xfrm>
          <a:prstGeom prst="rect">
            <a:avLst/>
          </a:prstGeom>
          <a:noFill/>
        </p:spPr>
        <p:txBody>
          <a:bodyPr wrap="none" rtlCol="0">
            <a:spAutoFit/>
          </a:bodyPr>
          <a:lstStyle/>
          <a:p>
            <a:r>
              <a:rPr lang="en-US" sz="1200" dirty="0">
                <a:solidFill>
                  <a:srgbClr val="FF0000"/>
                </a:solidFill>
              </a:rPr>
              <a:t>A</a:t>
            </a:r>
            <a:r>
              <a:rPr lang="en-US" sz="1200" dirty="0"/>
              <a:t> … source strength (</a:t>
            </a:r>
            <a:r>
              <a:rPr lang="en-US" sz="1200" dirty="0" err="1"/>
              <a:t>Bq</a:t>
            </a:r>
            <a:r>
              <a:rPr lang="en-US" sz="1200" dirty="0"/>
              <a:t>)</a:t>
            </a:r>
          </a:p>
          <a:p>
            <a:r>
              <a:rPr lang="en-US" sz="1200" dirty="0"/>
              <a:t>r …  distance (cm)</a:t>
            </a:r>
            <a:br>
              <a:rPr lang="en-US" sz="1200" dirty="0"/>
            </a:br>
            <a:r>
              <a:rPr lang="en-US" sz="1200" dirty="0"/>
              <a:t>Y</a:t>
            </a:r>
            <a:r>
              <a:rPr lang="en-US" sz="1200" baseline="-25000" dirty="0"/>
              <a:t>i </a:t>
            </a:r>
            <a:r>
              <a:rPr lang="en-US" sz="1200" dirty="0"/>
              <a:t>… yield of </a:t>
            </a:r>
            <a:r>
              <a:rPr lang="en-US" sz="1200" dirty="0" err="1"/>
              <a:t>i</a:t>
            </a:r>
            <a:r>
              <a:rPr lang="en-US" sz="1200" baseline="30000" dirty="0" err="1"/>
              <a:t>th</a:t>
            </a:r>
            <a:r>
              <a:rPr lang="en-US" sz="1200" dirty="0"/>
              <a:t> gamma line per decay</a:t>
            </a:r>
          </a:p>
          <a:p>
            <a:r>
              <a:rPr lang="en-US" sz="1200" dirty="0"/>
              <a:t>f</a:t>
            </a:r>
            <a:r>
              <a:rPr lang="en-US" sz="1200" baseline="-25000" dirty="0"/>
              <a:t>i </a:t>
            </a:r>
            <a:r>
              <a:rPr lang="en-US" sz="1200" dirty="0"/>
              <a:t>… dose conversion coefficient for the </a:t>
            </a:r>
            <a:r>
              <a:rPr lang="en-US" sz="1200" dirty="0" err="1"/>
              <a:t>i</a:t>
            </a:r>
            <a:r>
              <a:rPr lang="en-US" sz="1200" baseline="30000" dirty="0" err="1"/>
              <a:t>th</a:t>
            </a:r>
            <a:r>
              <a:rPr lang="en-US" sz="1200" dirty="0"/>
              <a:t> gamma line (</a:t>
            </a:r>
            <a:r>
              <a:rPr lang="en-US" sz="1200" dirty="0">
                <a:latin typeface="Symbol" panose="05050102010706020507" pitchFamily="18" charset="2"/>
              </a:rPr>
              <a:t>m</a:t>
            </a:r>
            <a:r>
              <a:rPr lang="en-US" sz="1200" dirty="0"/>
              <a:t>Sv cm</a:t>
            </a:r>
            <a:r>
              <a:rPr lang="en-US" sz="1200" baseline="30000" dirty="0"/>
              <a:t>2</a:t>
            </a:r>
            <a:r>
              <a:rPr lang="en-US" sz="1200" dirty="0"/>
              <a:t>)</a:t>
            </a:r>
          </a:p>
          <a:p>
            <a:endParaRPr lang="en-GB" sz="1200" baseline="-25000"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CB2389E2-703B-9CDB-47CF-A7A5E3981022}"/>
                  </a:ext>
                </a:extLst>
              </p:cNvPr>
              <p:cNvSpPr txBox="1"/>
              <p:nvPr/>
            </p:nvSpPr>
            <p:spPr>
              <a:xfrm>
                <a:off x="3143820" y="2351334"/>
                <a:ext cx="6616494" cy="70872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10</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𝑟</m:t>
                          </m:r>
                        </m:e>
                      </m:d>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𝜇</m:t>
                              </m:r>
                              <m:r>
                                <a:rPr lang="en-US" b="0" i="1" smtClean="0">
                                  <a:latin typeface="Cambria Math" panose="02040503050406030204" pitchFamily="18" charset="0"/>
                                </a:rPr>
                                <m:t>𝑆𝑣</m:t>
                              </m:r>
                            </m:num>
                            <m:den>
                              <m:r>
                                <a:rPr lang="en-US" b="0" i="1" smtClean="0">
                                  <a:latin typeface="Cambria Math" panose="02040503050406030204" pitchFamily="18" charset="0"/>
                                </a:rPr>
                                <m:t>𝑠</m:t>
                              </m:r>
                            </m:den>
                          </m:f>
                        </m:e>
                      </m:d>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4</m:t>
                          </m:r>
                          <m:r>
                            <a:rPr lang="en-US" i="1">
                              <a:latin typeface="Cambria Math" panose="02040503050406030204" pitchFamily="18" charset="0"/>
                              <a:ea typeface="Cambria Math" panose="02040503050406030204" pitchFamily="18" charset="0"/>
                            </a:rPr>
                            <m:t>𝜋</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𝑟</m:t>
                              </m:r>
                            </m:e>
                            <m:sup>
                              <m:r>
                                <a:rPr lang="en-US" i="1">
                                  <a:latin typeface="Cambria Math" panose="02040503050406030204" pitchFamily="18" charset="0"/>
                                  <a:ea typeface="Cambria Math" panose="02040503050406030204" pitchFamily="18" charset="0"/>
                                </a:rPr>
                                <m:t>2</m:t>
                              </m:r>
                            </m:sup>
                          </m:sSup>
                        </m:den>
                      </m:f>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solidFill>
                                <a:srgbClr val="FF0000"/>
                              </a:solidFill>
                              <a:latin typeface="Cambria Math" panose="02040503050406030204" pitchFamily="18" charset="0"/>
                              <a:ea typeface="Cambria Math" panose="02040503050406030204" pitchFamily="18" charset="0"/>
                            </a:rPr>
                            <m:t>𝐷𝑒𝑐𝑎𝑦𝑠</m:t>
                          </m:r>
                        </m:num>
                        <m:den>
                          <m:r>
                            <a:rPr lang="en-US" b="0" i="1" smtClean="0">
                              <a:latin typeface="Cambria Math" panose="02040503050406030204" pitchFamily="18" charset="0"/>
                              <a:ea typeface="Cambria Math" panose="02040503050406030204" pitchFamily="18" charset="0"/>
                            </a:rPr>
                            <m:t>𝑠𝑒𝑐𝑜𝑛𝑑</m:t>
                          </m:r>
                        </m:den>
                      </m:f>
                      <m:r>
                        <a:rPr lang="en-US" b="0" i="1" smtClean="0">
                          <a:latin typeface="Cambria Math" panose="02040503050406030204" pitchFamily="18" charset="0"/>
                          <a:ea typeface="Cambria Math" panose="02040503050406030204" pitchFamily="18" charset="0"/>
                        </a:rPr>
                        <m:t>∗</m:t>
                      </m:r>
                      <m:r>
                        <a:rPr lang="en-US" i="1">
                          <a:latin typeface="Cambria Math" panose="02040503050406030204" pitchFamily="18" charset="0"/>
                        </a:rPr>
                        <m:t>𝐶</m:t>
                      </m:r>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solidFill>
                                <a:schemeClr val="tx1"/>
                              </a:solidFill>
                              <a:latin typeface="Cambria Math" panose="02040503050406030204" pitchFamily="18" charset="0"/>
                            </a:rPr>
                            <m:t>1</m:t>
                          </m:r>
                        </m:num>
                        <m:den>
                          <m:r>
                            <a:rPr lang="en-US" i="1">
                              <a:latin typeface="Cambria Math" panose="02040503050406030204" pitchFamily="18" charset="0"/>
                            </a:rPr>
                            <m:t>4</m:t>
                          </m:r>
                          <m:r>
                            <a:rPr lang="en-US" i="1">
                              <a:latin typeface="Cambria Math" panose="02040503050406030204" pitchFamily="18" charset="0"/>
                              <a:ea typeface="Cambria Math" panose="02040503050406030204" pitchFamily="18" charset="0"/>
                            </a:rPr>
                            <m:t>𝜋</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𝑟</m:t>
                              </m:r>
                            </m:e>
                            <m:sup>
                              <m:r>
                                <a:rPr lang="en-US" b="0" i="1" smtClean="0">
                                  <a:latin typeface="Cambria Math" panose="02040503050406030204" pitchFamily="18" charset="0"/>
                                  <a:ea typeface="Cambria Math" panose="02040503050406030204" pitchFamily="18" charset="0"/>
                                </a:rPr>
                                <m:t>2</m:t>
                              </m:r>
                            </m:sup>
                          </m:sSup>
                        </m:den>
                      </m:f>
                      <m:r>
                        <a:rPr lang="en-US" i="1">
                          <a:solidFill>
                            <a:srgbClr val="FF0000"/>
                          </a:solidFill>
                          <a:latin typeface="Cambria Math" panose="02040503050406030204" pitchFamily="18" charset="0"/>
                        </a:rPr>
                        <m:t>𝐴</m:t>
                      </m:r>
                      <m:r>
                        <a:rPr lang="en-US" i="1">
                          <a:latin typeface="Cambria Math" panose="02040503050406030204" pitchFamily="18" charset="0"/>
                        </a:rPr>
                        <m:t> </m:t>
                      </m:r>
                      <m:r>
                        <a:rPr lang="en-US" i="1">
                          <a:latin typeface="Cambria Math" panose="02040503050406030204" pitchFamily="18" charset="0"/>
                        </a:rPr>
                        <m:t>𝐶</m:t>
                      </m:r>
                    </m:oMath>
                  </m:oMathPara>
                </a14:m>
                <a:endParaRPr lang="en-GB" dirty="0"/>
              </a:p>
            </p:txBody>
          </p:sp>
        </mc:Choice>
        <mc:Fallback xmlns="">
          <p:sp>
            <p:nvSpPr>
              <p:cNvPr id="11" name="TextBox 10">
                <a:extLst>
                  <a:ext uri="{FF2B5EF4-FFF2-40B4-BE49-F238E27FC236}">
                    <a16:creationId xmlns:a16="http://schemas.microsoft.com/office/drawing/2014/main" id="{CB2389E2-703B-9CDB-47CF-A7A5E3981022}"/>
                  </a:ext>
                </a:extLst>
              </p:cNvPr>
              <p:cNvSpPr txBox="1">
                <a:spLocks noRot="1" noChangeAspect="1" noMove="1" noResize="1" noEditPoints="1" noAdjustHandles="1" noChangeArrowheads="1" noChangeShapeType="1" noTextEdit="1"/>
              </p:cNvSpPr>
              <p:nvPr/>
            </p:nvSpPr>
            <p:spPr>
              <a:xfrm>
                <a:off x="3143820" y="2351334"/>
                <a:ext cx="6616494" cy="708720"/>
              </a:xfrm>
              <a:prstGeom prst="rect">
                <a:avLst/>
              </a:prstGeom>
              <a:blipFill>
                <a:blip r:embed="rId3"/>
                <a:stretch>
                  <a:fillRect/>
                </a:stretch>
              </a:blipFill>
            </p:spPr>
            <p:txBody>
              <a:bodyPr/>
              <a:lstStyle/>
              <a:p>
                <a:r>
                  <a:rPr lang="en-GB">
                    <a:noFill/>
                  </a:rPr>
                  <a:t> </a:t>
                </a:r>
              </a:p>
            </p:txBody>
          </p:sp>
        </mc:Fallback>
      </mc:AlternateContent>
      <p:sp>
        <p:nvSpPr>
          <p:cNvPr id="12" name="TextBox 11">
            <a:extLst>
              <a:ext uri="{FF2B5EF4-FFF2-40B4-BE49-F238E27FC236}">
                <a16:creationId xmlns:a16="http://schemas.microsoft.com/office/drawing/2014/main" id="{949B1E12-7CE9-1E22-921E-34B53DB1B4C9}"/>
              </a:ext>
            </a:extLst>
          </p:cNvPr>
          <p:cNvSpPr txBox="1"/>
          <p:nvPr/>
        </p:nvSpPr>
        <p:spPr>
          <a:xfrm>
            <a:off x="6578387" y="4929528"/>
            <a:ext cx="5621539" cy="646331"/>
          </a:xfrm>
          <a:prstGeom prst="rect">
            <a:avLst/>
          </a:prstGeom>
          <a:noFill/>
        </p:spPr>
        <p:txBody>
          <a:bodyPr wrap="none" rtlCol="0">
            <a:spAutoFit/>
          </a:bodyPr>
          <a:lstStyle/>
          <a:p>
            <a:r>
              <a:rPr lang="en-US" dirty="0"/>
              <a:t>*Note: This formula ignores any attenuation &amp; scattering</a:t>
            </a:r>
            <a:br>
              <a:rPr lang="en-US" dirty="0"/>
            </a:br>
            <a:r>
              <a:rPr lang="en-US" dirty="0"/>
              <a:t>for the time being</a:t>
            </a:r>
            <a:endParaRPr lang="en-GB" dirty="0"/>
          </a:p>
        </p:txBody>
      </p:sp>
      <p:sp>
        <p:nvSpPr>
          <p:cNvPr id="7" name="Rectangle 6">
            <a:extLst>
              <a:ext uri="{FF2B5EF4-FFF2-40B4-BE49-F238E27FC236}">
                <a16:creationId xmlns:a16="http://schemas.microsoft.com/office/drawing/2014/main" id="{6DE2E39A-35DA-AB80-7C2C-3380B0B5C8E2}"/>
              </a:ext>
            </a:extLst>
          </p:cNvPr>
          <p:cNvSpPr/>
          <p:nvPr/>
        </p:nvSpPr>
        <p:spPr>
          <a:xfrm>
            <a:off x="7895260" y="2070492"/>
            <a:ext cx="2412888" cy="238871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39491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999A99-96C5-BDFB-526A-E33F7853E0E0}"/>
              </a:ext>
            </a:extLst>
          </p:cNvPr>
          <p:cNvSpPr>
            <a:spLocks noGrp="1"/>
          </p:cNvSpPr>
          <p:nvPr>
            <p:ph type="title"/>
          </p:nvPr>
        </p:nvSpPr>
        <p:spPr/>
        <p:txBody>
          <a:bodyPr/>
          <a:lstStyle/>
          <a:p>
            <a:r>
              <a:rPr lang="en-US" dirty="0"/>
              <a:t>Calculation of activity</a:t>
            </a:r>
            <a:endParaRPr lang="en-GB" dirty="0"/>
          </a:p>
        </p:txBody>
      </p:sp>
      <p:sp>
        <p:nvSpPr>
          <p:cNvPr id="4" name="Date Placeholder 3">
            <a:extLst>
              <a:ext uri="{FF2B5EF4-FFF2-40B4-BE49-F238E27FC236}">
                <a16:creationId xmlns:a16="http://schemas.microsoft.com/office/drawing/2014/main" id="{F483E8FE-2FEC-8A95-E087-0DF508C29760}"/>
              </a:ext>
            </a:extLst>
          </p:cNvPr>
          <p:cNvSpPr>
            <a:spLocks noGrp="1"/>
          </p:cNvSpPr>
          <p:nvPr>
            <p:ph type="dt" sz="half" idx="10"/>
          </p:nvPr>
        </p:nvSpPr>
        <p:spPr/>
        <p:txBody>
          <a:bodyPr/>
          <a:lstStyle/>
          <a:p>
            <a:r>
              <a:rPr lang="en-US"/>
              <a:t>October 2023</a:t>
            </a:r>
            <a:endParaRPr lang="en-GB"/>
          </a:p>
        </p:txBody>
      </p:sp>
      <p:sp>
        <p:nvSpPr>
          <p:cNvPr id="5" name="Footer Placeholder 4">
            <a:extLst>
              <a:ext uri="{FF2B5EF4-FFF2-40B4-BE49-F238E27FC236}">
                <a16:creationId xmlns:a16="http://schemas.microsoft.com/office/drawing/2014/main" id="{1DB39B7D-7570-B877-3D78-1A0C3825C1F1}"/>
              </a:ext>
            </a:extLst>
          </p:cNvPr>
          <p:cNvSpPr>
            <a:spLocks noGrp="1"/>
          </p:cNvSpPr>
          <p:nvPr>
            <p:ph type="ftr" sz="quarter" idx="11"/>
          </p:nvPr>
        </p:nvSpPr>
        <p:spPr/>
        <p:txBody>
          <a:bodyPr/>
          <a:lstStyle/>
          <a:p>
            <a:r>
              <a:rPr lang="en-GB"/>
              <a:t>RADMEP Workshop 2024</a:t>
            </a:r>
          </a:p>
        </p:txBody>
      </p:sp>
      <p:sp>
        <p:nvSpPr>
          <p:cNvPr id="6" name="Slide Number Placeholder 5">
            <a:extLst>
              <a:ext uri="{FF2B5EF4-FFF2-40B4-BE49-F238E27FC236}">
                <a16:creationId xmlns:a16="http://schemas.microsoft.com/office/drawing/2014/main" id="{02FAD95B-741B-5CF9-E251-9C72A7F9D002}"/>
              </a:ext>
            </a:extLst>
          </p:cNvPr>
          <p:cNvSpPr>
            <a:spLocks noGrp="1"/>
          </p:cNvSpPr>
          <p:nvPr>
            <p:ph type="sldNum" sz="quarter" idx="12"/>
          </p:nvPr>
        </p:nvSpPr>
        <p:spPr/>
        <p:txBody>
          <a:bodyPr/>
          <a:lstStyle/>
          <a:p>
            <a:fld id="{BCD55979-00CC-4874-A80E-0959E76EB92F}" type="slidenum">
              <a:rPr lang="en-GB" smtClean="0"/>
              <a:t>18</a:t>
            </a:fld>
            <a:endParaRPr lang="en-GB"/>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D9EF085-3CE1-AD6C-67C0-98543EC6BE39}"/>
                  </a:ext>
                </a:extLst>
              </p:cNvPr>
              <p:cNvSpPr txBox="1"/>
              <p:nvPr/>
            </p:nvSpPr>
            <p:spPr>
              <a:xfrm>
                <a:off x="994808" y="1395484"/>
                <a:ext cx="2290242" cy="6767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solidFill>
                            <a:prstClr val="black"/>
                          </a:solidFill>
                          <a:latin typeface="Cambria Math" panose="02040503050406030204" pitchFamily="18" charset="0"/>
                        </a:rPr>
                        <m:t> </m:t>
                      </m:r>
                      <m:f>
                        <m:fPr>
                          <m:ctrlPr>
                            <a:rPr lang="en-US" sz="2000" i="1" smtClean="0">
                              <a:solidFill>
                                <a:prstClr val="black"/>
                              </a:solidFill>
                              <a:latin typeface="Cambria Math" panose="02040503050406030204" pitchFamily="18" charset="0"/>
                            </a:rPr>
                          </m:ctrlPr>
                        </m:fPr>
                        <m:num>
                          <m:r>
                            <m:rPr>
                              <m:sty m:val="p"/>
                            </m:rPr>
                            <a:rPr lang="en-US" sz="2000">
                              <a:solidFill>
                                <a:prstClr val="black"/>
                              </a:solidFill>
                              <a:latin typeface="Cambria Math"/>
                            </a:rPr>
                            <m:t>d</m:t>
                          </m:r>
                          <m:r>
                            <a:rPr lang="en-US" sz="2000" i="1" smtClean="0">
                              <a:solidFill>
                                <a:prstClr val="black"/>
                              </a:solidFill>
                              <a:latin typeface="Cambria Math" panose="02040503050406030204" pitchFamily="18" charset="0"/>
                            </a:rPr>
                            <m:t>𝑁</m:t>
                          </m:r>
                        </m:num>
                        <m:den>
                          <m:r>
                            <m:rPr>
                              <m:sty m:val="p"/>
                            </m:rPr>
                            <a:rPr lang="en-US" sz="2000" smtClean="0">
                              <a:solidFill>
                                <a:prstClr val="black"/>
                              </a:solidFill>
                              <a:latin typeface="Cambria Math"/>
                            </a:rPr>
                            <m:t>d</m:t>
                          </m:r>
                          <m:r>
                            <a:rPr lang="en-US" sz="2000" i="1" smtClean="0">
                              <a:solidFill>
                                <a:prstClr val="black"/>
                              </a:solidFill>
                              <a:latin typeface="Cambria Math"/>
                            </a:rPr>
                            <m:t>𝑡</m:t>
                          </m:r>
                        </m:den>
                      </m:f>
                      <m:r>
                        <a:rPr lang="de-CH" sz="2000" i="1" smtClean="0">
                          <a:solidFill>
                            <a:prstClr val="black"/>
                          </a:solidFill>
                          <a:latin typeface="Cambria Math"/>
                        </a:rPr>
                        <m:t>=</m:t>
                      </m:r>
                      <m:r>
                        <a:rPr lang="de-CH" sz="2000" b="0" i="1" smtClean="0">
                          <a:solidFill>
                            <a:prstClr val="black"/>
                          </a:solidFill>
                          <a:latin typeface="Cambria Math" panose="02040503050406030204" pitchFamily="18" charset="0"/>
                        </a:rPr>
                        <m:t>𝑃</m:t>
                      </m:r>
                      <m:r>
                        <a:rPr lang="en-US" sz="2000" b="0" i="1" smtClean="0">
                          <a:solidFill>
                            <a:prstClr val="black"/>
                          </a:solidFill>
                          <a:latin typeface="Cambria Math" panose="02040503050406030204" pitchFamily="18" charset="0"/>
                        </a:rPr>
                        <m:t>(</m:t>
                      </m:r>
                      <m:r>
                        <a:rPr lang="en-US" sz="2000" b="0" i="1" smtClean="0">
                          <a:solidFill>
                            <a:prstClr val="black"/>
                          </a:solidFill>
                          <a:latin typeface="Cambria Math" panose="02040503050406030204" pitchFamily="18" charset="0"/>
                        </a:rPr>
                        <m:t>𝑡</m:t>
                      </m:r>
                      <m:r>
                        <a:rPr lang="en-US" sz="2000" b="0" i="1" smtClean="0">
                          <a:solidFill>
                            <a:prstClr val="black"/>
                          </a:solidFill>
                          <a:latin typeface="Cambria Math" panose="02040503050406030204" pitchFamily="18" charset="0"/>
                        </a:rPr>
                        <m:t>)−</m:t>
                      </m:r>
                      <m:r>
                        <a:rPr lang="de-CH" sz="2000" i="1">
                          <a:solidFill>
                            <a:prstClr val="black"/>
                          </a:solidFill>
                          <a:latin typeface="Cambria Math"/>
                          <a:ea typeface="Cambria Math"/>
                        </a:rPr>
                        <m:t>𝜆</m:t>
                      </m:r>
                      <m:r>
                        <a:rPr lang="de-CH" sz="2000" i="1" smtClean="0">
                          <a:solidFill>
                            <a:prstClr val="black"/>
                          </a:solidFill>
                          <a:latin typeface="Cambria Math"/>
                          <a:ea typeface="Cambria Math"/>
                        </a:rPr>
                        <m:t>∙</m:t>
                      </m:r>
                      <m:r>
                        <a:rPr lang="en-US" sz="2000" i="1" smtClean="0">
                          <a:solidFill>
                            <a:prstClr val="black"/>
                          </a:solidFill>
                          <a:latin typeface="Cambria Math" panose="02040503050406030204" pitchFamily="18" charset="0"/>
                          <a:ea typeface="Cambria Math"/>
                        </a:rPr>
                        <m:t>𝑁</m:t>
                      </m:r>
                    </m:oMath>
                  </m:oMathPara>
                </a14:m>
                <a:endParaRPr lang="en-US" sz="2000" dirty="0">
                  <a:solidFill>
                    <a:prstClr val="black"/>
                  </a:solidFill>
                  <a:cs typeface="Arial" pitchFamily="34" charset="0"/>
                </a:endParaRPr>
              </a:p>
            </p:txBody>
          </p:sp>
        </mc:Choice>
        <mc:Fallback xmlns="">
          <p:sp>
            <p:nvSpPr>
              <p:cNvPr id="7" name="TextBox 6">
                <a:extLst>
                  <a:ext uri="{FF2B5EF4-FFF2-40B4-BE49-F238E27FC236}">
                    <a16:creationId xmlns:a16="http://schemas.microsoft.com/office/drawing/2014/main" id="{8D9EF085-3CE1-AD6C-67C0-98543EC6BE39}"/>
                  </a:ext>
                </a:extLst>
              </p:cNvPr>
              <p:cNvSpPr txBox="1">
                <a:spLocks noRot="1" noChangeAspect="1" noMove="1" noResize="1" noEditPoints="1" noAdjustHandles="1" noChangeArrowheads="1" noChangeShapeType="1" noTextEdit="1"/>
              </p:cNvSpPr>
              <p:nvPr/>
            </p:nvSpPr>
            <p:spPr>
              <a:xfrm>
                <a:off x="994808" y="1395484"/>
                <a:ext cx="2290242" cy="676788"/>
              </a:xfrm>
              <a:prstGeom prst="rect">
                <a:avLst/>
              </a:prstGeom>
              <a:blipFill>
                <a:blip r:embed="rId2"/>
                <a:stretch>
                  <a:fillRect/>
                </a:stretch>
              </a:blipFill>
            </p:spPr>
            <p:txBody>
              <a:bodyPr/>
              <a:lstStyle/>
              <a:p>
                <a:r>
                  <a:rPr lang="en-GB">
                    <a:noFill/>
                  </a:rPr>
                  <a:t> </a:t>
                </a:r>
              </a:p>
            </p:txBody>
          </p:sp>
        </mc:Fallback>
      </mc:AlternateContent>
      <p:sp>
        <p:nvSpPr>
          <p:cNvPr id="8" name="TextBox 7">
            <a:extLst>
              <a:ext uri="{FF2B5EF4-FFF2-40B4-BE49-F238E27FC236}">
                <a16:creationId xmlns:a16="http://schemas.microsoft.com/office/drawing/2014/main" id="{A0D5D70C-EF47-2C86-DBA1-F5E6690B0431}"/>
              </a:ext>
            </a:extLst>
          </p:cNvPr>
          <p:cNvSpPr txBox="1"/>
          <p:nvPr/>
        </p:nvSpPr>
        <p:spPr>
          <a:xfrm>
            <a:off x="4157472" y="1549212"/>
            <a:ext cx="426720" cy="369332"/>
          </a:xfrm>
          <a:prstGeom prst="rect">
            <a:avLst/>
          </a:prstGeom>
          <a:noFill/>
        </p:spPr>
        <p:txBody>
          <a:bodyPr wrap="none" rtlCol="0">
            <a:spAutoFit/>
          </a:bodyPr>
          <a:lstStyle/>
          <a:p>
            <a:r>
              <a:rPr lang="en-US" dirty="0">
                <a:sym typeface="Wingdings" panose="05000000000000000000" pitchFamily="2" charset="2"/>
              </a:rPr>
              <a:t></a:t>
            </a:r>
            <a:endParaRPr lang="en-GB" dirty="0"/>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6C642D2A-8D2B-4A30-250F-76ACE54BAA19}"/>
                  </a:ext>
                </a:extLst>
              </p:cNvPr>
              <p:cNvSpPr txBox="1"/>
              <p:nvPr/>
            </p:nvSpPr>
            <p:spPr>
              <a:xfrm>
                <a:off x="4957374" y="1225790"/>
                <a:ext cx="4020075" cy="101617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solidFill>
                            <a:prstClr val="black"/>
                          </a:solidFill>
                          <a:latin typeface="Cambria Math" panose="02040503050406030204" pitchFamily="18" charset="0"/>
                        </a:rPr>
                        <m:t>𝑁</m:t>
                      </m:r>
                      <m:r>
                        <a:rPr lang="de-CH" sz="2000" i="1" smtClean="0">
                          <a:solidFill>
                            <a:prstClr val="black"/>
                          </a:solidFill>
                          <a:latin typeface="Cambria Math"/>
                        </a:rPr>
                        <m:t>=</m:t>
                      </m:r>
                      <m:sSub>
                        <m:sSubPr>
                          <m:ctrlPr>
                            <a:rPr lang="de-CH" sz="2000" i="1" smtClean="0">
                              <a:solidFill>
                                <a:prstClr val="black"/>
                              </a:solidFill>
                              <a:latin typeface="Cambria Math" panose="02040503050406030204" pitchFamily="18" charset="0"/>
                            </a:rPr>
                          </m:ctrlPr>
                        </m:sSubPr>
                        <m:e>
                          <m:r>
                            <a:rPr lang="en-US" sz="2000" b="0" i="1" smtClean="0">
                              <a:solidFill>
                                <a:prstClr val="black"/>
                              </a:solidFill>
                              <a:latin typeface="Cambria Math" panose="02040503050406030204" pitchFamily="18" charset="0"/>
                            </a:rPr>
                            <m:t>𝑁</m:t>
                          </m:r>
                        </m:e>
                        <m:sub>
                          <m:r>
                            <a:rPr lang="en-US" sz="2000" b="0" i="1" smtClean="0">
                              <a:solidFill>
                                <a:prstClr val="black"/>
                              </a:solidFill>
                              <a:latin typeface="Cambria Math" panose="02040503050406030204" pitchFamily="18" charset="0"/>
                            </a:rPr>
                            <m:t>0</m:t>
                          </m:r>
                        </m:sub>
                      </m:sSub>
                      <m:sSup>
                        <m:sSupPr>
                          <m:ctrlPr>
                            <a:rPr lang="de-CH" sz="2000" i="1" smtClean="0">
                              <a:solidFill>
                                <a:prstClr val="black"/>
                              </a:solidFill>
                              <a:latin typeface="Cambria Math" panose="02040503050406030204" pitchFamily="18" charset="0"/>
                            </a:rPr>
                          </m:ctrlPr>
                        </m:sSupPr>
                        <m:e>
                          <m:r>
                            <a:rPr lang="en-US" sz="2000" b="0" i="1" smtClean="0">
                              <a:solidFill>
                                <a:prstClr val="black"/>
                              </a:solidFill>
                              <a:latin typeface="Cambria Math" panose="02040503050406030204" pitchFamily="18" charset="0"/>
                            </a:rPr>
                            <m:t>𝑒</m:t>
                          </m:r>
                        </m:e>
                        <m:sup>
                          <m:r>
                            <a:rPr lang="en-US" sz="2000" b="0" i="1" smtClean="0">
                              <a:solidFill>
                                <a:prstClr val="black"/>
                              </a:solidFill>
                              <a:latin typeface="Cambria Math" panose="02040503050406030204" pitchFamily="18" charset="0"/>
                            </a:rPr>
                            <m:t>−</m:t>
                          </m:r>
                          <m:r>
                            <a:rPr lang="en-US" sz="2000" b="0" i="1" smtClean="0">
                              <a:solidFill>
                                <a:prstClr val="black"/>
                              </a:solidFill>
                              <a:latin typeface="Cambria Math" panose="02040503050406030204" pitchFamily="18" charset="0"/>
                              <a:ea typeface="Cambria Math" panose="02040503050406030204" pitchFamily="18" charset="0"/>
                            </a:rPr>
                            <m:t>𝜆</m:t>
                          </m:r>
                          <m:r>
                            <a:rPr lang="en-US" sz="2000" b="0" i="1" smtClean="0">
                              <a:solidFill>
                                <a:prstClr val="black"/>
                              </a:solidFill>
                              <a:latin typeface="Cambria Math" panose="02040503050406030204" pitchFamily="18" charset="0"/>
                              <a:ea typeface="Cambria Math" panose="02040503050406030204" pitchFamily="18" charset="0"/>
                            </a:rPr>
                            <m:t>𝑡</m:t>
                          </m:r>
                        </m:sup>
                      </m:sSup>
                      <m:r>
                        <a:rPr lang="en-US" sz="2000" b="0" i="1" smtClean="0">
                          <a:solidFill>
                            <a:prstClr val="black"/>
                          </a:solidFill>
                          <a:latin typeface="Cambria Math" panose="02040503050406030204" pitchFamily="18" charset="0"/>
                        </a:rPr>
                        <m:t>+ </m:t>
                      </m:r>
                      <m:nary>
                        <m:naryPr>
                          <m:limLoc m:val="undOvr"/>
                          <m:ctrlPr>
                            <a:rPr lang="en-US" sz="2000" b="0" i="1" smtClean="0">
                              <a:solidFill>
                                <a:prstClr val="black"/>
                              </a:solidFill>
                              <a:latin typeface="Cambria Math" panose="02040503050406030204" pitchFamily="18" charset="0"/>
                            </a:rPr>
                          </m:ctrlPr>
                        </m:naryPr>
                        <m:sub>
                          <m:r>
                            <m:rPr>
                              <m:brk m:alnAt="24"/>
                            </m:rPr>
                            <a:rPr lang="en-US" sz="2000" b="0" i="1" smtClean="0">
                              <a:solidFill>
                                <a:prstClr val="black"/>
                              </a:solidFill>
                              <a:latin typeface="Cambria Math" panose="02040503050406030204" pitchFamily="18" charset="0"/>
                            </a:rPr>
                            <m:t>0</m:t>
                          </m:r>
                        </m:sub>
                        <m:sup>
                          <m:r>
                            <a:rPr lang="en-US" sz="2000" b="0" i="1" smtClean="0">
                              <a:solidFill>
                                <a:prstClr val="black"/>
                              </a:solidFill>
                              <a:latin typeface="Cambria Math" panose="02040503050406030204" pitchFamily="18" charset="0"/>
                            </a:rPr>
                            <m:t>𝑡</m:t>
                          </m:r>
                        </m:sup>
                        <m:e>
                          <m:r>
                            <a:rPr lang="en-US" sz="2000" b="0" i="1" smtClean="0">
                              <a:solidFill>
                                <a:prstClr val="black"/>
                              </a:solidFill>
                              <a:latin typeface="Cambria Math" panose="02040503050406030204" pitchFamily="18" charset="0"/>
                            </a:rPr>
                            <m:t>𝑃</m:t>
                          </m:r>
                          <m:r>
                            <a:rPr lang="en-US" sz="2000" b="0" i="1" smtClean="0">
                              <a:solidFill>
                                <a:prstClr val="black"/>
                              </a:solidFill>
                              <a:latin typeface="Cambria Math" panose="02040503050406030204" pitchFamily="18" charset="0"/>
                            </a:rPr>
                            <m:t>(</m:t>
                          </m:r>
                          <m:sSup>
                            <m:sSupPr>
                              <m:ctrlPr>
                                <a:rPr lang="en-US" sz="2000" b="0" i="1" smtClean="0">
                                  <a:solidFill>
                                    <a:prstClr val="black"/>
                                  </a:solidFill>
                                  <a:latin typeface="Cambria Math" panose="02040503050406030204" pitchFamily="18" charset="0"/>
                                </a:rPr>
                              </m:ctrlPr>
                            </m:sSupPr>
                            <m:e>
                              <m:r>
                                <a:rPr lang="en-US" sz="2000" b="0" i="1" smtClean="0">
                                  <a:solidFill>
                                    <a:prstClr val="black"/>
                                  </a:solidFill>
                                  <a:latin typeface="Cambria Math" panose="02040503050406030204" pitchFamily="18" charset="0"/>
                                </a:rPr>
                                <m:t>𝑡</m:t>
                              </m:r>
                            </m:e>
                            <m:sup>
                              <m:r>
                                <a:rPr lang="en-US" sz="2000" b="0" i="1" smtClean="0">
                                  <a:solidFill>
                                    <a:prstClr val="black"/>
                                  </a:solidFill>
                                  <a:latin typeface="Cambria Math" panose="02040503050406030204" pitchFamily="18" charset="0"/>
                                </a:rPr>
                                <m:t>′</m:t>
                              </m:r>
                            </m:sup>
                          </m:sSup>
                          <m:r>
                            <a:rPr lang="en-US" sz="2000" b="0" i="1" smtClean="0">
                              <a:solidFill>
                                <a:prstClr val="black"/>
                              </a:solidFill>
                              <a:latin typeface="Cambria Math" panose="02040503050406030204" pitchFamily="18" charset="0"/>
                            </a:rPr>
                            <m:t>)</m:t>
                          </m:r>
                          <m:sSup>
                            <m:sSupPr>
                              <m:ctrlPr>
                                <a:rPr lang="en-US" sz="2000" i="1">
                                  <a:solidFill>
                                    <a:prstClr val="black"/>
                                  </a:solidFill>
                                  <a:latin typeface="Cambria Math" panose="02040503050406030204" pitchFamily="18" charset="0"/>
                                </a:rPr>
                              </m:ctrlPr>
                            </m:sSupPr>
                            <m:e>
                              <m:sSup>
                                <m:sSupPr>
                                  <m:ctrlPr>
                                    <a:rPr lang="en-US" sz="2000" i="1" smtClean="0">
                                      <a:solidFill>
                                        <a:prstClr val="black"/>
                                      </a:solidFill>
                                      <a:latin typeface="Cambria Math" panose="02040503050406030204" pitchFamily="18" charset="0"/>
                                    </a:rPr>
                                  </m:ctrlPr>
                                </m:sSupPr>
                                <m:e>
                                  <m:r>
                                    <a:rPr lang="en-US" sz="2000" b="0" i="1" smtClean="0">
                                      <a:solidFill>
                                        <a:prstClr val="black"/>
                                      </a:solidFill>
                                      <a:latin typeface="Cambria Math" panose="02040503050406030204" pitchFamily="18" charset="0"/>
                                    </a:rPr>
                                    <m:t>𝑒</m:t>
                                  </m:r>
                                </m:e>
                                <m:sup>
                                  <m:r>
                                    <a:rPr lang="en-US" sz="2000" b="0" i="1" smtClean="0">
                                      <a:solidFill>
                                        <a:prstClr val="black"/>
                                      </a:solidFill>
                                      <a:latin typeface="Cambria Math" panose="02040503050406030204" pitchFamily="18" charset="0"/>
                                    </a:rPr>
                                    <m:t>−</m:t>
                                  </m:r>
                                  <m:r>
                                    <a:rPr lang="en-US" sz="2000" b="0" i="1" smtClean="0">
                                      <a:solidFill>
                                        <a:prstClr val="black"/>
                                      </a:solidFill>
                                      <a:latin typeface="Cambria Math" panose="02040503050406030204" pitchFamily="18" charset="0"/>
                                      <a:ea typeface="Cambria Math" panose="02040503050406030204" pitchFamily="18" charset="0"/>
                                    </a:rPr>
                                    <m:t>𝜆</m:t>
                                  </m:r>
                                  <m:r>
                                    <a:rPr lang="en-US" sz="2000" b="0" i="1" smtClean="0">
                                      <a:solidFill>
                                        <a:prstClr val="black"/>
                                      </a:solidFill>
                                      <a:latin typeface="Cambria Math" panose="02040503050406030204" pitchFamily="18" charset="0"/>
                                    </a:rPr>
                                    <m:t>(</m:t>
                                  </m:r>
                                  <m:r>
                                    <a:rPr lang="en-US" sz="2000" b="0" i="1" smtClean="0">
                                      <a:solidFill>
                                        <a:prstClr val="black"/>
                                      </a:solidFill>
                                      <a:latin typeface="Cambria Math" panose="02040503050406030204" pitchFamily="18" charset="0"/>
                                    </a:rPr>
                                    <m:t>𝑡</m:t>
                                  </m:r>
                                  <m:r>
                                    <a:rPr lang="en-US" sz="2000" b="0" i="1" smtClean="0">
                                      <a:solidFill>
                                        <a:prstClr val="black"/>
                                      </a:solidFill>
                                      <a:latin typeface="Cambria Math" panose="02040503050406030204" pitchFamily="18" charset="0"/>
                                    </a:rPr>
                                    <m:t>−</m:t>
                                  </m:r>
                                  <m:sSup>
                                    <m:sSupPr>
                                      <m:ctrlPr>
                                        <a:rPr lang="en-US" sz="2000" i="1">
                                          <a:solidFill>
                                            <a:prstClr val="black"/>
                                          </a:solidFill>
                                          <a:latin typeface="Cambria Math" panose="02040503050406030204" pitchFamily="18" charset="0"/>
                                        </a:rPr>
                                      </m:ctrlPr>
                                    </m:sSupPr>
                                    <m:e>
                                      <m:r>
                                        <a:rPr lang="en-US" sz="2000" i="1">
                                          <a:solidFill>
                                            <a:prstClr val="black"/>
                                          </a:solidFill>
                                          <a:latin typeface="Cambria Math" panose="02040503050406030204" pitchFamily="18" charset="0"/>
                                        </a:rPr>
                                        <m:t>𝑡</m:t>
                                      </m:r>
                                    </m:e>
                                    <m:sup>
                                      <m:r>
                                        <a:rPr lang="en-US" sz="2000" i="1">
                                          <a:solidFill>
                                            <a:prstClr val="black"/>
                                          </a:solidFill>
                                          <a:latin typeface="Cambria Math" panose="02040503050406030204" pitchFamily="18" charset="0"/>
                                        </a:rPr>
                                        <m:t>′</m:t>
                                      </m:r>
                                    </m:sup>
                                  </m:sSup>
                                  <m:r>
                                    <a:rPr lang="en-US" sz="2000" b="0" i="1" smtClean="0">
                                      <a:solidFill>
                                        <a:prstClr val="black"/>
                                      </a:solidFill>
                                      <a:latin typeface="Cambria Math" panose="02040503050406030204" pitchFamily="18" charset="0"/>
                                    </a:rPr>
                                    <m:t>)</m:t>
                                  </m:r>
                                </m:sup>
                              </m:sSup>
                              <m:r>
                                <a:rPr lang="en-US" sz="2000" i="1">
                                  <a:solidFill>
                                    <a:prstClr val="black"/>
                                  </a:solidFill>
                                  <a:latin typeface="Cambria Math" panose="02040503050406030204" pitchFamily="18" charset="0"/>
                                </a:rPr>
                                <m:t>𝑑𝑡</m:t>
                              </m:r>
                            </m:e>
                            <m:sup>
                              <m:r>
                                <a:rPr lang="en-US" sz="2000" i="1">
                                  <a:solidFill>
                                    <a:prstClr val="black"/>
                                  </a:solidFill>
                                  <a:latin typeface="Cambria Math" panose="02040503050406030204" pitchFamily="18" charset="0"/>
                                </a:rPr>
                                <m:t>′</m:t>
                              </m:r>
                            </m:sup>
                          </m:sSup>
                        </m:e>
                      </m:nary>
                    </m:oMath>
                  </m:oMathPara>
                </a14:m>
                <a:endParaRPr lang="en-US" sz="2000" dirty="0">
                  <a:solidFill>
                    <a:prstClr val="black"/>
                  </a:solidFill>
                  <a:cs typeface="Arial" pitchFamily="34" charset="0"/>
                </a:endParaRPr>
              </a:p>
            </p:txBody>
          </p:sp>
        </mc:Choice>
        <mc:Fallback xmlns="">
          <p:sp>
            <p:nvSpPr>
              <p:cNvPr id="9" name="TextBox 8">
                <a:extLst>
                  <a:ext uri="{FF2B5EF4-FFF2-40B4-BE49-F238E27FC236}">
                    <a16:creationId xmlns:a16="http://schemas.microsoft.com/office/drawing/2014/main" id="{6C642D2A-8D2B-4A30-250F-76ACE54BAA19}"/>
                  </a:ext>
                </a:extLst>
              </p:cNvPr>
              <p:cNvSpPr txBox="1">
                <a:spLocks noRot="1" noChangeAspect="1" noMove="1" noResize="1" noEditPoints="1" noAdjustHandles="1" noChangeArrowheads="1" noChangeShapeType="1" noTextEdit="1"/>
              </p:cNvSpPr>
              <p:nvPr/>
            </p:nvSpPr>
            <p:spPr>
              <a:xfrm>
                <a:off x="4957374" y="1225790"/>
                <a:ext cx="4020075" cy="1016176"/>
              </a:xfrm>
              <a:prstGeom prst="rect">
                <a:avLst/>
              </a:prstGeom>
              <a:blipFill>
                <a:blip r:embed="rId3"/>
                <a:stretch>
                  <a:fillRect/>
                </a:stretch>
              </a:blipFill>
            </p:spPr>
            <p:txBody>
              <a:bodyPr/>
              <a:lstStyle/>
              <a:p>
                <a:r>
                  <a:rPr lang="en-GB">
                    <a:noFill/>
                  </a:rPr>
                  <a:t> </a:t>
                </a:r>
              </a:p>
            </p:txBody>
          </p:sp>
        </mc:Fallback>
      </mc:AlternateContent>
      <p:sp>
        <p:nvSpPr>
          <p:cNvPr id="10" name="TextBox 9">
            <a:extLst>
              <a:ext uri="{FF2B5EF4-FFF2-40B4-BE49-F238E27FC236}">
                <a16:creationId xmlns:a16="http://schemas.microsoft.com/office/drawing/2014/main" id="{8C7CF8AF-BAA5-9915-249A-3EE94DE3AD6C}"/>
              </a:ext>
            </a:extLst>
          </p:cNvPr>
          <p:cNvSpPr txBox="1"/>
          <p:nvPr/>
        </p:nvSpPr>
        <p:spPr>
          <a:xfrm>
            <a:off x="1101075" y="2101422"/>
            <a:ext cx="2653290" cy="1169551"/>
          </a:xfrm>
          <a:prstGeom prst="rect">
            <a:avLst/>
          </a:prstGeom>
          <a:noFill/>
        </p:spPr>
        <p:txBody>
          <a:bodyPr wrap="none" rtlCol="0">
            <a:spAutoFit/>
          </a:bodyPr>
          <a:lstStyle/>
          <a:p>
            <a:r>
              <a:rPr lang="en-US" sz="1400" dirty="0"/>
              <a:t>N  … number of nuclides</a:t>
            </a:r>
          </a:p>
          <a:p>
            <a:r>
              <a:rPr lang="en-US" sz="1400" dirty="0"/>
              <a:t>t    … time</a:t>
            </a:r>
          </a:p>
          <a:p>
            <a:r>
              <a:rPr lang="en-US" sz="1400" dirty="0"/>
              <a:t>N</a:t>
            </a:r>
            <a:r>
              <a:rPr lang="en-US" sz="1400" baseline="-25000" dirty="0"/>
              <a:t>0  </a:t>
            </a:r>
            <a:r>
              <a:rPr lang="en-US" sz="1400" dirty="0"/>
              <a:t>… number of nuclides at t = 0</a:t>
            </a:r>
            <a:endParaRPr lang="en-US" sz="1400" baseline="-25000" dirty="0"/>
          </a:p>
          <a:p>
            <a:r>
              <a:rPr lang="en-US" sz="1400" dirty="0"/>
              <a:t>P   … production rate</a:t>
            </a:r>
          </a:p>
          <a:p>
            <a:pPr marL="285750" indent="-285750">
              <a:buFont typeface="Symbol" panose="05050102010706020507" pitchFamily="18" charset="2"/>
              <a:buChar char="l"/>
            </a:pPr>
            <a:r>
              <a:rPr lang="en-US" sz="1400" dirty="0"/>
              <a:t>… decay constant</a:t>
            </a:r>
          </a:p>
        </p:txBody>
      </p:sp>
      <p:sp>
        <p:nvSpPr>
          <p:cNvPr id="11" name="TextBox 10">
            <a:extLst>
              <a:ext uri="{FF2B5EF4-FFF2-40B4-BE49-F238E27FC236}">
                <a16:creationId xmlns:a16="http://schemas.microsoft.com/office/drawing/2014/main" id="{455E4D85-5388-069E-7CBB-8111D3650685}"/>
              </a:ext>
            </a:extLst>
          </p:cNvPr>
          <p:cNvSpPr txBox="1"/>
          <p:nvPr/>
        </p:nvSpPr>
        <p:spPr>
          <a:xfrm>
            <a:off x="977114" y="3721091"/>
            <a:ext cx="3607078" cy="369332"/>
          </a:xfrm>
          <a:prstGeom prst="rect">
            <a:avLst/>
          </a:prstGeom>
          <a:noFill/>
        </p:spPr>
        <p:txBody>
          <a:bodyPr wrap="none" rtlCol="0">
            <a:spAutoFit/>
          </a:bodyPr>
          <a:lstStyle/>
          <a:p>
            <a:r>
              <a:rPr lang="en-US" dirty="0"/>
              <a:t>If we assume </a:t>
            </a:r>
            <a:r>
              <a:rPr lang="en-US" dirty="0">
                <a:solidFill>
                  <a:srgbClr val="C00000"/>
                </a:solidFill>
              </a:rPr>
              <a:t>P = constant</a:t>
            </a:r>
            <a:r>
              <a:rPr lang="en-US" dirty="0"/>
              <a:t> &amp; </a:t>
            </a:r>
            <a:r>
              <a:rPr lang="en-US" dirty="0">
                <a:solidFill>
                  <a:srgbClr val="C00000"/>
                </a:solidFill>
              </a:rPr>
              <a:t>N</a:t>
            </a:r>
            <a:r>
              <a:rPr lang="en-US" baseline="-25000" dirty="0">
                <a:solidFill>
                  <a:srgbClr val="C00000"/>
                </a:solidFill>
              </a:rPr>
              <a:t>0 </a:t>
            </a:r>
            <a:r>
              <a:rPr lang="en-US" dirty="0">
                <a:solidFill>
                  <a:srgbClr val="C00000"/>
                </a:solidFill>
              </a:rPr>
              <a:t>= 0</a:t>
            </a:r>
            <a:endParaRPr lang="en-GB" baseline="-25000" dirty="0">
              <a:solidFill>
                <a:srgbClr val="C00000"/>
              </a:solidFill>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E86BDC7-8A30-C76B-1B7D-7DE41E049985}"/>
                  </a:ext>
                </a:extLst>
              </p:cNvPr>
              <p:cNvSpPr txBox="1"/>
              <p:nvPr/>
            </p:nvSpPr>
            <p:spPr>
              <a:xfrm>
                <a:off x="994808" y="4270941"/>
                <a:ext cx="5312993" cy="976293"/>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solidFill>
                            <a:prstClr val="black"/>
                          </a:solidFill>
                          <a:latin typeface="Cambria Math" panose="02040503050406030204" pitchFamily="18" charset="0"/>
                        </a:rPr>
                        <m:t>𝑁</m:t>
                      </m:r>
                      <m:r>
                        <a:rPr lang="de-CH" sz="2000" i="1" smtClean="0">
                          <a:solidFill>
                            <a:prstClr val="black"/>
                          </a:solidFill>
                          <a:latin typeface="Cambria Math"/>
                        </a:rPr>
                        <m:t>=</m:t>
                      </m:r>
                      <m:r>
                        <a:rPr lang="en-US" sz="2000" i="1" smtClean="0">
                          <a:solidFill>
                            <a:schemeClr val="bg2">
                              <a:lumMod val="10000"/>
                            </a:schemeClr>
                          </a:solidFill>
                          <a:latin typeface="Cambria Math" charset="0"/>
                        </a:rPr>
                        <m:t>𝑁</m:t>
                      </m:r>
                      <m:d>
                        <m:dPr>
                          <m:ctrlPr>
                            <a:rPr lang="en-US" sz="2000" i="1">
                              <a:solidFill>
                                <a:schemeClr val="bg2">
                                  <a:lumMod val="10000"/>
                                </a:schemeClr>
                              </a:solidFill>
                              <a:latin typeface="Cambria Math" panose="02040503050406030204" pitchFamily="18" charset="0"/>
                            </a:rPr>
                          </m:ctrlPr>
                        </m:dPr>
                        <m:e>
                          <m:sSub>
                            <m:sSubPr>
                              <m:ctrlPr>
                                <a:rPr lang="en-US" sz="2000" i="1">
                                  <a:solidFill>
                                    <a:schemeClr val="bg2">
                                      <a:lumMod val="10000"/>
                                    </a:schemeClr>
                                  </a:solidFill>
                                  <a:latin typeface="Cambria Math" panose="02040503050406030204" pitchFamily="18" charset="0"/>
                                </a:rPr>
                              </m:ctrlPr>
                            </m:sSubPr>
                            <m:e>
                              <m:r>
                                <a:rPr lang="en-US" sz="2000" i="1">
                                  <a:solidFill>
                                    <a:schemeClr val="bg2">
                                      <a:lumMod val="10000"/>
                                    </a:schemeClr>
                                  </a:solidFill>
                                  <a:latin typeface="Cambria Math" panose="02040503050406030204" pitchFamily="18" charset="0"/>
                                </a:rPr>
                                <m:t>𝑡</m:t>
                              </m:r>
                            </m:e>
                            <m:sub>
                              <m:r>
                                <a:rPr lang="en-US" sz="2000" i="1">
                                  <a:solidFill>
                                    <a:schemeClr val="bg2">
                                      <a:lumMod val="10000"/>
                                    </a:schemeClr>
                                  </a:solidFill>
                                  <a:latin typeface="Cambria Math" panose="02040503050406030204" pitchFamily="18" charset="0"/>
                                </a:rPr>
                                <m:t>𝑖𝑟𝑟</m:t>
                              </m:r>
                            </m:sub>
                          </m:sSub>
                          <m:r>
                            <a:rPr lang="en-US" sz="2000" i="1">
                              <a:solidFill>
                                <a:schemeClr val="bg2">
                                  <a:lumMod val="10000"/>
                                </a:schemeClr>
                              </a:solidFill>
                              <a:latin typeface="Cambria Math" panose="02040503050406030204" pitchFamily="18" charset="0"/>
                            </a:rPr>
                            <m:t>+</m:t>
                          </m:r>
                          <m:sSub>
                            <m:sSubPr>
                              <m:ctrlPr>
                                <a:rPr lang="en-US" sz="2000" i="1">
                                  <a:solidFill>
                                    <a:schemeClr val="bg2">
                                      <a:lumMod val="10000"/>
                                    </a:schemeClr>
                                  </a:solidFill>
                                  <a:latin typeface="Cambria Math" panose="02040503050406030204" pitchFamily="18" charset="0"/>
                                </a:rPr>
                              </m:ctrlPr>
                            </m:sSubPr>
                            <m:e>
                              <m:r>
                                <a:rPr lang="en-US" sz="2000" i="1">
                                  <a:solidFill>
                                    <a:schemeClr val="bg2">
                                      <a:lumMod val="10000"/>
                                    </a:schemeClr>
                                  </a:solidFill>
                                  <a:latin typeface="Cambria Math" panose="02040503050406030204" pitchFamily="18" charset="0"/>
                                </a:rPr>
                                <m:t>𝑡</m:t>
                              </m:r>
                            </m:e>
                            <m:sub>
                              <m:r>
                                <a:rPr lang="en-US" sz="2000" i="1">
                                  <a:solidFill>
                                    <a:schemeClr val="bg2">
                                      <a:lumMod val="10000"/>
                                    </a:schemeClr>
                                  </a:solidFill>
                                  <a:latin typeface="Cambria Math" panose="02040503050406030204" pitchFamily="18" charset="0"/>
                                </a:rPr>
                                <m:t>𝑐𝑜𝑜𝑙</m:t>
                              </m:r>
                            </m:sub>
                          </m:sSub>
                        </m:e>
                      </m:d>
                      <m:r>
                        <a:rPr lang="en-US" sz="2000" i="1">
                          <a:solidFill>
                            <a:schemeClr val="bg2">
                              <a:lumMod val="10000"/>
                            </a:schemeClr>
                          </a:solidFill>
                          <a:latin typeface="Cambria Math" panose="02040503050406030204" pitchFamily="18" charset="0"/>
                        </a:rPr>
                        <m:t>=</m:t>
                      </m:r>
                      <m:f>
                        <m:fPr>
                          <m:ctrlPr>
                            <a:rPr lang="mr-IN" sz="2000" i="1">
                              <a:solidFill>
                                <a:schemeClr val="bg2">
                                  <a:lumMod val="10000"/>
                                </a:schemeClr>
                              </a:solidFill>
                              <a:latin typeface="Cambria Math" panose="02040503050406030204" pitchFamily="18" charset="0"/>
                            </a:rPr>
                          </m:ctrlPr>
                        </m:fPr>
                        <m:num>
                          <m:r>
                            <a:rPr lang="en-US" sz="2000" i="1">
                              <a:solidFill>
                                <a:schemeClr val="bg2">
                                  <a:lumMod val="10000"/>
                                </a:schemeClr>
                              </a:solidFill>
                              <a:latin typeface="Cambria Math" charset="0"/>
                            </a:rPr>
                            <m:t>𝑃</m:t>
                          </m:r>
                        </m:num>
                        <m:den>
                          <m:r>
                            <a:rPr lang="mr-IN" sz="2000" i="1">
                              <a:solidFill>
                                <a:schemeClr val="bg2">
                                  <a:lumMod val="10000"/>
                                </a:schemeClr>
                              </a:solidFill>
                              <a:latin typeface="Cambria Math" charset="0"/>
                              <a:ea typeface="Cambria Math" charset="0"/>
                              <a:cs typeface="Cambria Math" charset="0"/>
                            </a:rPr>
                            <m:t>𝜆</m:t>
                          </m:r>
                        </m:den>
                      </m:f>
                      <m:d>
                        <m:dPr>
                          <m:ctrlPr>
                            <a:rPr lang="en-US" sz="2000" i="1">
                              <a:solidFill>
                                <a:schemeClr val="bg2">
                                  <a:lumMod val="10000"/>
                                </a:schemeClr>
                              </a:solidFill>
                              <a:latin typeface="Cambria Math" panose="02040503050406030204" pitchFamily="18" charset="0"/>
                              <a:ea typeface="Cambria Math" panose="02040503050406030204" pitchFamily="18" charset="0"/>
                              <a:cs typeface="Cambria Math" charset="0"/>
                            </a:rPr>
                          </m:ctrlPr>
                        </m:dPr>
                        <m:e>
                          <m:r>
                            <a:rPr lang="en-US" sz="2000" i="1">
                              <a:solidFill>
                                <a:schemeClr val="bg2">
                                  <a:lumMod val="10000"/>
                                </a:schemeClr>
                              </a:solidFill>
                              <a:latin typeface="Cambria Math" panose="02040503050406030204" pitchFamily="18" charset="0"/>
                              <a:ea typeface="Cambria Math" panose="02040503050406030204" pitchFamily="18" charset="0"/>
                            </a:rPr>
                            <m:t>1−</m:t>
                          </m:r>
                          <m:sSup>
                            <m:sSupPr>
                              <m:ctrlPr>
                                <a:rPr lang="en-US" sz="2000" i="1">
                                  <a:solidFill>
                                    <a:schemeClr val="bg2">
                                      <a:lumMod val="10000"/>
                                    </a:schemeClr>
                                  </a:solidFill>
                                  <a:latin typeface="Cambria Math" panose="02040503050406030204" pitchFamily="18" charset="0"/>
                                  <a:ea typeface="Cambria Math" panose="02040503050406030204" pitchFamily="18" charset="0"/>
                                </a:rPr>
                              </m:ctrlPr>
                            </m:sSupPr>
                            <m:e>
                              <m:r>
                                <a:rPr lang="en-US" sz="2000" i="1">
                                  <a:solidFill>
                                    <a:schemeClr val="bg2">
                                      <a:lumMod val="10000"/>
                                    </a:schemeClr>
                                  </a:solidFill>
                                  <a:latin typeface="Cambria Math" panose="02040503050406030204" pitchFamily="18" charset="0"/>
                                  <a:ea typeface="Cambria Math" panose="02040503050406030204" pitchFamily="18" charset="0"/>
                                </a:rPr>
                                <m:t>𝑒</m:t>
                              </m:r>
                            </m:e>
                            <m:sup>
                              <m:r>
                                <a:rPr lang="en-US" sz="2000" i="1">
                                  <a:solidFill>
                                    <a:schemeClr val="bg2">
                                      <a:lumMod val="10000"/>
                                    </a:schemeClr>
                                  </a:solidFill>
                                  <a:latin typeface="Cambria Math" panose="02040503050406030204" pitchFamily="18" charset="0"/>
                                  <a:ea typeface="Cambria Math" panose="02040503050406030204" pitchFamily="18" charset="0"/>
                                </a:rPr>
                                <m:t>−</m:t>
                              </m:r>
                              <m:r>
                                <a:rPr lang="en-US" sz="2000" i="1">
                                  <a:solidFill>
                                    <a:schemeClr val="bg2">
                                      <a:lumMod val="10000"/>
                                    </a:schemeClr>
                                  </a:solidFill>
                                  <a:latin typeface="Cambria Math" panose="02040503050406030204" pitchFamily="18" charset="0"/>
                                  <a:ea typeface="Cambria Math" panose="02040503050406030204" pitchFamily="18" charset="0"/>
                                </a:rPr>
                                <m:t>𝜆</m:t>
                              </m:r>
                              <m:sSub>
                                <m:sSubPr>
                                  <m:ctrlPr>
                                    <a:rPr lang="en-US" sz="2000" i="1">
                                      <a:solidFill>
                                        <a:schemeClr val="bg2">
                                          <a:lumMod val="10000"/>
                                        </a:schemeClr>
                                      </a:solidFill>
                                      <a:latin typeface="Cambria Math" panose="02040503050406030204" pitchFamily="18" charset="0"/>
                                      <a:ea typeface="Cambria Math" panose="02040503050406030204" pitchFamily="18" charset="0"/>
                                    </a:rPr>
                                  </m:ctrlPr>
                                </m:sSubPr>
                                <m:e>
                                  <m:r>
                                    <a:rPr lang="en-US" sz="2000" i="1">
                                      <a:solidFill>
                                        <a:schemeClr val="bg2">
                                          <a:lumMod val="10000"/>
                                        </a:schemeClr>
                                      </a:solidFill>
                                      <a:latin typeface="Cambria Math" panose="02040503050406030204" pitchFamily="18" charset="0"/>
                                      <a:ea typeface="Cambria Math" panose="02040503050406030204" pitchFamily="18" charset="0"/>
                                    </a:rPr>
                                    <m:t>𝑡</m:t>
                                  </m:r>
                                </m:e>
                                <m:sub>
                                  <m:r>
                                    <a:rPr lang="en-US" sz="2000" i="1">
                                      <a:solidFill>
                                        <a:schemeClr val="bg2">
                                          <a:lumMod val="10000"/>
                                        </a:schemeClr>
                                      </a:solidFill>
                                      <a:latin typeface="Cambria Math" panose="02040503050406030204" pitchFamily="18" charset="0"/>
                                      <a:ea typeface="Cambria Math" panose="02040503050406030204" pitchFamily="18" charset="0"/>
                                    </a:rPr>
                                    <m:t>𝑖𝑟𝑟</m:t>
                                  </m:r>
                                </m:sub>
                              </m:sSub>
                            </m:sup>
                          </m:sSup>
                        </m:e>
                      </m:d>
                      <m:r>
                        <m:rPr>
                          <m:nor/>
                        </m:rPr>
                        <a:rPr lang="en-US" sz="2000" dirty="0">
                          <a:solidFill>
                            <a:schemeClr val="bg2">
                              <a:lumMod val="10000"/>
                            </a:schemeClr>
                          </a:solidFill>
                          <a:ea typeface="Cambria Math" panose="02040503050406030204" pitchFamily="18" charset="0"/>
                        </a:rPr>
                        <m:t> </m:t>
                      </m:r>
                      <m:sSup>
                        <m:sSupPr>
                          <m:ctrlPr>
                            <a:rPr lang="en-US" sz="2000" i="1">
                              <a:solidFill>
                                <a:schemeClr val="bg2">
                                  <a:lumMod val="10000"/>
                                </a:schemeClr>
                              </a:solidFill>
                              <a:latin typeface="Cambria Math" panose="02040503050406030204" pitchFamily="18" charset="0"/>
                              <a:ea typeface="Cambria Math" panose="02040503050406030204" pitchFamily="18" charset="0"/>
                            </a:rPr>
                          </m:ctrlPr>
                        </m:sSupPr>
                        <m:e>
                          <m:r>
                            <a:rPr lang="en-US" sz="2000" i="1">
                              <a:solidFill>
                                <a:schemeClr val="bg2">
                                  <a:lumMod val="10000"/>
                                </a:schemeClr>
                              </a:solidFill>
                              <a:latin typeface="Cambria Math" panose="02040503050406030204" pitchFamily="18" charset="0"/>
                              <a:ea typeface="Cambria Math" panose="02040503050406030204" pitchFamily="18" charset="0"/>
                            </a:rPr>
                            <m:t>𝑒</m:t>
                          </m:r>
                        </m:e>
                        <m:sup>
                          <m:r>
                            <a:rPr lang="en-US" sz="2000" i="1">
                              <a:solidFill>
                                <a:schemeClr val="bg2">
                                  <a:lumMod val="10000"/>
                                </a:schemeClr>
                              </a:solidFill>
                              <a:latin typeface="Cambria Math" panose="02040503050406030204" pitchFamily="18" charset="0"/>
                              <a:ea typeface="Cambria Math" panose="02040503050406030204" pitchFamily="18" charset="0"/>
                            </a:rPr>
                            <m:t>−</m:t>
                          </m:r>
                          <m:r>
                            <a:rPr lang="en-US" sz="2000" i="1">
                              <a:solidFill>
                                <a:schemeClr val="bg2">
                                  <a:lumMod val="10000"/>
                                </a:schemeClr>
                              </a:solidFill>
                              <a:latin typeface="Cambria Math" panose="02040503050406030204" pitchFamily="18" charset="0"/>
                              <a:ea typeface="Cambria Math" panose="02040503050406030204" pitchFamily="18" charset="0"/>
                            </a:rPr>
                            <m:t>𝜆</m:t>
                          </m:r>
                          <m:sSub>
                            <m:sSubPr>
                              <m:ctrlPr>
                                <a:rPr lang="en-US" sz="2000" i="1">
                                  <a:solidFill>
                                    <a:schemeClr val="bg2">
                                      <a:lumMod val="10000"/>
                                    </a:schemeClr>
                                  </a:solidFill>
                                  <a:latin typeface="Cambria Math" panose="02040503050406030204" pitchFamily="18" charset="0"/>
                                  <a:ea typeface="Cambria Math" panose="02040503050406030204" pitchFamily="18" charset="0"/>
                                </a:rPr>
                              </m:ctrlPr>
                            </m:sSubPr>
                            <m:e>
                              <m:r>
                                <a:rPr lang="en-US" sz="2000" i="1">
                                  <a:solidFill>
                                    <a:schemeClr val="bg2">
                                      <a:lumMod val="10000"/>
                                    </a:schemeClr>
                                  </a:solidFill>
                                  <a:latin typeface="Cambria Math" panose="02040503050406030204" pitchFamily="18" charset="0"/>
                                  <a:ea typeface="Cambria Math" panose="02040503050406030204" pitchFamily="18" charset="0"/>
                                </a:rPr>
                                <m:t>𝑡</m:t>
                              </m:r>
                            </m:e>
                            <m:sub>
                              <m:r>
                                <a:rPr lang="en-US" sz="2000" i="1">
                                  <a:solidFill>
                                    <a:schemeClr val="bg2">
                                      <a:lumMod val="10000"/>
                                    </a:schemeClr>
                                  </a:solidFill>
                                  <a:latin typeface="Cambria Math" panose="02040503050406030204" pitchFamily="18" charset="0"/>
                                  <a:ea typeface="Cambria Math" panose="02040503050406030204" pitchFamily="18" charset="0"/>
                                </a:rPr>
                                <m:t>𝑐𝑜𝑜𝑙</m:t>
                              </m:r>
                            </m:sub>
                          </m:sSub>
                        </m:sup>
                      </m:sSup>
                    </m:oMath>
                  </m:oMathPara>
                </a14:m>
                <a:endParaRPr lang="en-US" sz="2000" dirty="0">
                  <a:solidFill>
                    <a:schemeClr val="bg2">
                      <a:lumMod val="10000"/>
                    </a:schemeClr>
                  </a:solidFill>
                  <a:ea typeface="Cambria Math" panose="02040503050406030204" pitchFamily="18" charset="0"/>
                </a:endParaRPr>
              </a:p>
              <a:p>
                <a:r>
                  <a:rPr lang="en-US" sz="2000" b="0" dirty="0">
                    <a:solidFill>
                      <a:prstClr val="black"/>
                    </a:solidFill>
                  </a:rPr>
                  <a:t> </a:t>
                </a:r>
                <a14:m>
                  <m:oMath xmlns:m="http://schemas.openxmlformats.org/officeDocument/2006/math">
                    <m:r>
                      <a:rPr lang="en-US" sz="2000" b="0" i="1" smtClean="0">
                        <a:solidFill>
                          <a:prstClr val="black"/>
                        </a:solidFill>
                        <a:latin typeface="Cambria Math" panose="02040503050406030204" pitchFamily="18" charset="0"/>
                      </a:rPr>
                      <m:t>𝐴</m:t>
                    </m:r>
                    <m:r>
                      <a:rPr lang="en-US" sz="2000" b="0" i="0" smtClean="0">
                        <a:solidFill>
                          <a:prstClr val="black"/>
                        </a:solidFill>
                        <a:latin typeface="Cambria Math" panose="02040503050406030204" pitchFamily="18" charset="0"/>
                      </a:rPr>
                      <m:t>=</m:t>
                    </m:r>
                    <m:r>
                      <a:rPr lang="en-US" sz="2000" i="1">
                        <a:solidFill>
                          <a:schemeClr val="bg2">
                            <a:lumMod val="10000"/>
                          </a:schemeClr>
                        </a:solidFill>
                        <a:latin typeface="Cambria Math" charset="0"/>
                      </a:rPr>
                      <m:t>𝑁</m:t>
                    </m:r>
                    <m:r>
                      <a:rPr lang="mr-IN" sz="2000" i="1">
                        <a:solidFill>
                          <a:schemeClr val="bg2">
                            <a:lumMod val="10000"/>
                          </a:schemeClr>
                        </a:solidFill>
                        <a:latin typeface="Cambria Math" charset="0"/>
                        <a:ea typeface="Cambria Math" charset="0"/>
                        <a:cs typeface="Cambria Math" charset="0"/>
                      </a:rPr>
                      <m:t>𝜆</m:t>
                    </m:r>
                  </m:oMath>
                </a14:m>
                <a:endParaRPr lang="en-US" sz="2000" dirty="0">
                  <a:solidFill>
                    <a:schemeClr val="bg2">
                      <a:lumMod val="10000"/>
                    </a:schemeClr>
                  </a:solidFill>
                  <a:ea typeface="Cambria Math" panose="02040503050406030204" pitchFamily="18" charset="0"/>
                </a:endParaRPr>
              </a:p>
            </p:txBody>
          </p:sp>
        </mc:Choice>
        <mc:Fallback xmlns="">
          <p:sp>
            <p:nvSpPr>
              <p:cNvPr id="12" name="TextBox 11">
                <a:extLst>
                  <a:ext uri="{FF2B5EF4-FFF2-40B4-BE49-F238E27FC236}">
                    <a16:creationId xmlns:a16="http://schemas.microsoft.com/office/drawing/2014/main" id="{7E86BDC7-8A30-C76B-1B7D-7DE41E049985}"/>
                  </a:ext>
                </a:extLst>
              </p:cNvPr>
              <p:cNvSpPr txBox="1">
                <a:spLocks noRot="1" noChangeAspect="1" noMove="1" noResize="1" noEditPoints="1" noAdjustHandles="1" noChangeArrowheads="1" noChangeShapeType="1" noTextEdit="1"/>
              </p:cNvSpPr>
              <p:nvPr/>
            </p:nvSpPr>
            <p:spPr>
              <a:xfrm>
                <a:off x="994808" y="4270941"/>
                <a:ext cx="5312993" cy="976293"/>
              </a:xfrm>
              <a:prstGeom prst="rect">
                <a:avLst/>
              </a:prstGeom>
              <a:blipFill>
                <a:blip r:embed="rId4"/>
                <a:stretch>
                  <a:fillRect/>
                </a:stretch>
              </a:blipFill>
            </p:spPr>
            <p:txBody>
              <a:bodyPr/>
              <a:lstStyle/>
              <a:p>
                <a:r>
                  <a:rPr lang="en-GB">
                    <a:noFill/>
                  </a:rPr>
                  <a:t> </a:t>
                </a:r>
              </a:p>
            </p:txBody>
          </p:sp>
        </mc:Fallback>
      </mc:AlternateContent>
      <p:sp>
        <p:nvSpPr>
          <p:cNvPr id="13" name="TextBox 12">
            <a:extLst>
              <a:ext uri="{FF2B5EF4-FFF2-40B4-BE49-F238E27FC236}">
                <a16:creationId xmlns:a16="http://schemas.microsoft.com/office/drawing/2014/main" id="{0205D7B7-2FDE-38E5-E59F-DA17D1AA22E3}"/>
              </a:ext>
            </a:extLst>
          </p:cNvPr>
          <p:cNvSpPr txBox="1"/>
          <p:nvPr/>
        </p:nvSpPr>
        <p:spPr>
          <a:xfrm>
            <a:off x="1033720" y="5207871"/>
            <a:ext cx="1930337" cy="830997"/>
          </a:xfrm>
          <a:prstGeom prst="rect">
            <a:avLst/>
          </a:prstGeom>
          <a:noFill/>
        </p:spPr>
        <p:txBody>
          <a:bodyPr wrap="none" rtlCol="0">
            <a:spAutoFit/>
          </a:bodyPr>
          <a:lstStyle/>
          <a:p>
            <a:r>
              <a:rPr lang="en-US" sz="1400" dirty="0"/>
              <a:t>A  … activity</a:t>
            </a:r>
          </a:p>
          <a:p>
            <a:r>
              <a:rPr lang="en-US" sz="2000" dirty="0" err="1"/>
              <a:t>t</a:t>
            </a:r>
            <a:r>
              <a:rPr lang="en-US" sz="1400" baseline="-25000" dirty="0" err="1"/>
              <a:t>irr</a:t>
            </a:r>
            <a:r>
              <a:rPr lang="en-US" sz="1400" baseline="-25000" dirty="0"/>
              <a:t>  </a:t>
            </a:r>
            <a:r>
              <a:rPr lang="en-US" sz="1400" dirty="0"/>
              <a:t>… time of irradiation</a:t>
            </a:r>
          </a:p>
          <a:p>
            <a:r>
              <a:rPr lang="en-US" sz="1400" dirty="0" err="1"/>
              <a:t>t</a:t>
            </a:r>
            <a:r>
              <a:rPr lang="en-US" sz="1400" baseline="-25000" dirty="0" err="1"/>
              <a:t>cool</a:t>
            </a:r>
            <a:r>
              <a:rPr lang="en-US" sz="1400" baseline="-25000" dirty="0"/>
              <a:t>  </a:t>
            </a:r>
            <a:r>
              <a:rPr lang="en-US" sz="1400" dirty="0"/>
              <a:t>… time of cooling</a:t>
            </a:r>
            <a:endParaRPr lang="en-US" sz="1400" baseline="-25000" dirty="0"/>
          </a:p>
        </p:txBody>
      </p:sp>
    </p:spTree>
    <p:extLst>
      <p:ext uri="{BB962C8B-B14F-4D97-AF65-F5344CB8AC3E}">
        <p14:creationId xmlns:p14="http://schemas.microsoft.com/office/powerpoint/2010/main" val="563308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2" grpId="0" animBg="1"/>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19BBA-4E48-1B33-7562-B58DF85198AF}"/>
              </a:ext>
            </a:extLst>
          </p:cNvPr>
          <p:cNvSpPr>
            <a:spLocks noGrp="1"/>
          </p:cNvSpPr>
          <p:nvPr>
            <p:ph type="title"/>
          </p:nvPr>
        </p:nvSpPr>
        <p:spPr/>
        <p:txBody>
          <a:bodyPr/>
          <a:lstStyle/>
          <a:p>
            <a:r>
              <a:rPr lang="en-US" dirty="0"/>
              <a:t>Calculation of activity</a:t>
            </a:r>
            <a:endParaRPr lang="en-GB" dirty="0"/>
          </a:p>
        </p:txBody>
      </p:sp>
      <p:sp>
        <p:nvSpPr>
          <p:cNvPr id="3" name="Content Placeholder 2">
            <a:extLst>
              <a:ext uri="{FF2B5EF4-FFF2-40B4-BE49-F238E27FC236}">
                <a16:creationId xmlns:a16="http://schemas.microsoft.com/office/drawing/2014/main" id="{019504A4-B5CC-EFCF-C6EE-C0ED42D8934A}"/>
              </a:ext>
            </a:extLst>
          </p:cNvPr>
          <p:cNvSpPr>
            <a:spLocks noGrp="1"/>
          </p:cNvSpPr>
          <p:nvPr>
            <p:ph idx="1"/>
          </p:nvPr>
        </p:nvSpPr>
        <p:spPr>
          <a:xfrm>
            <a:off x="731433" y="1138751"/>
            <a:ext cx="10515600" cy="4758767"/>
          </a:xfrm>
        </p:spPr>
        <p:txBody>
          <a:bodyPr/>
          <a:lstStyle/>
          <a:p>
            <a:pPr marL="0" indent="0">
              <a:buNone/>
            </a:pPr>
            <a:r>
              <a:rPr lang="en-US" dirty="0"/>
              <a:t>Real life is often more complicated </a:t>
            </a:r>
            <a:r>
              <a:rPr lang="en-US" dirty="0">
                <a:sym typeface="Wingdings" panose="05000000000000000000" pitchFamily="2" charset="2"/>
              </a:rPr>
              <a:t> - a</a:t>
            </a:r>
            <a:r>
              <a:rPr lang="en-US" dirty="0"/>
              <a:t>t a high energy accelerator one meets isotopes which decay in chains</a:t>
            </a:r>
            <a:endParaRPr lang="en-GB" dirty="0"/>
          </a:p>
        </p:txBody>
      </p:sp>
      <p:sp>
        <p:nvSpPr>
          <p:cNvPr id="4" name="Date Placeholder 3">
            <a:extLst>
              <a:ext uri="{FF2B5EF4-FFF2-40B4-BE49-F238E27FC236}">
                <a16:creationId xmlns:a16="http://schemas.microsoft.com/office/drawing/2014/main" id="{7C8AD85C-4FF5-E534-4A03-69BA534E97DE}"/>
              </a:ext>
            </a:extLst>
          </p:cNvPr>
          <p:cNvSpPr>
            <a:spLocks noGrp="1"/>
          </p:cNvSpPr>
          <p:nvPr>
            <p:ph type="dt" sz="half" idx="10"/>
          </p:nvPr>
        </p:nvSpPr>
        <p:spPr/>
        <p:txBody>
          <a:bodyPr/>
          <a:lstStyle/>
          <a:p>
            <a:r>
              <a:rPr lang="en-US"/>
              <a:t>October 2023</a:t>
            </a:r>
            <a:endParaRPr lang="en-GB"/>
          </a:p>
        </p:txBody>
      </p:sp>
      <p:sp>
        <p:nvSpPr>
          <p:cNvPr id="5" name="Footer Placeholder 4">
            <a:extLst>
              <a:ext uri="{FF2B5EF4-FFF2-40B4-BE49-F238E27FC236}">
                <a16:creationId xmlns:a16="http://schemas.microsoft.com/office/drawing/2014/main" id="{B1F41408-D11A-0F11-0E1C-1A0762D5BFA0}"/>
              </a:ext>
            </a:extLst>
          </p:cNvPr>
          <p:cNvSpPr>
            <a:spLocks noGrp="1"/>
          </p:cNvSpPr>
          <p:nvPr>
            <p:ph type="ftr" sz="quarter" idx="11"/>
          </p:nvPr>
        </p:nvSpPr>
        <p:spPr/>
        <p:txBody>
          <a:bodyPr/>
          <a:lstStyle/>
          <a:p>
            <a:r>
              <a:rPr lang="en-GB"/>
              <a:t>RADMEP Workshop 2024</a:t>
            </a:r>
          </a:p>
        </p:txBody>
      </p:sp>
      <p:sp>
        <p:nvSpPr>
          <p:cNvPr id="6" name="Slide Number Placeholder 5">
            <a:extLst>
              <a:ext uri="{FF2B5EF4-FFF2-40B4-BE49-F238E27FC236}">
                <a16:creationId xmlns:a16="http://schemas.microsoft.com/office/drawing/2014/main" id="{2975B4D6-2AAB-2FC9-727A-73ECDBC7B1BE}"/>
              </a:ext>
            </a:extLst>
          </p:cNvPr>
          <p:cNvSpPr>
            <a:spLocks noGrp="1"/>
          </p:cNvSpPr>
          <p:nvPr>
            <p:ph type="sldNum" sz="quarter" idx="12"/>
          </p:nvPr>
        </p:nvSpPr>
        <p:spPr/>
        <p:txBody>
          <a:bodyPr/>
          <a:lstStyle/>
          <a:p>
            <a:fld id="{BCD55979-00CC-4874-A80E-0959E76EB92F}" type="slidenum">
              <a:rPr lang="en-GB" smtClean="0"/>
              <a:t>19</a:t>
            </a:fld>
            <a:endParaRPr lang="en-GB"/>
          </a:p>
        </p:txBody>
      </p:sp>
      <p:grpSp>
        <p:nvGrpSpPr>
          <p:cNvPr id="7" name="Group 6">
            <a:extLst>
              <a:ext uri="{FF2B5EF4-FFF2-40B4-BE49-F238E27FC236}">
                <a16:creationId xmlns:a16="http://schemas.microsoft.com/office/drawing/2014/main" id="{F7836A96-F11F-8F62-C6A6-906CCE3C498E}"/>
              </a:ext>
            </a:extLst>
          </p:cNvPr>
          <p:cNvGrpSpPr/>
          <p:nvPr/>
        </p:nvGrpSpPr>
        <p:grpSpPr>
          <a:xfrm>
            <a:off x="731433" y="2312197"/>
            <a:ext cx="3242139" cy="2957634"/>
            <a:chOff x="5769329" y="1530143"/>
            <a:chExt cx="3242139" cy="2957634"/>
          </a:xfrm>
        </p:grpSpPr>
        <p:sp>
          <p:nvSpPr>
            <p:cNvPr id="8" name="TextBox 7">
              <a:extLst>
                <a:ext uri="{FF2B5EF4-FFF2-40B4-BE49-F238E27FC236}">
                  <a16:creationId xmlns:a16="http://schemas.microsoft.com/office/drawing/2014/main" id="{DFA3AB14-269C-9E2F-F5E3-2B26DBB32EA0}"/>
                </a:ext>
              </a:extLst>
            </p:cNvPr>
            <p:cNvSpPr txBox="1"/>
            <p:nvPr/>
          </p:nvSpPr>
          <p:spPr>
            <a:xfrm>
              <a:off x="6131574" y="4118445"/>
              <a:ext cx="2879894" cy="369332"/>
            </a:xfrm>
            <a:prstGeom prst="rect">
              <a:avLst/>
            </a:prstGeom>
            <a:noFill/>
          </p:spPr>
          <p:txBody>
            <a:bodyPr wrap="square" rtlCol="0">
              <a:spAutoFit/>
            </a:bodyPr>
            <a:lstStyle/>
            <a:p>
              <a:r>
                <a:rPr lang="en-GB" dirty="0"/>
                <a:t>decay-chains with branching</a:t>
              </a:r>
            </a:p>
          </p:txBody>
        </p:sp>
        <p:grpSp>
          <p:nvGrpSpPr>
            <p:cNvPr id="9" name="Group 8">
              <a:extLst>
                <a:ext uri="{FF2B5EF4-FFF2-40B4-BE49-F238E27FC236}">
                  <a16:creationId xmlns:a16="http://schemas.microsoft.com/office/drawing/2014/main" id="{BB6A06E2-5A25-FB29-D2F2-F63997785656}"/>
                </a:ext>
              </a:extLst>
            </p:cNvPr>
            <p:cNvGrpSpPr/>
            <p:nvPr/>
          </p:nvGrpSpPr>
          <p:grpSpPr>
            <a:xfrm>
              <a:off x="5769329" y="1530143"/>
              <a:ext cx="3242139" cy="2317482"/>
              <a:chOff x="101977" y="1340768"/>
              <a:chExt cx="4113733" cy="2533506"/>
            </a:xfrm>
          </p:grpSpPr>
          <p:pic>
            <p:nvPicPr>
              <p:cNvPr id="10" name="Picture 9">
                <a:extLst>
                  <a:ext uri="{FF2B5EF4-FFF2-40B4-BE49-F238E27FC236}">
                    <a16:creationId xmlns:a16="http://schemas.microsoft.com/office/drawing/2014/main" id="{E051B319-E59C-D9D4-0E01-63E125FEB628}"/>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380999" y="1340768"/>
                <a:ext cx="792088" cy="720080"/>
              </a:xfrm>
              <a:prstGeom prst="rect">
                <a:avLst/>
              </a:prstGeom>
            </p:spPr>
          </p:pic>
          <p:pic>
            <p:nvPicPr>
              <p:cNvPr id="11" name="Picture 10">
                <a:extLst>
                  <a:ext uri="{FF2B5EF4-FFF2-40B4-BE49-F238E27FC236}">
                    <a16:creationId xmlns:a16="http://schemas.microsoft.com/office/drawing/2014/main" id="{85C81BC9-1A36-3FB0-D609-105E7E32EC8F}"/>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2195736" y="1928736"/>
                <a:ext cx="478191" cy="478191"/>
              </a:xfrm>
              <a:prstGeom prst="rect">
                <a:avLst/>
              </a:prstGeom>
            </p:spPr>
          </p:pic>
          <p:sp>
            <p:nvSpPr>
              <p:cNvPr id="12" name="TextBox 11">
                <a:extLst>
                  <a:ext uri="{FF2B5EF4-FFF2-40B4-BE49-F238E27FC236}">
                    <a16:creationId xmlns:a16="http://schemas.microsoft.com/office/drawing/2014/main" id="{98C00A09-B0F5-3508-A666-D496DC7D742C}"/>
                  </a:ext>
                </a:extLst>
              </p:cNvPr>
              <p:cNvSpPr txBox="1"/>
              <p:nvPr/>
            </p:nvSpPr>
            <p:spPr>
              <a:xfrm>
                <a:off x="101977" y="2041905"/>
                <a:ext cx="582210" cy="276999"/>
              </a:xfrm>
              <a:prstGeom prst="rect">
                <a:avLst/>
              </a:prstGeom>
              <a:noFill/>
            </p:spPr>
            <p:txBody>
              <a:bodyPr wrap="none" rtlCol="0">
                <a:spAutoFit/>
              </a:bodyPr>
              <a:lstStyle/>
              <a:p>
                <a:r>
                  <a:rPr lang="en-GB" sz="1200" baseline="30000" dirty="0"/>
                  <a:t>110m</a:t>
                </a:r>
                <a:r>
                  <a:rPr lang="en-GB" sz="1200" dirty="0"/>
                  <a:t>Ag</a:t>
                </a:r>
              </a:p>
            </p:txBody>
          </p:sp>
          <p:cxnSp>
            <p:nvCxnSpPr>
              <p:cNvPr id="13" name="Straight Arrow Connector 12">
                <a:extLst>
                  <a:ext uri="{FF2B5EF4-FFF2-40B4-BE49-F238E27FC236}">
                    <a16:creationId xmlns:a16="http://schemas.microsoft.com/office/drawing/2014/main" id="{6CFEEC23-8C13-6AC6-BF06-261AA7BFC589}"/>
                  </a:ext>
                </a:extLst>
              </p:cNvPr>
              <p:cNvCxnSpPr/>
              <p:nvPr/>
            </p:nvCxnSpPr>
            <p:spPr>
              <a:xfrm>
                <a:off x="1170267" y="1805698"/>
                <a:ext cx="364756" cy="21070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14" name="Picture 13">
                <a:extLst>
                  <a:ext uri="{FF2B5EF4-FFF2-40B4-BE49-F238E27FC236}">
                    <a16:creationId xmlns:a16="http://schemas.microsoft.com/office/drawing/2014/main" id="{946418D7-CF16-7EBC-C8D8-61D25EAC10B5}"/>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1581256" y="1874876"/>
                <a:ext cx="576064" cy="576064"/>
              </a:xfrm>
              <a:prstGeom prst="rect">
                <a:avLst/>
              </a:prstGeom>
            </p:spPr>
          </p:pic>
          <p:sp>
            <p:nvSpPr>
              <p:cNvPr id="15" name="TextBox 14">
                <a:extLst>
                  <a:ext uri="{FF2B5EF4-FFF2-40B4-BE49-F238E27FC236}">
                    <a16:creationId xmlns:a16="http://schemas.microsoft.com/office/drawing/2014/main" id="{50A3640A-86B5-A689-F382-FC52ADC455D5}"/>
                  </a:ext>
                </a:extLst>
              </p:cNvPr>
              <p:cNvSpPr txBox="1"/>
              <p:nvPr/>
            </p:nvSpPr>
            <p:spPr>
              <a:xfrm>
                <a:off x="1656862" y="2471331"/>
                <a:ext cx="500458" cy="276999"/>
              </a:xfrm>
              <a:prstGeom prst="rect">
                <a:avLst/>
              </a:prstGeom>
              <a:noFill/>
            </p:spPr>
            <p:txBody>
              <a:bodyPr wrap="none" rtlCol="0">
                <a:spAutoFit/>
              </a:bodyPr>
              <a:lstStyle/>
              <a:p>
                <a:r>
                  <a:rPr lang="en-GB" sz="1200" baseline="30000" dirty="0"/>
                  <a:t>110</a:t>
                </a:r>
                <a:r>
                  <a:rPr lang="en-GB" sz="1200" dirty="0"/>
                  <a:t>Ag</a:t>
                </a:r>
              </a:p>
            </p:txBody>
          </p:sp>
          <p:cxnSp>
            <p:nvCxnSpPr>
              <p:cNvPr id="16" name="Straight Arrow Connector 15">
                <a:extLst>
                  <a:ext uri="{FF2B5EF4-FFF2-40B4-BE49-F238E27FC236}">
                    <a16:creationId xmlns:a16="http://schemas.microsoft.com/office/drawing/2014/main" id="{ED3B92B4-2F65-3B13-0820-EB05AFFEE788}"/>
                  </a:ext>
                </a:extLst>
              </p:cNvPr>
              <p:cNvCxnSpPr/>
              <p:nvPr/>
            </p:nvCxnSpPr>
            <p:spPr>
              <a:xfrm>
                <a:off x="763920" y="2162908"/>
                <a:ext cx="141700" cy="66279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17" name="Picture 16">
                <a:extLst>
                  <a:ext uri="{FF2B5EF4-FFF2-40B4-BE49-F238E27FC236}">
                    <a16:creationId xmlns:a16="http://schemas.microsoft.com/office/drawing/2014/main" id="{DE9BE1DE-4FD9-9623-FD5B-3C70DB148A69}"/>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a:stretch/>
            </p:blipFill>
            <p:spPr>
              <a:xfrm>
                <a:off x="669031" y="2927766"/>
                <a:ext cx="504056" cy="576064"/>
              </a:xfrm>
              <a:prstGeom prst="rect">
                <a:avLst/>
              </a:prstGeom>
            </p:spPr>
          </p:pic>
          <p:pic>
            <p:nvPicPr>
              <p:cNvPr id="18" name="Picture 17">
                <a:extLst>
                  <a:ext uri="{FF2B5EF4-FFF2-40B4-BE49-F238E27FC236}">
                    <a16:creationId xmlns:a16="http://schemas.microsoft.com/office/drawing/2014/main" id="{0343A041-F37A-EC33-0170-AAD70DB3C205}"/>
                  </a:ext>
                </a:extLst>
              </p:cNvPr>
              <p:cNvPicPr>
                <a:picLocks noChangeAspect="1"/>
              </p:cNvPicPr>
              <p:nvPr/>
            </p:nvPicPr>
            <p:blipFill rotWithShape="1">
              <a:blip r:embed="rId6" cstate="email">
                <a:extLst>
                  <a:ext uri="{28A0092B-C50C-407E-A947-70E740481C1C}">
                    <a14:useLocalDpi xmlns:a14="http://schemas.microsoft.com/office/drawing/2010/main" val="0"/>
                  </a:ext>
                </a:extLst>
              </a:blip>
              <a:srcRect/>
              <a:stretch/>
            </p:blipFill>
            <p:spPr>
              <a:xfrm rot="3311084">
                <a:off x="725600" y="2153855"/>
                <a:ext cx="360040" cy="216024"/>
              </a:xfrm>
              <a:prstGeom prst="rect">
                <a:avLst/>
              </a:prstGeom>
            </p:spPr>
          </p:pic>
          <p:sp>
            <p:nvSpPr>
              <p:cNvPr id="19" name="TextBox 18">
                <a:extLst>
                  <a:ext uri="{FF2B5EF4-FFF2-40B4-BE49-F238E27FC236}">
                    <a16:creationId xmlns:a16="http://schemas.microsoft.com/office/drawing/2014/main" id="{97395FAD-08A5-9158-64C2-AB7EF138011E}"/>
                  </a:ext>
                </a:extLst>
              </p:cNvPr>
              <p:cNvSpPr txBox="1"/>
              <p:nvPr/>
            </p:nvSpPr>
            <p:spPr>
              <a:xfrm>
                <a:off x="561606" y="3554124"/>
                <a:ext cx="500458" cy="276999"/>
              </a:xfrm>
              <a:prstGeom prst="rect">
                <a:avLst/>
              </a:prstGeom>
              <a:noFill/>
            </p:spPr>
            <p:txBody>
              <a:bodyPr wrap="none" rtlCol="0">
                <a:spAutoFit/>
              </a:bodyPr>
              <a:lstStyle/>
              <a:p>
                <a:r>
                  <a:rPr lang="en-GB" sz="1200" baseline="30000" dirty="0"/>
                  <a:t>110</a:t>
                </a:r>
                <a:r>
                  <a:rPr lang="en-GB" sz="1200" dirty="0"/>
                  <a:t>Cd</a:t>
                </a:r>
              </a:p>
            </p:txBody>
          </p:sp>
          <p:pic>
            <p:nvPicPr>
              <p:cNvPr id="20" name="Picture 19">
                <a:extLst>
                  <a:ext uri="{FF2B5EF4-FFF2-40B4-BE49-F238E27FC236}">
                    <a16:creationId xmlns:a16="http://schemas.microsoft.com/office/drawing/2014/main" id="{D6346180-872D-6D26-1CA4-16A01D6DFCC7}"/>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2620530" y="2494307"/>
                <a:ext cx="576064" cy="576064"/>
              </a:xfrm>
              <a:prstGeom prst="rect">
                <a:avLst/>
              </a:prstGeom>
            </p:spPr>
          </p:pic>
          <p:sp>
            <p:nvSpPr>
              <p:cNvPr id="21" name="TextBox 20">
                <a:extLst>
                  <a:ext uri="{FF2B5EF4-FFF2-40B4-BE49-F238E27FC236}">
                    <a16:creationId xmlns:a16="http://schemas.microsoft.com/office/drawing/2014/main" id="{1F18AFEF-4DDC-D6C4-65F1-D3EE0EA4D645}"/>
                  </a:ext>
                </a:extLst>
              </p:cNvPr>
              <p:cNvSpPr txBox="1"/>
              <p:nvPr/>
            </p:nvSpPr>
            <p:spPr>
              <a:xfrm>
                <a:off x="2654999" y="3077298"/>
                <a:ext cx="496290" cy="276999"/>
              </a:xfrm>
              <a:prstGeom prst="rect">
                <a:avLst/>
              </a:prstGeom>
              <a:noFill/>
            </p:spPr>
            <p:txBody>
              <a:bodyPr wrap="none" rtlCol="0">
                <a:spAutoFit/>
              </a:bodyPr>
              <a:lstStyle/>
              <a:p>
                <a:r>
                  <a:rPr lang="en-GB" sz="1200" baseline="30000" dirty="0"/>
                  <a:t>110</a:t>
                </a:r>
                <a:r>
                  <a:rPr lang="en-GB" sz="1200" dirty="0"/>
                  <a:t>Pd</a:t>
                </a:r>
              </a:p>
            </p:txBody>
          </p:sp>
          <p:cxnSp>
            <p:nvCxnSpPr>
              <p:cNvPr id="22" name="Straight Arrow Connector 21">
                <a:extLst>
                  <a:ext uri="{FF2B5EF4-FFF2-40B4-BE49-F238E27FC236}">
                    <a16:creationId xmlns:a16="http://schemas.microsoft.com/office/drawing/2014/main" id="{FB951482-6B10-50BD-B8C4-8C4821310A36}"/>
                  </a:ext>
                </a:extLst>
              </p:cNvPr>
              <p:cNvCxnSpPr/>
              <p:nvPr/>
            </p:nvCxnSpPr>
            <p:spPr>
              <a:xfrm>
                <a:off x="2200733" y="2365980"/>
                <a:ext cx="364756" cy="21070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3" name="Straight Arrow Connector 22">
                <a:extLst>
                  <a:ext uri="{FF2B5EF4-FFF2-40B4-BE49-F238E27FC236}">
                    <a16:creationId xmlns:a16="http://schemas.microsoft.com/office/drawing/2014/main" id="{505BB24F-EDB7-4D0D-D422-E4CB30659BB8}"/>
                  </a:ext>
                </a:extLst>
              </p:cNvPr>
              <p:cNvCxnSpPr/>
              <p:nvPr/>
            </p:nvCxnSpPr>
            <p:spPr>
              <a:xfrm>
                <a:off x="3271746" y="2927766"/>
                <a:ext cx="364756" cy="21070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24" name="Picture 23">
                <a:extLst>
                  <a:ext uri="{FF2B5EF4-FFF2-40B4-BE49-F238E27FC236}">
                    <a16:creationId xmlns:a16="http://schemas.microsoft.com/office/drawing/2014/main" id="{020F974D-53BD-E344-4107-FADBC984A347}"/>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a:stretch/>
            </p:blipFill>
            <p:spPr>
              <a:xfrm>
                <a:off x="3711654" y="3021211"/>
                <a:ext cx="504056" cy="576064"/>
              </a:xfrm>
              <a:prstGeom prst="rect">
                <a:avLst/>
              </a:prstGeom>
            </p:spPr>
          </p:pic>
          <p:sp>
            <p:nvSpPr>
              <p:cNvPr id="25" name="TextBox 24">
                <a:extLst>
                  <a:ext uri="{FF2B5EF4-FFF2-40B4-BE49-F238E27FC236}">
                    <a16:creationId xmlns:a16="http://schemas.microsoft.com/office/drawing/2014/main" id="{C750ABE2-E2C4-49FB-5F28-27ED04653F65}"/>
                  </a:ext>
                </a:extLst>
              </p:cNvPr>
              <p:cNvSpPr txBox="1"/>
              <p:nvPr/>
            </p:nvSpPr>
            <p:spPr>
              <a:xfrm>
                <a:off x="3715252" y="3597275"/>
                <a:ext cx="500458" cy="276999"/>
              </a:xfrm>
              <a:prstGeom prst="rect">
                <a:avLst/>
              </a:prstGeom>
              <a:noFill/>
            </p:spPr>
            <p:txBody>
              <a:bodyPr wrap="none" rtlCol="0">
                <a:spAutoFit/>
              </a:bodyPr>
              <a:lstStyle/>
              <a:p>
                <a:r>
                  <a:rPr lang="en-GB" sz="1200" baseline="30000" dirty="0"/>
                  <a:t>110</a:t>
                </a:r>
                <a:r>
                  <a:rPr lang="en-GB" sz="1200" dirty="0"/>
                  <a:t>Cd</a:t>
                </a:r>
              </a:p>
            </p:txBody>
          </p:sp>
          <p:pic>
            <p:nvPicPr>
              <p:cNvPr id="26" name="Picture 25">
                <a:extLst>
                  <a:ext uri="{FF2B5EF4-FFF2-40B4-BE49-F238E27FC236}">
                    <a16:creationId xmlns:a16="http://schemas.microsoft.com/office/drawing/2014/main" id="{E7D48747-3A9D-CC36-69A9-C2552DC0A517}"/>
                  </a:ext>
                </a:extLst>
              </p:cNvPr>
              <p:cNvPicPr>
                <a:picLocks noChangeAspect="1"/>
              </p:cNvPicPr>
              <p:nvPr/>
            </p:nvPicPr>
            <p:blipFill rotWithShape="1">
              <a:blip r:embed="rId7" cstate="email">
                <a:extLst>
                  <a:ext uri="{28A0092B-C50C-407E-A947-70E740481C1C}">
                    <a14:useLocalDpi xmlns:a14="http://schemas.microsoft.com/office/drawing/2010/main" val="0"/>
                  </a:ext>
                </a:extLst>
              </a:blip>
              <a:srcRect/>
              <a:stretch/>
            </p:blipFill>
            <p:spPr>
              <a:xfrm>
                <a:off x="3131840" y="2636912"/>
                <a:ext cx="360040" cy="216024"/>
              </a:xfrm>
              <a:prstGeom prst="rect">
                <a:avLst/>
              </a:prstGeom>
            </p:spPr>
          </p:pic>
          <p:cxnSp>
            <p:nvCxnSpPr>
              <p:cNvPr id="27" name="Straight Arrow Connector 26">
                <a:extLst>
                  <a:ext uri="{FF2B5EF4-FFF2-40B4-BE49-F238E27FC236}">
                    <a16:creationId xmlns:a16="http://schemas.microsoft.com/office/drawing/2014/main" id="{1C87C96C-5DED-741A-4B84-9ACAA8AC3D27}"/>
                  </a:ext>
                </a:extLst>
              </p:cNvPr>
              <p:cNvCxnSpPr/>
              <p:nvPr/>
            </p:nvCxnSpPr>
            <p:spPr>
              <a:xfrm flipH="1">
                <a:off x="1217776" y="2447373"/>
                <a:ext cx="407452" cy="52554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28" name="Picture 27">
                <a:extLst>
                  <a:ext uri="{FF2B5EF4-FFF2-40B4-BE49-F238E27FC236}">
                    <a16:creationId xmlns:a16="http://schemas.microsoft.com/office/drawing/2014/main" id="{7B1FFBFF-E093-7632-585A-28610F08BD8D}"/>
                  </a:ext>
                </a:extLst>
              </p:cNvPr>
              <p:cNvPicPr>
                <a:picLocks noChangeAspect="1"/>
              </p:cNvPicPr>
              <p:nvPr/>
            </p:nvPicPr>
            <p:blipFill rotWithShape="1">
              <a:blip r:embed="rId6" cstate="email">
                <a:extLst>
                  <a:ext uri="{28A0092B-C50C-407E-A947-70E740481C1C}">
                    <a14:useLocalDpi xmlns:a14="http://schemas.microsoft.com/office/drawing/2010/main" val="0"/>
                  </a:ext>
                </a:extLst>
              </a:blip>
              <a:srcRect/>
              <a:stretch/>
            </p:blipFill>
            <p:spPr>
              <a:xfrm rot="4886075">
                <a:off x="1470456" y="2585977"/>
                <a:ext cx="360040" cy="216024"/>
              </a:xfrm>
              <a:prstGeom prst="rect">
                <a:avLst/>
              </a:prstGeom>
            </p:spPr>
          </p:pic>
        </p:grpSp>
      </p:grpSp>
    </p:spTree>
    <p:extLst>
      <p:ext uri="{BB962C8B-B14F-4D97-AF65-F5344CB8AC3E}">
        <p14:creationId xmlns:p14="http://schemas.microsoft.com/office/powerpoint/2010/main" val="2741156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748195"/>
            <a:ext cx="10515600" cy="2387600"/>
          </a:xfrm>
        </p:spPr>
        <p:txBody>
          <a:bodyPr>
            <a:normAutofit/>
          </a:bodyPr>
          <a:lstStyle/>
          <a:p>
            <a:r>
              <a:rPr lang="en-US" sz="3600" dirty="0">
                <a:latin typeface="+mn-lt"/>
              </a:rPr>
              <a:t>Residual radiation at hadron &amp; ion accelerators</a:t>
            </a:r>
            <a:endParaRPr lang="en-GB" sz="3600" dirty="0">
              <a:latin typeface="+mn-lt"/>
            </a:endParaRPr>
          </a:p>
        </p:txBody>
      </p:sp>
      <p:sp>
        <p:nvSpPr>
          <p:cNvPr id="3" name="Subtitle 2"/>
          <p:cNvSpPr>
            <a:spLocks noGrp="1"/>
          </p:cNvSpPr>
          <p:nvPr>
            <p:ph type="subTitle" idx="1"/>
          </p:nvPr>
        </p:nvSpPr>
        <p:spPr>
          <a:xfrm>
            <a:off x="838200" y="3135795"/>
            <a:ext cx="10515600" cy="1655762"/>
          </a:xfrm>
        </p:spPr>
        <p:txBody>
          <a:bodyPr>
            <a:normAutofit/>
          </a:bodyPr>
          <a:lstStyle/>
          <a:p>
            <a:r>
              <a:rPr lang="en-GB" dirty="0">
                <a:latin typeface="+mn-lt"/>
              </a:rPr>
              <a:t>C. Theis, H. Vincke</a:t>
            </a:r>
          </a:p>
          <a:p>
            <a:endParaRPr lang="en-GB" dirty="0">
              <a:latin typeface="+mn-lt"/>
            </a:endParaRPr>
          </a:p>
          <a:p>
            <a:endParaRPr lang="en-GB" dirty="0">
              <a:latin typeface="+mn-lt"/>
            </a:endParaRPr>
          </a:p>
          <a:p>
            <a:endParaRPr lang="en-GB" dirty="0">
              <a:latin typeface="+mn-lt"/>
            </a:endParaRPr>
          </a:p>
        </p:txBody>
      </p:sp>
      <p:sp>
        <p:nvSpPr>
          <p:cNvPr id="4" name="TextBox 3">
            <a:extLst>
              <a:ext uri="{FF2B5EF4-FFF2-40B4-BE49-F238E27FC236}">
                <a16:creationId xmlns:a16="http://schemas.microsoft.com/office/drawing/2014/main" id="{046FA733-538E-DC55-85AC-0AE068FBF64B}"/>
              </a:ext>
            </a:extLst>
          </p:cNvPr>
          <p:cNvSpPr txBox="1"/>
          <p:nvPr/>
        </p:nvSpPr>
        <p:spPr>
          <a:xfrm>
            <a:off x="4840172" y="5254371"/>
            <a:ext cx="2363724" cy="707886"/>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spcBef>
                <a:spcPct val="0"/>
              </a:spcBef>
              <a:defRPr/>
            </a:pPr>
            <a:endParaRPr lang="en-GB" sz="1200" b="1" dirty="0"/>
          </a:p>
          <a:p>
            <a:pPr lvl="0" algn="ctr">
              <a:spcBef>
                <a:spcPct val="0"/>
              </a:spcBef>
              <a:defRPr/>
            </a:pPr>
            <a:r>
              <a:rPr lang="en-GB" sz="1600" b="1" dirty="0"/>
              <a:t>RADMEP Workshop 2024</a:t>
            </a:r>
          </a:p>
          <a:p>
            <a:pPr lvl="0" algn="ctr">
              <a:spcBef>
                <a:spcPct val="0"/>
              </a:spcBef>
              <a:defRPr/>
            </a:pPr>
            <a:r>
              <a:rPr lang="en-US" sz="1200" i="1" dirty="0"/>
              <a:t>December 2024, CERN</a:t>
            </a:r>
            <a:endParaRPr lang="fr-FR" sz="1200" i="1" dirty="0"/>
          </a:p>
        </p:txBody>
      </p:sp>
    </p:spTree>
    <p:extLst>
      <p:ext uri="{BB962C8B-B14F-4D97-AF65-F5344CB8AC3E}">
        <p14:creationId xmlns:p14="http://schemas.microsoft.com/office/powerpoint/2010/main" val="40986803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p15:prstTrans prst="curtains"/>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F619A-B3A7-15A6-E073-89D77F9603CB}"/>
              </a:ext>
            </a:extLst>
          </p:cNvPr>
          <p:cNvSpPr>
            <a:spLocks noGrp="1"/>
          </p:cNvSpPr>
          <p:nvPr>
            <p:ph type="title"/>
          </p:nvPr>
        </p:nvSpPr>
        <p:spPr/>
        <p:txBody>
          <a:bodyPr/>
          <a:lstStyle/>
          <a:p>
            <a:r>
              <a:rPr lang="en-US" dirty="0"/>
              <a:t>Calculation of activity – decay chains</a:t>
            </a:r>
            <a:endParaRPr lang="en-GB" dirty="0"/>
          </a:p>
        </p:txBody>
      </p:sp>
      <p:sp>
        <p:nvSpPr>
          <p:cNvPr id="4" name="Date Placeholder 3">
            <a:extLst>
              <a:ext uri="{FF2B5EF4-FFF2-40B4-BE49-F238E27FC236}">
                <a16:creationId xmlns:a16="http://schemas.microsoft.com/office/drawing/2014/main" id="{FD5D8513-0FA8-B9FC-EC9C-823E1E98CE26}"/>
              </a:ext>
            </a:extLst>
          </p:cNvPr>
          <p:cNvSpPr>
            <a:spLocks noGrp="1"/>
          </p:cNvSpPr>
          <p:nvPr>
            <p:ph type="dt" sz="half" idx="10"/>
          </p:nvPr>
        </p:nvSpPr>
        <p:spPr/>
        <p:txBody>
          <a:bodyPr/>
          <a:lstStyle/>
          <a:p>
            <a:r>
              <a:rPr lang="en-US"/>
              <a:t>October 2023</a:t>
            </a:r>
            <a:endParaRPr lang="en-GB"/>
          </a:p>
        </p:txBody>
      </p:sp>
      <p:sp>
        <p:nvSpPr>
          <p:cNvPr id="5" name="Footer Placeholder 4">
            <a:extLst>
              <a:ext uri="{FF2B5EF4-FFF2-40B4-BE49-F238E27FC236}">
                <a16:creationId xmlns:a16="http://schemas.microsoft.com/office/drawing/2014/main" id="{0B381BD9-E5FA-91A0-4572-D24B21D4FEF6}"/>
              </a:ext>
            </a:extLst>
          </p:cNvPr>
          <p:cNvSpPr>
            <a:spLocks noGrp="1"/>
          </p:cNvSpPr>
          <p:nvPr>
            <p:ph type="ftr" sz="quarter" idx="11"/>
          </p:nvPr>
        </p:nvSpPr>
        <p:spPr/>
        <p:txBody>
          <a:bodyPr/>
          <a:lstStyle/>
          <a:p>
            <a:r>
              <a:rPr lang="en-GB"/>
              <a:t>RADMEP Workshop 2024</a:t>
            </a:r>
          </a:p>
        </p:txBody>
      </p:sp>
      <p:sp>
        <p:nvSpPr>
          <p:cNvPr id="6" name="Slide Number Placeholder 5">
            <a:extLst>
              <a:ext uri="{FF2B5EF4-FFF2-40B4-BE49-F238E27FC236}">
                <a16:creationId xmlns:a16="http://schemas.microsoft.com/office/drawing/2014/main" id="{5322A277-2D09-547C-F580-C2A530A7FE9A}"/>
              </a:ext>
            </a:extLst>
          </p:cNvPr>
          <p:cNvSpPr>
            <a:spLocks noGrp="1"/>
          </p:cNvSpPr>
          <p:nvPr>
            <p:ph type="sldNum" sz="quarter" idx="12"/>
          </p:nvPr>
        </p:nvSpPr>
        <p:spPr/>
        <p:txBody>
          <a:bodyPr/>
          <a:lstStyle/>
          <a:p>
            <a:fld id="{BCD55979-00CC-4874-A80E-0959E76EB92F}" type="slidenum">
              <a:rPr lang="en-GB" smtClean="0"/>
              <a:t>20</a:t>
            </a:fld>
            <a:endParaRPr lang="en-GB"/>
          </a:p>
        </p:txBody>
      </p:sp>
      <p:grpSp>
        <p:nvGrpSpPr>
          <p:cNvPr id="7" name="Group 6">
            <a:extLst>
              <a:ext uri="{FF2B5EF4-FFF2-40B4-BE49-F238E27FC236}">
                <a16:creationId xmlns:a16="http://schemas.microsoft.com/office/drawing/2014/main" id="{7F65A11D-CB76-1EE4-677B-BA414A1AB172}"/>
              </a:ext>
            </a:extLst>
          </p:cNvPr>
          <p:cNvGrpSpPr/>
          <p:nvPr/>
        </p:nvGrpSpPr>
        <p:grpSpPr>
          <a:xfrm>
            <a:off x="756641" y="1358634"/>
            <a:ext cx="9235770" cy="2792338"/>
            <a:chOff x="273657" y="1637495"/>
            <a:chExt cx="8513892" cy="2792338"/>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3A4C8AE-18CE-17CF-7B16-4CB8EE69923A}"/>
                    </a:ext>
                  </a:extLst>
                </p:cNvPr>
                <p:cNvSpPr txBox="1"/>
                <p:nvPr/>
              </p:nvSpPr>
              <p:spPr>
                <a:xfrm>
                  <a:off x="321818" y="1637495"/>
                  <a:ext cx="2058833" cy="618374"/>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f>
                          <m:fPr>
                            <m:ctrlPr>
                              <a:rPr lang="en-US" sz="1800" i="1" smtClean="0">
                                <a:solidFill>
                                  <a:prstClr val="black"/>
                                </a:solidFill>
                                <a:latin typeface="Cambria Math" panose="02040503050406030204" pitchFamily="18" charset="0"/>
                              </a:rPr>
                            </m:ctrlPr>
                          </m:fPr>
                          <m:num>
                            <m:r>
                              <m:rPr>
                                <m:sty m:val="p"/>
                              </m:rPr>
                              <a:rPr lang="en-US" sz="1800">
                                <a:solidFill>
                                  <a:prstClr val="black"/>
                                </a:solidFill>
                                <a:latin typeface="Cambria Math"/>
                              </a:rPr>
                              <m:t>d</m:t>
                            </m:r>
                            <m:sSub>
                              <m:sSubPr>
                                <m:ctrlPr>
                                  <a:rPr lang="en-US" sz="1800" i="1" smtClean="0">
                                    <a:solidFill>
                                      <a:prstClr val="black"/>
                                    </a:solidFill>
                                    <a:latin typeface="Cambria Math" panose="02040503050406030204" pitchFamily="18" charset="0"/>
                                  </a:rPr>
                                </m:ctrlPr>
                              </m:sSubPr>
                              <m:e>
                                <m:r>
                                  <a:rPr lang="en-US" sz="1800" b="0" i="1" smtClean="0">
                                    <a:solidFill>
                                      <a:prstClr val="black"/>
                                    </a:solidFill>
                                    <a:latin typeface="Cambria Math"/>
                                  </a:rPr>
                                  <m:t>𝑁</m:t>
                                </m:r>
                              </m:e>
                              <m:sub>
                                <m:r>
                                  <a:rPr lang="en-US" sz="1800" b="0" i="1" smtClean="0">
                                    <a:solidFill>
                                      <a:prstClr val="black"/>
                                    </a:solidFill>
                                    <a:latin typeface="Cambria Math"/>
                                  </a:rPr>
                                  <m:t>1</m:t>
                                </m:r>
                              </m:sub>
                            </m:sSub>
                          </m:num>
                          <m:den>
                            <m:r>
                              <m:rPr>
                                <m:sty m:val="p"/>
                              </m:rPr>
                              <a:rPr lang="en-US" sz="1800" smtClean="0">
                                <a:solidFill>
                                  <a:prstClr val="black"/>
                                </a:solidFill>
                                <a:latin typeface="Cambria Math"/>
                              </a:rPr>
                              <m:t>d</m:t>
                            </m:r>
                            <m:r>
                              <a:rPr lang="en-US" sz="1800" i="1" smtClean="0">
                                <a:solidFill>
                                  <a:prstClr val="black"/>
                                </a:solidFill>
                                <a:latin typeface="Cambria Math"/>
                              </a:rPr>
                              <m:t>𝑡</m:t>
                            </m:r>
                          </m:den>
                        </m:f>
                        <m:r>
                          <a:rPr lang="de-CH" sz="1800" i="1" smtClean="0">
                            <a:solidFill>
                              <a:prstClr val="black"/>
                            </a:solidFill>
                            <a:latin typeface="Cambria Math"/>
                          </a:rPr>
                          <m:t>=</m:t>
                        </m:r>
                        <m:sSub>
                          <m:sSubPr>
                            <m:ctrlPr>
                              <a:rPr lang="de-CH" sz="1800" i="1" smtClean="0">
                                <a:solidFill>
                                  <a:prstClr val="black"/>
                                </a:solidFill>
                                <a:latin typeface="Cambria Math" panose="02040503050406030204" pitchFamily="18" charset="0"/>
                              </a:rPr>
                            </m:ctrlPr>
                          </m:sSubPr>
                          <m:e>
                            <m:r>
                              <a:rPr lang="en-US" sz="1800" b="0" i="1" smtClean="0">
                                <a:solidFill>
                                  <a:prstClr val="black"/>
                                </a:solidFill>
                                <a:latin typeface="Cambria Math"/>
                              </a:rPr>
                              <m:t>𝑃</m:t>
                            </m:r>
                          </m:e>
                          <m:sub>
                            <m:r>
                              <a:rPr lang="en-US" sz="1800" b="0" i="1" smtClean="0">
                                <a:solidFill>
                                  <a:prstClr val="black"/>
                                </a:solidFill>
                                <a:latin typeface="Cambria Math"/>
                              </a:rPr>
                              <m:t>1</m:t>
                            </m:r>
                          </m:sub>
                        </m:sSub>
                        <m:r>
                          <a:rPr lang="en-US" sz="1800" b="0" i="1" smtClean="0">
                            <a:solidFill>
                              <a:prstClr val="black"/>
                            </a:solidFill>
                            <a:latin typeface="Cambria Math"/>
                          </a:rPr>
                          <m:t>−</m:t>
                        </m:r>
                        <m:sSub>
                          <m:sSubPr>
                            <m:ctrlPr>
                              <a:rPr lang="en-US" sz="1800" b="0" i="1" smtClean="0">
                                <a:solidFill>
                                  <a:prstClr val="black"/>
                                </a:solidFill>
                                <a:latin typeface="Cambria Math" panose="02040503050406030204" pitchFamily="18" charset="0"/>
                              </a:rPr>
                            </m:ctrlPr>
                          </m:sSubPr>
                          <m:e>
                            <m:r>
                              <a:rPr lang="de-CH" sz="1800" i="1">
                                <a:solidFill>
                                  <a:prstClr val="black"/>
                                </a:solidFill>
                                <a:latin typeface="Cambria Math"/>
                                <a:ea typeface="Cambria Math"/>
                              </a:rPr>
                              <m:t>𝜆</m:t>
                            </m:r>
                          </m:e>
                          <m:sub>
                            <m:r>
                              <a:rPr lang="en-US" sz="1800" b="0" i="1" smtClean="0">
                                <a:solidFill>
                                  <a:prstClr val="black"/>
                                </a:solidFill>
                                <a:latin typeface="Cambria Math"/>
                              </a:rPr>
                              <m:t>1</m:t>
                            </m:r>
                          </m:sub>
                        </m:sSub>
                        <m:r>
                          <a:rPr lang="de-CH" sz="1800" i="1" smtClean="0">
                            <a:solidFill>
                              <a:prstClr val="black"/>
                            </a:solidFill>
                            <a:latin typeface="Cambria Math"/>
                            <a:ea typeface="Cambria Math"/>
                          </a:rPr>
                          <m:t>∙</m:t>
                        </m:r>
                        <m:sSub>
                          <m:sSubPr>
                            <m:ctrlPr>
                              <a:rPr lang="de-CH" sz="1800" i="1" smtClean="0">
                                <a:solidFill>
                                  <a:prstClr val="black"/>
                                </a:solidFill>
                                <a:latin typeface="Cambria Math" panose="02040503050406030204" pitchFamily="18" charset="0"/>
                                <a:ea typeface="Cambria Math"/>
                              </a:rPr>
                            </m:ctrlPr>
                          </m:sSubPr>
                          <m:e>
                            <m:r>
                              <a:rPr lang="de-CH" sz="1800" i="1">
                                <a:solidFill>
                                  <a:prstClr val="black"/>
                                </a:solidFill>
                                <a:latin typeface="Cambria Math"/>
                                <a:ea typeface="Cambria Math"/>
                              </a:rPr>
                              <m:t>𝑁</m:t>
                            </m:r>
                          </m:e>
                          <m:sub>
                            <m:r>
                              <a:rPr lang="en-US" sz="1800" b="0" i="1" smtClean="0">
                                <a:solidFill>
                                  <a:prstClr val="black"/>
                                </a:solidFill>
                                <a:latin typeface="Cambria Math"/>
                                <a:ea typeface="Cambria Math"/>
                              </a:rPr>
                              <m:t>1</m:t>
                            </m:r>
                          </m:sub>
                        </m:sSub>
                      </m:oMath>
                    </m:oMathPara>
                  </a14:m>
                  <a:endParaRPr lang="en-US" sz="1800" dirty="0">
                    <a:solidFill>
                      <a:prstClr val="black"/>
                    </a:solidFill>
                    <a:cs typeface="Arial" pitchFamily="34"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321818" y="1637495"/>
                  <a:ext cx="2058833" cy="618374"/>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E2F3DCE0-0054-999D-DEAD-6C65ECB72408}"/>
                    </a:ext>
                  </a:extLst>
                </p:cNvPr>
                <p:cNvSpPr txBox="1"/>
                <p:nvPr/>
              </p:nvSpPr>
              <p:spPr>
                <a:xfrm>
                  <a:off x="273657" y="2255869"/>
                  <a:ext cx="3720569" cy="618374"/>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f>
                          <m:fPr>
                            <m:ctrlPr>
                              <a:rPr lang="en-US" sz="1800" i="1" smtClean="0">
                                <a:solidFill>
                                  <a:prstClr val="black"/>
                                </a:solidFill>
                                <a:latin typeface="Cambria Math" panose="02040503050406030204" pitchFamily="18" charset="0"/>
                              </a:rPr>
                            </m:ctrlPr>
                          </m:fPr>
                          <m:num>
                            <m:r>
                              <m:rPr>
                                <m:sty m:val="p"/>
                              </m:rPr>
                              <a:rPr lang="en-US" sz="1800">
                                <a:solidFill>
                                  <a:prstClr val="black"/>
                                </a:solidFill>
                                <a:latin typeface="Cambria Math"/>
                              </a:rPr>
                              <m:t>d</m:t>
                            </m:r>
                            <m:sSub>
                              <m:sSubPr>
                                <m:ctrlPr>
                                  <a:rPr lang="en-US" sz="1800" i="1" smtClean="0">
                                    <a:solidFill>
                                      <a:prstClr val="black"/>
                                    </a:solidFill>
                                    <a:latin typeface="Cambria Math" panose="02040503050406030204" pitchFamily="18" charset="0"/>
                                  </a:rPr>
                                </m:ctrlPr>
                              </m:sSubPr>
                              <m:e>
                                <m:r>
                                  <a:rPr lang="en-US" sz="1800" b="0" i="1" smtClean="0">
                                    <a:solidFill>
                                      <a:prstClr val="black"/>
                                    </a:solidFill>
                                    <a:latin typeface="Cambria Math"/>
                                  </a:rPr>
                                  <m:t>𝑁</m:t>
                                </m:r>
                              </m:e>
                              <m:sub>
                                <m:r>
                                  <a:rPr lang="en-US" sz="1800" b="0" i="1" smtClean="0">
                                    <a:solidFill>
                                      <a:prstClr val="black"/>
                                    </a:solidFill>
                                    <a:latin typeface="Cambria Math"/>
                                  </a:rPr>
                                  <m:t>2</m:t>
                                </m:r>
                              </m:sub>
                            </m:sSub>
                          </m:num>
                          <m:den>
                            <m:r>
                              <m:rPr>
                                <m:sty m:val="p"/>
                              </m:rPr>
                              <a:rPr lang="en-US" sz="1800" smtClean="0">
                                <a:solidFill>
                                  <a:prstClr val="black"/>
                                </a:solidFill>
                                <a:latin typeface="Cambria Math"/>
                              </a:rPr>
                              <m:t>d</m:t>
                            </m:r>
                            <m:r>
                              <a:rPr lang="en-US" sz="1800" i="1" smtClean="0">
                                <a:solidFill>
                                  <a:prstClr val="black"/>
                                </a:solidFill>
                                <a:latin typeface="Cambria Math"/>
                              </a:rPr>
                              <m:t>𝑡</m:t>
                            </m:r>
                          </m:den>
                        </m:f>
                        <m:r>
                          <a:rPr lang="de-CH" sz="1800" i="1" smtClean="0">
                            <a:solidFill>
                              <a:prstClr val="black"/>
                            </a:solidFill>
                            <a:latin typeface="Cambria Math"/>
                          </a:rPr>
                          <m:t>=</m:t>
                        </m:r>
                        <m:sSub>
                          <m:sSubPr>
                            <m:ctrlPr>
                              <a:rPr lang="de-CH" sz="1800" i="1" smtClean="0">
                                <a:solidFill>
                                  <a:prstClr val="black"/>
                                </a:solidFill>
                                <a:latin typeface="Cambria Math" panose="02040503050406030204" pitchFamily="18" charset="0"/>
                              </a:rPr>
                            </m:ctrlPr>
                          </m:sSubPr>
                          <m:e>
                            <m:r>
                              <a:rPr lang="en-US" sz="1800" b="0" i="1" smtClean="0">
                                <a:solidFill>
                                  <a:prstClr val="black"/>
                                </a:solidFill>
                                <a:latin typeface="Cambria Math"/>
                              </a:rPr>
                              <m:t>𝑃</m:t>
                            </m:r>
                          </m:e>
                          <m:sub>
                            <m:r>
                              <a:rPr lang="en-US" sz="1800" b="0" i="1" smtClean="0">
                                <a:solidFill>
                                  <a:prstClr val="black"/>
                                </a:solidFill>
                                <a:latin typeface="Cambria Math"/>
                              </a:rPr>
                              <m:t>2</m:t>
                            </m:r>
                          </m:sub>
                        </m:sSub>
                        <m:r>
                          <a:rPr lang="en-US" sz="1800" b="0" i="1" smtClean="0">
                            <a:solidFill>
                              <a:prstClr val="black"/>
                            </a:solidFill>
                            <a:latin typeface="Cambria Math"/>
                          </a:rPr>
                          <m:t>+</m:t>
                        </m:r>
                        <m:sSub>
                          <m:sSubPr>
                            <m:ctrlPr>
                              <a:rPr lang="en-US" sz="1800" i="1">
                                <a:solidFill>
                                  <a:prstClr val="black"/>
                                </a:solidFill>
                                <a:latin typeface="Cambria Math" panose="02040503050406030204" pitchFamily="18" charset="0"/>
                              </a:rPr>
                            </m:ctrlPr>
                          </m:sSubPr>
                          <m:e>
                            <m:sSub>
                              <m:sSubPr>
                                <m:ctrlPr>
                                  <a:rPr lang="en-US" sz="1800" i="1" smtClean="0">
                                    <a:solidFill>
                                      <a:prstClr val="black"/>
                                    </a:solidFill>
                                    <a:latin typeface="Cambria Math" panose="02040503050406030204" pitchFamily="18" charset="0"/>
                                  </a:rPr>
                                </m:ctrlPr>
                              </m:sSubPr>
                              <m:e>
                                <m:r>
                                  <a:rPr lang="en-US" sz="1800" b="0" i="1" smtClean="0">
                                    <a:solidFill>
                                      <a:prstClr val="black"/>
                                    </a:solidFill>
                                    <a:latin typeface="Cambria Math"/>
                                  </a:rPr>
                                  <m:t>(</m:t>
                                </m:r>
                                <m:r>
                                  <a:rPr lang="en-US" sz="1800" b="0" i="1" smtClean="0">
                                    <a:solidFill>
                                      <a:prstClr val="black"/>
                                    </a:solidFill>
                                    <a:latin typeface="Cambria Math"/>
                                  </a:rPr>
                                  <m:t>𝑏</m:t>
                                </m:r>
                              </m:e>
                              <m:sub>
                                <m:r>
                                  <a:rPr lang="en-US" sz="1800" b="0" i="1" smtClean="0">
                                    <a:solidFill>
                                      <a:prstClr val="black"/>
                                    </a:solidFill>
                                    <a:latin typeface="Cambria Math"/>
                                  </a:rPr>
                                  <m:t>1,2</m:t>
                                </m:r>
                              </m:sub>
                            </m:sSub>
                            <m:r>
                              <a:rPr lang="en-US" sz="1800" i="1" smtClean="0">
                                <a:solidFill>
                                  <a:prstClr val="black"/>
                                </a:solidFill>
                                <a:latin typeface="Cambria Math"/>
                                <a:ea typeface="Cambria Math"/>
                              </a:rPr>
                              <m:t>∙</m:t>
                            </m:r>
                            <m:r>
                              <a:rPr lang="de-CH" sz="1800" i="1">
                                <a:solidFill>
                                  <a:prstClr val="black"/>
                                </a:solidFill>
                                <a:latin typeface="Cambria Math"/>
                                <a:ea typeface="Cambria Math"/>
                              </a:rPr>
                              <m:t>𝜆</m:t>
                            </m:r>
                          </m:e>
                          <m:sub>
                            <m:r>
                              <a:rPr lang="en-US" sz="1800" i="1">
                                <a:solidFill>
                                  <a:prstClr val="black"/>
                                </a:solidFill>
                                <a:latin typeface="Cambria Math"/>
                              </a:rPr>
                              <m:t>1</m:t>
                            </m:r>
                          </m:sub>
                        </m:sSub>
                        <m:r>
                          <a:rPr lang="de-CH" sz="1800" i="1">
                            <a:solidFill>
                              <a:prstClr val="black"/>
                            </a:solidFill>
                            <a:latin typeface="Cambria Math"/>
                            <a:ea typeface="Cambria Math"/>
                          </a:rPr>
                          <m:t>∙</m:t>
                        </m:r>
                        <m:sSub>
                          <m:sSubPr>
                            <m:ctrlPr>
                              <a:rPr lang="de-CH" sz="1800" i="1">
                                <a:solidFill>
                                  <a:prstClr val="black"/>
                                </a:solidFill>
                                <a:latin typeface="Cambria Math" panose="02040503050406030204" pitchFamily="18" charset="0"/>
                                <a:ea typeface="Cambria Math"/>
                              </a:rPr>
                            </m:ctrlPr>
                          </m:sSubPr>
                          <m:e>
                            <m:r>
                              <a:rPr lang="de-CH" sz="1800" i="1">
                                <a:solidFill>
                                  <a:prstClr val="black"/>
                                </a:solidFill>
                                <a:latin typeface="Cambria Math"/>
                                <a:ea typeface="Cambria Math"/>
                              </a:rPr>
                              <m:t>𝑁</m:t>
                            </m:r>
                          </m:e>
                          <m:sub>
                            <m:r>
                              <a:rPr lang="en-US" sz="1800" i="1">
                                <a:solidFill>
                                  <a:prstClr val="black"/>
                                </a:solidFill>
                                <a:latin typeface="Cambria Math"/>
                                <a:ea typeface="Cambria Math"/>
                              </a:rPr>
                              <m:t>1</m:t>
                            </m:r>
                          </m:sub>
                        </m:sSub>
                        <m:r>
                          <a:rPr lang="en-US" sz="1800" b="0" i="1" smtClean="0">
                            <a:solidFill>
                              <a:prstClr val="black"/>
                            </a:solidFill>
                            <a:latin typeface="Cambria Math"/>
                            <a:ea typeface="Cambria Math"/>
                          </a:rPr>
                          <m:t>)</m:t>
                        </m:r>
                        <m:r>
                          <a:rPr lang="en-US" sz="1800" b="0" i="1" smtClean="0">
                            <a:solidFill>
                              <a:prstClr val="black"/>
                            </a:solidFill>
                            <a:latin typeface="Cambria Math"/>
                          </a:rPr>
                          <m:t>−</m:t>
                        </m:r>
                        <m:sSub>
                          <m:sSubPr>
                            <m:ctrlPr>
                              <a:rPr lang="en-US" sz="1800" b="0" i="1" smtClean="0">
                                <a:solidFill>
                                  <a:prstClr val="black"/>
                                </a:solidFill>
                                <a:latin typeface="Cambria Math" panose="02040503050406030204" pitchFamily="18" charset="0"/>
                              </a:rPr>
                            </m:ctrlPr>
                          </m:sSubPr>
                          <m:e>
                            <m:r>
                              <a:rPr lang="de-CH" sz="1800" i="1">
                                <a:solidFill>
                                  <a:prstClr val="black"/>
                                </a:solidFill>
                                <a:latin typeface="Cambria Math"/>
                                <a:ea typeface="Cambria Math"/>
                              </a:rPr>
                              <m:t>𝜆</m:t>
                            </m:r>
                          </m:e>
                          <m:sub>
                            <m:r>
                              <a:rPr lang="en-US" sz="1800" b="0" i="1" smtClean="0">
                                <a:solidFill>
                                  <a:prstClr val="black"/>
                                </a:solidFill>
                                <a:latin typeface="Cambria Math"/>
                              </a:rPr>
                              <m:t>2</m:t>
                            </m:r>
                          </m:sub>
                        </m:sSub>
                        <m:r>
                          <a:rPr lang="de-CH" sz="1800" i="1" smtClean="0">
                            <a:solidFill>
                              <a:prstClr val="black"/>
                            </a:solidFill>
                            <a:latin typeface="Cambria Math"/>
                            <a:ea typeface="Cambria Math"/>
                          </a:rPr>
                          <m:t>∙</m:t>
                        </m:r>
                        <m:sSub>
                          <m:sSubPr>
                            <m:ctrlPr>
                              <a:rPr lang="de-CH" sz="1800" i="1" smtClean="0">
                                <a:solidFill>
                                  <a:prstClr val="black"/>
                                </a:solidFill>
                                <a:latin typeface="Cambria Math" panose="02040503050406030204" pitchFamily="18" charset="0"/>
                                <a:ea typeface="Cambria Math"/>
                              </a:rPr>
                            </m:ctrlPr>
                          </m:sSubPr>
                          <m:e>
                            <m:r>
                              <a:rPr lang="de-CH" sz="1800" i="1">
                                <a:solidFill>
                                  <a:prstClr val="black"/>
                                </a:solidFill>
                                <a:latin typeface="Cambria Math"/>
                                <a:ea typeface="Cambria Math"/>
                              </a:rPr>
                              <m:t>𝑁</m:t>
                            </m:r>
                          </m:e>
                          <m:sub>
                            <m:r>
                              <a:rPr lang="en-US" sz="1800" b="0" i="1" smtClean="0">
                                <a:solidFill>
                                  <a:prstClr val="black"/>
                                </a:solidFill>
                                <a:latin typeface="Cambria Math"/>
                                <a:ea typeface="Cambria Math"/>
                              </a:rPr>
                              <m:t>2</m:t>
                            </m:r>
                          </m:sub>
                        </m:sSub>
                      </m:oMath>
                    </m:oMathPara>
                  </a14:m>
                  <a:endParaRPr lang="en-US" sz="1800" dirty="0">
                    <a:solidFill>
                      <a:prstClr val="black"/>
                    </a:solidFill>
                    <a:cs typeface="Arial" pitchFamily="34"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73657" y="2255869"/>
                  <a:ext cx="3720569" cy="618374"/>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9A88D7B-928E-1D4E-D156-1AA8C9BFDA7C}"/>
                    </a:ext>
                  </a:extLst>
                </p:cNvPr>
                <p:cNvSpPr txBox="1"/>
                <p:nvPr/>
              </p:nvSpPr>
              <p:spPr>
                <a:xfrm>
                  <a:off x="321818" y="3042579"/>
                  <a:ext cx="4056880" cy="618374"/>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f>
                          <m:fPr>
                            <m:ctrlPr>
                              <a:rPr lang="en-US" sz="1800" i="1" smtClean="0">
                                <a:solidFill>
                                  <a:prstClr val="black"/>
                                </a:solidFill>
                                <a:latin typeface="Cambria Math" panose="02040503050406030204" pitchFamily="18" charset="0"/>
                              </a:rPr>
                            </m:ctrlPr>
                          </m:fPr>
                          <m:num>
                            <m:r>
                              <m:rPr>
                                <m:sty m:val="p"/>
                              </m:rPr>
                              <a:rPr lang="en-US" sz="1800">
                                <a:solidFill>
                                  <a:prstClr val="black"/>
                                </a:solidFill>
                                <a:latin typeface="Cambria Math"/>
                              </a:rPr>
                              <m:t>d</m:t>
                            </m:r>
                            <m:sSub>
                              <m:sSubPr>
                                <m:ctrlPr>
                                  <a:rPr lang="en-US" sz="1800" i="1" smtClean="0">
                                    <a:solidFill>
                                      <a:prstClr val="black"/>
                                    </a:solidFill>
                                    <a:latin typeface="Cambria Math" panose="02040503050406030204" pitchFamily="18" charset="0"/>
                                  </a:rPr>
                                </m:ctrlPr>
                              </m:sSubPr>
                              <m:e>
                                <m:r>
                                  <a:rPr lang="en-US" sz="1800" b="0" i="1" smtClean="0">
                                    <a:solidFill>
                                      <a:prstClr val="black"/>
                                    </a:solidFill>
                                    <a:latin typeface="Cambria Math"/>
                                  </a:rPr>
                                  <m:t>𝑁</m:t>
                                </m:r>
                              </m:e>
                              <m:sub>
                                <m:r>
                                  <a:rPr lang="en-US" sz="1800" b="0" i="1" smtClean="0">
                                    <a:solidFill>
                                      <a:prstClr val="black"/>
                                    </a:solidFill>
                                    <a:latin typeface="Cambria Math"/>
                                  </a:rPr>
                                  <m:t>𝑖</m:t>
                                </m:r>
                              </m:sub>
                            </m:sSub>
                          </m:num>
                          <m:den>
                            <m:r>
                              <m:rPr>
                                <m:sty m:val="p"/>
                              </m:rPr>
                              <a:rPr lang="en-US" sz="1800" smtClean="0">
                                <a:solidFill>
                                  <a:prstClr val="black"/>
                                </a:solidFill>
                                <a:latin typeface="Cambria Math"/>
                              </a:rPr>
                              <m:t>d</m:t>
                            </m:r>
                            <m:r>
                              <a:rPr lang="en-US" sz="1800" i="1" smtClean="0">
                                <a:solidFill>
                                  <a:prstClr val="black"/>
                                </a:solidFill>
                                <a:latin typeface="Cambria Math"/>
                              </a:rPr>
                              <m:t>𝑡</m:t>
                            </m:r>
                          </m:den>
                        </m:f>
                        <m:r>
                          <a:rPr lang="de-CH" sz="1800" i="1" smtClean="0">
                            <a:solidFill>
                              <a:prstClr val="black"/>
                            </a:solidFill>
                            <a:latin typeface="Cambria Math"/>
                          </a:rPr>
                          <m:t>=</m:t>
                        </m:r>
                        <m:sSub>
                          <m:sSubPr>
                            <m:ctrlPr>
                              <a:rPr lang="de-CH" sz="1800" i="1" smtClean="0">
                                <a:solidFill>
                                  <a:prstClr val="black"/>
                                </a:solidFill>
                                <a:latin typeface="Cambria Math" panose="02040503050406030204" pitchFamily="18" charset="0"/>
                              </a:rPr>
                            </m:ctrlPr>
                          </m:sSubPr>
                          <m:e>
                            <m:r>
                              <a:rPr lang="en-US" sz="1800" b="0" i="1" smtClean="0">
                                <a:solidFill>
                                  <a:prstClr val="black"/>
                                </a:solidFill>
                                <a:latin typeface="Cambria Math"/>
                              </a:rPr>
                              <m:t>𝑃</m:t>
                            </m:r>
                          </m:e>
                          <m:sub>
                            <m:r>
                              <a:rPr lang="en-US" sz="1800" b="0" i="1" smtClean="0">
                                <a:solidFill>
                                  <a:prstClr val="black"/>
                                </a:solidFill>
                                <a:latin typeface="Cambria Math"/>
                              </a:rPr>
                              <m:t>𝑖</m:t>
                            </m:r>
                          </m:sub>
                        </m:sSub>
                        <m:r>
                          <a:rPr lang="en-US" sz="1800" b="0" i="1" smtClean="0">
                            <a:solidFill>
                              <a:prstClr val="black"/>
                            </a:solidFill>
                            <a:latin typeface="Cambria Math"/>
                          </a:rPr>
                          <m:t>+</m:t>
                        </m:r>
                        <m:sSub>
                          <m:sSubPr>
                            <m:ctrlPr>
                              <a:rPr lang="en-US" sz="1800" i="1">
                                <a:solidFill>
                                  <a:prstClr val="black"/>
                                </a:solidFill>
                                <a:latin typeface="Cambria Math" panose="02040503050406030204" pitchFamily="18" charset="0"/>
                              </a:rPr>
                            </m:ctrlPr>
                          </m:sSubPr>
                          <m:e>
                            <m:sSub>
                              <m:sSubPr>
                                <m:ctrlPr>
                                  <a:rPr lang="en-US" sz="1800" i="1" smtClean="0">
                                    <a:solidFill>
                                      <a:prstClr val="black"/>
                                    </a:solidFill>
                                    <a:latin typeface="Cambria Math" panose="02040503050406030204" pitchFamily="18" charset="0"/>
                                  </a:rPr>
                                </m:ctrlPr>
                              </m:sSubPr>
                              <m:e>
                                <m:r>
                                  <a:rPr lang="en-US" sz="1800" b="0" i="1" smtClean="0">
                                    <a:solidFill>
                                      <a:prstClr val="black"/>
                                    </a:solidFill>
                                    <a:latin typeface="Cambria Math"/>
                                  </a:rPr>
                                  <m:t>(</m:t>
                                </m:r>
                                <m:r>
                                  <a:rPr lang="en-US" sz="1800" b="0" i="1" smtClean="0">
                                    <a:solidFill>
                                      <a:prstClr val="black"/>
                                    </a:solidFill>
                                    <a:latin typeface="Cambria Math"/>
                                  </a:rPr>
                                  <m:t>𝑏</m:t>
                                </m:r>
                              </m:e>
                              <m:sub>
                                <m:r>
                                  <a:rPr lang="en-US" sz="1800" b="0" i="1" smtClean="0">
                                    <a:solidFill>
                                      <a:prstClr val="black"/>
                                    </a:solidFill>
                                    <a:latin typeface="Cambria Math"/>
                                  </a:rPr>
                                  <m:t>𝑖</m:t>
                                </m:r>
                                <m:r>
                                  <a:rPr lang="en-US" sz="1800" b="0" i="1" smtClean="0">
                                    <a:solidFill>
                                      <a:prstClr val="black"/>
                                    </a:solidFill>
                                    <a:latin typeface="Cambria Math"/>
                                  </a:rPr>
                                  <m:t>−1,</m:t>
                                </m:r>
                                <m:r>
                                  <a:rPr lang="en-US" sz="1800" b="0" i="1" smtClean="0">
                                    <a:solidFill>
                                      <a:prstClr val="black"/>
                                    </a:solidFill>
                                    <a:latin typeface="Cambria Math"/>
                                  </a:rPr>
                                  <m:t>𝑖</m:t>
                                </m:r>
                              </m:sub>
                            </m:sSub>
                            <m:r>
                              <a:rPr lang="en-US" sz="1800" i="1" smtClean="0">
                                <a:solidFill>
                                  <a:prstClr val="black"/>
                                </a:solidFill>
                                <a:latin typeface="Cambria Math"/>
                                <a:ea typeface="Cambria Math"/>
                              </a:rPr>
                              <m:t>∙</m:t>
                            </m:r>
                            <m:r>
                              <a:rPr lang="de-CH" sz="1800" i="1">
                                <a:solidFill>
                                  <a:prstClr val="black"/>
                                </a:solidFill>
                                <a:latin typeface="Cambria Math"/>
                                <a:ea typeface="Cambria Math"/>
                              </a:rPr>
                              <m:t>𝜆</m:t>
                            </m:r>
                          </m:e>
                          <m:sub>
                            <m:r>
                              <a:rPr lang="en-US" sz="1800" b="0" i="1" smtClean="0">
                                <a:solidFill>
                                  <a:prstClr val="black"/>
                                </a:solidFill>
                                <a:latin typeface="Cambria Math"/>
                                <a:ea typeface="Cambria Math"/>
                              </a:rPr>
                              <m:t>𝑖</m:t>
                            </m:r>
                            <m:r>
                              <a:rPr lang="en-US" sz="1800" b="0" i="1" smtClean="0">
                                <a:solidFill>
                                  <a:prstClr val="black"/>
                                </a:solidFill>
                                <a:latin typeface="Cambria Math"/>
                                <a:ea typeface="Cambria Math"/>
                              </a:rPr>
                              <m:t>−1</m:t>
                            </m:r>
                          </m:sub>
                        </m:sSub>
                        <m:r>
                          <a:rPr lang="de-CH" sz="1800" i="1">
                            <a:solidFill>
                              <a:prstClr val="black"/>
                            </a:solidFill>
                            <a:latin typeface="Cambria Math"/>
                            <a:ea typeface="Cambria Math"/>
                          </a:rPr>
                          <m:t>∙</m:t>
                        </m:r>
                        <m:sSub>
                          <m:sSubPr>
                            <m:ctrlPr>
                              <a:rPr lang="de-CH" sz="1800" i="1">
                                <a:solidFill>
                                  <a:prstClr val="black"/>
                                </a:solidFill>
                                <a:latin typeface="Cambria Math" panose="02040503050406030204" pitchFamily="18" charset="0"/>
                                <a:ea typeface="Cambria Math"/>
                              </a:rPr>
                            </m:ctrlPr>
                          </m:sSubPr>
                          <m:e>
                            <m:r>
                              <a:rPr lang="de-CH" sz="1800" i="1">
                                <a:solidFill>
                                  <a:prstClr val="black"/>
                                </a:solidFill>
                                <a:latin typeface="Cambria Math"/>
                                <a:ea typeface="Cambria Math"/>
                              </a:rPr>
                              <m:t>𝑁</m:t>
                            </m:r>
                          </m:e>
                          <m:sub>
                            <m:r>
                              <a:rPr lang="en-US" sz="1800" b="0" i="1" smtClean="0">
                                <a:solidFill>
                                  <a:prstClr val="black"/>
                                </a:solidFill>
                                <a:latin typeface="Cambria Math"/>
                                <a:ea typeface="Cambria Math"/>
                              </a:rPr>
                              <m:t>𝑖</m:t>
                            </m:r>
                            <m:r>
                              <a:rPr lang="en-US" sz="1800" b="0" i="1" smtClean="0">
                                <a:solidFill>
                                  <a:prstClr val="black"/>
                                </a:solidFill>
                                <a:latin typeface="Cambria Math"/>
                                <a:ea typeface="Cambria Math"/>
                              </a:rPr>
                              <m:t>−1</m:t>
                            </m:r>
                          </m:sub>
                        </m:sSub>
                        <m:r>
                          <a:rPr lang="en-US" sz="1800" b="0" i="1" smtClean="0">
                            <a:solidFill>
                              <a:prstClr val="black"/>
                            </a:solidFill>
                            <a:latin typeface="Cambria Math"/>
                            <a:ea typeface="Cambria Math"/>
                          </a:rPr>
                          <m:t>)</m:t>
                        </m:r>
                        <m:r>
                          <a:rPr lang="en-US" sz="1800" b="0" i="1" smtClean="0">
                            <a:solidFill>
                              <a:prstClr val="black"/>
                            </a:solidFill>
                            <a:latin typeface="Cambria Math"/>
                          </a:rPr>
                          <m:t>−</m:t>
                        </m:r>
                        <m:sSub>
                          <m:sSubPr>
                            <m:ctrlPr>
                              <a:rPr lang="en-US" sz="1800" b="0" i="1" smtClean="0">
                                <a:solidFill>
                                  <a:prstClr val="black"/>
                                </a:solidFill>
                                <a:latin typeface="Cambria Math" panose="02040503050406030204" pitchFamily="18" charset="0"/>
                              </a:rPr>
                            </m:ctrlPr>
                          </m:sSubPr>
                          <m:e>
                            <m:r>
                              <a:rPr lang="de-CH" sz="1800" i="1">
                                <a:solidFill>
                                  <a:prstClr val="black"/>
                                </a:solidFill>
                                <a:latin typeface="Cambria Math"/>
                                <a:ea typeface="Cambria Math"/>
                              </a:rPr>
                              <m:t>𝜆</m:t>
                            </m:r>
                          </m:e>
                          <m:sub>
                            <m:r>
                              <a:rPr lang="en-US" sz="1800" b="0" i="1" smtClean="0">
                                <a:solidFill>
                                  <a:prstClr val="black"/>
                                </a:solidFill>
                                <a:latin typeface="Cambria Math"/>
                              </a:rPr>
                              <m:t>𝑖</m:t>
                            </m:r>
                          </m:sub>
                        </m:sSub>
                        <m:r>
                          <a:rPr lang="de-CH" sz="1800" i="1" smtClean="0">
                            <a:solidFill>
                              <a:prstClr val="black"/>
                            </a:solidFill>
                            <a:latin typeface="Cambria Math"/>
                            <a:ea typeface="Cambria Math"/>
                          </a:rPr>
                          <m:t>∙</m:t>
                        </m:r>
                        <m:sSub>
                          <m:sSubPr>
                            <m:ctrlPr>
                              <a:rPr lang="de-CH" sz="1800" i="1" smtClean="0">
                                <a:solidFill>
                                  <a:prstClr val="black"/>
                                </a:solidFill>
                                <a:latin typeface="Cambria Math" panose="02040503050406030204" pitchFamily="18" charset="0"/>
                                <a:ea typeface="Cambria Math"/>
                              </a:rPr>
                            </m:ctrlPr>
                          </m:sSubPr>
                          <m:e>
                            <m:r>
                              <a:rPr lang="de-CH" sz="1800" i="1">
                                <a:solidFill>
                                  <a:prstClr val="black"/>
                                </a:solidFill>
                                <a:latin typeface="Cambria Math"/>
                                <a:ea typeface="Cambria Math"/>
                              </a:rPr>
                              <m:t>𝑁</m:t>
                            </m:r>
                          </m:e>
                          <m:sub>
                            <m:r>
                              <a:rPr lang="en-US" sz="1800" b="0" i="1" smtClean="0">
                                <a:solidFill>
                                  <a:prstClr val="black"/>
                                </a:solidFill>
                                <a:latin typeface="Cambria Math"/>
                                <a:ea typeface="Cambria Math"/>
                              </a:rPr>
                              <m:t>𝑖</m:t>
                            </m:r>
                          </m:sub>
                        </m:sSub>
                      </m:oMath>
                    </m:oMathPara>
                  </a14:m>
                  <a:endParaRPr lang="en-US" sz="1800" dirty="0">
                    <a:solidFill>
                      <a:prstClr val="black"/>
                    </a:solidFill>
                    <a:cs typeface="Arial" pitchFamily="34"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21818" y="3042579"/>
                  <a:ext cx="4056880" cy="618374"/>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2A122A70-DBBA-7591-ECA2-DCA5E7342F2C}"/>
                    </a:ext>
                  </a:extLst>
                </p:cNvPr>
                <p:cNvSpPr txBox="1"/>
                <p:nvPr/>
              </p:nvSpPr>
              <p:spPr>
                <a:xfrm>
                  <a:off x="273657" y="3811459"/>
                  <a:ext cx="4473853" cy="618374"/>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f>
                          <m:fPr>
                            <m:ctrlPr>
                              <a:rPr lang="en-US" sz="1800" i="1" smtClean="0">
                                <a:solidFill>
                                  <a:prstClr val="black"/>
                                </a:solidFill>
                                <a:latin typeface="Cambria Math" panose="02040503050406030204" pitchFamily="18" charset="0"/>
                              </a:rPr>
                            </m:ctrlPr>
                          </m:fPr>
                          <m:num>
                            <m:r>
                              <m:rPr>
                                <m:sty m:val="p"/>
                              </m:rPr>
                              <a:rPr lang="en-US" sz="1800">
                                <a:solidFill>
                                  <a:prstClr val="black"/>
                                </a:solidFill>
                                <a:latin typeface="Cambria Math"/>
                              </a:rPr>
                              <m:t>d</m:t>
                            </m:r>
                            <m:sSub>
                              <m:sSubPr>
                                <m:ctrlPr>
                                  <a:rPr lang="en-US" sz="1800" i="1" smtClean="0">
                                    <a:solidFill>
                                      <a:prstClr val="black"/>
                                    </a:solidFill>
                                    <a:latin typeface="Cambria Math" panose="02040503050406030204" pitchFamily="18" charset="0"/>
                                  </a:rPr>
                                </m:ctrlPr>
                              </m:sSubPr>
                              <m:e>
                                <m:r>
                                  <a:rPr lang="en-US" sz="1800" b="0" i="1" smtClean="0">
                                    <a:solidFill>
                                      <a:prstClr val="black"/>
                                    </a:solidFill>
                                    <a:latin typeface="Cambria Math"/>
                                  </a:rPr>
                                  <m:t>𝑁</m:t>
                                </m:r>
                              </m:e>
                              <m:sub>
                                <m:r>
                                  <a:rPr lang="en-US" sz="1800" b="0" i="1" smtClean="0">
                                    <a:solidFill>
                                      <a:prstClr val="black"/>
                                    </a:solidFill>
                                    <a:latin typeface="Cambria Math"/>
                                  </a:rPr>
                                  <m:t>𝑛</m:t>
                                </m:r>
                              </m:sub>
                            </m:sSub>
                          </m:num>
                          <m:den>
                            <m:r>
                              <m:rPr>
                                <m:sty m:val="p"/>
                              </m:rPr>
                              <a:rPr lang="en-US" sz="1800" smtClean="0">
                                <a:solidFill>
                                  <a:prstClr val="black"/>
                                </a:solidFill>
                                <a:latin typeface="Cambria Math"/>
                              </a:rPr>
                              <m:t>d</m:t>
                            </m:r>
                            <m:r>
                              <a:rPr lang="en-US" sz="1800" i="1" smtClean="0">
                                <a:solidFill>
                                  <a:prstClr val="black"/>
                                </a:solidFill>
                                <a:latin typeface="Cambria Math"/>
                              </a:rPr>
                              <m:t>𝑡</m:t>
                            </m:r>
                          </m:den>
                        </m:f>
                        <m:r>
                          <a:rPr lang="de-CH" sz="1800" i="1" smtClean="0">
                            <a:solidFill>
                              <a:prstClr val="black"/>
                            </a:solidFill>
                            <a:latin typeface="Cambria Math"/>
                          </a:rPr>
                          <m:t>=</m:t>
                        </m:r>
                        <m:sSub>
                          <m:sSubPr>
                            <m:ctrlPr>
                              <a:rPr lang="de-CH" sz="1800" i="1" smtClean="0">
                                <a:solidFill>
                                  <a:prstClr val="black"/>
                                </a:solidFill>
                                <a:latin typeface="Cambria Math" panose="02040503050406030204" pitchFamily="18" charset="0"/>
                              </a:rPr>
                            </m:ctrlPr>
                          </m:sSubPr>
                          <m:e>
                            <m:r>
                              <a:rPr lang="en-US" sz="1800" b="0" i="1" smtClean="0">
                                <a:solidFill>
                                  <a:prstClr val="black"/>
                                </a:solidFill>
                                <a:latin typeface="Cambria Math"/>
                              </a:rPr>
                              <m:t>𝑃</m:t>
                            </m:r>
                          </m:e>
                          <m:sub>
                            <m:r>
                              <a:rPr lang="en-US" sz="1800" b="0" i="1" smtClean="0">
                                <a:solidFill>
                                  <a:prstClr val="black"/>
                                </a:solidFill>
                                <a:latin typeface="Cambria Math"/>
                              </a:rPr>
                              <m:t>𝑛</m:t>
                            </m:r>
                          </m:sub>
                        </m:sSub>
                        <m:r>
                          <a:rPr lang="en-US" sz="1800" b="0" i="1" smtClean="0">
                            <a:solidFill>
                              <a:prstClr val="black"/>
                            </a:solidFill>
                            <a:latin typeface="Cambria Math"/>
                          </a:rPr>
                          <m:t>+</m:t>
                        </m:r>
                        <m:sSub>
                          <m:sSubPr>
                            <m:ctrlPr>
                              <a:rPr lang="en-US" sz="1800" i="1">
                                <a:solidFill>
                                  <a:prstClr val="black"/>
                                </a:solidFill>
                                <a:latin typeface="Cambria Math" panose="02040503050406030204" pitchFamily="18" charset="0"/>
                              </a:rPr>
                            </m:ctrlPr>
                          </m:sSubPr>
                          <m:e>
                            <m:sSub>
                              <m:sSubPr>
                                <m:ctrlPr>
                                  <a:rPr lang="en-US" sz="1800" i="1" smtClean="0">
                                    <a:solidFill>
                                      <a:prstClr val="black"/>
                                    </a:solidFill>
                                    <a:latin typeface="Cambria Math" panose="02040503050406030204" pitchFamily="18" charset="0"/>
                                  </a:rPr>
                                </m:ctrlPr>
                              </m:sSubPr>
                              <m:e>
                                <m:r>
                                  <a:rPr lang="en-US" sz="1800" b="0" i="1" smtClean="0">
                                    <a:solidFill>
                                      <a:prstClr val="black"/>
                                    </a:solidFill>
                                    <a:latin typeface="Cambria Math"/>
                                  </a:rPr>
                                  <m:t>(</m:t>
                                </m:r>
                                <m:r>
                                  <a:rPr lang="en-US" sz="1800" b="0" i="1" smtClean="0">
                                    <a:solidFill>
                                      <a:prstClr val="black"/>
                                    </a:solidFill>
                                    <a:latin typeface="Cambria Math"/>
                                  </a:rPr>
                                  <m:t>𝑏</m:t>
                                </m:r>
                              </m:e>
                              <m:sub>
                                <m:r>
                                  <a:rPr lang="en-US" sz="1800" b="0" i="1" smtClean="0">
                                    <a:solidFill>
                                      <a:prstClr val="black"/>
                                    </a:solidFill>
                                    <a:latin typeface="Cambria Math"/>
                                  </a:rPr>
                                  <m:t>𝑛</m:t>
                                </m:r>
                                <m:r>
                                  <a:rPr lang="en-US" sz="1800" b="0" i="1" smtClean="0">
                                    <a:solidFill>
                                      <a:prstClr val="black"/>
                                    </a:solidFill>
                                    <a:latin typeface="Cambria Math"/>
                                  </a:rPr>
                                  <m:t>−1,</m:t>
                                </m:r>
                                <m:r>
                                  <a:rPr lang="en-US" sz="1800" b="0" i="1" smtClean="0">
                                    <a:solidFill>
                                      <a:prstClr val="black"/>
                                    </a:solidFill>
                                    <a:latin typeface="Cambria Math"/>
                                  </a:rPr>
                                  <m:t>𝑛</m:t>
                                </m:r>
                              </m:sub>
                            </m:sSub>
                            <m:r>
                              <a:rPr lang="en-US" sz="1800" i="1" smtClean="0">
                                <a:solidFill>
                                  <a:prstClr val="black"/>
                                </a:solidFill>
                                <a:latin typeface="Cambria Math"/>
                                <a:ea typeface="Cambria Math"/>
                              </a:rPr>
                              <m:t>∙</m:t>
                            </m:r>
                            <m:r>
                              <a:rPr lang="de-CH" sz="1800" i="1">
                                <a:solidFill>
                                  <a:prstClr val="black"/>
                                </a:solidFill>
                                <a:latin typeface="Cambria Math"/>
                                <a:ea typeface="Cambria Math"/>
                              </a:rPr>
                              <m:t>𝜆</m:t>
                            </m:r>
                          </m:e>
                          <m:sub>
                            <m:r>
                              <a:rPr lang="en-US" sz="1800" b="0" i="1" smtClean="0">
                                <a:solidFill>
                                  <a:prstClr val="black"/>
                                </a:solidFill>
                                <a:latin typeface="Cambria Math"/>
                                <a:ea typeface="Cambria Math"/>
                              </a:rPr>
                              <m:t>𝑛</m:t>
                            </m:r>
                            <m:r>
                              <a:rPr lang="en-US" sz="1800" b="0" i="1" smtClean="0">
                                <a:solidFill>
                                  <a:prstClr val="black"/>
                                </a:solidFill>
                                <a:latin typeface="Cambria Math"/>
                                <a:ea typeface="Cambria Math"/>
                              </a:rPr>
                              <m:t>−1</m:t>
                            </m:r>
                          </m:sub>
                        </m:sSub>
                        <m:r>
                          <a:rPr lang="de-CH" sz="1800" i="1">
                            <a:solidFill>
                              <a:prstClr val="black"/>
                            </a:solidFill>
                            <a:latin typeface="Cambria Math"/>
                            <a:ea typeface="Cambria Math"/>
                          </a:rPr>
                          <m:t>∙</m:t>
                        </m:r>
                        <m:sSub>
                          <m:sSubPr>
                            <m:ctrlPr>
                              <a:rPr lang="de-CH" sz="1800" i="1">
                                <a:solidFill>
                                  <a:prstClr val="black"/>
                                </a:solidFill>
                                <a:latin typeface="Cambria Math" panose="02040503050406030204" pitchFamily="18" charset="0"/>
                                <a:ea typeface="Cambria Math"/>
                              </a:rPr>
                            </m:ctrlPr>
                          </m:sSubPr>
                          <m:e>
                            <m:r>
                              <a:rPr lang="de-CH" sz="1800" i="1">
                                <a:solidFill>
                                  <a:prstClr val="black"/>
                                </a:solidFill>
                                <a:latin typeface="Cambria Math"/>
                                <a:ea typeface="Cambria Math"/>
                              </a:rPr>
                              <m:t>𝑁</m:t>
                            </m:r>
                          </m:e>
                          <m:sub>
                            <m:r>
                              <a:rPr lang="en-US" sz="1800" b="0" i="1" smtClean="0">
                                <a:solidFill>
                                  <a:prstClr val="black"/>
                                </a:solidFill>
                                <a:latin typeface="Cambria Math"/>
                                <a:ea typeface="Cambria Math"/>
                              </a:rPr>
                              <m:t>𝑛</m:t>
                            </m:r>
                            <m:r>
                              <a:rPr lang="en-US" sz="1800" b="0" i="1" smtClean="0">
                                <a:solidFill>
                                  <a:prstClr val="black"/>
                                </a:solidFill>
                                <a:latin typeface="Cambria Math"/>
                                <a:ea typeface="Cambria Math"/>
                              </a:rPr>
                              <m:t>−1</m:t>
                            </m:r>
                          </m:sub>
                        </m:sSub>
                        <m:r>
                          <a:rPr lang="en-US" sz="1800" b="0" i="1" smtClean="0">
                            <a:solidFill>
                              <a:prstClr val="black"/>
                            </a:solidFill>
                            <a:latin typeface="Cambria Math"/>
                            <a:ea typeface="Cambria Math"/>
                          </a:rPr>
                          <m:t>)</m:t>
                        </m:r>
                        <m:r>
                          <a:rPr lang="en-US" sz="1800" b="0" i="1" smtClean="0">
                            <a:solidFill>
                              <a:prstClr val="black"/>
                            </a:solidFill>
                            <a:latin typeface="Cambria Math"/>
                          </a:rPr>
                          <m:t>−</m:t>
                        </m:r>
                        <m:sSub>
                          <m:sSubPr>
                            <m:ctrlPr>
                              <a:rPr lang="en-US" sz="1800" b="0" i="1" smtClean="0">
                                <a:solidFill>
                                  <a:prstClr val="black"/>
                                </a:solidFill>
                                <a:latin typeface="Cambria Math" panose="02040503050406030204" pitchFamily="18" charset="0"/>
                              </a:rPr>
                            </m:ctrlPr>
                          </m:sSubPr>
                          <m:e>
                            <m:r>
                              <a:rPr lang="de-CH" sz="1800" i="1">
                                <a:solidFill>
                                  <a:prstClr val="black"/>
                                </a:solidFill>
                                <a:latin typeface="Cambria Math"/>
                                <a:ea typeface="Cambria Math"/>
                              </a:rPr>
                              <m:t>𝜆</m:t>
                            </m:r>
                          </m:e>
                          <m:sub>
                            <m:r>
                              <a:rPr lang="en-US" sz="1800" b="0" i="1" smtClean="0">
                                <a:solidFill>
                                  <a:prstClr val="black"/>
                                </a:solidFill>
                                <a:latin typeface="Cambria Math"/>
                              </a:rPr>
                              <m:t>𝑛</m:t>
                            </m:r>
                          </m:sub>
                        </m:sSub>
                        <m:r>
                          <a:rPr lang="de-CH" sz="1800" i="1" smtClean="0">
                            <a:solidFill>
                              <a:prstClr val="black"/>
                            </a:solidFill>
                            <a:latin typeface="Cambria Math"/>
                            <a:ea typeface="Cambria Math"/>
                          </a:rPr>
                          <m:t>∙</m:t>
                        </m:r>
                        <m:sSub>
                          <m:sSubPr>
                            <m:ctrlPr>
                              <a:rPr lang="de-CH" sz="1800" i="1" smtClean="0">
                                <a:solidFill>
                                  <a:prstClr val="black"/>
                                </a:solidFill>
                                <a:latin typeface="Cambria Math" panose="02040503050406030204" pitchFamily="18" charset="0"/>
                                <a:ea typeface="Cambria Math"/>
                              </a:rPr>
                            </m:ctrlPr>
                          </m:sSubPr>
                          <m:e>
                            <m:r>
                              <a:rPr lang="de-CH" sz="1800" i="1">
                                <a:solidFill>
                                  <a:prstClr val="black"/>
                                </a:solidFill>
                                <a:latin typeface="Cambria Math"/>
                                <a:ea typeface="Cambria Math"/>
                              </a:rPr>
                              <m:t>𝑁</m:t>
                            </m:r>
                          </m:e>
                          <m:sub>
                            <m:r>
                              <a:rPr lang="en-US" sz="1800" b="0" i="1" smtClean="0">
                                <a:solidFill>
                                  <a:prstClr val="black"/>
                                </a:solidFill>
                                <a:latin typeface="Cambria Math"/>
                                <a:ea typeface="Cambria Math"/>
                              </a:rPr>
                              <m:t>𝑛</m:t>
                            </m:r>
                          </m:sub>
                        </m:sSub>
                      </m:oMath>
                    </m:oMathPara>
                  </a14:m>
                  <a:endParaRPr lang="en-US" sz="1800" dirty="0">
                    <a:solidFill>
                      <a:prstClr val="black"/>
                    </a:solidFill>
                    <a:cs typeface="Arial" pitchFamily="34" charset="0"/>
                  </a:endParaRPr>
                </a:p>
              </p:txBody>
            </p:sp>
          </mc:Choice>
          <mc:Fallback xmlns="">
            <p:sp>
              <p:nvSpPr>
                <p:cNvPr id="11" name="TextBox 10">
                  <a:extLst>
                    <a:ext uri="{FF2B5EF4-FFF2-40B4-BE49-F238E27FC236}">
                      <a16:creationId xmlns:a16="http://schemas.microsoft.com/office/drawing/2014/main" id="{2A122A70-DBBA-7591-ECA2-DCA5E7342F2C}"/>
                    </a:ext>
                  </a:extLst>
                </p:cNvPr>
                <p:cNvSpPr txBox="1">
                  <a:spLocks noRot="1" noChangeAspect="1" noMove="1" noResize="1" noEditPoints="1" noAdjustHandles="1" noChangeArrowheads="1" noChangeShapeType="1" noTextEdit="1"/>
                </p:cNvSpPr>
                <p:nvPr/>
              </p:nvSpPr>
              <p:spPr>
                <a:xfrm>
                  <a:off x="273657" y="3811459"/>
                  <a:ext cx="4473853" cy="618374"/>
                </a:xfrm>
                <a:prstGeom prst="rect">
                  <a:avLst/>
                </a:prstGeom>
                <a:blipFill>
                  <a:blip r:embed="rId5"/>
                  <a:stretch>
                    <a:fillRect/>
                  </a:stretch>
                </a:blipFill>
              </p:spPr>
              <p:txBody>
                <a:bodyPr/>
                <a:lstStyle/>
                <a:p>
                  <a:r>
                    <a:rPr lang="en-GB">
                      <a:noFill/>
                    </a:rPr>
                    <a:t> </a:t>
                  </a:r>
                </a:p>
              </p:txBody>
            </p:sp>
          </mc:Fallback>
        </mc:AlternateContent>
        <p:grpSp>
          <p:nvGrpSpPr>
            <p:cNvPr id="12" name="Group 11">
              <a:extLst>
                <a:ext uri="{FF2B5EF4-FFF2-40B4-BE49-F238E27FC236}">
                  <a16:creationId xmlns:a16="http://schemas.microsoft.com/office/drawing/2014/main" id="{40ACDD24-93D7-957B-F145-DD0969649F59}"/>
                </a:ext>
              </a:extLst>
            </p:cNvPr>
            <p:cNvGrpSpPr/>
            <p:nvPr/>
          </p:nvGrpSpPr>
          <p:grpSpPr>
            <a:xfrm>
              <a:off x="1257922" y="2759925"/>
              <a:ext cx="1570006" cy="491153"/>
              <a:chOff x="4658177" y="1037418"/>
              <a:chExt cx="1570006" cy="491153"/>
            </a:xfrm>
          </p:grpSpPr>
          <p:sp>
            <p:nvSpPr>
              <p:cNvPr id="17" name="TextBox 16">
                <a:extLst>
                  <a:ext uri="{FF2B5EF4-FFF2-40B4-BE49-F238E27FC236}">
                    <a16:creationId xmlns:a16="http://schemas.microsoft.com/office/drawing/2014/main" id="{AECBD0D7-51E5-CCE5-6DC4-BF4C47C25345}"/>
                  </a:ext>
                </a:extLst>
              </p:cNvPr>
              <p:cNvSpPr txBox="1"/>
              <p:nvPr/>
            </p:nvSpPr>
            <p:spPr>
              <a:xfrm rot="5400000">
                <a:off x="4644008" y="1052736"/>
                <a:ext cx="490004" cy="461665"/>
              </a:xfrm>
              <a:prstGeom prst="rect">
                <a:avLst/>
              </a:prstGeom>
              <a:noFill/>
            </p:spPr>
            <p:txBody>
              <a:bodyPr wrap="square" rtlCol="0">
                <a:spAutoFit/>
              </a:bodyPr>
              <a:lstStyle/>
              <a:p>
                <a:r>
                  <a:rPr lang="en-US" dirty="0"/>
                  <a:t>…</a:t>
                </a:r>
              </a:p>
            </p:txBody>
          </p:sp>
          <p:sp>
            <p:nvSpPr>
              <p:cNvPr id="18" name="TextBox 17">
                <a:extLst>
                  <a:ext uri="{FF2B5EF4-FFF2-40B4-BE49-F238E27FC236}">
                    <a16:creationId xmlns:a16="http://schemas.microsoft.com/office/drawing/2014/main" id="{57EF5DB1-58E9-C83A-64CE-4D7EF899848D}"/>
                  </a:ext>
                </a:extLst>
              </p:cNvPr>
              <p:cNvSpPr txBox="1"/>
              <p:nvPr/>
            </p:nvSpPr>
            <p:spPr>
              <a:xfrm rot="5400000">
                <a:off x="5752349" y="1051587"/>
                <a:ext cx="490004" cy="461665"/>
              </a:xfrm>
              <a:prstGeom prst="rect">
                <a:avLst/>
              </a:prstGeom>
              <a:noFill/>
            </p:spPr>
            <p:txBody>
              <a:bodyPr wrap="square" rtlCol="0">
                <a:spAutoFit/>
              </a:bodyPr>
              <a:lstStyle/>
              <a:p>
                <a:r>
                  <a:rPr lang="en-US" dirty="0"/>
                  <a:t>…</a:t>
                </a:r>
              </a:p>
            </p:txBody>
          </p:sp>
        </p:grpSp>
        <p:grpSp>
          <p:nvGrpSpPr>
            <p:cNvPr id="13" name="Group 12">
              <a:extLst>
                <a:ext uri="{FF2B5EF4-FFF2-40B4-BE49-F238E27FC236}">
                  <a16:creationId xmlns:a16="http://schemas.microsoft.com/office/drawing/2014/main" id="{46EC3395-E926-6328-682F-79D6EEE79543}"/>
                </a:ext>
              </a:extLst>
            </p:cNvPr>
            <p:cNvGrpSpPr/>
            <p:nvPr/>
          </p:nvGrpSpPr>
          <p:grpSpPr>
            <a:xfrm>
              <a:off x="1257922" y="3552013"/>
              <a:ext cx="1570006" cy="491153"/>
              <a:chOff x="4658177" y="1037418"/>
              <a:chExt cx="1570006" cy="491153"/>
            </a:xfrm>
          </p:grpSpPr>
          <p:sp>
            <p:nvSpPr>
              <p:cNvPr id="15" name="TextBox 14">
                <a:extLst>
                  <a:ext uri="{FF2B5EF4-FFF2-40B4-BE49-F238E27FC236}">
                    <a16:creationId xmlns:a16="http://schemas.microsoft.com/office/drawing/2014/main" id="{15E18E79-8962-E3C7-DD57-6B342B36E811}"/>
                  </a:ext>
                </a:extLst>
              </p:cNvPr>
              <p:cNvSpPr txBox="1"/>
              <p:nvPr/>
            </p:nvSpPr>
            <p:spPr>
              <a:xfrm rot="5400000">
                <a:off x="4644008" y="1052736"/>
                <a:ext cx="490004" cy="461665"/>
              </a:xfrm>
              <a:prstGeom prst="rect">
                <a:avLst/>
              </a:prstGeom>
              <a:noFill/>
            </p:spPr>
            <p:txBody>
              <a:bodyPr wrap="square" rtlCol="0">
                <a:spAutoFit/>
              </a:bodyPr>
              <a:lstStyle/>
              <a:p>
                <a:r>
                  <a:rPr lang="en-US" dirty="0"/>
                  <a:t>…</a:t>
                </a:r>
              </a:p>
            </p:txBody>
          </p:sp>
          <p:sp>
            <p:nvSpPr>
              <p:cNvPr id="16" name="TextBox 15">
                <a:extLst>
                  <a:ext uri="{FF2B5EF4-FFF2-40B4-BE49-F238E27FC236}">
                    <a16:creationId xmlns:a16="http://schemas.microsoft.com/office/drawing/2014/main" id="{78FF930A-98D9-1D92-CE79-D995064E21F1}"/>
                  </a:ext>
                </a:extLst>
              </p:cNvPr>
              <p:cNvSpPr txBox="1"/>
              <p:nvPr/>
            </p:nvSpPr>
            <p:spPr>
              <a:xfrm rot="5400000">
                <a:off x="5752349" y="1051587"/>
                <a:ext cx="490004" cy="461665"/>
              </a:xfrm>
              <a:prstGeom prst="rect">
                <a:avLst/>
              </a:prstGeom>
              <a:noFill/>
            </p:spPr>
            <p:txBody>
              <a:bodyPr wrap="square" rtlCol="0">
                <a:spAutoFit/>
              </a:bodyPr>
              <a:lstStyle/>
              <a:p>
                <a:r>
                  <a:rPr lang="en-US" dirty="0"/>
                  <a:t>…</a:t>
                </a:r>
              </a:p>
            </p:txBody>
          </p:sp>
        </p:grpSp>
        <p:sp>
          <p:nvSpPr>
            <p:cNvPr id="14" name="TextBox 13">
              <a:extLst>
                <a:ext uri="{FF2B5EF4-FFF2-40B4-BE49-F238E27FC236}">
                  <a16:creationId xmlns:a16="http://schemas.microsoft.com/office/drawing/2014/main" id="{86295964-EAF9-32AA-87B2-335AE616129F}"/>
                </a:ext>
              </a:extLst>
            </p:cNvPr>
            <p:cNvSpPr txBox="1"/>
            <p:nvPr/>
          </p:nvSpPr>
          <p:spPr>
            <a:xfrm>
              <a:off x="5043133" y="2408564"/>
              <a:ext cx="3744416" cy="1077218"/>
            </a:xfrm>
            <a:prstGeom prst="rect">
              <a:avLst/>
            </a:prstGeom>
            <a:noFill/>
          </p:spPr>
          <p:txBody>
            <a:bodyPr wrap="square" rtlCol="0">
              <a:spAutoFit/>
            </a:bodyPr>
            <a:lstStyle/>
            <a:p>
              <a:pPr defTabSz="449263"/>
              <a:r>
                <a:rPr lang="en-US" sz="1600" dirty="0" err="1"/>
                <a:t>N</a:t>
              </a:r>
              <a:r>
                <a:rPr lang="en-US" sz="1600" baseline="-25000" dirty="0" err="1"/>
                <a:t>n</a:t>
              </a:r>
              <a:r>
                <a:rPr lang="en-US" sz="1600" dirty="0"/>
                <a:t> … Number of nuclides of isotope n</a:t>
              </a:r>
            </a:p>
            <a:p>
              <a:pPr defTabSz="449263"/>
              <a:r>
                <a:rPr lang="en-US" sz="1600" dirty="0" err="1"/>
                <a:t>P</a:t>
              </a:r>
              <a:r>
                <a:rPr lang="en-US" sz="1600" baseline="-25000" dirty="0" err="1"/>
                <a:t>n</a:t>
              </a:r>
              <a:r>
                <a:rPr lang="en-US" sz="1600" dirty="0"/>
                <a:t> … 	Production rate of isotope n</a:t>
              </a:r>
            </a:p>
            <a:p>
              <a:pPr defTabSz="449263"/>
              <a:r>
                <a:rPr lang="en-US" sz="1600" dirty="0" err="1"/>
                <a:t>l</a:t>
              </a:r>
              <a:r>
                <a:rPr lang="en-US" sz="1600" baseline="-25000" dirty="0" err="1"/>
                <a:t>n</a:t>
              </a:r>
              <a:r>
                <a:rPr lang="en-US" sz="1600" baseline="-25000" dirty="0"/>
                <a:t> …  	</a:t>
              </a:r>
              <a:r>
                <a:rPr lang="en-US" sz="1600" dirty="0"/>
                <a:t>Decay constant of isotope n</a:t>
              </a:r>
            </a:p>
            <a:p>
              <a:pPr defTabSz="449263"/>
              <a:r>
                <a:rPr lang="en-US" sz="1600" dirty="0"/>
                <a:t>b</a:t>
              </a:r>
              <a:r>
                <a:rPr lang="en-US" sz="1600" baseline="-25000" dirty="0"/>
                <a:t>n</a:t>
              </a:r>
              <a:r>
                <a:rPr lang="en-US" sz="1600" dirty="0"/>
                <a:t> … 	Branching ratio from isotope n-1 into n</a:t>
              </a:r>
            </a:p>
          </p:txBody>
        </p:sp>
      </p:grpSp>
      <p:sp>
        <p:nvSpPr>
          <p:cNvPr id="19" name="TextBox 18">
            <a:extLst>
              <a:ext uri="{FF2B5EF4-FFF2-40B4-BE49-F238E27FC236}">
                <a16:creationId xmlns:a16="http://schemas.microsoft.com/office/drawing/2014/main" id="{B8BEAB6B-91CB-DC73-EBAF-65CB918E347A}"/>
              </a:ext>
            </a:extLst>
          </p:cNvPr>
          <p:cNvSpPr txBox="1"/>
          <p:nvPr/>
        </p:nvSpPr>
        <p:spPr>
          <a:xfrm>
            <a:off x="860337" y="983148"/>
            <a:ext cx="5394618" cy="369332"/>
          </a:xfrm>
          <a:prstGeom prst="rect">
            <a:avLst/>
          </a:prstGeom>
          <a:noFill/>
        </p:spPr>
        <p:txBody>
          <a:bodyPr wrap="none" rtlCol="0">
            <a:spAutoFit/>
          </a:bodyPr>
          <a:lstStyle/>
          <a:p>
            <a:r>
              <a:rPr lang="en-GB" dirty="0"/>
              <a:t>Production &amp; decay described via </a:t>
            </a:r>
            <a:r>
              <a:rPr lang="en-GB" dirty="0">
                <a:solidFill>
                  <a:srgbClr val="C00000"/>
                </a:solidFill>
              </a:rPr>
              <a:t>Bateman equations</a:t>
            </a:r>
            <a:r>
              <a:rPr lang="en-GB" dirty="0"/>
              <a:t>:</a:t>
            </a:r>
            <a:endParaRPr lang="en-US" dirty="0">
              <a:solidFill>
                <a:srgbClr val="00B0F0"/>
              </a:solidFill>
            </a:endParaRPr>
          </a:p>
        </p:txBody>
      </p:sp>
      <p:grpSp>
        <p:nvGrpSpPr>
          <p:cNvPr id="20" name="Group 19">
            <a:extLst>
              <a:ext uri="{FF2B5EF4-FFF2-40B4-BE49-F238E27FC236}">
                <a16:creationId xmlns:a16="http://schemas.microsoft.com/office/drawing/2014/main" id="{A43DDF23-5E44-1464-825F-F7C4D3486147}"/>
              </a:ext>
            </a:extLst>
          </p:cNvPr>
          <p:cNvGrpSpPr/>
          <p:nvPr/>
        </p:nvGrpSpPr>
        <p:grpSpPr>
          <a:xfrm>
            <a:off x="3068242" y="4744751"/>
            <a:ext cx="6458961" cy="1288718"/>
            <a:chOff x="2481562" y="4737651"/>
            <a:chExt cx="6458961" cy="1351014"/>
          </a:xfrm>
        </p:grpSpPr>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FF4A38EE-4BD2-0FA4-C470-8A860DA011E0}"/>
                    </a:ext>
                  </a:extLst>
                </p:cNvPr>
                <p:cNvSpPr txBox="1"/>
                <p:nvPr/>
              </p:nvSpPr>
              <p:spPr>
                <a:xfrm>
                  <a:off x="2481562" y="5592584"/>
                  <a:ext cx="3972562" cy="496081"/>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acc>
                          <m:accPr>
                            <m:chr m:val="̇"/>
                            <m:ctrlPr>
                              <a:rPr lang="en-GB" sz="2400" b="1" i="1" smtClean="0">
                                <a:solidFill>
                                  <a:prstClr val="black"/>
                                </a:solidFill>
                                <a:latin typeface="Cambria Math" panose="02040503050406030204" pitchFamily="18" charset="0"/>
                              </a:rPr>
                            </m:ctrlPr>
                          </m:accPr>
                          <m:e>
                            <m:r>
                              <a:rPr lang="en-GB" sz="2400" b="0" i="1" smtClean="0">
                                <a:solidFill>
                                  <a:prstClr val="black"/>
                                </a:solidFill>
                                <a:latin typeface="Cambria Math" panose="02040503050406030204" pitchFamily="18" charset="0"/>
                              </a:rPr>
                              <m:t>𝑁</m:t>
                            </m:r>
                          </m:e>
                        </m:acc>
                        <m:r>
                          <a:rPr lang="de-CH" sz="2400" i="1" smtClean="0">
                            <a:solidFill>
                              <a:prstClr val="black"/>
                            </a:solidFill>
                            <a:latin typeface="Cambria Math"/>
                          </a:rPr>
                          <m:t>=</m:t>
                        </m:r>
                        <m:r>
                          <a:rPr lang="en-GB" sz="2400" b="1" i="1" smtClean="0">
                            <a:solidFill>
                              <a:prstClr val="black"/>
                            </a:solidFill>
                            <a:latin typeface="Cambria Math" panose="02040503050406030204" pitchFamily="18" charset="0"/>
                          </a:rPr>
                          <m:t>𝑨</m:t>
                        </m:r>
                        <m:r>
                          <a:rPr lang="en-GB" sz="2400" b="0" i="1" smtClean="0">
                            <a:solidFill>
                              <a:prstClr val="black"/>
                            </a:solidFill>
                            <a:latin typeface="Cambria Math" panose="02040503050406030204" pitchFamily="18" charset="0"/>
                          </a:rPr>
                          <m:t>𝑁</m:t>
                        </m:r>
                        <m:r>
                          <a:rPr lang="en-GB" sz="2400" b="0" i="1" smtClean="0">
                            <a:solidFill>
                              <a:prstClr val="black"/>
                            </a:solidFill>
                            <a:latin typeface="Cambria Math" panose="02040503050406030204" pitchFamily="18" charset="0"/>
                          </a:rPr>
                          <m:t>      </m:t>
                        </m:r>
                        <m:r>
                          <a:rPr lang="en-GB" sz="2400" b="0" i="1" smtClean="0">
                            <a:solidFill>
                              <a:prstClr val="black"/>
                            </a:solidFill>
                            <a:latin typeface="Cambria Math" panose="02040503050406030204" pitchFamily="18" charset="0"/>
                          </a:rPr>
                          <m:t>𝑤𝑖𝑡h</m:t>
                        </m:r>
                        <m:r>
                          <a:rPr lang="en-GB" sz="2400" b="0" i="1" smtClean="0">
                            <a:solidFill>
                              <a:prstClr val="black"/>
                            </a:solidFill>
                            <a:latin typeface="Cambria Math" panose="02040503050406030204" pitchFamily="18" charset="0"/>
                          </a:rPr>
                          <m:t> </m:t>
                        </m:r>
                        <m:r>
                          <a:rPr lang="en-GB" sz="2400" b="0" i="1" smtClean="0">
                            <a:solidFill>
                              <a:prstClr val="black"/>
                            </a:solidFill>
                            <a:latin typeface="Cambria Math" panose="02040503050406030204" pitchFamily="18" charset="0"/>
                          </a:rPr>
                          <m:t>𝑁</m:t>
                        </m:r>
                        <m:d>
                          <m:dPr>
                            <m:ctrlPr>
                              <a:rPr lang="en-GB" sz="2400" b="0" i="1" smtClean="0">
                                <a:solidFill>
                                  <a:prstClr val="black"/>
                                </a:solidFill>
                                <a:latin typeface="Cambria Math" panose="02040503050406030204" pitchFamily="18" charset="0"/>
                              </a:rPr>
                            </m:ctrlPr>
                          </m:dPr>
                          <m:e>
                            <m:r>
                              <a:rPr lang="en-GB" sz="2400" b="0" i="1" smtClean="0">
                                <a:solidFill>
                                  <a:prstClr val="black"/>
                                </a:solidFill>
                                <a:latin typeface="Cambria Math" panose="02040503050406030204" pitchFamily="18" charset="0"/>
                              </a:rPr>
                              <m:t>0</m:t>
                            </m:r>
                          </m:e>
                        </m:d>
                        <m:r>
                          <a:rPr lang="en-GB" sz="2400" b="0" i="1" smtClean="0">
                            <a:solidFill>
                              <a:prstClr val="black"/>
                            </a:solidFill>
                            <a:latin typeface="Cambria Math" panose="02040503050406030204" pitchFamily="18" charset="0"/>
                          </a:rPr>
                          <m:t>= </m:t>
                        </m:r>
                        <m:sSub>
                          <m:sSubPr>
                            <m:ctrlPr>
                              <a:rPr lang="en-GB" sz="2400" b="0" i="1" smtClean="0">
                                <a:solidFill>
                                  <a:prstClr val="black"/>
                                </a:solidFill>
                                <a:latin typeface="Cambria Math" panose="02040503050406030204" pitchFamily="18" charset="0"/>
                              </a:rPr>
                            </m:ctrlPr>
                          </m:sSubPr>
                          <m:e>
                            <m:r>
                              <a:rPr lang="en-GB" sz="2400" b="0" i="1" smtClean="0">
                                <a:solidFill>
                                  <a:prstClr val="black"/>
                                </a:solidFill>
                                <a:latin typeface="Cambria Math" panose="02040503050406030204" pitchFamily="18" charset="0"/>
                              </a:rPr>
                              <m:t>𝑁</m:t>
                            </m:r>
                          </m:e>
                          <m:sub>
                            <m:r>
                              <a:rPr lang="en-GB" sz="2400" b="0" i="1" smtClean="0">
                                <a:solidFill>
                                  <a:prstClr val="black"/>
                                </a:solidFill>
                                <a:latin typeface="Cambria Math" panose="02040503050406030204" pitchFamily="18" charset="0"/>
                              </a:rPr>
                              <m:t>0</m:t>
                            </m:r>
                          </m:sub>
                        </m:sSub>
                        <m:r>
                          <a:rPr lang="en-GB" sz="2400" b="0" i="1" smtClean="0">
                            <a:solidFill>
                              <a:prstClr val="black"/>
                            </a:solidFill>
                            <a:latin typeface="Cambria Math" panose="02040503050406030204" pitchFamily="18" charset="0"/>
                          </a:rPr>
                          <m:t> </m:t>
                        </m:r>
                      </m:oMath>
                    </m:oMathPara>
                  </a14:m>
                  <a:endParaRPr lang="en-US" sz="2400" dirty="0">
                    <a:solidFill>
                      <a:prstClr val="black"/>
                    </a:solidFill>
                    <a:cs typeface="Arial" pitchFamily="34" charset="0"/>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2481562" y="5592584"/>
                  <a:ext cx="3972562" cy="496081"/>
                </a:xfrm>
                <a:prstGeom prst="rect">
                  <a:avLst/>
                </a:prstGeom>
                <a:blipFill rotWithShape="0">
                  <a:blip r:embed="rId6"/>
                  <a:stretch>
                    <a:fillRect t="-1282" b="-2564"/>
                  </a:stretch>
                </a:blipFill>
              </p:spPr>
              <p:txBody>
                <a:bodyPr/>
                <a:lstStyle/>
                <a:p>
                  <a:r>
                    <a:rPr lang="en-GB">
                      <a:noFill/>
                    </a:rPr>
                    <a:t> </a:t>
                  </a:r>
                </a:p>
              </p:txBody>
            </p:sp>
          </mc:Fallback>
        </mc:AlternateContent>
        <p:sp>
          <p:nvSpPr>
            <p:cNvPr id="22" name="Down Arrow 21">
              <a:extLst>
                <a:ext uri="{FF2B5EF4-FFF2-40B4-BE49-F238E27FC236}">
                  <a16:creationId xmlns:a16="http://schemas.microsoft.com/office/drawing/2014/main" id="{AE126807-265E-02AD-3C51-D0E0AC377EBA}"/>
                </a:ext>
              </a:extLst>
            </p:cNvPr>
            <p:cNvSpPr/>
            <p:nvPr/>
          </p:nvSpPr>
          <p:spPr>
            <a:xfrm>
              <a:off x="4013360" y="4788579"/>
              <a:ext cx="432048" cy="6293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D880F84C-8321-0FF4-987D-52C791475757}"/>
                </a:ext>
              </a:extLst>
            </p:cNvPr>
            <p:cNvSpPr txBox="1"/>
            <p:nvPr/>
          </p:nvSpPr>
          <p:spPr>
            <a:xfrm>
              <a:off x="4556759" y="4737651"/>
              <a:ext cx="4383764" cy="677574"/>
            </a:xfrm>
            <a:prstGeom prst="rect">
              <a:avLst/>
            </a:prstGeom>
            <a:noFill/>
          </p:spPr>
          <p:txBody>
            <a:bodyPr wrap="none" rtlCol="0">
              <a:spAutoFit/>
            </a:bodyPr>
            <a:lstStyle/>
            <a:p>
              <a:r>
                <a:rPr lang="en-GB" dirty="0"/>
                <a:t>written with a matrix A</a:t>
              </a:r>
              <a:br>
                <a:rPr lang="en-GB" dirty="0"/>
              </a:br>
              <a:r>
                <a:rPr lang="en-GB" dirty="0"/>
                <a:t>(ignoring production in a first simplification)</a:t>
              </a:r>
            </a:p>
          </p:txBody>
        </p:sp>
      </p:grpSp>
      <p:sp>
        <p:nvSpPr>
          <p:cNvPr id="24" name="Right Brace 23">
            <a:extLst>
              <a:ext uri="{FF2B5EF4-FFF2-40B4-BE49-F238E27FC236}">
                <a16:creationId xmlns:a16="http://schemas.microsoft.com/office/drawing/2014/main" id="{986DFD3D-687C-8FA6-C61F-BF790DDCE817}"/>
              </a:ext>
            </a:extLst>
          </p:cNvPr>
          <p:cNvSpPr/>
          <p:nvPr/>
        </p:nvSpPr>
        <p:spPr>
          <a:xfrm rot="5400000">
            <a:off x="1776340" y="3841362"/>
            <a:ext cx="143352" cy="360040"/>
          </a:xfrm>
          <a:prstGeom prst="rightBrace">
            <a:avLst>
              <a:gd name="adj1" fmla="val 0"/>
              <a:gd name="adj2" fmla="val 50000"/>
            </a:avLst>
          </a:prstGeom>
          <a:noFill/>
          <a:ln>
            <a:solidFill>
              <a:srgbClr val="0070C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sp>
        <p:nvSpPr>
          <p:cNvPr id="25" name="TextBox 24">
            <a:extLst>
              <a:ext uri="{FF2B5EF4-FFF2-40B4-BE49-F238E27FC236}">
                <a16:creationId xmlns:a16="http://schemas.microsoft.com/office/drawing/2014/main" id="{545799BE-841B-8E0B-825D-19418DDE24B9}"/>
              </a:ext>
            </a:extLst>
          </p:cNvPr>
          <p:cNvSpPr txBox="1"/>
          <p:nvPr/>
        </p:nvSpPr>
        <p:spPr>
          <a:xfrm>
            <a:off x="1338298" y="4126876"/>
            <a:ext cx="1156086" cy="400110"/>
          </a:xfrm>
          <a:prstGeom prst="rect">
            <a:avLst/>
          </a:prstGeom>
          <a:noFill/>
        </p:spPr>
        <p:txBody>
          <a:bodyPr wrap="none" rtlCol="0">
            <a:spAutoFit/>
          </a:bodyPr>
          <a:lstStyle/>
          <a:p>
            <a:r>
              <a:rPr lang="en-GB" sz="2000" dirty="0">
                <a:solidFill>
                  <a:srgbClr val="0070C0"/>
                </a:solidFill>
                <a:latin typeface="+mj-lt"/>
              </a:rPr>
              <a:t>build-up</a:t>
            </a:r>
            <a:endParaRPr lang="en-US" sz="2000" dirty="0">
              <a:solidFill>
                <a:srgbClr val="0070C0"/>
              </a:solidFill>
              <a:latin typeface="+mj-lt"/>
            </a:endParaRPr>
          </a:p>
        </p:txBody>
      </p:sp>
      <p:sp>
        <p:nvSpPr>
          <p:cNvPr id="26" name="Right Brace 25">
            <a:extLst>
              <a:ext uri="{FF2B5EF4-FFF2-40B4-BE49-F238E27FC236}">
                <a16:creationId xmlns:a16="http://schemas.microsoft.com/office/drawing/2014/main" id="{D7CF3AD3-719D-ED22-19A8-A45B90A089B2}"/>
              </a:ext>
            </a:extLst>
          </p:cNvPr>
          <p:cNvSpPr/>
          <p:nvPr/>
        </p:nvSpPr>
        <p:spPr>
          <a:xfrm rot="5400000">
            <a:off x="3613111" y="2512620"/>
            <a:ext cx="173277" cy="3019980"/>
          </a:xfrm>
          <a:prstGeom prst="rightBrace">
            <a:avLst>
              <a:gd name="adj1" fmla="val 0"/>
              <a:gd name="adj2" fmla="val 49683"/>
            </a:avLst>
          </a:prstGeom>
          <a:noFill/>
          <a:ln>
            <a:solidFill>
              <a:srgbClr val="7030A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sp>
        <p:nvSpPr>
          <p:cNvPr id="27" name="TextBox 26">
            <a:extLst>
              <a:ext uri="{FF2B5EF4-FFF2-40B4-BE49-F238E27FC236}">
                <a16:creationId xmlns:a16="http://schemas.microsoft.com/office/drawing/2014/main" id="{CAD1E1CB-73BB-7E84-D0EE-1FC822423481}"/>
              </a:ext>
            </a:extLst>
          </p:cNvPr>
          <p:cNvSpPr txBox="1"/>
          <p:nvPr/>
        </p:nvSpPr>
        <p:spPr>
          <a:xfrm>
            <a:off x="3288118" y="4126876"/>
            <a:ext cx="862450" cy="400110"/>
          </a:xfrm>
          <a:prstGeom prst="rect">
            <a:avLst/>
          </a:prstGeom>
          <a:noFill/>
        </p:spPr>
        <p:txBody>
          <a:bodyPr wrap="square" rtlCol="0">
            <a:spAutoFit/>
          </a:bodyPr>
          <a:lstStyle/>
          <a:p>
            <a:r>
              <a:rPr lang="en-GB" sz="2000" dirty="0">
                <a:solidFill>
                  <a:srgbClr val="7030A0"/>
                </a:solidFill>
                <a:latin typeface="+mj-lt"/>
              </a:rPr>
              <a:t>decay</a:t>
            </a:r>
            <a:endParaRPr lang="en-US" sz="2000" dirty="0">
              <a:solidFill>
                <a:srgbClr val="7030A0"/>
              </a:solidFill>
              <a:latin typeface="+mj-lt"/>
            </a:endParaRPr>
          </a:p>
        </p:txBody>
      </p:sp>
      <p:sp>
        <p:nvSpPr>
          <p:cNvPr id="28" name="Rectangle 27">
            <a:extLst>
              <a:ext uri="{FF2B5EF4-FFF2-40B4-BE49-F238E27FC236}">
                <a16:creationId xmlns:a16="http://schemas.microsoft.com/office/drawing/2014/main" id="{A324501D-C3E3-F7FB-B49B-E49ABC51EA4F}"/>
              </a:ext>
            </a:extLst>
          </p:cNvPr>
          <p:cNvSpPr/>
          <p:nvPr/>
        </p:nvSpPr>
        <p:spPr>
          <a:xfrm>
            <a:off x="1687966" y="1449114"/>
            <a:ext cx="354606" cy="2563408"/>
          </a:xfrm>
          <a:prstGeom prst="rect">
            <a:avLst/>
          </a:prstGeom>
          <a:solidFill>
            <a:srgbClr val="0070C0">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BBBF9E1D-A0B0-32FB-61CB-08DB752D26AA}"/>
              </a:ext>
            </a:extLst>
          </p:cNvPr>
          <p:cNvSpPr/>
          <p:nvPr/>
        </p:nvSpPr>
        <p:spPr>
          <a:xfrm>
            <a:off x="2176933" y="1458596"/>
            <a:ext cx="2972511" cy="2563408"/>
          </a:xfrm>
          <a:prstGeom prst="rect">
            <a:avLst/>
          </a:prstGeom>
          <a:solidFill>
            <a:srgbClr val="7030A0">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38CB0899-AD50-436F-6268-C2DE00609BA1}"/>
              </a:ext>
            </a:extLst>
          </p:cNvPr>
          <p:cNvSpPr/>
          <p:nvPr/>
        </p:nvSpPr>
        <p:spPr>
          <a:xfrm>
            <a:off x="838200" y="2056323"/>
            <a:ext cx="4495990" cy="2549978"/>
          </a:xfrm>
          <a:prstGeom prst="rect">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2313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1" fill="hold" grpId="0" nodeType="clickEffect">
                                  <p:stCondLst>
                                    <p:cond delay="0"/>
                                  </p:stCondLst>
                                  <p:childTnLst>
                                    <p:animEffect transition="out" filter="wipe(up)">
                                      <p:cBhvr>
                                        <p:cTn id="6" dur="500"/>
                                        <p:tgtEl>
                                          <p:spTgt spid="30"/>
                                        </p:tgtEl>
                                      </p:cBhvr>
                                    </p:animEffect>
                                    <p:set>
                                      <p:cBhvr>
                                        <p:cTn id="7" dur="1" fill="hold">
                                          <p:stCondLst>
                                            <p:cond delay="499"/>
                                          </p:stCondLst>
                                        </p:cTn>
                                        <p:tgtEl>
                                          <p:spTgt spid="30"/>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18A25-CE2D-19F2-9ADD-F9796DF071CC}"/>
              </a:ext>
            </a:extLst>
          </p:cNvPr>
          <p:cNvSpPr>
            <a:spLocks noGrp="1"/>
          </p:cNvSpPr>
          <p:nvPr>
            <p:ph type="title"/>
          </p:nvPr>
        </p:nvSpPr>
        <p:spPr/>
        <p:txBody>
          <a:bodyPr/>
          <a:lstStyle/>
          <a:p>
            <a:r>
              <a:rPr lang="en-US" dirty="0"/>
              <a:t>Calculation of activity – decay chains</a:t>
            </a:r>
            <a:endParaRPr lang="en-GB" dirty="0"/>
          </a:p>
        </p:txBody>
      </p:sp>
      <p:sp>
        <p:nvSpPr>
          <p:cNvPr id="4" name="Date Placeholder 3">
            <a:extLst>
              <a:ext uri="{FF2B5EF4-FFF2-40B4-BE49-F238E27FC236}">
                <a16:creationId xmlns:a16="http://schemas.microsoft.com/office/drawing/2014/main" id="{8991ADC0-3E5A-F62D-87ED-E4FC88F4DB43}"/>
              </a:ext>
            </a:extLst>
          </p:cNvPr>
          <p:cNvSpPr>
            <a:spLocks noGrp="1"/>
          </p:cNvSpPr>
          <p:nvPr>
            <p:ph type="dt" sz="half" idx="10"/>
          </p:nvPr>
        </p:nvSpPr>
        <p:spPr/>
        <p:txBody>
          <a:bodyPr/>
          <a:lstStyle/>
          <a:p>
            <a:r>
              <a:rPr lang="en-US"/>
              <a:t>October 2023</a:t>
            </a:r>
            <a:endParaRPr lang="en-GB"/>
          </a:p>
        </p:txBody>
      </p:sp>
      <p:sp>
        <p:nvSpPr>
          <p:cNvPr id="5" name="Footer Placeholder 4">
            <a:extLst>
              <a:ext uri="{FF2B5EF4-FFF2-40B4-BE49-F238E27FC236}">
                <a16:creationId xmlns:a16="http://schemas.microsoft.com/office/drawing/2014/main" id="{9CD9B109-16D0-C544-9135-D9CFC1951563}"/>
              </a:ext>
            </a:extLst>
          </p:cNvPr>
          <p:cNvSpPr>
            <a:spLocks noGrp="1"/>
          </p:cNvSpPr>
          <p:nvPr>
            <p:ph type="ftr" sz="quarter" idx="11"/>
          </p:nvPr>
        </p:nvSpPr>
        <p:spPr/>
        <p:txBody>
          <a:bodyPr/>
          <a:lstStyle/>
          <a:p>
            <a:r>
              <a:rPr lang="en-GB"/>
              <a:t>RADMEP Workshop 2024</a:t>
            </a:r>
          </a:p>
        </p:txBody>
      </p:sp>
      <p:sp>
        <p:nvSpPr>
          <p:cNvPr id="6" name="Slide Number Placeholder 5">
            <a:extLst>
              <a:ext uri="{FF2B5EF4-FFF2-40B4-BE49-F238E27FC236}">
                <a16:creationId xmlns:a16="http://schemas.microsoft.com/office/drawing/2014/main" id="{702FFA11-A169-904A-2CCB-F55C3C0EC128}"/>
              </a:ext>
            </a:extLst>
          </p:cNvPr>
          <p:cNvSpPr>
            <a:spLocks noGrp="1"/>
          </p:cNvSpPr>
          <p:nvPr>
            <p:ph type="sldNum" sz="quarter" idx="12"/>
          </p:nvPr>
        </p:nvSpPr>
        <p:spPr/>
        <p:txBody>
          <a:bodyPr/>
          <a:lstStyle/>
          <a:p>
            <a:fld id="{BCD55979-00CC-4874-A80E-0959E76EB92F}" type="slidenum">
              <a:rPr lang="en-GB" smtClean="0"/>
              <a:t>21</a:t>
            </a:fld>
            <a:endParaRPr lang="en-GB"/>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DE79EFA-F9A3-CD42-5417-6EEBFDCCD282}"/>
                  </a:ext>
                </a:extLst>
              </p:cNvPr>
              <p:cNvSpPr txBox="1"/>
              <p:nvPr/>
            </p:nvSpPr>
            <p:spPr>
              <a:xfrm>
                <a:off x="895028" y="1092822"/>
                <a:ext cx="1340431" cy="473206"/>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acc>
                        <m:accPr>
                          <m:chr m:val="̇"/>
                          <m:ctrlPr>
                            <a:rPr lang="en-GB" sz="2400" b="1" i="1" smtClean="0">
                              <a:solidFill>
                                <a:prstClr val="black"/>
                              </a:solidFill>
                              <a:latin typeface="Cambria Math" panose="02040503050406030204" pitchFamily="18" charset="0"/>
                            </a:rPr>
                          </m:ctrlPr>
                        </m:accPr>
                        <m:e>
                          <m:r>
                            <a:rPr lang="en-GB" sz="2400" b="0" i="1" smtClean="0">
                              <a:solidFill>
                                <a:prstClr val="black"/>
                              </a:solidFill>
                              <a:latin typeface="Cambria Math" panose="02040503050406030204" pitchFamily="18" charset="0"/>
                            </a:rPr>
                            <m:t>𝑁</m:t>
                          </m:r>
                        </m:e>
                      </m:acc>
                      <m:r>
                        <a:rPr lang="de-CH" sz="2400" i="1" smtClean="0">
                          <a:solidFill>
                            <a:prstClr val="black"/>
                          </a:solidFill>
                          <a:latin typeface="Cambria Math"/>
                        </a:rPr>
                        <m:t>=</m:t>
                      </m:r>
                      <m:r>
                        <a:rPr lang="en-GB" sz="2400" b="1" i="1" smtClean="0">
                          <a:solidFill>
                            <a:prstClr val="black"/>
                          </a:solidFill>
                          <a:latin typeface="Cambria Math" panose="02040503050406030204" pitchFamily="18" charset="0"/>
                        </a:rPr>
                        <m:t>𝑨</m:t>
                      </m:r>
                      <m:r>
                        <a:rPr lang="en-GB" sz="2400" b="0" i="1" smtClean="0">
                          <a:solidFill>
                            <a:prstClr val="black"/>
                          </a:solidFill>
                          <a:latin typeface="Cambria Math" panose="02040503050406030204" pitchFamily="18" charset="0"/>
                        </a:rPr>
                        <m:t>𝑁</m:t>
                      </m:r>
                    </m:oMath>
                  </m:oMathPara>
                </a14:m>
                <a:endParaRPr lang="en-US" sz="2400" dirty="0">
                  <a:solidFill>
                    <a:prstClr val="black"/>
                  </a:solidFill>
                  <a:cs typeface="Arial" pitchFamily="34" charset="0"/>
                </a:endParaRPr>
              </a:p>
            </p:txBody>
          </p:sp>
        </mc:Choice>
        <mc:Fallback xmlns="">
          <p:sp>
            <p:nvSpPr>
              <p:cNvPr id="7" name="TextBox 6">
                <a:extLst>
                  <a:ext uri="{FF2B5EF4-FFF2-40B4-BE49-F238E27FC236}">
                    <a16:creationId xmlns:a16="http://schemas.microsoft.com/office/drawing/2014/main" id="{2DE79EFA-F9A3-CD42-5417-6EEBFDCCD282}"/>
                  </a:ext>
                </a:extLst>
              </p:cNvPr>
              <p:cNvSpPr txBox="1">
                <a:spLocks noRot="1" noChangeAspect="1" noMove="1" noResize="1" noEditPoints="1" noAdjustHandles="1" noChangeArrowheads="1" noChangeShapeType="1" noTextEdit="1"/>
              </p:cNvSpPr>
              <p:nvPr/>
            </p:nvSpPr>
            <p:spPr>
              <a:xfrm>
                <a:off x="895028" y="1092822"/>
                <a:ext cx="1340431" cy="473206"/>
              </a:xfrm>
              <a:prstGeom prst="rect">
                <a:avLst/>
              </a:prstGeom>
              <a:blipFill>
                <a:blip r:embed="rId2"/>
                <a:stretch>
                  <a:fillRect t="-1282"/>
                </a:stretch>
              </a:blipFill>
            </p:spPr>
            <p:txBody>
              <a:bodyPr/>
              <a:lstStyle/>
              <a:p>
                <a:r>
                  <a:rPr lang="en-GB">
                    <a:noFill/>
                  </a:rPr>
                  <a:t> </a:t>
                </a:r>
              </a:p>
            </p:txBody>
          </p:sp>
        </mc:Fallback>
      </mc:AlternateContent>
      <p:sp>
        <p:nvSpPr>
          <p:cNvPr id="8" name="TextBox 7">
            <a:extLst>
              <a:ext uri="{FF2B5EF4-FFF2-40B4-BE49-F238E27FC236}">
                <a16:creationId xmlns:a16="http://schemas.microsoft.com/office/drawing/2014/main" id="{8FB1505C-DF82-7729-AAFD-5B74E32134F7}"/>
              </a:ext>
            </a:extLst>
          </p:cNvPr>
          <p:cNvSpPr txBox="1"/>
          <p:nvPr/>
        </p:nvSpPr>
        <p:spPr>
          <a:xfrm>
            <a:off x="3007305" y="1138751"/>
            <a:ext cx="4501553" cy="369332"/>
          </a:xfrm>
          <a:prstGeom prst="rect">
            <a:avLst/>
          </a:prstGeom>
          <a:noFill/>
        </p:spPr>
        <p:txBody>
          <a:bodyPr wrap="none" rtlCol="0">
            <a:spAutoFit/>
          </a:bodyPr>
          <a:lstStyle/>
          <a:p>
            <a:r>
              <a:rPr lang="en-GB" dirty="0"/>
              <a:t>can be solved via matrix exponential method</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12A941D1-36A8-48E5-2F40-3D723AEFC8BD}"/>
                  </a:ext>
                </a:extLst>
              </p:cNvPr>
              <p:cNvSpPr txBox="1"/>
              <p:nvPr/>
            </p:nvSpPr>
            <p:spPr>
              <a:xfrm>
                <a:off x="823020" y="1701839"/>
                <a:ext cx="2068259" cy="4689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400" b="0" i="1" smtClean="0">
                          <a:solidFill>
                            <a:prstClr val="black"/>
                          </a:solidFill>
                          <a:latin typeface="Cambria Math" panose="02040503050406030204" pitchFamily="18" charset="0"/>
                        </a:rPr>
                        <m:t>𝑁</m:t>
                      </m:r>
                      <m:r>
                        <a:rPr lang="en-GB" sz="2400" b="0" i="1" smtClean="0">
                          <a:solidFill>
                            <a:prstClr val="black"/>
                          </a:solidFill>
                          <a:latin typeface="Cambria Math" panose="02040503050406030204" pitchFamily="18" charset="0"/>
                        </a:rPr>
                        <m:t>(</m:t>
                      </m:r>
                      <m:r>
                        <a:rPr lang="en-GB" sz="2400" b="0" i="1" smtClean="0">
                          <a:solidFill>
                            <a:prstClr val="black"/>
                          </a:solidFill>
                          <a:latin typeface="Cambria Math" panose="02040503050406030204" pitchFamily="18" charset="0"/>
                        </a:rPr>
                        <m:t>𝑡</m:t>
                      </m:r>
                      <m:r>
                        <a:rPr lang="en-GB" sz="2400" b="0" i="1" smtClean="0">
                          <a:solidFill>
                            <a:prstClr val="black"/>
                          </a:solidFill>
                          <a:latin typeface="Cambria Math" panose="02040503050406030204" pitchFamily="18" charset="0"/>
                        </a:rPr>
                        <m:t>)=</m:t>
                      </m:r>
                      <m:sSup>
                        <m:sSupPr>
                          <m:ctrlPr>
                            <a:rPr lang="de-CH" sz="2400" i="1" smtClean="0">
                              <a:solidFill>
                                <a:prstClr val="black"/>
                              </a:solidFill>
                              <a:latin typeface="Cambria Math" panose="02040503050406030204" pitchFamily="18" charset="0"/>
                            </a:rPr>
                          </m:ctrlPr>
                        </m:sSupPr>
                        <m:e>
                          <m:r>
                            <a:rPr lang="en-GB" sz="2400" b="0" i="1" smtClean="0">
                              <a:solidFill>
                                <a:prstClr val="black"/>
                              </a:solidFill>
                              <a:latin typeface="Cambria Math" panose="02040503050406030204" pitchFamily="18" charset="0"/>
                            </a:rPr>
                            <m:t>𝑒</m:t>
                          </m:r>
                        </m:e>
                        <m:sup>
                          <m:r>
                            <a:rPr lang="en-GB" sz="2400" b="1" i="1">
                              <a:solidFill>
                                <a:prstClr val="black"/>
                              </a:solidFill>
                              <a:latin typeface="Cambria Math" panose="02040503050406030204" pitchFamily="18" charset="0"/>
                            </a:rPr>
                            <m:t>𝑨</m:t>
                          </m:r>
                          <m:r>
                            <a:rPr lang="en-GB" sz="2400" b="0" i="1" smtClean="0">
                              <a:solidFill>
                                <a:prstClr val="black"/>
                              </a:solidFill>
                              <a:latin typeface="Cambria Math" panose="02040503050406030204" pitchFamily="18" charset="0"/>
                            </a:rPr>
                            <m:t>𝑡</m:t>
                          </m:r>
                        </m:sup>
                      </m:sSup>
                      <m:sSub>
                        <m:sSubPr>
                          <m:ctrlPr>
                            <a:rPr lang="de-CH" sz="2400" i="1" smtClean="0">
                              <a:solidFill>
                                <a:prstClr val="black"/>
                              </a:solidFill>
                              <a:latin typeface="Cambria Math" panose="02040503050406030204" pitchFamily="18" charset="0"/>
                            </a:rPr>
                          </m:ctrlPr>
                        </m:sSubPr>
                        <m:e>
                          <m:r>
                            <a:rPr lang="en-GB" sz="2400" b="0" i="1" smtClean="0">
                              <a:solidFill>
                                <a:prstClr val="black"/>
                              </a:solidFill>
                              <a:latin typeface="Cambria Math" panose="02040503050406030204" pitchFamily="18" charset="0"/>
                            </a:rPr>
                            <m:t>𝑁</m:t>
                          </m:r>
                        </m:e>
                        <m:sub>
                          <m:r>
                            <a:rPr lang="en-GB" sz="2400" b="0" i="1" smtClean="0">
                              <a:solidFill>
                                <a:prstClr val="black"/>
                              </a:solidFill>
                              <a:latin typeface="Cambria Math" panose="02040503050406030204" pitchFamily="18" charset="0"/>
                            </a:rPr>
                            <m:t>0</m:t>
                          </m:r>
                        </m:sub>
                      </m:sSub>
                    </m:oMath>
                  </m:oMathPara>
                </a14:m>
                <a:endParaRPr lang="en-US" sz="2400" dirty="0">
                  <a:solidFill>
                    <a:prstClr val="black"/>
                  </a:solidFill>
                  <a:cs typeface="Arial" pitchFamily="34" charset="0"/>
                </a:endParaRPr>
              </a:p>
            </p:txBody>
          </p:sp>
        </mc:Choice>
        <mc:Fallback xmlns="">
          <p:sp>
            <p:nvSpPr>
              <p:cNvPr id="9" name="TextBox 8">
                <a:extLst>
                  <a:ext uri="{FF2B5EF4-FFF2-40B4-BE49-F238E27FC236}">
                    <a16:creationId xmlns:a16="http://schemas.microsoft.com/office/drawing/2014/main" id="{12A941D1-36A8-48E5-2F40-3D723AEFC8BD}"/>
                  </a:ext>
                </a:extLst>
              </p:cNvPr>
              <p:cNvSpPr txBox="1">
                <a:spLocks noRot="1" noChangeAspect="1" noMove="1" noResize="1" noEditPoints="1" noAdjustHandles="1" noChangeArrowheads="1" noChangeShapeType="1" noTextEdit="1"/>
              </p:cNvSpPr>
              <p:nvPr/>
            </p:nvSpPr>
            <p:spPr>
              <a:xfrm>
                <a:off x="823020" y="1701839"/>
                <a:ext cx="2068259" cy="468975"/>
              </a:xfrm>
              <a:prstGeom prst="rect">
                <a:avLst/>
              </a:prstGeom>
              <a:blipFill>
                <a:blip r:embed="rId3"/>
                <a:stretch>
                  <a:fillRect b="-19481"/>
                </a:stretch>
              </a:blipFill>
            </p:spPr>
            <p:txBody>
              <a:bodyPr/>
              <a:lstStyle/>
              <a:p>
                <a:r>
                  <a:rPr lang="en-GB">
                    <a:noFill/>
                  </a:rPr>
                  <a:t> </a:t>
                </a:r>
              </a:p>
            </p:txBody>
          </p:sp>
        </mc:Fallback>
      </mc:AlternateContent>
      <p:sp>
        <p:nvSpPr>
          <p:cNvPr id="10" name="TextBox 9">
            <a:extLst>
              <a:ext uri="{FF2B5EF4-FFF2-40B4-BE49-F238E27FC236}">
                <a16:creationId xmlns:a16="http://schemas.microsoft.com/office/drawing/2014/main" id="{508B1DF8-F0C6-2C33-9D49-9E3F5D23E134}"/>
              </a:ext>
            </a:extLst>
          </p:cNvPr>
          <p:cNvSpPr txBox="1"/>
          <p:nvPr/>
        </p:nvSpPr>
        <p:spPr>
          <a:xfrm>
            <a:off x="2982471" y="1751661"/>
            <a:ext cx="769954" cy="369332"/>
          </a:xfrm>
          <a:prstGeom prst="rect">
            <a:avLst/>
          </a:prstGeom>
          <a:noFill/>
        </p:spPr>
        <p:txBody>
          <a:bodyPr wrap="none" rtlCol="0">
            <a:spAutoFit/>
          </a:bodyPr>
          <a:lstStyle/>
          <a:p>
            <a:r>
              <a:rPr lang="en-GB" dirty="0"/>
              <a:t>where</a:t>
            </a:r>
          </a:p>
        </p:txBody>
      </p:sp>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5B1E214C-CDC0-5439-C8F2-34B32E711325}"/>
                  </a:ext>
                </a:extLst>
              </p:cNvPr>
              <p:cNvSpPr/>
              <p:nvPr/>
            </p:nvSpPr>
            <p:spPr>
              <a:xfrm>
                <a:off x="3744206" y="1679473"/>
                <a:ext cx="705642" cy="46897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de-CH" sz="2400" i="1" smtClean="0">
                              <a:solidFill>
                                <a:prstClr val="black"/>
                              </a:solidFill>
                              <a:latin typeface="Cambria Math" panose="02040503050406030204" pitchFamily="18" charset="0"/>
                            </a:rPr>
                          </m:ctrlPr>
                        </m:sSupPr>
                        <m:e>
                          <m:r>
                            <a:rPr lang="en-GB" sz="2400" i="1" smtClean="0">
                              <a:solidFill>
                                <a:prstClr val="black"/>
                              </a:solidFill>
                              <a:latin typeface="Cambria Math" panose="02040503050406030204" pitchFamily="18" charset="0"/>
                            </a:rPr>
                            <m:t>𝑒</m:t>
                          </m:r>
                        </m:e>
                        <m:sup>
                          <m:r>
                            <a:rPr lang="en-GB" sz="2400" b="1" i="1">
                              <a:solidFill>
                                <a:prstClr val="black"/>
                              </a:solidFill>
                              <a:latin typeface="Cambria Math" panose="02040503050406030204" pitchFamily="18" charset="0"/>
                            </a:rPr>
                            <m:t>𝑨</m:t>
                          </m:r>
                          <m:r>
                            <a:rPr lang="en-GB" sz="2400" i="1">
                              <a:solidFill>
                                <a:prstClr val="black"/>
                              </a:solidFill>
                              <a:latin typeface="Cambria Math" panose="02040503050406030204" pitchFamily="18" charset="0"/>
                            </a:rPr>
                            <m:t>𝑡</m:t>
                          </m:r>
                        </m:sup>
                      </m:sSup>
                    </m:oMath>
                  </m:oMathPara>
                </a14:m>
                <a:endParaRPr lang="en-GB" dirty="0"/>
              </a:p>
            </p:txBody>
          </p:sp>
        </mc:Choice>
        <mc:Fallback xmlns="">
          <p:sp>
            <p:nvSpPr>
              <p:cNvPr id="11" name="Rectangle 10">
                <a:extLst>
                  <a:ext uri="{FF2B5EF4-FFF2-40B4-BE49-F238E27FC236}">
                    <a16:creationId xmlns:a16="http://schemas.microsoft.com/office/drawing/2014/main" id="{5B1E214C-CDC0-5439-C8F2-34B32E711325}"/>
                  </a:ext>
                </a:extLst>
              </p:cNvPr>
              <p:cNvSpPr>
                <a:spLocks noRot="1" noChangeAspect="1" noMove="1" noResize="1" noEditPoints="1" noAdjustHandles="1" noChangeArrowheads="1" noChangeShapeType="1" noTextEdit="1"/>
              </p:cNvSpPr>
              <p:nvPr/>
            </p:nvSpPr>
            <p:spPr>
              <a:xfrm>
                <a:off x="3744206" y="1679473"/>
                <a:ext cx="705642" cy="468975"/>
              </a:xfrm>
              <a:prstGeom prst="rect">
                <a:avLst/>
              </a:prstGeom>
              <a:blipFill>
                <a:blip r:embed="rId4"/>
                <a:stretch>
                  <a:fillRect/>
                </a:stretch>
              </a:blipFill>
            </p:spPr>
            <p:txBody>
              <a:bodyPr/>
              <a:lstStyle/>
              <a:p>
                <a:r>
                  <a:rPr lang="en-GB">
                    <a:noFill/>
                  </a:rPr>
                  <a:t> </a:t>
                </a:r>
              </a:p>
            </p:txBody>
          </p:sp>
        </mc:Fallback>
      </mc:AlternateContent>
      <p:sp>
        <p:nvSpPr>
          <p:cNvPr id="13" name="TextBox 12">
            <a:extLst>
              <a:ext uri="{FF2B5EF4-FFF2-40B4-BE49-F238E27FC236}">
                <a16:creationId xmlns:a16="http://schemas.microsoft.com/office/drawing/2014/main" id="{AD9F9FC6-DDDF-ED22-11F2-88F2ED162B14}"/>
              </a:ext>
            </a:extLst>
          </p:cNvPr>
          <p:cNvSpPr txBox="1"/>
          <p:nvPr/>
        </p:nvSpPr>
        <p:spPr>
          <a:xfrm>
            <a:off x="4465844" y="1793657"/>
            <a:ext cx="3464410" cy="369332"/>
          </a:xfrm>
          <a:prstGeom prst="rect">
            <a:avLst/>
          </a:prstGeom>
          <a:noFill/>
        </p:spPr>
        <p:txBody>
          <a:bodyPr wrap="none" rtlCol="0">
            <a:spAutoFit/>
          </a:bodyPr>
          <a:lstStyle/>
          <a:p>
            <a:r>
              <a:rPr lang="en-GB" dirty="0"/>
              <a:t>is the so-called matrix exponential</a:t>
            </a:r>
          </a:p>
        </p:txBody>
      </p:sp>
      <p:sp>
        <p:nvSpPr>
          <p:cNvPr id="3" name="TextBox 2">
            <a:extLst>
              <a:ext uri="{FF2B5EF4-FFF2-40B4-BE49-F238E27FC236}">
                <a16:creationId xmlns:a16="http://schemas.microsoft.com/office/drawing/2014/main" id="{30FC641F-C372-F941-5E93-C9F2E7DCE94D}"/>
              </a:ext>
            </a:extLst>
          </p:cNvPr>
          <p:cNvSpPr txBox="1"/>
          <p:nvPr/>
        </p:nvSpPr>
        <p:spPr>
          <a:xfrm>
            <a:off x="823020" y="2539490"/>
            <a:ext cx="10008574" cy="646331"/>
          </a:xfrm>
          <a:prstGeom prst="rect">
            <a:avLst/>
          </a:prstGeom>
          <a:noFill/>
        </p:spPr>
        <p:txBody>
          <a:bodyPr wrap="none" rtlCol="0">
            <a:spAutoFit/>
          </a:bodyPr>
          <a:lstStyle/>
          <a:p>
            <a:r>
              <a:rPr lang="en-GB" dirty="0"/>
              <a:t>Matrix exponential </a:t>
            </a:r>
            <a:r>
              <a:rPr lang="en-GB" dirty="0" err="1"/>
              <a:t>e</a:t>
            </a:r>
            <a:r>
              <a:rPr lang="en-GB" b="1" baseline="30000" dirty="0" err="1"/>
              <a:t>A</a:t>
            </a:r>
            <a:r>
              <a:rPr lang="en-GB" b="1" baseline="30000" dirty="0"/>
              <a:t> </a:t>
            </a:r>
            <a:r>
              <a:rPr lang="en-GB" dirty="0"/>
              <a:t>is unfortunately not the exp() of each matrix element but an algebraic mapping. </a:t>
            </a:r>
            <a:br>
              <a:rPr lang="en-GB" dirty="0"/>
            </a:br>
            <a:r>
              <a:rPr lang="en-GB" dirty="0"/>
              <a:t>exp() of each matrix element only works for diagonalized matrices:</a:t>
            </a:r>
          </a:p>
        </p:txBody>
      </p:sp>
      <p:sp>
        <p:nvSpPr>
          <p:cNvPr id="20" name="Right Arrow 7">
            <a:extLst>
              <a:ext uri="{FF2B5EF4-FFF2-40B4-BE49-F238E27FC236}">
                <a16:creationId xmlns:a16="http://schemas.microsoft.com/office/drawing/2014/main" id="{40E34866-D5D8-2948-1B7A-CC36EB55FE53}"/>
              </a:ext>
            </a:extLst>
          </p:cNvPr>
          <p:cNvSpPr/>
          <p:nvPr/>
        </p:nvSpPr>
        <p:spPr>
          <a:xfrm>
            <a:off x="2711259" y="3523984"/>
            <a:ext cx="360040"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a:extLst>
              <a:ext uri="{FF2B5EF4-FFF2-40B4-BE49-F238E27FC236}">
                <a16:creationId xmlns:a16="http://schemas.microsoft.com/office/drawing/2014/main" id="{043BF619-9ECE-DF4A-EDAF-4B7FC5BEDB7F}"/>
              </a:ext>
            </a:extLst>
          </p:cNvPr>
          <p:cNvPicPr>
            <a:picLocks noChangeAspect="1"/>
          </p:cNvPicPr>
          <p:nvPr/>
        </p:nvPicPr>
        <p:blipFill>
          <a:blip r:embed="rId5"/>
          <a:stretch>
            <a:fillRect/>
          </a:stretch>
        </p:blipFill>
        <p:spPr>
          <a:xfrm>
            <a:off x="1263090" y="3336190"/>
            <a:ext cx="1188118" cy="685453"/>
          </a:xfrm>
          <a:prstGeom prst="rect">
            <a:avLst/>
          </a:prstGeom>
        </p:spPr>
      </p:pic>
      <p:pic>
        <p:nvPicPr>
          <p:cNvPr id="23" name="Picture 22">
            <a:extLst>
              <a:ext uri="{FF2B5EF4-FFF2-40B4-BE49-F238E27FC236}">
                <a16:creationId xmlns:a16="http://schemas.microsoft.com/office/drawing/2014/main" id="{0548D45A-0595-69B4-0A8A-29CF9C02D547}"/>
              </a:ext>
            </a:extLst>
          </p:cNvPr>
          <p:cNvPicPr>
            <a:picLocks noChangeAspect="1"/>
          </p:cNvPicPr>
          <p:nvPr/>
        </p:nvPicPr>
        <p:blipFill>
          <a:blip r:embed="rId6"/>
          <a:stretch>
            <a:fillRect/>
          </a:stretch>
        </p:blipFill>
        <p:spPr>
          <a:xfrm>
            <a:off x="3338056" y="3244251"/>
            <a:ext cx="1927236" cy="854408"/>
          </a:xfrm>
          <a:prstGeom prst="rect">
            <a:avLst/>
          </a:prstGeom>
        </p:spPr>
      </p:pic>
      <p:sp>
        <p:nvSpPr>
          <p:cNvPr id="25" name="TextBox 24">
            <a:extLst>
              <a:ext uri="{FF2B5EF4-FFF2-40B4-BE49-F238E27FC236}">
                <a16:creationId xmlns:a16="http://schemas.microsoft.com/office/drawing/2014/main" id="{5C506A67-1856-2F92-B300-F1C6CD8F868F}"/>
              </a:ext>
            </a:extLst>
          </p:cNvPr>
          <p:cNvSpPr txBox="1"/>
          <p:nvPr/>
        </p:nvSpPr>
        <p:spPr>
          <a:xfrm>
            <a:off x="945819" y="4318510"/>
            <a:ext cx="4923143" cy="369332"/>
          </a:xfrm>
          <a:prstGeom prst="rect">
            <a:avLst/>
          </a:prstGeom>
          <a:noFill/>
        </p:spPr>
        <p:txBody>
          <a:bodyPr wrap="none" rtlCol="0">
            <a:spAutoFit/>
          </a:bodyPr>
          <a:lstStyle/>
          <a:p>
            <a:r>
              <a:rPr lang="en-US" dirty="0">
                <a:sym typeface="Wingdings" panose="05000000000000000000" pitchFamily="2" charset="2"/>
              </a:rPr>
              <a:t> </a:t>
            </a:r>
            <a:r>
              <a:rPr lang="en-US" dirty="0" err="1">
                <a:sym typeface="Wingdings" panose="05000000000000000000" pitchFamily="2" charset="2"/>
              </a:rPr>
              <a:t>Eigendecomposition</a:t>
            </a:r>
            <a:r>
              <a:rPr lang="en-US" dirty="0">
                <a:sym typeface="Wingdings" panose="05000000000000000000" pitchFamily="2" charset="2"/>
              </a:rPr>
              <a:t> (if matrix is not defective)</a:t>
            </a:r>
            <a:endParaRPr lang="en-GB" dirty="0"/>
          </a:p>
        </p:txBody>
      </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B7A6C819-6080-A41A-97CB-3DCF2612F47F}"/>
                  </a:ext>
                </a:extLst>
              </p:cNvPr>
              <p:cNvSpPr txBox="1"/>
              <p:nvPr/>
            </p:nvSpPr>
            <p:spPr>
              <a:xfrm>
                <a:off x="945819" y="4877186"/>
                <a:ext cx="3596306" cy="8950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i="1" smtClean="0">
                              <a:solidFill>
                                <a:schemeClr val="bg2">
                                  <a:lumMod val="10000"/>
                                </a:schemeClr>
                              </a:solidFill>
                              <a:latin typeface="Cambria Math" panose="02040503050406030204" pitchFamily="18" charset="0"/>
                            </a:rPr>
                          </m:ctrlPr>
                        </m:sSupPr>
                        <m:e>
                          <m:r>
                            <a:rPr lang="en-US" b="0" i="1" smtClean="0">
                              <a:solidFill>
                                <a:schemeClr val="bg2">
                                  <a:lumMod val="10000"/>
                                </a:schemeClr>
                              </a:solidFill>
                              <a:latin typeface="Cambria Math" panose="02040503050406030204" pitchFamily="18" charset="0"/>
                            </a:rPr>
                            <m:t>𝑒</m:t>
                          </m:r>
                        </m:e>
                        <m:sup>
                          <m:r>
                            <a:rPr lang="en-US" b="0" i="1" smtClean="0">
                              <a:solidFill>
                                <a:schemeClr val="bg2">
                                  <a:lumMod val="10000"/>
                                </a:schemeClr>
                              </a:solidFill>
                              <a:latin typeface="Cambria Math" panose="02040503050406030204" pitchFamily="18" charset="0"/>
                            </a:rPr>
                            <m:t>𝐴𝑡</m:t>
                          </m:r>
                        </m:sup>
                      </m:sSup>
                      <m:r>
                        <a:rPr lang="en-US" b="0" i="1" smtClean="0">
                          <a:solidFill>
                            <a:schemeClr val="bg2">
                              <a:lumMod val="10000"/>
                            </a:schemeClr>
                          </a:solidFill>
                          <a:latin typeface="Cambria Math" panose="02040503050406030204" pitchFamily="18" charset="0"/>
                        </a:rPr>
                        <m:t>=</m:t>
                      </m:r>
                      <m:r>
                        <a:rPr lang="en-US" b="0" i="1" smtClean="0">
                          <a:solidFill>
                            <a:schemeClr val="bg2">
                              <a:lumMod val="10000"/>
                            </a:schemeClr>
                          </a:solidFill>
                          <a:latin typeface="Cambria Math" panose="02040503050406030204" pitchFamily="18" charset="0"/>
                        </a:rPr>
                        <m:t>𝑆</m:t>
                      </m:r>
                      <m:r>
                        <a:rPr lang="en-US" b="0" i="1" smtClean="0">
                          <a:solidFill>
                            <a:schemeClr val="bg2">
                              <a:lumMod val="10000"/>
                            </a:schemeClr>
                          </a:solidFill>
                          <a:latin typeface="Cambria Math" panose="02040503050406030204" pitchFamily="18" charset="0"/>
                        </a:rPr>
                        <m:t>∗</m:t>
                      </m:r>
                      <m:d>
                        <m:dPr>
                          <m:begChr m:val="["/>
                          <m:endChr m:val="]"/>
                          <m:ctrlPr>
                            <a:rPr lang="en-US" b="0" i="1" smtClean="0">
                              <a:solidFill>
                                <a:schemeClr val="bg2">
                                  <a:lumMod val="10000"/>
                                </a:schemeClr>
                              </a:solidFill>
                              <a:latin typeface="Cambria Math" panose="02040503050406030204" pitchFamily="18" charset="0"/>
                            </a:rPr>
                          </m:ctrlPr>
                        </m:dPr>
                        <m:e>
                          <m:m>
                            <m:mPr>
                              <m:mcs>
                                <m:mc>
                                  <m:mcPr>
                                    <m:count m:val="3"/>
                                    <m:mcJc m:val="center"/>
                                  </m:mcPr>
                                </m:mc>
                              </m:mcs>
                              <m:ctrlPr>
                                <a:rPr lang="en-US" b="0" i="1" smtClean="0">
                                  <a:solidFill>
                                    <a:schemeClr val="bg2">
                                      <a:lumMod val="10000"/>
                                    </a:schemeClr>
                                  </a:solidFill>
                                  <a:latin typeface="Cambria Math" panose="02040503050406030204" pitchFamily="18" charset="0"/>
                                </a:rPr>
                              </m:ctrlPr>
                            </m:mPr>
                            <m:mr>
                              <m:e>
                                <m:sSup>
                                  <m:sSupPr>
                                    <m:ctrlPr>
                                      <a:rPr lang="en-US" b="0" i="1" smtClean="0">
                                        <a:solidFill>
                                          <a:schemeClr val="bg2">
                                            <a:lumMod val="10000"/>
                                          </a:schemeClr>
                                        </a:solidFill>
                                        <a:latin typeface="Cambria Math" panose="02040503050406030204" pitchFamily="18" charset="0"/>
                                      </a:rPr>
                                    </m:ctrlPr>
                                  </m:sSupPr>
                                  <m:e>
                                    <m:r>
                                      <a:rPr lang="en-US" b="0" i="1" smtClean="0">
                                        <a:solidFill>
                                          <a:schemeClr val="bg2">
                                            <a:lumMod val="10000"/>
                                          </a:schemeClr>
                                        </a:solidFill>
                                        <a:latin typeface="Cambria Math" panose="02040503050406030204" pitchFamily="18" charset="0"/>
                                      </a:rPr>
                                      <m:t>𝑒</m:t>
                                    </m:r>
                                  </m:e>
                                  <m:sup>
                                    <m:sSubSup>
                                      <m:sSubSupPr>
                                        <m:ctrlPr>
                                          <a:rPr lang="en-US" b="0" i="1" smtClean="0">
                                            <a:solidFill>
                                              <a:schemeClr val="bg2">
                                                <a:lumMod val="10000"/>
                                              </a:schemeClr>
                                            </a:solidFill>
                                            <a:latin typeface="Cambria Math" panose="02040503050406030204" pitchFamily="18" charset="0"/>
                                          </a:rPr>
                                        </m:ctrlPr>
                                      </m:sSubSupPr>
                                      <m:e>
                                        <m:r>
                                          <a:rPr lang="en-US" b="0" i="1" smtClean="0">
                                            <a:solidFill>
                                              <a:schemeClr val="bg2">
                                                <a:lumMod val="10000"/>
                                              </a:schemeClr>
                                            </a:solidFill>
                                            <a:latin typeface="Cambria Math" panose="02040503050406030204" pitchFamily="18" charset="0"/>
                                          </a:rPr>
                                          <m:t>−</m:t>
                                        </m:r>
                                        <m:r>
                                          <a:rPr lang="en-US" b="0" i="1" smtClean="0">
                                            <a:solidFill>
                                              <a:schemeClr val="bg2">
                                                <a:lumMod val="10000"/>
                                              </a:schemeClr>
                                            </a:solidFill>
                                            <a:latin typeface="Cambria Math" panose="02040503050406030204" pitchFamily="18" charset="0"/>
                                            <a:ea typeface="Cambria Math" panose="02040503050406030204" pitchFamily="18" charset="0"/>
                                          </a:rPr>
                                          <m:t>𝜆</m:t>
                                        </m:r>
                                      </m:e>
                                      <m:sub>
                                        <m:r>
                                          <a:rPr lang="en-US" b="0" i="1" smtClean="0">
                                            <a:solidFill>
                                              <a:schemeClr val="bg2">
                                                <a:lumMod val="10000"/>
                                              </a:schemeClr>
                                            </a:solidFill>
                                            <a:latin typeface="Cambria Math" panose="02040503050406030204" pitchFamily="18" charset="0"/>
                                          </a:rPr>
                                          <m:t>1</m:t>
                                        </m:r>
                                      </m:sub>
                                      <m:sup/>
                                    </m:sSubSup>
                                    <m:r>
                                      <a:rPr lang="en-US" b="0" i="1" smtClean="0">
                                        <a:solidFill>
                                          <a:schemeClr val="bg2">
                                            <a:lumMod val="10000"/>
                                          </a:schemeClr>
                                        </a:solidFill>
                                        <a:latin typeface="Cambria Math" panose="02040503050406030204" pitchFamily="18" charset="0"/>
                                      </a:rPr>
                                      <m:t>𝑡</m:t>
                                    </m:r>
                                  </m:sup>
                                </m:sSup>
                              </m:e>
                              <m:e>
                                <m:r>
                                  <a:rPr lang="en-US" b="0" i="1" smtClean="0">
                                    <a:solidFill>
                                      <a:schemeClr val="bg2">
                                        <a:lumMod val="10000"/>
                                      </a:schemeClr>
                                    </a:solidFill>
                                    <a:latin typeface="Cambria Math" panose="02040503050406030204" pitchFamily="18" charset="0"/>
                                  </a:rPr>
                                  <m:t>⋯</m:t>
                                </m:r>
                              </m:e>
                              <m:e>
                                <m:r>
                                  <a:rPr lang="en-US" b="0" i="1" smtClean="0">
                                    <a:solidFill>
                                      <a:schemeClr val="bg2">
                                        <a:lumMod val="10000"/>
                                      </a:schemeClr>
                                    </a:solidFill>
                                    <a:latin typeface="Cambria Math" panose="02040503050406030204" pitchFamily="18" charset="0"/>
                                  </a:rPr>
                                  <m:t>0</m:t>
                                </m:r>
                              </m:e>
                            </m:mr>
                            <m:mr>
                              <m:e>
                                <m:r>
                                  <a:rPr lang="en-US" b="0" i="1" smtClean="0">
                                    <a:solidFill>
                                      <a:schemeClr val="bg2">
                                        <a:lumMod val="10000"/>
                                      </a:schemeClr>
                                    </a:solidFill>
                                    <a:latin typeface="Cambria Math" panose="02040503050406030204" pitchFamily="18" charset="0"/>
                                  </a:rPr>
                                  <m:t>⋮</m:t>
                                </m:r>
                              </m:e>
                              <m:e>
                                <m:r>
                                  <a:rPr lang="en-US" b="0" i="1" smtClean="0">
                                    <a:solidFill>
                                      <a:schemeClr val="bg2">
                                        <a:lumMod val="10000"/>
                                      </a:schemeClr>
                                    </a:solidFill>
                                    <a:latin typeface="Cambria Math" panose="02040503050406030204" pitchFamily="18" charset="0"/>
                                  </a:rPr>
                                  <m:t>⋱</m:t>
                                </m:r>
                              </m:e>
                              <m:e>
                                <m:r>
                                  <a:rPr lang="en-US" b="0" i="1" smtClean="0">
                                    <a:solidFill>
                                      <a:schemeClr val="bg2">
                                        <a:lumMod val="10000"/>
                                      </a:schemeClr>
                                    </a:solidFill>
                                    <a:latin typeface="Cambria Math" panose="02040503050406030204" pitchFamily="18" charset="0"/>
                                  </a:rPr>
                                  <m:t>⋮</m:t>
                                </m:r>
                              </m:e>
                            </m:mr>
                            <m:mr>
                              <m:e>
                                <m:r>
                                  <a:rPr lang="en-US" b="0" i="1" smtClean="0">
                                    <a:solidFill>
                                      <a:schemeClr val="bg2">
                                        <a:lumMod val="10000"/>
                                      </a:schemeClr>
                                    </a:solidFill>
                                    <a:latin typeface="Cambria Math" panose="02040503050406030204" pitchFamily="18" charset="0"/>
                                  </a:rPr>
                                  <m:t>0</m:t>
                                </m:r>
                              </m:e>
                              <m:e>
                                <m:r>
                                  <a:rPr lang="en-US" b="0" i="1" smtClean="0">
                                    <a:solidFill>
                                      <a:schemeClr val="bg2">
                                        <a:lumMod val="10000"/>
                                      </a:schemeClr>
                                    </a:solidFill>
                                    <a:latin typeface="Cambria Math" panose="02040503050406030204" pitchFamily="18" charset="0"/>
                                  </a:rPr>
                                  <m:t>⋯</m:t>
                                </m:r>
                              </m:e>
                              <m:e>
                                <m:sSup>
                                  <m:sSupPr>
                                    <m:ctrlPr>
                                      <a:rPr lang="en-US" i="1">
                                        <a:solidFill>
                                          <a:schemeClr val="bg2">
                                            <a:lumMod val="10000"/>
                                          </a:schemeClr>
                                        </a:solidFill>
                                        <a:latin typeface="Cambria Math" panose="02040503050406030204" pitchFamily="18" charset="0"/>
                                      </a:rPr>
                                    </m:ctrlPr>
                                  </m:sSupPr>
                                  <m:e>
                                    <m:r>
                                      <a:rPr lang="en-US" i="1">
                                        <a:solidFill>
                                          <a:schemeClr val="bg2">
                                            <a:lumMod val="10000"/>
                                          </a:schemeClr>
                                        </a:solidFill>
                                        <a:latin typeface="Cambria Math" panose="02040503050406030204" pitchFamily="18" charset="0"/>
                                      </a:rPr>
                                      <m:t>𝑒</m:t>
                                    </m:r>
                                  </m:e>
                                  <m:sup>
                                    <m:sSubSup>
                                      <m:sSubSupPr>
                                        <m:ctrlPr>
                                          <a:rPr lang="en-US" i="1">
                                            <a:solidFill>
                                              <a:schemeClr val="bg2">
                                                <a:lumMod val="10000"/>
                                              </a:schemeClr>
                                            </a:solidFill>
                                            <a:latin typeface="Cambria Math" panose="02040503050406030204" pitchFamily="18" charset="0"/>
                                          </a:rPr>
                                        </m:ctrlPr>
                                      </m:sSubSupPr>
                                      <m:e>
                                        <m:r>
                                          <a:rPr lang="en-US" b="0" i="1" smtClean="0">
                                            <a:solidFill>
                                              <a:schemeClr val="bg2">
                                                <a:lumMod val="10000"/>
                                              </a:schemeClr>
                                            </a:solidFill>
                                            <a:latin typeface="Cambria Math" panose="02040503050406030204" pitchFamily="18" charset="0"/>
                                          </a:rPr>
                                          <m:t>−</m:t>
                                        </m:r>
                                        <m:r>
                                          <a:rPr lang="en-US" i="1">
                                            <a:solidFill>
                                              <a:schemeClr val="bg2">
                                                <a:lumMod val="10000"/>
                                              </a:schemeClr>
                                            </a:solidFill>
                                            <a:latin typeface="Cambria Math" panose="02040503050406030204" pitchFamily="18" charset="0"/>
                                            <a:ea typeface="Cambria Math" panose="02040503050406030204" pitchFamily="18" charset="0"/>
                                          </a:rPr>
                                          <m:t>𝜆</m:t>
                                        </m:r>
                                      </m:e>
                                      <m:sub>
                                        <m:r>
                                          <a:rPr lang="en-US" b="0" i="1" smtClean="0">
                                            <a:solidFill>
                                              <a:schemeClr val="bg2">
                                                <a:lumMod val="10000"/>
                                              </a:schemeClr>
                                            </a:solidFill>
                                            <a:latin typeface="Cambria Math" panose="02040503050406030204" pitchFamily="18" charset="0"/>
                                          </a:rPr>
                                          <m:t>𝑛</m:t>
                                        </m:r>
                                      </m:sub>
                                      <m:sup/>
                                    </m:sSubSup>
                                    <m:r>
                                      <a:rPr lang="en-US" i="1">
                                        <a:solidFill>
                                          <a:schemeClr val="bg2">
                                            <a:lumMod val="10000"/>
                                          </a:schemeClr>
                                        </a:solidFill>
                                        <a:latin typeface="Cambria Math" panose="02040503050406030204" pitchFamily="18" charset="0"/>
                                      </a:rPr>
                                      <m:t>𝑡</m:t>
                                    </m:r>
                                  </m:sup>
                                </m:sSup>
                              </m:e>
                            </m:mr>
                          </m:m>
                        </m:e>
                      </m:d>
                      <m:r>
                        <a:rPr lang="en-US" b="0" i="1" smtClean="0">
                          <a:solidFill>
                            <a:schemeClr val="bg2">
                              <a:lumMod val="10000"/>
                            </a:schemeClr>
                          </a:solidFill>
                          <a:latin typeface="Cambria Math" panose="02040503050406030204" pitchFamily="18" charset="0"/>
                        </a:rPr>
                        <m:t>∗</m:t>
                      </m:r>
                      <m:sSup>
                        <m:sSupPr>
                          <m:ctrlPr>
                            <a:rPr lang="en-US" b="0" i="1" smtClean="0">
                              <a:solidFill>
                                <a:schemeClr val="bg2">
                                  <a:lumMod val="10000"/>
                                </a:schemeClr>
                              </a:solidFill>
                              <a:latin typeface="Cambria Math" panose="02040503050406030204" pitchFamily="18" charset="0"/>
                            </a:rPr>
                          </m:ctrlPr>
                        </m:sSupPr>
                        <m:e>
                          <m:r>
                            <a:rPr lang="en-US" b="0" i="1" smtClean="0">
                              <a:solidFill>
                                <a:schemeClr val="bg2">
                                  <a:lumMod val="10000"/>
                                </a:schemeClr>
                              </a:solidFill>
                              <a:latin typeface="Cambria Math" panose="02040503050406030204" pitchFamily="18" charset="0"/>
                            </a:rPr>
                            <m:t>𝑆</m:t>
                          </m:r>
                        </m:e>
                        <m:sup>
                          <m:r>
                            <a:rPr lang="en-US" b="0" i="1" smtClean="0">
                              <a:solidFill>
                                <a:schemeClr val="bg2">
                                  <a:lumMod val="10000"/>
                                </a:schemeClr>
                              </a:solidFill>
                              <a:latin typeface="Cambria Math" panose="02040503050406030204" pitchFamily="18" charset="0"/>
                            </a:rPr>
                            <m:t>−1</m:t>
                          </m:r>
                        </m:sup>
                      </m:sSup>
                    </m:oMath>
                  </m:oMathPara>
                </a14:m>
                <a:endParaRPr lang="en-GB" dirty="0"/>
              </a:p>
            </p:txBody>
          </p:sp>
        </mc:Choice>
        <mc:Fallback xmlns="">
          <p:sp>
            <p:nvSpPr>
              <p:cNvPr id="28" name="TextBox 27">
                <a:extLst>
                  <a:ext uri="{FF2B5EF4-FFF2-40B4-BE49-F238E27FC236}">
                    <a16:creationId xmlns:a16="http://schemas.microsoft.com/office/drawing/2014/main" id="{B7A6C819-6080-A41A-97CB-3DCF2612F47F}"/>
                  </a:ext>
                </a:extLst>
              </p:cNvPr>
              <p:cNvSpPr txBox="1">
                <a:spLocks noRot="1" noChangeAspect="1" noMove="1" noResize="1" noEditPoints="1" noAdjustHandles="1" noChangeArrowheads="1" noChangeShapeType="1" noTextEdit="1"/>
              </p:cNvSpPr>
              <p:nvPr/>
            </p:nvSpPr>
            <p:spPr>
              <a:xfrm>
                <a:off x="945819" y="4877186"/>
                <a:ext cx="3596306" cy="895053"/>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DD1779F2-A537-D08A-C3BB-D9851EEC83A7}"/>
                  </a:ext>
                </a:extLst>
              </p:cNvPr>
              <p:cNvSpPr txBox="1"/>
              <p:nvPr/>
            </p:nvSpPr>
            <p:spPr>
              <a:xfrm>
                <a:off x="5258081" y="4923763"/>
                <a:ext cx="1967398" cy="50828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200" b="0" i="1" smtClean="0">
                          <a:solidFill>
                            <a:schemeClr val="bg2">
                              <a:lumMod val="10000"/>
                            </a:schemeClr>
                          </a:solidFill>
                          <a:latin typeface="Cambria Math" panose="02040503050406030204" pitchFamily="18" charset="0"/>
                        </a:rPr>
                        <m:t>𝑆</m:t>
                      </m:r>
                      <m:r>
                        <a:rPr lang="en-GB" sz="1200" i="1" smtClean="0">
                          <a:solidFill>
                            <a:schemeClr val="bg2">
                              <a:lumMod val="10000"/>
                            </a:schemeClr>
                          </a:solidFill>
                          <a:latin typeface="Cambria Math" panose="02040503050406030204" pitchFamily="18" charset="0"/>
                        </a:rPr>
                        <m:t>=</m:t>
                      </m:r>
                      <m:d>
                        <m:dPr>
                          <m:begChr m:val="["/>
                          <m:endChr m:val="]"/>
                          <m:ctrlPr>
                            <a:rPr lang="en-GB" sz="1200" i="1" smtClean="0">
                              <a:solidFill>
                                <a:schemeClr val="bg2">
                                  <a:lumMod val="10000"/>
                                </a:schemeClr>
                              </a:solidFill>
                              <a:latin typeface="Cambria Math" panose="02040503050406030204" pitchFamily="18" charset="0"/>
                            </a:rPr>
                          </m:ctrlPr>
                        </m:dPr>
                        <m:e>
                          <m:m>
                            <m:mPr>
                              <m:mcs>
                                <m:mc>
                                  <m:mcPr>
                                    <m:count m:val="3"/>
                                    <m:mcJc m:val="center"/>
                                  </m:mcPr>
                                </m:mc>
                              </m:mcs>
                              <m:ctrlPr>
                                <a:rPr lang="en-GB" sz="1200" i="1" smtClean="0">
                                  <a:solidFill>
                                    <a:schemeClr val="bg2">
                                      <a:lumMod val="10000"/>
                                    </a:schemeClr>
                                  </a:solidFill>
                                  <a:latin typeface="Cambria Math" panose="02040503050406030204" pitchFamily="18" charset="0"/>
                                </a:rPr>
                              </m:ctrlPr>
                            </m:mPr>
                            <m:mr>
                              <m:e>
                                <m:r>
                                  <m:rPr>
                                    <m:brk m:alnAt="7"/>
                                  </m:rPr>
                                  <a:rPr lang="en-GB" sz="1200" i="1" smtClean="0">
                                    <a:solidFill>
                                      <a:schemeClr val="bg2">
                                        <a:lumMod val="10000"/>
                                      </a:schemeClr>
                                    </a:solidFill>
                                    <a:latin typeface="Cambria Math" panose="02040503050406030204" pitchFamily="18" charset="0"/>
                                    <a:ea typeface="Cambria Math" panose="02040503050406030204" pitchFamily="18" charset="0"/>
                                  </a:rPr>
                                  <m:t>↑</m:t>
                                </m:r>
                              </m:e>
                              <m:e>
                                <m:r>
                                  <m:rPr>
                                    <m:brk m:alnAt="7"/>
                                  </m:rPr>
                                  <a:rPr lang="en-GB" sz="1200" i="1">
                                    <a:solidFill>
                                      <a:schemeClr val="bg2">
                                        <a:lumMod val="10000"/>
                                      </a:schemeClr>
                                    </a:solidFill>
                                    <a:latin typeface="Cambria Math" panose="02040503050406030204" pitchFamily="18" charset="0"/>
                                    <a:ea typeface="Cambria Math" panose="02040503050406030204" pitchFamily="18" charset="0"/>
                                  </a:rPr>
                                  <m:t>↑</m:t>
                                </m:r>
                              </m:e>
                              <m:e>
                                <m:r>
                                  <m:rPr>
                                    <m:brk m:alnAt="7"/>
                                  </m:rPr>
                                  <a:rPr lang="en-GB" sz="1200" i="1">
                                    <a:solidFill>
                                      <a:schemeClr val="bg2">
                                        <a:lumMod val="10000"/>
                                      </a:schemeClr>
                                    </a:solidFill>
                                    <a:latin typeface="Cambria Math" panose="02040503050406030204" pitchFamily="18" charset="0"/>
                                    <a:ea typeface="Cambria Math" panose="02040503050406030204" pitchFamily="18" charset="0"/>
                                  </a:rPr>
                                  <m:t>↑</m:t>
                                </m:r>
                              </m:e>
                            </m:mr>
                            <m:mr>
                              <m:e>
                                <m:sSub>
                                  <m:sSubPr>
                                    <m:ctrlPr>
                                      <a:rPr lang="en-GB" sz="1200" i="1">
                                        <a:solidFill>
                                          <a:schemeClr val="bg2">
                                            <a:lumMod val="10000"/>
                                          </a:schemeClr>
                                        </a:solidFill>
                                        <a:latin typeface="Cambria Math" panose="02040503050406030204" pitchFamily="18" charset="0"/>
                                      </a:rPr>
                                    </m:ctrlPr>
                                  </m:sSubPr>
                                  <m:e>
                                    <m:r>
                                      <a:rPr lang="en-US" sz="1200" i="1">
                                        <a:solidFill>
                                          <a:schemeClr val="bg2">
                                            <a:lumMod val="10000"/>
                                          </a:schemeClr>
                                        </a:solidFill>
                                        <a:latin typeface="Cambria Math" panose="02040503050406030204" pitchFamily="18" charset="0"/>
                                      </a:rPr>
                                      <m:t>𝑣</m:t>
                                    </m:r>
                                  </m:e>
                                  <m:sub>
                                    <m:r>
                                      <a:rPr lang="en-US" sz="1200" i="1">
                                        <a:solidFill>
                                          <a:schemeClr val="bg2">
                                            <a:lumMod val="10000"/>
                                          </a:schemeClr>
                                        </a:solidFill>
                                        <a:latin typeface="Cambria Math" panose="02040503050406030204" pitchFamily="18" charset="0"/>
                                      </a:rPr>
                                      <m:t>1</m:t>
                                    </m:r>
                                  </m:sub>
                                </m:sSub>
                              </m:e>
                              <m:e>
                                <m:r>
                                  <a:rPr lang="en-US" sz="1200" b="0" i="1" smtClean="0">
                                    <a:solidFill>
                                      <a:schemeClr val="bg2">
                                        <a:lumMod val="10000"/>
                                      </a:schemeClr>
                                    </a:solidFill>
                                    <a:latin typeface="Cambria Math" panose="02040503050406030204" pitchFamily="18" charset="0"/>
                                  </a:rPr>
                                  <m:t>…</m:t>
                                </m:r>
                              </m:e>
                              <m:e>
                                <m:sSub>
                                  <m:sSubPr>
                                    <m:ctrlPr>
                                      <a:rPr lang="en-GB" sz="1200" i="1">
                                        <a:solidFill>
                                          <a:schemeClr val="bg2">
                                            <a:lumMod val="10000"/>
                                          </a:schemeClr>
                                        </a:solidFill>
                                        <a:latin typeface="Cambria Math" panose="02040503050406030204" pitchFamily="18" charset="0"/>
                                      </a:rPr>
                                    </m:ctrlPr>
                                  </m:sSubPr>
                                  <m:e>
                                    <m:r>
                                      <a:rPr lang="en-US" sz="1200" i="1">
                                        <a:solidFill>
                                          <a:schemeClr val="bg2">
                                            <a:lumMod val="10000"/>
                                          </a:schemeClr>
                                        </a:solidFill>
                                        <a:latin typeface="Cambria Math" panose="02040503050406030204" pitchFamily="18" charset="0"/>
                                      </a:rPr>
                                      <m:t>𝑣</m:t>
                                    </m:r>
                                  </m:e>
                                  <m:sub>
                                    <m:r>
                                      <a:rPr lang="en-US" sz="1200" b="0" i="1" smtClean="0">
                                        <a:solidFill>
                                          <a:schemeClr val="bg2">
                                            <a:lumMod val="10000"/>
                                          </a:schemeClr>
                                        </a:solidFill>
                                        <a:latin typeface="Cambria Math" panose="02040503050406030204" pitchFamily="18" charset="0"/>
                                      </a:rPr>
                                      <m:t>𝑛</m:t>
                                    </m:r>
                                  </m:sub>
                                </m:sSub>
                              </m:e>
                            </m:mr>
                            <m:mr>
                              <m:e>
                                <m:r>
                                  <a:rPr lang="en-GB" sz="1200" i="1">
                                    <a:solidFill>
                                      <a:schemeClr val="bg2">
                                        <a:lumMod val="10000"/>
                                      </a:schemeClr>
                                    </a:solidFill>
                                    <a:latin typeface="Cambria Math" panose="02040503050406030204" pitchFamily="18" charset="0"/>
                                    <a:ea typeface="Cambria Math" panose="02040503050406030204" pitchFamily="18" charset="0"/>
                                  </a:rPr>
                                  <m:t>↓</m:t>
                                </m:r>
                              </m:e>
                              <m:e>
                                <m:r>
                                  <a:rPr lang="en-GB" sz="1200" i="1">
                                    <a:solidFill>
                                      <a:schemeClr val="bg2">
                                        <a:lumMod val="10000"/>
                                      </a:schemeClr>
                                    </a:solidFill>
                                    <a:latin typeface="Cambria Math" panose="02040503050406030204" pitchFamily="18" charset="0"/>
                                    <a:ea typeface="Cambria Math" panose="02040503050406030204" pitchFamily="18" charset="0"/>
                                  </a:rPr>
                                  <m:t>↓</m:t>
                                </m:r>
                              </m:e>
                              <m:e>
                                <m:r>
                                  <a:rPr lang="en-GB" sz="1200" i="1">
                                    <a:solidFill>
                                      <a:schemeClr val="bg2">
                                        <a:lumMod val="10000"/>
                                      </a:schemeClr>
                                    </a:solidFill>
                                    <a:latin typeface="Cambria Math" panose="02040503050406030204" pitchFamily="18" charset="0"/>
                                    <a:ea typeface="Cambria Math" panose="02040503050406030204" pitchFamily="18" charset="0"/>
                                  </a:rPr>
                                  <m:t>↓</m:t>
                                </m:r>
                              </m:e>
                            </m:mr>
                          </m:m>
                        </m:e>
                      </m:d>
                    </m:oMath>
                  </m:oMathPara>
                </a14:m>
                <a:endParaRPr lang="en-GB" sz="1200" dirty="0">
                  <a:solidFill>
                    <a:schemeClr val="bg2">
                      <a:lumMod val="10000"/>
                    </a:schemeClr>
                  </a:solidFill>
                </a:endParaRPr>
              </a:p>
            </p:txBody>
          </p:sp>
        </mc:Choice>
        <mc:Fallback xmlns="">
          <p:sp>
            <p:nvSpPr>
              <p:cNvPr id="29" name="TextBox 28">
                <a:extLst>
                  <a:ext uri="{FF2B5EF4-FFF2-40B4-BE49-F238E27FC236}">
                    <a16:creationId xmlns:a16="http://schemas.microsoft.com/office/drawing/2014/main" id="{DD1779F2-A537-D08A-C3BB-D9851EEC83A7}"/>
                  </a:ext>
                </a:extLst>
              </p:cNvPr>
              <p:cNvSpPr txBox="1">
                <a:spLocks noRot="1" noChangeAspect="1" noMove="1" noResize="1" noEditPoints="1" noAdjustHandles="1" noChangeArrowheads="1" noChangeShapeType="1" noTextEdit="1"/>
              </p:cNvSpPr>
              <p:nvPr/>
            </p:nvSpPr>
            <p:spPr>
              <a:xfrm>
                <a:off x="5258081" y="4923763"/>
                <a:ext cx="1967398" cy="508281"/>
              </a:xfrm>
              <a:prstGeom prst="rect">
                <a:avLst/>
              </a:prstGeom>
              <a:blipFill>
                <a:blip r:embed="rId8"/>
                <a:stretch>
                  <a:fillRect/>
                </a:stretch>
              </a:blipFill>
            </p:spPr>
            <p:txBody>
              <a:bodyPr/>
              <a:lstStyle/>
              <a:p>
                <a:r>
                  <a:rPr lang="en-GB">
                    <a:noFill/>
                  </a:rPr>
                  <a:t> </a:t>
                </a:r>
              </a:p>
            </p:txBody>
          </p:sp>
        </mc:Fallback>
      </mc:AlternateContent>
      <p:sp>
        <p:nvSpPr>
          <p:cNvPr id="30" name="TextBox 29">
            <a:extLst>
              <a:ext uri="{FF2B5EF4-FFF2-40B4-BE49-F238E27FC236}">
                <a16:creationId xmlns:a16="http://schemas.microsoft.com/office/drawing/2014/main" id="{946E5938-F623-AD41-63C7-689C9CF44D7A}"/>
              </a:ext>
            </a:extLst>
          </p:cNvPr>
          <p:cNvSpPr txBox="1"/>
          <p:nvPr/>
        </p:nvSpPr>
        <p:spPr>
          <a:xfrm>
            <a:off x="7008394" y="4993238"/>
            <a:ext cx="2489015" cy="369332"/>
          </a:xfrm>
          <a:prstGeom prst="rect">
            <a:avLst/>
          </a:prstGeom>
          <a:noFill/>
        </p:spPr>
        <p:txBody>
          <a:bodyPr wrap="none" rtlCol="0">
            <a:spAutoFit/>
          </a:bodyPr>
          <a:lstStyle/>
          <a:p>
            <a:r>
              <a:rPr lang="en-US" dirty="0"/>
              <a:t>Matrix of eigenvectors </a:t>
            </a:r>
            <a:r>
              <a:rPr lang="en-US" i="1" dirty="0"/>
              <a:t>v</a:t>
            </a:r>
            <a:endParaRPr lang="en-GB" i="1" dirty="0"/>
          </a:p>
        </p:txBody>
      </p: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3666199E-493A-FFD3-2BCB-697247B6053C}"/>
                  </a:ext>
                </a:extLst>
              </p:cNvPr>
              <p:cNvSpPr txBox="1"/>
              <p:nvPr/>
            </p:nvSpPr>
            <p:spPr>
              <a:xfrm>
                <a:off x="5955626" y="5601772"/>
                <a:ext cx="91114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bg2">
                                  <a:lumMod val="10000"/>
                                </a:schemeClr>
                              </a:solidFill>
                              <a:latin typeface="Cambria Math" panose="02040503050406030204" pitchFamily="18" charset="0"/>
                              <a:ea typeface="Cambria Math" panose="02040503050406030204" pitchFamily="18" charset="0"/>
                            </a:rPr>
                          </m:ctrlPr>
                        </m:sSubPr>
                        <m:e>
                          <m:r>
                            <a:rPr lang="en-US" i="1">
                              <a:solidFill>
                                <a:schemeClr val="bg2">
                                  <a:lumMod val="10000"/>
                                </a:schemeClr>
                              </a:solidFill>
                              <a:latin typeface="Cambria Math" panose="02040503050406030204" pitchFamily="18" charset="0"/>
                              <a:ea typeface="Cambria Math" panose="02040503050406030204" pitchFamily="18" charset="0"/>
                            </a:rPr>
                            <m:t>𝜆</m:t>
                          </m:r>
                        </m:e>
                        <m:sub>
                          <m:r>
                            <a:rPr lang="en-US" b="0" i="1" smtClean="0">
                              <a:solidFill>
                                <a:schemeClr val="bg2">
                                  <a:lumMod val="10000"/>
                                </a:schemeClr>
                              </a:solidFill>
                              <a:latin typeface="Cambria Math" panose="02040503050406030204" pitchFamily="18" charset="0"/>
                              <a:ea typeface="Cambria Math" panose="02040503050406030204" pitchFamily="18" charset="0"/>
                            </a:rPr>
                            <m:t>1</m:t>
                          </m:r>
                        </m:sub>
                      </m:sSub>
                      <m:r>
                        <a:rPr lang="en-US" b="0" i="1" smtClean="0">
                          <a:solidFill>
                            <a:schemeClr val="bg2">
                              <a:lumMod val="10000"/>
                            </a:schemeClr>
                          </a:solidFill>
                          <a:latin typeface="Cambria Math" panose="02040503050406030204" pitchFamily="18" charset="0"/>
                          <a:ea typeface="Cambria Math" panose="02040503050406030204" pitchFamily="18" charset="0"/>
                        </a:rPr>
                        <m:t>,…,</m:t>
                      </m:r>
                      <m:sSub>
                        <m:sSubPr>
                          <m:ctrlPr>
                            <a:rPr lang="en-US" i="1">
                              <a:solidFill>
                                <a:schemeClr val="bg2">
                                  <a:lumMod val="10000"/>
                                </a:schemeClr>
                              </a:solidFill>
                              <a:latin typeface="Cambria Math" panose="02040503050406030204" pitchFamily="18" charset="0"/>
                              <a:ea typeface="Cambria Math" panose="02040503050406030204" pitchFamily="18" charset="0"/>
                            </a:rPr>
                          </m:ctrlPr>
                        </m:sSubPr>
                        <m:e>
                          <m:r>
                            <a:rPr lang="en-US" i="1">
                              <a:solidFill>
                                <a:schemeClr val="bg2">
                                  <a:lumMod val="10000"/>
                                </a:schemeClr>
                              </a:solidFill>
                              <a:latin typeface="Cambria Math" panose="02040503050406030204" pitchFamily="18" charset="0"/>
                              <a:ea typeface="Cambria Math" panose="02040503050406030204" pitchFamily="18" charset="0"/>
                            </a:rPr>
                            <m:t>𝜆</m:t>
                          </m:r>
                        </m:e>
                        <m:sub>
                          <m:r>
                            <a:rPr lang="en-US" b="0" i="1" smtClean="0">
                              <a:solidFill>
                                <a:schemeClr val="bg2">
                                  <a:lumMod val="10000"/>
                                </a:schemeClr>
                              </a:solidFill>
                              <a:latin typeface="Cambria Math" panose="02040503050406030204" pitchFamily="18" charset="0"/>
                              <a:ea typeface="Cambria Math" panose="02040503050406030204" pitchFamily="18" charset="0"/>
                            </a:rPr>
                            <m:t>𝑛</m:t>
                          </m:r>
                        </m:sub>
                      </m:sSub>
                    </m:oMath>
                  </m:oMathPara>
                </a14:m>
                <a:endParaRPr lang="en-GB" dirty="0"/>
              </a:p>
            </p:txBody>
          </p:sp>
        </mc:Choice>
        <mc:Fallback xmlns="">
          <p:sp>
            <p:nvSpPr>
              <p:cNvPr id="32" name="TextBox 31">
                <a:extLst>
                  <a:ext uri="{FF2B5EF4-FFF2-40B4-BE49-F238E27FC236}">
                    <a16:creationId xmlns:a16="http://schemas.microsoft.com/office/drawing/2014/main" id="{3666199E-493A-FFD3-2BCB-697247B6053C}"/>
                  </a:ext>
                </a:extLst>
              </p:cNvPr>
              <p:cNvSpPr txBox="1">
                <a:spLocks noRot="1" noChangeAspect="1" noMove="1" noResize="1" noEditPoints="1" noAdjustHandles="1" noChangeArrowheads="1" noChangeShapeType="1" noTextEdit="1"/>
              </p:cNvSpPr>
              <p:nvPr/>
            </p:nvSpPr>
            <p:spPr>
              <a:xfrm>
                <a:off x="5955626" y="5601772"/>
                <a:ext cx="911147" cy="276999"/>
              </a:xfrm>
              <a:prstGeom prst="rect">
                <a:avLst/>
              </a:prstGeom>
              <a:blipFill>
                <a:blip r:embed="rId9"/>
                <a:stretch>
                  <a:fillRect l="-5369" b="-20000"/>
                </a:stretch>
              </a:blipFill>
            </p:spPr>
            <p:txBody>
              <a:bodyPr/>
              <a:lstStyle/>
              <a:p>
                <a:r>
                  <a:rPr lang="en-GB">
                    <a:noFill/>
                  </a:rPr>
                  <a:t> </a:t>
                </a:r>
              </a:p>
            </p:txBody>
          </p:sp>
        </mc:Fallback>
      </mc:AlternateContent>
      <p:sp>
        <p:nvSpPr>
          <p:cNvPr id="33" name="TextBox 32">
            <a:extLst>
              <a:ext uri="{FF2B5EF4-FFF2-40B4-BE49-F238E27FC236}">
                <a16:creationId xmlns:a16="http://schemas.microsoft.com/office/drawing/2014/main" id="{A7EB4E74-3C42-B980-34B1-2EE3C226F4C4}"/>
              </a:ext>
            </a:extLst>
          </p:cNvPr>
          <p:cNvSpPr txBox="1"/>
          <p:nvPr/>
        </p:nvSpPr>
        <p:spPr>
          <a:xfrm>
            <a:off x="7068552" y="5555605"/>
            <a:ext cx="1503938" cy="369332"/>
          </a:xfrm>
          <a:prstGeom prst="rect">
            <a:avLst/>
          </a:prstGeom>
          <a:noFill/>
        </p:spPr>
        <p:txBody>
          <a:bodyPr wrap="none" rtlCol="0">
            <a:spAutoFit/>
          </a:bodyPr>
          <a:lstStyle/>
          <a:p>
            <a:r>
              <a:rPr lang="en-US" dirty="0"/>
              <a:t>Eigenvalues </a:t>
            </a:r>
            <a:r>
              <a:rPr lang="en-US" dirty="0">
                <a:latin typeface="Symbol" panose="05050102010706020507" pitchFamily="18" charset="2"/>
              </a:rPr>
              <a:t>l</a:t>
            </a:r>
            <a:endParaRPr lang="en-GB" i="1" dirty="0">
              <a:latin typeface="Symbol" panose="05050102010706020507" pitchFamily="18" charset="2"/>
            </a:endParaRPr>
          </a:p>
        </p:txBody>
      </p:sp>
    </p:spTree>
    <p:extLst>
      <p:ext uri="{BB962C8B-B14F-4D97-AF65-F5344CB8AC3E}">
        <p14:creationId xmlns:p14="http://schemas.microsoft.com/office/powerpoint/2010/main" val="2953770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par>
                                <p:cTn id="22" presetID="10" presetClass="entr" presetSubtype="0" fill="hold"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500"/>
                                        <p:tgtEl>
                                          <p:spTgt spid="3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500"/>
                                        <p:tgtEl>
                                          <p:spTgt spid="3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3" grpId="0"/>
      <p:bldP spid="3" grpId="0"/>
      <p:bldP spid="20" grpId="0" animBg="1"/>
      <p:bldP spid="25" grpId="0"/>
      <p:bldP spid="28" grpId="0"/>
      <p:bldP spid="29" grpId="0"/>
      <p:bldP spid="30" grpId="0"/>
      <p:bldP spid="32" grpId="0"/>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B4184-6379-8A11-82D5-ABC7ED1FE294}"/>
              </a:ext>
            </a:extLst>
          </p:cNvPr>
          <p:cNvSpPr>
            <a:spLocks noGrp="1"/>
          </p:cNvSpPr>
          <p:nvPr>
            <p:ph type="title"/>
          </p:nvPr>
        </p:nvSpPr>
        <p:spPr/>
        <p:txBody>
          <a:bodyPr/>
          <a:lstStyle/>
          <a:p>
            <a:r>
              <a:rPr lang="en-US" dirty="0"/>
              <a:t>Calculation of activity – decay chains</a:t>
            </a:r>
            <a:endParaRPr lang="en-GB" dirty="0"/>
          </a:p>
        </p:txBody>
      </p:sp>
      <p:sp>
        <p:nvSpPr>
          <p:cNvPr id="4" name="Date Placeholder 3">
            <a:extLst>
              <a:ext uri="{FF2B5EF4-FFF2-40B4-BE49-F238E27FC236}">
                <a16:creationId xmlns:a16="http://schemas.microsoft.com/office/drawing/2014/main" id="{02408D63-40E3-546D-0DF0-EC0F167553C1}"/>
              </a:ext>
            </a:extLst>
          </p:cNvPr>
          <p:cNvSpPr>
            <a:spLocks noGrp="1"/>
          </p:cNvSpPr>
          <p:nvPr>
            <p:ph type="dt" sz="half" idx="10"/>
          </p:nvPr>
        </p:nvSpPr>
        <p:spPr/>
        <p:txBody>
          <a:bodyPr/>
          <a:lstStyle/>
          <a:p>
            <a:r>
              <a:rPr lang="en-US"/>
              <a:t>October 2023</a:t>
            </a:r>
            <a:endParaRPr lang="en-GB"/>
          </a:p>
        </p:txBody>
      </p:sp>
      <p:sp>
        <p:nvSpPr>
          <p:cNvPr id="5" name="Footer Placeholder 4">
            <a:extLst>
              <a:ext uri="{FF2B5EF4-FFF2-40B4-BE49-F238E27FC236}">
                <a16:creationId xmlns:a16="http://schemas.microsoft.com/office/drawing/2014/main" id="{2092C951-8013-E91C-1B07-85C113AAB563}"/>
              </a:ext>
            </a:extLst>
          </p:cNvPr>
          <p:cNvSpPr>
            <a:spLocks noGrp="1"/>
          </p:cNvSpPr>
          <p:nvPr>
            <p:ph type="ftr" sz="quarter" idx="11"/>
          </p:nvPr>
        </p:nvSpPr>
        <p:spPr/>
        <p:txBody>
          <a:bodyPr/>
          <a:lstStyle/>
          <a:p>
            <a:r>
              <a:rPr lang="en-GB"/>
              <a:t>RADMEP Workshop 2024</a:t>
            </a:r>
          </a:p>
        </p:txBody>
      </p:sp>
      <p:sp>
        <p:nvSpPr>
          <p:cNvPr id="6" name="Slide Number Placeholder 5">
            <a:extLst>
              <a:ext uri="{FF2B5EF4-FFF2-40B4-BE49-F238E27FC236}">
                <a16:creationId xmlns:a16="http://schemas.microsoft.com/office/drawing/2014/main" id="{19FDC523-2A7F-D527-43E6-389A8B388B6E}"/>
              </a:ext>
            </a:extLst>
          </p:cNvPr>
          <p:cNvSpPr>
            <a:spLocks noGrp="1"/>
          </p:cNvSpPr>
          <p:nvPr>
            <p:ph type="sldNum" sz="quarter" idx="12"/>
          </p:nvPr>
        </p:nvSpPr>
        <p:spPr/>
        <p:txBody>
          <a:bodyPr/>
          <a:lstStyle/>
          <a:p>
            <a:fld id="{BCD55979-00CC-4874-A80E-0959E76EB92F}" type="slidenum">
              <a:rPr lang="en-GB" smtClean="0"/>
              <a:t>22</a:t>
            </a:fld>
            <a:endParaRPr lang="en-GB"/>
          </a:p>
        </p:txBody>
      </p:sp>
      <p:sp>
        <p:nvSpPr>
          <p:cNvPr id="3" name="TextBox 2">
            <a:extLst>
              <a:ext uri="{FF2B5EF4-FFF2-40B4-BE49-F238E27FC236}">
                <a16:creationId xmlns:a16="http://schemas.microsoft.com/office/drawing/2014/main" id="{CF323082-7489-E59E-648E-EA1957E3BE97}"/>
              </a:ext>
            </a:extLst>
          </p:cNvPr>
          <p:cNvSpPr txBox="1"/>
          <p:nvPr/>
        </p:nvSpPr>
        <p:spPr>
          <a:xfrm>
            <a:off x="588650" y="1133297"/>
            <a:ext cx="11248400" cy="3108543"/>
          </a:xfrm>
          <a:prstGeom prst="rect">
            <a:avLst/>
          </a:prstGeom>
          <a:noFill/>
        </p:spPr>
        <p:txBody>
          <a:bodyPr wrap="none" rtlCol="0">
            <a:spAutoFit/>
          </a:bodyPr>
          <a:lstStyle/>
          <a:p>
            <a:pPr marL="285750" indent="-285750">
              <a:buFont typeface="Arial" panose="020B0604020202020204" pitchFamily="34" charset="0"/>
              <a:buChar char="•"/>
            </a:pPr>
            <a:r>
              <a:rPr lang="en-GB" sz="2000" dirty="0"/>
              <a:t>Numerically </a:t>
            </a:r>
            <a:r>
              <a:rPr lang="en-GB" sz="2000" dirty="0">
                <a:solidFill>
                  <a:srgbClr val="FF0000"/>
                </a:solidFill>
              </a:rPr>
              <a:t>robust solution </a:t>
            </a:r>
            <a:r>
              <a:rPr lang="en-GB" sz="2000" dirty="0"/>
              <a:t>depends on the </a:t>
            </a:r>
            <a:r>
              <a:rPr lang="en-GB" sz="2000" dirty="0">
                <a:solidFill>
                  <a:srgbClr val="FF0000"/>
                </a:solidFill>
              </a:rPr>
              <a:t>scale of the period </a:t>
            </a:r>
            <a:r>
              <a:rPr lang="en-GB" sz="2000" i="1" dirty="0">
                <a:solidFill>
                  <a:srgbClr val="FF0000"/>
                </a:solidFill>
              </a:rPr>
              <a:t>t</a:t>
            </a:r>
            <a:r>
              <a:rPr lang="en-GB" sz="2000" dirty="0"/>
              <a:t> and the </a:t>
            </a:r>
            <a:r>
              <a:rPr lang="en-GB" sz="2000" dirty="0">
                <a:solidFill>
                  <a:srgbClr val="FF0000"/>
                </a:solidFill>
              </a:rPr>
              <a:t>decay </a:t>
            </a:r>
            <a:br>
              <a:rPr lang="en-GB" sz="2000" dirty="0">
                <a:solidFill>
                  <a:srgbClr val="FF0000"/>
                </a:solidFill>
              </a:rPr>
            </a:br>
            <a:r>
              <a:rPr lang="en-GB" sz="2000" dirty="0">
                <a:solidFill>
                  <a:srgbClr val="FF0000"/>
                </a:solidFill>
              </a:rPr>
              <a:t>constants </a:t>
            </a:r>
            <a:r>
              <a:rPr lang="en-GB" sz="2000" dirty="0"/>
              <a:t>of the involved isotopes</a:t>
            </a:r>
          </a:p>
          <a:p>
            <a:endParaRPr lang="en-GB" sz="2000" dirty="0"/>
          </a:p>
          <a:p>
            <a:pPr marL="285750" indent="-285750">
              <a:buFont typeface="Arial" panose="020B0604020202020204" pitchFamily="34" charset="0"/>
              <a:buChar char="•"/>
            </a:pPr>
            <a:r>
              <a:rPr lang="en-GB" sz="2000" dirty="0">
                <a:solidFill>
                  <a:srgbClr val="00B0F0"/>
                </a:solidFill>
              </a:rPr>
              <a:t>Mixture of short &amp; long lived isotopes </a:t>
            </a:r>
            <a:r>
              <a:rPr lang="en-GB" sz="2000" dirty="0"/>
              <a:t>typically introduce an </a:t>
            </a:r>
            <a:r>
              <a:rPr lang="en-GB" sz="2000" dirty="0">
                <a:solidFill>
                  <a:srgbClr val="00B0F0"/>
                </a:solidFill>
              </a:rPr>
              <a:t>arbitrarily large span of Eigenvalues </a:t>
            </a:r>
            <a:r>
              <a:rPr lang="en-GB" sz="2000" dirty="0">
                <a:solidFill>
                  <a:srgbClr val="00B0F0"/>
                </a:solidFill>
                <a:latin typeface="Symbol" panose="05050102010706020507" pitchFamily="18" charset="2"/>
              </a:rPr>
              <a:t>l</a:t>
            </a:r>
            <a:r>
              <a:rPr lang="en-GB" sz="2000" dirty="0">
                <a:solidFill>
                  <a:srgbClr val="00B0F0"/>
                </a:solidFill>
              </a:rPr>
              <a:t> </a:t>
            </a:r>
            <a:r>
              <a:rPr lang="en-GB" sz="2000" dirty="0">
                <a:solidFill>
                  <a:srgbClr val="00B0F0"/>
                </a:solidFill>
                <a:sym typeface="Wingdings" panose="05000000000000000000" pitchFamily="2" charset="2"/>
              </a:rPr>
              <a:t></a:t>
            </a:r>
            <a:br>
              <a:rPr lang="en-GB" sz="2000" dirty="0">
                <a:solidFill>
                  <a:srgbClr val="00B0F0"/>
                </a:solidFill>
                <a:sym typeface="Wingdings" panose="05000000000000000000" pitchFamily="2" charset="2"/>
              </a:rPr>
            </a:br>
            <a:r>
              <a:rPr lang="en-GB" sz="2000" dirty="0">
                <a:solidFill>
                  <a:srgbClr val="7030A0"/>
                </a:solidFill>
                <a:sym typeface="Wingdings" panose="05000000000000000000" pitchFamily="2" charset="2"/>
              </a:rPr>
              <a:t>condition number (~”difficulty to solve the </a:t>
            </a:r>
            <a:r>
              <a:rPr lang="en-GB" sz="2000" dirty="0" err="1">
                <a:solidFill>
                  <a:srgbClr val="7030A0"/>
                </a:solidFill>
                <a:sym typeface="Wingdings" panose="05000000000000000000" pitchFamily="2" charset="2"/>
              </a:rPr>
              <a:t>Eigenwert</a:t>
            </a:r>
            <a:r>
              <a:rPr lang="en-GB" sz="2000" dirty="0">
                <a:solidFill>
                  <a:srgbClr val="7030A0"/>
                </a:solidFill>
                <a:sym typeface="Wingdings" panose="05000000000000000000" pitchFamily="2" charset="2"/>
              </a:rPr>
              <a:t> problem”)</a:t>
            </a:r>
            <a:r>
              <a:rPr lang="en-GB" sz="2000" dirty="0">
                <a:sym typeface="Wingdings" panose="05000000000000000000" pitchFamily="2" charset="2"/>
              </a:rPr>
              <a:t> is the ratio of </a:t>
            </a:r>
            <a:r>
              <a:rPr lang="en-GB" sz="2000" dirty="0" err="1">
                <a:latin typeface="Symbol" panose="05050102010706020507" pitchFamily="18" charset="2"/>
                <a:sym typeface="Wingdings" panose="05000000000000000000" pitchFamily="2" charset="2"/>
              </a:rPr>
              <a:t>l</a:t>
            </a:r>
            <a:r>
              <a:rPr lang="en-GB" sz="2000" baseline="-25000" dirty="0" err="1">
                <a:sym typeface="Wingdings" panose="05000000000000000000" pitchFamily="2" charset="2"/>
              </a:rPr>
              <a:t>max</a:t>
            </a:r>
            <a:r>
              <a:rPr lang="en-GB" sz="2000" dirty="0">
                <a:sym typeface="Wingdings" panose="05000000000000000000" pitchFamily="2" charset="2"/>
              </a:rPr>
              <a:t>/ </a:t>
            </a:r>
            <a:r>
              <a:rPr lang="en-GB" sz="2000" dirty="0" err="1">
                <a:latin typeface="Symbol" panose="05050102010706020507" pitchFamily="18" charset="2"/>
                <a:sym typeface="Wingdings" panose="05000000000000000000" pitchFamily="2" charset="2"/>
              </a:rPr>
              <a:t>l</a:t>
            </a:r>
            <a:r>
              <a:rPr lang="en-GB" sz="2000" baseline="-25000" dirty="0" err="1">
                <a:sym typeface="Wingdings" panose="05000000000000000000" pitchFamily="2" charset="2"/>
              </a:rPr>
              <a:t>min</a:t>
            </a:r>
            <a:r>
              <a:rPr lang="en-GB" sz="2000" dirty="0">
                <a:sym typeface="Wingdings" panose="05000000000000000000" pitchFamily="2" charset="2"/>
              </a:rPr>
              <a:t> </a:t>
            </a:r>
          </a:p>
          <a:p>
            <a:pPr marL="285750" indent="-285750">
              <a:buFont typeface="Arial" panose="020B0604020202020204" pitchFamily="34" charset="0"/>
              <a:buChar char="•"/>
            </a:pPr>
            <a:endParaRPr lang="en-GB" sz="2000" dirty="0">
              <a:solidFill>
                <a:srgbClr val="7030A0"/>
              </a:solidFill>
              <a:sym typeface="Wingdings" panose="05000000000000000000" pitchFamily="2" charset="2"/>
            </a:endParaRPr>
          </a:p>
          <a:p>
            <a:pPr marL="285750" indent="-285750">
              <a:buFont typeface="Arial" panose="020B0604020202020204" pitchFamily="34" charset="0"/>
              <a:buChar char="•"/>
            </a:pPr>
            <a:r>
              <a:rPr lang="en-GB" dirty="0">
                <a:sym typeface="Wingdings" panose="05000000000000000000" pitchFamily="2" charset="2"/>
              </a:rPr>
              <a:t>Not every matrix can be diagonalized   e.g. approximation via a series (Sylvester’s theorem) or other </a:t>
            </a:r>
            <a:br>
              <a:rPr lang="en-GB" dirty="0">
                <a:sym typeface="Wingdings" panose="05000000000000000000" pitchFamily="2" charset="2"/>
              </a:rPr>
            </a:br>
            <a:r>
              <a:rPr lang="en-GB" dirty="0">
                <a:sym typeface="Wingdings" panose="05000000000000000000" pitchFamily="2" charset="2"/>
              </a:rPr>
              <a:t>numerical methods </a:t>
            </a:r>
            <a:endParaRPr lang="en-GB" dirty="0"/>
          </a:p>
          <a:p>
            <a:endParaRPr lang="en-GB" sz="2000" dirty="0">
              <a:solidFill>
                <a:schemeClr val="accent2"/>
              </a:solidFill>
            </a:endParaRPr>
          </a:p>
          <a:p>
            <a:pPr marL="285750" indent="-285750">
              <a:buFont typeface="Arial" panose="020B0604020202020204" pitchFamily="34" charset="0"/>
              <a:buChar char="•"/>
            </a:pPr>
            <a:r>
              <a:rPr lang="en-GB" sz="2000" dirty="0">
                <a:solidFill>
                  <a:srgbClr val="00B0F0"/>
                </a:solidFill>
              </a:rPr>
              <a:t>does not (yet) include external production</a:t>
            </a:r>
            <a:r>
              <a:rPr lang="en-GB" sz="2000" dirty="0"/>
              <a:t> (requires additional integral term to be solved):</a:t>
            </a:r>
          </a:p>
        </p:txBody>
      </p:sp>
    </p:spTree>
    <p:extLst>
      <p:ext uri="{BB962C8B-B14F-4D97-AF65-F5344CB8AC3E}">
        <p14:creationId xmlns:p14="http://schemas.microsoft.com/office/powerpoint/2010/main" val="4079202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5E34CA-0274-2303-908B-B65693C21573}"/>
              </a:ext>
            </a:extLst>
          </p:cNvPr>
          <p:cNvSpPr>
            <a:spLocks noGrp="1"/>
          </p:cNvSpPr>
          <p:nvPr>
            <p:ph type="title"/>
          </p:nvPr>
        </p:nvSpPr>
        <p:spPr/>
        <p:txBody>
          <a:bodyPr/>
          <a:lstStyle/>
          <a:p>
            <a:r>
              <a:rPr lang="en-US" dirty="0"/>
              <a:t>Calculation of activity – decay chains</a:t>
            </a:r>
            <a:endParaRPr lang="en-GB" dirty="0"/>
          </a:p>
        </p:txBody>
      </p:sp>
      <p:sp>
        <p:nvSpPr>
          <p:cNvPr id="4" name="Date Placeholder 3">
            <a:extLst>
              <a:ext uri="{FF2B5EF4-FFF2-40B4-BE49-F238E27FC236}">
                <a16:creationId xmlns:a16="http://schemas.microsoft.com/office/drawing/2014/main" id="{E90C8551-4D7C-CDF2-A9FA-3DD65BCE62D0}"/>
              </a:ext>
            </a:extLst>
          </p:cNvPr>
          <p:cNvSpPr>
            <a:spLocks noGrp="1"/>
          </p:cNvSpPr>
          <p:nvPr>
            <p:ph type="dt" sz="half" idx="10"/>
          </p:nvPr>
        </p:nvSpPr>
        <p:spPr/>
        <p:txBody>
          <a:bodyPr/>
          <a:lstStyle/>
          <a:p>
            <a:r>
              <a:rPr lang="en-US"/>
              <a:t>October 2023</a:t>
            </a:r>
            <a:endParaRPr lang="en-GB"/>
          </a:p>
        </p:txBody>
      </p:sp>
      <p:sp>
        <p:nvSpPr>
          <p:cNvPr id="5" name="Footer Placeholder 4">
            <a:extLst>
              <a:ext uri="{FF2B5EF4-FFF2-40B4-BE49-F238E27FC236}">
                <a16:creationId xmlns:a16="http://schemas.microsoft.com/office/drawing/2014/main" id="{07409156-3E9D-70E9-6B94-A9A096FDAE24}"/>
              </a:ext>
            </a:extLst>
          </p:cNvPr>
          <p:cNvSpPr>
            <a:spLocks noGrp="1"/>
          </p:cNvSpPr>
          <p:nvPr>
            <p:ph type="ftr" sz="quarter" idx="11"/>
          </p:nvPr>
        </p:nvSpPr>
        <p:spPr/>
        <p:txBody>
          <a:bodyPr/>
          <a:lstStyle/>
          <a:p>
            <a:r>
              <a:rPr lang="en-GB"/>
              <a:t>RADMEP Workshop 2024</a:t>
            </a:r>
          </a:p>
        </p:txBody>
      </p:sp>
      <p:sp>
        <p:nvSpPr>
          <p:cNvPr id="6" name="Slide Number Placeholder 5">
            <a:extLst>
              <a:ext uri="{FF2B5EF4-FFF2-40B4-BE49-F238E27FC236}">
                <a16:creationId xmlns:a16="http://schemas.microsoft.com/office/drawing/2014/main" id="{E86AD11A-32F4-599A-A1D6-2B9DC3A76E74}"/>
              </a:ext>
            </a:extLst>
          </p:cNvPr>
          <p:cNvSpPr>
            <a:spLocks noGrp="1"/>
          </p:cNvSpPr>
          <p:nvPr>
            <p:ph type="sldNum" sz="quarter" idx="12"/>
          </p:nvPr>
        </p:nvSpPr>
        <p:spPr/>
        <p:txBody>
          <a:bodyPr/>
          <a:lstStyle/>
          <a:p>
            <a:fld id="{BCD55979-00CC-4874-A80E-0959E76EB92F}" type="slidenum">
              <a:rPr lang="en-GB" smtClean="0"/>
              <a:t>23</a:t>
            </a:fld>
            <a:endParaRPr lang="en-GB"/>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43A47533-DA01-BDE1-7D0D-A3754899C124}"/>
                  </a:ext>
                </a:extLst>
              </p:cNvPr>
              <p:cNvSpPr txBox="1"/>
              <p:nvPr/>
            </p:nvSpPr>
            <p:spPr>
              <a:xfrm>
                <a:off x="249635" y="822205"/>
                <a:ext cx="4473853" cy="618374"/>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f>
                        <m:fPr>
                          <m:ctrlPr>
                            <a:rPr lang="en-US" sz="1800" i="1" smtClean="0">
                              <a:solidFill>
                                <a:prstClr val="black"/>
                              </a:solidFill>
                              <a:latin typeface="Cambria Math" panose="02040503050406030204" pitchFamily="18" charset="0"/>
                            </a:rPr>
                          </m:ctrlPr>
                        </m:fPr>
                        <m:num>
                          <m:r>
                            <m:rPr>
                              <m:sty m:val="p"/>
                            </m:rPr>
                            <a:rPr lang="en-US" sz="1800">
                              <a:solidFill>
                                <a:prstClr val="black"/>
                              </a:solidFill>
                              <a:latin typeface="Cambria Math"/>
                            </a:rPr>
                            <m:t>d</m:t>
                          </m:r>
                          <m:sSub>
                            <m:sSubPr>
                              <m:ctrlPr>
                                <a:rPr lang="en-US" sz="1800" i="1" smtClean="0">
                                  <a:solidFill>
                                    <a:prstClr val="black"/>
                                  </a:solidFill>
                                  <a:latin typeface="Cambria Math" panose="02040503050406030204" pitchFamily="18" charset="0"/>
                                </a:rPr>
                              </m:ctrlPr>
                            </m:sSubPr>
                            <m:e>
                              <m:r>
                                <a:rPr lang="en-US" sz="1800" b="0" i="1" smtClean="0">
                                  <a:solidFill>
                                    <a:prstClr val="black"/>
                                  </a:solidFill>
                                  <a:latin typeface="Cambria Math"/>
                                </a:rPr>
                                <m:t>𝑁</m:t>
                              </m:r>
                            </m:e>
                            <m:sub>
                              <m:r>
                                <a:rPr lang="en-US" sz="1800" b="0" i="1" smtClean="0">
                                  <a:solidFill>
                                    <a:prstClr val="black"/>
                                  </a:solidFill>
                                  <a:latin typeface="Cambria Math"/>
                                </a:rPr>
                                <m:t>𝑛</m:t>
                              </m:r>
                            </m:sub>
                          </m:sSub>
                        </m:num>
                        <m:den>
                          <m:r>
                            <m:rPr>
                              <m:sty m:val="p"/>
                            </m:rPr>
                            <a:rPr lang="en-US" sz="1800" smtClean="0">
                              <a:solidFill>
                                <a:prstClr val="black"/>
                              </a:solidFill>
                              <a:latin typeface="Cambria Math"/>
                            </a:rPr>
                            <m:t>d</m:t>
                          </m:r>
                          <m:r>
                            <a:rPr lang="en-US" sz="1800" i="1" smtClean="0">
                              <a:solidFill>
                                <a:prstClr val="black"/>
                              </a:solidFill>
                              <a:latin typeface="Cambria Math"/>
                            </a:rPr>
                            <m:t>𝑡</m:t>
                          </m:r>
                        </m:den>
                      </m:f>
                      <m:r>
                        <a:rPr lang="de-CH" sz="1800" i="1" smtClean="0">
                          <a:solidFill>
                            <a:prstClr val="black"/>
                          </a:solidFill>
                          <a:latin typeface="Cambria Math"/>
                        </a:rPr>
                        <m:t>=</m:t>
                      </m:r>
                      <m:sSub>
                        <m:sSubPr>
                          <m:ctrlPr>
                            <a:rPr lang="de-CH" sz="1800" i="1" smtClean="0">
                              <a:solidFill>
                                <a:prstClr val="black"/>
                              </a:solidFill>
                              <a:latin typeface="Cambria Math" panose="02040503050406030204" pitchFamily="18" charset="0"/>
                            </a:rPr>
                          </m:ctrlPr>
                        </m:sSubPr>
                        <m:e>
                          <m:r>
                            <a:rPr lang="en-US" sz="1800" b="0" i="1" smtClean="0">
                              <a:solidFill>
                                <a:prstClr val="black"/>
                              </a:solidFill>
                              <a:latin typeface="Cambria Math"/>
                            </a:rPr>
                            <m:t>𝑃</m:t>
                          </m:r>
                        </m:e>
                        <m:sub>
                          <m:r>
                            <a:rPr lang="en-US" sz="1800" b="0" i="1" smtClean="0">
                              <a:solidFill>
                                <a:prstClr val="black"/>
                              </a:solidFill>
                              <a:latin typeface="Cambria Math"/>
                            </a:rPr>
                            <m:t>𝑛</m:t>
                          </m:r>
                        </m:sub>
                      </m:sSub>
                      <m:r>
                        <a:rPr lang="en-US" sz="1800" b="0" i="1" smtClean="0">
                          <a:solidFill>
                            <a:prstClr val="black"/>
                          </a:solidFill>
                          <a:latin typeface="Cambria Math"/>
                        </a:rPr>
                        <m:t>+</m:t>
                      </m:r>
                      <m:sSub>
                        <m:sSubPr>
                          <m:ctrlPr>
                            <a:rPr lang="en-US" sz="1800" i="1">
                              <a:solidFill>
                                <a:prstClr val="black"/>
                              </a:solidFill>
                              <a:latin typeface="Cambria Math" panose="02040503050406030204" pitchFamily="18" charset="0"/>
                            </a:rPr>
                          </m:ctrlPr>
                        </m:sSubPr>
                        <m:e>
                          <m:sSub>
                            <m:sSubPr>
                              <m:ctrlPr>
                                <a:rPr lang="en-US" sz="1800" i="1" smtClean="0">
                                  <a:solidFill>
                                    <a:prstClr val="black"/>
                                  </a:solidFill>
                                  <a:latin typeface="Cambria Math" panose="02040503050406030204" pitchFamily="18" charset="0"/>
                                </a:rPr>
                              </m:ctrlPr>
                            </m:sSubPr>
                            <m:e>
                              <m:r>
                                <a:rPr lang="en-US" sz="1800" b="0" i="1" smtClean="0">
                                  <a:solidFill>
                                    <a:prstClr val="black"/>
                                  </a:solidFill>
                                  <a:latin typeface="Cambria Math"/>
                                </a:rPr>
                                <m:t>(</m:t>
                              </m:r>
                              <m:r>
                                <a:rPr lang="en-US" sz="1800" b="0" i="1" smtClean="0">
                                  <a:solidFill>
                                    <a:prstClr val="black"/>
                                  </a:solidFill>
                                  <a:latin typeface="Cambria Math"/>
                                </a:rPr>
                                <m:t>𝑏</m:t>
                              </m:r>
                            </m:e>
                            <m:sub>
                              <m:r>
                                <a:rPr lang="en-US" sz="1800" b="0" i="1" smtClean="0">
                                  <a:solidFill>
                                    <a:prstClr val="black"/>
                                  </a:solidFill>
                                  <a:latin typeface="Cambria Math"/>
                                </a:rPr>
                                <m:t>𝑛</m:t>
                              </m:r>
                              <m:r>
                                <a:rPr lang="en-US" sz="1800" b="0" i="1" smtClean="0">
                                  <a:solidFill>
                                    <a:prstClr val="black"/>
                                  </a:solidFill>
                                  <a:latin typeface="Cambria Math"/>
                                </a:rPr>
                                <m:t>−1,</m:t>
                              </m:r>
                              <m:r>
                                <a:rPr lang="en-US" sz="1800" b="0" i="1" smtClean="0">
                                  <a:solidFill>
                                    <a:prstClr val="black"/>
                                  </a:solidFill>
                                  <a:latin typeface="Cambria Math"/>
                                </a:rPr>
                                <m:t>𝑛</m:t>
                              </m:r>
                            </m:sub>
                          </m:sSub>
                          <m:r>
                            <a:rPr lang="en-US" sz="1800" i="1" smtClean="0">
                              <a:solidFill>
                                <a:prstClr val="black"/>
                              </a:solidFill>
                              <a:latin typeface="Cambria Math"/>
                              <a:ea typeface="Cambria Math"/>
                            </a:rPr>
                            <m:t>∙</m:t>
                          </m:r>
                          <m:r>
                            <a:rPr lang="de-CH" sz="1800" i="1">
                              <a:solidFill>
                                <a:prstClr val="black"/>
                              </a:solidFill>
                              <a:latin typeface="Cambria Math"/>
                              <a:ea typeface="Cambria Math"/>
                            </a:rPr>
                            <m:t>𝜆</m:t>
                          </m:r>
                        </m:e>
                        <m:sub>
                          <m:r>
                            <a:rPr lang="en-US" sz="1800" b="0" i="1" smtClean="0">
                              <a:solidFill>
                                <a:prstClr val="black"/>
                              </a:solidFill>
                              <a:latin typeface="Cambria Math"/>
                              <a:ea typeface="Cambria Math"/>
                            </a:rPr>
                            <m:t>𝑛</m:t>
                          </m:r>
                          <m:r>
                            <a:rPr lang="en-US" sz="1800" b="0" i="1" smtClean="0">
                              <a:solidFill>
                                <a:prstClr val="black"/>
                              </a:solidFill>
                              <a:latin typeface="Cambria Math"/>
                              <a:ea typeface="Cambria Math"/>
                            </a:rPr>
                            <m:t>−1</m:t>
                          </m:r>
                        </m:sub>
                      </m:sSub>
                      <m:r>
                        <a:rPr lang="de-CH" sz="1800" i="1">
                          <a:solidFill>
                            <a:prstClr val="black"/>
                          </a:solidFill>
                          <a:latin typeface="Cambria Math"/>
                          <a:ea typeface="Cambria Math"/>
                        </a:rPr>
                        <m:t>∙</m:t>
                      </m:r>
                      <m:sSub>
                        <m:sSubPr>
                          <m:ctrlPr>
                            <a:rPr lang="de-CH" sz="1800" i="1">
                              <a:solidFill>
                                <a:prstClr val="black"/>
                              </a:solidFill>
                              <a:latin typeface="Cambria Math" panose="02040503050406030204" pitchFamily="18" charset="0"/>
                              <a:ea typeface="Cambria Math"/>
                            </a:rPr>
                          </m:ctrlPr>
                        </m:sSubPr>
                        <m:e>
                          <m:r>
                            <a:rPr lang="de-CH" sz="1800" i="1">
                              <a:solidFill>
                                <a:prstClr val="black"/>
                              </a:solidFill>
                              <a:latin typeface="Cambria Math"/>
                              <a:ea typeface="Cambria Math"/>
                            </a:rPr>
                            <m:t>𝑁</m:t>
                          </m:r>
                        </m:e>
                        <m:sub>
                          <m:r>
                            <a:rPr lang="en-US" sz="1800" b="0" i="1" smtClean="0">
                              <a:solidFill>
                                <a:prstClr val="black"/>
                              </a:solidFill>
                              <a:latin typeface="Cambria Math"/>
                              <a:ea typeface="Cambria Math"/>
                            </a:rPr>
                            <m:t>𝑛</m:t>
                          </m:r>
                          <m:r>
                            <a:rPr lang="en-US" sz="1800" b="0" i="1" smtClean="0">
                              <a:solidFill>
                                <a:prstClr val="black"/>
                              </a:solidFill>
                              <a:latin typeface="Cambria Math"/>
                              <a:ea typeface="Cambria Math"/>
                            </a:rPr>
                            <m:t>−1</m:t>
                          </m:r>
                        </m:sub>
                      </m:sSub>
                      <m:r>
                        <a:rPr lang="en-US" sz="1800" b="0" i="1" smtClean="0">
                          <a:solidFill>
                            <a:prstClr val="black"/>
                          </a:solidFill>
                          <a:latin typeface="Cambria Math"/>
                          <a:ea typeface="Cambria Math"/>
                        </a:rPr>
                        <m:t>)</m:t>
                      </m:r>
                      <m:r>
                        <a:rPr lang="en-US" sz="1800" b="0" i="1" smtClean="0">
                          <a:solidFill>
                            <a:prstClr val="black"/>
                          </a:solidFill>
                          <a:latin typeface="Cambria Math"/>
                        </a:rPr>
                        <m:t>−</m:t>
                      </m:r>
                      <m:sSub>
                        <m:sSubPr>
                          <m:ctrlPr>
                            <a:rPr lang="en-US" sz="1800" b="0" i="1" smtClean="0">
                              <a:solidFill>
                                <a:prstClr val="black"/>
                              </a:solidFill>
                              <a:latin typeface="Cambria Math" panose="02040503050406030204" pitchFamily="18" charset="0"/>
                            </a:rPr>
                          </m:ctrlPr>
                        </m:sSubPr>
                        <m:e>
                          <m:r>
                            <a:rPr lang="de-CH" sz="1800" i="1">
                              <a:solidFill>
                                <a:prstClr val="black"/>
                              </a:solidFill>
                              <a:latin typeface="Cambria Math"/>
                              <a:ea typeface="Cambria Math"/>
                            </a:rPr>
                            <m:t>𝜆</m:t>
                          </m:r>
                        </m:e>
                        <m:sub>
                          <m:r>
                            <a:rPr lang="en-US" sz="1800" b="0" i="1" smtClean="0">
                              <a:solidFill>
                                <a:prstClr val="black"/>
                              </a:solidFill>
                              <a:latin typeface="Cambria Math"/>
                            </a:rPr>
                            <m:t>𝑛</m:t>
                          </m:r>
                        </m:sub>
                      </m:sSub>
                      <m:r>
                        <a:rPr lang="de-CH" sz="1800" i="1" smtClean="0">
                          <a:solidFill>
                            <a:prstClr val="black"/>
                          </a:solidFill>
                          <a:latin typeface="Cambria Math"/>
                          <a:ea typeface="Cambria Math"/>
                        </a:rPr>
                        <m:t>∙</m:t>
                      </m:r>
                      <m:sSub>
                        <m:sSubPr>
                          <m:ctrlPr>
                            <a:rPr lang="de-CH" sz="1800" i="1" smtClean="0">
                              <a:solidFill>
                                <a:prstClr val="black"/>
                              </a:solidFill>
                              <a:latin typeface="Cambria Math" panose="02040503050406030204" pitchFamily="18" charset="0"/>
                              <a:ea typeface="Cambria Math"/>
                            </a:rPr>
                          </m:ctrlPr>
                        </m:sSubPr>
                        <m:e>
                          <m:r>
                            <a:rPr lang="de-CH" sz="1800" i="1">
                              <a:solidFill>
                                <a:prstClr val="black"/>
                              </a:solidFill>
                              <a:latin typeface="Cambria Math"/>
                              <a:ea typeface="Cambria Math"/>
                            </a:rPr>
                            <m:t>𝑁</m:t>
                          </m:r>
                        </m:e>
                        <m:sub>
                          <m:r>
                            <a:rPr lang="en-US" sz="1800" b="0" i="1" smtClean="0">
                              <a:solidFill>
                                <a:prstClr val="black"/>
                              </a:solidFill>
                              <a:latin typeface="Cambria Math"/>
                              <a:ea typeface="Cambria Math"/>
                            </a:rPr>
                            <m:t>𝑛</m:t>
                          </m:r>
                        </m:sub>
                      </m:sSub>
                    </m:oMath>
                  </m:oMathPara>
                </a14:m>
                <a:endParaRPr lang="en-US" sz="1800" dirty="0">
                  <a:solidFill>
                    <a:prstClr val="black"/>
                  </a:solidFill>
                  <a:cs typeface="Arial" pitchFamily="34" charset="0"/>
                </a:endParaRPr>
              </a:p>
            </p:txBody>
          </p:sp>
        </mc:Choice>
        <mc:Fallback xmlns="">
          <p:sp>
            <p:nvSpPr>
              <p:cNvPr id="7" name="TextBox 6">
                <a:extLst>
                  <a:ext uri="{FF2B5EF4-FFF2-40B4-BE49-F238E27FC236}">
                    <a16:creationId xmlns:a16="http://schemas.microsoft.com/office/drawing/2014/main" id="{43A47533-DA01-BDE1-7D0D-A3754899C124}"/>
                  </a:ext>
                </a:extLst>
              </p:cNvPr>
              <p:cNvSpPr txBox="1">
                <a:spLocks noRot="1" noChangeAspect="1" noMove="1" noResize="1" noEditPoints="1" noAdjustHandles="1" noChangeArrowheads="1" noChangeShapeType="1" noTextEdit="1"/>
              </p:cNvSpPr>
              <p:nvPr/>
            </p:nvSpPr>
            <p:spPr>
              <a:xfrm>
                <a:off x="249635" y="822205"/>
                <a:ext cx="4473853" cy="618374"/>
              </a:xfrm>
              <a:prstGeom prst="rect">
                <a:avLst/>
              </a:prstGeom>
              <a:blipFill>
                <a:blip r:embed="rId2"/>
                <a:stretch>
                  <a:fillRect/>
                </a:stretch>
              </a:blipFill>
            </p:spPr>
            <p:txBody>
              <a:bodyPr/>
              <a:lstStyle/>
              <a:p>
                <a:r>
                  <a:rPr lang="en-GB">
                    <a:noFill/>
                  </a:rPr>
                  <a:t> </a:t>
                </a:r>
              </a:p>
            </p:txBody>
          </p:sp>
        </mc:Fallback>
      </mc:AlternateContent>
      <p:sp>
        <p:nvSpPr>
          <p:cNvPr id="8" name="Rectangle 7">
            <a:extLst>
              <a:ext uri="{FF2B5EF4-FFF2-40B4-BE49-F238E27FC236}">
                <a16:creationId xmlns:a16="http://schemas.microsoft.com/office/drawing/2014/main" id="{DFCD9AB5-DC8D-423B-BC2E-0846D7805EB2}"/>
              </a:ext>
            </a:extLst>
          </p:cNvPr>
          <p:cNvSpPr/>
          <p:nvPr/>
        </p:nvSpPr>
        <p:spPr>
          <a:xfrm>
            <a:off x="934842" y="2132145"/>
            <a:ext cx="1999379" cy="369332"/>
          </a:xfrm>
          <a:prstGeom prst="rect">
            <a:avLst/>
          </a:prstGeom>
          <a:ln w="22225"/>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a:t>Laplace transform</a:t>
            </a:r>
            <a:endParaRPr lang="en-US" dirty="0">
              <a:latin typeface="Myriad Pro"/>
            </a:endParaRPr>
          </a:p>
        </p:txBody>
      </p:sp>
      <p:sp>
        <p:nvSpPr>
          <p:cNvPr id="9" name="Down Arrow 10">
            <a:extLst>
              <a:ext uri="{FF2B5EF4-FFF2-40B4-BE49-F238E27FC236}">
                <a16:creationId xmlns:a16="http://schemas.microsoft.com/office/drawing/2014/main" id="{63F32175-4BA2-7173-DEF7-1CDA64049348}"/>
              </a:ext>
            </a:extLst>
          </p:cNvPr>
          <p:cNvSpPr/>
          <p:nvPr/>
        </p:nvSpPr>
        <p:spPr>
          <a:xfrm>
            <a:off x="1760094" y="1514707"/>
            <a:ext cx="381000" cy="508100"/>
          </a:xfrm>
          <a:prstGeom prst="downArrow">
            <a:avLst/>
          </a:prstGeom>
          <a:solidFill>
            <a:schemeClr val="tx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11">
            <a:extLst>
              <a:ext uri="{FF2B5EF4-FFF2-40B4-BE49-F238E27FC236}">
                <a16:creationId xmlns:a16="http://schemas.microsoft.com/office/drawing/2014/main" id="{3A46BAFB-0D57-5BBB-F14E-D6E1FEE2D806}"/>
              </a:ext>
            </a:extLst>
          </p:cNvPr>
          <p:cNvSpPr/>
          <p:nvPr/>
        </p:nvSpPr>
        <p:spPr>
          <a:xfrm>
            <a:off x="1744031" y="2610815"/>
            <a:ext cx="381000" cy="508100"/>
          </a:xfrm>
          <a:prstGeom prst="downArrow">
            <a:avLst/>
          </a:prstGeom>
          <a:solidFill>
            <a:schemeClr val="tx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20D0D5D3-51F4-7843-D963-FB908DD287C1}"/>
              </a:ext>
            </a:extLst>
          </p:cNvPr>
          <p:cNvGrpSpPr/>
          <p:nvPr/>
        </p:nvGrpSpPr>
        <p:grpSpPr>
          <a:xfrm>
            <a:off x="237389" y="4716357"/>
            <a:ext cx="7074761" cy="1353998"/>
            <a:chOff x="762000" y="4380112"/>
            <a:chExt cx="7074761" cy="1353998"/>
          </a:xfrm>
        </p:grpSpPr>
        <p:pic>
          <p:nvPicPr>
            <p:cNvPr id="12" name="Picture 11">
              <a:extLst>
                <a:ext uri="{FF2B5EF4-FFF2-40B4-BE49-F238E27FC236}">
                  <a16:creationId xmlns:a16="http://schemas.microsoft.com/office/drawing/2014/main" id="{A59B55F6-81AE-C6AA-0C4B-BE592B691372}"/>
                </a:ext>
              </a:extLst>
            </p:cNvPr>
            <p:cNvPicPr>
              <a:picLocks noChangeAspect="1"/>
            </p:cNvPicPr>
            <p:nvPr/>
          </p:nvPicPr>
          <p:blipFill>
            <a:blip r:embed="rId3"/>
            <a:stretch>
              <a:fillRect/>
            </a:stretch>
          </p:blipFill>
          <p:spPr>
            <a:xfrm>
              <a:off x="762000" y="4380112"/>
              <a:ext cx="7074761" cy="953888"/>
            </a:xfrm>
            <a:prstGeom prst="rect">
              <a:avLst/>
            </a:prstGeom>
          </p:spPr>
        </p:pic>
        <p:grpSp>
          <p:nvGrpSpPr>
            <p:cNvPr id="13" name="Group 12">
              <a:extLst>
                <a:ext uri="{FF2B5EF4-FFF2-40B4-BE49-F238E27FC236}">
                  <a16:creationId xmlns:a16="http://schemas.microsoft.com/office/drawing/2014/main" id="{D814C42B-55B1-B434-6F9E-5E92603DF61D}"/>
                </a:ext>
              </a:extLst>
            </p:cNvPr>
            <p:cNvGrpSpPr/>
            <p:nvPr/>
          </p:nvGrpSpPr>
          <p:grpSpPr>
            <a:xfrm>
              <a:off x="3775696" y="5170275"/>
              <a:ext cx="3539503" cy="563835"/>
              <a:chOff x="3775696" y="5170275"/>
              <a:chExt cx="3539503" cy="563835"/>
            </a:xfrm>
          </p:grpSpPr>
          <p:sp>
            <p:nvSpPr>
              <p:cNvPr id="14" name="Right Brace 13">
                <a:extLst>
                  <a:ext uri="{FF2B5EF4-FFF2-40B4-BE49-F238E27FC236}">
                    <a16:creationId xmlns:a16="http://schemas.microsoft.com/office/drawing/2014/main" id="{4101FBD1-F598-6224-5236-CD780EE371A2}"/>
                  </a:ext>
                </a:extLst>
              </p:cNvPr>
              <p:cNvSpPr/>
              <p:nvPr/>
            </p:nvSpPr>
            <p:spPr>
              <a:xfrm rot="5400000">
                <a:off x="4282484" y="4663487"/>
                <a:ext cx="239927" cy="1253504"/>
              </a:xfrm>
              <a:prstGeom prst="rightBrace">
                <a:avLst>
                  <a:gd name="adj1" fmla="val 0"/>
                  <a:gd name="adj2" fmla="val 50000"/>
                </a:avLst>
              </a:prstGeom>
              <a:noFill/>
              <a:ln>
                <a:solidFill>
                  <a:srgbClr val="7030A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sp>
            <p:nvSpPr>
              <p:cNvPr id="15" name="Right Brace 14">
                <a:extLst>
                  <a:ext uri="{FF2B5EF4-FFF2-40B4-BE49-F238E27FC236}">
                    <a16:creationId xmlns:a16="http://schemas.microsoft.com/office/drawing/2014/main" id="{430D5480-DF01-A5B0-BE0C-6A01D6ECDAB5}"/>
                  </a:ext>
                </a:extLst>
              </p:cNvPr>
              <p:cNvSpPr/>
              <p:nvPr/>
            </p:nvSpPr>
            <p:spPr>
              <a:xfrm rot="5400000">
                <a:off x="6237603" y="4332606"/>
                <a:ext cx="217629" cy="1937563"/>
              </a:xfrm>
              <a:prstGeom prst="rightBrace">
                <a:avLst>
                  <a:gd name="adj1" fmla="val 0"/>
                  <a:gd name="adj2" fmla="val 50000"/>
                </a:avLst>
              </a:prstGeom>
              <a:noFill/>
              <a:ln>
                <a:solidFill>
                  <a:srgbClr val="0070C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sp>
            <p:nvSpPr>
              <p:cNvPr id="16" name="TextBox 15">
                <a:extLst>
                  <a:ext uri="{FF2B5EF4-FFF2-40B4-BE49-F238E27FC236}">
                    <a16:creationId xmlns:a16="http://schemas.microsoft.com/office/drawing/2014/main" id="{51971487-E427-1EEA-8C15-99E0CBEC93CE}"/>
                  </a:ext>
                </a:extLst>
              </p:cNvPr>
              <p:cNvSpPr txBox="1"/>
              <p:nvPr/>
            </p:nvSpPr>
            <p:spPr>
              <a:xfrm>
                <a:off x="4007651" y="5334000"/>
                <a:ext cx="869149" cy="400110"/>
              </a:xfrm>
              <a:prstGeom prst="rect">
                <a:avLst/>
              </a:prstGeom>
              <a:noFill/>
            </p:spPr>
            <p:txBody>
              <a:bodyPr wrap="none" rtlCol="0">
                <a:spAutoFit/>
              </a:bodyPr>
              <a:lstStyle/>
              <a:p>
                <a:r>
                  <a:rPr lang="en-GB" sz="2000" dirty="0">
                    <a:solidFill>
                      <a:srgbClr val="7030A0"/>
                    </a:solidFill>
                    <a:latin typeface="+mj-lt"/>
                  </a:rPr>
                  <a:t>decay</a:t>
                </a:r>
                <a:endParaRPr lang="en-US" sz="2000" dirty="0">
                  <a:solidFill>
                    <a:srgbClr val="7030A0"/>
                  </a:solidFill>
                  <a:latin typeface="+mj-lt"/>
                </a:endParaRPr>
              </a:p>
            </p:txBody>
          </p:sp>
          <p:sp>
            <p:nvSpPr>
              <p:cNvPr id="17" name="TextBox 16">
                <a:extLst>
                  <a:ext uri="{FF2B5EF4-FFF2-40B4-BE49-F238E27FC236}">
                    <a16:creationId xmlns:a16="http://schemas.microsoft.com/office/drawing/2014/main" id="{89C57ADF-3392-F0E4-FF7B-0CF69837207D}"/>
                  </a:ext>
                </a:extLst>
              </p:cNvPr>
              <p:cNvSpPr txBox="1"/>
              <p:nvPr/>
            </p:nvSpPr>
            <p:spPr>
              <a:xfrm>
                <a:off x="5835822" y="5334000"/>
                <a:ext cx="1156086" cy="400110"/>
              </a:xfrm>
              <a:prstGeom prst="rect">
                <a:avLst/>
              </a:prstGeom>
              <a:noFill/>
            </p:spPr>
            <p:txBody>
              <a:bodyPr wrap="none" rtlCol="0">
                <a:spAutoFit/>
              </a:bodyPr>
              <a:lstStyle/>
              <a:p>
                <a:r>
                  <a:rPr lang="en-GB" sz="2000" dirty="0">
                    <a:solidFill>
                      <a:srgbClr val="0070C0"/>
                    </a:solidFill>
                    <a:latin typeface="+mj-lt"/>
                  </a:rPr>
                  <a:t>build-up</a:t>
                </a:r>
                <a:endParaRPr lang="en-US" sz="2000" dirty="0">
                  <a:solidFill>
                    <a:srgbClr val="0070C0"/>
                  </a:solidFill>
                  <a:latin typeface="+mj-lt"/>
                </a:endParaRPr>
              </a:p>
            </p:txBody>
          </p:sp>
        </p:grpSp>
      </p:grpSp>
      <p:grpSp>
        <p:nvGrpSpPr>
          <p:cNvPr id="18" name="Group 17">
            <a:extLst>
              <a:ext uri="{FF2B5EF4-FFF2-40B4-BE49-F238E27FC236}">
                <a16:creationId xmlns:a16="http://schemas.microsoft.com/office/drawing/2014/main" id="{625952AB-BB7F-5DB5-61CA-53C42784A437}"/>
              </a:ext>
            </a:extLst>
          </p:cNvPr>
          <p:cNvGrpSpPr/>
          <p:nvPr/>
        </p:nvGrpSpPr>
        <p:grpSpPr>
          <a:xfrm>
            <a:off x="7343348" y="1100112"/>
            <a:ext cx="4680520" cy="1962467"/>
            <a:chOff x="2987824" y="1839511"/>
            <a:chExt cx="4680520" cy="1919448"/>
          </a:xfrm>
          <a:solidFill>
            <a:schemeClr val="tx1">
              <a:lumMod val="20000"/>
              <a:lumOff val="80000"/>
            </a:schemeClr>
          </a:solidFill>
        </p:grpSpPr>
        <p:sp>
          <p:nvSpPr>
            <p:cNvPr id="19" name="Rectangle 18">
              <a:extLst>
                <a:ext uri="{FF2B5EF4-FFF2-40B4-BE49-F238E27FC236}">
                  <a16:creationId xmlns:a16="http://schemas.microsoft.com/office/drawing/2014/main" id="{790AE081-12F6-2F62-76E2-E9CB8F6DFB48}"/>
                </a:ext>
              </a:extLst>
            </p:cNvPr>
            <p:cNvSpPr/>
            <p:nvPr/>
          </p:nvSpPr>
          <p:spPr>
            <a:xfrm>
              <a:off x="2987824" y="1839511"/>
              <a:ext cx="4680520" cy="1919448"/>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FB077EA1-D15D-255F-D583-93BD440B3A28}"/>
                    </a:ext>
                  </a:extLst>
                </p:cNvPr>
                <p:cNvSpPr txBox="1"/>
                <p:nvPr/>
              </p:nvSpPr>
              <p:spPr>
                <a:xfrm>
                  <a:off x="3096203" y="1958077"/>
                  <a:ext cx="3310843" cy="807136"/>
                </a:xfrm>
                <a:prstGeom prst="rect">
                  <a:avLst/>
                </a:prstGeom>
                <a:grpFill/>
              </p:spPr>
              <p:txBody>
                <a:bodyPr wrap="none" lIns="0" tIns="0" rIns="0" bIns="0" rtlCol="0">
                  <a:spAutoFit/>
                </a:bodyPr>
                <a:lstStyle/>
                <a:p>
                  <a14:m>
                    <m:oMath xmlns:m="http://schemas.openxmlformats.org/officeDocument/2006/math">
                      <m:r>
                        <m:rPr>
                          <m:nor/>
                        </m:rPr>
                        <a:rPr lang="en-US" dirty="0" smtClean="0">
                          <a:latin typeface="Blackadder ITC" panose="04020505051007020D02" pitchFamily="82" charset="0"/>
                        </a:rPr>
                        <m:t>L</m:t>
                      </m:r>
                      <m:d>
                        <m:dPr>
                          <m:ctrlPr>
                            <a:rPr lang="en-GB" b="0" i="1" dirty="0" smtClean="0">
                              <a:latin typeface="Cambria Math" panose="02040503050406030204" pitchFamily="18" charset="0"/>
                            </a:rPr>
                          </m:ctrlPr>
                        </m:dPr>
                        <m:e>
                          <m:r>
                            <a:rPr lang="en-GB" b="0" i="1" dirty="0" smtClean="0">
                              <a:latin typeface="Cambria Math" panose="02040503050406030204" pitchFamily="18" charset="0"/>
                            </a:rPr>
                            <m:t>𝑓</m:t>
                          </m:r>
                          <m:d>
                            <m:dPr>
                              <m:ctrlPr>
                                <a:rPr lang="en-GB" b="0" i="1" dirty="0" smtClean="0">
                                  <a:latin typeface="Cambria Math" panose="02040503050406030204" pitchFamily="18" charset="0"/>
                                </a:rPr>
                              </m:ctrlPr>
                            </m:dPr>
                            <m:e>
                              <m:r>
                                <a:rPr lang="en-GB" b="0" i="1" dirty="0" smtClean="0">
                                  <a:latin typeface="Cambria Math" panose="02040503050406030204" pitchFamily="18" charset="0"/>
                                </a:rPr>
                                <m:t>𝑡</m:t>
                              </m:r>
                            </m:e>
                          </m:d>
                        </m:e>
                      </m:d>
                      <m:r>
                        <a:rPr lang="en-GB" b="0" i="1" smtClean="0">
                          <a:latin typeface="Cambria Math" panose="02040503050406030204" pitchFamily="18" charset="0"/>
                        </a:rPr>
                        <m:t>=</m:t>
                      </m:r>
                      <m:r>
                        <a:rPr lang="en-GB" b="0" i="1" smtClean="0">
                          <a:latin typeface="Cambria Math" panose="02040503050406030204" pitchFamily="18" charset="0"/>
                        </a:rPr>
                        <m:t>𝐹</m:t>
                      </m:r>
                      <m:d>
                        <m:dPr>
                          <m:ctrlPr>
                            <a:rPr lang="en-GB" b="0" i="1" smtClean="0">
                              <a:latin typeface="Cambria Math" panose="02040503050406030204" pitchFamily="18" charset="0"/>
                            </a:rPr>
                          </m:ctrlPr>
                        </m:dPr>
                        <m:e>
                          <m:r>
                            <a:rPr lang="en-GB" b="0" i="1" smtClean="0">
                              <a:latin typeface="Cambria Math" panose="02040503050406030204" pitchFamily="18" charset="0"/>
                            </a:rPr>
                            <m:t>𝑠</m:t>
                          </m:r>
                        </m:e>
                      </m:d>
                      <m:r>
                        <a:rPr lang="en-GB" b="0" i="1" smtClean="0">
                          <a:latin typeface="Cambria Math" panose="02040503050406030204" pitchFamily="18" charset="0"/>
                        </a:rPr>
                        <m:t>=</m:t>
                      </m:r>
                      <m:nary>
                        <m:naryPr>
                          <m:ctrlPr>
                            <a:rPr lang="en-GB" b="0" i="1" smtClean="0">
                              <a:latin typeface="Cambria Math" panose="02040503050406030204" pitchFamily="18" charset="0"/>
                            </a:rPr>
                          </m:ctrlPr>
                        </m:naryPr>
                        <m:sub>
                          <m:r>
                            <m:rPr>
                              <m:brk m:alnAt="23"/>
                            </m:rPr>
                            <a:rPr lang="en-GB" b="0" i="1" smtClean="0">
                              <a:latin typeface="Cambria Math" panose="02040503050406030204" pitchFamily="18" charset="0"/>
                            </a:rPr>
                            <m:t>0</m:t>
                          </m:r>
                        </m:sub>
                        <m:sup>
                          <m:r>
                            <a:rPr lang="en-GB" b="0" i="1" smtClean="0">
                              <a:latin typeface="Cambria Math" panose="02040503050406030204" pitchFamily="18" charset="0"/>
                              <a:ea typeface="Cambria Math" panose="02040503050406030204" pitchFamily="18" charset="0"/>
                            </a:rPr>
                            <m:t>∞</m:t>
                          </m:r>
                        </m:sup>
                        <m:e>
                          <m:sSup>
                            <m:sSupPr>
                              <m:ctrlPr>
                                <a:rPr lang="en-GB" b="0" i="1" smtClean="0">
                                  <a:latin typeface="Cambria Math" panose="02040503050406030204" pitchFamily="18" charset="0"/>
                                </a:rPr>
                              </m:ctrlPr>
                            </m:sSupPr>
                            <m:e>
                              <m:r>
                                <a:rPr lang="en-GB" b="0" i="1" smtClean="0">
                                  <a:latin typeface="Cambria Math" panose="02040503050406030204" pitchFamily="18" charset="0"/>
                                </a:rPr>
                                <m:t>𝑒</m:t>
                              </m:r>
                            </m:e>
                            <m:sup>
                              <m:r>
                                <a:rPr lang="en-GB" b="0" i="1" smtClean="0">
                                  <a:latin typeface="Cambria Math" panose="02040503050406030204" pitchFamily="18" charset="0"/>
                                </a:rPr>
                                <m:t>−</m:t>
                              </m:r>
                              <m:r>
                                <a:rPr lang="en-GB" b="0" i="1" smtClean="0">
                                  <a:latin typeface="Cambria Math" panose="02040503050406030204" pitchFamily="18" charset="0"/>
                                </a:rPr>
                                <m:t>𝑠𝑡</m:t>
                              </m:r>
                            </m:sup>
                          </m:sSup>
                          <m:r>
                            <a:rPr lang="en-GB" b="0" i="1" smtClean="0">
                              <a:latin typeface="Cambria Math" panose="02040503050406030204" pitchFamily="18" charset="0"/>
                            </a:rPr>
                            <m:t>𝑓</m:t>
                          </m:r>
                          <m:d>
                            <m:dPr>
                              <m:ctrlPr>
                                <a:rPr lang="en-GB" b="0" i="1" smtClean="0">
                                  <a:latin typeface="Cambria Math" panose="02040503050406030204" pitchFamily="18" charset="0"/>
                                </a:rPr>
                              </m:ctrlPr>
                            </m:dPr>
                            <m:e>
                              <m:r>
                                <a:rPr lang="en-GB" b="0" i="1" smtClean="0">
                                  <a:latin typeface="Cambria Math" panose="02040503050406030204" pitchFamily="18" charset="0"/>
                                </a:rPr>
                                <m:t>𝑡</m:t>
                              </m:r>
                            </m:e>
                          </m:d>
                          <m:r>
                            <a:rPr lang="en-GB" b="0" i="1" smtClean="0">
                              <a:latin typeface="Cambria Math" panose="02040503050406030204" pitchFamily="18" charset="0"/>
                            </a:rPr>
                            <m:t>𝑑𝑡</m:t>
                          </m:r>
                        </m:e>
                      </m:nary>
                    </m:oMath>
                  </a14:m>
                  <a:r>
                    <a:rPr lang="en-GB" dirty="0"/>
                    <a:t> </a:t>
                  </a:r>
                </a:p>
                <a:p>
                  <a:pPr/>
                  <a14:m>
                    <m:oMathPara xmlns:m="http://schemas.openxmlformats.org/officeDocument/2006/math">
                      <m:oMathParaPr>
                        <m:jc m:val="left"/>
                      </m:oMathParaPr>
                      <m:oMath xmlns:m="http://schemas.openxmlformats.org/officeDocument/2006/math">
                        <m:r>
                          <m:rPr>
                            <m:nor/>
                          </m:rPr>
                          <a:rPr lang="en-US" dirty="0" smtClean="0">
                            <a:latin typeface="Blackadder ITC" panose="04020505051007020D02" pitchFamily="82" charset="0"/>
                          </a:rPr>
                          <m:t>L</m:t>
                        </m:r>
                        <m:d>
                          <m:dPr>
                            <m:ctrlPr>
                              <a:rPr lang="en-GB" b="0" i="1" dirty="0" smtClean="0">
                                <a:latin typeface="Cambria Math" panose="02040503050406030204" pitchFamily="18" charset="0"/>
                              </a:rPr>
                            </m:ctrlPr>
                          </m:dPr>
                          <m:e>
                            <m:r>
                              <a:rPr lang="en-US" b="0" i="1" dirty="0" smtClean="0">
                                <a:latin typeface="Cambria Math" panose="02040503050406030204" pitchFamily="18" charset="0"/>
                              </a:rPr>
                              <m:t>𝑐</m:t>
                            </m:r>
                          </m:e>
                        </m:d>
                        <m:r>
                          <a:rPr lang="en-US" b="0" i="1" dirty="0" smtClean="0">
                            <a:latin typeface="Cambria Math" panose="02040503050406030204" pitchFamily="18" charset="0"/>
                          </a:rPr>
                          <m:t>=</m:t>
                        </m:r>
                        <m:f>
                          <m:fPr>
                            <m:ctrlPr>
                              <a:rPr lang="en-US" b="0" i="1" dirty="0" smtClean="0">
                                <a:latin typeface="Cambria Math" panose="02040503050406030204" pitchFamily="18" charset="0"/>
                              </a:rPr>
                            </m:ctrlPr>
                          </m:fPr>
                          <m:num>
                            <m:r>
                              <a:rPr lang="en-US" b="0" i="1" dirty="0" smtClean="0">
                                <a:latin typeface="Cambria Math" panose="02040503050406030204" pitchFamily="18" charset="0"/>
                              </a:rPr>
                              <m:t>𝑐</m:t>
                            </m:r>
                          </m:num>
                          <m:den>
                            <m:r>
                              <a:rPr lang="en-US" b="0" i="1" dirty="0" smtClean="0">
                                <a:latin typeface="Cambria Math" panose="02040503050406030204" pitchFamily="18" charset="0"/>
                              </a:rPr>
                              <m:t>𝑠</m:t>
                            </m:r>
                          </m:den>
                        </m:f>
                      </m:oMath>
                    </m:oMathPara>
                  </a14:m>
                  <a:endParaRPr lang="en-GB" dirty="0"/>
                </a:p>
              </p:txBody>
            </p:sp>
          </mc:Choice>
          <mc:Fallback xmlns="">
            <p:sp>
              <p:nvSpPr>
                <p:cNvPr id="20" name="TextBox 19">
                  <a:extLst>
                    <a:ext uri="{FF2B5EF4-FFF2-40B4-BE49-F238E27FC236}">
                      <a16:creationId xmlns:a16="http://schemas.microsoft.com/office/drawing/2014/main" id="{FB077EA1-D15D-255F-D583-93BD440B3A28}"/>
                    </a:ext>
                  </a:extLst>
                </p:cNvPr>
                <p:cNvSpPr txBox="1">
                  <a:spLocks noRot="1" noChangeAspect="1" noMove="1" noResize="1" noEditPoints="1" noAdjustHandles="1" noChangeArrowheads="1" noChangeShapeType="1" noTextEdit="1"/>
                </p:cNvSpPr>
                <p:nvPr/>
              </p:nvSpPr>
              <p:spPr>
                <a:xfrm>
                  <a:off x="3096203" y="1958077"/>
                  <a:ext cx="3310843" cy="807136"/>
                </a:xfrm>
                <a:prstGeom prst="rect">
                  <a:avLst/>
                </a:prstGeom>
                <a:blipFill>
                  <a:blip r:embed="rId4"/>
                  <a:stretch>
                    <a:fillRect l="-2757" t="-66912" b="-4485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B755A814-2E67-8EB2-9EA4-3F4B49821C8F}"/>
                    </a:ext>
                  </a:extLst>
                </p:cNvPr>
                <p:cNvSpPr txBox="1"/>
                <p:nvPr/>
              </p:nvSpPr>
              <p:spPr>
                <a:xfrm>
                  <a:off x="3096203" y="2838826"/>
                  <a:ext cx="4111960" cy="276999"/>
                </a:xfrm>
                <a:prstGeom prst="rect">
                  <a:avLst/>
                </a:prstGeom>
                <a:grpFill/>
              </p:spPr>
              <p:txBody>
                <a:bodyPr wrap="none" lIns="0" tIns="0" rIns="0" bIns="0" rtlCol="0">
                  <a:spAutoFit/>
                </a:bodyPr>
                <a:lstStyle/>
                <a:p>
                  <a:r>
                    <a:rPr lang="en-GB" b="0" dirty="0"/>
                    <a:t>Linearity: </a:t>
                  </a:r>
                  <a14:m>
                    <m:oMath xmlns:m="http://schemas.openxmlformats.org/officeDocument/2006/math">
                      <m:r>
                        <a:rPr lang="en-GB" b="0" i="1" smtClean="0">
                          <a:latin typeface="Cambria Math" panose="02040503050406030204" pitchFamily="18" charset="0"/>
                        </a:rPr>
                        <m:t>𝑎𝑓</m:t>
                      </m:r>
                      <m:d>
                        <m:dPr>
                          <m:ctrlPr>
                            <a:rPr lang="en-GB" b="0" i="1" smtClean="0">
                              <a:latin typeface="Cambria Math" panose="02040503050406030204" pitchFamily="18" charset="0"/>
                            </a:rPr>
                          </m:ctrlPr>
                        </m:dPr>
                        <m:e>
                          <m:r>
                            <a:rPr lang="en-GB" b="0" i="1" smtClean="0">
                              <a:latin typeface="Cambria Math" panose="02040503050406030204" pitchFamily="18" charset="0"/>
                            </a:rPr>
                            <m:t>𝑡</m:t>
                          </m:r>
                        </m:e>
                      </m:d>
                      <m:r>
                        <a:rPr lang="en-GB" b="0" i="1" smtClean="0">
                          <a:latin typeface="Cambria Math" panose="02040503050406030204" pitchFamily="18" charset="0"/>
                        </a:rPr>
                        <m:t>+</m:t>
                      </m:r>
                      <m:r>
                        <a:rPr lang="en-GB" b="0" i="1" smtClean="0">
                          <a:latin typeface="Cambria Math" panose="02040503050406030204" pitchFamily="18" charset="0"/>
                        </a:rPr>
                        <m:t>𝑏𝑔</m:t>
                      </m:r>
                      <m:d>
                        <m:dPr>
                          <m:ctrlPr>
                            <a:rPr lang="en-GB" b="0" i="1" smtClean="0">
                              <a:latin typeface="Cambria Math" panose="02040503050406030204" pitchFamily="18" charset="0"/>
                            </a:rPr>
                          </m:ctrlPr>
                        </m:dPr>
                        <m:e>
                          <m:r>
                            <a:rPr lang="en-GB" b="0" i="1" smtClean="0">
                              <a:latin typeface="Cambria Math" panose="02040503050406030204" pitchFamily="18" charset="0"/>
                            </a:rPr>
                            <m:t>𝑡</m:t>
                          </m:r>
                        </m:e>
                      </m:d>
                      <m:r>
                        <a:rPr lang="en-GB" b="0" i="1" smtClean="0">
                          <a:latin typeface="Cambria Math" panose="02040503050406030204" pitchFamily="18" charset="0"/>
                        </a:rPr>
                        <m:t>=</m:t>
                      </m:r>
                      <m:r>
                        <a:rPr lang="en-GB" b="0" i="1" smtClean="0">
                          <a:latin typeface="Cambria Math" panose="02040503050406030204" pitchFamily="18" charset="0"/>
                        </a:rPr>
                        <m:t>𝑎𝐹</m:t>
                      </m:r>
                      <m:d>
                        <m:dPr>
                          <m:ctrlPr>
                            <a:rPr lang="en-GB" b="0" i="1" smtClean="0">
                              <a:latin typeface="Cambria Math" panose="02040503050406030204" pitchFamily="18" charset="0"/>
                            </a:rPr>
                          </m:ctrlPr>
                        </m:dPr>
                        <m:e>
                          <m:r>
                            <a:rPr lang="en-GB" b="0" i="1" smtClean="0">
                              <a:latin typeface="Cambria Math" panose="02040503050406030204" pitchFamily="18" charset="0"/>
                            </a:rPr>
                            <m:t>𝑠</m:t>
                          </m:r>
                        </m:e>
                      </m:d>
                      <m:r>
                        <a:rPr lang="en-GB" b="0" i="1" smtClean="0">
                          <a:latin typeface="Cambria Math" panose="02040503050406030204" pitchFamily="18" charset="0"/>
                        </a:rPr>
                        <m:t>+</m:t>
                      </m:r>
                      <m:r>
                        <a:rPr lang="en-GB" b="0" i="1" smtClean="0">
                          <a:latin typeface="Cambria Math" panose="02040503050406030204" pitchFamily="18" charset="0"/>
                        </a:rPr>
                        <m:t>𝑏𝐺</m:t>
                      </m:r>
                      <m:r>
                        <a:rPr lang="en-GB" b="0" i="1" smtClean="0">
                          <a:latin typeface="Cambria Math" panose="02040503050406030204" pitchFamily="18" charset="0"/>
                        </a:rPr>
                        <m:t>(</m:t>
                      </m:r>
                      <m:r>
                        <a:rPr lang="en-GB" b="0" i="1" smtClean="0">
                          <a:latin typeface="Cambria Math" panose="02040503050406030204" pitchFamily="18" charset="0"/>
                        </a:rPr>
                        <m:t>𝑠</m:t>
                      </m:r>
                      <m:r>
                        <a:rPr lang="en-GB" b="0" i="1" smtClean="0">
                          <a:latin typeface="Cambria Math" panose="02040503050406030204" pitchFamily="18" charset="0"/>
                        </a:rPr>
                        <m:t>)</m:t>
                      </m:r>
                    </m:oMath>
                  </a14:m>
                  <a:r>
                    <a:rPr lang="en-GB" dirty="0"/>
                    <a:t> </a:t>
                  </a:r>
                </a:p>
              </p:txBody>
            </p:sp>
          </mc:Choice>
          <mc:Fallback xmlns="">
            <p:sp>
              <p:nvSpPr>
                <p:cNvPr id="21" name="TextBox 20">
                  <a:extLst>
                    <a:ext uri="{FF2B5EF4-FFF2-40B4-BE49-F238E27FC236}">
                      <a16:creationId xmlns:a16="http://schemas.microsoft.com/office/drawing/2014/main" id="{B755A814-2E67-8EB2-9EA4-3F4B49821C8F}"/>
                    </a:ext>
                  </a:extLst>
                </p:cNvPr>
                <p:cNvSpPr txBox="1">
                  <a:spLocks noRot="1" noChangeAspect="1" noMove="1" noResize="1" noEditPoints="1" noAdjustHandles="1" noChangeArrowheads="1" noChangeShapeType="1" noTextEdit="1"/>
                </p:cNvSpPr>
                <p:nvPr/>
              </p:nvSpPr>
              <p:spPr>
                <a:xfrm>
                  <a:off x="3096203" y="2838826"/>
                  <a:ext cx="4111960" cy="276999"/>
                </a:xfrm>
                <a:prstGeom prst="rect">
                  <a:avLst/>
                </a:prstGeom>
                <a:blipFill>
                  <a:blip r:embed="rId5"/>
                  <a:stretch>
                    <a:fillRect l="-3407" t="-25532" r="-148" b="-4893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5946F931-370A-54E1-AE80-0D02B3D8DA8C}"/>
                    </a:ext>
                  </a:extLst>
                </p:cNvPr>
                <p:cNvSpPr txBox="1"/>
                <p:nvPr/>
              </p:nvSpPr>
              <p:spPr>
                <a:xfrm>
                  <a:off x="3061415" y="3159974"/>
                  <a:ext cx="3630289" cy="553998"/>
                </a:xfrm>
                <a:prstGeom prst="rect">
                  <a:avLst/>
                </a:prstGeom>
                <a:grpFill/>
              </p:spPr>
              <p:txBody>
                <a:bodyPr wrap="none" lIns="0" tIns="0" rIns="0" bIns="0" rtlCol="0">
                  <a:spAutoFit/>
                </a:bodyPr>
                <a:lstStyle/>
                <a:p>
                  <a:r>
                    <a:rPr lang="en-GB" b="0" dirty="0"/>
                    <a:t>Differentiation: </a:t>
                  </a:r>
                  <a14:m>
                    <m:oMath xmlns:m="http://schemas.openxmlformats.org/officeDocument/2006/math">
                      <m:sSup>
                        <m:sSupPr>
                          <m:ctrlPr>
                            <a:rPr lang="en-GB" b="0" i="1" smtClean="0">
                              <a:latin typeface="Cambria Math" panose="02040503050406030204" pitchFamily="18" charset="0"/>
                            </a:rPr>
                          </m:ctrlPr>
                        </m:sSupPr>
                        <m:e>
                          <m:r>
                            <a:rPr lang="en-GB" b="0" i="1" smtClean="0">
                              <a:latin typeface="Cambria Math" panose="02040503050406030204" pitchFamily="18" charset="0"/>
                            </a:rPr>
                            <m:t>𝑓</m:t>
                          </m:r>
                        </m:e>
                        <m:sup>
                          <m:r>
                            <a:rPr lang="en-GB" b="0" i="1" smtClean="0">
                              <a:latin typeface="Cambria Math" panose="02040503050406030204" pitchFamily="18" charset="0"/>
                            </a:rPr>
                            <m:t>′</m:t>
                          </m:r>
                        </m:sup>
                      </m:sSup>
                      <m:r>
                        <a:rPr lang="en-GB" b="0" i="1" smtClean="0">
                          <a:latin typeface="Cambria Math" panose="02040503050406030204" pitchFamily="18" charset="0"/>
                        </a:rPr>
                        <m:t>(</m:t>
                      </m:r>
                      <m:r>
                        <a:rPr lang="en-GB" b="0" i="1" smtClean="0">
                          <a:latin typeface="Cambria Math" panose="02040503050406030204" pitchFamily="18" charset="0"/>
                        </a:rPr>
                        <m:t>𝑡</m:t>
                      </m:r>
                      <m:r>
                        <a:rPr lang="en-GB" b="0" i="1" smtClean="0">
                          <a:latin typeface="Cambria Math" panose="02040503050406030204" pitchFamily="18" charset="0"/>
                        </a:rPr>
                        <m:t>)=</m:t>
                      </m:r>
                      <m:r>
                        <a:rPr lang="en-GB" b="0" i="1" smtClean="0">
                          <a:latin typeface="Cambria Math" panose="02040503050406030204" pitchFamily="18" charset="0"/>
                        </a:rPr>
                        <m:t>𝑠𝐹</m:t>
                      </m:r>
                      <m:d>
                        <m:dPr>
                          <m:ctrlPr>
                            <a:rPr lang="en-GB" b="0" i="1" smtClean="0">
                              <a:latin typeface="Cambria Math" panose="02040503050406030204" pitchFamily="18" charset="0"/>
                            </a:rPr>
                          </m:ctrlPr>
                        </m:dPr>
                        <m:e>
                          <m:r>
                            <a:rPr lang="en-GB" b="0" i="1" smtClean="0">
                              <a:latin typeface="Cambria Math" panose="02040503050406030204" pitchFamily="18" charset="0"/>
                            </a:rPr>
                            <m:t>𝑠</m:t>
                          </m:r>
                        </m:e>
                      </m:d>
                      <m:r>
                        <a:rPr lang="en-GB" b="0" i="1" smtClean="0">
                          <a:latin typeface="Cambria Math" panose="02040503050406030204" pitchFamily="18" charset="0"/>
                        </a:rPr>
                        <m:t>−</m:t>
                      </m:r>
                      <m:r>
                        <a:rPr lang="en-GB" b="0" i="1" smtClean="0">
                          <a:latin typeface="Cambria Math" panose="02040503050406030204" pitchFamily="18" charset="0"/>
                        </a:rPr>
                        <m:t>𝑓</m:t>
                      </m:r>
                      <m:r>
                        <a:rPr lang="en-GB" b="0" i="1" smtClean="0">
                          <a:latin typeface="Cambria Math" panose="02040503050406030204" pitchFamily="18" charset="0"/>
                        </a:rPr>
                        <m:t>(0)</m:t>
                      </m:r>
                    </m:oMath>
                  </a14:m>
                  <a:r>
                    <a:rPr lang="en-GB" dirty="0"/>
                    <a:t> </a:t>
                  </a:r>
                  <a:br>
                    <a:rPr lang="en-GB" dirty="0"/>
                  </a:br>
                  <a:endParaRPr lang="en-GB" dirty="0"/>
                </a:p>
              </p:txBody>
            </p:sp>
          </mc:Choice>
          <mc:Fallback xmlns="">
            <p:sp>
              <p:nvSpPr>
                <p:cNvPr id="22" name="TextBox 21">
                  <a:extLst>
                    <a:ext uri="{FF2B5EF4-FFF2-40B4-BE49-F238E27FC236}">
                      <a16:creationId xmlns:a16="http://schemas.microsoft.com/office/drawing/2014/main" id="{5946F931-370A-54E1-AE80-0D02B3D8DA8C}"/>
                    </a:ext>
                  </a:extLst>
                </p:cNvPr>
                <p:cNvSpPr txBox="1">
                  <a:spLocks noRot="1" noChangeAspect="1" noMove="1" noResize="1" noEditPoints="1" noAdjustHandles="1" noChangeArrowheads="1" noChangeShapeType="1" noTextEdit="1"/>
                </p:cNvSpPr>
                <p:nvPr/>
              </p:nvSpPr>
              <p:spPr>
                <a:xfrm>
                  <a:off x="3061415" y="3159974"/>
                  <a:ext cx="3630289" cy="553998"/>
                </a:xfrm>
                <a:prstGeom prst="rect">
                  <a:avLst/>
                </a:prstGeom>
                <a:blipFill>
                  <a:blip r:embed="rId6"/>
                  <a:stretch>
                    <a:fillRect l="-4034" t="-12903" r="-672"/>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C35FAE73-CAE1-20A1-5376-76FDC431D295}"/>
                  </a:ext>
                </a:extLst>
              </p:cNvPr>
              <p:cNvSpPr txBox="1"/>
              <p:nvPr/>
            </p:nvSpPr>
            <p:spPr>
              <a:xfrm>
                <a:off x="260568" y="3140257"/>
                <a:ext cx="5845767" cy="553421"/>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r>
                        <a:rPr lang="en-US" sz="1600" b="0" i="1" smtClean="0">
                          <a:solidFill>
                            <a:prstClr val="black"/>
                          </a:solidFill>
                          <a:latin typeface="Cambria Math"/>
                        </a:rPr>
                        <m:t>𝑠</m:t>
                      </m:r>
                      <m:r>
                        <a:rPr lang="en-US" sz="1600" b="0" i="1" smtClean="0">
                          <a:solidFill>
                            <a:prstClr val="black"/>
                          </a:solidFill>
                          <a:latin typeface="Cambria Math"/>
                          <a:ea typeface="Cambria Math"/>
                        </a:rPr>
                        <m:t>∙</m:t>
                      </m:r>
                      <m:sSub>
                        <m:sSubPr>
                          <m:ctrlPr>
                            <a:rPr lang="en-US" sz="1600" b="0" i="1" smtClean="0">
                              <a:solidFill>
                                <a:prstClr val="black"/>
                              </a:solidFill>
                              <a:latin typeface="Cambria Math" panose="02040503050406030204" pitchFamily="18" charset="0"/>
                              <a:ea typeface="Cambria Math"/>
                            </a:rPr>
                          </m:ctrlPr>
                        </m:sSubPr>
                        <m:e>
                          <m:r>
                            <a:rPr lang="en-US" sz="1600" i="1">
                              <a:solidFill>
                                <a:prstClr val="black"/>
                              </a:solidFill>
                              <a:latin typeface="Cambria Math"/>
                              <a:ea typeface="Cambria Math"/>
                            </a:rPr>
                            <m:t>𝐹</m:t>
                          </m:r>
                        </m:e>
                        <m:sub>
                          <m:r>
                            <a:rPr lang="en-US" sz="1600" b="0" i="1" smtClean="0">
                              <a:solidFill>
                                <a:prstClr val="black"/>
                              </a:solidFill>
                              <a:latin typeface="Cambria Math"/>
                              <a:ea typeface="Cambria Math"/>
                            </a:rPr>
                            <m:t>𝑛</m:t>
                          </m:r>
                        </m:sub>
                      </m:sSub>
                      <m:r>
                        <a:rPr lang="en-US" sz="1600" b="0" i="1" smtClean="0">
                          <a:solidFill>
                            <a:prstClr val="black"/>
                          </a:solidFill>
                          <a:latin typeface="Cambria Math"/>
                          <a:ea typeface="Cambria Math"/>
                        </a:rPr>
                        <m:t> </m:t>
                      </m:r>
                      <m:d>
                        <m:dPr>
                          <m:ctrlPr>
                            <a:rPr lang="en-US" sz="1600" b="0" i="1" smtClean="0">
                              <a:solidFill>
                                <a:prstClr val="black"/>
                              </a:solidFill>
                              <a:latin typeface="Cambria Math" panose="02040503050406030204" pitchFamily="18" charset="0"/>
                              <a:ea typeface="Cambria Math"/>
                            </a:rPr>
                          </m:ctrlPr>
                        </m:dPr>
                        <m:e>
                          <m:r>
                            <a:rPr lang="en-US" sz="1600" b="0" i="1" smtClean="0">
                              <a:solidFill>
                                <a:prstClr val="black"/>
                              </a:solidFill>
                              <a:latin typeface="Cambria Math"/>
                              <a:ea typeface="Cambria Math"/>
                            </a:rPr>
                            <m:t>𝑠</m:t>
                          </m:r>
                        </m:e>
                      </m:d>
                      <m:r>
                        <a:rPr lang="en-US" sz="1600" b="0" i="1" smtClean="0">
                          <a:solidFill>
                            <a:prstClr val="black"/>
                          </a:solidFill>
                          <a:latin typeface="Cambria Math"/>
                          <a:ea typeface="Cambria Math"/>
                        </a:rPr>
                        <m:t>−</m:t>
                      </m:r>
                      <m:sSub>
                        <m:sSubPr>
                          <m:ctrlPr>
                            <a:rPr lang="en-US" sz="1600" b="0" i="1" smtClean="0">
                              <a:solidFill>
                                <a:prstClr val="black"/>
                              </a:solidFill>
                              <a:latin typeface="Cambria Math" panose="02040503050406030204" pitchFamily="18" charset="0"/>
                              <a:ea typeface="Cambria Math"/>
                            </a:rPr>
                          </m:ctrlPr>
                        </m:sSubPr>
                        <m:e>
                          <m:r>
                            <a:rPr lang="en-US" sz="1600" i="1">
                              <a:solidFill>
                                <a:prstClr val="black"/>
                              </a:solidFill>
                              <a:latin typeface="Cambria Math"/>
                              <a:ea typeface="Cambria Math"/>
                            </a:rPr>
                            <m:t>𝑁</m:t>
                          </m:r>
                        </m:e>
                        <m:sub>
                          <m:r>
                            <a:rPr lang="en-US" sz="1600" b="0" i="1" smtClean="0">
                              <a:solidFill>
                                <a:prstClr val="black"/>
                              </a:solidFill>
                              <a:latin typeface="Cambria Math"/>
                              <a:ea typeface="Cambria Math"/>
                            </a:rPr>
                            <m:t>𝑛</m:t>
                          </m:r>
                        </m:sub>
                      </m:sSub>
                      <m:r>
                        <a:rPr lang="en-US" sz="1600" b="0" i="1" smtClean="0">
                          <a:solidFill>
                            <a:prstClr val="black"/>
                          </a:solidFill>
                          <a:latin typeface="Cambria Math"/>
                          <a:ea typeface="Cambria Math"/>
                        </a:rPr>
                        <m:t>(</m:t>
                      </m:r>
                      <m:r>
                        <a:rPr lang="en-US" sz="1600" i="1">
                          <a:solidFill>
                            <a:prstClr val="black"/>
                          </a:solidFill>
                          <a:latin typeface="Cambria Math"/>
                          <a:ea typeface="Cambria Math"/>
                        </a:rPr>
                        <m:t>𝑡</m:t>
                      </m:r>
                      <m:r>
                        <a:rPr lang="en-US" sz="1600" i="1">
                          <a:solidFill>
                            <a:prstClr val="black"/>
                          </a:solidFill>
                          <a:latin typeface="Cambria Math"/>
                          <a:ea typeface="Cambria Math"/>
                        </a:rPr>
                        <m:t>=0) =</m:t>
                      </m:r>
                      <m:f>
                        <m:fPr>
                          <m:ctrlPr>
                            <a:rPr lang="de-CH" sz="1600" i="1" smtClean="0">
                              <a:solidFill>
                                <a:prstClr val="black"/>
                              </a:solidFill>
                              <a:latin typeface="Cambria Math" panose="02040503050406030204" pitchFamily="18" charset="0"/>
                            </a:rPr>
                          </m:ctrlPr>
                        </m:fPr>
                        <m:num>
                          <m:sSub>
                            <m:sSubPr>
                              <m:ctrlPr>
                                <a:rPr lang="de-CH" sz="1600" i="1">
                                  <a:solidFill>
                                    <a:prstClr val="black"/>
                                  </a:solidFill>
                                  <a:latin typeface="Cambria Math" panose="02040503050406030204" pitchFamily="18" charset="0"/>
                                </a:rPr>
                              </m:ctrlPr>
                            </m:sSubPr>
                            <m:e>
                              <m:r>
                                <a:rPr lang="en-US" sz="1600" i="1">
                                  <a:solidFill>
                                    <a:prstClr val="black"/>
                                  </a:solidFill>
                                  <a:latin typeface="Cambria Math"/>
                                </a:rPr>
                                <m:t>𝑃</m:t>
                              </m:r>
                            </m:e>
                            <m:sub>
                              <m:r>
                                <a:rPr lang="en-US" sz="1600" b="0" i="1" smtClean="0">
                                  <a:solidFill>
                                    <a:prstClr val="black"/>
                                  </a:solidFill>
                                  <a:latin typeface="Cambria Math"/>
                                </a:rPr>
                                <m:t>𝑛</m:t>
                              </m:r>
                            </m:sub>
                          </m:sSub>
                        </m:num>
                        <m:den>
                          <m:r>
                            <a:rPr lang="en-US" sz="1600" b="0" i="1" smtClean="0">
                              <a:solidFill>
                                <a:prstClr val="black"/>
                              </a:solidFill>
                              <a:latin typeface="Cambria Math"/>
                            </a:rPr>
                            <m:t>𝑠</m:t>
                          </m:r>
                        </m:den>
                      </m:f>
                      <m:r>
                        <a:rPr lang="en-US" sz="1600" b="0" i="1" smtClean="0">
                          <a:solidFill>
                            <a:prstClr val="black"/>
                          </a:solidFill>
                          <a:latin typeface="Cambria Math"/>
                        </a:rPr>
                        <m:t>+</m:t>
                      </m:r>
                      <m:sSub>
                        <m:sSubPr>
                          <m:ctrlPr>
                            <a:rPr lang="en-US" sz="1600" i="1">
                              <a:solidFill>
                                <a:prstClr val="black"/>
                              </a:solidFill>
                              <a:latin typeface="Cambria Math" panose="02040503050406030204" pitchFamily="18" charset="0"/>
                            </a:rPr>
                          </m:ctrlPr>
                        </m:sSubPr>
                        <m:e>
                          <m:sSub>
                            <m:sSubPr>
                              <m:ctrlPr>
                                <a:rPr lang="en-US" sz="1600" i="1" smtClean="0">
                                  <a:solidFill>
                                    <a:prstClr val="black"/>
                                  </a:solidFill>
                                  <a:latin typeface="Cambria Math" panose="02040503050406030204" pitchFamily="18" charset="0"/>
                                </a:rPr>
                              </m:ctrlPr>
                            </m:sSubPr>
                            <m:e>
                              <m:r>
                                <a:rPr lang="en-US" sz="1600" b="0" i="1" smtClean="0">
                                  <a:solidFill>
                                    <a:prstClr val="black"/>
                                  </a:solidFill>
                                  <a:latin typeface="Cambria Math"/>
                                </a:rPr>
                                <m:t>𝑏</m:t>
                              </m:r>
                            </m:e>
                            <m:sub>
                              <m:r>
                                <a:rPr lang="en-US" sz="1600" b="0" i="1" smtClean="0">
                                  <a:solidFill>
                                    <a:prstClr val="black"/>
                                  </a:solidFill>
                                  <a:latin typeface="Cambria Math"/>
                                </a:rPr>
                                <m:t>𝑛</m:t>
                              </m:r>
                              <m:r>
                                <a:rPr lang="en-US" sz="1600" b="0" i="1" smtClean="0">
                                  <a:solidFill>
                                    <a:prstClr val="black"/>
                                  </a:solidFill>
                                  <a:latin typeface="Cambria Math"/>
                                </a:rPr>
                                <m:t>−1,</m:t>
                              </m:r>
                              <m:r>
                                <a:rPr lang="en-US" sz="1600" b="0" i="1" smtClean="0">
                                  <a:solidFill>
                                    <a:prstClr val="black"/>
                                  </a:solidFill>
                                  <a:latin typeface="Cambria Math"/>
                                </a:rPr>
                                <m:t>𝑛</m:t>
                              </m:r>
                            </m:sub>
                          </m:sSub>
                          <m:r>
                            <a:rPr lang="en-US" sz="1600" i="1" smtClean="0">
                              <a:solidFill>
                                <a:prstClr val="black"/>
                              </a:solidFill>
                              <a:latin typeface="Cambria Math"/>
                              <a:ea typeface="Cambria Math"/>
                            </a:rPr>
                            <m:t>∙</m:t>
                          </m:r>
                          <m:r>
                            <a:rPr lang="de-CH" sz="1600" i="1">
                              <a:solidFill>
                                <a:prstClr val="black"/>
                              </a:solidFill>
                              <a:latin typeface="Cambria Math"/>
                              <a:ea typeface="Cambria Math"/>
                            </a:rPr>
                            <m:t>𝜆</m:t>
                          </m:r>
                        </m:e>
                        <m:sub>
                          <m:r>
                            <a:rPr lang="en-US" sz="1600" b="0" i="1" smtClean="0">
                              <a:solidFill>
                                <a:prstClr val="black"/>
                              </a:solidFill>
                              <a:latin typeface="Cambria Math"/>
                              <a:ea typeface="Cambria Math"/>
                            </a:rPr>
                            <m:t>𝑛</m:t>
                          </m:r>
                          <m:r>
                            <a:rPr lang="en-US" sz="1600" b="0" i="1" smtClean="0">
                              <a:solidFill>
                                <a:prstClr val="black"/>
                              </a:solidFill>
                              <a:latin typeface="Cambria Math"/>
                              <a:ea typeface="Cambria Math"/>
                            </a:rPr>
                            <m:t>−1</m:t>
                          </m:r>
                        </m:sub>
                      </m:sSub>
                      <m:r>
                        <a:rPr lang="de-CH" sz="1600" i="1">
                          <a:solidFill>
                            <a:prstClr val="black"/>
                          </a:solidFill>
                          <a:latin typeface="Cambria Math"/>
                          <a:ea typeface="Cambria Math"/>
                        </a:rPr>
                        <m:t>∙</m:t>
                      </m:r>
                      <m:sSub>
                        <m:sSubPr>
                          <m:ctrlPr>
                            <a:rPr lang="de-CH" sz="1600" i="1">
                              <a:solidFill>
                                <a:prstClr val="black"/>
                              </a:solidFill>
                              <a:latin typeface="Cambria Math" panose="02040503050406030204" pitchFamily="18" charset="0"/>
                              <a:ea typeface="Cambria Math"/>
                            </a:rPr>
                          </m:ctrlPr>
                        </m:sSubPr>
                        <m:e>
                          <m:r>
                            <a:rPr lang="en-US" sz="1600" b="0" i="1" smtClean="0">
                              <a:solidFill>
                                <a:prstClr val="black"/>
                              </a:solidFill>
                              <a:latin typeface="Cambria Math"/>
                              <a:ea typeface="Cambria Math"/>
                            </a:rPr>
                            <m:t>𝐹</m:t>
                          </m:r>
                        </m:e>
                        <m:sub>
                          <m:r>
                            <a:rPr lang="en-US" sz="1600" b="0" i="1" smtClean="0">
                              <a:solidFill>
                                <a:prstClr val="black"/>
                              </a:solidFill>
                              <a:latin typeface="Cambria Math"/>
                              <a:ea typeface="Cambria Math"/>
                            </a:rPr>
                            <m:t>𝑛</m:t>
                          </m:r>
                          <m:r>
                            <a:rPr lang="en-US" sz="1600" b="0" i="1" smtClean="0">
                              <a:solidFill>
                                <a:prstClr val="black"/>
                              </a:solidFill>
                              <a:latin typeface="Cambria Math"/>
                              <a:ea typeface="Cambria Math"/>
                            </a:rPr>
                            <m:t>−1</m:t>
                          </m:r>
                        </m:sub>
                      </m:sSub>
                      <m:r>
                        <a:rPr lang="en-US" sz="1600" b="0" i="1" smtClean="0">
                          <a:solidFill>
                            <a:prstClr val="black"/>
                          </a:solidFill>
                          <a:latin typeface="Cambria Math"/>
                          <a:ea typeface="Cambria Math"/>
                        </a:rPr>
                        <m:t>(</m:t>
                      </m:r>
                      <m:r>
                        <a:rPr lang="en-US" sz="1600" b="0" i="1" smtClean="0">
                          <a:solidFill>
                            <a:prstClr val="black"/>
                          </a:solidFill>
                          <a:latin typeface="Cambria Math"/>
                          <a:ea typeface="Cambria Math"/>
                        </a:rPr>
                        <m:t>𝑠</m:t>
                      </m:r>
                      <m:r>
                        <a:rPr lang="en-US" sz="1600" b="0" i="1" smtClean="0">
                          <a:solidFill>
                            <a:prstClr val="black"/>
                          </a:solidFill>
                          <a:latin typeface="Cambria Math"/>
                          <a:ea typeface="Cambria Math"/>
                        </a:rPr>
                        <m:t>)−</m:t>
                      </m:r>
                      <m:sSub>
                        <m:sSubPr>
                          <m:ctrlPr>
                            <a:rPr lang="en-US" sz="1600" b="0" i="1" smtClean="0">
                              <a:solidFill>
                                <a:prstClr val="black"/>
                              </a:solidFill>
                              <a:latin typeface="Cambria Math" panose="02040503050406030204" pitchFamily="18" charset="0"/>
                            </a:rPr>
                          </m:ctrlPr>
                        </m:sSubPr>
                        <m:e>
                          <m:r>
                            <a:rPr lang="de-CH" sz="1600" i="1">
                              <a:solidFill>
                                <a:prstClr val="black"/>
                              </a:solidFill>
                              <a:latin typeface="Cambria Math"/>
                              <a:ea typeface="Cambria Math"/>
                            </a:rPr>
                            <m:t>𝜆</m:t>
                          </m:r>
                        </m:e>
                        <m:sub>
                          <m:r>
                            <a:rPr lang="en-US" sz="1600" b="0" i="1" smtClean="0">
                              <a:solidFill>
                                <a:prstClr val="black"/>
                              </a:solidFill>
                              <a:latin typeface="Cambria Math"/>
                            </a:rPr>
                            <m:t>𝑛</m:t>
                          </m:r>
                        </m:sub>
                      </m:sSub>
                      <m:r>
                        <a:rPr lang="de-CH" sz="1600" i="1" smtClean="0">
                          <a:solidFill>
                            <a:prstClr val="black"/>
                          </a:solidFill>
                          <a:latin typeface="Cambria Math"/>
                          <a:ea typeface="Cambria Math"/>
                        </a:rPr>
                        <m:t>∙</m:t>
                      </m:r>
                      <m:sSub>
                        <m:sSubPr>
                          <m:ctrlPr>
                            <a:rPr lang="de-CH" sz="1600" i="1" smtClean="0">
                              <a:solidFill>
                                <a:prstClr val="black"/>
                              </a:solidFill>
                              <a:latin typeface="Cambria Math" panose="02040503050406030204" pitchFamily="18" charset="0"/>
                              <a:ea typeface="Cambria Math"/>
                            </a:rPr>
                          </m:ctrlPr>
                        </m:sSubPr>
                        <m:e>
                          <m:r>
                            <a:rPr lang="en-US" sz="1600" b="0" i="1" smtClean="0">
                              <a:solidFill>
                                <a:prstClr val="black"/>
                              </a:solidFill>
                              <a:latin typeface="Cambria Math"/>
                              <a:ea typeface="Cambria Math"/>
                            </a:rPr>
                            <m:t>𝐹</m:t>
                          </m:r>
                        </m:e>
                        <m:sub>
                          <m:r>
                            <a:rPr lang="en-US" sz="1600" b="0" i="1" smtClean="0">
                              <a:solidFill>
                                <a:prstClr val="black"/>
                              </a:solidFill>
                              <a:latin typeface="Cambria Math"/>
                              <a:ea typeface="Cambria Math"/>
                            </a:rPr>
                            <m:t>𝑛</m:t>
                          </m:r>
                        </m:sub>
                      </m:sSub>
                      <m:r>
                        <a:rPr lang="en-US" sz="1600" b="0" i="1" smtClean="0">
                          <a:solidFill>
                            <a:prstClr val="black"/>
                          </a:solidFill>
                          <a:latin typeface="Cambria Math"/>
                          <a:ea typeface="Cambria Math"/>
                        </a:rPr>
                        <m:t>(</m:t>
                      </m:r>
                      <m:r>
                        <a:rPr lang="en-US" sz="1600" b="0" i="1" smtClean="0">
                          <a:solidFill>
                            <a:prstClr val="black"/>
                          </a:solidFill>
                          <a:latin typeface="Cambria Math"/>
                          <a:ea typeface="Cambria Math"/>
                        </a:rPr>
                        <m:t>𝑠</m:t>
                      </m:r>
                      <m:r>
                        <a:rPr lang="en-US" sz="1600" b="0" i="1" smtClean="0">
                          <a:solidFill>
                            <a:prstClr val="black"/>
                          </a:solidFill>
                          <a:latin typeface="Cambria Math"/>
                          <a:ea typeface="Cambria Math"/>
                        </a:rPr>
                        <m:t>)</m:t>
                      </m:r>
                    </m:oMath>
                  </m:oMathPara>
                </a14:m>
                <a:endParaRPr lang="en-US" sz="1600" dirty="0">
                  <a:solidFill>
                    <a:prstClr val="black"/>
                  </a:solidFill>
                  <a:cs typeface="Arial" pitchFamily="34" charset="0"/>
                </a:endParaRPr>
              </a:p>
            </p:txBody>
          </p:sp>
        </mc:Choice>
        <mc:Fallback xmlns="">
          <p:sp>
            <p:nvSpPr>
              <p:cNvPr id="23" name="TextBox 22">
                <a:extLst>
                  <a:ext uri="{FF2B5EF4-FFF2-40B4-BE49-F238E27FC236}">
                    <a16:creationId xmlns:a16="http://schemas.microsoft.com/office/drawing/2014/main" id="{C35FAE73-CAE1-20A1-5376-76FDC431D295}"/>
                  </a:ext>
                </a:extLst>
              </p:cNvPr>
              <p:cNvSpPr txBox="1">
                <a:spLocks noRot="1" noChangeAspect="1" noMove="1" noResize="1" noEditPoints="1" noAdjustHandles="1" noChangeArrowheads="1" noChangeShapeType="1" noTextEdit="1"/>
              </p:cNvSpPr>
              <p:nvPr/>
            </p:nvSpPr>
            <p:spPr>
              <a:xfrm>
                <a:off x="260568" y="3140257"/>
                <a:ext cx="5845767" cy="553421"/>
              </a:xfrm>
              <a:prstGeom prst="rect">
                <a:avLst/>
              </a:prstGeom>
              <a:blipFill>
                <a:blip r:embed="rId7"/>
                <a:stretch>
                  <a:fillRect/>
                </a:stretch>
              </a:blipFill>
            </p:spPr>
            <p:txBody>
              <a:bodyPr/>
              <a:lstStyle/>
              <a:p>
                <a:r>
                  <a:rPr lang="en-GB">
                    <a:noFill/>
                  </a:rPr>
                  <a:t> </a:t>
                </a:r>
              </a:p>
            </p:txBody>
          </p:sp>
        </mc:Fallback>
      </mc:AlternateContent>
      <p:sp>
        <p:nvSpPr>
          <p:cNvPr id="24" name="Down Arrow 26">
            <a:extLst>
              <a:ext uri="{FF2B5EF4-FFF2-40B4-BE49-F238E27FC236}">
                <a16:creationId xmlns:a16="http://schemas.microsoft.com/office/drawing/2014/main" id="{3BF6BEB7-7BF7-D0DD-8652-73AB36CC2159}"/>
              </a:ext>
            </a:extLst>
          </p:cNvPr>
          <p:cNvSpPr/>
          <p:nvPr/>
        </p:nvSpPr>
        <p:spPr>
          <a:xfrm>
            <a:off x="1760094" y="3932345"/>
            <a:ext cx="381000" cy="508100"/>
          </a:xfrm>
          <a:prstGeom prst="downArrow">
            <a:avLst/>
          </a:prstGeom>
          <a:solidFill>
            <a:schemeClr val="tx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37CE3EB3-F241-B23A-681E-017C1B711F34}"/>
              </a:ext>
            </a:extLst>
          </p:cNvPr>
          <p:cNvGrpSpPr/>
          <p:nvPr/>
        </p:nvGrpSpPr>
        <p:grpSpPr>
          <a:xfrm>
            <a:off x="2430165" y="3932345"/>
            <a:ext cx="4680520" cy="531291"/>
            <a:chOff x="2915816" y="1839511"/>
            <a:chExt cx="4680520" cy="1548226"/>
          </a:xfrm>
          <a:solidFill>
            <a:schemeClr val="tx1">
              <a:lumMod val="20000"/>
              <a:lumOff val="80000"/>
            </a:schemeClr>
          </a:solidFill>
        </p:grpSpPr>
        <p:sp>
          <p:nvSpPr>
            <p:cNvPr id="26" name="Rectangle 25">
              <a:extLst>
                <a:ext uri="{FF2B5EF4-FFF2-40B4-BE49-F238E27FC236}">
                  <a16:creationId xmlns:a16="http://schemas.microsoft.com/office/drawing/2014/main" id="{6BC80846-F7A4-E8A4-C58F-C5467F072184}"/>
                </a:ext>
              </a:extLst>
            </p:cNvPr>
            <p:cNvSpPr/>
            <p:nvPr/>
          </p:nvSpPr>
          <p:spPr>
            <a:xfrm>
              <a:off x="2915816" y="1839511"/>
              <a:ext cx="4680520" cy="1548226"/>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rPr>
                <a:t>Retransform</a:t>
              </a: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70B4B743-C184-EF90-9C31-F1F762E93D7E}"/>
                    </a:ext>
                  </a:extLst>
                </p:cNvPr>
                <p:cNvSpPr txBox="1"/>
                <p:nvPr/>
              </p:nvSpPr>
              <p:spPr>
                <a:xfrm>
                  <a:off x="4491108" y="1958076"/>
                  <a:ext cx="1881092" cy="366766"/>
                </a:xfrm>
                <a:prstGeom prst="rect">
                  <a:avLst/>
                </a:prstGeom>
                <a:grp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en-US" dirty="0" smtClean="0">
                            <a:latin typeface="Blackadder ITC" panose="04020505051007020D02" pitchFamily="82" charset="0"/>
                          </a:rPr>
                          <m:t>L</m:t>
                        </m:r>
                        <m:sSup>
                          <m:sSupPr>
                            <m:ctrlPr>
                              <a:rPr lang="en-US" i="1" dirty="0" smtClean="0">
                                <a:latin typeface="Cambria Math" panose="02040503050406030204" pitchFamily="18" charset="0"/>
                              </a:rPr>
                            </m:ctrlPr>
                          </m:sSupPr>
                          <m:e>
                            <m:d>
                              <m:dPr>
                                <m:ctrlPr>
                                  <a:rPr lang="en-GB" i="1" dirty="0">
                                    <a:latin typeface="Cambria Math" panose="02040503050406030204" pitchFamily="18" charset="0"/>
                                  </a:rPr>
                                </m:ctrlPr>
                              </m:dPr>
                              <m:e>
                                <m:r>
                                  <a:rPr lang="en-GB" i="1" dirty="0">
                                    <a:latin typeface="Cambria Math" panose="02040503050406030204" pitchFamily="18" charset="0"/>
                                  </a:rPr>
                                  <m:t>𝐹</m:t>
                                </m:r>
                                <m:d>
                                  <m:dPr>
                                    <m:ctrlPr>
                                      <a:rPr lang="en-GB" i="1" dirty="0">
                                        <a:latin typeface="Cambria Math" panose="02040503050406030204" pitchFamily="18" charset="0"/>
                                      </a:rPr>
                                    </m:ctrlPr>
                                  </m:dPr>
                                  <m:e>
                                    <m:r>
                                      <a:rPr lang="en-GB" i="1" dirty="0">
                                        <a:latin typeface="Cambria Math" panose="02040503050406030204" pitchFamily="18" charset="0"/>
                                      </a:rPr>
                                      <m:t>𝑠</m:t>
                                    </m:r>
                                  </m:e>
                                </m:d>
                              </m:e>
                            </m:d>
                          </m:e>
                          <m:sup>
                            <m:r>
                              <a:rPr lang="en-GB" b="0" i="1" dirty="0" smtClean="0">
                                <a:latin typeface="Cambria Math" panose="02040503050406030204" pitchFamily="18" charset="0"/>
                              </a:rPr>
                              <m:t>−1</m:t>
                            </m:r>
                          </m:sup>
                        </m:sSup>
                        <m:r>
                          <a:rPr lang="en-GB" b="0" i="1" smtClean="0">
                            <a:latin typeface="Cambria Math" panose="02040503050406030204" pitchFamily="18" charset="0"/>
                          </a:rPr>
                          <m:t>=</m:t>
                        </m:r>
                        <m:r>
                          <a:rPr lang="en-GB" b="0" i="1" smtClean="0">
                            <a:latin typeface="Cambria Math" panose="02040503050406030204" pitchFamily="18" charset="0"/>
                          </a:rPr>
                          <m:t>𝑁</m:t>
                        </m:r>
                        <m:r>
                          <a:rPr lang="en-GB" b="0" i="1" smtClean="0">
                            <a:latin typeface="Cambria Math" panose="02040503050406030204" pitchFamily="18" charset="0"/>
                          </a:rPr>
                          <m:t>(</m:t>
                        </m:r>
                        <m:r>
                          <a:rPr lang="en-GB" b="0" i="1" smtClean="0">
                            <a:latin typeface="Cambria Math" panose="02040503050406030204" pitchFamily="18" charset="0"/>
                          </a:rPr>
                          <m:t>𝑡</m:t>
                        </m:r>
                        <m:r>
                          <a:rPr lang="en-GB" b="0" i="1" smtClean="0">
                            <a:latin typeface="Cambria Math" panose="02040503050406030204" pitchFamily="18" charset="0"/>
                          </a:rPr>
                          <m:t>)</m:t>
                        </m:r>
                      </m:oMath>
                    </m:oMathPara>
                  </a14:m>
                  <a:endParaRPr lang="en-GB" dirty="0"/>
                </a:p>
              </p:txBody>
            </p:sp>
          </mc:Choice>
          <mc:Fallback xmlns="">
            <p:sp>
              <p:nvSpPr>
                <p:cNvPr id="27" name="TextBox 26">
                  <a:extLst>
                    <a:ext uri="{FF2B5EF4-FFF2-40B4-BE49-F238E27FC236}">
                      <a16:creationId xmlns:a16="http://schemas.microsoft.com/office/drawing/2014/main" id="{70B4B743-C184-EF90-9C31-F1F762E93D7E}"/>
                    </a:ext>
                  </a:extLst>
                </p:cNvPr>
                <p:cNvSpPr txBox="1">
                  <a:spLocks noRot="1" noChangeAspect="1" noMove="1" noResize="1" noEditPoints="1" noAdjustHandles="1" noChangeArrowheads="1" noChangeShapeType="1" noTextEdit="1"/>
                </p:cNvSpPr>
                <p:nvPr/>
              </p:nvSpPr>
              <p:spPr>
                <a:xfrm>
                  <a:off x="4491108" y="1958076"/>
                  <a:ext cx="1881092" cy="366766"/>
                </a:xfrm>
                <a:prstGeom prst="rect">
                  <a:avLst/>
                </a:prstGeom>
                <a:blipFill>
                  <a:blip r:embed="rId8"/>
                  <a:stretch>
                    <a:fillRect l="-2913" r="-3560" b="-270000"/>
                  </a:stretch>
                </a:blipFill>
              </p:spPr>
              <p:txBody>
                <a:bodyPr/>
                <a:lstStyle/>
                <a:p>
                  <a:r>
                    <a:rPr lang="en-GB">
                      <a:noFill/>
                    </a:rPr>
                    <a:t> </a:t>
                  </a:r>
                </a:p>
              </p:txBody>
            </p:sp>
          </mc:Fallback>
        </mc:AlternateContent>
      </p:grpSp>
      <p:sp>
        <p:nvSpPr>
          <p:cNvPr id="29" name="TextBox 28">
            <a:extLst>
              <a:ext uri="{FF2B5EF4-FFF2-40B4-BE49-F238E27FC236}">
                <a16:creationId xmlns:a16="http://schemas.microsoft.com/office/drawing/2014/main" id="{B851C596-4A76-5272-6BEE-EF516CFA7AFE}"/>
              </a:ext>
            </a:extLst>
          </p:cNvPr>
          <p:cNvSpPr txBox="1"/>
          <p:nvPr/>
        </p:nvSpPr>
        <p:spPr>
          <a:xfrm>
            <a:off x="8213379" y="5515614"/>
            <a:ext cx="4087787" cy="461665"/>
          </a:xfrm>
          <a:prstGeom prst="rect">
            <a:avLst/>
          </a:prstGeom>
          <a:noFill/>
        </p:spPr>
        <p:txBody>
          <a:bodyPr wrap="square">
            <a:spAutoFit/>
          </a:bodyPr>
          <a:lstStyle/>
          <a:p>
            <a:pPr defTabSz="449263"/>
            <a:r>
              <a:rPr lang="en-GB" sz="1200" dirty="0"/>
              <a:t>k  …     index of irradiation/cooling cycle</a:t>
            </a:r>
          </a:p>
          <a:p>
            <a:pPr defTabSz="449263"/>
            <a:r>
              <a:rPr lang="en-US" sz="1200" dirty="0" err="1"/>
              <a:t>i</a:t>
            </a:r>
            <a:r>
              <a:rPr lang="en-US" sz="1200" dirty="0"/>
              <a:t>   … generation in the decay chain</a:t>
            </a:r>
          </a:p>
        </p:txBody>
      </p:sp>
      <p:sp>
        <p:nvSpPr>
          <p:cNvPr id="30" name="TextBox 29">
            <a:extLst>
              <a:ext uri="{FF2B5EF4-FFF2-40B4-BE49-F238E27FC236}">
                <a16:creationId xmlns:a16="http://schemas.microsoft.com/office/drawing/2014/main" id="{74640476-E965-BF2C-EE4D-D70E362E1B98}"/>
              </a:ext>
            </a:extLst>
          </p:cNvPr>
          <p:cNvSpPr txBox="1"/>
          <p:nvPr/>
        </p:nvSpPr>
        <p:spPr>
          <a:xfrm>
            <a:off x="7850931" y="4035962"/>
            <a:ext cx="4172937" cy="923330"/>
          </a:xfrm>
          <a:prstGeom prst="rect">
            <a:avLst/>
          </a:prstGeom>
          <a:noFill/>
        </p:spPr>
        <p:txBody>
          <a:bodyPr wrap="none" rtlCol="0">
            <a:spAutoFit/>
          </a:bodyPr>
          <a:lstStyle/>
          <a:p>
            <a:r>
              <a:rPr lang="en-US" dirty="0"/>
              <a:t>Fully analytical solution without numerical</a:t>
            </a:r>
            <a:br>
              <a:rPr lang="en-US" dirty="0"/>
            </a:br>
            <a:r>
              <a:rPr lang="en-US" dirty="0"/>
              <a:t>approximations &amp; boundary condition</a:t>
            </a:r>
            <a:br>
              <a:rPr lang="en-US" dirty="0"/>
            </a:br>
            <a:r>
              <a:rPr lang="en-US" dirty="0"/>
              <a:t>constraints</a:t>
            </a:r>
            <a:endParaRPr lang="en-GB" dirty="0"/>
          </a:p>
        </p:txBody>
      </p:sp>
    </p:spTree>
    <p:extLst>
      <p:ext uri="{BB962C8B-B14F-4D97-AF65-F5344CB8AC3E}">
        <p14:creationId xmlns:p14="http://schemas.microsoft.com/office/powerpoint/2010/main" val="2333628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23" grpId="0"/>
      <p:bldP spid="2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FEB89-5543-33B0-B7D8-B90F17706FDC}"/>
              </a:ext>
            </a:extLst>
          </p:cNvPr>
          <p:cNvSpPr>
            <a:spLocks noGrp="1"/>
          </p:cNvSpPr>
          <p:nvPr>
            <p:ph type="title"/>
          </p:nvPr>
        </p:nvSpPr>
        <p:spPr>
          <a:xfrm>
            <a:off x="407445" y="-186812"/>
            <a:ext cx="10946355" cy="1325563"/>
          </a:xfrm>
        </p:spPr>
        <p:txBody>
          <a:bodyPr/>
          <a:lstStyle/>
          <a:p>
            <a:r>
              <a:rPr lang="en-US" dirty="0"/>
              <a:t>Shielding of residual radiation</a:t>
            </a:r>
            <a:endParaRPr lang="en-GB" dirty="0"/>
          </a:p>
        </p:txBody>
      </p:sp>
      <p:sp>
        <p:nvSpPr>
          <p:cNvPr id="3" name="Content Placeholder 2">
            <a:extLst>
              <a:ext uri="{FF2B5EF4-FFF2-40B4-BE49-F238E27FC236}">
                <a16:creationId xmlns:a16="http://schemas.microsoft.com/office/drawing/2014/main" id="{5FA72029-39F6-A52F-9DFB-CB90E4811462}"/>
              </a:ext>
            </a:extLst>
          </p:cNvPr>
          <p:cNvSpPr>
            <a:spLocks noGrp="1"/>
          </p:cNvSpPr>
          <p:nvPr>
            <p:ph idx="1"/>
          </p:nvPr>
        </p:nvSpPr>
        <p:spPr>
          <a:xfrm>
            <a:off x="407445" y="1049616"/>
            <a:ext cx="11016916" cy="4758767"/>
          </a:xfrm>
        </p:spPr>
        <p:txBody>
          <a:bodyPr/>
          <a:lstStyle/>
          <a:p>
            <a:pPr marL="0" indent="0">
              <a:buNone/>
            </a:pPr>
            <a:r>
              <a:rPr lang="en-US" dirty="0"/>
              <a:t>Important for optimization of interventions &amp; transport</a:t>
            </a:r>
            <a:endParaRPr lang="en-GB" dirty="0"/>
          </a:p>
        </p:txBody>
      </p:sp>
      <p:sp>
        <p:nvSpPr>
          <p:cNvPr id="4" name="Date Placeholder 3">
            <a:extLst>
              <a:ext uri="{FF2B5EF4-FFF2-40B4-BE49-F238E27FC236}">
                <a16:creationId xmlns:a16="http://schemas.microsoft.com/office/drawing/2014/main" id="{8919224D-8752-9B4C-53AF-083949EBBA7E}"/>
              </a:ext>
            </a:extLst>
          </p:cNvPr>
          <p:cNvSpPr>
            <a:spLocks noGrp="1"/>
          </p:cNvSpPr>
          <p:nvPr>
            <p:ph type="dt" sz="half" idx="10"/>
          </p:nvPr>
        </p:nvSpPr>
        <p:spPr/>
        <p:txBody>
          <a:bodyPr/>
          <a:lstStyle/>
          <a:p>
            <a:r>
              <a:rPr lang="en-US"/>
              <a:t>October 2023</a:t>
            </a:r>
            <a:endParaRPr lang="en-GB"/>
          </a:p>
        </p:txBody>
      </p:sp>
      <p:sp>
        <p:nvSpPr>
          <p:cNvPr id="5" name="Footer Placeholder 4">
            <a:extLst>
              <a:ext uri="{FF2B5EF4-FFF2-40B4-BE49-F238E27FC236}">
                <a16:creationId xmlns:a16="http://schemas.microsoft.com/office/drawing/2014/main" id="{B830B5AB-14AB-31FA-D0EA-3389510BED79}"/>
              </a:ext>
            </a:extLst>
          </p:cNvPr>
          <p:cNvSpPr>
            <a:spLocks noGrp="1"/>
          </p:cNvSpPr>
          <p:nvPr>
            <p:ph type="ftr" sz="quarter" idx="11"/>
          </p:nvPr>
        </p:nvSpPr>
        <p:spPr/>
        <p:txBody>
          <a:bodyPr/>
          <a:lstStyle/>
          <a:p>
            <a:r>
              <a:rPr lang="en-GB"/>
              <a:t>RADMEP Workshop 2024</a:t>
            </a:r>
          </a:p>
        </p:txBody>
      </p:sp>
      <p:sp>
        <p:nvSpPr>
          <p:cNvPr id="6" name="Slide Number Placeholder 5">
            <a:extLst>
              <a:ext uri="{FF2B5EF4-FFF2-40B4-BE49-F238E27FC236}">
                <a16:creationId xmlns:a16="http://schemas.microsoft.com/office/drawing/2014/main" id="{ED336FB6-6FF4-AFBC-2262-E5FDA76E21A5}"/>
              </a:ext>
            </a:extLst>
          </p:cNvPr>
          <p:cNvSpPr>
            <a:spLocks noGrp="1"/>
          </p:cNvSpPr>
          <p:nvPr>
            <p:ph type="sldNum" sz="quarter" idx="12"/>
          </p:nvPr>
        </p:nvSpPr>
        <p:spPr/>
        <p:txBody>
          <a:bodyPr/>
          <a:lstStyle/>
          <a:p>
            <a:fld id="{BCD55979-00CC-4874-A80E-0959E76EB92F}" type="slidenum">
              <a:rPr lang="en-GB" smtClean="0"/>
              <a:t>24</a:t>
            </a:fld>
            <a:endParaRPr lang="en-GB"/>
          </a:p>
        </p:txBody>
      </p:sp>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2E14B488-EF6D-866C-DB93-E5A764D68920}"/>
                  </a:ext>
                </a:extLst>
              </p:cNvPr>
              <p:cNvSpPr/>
              <p:nvPr/>
            </p:nvSpPr>
            <p:spPr>
              <a:xfrm>
                <a:off x="2723788" y="2696567"/>
                <a:ext cx="3156834" cy="1754006"/>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US" sz="2100" b="0" i="1" smtClean="0">
                          <a:solidFill>
                            <a:schemeClr val="bg2">
                              <a:lumMod val="10000"/>
                            </a:schemeClr>
                          </a:solidFill>
                          <a:latin typeface="Cambria Math" panose="02040503050406030204" pitchFamily="18" charset="0"/>
                        </a:rPr>
                        <m:t>𝐷</m:t>
                      </m:r>
                      <m:d>
                        <m:dPr>
                          <m:ctrlPr>
                            <a:rPr lang="en-US" sz="2100" b="0" i="1" smtClean="0">
                              <a:solidFill>
                                <a:schemeClr val="bg2">
                                  <a:lumMod val="10000"/>
                                </a:schemeClr>
                              </a:solidFill>
                              <a:latin typeface="Cambria Math" panose="02040503050406030204" pitchFamily="18" charset="0"/>
                            </a:rPr>
                          </m:ctrlPr>
                        </m:dPr>
                        <m:e>
                          <m:r>
                            <a:rPr lang="en-US" sz="2100" i="1" smtClean="0">
                              <a:solidFill>
                                <a:schemeClr val="bg2">
                                  <a:lumMod val="10000"/>
                                </a:schemeClr>
                              </a:solidFill>
                              <a:latin typeface="Cambria Math" panose="02040503050406030204" pitchFamily="18" charset="0"/>
                            </a:rPr>
                            <m:t>𝑑</m:t>
                          </m:r>
                        </m:e>
                      </m:d>
                      <m:r>
                        <a:rPr lang="en-US" sz="2100" b="0" i="0" smtClean="0">
                          <a:solidFill>
                            <a:schemeClr val="bg2">
                              <a:lumMod val="10000"/>
                            </a:schemeClr>
                          </a:solidFill>
                          <a:latin typeface="Cambria Math" panose="02040503050406030204" pitchFamily="18" charset="0"/>
                        </a:rPr>
                        <m:t>=</m:t>
                      </m:r>
                      <m:sSup>
                        <m:sSupPr>
                          <m:ctrlPr>
                            <a:rPr lang="en-GB" sz="2100" i="1">
                              <a:solidFill>
                                <a:schemeClr val="bg2">
                                  <a:lumMod val="10000"/>
                                </a:schemeClr>
                              </a:solidFill>
                              <a:latin typeface="Cambria Math" panose="02040503050406030204" pitchFamily="18" charset="0"/>
                            </a:rPr>
                          </m:ctrlPr>
                        </m:sSupPr>
                        <m:e>
                          <m:sSub>
                            <m:sSubPr>
                              <m:ctrlPr>
                                <a:rPr lang="en-GB" sz="2100" i="1">
                                  <a:solidFill>
                                    <a:schemeClr val="bg2">
                                      <a:lumMod val="10000"/>
                                    </a:schemeClr>
                                  </a:solidFill>
                                  <a:latin typeface="Cambria Math" panose="02040503050406030204" pitchFamily="18" charset="0"/>
                                </a:rPr>
                              </m:ctrlPr>
                            </m:sSubPr>
                            <m:e>
                              <m:r>
                                <a:rPr lang="en-US" sz="2100" i="1">
                                  <a:solidFill>
                                    <a:schemeClr val="bg2">
                                      <a:lumMod val="10000"/>
                                    </a:schemeClr>
                                  </a:solidFill>
                                  <a:latin typeface="Cambria Math" panose="02040503050406030204" pitchFamily="18" charset="0"/>
                                </a:rPr>
                                <m:t>𝐷</m:t>
                              </m:r>
                            </m:e>
                            <m:sub>
                              <m:r>
                                <a:rPr lang="en-US" sz="2100" i="1">
                                  <a:solidFill>
                                    <a:schemeClr val="bg2">
                                      <a:lumMod val="10000"/>
                                    </a:schemeClr>
                                  </a:solidFill>
                                  <a:latin typeface="Cambria Math" panose="02040503050406030204" pitchFamily="18" charset="0"/>
                                </a:rPr>
                                <m:t>0</m:t>
                              </m:r>
                            </m:sub>
                          </m:sSub>
                          <m:r>
                            <a:rPr lang="en-US" sz="2100" b="0" i="1" smtClean="0">
                              <a:solidFill>
                                <a:schemeClr val="bg2">
                                  <a:lumMod val="10000"/>
                                </a:schemeClr>
                              </a:solidFill>
                              <a:latin typeface="Cambria Math" panose="02040503050406030204" pitchFamily="18" charset="0"/>
                            </a:rPr>
                            <m:t> </m:t>
                          </m:r>
                          <m:r>
                            <a:rPr lang="en-GB" sz="2100" i="1">
                              <a:solidFill>
                                <a:schemeClr val="bg2">
                                  <a:lumMod val="10000"/>
                                </a:schemeClr>
                              </a:solidFill>
                              <a:latin typeface="Cambria Math" panose="02040503050406030204" pitchFamily="18" charset="0"/>
                            </a:rPr>
                            <m:t>𝑒</m:t>
                          </m:r>
                        </m:e>
                        <m:sup>
                          <m:r>
                            <a:rPr lang="en-GB" sz="2100">
                              <a:solidFill>
                                <a:schemeClr val="bg2">
                                  <a:lumMod val="10000"/>
                                </a:schemeClr>
                              </a:solidFill>
                              <a:latin typeface="Cambria Math" panose="02040503050406030204" pitchFamily="18" charset="0"/>
                            </a:rPr>
                            <m:t>−</m:t>
                          </m:r>
                          <m:r>
                            <a:rPr lang="en-GB" sz="2100" i="1">
                              <a:solidFill>
                                <a:schemeClr val="bg2">
                                  <a:lumMod val="10000"/>
                                </a:schemeClr>
                              </a:solidFill>
                              <a:latin typeface="Cambria Math" panose="02040503050406030204" pitchFamily="18" charset="0"/>
                            </a:rPr>
                            <m:t>𝜇</m:t>
                          </m:r>
                          <m:d>
                            <m:dPr>
                              <m:ctrlPr>
                                <a:rPr lang="en-GB" sz="2100" i="1">
                                  <a:solidFill>
                                    <a:schemeClr val="bg2">
                                      <a:lumMod val="10000"/>
                                    </a:schemeClr>
                                  </a:solidFill>
                                  <a:latin typeface="Cambria Math" panose="02040503050406030204" pitchFamily="18" charset="0"/>
                                </a:rPr>
                              </m:ctrlPr>
                            </m:dPr>
                            <m:e>
                              <m:r>
                                <a:rPr lang="en-GB" sz="2100" i="1">
                                  <a:solidFill>
                                    <a:schemeClr val="bg2">
                                      <a:lumMod val="10000"/>
                                    </a:schemeClr>
                                  </a:solidFill>
                                  <a:latin typeface="Cambria Math" panose="02040503050406030204" pitchFamily="18" charset="0"/>
                                </a:rPr>
                                <m:t>𝐸</m:t>
                              </m:r>
                            </m:e>
                          </m:d>
                          <m:r>
                            <a:rPr lang="en-US" sz="2100" b="0" i="1" smtClean="0">
                              <a:solidFill>
                                <a:schemeClr val="bg2">
                                  <a:lumMod val="10000"/>
                                </a:schemeClr>
                              </a:solidFill>
                              <a:latin typeface="Cambria Math" panose="02040503050406030204" pitchFamily="18" charset="0"/>
                            </a:rPr>
                            <m:t>𝑑</m:t>
                          </m:r>
                        </m:sup>
                      </m:sSup>
                    </m:oMath>
                  </m:oMathPara>
                </a14:m>
                <a:endParaRPr lang="en-US" sz="2100" b="0" dirty="0">
                  <a:solidFill>
                    <a:schemeClr val="bg2">
                      <a:lumMod val="10000"/>
                    </a:schemeClr>
                  </a:solidFill>
                </a:endParaRPr>
              </a:p>
              <a:p>
                <a:endParaRPr lang="en-GB" sz="2100" dirty="0">
                  <a:solidFill>
                    <a:schemeClr val="bg2">
                      <a:lumMod val="10000"/>
                    </a:schemeClr>
                  </a:solidFill>
                </a:endParaRPr>
              </a:p>
              <a:p>
                <a:pPr/>
                <a14:m>
                  <m:oMathPara xmlns:m="http://schemas.openxmlformats.org/officeDocument/2006/math">
                    <m:oMathParaPr>
                      <m:jc m:val="left"/>
                    </m:oMathParaPr>
                    <m:oMath xmlns:m="http://schemas.openxmlformats.org/officeDocument/2006/math">
                      <m:r>
                        <a:rPr lang="en-US" sz="2100" b="0" i="1" smtClean="0">
                          <a:solidFill>
                            <a:schemeClr val="bg2">
                              <a:lumMod val="10000"/>
                            </a:schemeClr>
                          </a:solidFill>
                          <a:latin typeface="Cambria Math" panose="02040503050406030204" pitchFamily="18" charset="0"/>
                        </a:rPr>
                        <m:t>𝑋</m:t>
                      </m:r>
                      <m:r>
                        <a:rPr lang="en-US" sz="2100" b="0" i="0" smtClean="0">
                          <a:solidFill>
                            <a:schemeClr val="bg2">
                              <a:lumMod val="10000"/>
                            </a:schemeClr>
                          </a:solidFill>
                          <a:latin typeface="Cambria Math" panose="02040503050406030204" pitchFamily="18" charset="0"/>
                        </a:rPr>
                        <m:t>:=</m:t>
                      </m:r>
                      <m:f>
                        <m:fPr>
                          <m:ctrlPr>
                            <a:rPr lang="en-US" sz="2100" b="0" i="1" smtClean="0">
                              <a:solidFill>
                                <a:schemeClr val="bg2">
                                  <a:lumMod val="10000"/>
                                </a:schemeClr>
                              </a:solidFill>
                              <a:latin typeface="Cambria Math" panose="02040503050406030204" pitchFamily="18" charset="0"/>
                            </a:rPr>
                          </m:ctrlPr>
                        </m:fPr>
                        <m:num>
                          <m:r>
                            <a:rPr lang="en-US" sz="2100" b="0" i="1" smtClean="0">
                              <a:solidFill>
                                <a:schemeClr val="bg2">
                                  <a:lumMod val="10000"/>
                                </a:schemeClr>
                              </a:solidFill>
                              <a:latin typeface="Cambria Math" panose="02040503050406030204" pitchFamily="18" charset="0"/>
                            </a:rPr>
                            <m:t>𝐷</m:t>
                          </m:r>
                          <m:r>
                            <a:rPr lang="en-US" sz="2100" b="0" i="1" smtClean="0">
                              <a:solidFill>
                                <a:schemeClr val="bg2">
                                  <a:lumMod val="10000"/>
                                </a:schemeClr>
                              </a:solidFill>
                              <a:latin typeface="Cambria Math" panose="02040503050406030204" pitchFamily="18" charset="0"/>
                            </a:rPr>
                            <m:t>(</m:t>
                          </m:r>
                          <m:r>
                            <a:rPr lang="en-US" sz="2100" b="0" i="1" smtClean="0">
                              <a:solidFill>
                                <a:schemeClr val="bg2">
                                  <a:lumMod val="10000"/>
                                </a:schemeClr>
                              </a:solidFill>
                              <a:latin typeface="Cambria Math" panose="02040503050406030204" pitchFamily="18" charset="0"/>
                            </a:rPr>
                            <m:t>𝑑</m:t>
                          </m:r>
                          <m:r>
                            <a:rPr lang="en-US" sz="2100" b="0" i="1" smtClean="0">
                              <a:solidFill>
                                <a:schemeClr val="bg2">
                                  <a:lumMod val="10000"/>
                                </a:schemeClr>
                              </a:solidFill>
                              <a:latin typeface="Cambria Math" panose="02040503050406030204" pitchFamily="18" charset="0"/>
                            </a:rPr>
                            <m:t>)</m:t>
                          </m:r>
                        </m:num>
                        <m:den>
                          <m:sSub>
                            <m:sSubPr>
                              <m:ctrlPr>
                                <a:rPr lang="en-GB" sz="2100" i="1">
                                  <a:solidFill>
                                    <a:schemeClr val="bg2">
                                      <a:lumMod val="10000"/>
                                    </a:schemeClr>
                                  </a:solidFill>
                                  <a:latin typeface="Cambria Math" panose="02040503050406030204" pitchFamily="18" charset="0"/>
                                </a:rPr>
                              </m:ctrlPr>
                            </m:sSubPr>
                            <m:e>
                              <m:r>
                                <a:rPr lang="en-US" sz="2100" i="1">
                                  <a:solidFill>
                                    <a:schemeClr val="bg2">
                                      <a:lumMod val="10000"/>
                                    </a:schemeClr>
                                  </a:solidFill>
                                  <a:latin typeface="Cambria Math" panose="02040503050406030204" pitchFamily="18" charset="0"/>
                                </a:rPr>
                                <m:t>𝐷</m:t>
                              </m:r>
                            </m:e>
                            <m:sub>
                              <m:r>
                                <a:rPr lang="en-US" sz="2100" i="1">
                                  <a:solidFill>
                                    <a:schemeClr val="bg2">
                                      <a:lumMod val="10000"/>
                                    </a:schemeClr>
                                  </a:solidFill>
                                  <a:latin typeface="Cambria Math" panose="02040503050406030204" pitchFamily="18" charset="0"/>
                                </a:rPr>
                                <m:t>0</m:t>
                              </m:r>
                            </m:sub>
                          </m:sSub>
                        </m:den>
                      </m:f>
                    </m:oMath>
                  </m:oMathPara>
                </a14:m>
                <a:endParaRPr lang="en-GB" sz="2100" dirty="0">
                  <a:solidFill>
                    <a:schemeClr val="bg2">
                      <a:lumMod val="10000"/>
                    </a:schemeClr>
                  </a:solidFill>
                </a:endParaRPr>
              </a:p>
              <a:p>
                <a:endParaRPr lang="en-GB" sz="2100" dirty="0">
                  <a:solidFill>
                    <a:schemeClr val="bg2">
                      <a:lumMod val="10000"/>
                    </a:schemeClr>
                  </a:solidFill>
                </a:endParaRPr>
              </a:p>
            </p:txBody>
          </p:sp>
        </mc:Choice>
        <mc:Fallback xmlns="">
          <p:sp>
            <p:nvSpPr>
              <p:cNvPr id="7" name="Rectangle 6">
                <a:extLst>
                  <a:ext uri="{FF2B5EF4-FFF2-40B4-BE49-F238E27FC236}">
                    <a16:creationId xmlns:a16="http://schemas.microsoft.com/office/drawing/2014/main" id="{2E14B488-EF6D-866C-DB93-E5A764D68920}"/>
                  </a:ext>
                </a:extLst>
              </p:cNvPr>
              <p:cNvSpPr>
                <a:spLocks noRot="1" noChangeAspect="1" noMove="1" noResize="1" noEditPoints="1" noAdjustHandles="1" noChangeArrowheads="1" noChangeShapeType="1" noTextEdit="1"/>
              </p:cNvSpPr>
              <p:nvPr/>
            </p:nvSpPr>
            <p:spPr>
              <a:xfrm>
                <a:off x="2723788" y="2696567"/>
                <a:ext cx="3156834" cy="1754006"/>
              </a:xfrm>
              <a:prstGeom prst="rect">
                <a:avLst/>
              </a:prstGeom>
              <a:blipFill>
                <a:blip r:embed="rId2"/>
                <a:stretch>
                  <a:fillRect l="-193"/>
                </a:stretch>
              </a:blipFill>
            </p:spPr>
            <p:txBody>
              <a:bodyPr/>
              <a:lstStyle/>
              <a:p>
                <a:r>
                  <a:rPr lang="en-GB">
                    <a:noFill/>
                  </a:rPr>
                  <a:t> </a:t>
                </a:r>
              </a:p>
            </p:txBody>
          </p:sp>
        </mc:Fallback>
      </mc:AlternateContent>
      <p:sp>
        <p:nvSpPr>
          <p:cNvPr id="8" name="TextBox 7">
            <a:extLst>
              <a:ext uri="{FF2B5EF4-FFF2-40B4-BE49-F238E27FC236}">
                <a16:creationId xmlns:a16="http://schemas.microsoft.com/office/drawing/2014/main" id="{F9ACDBCB-8408-06F7-FF82-542FCDDDEBA7}"/>
              </a:ext>
            </a:extLst>
          </p:cNvPr>
          <p:cNvSpPr txBox="1"/>
          <p:nvPr/>
        </p:nvSpPr>
        <p:spPr>
          <a:xfrm>
            <a:off x="391843" y="1755634"/>
            <a:ext cx="11166903" cy="1015663"/>
          </a:xfrm>
          <a:prstGeom prst="rect">
            <a:avLst/>
          </a:prstGeom>
          <a:noFill/>
        </p:spPr>
        <p:txBody>
          <a:bodyPr wrap="none" rtlCol="0">
            <a:spAutoFit/>
          </a:bodyPr>
          <a:lstStyle/>
          <a:p>
            <a:r>
              <a:rPr lang="en-GB" sz="2000" dirty="0"/>
              <a:t>For a given distance between source &amp; point of interest the </a:t>
            </a:r>
            <a:r>
              <a:rPr lang="en-GB" sz="2000" dirty="0">
                <a:solidFill>
                  <a:srgbClr val="00B050"/>
                </a:solidFill>
              </a:rPr>
              <a:t>attenuation </a:t>
            </a:r>
            <a:r>
              <a:rPr lang="en-GB" dirty="0"/>
              <a:t>of</a:t>
            </a:r>
            <a:r>
              <a:rPr lang="en-GB" sz="2000" dirty="0">
                <a:solidFill>
                  <a:srgbClr val="00B050"/>
                </a:solidFill>
              </a:rPr>
              <a:t> </a:t>
            </a:r>
            <a:r>
              <a:rPr lang="en-GB" dirty="0"/>
              <a:t>the unshielded dose D</a:t>
            </a:r>
            <a:r>
              <a:rPr lang="en-GB" baseline="-25000" dirty="0"/>
              <a:t>0</a:t>
            </a:r>
            <a:endParaRPr lang="en-GB" sz="2000" baseline="-25000" dirty="0">
              <a:solidFill>
                <a:srgbClr val="00B050"/>
              </a:solidFill>
            </a:endParaRPr>
          </a:p>
          <a:p>
            <a:r>
              <a:rPr lang="en-GB" sz="2000" dirty="0"/>
              <a:t>of a </a:t>
            </a:r>
            <a:r>
              <a:rPr lang="en-GB" sz="2000" dirty="0">
                <a:solidFill>
                  <a:srgbClr val="FF0000"/>
                </a:solidFill>
              </a:rPr>
              <a:t>mono-energetic source  </a:t>
            </a:r>
            <a:r>
              <a:rPr lang="en-GB" sz="2000" dirty="0"/>
              <a:t>behind a </a:t>
            </a:r>
            <a:r>
              <a:rPr lang="en-GB" sz="2000" dirty="0">
                <a:solidFill>
                  <a:srgbClr val="00B050"/>
                </a:solidFill>
              </a:rPr>
              <a:t>shielding of thickness </a:t>
            </a:r>
            <a:r>
              <a:rPr lang="en-GB" sz="2000" b="1" dirty="0">
                <a:solidFill>
                  <a:srgbClr val="00B050"/>
                </a:solidFill>
              </a:rPr>
              <a:t>d</a:t>
            </a:r>
            <a:r>
              <a:rPr lang="en-GB" sz="2000" dirty="0">
                <a:solidFill>
                  <a:srgbClr val="0070C0"/>
                </a:solidFill>
              </a:rPr>
              <a:t> </a:t>
            </a:r>
            <a:r>
              <a:rPr lang="en-GB" sz="2000" dirty="0"/>
              <a:t>can be calculated using the attenuation </a:t>
            </a:r>
            <a:br>
              <a:rPr lang="en-GB" sz="2000" dirty="0"/>
            </a:br>
            <a:r>
              <a:rPr lang="en-GB" sz="2000" dirty="0"/>
              <a:t>coefficient </a:t>
            </a:r>
            <a:r>
              <a:rPr lang="en-GB" sz="2000" dirty="0">
                <a:latin typeface="Symbol" panose="05050102010706020507" pitchFamily="18" charset="2"/>
              </a:rPr>
              <a:t>m</a:t>
            </a:r>
            <a:r>
              <a:rPr lang="en-GB" sz="2000" dirty="0"/>
              <a:t>(E) : </a:t>
            </a:r>
          </a:p>
        </p:txBody>
      </p:sp>
      <p:sp>
        <p:nvSpPr>
          <p:cNvPr id="9" name="TextBox 8">
            <a:extLst>
              <a:ext uri="{FF2B5EF4-FFF2-40B4-BE49-F238E27FC236}">
                <a16:creationId xmlns:a16="http://schemas.microsoft.com/office/drawing/2014/main" id="{9007C427-7DBA-3948-2539-B12F3CD411D4}"/>
              </a:ext>
            </a:extLst>
          </p:cNvPr>
          <p:cNvSpPr txBox="1"/>
          <p:nvPr/>
        </p:nvSpPr>
        <p:spPr>
          <a:xfrm>
            <a:off x="416387" y="4277246"/>
            <a:ext cx="8080417" cy="707886"/>
          </a:xfrm>
          <a:prstGeom prst="rect">
            <a:avLst/>
          </a:prstGeom>
          <a:noFill/>
        </p:spPr>
        <p:txBody>
          <a:bodyPr wrap="none" rtlCol="0">
            <a:spAutoFit/>
          </a:bodyPr>
          <a:lstStyle/>
          <a:p>
            <a:r>
              <a:rPr lang="en-GB" sz="2000" dirty="0"/>
              <a:t>In practice the desired relative attenuation X is defined and the </a:t>
            </a:r>
            <a:r>
              <a:rPr lang="en-GB" sz="2000" dirty="0">
                <a:solidFill>
                  <a:srgbClr val="00B050"/>
                </a:solidFill>
              </a:rPr>
              <a:t>thickness </a:t>
            </a:r>
            <a:r>
              <a:rPr lang="en-GB" sz="2000" b="1" dirty="0">
                <a:solidFill>
                  <a:srgbClr val="00B050"/>
                </a:solidFill>
              </a:rPr>
              <a:t>d</a:t>
            </a:r>
          </a:p>
          <a:p>
            <a:r>
              <a:rPr lang="en-GB" sz="2000" dirty="0"/>
              <a:t>is to be calculated </a:t>
            </a:r>
            <a:r>
              <a:rPr lang="en-GB" sz="2000" dirty="0">
                <a:sym typeface="Wingdings" panose="05000000000000000000" pitchFamily="2" charset="2"/>
              </a:rPr>
              <a:t> trivial:</a:t>
            </a:r>
            <a:endParaRPr lang="en-GB" sz="2000" dirty="0"/>
          </a:p>
        </p:txBody>
      </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E8B884B9-6539-A87F-8720-55DC268E9153}"/>
                  </a:ext>
                </a:extLst>
              </p:cNvPr>
              <p:cNvSpPr/>
              <p:nvPr/>
            </p:nvSpPr>
            <p:spPr>
              <a:xfrm>
                <a:off x="2142481" y="5094432"/>
                <a:ext cx="2578891" cy="66909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b="0" i="0" smtClean="0">
                          <a:solidFill>
                            <a:schemeClr val="bg2">
                              <a:lumMod val="10000"/>
                            </a:schemeClr>
                          </a:solidFill>
                          <a:latin typeface="Cambria Math" panose="02040503050406030204" pitchFamily="18" charset="0"/>
                        </a:rPr>
                        <m:t>d</m:t>
                      </m:r>
                      <m:r>
                        <a:rPr lang="en-GB" smtClean="0">
                          <a:solidFill>
                            <a:schemeClr val="bg2">
                              <a:lumMod val="10000"/>
                            </a:schemeClr>
                          </a:solidFill>
                          <a:latin typeface="Cambria Math" panose="02040503050406030204" pitchFamily="18" charset="0"/>
                        </a:rPr>
                        <m:t>= </m:t>
                      </m:r>
                      <m:f>
                        <m:fPr>
                          <m:ctrlPr>
                            <a:rPr lang="en-GB" i="1">
                              <a:solidFill>
                                <a:schemeClr val="bg2">
                                  <a:lumMod val="10000"/>
                                </a:schemeClr>
                              </a:solidFill>
                              <a:latin typeface="Cambria Math" panose="02040503050406030204" pitchFamily="18" charset="0"/>
                            </a:rPr>
                          </m:ctrlPr>
                        </m:fPr>
                        <m:num>
                          <m:r>
                            <m:rPr>
                              <m:sty m:val="p"/>
                            </m:rPr>
                            <a:rPr lang="en-GB">
                              <a:solidFill>
                                <a:schemeClr val="bg2">
                                  <a:lumMod val="10000"/>
                                </a:schemeClr>
                              </a:solidFill>
                              <a:latin typeface="Cambria Math" panose="02040503050406030204" pitchFamily="18" charset="0"/>
                            </a:rPr>
                            <m:t>ln</m:t>
                          </m:r>
                          <m:r>
                            <a:rPr lang="en-GB" i="1">
                              <a:solidFill>
                                <a:schemeClr val="bg2">
                                  <a:lumMod val="10000"/>
                                </a:schemeClr>
                              </a:solidFill>
                              <a:latin typeface="Cambria Math" panose="02040503050406030204" pitchFamily="18" charset="0"/>
                            </a:rPr>
                            <m:t>⁡(</m:t>
                          </m:r>
                          <m:r>
                            <a:rPr lang="en-US" b="0" i="1" smtClean="0">
                              <a:solidFill>
                                <a:schemeClr val="bg2">
                                  <a:lumMod val="10000"/>
                                </a:schemeClr>
                              </a:solidFill>
                              <a:latin typeface="Cambria Math" panose="02040503050406030204" pitchFamily="18" charset="0"/>
                            </a:rPr>
                            <m:t>𝑋</m:t>
                          </m:r>
                          <m:r>
                            <a:rPr lang="en-GB" i="1">
                              <a:solidFill>
                                <a:schemeClr val="bg2">
                                  <a:lumMod val="10000"/>
                                </a:schemeClr>
                              </a:solidFill>
                              <a:latin typeface="Cambria Math" panose="02040503050406030204" pitchFamily="18" charset="0"/>
                            </a:rPr>
                            <m:t>)</m:t>
                          </m:r>
                        </m:num>
                        <m:den>
                          <m:r>
                            <a:rPr lang="en-GB">
                              <a:solidFill>
                                <a:schemeClr val="bg2">
                                  <a:lumMod val="10000"/>
                                </a:schemeClr>
                              </a:solidFill>
                              <a:latin typeface="Cambria Math" panose="02040503050406030204" pitchFamily="18" charset="0"/>
                            </a:rPr>
                            <m:t>−</m:t>
                          </m:r>
                          <m:r>
                            <a:rPr lang="en-GB" i="1">
                              <a:solidFill>
                                <a:schemeClr val="bg2">
                                  <a:lumMod val="10000"/>
                                </a:schemeClr>
                              </a:solidFill>
                              <a:latin typeface="Cambria Math" panose="02040503050406030204" pitchFamily="18" charset="0"/>
                            </a:rPr>
                            <m:t>𝜇</m:t>
                          </m:r>
                          <m:r>
                            <a:rPr lang="en-GB">
                              <a:solidFill>
                                <a:schemeClr val="bg2">
                                  <a:lumMod val="10000"/>
                                </a:schemeClr>
                              </a:solidFill>
                              <a:latin typeface="Cambria Math" panose="02040503050406030204" pitchFamily="18" charset="0"/>
                            </a:rPr>
                            <m:t>(</m:t>
                          </m:r>
                          <m:r>
                            <a:rPr lang="en-GB" i="1">
                              <a:solidFill>
                                <a:schemeClr val="bg2">
                                  <a:lumMod val="10000"/>
                                </a:schemeClr>
                              </a:solidFill>
                              <a:latin typeface="Cambria Math" panose="02040503050406030204" pitchFamily="18" charset="0"/>
                            </a:rPr>
                            <m:t>𝐸</m:t>
                          </m:r>
                          <m:r>
                            <a:rPr lang="en-GB">
                              <a:solidFill>
                                <a:schemeClr val="bg2">
                                  <a:lumMod val="10000"/>
                                </a:schemeClr>
                              </a:solidFill>
                              <a:latin typeface="Cambria Math" panose="02040503050406030204" pitchFamily="18" charset="0"/>
                            </a:rPr>
                            <m:t>)</m:t>
                          </m:r>
                        </m:den>
                      </m:f>
                    </m:oMath>
                  </m:oMathPara>
                </a14:m>
                <a:endParaRPr lang="en-GB" sz="1500" dirty="0">
                  <a:solidFill>
                    <a:schemeClr val="bg2">
                      <a:lumMod val="10000"/>
                    </a:schemeClr>
                  </a:solidFill>
                </a:endParaRPr>
              </a:p>
            </p:txBody>
          </p:sp>
        </mc:Choice>
        <mc:Fallback xmlns="">
          <p:sp>
            <p:nvSpPr>
              <p:cNvPr id="10" name="Rectangle 9">
                <a:extLst>
                  <a:ext uri="{FF2B5EF4-FFF2-40B4-BE49-F238E27FC236}">
                    <a16:creationId xmlns:a16="http://schemas.microsoft.com/office/drawing/2014/main" id="{E8B884B9-6539-A87F-8720-55DC268E9153}"/>
                  </a:ext>
                </a:extLst>
              </p:cNvPr>
              <p:cNvSpPr>
                <a:spLocks noRot="1" noChangeAspect="1" noMove="1" noResize="1" noEditPoints="1" noAdjustHandles="1" noChangeArrowheads="1" noChangeShapeType="1" noTextEdit="1"/>
              </p:cNvSpPr>
              <p:nvPr/>
            </p:nvSpPr>
            <p:spPr>
              <a:xfrm>
                <a:off x="2142481" y="5094432"/>
                <a:ext cx="2578891" cy="669094"/>
              </a:xfrm>
              <a:prstGeom prst="rect">
                <a:avLst/>
              </a:prstGeom>
              <a:blipFill>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824222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906E9-0071-3327-E946-938D3CC6622F}"/>
              </a:ext>
            </a:extLst>
          </p:cNvPr>
          <p:cNvSpPr>
            <a:spLocks noGrp="1"/>
          </p:cNvSpPr>
          <p:nvPr>
            <p:ph type="title"/>
          </p:nvPr>
        </p:nvSpPr>
        <p:spPr/>
        <p:txBody>
          <a:bodyPr/>
          <a:lstStyle/>
          <a:p>
            <a:r>
              <a:rPr lang="en-US" dirty="0"/>
              <a:t>Shielding of residual radiation</a:t>
            </a:r>
            <a:endParaRPr lang="en-GB" dirty="0"/>
          </a:p>
        </p:txBody>
      </p:sp>
      <p:sp>
        <p:nvSpPr>
          <p:cNvPr id="4" name="Date Placeholder 3">
            <a:extLst>
              <a:ext uri="{FF2B5EF4-FFF2-40B4-BE49-F238E27FC236}">
                <a16:creationId xmlns:a16="http://schemas.microsoft.com/office/drawing/2014/main" id="{C698147B-58F8-0649-C2E0-5D29BD39A4C5}"/>
              </a:ext>
            </a:extLst>
          </p:cNvPr>
          <p:cNvSpPr>
            <a:spLocks noGrp="1"/>
          </p:cNvSpPr>
          <p:nvPr>
            <p:ph type="dt" sz="half" idx="10"/>
          </p:nvPr>
        </p:nvSpPr>
        <p:spPr/>
        <p:txBody>
          <a:bodyPr/>
          <a:lstStyle/>
          <a:p>
            <a:r>
              <a:rPr lang="en-US"/>
              <a:t>October 2023</a:t>
            </a:r>
            <a:endParaRPr lang="en-GB"/>
          </a:p>
        </p:txBody>
      </p:sp>
      <p:sp>
        <p:nvSpPr>
          <p:cNvPr id="5" name="Footer Placeholder 4">
            <a:extLst>
              <a:ext uri="{FF2B5EF4-FFF2-40B4-BE49-F238E27FC236}">
                <a16:creationId xmlns:a16="http://schemas.microsoft.com/office/drawing/2014/main" id="{79C3A5CB-DCF1-2CE9-C551-837944096723}"/>
              </a:ext>
            </a:extLst>
          </p:cNvPr>
          <p:cNvSpPr>
            <a:spLocks noGrp="1"/>
          </p:cNvSpPr>
          <p:nvPr>
            <p:ph type="ftr" sz="quarter" idx="11"/>
          </p:nvPr>
        </p:nvSpPr>
        <p:spPr/>
        <p:txBody>
          <a:bodyPr/>
          <a:lstStyle/>
          <a:p>
            <a:r>
              <a:rPr lang="en-GB"/>
              <a:t>RADMEP Workshop 2024</a:t>
            </a:r>
          </a:p>
        </p:txBody>
      </p:sp>
      <p:sp>
        <p:nvSpPr>
          <p:cNvPr id="6" name="Slide Number Placeholder 5">
            <a:extLst>
              <a:ext uri="{FF2B5EF4-FFF2-40B4-BE49-F238E27FC236}">
                <a16:creationId xmlns:a16="http://schemas.microsoft.com/office/drawing/2014/main" id="{1E53E3B3-3A2F-1E90-9462-FA5F9912E3DD}"/>
              </a:ext>
            </a:extLst>
          </p:cNvPr>
          <p:cNvSpPr>
            <a:spLocks noGrp="1"/>
          </p:cNvSpPr>
          <p:nvPr>
            <p:ph type="sldNum" sz="quarter" idx="12"/>
          </p:nvPr>
        </p:nvSpPr>
        <p:spPr/>
        <p:txBody>
          <a:bodyPr/>
          <a:lstStyle/>
          <a:p>
            <a:fld id="{BCD55979-00CC-4874-A80E-0959E76EB92F}" type="slidenum">
              <a:rPr lang="en-GB" smtClean="0"/>
              <a:t>25</a:t>
            </a:fld>
            <a:endParaRPr lang="en-GB"/>
          </a:p>
        </p:txBody>
      </p:sp>
      <p:sp>
        <p:nvSpPr>
          <p:cNvPr id="13" name="TextBox 12">
            <a:extLst>
              <a:ext uri="{FF2B5EF4-FFF2-40B4-BE49-F238E27FC236}">
                <a16:creationId xmlns:a16="http://schemas.microsoft.com/office/drawing/2014/main" id="{6250FFB5-AEFB-61A6-91A3-2DF8C0B2C548}"/>
              </a:ext>
            </a:extLst>
          </p:cNvPr>
          <p:cNvSpPr txBox="1"/>
          <p:nvPr/>
        </p:nvSpPr>
        <p:spPr>
          <a:xfrm>
            <a:off x="917408" y="921544"/>
            <a:ext cx="9441781" cy="646331"/>
          </a:xfrm>
          <a:prstGeom prst="rect">
            <a:avLst/>
          </a:prstGeom>
          <a:noFill/>
        </p:spPr>
        <p:txBody>
          <a:bodyPr wrap="square" rtlCol="0">
            <a:spAutoFit/>
          </a:bodyPr>
          <a:lstStyle/>
          <a:p>
            <a:r>
              <a:rPr lang="en-GB" dirty="0"/>
              <a:t>Let’s look at a radioisotope which has two dominant energies, e.g. Co-60, which both contribute</a:t>
            </a:r>
            <a:br>
              <a:rPr lang="en-GB" dirty="0"/>
            </a:br>
            <a:r>
              <a:rPr lang="en-GB" dirty="0"/>
              <a:t>to the dose :</a:t>
            </a:r>
          </a:p>
        </p:txBody>
      </p:sp>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0F4BDACF-7382-7DBF-DD03-B08460F1A311}"/>
                  </a:ext>
                </a:extLst>
              </p:cNvPr>
              <p:cNvSpPr/>
              <p:nvPr/>
            </p:nvSpPr>
            <p:spPr>
              <a:xfrm>
                <a:off x="1137351" y="1672222"/>
                <a:ext cx="5829366" cy="43729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100" i="1">
                              <a:solidFill>
                                <a:schemeClr val="bg2">
                                  <a:lumMod val="10000"/>
                                </a:schemeClr>
                              </a:solidFill>
                              <a:latin typeface="Cambria Math" panose="02040503050406030204" pitchFamily="18" charset="0"/>
                            </a:rPr>
                          </m:ctrlPr>
                        </m:sSubPr>
                        <m:e>
                          <m:r>
                            <a:rPr lang="en-US" sz="2100" i="1">
                              <a:solidFill>
                                <a:schemeClr val="bg2">
                                  <a:lumMod val="10000"/>
                                </a:schemeClr>
                              </a:solidFill>
                              <a:latin typeface="Cambria Math" panose="02040503050406030204" pitchFamily="18" charset="0"/>
                            </a:rPr>
                            <m:t>𝐷</m:t>
                          </m:r>
                        </m:e>
                        <m:sub>
                          <m:r>
                            <a:rPr lang="en-US" sz="2100" i="1">
                              <a:solidFill>
                                <a:schemeClr val="bg2">
                                  <a:lumMod val="10000"/>
                                </a:schemeClr>
                              </a:solidFill>
                              <a:latin typeface="Cambria Math" panose="02040503050406030204" pitchFamily="18" charset="0"/>
                            </a:rPr>
                            <m:t>𝑡𝑜𝑡𝑎𝑙</m:t>
                          </m:r>
                        </m:sub>
                      </m:sSub>
                      <m:r>
                        <a:rPr lang="en-US" sz="2100" i="1" smtClean="0">
                          <a:solidFill>
                            <a:schemeClr val="bg2">
                              <a:lumMod val="10000"/>
                            </a:schemeClr>
                          </a:solidFill>
                          <a:latin typeface="Cambria Math" panose="02040503050406030204" pitchFamily="18" charset="0"/>
                        </a:rPr>
                        <m:t>(</m:t>
                      </m:r>
                      <m:r>
                        <a:rPr lang="en-US" sz="2100" i="1" smtClean="0">
                          <a:solidFill>
                            <a:schemeClr val="bg2">
                              <a:lumMod val="10000"/>
                            </a:schemeClr>
                          </a:solidFill>
                          <a:latin typeface="Cambria Math" panose="02040503050406030204" pitchFamily="18" charset="0"/>
                        </a:rPr>
                        <m:t>𝑑</m:t>
                      </m:r>
                      <m:r>
                        <a:rPr lang="en-US" sz="2100" i="1" smtClean="0">
                          <a:solidFill>
                            <a:schemeClr val="bg2">
                              <a:lumMod val="10000"/>
                            </a:schemeClr>
                          </a:solidFill>
                          <a:latin typeface="Cambria Math" panose="02040503050406030204" pitchFamily="18" charset="0"/>
                        </a:rPr>
                        <m:t>)=</m:t>
                      </m:r>
                      <m:sSup>
                        <m:sSupPr>
                          <m:ctrlPr>
                            <a:rPr lang="en-GB" sz="2100" i="1">
                              <a:solidFill>
                                <a:schemeClr val="bg2">
                                  <a:lumMod val="10000"/>
                                </a:schemeClr>
                              </a:solidFill>
                              <a:latin typeface="Cambria Math" panose="02040503050406030204" pitchFamily="18" charset="0"/>
                            </a:rPr>
                          </m:ctrlPr>
                        </m:sSupPr>
                        <m:e>
                          <m:sSub>
                            <m:sSubPr>
                              <m:ctrlPr>
                                <a:rPr lang="en-GB" sz="2100" i="1" smtClean="0">
                                  <a:solidFill>
                                    <a:schemeClr val="bg2">
                                      <a:lumMod val="10000"/>
                                    </a:schemeClr>
                                  </a:solidFill>
                                  <a:latin typeface="Cambria Math" panose="02040503050406030204" pitchFamily="18" charset="0"/>
                                </a:rPr>
                              </m:ctrlPr>
                            </m:sSubPr>
                            <m:e>
                              <m:r>
                                <a:rPr lang="en-US" sz="2100" i="1">
                                  <a:solidFill>
                                    <a:schemeClr val="bg2">
                                      <a:lumMod val="10000"/>
                                    </a:schemeClr>
                                  </a:solidFill>
                                  <a:latin typeface="Cambria Math" panose="02040503050406030204" pitchFamily="18" charset="0"/>
                                </a:rPr>
                                <m:t>𝐷</m:t>
                              </m:r>
                            </m:e>
                            <m:sub>
                              <m:r>
                                <a:rPr lang="en-US" sz="2100" i="1">
                                  <a:solidFill>
                                    <a:schemeClr val="bg2">
                                      <a:lumMod val="10000"/>
                                    </a:schemeClr>
                                  </a:solidFill>
                                  <a:latin typeface="Cambria Math" panose="02040503050406030204" pitchFamily="18" charset="0"/>
                                </a:rPr>
                                <m:t>1</m:t>
                              </m:r>
                            </m:sub>
                          </m:sSub>
                          <m:d>
                            <m:dPr>
                              <m:ctrlPr>
                                <a:rPr lang="en-GB" sz="2100" i="1">
                                  <a:solidFill>
                                    <a:schemeClr val="bg2">
                                      <a:lumMod val="10000"/>
                                    </a:schemeClr>
                                  </a:solidFill>
                                  <a:latin typeface="Cambria Math" panose="02040503050406030204" pitchFamily="18" charset="0"/>
                                </a:rPr>
                              </m:ctrlPr>
                            </m:dPr>
                            <m:e>
                              <m:sSub>
                                <m:sSubPr>
                                  <m:ctrlPr>
                                    <a:rPr lang="en-GB" sz="2100" i="1">
                                      <a:solidFill>
                                        <a:schemeClr val="bg2">
                                          <a:lumMod val="10000"/>
                                        </a:schemeClr>
                                      </a:solidFill>
                                      <a:latin typeface="Cambria Math" panose="02040503050406030204" pitchFamily="18" charset="0"/>
                                    </a:rPr>
                                  </m:ctrlPr>
                                </m:sSubPr>
                                <m:e>
                                  <m:r>
                                    <a:rPr lang="en-GB" sz="2100" i="1">
                                      <a:solidFill>
                                        <a:schemeClr val="bg2">
                                          <a:lumMod val="10000"/>
                                        </a:schemeClr>
                                      </a:solidFill>
                                      <a:latin typeface="Cambria Math" panose="02040503050406030204" pitchFamily="18" charset="0"/>
                                    </a:rPr>
                                    <m:t>𝐸</m:t>
                                  </m:r>
                                </m:e>
                                <m:sub>
                                  <m:r>
                                    <a:rPr lang="en-GB" sz="2100" i="1">
                                      <a:solidFill>
                                        <a:schemeClr val="bg2">
                                          <a:lumMod val="10000"/>
                                        </a:schemeClr>
                                      </a:solidFill>
                                      <a:latin typeface="Cambria Math" panose="02040503050406030204" pitchFamily="18" charset="0"/>
                                    </a:rPr>
                                    <m:t>1</m:t>
                                  </m:r>
                                </m:sub>
                              </m:sSub>
                            </m:e>
                          </m:d>
                          <m:r>
                            <a:rPr lang="en-GB" sz="2100" i="1">
                              <a:solidFill>
                                <a:schemeClr val="bg2">
                                  <a:lumMod val="10000"/>
                                </a:schemeClr>
                              </a:solidFill>
                              <a:latin typeface="Cambria Math" panose="02040503050406030204" pitchFamily="18" charset="0"/>
                            </a:rPr>
                            <m:t>𝑒</m:t>
                          </m:r>
                        </m:e>
                        <m:sup>
                          <m:r>
                            <a:rPr lang="en-GB" sz="2100">
                              <a:solidFill>
                                <a:schemeClr val="bg2">
                                  <a:lumMod val="10000"/>
                                </a:schemeClr>
                              </a:solidFill>
                              <a:latin typeface="Cambria Math" panose="02040503050406030204" pitchFamily="18" charset="0"/>
                            </a:rPr>
                            <m:t>−</m:t>
                          </m:r>
                          <m:sSub>
                            <m:sSubPr>
                              <m:ctrlPr>
                                <a:rPr lang="en-GB" sz="2100" i="1">
                                  <a:solidFill>
                                    <a:schemeClr val="bg2">
                                      <a:lumMod val="10000"/>
                                    </a:schemeClr>
                                  </a:solidFill>
                                  <a:latin typeface="Cambria Math" panose="02040503050406030204" pitchFamily="18" charset="0"/>
                                </a:rPr>
                              </m:ctrlPr>
                            </m:sSubPr>
                            <m:e>
                              <m:r>
                                <a:rPr lang="en-GB" sz="2100" i="1">
                                  <a:solidFill>
                                    <a:schemeClr val="bg2">
                                      <a:lumMod val="10000"/>
                                    </a:schemeClr>
                                  </a:solidFill>
                                  <a:latin typeface="Cambria Math" panose="02040503050406030204" pitchFamily="18" charset="0"/>
                                </a:rPr>
                                <m:t>𝜇</m:t>
                              </m:r>
                            </m:e>
                            <m:sub>
                              <m:r>
                                <a:rPr lang="en-GB" sz="2100" i="1">
                                  <a:solidFill>
                                    <a:schemeClr val="bg2">
                                      <a:lumMod val="10000"/>
                                    </a:schemeClr>
                                  </a:solidFill>
                                  <a:latin typeface="Cambria Math" panose="02040503050406030204" pitchFamily="18" charset="0"/>
                                </a:rPr>
                                <m:t>1</m:t>
                              </m:r>
                            </m:sub>
                          </m:sSub>
                          <m:r>
                            <a:rPr lang="en-GB" sz="2100" i="1">
                              <a:solidFill>
                                <a:schemeClr val="bg2">
                                  <a:lumMod val="10000"/>
                                </a:schemeClr>
                              </a:solidFill>
                              <a:latin typeface="Cambria Math" panose="02040503050406030204" pitchFamily="18" charset="0"/>
                            </a:rPr>
                            <m:t> </m:t>
                          </m:r>
                          <m:d>
                            <m:dPr>
                              <m:ctrlPr>
                                <a:rPr lang="en-GB" sz="2100" i="1">
                                  <a:solidFill>
                                    <a:schemeClr val="bg2">
                                      <a:lumMod val="10000"/>
                                    </a:schemeClr>
                                  </a:solidFill>
                                  <a:latin typeface="Cambria Math" panose="02040503050406030204" pitchFamily="18" charset="0"/>
                                </a:rPr>
                              </m:ctrlPr>
                            </m:dPr>
                            <m:e>
                              <m:sSub>
                                <m:sSubPr>
                                  <m:ctrlPr>
                                    <a:rPr lang="en-GB" sz="2100" i="1">
                                      <a:solidFill>
                                        <a:schemeClr val="bg2">
                                          <a:lumMod val="10000"/>
                                        </a:schemeClr>
                                      </a:solidFill>
                                      <a:latin typeface="Cambria Math" panose="02040503050406030204" pitchFamily="18" charset="0"/>
                                    </a:rPr>
                                  </m:ctrlPr>
                                </m:sSubPr>
                                <m:e>
                                  <m:r>
                                    <a:rPr lang="en-GB" sz="2100" i="1">
                                      <a:solidFill>
                                        <a:schemeClr val="bg2">
                                          <a:lumMod val="10000"/>
                                        </a:schemeClr>
                                      </a:solidFill>
                                      <a:latin typeface="Cambria Math" panose="02040503050406030204" pitchFamily="18" charset="0"/>
                                    </a:rPr>
                                    <m:t>𝐸</m:t>
                                  </m:r>
                                </m:e>
                                <m:sub>
                                  <m:r>
                                    <a:rPr lang="en-GB" sz="2100" i="1">
                                      <a:solidFill>
                                        <a:schemeClr val="bg2">
                                          <a:lumMod val="10000"/>
                                        </a:schemeClr>
                                      </a:solidFill>
                                      <a:latin typeface="Cambria Math" panose="02040503050406030204" pitchFamily="18" charset="0"/>
                                    </a:rPr>
                                    <m:t>1</m:t>
                                  </m:r>
                                </m:sub>
                              </m:sSub>
                            </m:e>
                          </m:d>
                          <m:r>
                            <a:rPr lang="en-US" sz="2100" b="0" i="1" smtClean="0">
                              <a:solidFill>
                                <a:schemeClr val="bg2">
                                  <a:lumMod val="10000"/>
                                </a:schemeClr>
                              </a:solidFill>
                              <a:latin typeface="Cambria Math" panose="02040503050406030204" pitchFamily="18" charset="0"/>
                            </a:rPr>
                            <m:t>𝑑</m:t>
                          </m:r>
                        </m:sup>
                      </m:sSup>
                      <m:r>
                        <a:rPr lang="en-GB" sz="2100" i="1">
                          <a:solidFill>
                            <a:schemeClr val="bg2">
                              <a:lumMod val="10000"/>
                            </a:schemeClr>
                          </a:solidFill>
                          <a:latin typeface="Cambria Math" panose="02040503050406030204" pitchFamily="18" charset="0"/>
                        </a:rPr>
                        <m:t>+</m:t>
                      </m:r>
                      <m:sSup>
                        <m:sSupPr>
                          <m:ctrlPr>
                            <a:rPr lang="en-GB" sz="2100" i="1">
                              <a:solidFill>
                                <a:schemeClr val="bg2">
                                  <a:lumMod val="10000"/>
                                </a:schemeClr>
                              </a:solidFill>
                              <a:latin typeface="Cambria Math" panose="02040503050406030204" pitchFamily="18" charset="0"/>
                            </a:rPr>
                          </m:ctrlPr>
                        </m:sSupPr>
                        <m:e>
                          <m:sSub>
                            <m:sSubPr>
                              <m:ctrlPr>
                                <a:rPr lang="en-GB" sz="2100" i="1">
                                  <a:solidFill>
                                    <a:schemeClr val="bg2">
                                      <a:lumMod val="10000"/>
                                    </a:schemeClr>
                                  </a:solidFill>
                                  <a:latin typeface="Cambria Math" panose="02040503050406030204" pitchFamily="18" charset="0"/>
                                </a:rPr>
                              </m:ctrlPr>
                            </m:sSubPr>
                            <m:e>
                              <m:r>
                                <a:rPr lang="en-US" sz="2100" i="1">
                                  <a:solidFill>
                                    <a:schemeClr val="bg2">
                                      <a:lumMod val="10000"/>
                                    </a:schemeClr>
                                  </a:solidFill>
                                  <a:latin typeface="Cambria Math" panose="02040503050406030204" pitchFamily="18" charset="0"/>
                                </a:rPr>
                                <m:t>𝐷</m:t>
                              </m:r>
                            </m:e>
                            <m:sub>
                              <m:r>
                                <a:rPr lang="en-US" sz="2100" b="0" i="1" smtClean="0">
                                  <a:solidFill>
                                    <a:schemeClr val="bg2">
                                      <a:lumMod val="10000"/>
                                    </a:schemeClr>
                                  </a:solidFill>
                                  <a:latin typeface="Cambria Math" panose="02040503050406030204" pitchFamily="18" charset="0"/>
                                </a:rPr>
                                <m:t>2</m:t>
                              </m:r>
                            </m:sub>
                          </m:sSub>
                          <m:d>
                            <m:dPr>
                              <m:ctrlPr>
                                <a:rPr lang="en-GB" sz="2100" i="1">
                                  <a:solidFill>
                                    <a:schemeClr val="bg2">
                                      <a:lumMod val="10000"/>
                                    </a:schemeClr>
                                  </a:solidFill>
                                  <a:latin typeface="Cambria Math" panose="02040503050406030204" pitchFamily="18" charset="0"/>
                                </a:rPr>
                              </m:ctrlPr>
                            </m:dPr>
                            <m:e>
                              <m:sSub>
                                <m:sSubPr>
                                  <m:ctrlPr>
                                    <a:rPr lang="en-GB" sz="2100" i="1">
                                      <a:solidFill>
                                        <a:schemeClr val="bg2">
                                          <a:lumMod val="10000"/>
                                        </a:schemeClr>
                                      </a:solidFill>
                                      <a:latin typeface="Cambria Math" panose="02040503050406030204" pitchFamily="18" charset="0"/>
                                    </a:rPr>
                                  </m:ctrlPr>
                                </m:sSubPr>
                                <m:e>
                                  <m:r>
                                    <a:rPr lang="en-GB" sz="2100" i="1">
                                      <a:solidFill>
                                        <a:schemeClr val="bg2">
                                          <a:lumMod val="10000"/>
                                        </a:schemeClr>
                                      </a:solidFill>
                                      <a:latin typeface="Cambria Math" panose="02040503050406030204" pitchFamily="18" charset="0"/>
                                    </a:rPr>
                                    <m:t>𝐸</m:t>
                                  </m:r>
                                </m:e>
                                <m:sub>
                                  <m:r>
                                    <a:rPr lang="en-US" sz="2100" b="0" i="1" smtClean="0">
                                      <a:solidFill>
                                        <a:schemeClr val="bg2">
                                          <a:lumMod val="10000"/>
                                        </a:schemeClr>
                                      </a:solidFill>
                                      <a:latin typeface="Cambria Math" panose="02040503050406030204" pitchFamily="18" charset="0"/>
                                    </a:rPr>
                                    <m:t>2</m:t>
                                  </m:r>
                                </m:sub>
                              </m:sSub>
                            </m:e>
                          </m:d>
                          <m:r>
                            <a:rPr lang="en-GB" sz="2100" i="1">
                              <a:solidFill>
                                <a:schemeClr val="bg2">
                                  <a:lumMod val="10000"/>
                                </a:schemeClr>
                              </a:solidFill>
                              <a:latin typeface="Cambria Math" panose="02040503050406030204" pitchFamily="18" charset="0"/>
                            </a:rPr>
                            <m:t>𝑒</m:t>
                          </m:r>
                        </m:e>
                        <m:sup>
                          <m:r>
                            <a:rPr lang="en-GB" sz="2100">
                              <a:solidFill>
                                <a:schemeClr val="bg2">
                                  <a:lumMod val="10000"/>
                                </a:schemeClr>
                              </a:solidFill>
                              <a:latin typeface="Cambria Math" panose="02040503050406030204" pitchFamily="18" charset="0"/>
                            </a:rPr>
                            <m:t>−</m:t>
                          </m:r>
                          <m:sSub>
                            <m:sSubPr>
                              <m:ctrlPr>
                                <a:rPr lang="en-GB" sz="2100" i="1">
                                  <a:solidFill>
                                    <a:schemeClr val="bg2">
                                      <a:lumMod val="10000"/>
                                    </a:schemeClr>
                                  </a:solidFill>
                                  <a:latin typeface="Cambria Math" panose="02040503050406030204" pitchFamily="18" charset="0"/>
                                </a:rPr>
                              </m:ctrlPr>
                            </m:sSubPr>
                            <m:e>
                              <m:r>
                                <a:rPr lang="en-GB" sz="2100" i="1">
                                  <a:solidFill>
                                    <a:schemeClr val="bg2">
                                      <a:lumMod val="10000"/>
                                    </a:schemeClr>
                                  </a:solidFill>
                                  <a:latin typeface="Cambria Math" panose="02040503050406030204" pitchFamily="18" charset="0"/>
                                </a:rPr>
                                <m:t>𝜇</m:t>
                              </m:r>
                            </m:e>
                            <m:sub>
                              <m:r>
                                <a:rPr lang="en-GB" sz="2100" i="1">
                                  <a:solidFill>
                                    <a:schemeClr val="bg2">
                                      <a:lumMod val="10000"/>
                                    </a:schemeClr>
                                  </a:solidFill>
                                  <a:latin typeface="Cambria Math" panose="02040503050406030204" pitchFamily="18" charset="0"/>
                                </a:rPr>
                                <m:t>2</m:t>
                              </m:r>
                            </m:sub>
                          </m:sSub>
                          <m:r>
                            <a:rPr lang="en-GB" sz="2100" i="1">
                              <a:solidFill>
                                <a:schemeClr val="bg2">
                                  <a:lumMod val="10000"/>
                                </a:schemeClr>
                              </a:solidFill>
                              <a:latin typeface="Cambria Math" panose="02040503050406030204" pitchFamily="18" charset="0"/>
                            </a:rPr>
                            <m:t> </m:t>
                          </m:r>
                          <m:d>
                            <m:dPr>
                              <m:ctrlPr>
                                <a:rPr lang="en-GB" sz="2100" i="1">
                                  <a:solidFill>
                                    <a:schemeClr val="bg2">
                                      <a:lumMod val="10000"/>
                                    </a:schemeClr>
                                  </a:solidFill>
                                  <a:latin typeface="Cambria Math" panose="02040503050406030204" pitchFamily="18" charset="0"/>
                                </a:rPr>
                              </m:ctrlPr>
                            </m:dPr>
                            <m:e>
                              <m:sSub>
                                <m:sSubPr>
                                  <m:ctrlPr>
                                    <a:rPr lang="en-GB" sz="2100" i="1">
                                      <a:solidFill>
                                        <a:schemeClr val="bg2">
                                          <a:lumMod val="10000"/>
                                        </a:schemeClr>
                                      </a:solidFill>
                                      <a:latin typeface="Cambria Math" panose="02040503050406030204" pitchFamily="18" charset="0"/>
                                    </a:rPr>
                                  </m:ctrlPr>
                                </m:sSubPr>
                                <m:e>
                                  <m:r>
                                    <a:rPr lang="en-GB" sz="2100" i="1">
                                      <a:solidFill>
                                        <a:schemeClr val="bg2">
                                          <a:lumMod val="10000"/>
                                        </a:schemeClr>
                                      </a:solidFill>
                                      <a:latin typeface="Cambria Math" panose="02040503050406030204" pitchFamily="18" charset="0"/>
                                    </a:rPr>
                                    <m:t>𝐸</m:t>
                                  </m:r>
                                </m:e>
                                <m:sub>
                                  <m:r>
                                    <a:rPr lang="en-GB" sz="2100" i="1">
                                      <a:solidFill>
                                        <a:schemeClr val="bg2">
                                          <a:lumMod val="10000"/>
                                        </a:schemeClr>
                                      </a:solidFill>
                                      <a:latin typeface="Cambria Math" panose="02040503050406030204" pitchFamily="18" charset="0"/>
                                    </a:rPr>
                                    <m:t>2</m:t>
                                  </m:r>
                                </m:sub>
                              </m:sSub>
                            </m:e>
                          </m:d>
                          <m:r>
                            <a:rPr lang="en-US" sz="2100" b="0" i="1" smtClean="0">
                              <a:solidFill>
                                <a:schemeClr val="bg2">
                                  <a:lumMod val="10000"/>
                                </a:schemeClr>
                              </a:solidFill>
                              <a:latin typeface="Cambria Math" panose="02040503050406030204" pitchFamily="18" charset="0"/>
                            </a:rPr>
                            <m:t>𝑑</m:t>
                          </m:r>
                        </m:sup>
                      </m:sSup>
                    </m:oMath>
                  </m:oMathPara>
                </a14:m>
                <a:endParaRPr lang="en-GB" sz="2100" dirty="0">
                  <a:solidFill>
                    <a:schemeClr val="bg2">
                      <a:lumMod val="10000"/>
                    </a:schemeClr>
                  </a:solidFill>
                </a:endParaRPr>
              </a:p>
            </p:txBody>
          </p:sp>
        </mc:Choice>
        <mc:Fallback xmlns="">
          <p:sp>
            <p:nvSpPr>
              <p:cNvPr id="14" name="Rectangle 13">
                <a:extLst>
                  <a:ext uri="{FF2B5EF4-FFF2-40B4-BE49-F238E27FC236}">
                    <a16:creationId xmlns:a16="http://schemas.microsoft.com/office/drawing/2014/main" id="{0F4BDACF-7382-7DBF-DD03-B08460F1A311}"/>
                  </a:ext>
                </a:extLst>
              </p:cNvPr>
              <p:cNvSpPr>
                <a:spLocks noRot="1" noChangeAspect="1" noMove="1" noResize="1" noEditPoints="1" noAdjustHandles="1" noChangeArrowheads="1" noChangeShapeType="1" noTextEdit="1"/>
              </p:cNvSpPr>
              <p:nvPr/>
            </p:nvSpPr>
            <p:spPr>
              <a:xfrm>
                <a:off x="1137351" y="1672222"/>
                <a:ext cx="5829366" cy="437299"/>
              </a:xfrm>
              <a:prstGeom prst="rect">
                <a:avLst/>
              </a:prstGeom>
              <a:blipFill>
                <a:blip r:embed="rId2"/>
                <a:stretch>
                  <a:fillRect b="-18056"/>
                </a:stretch>
              </a:blipFill>
            </p:spPr>
            <p:txBody>
              <a:bodyPr/>
              <a:lstStyle/>
              <a:p>
                <a:r>
                  <a:rPr lang="en-GB">
                    <a:noFill/>
                  </a:rPr>
                  <a:t> </a:t>
                </a:r>
              </a:p>
            </p:txBody>
          </p:sp>
        </mc:Fallback>
      </mc:AlternateContent>
      <p:sp>
        <p:nvSpPr>
          <p:cNvPr id="15" name="TextBox 14">
            <a:extLst>
              <a:ext uri="{FF2B5EF4-FFF2-40B4-BE49-F238E27FC236}">
                <a16:creationId xmlns:a16="http://schemas.microsoft.com/office/drawing/2014/main" id="{40B97388-1F2A-4774-84BB-CADFEA500A23}"/>
              </a:ext>
            </a:extLst>
          </p:cNvPr>
          <p:cNvSpPr txBox="1"/>
          <p:nvPr/>
        </p:nvSpPr>
        <p:spPr>
          <a:xfrm>
            <a:off x="917408" y="3289883"/>
            <a:ext cx="2704587" cy="369332"/>
          </a:xfrm>
          <a:prstGeom prst="rect">
            <a:avLst/>
          </a:prstGeom>
          <a:noFill/>
        </p:spPr>
        <p:txBody>
          <a:bodyPr wrap="none" rtlCol="0">
            <a:spAutoFit/>
          </a:bodyPr>
          <a:lstStyle/>
          <a:p>
            <a:r>
              <a:rPr lang="en-GB" dirty="0"/>
              <a:t>So we need to solve for </a:t>
            </a:r>
            <a:r>
              <a:rPr lang="en-GB" b="1" dirty="0"/>
              <a:t>d</a:t>
            </a:r>
            <a:r>
              <a:rPr lang="en-GB" dirty="0"/>
              <a:t>:</a:t>
            </a:r>
          </a:p>
        </p:txBody>
      </p:sp>
      <mc:AlternateContent xmlns:mc="http://schemas.openxmlformats.org/markup-compatibility/2006" xmlns:a14="http://schemas.microsoft.com/office/drawing/2010/main">
        <mc:Choice Requires="a14">
          <p:sp>
            <p:nvSpPr>
              <p:cNvPr id="16" name="Rectangle 15">
                <a:extLst>
                  <a:ext uri="{FF2B5EF4-FFF2-40B4-BE49-F238E27FC236}">
                    <a16:creationId xmlns:a16="http://schemas.microsoft.com/office/drawing/2014/main" id="{F6EFA498-E466-3BEA-D14E-04EF56CEEEFC}"/>
                  </a:ext>
                </a:extLst>
              </p:cNvPr>
              <p:cNvSpPr/>
              <p:nvPr/>
            </p:nvSpPr>
            <p:spPr>
              <a:xfrm>
                <a:off x="752042" y="3719112"/>
                <a:ext cx="7513271" cy="81842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sz="2100" i="0" smtClean="0">
                          <a:solidFill>
                            <a:schemeClr val="bg2">
                              <a:lumMod val="10000"/>
                            </a:schemeClr>
                          </a:solidFill>
                          <a:latin typeface="Cambria Math" panose="02040503050406030204" pitchFamily="18" charset="0"/>
                        </a:rPr>
                        <m:t>ln</m:t>
                      </m:r>
                      <m:r>
                        <a:rPr lang="en-US" sz="2100" b="0" i="1" smtClean="0">
                          <a:solidFill>
                            <a:schemeClr val="bg2">
                              <a:lumMod val="10000"/>
                            </a:schemeClr>
                          </a:solidFill>
                          <a:latin typeface="Cambria Math" panose="02040503050406030204" pitchFamily="18" charset="0"/>
                        </a:rPr>
                        <m:t>⁡(</m:t>
                      </m:r>
                      <m:r>
                        <a:rPr lang="en-US" sz="2100" b="0" i="1" smtClean="0">
                          <a:solidFill>
                            <a:schemeClr val="bg2">
                              <a:lumMod val="10000"/>
                            </a:schemeClr>
                          </a:solidFill>
                          <a:latin typeface="Cambria Math" panose="02040503050406030204" pitchFamily="18" charset="0"/>
                        </a:rPr>
                        <m:t>𝑋</m:t>
                      </m:r>
                      <m:r>
                        <a:rPr lang="en-US" sz="2100" b="0" i="1" smtClean="0">
                          <a:solidFill>
                            <a:schemeClr val="bg2">
                              <a:lumMod val="10000"/>
                            </a:schemeClr>
                          </a:solidFill>
                          <a:latin typeface="Cambria Math" panose="02040503050406030204" pitchFamily="18" charset="0"/>
                        </a:rPr>
                        <m:t>)</m:t>
                      </m:r>
                      <m:r>
                        <a:rPr lang="en-GB" sz="2100">
                          <a:solidFill>
                            <a:schemeClr val="bg2">
                              <a:lumMod val="10000"/>
                            </a:schemeClr>
                          </a:solidFill>
                          <a:latin typeface="Cambria Math" panose="02040503050406030204" pitchFamily="18" charset="0"/>
                        </a:rPr>
                        <m:t>=</m:t>
                      </m:r>
                      <m:r>
                        <a:rPr lang="en-US" sz="2100" b="0" i="1" smtClean="0">
                          <a:solidFill>
                            <a:schemeClr val="bg2">
                              <a:lumMod val="10000"/>
                            </a:schemeClr>
                          </a:solidFill>
                          <a:latin typeface="Cambria Math" panose="02040503050406030204" pitchFamily="18" charset="0"/>
                        </a:rPr>
                        <m:t>𝑙𝑛</m:t>
                      </m:r>
                      <m:d>
                        <m:dPr>
                          <m:ctrlPr>
                            <a:rPr lang="en-US" sz="2100" b="0" i="1" smtClean="0">
                              <a:solidFill>
                                <a:schemeClr val="bg2">
                                  <a:lumMod val="10000"/>
                                </a:schemeClr>
                              </a:solidFill>
                              <a:latin typeface="Cambria Math" panose="02040503050406030204" pitchFamily="18" charset="0"/>
                            </a:rPr>
                          </m:ctrlPr>
                        </m:dPr>
                        <m:e>
                          <m:f>
                            <m:fPr>
                              <m:ctrlPr>
                                <a:rPr lang="en-GB" sz="2100" i="1">
                                  <a:solidFill>
                                    <a:schemeClr val="bg2">
                                      <a:lumMod val="10000"/>
                                    </a:schemeClr>
                                  </a:solidFill>
                                  <a:latin typeface="Cambria Math" panose="02040503050406030204" pitchFamily="18" charset="0"/>
                                </a:rPr>
                              </m:ctrlPr>
                            </m:fPr>
                            <m:num>
                              <m:sSub>
                                <m:sSubPr>
                                  <m:ctrlPr>
                                    <a:rPr lang="en-GB" sz="2100" i="1">
                                      <a:solidFill>
                                        <a:schemeClr val="bg2">
                                          <a:lumMod val="10000"/>
                                        </a:schemeClr>
                                      </a:solidFill>
                                      <a:latin typeface="Cambria Math" panose="02040503050406030204" pitchFamily="18" charset="0"/>
                                    </a:rPr>
                                  </m:ctrlPr>
                                </m:sSubPr>
                                <m:e>
                                  <m:r>
                                    <a:rPr lang="en-US" sz="2100" i="1">
                                      <a:solidFill>
                                        <a:schemeClr val="bg2">
                                          <a:lumMod val="10000"/>
                                        </a:schemeClr>
                                      </a:solidFill>
                                      <a:latin typeface="Cambria Math" panose="02040503050406030204" pitchFamily="18" charset="0"/>
                                    </a:rPr>
                                    <m:t>𝐷</m:t>
                                  </m:r>
                                </m:e>
                                <m:sub>
                                  <m:r>
                                    <a:rPr lang="en-US" sz="2100" i="1">
                                      <a:solidFill>
                                        <a:schemeClr val="bg2">
                                          <a:lumMod val="10000"/>
                                        </a:schemeClr>
                                      </a:solidFill>
                                      <a:latin typeface="Cambria Math" panose="02040503050406030204" pitchFamily="18" charset="0"/>
                                    </a:rPr>
                                    <m:t>1</m:t>
                                  </m:r>
                                </m:sub>
                              </m:sSub>
                            </m:num>
                            <m:den>
                              <m:sSub>
                                <m:sSubPr>
                                  <m:ctrlPr>
                                    <a:rPr lang="en-GB" sz="2100" i="1">
                                      <a:solidFill>
                                        <a:schemeClr val="bg2">
                                          <a:lumMod val="10000"/>
                                        </a:schemeClr>
                                      </a:solidFill>
                                      <a:latin typeface="Cambria Math" panose="02040503050406030204" pitchFamily="18" charset="0"/>
                                    </a:rPr>
                                  </m:ctrlPr>
                                </m:sSubPr>
                                <m:e>
                                  <m:r>
                                    <a:rPr lang="en-US" sz="2100" i="1">
                                      <a:solidFill>
                                        <a:schemeClr val="bg2">
                                          <a:lumMod val="10000"/>
                                        </a:schemeClr>
                                      </a:solidFill>
                                      <a:latin typeface="Cambria Math" panose="02040503050406030204" pitchFamily="18" charset="0"/>
                                    </a:rPr>
                                    <m:t>𝐷</m:t>
                                  </m:r>
                                </m:e>
                                <m:sub>
                                  <m:r>
                                    <a:rPr lang="en-US" sz="2100" b="0" i="1" smtClean="0">
                                      <a:solidFill>
                                        <a:schemeClr val="bg2">
                                          <a:lumMod val="10000"/>
                                        </a:schemeClr>
                                      </a:solidFill>
                                      <a:latin typeface="Cambria Math" panose="02040503050406030204" pitchFamily="18" charset="0"/>
                                    </a:rPr>
                                    <m:t>𝑡𝑜𝑡𝑎𝑙</m:t>
                                  </m:r>
                                  <m:r>
                                    <a:rPr lang="en-US" sz="2100" b="0" i="1" smtClean="0">
                                      <a:solidFill>
                                        <a:schemeClr val="bg2">
                                          <a:lumMod val="10000"/>
                                        </a:schemeClr>
                                      </a:solidFill>
                                      <a:latin typeface="Cambria Math" panose="02040503050406030204" pitchFamily="18" charset="0"/>
                                    </a:rPr>
                                    <m:t>,</m:t>
                                  </m:r>
                                  <m:r>
                                    <a:rPr lang="en-US" sz="2100" b="0" i="1" smtClean="0">
                                      <a:solidFill>
                                        <a:schemeClr val="bg2">
                                          <a:lumMod val="10000"/>
                                        </a:schemeClr>
                                      </a:solidFill>
                                      <a:latin typeface="Cambria Math" panose="02040503050406030204" pitchFamily="18" charset="0"/>
                                    </a:rPr>
                                    <m:t>𝑑</m:t>
                                  </m:r>
                                  <m:r>
                                    <a:rPr lang="en-US" sz="2100" b="0" i="1" smtClean="0">
                                      <a:solidFill>
                                        <a:schemeClr val="bg2">
                                          <a:lumMod val="10000"/>
                                        </a:schemeClr>
                                      </a:solidFill>
                                      <a:latin typeface="Cambria Math" panose="02040503050406030204" pitchFamily="18" charset="0"/>
                                    </a:rPr>
                                    <m:t>=0</m:t>
                                  </m:r>
                                </m:sub>
                              </m:sSub>
                            </m:den>
                          </m:f>
                          <m:sSup>
                            <m:sSupPr>
                              <m:ctrlPr>
                                <a:rPr lang="en-GB" sz="2100" i="1">
                                  <a:solidFill>
                                    <a:schemeClr val="bg2">
                                      <a:lumMod val="10000"/>
                                    </a:schemeClr>
                                  </a:solidFill>
                                  <a:latin typeface="Cambria Math" panose="02040503050406030204" pitchFamily="18" charset="0"/>
                                </a:rPr>
                              </m:ctrlPr>
                            </m:sSupPr>
                            <m:e>
                              <m:r>
                                <a:rPr lang="en-GB" sz="2100" i="1">
                                  <a:solidFill>
                                    <a:schemeClr val="bg2">
                                      <a:lumMod val="10000"/>
                                    </a:schemeClr>
                                  </a:solidFill>
                                  <a:latin typeface="Cambria Math" panose="02040503050406030204" pitchFamily="18" charset="0"/>
                                </a:rPr>
                                <m:t>𝑒</m:t>
                              </m:r>
                            </m:e>
                            <m:sup>
                              <m:r>
                                <a:rPr lang="en-GB" sz="2100">
                                  <a:solidFill>
                                    <a:schemeClr val="bg2">
                                      <a:lumMod val="10000"/>
                                    </a:schemeClr>
                                  </a:solidFill>
                                  <a:latin typeface="Cambria Math" panose="02040503050406030204" pitchFamily="18" charset="0"/>
                                </a:rPr>
                                <m:t>−</m:t>
                              </m:r>
                              <m:sSub>
                                <m:sSubPr>
                                  <m:ctrlPr>
                                    <a:rPr lang="en-GB" sz="2100" i="1">
                                      <a:solidFill>
                                        <a:schemeClr val="bg2">
                                          <a:lumMod val="10000"/>
                                        </a:schemeClr>
                                      </a:solidFill>
                                      <a:latin typeface="Cambria Math" panose="02040503050406030204" pitchFamily="18" charset="0"/>
                                    </a:rPr>
                                  </m:ctrlPr>
                                </m:sSubPr>
                                <m:e>
                                  <m:r>
                                    <a:rPr lang="en-GB" sz="2100" i="1">
                                      <a:solidFill>
                                        <a:schemeClr val="bg2">
                                          <a:lumMod val="10000"/>
                                        </a:schemeClr>
                                      </a:solidFill>
                                      <a:latin typeface="Cambria Math" panose="02040503050406030204" pitchFamily="18" charset="0"/>
                                    </a:rPr>
                                    <m:t>𝜇</m:t>
                                  </m:r>
                                </m:e>
                                <m:sub>
                                  <m:r>
                                    <a:rPr lang="en-US" sz="2100" b="0" i="1" smtClean="0">
                                      <a:solidFill>
                                        <a:schemeClr val="bg2">
                                          <a:lumMod val="10000"/>
                                        </a:schemeClr>
                                      </a:solidFill>
                                      <a:latin typeface="Cambria Math" panose="02040503050406030204" pitchFamily="18" charset="0"/>
                                    </a:rPr>
                                    <m:t>1</m:t>
                                  </m:r>
                                </m:sub>
                              </m:sSub>
                              <m:r>
                                <a:rPr lang="en-US" sz="2100" i="1">
                                  <a:solidFill>
                                    <a:schemeClr val="bg2">
                                      <a:lumMod val="10000"/>
                                    </a:schemeClr>
                                  </a:solidFill>
                                  <a:latin typeface="Cambria Math" panose="02040503050406030204" pitchFamily="18" charset="0"/>
                                </a:rPr>
                                <m:t>𝑑</m:t>
                              </m:r>
                            </m:sup>
                          </m:sSup>
                          <m:r>
                            <a:rPr lang="en-US" sz="2100" b="0" i="1" smtClean="0">
                              <a:solidFill>
                                <a:schemeClr val="bg2">
                                  <a:lumMod val="10000"/>
                                </a:schemeClr>
                              </a:solidFill>
                              <a:latin typeface="Cambria Math" panose="02040503050406030204" pitchFamily="18" charset="0"/>
                            </a:rPr>
                            <m:t>+</m:t>
                          </m:r>
                          <m:f>
                            <m:fPr>
                              <m:ctrlPr>
                                <a:rPr lang="en-GB" sz="2100" i="1">
                                  <a:solidFill>
                                    <a:schemeClr val="bg2">
                                      <a:lumMod val="10000"/>
                                    </a:schemeClr>
                                  </a:solidFill>
                                  <a:latin typeface="Cambria Math" panose="02040503050406030204" pitchFamily="18" charset="0"/>
                                </a:rPr>
                              </m:ctrlPr>
                            </m:fPr>
                            <m:num>
                              <m:sSub>
                                <m:sSubPr>
                                  <m:ctrlPr>
                                    <a:rPr lang="en-GB" sz="2100" i="1">
                                      <a:solidFill>
                                        <a:schemeClr val="bg2">
                                          <a:lumMod val="10000"/>
                                        </a:schemeClr>
                                      </a:solidFill>
                                      <a:latin typeface="Cambria Math" panose="02040503050406030204" pitchFamily="18" charset="0"/>
                                    </a:rPr>
                                  </m:ctrlPr>
                                </m:sSubPr>
                                <m:e>
                                  <m:r>
                                    <a:rPr lang="en-US" sz="2100" i="1">
                                      <a:solidFill>
                                        <a:schemeClr val="bg2">
                                          <a:lumMod val="10000"/>
                                        </a:schemeClr>
                                      </a:solidFill>
                                      <a:latin typeface="Cambria Math" panose="02040503050406030204" pitchFamily="18" charset="0"/>
                                    </a:rPr>
                                    <m:t>𝐷</m:t>
                                  </m:r>
                                </m:e>
                                <m:sub>
                                  <m:r>
                                    <a:rPr lang="en-US" sz="2100" b="0" i="1" smtClean="0">
                                      <a:solidFill>
                                        <a:schemeClr val="bg2">
                                          <a:lumMod val="10000"/>
                                        </a:schemeClr>
                                      </a:solidFill>
                                      <a:latin typeface="Cambria Math" panose="02040503050406030204" pitchFamily="18" charset="0"/>
                                    </a:rPr>
                                    <m:t>2</m:t>
                                  </m:r>
                                </m:sub>
                              </m:sSub>
                            </m:num>
                            <m:den>
                              <m:sSub>
                                <m:sSubPr>
                                  <m:ctrlPr>
                                    <a:rPr lang="en-GB" sz="2100" i="1">
                                      <a:solidFill>
                                        <a:schemeClr val="bg2">
                                          <a:lumMod val="10000"/>
                                        </a:schemeClr>
                                      </a:solidFill>
                                      <a:latin typeface="Cambria Math" panose="02040503050406030204" pitchFamily="18" charset="0"/>
                                    </a:rPr>
                                  </m:ctrlPr>
                                </m:sSubPr>
                                <m:e>
                                  <m:r>
                                    <a:rPr lang="en-US" sz="2100" i="1">
                                      <a:solidFill>
                                        <a:schemeClr val="bg2">
                                          <a:lumMod val="10000"/>
                                        </a:schemeClr>
                                      </a:solidFill>
                                      <a:latin typeface="Cambria Math" panose="02040503050406030204" pitchFamily="18" charset="0"/>
                                    </a:rPr>
                                    <m:t>𝐷</m:t>
                                  </m:r>
                                </m:e>
                                <m:sub>
                                  <m:r>
                                    <a:rPr lang="en-US" sz="2100" i="1">
                                      <a:solidFill>
                                        <a:schemeClr val="bg2">
                                          <a:lumMod val="10000"/>
                                        </a:schemeClr>
                                      </a:solidFill>
                                      <a:latin typeface="Cambria Math" panose="02040503050406030204" pitchFamily="18" charset="0"/>
                                    </a:rPr>
                                    <m:t>𝑡𝑜𝑡𝑎𝑙</m:t>
                                  </m:r>
                                  <m:r>
                                    <a:rPr lang="en-US" sz="2100" i="1">
                                      <a:solidFill>
                                        <a:schemeClr val="bg2">
                                          <a:lumMod val="10000"/>
                                        </a:schemeClr>
                                      </a:solidFill>
                                      <a:latin typeface="Cambria Math" panose="02040503050406030204" pitchFamily="18" charset="0"/>
                                    </a:rPr>
                                    <m:t>,</m:t>
                                  </m:r>
                                  <m:r>
                                    <a:rPr lang="en-US" sz="2100" i="1">
                                      <a:solidFill>
                                        <a:schemeClr val="bg2">
                                          <a:lumMod val="10000"/>
                                        </a:schemeClr>
                                      </a:solidFill>
                                      <a:latin typeface="Cambria Math" panose="02040503050406030204" pitchFamily="18" charset="0"/>
                                    </a:rPr>
                                    <m:t>𝑑</m:t>
                                  </m:r>
                                  <m:r>
                                    <a:rPr lang="en-US" sz="2100" i="1">
                                      <a:solidFill>
                                        <a:schemeClr val="bg2">
                                          <a:lumMod val="10000"/>
                                        </a:schemeClr>
                                      </a:solidFill>
                                      <a:latin typeface="Cambria Math" panose="02040503050406030204" pitchFamily="18" charset="0"/>
                                    </a:rPr>
                                    <m:t>=0</m:t>
                                  </m:r>
                                </m:sub>
                              </m:sSub>
                            </m:den>
                          </m:f>
                          <m:sSup>
                            <m:sSupPr>
                              <m:ctrlPr>
                                <a:rPr lang="en-GB" sz="2100" i="1">
                                  <a:solidFill>
                                    <a:schemeClr val="bg2">
                                      <a:lumMod val="10000"/>
                                    </a:schemeClr>
                                  </a:solidFill>
                                  <a:latin typeface="Cambria Math" panose="02040503050406030204" pitchFamily="18" charset="0"/>
                                </a:rPr>
                              </m:ctrlPr>
                            </m:sSupPr>
                            <m:e>
                              <m:r>
                                <a:rPr lang="en-GB" sz="2100" i="1">
                                  <a:solidFill>
                                    <a:schemeClr val="bg2">
                                      <a:lumMod val="10000"/>
                                    </a:schemeClr>
                                  </a:solidFill>
                                  <a:latin typeface="Cambria Math" panose="02040503050406030204" pitchFamily="18" charset="0"/>
                                </a:rPr>
                                <m:t>𝑒</m:t>
                              </m:r>
                            </m:e>
                            <m:sup>
                              <m:r>
                                <a:rPr lang="en-GB" sz="2100">
                                  <a:solidFill>
                                    <a:schemeClr val="bg2">
                                      <a:lumMod val="10000"/>
                                    </a:schemeClr>
                                  </a:solidFill>
                                  <a:latin typeface="Cambria Math" panose="02040503050406030204" pitchFamily="18" charset="0"/>
                                </a:rPr>
                                <m:t>−</m:t>
                              </m:r>
                              <m:sSub>
                                <m:sSubPr>
                                  <m:ctrlPr>
                                    <a:rPr lang="en-GB" sz="2100" i="1">
                                      <a:solidFill>
                                        <a:schemeClr val="bg2">
                                          <a:lumMod val="10000"/>
                                        </a:schemeClr>
                                      </a:solidFill>
                                      <a:latin typeface="Cambria Math" panose="02040503050406030204" pitchFamily="18" charset="0"/>
                                    </a:rPr>
                                  </m:ctrlPr>
                                </m:sSubPr>
                                <m:e>
                                  <m:r>
                                    <a:rPr lang="en-GB" sz="2100" i="1">
                                      <a:solidFill>
                                        <a:schemeClr val="bg2">
                                          <a:lumMod val="10000"/>
                                        </a:schemeClr>
                                      </a:solidFill>
                                      <a:latin typeface="Cambria Math" panose="02040503050406030204" pitchFamily="18" charset="0"/>
                                    </a:rPr>
                                    <m:t>𝜇</m:t>
                                  </m:r>
                                </m:e>
                                <m:sub>
                                  <m:r>
                                    <a:rPr lang="en-US" sz="2100" b="0" i="1" smtClean="0">
                                      <a:solidFill>
                                        <a:schemeClr val="bg2">
                                          <a:lumMod val="10000"/>
                                        </a:schemeClr>
                                      </a:solidFill>
                                      <a:latin typeface="Cambria Math" panose="02040503050406030204" pitchFamily="18" charset="0"/>
                                    </a:rPr>
                                    <m:t>2</m:t>
                                  </m:r>
                                </m:sub>
                              </m:sSub>
                              <m:r>
                                <a:rPr lang="en-US" sz="2100" i="1">
                                  <a:solidFill>
                                    <a:schemeClr val="bg2">
                                      <a:lumMod val="10000"/>
                                    </a:schemeClr>
                                  </a:solidFill>
                                  <a:latin typeface="Cambria Math" panose="02040503050406030204" pitchFamily="18" charset="0"/>
                                </a:rPr>
                                <m:t>𝑑</m:t>
                              </m:r>
                            </m:sup>
                          </m:sSup>
                        </m:e>
                      </m:d>
                    </m:oMath>
                  </m:oMathPara>
                </a14:m>
                <a:endParaRPr lang="en-GB" sz="2100" dirty="0">
                  <a:solidFill>
                    <a:schemeClr val="bg2">
                      <a:lumMod val="10000"/>
                    </a:schemeClr>
                  </a:solidFill>
                </a:endParaRPr>
              </a:p>
            </p:txBody>
          </p:sp>
        </mc:Choice>
        <mc:Fallback xmlns="">
          <p:sp>
            <p:nvSpPr>
              <p:cNvPr id="16" name="Rectangle 15">
                <a:extLst>
                  <a:ext uri="{FF2B5EF4-FFF2-40B4-BE49-F238E27FC236}">
                    <a16:creationId xmlns:a16="http://schemas.microsoft.com/office/drawing/2014/main" id="{F6EFA498-E466-3BEA-D14E-04EF56CEEEFC}"/>
                  </a:ext>
                </a:extLst>
              </p:cNvPr>
              <p:cNvSpPr>
                <a:spLocks noRot="1" noChangeAspect="1" noMove="1" noResize="1" noEditPoints="1" noAdjustHandles="1" noChangeArrowheads="1" noChangeShapeType="1" noTextEdit="1"/>
              </p:cNvSpPr>
              <p:nvPr/>
            </p:nvSpPr>
            <p:spPr>
              <a:xfrm>
                <a:off x="752042" y="3719112"/>
                <a:ext cx="7513271" cy="818429"/>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Rectangle 16">
                <a:extLst>
                  <a:ext uri="{FF2B5EF4-FFF2-40B4-BE49-F238E27FC236}">
                    <a16:creationId xmlns:a16="http://schemas.microsoft.com/office/drawing/2014/main" id="{AF7C5C95-5C16-1333-42B9-74A7528B7853}"/>
                  </a:ext>
                </a:extLst>
              </p:cNvPr>
              <p:cNvSpPr/>
              <p:nvPr/>
            </p:nvSpPr>
            <p:spPr>
              <a:xfrm>
                <a:off x="1137351" y="4674266"/>
                <a:ext cx="7406716" cy="114159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unc>
                        <m:funcPr>
                          <m:ctrlPr>
                            <a:rPr lang="en-GB" sz="2100" i="1" smtClean="0">
                              <a:solidFill>
                                <a:schemeClr val="bg2">
                                  <a:lumMod val="10000"/>
                                </a:schemeClr>
                              </a:solidFill>
                              <a:latin typeface="Cambria Math" panose="02040503050406030204" pitchFamily="18" charset="0"/>
                            </a:rPr>
                          </m:ctrlPr>
                        </m:funcPr>
                        <m:fName>
                          <m:r>
                            <a:rPr lang="en-US" sz="2100" b="0" i="1" smtClean="0">
                              <a:solidFill>
                                <a:schemeClr val="bg2">
                                  <a:lumMod val="10000"/>
                                </a:schemeClr>
                              </a:solidFill>
                              <a:latin typeface="Cambria Math" panose="02040503050406030204" pitchFamily="18" charset="0"/>
                            </a:rPr>
                            <m:t>𝑙</m:t>
                          </m:r>
                          <m:r>
                            <a:rPr lang="en-GB" sz="2100" i="1">
                              <a:solidFill>
                                <a:schemeClr val="bg2">
                                  <a:lumMod val="10000"/>
                                </a:schemeClr>
                              </a:solidFill>
                              <a:latin typeface="Cambria Math" panose="02040503050406030204" pitchFamily="18" charset="0"/>
                            </a:rPr>
                            <m:t>𝑛</m:t>
                          </m:r>
                        </m:fName>
                        <m:e>
                          <m:d>
                            <m:dPr>
                              <m:ctrlPr>
                                <a:rPr lang="en-GB" sz="2100" i="1">
                                  <a:solidFill>
                                    <a:schemeClr val="bg2">
                                      <a:lumMod val="10000"/>
                                    </a:schemeClr>
                                  </a:solidFill>
                                  <a:latin typeface="Cambria Math" panose="02040503050406030204" pitchFamily="18" charset="0"/>
                                </a:rPr>
                              </m:ctrlPr>
                            </m:dPr>
                            <m:e>
                              <m:r>
                                <a:rPr lang="en-US" sz="2100" b="0" i="1" smtClean="0">
                                  <a:solidFill>
                                    <a:schemeClr val="bg2">
                                      <a:lumMod val="10000"/>
                                    </a:schemeClr>
                                  </a:solidFill>
                                  <a:latin typeface="Cambria Math" panose="02040503050406030204" pitchFamily="18" charset="0"/>
                                </a:rPr>
                                <m:t>𝑋</m:t>
                              </m:r>
                            </m:e>
                          </m:d>
                        </m:e>
                      </m:func>
                      <m:r>
                        <a:rPr lang="en-GB" sz="2100">
                          <a:solidFill>
                            <a:schemeClr val="bg2">
                              <a:lumMod val="10000"/>
                            </a:schemeClr>
                          </a:solidFill>
                          <a:latin typeface="Cambria Math" panose="02040503050406030204" pitchFamily="18" charset="0"/>
                        </a:rPr>
                        <m:t>=</m:t>
                      </m:r>
                      <m:func>
                        <m:funcPr>
                          <m:ctrlPr>
                            <a:rPr lang="en-US" sz="2100" b="0" i="1" smtClean="0">
                              <a:solidFill>
                                <a:schemeClr val="bg2">
                                  <a:lumMod val="10000"/>
                                </a:schemeClr>
                              </a:solidFill>
                              <a:latin typeface="Cambria Math" panose="02040503050406030204" pitchFamily="18" charset="0"/>
                            </a:rPr>
                          </m:ctrlPr>
                        </m:funcPr>
                        <m:fName>
                          <m:r>
                            <m:rPr>
                              <m:sty m:val="p"/>
                            </m:rPr>
                            <a:rPr lang="en-US" sz="2100" i="0">
                              <a:solidFill>
                                <a:schemeClr val="bg2">
                                  <a:lumMod val="10000"/>
                                </a:schemeClr>
                              </a:solidFill>
                              <a:latin typeface="Cambria Math" panose="02040503050406030204" pitchFamily="18" charset="0"/>
                            </a:rPr>
                            <m:t>ln</m:t>
                          </m:r>
                        </m:fName>
                        <m:e>
                          <m:d>
                            <m:dPr>
                              <m:ctrlPr>
                                <a:rPr lang="en-US" sz="2100" b="0" i="1" smtClean="0">
                                  <a:solidFill>
                                    <a:schemeClr val="bg2">
                                      <a:lumMod val="10000"/>
                                    </a:schemeClr>
                                  </a:solidFill>
                                  <a:latin typeface="Cambria Math" panose="02040503050406030204" pitchFamily="18" charset="0"/>
                                </a:rPr>
                              </m:ctrlPr>
                            </m:dPr>
                            <m:e>
                              <m:f>
                                <m:fPr>
                                  <m:ctrlPr>
                                    <a:rPr lang="en-GB" sz="2100" i="1">
                                      <a:solidFill>
                                        <a:schemeClr val="bg2">
                                          <a:lumMod val="10000"/>
                                        </a:schemeClr>
                                      </a:solidFill>
                                      <a:latin typeface="Cambria Math" panose="02040503050406030204" pitchFamily="18" charset="0"/>
                                    </a:rPr>
                                  </m:ctrlPr>
                                </m:fPr>
                                <m:num>
                                  <m:sSub>
                                    <m:sSubPr>
                                      <m:ctrlPr>
                                        <a:rPr lang="en-GB" sz="2100" i="1">
                                          <a:solidFill>
                                            <a:schemeClr val="bg2">
                                              <a:lumMod val="10000"/>
                                            </a:schemeClr>
                                          </a:solidFill>
                                          <a:latin typeface="Cambria Math" panose="02040503050406030204" pitchFamily="18" charset="0"/>
                                        </a:rPr>
                                      </m:ctrlPr>
                                    </m:sSubPr>
                                    <m:e>
                                      <m:r>
                                        <a:rPr lang="en-US" sz="2100" i="1">
                                          <a:solidFill>
                                            <a:schemeClr val="bg2">
                                              <a:lumMod val="10000"/>
                                            </a:schemeClr>
                                          </a:solidFill>
                                          <a:latin typeface="Cambria Math" panose="02040503050406030204" pitchFamily="18" charset="0"/>
                                        </a:rPr>
                                        <m:t>𝐷</m:t>
                                      </m:r>
                                    </m:e>
                                    <m:sub>
                                      <m:r>
                                        <a:rPr lang="en-US" sz="2100" i="1">
                                          <a:solidFill>
                                            <a:schemeClr val="bg2">
                                              <a:lumMod val="10000"/>
                                            </a:schemeClr>
                                          </a:solidFill>
                                          <a:latin typeface="Cambria Math" panose="02040503050406030204" pitchFamily="18" charset="0"/>
                                        </a:rPr>
                                        <m:t>1</m:t>
                                      </m:r>
                                    </m:sub>
                                  </m:sSub>
                                </m:num>
                                <m:den>
                                  <m:sSub>
                                    <m:sSubPr>
                                      <m:ctrlPr>
                                        <a:rPr lang="en-GB" sz="2100" i="1">
                                          <a:solidFill>
                                            <a:schemeClr val="bg2">
                                              <a:lumMod val="10000"/>
                                            </a:schemeClr>
                                          </a:solidFill>
                                          <a:latin typeface="Cambria Math" panose="02040503050406030204" pitchFamily="18" charset="0"/>
                                        </a:rPr>
                                      </m:ctrlPr>
                                    </m:sSubPr>
                                    <m:e>
                                      <m:r>
                                        <a:rPr lang="en-US" sz="2100" i="1">
                                          <a:solidFill>
                                            <a:schemeClr val="bg2">
                                              <a:lumMod val="10000"/>
                                            </a:schemeClr>
                                          </a:solidFill>
                                          <a:latin typeface="Cambria Math" panose="02040503050406030204" pitchFamily="18" charset="0"/>
                                        </a:rPr>
                                        <m:t>𝐷</m:t>
                                      </m:r>
                                    </m:e>
                                    <m:sub>
                                      <m:r>
                                        <a:rPr lang="en-US" sz="2100" i="1">
                                          <a:solidFill>
                                            <a:schemeClr val="bg2">
                                              <a:lumMod val="10000"/>
                                            </a:schemeClr>
                                          </a:solidFill>
                                          <a:latin typeface="Cambria Math" panose="02040503050406030204" pitchFamily="18" charset="0"/>
                                        </a:rPr>
                                        <m:t>𝑡𝑜𝑡𝑎𝑙</m:t>
                                      </m:r>
                                      <m:r>
                                        <a:rPr lang="en-US" sz="2100" i="1">
                                          <a:solidFill>
                                            <a:schemeClr val="bg2">
                                              <a:lumMod val="10000"/>
                                            </a:schemeClr>
                                          </a:solidFill>
                                          <a:latin typeface="Cambria Math" panose="02040503050406030204" pitchFamily="18" charset="0"/>
                                        </a:rPr>
                                        <m:t>,</m:t>
                                      </m:r>
                                      <m:r>
                                        <a:rPr lang="en-US" sz="2100" i="1">
                                          <a:solidFill>
                                            <a:schemeClr val="bg2">
                                              <a:lumMod val="10000"/>
                                            </a:schemeClr>
                                          </a:solidFill>
                                          <a:latin typeface="Cambria Math" panose="02040503050406030204" pitchFamily="18" charset="0"/>
                                        </a:rPr>
                                        <m:t>𝑑</m:t>
                                      </m:r>
                                      <m:r>
                                        <a:rPr lang="en-US" sz="2100" i="1">
                                          <a:solidFill>
                                            <a:schemeClr val="bg2">
                                              <a:lumMod val="10000"/>
                                            </a:schemeClr>
                                          </a:solidFill>
                                          <a:latin typeface="Cambria Math" panose="02040503050406030204" pitchFamily="18" charset="0"/>
                                        </a:rPr>
                                        <m:t>=0</m:t>
                                      </m:r>
                                    </m:sub>
                                  </m:sSub>
                                </m:den>
                              </m:f>
                              <m:sSup>
                                <m:sSupPr>
                                  <m:ctrlPr>
                                    <a:rPr lang="en-GB" sz="2100" i="1">
                                      <a:solidFill>
                                        <a:schemeClr val="bg2">
                                          <a:lumMod val="10000"/>
                                        </a:schemeClr>
                                      </a:solidFill>
                                      <a:latin typeface="Cambria Math" panose="02040503050406030204" pitchFamily="18" charset="0"/>
                                    </a:rPr>
                                  </m:ctrlPr>
                                </m:sSupPr>
                                <m:e>
                                  <m:r>
                                    <a:rPr lang="en-GB" sz="2100" i="1">
                                      <a:solidFill>
                                        <a:schemeClr val="bg2">
                                          <a:lumMod val="10000"/>
                                        </a:schemeClr>
                                      </a:solidFill>
                                      <a:latin typeface="Cambria Math" panose="02040503050406030204" pitchFamily="18" charset="0"/>
                                    </a:rPr>
                                    <m:t>𝑒</m:t>
                                  </m:r>
                                </m:e>
                                <m:sup>
                                  <m:r>
                                    <a:rPr lang="en-GB" sz="2100">
                                      <a:solidFill>
                                        <a:schemeClr val="bg2">
                                          <a:lumMod val="10000"/>
                                        </a:schemeClr>
                                      </a:solidFill>
                                      <a:latin typeface="Cambria Math" panose="02040503050406030204" pitchFamily="18" charset="0"/>
                                    </a:rPr>
                                    <m:t>−</m:t>
                                  </m:r>
                                  <m:sSub>
                                    <m:sSubPr>
                                      <m:ctrlPr>
                                        <a:rPr lang="en-GB" sz="2100" i="1">
                                          <a:solidFill>
                                            <a:schemeClr val="bg2">
                                              <a:lumMod val="10000"/>
                                            </a:schemeClr>
                                          </a:solidFill>
                                          <a:latin typeface="Cambria Math" panose="02040503050406030204" pitchFamily="18" charset="0"/>
                                        </a:rPr>
                                      </m:ctrlPr>
                                    </m:sSubPr>
                                    <m:e>
                                      <m:r>
                                        <a:rPr lang="en-GB" sz="2100" i="1">
                                          <a:solidFill>
                                            <a:schemeClr val="bg2">
                                              <a:lumMod val="10000"/>
                                            </a:schemeClr>
                                          </a:solidFill>
                                          <a:latin typeface="Cambria Math" panose="02040503050406030204" pitchFamily="18" charset="0"/>
                                        </a:rPr>
                                        <m:t>𝜇</m:t>
                                      </m:r>
                                    </m:e>
                                    <m:sub>
                                      <m:r>
                                        <a:rPr lang="en-US" sz="2100" i="1">
                                          <a:solidFill>
                                            <a:schemeClr val="bg2">
                                              <a:lumMod val="10000"/>
                                            </a:schemeClr>
                                          </a:solidFill>
                                          <a:latin typeface="Cambria Math" panose="02040503050406030204" pitchFamily="18" charset="0"/>
                                        </a:rPr>
                                        <m:t>1</m:t>
                                      </m:r>
                                    </m:sub>
                                  </m:sSub>
                                  <m:r>
                                    <a:rPr lang="en-US" sz="2100" i="1">
                                      <a:solidFill>
                                        <a:schemeClr val="bg2">
                                          <a:lumMod val="10000"/>
                                        </a:schemeClr>
                                      </a:solidFill>
                                      <a:latin typeface="Cambria Math" panose="02040503050406030204" pitchFamily="18" charset="0"/>
                                    </a:rPr>
                                    <m:t>𝑑</m:t>
                                  </m:r>
                                </m:sup>
                              </m:sSup>
                            </m:e>
                          </m:d>
                        </m:e>
                      </m:func>
                      <m:r>
                        <a:rPr lang="en-US" sz="2100" b="0" i="1" smtClean="0">
                          <a:solidFill>
                            <a:schemeClr val="bg2">
                              <a:lumMod val="10000"/>
                            </a:schemeClr>
                          </a:solidFill>
                          <a:latin typeface="Cambria Math" panose="02040503050406030204" pitchFamily="18" charset="0"/>
                        </a:rPr>
                        <m:t>+</m:t>
                      </m:r>
                      <m:func>
                        <m:funcPr>
                          <m:ctrlPr>
                            <a:rPr lang="en-US" sz="2100" i="1">
                              <a:solidFill>
                                <a:schemeClr val="bg2">
                                  <a:lumMod val="10000"/>
                                </a:schemeClr>
                              </a:solidFill>
                              <a:latin typeface="Cambria Math" panose="02040503050406030204" pitchFamily="18" charset="0"/>
                            </a:rPr>
                          </m:ctrlPr>
                        </m:funcPr>
                        <m:fName>
                          <m:r>
                            <m:rPr>
                              <m:sty m:val="p"/>
                            </m:rPr>
                            <a:rPr lang="en-US" sz="2100">
                              <a:solidFill>
                                <a:schemeClr val="bg2">
                                  <a:lumMod val="10000"/>
                                </a:schemeClr>
                              </a:solidFill>
                              <a:latin typeface="Cambria Math" panose="02040503050406030204" pitchFamily="18" charset="0"/>
                            </a:rPr>
                            <m:t>ln</m:t>
                          </m:r>
                        </m:fName>
                        <m:e>
                          <m:d>
                            <m:dPr>
                              <m:ctrlPr>
                                <a:rPr lang="en-US" sz="2100" i="1">
                                  <a:solidFill>
                                    <a:schemeClr val="bg2">
                                      <a:lumMod val="10000"/>
                                    </a:schemeClr>
                                  </a:solidFill>
                                  <a:latin typeface="Cambria Math" panose="02040503050406030204" pitchFamily="18" charset="0"/>
                                </a:rPr>
                              </m:ctrlPr>
                            </m:dPr>
                            <m:e>
                              <m:r>
                                <a:rPr lang="en-US" sz="2100" i="1">
                                  <a:solidFill>
                                    <a:schemeClr val="bg2">
                                      <a:lumMod val="10000"/>
                                    </a:schemeClr>
                                  </a:solidFill>
                                  <a:latin typeface="Cambria Math" panose="02040503050406030204" pitchFamily="18" charset="0"/>
                                </a:rPr>
                                <m:t>1+</m:t>
                              </m:r>
                              <m:f>
                                <m:fPr>
                                  <m:ctrlPr>
                                    <a:rPr lang="en-GB" sz="2100" i="1">
                                      <a:solidFill>
                                        <a:schemeClr val="bg2">
                                          <a:lumMod val="10000"/>
                                        </a:schemeClr>
                                      </a:solidFill>
                                      <a:latin typeface="Cambria Math" panose="02040503050406030204" pitchFamily="18" charset="0"/>
                                    </a:rPr>
                                  </m:ctrlPr>
                                </m:fPr>
                                <m:num>
                                  <m:sSub>
                                    <m:sSubPr>
                                      <m:ctrlPr>
                                        <a:rPr lang="en-GB" sz="2100" i="1">
                                          <a:solidFill>
                                            <a:schemeClr val="bg2">
                                              <a:lumMod val="10000"/>
                                            </a:schemeClr>
                                          </a:solidFill>
                                          <a:latin typeface="Cambria Math" panose="02040503050406030204" pitchFamily="18" charset="0"/>
                                        </a:rPr>
                                      </m:ctrlPr>
                                    </m:sSubPr>
                                    <m:e>
                                      <m:r>
                                        <a:rPr lang="en-US" sz="2100" i="1">
                                          <a:solidFill>
                                            <a:schemeClr val="bg2">
                                              <a:lumMod val="10000"/>
                                            </a:schemeClr>
                                          </a:solidFill>
                                          <a:latin typeface="Cambria Math" panose="02040503050406030204" pitchFamily="18" charset="0"/>
                                        </a:rPr>
                                        <m:t>𝐷</m:t>
                                      </m:r>
                                    </m:e>
                                    <m:sub>
                                      <m:r>
                                        <a:rPr lang="en-US" sz="2100" i="1">
                                          <a:solidFill>
                                            <a:schemeClr val="bg2">
                                              <a:lumMod val="10000"/>
                                            </a:schemeClr>
                                          </a:solidFill>
                                          <a:latin typeface="Cambria Math" panose="02040503050406030204" pitchFamily="18" charset="0"/>
                                        </a:rPr>
                                        <m:t>2</m:t>
                                      </m:r>
                                    </m:sub>
                                  </m:sSub>
                                </m:num>
                                <m:den>
                                  <m:sSub>
                                    <m:sSubPr>
                                      <m:ctrlPr>
                                        <a:rPr lang="en-GB" sz="2100" i="1">
                                          <a:solidFill>
                                            <a:schemeClr val="bg2">
                                              <a:lumMod val="10000"/>
                                            </a:schemeClr>
                                          </a:solidFill>
                                          <a:latin typeface="Cambria Math" panose="02040503050406030204" pitchFamily="18" charset="0"/>
                                        </a:rPr>
                                      </m:ctrlPr>
                                    </m:sSubPr>
                                    <m:e>
                                      <m:r>
                                        <a:rPr lang="en-US" sz="2100" i="1">
                                          <a:solidFill>
                                            <a:schemeClr val="bg2">
                                              <a:lumMod val="10000"/>
                                            </a:schemeClr>
                                          </a:solidFill>
                                          <a:latin typeface="Cambria Math" panose="02040503050406030204" pitchFamily="18" charset="0"/>
                                        </a:rPr>
                                        <m:t>𝐷</m:t>
                                      </m:r>
                                    </m:e>
                                    <m:sub>
                                      <m:r>
                                        <a:rPr lang="en-US" sz="2100" i="1">
                                          <a:solidFill>
                                            <a:schemeClr val="bg2">
                                              <a:lumMod val="10000"/>
                                            </a:schemeClr>
                                          </a:solidFill>
                                          <a:latin typeface="Cambria Math" panose="02040503050406030204" pitchFamily="18" charset="0"/>
                                        </a:rPr>
                                        <m:t>1</m:t>
                                      </m:r>
                                    </m:sub>
                                  </m:sSub>
                                </m:den>
                              </m:f>
                              <m:sSup>
                                <m:sSupPr>
                                  <m:ctrlPr>
                                    <a:rPr lang="en-GB" sz="2100" i="1">
                                      <a:solidFill>
                                        <a:schemeClr val="bg2">
                                          <a:lumMod val="10000"/>
                                        </a:schemeClr>
                                      </a:solidFill>
                                      <a:latin typeface="Cambria Math" panose="02040503050406030204" pitchFamily="18" charset="0"/>
                                    </a:rPr>
                                  </m:ctrlPr>
                                </m:sSupPr>
                                <m:e>
                                  <m:r>
                                    <a:rPr lang="en-GB" sz="2100" i="1">
                                      <a:solidFill>
                                        <a:schemeClr val="bg2">
                                          <a:lumMod val="10000"/>
                                        </a:schemeClr>
                                      </a:solidFill>
                                      <a:latin typeface="Cambria Math" panose="02040503050406030204" pitchFamily="18" charset="0"/>
                                    </a:rPr>
                                    <m:t>𝑒</m:t>
                                  </m:r>
                                </m:e>
                                <m:sup>
                                  <m:d>
                                    <m:dPr>
                                      <m:ctrlPr>
                                        <a:rPr lang="en-US" sz="2100" i="1">
                                          <a:solidFill>
                                            <a:schemeClr val="bg2">
                                              <a:lumMod val="10000"/>
                                            </a:schemeClr>
                                          </a:solidFill>
                                          <a:latin typeface="Cambria Math" panose="02040503050406030204" pitchFamily="18" charset="0"/>
                                        </a:rPr>
                                      </m:ctrlPr>
                                    </m:dPr>
                                    <m:e>
                                      <m:r>
                                        <a:rPr lang="en-GB" sz="2100">
                                          <a:solidFill>
                                            <a:schemeClr val="bg2">
                                              <a:lumMod val="10000"/>
                                            </a:schemeClr>
                                          </a:solidFill>
                                          <a:latin typeface="Cambria Math" panose="02040503050406030204" pitchFamily="18" charset="0"/>
                                        </a:rPr>
                                        <m:t>−</m:t>
                                      </m:r>
                                      <m:sSub>
                                        <m:sSubPr>
                                          <m:ctrlPr>
                                            <a:rPr lang="en-GB" sz="2100" i="1">
                                              <a:solidFill>
                                                <a:schemeClr val="bg2">
                                                  <a:lumMod val="10000"/>
                                                </a:schemeClr>
                                              </a:solidFill>
                                              <a:latin typeface="Cambria Math" panose="02040503050406030204" pitchFamily="18" charset="0"/>
                                            </a:rPr>
                                          </m:ctrlPr>
                                        </m:sSubPr>
                                        <m:e>
                                          <m:r>
                                            <a:rPr lang="en-GB" sz="2100" i="1">
                                              <a:solidFill>
                                                <a:schemeClr val="bg2">
                                                  <a:lumMod val="10000"/>
                                                </a:schemeClr>
                                              </a:solidFill>
                                              <a:latin typeface="Cambria Math" panose="02040503050406030204" pitchFamily="18" charset="0"/>
                                            </a:rPr>
                                            <m:t>𝜇</m:t>
                                          </m:r>
                                        </m:e>
                                        <m:sub>
                                          <m:r>
                                            <a:rPr lang="en-US" sz="2100" i="1">
                                              <a:solidFill>
                                                <a:schemeClr val="bg2">
                                                  <a:lumMod val="10000"/>
                                                </a:schemeClr>
                                              </a:solidFill>
                                              <a:latin typeface="Cambria Math" panose="02040503050406030204" pitchFamily="18" charset="0"/>
                                            </a:rPr>
                                            <m:t>2</m:t>
                                          </m:r>
                                        </m:sub>
                                      </m:sSub>
                                      <m:r>
                                        <a:rPr lang="en-US" sz="2100" i="1">
                                          <a:solidFill>
                                            <a:schemeClr val="bg2">
                                              <a:lumMod val="10000"/>
                                            </a:schemeClr>
                                          </a:solidFill>
                                          <a:latin typeface="Cambria Math" panose="02040503050406030204" pitchFamily="18" charset="0"/>
                                        </a:rPr>
                                        <m:t>+</m:t>
                                      </m:r>
                                      <m:sSub>
                                        <m:sSubPr>
                                          <m:ctrlPr>
                                            <a:rPr lang="en-GB" sz="2100" i="1">
                                              <a:solidFill>
                                                <a:schemeClr val="bg2">
                                                  <a:lumMod val="10000"/>
                                                </a:schemeClr>
                                              </a:solidFill>
                                              <a:latin typeface="Cambria Math" panose="02040503050406030204" pitchFamily="18" charset="0"/>
                                            </a:rPr>
                                          </m:ctrlPr>
                                        </m:sSubPr>
                                        <m:e>
                                          <m:r>
                                            <a:rPr lang="en-GB" sz="2100" i="1">
                                              <a:solidFill>
                                                <a:schemeClr val="bg2">
                                                  <a:lumMod val="10000"/>
                                                </a:schemeClr>
                                              </a:solidFill>
                                              <a:latin typeface="Cambria Math" panose="02040503050406030204" pitchFamily="18" charset="0"/>
                                            </a:rPr>
                                            <m:t>𝜇</m:t>
                                          </m:r>
                                        </m:e>
                                        <m:sub>
                                          <m:r>
                                            <a:rPr lang="en-US" sz="2100" i="1">
                                              <a:solidFill>
                                                <a:schemeClr val="bg2">
                                                  <a:lumMod val="10000"/>
                                                </a:schemeClr>
                                              </a:solidFill>
                                              <a:latin typeface="Cambria Math" panose="02040503050406030204" pitchFamily="18" charset="0"/>
                                            </a:rPr>
                                            <m:t>1</m:t>
                                          </m:r>
                                        </m:sub>
                                      </m:sSub>
                                    </m:e>
                                  </m:d>
                                  <m:r>
                                    <a:rPr lang="en-US" sz="2100" i="1">
                                      <a:solidFill>
                                        <a:schemeClr val="bg2">
                                          <a:lumMod val="10000"/>
                                        </a:schemeClr>
                                      </a:solidFill>
                                      <a:latin typeface="Cambria Math" panose="02040503050406030204" pitchFamily="18" charset="0"/>
                                    </a:rPr>
                                    <m:t>𝑑</m:t>
                                  </m:r>
                                </m:sup>
                              </m:sSup>
                            </m:e>
                          </m:d>
                        </m:e>
                      </m:func>
                    </m:oMath>
                  </m:oMathPara>
                </a14:m>
                <a:endParaRPr lang="en-GB" sz="2100" dirty="0">
                  <a:solidFill>
                    <a:schemeClr val="bg2">
                      <a:lumMod val="10000"/>
                    </a:schemeClr>
                  </a:solidFill>
                </a:endParaRPr>
              </a:p>
              <a:p>
                <a:pPr algn="ctr"/>
                <a:r>
                  <a:rPr lang="en-GB" sz="2100" dirty="0"/>
                  <a:t>…</a:t>
                </a:r>
              </a:p>
            </p:txBody>
          </p:sp>
        </mc:Choice>
        <mc:Fallback xmlns="">
          <p:sp>
            <p:nvSpPr>
              <p:cNvPr id="17" name="Rectangle 16">
                <a:extLst>
                  <a:ext uri="{FF2B5EF4-FFF2-40B4-BE49-F238E27FC236}">
                    <a16:creationId xmlns:a16="http://schemas.microsoft.com/office/drawing/2014/main" id="{AF7C5C95-5C16-1333-42B9-74A7528B7853}"/>
                  </a:ext>
                </a:extLst>
              </p:cNvPr>
              <p:cNvSpPr>
                <a:spLocks noRot="1" noChangeAspect="1" noMove="1" noResize="1" noEditPoints="1" noAdjustHandles="1" noChangeArrowheads="1" noChangeShapeType="1" noTextEdit="1"/>
              </p:cNvSpPr>
              <p:nvPr/>
            </p:nvSpPr>
            <p:spPr>
              <a:xfrm>
                <a:off x="1137351" y="4674266"/>
                <a:ext cx="7406716" cy="1141595"/>
              </a:xfrm>
              <a:prstGeom prst="rect">
                <a:avLst/>
              </a:prstGeom>
              <a:blipFill>
                <a:blip r:embed="rId4"/>
                <a:stretch>
                  <a:fillRect b="-9626"/>
                </a:stretch>
              </a:blipFill>
            </p:spPr>
            <p:txBody>
              <a:bodyPr/>
              <a:lstStyle/>
              <a:p>
                <a:r>
                  <a:rPr lang="en-GB">
                    <a:noFill/>
                  </a:rPr>
                  <a:t> </a:t>
                </a:r>
              </a:p>
            </p:txBody>
          </p:sp>
        </mc:Fallback>
      </mc:AlternateContent>
      <p:sp>
        <p:nvSpPr>
          <p:cNvPr id="18" name="TextBox 17">
            <a:extLst>
              <a:ext uri="{FF2B5EF4-FFF2-40B4-BE49-F238E27FC236}">
                <a16:creationId xmlns:a16="http://schemas.microsoft.com/office/drawing/2014/main" id="{292D0289-434F-8FD0-91FF-F6DFD28D8CD0}"/>
              </a:ext>
            </a:extLst>
          </p:cNvPr>
          <p:cNvSpPr txBox="1"/>
          <p:nvPr/>
        </p:nvSpPr>
        <p:spPr>
          <a:xfrm>
            <a:off x="600935" y="5735102"/>
            <a:ext cx="10017679" cy="369332"/>
          </a:xfrm>
          <a:prstGeom prst="rect">
            <a:avLst/>
          </a:prstGeom>
          <a:noFill/>
        </p:spPr>
        <p:txBody>
          <a:bodyPr wrap="none" rtlCol="0">
            <a:spAutoFit/>
          </a:bodyPr>
          <a:lstStyle/>
          <a:p>
            <a:r>
              <a:rPr lang="en-GB" dirty="0"/>
              <a:t>…even for seemingly simple cases this gets complicated to solve for </a:t>
            </a:r>
            <a:r>
              <a:rPr lang="en-GB" b="1" dirty="0"/>
              <a:t>d</a:t>
            </a:r>
            <a:r>
              <a:rPr lang="en-GB" dirty="0"/>
              <a:t> due to the logarithm of a sum….</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53C7DE34-2D50-3C7B-D16C-1F10D417C4A8}"/>
                  </a:ext>
                </a:extLst>
              </p:cNvPr>
              <p:cNvSpPr txBox="1"/>
              <p:nvPr/>
            </p:nvSpPr>
            <p:spPr>
              <a:xfrm>
                <a:off x="8170308" y="2061364"/>
                <a:ext cx="4241148" cy="461665"/>
              </a:xfrm>
              <a:prstGeom prst="rect">
                <a:avLst/>
              </a:prstGeom>
              <a:noFill/>
            </p:spPr>
            <p:txBody>
              <a:bodyPr wrap="square" rtlCol="0">
                <a:spAutoFit/>
              </a:bodyPr>
              <a:lstStyle/>
              <a:p>
                <a:r>
                  <a:rPr lang="en-US" sz="1200" dirty="0"/>
                  <a:t>D</a:t>
                </a:r>
                <a:r>
                  <a:rPr lang="en-US" sz="1200" baseline="-25000" dirty="0"/>
                  <a:t>i </a:t>
                </a:r>
                <a:r>
                  <a:rPr lang="en-US" sz="1200" dirty="0"/>
                  <a:t>(</a:t>
                </a:r>
                <a:r>
                  <a:rPr lang="en-US" sz="1200" dirty="0" err="1"/>
                  <a:t>E</a:t>
                </a:r>
                <a:r>
                  <a:rPr lang="en-US" sz="1200" baseline="-25000" dirty="0" err="1"/>
                  <a:t>i</a:t>
                </a:r>
                <a:r>
                  <a:rPr lang="en-US" sz="1200" dirty="0"/>
                  <a:t>) … dose contribution of gamma line with energy </a:t>
                </a:r>
                <a:r>
                  <a:rPr lang="en-US" sz="1200" dirty="0" err="1"/>
                  <a:t>E</a:t>
                </a:r>
                <a:r>
                  <a:rPr lang="en-US" sz="1200" baseline="-25000" dirty="0" err="1"/>
                  <a:t>i</a:t>
                </a:r>
                <a:endParaRPr lang="en-US" sz="1200" baseline="-25000" dirty="0"/>
              </a:p>
              <a:p>
                <a14:m>
                  <m:oMath xmlns:m="http://schemas.openxmlformats.org/officeDocument/2006/math">
                    <m:sSub>
                      <m:sSubPr>
                        <m:ctrlPr>
                          <a:rPr lang="en-GB" sz="1200" i="1" smtClean="0">
                            <a:solidFill>
                              <a:schemeClr val="tx1"/>
                            </a:solidFill>
                            <a:latin typeface="Cambria Math" panose="02040503050406030204" pitchFamily="18" charset="0"/>
                          </a:rPr>
                        </m:ctrlPr>
                      </m:sSubPr>
                      <m:e>
                        <m:r>
                          <a:rPr lang="en-GB" sz="1200" i="1">
                            <a:solidFill>
                              <a:schemeClr val="tx1"/>
                            </a:solidFill>
                            <a:latin typeface="Cambria Math" panose="02040503050406030204" pitchFamily="18" charset="0"/>
                          </a:rPr>
                          <m:t>𝜇</m:t>
                        </m:r>
                      </m:e>
                      <m:sub>
                        <m:r>
                          <a:rPr lang="en-US" sz="1200" b="0" i="1" smtClean="0">
                            <a:solidFill>
                              <a:schemeClr val="tx1"/>
                            </a:solidFill>
                            <a:latin typeface="Cambria Math" panose="02040503050406030204" pitchFamily="18" charset="0"/>
                          </a:rPr>
                          <m:t>𝑖</m:t>
                        </m:r>
                      </m:sub>
                    </m:sSub>
                    <m:d>
                      <m:dPr>
                        <m:ctrlPr>
                          <a:rPr lang="en-GB" sz="1200" i="1">
                            <a:solidFill>
                              <a:schemeClr val="tx1"/>
                            </a:solidFill>
                            <a:latin typeface="Cambria Math" panose="02040503050406030204" pitchFamily="18" charset="0"/>
                          </a:rPr>
                        </m:ctrlPr>
                      </m:dPr>
                      <m:e>
                        <m:sSub>
                          <m:sSubPr>
                            <m:ctrlPr>
                              <a:rPr lang="en-GB" sz="1200" i="1">
                                <a:solidFill>
                                  <a:schemeClr val="tx1"/>
                                </a:solidFill>
                                <a:latin typeface="Cambria Math" panose="02040503050406030204" pitchFamily="18" charset="0"/>
                              </a:rPr>
                            </m:ctrlPr>
                          </m:sSubPr>
                          <m:e>
                            <m:r>
                              <a:rPr lang="en-GB" sz="1200" i="1">
                                <a:solidFill>
                                  <a:schemeClr val="tx1"/>
                                </a:solidFill>
                                <a:latin typeface="Cambria Math" panose="02040503050406030204" pitchFamily="18" charset="0"/>
                              </a:rPr>
                              <m:t>𝐸</m:t>
                            </m:r>
                          </m:e>
                          <m:sub>
                            <m:r>
                              <a:rPr lang="en-US" sz="1200" b="0" i="1" smtClean="0">
                                <a:solidFill>
                                  <a:schemeClr val="tx1"/>
                                </a:solidFill>
                                <a:latin typeface="Cambria Math" panose="02040503050406030204" pitchFamily="18" charset="0"/>
                              </a:rPr>
                              <m:t>𝑖</m:t>
                            </m:r>
                          </m:sub>
                        </m:sSub>
                      </m:e>
                    </m:d>
                  </m:oMath>
                </a14:m>
                <a:r>
                  <a:rPr lang="en-GB" sz="1200" dirty="0"/>
                  <a:t> … attenuation </a:t>
                </a:r>
                <a:r>
                  <a:rPr lang="en-GB" sz="1200" dirty="0" err="1"/>
                  <a:t>coeff</a:t>
                </a:r>
                <a:r>
                  <a:rPr lang="en-GB" sz="1200" dirty="0"/>
                  <a:t>. </a:t>
                </a:r>
                <a:r>
                  <a:rPr lang="en-US" sz="1200" dirty="0"/>
                  <a:t>of gamma line with energy </a:t>
                </a:r>
                <a:r>
                  <a:rPr lang="en-US" sz="1200" dirty="0" err="1"/>
                  <a:t>E</a:t>
                </a:r>
                <a:r>
                  <a:rPr lang="en-US" sz="1200" baseline="-25000" dirty="0" err="1"/>
                  <a:t>i</a:t>
                </a:r>
                <a:endParaRPr lang="en-US" sz="1200" baseline="-25000" dirty="0"/>
              </a:p>
            </p:txBody>
          </p:sp>
        </mc:Choice>
        <mc:Fallback xmlns="">
          <p:sp>
            <p:nvSpPr>
              <p:cNvPr id="3" name="TextBox 2">
                <a:extLst>
                  <a:ext uri="{FF2B5EF4-FFF2-40B4-BE49-F238E27FC236}">
                    <a16:creationId xmlns:a16="http://schemas.microsoft.com/office/drawing/2014/main" id="{53C7DE34-2D50-3C7B-D16C-1F10D417C4A8}"/>
                  </a:ext>
                </a:extLst>
              </p:cNvPr>
              <p:cNvSpPr txBox="1">
                <a:spLocks noRot="1" noChangeAspect="1" noMove="1" noResize="1" noEditPoints="1" noAdjustHandles="1" noChangeArrowheads="1" noChangeShapeType="1" noTextEdit="1"/>
              </p:cNvSpPr>
              <p:nvPr/>
            </p:nvSpPr>
            <p:spPr>
              <a:xfrm>
                <a:off x="8170308" y="2061364"/>
                <a:ext cx="4241148" cy="461665"/>
              </a:xfrm>
              <a:prstGeom prst="rect">
                <a:avLst/>
              </a:prstGeom>
              <a:blipFill>
                <a:blip r:embed="rId5"/>
                <a:stretch>
                  <a:fillRect t="-1316" b="-789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18FFEAF2-821E-3B0D-4BD9-2678607E5A06}"/>
                  </a:ext>
                </a:extLst>
              </p:cNvPr>
              <p:cNvSpPr/>
              <p:nvPr/>
            </p:nvSpPr>
            <p:spPr>
              <a:xfrm>
                <a:off x="1074646" y="2349559"/>
                <a:ext cx="7190667" cy="78726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100" i="1" smtClean="0">
                          <a:solidFill>
                            <a:schemeClr val="bg2">
                              <a:lumMod val="10000"/>
                            </a:schemeClr>
                          </a:solidFill>
                          <a:latin typeface="Cambria Math" panose="02040503050406030204" pitchFamily="18" charset="0"/>
                        </a:rPr>
                        <m:t>𝑋</m:t>
                      </m:r>
                      <m:r>
                        <a:rPr lang="en-US" sz="2100" b="0" i="1" smtClean="0">
                          <a:solidFill>
                            <a:schemeClr val="bg2">
                              <a:lumMod val="10000"/>
                            </a:schemeClr>
                          </a:solidFill>
                          <a:latin typeface="Cambria Math" panose="02040503050406030204" pitchFamily="18" charset="0"/>
                        </a:rPr>
                        <m:t>:= </m:t>
                      </m:r>
                      <m:f>
                        <m:fPr>
                          <m:ctrlPr>
                            <a:rPr lang="en-US" sz="2100" i="1">
                              <a:solidFill>
                                <a:schemeClr val="bg2">
                                  <a:lumMod val="10000"/>
                                </a:schemeClr>
                              </a:solidFill>
                              <a:latin typeface="Cambria Math" panose="02040503050406030204" pitchFamily="18" charset="0"/>
                            </a:rPr>
                          </m:ctrlPr>
                        </m:fPr>
                        <m:num>
                          <m:r>
                            <a:rPr lang="en-US" sz="2100" i="1">
                              <a:solidFill>
                                <a:schemeClr val="bg2">
                                  <a:lumMod val="10000"/>
                                </a:schemeClr>
                              </a:solidFill>
                              <a:latin typeface="Cambria Math" panose="02040503050406030204" pitchFamily="18" charset="0"/>
                            </a:rPr>
                            <m:t>𝐷</m:t>
                          </m:r>
                          <m:r>
                            <a:rPr lang="en-US" sz="2100" i="1">
                              <a:solidFill>
                                <a:schemeClr val="bg2">
                                  <a:lumMod val="10000"/>
                                </a:schemeClr>
                              </a:solidFill>
                              <a:latin typeface="Cambria Math" panose="02040503050406030204" pitchFamily="18" charset="0"/>
                            </a:rPr>
                            <m:t>(</m:t>
                          </m:r>
                          <m:r>
                            <a:rPr lang="en-US" sz="2100" i="1">
                              <a:solidFill>
                                <a:schemeClr val="bg2">
                                  <a:lumMod val="10000"/>
                                </a:schemeClr>
                              </a:solidFill>
                              <a:latin typeface="Cambria Math" panose="02040503050406030204" pitchFamily="18" charset="0"/>
                            </a:rPr>
                            <m:t>𝑑</m:t>
                          </m:r>
                          <m:r>
                            <a:rPr lang="en-US" sz="2100" i="1">
                              <a:solidFill>
                                <a:schemeClr val="bg2">
                                  <a:lumMod val="10000"/>
                                </a:schemeClr>
                              </a:solidFill>
                              <a:latin typeface="Cambria Math" panose="02040503050406030204" pitchFamily="18" charset="0"/>
                            </a:rPr>
                            <m:t>)</m:t>
                          </m:r>
                        </m:num>
                        <m:den>
                          <m:sSub>
                            <m:sSubPr>
                              <m:ctrlPr>
                                <a:rPr lang="en-GB" sz="2100" i="1">
                                  <a:solidFill>
                                    <a:schemeClr val="bg2">
                                      <a:lumMod val="10000"/>
                                    </a:schemeClr>
                                  </a:solidFill>
                                  <a:latin typeface="Cambria Math" panose="02040503050406030204" pitchFamily="18" charset="0"/>
                                </a:rPr>
                              </m:ctrlPr>
                            </m:sSubPr>
                            <m:e>
                              <m:r>
                                <a:rPr lang="en-US" sz="2100" i="1">
                                  <a:solidFill>
                                    <a:schemeClr val="bg2">
                                      <a:lumMod val="10000"/>
                                    </a:schemeClr>
                                  </a:solidFill>
                                  <a:latin typeface="Cambria Math" panose="02040503050406030204" pitchFamily="18" charset="0"/>
                                </a:rPr>
                                <m:t>𝐷</m:t>
                              </m:r>
                            </m:e>
                            <m:sub>
                              <m:r>
                                <a:rPr lang="en-US" sz="2100" b="0" i="1" smtClean="0">
                                  <a:solidFill>
                                    <a:schemeClr val="bg2">
                                      <a:lumMod val="10000"/>
                                    </a:schemeClr>
                                  </a:solidFill>
                                  <a:latin typeface="Cambria Math" panose="02040503050406030204" pitchFamily="18" charset="0"/>
                                </a:rPr>
                                <m:t>𝑡𝑜𝑡𝑎𝑙</m:t>
                              </m:r>
                              <m:r>
                                <a:rPr lang="en-US" sz="2100" b="0" i="1" smtClean="0">
                                  <a:solidFill>
                                    <a:schemeClr val="bg2">
                                      <a:lumMod val="10000"/>
                                    </a:schemeClr>
                                  </a:solidFill>
                                  <a:latin typeface="Cambria Math" panose="02040503050406030204" pitchFamily="18" charset="0"/>
                                </a:rPr>
                                <m:t>,</m:t>
                              </m:r>
                              <m:r>
                                <a:rPr lang="en-US" sz="2100" b="0" i="1" smtClean="0">
                                  <a:solidFill>
                                    <a:schemeClr val="bg2">
                                      <a:lumMod val="10000"/>
                                    </a:schemeClr>
                                  </a:solidFill>
                                  <a:latin typeface="Cambria Math" panose="02040503050406030204" pitchFamily="18" charset="0"/>
                                </a:rPr>
                                <m:t>𝑑</m:t>
                              </m:r>
                              <m:r>
                                <a:rPr lang="en-US" sz="2100" b="0" i="1" smtClean="0">
                                  <a:solidFill>
                                    <a:schemeClr val="bg2">
                                      <a:lumMod val="10000"/>
                                    </a:schemeClr>
                                  </a:solidFill>
                                  <a:latin typeface="Cambria Math" panose="02040503050406030204" pitchFamily="18" charset="0"/>
                                </a:rPr>
                                <m:t>=0</m:t>
                              </m:r>
                            </m:sub>
                          </m:sSub>
                        </m:den>
                      </m:f>
                      <m:r>
                        <a:rPr lang="en-US" sz="2100" b="0" i="1" smtClean="0">
                          <a:solidFill>
                            <a:schemeClr val="bg2">
                              <a:lumMod val="10000"/>
                            </a:schemeClr>
                          </a:solidFill>
                          <a:latin typeface="Cambria Math" panose="02040503050406030204" pitchFamily="18" charset="0"/>
                        </a:rPr>
                        <m:t>=</m:t>
                      </m:r>
                      <m:sSup>
                        <m:sSupPr>
                          <m:ctrlPr>
                            <a:rPr lang="en-GB" sz="2100" i="1">
                              <a:solidFill>
                                <a:schemeClr val="bg2">
                                  <a:lumMod val="10000"/>
                                </a:schemeClr>
                              </a:solidFill>
                              <a:latin typeface="Cambria Math" panose="02040503050406030204" pitchFamily="18" charset="0"/>
                            </a:rPr>
                          </m:ctrlPr>
                        </m:sSupPr>
                        <m:e>
                          <m:f>
                            <m:fPr>
                              <m:ctrlPr>
                                <a:rPr lang="en-GB" sz="2100" i="1" smtClean="0">
                                  <a:solidFill>
                                    <a:schemeClr val="bg2">
                                      <a:lumMod val="10000"/>
                                    </a:schemeClr>
                                  </a:solidFill>
                                  <a:latin typeface="Cambria Math" panose="02040503050406030204" pitchFamily="18" charset="0"/>
                                </a:rPr>
                              </m:ctrlPr>
                            </m:fPr>
                            <m:num>
                              <m:sSub>
                                <m:sSubPr>
                                  <m:ctrlPr>
                                    <a:rPr lang="en-GB" sz="2100" i="1">
                                      <a:solidFill>
                                        <a:schemeClr val="bg2">
                                          <a:lumMod val="10000"/>
                                        </a:schemeClr>
                                      </a:solidFill>
                                      <a:latin typeface="Cambria Math" panose="02040503050406030204" pitchFamily="18" charset="0"/>
                                    </a:rPr>
                                  </m:ctrlPr>
                                </m:sSubPr>
                                <m:e>
                                  <m:r>
                                    <a:rPr lang="en-US" sz="2100" i="1">
                                      <a:solidFill>
                                        <a:schemeClr val="bg2">
                                          <a:lumMod val="10000"/>
                                        </a:schemeClr>
                                      </a:solidFill>
                                      <a:latin typeface="Cambria Math" panose="02040503050406030204" pitchFamily="18" charset="0"/>
                                    </a:rPr>
                                    <m:t>𝐷</m:t>
                                  </m:r>
                                </m:e>
                                <m:sub>
                                  <m:r>
                                    <a:rPr lang="en-US" sz="2100" i="1">
                                      <a:solidFill>
                                        <a:schemeClr val="bg2">
                                          <a:lumMod val="10000"/>
                                        </a:schemeClr>
                                      </a:solidFill>
                                      <a:latin typeface="Cambria Math" panose="02040503050406030204" pitchFamily="18" charset="0"/>
                                    </a:rPr>
                                    <m:t>1</m:t>
                                  </m:r>
                                </m:sub>
                              </m:sSub>
                              <m:r>
                                <a:rPr lang="en-US" sz="2100" b="0" i="1" smtClean="0">
                                  <a:solidFill>
                                    <a:schemeClr val="bg2">
                                      <a:lumMod val="10000"/>
                                    </a:schemeClr>
                                  </a:solidFill>
                                  <a:latin typeface="Cambria Math" panose="02040503050406030204" pitchFamily="18" charset="0"/>
                                </a:rPr>
                                <m:t>(</m:t>
                              </m:r>
                              <m:sSub>
                                <m:sSubPr>
                                  <m:ctrlPr>
                                    <a:rPr lang="en-GB" sz="2100" i="1">
                                      <a:solidFill>
                                        <a:schemeClr val="bg2">
                                          <a:lumMod val="10000"/>
                                        </a:schemeClr>
                                      </a:solidFill>
                                      <a:latin typeface="Cambria Math" panose="02040503050406030204" pitchFamily="18" charset="0"/>
                                    </a:rPr>
                                  </m:ctrlPr>
                                </m:sSubPr>
                                <m:e>
                                  <m:r>
                                    <a:rPr lang="en-GB" sz="2100" i="1">
                                      <a:solidFill>
                                        <a:schemeClr val="bg2">
                                          <a:lumMod val="10000"/>
                                        </a:schemeClr>
                                      </a:solidFill>
                                      <a:latin typeface="Cambria Math" panose="02040503050406030204" pitchFamily="18" charset="0"/>
                                    </a:rPr>
                                    <m:t>𝐸</m:t>
                                  </m:r>
                                </m:e>
                                <m:sub>
                                  <m:r>
                                    <a:rPr lang="en-GB" sz="2100" i="1">
                                      <a:solidFill>
                                        <a:schemeClr val="bg2">
                                          <a:lumMod val="10000"/>
                                        </a:schemeClr>
                                      </a:solidFill>
                                      <a:latin typeface="Cambria Math" panose="02040503050406030204" pitchFamily="18" charset="0"/>
                                    </a:rPr>
                                    <m:t>1</m:t>
                                  </m:r>
                                </m:sub>
                              </m:sSub>
                              <m:r>
                                <a:rPr lang="en-US" sz="2100" b="0" i="1" smtClean="0">
                                  <a:solidFill>
                                    <a:schemeClr val="bg2">
                                      <a:lumMod val="10000"/>
                                    </a:schemeClr>
                                  </a:solidFill>
                                  <a:latin typeface="Cambria Math" panose="02040503050406030204" pitchFamily="18" charset="0"/>
                                </a:rPr>
                                <m:t>)</m:t>
                              </m:r>
                            </m:num>
                            <m:den>
                              <m:sSub>
                                <m:sSubPr>
                                  <m:ctrlPr>
                                    <a:rPr lang="en-GB" sz="2100" i="1">
                                      <a:solidFill>
                                        <a:schemeClr val="bg2">
                                          <a:lumMod val="10000"/>
                                        </a:schemeClr>
                                      </a:solidFill>
                                      <a:latin typeface="Cambria Math" panose="02040503050406030204" pitchFamily="18" charset="0"/>
                                    </a:rPr>
                                  </m:ctrlPr>
                                </m:sSubPr>
                                <m:e>
                                  <m:r>
                                    <a:rPr lang="en-US" sz="2100" i="1">
                                      <a:solidFill>
                                        <a:schemeClr val="bg2">
                                          <a:lumMod val="10000"/>
                                        </a:schemeClr>
                                      </a:solidFill>
                                      <a:latin typeface="Cambria Math" panose="02040503050406030204" pitchFamily="18" charset="0"/>
                                    </a:rPr>
                                    <m:t>𝐷</m:t>
                                  </m:r>
                                </m:e>
                                <m:sub>
                                  <m:r>
                                    <a:rPr lang="en-US" sz="2100" b="0" i="1" smtClean="0">
                                      <a:solidFill>
                                        <a:schemeClr val="bg2">
                                          <a:lumMod val="10000"/>
                                        </a:schemeClr>
                                      </a:solidFill>
                                      <a:latin typeface="Cambria Math" panose="02040503050406030204" pitchFamily="18" charset="0"/>
                                    </a:rPr>
                                    <m:t>𝑡𝑜𝑡𝑎𝑙</m:t>
                                  </m:r>
                                  <m:r>
                                    <a:rPr lang="en-US" sz="2100" b="0" i="1" smtClean="0">
                                      <a:solidFill>
                                        <a:schemeClr val="bg2">
                                          <a:lumMod val="10000"/>
                                        </a:schemeClr>
                                      </a:solidFill>
                                      <a:latin typeface="Cambria Math" panose="02040503050406030204" pitchFamily="18" charset="0"/>
                                    </a:rPr>
                                    <m:t>,</m:t>
                                  </m:r>
                                  <m:r>
                                    <a:rPr lang="en-US" sz="2100" b="0" i="1" smtClean="0">
                                      <a:solidFill>
                                        <a:schemeClr val="bg2">
                                          <a:lumMod val="10000"/>
                                        </a:schemeClr>
                                      </a:solidFill>
                                      <a:latin typeface="Cambria Math" panose="02040503050406030204" pitchFamily="18" charset="0"/>
                                    </a:rPr>
                                    <m:t>𝑑</m:t>
                                  </m:r>
                                  <m:r>
                                    <a:rPr lang="en-US" sz="2100" b="0" i="1" smtClean="0">
                                      <a:solidFill>
                                        <a:schemeClr val="bg2">
                                          <a:lumMod val="10000"/>
                                        </a:schemeClr>
                                      </a:solidFill>
                                      <a:latin typeface="Cambria Math" panose="02040503050406030204" pitchFamily="18" charset="0"/>
                                    </a:rPr>
                                    <m:t>=0</m:t>
                                  </m:r>
                                </m:sub>
                              </m:sSub>
                            </m:den>
                          </m:f>
                          <m:r>
                            <a:rPr lang="en-GB" sz="2100" i="1">
                              <a:solidFill>
                                <a:schemeClr val="bg2">
                                  <a:lumMod val="10000"/>
                                </a:schemeClr>
                              </a:solidFill>
                              <a:latin typeface="Cambria Math" panose="02040503050406030204" pitchFamily="18" charset="0"/>
                            </a:rPr>
                            <m:t>𝑒</m:t>
                          </m:r>
                        </m:e>
                        <m:sup>
                          <m:r>
                            <a:rPr lang="en-GB" sz="2100">
                              <a:solidFill>
                                <a:schemeClr val="bg2">
                                  <a:lumMod val="10000"/>
                                </a:schemeClr>
                              </a:solidFill>
                              <a:latin typeface="Cambria Math" panose="02040503050406030204" pitchFamily="18" charset="0"/>
                            </a:rPr>
                            <m:t>−</m:t>
                          </m:r>
                          <m:sSub>
                            <m:sSubPr>
                              <m:ctrlPr>
                                <a:rPr lang="en-GB" sz="2100" i="1">
                                  <a:solidFill>
                                    <a:schemeClr val="bg2">
                                      <a:lumMod val="10000"/>
                                    </a:schemeClr>
                                  </a:solidFill>
                                  <a:latin typeface="Cambria Math" panose="02040503050406030204" pitchFamily="18" charset="0"/>
                                </a:rPr>
                              </m:ctrlPr>
                            </m:sSubPr>
                            <m:e>
                              <m:r>
                                <a:rPr lang="en-GB" sz="2100" i="1">
                                  <a:solidFill>
                                    <a:schemeClr val="bg2">
                                      <a:lumMod val="10000"/>
                                    </a:schemeClr>
                                  </a:solidFill>
                                  <a:latin typeface="Cambria Math" panose="02040503050406030204" pitchFamily="18" charset="0"/>
                                </a:rPr>
                                <m:t>𝜇</m:t>
                              </m:r>
                            </m:e>
                            <m:sub>
                              <m:r>
                                <a:rPr lang="en-GB" sz="2100" i="1">
                                  <a:solidFill>
                                    <a:schemeClr val="bg2">
                                      <a:lumMod val="10000"/>
                                    </a:schemeClr>
                                  </a:solidFill>
                                  <a:latin typeface="Cambria Math" panose="02040503050406030204" pitchFamily="18" charset="0"/>
                                </a:rPr>
                                <m:t>1</m:t>
                              </m:r>
                            </m:sub>
                          </m:sSub>
                          <m:d>
                            <m:dPr>
                              <m:ctrlPr>
                                <a:rPr lang="en-GB" sz="2100" i="1">
                                  <a:solidFill>
                                    <a:schemeClr val="bg2">
                                      <a:lumMod val="10000"/>
                                    </a:schemeClr>
                                  </a:solidFill>
                                  <a:latin typeface="Cambria Math" panose="02040503050406030204" pitchFamily="18" charset="0"/>
                                </a:rPr>
                              </m:ctrlPr>
                            </m:dPr>
                            <m:e>
                              <m:sSub>
                                <m:sSubPr>
                                  <m:ctrlPr>
                                    <a:rPr lang="en-GB" sz="2100" i="1">
                                      <a:solidFill>
                                        <a:schemeClr val="bg2">
                                          <a:lumMod val="10000"/>
                                        </a:schemeClr>
                                      </a:solidFill>
                                      <a:latin typeface="Cambria Math" panose="02040503050406030204" pitchFamily="18" charset="0"/>
                                    </a:rPr>
                                  </m:ctrlPr>
                                </m:sSubPr>
                                <m:e>
                                  <m:r>
                                    <a:rPr lang="en-GB" sz="2100" i="1">
                                      <a:solidFill>
                                        <a:schemeClr val="bg2">
                                          <a:lumMod val="10000"/>
                                        </a:schemeClr>
                                      </a:solidFill>
                                      <a:latin typeface="Cambria Math" panose="02040503050406030204" pitchFamily="18" charset="0"/>
                                    </a:rPr>
                                    <m:t>𝐸</m:t>
                                  </m:r>
                                </m:e>
                                <m:sub>
                                  <m:r>
                                    <a:rPr lang="en-GB" sz="2100" i="1">
                                      <a:solidFill>
                                        <a:schemeClr val="bg2">
                                          <a:lumMod val="10000"/>
                                        </a:schemeClr>
                                      </a:solidFill>
                                      <a:latin typeface="Cambria Math" panose="02040503050406030204" pitchFamily="18" charset="0"/>
                                    </a:rPr>
                                    <m:t>1</m:t>
                                  </m:r>
                                </m:sub>
                              </m:sSub>
                            </m:e>
                          </m:d>
                          <m:r>
                            <a:rPr lang="en-US" sz="2100" i="1">
                              <a:solidFill>
                                <a:schemeClr val="bg2">
                                  <a:lumMod val="10000"/>
                                </a:schemeClr>
                              </a:solidFill>
                              <a:latin typeface="Cambria Math" panose="02040503050406030204" pitchFamily="18" charset="0"/>
                            </a:rPr>
                            <m:t>𝑑</m:t>
                          </m:r>
                        </m:sup>
                      </m:sSup>
                      <m:r>
                        <a:rPr lang="en-GB" sz="2100" i="1">
                          <a:solidFill>
                            <a:schemeClr val="bg2">
                              <a:lumMod val="10000"/>
                            </a:schemeClr>
                          </a:solidFill>
                          <a:latin typeface="Cambria Math" panose="02040503050406030204" pitchFamily="18" charset="0"/>
                        </a:rPr>
                        <m:t>+</m:t>
                      </m:r>
                      <m:sSup>
                        <m:sSupPr>
                          <m:ctrlPr>
                            <a:rPr lang="en-GB" sz="2100" i="1">
                              <a:solidFill>
                                <a:schemeClr val="bg2">
                                  <a:lumMod val="10000"/>
                                </a:schemeClr>
                              </a:solidFill>
                              <a:latin typeface="Cambria Math" panose="02040503050406030204" pitchFamily="18" charset="0"/>
                            </a:rPr>
                          </m:ctrlPr>
                        </m:sSupPr>
                        <m:e>
                          <m:f>
                            <m:fPr>
                              <m:ctrlPr>
                                <a:rPr lang="en-GB" sz="2100" i="1">
                                  <a:solidFill>
                                    <a:schemeClr val="bg2">
                                      <a:lumMod val="10000"/>
                                    </a:schemeClr>
                                  </a:solidFill>
                                  <a:latin typeface="Cambria Math" panose="02040503050406030204" pitchFamily="18" charset="0"/>
                                </a:rPr>
                              </m:ctrlPr>
                            </m:fPr>
                            <m:num>
                              <m:sSub>
                                <m:sSubPr>
                                  <m:ctrlPr>
                                    <a:rPr lang="en-GB" sz="2100" i="1">
                                      <a:solidFill>
                                        <a:schemeClr val="bg2">
                                          <a:lumMod val="10000"/>
                                        </a:schemeClr>
                                      </a:solidFill>
                                      <a:latin typeface="Cambria Math" panose="02040503050406030204" pitchFamily="18" charset="0"/>
                                    </a:rPr>
                                  </m:ctrlPr>
                                </m:sSubPr>
                                <m:e>
                                  <m:r>
                                    <a:rPr lang="en-US" sz="2100" i="1">
                                      <a:solidFill>
                                        <a:schemeClr val="bg2">
                                          <a:lumMod val="10000"/>
                                        </a:schemeClr>
                                      </a:solidFill>
                                      <a:latin typeface="Cambria Math" panose="02040503050406030204" pitchFamily="18" charset="0"/>
                                    </a:rPr>
                                    <m:t>𝐷</m:t>
                                  </m:r>
                                </m:e>
                                <m:sub>
                                  <m:r>
                                    <a:rPr lang="en-US" sz="2100" b="0" i="1" smtClean="0">
                                      <a:solidFill>
                                        <a:schemeClr val="bg2">
                                          <a:lumMod val="10000"/>
                                        </a:schemeClr>
                                      </a:solidFill>
                                      <a:latin typeface="Cambria Math" panose="02040503050406030204" pitchFamily="18" charset="0"/>
                                    </a:rPr>
                                    <m:t>2</m:t>
                                  </m:r>
                                </m:sub>
                              </m:sSub>
                              <m:r>
                                <a:rPr lang="en-US" sz="2100" i="1">
                                  <a:solidFill>
                                    <a:schemeClr val="bg2">
                                      <a:lumMod val="10000"/>
                                    </a:schemeClr>
                                  </a:solidFill>
                                  <a:latin typeface="Cambria Math" panose="02040503050406030204" pitchFamily="18" charset="0"/>
                                </a:rPr>
                                <m:t>(</m:t>
                              </m:r>
                              <m:sSub>
                                <m:sSubPr>
                                  <m:ctrlPr>
                                    <a:rPr lang="en-GB" sz="2100" i="1">
                                      <a:solidFill>
                                        <a:schemeClr val="bg2">
                                          <a:lumMod val="10000"/>
                                        </a:schemeClr>
                                      </a:solidFill>
                                      <a:latin typeface="Cambria Math" panose="02040503050406030204" pitchFamily="18" charset="0"/>
                                    </a:rPr>
                                  </m:ctrlPr>
                                </m:sSubPr>
                                <m:e>
                                  <m:r>
                                    <a:rPr lang="en-GB" sz="2100" i="1">
                                      <a:solidFill>
                                        <a:schemeClr val="bg2">
                                          <a:lumMod val="10000"/>
                                        </a:schemeClr>
                                      </a:solidFill>
                                      <a:latin typeface="Cambria Math" panose="02040503050406030204" pitchFamily="18" charset="0"/>
                                    </a:rPr>
                                    <m:t>𝐸</m:t>
                                  </m:r>
                                </m:e>
                                <m:sub>
                                  <m:r>
                                    <a:rPr lang="en-US" sz="2100" b="0" i="1" smtClean="0">
                                      <a:solidFill>
                                        <a:schemeClr val="bg2">
                                          <a:lumMod val="10000"/>
                                        </a:schemeClr>
                                      </a:solidFill>
                                      <a:latin typeface="Cambria Math" panose="02040503050406030204" pitchFamily="18" charset="0"/>
                                    </a:rPr>
                                    <m:t>2</m:t>
                                  </m:r>
                                </m:sub>
                              </m:sSub>
                              <m:r>
                                <a:rPr lang="en-US" sz="2100" i="1">
                                  <a:solidFill>
                                    <a:schemeClr val="bg2">
                                      <a:lumMod val="10000"/>
                                    </a:schemeClr>
                                  </a:solidFill>
                                  <a:latin typeface="Cambria Math" panose="02040503050406030204" pitchFamily="18" charset="0"/>
                                </a:rPr>
                                <m:t>)</m:t>
                              </m:r>
                            </m:num>
                            <m:den>
                              <m:sSub>
                                <m:sSubPr>
                                  <m:ctrlPr>
                                    <a:rPr lang="en-GB" sz="2100" i="1">
                                      <a:solidFill>
                                        <a:schemeClr val="bg2">
                                          <a:lumMod val="10000"/>
                                        </a:schemeClr>
                                      </a:solidFill>
                                      <a:latin typeface="Cambria Math" panose="02040503050406030204" pitchFamily="18" charset="0"/>
                                    </a:rPr>
                                  </m:ctrlPr>
                                </m:sSubPr>
                                <m:e>
                                  <m:r>
                                    <a:rPr lang="en-US" sz="2100" i="1">
                                      <a:solidFill>
                                        <a:schemeClr val="bg2">
                                          <a:lumMod val="10000"/>
                                        </a:schemeClr>
                                      </a:solidFill>
                                      <a:latin typeface="Cambria Math" panose="02040503050406030204" pitchFamily="18" charset="0"/>
                                    </a:rPr>
                                    <m:t>𝐷</m:t>
                                  </m:r>
                                </m:e>
                                <m:sub>
                                  <m:r>
                                    <a:rPr lang="en-US" sz="2100" b="0" i="1" smtClean="0">
                                      <a:solidFill>
                                        <a:schemeClr val="bg2">
                                          <a:lumMod val="10000"/>
                                        </a:schemeClr>
                                      </a:solidFill>
                                      <a:latin typeface="Cambria Math" panose="02040503050406030204" pitchFamily="18" charset="0"/>
                                    </a:rPr>
                                    <m:t>𝑡𝑜𝑡𝑎𝑙</m:t>
                                  </m:r>
                                  <m:r>
                                    <a:rPr lang="en-US" sz="2100" b="0" i="1" smtClean="0">
                                      <a:solidFill>
                                        <a:schemeClr val="bg2">
                                          <a:lumMod val="10000"/>
                                        </a:schemeClr>
                                      </a:solidFill>
                                      <a:latin typeface="Cambria Math" panose="02040503050406030204" pitchFamily="18" charset="0"/>
                                    </a:rPr>
                                    <m:t>,</m:t>
                                  </m:r>
                                  <m:r>
                                    <a:rPr lang="en-US" sz="2100" b="0" i="1" smtClean="0">
                                      <a:solidFill>
                                        <a:schemeClr val="bg2">
                                          <a:lumMod val="10000"/>
                                        </a:schemeClr>
                                      </a:solidFill>
                                      <a:latin typeface="Cambria Math" panose="02040503050406030204" pitchFamily="18" charset="0"/>
                                    </a:rPr>
                                    <m:t>𝑑</m:t>
                                  </m:r>
                                  <m:r>
                                    <a:rPr lang="en-US" sz="2100" b="0" i="1" smtClean="0">
                                      <a:solidFill>
                                        <a:schemeClr val="bg2">
                                          <a:lumMod val="10000"/>
                                        </a:schemeClr>
                                      </a:solidFill>
                                      <a:latin typeface="Cambria Math" panose="02040503050406030204" pitchFamily="18" charset="0"/>
                                    </a:rPr>
                                    <m:t>=0</m:t>
                                  </m:r>
                                </m:sub>
                              </m:sSub>
                            </m:den>
                          </m:f>
                          <m:r>
                            <a:rPr lang="en-GB" sz="2100" i="1">
                              <a:solidFill>
                                <a:schemeClr val="bg2">
                                  <a:lumMod val="10000"/>
                                </a:schemeClr>
                              </a:solidFill>
                              <a:latin typeface="Cambria Math" panose="02040503050406030204" pitchFamily="18" charset="0"/>
                            </a:rPr>
                            <m:t>𝑒</m:t>
                          </m:r>
                        </m:e>
                        <m:sup>
                          <m:r>
                            <a:rPr lang="en-GB" sz="2100">
                              <a:solidFill>
                                <a:schemeClr val="bg2">
                                  <a:lumMod val="10000"/>
                                </a:schemeClr>
                              </a:solidFill>
                              <a:latin typeface="Cambria Math" panose="02040503050406030204" pitchFamily="18" charset="0"/>
                            </a:rPr>
                            <m:t>−</m:t>
                          </m:r>
                          <m:sSub>
                            <m:sSubPr>
                              <m:ctrlPr>
                                <a:rPr lang="en-GB" sz="2100" i="1">
                                  <a:solidFill>
                                    <a:schemeClr val="bg2">
                                      <a:lumMod val="10000"/>
                                    </a:schemeClr>
                                  </a:solidFill>
                                  <a:latin typeface="Cambria Math" panose="02040503050406030204" pitchFamily="18" charset="0"/>
                                </a:rPr>
                              </m:ctrlPr>
                            </m:sSubPr>
                            <m:e>
                              <m:r>
                                <a:rPr lang="en-GB" sz="2100" i="1">
                                  <a:solidFill>
                                    <a:schemeClr val="bg2">
                                      <a:lumMod val="10000"/>
                                    </a:schemeClr>
                                  </a:solidFill>
                                  <a:latin typeface="Cambria Math" panose="02040503050406030204" pitchFamily="18" charset="0"/>
                                </a:rPr>
                                <m:t>𝜇</m:t>
                              </m:r>
                            </m:e>
                            <m:sub>
                              <m:r>
                                <a:rPr lang="en-GB" sz="2100" i="1">
                                  <a:solidFill>
                                    <a:schemeClr val="bg2">
                                      <a:lumMod val="10000"/>
                                    </a:schemeClr>
                                  </a:solidFill>
                                  <a:latin typeface="Cambria Math" panose="02040503050406030204" pitchFamily="18" charset="0"/>
                                </a:rPr>
                                <m:t>2</m:t>
                              </m:r>
                            </m:sub>
                          </m:sSub>
                          <m:d>
                            <m:dPr>
                              <m:ctrlPr>
                                <a:rPr lang="en-GB" sz="2100" i="1">
                                  <a:solidFill>
                                    <a:schemeClr val="bg2">
                                      <a:lumMod val="10000"/>
                                    </a:schemeClr>
                                  </a:solidFill>
                                  <a:latin typeface="Cambria Math" panose="02040503050406030204" pitchFamily="18" charset="0"/>
                                </a:rPr>
                              </m:ctrlPr>
                            </m:dPr>
                            <m:e>
                              <m:sSub>
                                <m:sSubPr>
                                  <m:ctrlPr>
                                    <a:rPr lang="en-GB" sz="2100" i="1">
                                      <a:solidFill>
                                        <a:schemeClr val="bg2">
                                          <a:lumMod val="10000"/>
                                        </a:schemeClr>
                                      </a:solidFill>
                                      <a:latin typeface="Cambria Math" panose="02040503050406030204" pitchFamily="18" charset="0"/>
                                    </a:rPr>
                                  </m:ctrlPr>
                                </m:sSubPr>
                                <m:e>
                                  <m:r>
                                    <a:rPr lang="en-GB" sz="2100" i="1">
                                      <a:solidFill>
                                        <a:schemeClr val="bg2">
                                          <a:lumMod val="10000"/>
                                        </a:schemeClr>
                                      </a:solidFill>
                                      <a:latin typeface="Cambria Math" panose="02040503050406030204" pitchFamily="18" charset="0"/>
                                    </a:rPr>
                                    <m:t>𝐸</m:t>
                                  </m:r>
                                </m:e>
                                <m:sub>
                                  <m:r>
                                    <a:rPr lang="en-GB" sz="2100" i="1">
                                      <a:solidFill>
                                        <a:schemeClr val="bg2">
                                          <a:lumMod val="10000"/>
                                        </a:schemeClr>
                                      </a:solidFill>
                                      <a:latin typeface="Cambria Math" panose="02040503050406030204" pitchFamily="18" charset="0"/>
                                    </a:rPr>
                                    <m:t>2</m:t>
                                  </m:r>
                                </m:sub>
                              </m:sSub>
                            </m:e>
                          </m:d>
                          <m:r>
                            <a:rPr lang="en-US" sz="2100" i="1">
                              <a:solidFill>
                                <a:schemeClr val="bg2">
                                  <a:lumMod val="10000"/>
                                </a:schemeClr>
                              </a:solidFill>
                              <a:latin typeface="Cambria Math" panose="02040503050406030204" pitchFamily="18" charset="0"/>
                            </a:rPr>
                            <m:t>𝑑</m:t>
                          </m:r>
                        </m:sup>
                      </m:sSup>
                    </m:oMath>
                  </m:oMathPara>
                </a14:m>
                <a:endParaRPr lang="en-GB" sz="2100" dirty="0">
                  <a:solidFill>
                    <a:schemeClr val="bg2">
                      <a:lumMod val="10000"/>
                    </a:schemeClr>
                  </a:solidFill>
                </a:endParaRPr>
              </a:p>
            </p:txBody>
          </p:sp>
        </mc:Choice>
        <mc:Fallback xmlns="">
          <p:sp>
            <p:nvSpPr>
              <p:cNvPr id="7" name="Rectangle 6">
                <a:extLst>
                  <a:ext uri="{FF2B5EF4-FFF2-40B4-BE49-F238E27FC236}">
                    <a16:creationId xmlns:a16="http://schemas.microsoft.com/office/drawing/2014/main" id="{18FFEAF2-821E-3B0D-4BD9-2678607E5A06}"/>
                  </a:ext>
                </a:extLst>
              </p:cNvPr>
              <p:cNvSpPr>
                <a:spLocks noRot="1" noChangeAspect="1" noMove="1" noResize="1" noEditPoints="1" noAdjustHandles="1" noChangeArrowheads="1" noChangeShapeType="1" noTextEdit="1"/>
              </p:cNvSpPr>
              <p:nvPr/>
            </p:nvSpPr>
            <p:spPr>
              <a:xfrm>
                <a:off x="1074646" y="2349559"/>
                <a:ext cx="7190667" cy="787267"/>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71B97D53-B1AD-3F0F-7873-FD14BEEAF857}"/>
                  </a:ext>
                </a:extLst>
              </p:cNvPr>
              <p:cNvSpPr txBox="1"/>
              <p:nvPr/>
            </p:nvSpPr>
            <p:spPr>
              <a:xfrm>
                <a:off x="8804097" y="3966217"/>
                <a:ext cx="6205728" cy="368755"/>
              </a:xfrm>
              <a:prstGeom prst="rect">
                <a:avLst/>
              </a:prstGeom>
              <a:noFill/>
            </p:spPr>
            <p:txBody>
              <a:bodyPr wrap="square">
                <a:spAutoFit/>
              </a:bodyPr>
              <a:lstStyle/>
              <a:p>
                <a:r>
                  <a:rPr lang="en-US" sz="1200" b="0" dirty="0">
                    <a:solidFill>
                      <a:schemeClr val="bg2">
                        <a:lumMod val="50000"/>
                      </a:schemeClr>
                    </a:solidFill>
                  </a:rPr>
                  <a:t>/ </a:t>
                </a:r>
                <a14:m>
                  <m:oMath xmlns:m="http://schemas.openxmlformats.org/officeDocument/2006/math">
                    <m:r>
                      <a:rPr lang="en-US" sz="1200" b="0" i="1" smtClean="0">
                        <a:solidFill>
                          <a:schemeClr val="bg2">
                            <a:lumMod val="50000"/>
                          </a:schemeClr>
                        </a:solidFill>
                        <a:latin typeface="Cambria Math" panose="02040503050406030204" pitchFamily="18" charset="0"/>
                      </a:rPr>
                      <m:t>𝑙𝑛</m:t>
                    </m:r>
                    <m:d>
                      <m:dPr>
                        <m:ctrlPr>
                          <a:rPr lang="en-US" sz="1200" b="0" i="1" smtClean="0">
                            <a:solidFill>
                              <a:schemeClr val="bg2">
                                <a:lumMod val="50000"/>
                              </a:schemeClr>
                            </a:solidFill>
                            <a:latin typeface="Cambria Math" panose="02040503050406030204" pitchFamily="18" charset="0"/>
                          </a:rPr>
                        </m:ctrlPr>
                      </m:dPr>
                      <m:e>
                        <m:r>
                          <a:rPr lang="en-US" sz="1200" i="1" smtClean="0">
                            <a:solidFill>
                              <a:schemeClr val="bg2">
                                <a:lumMod val="50000"/>
                              </a:schemeClr>
                            </a:solidFill>
                            <a:latin typeface="Cambria Math" panose="02040503050406030204" pitchFamily="18" charset="0"/>
                          </a:rPr>
                          <m:t>𝑥</m:t>
                        </m:r>
                        <m:r>
                          <a:rPr lang="en-US" sz="1200" b="0" i="1" smtClean="0">
                            <a:solidFill>
                              <a:schemeClr val="bg2">
                                <a:lumMod val="50000"/>
                              </a:schemeClr>
                            </a:solidFill>
                            <a:latin typeface="Cambria Math" panose="02040503050406030204" pitchFamily="18" charset="0"/>
                          </a:rPr>
                          <m:t>+</m:t>
                        </m:r>
                        <m:r>
                          <a:rPr lang="en-US" sz="1200" b="0" i="1" smtClean="0">
                            <a:solidFill>
                              <a:schemeClr val="bg2">
                                <a:lumMod val="50000"/>
                              </a:schemeClr>
                            </a:solidFill>
                            <a:latin typeface="Cambria Math" panose="02040503050406030204" pitchFamily="18" charset="0"/>
                          </a:rPr>
                          <m:t>𝑦</m:t>
                        </m:r>
                      </m:e>
                    </m:d>
                    <m:r>
                      <a:rPr lang="en-US" sz="1200" b="0" i="1" smtClean="0">
                        <a:solidFill>
                          <a:schemeClr val="bg2">
                            <a:lumMod val="50000"/>
                          </a:schemeClr>
                        </a:solidFill>
                        <a:latin typeface="Cambria Math" panose="02040503050406030204" pitchFamily="18" charset="0"/>
                      </a:rPr>
                      <m:t>=</m:t>
                    </m:r>
                    <m:func>
                      <m:funcPr>
                        <m:ctrlPr>
                          <a:rPr lang="en-US" sz="1200" b="0" i="1" smtClean="0">
                            <a:solidFill>
                              <a:schemeClr val="bg2">
                                <a:lumMod val="50000"/>
                              </a:schemeClr>
                            </a:solidFill>
                            <a:latin typeface="Cambria Math" panose="02040503050406030204" pitchFamily="18" charset="0"/>
                          </a:rPr>
                        </m:ctrlPr>
                      </m:funcPr>
                      <m:fName>
                        <m:r>
                          <m:rPr>
                            <m:sty m:val="p"/>
                          </m:rPr>
                          <a:rPr lang="en-US" sz="1200" b="0" i="0" smtClean="0">
                            <a:solidFill>
                              <a:schemeClr val="bg2">
                                <a:lumMod val="50000"/>
                              </a:schemeClr>
                            </a:solidFill>
                            <a:latin typeface="Cambria Math" panose="02040503050406030204" pitchFamily="18" charset="0"/>
                          </a:rPr>
                          <m:t>ln</m:t>
                        </m:r>
                      </m:fName>
                      <m:e>
                        <m:d>
                          <m:dPr>
                            <m:ctrlPr>
                              <a:rPr lang="en-US" sz="1200" b="0" i="1" smtClean="0">
                                <a:solidFill>
                                  <a:schemeClr val="bg2">
                                    <a:lumMod val="50000"/>
                                  </a:schemeClr>
                                </a:solidFill>
                                <a:latin typeface="Cambria Math" panose="02040503050406030204" pitchFamily="18" charset="0"/>
                              </a:rPr>
                            </m:ctrlPr>
                          </m:dPr>
                          <m:e>
                            <m:r>
                              <a:rPr lang="en-US" sz="1200" b="0" i="1" smtClean="0">
                                <a:solidFill>
                                  <a:schemeClr val="bg2">
                                    <a:lumMod val="50000"/>
                                  </a:schemeClr>
                                </a:solidFill>
                                <a:latin typeface="Cambria Math" panose="02040503050406030204" pitchFamily="18" charset="0"/>
                              </a:rPr>
                              <m:t>𝑥</m:t>
                            </m:r>
                          </m:e>
                        </m:d>
                      </m:e>
                    </m:func>
                    <m:r>
                      <a:rPr lang="en-US" sz="1200" b="0" i="1" smtClean="0">
                        <a:solidFill>
                          <a:schemeClr val="bg2">
                            <a:lumMod val="50000"/>
                          </a:schemeClr>
                        </a:solidFill>
                        <a:latin typeface="Cambria Math" panose="02040503050406030204" pitchFamily="18" charset="0"/>
                      </a:rPr>
                      <m:t>+</m:t>
                    </m:r>
                    <m:func>
                      <m:funcPr>
                        <m:ctrlPr>
                          <a:rPr lang="en-US" sz="1200" b="0" i="1" smtClean="0">
                            <a:solidFill>
                              <a:schemeClr val="bg2">
                                <a:lumMod val="50000"/>
                              </a:schemeClr>
                            </a:solidFill>
                            <a:latin typeface="Cambria Math" panose="02040503050406030204" pitchFamily="18" charset="0"/>
                          </a:rPr>
                        </m:ctrlPr>
                      </m:funcPr>
                      <m:fName>
                        <m:r>
                          <m:rPr>
                            <m:sty m:val="p"/>
                          </m:rPr>
                          <a:rPr lang="en-US" sz="1200" b="0" i="0" smtClean="0">
                            <a:solidFill>
                              <a:schemeClr val="bg2">
                                <a:lumMod val="50000"/>
                              </a:schemeClr>
                            </a:solidFill>
                            <a:latin typeface="Cambria Math" panose="02040503050406030204" pitchFamily="18" charset="0"/>
                          </a:rPr>
                          <m:t>ln</m:t>
                        </m:r>
                      </m:fName>
                      <m:e>
                        <m:d>
                          <m:dPr>
                            <m:ctrlPr>
                              <a:rPr lang="en-US" sz="1200" b="0" i="1" smtClean="0">
                                <a:solidFill>
                                  <a:schemeClr val="bg2">
                                    <a:lumMod val="50000"/>
                                  </a:schemeClr>
                                </a:solidFill>
                                <a:latin typeface="Cambria Math" panose="02040503050406030204" pitchFamily="18" charset="0"/>
                              </a:rPr>
                            </m:ctrlPr>
                          </m:dPr>
                          <m:e>
                            <m:r>
                              <a:rPr lang="en-US" sz="1200" i="1">
                                <a:solidFill>
                                  <a:schemeClr val="bg2">
                                    <a:lumMod val="50000"/>
                                  </a:schemeClr>
                                </a:solidFill>
                                <a:latin typeface="Cambria Math" panose="02040503050406030204" pitchFamily="18" charset="0"/>
                              </a:rPr>
                              <m:t>1+</m:t>
                            </m:r>
                            <m:f>
                              <m:fPr>
                                <m:ctrlPr>
                                  <a:rPr lang="en-US" sz="1200" i="1">
                                    <a:solidFill>
                                      <a:schemeClr val="bg2">
                                        <a:lumMod val="50000"/>
                                      </a:schemeClr>
                                    </a:solidFill>
                                    <a:latin typeface="Cambria Math" panose="02040503050406030204" pitchFamily="18" charset="0"/>
                                  </a:rPr>
                                </m:ctrlPr>
                              </m:fPr>
                              <m:num>
                                <m:r>
                                  <a:rPr lang="en-US" sz="1200" i="1">
                                    <a:solidFill>
                                      <a:schemeClr val="bg2">
                                        <a:lumMod val="50000"/>
                                      </a:schemeClr>
                                    </a:solidFill>
                                    <a:latin typeface="Cambria Math" panose="02040503050406030204" pitchFamily="18" charset="0"/>
                                  </a:rPr>
                                  <m:t>𝑦</m:t>
                                </m:r>
                              </m:num>
                              <m:den>
                                <m:r>
                                  <a:rPr lang="en-US" sz="1200" i="1">
                                    <a:solidFill>
                                      <a:schemeClr val="bg2">
                                        <a:lumMod val="50000"/>
                                      </a:schemeClr>
                                    </a:solidFill>
                                    <a:latin typeface="Cambria Math" panose="02040503050406030204" pitchFamily="18" charset="0"/>
                                  </a:rPr>
                                  <m:t>𝑥</m:t>
                                </m:r>
                              </m:den>
                            </m:f>
                          </m:e>
                        </m:d>
                      </m:e>
                    </m:func>
                  </m:oMath>
                </a14:m>
                <a:endParaRPr lang="en-US" sz="1200" b="0" dirty="0">
                  <a:solidFill>
                    <a:schemeClr val="bg2">
                      <a:lumMod val="50000"/>
                    </a:schemeClr>
                  </a:solidFill>
                </a:endParaRPr>
              </a:p>
            </p:txBody>
          </p:sp>
        </mc:Choice>
        <mc:Fallback xmlns="">
          <p:sp>
            <p:nvSpPr>
              <p:cNvPr id="9" name="TextBox 8">
                <a:extLst>
                  <a:ext uri="{FF2B5EF4-FFF2-40B4-BE49-F238E27FC236}">
                    <a16:creationId xmlns:a16="http://schemas.microsoft.com/office/drawing/2014/main" id="{71B97D53-B1AD-3F0F-7873-FD14BEEAF857}"/>
                  </a:ext>
                </a:extLst>
              </p:cNvPr>
              <p:cNvSpPr txBox="1">
                <a:spLocks noRot="1" noChangeAspect="1" noMove="1" noResize="1" noEditPoints="1" noAdjustHandles="1" noChangeArrowheads="1" noChangeShapeType="1" noTextEdit="1"/>
              </p:cNvSpPr>
              <p:nvPr/>
            </p:nvSpPr>
            <p:spPr>
              <a:xfrm>
                <a:off x="8804097" y="3966217"/>
                <a:ext cx="6205728" cy="368755"/>
              </a:xfrm>
              <a:prstGeom prst="rect">
                <a:avLst/>
              </a:prstGeom>
              <a:blipFill>
                <a:blip r:embed="rId7"/>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934175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7"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0E11C-49DD-3B3C-7ACD-F6B805F18BDD}"/>
              </a:ext>
            </a:extLst>
          </p:cNvPr>
          <p:cNvSpPr>
            <a:spLocks noGrp="1"/>
          </p:cNvSpPr>
          <p:nvPr>
            <p:ph type="title"/>
          </p:nvPr>
        </p:nvSpPr>
        <p:spPr/>
        <p:txBody>
          <a:bodyPr/>
          <a:lstStyle/>
          <a:p>
            <a:r>
              <a:rPr lang="en-US" dirty="0"/>
              <a:t>Shielding of residual radiation</a:t>
            </a:r>
            <a:endParaRPr lang="en-GB" dirty="0"/>
          </a:p>
        </p:txBody>
      </p:sp>
      <p:sp>
        <p:nvSpPr>
          <p:cNvPr id="4" name="Date Placeholder 3">
            <a:extLst>
              <a:ext uri="{FF2B5EF4-FFF2-40B4-BE49-F238E27FC236}">
                <a16:creationId xmlns:a16="http://schemas.microsoft.com/office/drawing/2014/main" id="{B4312D28-5A06-FAD9-8DED-F906D465A88E}"/>
              </a:ext>
            </a:extLst>
          </p:cNvPr>
          <p:cNvSpPr>
            <a:spLocks noGrp="1"/>
          </p:cNvSpPr>
          <p:nvPr>
            <p:ph type="dt" sz="half" idx="10"/>
          </p:nvPr>
        </p:nvSpPr>
        <p:spPr/>
        <p:txBody>
          <a:bodyPr/>
          <a:lstStyle/>
          <a:p>
            <a:r>
              <a:rPr lang="en-US"/>
              <a:t>October 2023</a:t>
            </a:r>
            <a:endParaRPr lang="en-GB"/>
          </a:p>
        </p:txBody>
      </p:sp>
      <p:sp>
        <p:nvSpPr>
          <p:cNvPr id="5" name="Footer Placeholder 4">
            <a:extLst>
              <a:ext uri="{FF2B5EF4-FFF2-40B4-BE49-F238E27FC236}">
                <a16:creationId xmlns:a16="http://schemas.microsoft.com/office/drawing/2014/main" id="{2F361DCF-2CFF-7176-1D27-D661761D54F8}"/>
              </a:ext>
            </a:extLst>
          </p:cNvPr>
          <p:cNvSpPr>
            <a:spLocks noGrp="1"/>
          </p:cNvSpPr>
          <p:nvPr>
            <p:ph type="ftr" sz="quarter" idx="11"/>
          </p:nvPr>
        </p:nvSpPr>
        <p:spPr/>
        <p:txBody>
          <a:bodyPr/>
          <a:lstStyle/>
          <a:p>
            <a:r>
              <a:rPr lang="en-GB"/>
              <a:t>RADMEP Workshop 2024</a:t>
            </a:r>
          </a:p>
        </p:txBody>
      </p:sp>
      <p:sp>
        <p:nvSpPr>
          <p:cNvPr id="6" name="Slide Number Placeholder 5">
            <a:extLst>
              <a:ext uri="{FF2B5EF4-FFF2-40B4-BE49-F238E27FC236}">
                <a16:creationId xmlns:a16="http://schemas.microsoft.com/office/drawing/2014/main" id="{93EC1AD5-FF45-1C64-289F-FEB84271E80B}"/>
              </a:ext>
            </a:extLst>
          </p:cNvPr>
          <p:cNvSpPr>
            <a:spLocks noGrp="1"/>
          </p:cNvSpPr>
          <p:nvPr>
            <p:ph type="sldNum" sz="quarter" idx="12"/>
          </p:nvPr>
        </p:nvSpPr>
        <p:spPr/>
        <p:txBody>
          <a:bodyPr/>
          <a:lstStyle/>
          <a:p>
            <a:fld id="{BCD55979-00CC-4874-A80E-0959E76EB92F}" type="slidenum">
              <a:rPr lang="en-GB" smtClean="0"/>
              <a:t>26</a:t>
            </a:fld>
            <a:endParaRPr lang="en-GB"/>
          </a:p>
        </p:txBody>
      </p:sp>
      <p:pic>
        <p:nvPicPr>
          <p:cNvPr id="7" name="Picture 6">
            <a:extLst>
              <a:ext uri="{FF2B5EF4-FFF2-40B4-BE49-F238E27FC236}">
                <a16:creationId xmlns:a16="http://schemas.microsoft.com/office/drawing/2014/main" id="{E501C5CC-B189-F819-5814-C40E5E155CF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38200" y="2333601"/>
            <a:ext cx="5847347" cy="3040981"/>
          </a:xfrm>
          <a:prstGeom prst="rect">
            <a:avLst/>
          </a:prstGeom>
          <a:noFill/>
          <a:ln>
            <a:noFill/>
          </a:ln>
        </p:spPr>
      </p:pic>
      <p:sp>
        <p:nvSpPr>
          <p:cNvPr id="8" name="TextBox 7">
            <a:extLst>
              <a:ext uri="{FF2B5EF4-FFF2-40B4-BE49-F238E27FC236}">
                <a16:creationId xmlns:a16="http://schemas.microsoft.com/office/drawing/2014/main" id="{962A4593-E2F2-2D98-27F0-D84D57B7A684}"/>
              </a:ext>
            </a:extLst>
          </p:cNvPr>
          <p:cNvSpPr txBox="1"/>
          <p:nvPr/>
        </p:nvSpPr>
        <p:spPr>
          <a:xfrm>
            <a:off x="756787" y="1318585"/>
            <a:ext cx="7940764" cy="707886"/>
          </a:xfrm>
          <a:prstGeom prst="rect">
            <a:avLst/>
          </a:prstGeom>
          <a:noFill/>
        </p:spPr>
        <p:txBody>
          <a:bodyPr wrap="none" rtlCol="0">
            <a:spAutoFit/>
          </a:bodyPr>
          <a:lstStyle/>
          <a:p>
            <a:r>
              <a:rPr lang="en-GB" sz="2000" dirty="0"/>
              <a:t>The gamma energies found in an activated electronic circuit board coming </a:t>
            </a:r>
          </a:p>
          <a:p>
            <a:r>
              <a:rPr lang="en-GB" sz="2000" dirty="0"/>
              <a:t>from the LHC (~70.000):</a:t>
            </a:r>
          </a:p>
        </p:txBody>
      </p:sp>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F976D3FC-94F3-7107-D52F-2C2C5DD8AC4E}"/>
                  </a:ext>
                </a:extLst>
              </p:cNvPr>
              <p:cNvSpPr/>
              <p:nvPr/>
            </p:nvSpPr>
            <p:spPr>
              <a:xfrm>
                <a:off x="7186626" y="3088567"/>
                <a:ext cx="3338991" cy="8711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𝑋</m:t>
                      </m:r>
                      <m:r>
                        <a:rPr lang="en-GB">
                          <a:latin typeface="Cambria Math" panose="02040503050406030204" pitchFamily="18" charset="0"/>
                        </a:rPr>
                        <m:t>=</m:t>
                      </m:r>
                      <m:nary>
                        <m:naryPr>
                          <m:chr m:val="∑"/>
                          <m:limLoc m:val="undOvr"/>
                          <m:ctrlPr>
                            <a:rPr lang="en-GB" i="1">
                              <a:latin typeface="Cambria Math" panose="02040503050406030204" pitchFamily="18" charset="0"/>
                            </a:rPr>
                          </m:ctrlPr>
                        </m:naryPr>
                        <m:sub>
                          <m:r>
                            <a:rPr lang="en-GB" i="1">
                              <a:latin typeface="Cambria Math" panose="02040503050406030204" pitchFamily="18" charset="0"/>
                            </a:rPr>
                            <m:t>𝑖</m:t>
                          </m:r>
                          <m:r>
                            <a:rPr lang="en-GB">
                              <a:latin typeface="Cambria Math" panose="02040503050406030204" pitchFamily="18" charset="0"/>
                            </a:rPr>
                            <m:t>=1</m:t>
                          </m:r>
                        </m:sub>
                        <m:sup>
                          <m:r>
                            <a:rPr lang="en-GB" i="1">
                              <a:latin typeface="Cambria Math" panose="02040503050406030204" pitchFamily="18" charset="0"/>
                            </a:rPr>
                            <m:t>𝑛</m:t>
                          </m:r>
                          <m:r>
                            <a:rPr lang="en-GB" i="1">
                              <a:latin typeface="Cambria Math" panose="02040503050406030204" pitchFamily="18" charset="0"/>
                            </a:rPr>
                            <m:t>=70000</m:t>
                          </m:r>
                        </m:sup>
                        <m:e>
                          <m:f>
                            <m:fPr>
                              <m:ctrlPr>
                                <a:rPr lang="en-GB" i="1" smtClean="0">
                                  <a:latin typeface="Cambria Math" panose="02040503050406030204" pitchFamily="18" charset="0"/>
                                </a:rPr>
                              </m:ctrlPr>
                            </m:fPr>
                            <m:num>
                              <m:sSub>
                                <m:sSubPr>
                                  <m:ctrlPr>
                                    <a:rPr lang="en-GB" i="1" smtClean="0">
                                      <a:latin typeface="Cambria Math" panose="02040503050406030204" pitchFamily="18" charset="0"/>
                                    </a:rPr>
                                  </m:ctrlPr>
                                </m:sSubPr>
                                <m:e>
                                  <m:r>
                                    <a:rPr lang="en-US" b="0" i="1" smtClean="0">
                                      <a:latin typeface="Cambria Math" panose="02040503050406030204" pitchFamily="18" charset="0"/>
                                    </a:rPr>
                                    <m:t>𝐷</m:t>
                                  </m:r>
                                </m:e>
                                <m:sub>
                                  <m:r>
                                    <a:rPr lang="en-US" b="0" i="1" smtClean="0">
                                      <a:latin typeface="Cambria Math" panose="02040503050406030204" pitchFamily="18" charset="0"/>
                                    </a:rPr>
                                    <m:t>𝑖</m:t>
                                  </m:r>
                                </m:sub>
                              </m:sSub>
                            </m:num>
                            <m:den>
                              <m:sSub>
                                <m:sSubPr>
                                  <m:ctrlPr>
                                    <a:rPr lang="en-GB" i="1">
                                      <a:latin typeface="Cambria Math" panose="02040503050406030204" pitchFamily="18" charset="0"/>
                                    </a:rPr>
                                  </m:ctrlPr>
                                </m:sSubPr>
                                <m:e>
                                  <m:r>
                                    <a:rPr lang="en-US" i="1">
                                      <a:latin typeface="Cambria Math" panose="02040503050406030204" pitchFamily="18" charset="0"/>
                                    </a:rPr>
                                    <m:t>𝐷</m:t>
                                  </m:r>
                                </m:e>
                                <m:sub>
                                  <m:r>
                                    <a:rPr lang="en-US" b="0" i="1" smtClean="0">
                                      <a:latin typeface="Cambria Math" panose="02040503050406030204" pitchFamily="18" charset="0"/>
                                    </a:rPr>
                                    <m:t>𝑡𝑜𝑡𝑎𝑙</m:t>
                                  </m:r>
                                  <m:r>
                                    <a:rPr lang="en-US" b="0" i="1" smtClean="0">
                                      <a:latin typeface="Cambria Math" panose="02040503050406030204" pitchFamily="18" charset="0"/>
                                    </a:rPr>
                                    <m:t>, </m:t>
                                  </m:r>
                                  <m:r>
                                    <a:rPr lang="en-US" b="0" i="1" smtClean="0">
                                      <a:latin typeface="Cambria Math" panose="02040503050406030204" pitchFamily="18" charset="0"/>
                                    </a:rPr>
                                    <m:t>𝑑</m:t>
                                  </m:r>
                                  <m:r>
                                    <a:rPr lang="en-US" b="0" i="1" smtClean="0">
                                      <a:latin typeface="Cambria Math" panose="02040503050406030204" pitchFamily="18" charset="0"/>
                                    </a:rPr>
                                    <m:t>=0</m:t>
                                  </m:r>
                                </m:sub>
                              </m:sSub>
                            </m:den>
                          </m:f>
                          <m:sSup>
                            <m:sSupPr>
                              <m:ctrlPr>
                                <a:rPr lang="en-GB" i="1">
                                  <a:latin typeface="Cambria Math" panose="02040503050406030204" pitchFamily="18" charset="0"/>
                                </a:rPr>
                              </m:ctrlPr>
                            </m:sSupPr>
                            <m:e>
                              <m:r>
                                <a:rPr lang="en-GB" i="1">
                                  <a:latin typeface="Cambria Math" panose="02040503050406030204" pitchFamily="18" charset="0"/>
                                </a:rPr>
                                <m:t>𝑒</m:t>
                              </m:r>
                            </m:e>
                            <m:sup>
                              <m:r>
                                <a:rPr lang="en-GB">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𝜇</m:t>
                                  </m:r>
                                </m:e>
                                <m:sub>
                                  <m:r>
                                    <a:rPr lang="en-GB" i="1">
                                      <a:latin typeface="Cambria Math" panose="02040503050406030204" pitchFamily="18" charset="0"/>
                                    </a:rPr>
                                    <m:t>𝑖</m:t>
                                  </m:r>
                                </m:sub>
                              </m:sSub>
                              <m:d>
                                <m:dPr>
                                  <m:ctrlPr>
                                    <a:rPr lang="en-GB" i="1">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rPr>
                                        <m:t>𝐸</m:t>
                                      </m:r>
                                    </m:e>
                                    <m:sub>
                                      <m:r>
                                        <a:rPr lang="en-GB" i="1">
                                          <a:latin typeface="Cambria Math" panose="02040503050406030204" pitchFamily="18" charset="0"/>
                                        </a:rPr>
                                        <m:t>𝑖</m:t>
                                      </m:r>
                                    </m:sub>
                                  </m:sSub>
                                </m:e>
                              </m:d>
                              <m:r>
                                <a:rPr lang="en-US" b="0" i="1" smtClean="0">
                                  <a:latin typeface="Cambria Math" panose="02040503050406030204" pitchFamily="18" charset="0"/>
                                </a:rPr>
                                <m:t>𝑑</m:t>
                              </m:r>
                            </m:sup>
                          </m:sSup>
                          <m:r>
                            <a:rPr lang="en-GB">
                              <a:latin typeface="Cambria Math" panose="02040503050406030204" pitchFamily="18" charset="0"/>
                            </a:rPr>
                            <m:t> </m:t>
                          </m:r>
                        </m:e>
                      </m:nary>
                    </m:oMath>
                  </m:oMathPara>
                </a14:m>
                <a:endParaRPr lang="en-GB" dirty="0"/>
              </a:p>
            </p:txBody>
          </p:sp>
        </mc:Choice>
        <mc:Fallback xmlns="">
          <p:sp>
            <p:nvSpPr>
              <p:cNvPr id="9" name="Rectangle 8">
                <a:extLst>
                  <a:ext uri="{FF2B5EF4-FFF2-40B4-BE49-F238E27FC236}">
                    <a16:creationId xmlns:a16="http://schemas.microsoft.com/office/drawing/2014/main" id="{F976D3FC-94F3-7107-D52F-2C2C5DD8AC4E}"/>
                  </a:ext>
                </a:extLst>
              </p:cNvPr>
              <p:cNvSpPr>
                <a:spLocks noRot="1" noChangeAspect="1" noMove="1" noResize="1" noEditPoints="1" noAdjustHandles="1" noChangeArrowheads="1" noChangeShapeType="1" noTextEdit="1"/>
              </p:cNvSpPr>
              <p:nvPr/>
            </p:nvSpPr>
            <p:spPr>
              <a:xfrm>
                <a:off x="7186626" y="3088567"/>
                <a:ext cx="3338991" cy="871136"/>
              </a:xfrm>
              <a:prstGeom prst="rect">
                <a:avLst/>
              </a:prstGeom>
              <a:blipFill>
                <a:blip r:embed="rId3"/>
                <a:stretch>
                  <a:fillRect/>
                </a:stretch>
              </a:blipFill>
            </p:spPr>
            <p:txBody>
              <a:bodyPr/>
              <a:lstStyle/>
              <a:p>
                <a:r>
                  <a:rPr lang="en-GB">
                    <a:noFill/>
                  </a:rPr>
                  <a:t> </a:t>
                </a:r>
              </a:p>
            </p:txBody>
          </p:sp>
        </mc:Fallback>
      </mc:AlternateContent>
      <p:sp>
        <p:nvSpPr>
          <p:cNvPr id="10" name="TextBox 9">
            <a:extLst>
              <a:ext uri="{FF2B5EF4-FFF2-40B4-BE49-F238E27FC236}">
                <a16:creationId xmlns:a16="http://schemas.microsoft.com/office/drawing/2014/main" id="{39CC7259-8379-1C6F-9059-631CD793AAD1}"/>
              </a:ext>
            </a:extLst>
          </p:cNvPr>
          <p:cNvSpPr txBox="1"/>
          <p:nvPr/>
        </p:nvSpPr>
        <p:spPr>
          <a:xfrm>
            <a:off x="6818413" y="2277844"/>
            <a:ext cx="5373587" cy="646331"/>
          </a:xfrm>
          <a:prstGeom prst="rect">
            <a:avLst/>
          </a:prstGeom>
          <a:noFill/>
        </p:spPr>
        <p:txBody>
          <a:bodyPr wrap="none" rtlCol="0">
            <a:spAutoFit/>
          </a:bodyPr>
          <a:lstStyle/>
          <a:p>
            <a:r>
              <a:rPr lang="en-GB" dirty="0">
                <a:solidFill>
                  <a:srgbClr val="00B050"/>
                </a:solidFill>
              </a:rPr>
              <a:t>Solve for </a:t>
            </a:r>
            <a:r>
              <a:rPr lang="en-GB" b="1" dirty="0">
                <a:solidFill>
                  <a:srgbClr val="00B050"/>
                </a:solidFill>
              </a:rPr>
              <a:t>d</a:t>
            </a:r>
            <a:r>
              <a:rPr lang="en-GB" b="1" dirty="0"/>
              <a:t> </a:t>
            </a:r>
            <a:r>
              <a:rPr lang="en-GB" dirty="0"/>
              <a:t>to find the shielding thickness </a:t>
            </a:r>
            <a:r>
              <a:rPr lang="en-GB" dirty="0" err="1"/>
              <a:t>w.r.t.</a:t>
            </a:r>
            <a:r>
              <a:rPr lang="en-GB" dirty="0"/>
              <a:t> desired</a:t>
            </a:r>
          </a:p>
          <a:p>
            <a:r>
              <a:rPr lang="en-GB" dirty="0"/>
              <a:t>relative attenuation X:</a:t>
            </a:r>
          </a:p>
        </p:txBody>
      </p:sp>
      <p:sp>
        <p:nvSpPr>
          <p:cNvPr id="11" name="TextBox 10">
            <a:extLst>
              <a:ext uri="{FF2B5EF4-FFF2-40B4-BE49-F238E27FC236}">
                <a16:creationId xmlns:a16="http://schemas.microsoft.com/office/drawing/2014/main" id="{BFC89783-350D-3654-B751-D9E114A62BE0}"/>
              </a:ext>
            </a:extLst>
          </p:cNvPr>
          <p:cNvSpPr txBox="1"/>
          <p:nvPr/>
        </p:nvSpPr>
        <p:spPr>
          <a:xfrm>
            <a:off x="7186626" y="3945245"/>
            <a:ext cx="1552926" cy="369332"/>
          </a:xfrm>
          <a:prstGeom prst="rect">
            <a:avLst/>
          </a:prstGeom>
          <a:noFill/>
        </p:spPr>
        <p:txBody>
          <a:bodyPr wrap="none" rtlCol="0">
            <a:spAutoFit/>
          </a:bodyPr>
          <a:lstStyle/>
          <a:p>
            <a:r>
              <a:rPr lang="en-GB" dirty="0"/>
              <a:t>….good luck </a:t>
            </a:r>
            <a:r>
              <a:rPr lang="en-GB" dirty="0">
                <a:sym typeface="Wingdings" panose="05000000000000000000" pitchFamily="2" charset="2"/>
              </a:rPr>
              <a:t></a:t>
            </a:r>
            <a:endParaRPr lang="en-GB" dirty="0"/>
          </a:p>
        </p:txBody>
      </p:sp>
    </p:spTree>
    <p:extLst>
      <p:ext uri="{BB962C8B-B14F-4D97-AF65-F5344CB8AC3E}">
        <p14:creationId xmlns:p14="http://schemas.microsoft.com/office/powerpoint/2010/main" val="4209338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7169F-A29E-E0E8-05DA-F2D046363E9B}"/>
              </a:ext>
            </a:extLst>
          </p:cNvPr>
          <p:cNvSpPr>
            <a:spLocks noGrp="1"/>
          </p:cNvSpPr>
          <p:nvPr>
            <p:ph type="title"/>
          </p:nvPr>
        </p:nvSpPr>
        <p:spPr/>
        <p:txBody>
          <a:bodyPr>
            <a:normAutofit/>
          </a:bodyPr>
          <a:lstStyle/>
          <a:p>
            <a:r>
              <a:rPr lang="en-US" dirty="0"/>
              <a:t>Shielding of residual radiation - buildup</a:t>
            </a:r>
            <a:endParaRPr lang="en-GB" dirty="0"/>
          </a:p>
        </p:txBody>
      </p:sp>
      <p:sp>
        <p:nvSpPr>
          <p:cNvPr id="4" name="Date Placeholder 3">
            <a:extLst>
              <a:ext uri="{FF2B5EF4-FFF2-40B4-BE49-F238E27FC236}">
                <a16:creationId xmlns:a16="http://schemas.microsoft.com/office/drawing/2014/main" id="{CE87F725-6309-B440-3633-E4513EB9CB2C}"/>
              </a:ext>
            </a:extLst>
          </p:cNvPr>
          <p:cNvSpPr>
            <a:spLocks noGrp="1"/>
          </p:cNvSpPr>
          <p:nvPr>
            <p:ph type="dt" sz="half" idx="10"/>
          </p:nvPr>
        </p:nvSpPr>
        <p:spPr/>
        <p:txBody>
          <a:bodyPr/>
          <a:lstStyle/>
          <a:p>
            <a:r>
              <a:rPr lang="en-US"/>
              <a:t>October 2023</a:t>
            </a:r>
            <a:endParaRPr lang="en-GB"/>
          </a:p>
        </p:txBody>
      </p:sp>
      <p:sp>
        <p:nvSpPr>
          <p:cNvPr id="5" name="Footer Placeholder 4">
            <a:extLst>
              <a:ext uri="{FF2B5EF4-FFF2-40B4-BE49-F238E27FC236}">
                <a16:creationId xmlns:a16="http://schemas.microsoft.com/office/drawing/2014/main" id="{90D7BAD8-048D-582E-7688-4D23233E670A}"/>
              </a:ext>
            </a:extLst>
          </p:cNvPr>
          <p:cNvSpPr>
            <a:spLocks noGrp="1"/>
          </p:cNvSpPr>
          <p:nvPr>
            <p:ph type="ftr" sz="quarter" idx="11"/>
          </p:nvPr>
        </p:nvSpPr>
        <p:spPr/>
        <p:txBody>
          <a:bodyPr/>
          <a:lstStyle/>
          <a:p>
            <a:r>
              <a:rPr lang="en-GB"/>
              <a:t>RADMEP Workshop 2024</a:t>
            </a:r>
          </a:p>
        </p:txBody>
      </p:sp>
      <p:sp>
        <p:nvSpPr>
          <p:cNvPr id="6" name="Slide Number Placeholder 5">
            <a:extLst>
              <a:ext uri="{FF2B5EF4-FFF2-40B4-BE49-F238E27FC236}">
                <a16:creationId xmlns:a16="http://schemas.microsoft.com/office/drawing/2014/main" id="{4D4FB3D2-9E74-88D8-4E0F-5837394C2E45}"/>
              </a:ext>
            </a:extLst>
          </p:cNvPr>
          <p:cNvSpPr>
            <a:spLocks noGrp="1"/>
          </p:cNvSpPr>
          <p:nvPr>
            <p:ph type="sldNum" sz="quarter" idx="12"/>
          </p:nvPr>
        </p:nvSpPr>
        <p:spPr/>
        <p:txBody>
          <a:bodyPr/>
          <a:lstStyle/>
          <a:p>
            <a:fld id="{BCD55979-00CC-4874-A80E-0959E76EB92F}" type="slidenum">
              <a:rPr lang="en-GB" smtClean="0"/>
              <a:t>27</a:t>
            </a:fld>
            <a:endParaRPr lang="en-GB"/>
          </a:p>
        </p:txBody>
      </p:sp>
      <p:pic>
        <p:nvPicPr>
          <p:cNvPr id="13" name="Picture 12" descr="A group of people sitting on chairs&#10;&#10;Description automatically generated with low confidence">
            <a:extLst>
              <a:ext uri="{FF2B5EF4-FFF2-40B4-BE49-F238E27FC236}">
                <a16:creationId xmlns:a16="http://schemas.microsoft.com/office/drawing/2014/main" id="{81A630E0-3BAE-58C5-7FC9-24D9B3034F91}"/>
              </a:ext>
            </a:extLst>
          </p:cNvPr>
          <p:cNvPicPr>
            <a:picLocks noChangeAspect="1"/>
          </p:cNvPicPr>
          <p:nvPr/>
        </p:nvPicPr>
        <p:blipFill>
          <a:blip r:embed="rId2"/>
          <a:stretch>
            <a:fillRect/>
          </a:stretch>
        </p:blipFill>
        <p:spPr>
          <a:xfrm>
            <a:off x="4178917" y="2544678"/>
            <a:ext cx="2741656" cy="2916655"/>
          </a:xfrm>
          <a:prstGeom prst="rect">
            <a:avLst/>
          </a:prstGeom>
        </p:spPr>
      </p:pic>
      <p:sp>
        <p:nvSpPr>
          <p:cNvPr id="14" name="Rectangle 13">
            <a:extLst>
              <a:ext uri="{FF2B5EF4-FFF2-40B4-BE49-F238E27FC236}">
                <a16:creationId xmlns:a16="http://schemas.microsoft.com/office/drawing/2014/main" id="{95806926-706A-49BB-0A5B-022EFCDD410E}"/>
              </a:ext>
            </a:extLst>
          </p:cNvPr>
          <p:cNvSpPr/>
          <p:nvPr/>
        </p:nvSpPr>
        <p:spPr>
          <a:xfrm>
            <a:off x="3043898" y="1034717"/>
            <a:ext cx="595563" cy="47885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a:extLst>
              <a:ext uri="{FF2B5EF4-FFF2-40B4-BE49-F238E27FC236}">
                <a16:creationId xmlns:a16="http://schemas.microsoft.com/office/drawing/2014/main" id="{497F70F6-2A73-4D40-67AF-7DB2AA55E3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22" y="2977815"/>
            <a:ext cx="806117" cy="806117"/>
          </a:xfrm>
          <a:prstGeom prst="rect">
            <a:avLst/>
          </a:prstGeom>
          <a:noFill/>
          <a:extLst>
            <a:ext uri="{909E8E84-426E-40DD-AFC4-6F175D3DCCD1}">
              <a14:hiddenFill xmlns:a14="http://schemas.microsoft.com/office/drawing/2010/main">
                <a:solidFill>
                  <a:srgbClr val="FFFFFF"/>
                </a:solidFill>
              </a14:hiddenFill>
            </a:ext>
          </a:extLst>
        </p:spPr>
      </p:pic>
      <p:grpSp>
        <p:nvGrpSpPr>
          <p:cNvPr id="25" name="Group 24">
            <a:extLst>
              <a:ext uri="{FF2B5EF4-FFF2-40B4-BE49-F238E27FC236}">
                <a16:creationId xmlns:a16="http://schemas.microsoft.com/office/drawing/2014/main" id="{A2C2FECA-B9D3-CD09-AF29-2260B0A63446}"/>
              </a:ext>
            </a:extLst>
          </p:cNvPr>
          <p:cNvGrpSpPr/>
          <p:nvPr/>
        </p:nvGrpSpPr>
        <p:grpSpPr>
          <a:xfrm>
            <a:off x="716790" y="2979821"/>
            <a:ext cx="2280983" cy="649707"/>
            <a:chOff x="2359192" y="2979821"/>
            <a:chExt cx="2280983" cy="649707"/>
          </a:xfrm>
        </p:grpSpPr>
        <p:cxnSp>
          <p:nvCxnSpPr>
            <p:cNvPr id="16" name="Straight Arrow Connector 15">
              <a:extLst>
                <a:ext uri="{FF2B5EF4-FFF2-40B4-BE49-F238E27FC236}">
                  <a16:creationId xmlns:a16="http://schemas.microsoft.com/office/drawing/2014/main" id="{E682F4CC-84EB-4338-D016-50BB2E9B3E5E}"/>
                </a:ext>
              </a:extLst>
            </p:cNvPr>
            <p:cNvCxnSpPr/>
            <p:nvPr/>
          </p:nvCxnSpPr>
          <p:spPr>
            <a:xfrm>
              <a:off x="2359192" y="3122195"/>
              <a:ext cx="2278982"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0FE7606A-ADB4-DA5E-74B2-74FF551D6A5D}"/>
                </a:ext>
              </a:extLst>
            </p:cNvPr>
            <p:cNvCxnSpPr/>
            <p:nvPr/>
          </p:nvCxnSpPr>
          <p:spPr>
            <a:xfrm>
              <a:off x="2359192" y="3280611"/>
              <a:ext cx="2278982"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F4FB0DDB-A7A1-6EEB-517E-F94BA683636E}"/>
                </a:ext>
              </a:extLst>
            </p:cNvPr>
            <p:cNvCxnSpPr/>
            <p:nvPr/>
          </p:nvCxnSpPr>
          <p:spPr>
            <a:xfrm>
              <a:off x="2359192" y="3443037"/>
              <a:ext cx="2278982"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8FAE3658-ED3D-5F6E-0C8C-36CDEF7C94D8}"/>
                </a:ext>
              </a:extLst>
            </p:cNvPr>
            <p:cNvCxnSpPr/>
            <p:nvPr/>
          </p:nvCxnSpPr>
          <p:spPr>
            <a:xfrm>
              <a:off x="2359192" y="3629528"/>
              <a:ext cx="2278982"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0A84D28D-34D6-54CC-2FCC-6711471763BE}"/>
                </a:ext>
              </a:extLst>
            </p:cNvPr>
            <p:cNvCxnSpPr/>
            <p:nvPr/>
          </p:nvCxnSpPr>
          <p:spPr>
            <a:xfrm>
              <a:off x="2361193" y="2979821"/>
              <a:ext cx="2278982"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6" name="Group 25">
            <a:extLst>
              <a:ext uri="{FF2B5EF4-FFF2-40B4-BE49-F238E27FC236}">
                <a16:creationId xmlns:a16="http://schemas.microsoft.com/office/drawing/2014/main" id="{4A85A49C-11FA-0C89-A131-43B96DE273DA}"/>
              </a:ext>
            </a:extLst>
          </p:cNvPr>
          <p:cNvGrpSpPr/>
          <p:nvPr/>
        </p:nvGrpSpPr>
        <p:grpSpPr>
          <a:xfrm>
            <a:off x="3043898" y="3294648"/>
            <a:ext cx="1409700" cy="160421"/>
            <a:chOff x="4686300" y="3294648"/>
            <a:chExt cx="1409700" cy="160421"/>
          </a:xfrm>
        </p:grpSpPr>
        <p:cxnSp>
          <p:nvCxnSpPr>
            <p:cNvPr id="21" name="Straight Arrow Connector 20">
              <a:extLst>
                <a:ext uri="{FF2B5EF4-FFF2-40B4-BE49-F238E27FC236}">
                  <a16:creationId xmlns:a16="http://schemas.microsoft.com/office/drawing/2014/main" id="{2FCF1FD9-9554-EAA2-F478-384953A07889}"/>
                </a:ext>
              </a:extLst>
            </p:cNvPr>
            <p:cNvCxnSpPr>
              <a:cxnSpLocks/>
            </p:cNvCxnSpPr>
            <p:nvPr/>
          </p:nvCxnSpPr>
          <p:spPr>
            <a:xfrm>
              <a:off x="4686300" y="3294648"/>
              <a:ext cx="140970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4FC45FE-AF24-3422-6FA2-DBCA497179C4}"/>
                </a:ext>
              </a:extLst>
            </p:cNvPr>
            <p:cNvCxnSpPr>
              <a:cxnSpLocks/>
            </p:cNvCxnSpPr>
            <p:nvPr/>
          </p:nvCxnSpPr>
          <p:spPr>
            <a:xfrm>
              <a:off x="4686300" y="3455069"/>
              <a:ext cx="140970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6" name="Group 45">
            <a:extLst>
              <a:ext uri="{FF2B5EF4-FFF2-40B4-BE49-F238E27FC236}">
                <a16:creationId xmlns:a16="http://schemas.microsoft.com/office/drawing/2014/main" id="{9729A185-8189-D6C6-359F-47E2BC208664}"/>
              </a:ext>
            </a:extLst>
          </p:cNvPr>
          <p:cNvGrpSpPr/>
          <p:nvPr/>
        </p:nvGrpSpPr>
        <p:grpSpPr>
          <a:xfrm>
            <a:off x="525066" y="1577768"/>
            <a:ext cx="4379605" cy="2983827"/>
            <a:chOff x="2167468" y="1577768"/>
            <a:chExt cx="4379605" cy="2983827"/>
          </a:xfrm>
        </p:grpSpPr>
        <p:cxnSp>
          <p:nvCxnSpPr>
            <p:cNvPr id="24" name="Straight Arrow Connector 23">
              <a:extLst>
                <a:ext uri="{FF2B5EF4-FFF2-40B4-BE49-F238E27FC236}">
                  <a16:creationId xmlns:a16="http://schemas.microsoft.com/office/drawing/2014/main" id="{949C3538-0D27-AED3-D77B-CA4D99D2B144}"/>
                </a:ext>
              </a:extLst>
            </p:cNvPr>
            <p:cNvCxnSpPr>
              <a:cxnSpLocks/>
            </p:cNvCxnSpPr>
            <p:nvPr/>
          </p:nvCxnSpPr>
          <p:spPr>
            <a:xfrm flipV="1">
              <a:off x="2167468" y="1577768"/>
              <a:ext cx="2711337" cy="1400047"/>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8D1A595-4B77-D01E-1D0A-F275E2C78A20}"/>
                </a:ext>
              </a:extLst>
            </p:cNvPr>
            <p:cNvCxnSpPr>
              <a:cxnSpLocks/>
            </p:cNvCxnSpPr>
            <p:nvPr/>
          </p:nvCxnSpPr>
          <p:spPr>
            <a:xfrm>
              <a:off x="4834577" y="1584414"/>
              <a:ext cx="1712496" cy="987016"/>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8CF6938C-3D21-D437-965C-8749DB91E8E6}"/>
                </a:ext>
              </a:extLst>
            </p:cNvPr>
            <p:cNvCxnSpPr>
              <a:cxnSpLocks/>
            </p:cNvCxnSpPr>
            <p:nvPr/>
          </p:nvCxnSpPr>
          <p:spPr>
            <a:xfrm flipV="1">
              <a:off x="2332066" y="2105661"/>
              <a:ext cx="2502511" cy="874160"/>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AD52DEBC-D920-8FAE-A6A1-E5E1DA4AB7CF}"/>
                </a:ext>
              </a:extLst>
            </p:cNvPr>
            <p:cNvCxnSpPr>
              <a:cxnSpLocks/>
            </p:cNvCxnSpPr>
            <p:nvPr/>
          </p:nvCxnSpPr>
          <p:spPr>
            <a:xfrm>
              <a:off x="4834577" y="2114493"/>
              <a:ext cx="1385749" cy="495425"/>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5132333A-7031-4024-1D0B-70163C453BE3}"/>
                </a:ext>
              </a:extLst>
            </p:cNvPr>
            <p:cNvCxnSpPr>
              <a:cxnSpLocks/>
            </p:cNvCxnSpPr>
            <p:nvPr/>
          </p:nvCxnSpPr>
          <p:spPr>
            <a:xfrm>
              <a:off x="2261937" y="3683137"/>
              <a:ext cx="2536658" cy="878458"/>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C83DE15-E977-01CA-4DF1-7BCA1ACC7739}"/>
                </a:ext>
              </a:extLst>
            </p:cNvPr>
            <p:cNvCxnSpPr>
              <a:cxnSpLocks/>
            </p:cNvCxnSpPr>
            <p:nvPr/>
          </p:nvCxnSpPr>
          <p:spPr>
            <a:xfrm flipV="1">
              <a:off x="4798595" y="3679287"/>
              <a:ext cx="1333500" cy="882308"/>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B8B3DCA6-B3D5-6003-A707-3046B7282157}"/>
                  </a:ext>
                </a:extLst>
              </p:cNvPr>
              <p:cNvSpPr txBox="1"/>
              <p:nvPr/>
            </p:nvSpPr>
            <p:spPr>
              <a:xfrm>
                <a:off x="7889643" y="1231932"/>
                <a:ext cx="4017318" cy="1219565"/>
              </a:xfrm>
              <a:prstGeom prst="rect">
                <a:avLst/>
              </a:prstGeom>
              <a:noFill/>
            </p:spPr>
            <p:txBody>
              <a:bodyPr wrap="none" rtlCol="0">
                <a:spAutoFit/>
              </a:bodyPr>
              <a:lstStyle/>
              <a:p>
                <a:r>
                  <a:rPr lang="en-US" dirty="0"/>
                  <a:t>Buildup B</a:t>
                </a:r>
              </a:p>
              <a:p>
                <a:endParaRPr lang="en-US" dirty="0"/>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𝐵</m:t>
                      </m:r>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𝑃𝑟𝑖𝑚𝑎𝑟𝑦</m:t>
                          </m:r>
                          <m:r>
                            <a:rPr lang="en-US" b="0" i="1" smtClean="0">
                              <a:latin typeface="Cambria Math" panose="02040503050406030204" pitchFamily="18" charset="0"/>
                            </a:rPr>
                            <m:t>+</m:t>
                          </m:r>
                          <m:r>
                            <a:rPr lang="en-US" b="0" i="1" smtClean="0">
                              <a:latin typeface="Cambria Math" panose="02040503050406030204" pitchFamily="18" charset="0"/>
                            </a:rPr>
                            <m:t>𝑠𝑐𝑎𝑡𝑡𝑒𝑟𝑒𝑑</m:t>
                          </m:r>
                          <m:r>
                            <a:rPr lang="en-US" b="0" i="1" smtClean="0">
                              <a:latin typeface="Cambria Math" panose="02040503050406030204" pitchFamily="18" charset="0"/>
                            </a:rPr>
                            <m:t> </m:t>
                          </m:r>
                          <m:r>
                            <a:rPr lang="en-US" b="0" i="1" smtClean="0">
                              <a:latin typeface="Cambria Math" panose="02040503050406030204" pitchFamily="18" charset="0"/>
                            </a:rPr>
                            <m:t>𝑝h𝑜𝑡𝑜𝑛𝑠</m:t>
                          </m:r>
                        </m:num>
                        <m:den>
                          <m:r>
                            <a:rPr lang="en-US" b="0" i="1" smtClean="0">
                              <a:latin typeface="Cambria Math" panose="02040503050406030204" pitchFamily="18" charset="0"/>
                            </a:rPr>
                            <m:t>𝑃𝑟𝑖𝑚𝑎𝑟𝑦</m:t>
                          </m:r>
                          <m:r>
                            <a:rPr lang="en-US" b="0" i="1" smtClean="0">
                              <a:latin typeface="Cambria Math" panose="02040503050406030204" pitchFamily="18" charset="0"/>
                            </a:rPr>
                            <m:t> </m:t>
                          </m:r>
                          <m:r>
                            <a:rPr lang="en-US" b="0" i="1" smtClean="0">
                              <a:latin typeface="Cambria Math" panose="02040503050406030204" pitchFamily="18" charset="0"/>
                            </a:rPr>
                            <m:t>𝑝h𝑜𝑡𝑜𝑛𝑠</m:t>
                          </m:r>
                        </m:den>
                      </m:f>
                    </m:oMath>
                  </m:oMathPara>
                </a14:m>
                <a:endParaRPr lang="en-GB" dirty="0"/>
              </a:p>
            </p:txBody>
          </p:sp>
        </mc:Choice>
        <mc:Fallback xmlns="">
          <p:sp>
            <p:nvSpPr>
              <p:cNvPr id="47" name="TextBox 46">
                <a:extLst>
                  <a:ext uri="{FF2B5EF4-FFF2-40B4-BE49-F238E27FC236}">
                    <a16:creationId xmlns:a16="http://schemas.microsoft.com/office/drawing/2014/main" id="{B8B3DCA6-B3D5-6003-A707-3046B7282157}"/>
                  </a:ext>
                </a:extLst>
              </p:cNvPr>
              <p:cNvSpPr txBox="1">
                <a:spLocks noRot="1" noChangeAspect="1" noMove="1" noResize="1" noEditPoints="1" noAdjustHandles="1" noChangeArrowheads="1" noChangeShapeType="1" noTextEdit="1"/>
              </p:cNvSpPr>
              <p:nvPr/>
            </p:nvSpPr>
            <p:spPr>
              <a:xfrm>
                <a:off x="7889643" y="1231932"/>
                <a:ext cx="4017318" cy="1219565"/>
              </a:xfrm>
              <a:prstGeom prst="rect">
                <a:avLst/>
              </a:prstGeom>
              <a:blipFill>
                <a:blip r:embed="rId4"/>
                <a:stretch>
                  <a:fillRect l="-1214" t="-2000"/>
                </a:stretch>
              </a:blipFill>
            </p:spPr>
            <p:txBody>
              <a:bodyPr/>
              <a:lstStyle/>
              <a:p>
                <a:r>
                  <a:rPr lang="en-GB">
                    <a:noFill/>
                  </a:rPr>
                  <a:t> </a:t>
                </a:r>
              </a:p>
            </p:txBody>
          </p:sp>
        </mc:Fallback>
      </mc:AlternateContent>
      <p:pic>
        <p:nvPicPr>
          <p:cNvPr id="48" name="Picture 47">
            <a:extLst>
              <a:ext uri="{FF2B5EF4-FFF2-40B4-BE49-F238E27FC236}">
                <a16:creationId xmlns:a16="http://schemas.microsoft.com/office/drawing/2014/main" id="{C6267EAC-3438-0B36-1F51-153B8FAD2006}"/>
              </a:ext>
            </a:extLst>
          </p:cNvPr>
          <p:cNvPicPr/>
          <p:nvPr/>
        </p:nvPicPr>
        <p:blipFill>
          <a:blip r:embed="rId5"/>
          <a:stretch>
            <a:fillRect/>
          </a:stretch>
        </p:blipFill>
        <p:spPr>
          <a:xfrm>
            <a:off x="7326894" y="2992908"/>
            <a:ext cx="4792779" cy="2898610"/>
          </a:xfrm>
          <a:prstGeom prst="rect">
            <a:avLst/>
          </a:prstGeom>
        </p:spPr>
      </p:pic>
    </p:spTree>
    <p:extLst>
      <p:ext uri="{BB962C8B-B14F-4D97-AF65-F5344CB8AC3E}">
        <p14:creationId xmlns:p14="http://schemas.microsoft.com/office/powerpoint/2010/main" val="3995591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0-#ppt_w/2"/>
                                          </p:val>
                                        </p:tav>
                                        <p:tav tm="100000">
                                          <p:val>
                                            <p:strVal val="#ppt_x"/>
                                          </p:val>
                                        </p:tav>
                                      </p:tavLst>
                                    </p:anim>
                                    <p:anim calcmode="lin" valueType="num">
                                      <p:cBhvr additive="base">
                                        <p:cTn id="14"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500"/>
                                        <p:tgtEl>
                                          <p:spTgt spid="4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fade">
                                      <p:cBhvr>
                                        <p:cTn id="24" dur="500"/>
                                        <p:tgtEl>
                                          <p:spTgt spid="4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8"/>
                                        </p:tgtEl>
                                        <p:attrNameLst>
                                          <p:attrName>style.visibility</p:attrName>
                                        </p:attrNameLst>
                                      </p:cBhvr>
                                      <p:to>
                                        <p:strVal val="visible"/>
                                      </p:to>
                                    </p:set>
                                    <p:animEffect transition="in" filter="fade">
                                      <p:cBhvr>
                                        <p:cTn id="2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2042F-CAD4-92F6-93C5-759B6EF4240A}"/>
              </a:ext>
            </a:extLst>
          </p:cNvPr>
          <p:cNvSpPr>
            <a:spLocks noGrp="1"/>
          </p:cNvSpPr>
          <p:nvPr>
            <p:ph type="title"/>
          </p:nvPr>
        </p:nvSpPr>
        <p:spPr/>
        <p:txBody>
          <a:bodyPr/>
          <a:lstStyle/>
          <a:p>
            <a:r>
              <a:rPr lang="en-US" dirty="0"/>
              <a:t>Shielding of residual radiation</a:t>
            </a:r>
            <a:endParaRPr lang="en-GB" dirty="0"/>
          </a:p>
        </p:txBody>
      </p:sp>
      <p:sp>
        <p:nvSpPr>
          <p:cNvPr id="4" name="Date Placeholder 3">
            <a:extLst>
              <a:ext uri="{FF2B5EF4-FFF2-40B4-BE49-F238E27FC236}">
                <a16:creationId xmlns:a16="http://schemas.microsoft.com/office/drawing/2014/main" id="{16788E80-0113-E373-9C26-92E0EADD2603}"/>
              </a:ext>
            </a:extLst>
          </p:cNvPr>
          <p:cNvSpPr>
            <a:spLocks noGrp="1"/>
          </p:cNvSpPr>
          <p:nvPr>
            <p:ph type="dt" sz="half" idx="10"/>
          </p:nvPr>
        </p:nvSpPr>
        <p:spPr/>
        <p:txBody>
          <a:bodyPr/>
          <a:lstStyle/>
          <a:p>
            <a:r>
              <a:rPr lang="en-US"/>
              <a:t>October 2023</a:t>
            </a:r>
            <a:endParaRPr lang="en-GB"/>
          </a:p>
        </p:txBody>
      </p:sp>
      <p:sp>
        <p:nvSpPr>
          <p:cNvPr id="5" name="Footer Placeholder 4">
            <a:extLst>
              <a:ext uri="{FF2B5EF4-FFF2-40B4-BE49-F238E27FC236}">
                <a16:creationId xmlns:a16="http://schemas.microsoft.com/office/drawing/2014/main" id="{4D2D3E76-1066-A68F-4AD4-8752581C3CEE}"/>
              </a:ext>
            </a:extLst>
          </p:cNvPr>
          <p:cNvSpPr>
            <a:spLocks noGrp="1"/>
          </p:cNvSpPr>
          <p:nvPr>
            <p:ph type="ftr" sz="quarter" idx="11"/>
          </p:nvPr>
        </p:nvSpPr>
        <p:spPr/>
        <p:txBody>
          <a:bodyPr/>
          <a:lstStyle/>
          <a:p>
            <a:r>
              <a:rPr lang="en-GB"/>
              <a:t>RADMEP Workshop 2024</a:t>
            </a:r>
          </a:p>
        </p:txBody>
      </p:sp>
      <p:sp>
        <p:nvSpPr>
          <p:cNvPr id="6" name="Slide Number Placeholder 5">
            <a:extLst>
              <a:ext uri="{FF2B5EF4-FFF2-40B4-BE49-F238E27FC236}">
                <a16:creationId xmlns:a16="http://schemas.microsoft.com/office/drawing/2014/main" id="{3E1F2987-E986-E0FB-9CA3-4ACE11C9CC07}"/>
              </a:ext>
            </a:extLst>
          </p:cNvPr>
          <p:cNvSpPr>
            <a:spLocks noGrp="1"/>
          </p:cNvSpPr>
          <p:nvPr>
            <p:ph type="sldNum" sz="quarter" idx="12"/>
          </p:nvPr>
        </p:nvSpPr>
        <p:spPr/>
        <p:txBody>
          <a:bodyPr/>
          <a:lstStyle/>
          <a:p>
            <a:fld id="{BCD55979-00CC-4874-A80E-0959E76EB92F}" type="slidenum">
              <a:rPr lang="en-GB" smtClean="0"/>
              <a:t>28</a:t>
            </a:fld>
            <a:endParaRPr lang="en-GB"/>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AE6EA64-2C98-0097-480C-4F62AE3EBB59}"/>
                  </a:ext>
                </a:extLst>
              </p:cNvPr>
              <p:cNvSpPr txBox="1"/>
              <p:nvPr/>
            </p:nvSpPr>
            <p:spPr>
              <a:xfrm>
                <a:off x="1232603" y="2425363"/>
                <a:ext cx="6175089" cy="80163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10</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𝑟</m:t>
                          </m:r>
                        </m:e>
                      </m:d>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ea typeface="Cambria Math" panose="02040503050406030204" pitchFamily="18" charset="0"/>
                            </a:rPr>
                            <m:t>𝜇</m:t>
                          </m:r>
                          <m:r>
                            <a:rPr lang="en-US" i="1">
                              <a:latin typeface="Cambria Math" panose="02040503050406030204" pitchFamily="18" charset="0"/>
                            </a:rPr>
                            <m:t>𝑆𝑣</m:t>
                          </m:r>
                        </m:num>
                        <m:den>
                          <m:r>
                            <a:rPr lang="en-US" i="1">
                              <a:latin typeface="Cambria Math" panose="02040503050406030204" pitchFamily="18" charset="0"/>
                            </a:rPr>
                            <m:t>h</m:t>
                          </m:r>
                        </m:den>
                      </m:f>
                      <m:r>
                        <a:rPr lang="en-US" i="1">
                          <a:latin typeface="Cambria Math" panose="02040503050406030204" pitchFamily="18" charset="0"/>
                        </a:rPr>
                        <m:t>]=</m:t>
                      </m:r>
                      <m:r>
                        <a:rPr lang="en-US" b="0" i="1" smtClean="0">
                          <a:latin typeface="Cambria Math" panose="02040503050406030204" pitchFamily="18" charset="0"/>
                        </a:rPr>
                        <m:t>3600</m:t>
                      </m:r>
                      <m:f>
                        <m:fPr>
                          <m:ctrlPr>
                            <a:rPr lang="en-US" i="1">
                              <a:latin typeface="Cambria Math" panose="02040503050406030204" pitchFamily="18" charset="0"/>
                            </a:rPr>
                          </m:ctrlPr>
                        </m:fPr>
                        <m:num>
                          <m:r>
                            <a:rPr lang="en-US" i="1">
                              <a:latin typeface="Cambria Math" panose="02040503050406030204" pitchFamily="18" charset="0"/>
                            </a:rPr>
                            <m:t>𝐴</m:t>
                          </m:r>
                        </m:num>
                        <m:den>
                          <m:r>
                            <a:rPr lang="en-US" i="1">
                              <a:latin typeface="Cambria Math" panose="02040503050406030204" pitchFamily="18" charset="0"/>
                            </a:rPr>
                            <m:t>4</m:t>
                          </m:r>
                          <m:r>
                            <a:rPr lang="en-US" i="1">
                              <a:latin typeface="Cambria Math" panose="02040503050406030204" pitchFamily="18" charset="0"/>
                              <a:ea typeface="Cambria Math" panose="02040503050406030204" pitchFamily="18" charset="0"/>
                            </a:rPr>
                            <m:t>𝜋</m:t>
                          </m:r>
                        </m:den>
                      </m:f>
                      <m:f>
                        <m:fPr>
                          <m:ctrlPr>
                            <a:rPr lang="en-US" b="0" i="1" smtClean="0">
                              <a:latin typeface="Cambria Math" panose="02040503050406030204" pitchFamily="18" charset="0"/>
                            </a:rPr>
                          </m:ctrlPr>
                        </m:fPr>
                        <m:num>
                          <m:r>
                            <a:rPr lang="en-US" b="0" i="1" smtClean="0">
                              <a:solidFill>
                                <a:schemeClr val="tx1"/>
                              </a:solidFill>
                              <a:latin typeface="Cambria Math" panose="02040503050406030204" pitchFamily="18" charset="0"/>
                            </a:rPr>
                            <m:t>1</m:t>
                          </m:r>
                        </m:num>
                        <m:den>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𝑟</m:t>
                              </m:r>
                            </m:e>
                            <m:sup>
                              <m:r>
                                <a:rPr lang="en-US" b="0" i="1" smtClean="0">
                                  <a:latin typeface="Cambria Math" panose="02040503050406030204" pitchFamily="18" charset="0"/>
                                  <a:ea typeface="Cambria Math" panose="02040503050406030204" pitchFamily="18" charset="0"/>
                                </a:rPr>
                                <m:t>2</m:t>
                              </m:r>
                            </m:sup>
                          </m:sSup>
                        </m:den>
                      </m:f>
                      <m:nary>
                        <m:naryPr>
                          <m:chr m:val="∑"/>
                          <m:supHide m:val="on"/>
                          <m:ctrlPr>
                            <a:rPr lang="en-US" i="1">
                              <a:latin typeface="Cambria Math" panose="02040503050406030204" pitchFamily="18" charset="0"/>
                            </a:rPr>
                          </m:ctrlPr>
                        </m:naryPr>
                        <m:sub>
                          <m:r>
                            <m:rPr>
                              <m:brk m:alnAt="7"/>
                            </m:rPr>
                            <a:rPr lang="en-US" i="1">
                              <a:latin typeface="Cambria Math" panose="02040503050406030204" pitchFamily="18" charset="0"/>
                            </a:rPr>
                            <m:t>𝑖</m:t>
                          </m:r>
                        </m:sub>
                        <m:sup/>
                        <m:e>
                          <m:r>
                            <a:rPr lang="en-US" i="1">
                              <a:latin typeface="Cambria Math" panose="02040503050406030204" pitchFamily="18" charset="0"/>
                            </a:rPr>
                            <m:t> </m:t>
                          </m:r>
                          <m:r>
                            <a:rPr lang="en-US" b="0" i="1" smtClean="0">
                              <a:latin typeface="Cambria Math" panose="02040503050406030204" pitchFamily="18" charset="0"/>
                            </a:rPr>
                            <m:t>𝐵</m:t>
                          </m:r>
                          <m:r>
                            <a:rPr lang="en-US" b="0" i="1" smtClean="0">
                              <a:latin typeface="Cambria Math" panose="02040503050406030204" pitchFamily="18" charset="0"/>
                            </a:rPr>
                            <m:t>(</m:t>
                          </m:r>
                          <m:r>
                            <a:rPr lang="en-US" b="0" i="1" smtClean="0">
                              <a:latin typeface="Cambria Math" panose="02040503050406030204" pitchFamily="18" charset="0"/>
                            </a:rPr>
                            <m:t>𝑑</m:t>
                          </m:r>
                          <m:r>
                            <a:rPr lang="en-US" b="0" i="1" smtClean="0">
                              <a:latin typeface="Cambria Math" panose="02040503050406030204" pitchFamily="18" charset="0"/>
                            </a:rPr>
                            <m:t>,</m:t>
                          </m:r>
                          <m:sSub>
                            <m:sSubPr>
                              <m:ctrlPr>
                                <a:rPr lang="en-US" i="1" smtClean="0">
                                  <a:latin typeface="Cambria Math" panose="02040503050406030204" pitchFamily="18" charset="0"/>
                                </a:rPr>
                              </m:ctrlPr>
                            </m:sSubPr>
                            <m:e>
                              <m:r>
                                <a:rPr lang="en-US" b="0" i="1" smtClean="0">
                                  <a:latin typeface="Cambria Math" panose="02040503050406030204" pitchFamily="18" charset="0"/>
                                </a:rPr>
                                <m:t>𝐸</m:t>
                              </m:r>
                            </m:e>
                            <m:sub>
                              <m:r>
                                <a:rPr lang="en-US" i="1">
                                  <a:latin typeface="Cambria Math" panose="02040503050406030204" pitchFamily="18" charset="0"/>
                                </a:rPr>
                                <m:t>𝑖</m:t>
                              </m:r>
                            </m:sub>
                          </m:sSub>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d>
                                <m:dPr>
                                  <m:ctrlPr>
                                    <a:rPr lang="en-US" b="0" i="1" smtClean="0">
                                      <a:latin typeface="Cambria Math" panose="02040503050406030204" pitchFamily="18" charset="0"/>
                                    </a:rPr>
                                  </m:ctrlPr>
                                </m:dPr>
                                <m:e>
                                  <m:f>
                                    <m:fPr>
                                      <m:ctrlPr>
                                        <a:rPr lang="en-US" i="1">
                                          <a:latin typeface="Cambria Math" panose="02040503050406030204" pitchFamily="18" charset="0"/>
                                        </a:rPr>
                                      </m:ctrlPr>
                                    </m:fPr>
                                    <m:num>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𝜇</m:t>
                                          </m:r>
                                        </m:e>
                                        <m:sub>
                                          <m:r>
                                            <a:rPr lang="en-US" b="0" i="1" smtClean="0">
                                              <a:latin typeface="Cambria Math" panose="02040503050406030204" pitchFamily="18" charset="0"/>
                                            </a:rPr>
                                            <m:t>𝑖</m:t>
                                          </m:r>
                                        </m:sub>
                                      </m:sSub>
                                    </m:num>
                                    <m:den>
                                      <m:r>
                                        <a:rPr lang="en-US" i="1" smtClean="0">
                                          <a:latin typeface="Cambria Math" panose="02040503050406030204" pitchFamily="18" charset="0"/>
                                          <a:ea typeface="Cambria Math" panose="02040503050406030204" pitchFamily="18" charset="0"/>
                                        </a:rPr>
                                        <m:t>𝜌</m:t>
                                      </m:r>
                                    </m:den>
                                  </m:f>
                                </m:e>
                              </m:d>
                              <m:r>
                                <a:rPr lang="en-US" i="1">
                                  <a:latin typeface="Cambria Math" panose="02040503050406030204" pitchFamily="18" charset="0"/>
                                  <a:ea typeface="Cambria Math" panose="02040503050406030204" pitchFamily="18" charset="0"/>
                                </a:rPr>
                                <m:t>𝜌</m:t>
                              </m:r>
                              <m:r>
                                <a:rPr lang="en-US" b="0" i="1" smtClean="0">
                                  <a:latin typeface="Cambria Math" panose="02040503050406030204" pitchFamily="18" charset="0"/>
                                  <a:ea typeface="Cambria Math" panose="02040503050406030204" pitchFamily="18" charset="0"/>
                                </a:rPr>
                                <m:t>𝑑</m:t>
                              </m:r>
                            </m:sup>
                          </m:sSup>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sSub>
                            <m:sSubPr>
                              <m:ctrlPr>
                                <a:rPr lang="en-US" i="1">
                                  <a:latin typeface="Cambria Math" panose="02040503050406030204" pitchFamily="18" charset="0"/>
                                </a:rPr>
                              </m:ctrlPr>
                            </m:sSubPr>
                            <m:e>
                              <m:r>
                                <a:rPr lang="en-US" i="1">
                                  <a:latin typeface="Cambria Math" panose="02040503050406030204" pitchFamily="18" charset="0"/>
                                </a:rPr>
                                <m:t>𝑓</m:t>
                              </m:r>
                            </m:e>
                            <m:sub>
                              <m:r>
                                <a:rPr lang="en-US" i="1">
                                  <a:latin typeface="Cambria Math" panose="02040503050406030204" pitchFamily="18" charset="0"/>
                                </a:rPr>
                                <m:t>𝑖</m:t>
                              </m:r>
                            </m:sub>
                          </m:sSub>
                        </m:e>
                      </m:nary>
                    </m:oMath>
                  </m:oMathPara>
                </a14:m>
                <a:endParaRPr lang="en-GB" dirty="0"/>
              </a:p>
            </p:txBody>
          </p:sp>
        </mc:Choice>
        <mc:Fallback xmlns="">
          <p:sp>
            <p:nvSpPr>
              <p:cNvPr id="8" name="TextBox 7">
                <a:extLst>
                  <a:ext uri="{FF2B5EF4-FFF2-40B4-BE49-F238E27FC236}">
                    <a16:creationId xmlns:a16="http://schemas.microsoft.com/office/drawing/2014/main" id="{8AE6EA64-2C98-0097-480C-4F62AE3EBB59}"/>
                  </a:ext>
                </a:extLst>
              </p:cNvPr>
              <p:cNvSpPr txBox="1">
                <a:spLocks noRot="1" noChangeAspect="1" noMove="1" noResize="1" noEditPoints="1" noAdjustHandles="1" noChangeArrowheads="1" noChangeShapeType="1" noTextEdit="1"/>
              </p:cNvSpPr>
              <p:nvPr/>
            </p:nvSpPr>
            <p:spPr>
              <a:xfrm>
                <a:off x="1232603" y="2425363"/>
                <a:ext cx="6175089" cy="801630"/>
              </a:xfrm>
              <a:prstGeom prst="rect">
                <a:avLst/>
              </a:prstGeom>
              <a:blipFill>
                <a:blip r:embed="rId2"/>
                <a:stretch>
                  <a:fillRect/>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63B29955-BCA2-003C-9F02-B8859909AF65}"/>
              </a:ext>
            </a:extLst>
          </p:cNvPr>
          <p:cNvSpPr txBox="1"/>
          <p:nvPr/>
        </p:nvSpPr>
        <p:spPr>
          <a:xfrm>
            <a:off x="838200" y="1849220"/>
            <a:ext cx="7987058" cy="369332"/>
          </a:xfrm>
          <a:prstGeom prst="rect">
            <a:avLst/>
          </a:prstGeom>
          <a:noFill/>
        </p:spPr>
        <p:txBody>
          <a:bodyPr wrap="none" rtlCol="0">
            <a:spAutoFit/>
          </a:bodyPr>
          <a:lstStyle/>
          <a:p>
            <a:r>
              <a:rPr lang="en-US" dirty="0"/>
              <a:t>Putting it all together one finds for the dose rate from one isotropic point source:</a:t>
            </a:r>
            <a:endParaRPr lang="en-GB" dirty="0"/>
          </a:p>
        </p:txBody>
      </p:sp>
      <p:sp>
        <p:nvSpPr>
          <p:cNvPr id="10" name="TextBox 9">
            <a:extLst>
              <a:ext uri="{FF2B5EF4-FFF2-40B4-BE49-F238E27FC236}">
                <a16:creationId xmlns:a16="http://schemas.microsoft.com/office/drawing/2014/main" id="{84931C2C-E230-C6B5-5F7C-82F7B4FFF51B}"/>
              </a:ext>
            </a:extLst>
          </p:cNvPr>
          <p:cNvSpPr txBox="1"/>
          <p:nvPr/>
        </p:nvSpPr>
        <p:spPr>
          <a:xfrm>
            <a:off x="838200" y="1124653"/>
            <a:ext cx="8925264" cy="369332"/>
          </a:xfrm>
          <a:prstGeom prst="rect">
            <a:avLst/>
          </a:prstGeom>
          <a:noFill/>
        </p:spPr>
        <p:txBody>
          <a:bodyPr wrap="none" rtlCol="0">
            <a:spAutoFit/>
          </a:bodyPr>
          <a:lstStyle/>
          <a:p>
            <a:r>
              <a:rPr lang="en-US" dirty="0"/>
              <a:t>Buildup factors can be found in literature for different materials and shielding thicknesses d</a:t>
            </a:r>
            <a:endParaRPr lang="en-GB"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EE761EBB-0443-0889-481A-115FDA20CB4E}"/>
                  </a:ext>
                </a:extLst>
              </p:cNvPr>
              <p:cNvSpPr txBox="1"/>
              <p:nvPr/>
            </p:nvSpPr>
            <p:spPr>
              <a:xfrm>
                <a:off x="7100052" y="3429000"/>
                <a:ext cx="4717317" cy="1877437"/>
              </a:xfrm>
              <a:prstGeom prst="rect">
                <a:avLst/>
              </a:prstGeom>
              <a:noFill/>
            </p:spPr>
            <p:txBody>
              <a:bodyPr wrap="none" rtlCol="0">
                <a:spAutoFit/>
              </a:bodyPr>
              <a:lstStyle/>
              <a:p>
                <a:r>
                  <a:rPr lang="en-US" sz="1200" dirty="0"/>
                  <a:t>A … source strength (</a:t>
                </a:r>
                <a:r>
                  <a:rPr lang="en-US" sz="1200" dirty="0" err="1"/>
                  <a:t>Bq</a:t>
                </a:r>
                <a:r>
                  <a:rPr lang="en-US" sz="1200" dirty="0"/>
                  <a:t>)</a:t>
                </a:r>
              </a:p>
              <a:p>
                <a:r>
                  <a:rPr lang="en-US" sz="1200" dirty="0"/>
                  <a:t>r …  distance (cm)</a:t>
                </a:r>
                <a:br>
                  <a:rPr lang="en-US" sz="1200" dirty="0"/>
                </a:br>
                <a:r>
                  <a:rPr lang="en-US" sz="1200" dirty="0"/>
                  <a:t>Y</a:t>
                </a:r>
                <a:r>
                  <a:rPr lang="en-US" sz="1200" baseline="-25000" dirty="0"/>
                  <a:t>i </a:t>
                </a:r>
                <a:r>
                  <a:rPr lang="en-US" sz="1200" dirty="0"/>
                  <a:t>… yield of </a:t>
                </a:r>
                <a:r>
                  <a:rPr lang="en-US" sz="1200" dirty="0" err="1"/>
                  <a:t>i</a:t>
                </a:r>
                <a:r>
                  <a:rPr lang="en-US" sz="1200" baseline="30000" dirty="0" err="1"/>
                  <a:t>th</a:t>
                </a:r>
                <a:r>
                  <a:rPr lang="en-US" sz="1200" dirty="0"/>
                  <a:t> gamma line per decay</a:t>
                </a:r>
              </a:p>
              <a:p>
                <a:r>
                  <a:rPr lang="en-US" sz="1200" dirty="0"/>
                  <a:t>f</a:t>
                </a:r>
                <a:r>
                  <a:rPr lang="en-US" sz="1200" baseline="-25000" dirty="0"/>
                  <a:t>i </a:t>
                </a:r>
                <a:r>
                  <a:rPr lang="en-US" sz="1200" dirty="0"/>
                  <a:t>… dose conversion coefficient for the </a:t>
                </a:r>
                <a:r>
                  <a:rPr lang="en-US" sz="1200" dirty="0" err="1"/>
                  <a:t>i</a:t>
                </a:r>
                <a:r>
                  <a:rPr lang="en-US" sz="1200" baseline="30000" dirty="0" err="1"/>
                  <a:t>th</a:t>
                </a:r>
                <a:r>
                  <a:rPr lang="en-US" sz="1200" dirty="0"/>
                  <a:t> gamma line (</a:t>
                </a:r>
                <a:r>
                  <a:rPr lang="en-US" sz="1200" dirty="0">
                    <a:latin typeface="Symbol" panose="05050102010706020507" pitchFamily="18" charset="2"/>
                  </a:rPr>
                  <a:t>m</a:t>
                </a:r>
                <a:r>
                  <a:rPr lang="en-US" sz="1200" dirty="0"/>
                  <a:t>Sv cm</a:t>
                </a:r>
                <a:r>
                  <a:rPr lang="en-US" sz="1200" baseline="30000" dirty="0"/>
                  <a:t>2</a:t>
                </a:r>
                <a:r>
                  <a:rPr lang="en-US" sz="1200" dirty="0"/>
                  <a:t>)</a:t>
                </a:r>
                <a:br>
                  <a:rPr lang="en-US" sz="1200" dirty="0"/>
                </a:br>
                <a:r>
                  <a:rPr lang="en-US" sz="1200" dirty="0"/>
                  <a:t>d … thickness of attenuating medium (cm)</a:t>
                </a:r>
                <a:br>
                  <a:rPr lang="en-US" sz="1200" dirty="0"/>
                </a:br>
                <a:r>
                  <a:rPr lang="en-US" sz="1200" dirty="0">
                    <a:latin typeface="Symbol" panose="05050102010706020507" pitchFamily="18" charset="2"/>
                  </a:rPr>
                  <a:t>r</a:t>
                </a:r>
                <a:r>
                  <a:rPr lang="en-US" sz="1200" dirty="0"/>
                  <a:t> … density (g/cm</a:t>
                </a:r>
                <a:r>
                  <a:rPr lang="en-US" sz="1200" baseline="30000" dirty="0"/>
                  <a:t>3</a:t>
                </a:r>
                <a:r>
                  <a:rPr lang="en-US" sz="1200" dirty="0"/>
                  <a:t>)</a:t>
                </a:r>
              </a:p>
              <a:p>
                <a:r>
                  <a:rPr lang="en-US" sz="1200" dirty="0"/>
                  <a:t>B … buildup factor as function of d and energy of the </a:t>
                </a:r>
                <a:r>
                  <a:rPr lang="en-US" sz="1200" dirty="0" err="1"/>
                  <a:t>i</a:t>
                </a:r>
                <a:r>
                  <a:rPr lang="en-US" sz="1200" baseline="30000" dirty="0" err="1"/>
                  <a:t>th</a:t>
                </a:r>
                <a:r>
                  <a:rPr lang="en-US" sz="1200" dirty="0"/>
                  <a:t> gamma line</a:t>
                </a:r>
              </a:p>
              <a:p>
                <a14:m>
                  <m:oMath xmlns:m="http://schemas.openxmlformats.org/officeDocument/2006/math">
                    <m:sSub>
                      <m:sSubPr>
                        <m:ctrlPr>
                          <a:rPr lang="en-GB" sz="1200" i="1" smtClean="0">
                            <a:solidFill>
                              <a:schemeClr val="tx1"/>
                            </a:solidFill>
                            <a:latin typeface="Cambria Math" panose="02040503050406030204" pitchFamily="18" charset="0"/>
                          </a:rPr>
                        </m:ctrlPr>
                      </m:sSubPr>
                      <m:e>
                        <m:r>
                          <a:rPr lang="en-GB" sz="1200" i="1">
                            <a:solidFill>
                              <a:schemeClr val="tx1"/>
                            </a:solidFill>
                            <a:latin typeface="Cambria Math" panose="02040503050406030204" pitchFamily="18" charset="0"/>
                          </a:rPr>
                          <m:t>𝜇</m:t>
                        </m:r>
                      </m:e>
                      <m:sub>
                        <m:r>
                          <a:rPr lang="en-US" sz="1200" b="0" i="1" smtClean="0">
                            <a:solidFill>
                              <a:schemeClr val="tx1"/>
                            </a:solidFill>
                            <a:latin typeface="Cambria Math" panose="02040503050406030204" pitchFamily="18" charset="0"/>
                          </a:rPr>
                          <m:t>𝑖</m:t>
                        </m:r>
                      </m:sub>
                    </m:sSub>
                    <m:d>
                      <m:dPr>
                        <m:ctrlPr>
                          <a:rPr lang="en-GB" sz="1200" i="1">
                            <a:solidFill>
                              <a:schemeClr val="tx1"/>
                            </a:solidFill>
                            <a:latin typeface="Cambria Math" panose="02040503050406030204" pitchFamily="18" charset="0"/>
                          </a:rPr>
                        </m:ctrlPr>
                      </m:dPr>
                      <m:e>
                        <m:sSub>
                          <m:sSubPr>
                            <m:ctrlPr>
                              <a:rPr lang="en-GB" sz="1200" i="1">
                                <a:solidFill>
                                  <a:schemeClr val="tx1"/>
                                </a:solidFill>
                                <a:latin typeface="Cambria Math" panose="02040503050406030204" pitchFamily="18" charset="0"/>
                              </a:rPr>
                            </m:ctrlPr>
                          </m:sSubPr>
                          <m:e>
                            <m:r>
                              <a:rPr lang="en-GB" sz="1200" i="1">
                                <a:solidFill>
                                  <a:schemeClr val="tx1"/>
                                </a:solidFill>
                                <a:latin typeface="Cambria Math" panose="02040503050406030204" pitchFamily="18" charset="0"/>
                              </a:rPr>
                              <m:t>𝐸</m:t>
                            </m:r>
                          </m:e>
                          <m:sub>
                            <m:r>
                              <a:rPr lang="en-US" sz="1200" b="0" i="1" smtClean="0">
                                <a:solidFill>
                                  <a:schemeClr val="tx1"/>
                                </a:solidFill>
                                <a:latin typeface="Cambria Math" panose="02040503050406030204" pitchFamily="18" charset="0"/>
                              </a:rPr>
                              <m:t>𝑖</m:t>
                            </m:r>
                          </m:sub>
                        </m:sSub>
                      </m:e>
                    </m:d>
                  </m:oMath>
                </a14:m>
                <a:r>
                  <a:rPr lang="en-GB" sz="1200" dirty="0"/>
                  <a:t>/</a:t>
                </a:r>
                <a:r>
                  <a:rPr lang="en-US" sz="1200" dirty="0">
                    <a:latin typeface="Symbol" panose="05050102010706020507" pitchFamily="18" charset="2"/>
                  </a:rPr>
                  <a:t> r</a:t>
                </a:r>
                <a:r>
                  <a:rPr lang="en-GB" sz="1200" dirty="0"/>
                  <a:t> … mass attenuation </a:t>
                </a:r>
                <a:r>
                  <a:rPr lang="en-GB" sz="1200" dirty="0" err="1"/>
                  <a:t>coeff</a:t>
                </a:r>
                <a:r>
                  <a:rPr lang="en-GB" sz="1200" dirty="0"/>
                  <a:t>. </a:t>
                </a:r>
                <a:r>
                  <a:rPr lang="en-US" sz="1200" dirty="0"/>
                  <a:t>of the </a:t>
                </a:r>
                <a:r>
                  <a:rPr lang="en-US" sz="1200" dirty="0" err="1"/>
                  <a:t>i</a:t>
                </a:r>
                <a:r>
                  <a:rPr lang="en-US" sz="1200" baseline="30000" dirty="0" err="1"/>
                  <a:t>th</a:t>
                </a:r>
                <a:r>
                  <a:rPr lang="en-US" sz="1200" dirty="0"/>
                  <a:t>  gamma line with energy E</a:t>
                </a:r>
                <a:r>
                  <a:rPr lang="en-US" sz="1200" baseline="-25000" dirty="0"/>
                  <a:t>i</a:t>
                </a:r>
              </a:p>
              <a:p>
                <a:endParaRPr lang="en-US" sz="1200" dirty="0"/>
              </a:p>
              <a:p>
                <a:endParaRPr lang="en-GB" sz="1200" baseline="-25000" dirty="0"/>
              </a:p>
            </p:txBody>
          </p:sp>
        </mc:Choice>
        <mc:Fallback xmlns="">
          <p:sp>
            <p:nvSpPr>
              <p:cNvPr id="11" name="TextBox 10">
                <a:extLst>
                  <a:ext uri="{FF2B5EF4-FFF2-40B4-BE49-F238E27FC236}">
                    <a16:creationId xmlns:a16="http://schemas.microsoft.com/office/drawing/2014/main" id="{EE761EBB-0443-0889-481A-115FDA20CB4E}"/>
                  </a:ext>
                </a:extLst>
              </p:cNvPr>
              <p:cNvSpPr txBox="1">
                <a:spLocks noRot="1" noChangeAspect="1" noMove="1" noResize="1" noEditPoints="1" noAdjustHandles="1" noChangeArrowheads="1" noChangeShapeType="1" noTextEdit="1"/>
              </p:cNvSpPr>
              <p:nvPr/>
            </p:nvSpPr>
            <p:spPr>
              <a:xfrm>
                <a:off x="7100052" y="3429000"/>
                <a:ext cx="4717317" cy="1877437"/>
              </a:xfrm>
              <a:prstGeom prst="rect">
                <a:avLst/>
              </a:prstGeom>
              <a:blipFill>
                <a:blip r:embed="rId3"/>
                <a:stretch>
                  <a:fillRect l="-129" t="-651"/>
                </a:stretch>
              </a:blipFill>
            </p:spPr>
            <p:txBody>
              <a:bodyPr/>
              <a:lstStyle/>
              <a:p>
                <a:r>
                  <a:rPr lang="en-GB">
                    <a:noFill/>
                  </a:rPr>
                  <a:t> </a:t>
                </a:r>
              </a:p>
            </p:txBody>
          </p:sp>
        </mc:Fallback>
      </mc:AlternateContent>
      <p:sp>
        <p:nvSpPr>
          <p:cNvPr id="12" name="TextBox 11">
            <a:extLst>
              <a:ext uri="{FF2B5EF4-FFF2-40B4-BE49-F238E27FC236}">
                <a16:creationId xmlns:a16="http://schemas.microsoft.com/office/drawing/2014/main" id="{BF0C8BCF-E4FF-F559-D6AE-FF7ACAC6CC93}"/>
              </a:ext>
            </a:extLst>
          </p:cNvPr>
          <p:cNvSpPr txBox="1"/>
          <p:nvPr/>
        </p:nvSpPr>
        <p:spPr>
          <a:xfrm>
            <a:off x="416147" y="5141086"/>
            <a:ext cx="11498789" cy="646331"/>
          </a:xfrm>
          <a:prstGeom prst="rect">
            <a:avLst/>
          </a:prstGeom>
          <a:noFill/>
        </p:spPr>
        <p:txBody>
          <a:bodyPr wrap="none" rtlCol="0">
            <a:spAutoFit/>
          </a:bodyPr>
          <a:lstStyle/>
          <a:p>
            <a:r>
              <a:rPr lang="en-US" dirty="0"/>
              <a:t>At hadron/ion beam energies of &gt;1 GeV we can easily create many hundreds of different isotopes within the different </a:t>
            </a:r>
          </a:p>
          <a:p>
            <a:r>
              <a:rPr lang="en-US" dirty="0"/>
              <a:t>materials </a:t>
            </a:r>
            <a:r>
              <a:rPr lang="en-US" dirty="0">
                <a:sym typeface="Wingdings" panose="05000000000000000000" pitchFamily="2" charset="2"/>
              </a:rPr>
              <a:t> dose rate calculation becomes very heavy  </a:t>
            </a:r>
            <a:r>
              <a:rPr lang="en-US" u="sng" dirty="0">
                <a:sym typeface="Wingdings" panose="05000000000000000000" pitchFamily="2" charset="2"/>
              </a:rPr>
              <a:t>Monte Carlo is an extremely elegant and powerful solution</a:t>
            </a:r>
            <a:endParaRPr lang="en-GB" u="sng" dirty="0"/>
          </a:p>
        </p:txBody>
      </p:sp>
    </p:spTree>
    <p:extLst>
      <p:ext uri="{BB962C8B-B14F-4D97-AF65-F5344CB8AC3E}">
        <p14:creationId xmlns:p14="http://schemas.microsoft.com/office/powerpoint/2010/main" val="31844657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93913-A2E2-A849-62D2-DEB51C2E7528}"/>
              </a:ext>
            </a:extLst>
          </p:cNvPr>
          <p:cNvSpPr>
            <a:spLocks noGrp="1"/>
          </p:cNvSpPr>
          <p:nvPr>
            <p:ph type="title"/>
          </p:nvPr>
        </p:nvSpPr>
        <p:spPr/>
        <p:txBody>
          <a:bodyPr/>
          <a:lstStyle/>
          <a:p>
            <a:r>
              <a:rPr lang="en-US" dirty="0"/>
              <a:t>Measurement of residual radiation</a:t>
            </a:r>
            <a:endParaRPr lang="en-GB" dirty="0"/>
          </a:p>
        </p:txBody>
      </p:sp>
      <p:sp>
        <p:nvSpPr>
          <p:cNvPr id="4" name="Date Placeholder 3">
            <a:extLst>
              <a:ext uri="{FF2B5EF4-FFF2-40B4-BE49-F238E27FC236}">
                <a16:creationId xmlns:a16="http://schemas.microsoft.com/office/drawing/2014/main" id="{7DF28B6A-6568-9DD9-EEFB-35CD8BB6B049}"/>
              </a:ext>
            </a:extLst>
          </p:cNvPr>
          <p:cNvSpPr>
            <a:spLocks noGrp="1"/>
          </p:cNvSpPr>
          <p:nvPr>
            <p:ph type="dt" sz="half" idx="10"/>
          </p:nvPr>
        </p:nvSpPr>
        <p:spPr/>
        <p:txBody>
          <a:bodyPr/>
          <a:lstStyle/>
          <a:p>
            <a:r>
              <a:rPr lang="en-US"/>
              <a:t>October 2023</a:t>
            </a:r>
            <a:endParaRPr lang="en-GB"/>
          </a:p>
        </p:txBody>
      </p:sp>
      <p:sp>
        <p:nvSpPr>
          <p:cNvPr id="5" name="Footer Placeholder 4">
            <a:extLst>
              <a:ext uri="{FF2B5EF4-FFF2-40B4-BE49-F238E27FC236}">
                <a16:creationId xmlns:a16="http://schemas.microsoft.com/office/drawing/2014/main" id="{52904A24-1C49-064A-0D8F-EF1208F0C4FF}"/>
              </a:ext>
            </a:extLst>
          </p:cNvPr>
          <p:cNvSpPr>
            <a:spLocks noGrp="1"/>
          </p:cNvSpPr>
          <p:nvPr>
            <p:ph type="ftr" sz="quarter" idx="11"/>
          </p:nvPr>
        </p:nvSpPr>
        <p:spPr/>
        <p:txBody>
          <a:bodyPr/>
          <a:lstStyle/>
          <a:p>
            <a:r>
              <a:rPr lang="en-GB"/>
              <a:t>RADMEP Workshop 2024</a:t>
            </a:r>
          </a:p>
        </p:txBody>
      </p:sp>
      <p:sp>
        <p:nvSpPr>
          <p:cNvPr id="6" name="Slide Number Placeholder 5">
            <a:extLst>
              <a:ext uri="{FF2B5EF4-FFF2-40B4-BE49-F238E27FC236}">
                <a16:creationId xmlns:a16="http://schemas.microsoft.com/office/drawing/2014/main" id="{1736A153-BB37-B9B7-5699-A4F08E28AA30}"/>
              </a:ext>
            </a:extLst>
          </p:cNvPr>
          <p:cNvSpPr>
            <a:spLocks noGrp="1"/>
          </p:cNvSpPr>
          <p:nvPr>
            <p:ph type="sldNum" sz="quarter" idx="12"/>
          </p:nvPr>
        </p:nvSpPr>
        <p:spPr/>
        <p:txBody>
          <a:bodyPr/>
          <a:lstStyle/>
          <a:p>
            <a:fld id="{BCD55979-00CC-4874-A80E-0959E76EB92F}" type="slidenum">
              <a:rPr lang="en-GB" smtClean="0"/>
              <a:t>29</a:t>
            </a:fld>
            <a:endParaRPr lang="en-GB"/>
          </a:p>
        </p:txBody>
      </p:sp>
      <p:sp>
        <p:nvSpPr>
          <p:cNvPr id="7" name="Content Placeholder 3">
            <a:extLst>
              <a:ext uri="{FF2B5EF4-FFF2-40B4-BE49-F238E27FC236}">
                <a16:creationId xmlns:a16="http://schemas.microsoft.com/office/drawing/2014/main" id="{16FA852B-E8CE-2C69-7D93-730302C1385F}"/>
              </a:ext>
            </a:extLst>
          </p:cNvPr>
          <p:cNvSpPr>
            <a:spLocks noGrp="1"/>
          </p:cNvSpPr>
          <p:nvPr>
            <p:ph sz="quarter" idx="1"/>
          </p:nvPr>
        </p:nvSpPr>
        <p:spPr>
          <a:xfrm>
            <a:off x="0" y="1216562"/>
            <a:ext cx="5380002" cy="399765"/>
          </a:xfrm>
        </p:spPr>
        <p:txBody>
          <a:bodyPr>
            <a:noAutofit/>
          </a:bodyPr>
          <a:lstStyle/>
          <a:p>
            <a:pPr marL="0" indent="0" algn="ctr">
              <a:buNone/>
            </a:pPr>
            <a:r>
              <a:rPr lang="en-US" sz="2000" dirty="0"/>
              <a:t>Prompt ionizing radiation  </a:t>
            </a:r>
            <a:br>
              <a:rPr lang="en-US" sz="2000" dirty="0"/>
            </a:br>
            <a:r>
              <a:rPr lang="en-US" sz="2000" dirty="0"/>
              <a:t>beam on</a:t>
            </a:r>
          </a:p>
          <a:p>
            <a:pPr algn="ctr"/>
            <a:endParaRPr lang="en-US" sz="3200" dirty="0"/>
          </a:p>
          <a:p>
            <a:pPr algn="ctr"/>
            <a:endParaRPr lang="en-US" sz="3200" dirty="0"/>
          </a:p>
          <a:p>
            <a:pPr algn="ctr"/>
            <a:endParaRPr lang="en-US" sz="3200" dirty="0"/>
          </a:p>
        </p:txBody>
      </p:sp>
      <p:sp>
        <p:nvSpPr>
          <p:cNvPr id="8" name="Content Placeholder 3">
            <a:extLst>
              <a:ext uri="{FF2B5EF4-FFF2-40B4-BE49-F238E27FC236}">
                <a16:creationId xmlns:a16="http://schemas.microsoft.com/office/drawing/2014/main" id="{AE32B32D-A94E-F88F-A41B-06D2CF316FE5}"/>
              </a:ext>
            </a:extLst>
          </p:cNvPr>
          <p:cNvSpPr txBox="1">
            <a:spLocks/>
          </p:cNvSpPr>
          <p:nvPr/>
        </p:nvSpPr>
        <p:spPr bwMode="auto">
          <a:xfrm>
            <a:off x="4636716" y="1149583"/>
            <a:ext cx="850676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2"/>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2"/>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2"/>
                </a:solidFill>
                <a:latin typeface="+mn-lt"/>
                <a:ea typeface="+mn-ea"/>
                <a:cs typeface="+mn-cs"/>
              </a:defRPr>
            </a:lvl3pPr>
            <a:lvl4pPr marL="1371600" indent="-228600" algn="l" rtl="0" eaLnBrk="0" fontAlgn="base" hangingPunct="0">
              <a:spcBef>
                <a:spcPts val="400"/>
              </a:spcBef>
              <a:spcAft>
                <a:spcPct val="0"/>
              </a:spcAft>
              <a:buClr>
                <a:srgbClr val="A04DA3"/>
              </a:buClr>
              <a:buSzPct val="75000"/>
              <a:buFont typeface="Wingdings" pitchFamily="2" charset="2"/>
              <a:buChar char=""/>
              <a:defRPr sz="2000" kern="1200">
                <a:solidFill>
                  <a:schemeClr val="tx2"/>
                </a:solidFill>
                <a:latin typeface="+mn-lt"/>
                <a:ea typeface="+mn-ea"/>
                <a:cs typeface="+mn-cs"/>
              </a:defRPr>
            </a:lvl4pPr>
            <a:lvl5pPr marL="1828800" indent="-228600" algn="l" rtl="0" eaLnBrk="0" fontAlgn="base" hangingPunct="0">
              <a:spcBef>
                <a:spcPts val="400"/>
              </a:spcBef>
              <a:spcAft>
                <a:spcPct val="0"/>
              </a:spcAft>
              <a:buClr>
                <a:srgbClr val="C4652D"/>
              </a:buClr>
              <a:buSzPct val="65000"/>
              <a:buFont typeface="Wingdings" pitchFamily="2" charset="2"/>
              <a:buChar char=""/>
              <a:defRPr sz="2000" kern="1200">
                <a:solidFill>
                  <a:schemeClr val="tx2"/>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lgn="ctr">
              <a:buClr>
                <a:srgbClr val="438086"/>
              </a:buClr>
              <a:buNone/>
            </a:pPr>
            <a:r>
              <a:rPr lang="en-US" sz="2000" dirty="0">
                <a:solidFill>
                  <a:schemeClr val="tx1"/>
                </a:solidFill>
              </a:rPr>
              <a:t>Ionizing Radiation due to induced radioactivity</a:t>
            </a:r>
            <a:br>
              <a:rPr lang="en-US" sz="2000" dirty="0">
                <a:solidFill>
                  <a:schemeClr val="tx1"/>
                </a:solidFill>
              </a:rPr>
            </a:br>
            <a:r>
              <a:rPr lang="en-US" sz="2000" dirty="0">
                <a:solidFill>
                  <a:schemeClr val="tx1"/>
                </a:solidFill>
              </a:rPr>
              <a:t> beam off</a:t>
            </a:r>
            <a:endParaRPr lang="en-GB" sz="2000" dirty="0">
              <a:solidFill>
                <a:schemeClr val="tx1"/>
              </a:solidFill>
            </a:endParaRPr>
          </a:p>
        </p:txBody>
      </p:sp>
      <p:sp>
        <p:nvSpPr>
          <p:cNvPr id="9" name="TextBox 8">
            <a:extLst>
              <a:ext uri="{FF2B5EF4-FFF2-40B4-BE49-F238E27FC236}">
                <a16:creationId xmlns:a16="http://schemas.microsoft.com/office/drawing/2014/main" id="{64A6F7D4-A26D-24B1-96B5-A202CC38C814}"/>
              </a:ext>
            </a:extLst>
          </p:cNvPr>
          <p:cNvSpPr txBox="1"/>
          <p:nvPr/>
        </p:nvSpPr>
        <p:spPr>
          <a:xfrm>
            <a:off x="10114705" y="2713417"/>
            <a:ext cx="1806631" cy="1477328"/>
          </a:xfrm>
          <a:prstGeom prst="rect">
            <a:avLst/>
          </a:prstGeom>
          <a:noFill/>
        </p:spPr>
        <p:txBody>
          <a:bodyPr wrap="square" rtlCol="0">
            <a:spAutoFit/>
          </a:bodyPr>
          <a:lstStyle/>
          <a:p>
            <a:pPr eaLnBrk="0" fontAlgn="base" hangingPunct="0">
              <a:spcBef>
                <a:spcPct val="0"/>
              </a:spcBef>
              <a:spcAft>
                <a:spcPct val="0"/>
              </a:spcAft>
            </a:pPr>
            <a:r>
              <a:rPr lang="en-US" dirty="0">
                <a:solidFill>
                  <a:schemeClr val="accent6"/>
                </a:solidFill>
                <a:latin typeface="Symbol" panose="05050102010706020507" pitchFamily="18" charset="2"/>
                <a:ea typeface="ＭＳ Ｐゴシック" pitchFamily="34" charset="-128"/>
              </a:rPr>
              <a:t>a, b</a:t>
            </a:r>
            <a:r>
              <a:rPr lang="en-US" dirty="0">
                <a:solidFill>
                  <a:schemeClr val="accent6"/>
                </a:solidFill>
                <a:ea typeface="ＭＳ Ｐゴシック" pitchFamily="34" charset="-128"/>
              </a:rPr>
              <a:t>-, </a:t>
            </a:r>
            <a:r>
              <a:rPr lang="en-US" dirty="0">
                <a:solidFill>
                  <a:schemeClr val="accent6"/>
                </a:solidFill>
                <a:latin typeface="Symbol" panose="05050102010706020507" pitchFamily="18" charset="2"/>
                <a:ea typeface="ＭＳ Ｐゴシック" pitchFamily="34" charset="-128"/>
              </a:rPr>
              <a:t>g</a:t>
            </a:r>
            <a:r>
              <a:rPr lang="en-US" dirty="0">
                <a:solidFill>
                  <a:schemeClr val="accent6"/>
                </a:solidFill>
                <a:ea typeface="ＭＳ Ｐゴシック" pitchFamily="34" charset="-128"/>
              </a:rPr>
              <a:t>-radiation, </a:t>
            </a:r>
          </a:p>
          <a:p>
            <a:pPr eaLnBrk="0" fontAlgn="base" hangingPunct="0">
              <a:spcBef>
                <a:spcPct val="0"/>
              </a:spcBef>
              <a:spcAft>
                <a:spcPct val="0"/>
              </a:spcAft>
            </a:pPr>
            <a:r>
              <a:rPr lang="en-US" dirty="0">
                <a:solidFill>
                  <a:schemeClr val="accent6"/>
                </a:solidFill>
                <a:ea typeface="ＭＳ Ｐゴシック" pitchFamily="34" charset="-128"/>
              </a:rPr>
              <a:t>Main </a:t>
            </a:r>
            <a:r>
              <a:rPr lang="en-US" dirty="0">
                <a:solidFill>
                  <a:schemeClr val="accent6"/>
                </a:solidFill>
                <a:latin typeface="Symbol" panose="05050102010706020507" pitchFamily="18" charset="2"/>
                <a:ea typeface="ＭＳ Ｐゴシック" pitchFamily="34" charset="-128"/>
              </a:rPr>
              <a:t>g </a:t>
            </a:r>
            <a:r>
              <a:rPr lang="en-US" dirty="0">
                <a:solidFill>
                  <a:schemeClr val="accent6"/>
                </a:solidFill>
                <a:ea typeface="ＭＳ Ｐゴシック" pitchFamily="34" charset="-128"/>
              </a:rPr>
              <a:t>energies: &lt; 2.76 MeV</a:t>
            </a:r>
          </a:p>
        </p:txBody>
      </p:sp>
      <p:grpSp>
        <p:nvGrpSpPr>
          <p:cNvPr id="10" name="Group 9">
            <a:extLst>
              <a:ext uri="{FF2B5EF4-FFF2-40B4-BE49-F238E27FC236}">
                <a16:creationId xmlns:a16="http://schemas.microsoft.com/office/drawing/2014/main" id="{9CA94C92-0534-C3F4-1CA9-E44771C867D5}"/>
              </a:ext>
            </a:extLst>
          </p:cNvPr>
          <p:cNvGrpSpPr/>
          <p:nvPr/>
        </p:nvGrpSpPr>
        <p:grpSpPr>
          <a:xfrm>
            <a:off x="970049" y="2376250"/>
            <a:ext cx="3744416" cy="2376264"/>
            <a:chOff x="611560" y="1412776"/>
            <a:chExt cx="4076700" cy="2592288"/>
          </a:xfrm>
        </p:grpSpPr>
        <p:sp>
          <p:nvSpPr>
            <p:cNvPr id="11" name="Rectangle 10">
              <a:extLst>
                <a:ext uri="{FF2B5EF4-FFF2-40B4-BE49-F238E27FC236}">
                  <a16:creationId xmlns:a16="http://schemas.microsoft.com/office/drawing/2014/main" id="{EB498166-572A-2708-1FEA-905459C0B197}"/>
                </a:ext>
              </a:extLst>
            </p:cNvPr>
            <p:cNvSpPr/>
            <p:nvPr/>
          </p:nvSpPr>
          <p:spPr>
            <a:xfrm>
              <a:off x="611560" y="1412776"/>
              <a:ext cx="4076700" cy="25922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2400">
                <a:solidFill>
                  <a:prstClr val="white"/>
                </a:solidFill>
              </a:endParaRPr>
            </a:p>
          </p:txBody>
        </p:sp>
        <p:pic>
          <p:nvPicPr>
            <p:cNvPr id="12" name="Picture 14" descr="C:\Tis\Conferences, courses, talks\beam_on-real.cdr">
              <a:extLst>
                <a:ext uri="{FF2B5EF4-FFF2-40B4-BE49-F238E27FC236}">
                  <a16:creationId xmlns:a16="http://schemas.microsoft.com/office/drawing/2014/main" id="{8D749AF3-7D5E-02E0-A073-8494DC6E8A26}"/>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7046"/>
            <a:stretch/>
          </p:blipFill>
          <p:spPr bwMode="auto">
            <a:xfrm>
              <a:off x="827584" y="1412776"/>
              <a:ext cx="3373438" cy="251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 name="TextBox 12">
            <a:extLst>
              <a:ext uri="{FF2B5EF4-FFF2-40B4-BE49-F238E27FC236}">
                <a16:creationId xmlns:a16="http://schemas.microsoft.com/office/drawing/2014/main" id="{69868ACE-3A1E-571F-3169-ACC1A6B96539}"/>
              </a:ext>
            </a:extLst>
          </p:cNvPr>
          <p:cNvSpPr txBox="1"/>
          <p:nvPr/>
        </p:nvSpPr>
        <p:spPr>
          <a:xfrm>
            <a:off x="4481264" y="2825718"/>
            <a:ext cx="1512168" cy="1754326"/>
          </a:xfrm>
          <a:prstGeom prst="rect">
            <a:avLst/>
          </a:prstGeom>
          <a:noFill/>
        </p:spPr>
        <p:txBody>
          <a:bodyPr wrap="square" rtlCol="0">
            <a:spAutoFit/>
          </a:bodyPr>
          <a:lstStyle/>
          <a:p>
            <a:pPr eaLnBrk="0" fontAlgn="base" hangingPunct="0">
              <a:spcBef>
                <a:spcPct val="0"/>
              </a:spcBef>
              <a:spcAft>
                <a:spcPct val="0"/>
              </a:spcAft>
            </a:pPr>
            <a:r>
              <a:rPr lang="en-US" dirty="0">
                <a:solidFill>
                  <a:schemeClr val="accent6"/>
                </a:solidFill>
                <a:latin typeface="Arial" pitchFamily="34" charset="0"/>
                <a:ea typeface="ＭＳ Ｐゴシック" pitchFamily="34" charset="-128"/>
              </a:rPr>
              <a:t>Whole particle zoo with E up to initial beam energy  </a:t>
            </a:r>
            <a:br>
              <a:rPr lang="en-US" dirty="0">
                <a:solidFill>
                  <a:schemeClr val="accent6"/>
                </a:solidFill>
                <a:latin typeface="Arial" pitchFamily="34" charset="0"/>
                <a:ea typeface="ＭＳ Ｐゴシック" pitchFamily="34" charset="-128"/>
              </a:rPr>
            </a:br>
            <a:endParaRPr lang="en-US" dirty="0">
              <a:solidFill>
                <a:schemeClr val="accent6"/>
              </a:solidFill>
              <a:latin typeface="Arial" pitchFamily="34" charset="0"/>
              <a:ea typeface="ＭＳ Ｐゴシック" pitchFamily="34" charset="-128"/>
            </a:endParaRPr>
          </a:p>
        </p:txBody>
      </p:sp>
      <p:grpSp>
        <p:nvGrpSpPr>
          <p:cNvPr id="14" name="Group 13">
            <a:extLst>
              <a:ext uri="{FF2B5EF4-FFF2-40B4-BE49-F238E27FC236}">
                <a16:creationId xmlns:a16="http://schemas.microsoft.com/office/drawing/2014/main" id="{52BFE6F1-015A-A1EC-EA47-ACECA495E613}"/>
              </a:ext>
            </a:extLst>
          </p:cNvPr>
          <p:cNvGrpSpPr/>
          <p:nvPr/>
        </p:nvGrpSpPr>
        <p:grpSpPr>
          <a:xfrm>
            <a:off x="6898737" y="2306857"/>
            <a:ext cx="3036077" cy="2627281"/>
            <a:chOff x="1075060" y="4276186"/>
            <a:chExt cx="2848868" cy="2376264"/>
          </a:xfrm>
        </p:grpSpPr>
        <p:sp>
          <p:nvSpPr>
            <p:cNvPr id="15" name="Rectangle 14">
              <a:extLst>
                <a:ext uri="{FF2B5EF4-FFF2-40B4-BE49-F238E27FC236}">
                  <a16:creationId xmlns:a16="http://schemas.microsoft.com/office/drawing/2014/main" id="{FCE02A9C-63FF-E691-D720-C1656089F206}"/>
                </a:ext>
              </a:extLst>
            </p:cNvPr>
            <p:cNvSpPr/>
            <p:nvPr/>
          </p:nvSpPr>
          <p:spPr>
            <a:xfrm>
              <a:off x="1075060" y="4276186"/>
              <a:ext cx="2848868" cy="23762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2400">
                <a:solidFill>
                  <a:prstClr val="white"/>
                </a:solidFill>
              </a:endParaRPr>
            </a:p>
          </p:txBody>
        </p:sp>
        <p:pic>
          <p:nvPicPr>
            <p:cNvPr id="16" name="Picture 16" descr="C:\Tis\Conferences, courses, talks\beam_off.cdr">
              <a:extLst>
                <a:ext uri="{FF2B5EF4-FFF2-40B4-BE49-F238E27FC236}">
                  <a16:creationId xmlns:a16="http://schemas.microsoft.com/office/drawing/2014/main" id="{78052CFB-CBED-8C22-08DB-21F683CB42A0}"/>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5600"/>
            <a:stretch/>
          </p:blipFill>
          <p:spPr bwMode="auto">
            <a:xfrm>
              <a:off x="1075060" y="4276186"/>
              <a:ext cx="2650129" cy="2321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7" name="Straight Connector 16">
            <a:extLst>
              <a:ext uri="{FF2B5EF4-FFF2-40B4-BE49-F238E27FC236}">
                <a16:creationId xmlns:a16="http://schemas.microsoft.com/office/drawing/2014/main" id="{340E16A1-9700-9EB4-E2B4-E024453AEC74}"/>
              </a:ext>
            </a:extLst>
          </p:cNvPr>
          <p:cNvCxnSpPr/>
          <p:nvPr/>
        </p:nvCxnSpPr>
        <p:spPr>
          <a:xfrm>
            <a:off x="5993432" y="2100404"/>
            <a:ext cx="0" cy="309628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59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p:bldP spid="9"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941F7-1162-C34E-BEAE-E027756273E8}"/>
              </a:ext>
            </a:extLst>
          </p:cNvPr>
          <p:cNvSpPr>
            <a:spLocks noGrp="1"/>
          </p:cNvSpPr>
          <p:nvPr>
            <p:ph type="title"/>
          </p:nvPr>
        </p:nvSpPr>
        <p:spPr/>
        <p:txBody>
          <a:bodyPr/>
          <a:lstStyle/>
          <a:p>
            <a:r>
              <a:rPr lang="en-US" dirty="0"/>
              <a:t>Contents</a:t>
            </a:r>
          </a:p>
        </p:txBody>
      </p:sp>
      <p:sp>
        <p:nvSpPr>
          <p:cNvPr id="5" name="Date Placeholder 4">
            <a:extLst>
              <a:ext uri="{FF2B5EF4-FFF2-40B4-BE49-F238E27FC236}">
                <a16:creationId xmlns:a16="http://schemas.microsoft.com/office/drawing/2014/main" id="{5C120AE7-2C98-F441-816F-FE6DC8C6B2F4}"/>
              </a:ext>
            </a:extLst>
          </p:cNvPr>
          <p:cNvSpPr>
            <a:spLocks noGrp="1"/>
          </p:cNvSpPr>
          <p:nvPr>
            <p:ph type="dt" sz="half" idx="10"/>
          </p:nvPr>
        </p:nvSpPr>
        <p:spPr/>
        <p:txBody>
          <a:bodyPr/>
          <a:lstStyle/>
          <a:p>
            <a:r>
              <a:rPr lang="en-US"/>
              <a:t>October 2023</a:t>
            </a:r>
            <a:endParaRPr lang="en-GB"/>
          </a:p>
        </p:txBody>
      </p:sp>
      <p:sp>
        <p:nvSpPr>
          <p:cNvPr id="6" name="Footer Placeholder 5">
            <a:extLst>
              <a:ext uri="{FF2B5EF4-FFF2-40B4-BE49-F238E27FC236}">
                <a16:creationId xmlns:a16="http://schemas.microsoft.com/office/drawing/2014/main" id="{26B8A428-4D7C-FE44-A0BF-9A1DBFA7FCB8}"/>
              </a:ext>
            </a:extLst>
          </p:cNvPr>
          <p:cNvSpPr>
            <a:spLocks noGrp="1"/>
          </p:cNvSpPr>
          <p:nvPr>
            <p:ph type="ftr" sz="quarter" idx="11"/>
          </p:nvPr>
        </p:nvSpPr>
        <p:spPr>
          <a:xfrm>
            <a:off x="3451519" y="6278898"/>
            <a:ext cx="4572000" cy="365125"/>
          </a:xfrm>
        </p:spPr>
        <p:txBody>
          <a:bodyPr/>
          <a:lstStyle/>
          <a:p>
            <a:r>
              <a:rPr lang="en-GB"/>
              <a:t>RADMEP Workshop 2024</a:t>
            </a:r>
          </a:p>
        </p:txBody>
      </p:sp>
      <p:sp>
        <p:nvSpPr>
          <p:cNvPr id="7" name="Slide Number Placeholder 6">
            <a:extLst>
              <a:ext uri="{FF2B5EF4-FFF2-40B4-BE49-F238E27FC236}">
                <a16:creationId xmlns:a16="http://schemas.microsoft.com/office/drawing/2014/main" id="{3D722569-5D77-8841-B5F2-5F124A45E25C}"/>
              </a:ext>
            </a:extLst>
          </p:cNvPr>
          <p:cNvSpPr>
            <a:spLocks noGrp="1"/>
          </p:cNvSpPr>
          <p:nvPr>
            <p:ph type="sldNum" sz="quarter" idx="12"/>
          </p:nvPr>
        </p:nvSpPr>
        <p:spPr/>
        <p:txBody>
          <a:bodyPr/>
          <a:lstStyle/>
          <a:p>
            <a:fld id="{BCD55979-00CC-4874-A80E-0959E76EB92F}" type="slidenum">
              <a:rPr lang="en-GB" smtClean="0"/>
              <a:t>3</a:t>
            </a:fld>
            <a:endParaRPr lang="en-GB"/>
          </a:p>
        </p:txBody>
      </p:sp>
      <p:sp>
        <p:nvSpPr>
          <p:cNvPr id="9" name="Rectangle 8"/>
          <p:cNvSpPr/>
          <p:nvPr/>
        </p:nvSpPr>
        <p:spPr>
          <a:xfrm>
            <a:off x="908760" y="1441013"/>
            <a:ext cx="10648926" cy="584775"/>
          </a:xfrm>
          <a:prstGeom prst="rect">
            <a:avLst/>
          </a:prstGeom>
        </p:spPr>
        <p:txBody>
          <a:bodyPr wrap="square">
            <a:spAutoFit/>
          </a:bodyPr>
          <a:lstStyle/>
          <a:p>
            <a:pPr>
              <a:spcBef>
                <a:spcPts val="1800"/>
              </a:spcBef>
            </a:pPr>
            <a:r>
              <a:rPr lang="en-GB" sz="3200" dirty="0"/>
              <a:t>	</a:t>
            </a:r>
          </a:p>
        </p:txBody>
      </p:sp>
      <p:sp>
        <p:nvSpPr>
          <p:cNvPr id="3" name="TextBox 2">
            <a:extLst>
              <a:ext uri="{FF2B5EF4-FFF2-40B4-BE49-F238E27FC236}">
                <a16:creationId xmlns:a16="http://schemas.microsoft.com/office/drawing/2014/main" id="{EF53B4F3-46BE-FDCF-C7B7-464195FAF478}"/>
              </a:ext>
            </a:extLst>
          </p:cNvPr>
          <p:cNvSpPr txBox="1"/>
          <p:nvPr/>
        </p:nvSpPr>
        <p:spPr>
          <a:xfrm>
            <a:off x="1786690" y="1490326"/>
            <a:ext cx="6846554" cy="369332"/>
          </a:xfrm>
          <a:prstGeom prst="rect">
            <a:avLst/>
          </a:prstGeom>
          <a:noFill/>
        </p:spPr>
        <p:txBody>
          <a:bodyPr wrap="none" rtlCol="0">
            <a:spAutoFit/>
          </a:bodyPr>
          <a:lstStyle/>
          <a:p>
            <a:r>
              <a:rPr lang="en-US" dirty="0"/>
              <a:t>Illustration of residual vs. prompt radiation at hadron/ion accelerators</a:t>
            </a:r>
            <a:endParaRPr lang="en-GB" dirty="0"/>
          </a:p>
        </p:txBody>
      </p:sp>
      <p:sp>
        <p:nvSpPr>
          <p:cNvPr id="4" name="TextBox 3">
            <a:extLst>
              <a:ext uri="{FF2B5EF4-FFF2-40B4-BE49-F238E27FC236}">
                <a16:creationId xmlns:a16="http://schemas.microsoft.com/office/drawing/2014/main" id="{E4136275-7DAB-E8F3-0AD5-AF335EBF3B6B}"/>
              </a:ext>
            </a:extLst>
          </p:cNvPr>
          <p:cNvSpPr txBox="1"/>
          <p:nvPr/>
        </p:nvSpPr>
        <p:spPr>
          <a:xfrm>
            <a:off x="1786690" y="2340683"/>
            <a:ext cx="4374916" cy="369332"/>
          </a:xfrm>
          <a:prstGeom prst="rect">
            <a:avLst/>
          </a:prstGeom>
          <a:noFill/>
        </p:spPr>
        <p:txBody>
          <a:bodyPr wrap="none" rtlCol="0">
            <a:spAutoFit/>
          </a:bodyPr>
          <a:lstStyle/>
          <a:p>
            <a:r>
              <a:rPr lang="en-US" dirty="0"/>
              <a:t>Residual dose and its (analytical) calculation</a:t>
            </a:r>
            <a:endParaRPr lang="en-GB" dirty="0"/>
          </a:p>
        </p:txBody>
      </p:sp>
      <p:sp>
        <p:nvSpPr>
          <p:cNvPr id="8" name="TextBox 7">
            <a:extLst>
              <a:ext uri="{FF2B5EF4-FFF2-40B4-BE49-F238E27FC236}">
                <a16:creationId xmlns:a16="http://schemas.microsoft.com/office/drawing/2014/main" id="{99765188-6169-705C-F91D-74D8310B0506}"/>
              </a:ext>
            </a:extLst>
          </p:cNvPr>
          <p:cNvSpPr txBox="1"/>
          <p:nvPr/>
        </p:nvSpPr>
        <p:spPr>
          <a:xfrm>
            <a:off x="1786690" y="3204095"/>
            <a:ext cx="6619504" cy="369332"/>
          </a:xfrm>
          <a:prstGeom prst="rect">
            <a:avLst/>
          </a:prstGeom>
          <a:noFill/>
        </p:spPr>
        <p:txBody>
          <a:bodyPr wrap="none" rtlCol="0">
            <a:spAutoFit/>
          </a:bodyPr>
          <a:lstStyle/>
          <a:p>
            <a:r>
              <a:rPr lang="en-US" dirty="0"/>
              <a:t>(Analytical) shielding assessments with respect to residual radiation</a:t>
            </a:r>
            <a:endParaRPr lang="en-GB" dirty="0"/>
          </a:p>
        </p:txBody>
      </p:sp>
      <p:sp>
        <p:nvSpPr>
          <p:cNvPr id="10" name="TextBox 9">
            <a:extLst>
              <a:ext uri="{FF2B5EF4-FFF2-40B4-BE49-F238E27FC236}">
                <a16:creationId xmlns:a16="http://schemas.microsoft.com/office/drawing/2014/main" id="{C96B9109-1B12-52D5-E559-D4C5DD8982DC}"/>
              </a:ext>
            </a:extLst>
          </p:cNvPr>
          <p:cNvSpPr txBox="1"/>
          <p:nvPr/>
        </p:nvSpPr>
        <p:spPr>
          <a:xfrm>
            <a:off x="1786690" y="4116827"/>
            <a:ext cx="8259953" cy="369332"/>
          </a:xfrm>
          <a:prstGeom prst="rect">
            <a:avLst/>
          </a:prstGeom>
          <a:noFill/>
        </p:spPr>
        <p:txBody>
          <a:bodyPr wrap="none" rtlCol="0">
            <a:spAutoFit/>
          </a:bodyPr>
          <a:lstStyle/>
          <a:p>
            <a:r>
              <a:rPr lang="en-US" dirty="0"/>
              <a:t>Measurement of residual radiation at high energy hadron/ion facilities such as CERN</a:t>
            </a:r>
            <a:endParaRPr lang="en-GB" dirty="0"/>
          </a:p>
        </p:txBody>
      </p:sp>
      <p:grpSp>
        <p:nvGrpSpPr>
          <p:cNvPr id="15" name="Group 14">
            <a:extLst>
              <a:ext uri="{FF2B5EF4-FFF2-40B4-BE49-F238E27FC236}">
                <a16:creationId xmlns:a16="http://schemas.microsoft.com/office/drawing/2014/main" id="{D3F02D6E-AAC4-2529-5DAF-EFA603356BF9}"/>
              </a:ext>
            </a:extLst>
          </p:cNvPr>
          <p:cNvGrpSpPr/>
          <p:nvPr/>
        </p:nvGrpSpPr>
        <p:grpSpPr>
          <a:xfrm>
            <a:off x="859660" y="1397300"/>
            <a:ext cx="590145" cy="584775"/>
            <a:chOff x="-11307763" y="-1587"/>
            <a:chExt cx="1760538" cy="1763713"/>
          </a:xfrm>
          <a:effectLst>
            <a:outerShdw blurRad="50800" dist="101600" algn="l" rotWithShape="0">
              <a:prstClr val="black">
                <a:alpha val="40000"/>
              </a:prstClr>
            </a:outerShdw>
          </a:effectLst>
        </p:grpSpPr>
        <p:sp>
          <p:nvSpPr>
            <p:cNvPr id="16" name="Oval 15">
              <a:extLst>
                <a:ext uri="{FF2B5EF4-FFF2-40B4-BE49-F238E27FC236}">
                  <a16:creationId xmlns:a16="http://schemas.microsoft.com/office/drawing/2014/main" id="{CB9C87CB-D4D5-EFA7-16DC-7A5F661F2CBB}"/>
                </a:ext>
              </a:extLst>
            </p:cNvPr>
            <p:cNvSpPr>
              <a:spLocks noChangeArrowheads="1"/>
            </p:cNvSpPr>
            <p:nvPr/>
          </p:nvSpPr>
          <p:spPr bwMode="auto">
            <a:xfrm>
              <a:off x="-11307763" y="-1587"/>
              <a:ext cx="1760538" cy="1763713"/>
            </a:xfrm>
            <a:prstGeom prst="ellipse">
              <a:avLst/>
            </a:pr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a:bodyPr>
            <a:lstStyle/>
            <a:p>
              <a:endParaRPr lang="en-US"/>
            </a:p>
          </p:txBody>
        </p:sp>
        <p:sp>
          <p:nvSpPr>
            <p:cNvPr id="17" name="Oval 16">
              <a:extLst>
                <a:ext uri="{FF2B5EF4-FFF2-40B4-BE49-F238E27FC236}">
                  <a16:creationId xmlns:a16="http://schemas.microsoft.com/office/drawing/2014/main" id="{558D431B-DAA6-36D5-67D2-B1EC9E5E7D85}"/>
                </a:ext>
              </a:extLst>
            </p:cNvPr>
            <p:cNvSpPr>
              <a:spLocks noChangeArrowheads="1"/>
            </p:cNvSpPr>
            <p:nvPr/>
          </p:nvSpPr>
          <p:spPr bwMode="auto">
            <a:xfrm>
              <a:off x="-10488613" y="808038"/>
              <a:ext cx="153988" cy="15398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a:p>
          </p:txBody>
        </p:sp>
        <p:sp>
          <p:nvSpPr>
            <p:cNvPr id="18" name="Freeform 17">
              <a:extLst>
                <a:ext uri="{FF2B5EF4-FFF2-40B4-BE49-F238E27FC236}">
                  <a16:creationId xmlns:a16="http://schemas.microsoft.com/office/drawing/2014/main" id="{C23407C1-3AB5-4C42-83E6-04CCA69E5063}"/>
                </a:ext>
              </a:extLst>
            </p:cNvPr>
            <p:cNvSpPr>
              <a:spLocks noEditPoints="1"/>
            </p:cNvSpPr>
            <p:nvPr/>
          </p:nvSpPr>
          <p:spPr bwMode="auto">
            <a:xfrm>
              <a:off x="-10698163" y="227013"/>
              <a:ext cx="573088" cy="1306513"/>
            </a:xfrm>
            <a:custGeom>
              <a:avLst/>
              <a:gdLst>
                <a:gd name="T0" fmla="*/ 77 w 153"/>
                <a:gd name="T1" fmla="*/ 348 h 348"/>
                <a:gd name="T2" fmla="*/ 0 w 153"/>
                <a:gd name="T3" fmla="*/ 174 h 348"/>
                <a:gd name="T4" fmla="*/ 77 w 153"/>
                <a:gd name="T5" fmla="*/ 0 h 348"/>
                <a:gd name="T6" fmla="*/ 153 w 153"/>
                <a:gd name="T7" fmla="*/ 174 h 348"/>
                <a:gd name="T8" fmla="*/ 77 w 153"/>
                <a:gd name="T9" fmla="*/ 348 h 348"/>
                <a:gd name="T10" fmla="*/ 77 w 153"/>
                <a:gd name="T11" fmla="*/ 13 h 348"/>
                <a:gd name="T12" fmla="*/ 13 w 153"/>
                <a:gd name="T13" fmla="*/ 174 h 348"/>
                <a:gd name="T14" fmla="*/ 77 w 153"/>
                <a:gd name="T15" fmla="*/ 336 h 348"/>
                <a:gd name="T16" fmla="*/ 141 w 153"/>
                <a:gd name="T17" fmla="*/ 174 h 348"/>
                <a:gd name="T18" fmla="*/ 77 w 153"/>
                <a:gd name="T19" fmla="*/ 13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3" h="348">
                  <a:moveTo>
                    <a:pt x="77" y="348"/>
                  </a:moveTo>
                  <a:cubicBezTo>
                    <a:pt x="34" y="348"/>
                    <a:pt x="0" y="272"/>
                    <a:pt x="0" y="174"/>
                  </a:cubicBezTo>
                  <a:cubicBezTo>
                    <a:pt x="0" y="77"/>
                    <a:pt x="34" y="0"/>
                    <a:pt x="77" y="0"/>
                  </a:cubicBezTo>
                  <a:cubicBezTo>
                    <a:pt x="120" y="0"/>
                    <a:pt x="153" y="77"/>
                    <a:pt x="153" y="174"/>
                  </a:cubicBezTo>
                  <a:cubicBezTo>
                    <a:pt x="153" y="272"/>
                    <a:pt x="120" y="348"/>
                    <a:pt x="77" y="348"/>
                  </a:cubicBezTo>
                  <a:close/>
                  <a:moveTo>
                    <a:pt x="77" y="13"/>
                  </a:moveTo>
                  <a:cubicBezTo>
                    <a:pt x="42" y="13"/>
                    <a:pt x="13" y="87"/>
                    <a:pt x="13" y="174"/>
                  </a:cubicBezTo>
                  <a:cubicBezTo>
                    <a:pt x="13" y="262"/>
                    <a:pt x="42" y="336"/>
                    <a:pt x="77" y="336"/>
                  </a:cubicBezTo>
                  <a:cubicBezTo>
                    <a:pt x="111" y="336"/>
                    <a:pt x="141" y="262"/>
                    <a:pt x="141" y="174"/>
                  </a:cubicBezTo>
                  <a:cubicBezTo>
                    <a:pt x="141" y="87"/>
                    <a:pt x="111" y="13"/>
                    <a:pt x="77" y="1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a:bodyPr>
            <a:lstStyle/>
            <a:p>
              <a:endParaRPr lang="en-US"/>
            </a:p>
          </p:txBody>
        </p:sp>
        <p:sp>
          <p:nvSpPr>
            <p:cNvPr id="19" name="Freeform 18">
              <a:extLst>
                <a:ext uri="{FF2B5EF4-FFF2-40B4-BE49-F238E27FC236}">
                  <a16:creationId xmlns:a16="http://schemas.microsoft.com/office/drawing/2014/main" id="{76DC8AFB-406E-2ABA-2DFB-246EF5DA4B99}"/>
                </a:ext>
              </a:extLst>
            </p:cNvPr>
            <p:cNvSpPr>
              <a:spLocks noEditPoints="1"/>
            </p:cNvSpPr>
            <p:nvPr/>
          </p:nvSpPr>
          <p:spPr bwMode="auto">
            <a:xfrm>
              <a:off x="-11063288" y="595313"/>
              <a:ext cx="1306513" cy="573088"/>
            </a:xfrm>
            <a:custGeom>
              <a:avLst/>
              <a:gdLst>
                <a:gd name="T0" fmla="*/ 174 w 348"/>
                <a:gd name="T1" fmla="*/ 153 h 153"/>
                <a:gd name="T2" fmla="*/ 0 w 348"/>
                <a:gd name="T3" fmla="*/ 76 h 153"/>
                <a:gd name="T4" fmla="*/ 174 w 348"/>
                <a:gd name="T5" fmla="*/ 0 h 153"/>
                <a:gd name="T6" fmla="*/ 348 w 348"/>
                <a:gd name="T7" fmla="*/ 76 h 153"/>
                <a:gd name="T8" fmla="*/ 174 w 348"/>
                <a:gd name="T9" fmla="*/ 153 h 153"/>
                <a:gd name="T10" fmla="*/ 174 w 348"/>
                <a:gd name="T11" fmla="*/ 12 h 153"/>
                <a:gd name="T12" fmla="*/ 12 w 348"/>
                <a:gd name="T13" fmla="*/ 76 h 153"/>
                <a:gd name="T14" fmla="*/ 174 w 348"/>
                <a:gd name="T15" fmla="*/ 140 h 153"/>
                <a:gd name="T16" fmla="*/ 335 w 348"/>
                <a:gd name="T17" fmla="*/ 76 h 153"/>
                <a:gd name="T18" fmla="*/ 174 w 348"/>
                <a:gd name="T19" fmla="*/ 1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8" h="153">
                  <a:moveTo>
                    <a:pt x="174" y="153"/>
                  </a:moveTo>
                  <a:cubicBezTo>
                    <a:pt x="76" y="153"/>
                    <a:pt x="0" y="119"/>
                    <a:pt x="0" y="76"/>
                  </a:cubicBezTo>
                  <a:cubicBezTo>
                    <a:pt x="0" y="33"/>
                    <a:pt x="76" y="0"/>
                    <a:pt x="174" y="0"/>
                  </a:cubicBezTo>
                  <a:cubicBezTo>
                    <a:pt x="271" y="0"/>
                    <a:pt x="348" y="33"/>
                    <a:pt x="348" y="76"/>
                  </a:cubicBezTo>
                  <a:cubicBezTo>
                    <a:pt x="348" y="119"/>
                    <a:pt x="271" y="153"/>
                    <a:pt x="174" y="153"/>
                  </a:cubicBezTo>
                  <a:close/>
                  <a:moveTo>
                    <a:pt x="174" y="12"/>
                  </a:moveTo>
                  <a:cubicBezTo>
                    <a:pt x="86" y="12"/>
                    <a:pt x="12" y="42"/>
                    <a:pt x="12" y="76"/>
                  </a:cubicBezTo>
                  <a:cubicBezTo>
                    <a:pt x="12" y="111"/>
                    <a:pt x="86" y="140"/>
                    <a:pt x="174" y="140"/>
                  </a:cubicBezTo>
                  <a:cubicBezTo>
                    <a:pt x="261" y="140"/>
                    <a:pt x="335" y="111"/>
                    <a:pt x="335" y="76"/>
                  </a:cubicBezTo>
                  <a:cubicBezTo>
                    <a:pt x="335" y="42"/>
                    <a:pt x="261" y="12"/>
                    <a:pt x="174" y="1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40000" lnSpcReduction="20000"/>
            </a:bodyPr>
            <a:lstStyle/>
            <a:p>
              <a:endParaRPr lang="en-US"/>
            </a:p>
          </p:txBody>
        </p:sp>
        <p:sp>
          <p:nvSpPr>
            <p:cNvPr id="20" name="Freeform 19">
              <a:extLst>
                <a:ext uri="{FF2B5EF4-FFF2-40B4-BE49-F238E27FC236}">
                  <a16:creationId xmlns:a16="http://schemas.microsoft.com/office/drawing/2014/main" id="{E7C21C0C-AC9C-D999-D41E-7C59698C0BCF}"/>
                </a:ext>
              </a:extLst>
            </p:cNvPr>
            <p:cNvSpPr>
              <a:spLocks noEditPoints="1"/>
            </p:cNvSpPr>
            <p:nvPr/>
          </p:nvSpPr>
          <p:spPr bwMode="auto">
            <a:xfrm>
              <a:off x="-10931526" y="373063"/>
              <a:ext cx="1042988" cy="1012825"/>
            </a:xfrm>
            <a:custGeom>
              <a:avLst/>
              <a:gdLst>
                <a:gd name="T0" fmla="*/ 229 w 278"/>
                <a:gd name="T1" fmla="*/ 270 h 270"/>
                <a:gd name="T2" fmla="*/ 85 w 278"/>
                <a:gd name="T3" fmla="*/ 189 h 270"/>
                <a:gd name="T4" fmla="*/ 14 w 278"/>
                <a:gd name="T5" fmla="*/ 89 h 270"/>
                <a:gd name="T6" fmla="*/ 16 w 278"/>
                <a:gd name="T7" fmla="*/ 12 h 270"/>
                <a:gd name="T8" fmla="*/ 48 w 278"/>
                <a:gd name="T9" fmla="*/ 0 h 270"/>
                <a:gd name="T10" fmla="*/ 193 w 278"/>
                <a:gd name="T11" fmla="*/ 81 h 270"/>
                <a:gd name="T12" fmla="*/ 264 w 278"/>
                <a:gd name="T13" fmla="*/ 182 h 270"/>
                <a:gd name="T14" fmla="*/ 262 w 278"/>
                <a:gd name="T15" fmla="*/ 258 h 270"/>
                <a:gd name="T16" fmla="*/ 229 w 278"/>
                <a:gd name="T17" fmla="*/ 270 h 270"/>
                <a:gd name="T18" fmla="*/ 48 w 278"/>
                <a:gd name="T19" fmla="*/ 13 h 270"/>
                <a:gd name="T20" fmla="*/ 25 w 278"/>
                <a:gd name="T21" fmla="*/ 21 h 270"/>
                <a:gd name="T22" fmla="*/ 26 w 278"/>
                <a:gd name="T23" fmla="*/ 84 h 270"/>
                <a:gd name="T24" fmla="*/ 94 w 278"/>
                <a:gd name="T25" fmla="*/ 180 h 270"/>
                <a:gd name="T26" fmla="*/ 229 w 278"/>
                <a:gd name="T27" fmla="*/ 258 h 270"/>
                <a:gd name="T28" fmla="*/ 253 w 278"/>
                <a:gd name="T29" fmla="*/ 249 h 270"/>
                <a:gd name="T30" fmla="*/ 252 w 278"/>
                <a:gd name="T31" fmla="*/ 186 h 270"/>
                <a:gd name="T32" fmla="*/ 184 w 278"/>
                <a:gd name="T33" fmla="*/ 90 h 270"/>
                <a:gd name="T34" fmla="*/ 48 w 278"/>
                <a:gd name="T35" fmla="*/ 13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8" h="270">
                  <a:moveTo>
                    <a:pt x="229" y="270"/>
                  </a:moveTo>
                  <a:cubicBezTo>
                    <a:pt x="190" y="270"/>
                    <a:pt x="134" y="238"/>
                    <a:pt x="85" y="189"/>
                  </a:cubicBezTo>
                  <a:cubicBezTo>
                    <a:pt x="52" y="157"/>
                    <a:pt x="27" y="121"/>
                    <a:pt x="14" y="89"/>
                  </a:cubicBezTo>
                  <a:cubicBezTo>
                    <a:pt x="0" y="55"/>
                    <a:pt x="0" y="27"/>
                    <a:pt x="16" y="12"/>
                  </a:cubicBezTo>
                  <a:cubicBezTo>
                    <a:pt x="24" y="4"/>
                    <a:pt x="35" y="0"/>
                    <a:pt x="48" y="0"/>
                  </a:cubicBezTo>
                  <a:cubicBezTo>
                    <a:pt x="87" y="0"/>
                    <a:pt x="144" y="32"/>
                    <a:pt x="193" y="81"/>
                  </a:cubicBezTo>
                  <a:cubicBezTo>
                    <a:pt x="225" y="113"/>
                    <a:pt x="250" y="149"/>
                    <a:pt x="264" y="182"/>
                  </a:cubicBezTo>
                  <a:cubicBezTo>
                    <a:pt x="278" y="216"/>
                    <a:pt x="277" y="243"/>
                    <a:pt x="262" y="258"/>
                  </a:cubicBezTo>
                  <a:cubicBezTo>
                    <a:pt x="254" y="266"/>
                    <a:pt x="243" y="270"/>
                    <a:pt x="229" y="270"/>
                  </a:cubicBezTo>
                  <a:close/>
                  <a:moveTo>
                    <a:pt x="48" y="13"/>
                  </a:moveTo>
                  <a:cubicBezTo>
                    <a:pt x="38" y="13"/>
                    <a:pt x="30" y="16"/>
                    <a:pt x="25" y="21"/>
                  </a:cubicBezTo>
                  <a:cubicBezTo>
                    <a:pt x="13" y="32"/>
                    <a:pt x="14" y="55"/>
                    <a:pt x="26" y="84"/>
                  </a:cubicBezTo>
                  <a:cubicBezTo>
                    <a:pt x="38" y="115"/>
                    <a:pt x="62" y="149"/>
                    <a:pt x="94" y="180"/>
                  </a:cubicBezTo>
                  <a:cubicBezTo>
                    <a:pt x="140" y="227"/>
                    <a:pt x="194" y="258"/>
                    <a:pt x="229" y="258"/>
                  </a:cubicBezTo>
                  <a:cubicBezTo>
                    <a:pt x="239" y="258"/>
                    <a:pt x="247" y="255"/>
                    <a:pt x="253" y="249"/>
                  </a:cubicBezTo>
                  <a:cubicBezTo>
                    <a:pt x="264" y="238"/>
                    <a:pt x="264" y="215"/>
                    <a:pt x="252" y="186"/>
                  </a:cubicBezTo>
                  <a:cubicBezTo>
                    <a:pt x="239" y="155"/>
                    <a:pt x="215" y="121"/>
                    <a:pt x="184" y="90"/>
                  </a:cubicBezTo>
                  <a:cubicBezTo>
                    <a:pt x="138" y="44"/>
                    <a:pt x="83" y="13"/>
                    <a:pt x="48" y="13"/>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92500" lnSpcReduction="10000"/>
            </a:bodyPr>
            <a:lstStyle/>
            <a:p>
              <a:endParaRPr lang="en-US"/>
            </a:p>
          </p:txBody>
        </p:sp>
        <p:sp>
          <p:nvSpPr>
            <p:cNvPr id="21" name="Freeform 20">
              <a:extLst>
                <a:ext uri="{FF2B5EF4-FFF2-40B4-BE49-F238E27FC236}">
                  <a16:creationId xmlns:a16="http://schemas.microsoft.com/office/drawing/2014/main" id="{50CE2A67-984C-D9C5-8705-9E85CB65CB8F}"/>
                </a:ext>
              </a:extLst>
            </p:cNvPr>
            <p:cNvSpPr>
              <a:spLocks noEditPoints="1"/>
            </p:cNvSpPr>
            <p:nvPr/>
          </p:nvSpPr>
          <p:spPr bwMode="auto">
            <a:xfrm>
              <a:off x="-10931526" y="373063"/>
              <a:ext cx="1042988" cy="1012825"/>
            </a:xfrm>
            <a:custGeom>
              <a:avLst/>
              <a:gdLst>
                <a:gd name="T0" fmla="*/ 48 w 278"/>
                <a:gd name="T1" fmla="*/ 270 h 270"/>
                <a:gd name="T2" fmla="*/ 16 w 278"/>
                <a:gd name="T3" fmla="*/ 258 h 270"/>
                <a:gd name="T4" fmla="*/ 14 w 278"/>
                <a:gd name="T5" fmla="*/ 182 h 270"/>
                <a:gd name="T6" fmla="*/ 85 w 278"/>
                <a:gd name="T7" fmla="*/ 81 h 270"/>
                <a:gd name="T8" fmla="*/ 229 w 278"/>
                <a:gd name="T9" fmla="*/ 0 h 270"/>
                <a:gd name="T10" fmla="*/ 262 w 278"/>
                <a:gd name="T11" fmla="*/ 12 h 270"/>
                <a:gd name="T12" fmla="*/ 264 w 278"/>
                <a:gd name="T13" fmla="*/ 89 h 270"/>
                <a:gd name="T14" fmla="*/ 193 w 278"/>
                <a:gd name="T15" fmla="*/ 189 h 270"/>
                <a:gd name="T16" fmla="*/ 48 w 278"/>
                <a:gd name="T17" fmla="*/ 270 h 270"/>
                <a:gd name="T18" fmla="*/ 229 w 278"/>
                <a:gd name="T19" fmla="*/ 13 h 270"/>
                <a:gd name="T20" fmla="*/ 94 w 278"/>
                <a:gd name="T21" fmla="*/ 90 h 270"/>
                <a:gd name="T22" fmla="*/ 26 w 278"/>
                <a:gd name="T23" fmla="*/ 186 h 270"/>
                <a:gd name="T24" fmla="*/ 25 w 278"/>
                <a:gd name="T25" fmla="*/ 249 h 270"/>
                <a:gd name="T26" fmla="*/ 48 w 278"/>
                <a:gd name="T27" fmla="*/ 258 h 270"/>
                <a:gd name="T28" fmla="*/ 184 w 278"/>
                <a:gd name="T29" fmla="*/ 180 h 270"/>
                <a:gd name="T30" fmla="*/ 252 w 278"/>
                <a:gd name="T31" fmla="*/ 84 h 270"/>
                <a:gd name="T32" fmla="*/ 253 w 278"/>
                <a:gd name="T33" fmla="*/ 21 h 270"/>
                <a:gd name="T34" fmla="*/ 229 w 278"/>
                <a:gd name="T35" fmla="*/ 13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8" h="270">
                  <a:moveTo>
                    <a:pt x="48" y="270"/>
                  </a:moveTo>
                  <a:cubicBezTo>
                    <a:pt x="35" y="270"/>
                    <a:pt x="24" y="266"/>
                    <a:pt x="16" y="258"/>
                  </a:cubicBezTo>
                  <a:cubicBezTo>
                    <a:pt x="0" y="243"/>
                    <a:pt x="0" y="216"/>
                    <a:pt x="14" y="182"/>
                  </a:cubicBezTo>
                  <a:cubicBezTo>
                    <a:pt x="27" y="149"/>
                    <a:pt x="52" y="113"/>
                    <a:pt x="85" y="81"/>
                  </a:cubicBezTo>
                  <a:cubicBezTo>
                    <a:pt x="134" y="32"/>
                    <a:pt x="190" y="0"/>
                    <a:pt x="229" y="0"/>
                  </a:cubicBezTo>
                  <a:cubicBezTo>
                    <a:pt x="243" y="0"/>
                    <a:pt x="254" y="4"/>
                    <a:pt x="262" y="12"/>
                  </a:cubicBezTo>
                  <a:cubicBezTo>
                    <a:pt x="277" y="27"/>
                    <a:pt x="278" y="55"/>
                    <a:pt x="264" y="89"/>
                  </a:cubicBezTo>
                  <a:cubicBezTo>
                    <a:pt x="250" y="121"/>
                    <a:pt x="225" y="157"/>
                    <a:pt x="193" y="189"/>
                  </a:cubicBezTo>
                  <a:cubicBezTo>
                    <a:pt x="144" y="238"/>
                    <a:pt x="87" y="270"/>
                    <a:pt x="48" y="270"/>
                  </a:cubicBezTo>
                  <a:close/>
                  <a:moveTo>
                    <a:pt x="229" y="13"/>
                  </a:moveTo>
                  <a:cubicBezTo>
                    <a:pt x="194" y="13"/>
                    <a:pt x="140" y="44"/>
                    <a:pt x="94" y="90"/>
                  </a:cubicBezTo>
                  <a:cubicBezTo>
                    <a:pt x="62" y="121"/>
                    <a:pt x="38" y="155"/>
                    <a:pt x="26" y="186"/>
                  </a:cubicBezTo>
                  <a:cubicBezTo>
                    <a:pt x="14" y="215"/>
                    <a:pt x="13" y="238"/>
                    <a:pt x="25" y="249"/>
                  </a:cubicBezTo>
                  <a:cubicBezTo>
                    <a:pt x="30" y="255"/>
                    <a:pt x="38" y="258"/>
                    <a:pt x="48" y="258"/>
                  </a:cubicBezTo>
                  <a:cubicBezTo>
                    <a:pt x="83" y="258"/>
                    <a:pt x="138" y="227"/>
                    <a:pt x="184" y="180"/>
                  </a:cubicBezTo>
                  <a:cubicBezTo>
                    <a:pt x="215" y="149"/>
                    <a:pt x="239" y="115"/>
                    <a:pt x="252" y="84"/>
                  </a:cubicBezTo>
                  <a:cubicBezTo>
                    <a:pt x="264" y="55"/>
                    <a:pt x="264" y="32"/>
                    <a:pt x="253" y="21"/>
                  </a:cubicBezTo>
                  <a:cubicBezTo>
                    <a:pt x="247" y="16"/>
                    <a:pt x="239" y="13"/>
                    <a:pt x="229" y="13"/>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92500" lnSpcReduction="10000"/>
            </a:bodyPr>
            <a:lstStyle/>
            <a:p>
              <a:endParaRPr lang="en-US"/>
            </a:p>
          </p:txBody>
        </p:sp>
      </p:grpSp>
      <p:grpSp>
        <p:nvGrpSpPr>
          <p:cNvPr id="22" name="Group 21">
            <a:extLst>
              <a:ext uri="{FF2B5EF4-FFF2-40B4-BE49-F238E27FC236}">
                <a16:creationId xmlns:a16="http://schemas.microsoft.com/office/drawing/2014/main" id="{7AE6EEC9-FD62-CE2C-DCEE-55DEA4E2089E}"/>
              </a:ext>
            </a:extLst>
          </p:cNvPr>
          <p:cNvGrpSpPr/>
          <p:nvPr/>
        </p:nvGrpSpPr>
        <p:grpSpPr>
          <a:xfrm>
            <a:off x="859660" y="3138485"/>
            <a:ext cx="590145" cy="584775"/>
            <a:chOff x="9934575" y="1936750"/>
            <a:chExt cx="1330325" cy="1331913"/>
          </a:xfrm>
          <a:effectLst>
            <a:outerShdw blurRad="50800" dist="101600" algn="l" rotWithShape="0">
              <a:prstClr val="black">
                <a:alpha val="40000"/>
              </a:prstClr>
            </a:outerShdw>
          </a:effectLst>
        </p:grpSpPr>
        <p:sp>
          <p:nvSpPr>
            <p:cNvPr id="23" name="Oval 156">
              <a:extLst>
                <a:ext uri="{FF2B5EF4-FFF2-40B4-BE49-F238E27FC236}">
                  <a16:creationId xmlns:a16="http://schemas.microsoft.com/office/drawing/2014/main" id="{50CEC90F-FC30-7F54-0E84-97C7EC414607}"/>
                </a:ext>
              </a:extLst>
            </p:cNvPr>
            <p:cNvSpPr>
              <a:spLocks noChangeArrowheads="1"/>
            </p:cNvSpPr>
            <p:nvPr/>
          </p:nvSpPr>
          <p:spPr bwMode="auto">
            <a:xfrm>
              <a:off x="9934575" y="1936750"/>
              <a:ext cx="1330325" cy="1331913"/>
            </a:xfrm>
            <a:prstGeom prst="ellipse">
              <a:avLst/>
            </a:pr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a:bodyPr>
            <a:lstStyle/>
            <a:p>
              <a:endParaRPr lang="id-ID" dirty="0"/>
            </a:p>
          </p:txBody>
        </p:sp>
        <p:sp>
          <p:nvSpPr>
            <p:cNvPr id="24" name="Freeform 157">
              <a:extLst>
                <a:ext uri="{FF2B5EF4-FFF2-40B4-BE49-F238E27FC236}">
                  <a16:creationId xmlns:a16="http://schemas.microsoft.com/office/drawing/2014/main" id="{DC330F0D-06AA-2E17-F2A0-CC008AD0FAA9}"/>
                </a:ext>
              </a:extLst>
            </p:cNvPr>
            <p:cNvSpPr>
              <a:spLocks/>
            </p:cNvSpPr>
            <p:nvPr/>
          </p:nvSpPr>
          <p:spPr bwMode="auto">
            <a:xfrm>
              <a:off x="10213975" y="2216150"/>
              <a:ext cx="579438" cy="773113"/>
            </a:xfrm>
            <a:custGeom>
              <a:avLst/>
              <a:gdLst>
                <a:gd name="T0" fmla="*/ 0 w 153"/>
                <a:gd name="T1" fmla="*/ 12 h 204"/>
                <a:gd name="T2" fmla="*/ 12 w 153"/>
                <a:gd name="T3" fmla="*/ 0 h 204"/>
                <a:gd name="T4" fmla="*/ 102 w 153"/>
                <a:gd name="T5" fmla="*/ 0 h 204"/>
                <a:gd name="T6" fmla="*/ 153 w 153"/>
                <a:gd name="T7" fmla="*/ 43 h 204"/>
                <a:gd name="T8" fmla="*/ 153 w 153"/>
                <a:gd name="T9" fmla="*/ 192 h 204"/>
                <a:gd name="T10" fmla="*/ 141 w 153"/>
                <a:gd name="T11" fmla="*/ 204 h 204"/>
                <a:gd name="T12" fmla="*/ 12 w 153"/>
                <a:gd name="T13" fmla="*/ 204 h 204"/>
                <a:gd name="T14" fmla="*/ 0 w 153"/>
                <a:gd name="T15" fmla="*/ 192 h 204"/>
                <a:gd name="T16" fmla="*/ 0 w 153"/>
                <a:gd name="T17" fmla="*/ 1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204">
                  <a:moveTo>
                    <a:pt x="0" y="12"/>
                  </a:moveTo>
                  <a:cubicBezTo>
                    <a:pt x="0" y="5"/>
                    <a:pt x="5" y="0"/>
                    <a:pt x="12" y="0"/>
                  </a:cubicBezTo>
                  <a:cubicBezTo>
                    <a:pt x="102" y="0"/>
                    <a:pt x="102" y="0"/>
                    <a:pt x="102" y="0"/>
                  </a:cubicBezTo>
                  <a:cubicBezTo>
                    <a:pt x="153" y="43"/>
                    <a:pt x="153" y="43"/>
                    <a:pt x="153" y="43"/>
                  </a:cubicBezTo>
                  <a:cubicBezTo>
                    <a:pt x="153" y="192"/>
                    <a:pt x="153" y="192"/>
                    <a:pt x="153" y="192"/>
                  </a:cubicBezTo>
                  <a:cubicBezTo>
                    <a:pt x="153" y="199"/>
                    <a:pt x="148" y="204"/>
                    <a:pt x="141" y="204"/>
                  </a:cubicBezTo>
                  <a:cubicBezTo>
                    <a:pt x="12" y="204"/>
                    <a:pt x="12" y="204"/>
                    <a:pt x="12" y="204"/>
                  </a:cubicBezTo>
                  <a:cubicBezTo>
                    <a:pt x="5" y="204"/>
                    <a:pt x="0" y="199"/>
                    <a:pt x="0" y="192"/>
                  </a:cubicBezTo>
                  <a:lnTo>
                    <a:pt x="0"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lnSpcReduction="10000"/>
            </a:bodyPr>
            <a:lstStyle/>
            <a:p>
              <a:endParaRPr lang="id-ID"/>
            </a:p>
          </p:txBody>
        </p:sp>
        <p:sp>
          <p:nvSpPr>
            <p:cNvPr id="25" name="Freeform 158">
              <a:extLst>
                <a:ext uri="{FF2B5EF4-FFF2-40B4-BE49-F238E27FC236}">
                  <a16:creationId xmlns:a16="http://schemas.microsoft.com/office/drawing/2014/main" id="{23CB0598-D63A-36D3-7227-456F7FE838FD}"/>
                </a:ext>
              </a:extLst>
            </p:cNvPr>
            <p:cNvSpPr>
              <a:spLocks/>
            </p:cNvSpPr>
            <p:nvPr/>
          </p:nvSpPr>
          <p:spPr bwMode="auto">
            <a:xfrm>
              <a:off x="10599738" y="2216150"/>
              <a:ext cx="193675" cy="163513"/>
            </a:xfrm>
            <a:custGeom>
              <a:avLst/>
              <a:gdLst>
                <a:gd name="T0" fmla="*/ 0 w 51"/>
                <a:gd name="T1" fmla="*/ 0 h 43"/>
                <a:gd name="T2" fmla="*/ 0 w 51"/>
                <a:gd name="T3" fmla="*/ 30 h 43"/>
                <a:gd name="T4" fmla="*/ 12 w 51"/>
                <a:gd name="T5" fmla="*/ 43 h 43"/>
                <a:gd name="T6" fmla="*/ 51 w 51"/>
                <a:gd name="T7" fmla="*/ 43 h 43"/>
                <a:gd name="T8" fmla="*/ 0 w 51"/>
                <a:gd name="T9" fmla="*/ 0 h 43"/>
              </a:gdLst>
              <a:ahLst/>
              <a:cxnLst>
                <a:cxn ang="0">
                  <a:pos x="T0" y="T1"/>
                </a:cxn>
                <a:cxn ang="0">
                  <a:pos x="T2" y="T3"/>
                </a:cxn>
                <a:cxn ang="0">
                  <a:pos x="T4" y="T5"/>
                </a:cxn>
                <a:cxn ang="0">
                  <a:pos x="T6" y="T7"/>
                </a:cxn>
                <a:cxn ang="0">
                  <a:pos x="T8" y="T9"/>
                </a:cxn>
              </a:cxnLst>
              <a:rect l="0" t="0" r="r" b="b"/>
              <a:pathLst>
                <a:path w="51" h="43">
                  <a:moveTo>
                    <a:pt x="0" y="0"/>
                  </a:moveTo>
                  <a:cubicBezTo>
                    <a:pt x="0" y="30"/>
                    <a:pt x="0" y="30"/>
                    <a:pt x="0" y="30"/>
                  </a:cubicBezTo>
                  <a:cubicBezTo>
                    <a:pt x="0" y="37"/>
                    <a:pt x="6" y="43"/>
                    <a:pt x="12" y="43"/>
                  </a:cubicBezTo>
                  <a:cubicBezTo>
                    <a:pt x="51" y="43"/>
                    <a:pt x="51" y="43"/>
                    <a:pt x="51" y="43"/>
                  </a:cubicBezTo>
                  <a:lnTo>
                    <a:pt x="0"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id-ID"/>
            </a:p>
          </p:txBody>
        </p:sp>
        <p:sp>
          <p:nvSpPr>
            <p:cNvPr id="26" name="Freeform 159">
              <a:extLst>
                <a:ext uri="{FF2B5EF4-FFF2-40B4-BE49-F238E27FC236}">
                  <a16:creationId xmlns:a16="http://schemas.microsoft.com/office/drawing/2014/main" id="{F90DA781-C41E-7FB6-C05F-CC169828B61B}"/>
                </a:ext>
              </a:extLst>
            </p:cNvPr>
            <p:cNvSpPr>
              <a:spLocks/>
            </p:cNvSpPr>
            <p:nvPr/>
          </p:nvSpPr>
          <p:spPr bwMode="auto">
            <a:xfrm>
              <a:off x="10309225" y="2420938"/>
              <a:ext cx="241300" cy="22225"/>
            </a:xfrm>
            <a:custGeom>
              <a:avLst/>
              <a:gdLst>
                <a:gd name="T0" fmla="*/ 64 w 64"/>
                <a:gd name="T1" fmla="*/ 3 h 6"/>
                <a:gd name="T2" fmla="*/ 61 w 64"/>
                <a:gd name="T3" fmla="*/ 6 h 6"/>
                <a:gd name="T4" fmla="*/ 3 w 64"/>
                <a:gd name="T5" fmla="*/ 6 h 6"/>
                <a:gd name="T6" fmla="*/ 0 w 64"/>
                <a:gd name="T7" fmla="*/ 3 h 6"/>
                <a:gd name="T8" fmla="*/ 3 w 64"/>
                <a:gd name="T9" fmla="*/ 0 h 6"/>
                <a:gd name="T10" fmla="*/ 61 w 64"/>
                <a:gd name="T11" fmla="*/ 0 h 6"/>
                <a:gd name="T12" fmla="*/ 64 w 64"/>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64" h="6">
                  <a:moveTo>
                    <a:pt x="64" y="3"/>
                  </a:moveTo>
                  <a:cubicBezTo>
                    <a:pt x="64" y="5"/>
                    <a:pt x="63" y="6"/>
                    <a:pt x="61" y="6"/>
                  </a:cubicBezTo>
                  <a:cubicBezTo>
                    <a:pt x="3" y="6"/>
                    <a:pt x="3" y="6"/>
                    <a:pt x="3" y="6"/>
                  </a:cubicBezTo>
                  <a:cubicBezTo>
                    <a:pt x="2" y="6"/>
                    <a:pt x="0" y="5"/>
                    <a:pt x="0" y="3"/>
                  </a:cubicBezTo>
                  <a:cubicBezTo>
                    <a:pt x="0" y="1"/>
                    <a:pt x="2" y="0"/>
                    <a:pt x="3" y="0"/>
                  </a:cubicBezTo>
                  <a:cubicBezTo>
                    <a:pt x="61" y="0"/>
                    <a:pt x="61" y="0"/>
                    <a:pt x="61" y="0"/>
                  </a:cubicBezTo>
                  <a:cubicBezTo>
                    <a:pt x="63" y="0"/>
                    <a:pt x="64" y="1"/>
                    <a:pt x="64" y="3"/>
                  </a:cubicBezTo>
                  <a:close/>
                </a:path>
              </a:pathLst>
            </a:custGeom>
            <a:solidFill>
              <a:srgbClr val="E2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id-ID"/>
            </a:p>
          </p:txBody>
        </p:sp>
        <p:sp>
          <p:nvSpPr>
            <p:cNvPr id="27" name="Freeform 160">
              <a:extLst>
                <a:ext uri="{FF2B5EF4-FFF2-40B4-BE49-F238E27FC236}">
                  <a16:creationId xmlns:a16="http://schemas.microsoft.com/office/drawing/2014/main" id="{1A5F4BEE-3A41-C9D2-730E-97362299AAB6}"/>
                </a:ext>
              </a:extLst>
            </p:cNvPr>
            <p:cNvSpPr>
              <a:spLocks/>
            </p:cNvSpPr>
            <p:nvPr/>
          </p:nvSpPr>
          <p:spPr bwMode="auto">
            <a:xfrm>
              <a:off x="10309225" y="2519363"/>
              <a:ext cx="388938" cy="22225"/>
            </a:xfrm>
            <a:custGeom>
              <a:avLst/>
              <a:gdLst>
                <a:gd name="T0" fmla="*/ 103 w 103"/>
                <a:gd name="T1" fmla="*/ 3 h 6"/>
                <a:gd name="T2" fmla="*/ 99 w 103"/>
                <a:gd name="T3" fmla="*/ 6 h 6"/>
                <a:gd name="T4" fmla="*/ 3 w 103"/>
                <a:gd name="T5" fmla="*/ 6 h 6"/>
                <a:gd name="T6" fmla="*/ 0 w 103"/>
                <a:gd name="T7" fmla="*/ 3 h 6"/>
                <a:gd name="T8" fmla="*/ 3 w 103"/>
                <a:gd name="T9" fmla="*/ 0 h 6"/>
                <a:gd name="T10" fmla="*/ 99 w 103"/>
                <a:gd name="T11" fmla="*/ 0 h 6"/>
                <a:gd name="T12" fmla="*/ 103 w 103"/>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103" h="6">
                  <a:moveTo>
                    <a:pt x="103" y="3"/>
                  </a:moveTo>
                  <a:cubicBezTo>
                    <a:pt x="103" y="5"/>
                    <a:pt x="101" y="6"/>
                    <a:pt x="99" y="6"/>
                  </a:cubicBezTo>
                  <a:cubicBezTo>
                    <a:pt x="3" y="6"/>
                    <a:pt x="3" y="6"/>
                    <a:pt x="3" y="6"/>
                  </a:cubicBezTo>
                  <a:cubicBezTo>
                    <a:pt x="2" y="6"/>
                    <a:pt x="0" y="5"/>
                    <a:pt x="0" y="3"/>
                  </a:cubicBezTo>
                  <a:cubicBezTo>
                    <a:pt x="0" y="1"/>
                    <a:pt x="2" y="0"/>
                    <a:pt x="3" y="0"/>
                  </a:cubicBezTo>
                  <a:cubicBezTo>
                    <a:pt x="99" y="0"/>
                    <a:pt x="99" y="0"/>
                    <a:pt x="99" y="0"/>
                  </a:cubicBezTo>
                  <a:cubicBezTo>
                    <a:pt x="101" y="0"/>
                    <a:pt x="103" y="1"/>
                    <a:pt x="103" y="3"/>
                  </a:cubicBezTo>
                  <a:close/>
                </a:path>
              </a:pathLst>
            </a:custGeom>
            <a:solidFill>
              <a:srgbClr val="E2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id-ID"/>
            </a:p>
          </p:txBody>
        </p:sp>
        <p:sp>
          <p:nvSpPr>
            <p:cNvPr id="28" name="Freeform 161">
              <a:extLst>
                <a:ext uri="{FF2B5EF4-FFF2-40B4-BE49-F238E27FC236}">
                  <a16:creationId xmlns:a16="http://schemas.microsoft.com/office/drawing/2014/main" id="{6081053E-A370-48A1-19BB-B327AFE861AC}"/>
                </a:ext>
              </a:extLst>
            </p:cNvPr>
            <p:cNvSpPr>
              <a:spLocks/>
            </p:cNvSpPr>
            <p:nvPr/>
          </p:nvSpPr>
          <p:spPr bwMode="auto">
            <a:xfrm>
              <a:off x="10309225" y="2613025"/>
              <a:ext cx="388938" cy="26988"/>
            </a:xfrm>
            <a:custGeom>
              <a:avLst/>
              <a:gdLst>
                <a:gd name="T0" fmla="*/ 103 w 103"/>
                <a:gd name="T1" fmla="*/ 3 h 7"/>
                <a:gd name="T2" fmla="*/ 99 w 103"/>
                <a:gd name="T3" fmla="*/ 7 h 7"/>
                <a:gd name="T4" fmla="*/ 3 w 103"/>
                <a:gd name="T5" fmla="*/ 7 h 7"/>
                <a:gd name="T6" fmla="*/ 0 w 103"/>
                <a:gd name="T7" fmla="*/ 3 h 7"/>
                <a:gd name="T8" fmla="*/ 3 w 103"/>
                <a:gd name="T9" fmla="*/ 0 h 7"/>
                <a:gd name="T10" fmla="*/ 99 w 103"/>
                <a:gd name="T11" fmla="*/ 0 h 7"/>
                <a:gd name="T12" fmla="*/ 103 w 103"/>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103" h="7">
                  <a:moveTo>
                    <a:pt x="103" y="3"/>
                  </a:moveTo>
                  <a:cubicBezTo>
                    <a:pt x="103" y="5"/>
                    <a:pt x="101" y="7"/>
                    <a:pt x="99" y="7"/>
                  </a:cubicBezTo>
                  <a:cubicBezTo>
                    <a:pt x="3" y="7"/>
                    <a:pt x="3" y="7"/>
                    <a:pt x="3" y="7"/>
                  </a:cubicBezTo>
                  <a:cubicBezTo>
                    <a:pt x="2" y="7"/>
                    <a:pt x="0" y="5"/>
                    <a:pt x="0" y="3"/>
                  </a:cubicBezTo>
                  <a:cubicBezTo>
                    <a:pt x="0" y="2"/>
                    <a:pt x="2" y="0"/>
                    <a:pt x="3" y="0"/>
                  </a:cubicBezTo>
                  <a:cubicBezTo>
                    <a:pt x="99" y="0"/>
                    <a:pt x="99" y="0"/>
                    <a:pt x="99" y="0"/>
                  </a:cubicBezTo>
                  <a:cubicBezTo>
                    <a:pt x="101" y="0"/>
                    <a:pt x="103" y="2"/>
                    <a:pt x="103" y="3"/>
                  </a:cubicBezTo>
                  <a:close/>
                </a:path>
              </a:pathLst>
            </a:custGeom>
            <a:solidFill>
              <a:srgbClr val="E2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id-ID"/>
            </a:p>
          </p:txBody>
        </p:sp>
        <p:sp>
          <p:nvSpPr>
            <p:cNvPr id="29" name="Freeform 162">
              <a:extLst>
                <a:ext uri="{FF2B5EF4-FFF2-40B4-BE49-F238E27FC236}">
                  <a16:creationId xmlns:a16="http://schemas.microsoft.com/office/drawing/2014/main" id="{5164472D-232A-E562-569F-F39BDB77A59B}"/>
                </a:ext>
              </a:extLst>
            </p:cNvPr>
            <p:cNvSpPr>
              <a:spLocks/>
            </p:cNvSpPr>
            <p:nvPr/>
          </p:nvSpPr>
          <p:spPr bwMode="auto">
            <a:xfrm>
              <a:off x="10309225" y="2713038"/>
              <a:ext cx="388938" cy="22225"/>
            </a:xfrm>
            <a:custGeom>
              <a:avLst/>
              <a:gdLst>
                <a:gd name="T0" fmla="*/ 103 w 103"/>
                <a:gd name="T1" fmla="*/ 3 h 6"/>
                <a:gd name="T2" fmla="*/ 99 w 103"/>
                <a:gd name="T3" fmla="*/ 6 h 6"/>
                <a:gd name="T4" fmla="*/ 3 w 103"/>
                <a:gd name="T5" fmla="*/ 6 h 6"/>
                <a:gd name="T6" fmla="*/ 0 w 103"/>
                <a:gd name="T7" fmla="*/ 3 h 6"/>
                <a:gd name="T8" fmla="*/ 3 w 103"/>
                <a:gd name="T9" fmla="*/ 0 h 6"/>
                <a:gd name="T10" fmla="*/ 99 w 103"/>
                <a:gd name="T11" fmla="*/ 0 h 6"/>
                <a:gd name="T12" fmla="*/ 103 w 103"/>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103" h="6">
                  <a:moveTo>
                    <a:pt x="103" y="3"/>
                  </a:moveTo>
                  <a:cubicBezTo>
                    <a:pt x="103" y="5"/>
                    <a:pt x="101" y="6"/>
                    <a:pt x="99" y="6"/>
                  </a:cubicBezTo>
                  <a:cubicBezTo>
                    <a:pt x="3" y="6"/>
                    <a:pt x="3" y="6"/>
                    <a:pt x="3" y="6"/>
                  </a:cubicBezTo>
                  <a:cubicBezTo>
                    <a:pt x="2" y="6"/>
                    <a:pt x="0" y="5"/>
                    <a:pt x="0" y="3"/>
                  </a:cubicBezTo>
                  <a:cubicBezTo>
                    <a:pt x="0" y="1"/>
                    <a:pt x="2" y="0"/>
                    <a:pt x="3" y="0"/>
                  </a:cubicBezTo>
                  <a:cubicBezTo>
                    <a:pt x="99" y="0"/>
                    <a:pt x="99" y="0"/>
                    <a:pt x="99" y="0"/>
                  </a:cubicBezTo>
                  <a:cubicBezTo>
                    <a:pt x="101" y="0"/>
                    <a:pt x="103" y="1"/>
                    <a:pt x="103" y="3"/>
                  </a:cubicBezTo>
                  <a:close/>
                </a:path>
              </a:pathLst>
            </a:custGeom>
            <a:solidFill>
              <a:srgbClr val="E2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id-ID"/>
            </a:p>
          </p:txBody>
        </p:sp>
        <p:sp>
          <p:nvSpPr>
            <p:cNvPr id="30" name="Freeform 163">
              <a:extLst>
                <a:ext uri="{FF2B5EF4-FFF2-40B4-BE49-F238E27FC236}">
                  <a16:creationId xmlns:a16="http://schemas.microsoft.com/office/drawing/2014/main" id="{B3A31A1F-0D34-0E61-0005-5835511223A3}"/>
                </a:ext>
              </a:extLst>
            </p:cNvPr>
            <p:cNvSpPr>
              <a:spLocks/>
            </p:cNvSpPr>
            <p:nvPr/>
          </p:nvSpPr>
          <p:spPr bwMode="auto">
            <a:xfrm>
              <a:off x="10539413" y="2300288"/>
              <a:ext cx="446088" cy="484188"/>
            </a:xfrm>
            <a:custGeom>
              <a:avLst/>
              <a:gdLst>
                <a:gd name="T0" fmla="*/ 118 w 118"/>
                <a:gd name="T1" fmla="*/ 0 h 128"/>
                <a:gd name="T2" fmla="*/ 108 w 118"/>
                <a:gd name="T3" fmla="*/ 54 h 128"/>
                <a:gd name="T4" fmla="*/ 108 w 118"/>
                <a:gd name="T5" fmla="*/ 54 h 128"/>
                <a:gd name="T6" fmla="*/ 80 w 118"/>
                <a:gd name="T7" fmla="*/ 67 h 128"/>
                <a:gd name="T8" fmla="*/ 101 w 118"/>
                <a:gd name="T9" fmla="*/ 69 h 128"/>
                <a:gd name="T10" fmla="*/ 61 w 118"/>
                <a:gd name="T11" fmla="*/ 97 h 128"/>
                <a:gd name="T12" fmla="*/ 72 w 118"/>
                <a:gd name="T13" fmla="*/ 102 h 128"/>
                <a:gd name="T14" fmla="*/ 0 w 118"/>
                <a:gd name="T15" fmla="*/ 128 h 128"/>
                <a:gd name="T16" fmla="*/ 118 w 118"/>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128">
                  <a:moveTo>
                    <a:pt x="118" y="0"/>
                  </a:moveTo>
                  <a:cubicBezTo>
                    <a:pt x="118" y="21"/>
                    <a:pt x="115" y="39"/>
                    <a:pt x="108" y="54"/>
                  </a:cubicBezTo>
                  <a:cubicBezTo>
                    <a:pt x="108" y="54"/>
                    <a:pt x="108" y="54"/>
                    <a:pt x="108" y="54"/>
                  </a:cubicBezTo>
                  <a:cubicBezTo>
                    <a:pt x="102" y="59"/>
                    <a:pt x="89" y="67"/>
                    <a:pt x="80" y="67"/>
                  </a:cubicBezTo>
                  <a:cubicBezTo>
                    <a:pt x="86" y="69"/>
                    <a:pt x="93" y="70"/>
                    <a:pt x="101" y="69"/>
                  </a:cubicBezTo>
                  <a:cubicBezTo>
                    <a:pt x="91" y="86"/>
                    <a:pt x="79" y="100"/>
                    <a:pt x="61" y="97"/>
                  </a:cubicBezTo>
                  <a:cubicBezTo>
                    <a:pt x="64" y="99"/>
                    <a:pt x="68" y="101"/>
                    <a:pt x="72" y="102"/>
                  </a:cubicBezTo>
                  <a:cubicBezTo>
                    <a:pt x="51" y="119"/>
                    <a:pt x="25" y="125"/>
                    <a:pt x="0" y="128"/>
                  </a:cubicBezTo>
                  <a:cubicBezTo>
                    <a:pt x="0" y="77"/>
                    <a:pt x="38" y="0"/>
                    <a:pt x="118" y="0"/>
                  </a:cubicBezTo>
                  <a:close/>
                </a:path>
              </a:pathLst>
            </a:custGeom>
            <a:solidFill>
              <a:srgbClr val="3E3E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47500" lnSpcReduction="20000"/>
            </a:bodyPr>
            <a:lstStyle/>
            <a:p>
              <a:endParaRPr lang="id-ID"/>
            </a:p>
          </p:txBody>
        </p:sp>
        <p:sp>
          <p:nvSpPr>
            <p:cNvPr id="31" name="Freeform 164">
              <a:extLst>
                <a:ext uri="{FF2B5EF4-FFF2-40B4-BE49-F238E27FC236}">
                  <a16:creationId xmlns:a16="http://schemas.microsoft.com/office/drawing/2014/main" id="{E0A97C7C-E422-4435-AB60-5BD3C8F8CC86}"/>
                </a:ext>
              </a:extLst>
            </p:cNvPr>
            <p:cNvSpPr>
              <a:spLocks/>
            </p:cNvSpPr>
            <p:nvPr/>
          </p:nvSpPr>
          <p:spPr bwMode="auto">
            <a:xfrm>
              <a:off x="10539413" y="2300288"/>
              <a:ext cx="446088" cy="484188"/>
            </a:xfrm>
            <a:custGeom>
              <a:avLst/>
              <a:gdLst>
                <a:gd name="T0" fmla="*/ 118 w 118"/>
                <a:gd name="T1" fmla="*/ 0 h 128"/>
                <a:gd name="T2" fmla="*/ 0 w 118"/>
                <a:gd name="T3" fmla="*/ 128 h 128"/>
                <a:gd name="T4" fmla="*/ 118 w 118"/>
                <a:gd name="T5" fmla="*/ 0 h 128"/>
                <a:gd name="T6" fmla="*/ 118 w 118"/>
                <a:gd name="T7" fmla="*/ 0 h 128"/>
              </a:gdLst>
              <a:ahLst/>
              <a:cxnLst>
                <a:cxn ang="0">
                  <a:pos x="T0" y="T1"/>
                </a:cxn>
                <a:cxn ang="0">
                  <a:pos x="T2" y="T3"/>
                </a:cxn>
                <a:cxn ang="0">
                  <a:pos x="T4" y="T5"/>
                </a:cxn>
                <a:cxn ang="0">
                  <a:pos x="T6" y="T7"/>
                </a:cxn>
              </a:cxnLst>
              <a:rect l="0" t="0" r="r" b="b"/>
              <a:pathLst>
                <a:path w="118" h="128">
                  <a:moveTo>
                    <a:pt x="118" y="0"/>
                  </a:moveTo>
                  <a:cubicBezTo>
                    <a:pt x="40" y="0"/>
                    <a:pt x="0" y="74"/>
                    <a:pt x="0" y="128"/>
                  </a:cubicBezTo>
                  <a:cubicBezTo>
                    <a:pt x="118" y="0"/>
                    <a:pt x="118" y="0"/>
                    <a:pt x="118" y="0"/>
                  </a:cubicBezTo>
                  <a:cubicBezTo>
                    <a:pt x="118" y="0"/>
                    <a:pt x="118" y="0"/>
                    <a:pt x="118" y="0"/>
                  </a:cubicBezTo>
                  <a:close/>
                </a:path>
              </a:pathLst>
            </a:custGeom>
            <a:solidFill>
              <a:srgbClr val="5B5C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47500" lnSpcReduction="20000"/>
            </a:bodyPr>
            <a:lstStyle/>
            <a:p>
              <a:endParaRPr lang="id-ID"/>
            </a:p>
          </p:txBody>
        </p:sp>
        <p:sp>
          <p:nvSpPr>
            <p:cNvPr id="32" name="Freeform 165">
              <a:extLst>
                <a:ext uri="{FF2B5EF4-FFF2-40B4-BE49-F238E27FC236}">
                  <a16:creationId xmlns:a16="http://schemas.microsoft.com/office/drawing/2014/main" id="{E15C2454-BA58-0009-CBF1-0D80FA93E7F3}"/>
                </a:ext>
              </a:extLst>
            </p:cNvPr>
            <p:cNvSpPr>
              <a:spLocks/>
            </p:cNvSpPr>
            <p:nvPr/>
          </p:nvSpPr>
          <p:spPr bwMode="auto">
            <a:xfrm>
              <a:off x="10456863" y="2300288"/>
              <a:ext cx="528638" cy="577850"/>
            </a:xfrm>
            <a:custGeom>
              <a:avLst/>
              <a:gdLst>
                <a:gd name="T0" fmla="*/ 0 w 333"/>
                <a:gd name="T1" fmla="*/ 364 h 364"/>
                <a:gd name="T2" fmla="*/ 333 w 333"/>
                <a:gd name="T3" fmla="*/ 0 h 364"/>
                <a:gd name="T4" fmla="*/ 28 w 333"/>
                <a:gd name="T5" fmla="*/ 357 h 364"/>
                <a:gd name="T6" fmla="*/ 0 w 333"/>
                <a:gd name="T7" fmla="*/ 364 h 364"/>
              </a:gdLst>
              <a:ahLst/>
              <a:cxnLst>
                <a:cxn ang="0">
                  <a:pos x="T0" y="T1"/>
                </a:cxn>
                <a:cxn ang="0">
                  <a:pos x="T2" y="T3"/>
                </a:cxn>
                <a:cxn ang="0">
                  <a:pos x="T4" y="T5"/>
                </a:cxn>
                <a:cxn ang="0">
                  <a:pos x="T6" y="T7"/>
                </a:cxn>
              </a:cxnLst>
              <a:rect l="0" t="0" r="r" b="b"/>
              <a:pathLst>
                <a:path w="333" h="364">
                  <a:moveTo>
                    <a:pt x="0" y="364"/>
                  </a:moveTo>
                  <a:lnTo>
                    <a:pt x="333" y="0"/>
                  </a:lnTo>
                  <a:lnTo>
                    <a:pt x="28" y="357"/>
                  </a:lnTo>
                  <a:lnTo>
                    <a:pt x="0" y="364"/>
                  </a:lnTo>
                  <a:close/>
                </a:path>
              </a:pathLst>
            </a:custGeom>
            <a:solidFill>
              <a:srgbClr val="E2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70000" lnSpcReduction="20000"/>
            </a:bodyPr>
            <a:lstStyle/>
            <a:p>
              <a:endParaRPr lang="id-ID"/>
            </a:p>
          </p:txBody>
        </p:sp>
        <p:sp>
          <p:nvSpPr>
            <p:cNvPr id="33" name="Freeform 166">
              <a:extLst>
                <a:ext uri="{FF2B5EF4-FFF2-40B4-BE49-F238E27FC236}">
                  <a16:creationId xmlns:a16="http://schemas.microsoft.com/office/drawing/2014/main" id="{9F3E5FB6-FE61-5DF3-CC34-299BD44AC400}"/>
                </a:ext>
              </a:extLst>
            </p:cNvPr>
            <p:cNvSpPr>
              <a:spLocks/>
            </p:cNvSpPr>
            <p:nvPr/>
          </p:nvSpPr>
          <p:spPr bwMode="auto">
            <a:xfrm>
              <a:off x="10456863" y="2300288"/>
              <a:ext cx="528638" cy="577850"/>
            </a:xfrm>
            <a:custGeom>
              <a:avLst/>
              <a:gdLst>
                <a:gd name="T0" fmla="*/ 333 w 333"/>
                <a:gd name="T1" fmla="*/ 0 h 364"/>
                <a:gd name="T2" fmla="*/ 0 w 333"/>
                <a:gd name="T3" fmla="*/ 336 h 364"/>
                <a:gd name="T4" fmla="*/ 0 w 333"/>
                <a:gd name="T5" fmla="*/ 364 h 364"/>
                <a:gd name="T6" fmla="*/ 333 w 333"/>
                <a:gd name="T7" fmla="*/ 0 h 364"/>
              </a:gdLst>
              <a:ahLst/>
              <a:cxnLst>
                <a:cxn ang="0">
                  <a:pos x="T0" y="T1"/>
                </a:cxn>
                <a:cxn ang="0">
                  <a:pos x="T2" y="T3"/>
                </a:cxn>
                <a:cxn ang="0">
                  <a:pos x="T4" y="T5"/>
                </a:cxn>
                <a:cxn ang="0">
                  <a:pos x="T6" y="T7"/>
                </a:cxn>
              </a:cxnLst>
              <a:rect l="0" t="0" r="r" b="b"/>
              <a:pathLst>
                <a:path w="333" h="364">
                  <a:moveTo>
                    <a:pt x="333" y="0"/>
                  </a:moveTo>
                  <a:lnTo>
                    <a:pt x="0" y="336"/>
                  </a:lnTo>
                  <a:lnTo>
                    <a:pt x="0" y="364"/>
                  </a:lnTo>
                  <a:lnTo>
                    <a:pt x="333"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70000" lnSpcReduction="20000"/>
            </a:bodyPr>
            <a:lstStyle/>
            <a:p>
              <a:endParaRPr lang="id-ID"/>
            </a:p>
          </p:txBody>
        </p:sp>
      </p:grpSp>
      <p:grpSp>
        <p:nvGrpSpPr>
          <p:cNvPr id="55" name="Group 54">
            <a:extLst>
              <a:ext uri="{FF2B5EF4-FFF2-40B4-BE49-F238E27FC236}">
                <a16:creationId xmlns:a16="http://schemas.microsoft.com/office/drawing/2014/main" id="{3AC4EDF0-C0F6-282E-CFCC-4B87E05459EE}"/>
              </a:ext>
            </a:extLst>
          </p:cNvPr>
          <p:cNvGrpSpPr/>
          <p:nvPr/>
        </p:nvGrpSpPr>
        <p:grpSpPr>
          <a:xfrm>
            <a:off x="833493" y="4038345"/>
            <a:ext cx="588958" cy="568104"/>
            <a:chOff x="-6802438" y="6337301"/>
            <a:chExt cx="1763713" cy="1765300"/>
          </a:xfrm>
          <a:effectLst>
            <a:outerShdw blurRad="50800" dist="101600" algn="l" rotWithShape="0">
              <a:prstClr val="black">
                <a:alpha val="40000"/>
              </a:prstClr>
            </a:outerShdw>
          </a:effectLst>
        </p:grpSpPr>
        <p:sp>
          <p:nvSpPr>
            <p:cNvPr id="56" name="Oval 228">
              <a:extLst>
                <a:ext uri="{FF2B5EF4-FFF2-40B4-BE49-F238E27FC236}">
                  <a16:creationId xmlns:a16="http://schemas.microsoft.com/office/drawing/2014/main" id="{53EEC221-9D29-C214-56D0-E9C226B24E63}"/>
                </a:ext>
              </a:extLst>
            </p:cNvPr>
            <p:cNvSpPr>
              <a:spLocks noChangeArrowheads="1"/>
            </p:cNvSpPr>
            <p:nvPr/>
          </p:nvSpPr>
          <p:spPr bwMode="auto">
            <a:xfrm>
              <a:off x="-6802438" y="6337301"/>
              <a:ext cx="1763713" cy="1765300"/>
            </a:xfrm>
            <a:prstGeom prst="ellipse">
              <a:avLst/>
            </a:pr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a:bodyPr>
            <a:lstStyle/>
            <a:p>
              <a:endParaRPr lang="en-US"/>
            </a:p>
          </p:txBody>
        </p:sp>
        <p:sp>
          <p:nvSpPr>
            <p:cNvPr id="57" name="Rectangle 229">
              <a:extLst>
                <a:ext uri="{FF2B5EF4-FFF2-40B4-BE49-F238E27FC236}">
                  <a16:creationId xmlns:a16="http://schemas.microsoft.com/office/drawing/2014/main" id="{1F3116AE-3E41-ADBA-A721-EEFE9EF8B8E6}"/>
                </a:ext>
              </a:extLst>
            </p:cNvPr>
            <p:cNvSpPr>
              <a:spLocks noChangeArrowheads="1"/>
            </p:cNvSpPr>
            <p:nvPr/>
          </p:nvSpPr>
          <p:spPr bwMode="auto">
            <a:xfrm>
              <a:off x="-6096001" y="7569201"/>
              <a:ext cx="201613" cy="214313"/>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a:p>
          </p:txBody>
        </p:sp>
        <p:sp>
          <p:nvSpPr>
            <p:cNvPr id="58" name="Freeform 230">
              <a:extLst>
                <a:ext uri="{FF2B5EF4-FFF2-40B4-BE49-F238E27FC236}">
                  <a16:creationId xmlns:a16="http://schemas.microsoft.com/office/drawing/2014/main" id="{227C292F-8B05-6BF7-CBEF-DD942B60F2BF}"/>
                </a:ext>
              </a:extLst>
            </p:cNvPr>
            <p:cNvSpPr>
              <a:spLocks/>
            </p:cNvSpPr>
            <p:nvPr/>
          </p:nvSpPr>
          <p:spPr bwMode="auto">
            <a:xfrm>
              <a:off x="-6351588" y="7748588"/>
              <a:ext cx="746125" cy="60325"/>
            </a:xfrm>
            <a:custGeom>
              <a:avLst/>
              <a:gdLst>
                <a:gd name="T0" fmla="*/ 199 w 199"/>
                <a:gd name="T1" fmla="*/ 9 h 16"/>
                <a:gd name="T2" fmla="*/ 192 w 199"/>
                <a:gd name="T3" fmla="*/ 16 h 16"/>
                <a:gd name="T4" fmla="*/ 7 w 199"/>
                <a:gd name="T5" fmla="*/ 16 h 16"/>
                <a:gd name="T6" fmla="*/ 0 w 199"/>
                <a:gd name="T7" fmla="*/ 9 h 16"/>
                <a:gd name="T8" fmla="*/ 0 w 199"/>
                <a:gd name="T9" fmla="*/ 7 h 16"/>
                <a:gd name="T10" fmla="*/ 7 w 199"/>
                <a:gd name="T11" fmla="*/ 0 h 16"/>
                <a:gd name="T12" fmla="*/ 192 w 199"/>
                <a:gd name="T13" fmla="*/ 0 h 16"/>
                <a:gd name="T14" fmla="*/ 199 w 199"/>
                <a:gd name="T15" fmla="*/ 7 h 16"/>
                <a:gd name="T16" fmla="*/ 199 w 199"/>
                <a:gd name="T17"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16">
                  <a:moveTo>
                    <a:pt x="199" y="9"/>
                  </a:moveTo>
                  <a:cubicBezTo>
                    <a:pt x="199" y="13"/>
                    <a:pt x="195" y="16"/>
                    <a:pt x="192" y="16"/>
                  </a:cubicBezTo>
                  <a:cubicBezTo>
                    <a:pt x="7" y="16"/>
                    <a:pt x="7" y="16"/>
                    <a:pt x="7" y="16"/>
                  </a:cubicBezTo>
                  <a:cubicBezTo>
                    <a:pt x="3" y="16"/>
                    <a:pt x="0" y="13"/>
                    <a:pt x="0" y="9"/>
                  </a:cubicBezTo>
                  <a:cubicBezTo>
                    <a:pt x="0" y="7"/>
                    <a:pt x="0" y="7"/>
                    <a:pt x="0" y="7"/>
                  </a:cubicBezTo>
                  <a:cubicBezTo>
                    <a:pt x="0" y="3"/>
                    <a:pt x="3" y="0"/>
                    <a:pt x="7" y="0"/>
                  </a:cubicBezTo>
                  <a:cubicBezTo>
                    <a:pt x="192" y="0"/>
                    <a:pt x="192" y="0"/>
                    <a:pt x="192" y="0"/>
                  </a:cubicBezTo>
                  <a:cubicBezTo>
                    <a:pt x="195" y="0"/>
                    <a:pt x="199" y="3"/>
                    <a:pt x="199" y="7"/>
                  </a:cubicBezTo>
                  <a:lnTo>
                    <a:pt x="199" y="9"/>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a:p>
          </p:txBody>
        </p:sp>
        <p:sp>
          <p:nvSpPr>
            <p:cNvPr id="59" name="Freeform 231">
              <a:extLst>
                <a:ext uri="{FF2B5EF4-FFF2-40B4-BE49-F238E27FC236}">
                  <a16:creationId xmlns:a16="http://schemas.microsoft.com/office/drawing/2014/main" id="{E110A1D4-59C1-C0B4-EE50-56D69F067D58}"/>
                </a:ext>
              </a:extLst>
            </p:cNvPr>
            <p:cNvSpPr>
              <a:spLocks/>
            </p:cNvSpPr>
            <p:nvPr/>
          </p:nvSpPr>
          <p:spPr bwMode="auto">
            <a:xfrm>
              <a:off x="-6172201" y="7434263"/>
              <a:ext cx="342900" cy="104775"/>
            </a:xfrm>
            <a:custGeom>
              <a:avLst/>
              <a:gdLst>
                <a:gd name="T0" fmla="*/ 86 w 91"/>
                <a:gd name="T1" fmla="*/ 1 h 28"/>
                <a:gd name="T2" fmla="*/ 80 w 91"/>
                <a:gd name="T3" fmla="*/ 7 h 28"/>
                <a:gd name="T4" fmla="*/ 80 w 91"/>
                <a:gd name="T5" fmla="*/ 17 h 28"/>
                <a:gd name="T6" fmla="*/ 79 w 91"/>
                <a:gd name="T7" fmla="*/ 17 h 28"/>
                <a:gd name="T8" fmla="*/ 11 w 91"/>
                <a:gd name="T9" fmla="*/ 17 h 28"/>
                <a:gd name="T10" fmla="*/ 11 w 91"/>
                <a:gd name="T11" fmla="*/ 5 h 28"/>
                <a:gd name="T12" fmla="*/ 5 w 91"/>
                <a:gd name="T13" fmla="*/ 0 h 28"/>
                <a:gd name="T14" fmla="*/ 0 w 91"/>
                <a:gd name="T15" fmla="*/ 5 h 28"/>
                <a:gd name="T16" fmla="*/ 0 w 91"/>
                <a:gd name="T17" fmla="*/ 28 h 28"/>
                <a:gd name="T18" fmla="*/ 91 w 91"/>
                <a:gd name="T19" fmla="*/ 28 h 28"/>
                <a:gd name="T20" fmla="*/ 91 w 91"/>
                <a:gd name="T21" fmla="*/ 7 h 28"/>
                <a:gd name="T22" fmla="*/ 86 w 91"/>
                <a:gd name="T23"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28">
                  <a:moveTo>
                    <a:pt x="86" y="1"/>
                  </a:moveTo>
                  <a:cubicBezTo>
                    <a:pt x="83" y="1"/>
                    <a:pt x="80" y="4"/>
                    <a:pt x="80" y="7"/>
                  </a:cubicBezTo>
                  <a:cubicBezTo>
                    <a:pt x="80" y="17"/>
                    <a:pt x="80" y="17"/>
                    <a:pt x="80" y="17"/>
                  </a:cubicBezTo>
                  <a:cubicBezTo>
                    <a:pt x="80" y="17"/>
                    <a:pt x="80" y="17"/>
                    <a:pt x="79" y="17"/>
                  </a:cubicBezTo>
                  <a:cubicBezTo>
                    <a:pt x="11" y="17"/>
                    <a:pt x="11" y="17"/>
                    <a:pt x="11" y="17"/>
                  </a:cubicBezTo>
                  <a:cubicBezTo>
                    <a:pt x="11" y="5"/>
                    <a:pt x="11" y="5"/>
                    <a:pt x="11" y="5"/>
                  </a:cubicBezTo>
                  <a:cubicBezTo>
                    <a:pt x="11" y="2"/>
                    <a:pt x="8" y="0"/>
                    <a:pt x="5" y="0"/>
                  </a:cubicBezTo>
                  <a:cubicBezTo>
                    <a:pt x="2" y="0"/>
                    <a:pt x="0" y="2"/>
                    <a:pt x="0" y="5"/>
                  </a:cubicBezTo>
                  <a:cubicBezTo>
                    <a:pt x="0" y="28"/>
                    <a:pt x="0" y="28"/>
                    <a:pt x="0" y="28"/>
                  </a:cubicBezTo>
                  <a:cubicBezTo>
                    <a:pt x="91" y="28"/>
                    <a:pt x="91" y="28"/>
                    <a:pt x="91" y="28"/>
                  </a:cubicBezTo>
                  <a:cubicBezTo>
                    <a:pt x="91" y="7"/>
                    <a:pt x="91" y="7"/>
                    <a:pt x="91" y="7"/>
                  </a:cubicBezTo>
                  <a:cubicBezTo>
                    <a:pt x="91" y="4"/>
                    <a:pt x="89" y="1"/>
                    <a:pt x="86" y="1"/>
                  </a:cubicBezTo>
                  <a:close/>
                </a:path>
              </a:pathLst>
            </a:custGeom>
            <a:solidFill>
              <a:srgbClr val="F1E4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a:p>
          </p:txBody>
        </p:sp>
        <p:sp>
          <p:nvSpPr>
            <p:cNvPr id="60" name="Freeform 232">
              <a:extLst>
                <a:ext uri="{FF2B5EF4-FFF2-40B4-BE49-F238E27FC236}">
                  <a16:creationId xmlns:a16="http://schemas.microsoft.com/office/drawing/2014/main" id="{42132798-354B-665A-0C53-DF7215F7352C}"/>
                </a:ext>
              </a:extLst>
            </p:cNvPr>
            <p:cNvSpPr>
              <a:spLocks/>
            </p:cNvSpPr>
            <p:nvPr/>
          </p:nvSpPr>
          <p:spPr bwMode="auto">
            <a:xfrm>
              <a:off x="-6284913" y="6821488"/>
              <a:ext cx="844550" cy="827088"/>
            </a:xfrm>
            <a:custGeom>
              <a:avLst/>
              <a:gdLst>
                <a:gd name="T0" fmla="*/ 144 w 225"/>
                <a:gd name="T1" fmla="*/ 220 h 220"/>
                <a:gd name="T2" fmla="*/ 16 w 225"/>
                <a:gd name="T3" fmla="*/ 220 h 220"/>
                <a:gd name="T4" fmla="*/ 0 w 225"/>
                <a:gd name="T5" fmla="*/ 204 h 220"/>
                <a:gd name="T6" fmla="*/ 16 w 225"/>
                <a:gd name="T7" fmla="*/ 188 h 220"/>
                <a:gd name="T8" fmla="*/ 137 w 225"/>
                <a:gd name="T9" fmla="*/ 188 h 220"/>
                <a:gd name="T10" fmla="*/ 188 w 225"/>
                <a:gd name="T11" fmla="*/ 135 h 220"/>
                <a:gd name="T12" fmla="*/ 128 w 225"/>
                <a:gd name="T13" fmla="*/ 26 h 220"/>
                <a:gd name="T14" fmla="*/ 134 w 225"/>
                <a:gd name="T15" fmla="*/ 4 h 220"/>
                <a:gd name="T16" fmla="*/ 155 w 225"/>
                <a:gd name="T17" fmla="*/ 11 h 220"/>
                <a:gd name="T18" fmla="*/ 221 w 225"/>
                <a:gd name="T19" fmla="*/ 129 h 220"/>
                <a:gd name="T20" fmla="*/ 219 w 225"/>
                <a:gd name="T21" fmla="*/ 148 h 220"/>
                <a:gd name="T22" fmla="*/ 155 w 225"/>
                <a:gd name="T23" fmla="*/ 215 h 220"/>
                <a:gd name="T24" fmla="*/ 144 w 225"/>
                <a:gd name="T25" fmla="*/ 22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220">
                  <a:moveTo>
                    <a:pt x="144" y="220"/>
                  </a:moveTo>
                  <a:cubicBezTo>
                    <a:pt x="16" y="220"/>
                    <a:pt x="16" y="220"/>
                    <a:pt x="16" y="220"/>
                  </a:cubicBezTo>
                  <a:cubicBezTo>
                    <a:pt x="7" y="220"/>
                    <a:pt x="0" y="213"/>
                    <a:pt x="0" y="204"/>
                  </a:cubicBezTo>
                  <a:cubicBezTo>
                    <a:pt x="0" y="195"/>
                    <a:pt x="7" y="188"/>
                    <a:pt x="16" y="188"/>
                  </a:cubicBezTo>
                  <a:cubicBezTo>
                    <a:pt x="137" y="188"/>
                    <a:pt x="137" y="188"/>
                    <a:pt x="137" y="188"/>
                  </a:cubicBezTo>
                  <a:cubicBezTo>
                    <a:pt x="188" y="135"/>
                    <a:pt x="188" y="135"/>
                    <a:pt x="188" y="135"/>
                  </a:cubicBezTo>
                  <a:cubicBezTo>
                    <a:pt x="128" y="26"/>
                    <a:pt x="128" y="26"/>
                    <a:pt x="128" y="26"/>
                  </a:cubicBezTo>
                  <a:cubicBezTo>
                    <a:pt x="123" y="18"/>
                    <a:pt x="126" y="9"/>
                    <a:pt x="134" y="4"/>
                  </a:cubicBezTo>
                  <a:cubicBezTo>
                    <a:pt x="141" y="0"/>
                    <a:pt x="151" y="3"/>
                    <a:pt x="155" y="11"/>
                  </a:cubicBezTo>
                  <a:cubicBezTo>
                    <a:pt x="221" y="129"/>
                    <a:pt x="221" y="129"/>
                    <a:pt x="221" y="129"/>
                  </a:cubicBezTo>
                  <a:cubicBezTo>
                    <a:pt x="225" y="135"/>
                    <a:pt x="224" y="143"/>
                    <a:pt x="219" y="148"/>
                  </a:cubicBezTo>
                  <a:cubicBezTo>
                    <a:pt x="155" y="215"/>
                    <a:pt x="155" y="215"/>
                    <a:pt x="155" y="215"/>
                  </a:cubicBezTo>
                  <a:cubicBezTo>
                    <a:pt x="152" y="218"/>
                    <a:pt x="148" y="220"/>
                    <a:pt x="144" y="22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77500" lnSpcReduction="20000"/>
            </a:bodyPr>
            <a:lstStyle/>
            <a:p>
              <a:endParaRPr lang="en-US"/>
            </a:p>
          </p:txBody>
        </p:sp>
        <p:sp>
          <p:nvSpPr>
            <p:cNvPr id="61" name="Freeform 233">
              <a:extLst>
                <a:ext uri="{FF2B5EF4-FFF2-40B4-BE49-F238E27FC236}">
                  <a16:creationId xmlns:a16="http://schemas.microsoft.com/office/drawing/2014/main" id="{978B3686-2384-26C3-91F0-175E1FF8CC52}"/>
                </a:ext>
              </a:extLst>
            </p:cNvPr>
            <p:cNvSpPr>
              <a:spLocks/>
            </p:cNvSpPr>
            <p:nvPr/>
          </p:nvSpPr>
          <p:spPr bwMode="auto">
            <a:xfrm>
              <a:off x="-6115051" y="7073901"/>
              <a:ext cx="146050" cy="157163"/>
            </a:xfrm>
            <a:custGeom>
              <a:avLst/>
              <a:gdLst>
                <a:gd name="T0" fmla="*/ 26 w 39"/>
                <a:gd name="T1" fmla="*/ 39 h 42"/>
                <a:gd name="T2" fmla="*/ 16 w 39"/>
                <a:gd name="T3" fmla="*/ 38 h 42"/>
                <a:gd name="T4" fmla="*/ 3 w 39"/>
                <a:gd name="T5" fmla="*/ 19 h 42"/>
                <a:gd name="T6" fmla="*/ 4 w 39"/>
                <a:gd name="T7" fmla="*/ 9 h 42"/>
                <a:gd name="T8" fmla="*/ 13 w 39"/>
                <a:gd name="T9" fmla="*/ 3 h 42"/>
                <a:gd name="T10" fmla="*/ 23 w 39"/>
                <a:gd name="T11" fmla="*/ 4 h 42"/>
                <a:gd name="T12" fmla="*/ 37 w 39"/>
                <a:gd name="T13" fmla="*/ 23 h 42"/>
                <a:gd name="T14" fmla="*/ 35 w 39"/>
                <a:gd name="T15" fmla="*/ 33 h 42"/>
                <a:gd name="T16" fmla="*/ 26 w 39"/>
                <a:gd name="T17"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42">
                  <a:moveTo>
                    <a:pt x="26" y="39"/>
                  </a:moveTo>
                  <a:cubicBezTo>
                    <a:pt x="23" y="42"/>
                    <a:pt x="19" y="41"/>
                    <a:pt x="16" y="38"/>
                  </a:cubicBezTo>
                  <a:cubicBezTo>
                    <a:pt x="3" y="19"/>
                    <a:pt x="3" y="19"/>
                    <a:pt x="3" y="19"/>
                  </a:cubicBezTo>
                  <a:cubicBezTo>
                    <a:pt x="0" y="16"/>
                    <a:pt x="1" y="11"/>
                    <a:pt x="4" y="9"/>
                  </a:cubicBezTo>
                  <a:cubicBezTo>
                    <a:pt x="13" y="3"/>
                    <a:pt x="13" y="3"/>
                    <a:pt x="13" y="3"/>
                  </a:cubicBezTo>
                  <a:cubicBezTo>
                    <a:pt x="16" y="0"/>
                    <a:pt x="21" y="1"/>
                    <a:pt x="23" y="4"/>
                  </a:cubicBezTo>
                  <a:cubicBezTo>
                    <a:pt x="37" y="23"/>
                    <a:pt x="37" y="23"/>
                    <a:pt x="37" y="23"/>
                  </a:cubicBezTo>
                  <a:cubicBezTo>
                    <a:pt x="39" y="26"/>
                    <a:pt x="38" y="31"/>
                    <a:pt x="35" y="33"/>
                  </a:cubicBezTo>
                  <a:lnTo>
                    <a:pt x="26" y="39"/>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a:p>
          </p:txBody>
        </p:sp>
        <p:sp>
          <p:nvSpPr>
            <p:cNvPr id="62" name="Freeform 234">
              <a:extLst>
                <a:ext uri="{FF2B5EF4-FFF2-40B4-BE49-F238E27FC236}">
                  <a16:creationId xmlns:a16="http://schemas.microsoft.com/office/drawing/2014/main" id="{790ACE16-B817-0127-BE27-48857C0C7C99}"/>
                </a:ext>
              </a:extLst>
            </p:cNvPr>
            <p:cNvSpPr>
              <a:spLocks/>
            </p:cNvSpPr>
            <p:nvPr/>
          </p:nvSpPr>
          <p:spPr bwMode="auto">
            <a:xfrm>
              <a:off x="-5634038" y="6650038"/>
              <a:ext cx="231775" cy="247650"/>
            </a:xfrm>
            <a:custGeom>
              <a:avLst/>
              <a:gdLst>
                <a:gd name="T0" fmla="*/ 35 w 62"/>
                <a:gd name="T1" fmla="*/ 64 h 66"/>
                <a:gd name="T2" fmla="*/ 25 w 62"/>
                <a:gd name="T3" fmla="*/ 62 h 66"/>
                <a:gd name="T4" fmla="*/ 2 w 62"/>
                <a:gd name="T5" fmla="*/ 30 h 66"/>
                <a:gd name="T6" fmla="*/ 3 w 62"/>
                <a:gd name="T7" fmla="*/ 20 h 66"/>
                <a:gd name="T8" fmla="*/ 27 w 62"/>
                <a:gd name="T9" fmla="*/ 3 h 66"/>
                <a:gd name="T10" fmla="*/ 37 w 62"/>
                <a:gd name="T11" fmla="*/ 4 h 66"/>
                <a:gd name="T12" fmla="*/ 60 w 62"/>
                <a:gd name="T13" fmla="*/ 37 h 66"/>
                <a:gd name="T14" fmla="*/ 59 w 62"/>
                <a:gd name="T15" fmla="*/ 47 h 66"/>
                <a:gd name="T16" fmla="*/ 35 w 62"/>
                <a:gd name="T17" fmla="*/ 6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6">
                  <a:moveTo>
                    <a:pt x="35" y="64"/>
                  </a:moveTo>
                  <a:cubicBezTo>
                    <a:pt x="32" y="66"/>
                    <a:pt x="28" y="66"/>
                    <a:pt x="25" y="62"/>
                  </a:cubicBezTo>
                  <a:cubicBezTo>
                    <a:pt x="2" y="30"/>
                    <a:pt x="2" y="30"/>
                    <a:pt x="2" y="30"/>
                  </a:cubicBezTo>
                  <a:cubicBezTo>
                    <a:pt x="0" y="27"/>
                    <a:pt x="0" y="22"/>
                    <a:pt x="3" y="20"/>
                  </a:cubicBezTo>
                  <a:cubicBezTo>
                    <a:pt x="27" y="3"/>
                    <a:pt x="27" y="3"/>
                    <a:pt x="27" y="3"/>
                  </a:cubicBezTo>
                  <a:cubicBezTo>
                    <a:pt x="30" y="0"/>
                    <a:pt x="34" y="1"/>
                    <a:pt x="37" y="4"/>
                  </a:cubicBezTo>
                  <a:cubicBezTo>
                    <a:pt x="60" y="37"/>
                    <a:pt x="60" y="37"/>
                    <a:pt x="60" y="37"/>
                  </a:cubicBezTo>
                  <a:cubicBezTo>
                    <a:pt x="62" y="40"/>
                    <a:pt x="62" y="45"/>
                    <a:pt x="59" y="47"/>
                  </a:cubicBezTo>
                  <a:lnTo>
                    <a:pt x="35" y="64"/>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a:p>
          </p:txBody>
        </p:sp>
        <p:sp>
          <p:nvSpPr>
            <p:cNvPr id="63" name="Freeform 235">
              <a:extLst>
                <a:ext uri="{FF2B5EF4-FFF2-40B4-BE49-F238E27FC236}">
                  <a16:creationId xmlns:a16="http://schemas.microsoft.com/office/drawing/2014/main" id="{9BC0863E-AED3-FCDC-90B0-8CB6EBEFA9AD}"/>
                </a:ext>
              </a:extLst>
            </p:cNvPr>
            <p:cNvSpPr>
              <a:spLocks/>
            </p:cNvSpPr>
            <p:nvPr/>
          </p:nvSpPr>
          <p:spPr bwMode="auto">
            <a:xfrm>
              <a:off x="-6010276" y="6675438"/>
              <a:ext cx="558800" cy="503238"/>
            </a:xfrm>
            <a:custGeom>
              <a:avLst/>
              <a:gdLst>
                <a:gd name="T0" fmla="*/ 45 w 149"/>
                <a:gd name="T1" fmla="*/ 132 h 134"/>
                <a:gd name="T2" fmla="*/ 35 w 149"/>
                <a:gd name="T3" fmla="*/ 131 h 134"/>
                <a:gd name="T4" fmla="*/ 2 w 149"/>
                <a:gd name="T5" fmla="*/ 84 h 134"/>
                <a:gd name="T6" fmla="*/ 4 w 149"/>
                <a:gd name="T7" fmla="*/ 75 h 134"/>
                <a:gd name="T8" fmla="*/ 104 w 149"/>
                <a:gd name="T9" fmla="*/ 2 h 134"/>
                <a:gd name="T10" fmla="*/ 114 w 149"/>
                <a:gd name="T11" fmla="*/ 4 h 134"/>
                <a:gd name="T12" fmla="*/ 147 w 149"/>
                <a:gd name="T13" fmla="*/ 50 h 134"/>
                <a:gd name="T14" fmla="*/ 146 w 149"/>
                <a:gd name="T15" fmla="*/ 60 h 134"/>
                <a:gd name="T16" fmla="*/ 45 w 149"/>
                <a:gd name="T17" fmla="*/ 13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 h="134">
                  <a:moveTo>
                    <a:pt x="45" y="132"/>
                  </a:moveTo>
                  <a:cubicBezTo>
                    <a:pt x="42" y="134"/>
                    <a:pt x="38" y="134"/>
                    <a:pt x="35" y="131"/>
                  </a:cubicBezTo>
                  <a:cubicBezTo>
                    <a:pt x="2" y="84"/>
                    <a:pt x="2" y="84"/>
                    <a:pt x="2" y="84"/>
                  </a:cubicBezTo>
                  <a:cubicBezTo>
                    <a:pt x="0" y="81"/>
                    <a:pt x="1" y="77"/>
                    <a:pt x="4" y="75"/>
                  </a:cubicBezTo>
                  <a:cubicBezTo>
                    <a:pt x="104" y="2"/>
                    <a:pt x="104" y="2"/>
                    <a:pt x="104" y="2"/>
                  </a:cubicBezTo>
                  <a:cubicBezTo>
                    <a:pt x="107" y="0"/>
                    <a:pt x="112" y="1"/>
                    <a:pt x="114" y="4"/>
                  </a:cubicBezTo>
                  <a:cubicBezTo>
                    <a:pt x="147" y="50"/>
                    <a:pt x="147" y="50"/>
                    <a:pt x="147" y="50"/>
                  </a:cubicBezTo>
                  <a:cubicBezTo>
                    <a:pt x="149" y="53"/>
                    <a:pt x="149" y="58"/>
                    <a:pt x="146" y="60"/>
                  </a:cubicBezTo>
                  <a:lnTo>
                    <a:pt x="45" y="13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a:p>
          </p:txBody>
        </p:sp>
        <p:sp>
          <p:nvSpPr>
            <p:cNvPr id="64" name="Freeform 236">
              <a:extLst>
                <a:ext uri="{FF2B5EF4-FFF2-40B4-BE49-F238E27FC236}">
                  <a16:creationId xmlns:a16="http://schemas.microsoft.com/office/drawing/2014/main" id="{3505671B-97AC-8A3F-9A4B-1B9FFD6FD9AB}"/>
                </a:ext>
              </a:extLst>
            </p:cNvPr>
            <p:cNvSpPr>
              <a:spLocks/>
            </p:cNvSpPr>
            <p:nvPr/>
          </p:nvSpPr>
          <p:spPr bwMode="auto">
            <a:xfrm>
              <a:off x="-6100763" y="6958013"/>
              <a:ext cx="263525" cy="284163"/>
            </a:xfrm>
            <a:custGeom>
              <a:avLst/>
              <a:gdLst>
                <a:gd name="T0" fmla="*/ 45 w 70"/>
                <a:gd name="T1" fmla="*/ 74 h 76"/>
                <a:gd name="T2" fmla="*/ 36 w 70"/>
                <a:gd name="T3" fmla="*/ 73 h 76"/>
                <a:gd name="T4" fmla="*/ 2 w 70"/>
                <a:gd name="T5" fmla="*/ 26 h 76"/>
                <a:gd name="T6" fmla="*/ 4 w 70"/>
                <a:gd name="T7" fmla="*/ 17 h 76"/>
                <a:gd name="T8" fmla="*/ 28 w 70"/>
                <a:gd name="T9" fmla="*/ 0 h 76"/>
                <a:gd name="T10" fmla="*/ 70 w 70"/>
                <a:gd name="T11" fmla="*/ 57 h 76"/>
                <a:gd name="T12" fmla="*/ 45 w 70"/>
                <a:gd name="T13" fmla="*/ 74 h 76"/>
              </a:gdLst>
              <a:ahLst/>
              <a:cxnLst>
                <a:cxn ang="0">
                  <a:pos x="T0" y="T1"/>
                </a:cxn>
                <a:cxn ang="0">
                  <a:pos x="T2" y="T3"/>
                </a:cxn>
                <a:cxn ang="0">
                  <a:pos x="T4" y="T5"/>
                </a:cxn>
                <a:cxn ang="0">
                  <a:pos x="T6" y="T7"/>
                </a:cxn>
                <a:cxn ang="0">
                  <a:pos x="T8" y="T9"/>
                </a:cxn>
                <a:cxn ang="0">
                  <a:pos x="T10" y="T11"/>
                </a:cxn>
                <a:cxn ang="0">
                  <a:pos x="T12" y="T13"/>
                </a:cxn>
              </a:cxnLst>
              <a:rect l="0" t="0" r="r" b="b"/>
              <a:pathLst>
                <a:path w="70" h="76">
                  <a:moveTo>
                    <a:pt x="45" y="74"/>
                  </a:moveTo>
                  <a:cubicBezTo>
                    <a:pt x="42" y="76"/>
                    <a:pt x="38" y="76"/>
                    <a:pt x="36" y="73"/>
                  </a:cubicBezTo>
                  <a:cubicBezTo>
                    <a:pt x="2" y="26"/>
                    <a:pt x="2" y="26"/>
                    <a:pt x="2" y="26"/>
                  </a:cubicBezTo>
                  <a:cubicBezTo>
                    <a:pt x="0" y="23"/>
                    <a:pt x="1" y="19"/>
                    <a:pt x="4" y="17"/>
                  </a:cubicBezTo>
                  <a:cubicBezTo>
                    <a:pt x="28" y="0"/>
                    <a:pt x="28" y="0"/>
                    <a:pt x="28" y="0"/>
                  </a:cubicBezTo>
                  <a:cubicBezTo>
                    <a:pt x="70" y="57"/>
                    <a:pt x="70" y="57"/>
                    <a:pt x="70" y="57"/>
                  </a:cubicBezTo>
                  <a:lnTo>
                    <a:pt x="45" y="74"/>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a:p>
          </p:txBody>
        </p:sp>
        <p:sp>
          <p:nvSpPr>
            <p:cNvPr id="65" name="Oval 237">
              <a:extLst>
                <a:ext uri="{FF2B5EF4-FFF2-40B4-BE49-F238E27FC236}">
                  <a16:creationId xmlns:a16="http://schemas.microsoft.com/office/drawing/2014/main" id="{87088CFE-CAC5-8149-25C9-E0E3876253CB}"/>
                </a:ext>
              </a:extLst>
            </p:cNvPr>
            <p:cNvSpPr>
              <a:spLocks noChangeArrowheads="1"/>
            </p:cNvSpPr>
            <p:nvPr/>
          </p:nvSpPr>
          <p:spPr bwMode="auto">
            <a:xfrm>
              <a:off x="-5811838" y="6875463"/>
              <a:ext cx="244475" cy="23971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a:p>
          </p:txBody>
        </p:sp>
        <p:sp>
          <p:nvSpPr>
            <p:cNvPr id="66" name="Oval 238">
              <a:extLst>
                <a:ext uri="{FF2B5EF4-FFF2-40B4-BE49-F238E27FC236}">
                  <a16:creationId xmlns:a16="http://schemas.microsoft.com/office/drawing/2014/main" id="{D2E03FCA-1BE0-3290-DDDE-6D2139CE58A3}"/>
                </a:ext>
              </a:extLst>
            </p:cNvPr>
            <p:cNvSpPr>
              <a:spLocks noChangeArrowheads="1"/>
            </p:cNvSpPr>
            <p:nvPr/>
          </p:nvSpPr>
          <p:spPr bwMode="auto">
            <a:xfrm>
              <a:off x="-5773738" y="6911976"/>
              <a:ext cx="168275" cy="16986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a:p>
          </p:txBody>
        </p:sp>
        <p:sp>
          <p:nvSpPr>
            <p:cNvPr id="67" name="Oval 239">
              <a:extLst>
                <a:ext uri="{FF2B5EF4-FFF2-40B4-BE49-F238E27FC236}">
                  <a16:creationId xmlns:a16="http://schemas.microsoft.com/office/drawing/2014/main" id="{1BE6F11B-CD5C-BAC2-B9C7-57B0B09265B8}"/>
                </a:ext>
              </a:extLst>
            </p:cNvPr>
            <p:cNvSpPr>
              <a:spLocks noChangeArrowheads="1"/>
            </p:cNvSpPr>
            <p:nvPr/>
          </p:nvSpPr>
          <p:spPr bwMode="auto">
            <a:xfrm>
              <a:off x="-5611813" y="7242176"/>
              <a:ext cx="187325" cy="1841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a:p>
          </p:txBody>
        </p:sp>
        <p:sp>
          <p:nvSpPr>
            <p:cNvPr id="68" name="Oval 240">
              <a:extLst>
                <a:ext uri="{FF2B5EF4-FFF2-40B4-BE49-F238E27FC236}">
                  <a16:creationId xmlns:a16="http://schemas.microsoft.com/office/drawing/2014/main" id="{640F1DB2-DFEB-7218-630D-AE2E7C5079E7}"/>
                </a:ext>
              </a:extLst>
            </p:cNvPr>
            <p:cNvSpPr>
              <a:spLocks noChangeArrowheads="1"/>
            </p:cNvSpPr>
            <p:nvPr/>
          </p:nvSpPr>
          <p:spPr bwMode="auto">
            <a:xfrm>
              <a:off x="-5575301" y="7277101"/>
              <a:ext cx="112713" cy="11112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a:p>
          </p:txBody>
        </p:sp>
      </p:grpSp>
      <p:grpSp>
        <p:nvGrpSpPr>
          <p:cNvPr id="69" name="Group 68">
            <a:extLst>
              <a:ext uri="{FF2B5EF4-FFF2-40B4-BE49-F238E27FC236}">
                <a16:creationId xmlns:a16="http://schemas.microsoft.com/office/drawing/2014/main" id="{85F7E6C2-326B-9769-74AC-832F1B3C6F63}"/>
              </a:ext>
            </a:extLst>
          </p:cNvPr>
          <p:cNvGrpSpPr/>
          <p:nvPr/>
        </p:nvGrpSpPr>
        <p:grpSpPr>
          <a:xfrm>
            <a:off x="859660" y="2253229"/>
            <a:ext cx="576061" cy="584775"/>
            <a:chOff x="-2312988" y="2111376"/>
            <a:chExt cx="1765300" cy="1763713"/>
          </a:xfrm>
          <a:effectLst>
            <a:outerShdw blurRad="50800" dist="101600" algn="l" rotWithShape="0">
              <a:prstClr val="black">
                <a:alpha val="40000"/>
              </a:prstClr>
            </a:outerShdw>
          </a:effectLst>
        </p:grpSpPr>
        <p:sp>
          <p:nvSpPr>
            <p:cNvPr id="70" name="Oval 48">
              <a:extLst>
                <a:ext uri="{FF2B5EF4-FFF2-40B4-BE49-F238E27FC236}">
                  <a16:creationId xmlns:a16="http://schemas.microsoft.com/office/drawing/2014/main" id="{12D83E25-5095-8D1B-CFFA-B906298EE450}"/>
                </a:ext>
              </a:extLst>
            </p:cNvPr>
            <p:cNvSpPr>
              <a:spLocks noChangeArrowheads="1"/>
            </p:cNvSpPr>
            <p:nvPr/>
          </p:nvSpPr>
          <p:spPr bwMode="auto">
            <a:xfrm>
              <a:off x="-2312988" y="2111376"/>
              <a:ext cx="1765300" cy="1763713"/>
            </a:xfrm>
            <a:prstGeom prst="ellipse">
              <a:avLst/>
            </a:pr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a:bodyPr>
            <a:lstStyle/>
            <a:p>
              <a:endParaRPr lang="en-US"/>
            </a:p>
          </p:txBody>
        </p:sp>
        <p:sp>
          <p:nvSpPr>
            <p:cNvPr id="71" name="Freeform 49">
              <a:extLst>
                <a:ext uri="{FF2B5EF4-FFF2-40B4-BE49-F238E27FC236}">
                  <a16:creationId xmlns:a16="http://schemas.microsoft.com/office/drawing/2014/main" id="{CB98FD48-B77A-0CAF-3D03-430E60357022}"/>
                </a:ext>
              </a:extLst>
            </p:cNvPr>
            <p:cNvSpPr>
              <a:spLocks/>
            </p:cNvSpPr>
            <p:nvPr/>
          </p:nvSpPr>
          <p:spPr bwMode="auto">
            <a:xfrm>
              <a:off x="-1685926" y="2609851"/>
              <a:ext cx="619125" cy="957263"/>
            </a:xfrm>
            <a:custGeom>
              <a:avLst/>
              <a:gdLst>
                <a:gd name="T0" fmla="*/ 98 w 165"/>
                <a:gd name="T1" fmla="*/ 13 h 255"/>
                <a:gd name="T2" fmla="*/ 96 w 165"/>
                <a:gd name="T3" fmla="*/ 7 h 255"/>
                <a:gd name="T4" fmla="*/ 94 w 165"/>
                <a:gd name="T5" fmla="*/ 2 h 255"/>
                <a:gd name="T6" fmla="*/ 86 w 165"/>
                <a:gd name="T7" fmla="*/ 1 h 255"/>
                <a:gd name="T8" fmla="*/ 83 w 165"/>
                <a:gd name="T9" fmla="*/ 0 h 255"/>
                <a:gd name="T10" fmla="*/ 79 w 165"/>
                <a:gd name="T11" fmla="*/ 1 h 255"/>
                <a:gd name="T12" fmla="*/ 73 w 165"/>
                <a:gd name="T13" fmla="*/ 1 h 255"/>
                <a:gd name="T14" fmla="*/ 69 w 165"/>
                <a:gd name="T15" fmla="*/ 7 h 255"/>
                <a:gd name="T16" fmla="*/ 68 w 165"/>
                <a:gd name="T17" fmla="*/ 13 h 255"/>
                <a:gd name="T18" fmla="*/ 1 w 165"/>
                <a:gd name="T19" fmla="*/ 252 h 255"/>
                <a:gd name="T20" fmla="*/ 3 w 165"/>
                <a:gd name="T21" fmla="*/ 255 h 255"/>
                <a:gd name="T22" fmla="*/ 25 w 165"/>
                <a:gd name="T23" fmla="*/ 255 h 255"/>
                <a:gd name="T24" fmla="*/ 28 w 165"/>
                <a:gd name="T25" fmla="*/ 252 h 255"/>
                <a:gd name="T26" fmla="*/ 81 w 165"/>
                <a:gd name="T27" fmla="*/ 43 h 255"/>
                <a:gd name="T28" fmla="*/ 82 w 165"/>
                <a:gd name="T29" fmla="*/ 38 h 255"/>
                <a:gd name="T30" fmla="*/ 85 w 165"/>
                <a:gd name="T31" fmla="*/ 43 h 255"/>
                <a:gd name="T32" fmla="*/ 137 w 165"/>
                <a:gd name="T33" fmla="*/ 252 h 255"/>
                <a:gd name="T34" fmla="*/ 140 w 165"/>
                <a:gd name="T35" fmla="*/ 255 h 255"/>
                <a:gd name="T36" fmla="*/ 163 w 165"/>
                <a:gd name="T37" fmla="*/ 255 h 255"/>
                <a:gd name="T38" fmla="*/ 165 w 165"/>
                <a:gd name="T39" fmla="*/ 252 h 255"/>
                <a:gd name="T40" fmla="*/ 98 w 165"/>
                <a:gd name="T41" fmla="*/ 13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5" h="255">
                  <a:moveTo>
                    <a:pt x="98" y="13"/>
                  </a:moveTo>
                  <a:cubicBezTo>
                    <a:pt x="97" y="11"/>
                    <a:pt x="97" y="9"/>
                    <a:pt x="96" y="7"/>
                  </a:cubicBezTo>
                  <a:cubicBezTo>
                    <a:pt x="96" y="7"/>
                    <a:pt x="95" y="3"/>
                    <a:pt x="94" y="2"/>
                  </a:cubicBezTo>
                  <a:cubicBezTo>
                    <a:pt x="93" y="1"/>
                    <a:pt x="86" y="1"/>
                    <a:pt x="86" y="1"/>
                  </a:cubicBezTo>
                  <a:cubicBezTo>
                    <a:pt x="84" y="1"/>
                    <a:pt x="83" y="0"/>
                    <a:pt x="83" y="0"/>
                  </a:cubicBezTo>
                  <a:cubicBezTo>
                    <a:pt x="82" y="0"/>
                    <a:pt x="81" y="1"/>
                    <a:pt x="79" y="1"/>
                  </a:cubicBezTo>
                  <a:cubicBezTo>
                    <a:pt x="79" y="1"/>
                    <a:pt x="75" y="1"/>
                    <a:pt x="73" y="1"/>
                  </a:cubicBezTo>
                  <a:cubicBezTo>
                    <a:pt x="72" y="1"/>
                    <a:pt x="69" y="7"/>
                    <a:pt x="69" y="7"/>
                  </a:cubicBezTo>
                  <a:cubicBezTo>
                    <a:pt x="69" y="9"/>
                    <a:pt x="68" y="11"/>
                    <a:pt x="68" y="13"/>
                  </a:cubicBezTo>
                  <a:cubicBezTo>
                    <a:pt x="1" y="252"/>
                    <a:pt x="1" y="252"/>
                    <a:pt x="1" y="252"/>
                  </a:cubicBezTo>
                  <a:cubicBezTo>
                    <a:pt x="0" y="254"/>
                    <a:pt x="1" y="255"/>
                    <a:pt x="3" y="255"/>
                  </a:cubicBezTo>
                  <a:cubicBezTo>
                    <a:pt x="25" y="255"/>
                    <a:pt x="25" y="255"/>
                    <a:pt x="25" y="255"/>
                  </a:cubicBezTo>
                  <a:cubicBezTo>
                    <a:pt x="26" y="255"/>
                    <a:pt x="28" y="254"/>
                    <a:pt x="28" y="252"/>
                  </a:cubicBezTo>
                  <a:cubicBezTo>
                    <a:pt x="81" y="43"/>
                    <a:pt x="81" y="43"/>
                    <a:pt x="81" y="43"/>
                  </a:cubicBezTo>
                  <a:cubicBezTo>
                    <a:pt x="81" y="41"/>
                    <a:pt x="82" y="39"/>
                    <a:pt x="82" y="38"/>
                  </a:cubicBezTo>
                  <a:cubicBezTo>
                    <a:pt x="83" y="38"/>
                    <a:pt x="84" y="41"/>
                    <a:pt x="85" y="43"/>
                  </a:cubicBezTo>
                  <a:cubicBezTo>
                    <a:pt x="137" y="252"/>
                    <a:pt x="137" y="252"/>
                    <a:pt x="137" y="252"/>
                  </a:cubicBezTo>
                  <a:cubicBezTo>
                    <a:pt x="137" y="254"/>
                    <a:pt x="139" y="255"/>
                    <a:pt x="140" y="255"/>
                  </a:cubicBezTo>
                  <a:cubicBezTo>
                    <a:pt x="163" y="255"/>
                    <a:pt x="163" y="255"/>
                    <a:pt x="163" y="255"/>
                  </a:cubicBezTo>
                  <a:cubicBezTo>
                    <a:pt x="164" y="255"/>
                    <a:pt x="165" y="254"/>
                    <a:pt x="165" y="252"/>
                  </a:cubicBezTo>
                  <a:lnTo>
                    <a:pt x="98" y="13"/>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92500" lnSpcReduction="20000"/>
            </a:bodyPr>
            <a:lstStyle/>
            <a:p>
              <a:endParaRPr lang="en-US"/>
            </a:p>
          </p:txBody>
        </p:sp>
        <p:sp>
          <p:nvSpPr>
            <p:cNvPr id="72" name="Freeform 50">
              <a:extLst>
                <a:ext uri="{FF2B5EF4-FFF2-40B4-BE49-F238E27FC236}">
                  <a16:creationId xmlns:a16="http://schemas.microsoft.com/office/drawing/2014/main" id="{6AE3F6D8-A764-E91D-1BA6-5BDAEA17AE58}"/>
                </a:ext>
              </a:extLst>
            </p:cNvPr>
            <p:cNvSpPr>
              <a:spLocks/>
            </p:cNvSpPr>
            <p:nvPr/>
          </p:nvSpPr>
          <p:spPr bwMode="auto">
            <a:xfrm>
              <a:off x="-1914526" y="2565401"/>
              <a:ext cx="1025525" cy="817563"/>
            </a:xfrm>
            <a:custGeom>
              <a:avLst/>
              <a:gdLst>
                <a:gd name="T0" fmla="*/ 273 w 273"/>
                <a:gd name="T1" fmla="*/ 200 h 218"/>
                <a:gd name="T2" fmla="*/ 255 w 273"/>
                <a:gd name="T3" fmla="*/ 218 h 218"/>
                <a:gd name="T4" fmla="*/ 17 w 273"/>
                <a:gd name="T5" fmla="*/ 218 h 218"/>
                <a:gd name="T6" fmla="*/ 0 w 273"/>
                <a:gd name="T7" fmla="*/ 200 h 218"/>
                <a:gd name="T8" fmla="*/ 0 w 273"/>
                <a:gd name="T9" fmla="*/ 18 h 218"/>
                <a:gd name="T10" fmla="*/ 17 w 273"/>
                <a:gd name="T11" fmla="*/ 0 h 218"/>
                <a:gd name="T12" fmla="*/ 255 w 273"/>
                <a:gd name="T13" fmla="*/ 0 h 218"/>
                <a:gd name="T14" fmla="*/ 273 w 273"/>
                <a:gd name="T15" fmla="*/ 18 h 218"/>
                <a:gd name="T16" fmla="*/ 273 w 273"/>
                <a:gd name="T17" fmla="*/ 20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3" h="218">
                  <a:moveTo>
                    <a:pt x="273" y="200"/>
                  </a:moveTo>
                  <a:cubicBezTo>
                    <a:pt x="273" y="210"/>
                    <a:pt x="265" y="218"/>
                    <a:pt x="255" y="218"/>
                  </a:cubicBezTo>
                  <a:cubicBezTo>
                    <a:pt x="17" y="218"/>
                    <a:pt x="17" y="218"/>
                    <a:pt x="17" y="218"/>
                  </a:cubicBezTo>
                  <a:cubicBezTo>
                    <a:pt x="8" y="218"/>
                    <a:pt x="0" y="210"/>
                    <a:pt x="0" y="200"/>
                  </a:cubicBezTo>
                  <a:cubicBezTo>
                    <a:pt x="0" y="18"/>
                    <a:pt x="0" y="18"/>
                    <a:pt x="0" y="18"/>
                  </a:cubicBezTo>
                  <a:cubicBezTo>
                    <a:pt x="0" y="8"/>
                    <a:pt x="8" y="0"/>
                    <a:pt x="17" y="0"/>
                  </a:cubicBezTo>
                  <a:cubicBezTo>
                    <a:pt x="255" y="0"/>
                    <a:pt x="255" y="0"/>
                    <a:pt x="255" y="0"/>
                  </a:cubicBezTo>
                  <a:cubicBezTo>
                    <a:pt x="265" y="0"/>
                    <a:pt x="273" y="8"/>
                    <a:pt x="273" y="18"/>
                  </a:cubicBezTo>
                  <a:lnTo>
                    <a:pt x="273" y="20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77500" lnSpcReduction="20000"/>
            </a:bodyPr>
            <a:lstStyle/>
            <a:p>
              <a:endParaRPr lang="en-US"/>
            </a:p>
          </p:txBody>
        </p:sp>
        <p:sp>
          <p:nvSpPr>
            <p:cNvPr id="73" name="Freeform 51">
              <a:extLst>
                <a:ext uri="{FF2B5EF4-FFF2-40B4-BE49-F238E27FC236}">
                  <a16:creationId xmlns:a16="http://schemas.microsoft.com/office/drawing/2014/main" id="{72B7F277-66A0-04EE-54DA-B3D89ED7BD37}"/>
                </a:ext>
              </a:extLst>
            </p:cNvPr>
            <p:cNvSpPr>
              <a:spLocks/>
            </p:cNvSpPr>
            <p:nvPr/>
          </p:nvSpPr>
          <p:spPr bwMode="auto">
            <a:xfrm>
              <a:off x="-1831976" y="2640013"/>
              <a:ext cx="847725" cy="642938"/>
            </a:xfrm>
            <a:custGeom>
              <a:avLst/>
              <a:gdLst>
                <a:gd name="T0" fmla="*/ 226 w 226"/>
                <a:gd name="T1" fmla="*/ 160 h 171"/>
                <a:gd name="T2" fmla="*/ 215 w 226"/>
                <a:gd name="T3" fmla="*/ 171 h 171"/>
                <a:gd name="T4" fmla="*/ 11 w 226"/>
                <a:gd name="T5" fmla="*/ 171 h 171"/>
                <a:gd name="T6" fmla="*/ 0 w 226"/>
                <a:gd name="T7" fmla="*/ 160 h 171"/>
                <a:gd name="T8" fmla="*/ 0 w 226"/>
                <a:gd name="T9" fmla="*/ 11 h 171"/>
                <a:gd name="T10" fmla="*/ 11 w 226"/>
                <a:gd name="T11" fmla="*/ 0 h 171"/>
                <a:gd name="T12" fmla="*/ 215 w 226"/>
                <a:gd name="T13" fmla="*/ 0 h 171"/>
                <a:gd name="T14" fmla="*/ 226 w 226"/>
                <a:gd name="T15" fmla="*/ 11 h 171"/>
                <a:gd name="T16" fmla="*/ 226 w 226"/>
                <a:gd name="T17" fmla="*/ 1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 h="171">
                  <a:moveTo>
                    <a:pt x="226" y="160"/>
                  </a:moveTo>
                  <a:cubicBezTo>
                    <a:pt x="226" y="166"/>
                    <a:pt x="221" y="171"/>
                    <a:pt x="215" y="171"/>
                  </a:cubicBezTo>
                  <a:cubicBezTo>
                    <a:pt x="11" y="171"/>
                    <a:pt x="11" y="171"/>
                    <a:pt x="11" y="171"/>
                  </a:cubicBezTo>
                  <a:cubicBezTo>
                    <a:pt x="5" y="171"/>
                    <a:pt x="0" y="166"/>
                    <a:pt x="0" y="160"/>
                  </a:cubicBezTo>
                  <a:cubicBezTo>
                    <a:pt x="0" y="11"/>
                    <a:pt x="0" y="11"/>
                    <a:pt x="0" y="11"/>
                  </a:cubicBezTo>
                  <a:cubicBezTo>
                    <a:pt x="0" y="5"/>
                    <a:pt x="5" y="0"/>
                    <a:pt x="11" y="0"/>
                  </a:cubicBezTo>
                  <a:cubicBezTo>
                    <a:pt x="215" y="0"/>
                    <a:pt x="215" y="0"/>
                    <a:pt x="215" y="0"/>
                  </a:cubicBezTo>
                  <a:cubicBezTo>
                    <a:pt x="221" y="0"/>
                    <a:pt x="226" y="5"/>
                    <a:pt x="226" y="11"/>
                  </a:cubicBezTo>
                  <a:lnTo>
                    <a:pt x="226" y="160"/>
                  </a:ln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47500" lnSpcReduction="20000"/>
            </a:bodyPr>
            <a:lstStyle/>
            <a:p>
              <a:endParaRPr lang="en-US"/>
            </a:p>
          </p:txBody>
        </p:sp>
        <p:sp>
          <p:nvSpPr>
            <p:cNvPr id="74" name="Freeform 52">
              <a:extLst>
                <a:ext uri="{FF2B5EF4-FFF2-40B4-BE49-F238E27FC236}">
                  <a16:creationId xmlns:a16="http://schemas.microsoft.com/office/drawing/2014/main" id="{B01A3437-EEEE-05DE-2DAC-389F244167D5}"/>
                </a:ext>
              </a:extLst>
            </p:cNvPr>
            <p:cNvSpPr>
              <a:spLocks/>
            </p:cNvSpPr>
            <p:nvPr/>
          </p:nvSpPr>
          <p:spPr bwMode="auto">
            <a:xfrm>
              <a:off x="-1166813" y="3244851"/>
              <a:ext cx="127000" cy="38100"/>
            </a:xfrm>
            <a:custGeom>
              <a:avLst/>
              <a:gdLst>
                <a:gd name="T0" fmla="*/ 30 w 34"/>
                <a:gd name="T1" fmla="*/ 0 h 10"/>
                <a:gd name="T2" fmla="*/ 7 w 34"/>
                <a:gd name="T3" fmla="*/ 0 h 10"/>
                <a:gd name="T4" fmla="*/ 0 w 34"/>
                <a:gd name="T5" fmla="*/ 4 h 10"/>
                <a:gd name="T6" fmla="*/ 0 w 34"/>
                <a:gd name="T7" fmla="*/ 7 h 10"/>
                <a:gd name="T8" fmla="*/ 4 w 34"/>
                <a:gd name="T9" fmla="*/ 10 h 10"/>
                <a:gd name="T10" fmla="*/ 30 w 34"/>
                <a:gd name="T11" fmla="*/ 10 h 10"/>
                <a:gd name="T12" fmla="*/ 34 w 34"/>
                <a:gd name="T13" fmla="*/ 7 h 10"/>
                <a:gd name="T14" fmla="*/ 34 w 34"/>
                <a:gd name="T15" fmla="*/ 4 h 10"/>
                <a:gd name="T16" fmla="*/ 30 w 34"/>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0">
                  <a:moveTo>
                    <a:pt x="30" y="0"/>
                  </a:moveTo>
                  <a:cubicBezTo>
                    <a:pt x="7" y="0"/>
                    <a:pt x="7" y="0"/>
                    <a:pt x="7" y="0"/>
                  </a:cubicBezTo>
                  <a:cubicBezTo>
                    <a:pt x="4" y="0"/>
                    <a:pt x="0" y="2"/>
                    <a:pt x="0" y="4"/>
                  </a:cubicBezTo>
                  <a:cubicBezTo>
                    <a:pt x="0" y="7"/>
                    <a:pt x="0" y="7"/>
                    <a:pt x="0" y="7"/>
                  </a:cubicBezTo>
                  <a:cubicBezTo>
                    <a:pt x="0" y="9"/>
                    <a:pt x="2" y="10"/>
                    <a:pt x="4" y="10"/>
                  </a:cubicBezTo>
                  <a:cubicBezTo>
                    <a:pt x="30" y="10"/>
                    <a:pt x="30" y="10"/>
                    <a:pt x="30" y="10"/>
                  </a:cubicBezTo>
                  <a:cubicBezTo>
                    <a:pt x="32" y="10"/>
                    <a:pt x="34" y="9"/>
                    <a:pt x="34" y="7"/>
                  </a:cubicBezTo>
                  <a:cubicBezTo>
                    <a:pt x="34" y="4"/>
                    <a:pt x="34" y="4"/>
                    <a:pt x="34" y="4"/>
                  </a:cubicBezTo>
                  <a:cubicBezTo>
                    <a:pt x="34" y="2"/>
                    <a:pt x="32" y="0"/>
                    <a:pt x="3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a:p>
          </p:txBody>
        </p:sp>
        <p:sp>
          <p:nvSpPr>
            <p:cNvPr id="75" name="Freeform 53">
              <a:extLst>
                <a:ext uri="{FF2B5EF4-FFF2-40B4-BE49-F238E27FC236}">
                  <a16:creationId xmlns:a16="http://schemas.microsoft.com/office/drawing/2014/main" id="{F9A25510-6EA1-761C-D6EC-6493DD673C00}"/>
                </a:ext>
              </a:extLst>
            </p:cNvPr>
            <p:cNvSpPr>
              <a:spLocks/>
            </p:cNvSpPr>
            <p:nvPr/>
          </p:nvSpPr>
          <p:spPr bwMode="auto">
            <a:xfrm>
              <a:off x="-1374776" y="3244851"/>
              <a:ext cx="123825" cy="38100"/>
            </a:xfrm>
            <a:custGeom>
              <a:avLst/>
              <a:gdLst>
                <a:gd name="T0" fmla="*/ 29 w 33"/>
                <a:gd name="T1" fmla="*/ 0 h 10"/>
                <a:gd name="T2" fmla="*/ 6 w 33"/>
                <a:gd name="T3" fmla="*/ 0 h 10"/>
                <a:gd name="T4" fmla="*/ 0 w 33"/>
                <a:gd name="T5" fmla="*/ 4 h 10"/>
                <a:gd name="T6" fmla="*/ 0 w 33"/>
                <a:gd name="T7" fmla="*/ 7 h 10"/>
                <a:gd name="T8" fmla="*/ 4 w 33"/>
                <a:gd name="T9" fmla="*/ 10 h 10"/>
                <a:gd name="T10" fmla="*/ 29 w 33"/>
                <a:gd name="T11" fmla="*/ 10 h 10"/>
                <a:gd name="T12" fmla="*/ 33 w 33"/>
                <a:gd name="T13" fmla="*/ 7 h 10"/>
                <a:gd name="T14" fmla="*/ 33 w 33"/>
                <a:gd name="T15" fmla="*/ 4 h 10"/>
                <a:gd name="T16" fmla="*/ 29 w 33"/>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0">
                  <a:moveTo>
                    <a:pt x="29" y="0"/>
                  </a:moveTo>
                  <a:cubicBezTo>
                    <a:pt x="6" y="0"/>
                    <a:pt x="6" y="0"/>
                    <a:pt x="6" y="0"/>
                  </a:cubicBezTo>
                  <a:cubicBezTo>
                    <a:pt x="4" y="0"/>
                    <a:pt x="0" y="2"/>
                    <a:pt x="0" y="4"/>
                  </a:cubicBezTo>
                  <a:cubicBezTo>
                    <a:pt x="0" y="7"/>
                    <a:pt x="0" y="7"/>
                    <a:pt x="0" y="7"/>
                  </a:cubicBezTo>
                  <a:cubicBezTo>
                    <a:pt x="0" y="9"/>
                    <a:pt x="1" y="10"/>
                    <a:pt x="4" y="10"/>
                  </a:cubicBezTo>
                  <a:cubicBezTo>
                    <a:pt x="29" y="10"/>
                    <a:pt x="29" y="10"/>
                    <a:pt x="29" y="10"/>
                  </a:cubicBezTo>
                  <a:cubicBezTo>
                    <a:pt x="32" y="10"/>
                    <a:pt x="33" y="9"/>
                    <a:pt x="33" y="7"/>
                  </a:cubicBezTo>
                  <a:cubicBezTo>
                    <a:pt x="33" y="4"/>
                    <a:pt x="33" y="4"/>
                    <a:pt x="33" y="4"/>
                  </a:cubicBezTo>
                  <a:cubicBezTo>
                    <a:pt x="33" y="2"/>
                    <a:pt x="32" y="0"/>
                    <a:pt x="2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a:p>
          </p:txBody>
        </p:sp>
        <p:sp>
          <p:nvSpPr>
            <p:cNvPr id="76" name="Freeform 54">
              <a:extLst>
                <a:ext uri="{FF2B5EF4-FFF2-40B4-BE49-F238E27FC236}">
                  <a16:creationId xmlns:a16="http://schemas.microsoft.com/office/drawing/2014/main" id="{B100E136-6953-80B6-9BB7-02C0D411FCE6}"/>
                </a:ext>
              </a:extLst>
            </p:cNvPr>
            <p:cNvSpPr>
              <a:spLocks/>
            </p:cNvSpPr>
            <p:nvPr/>
          </p:nvSpPr>
          <p:spPr bwMode="auto">
            <a:xfrm>
              <a:off x="-1727201" y="2840038"/>
              <a:ext cx="252413" cy="247650"/>
            </a:xfrm>
            <a:custGeom>
              <a:avLst/>
              <a:gdLst>
                <a:gd name="T0" fmla="*/ 1 w 67"/>
                <a:gd name="T1" fmla="*/ 54 h 66"/>
                <a:gd name="T2" fmla="*/ 9 w 67"/>
                <a:gd name="T3" fmla="*/ 43 h 66"/>
                <a:gd name="T4" fmla="*/ 29 w 67"/>
                <a:gd name="T5" fmla="*/ 28 h 66"/>
                <a:gd name="T6" fmla="*/ 34 w 67"/>
                <a:gd name="T7" fmla="*/ 25 h 66"/>
                <a:gd name="T8" fmla="*/ 49 w 67"/>
                <a:gd name="T9" fmla="*/ 14 h 66"/>
                <a:gd name="T10" fmla="*/ 47 w 67"/>
                <a:gd name="T11" fmla="*/ 12 h 66"/>
                <a:gd name="T12" fmla="*/ 43 w 67"/>
                <a:gd name="T13" fmla="*/ 12 h 66"/>
                <a:gd name="T14" fmla="*/ 38 w 67"/>
                <a:gd name="T15" fmla="*/ 12 h 66"/>
                <a:gd name="T16" fmla="*/ 31 w 67"/>
                <a:gd name="T17" fmla="*/ 13 h 66"/>
                <a:gd name="T18" fmla="*/ 23 w 67"/>
                <a:gd name="T19" fmla="*/ 11 h 66"/>
                <a:gd name="T20" fmla="*/ 20 w 67"/>
                <a:gd name="T21" fmla="*/ 15 h 66"/>
                <a:gd name="T22" fmla="*/ 17 w 67"/>
                <a:gd name="T23" fmla="*/ 18 h 66"/>
                <a:gd name="T24" fmla="*/ 15 w 67"/>
                <a:gd name="T25" fmla="*/ 22 h 66"/>
                <a:gd name="T26" fmla="*/ 13 w 67"/>
                <a:gd name="T27" fmla="*/ 24 h 66"/>
                <a:gd name="T28" fmla="*/ 10 w 67"/>
                <a:gd name="T29" fmla="*/ 24 h 66"/>
                <a:gd name="T30" fmla="*/ 6 w 67"/>
                <a:gd name="T31" fmla="*/ 23 h 66"/>
                <a:gd name="T32" fmla="*/ 3 w 67"/>
                <a:gd name="T33" fmla="*/ 20 h 66"/>
                <a:gd name="T34" fmla="*/ 2 w 67"/>
                <a:gd name="T35" fmla="*/ 17 h 66"/>
                <a:gd name="T36" fmla="*/ 4 w 67"/>
                <a:gd name="T37" fmla="*/ 15 h 66"/>
                <a:gd name="T38" fmla="*/ 8 w 67"/>
                <a:gd name="T39" fmla="*/ 9 h 66"/>
                <a:gd name="T40" fmla="*/ 16 w 67"/>
                <a:gd name="T41" fmla="*/ 3 h 66"/>
                <a:gd name="T42" fmla="*/ 22 w 67"/>
                <a:gd name="T43" fmla="*/ 2 h 66"/>
                <a:gd name="T44" fmla="*/ 28 w 67"/>
                <a:gd name="T45" fmla="*/ 1 h 66"/>
                <a:gd name="T46" fmla="*/ 38 w 67"/>
                <a:gd name="T47" fmla="*/ 0 h 66"/>
                <a:gd name="T48" fmla="*/ 43 w 67"/>
                <a:gd name="T49" fmla="*/ 1 h 66"/>
                <a:gd name="T50" fmla="*/ 50 w 67"/>
                <a:gd name="T51" fmla="*/ 0 h 66"/>
                <a:gd name="T52" fmla="*/ 55 w 67"/>
                <a:gd name="T53" fmla="*/ 0 h 66"/>
                <a:gd name="T54" fmla="*/ 59 w 67"/>
                <a:gd name="T55" fmla="*/ 1 h 66"/>
                <a:gd name="T56" fmla="*/ 65 w 67"/>
                <a:gd name="T57" fmla="*/ 7 h 66"/>
                <a:gd name="T58" fmla="*/ 67 w 67"/>
                <a:gd name="T59" fmla="*/ 11 h 66"/>
                <a:gd name="T60" fmla="*/ 67 w 67"/>
                <a:gd name="T61" fmla="*/ 17 h 66"/>
                <a:gd name="T62" fmla="*/ 61 w 67"/>
                <a:gd name="T63" fmla="*/ 23 h 66"/>
                <a:gd name="T64" fmla="*/ 52 w 67"/>
                <a:gd name="T65" fmla="*/ 30 h 66"/>
                <a:gd name="T66" fmla="*/ 25 w 67"/>
                <a:gd name="T67" fmla="*/ 48 h 66"/>
                <a:gd name="T68" fmla="*/ 36 w 67"/>
                <a:gd name="T69" fmla="*/ 48 h 66"/>
                <a:gd name="T70" fmla="*/ 41 w 67"/>
                <a:gd name="T71" fmla="*/ 47 h 66"/>
                <a:gd name="T72" fmla="*/ 58 w 67"/>
                <a:gd name="T73" fmla="*/ 46 h 66"/>
                <a:gd name="T74" fmla="*/ 65 w 67"/>
                <a:gd name="T75" fmla="*/ 47 h 66"/>
                <a:gd name="T76" fmla="*/ 66 w 67"/>
                <a:gd name="T77" fmla="*/ 51 h 66"/>
                <a:gd name="T78" fmla="*/ 66 w 67"/>
                <a:gd name="T79" fmla="*/ 54 h 66"/>
                <a:gd name="T80" fmla="*/ 61 w 67"/>
                <a:gd name="T81" fmla="*/ 58 h 66"/>
                <a:gd name="T82" fmla="*/ 51 w 67"/>
                <a:gd name="T83" fmla="*/ 59 h 66"/>
                <a:gd name="T84" fmla="*/ 40 w 67"/>
                <a:gd name="T85" fmla="*/ 59 h 66"/>
                <a:gd name="T86" fmla="*/ 25 w 67"/>
                <a:gd name="T87" fmla="*/ 62 h 66"/>
                <a:gd name="T88" fmla="*/ 12 w 67"/>
                <a:gd name="T89" fmla="*/ 65 h 66"/>
                <a:gd name="T90" fmla="*/ 10 w 67"/>
                <a:gd name="T91" fmla="*/ 66 h 66"/>
                <a:gd name="T92" fmla="*/ 5 w 67"/>
                <a:gd name="T93" fmla="*/ 66 h 66"/>
                <a:gd name="T94" fmla="*/ 2 w 67"/>
                <a:gd name="T95" fmla="*/ 64 h 66"/>
                <a:gd name="T96" fmla="*/ 0 w 67"/>
                <a:gd name="T97" fmla="*/ 5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 h="66">
                  <a:moveTo>
                    <a:pt x="0" y="57"/>
                  </a:moveTo>
                  <a:cubicBezTo>
                    <a:pt x="0" y="57"/>
                    <a:pt x="0" y="57"/>
                    <a:pt x="0" y="56"/>
                  </a:cubicBezTo>
                  <a:cubicBezTo>
                    <a:pt x="0" y="56"/>
                    <a:pt x="0" y="56"/>
                    <a:pt x="1" y="55"/>
                  </a:cubicBezTo>
                  <a:cubicBezTo>
                    <a:pt x="1" y="55"/>
                    <a:pt x="1" y="54"/>
                    <a:pt x="1" y="54"/>
                  </a:cubicBezTo>
                  <a:cubicBezTo>
                    <a:pt x="1" y="53"/>
                    <a:pt x="1" y="53"/>
                    <a:pt x="1" y="53"/>
                  </a:cubicBezTo>
                  <a:cubicBezTo>
                    <a:pt x="2" y="51"/>
                    <a:pt x="3" y="49"/>
                    <a:pt x="4" y="48"/>
                  </a:cubicBezTo>
                  <a:cubicBezTo>
                    <a:pt x="5" y="47"/>
                    <a:pt x="7" y="45"/>
                    <a:pt x="8" y="44"/>
                  </a:cubicBezTo>
                  <a:cubicBezTo>
                    <a:pt x="8" y="44"/>
                    <a:pt x="9" y="43"/>
                    <a:pt x="9" y="43"/>
                  </a:cubicBezTo>
                  <a:cubicBezTo>
                    <a:pt x="10" y="43"/>
                    <a:pt x="10" y="42"/>
                    <a:pt x="11" y="42"/>
                  </a:cubicBezTo>
                  <a:cubicBezTo>
                    <a:pt x="11" y="41"/>
                    <a:pt x="12" y="41"/>
                    <a:pt x="12" y="40"/>
                  </a:cubicBezTo>
                  <a:cubicBezTo>
                    <a:pt x="13" y="40"/>
                    <a:pt x="13" y="40"/>
                    <a:pt x="13" y="40"/>
                  </a:cubicBezTo>
                  <a:cubicBezTo>
                    <a:pt x="29" y="28"/>
                    <a:pt x="29" y="28"/>
                    <a:pt x="29" y="28"/>
                  </a:cubicBezTo>
                  <a:cubicBezTo>
                    <a:pt x="29" y="28"/>
                    <a:pt x="30" y="28"/>
                    <a:pt x="30" y="28"/>
                  </a:cubicBezTo>
                  <a:cubicBezTo>
                    <a:pt x="30" y="27"/>
                    <a:pt x="31" y="27"/>
                    <a:pt x="31" y="27"/>
                  </a:cubicBezTo>
                  <a:cubicBezTo>
                    <a:pt x="32" y="27"/>
                    <a:pt x="32" y="26"/>
                    <a:pt x="33" y="26"/>
                  </a:cubicBezTo>
                  <a:cubicBezTo>
                    <a:pt x="33" y="26"/>
                    <a:pt x="34" y="25"/>
                    <a:pt x="34" y="25"/>
                  </a:cubicBezTo>
                  <a:cubicBezTo>
                    <a:pt x="37" y="24"/>
                    <a:pt x="37" y="24"/>
                    <a:pt x="37" y="24"/>
                  </a:cubicBezTo>
                  <a:cubicBezTo>
                    <a:pt x="48" y="16"/>
                    <a:pt x="48" y="16"/>
                    <a:pt x="48" y="16"/>
                  </a:cubicBezTo>
                  <a:cubicBezTo>
                    <a:pt x="48" y="16"/>
                    <a:pt x="49" y="16"/>
                    <a:pt x="49" y="15"/>
                  </a:cubicBezTo>
                  <a:cubicBezTo>
                    <a:pt x="49" y="15"/>
                    <a:pt x="49" y="15"/>
                    <a:pt x="49" y="14"/>
                  </a:cubicBezTo>
                  <a:cubicBezTo>
                    <a:pt x="49" y="14"/>
                    <a:pt x="49" y="14"/>
                    <a:pt x="49" y="14"/>
                  </a:cubicBezTo>
                  <a:cubicBezTo>
                    <a:pt x="49" y="14"/>
                    <a:pt x="49" y="14"/>
                    <a:pt x="49" y="14"/>
                  </a:cubicBezTo>
                  <a:cubicBezTo>
                    <a:pt x="49" y="14"/>
                    <a:pt x="49" y="13"/>
                    <a:pt x="48" y="13"/>
                  </a:cubicBezTo>
                  <a:cubicBezTo>
                    <a:pt x="48" y="13"/>
                    <a:pt x="47" y="12"/>
                    <a:pt x="47" y="12"/>
                  </a:cubicBezTo>
                  <a:cubicBezTo>
                    <a:pt x="46" y="12"/>
                    <a:pt x="46" y="12"/>
                    <a:pt x="46" y="12"/>
                  </a:cubicBezTo>
                  <a:cubicBezTo>
                    <a:pt x="46" y="12"/>
                    <a:pt x="45" y="12"/>
                    <a:pt x="45" y="12"/>
                  </a:cubicBezTo>
                  <a:cubicBezTo>
                    <a:pt x="44" y="12"/>
                    <a:pt x="44" y="12"/>
                    <a:pt x="44" y="12"/>
                  </a:cubicBezTo>
                  <a:cubicBezTo>
                    <a:pt x="43" y="12"/>
                    <a:pt x="43" y="12"/>
                    <a:pt x="43" y="12"/>
                  </a:cubicBezTo>
                  <a:cubicBezTo>
                    <a:pt x="42" y="12"/>
                    <a:pt x="42" y="12"/>
                    <a:pt x="42" y="12"/>
                  </a:cubicBezTo>
                  <a:cubicBezTo>
                    <a:pt x="41" y="12"/>
                    <a:pt x="41" y="12"/>
                    <a:pt x="40" y="12"/>
                  </a:cubicBezTo>
                  <a:cubicBezTo>
                    <a:pt x="40" y="12"/>
                    <a:pt x="39" y="12"/>
                    <a:pt x="39" y="12"/>
                  </a:cubicBezTo>
                  <a:cubicBezTo>
                    <a:pt x="38" y="12"/>
                    <a:pt x="38" y="12"/>
                    <a:pt x="38" y="12"/>
                  </a:cubicBezTo>
                  <a:cubicBezTo>
                    <a:pt x="38" y="12"/>
                    <a:pt x="38" y="12"/>
                    <a:pt x="37" y="12"/>
                  </a:cubicBezTo>
                  <a:cubicBezTo>
                    <a:pt x="36" y="12"/>
                    <a:pt x="35" y="13"/>
                    <a:pt x="35" y="13"/>
                  </a:cubicBezTo>
                  <a:cubicBezTo>
                    <a:pt x="34" y="13"/>
                    <a:pt x="33" y="13"/>
                    <a:pt x="32" y="13"/>
                  </a:cubicBezTo>
                  <a:cubicBezTo>
                    <a:pt x="32" y="13"/>
                    <a:pt x="31" y="13"/>
                    <a:pt x="31" y="13"/>
                  </a:cubicBezTo>
                  <a:cubicBezTo>
                    <a:pt x="30" y="13"/>
                    <a:pt x="30" y="13"/>
                    <a:pt x="30" y="13"/>
                  </a:cubicBezTo>
                  <a:cubicBezTo>
                    <a:pt x="29" y="13"/>
                    <a:pt x="29" y="13"/>
                    <a:pt x="29" y="13"/>
                  </a:cubicBezTo>
                  <a:cubicBezTo>
                    <a:pt x="23" y="12"/>
                    <a:pt x="23" y="12"/>
                    <a:pt x="23" y="12"/>
                  </a:cubicBezTo>
                  <a:cubicBezTo>
                    <a:pt x="23" y="12"/>
                    <a:pt x="23" y="11"/>
                    <a:pt x="23" y="11"/>
                  </a:cubicBezTo>
                  <a:cubicBezTo>
                    <a:pt x="23" y="11"/>
                    <a:pt x="22" y="12"/>
                    <a:pt x="22" y="12"/>
                  </a:cubicBezTo>
                  <a:cubicBezTo>
                    <a:pt x="22" y="12"/>
                    <a:pt x="22" y="12"/>
                    <a:pt x="21" y="13"/>
                  </a:cubicBezTo>
                  <a:cubicBezTo>
                    <a:pt x="21" y="13"/>
                    <a:pt x="20" y="14"/>
                    <a:pt x="20" y="14"/>
                  </a:cubicBezTo>
                  <a:cubicBezTo>
                    <a:pt x="20" y="14"/>
                    <a:pt x="20" y="14"/>
                    <a:pt x="20" y="15"/>
                  </a:cubicBezTo>
                  <a:cubicBezTo>
                    <a:pt x="20" y="15"/>
                    <a:pt x="19" y="16"/>
                    <a:pt x="19" y="16"/>
                  </a:cubicBezTo>
                  <a:cubicBezTo>
                    <a:pt x="19" y="16"/>
                    <a:pt x="19" y="16"/>
                    <a:pt x="19" y="16"/>
                  </a:cubicBezTo>
                  <a:cubicBezTo>
                    <a:pt x="18" y="17"/>
                    <a:pt x="18" y="17"/>
                    <a:pt x="18" y="17"/>
                  </a:cubicBezTo>
                  <a:cubicBezTo>
                    <a:pt x="17" y="18"/>
                    <a:pt x="17" y="18"/>
                    <a:pt x="17" y="18"/>
                  </a:cubicBezTo>
                  <a:cubicBezTo>
                    <a:pt x="16" y="18"/>
                    <a:pt x="16" y="19"/>
                    <a:pt x="16" y="19"/>
                  </a:cubicBezTo>
                  <a:cubicBezTo>
                    <a:pt x="16" y="19"/>
                    <a:pt x="16" y="19"/>
                    <a:pt x="16" y="19"/>
                  </a:cubicBezTo>
                  <a:cubicBezTo>
                    <a:pt x="16" y="20"/>
                    <a:pt x="16" y="20"/>
                    <a:pt x="16" y="21"/>
                  </a:cubicBezTo>
                  <a:cubicBezTo>
                    <a:pt x="15" y="21"/>
                    <a:pt x="15" y="21"/>
                    <a:pt x="15" y="22"/>
                  </a:cubicBezTo>
                  <a:cubicBezTo>
                    <a:pt x="15" y="22"/>
                    <a:pt x="15" y="22"/>
                    <a:pt x="15" y="22"/>
                  </a:cubicBezTo>
                  <a:cubicBezTo>
                    <a:pt x="15" y="23"/>
                    <a:pt x="15" y="23"/>
                    <a:pt x="15" y="23"/>
                  </a:cubicBezTo>
                  <a:cubicBezTo>
                    <a:pt x="14" y="24"/>
                    <a:pt x="14" y="24"/>
                    <a:pt x="14" y="24"/>
                  </a:cubicBezTo>
                  <a:cubicBezTo>
                    <a:pt x="14" y="24"/>
                    <a:pt x="14" y="24"/>
                    <a:pt x="13" y="24"/>
                  </a:cubicBezTo>
                  <a:cubicBezTo>
                    <a:pt x="13" y="24"/>
                    <a:pt x="12" y="24"/>
                    <a:pt x="12" y="25"/>
                  </a:cubicBezTo>
                  <a:cubicBezTo>
                    <a:pt x="12" y="25"/>
                    <a:pt x="12" y="25"/>
                    <a:pt x="12" y="25"/>
                  </a:cubicBezTo>
                  <a:cubicBezTo>
                    <a:pt x="11" y="25"/>
                    <a:pt x="11" y="25"/>
                    <a:pt x="11" y="25"/>
                  </a:cubicBezTo>
                  <a:cubicBezTo>
                    <a:pt x="11" y="25"/>
                    <a:pt x="11" y="24"/>
                    <a:pt x="10" y="24"/>
                  </a:cubicBezTo>
                  <a:cubicBezTo>
                    <a:pt x="10" y="24"/>
                    <a:pt x="10" y="24"/>
                    <a:pt x="9" y="24"/>
                  </a:cubicBezTo>
                  <a:cubicBezTo>
                    <a:pt x="9" y="24"/>
                    <a:pt x="8" y="23"/>
                    <a:pt x="8" y="23"/>
                  </a:cubicBezTo>
                  <a:cubicBezTo>
                    <a:pt x="7" y="23"/>
                    <a:pt x="7" y="23"/>
                    <a:pt x="7" y="23"/>
                  </a:cubicBezTo>
                  <a:cubicBezTo>
                    <a:pt x="7" y="23"/>
                    <a:pt x="7" y="23"/>
                    <a:pt x="6" y="23"/>
                  </a:cubicBezTo>
                  <a:cubicBezTo>
                    <a:pt x="6" y="23"/>
                    <a:pt x="5" y="23"/>
                    <a:pt x="5" y="23"/>
                  </a:cubicBezTo>
                  <a:cubicBezTo>
                    <a:pt x="5" y="23"/>
                    <a:pt x="5" y="23"/>
                    <a:pt x="4" y="22"/>
                  </a:cubicBezTo>
                  <a:cubicBezTo>
                    <a:pt x="4" y="22"/>
                    <a:pt x="4" y="21"/>
                    <a:pt x="4" y="21"/>
                  </a:cubicBezTo>
                  <a:cubicBezTo>
                    <a:pt x="3" y="21"/>
                    <a:pt x="3" y="20"/>
                    <a:pt x="3" y="20"/>
                  </a:cubicBezTo>
                  <a:cubicBezTo>
                    <a:pt x="2" y="19"/>
                    <a:pt x="2" y="19"/>
                    <a:pt x="2" y="19"/>
                  </a:cubicBezTo>
                  <a:cubicBezTo>
                    <a:pt x="2" y="19"/>
                    <a:pt x="2" y="19"/>
                    <a:pt x="2" y="18"/>
                  </a:cubicBezTo>
                  <a:cubicBezTo>
                    <a:pt x="2" y="18"/>
                    <a:pt x="2" y="18"/>
                    <a:pt x="2" y="18"/>
                  </a:cubicBezTo>
                  <a:cubicBezTo>
                    <a:pt x="2" y="18"/>
                    <a:pt x="2" y="17"/>
                    <a:pt x="2" y="17"/>
                  </a:cubicBezTo>
                  <a:cubicBezTo>
                    <a:pt x="2" y="17"/>
                    <a:pt x="2" y="17"/>
                    <a:pt x="2" y="17"/>
                  </a:cubicBezTo>
                  <a:cubicBezTo>
                    <a:pt x="2" y="17"/>
                    <a:pt x="2" y="16"/>
                    <a:pt x="2" y="16"/>
                  </a:cubicBezTo>
                  <a:cubicBezTo>
                    <a:pt x="3" y="16"/>
                    <a:pt x="3" y="16"/>
                    <a:pt x="3" y="16"/>
                  </a:cubicBezTo>
                  <a:cubicBezTo>
                    <a:pt x="3" y="15"/>
                    <a:pt x="3" y="15"/>
                    <a:pt x="4" y="15"/>
                  </a:cubicBezTo>
                  <a:cubicBezTo>
                    <a:pt x="4" y="15"/>
                    <a:pt x="4" y="15"/>
                    <a:pt x="4" y="14"/>
                  </a:cubicBezTo>
                  <a:cubicBezTo>
                    <a:pt x="4" y="14"/>
                    <a:pt x="5" y="14"/>
                    <a:pt x="5" y="13"/>
                  </a:cubicBezTo>
                  <a:cubicBezTo>
                    <a:pt x="6" y="12"/>
                    <a:pt x="6" y="12"/>
                    <a:pt x="7" y="11"/>
                  </a:cubicBezTo>
                  <a:cubicBezTo>
                    <a:pt x="7" y="10"/>
                    <a:pt x="8" y="9"/>
                    <a:pt x="8" y="9"/>
                  </a:cubicBezTo>
                  <a:cubicBezTo>
                    <a:pt x="9" y="8"/>
                    <a:pt x="9" y="7"/>
                    <a:pt x="9" y="7"/>
                  </a:cubicBezTo>
                  <a:cubicBezTo>
                    <a:pt x="13" y="4"/>
                    <a:pt x="13" y="4"/>
                    <a:pt x="13" y="4"/>
                  </a:cubicBezTo>
                  <a:cubicBezTo>
                    <a:pt x="15" y="4"/>
                    <a:pt x="15" y="4"/>
                    <a:pt x="15" y="4"/>
                  </a:cubicBezTo>
                  <a:cubicBezTo>
                    <a:pt x="15" y="4"/>
                    <a:pt x="16" y="3"/>
                    <a:pt x="16" y="3"/>
                  </a:cubicBezTo>
                  <a:cubicBezTo>
                    <a:pt x="17" y="3"/>
                    <a:pt x="18" y="3"/>
                    <a:pt x="18" y="3"/>
                  </a:cubicBezTo>
                  <a:cubicBezTo>
                    <a:pt x="19" y="3"/>
                    <a:pt x="20" y="3"/>
                    <a:pt x="20" y="2"/>
                  </a:cubicBezTo>
                  <a:cubicBezTo>
                    <a:pt x="21" y="2"/>
                    <a:pt x="21" y="2"/>
                    <a:pt x="21" y="2"/>
                  </a:cubicBezTo>
                  <a:cubicBezTo>
                    <a:pt x="21" y="2"/>
                    <a:pt x="22" y="2"/>
                    <a:pt x="22" y="2"/>
                  </a:cubicBezTo>
                  <a:cubicBezTo>
                    <a:pt x="23" y="2"/>
                    <a:pt x="23" y="2"/>
                    <a:pt x="24" y="2"/>
                  </a:cubicBezTo>
                  <a:cubicBezTo>
                    <a:pt x="24" y="2"/>
                    <a:pt x="25" y="2"/>
                    <a:pt x="25" y="2"/>
                  </a:cubicBezTo>
                  <a:cubicBezTo>
                    <a:pt x="26" y="1"/>
                    <a:pt x="26" y="1"/>
                    <a:pt x="26" y="1"/>
                  </a:cubicBezTo>
                  <a:cubicBezTo>
                    <a:pt x="28" y="1"/>
                    <a:pt x="28" y="1"/>
                    <a:pt x="28" y="1"/>
                  </a:cubicBezTo>
                  <a:cubicBezTo>
                    <a:pt x="32" y="1"/>
                    <a:pt x="32" y="1"/>
                    <a:pt x="32" y="1"/>
                  </a:cubicBezTo>
                  <a:cubicBezTo>
                    <a:pt x="32" y="1"/>
                    <a:pt x="33" y="1"/>
                    <a:pt x="34" y="1"/>
                  </a:cubicBezTo>
                  <a:cubicBezTo>
                    <a:pt x="34" y="1"/>
                    <a:pt x="35" y="0"/>
                    <a:pt x="36" y="0"/>
                  </a:cubicBezTo>
                  <a:cubicBezTo>
                    <a:pt x="37" y="0"/>
                    <a:pt x="38" y="0"/>
                    <a:pt x="38" y="0"/>
                  </a:cubicBezTo>
                  <a:cubicBezTo>
                    <a:pt x="39" y="0"/>
                    <a:pt x="40" y="0"/>
                    <a:pt x="40" y="0"/>
                  </a:cubicBezTo>
                  <a:cubicBezTo>
                    <a:pt x="41" y="0"/>
                    <a:pt x="41" y="0"/>
                    <a:pt x="41" y="0"/>
                  </a:cubicBezTo>
                  <a:cubicBezTo>
                    <a:pt x="42" y="0"/>
                    <a:pt x="42" y="0"/>
                    <a:pt x="42" y="0"/>
                  </a:cubicBezTo>
                  <a:cubicBezTo>
                    <a:pt x="42" y="0"/>
                    <a:pt x="43" y="0"/>
                    <a:pt x="43" y="1"/>
                  </a:cubicBezTo>
                  <a:cubicBezTo>
                    <a:pt x="44" y="1"/>
                    <a:pt x="44" y="1"/>
                    <a:pt x="44" y="1"/>
                  </a:cubicBezTo>
                  <a:cubicBezTo>
                    <a:pt x="44" y="2"/>
                    <a:pt x="44" y="2"/>
                    <a:pt x="45" y="2"/>
                  </a:cubicBezTo>
                  <a:cubicBezTo>
                    <a:pt x="45" y="2"/>
                    <a:pt x="45" y="2"/>
                    <a:pt x="45" y="1"/>
                  </a:cubicBezTo>
                  <a:cubicBezTo>
                    <a:pt x="50" y="0"/>
                    <a:pt x="50" y="0"/>
                    <a:pt x="50" y="0"/>
                  </a:cubicBezTo>
                  <a:cubicBezTo>
                    <a:pt x="51" y="0"/>
                    <a:pt x="51" y="0"/>
                    <a:pt x="51" y="0"/>
                  </a:cubicBezTo>
                  <a:cubicBezTo>
                    <a:pt x="51" y="0"/>
                    <a:pt x="51" y="0"/>
                    <a:pt x="51" y="0"/>
                  </a:cubicBezTo>
                  <a:cubicBezTo>
                    <a:pt x="51" y="0"/>
                    <a:pt x="52" y="0"/>
                    <a:pt x="53" y="0"/>
                  </a:cubicBezTo>
                  <a:cubicBezTo>
                    <a:pt x="53" y="0"/>
                    <a:pt x="54" y="0"/>
                    <a:pt x="55" y="0"/>
                  </a:cubicBezTo>
                  <a:cubicBezTo>
                    <a:pt x="55" y="1"/>
                    <a:pt x="56" y="1"/>
                    <a:pt x="56" y="1"/>
                  </a:cubicBezTo>
                  <a:cubicBezTo>
                    <a:pt x="57" y="1"/>
                    <a:pt x="57" y="1"/>
                    <a:pt x="57" y="1"/>
                  </a:cubicBezTo>
                  <a:cubicBezTo>
                    <a:pt x="57" y="1"/>
                    <a:pt x="58" y="1"/>
                    <a:pt x="58" y="1"/>
                  </a:cubicBezTo>
                  <a:cubicBezTo>
                    <a:pt x="59" y="1"/>
                    <a:pt x="59" y="1"/>
                    <a:pt x="59" y="1"/>
                  </a:cubicBezTo>
                  <a:cubicBezTo>
                    <a:pt x="59" y="2"/>
                    <a:pt x="60" y="2"/>
                    <a:pt x="60" y="2"/>
                  </a:cubicBezTo>
                  <a:cubicBezTo>
                    <a:pt x="61" y="2"/>
                    <a:pt x="61" y="3"/>
                    <a:pt x="61" y="3"/>
                  </a:cubicBezTo>
                  <a:cubicBezTo>
                    <a:pt x="63" y="5"/>
                    <a:pt x="63" y="5"/>
                    <a:pt x="63" y="5"/>
                  </a:cubicBezTo>
                  <a:cubicBezTo>
                    <a:pt x="65" y="7"/>
                    <a:pt x="65" y="7"/>
                    <a:pt x="65" y="7"/>
                  </a:cubicBezTo>
                  <a:cubicBezTo>
                    <a:pt x="66" y="8"/>
                    <a:pt x="66" y="8"/>
                    <a:pt x="66" y="8"/>
                  </a:cubicBezTo>
                  <a:cubicBezTo>
                    <a:pt x="66" y="8"/>
                    <a:pt x="67" y="9"/>
                    <a:pt x="67" y="9"/>
                  </a:cubicBezTo>
                  <a:cubicBezTo>
                    <a:pt x="67" y="10"/>
                    <a:pt x="67" y="10"/>
                    <a:pt x="67" y="10"/>
                  </a:cubicBezTo>
                  <a:cubicBezTo>
                    <a:pt x="67" y="10"/>
                    <a:pt x="67" y="11"/>
                    <a:pt x="67" y="11"/>
                  </a:cubicBezTo>
                  <a:cubicBezTo>
                    <a:pt x="67" y="12"/>
                    <a:pt x="67" y="12"/>
                    <a:pt x="67" y="13"/>
                  </a:cubicBezTo>
                  <a:cubicBezTo>
                    <a:pt x="67" y="13"/>
                    <a:pt x="67" y="13"/>
                    <a:pt x="67" y="14"/>
                  </a:cubicBezTo>
                  <a:cubicBezTo>
                    <a:pt x="67" y="15"/>
                    <a:pt x="67" y="15"/>
                    <a:pt x="67" y="15"/>
                  </a:cubicBezTo>
                  <a:cubicBezTo>
                    <a:pt x="67" y="15"/>
                    <a:pt x="67" y="16"/>
                    <a:pt x="67" y="17"/>
                  </a:cubicBezTo>
                  <a:cubicBezTo>
                    <a:pt x="67" y="17"/>
                    <a:pt x="66" y="18"/>
                    <a:pt x="66" y="18"/>
                  </a:cubicBezTo>
                  <a:cubicBezTo>
                    <a:pt x="66" y="18"/>
                    <a:pt x="66" y="18"/>
                    <a:pt x="66" y="19"/>
                  </a:cubicBezTo>
                  <a:cubicBezTo>
                    <a:pt x="66" y="19"/>
                    <a:pt x="65" y="19"/>
                    <a:pt x="65" y="20"/>
                  </a:cubicBezTo>
                  <a:cubicBezTo>
                    <a:pt x="61" y="23"/>
                    <a:pt x="61" y="23"/>
                    <a:pt x="61" y="23"/>
                  </a:cubicBezTo>
                  <a:cubicBezTo>
                    <a:pt x="58" y="26"/>
                    <a:pt x="58" y="26"/>
                    <a:pt x="58" y="26"/>
                  </a:cubicBezTo>
                  <a:cubicBezTo>
                    <a:pt x="58" y="26"/>
                    <a:pt x="58" y="26"/>
                    <a:pt x="58" y="26"/>
                  </a:cubicBezTo>
                  <a:cubicBezTo>
                    <a:pt x="58" y="27"/>
                    <a:pt x="57" y="27"/>
                    <a:pt x="57" y="27"/>
                  </a:cubicBezTo>
                  <a:cubicBezTo>
                    <a:pt x="52" y="30"/>
                    <a:pt x="52" y="30"/>
                    <a:pt x="52" y="30"/>
                  </a:cubicBezTo>
                  <a:cubicBezTo>
                    <a:pt x="43" y="35"/>
                    <a:pt x="43" y="35"/>
                    <a:pt x="43" y="35"/>
                  </a:cubicBezTo>
                  <a:cubicBezTo>
                    <a:pt x="41" y="36"/>
                    <a:pt x="41" y="36"/>
                    <a:pt x="41" y="36"/>
                  </a:cubicBezTo>
                  <a:cubicBezTo>
                    <a:pt x="39" y="38"/>
                    <a:pt x="39" y="38"/>
                    <a:pt x="39" y="38"/>
                  </a:cubicBezTo>
                  <a:cubicBezTo>
                    <a:pt x="25" y="48"/>
                    <a:pt x="25" y="48"/>
                    <a:pt x="25" y="48"/>
                  </a:cubicBezTo>
                  <a:cubicBezTo>
                    <a:pt x="25" y="49"/>
                    <a:pt x="25" y="49"/>
                    <a:pt x="25" y="49"/>
                  </a:cubicBezTo>
                  <a:cubicBezTo>
                    <a:pt x="25" y="49"/>
                    <a:pt x="26" y="49"/>
                    <a:pt x="26" y="49"/>
                  </a:cubicBezTo>
                  <a:cubicBezTo>
                    <a:pt x="27" y="49"/>
                    <a:pt x="27" y="49"/>
                    <a:pt x="27" y="49"/>
                  </a:cubicBezTo>
                  <a:cubicBezTo>
                    <a:pt x="36" y="48"/>
                    <a:pt x="36" y="48"/>
                    <a:pt x="36" y="48"/>
                  </a:cubicBezTo>
                  <a:cubicBezTo>
                    <a:pt x="37" y="48"/>
                    <a:pt x="37" y="48"/>
                    <a:pt x="38" y="47"/>
                  </a:cubicBezTo>
                  <a:cubicBezTo>
                    <a:pt x="38" y="47"/>
                    <a:pt x="39" y="47"/>
                    <a:pt x="39" y="47"/>
                  </a:cubicBezTo>
                  <a:cubicBezTo>
                    <a:pt x="40" y="47"/>
                    <a:pt x="40" y="47"/>
                    <a:pt x="40" y="47"/>
                  </a:cubicBezTo>
                  <a:cubicBezTo>
                    <a:pt x="41" y="47"/>
                    <a:pt x="41" y="47"/>
                    <a:pt x="41" y="47"/>
                  </a:cubicBezTo>
                  <a:cubicBezTo>
                    <a:pt x="41" y="47"/>
                    <a:pt x="42" y="47"/>
                    <a:pt x="44" y="47"/>
                  </a:cubicBezTo>
                  <a:cubicBezTo>
                    <a:pt x="45" y="47"/>
                    <a:pt x="47" y="47"/>
                    <a:pt x="49" y="47"/>
                  </a:cubicBezTo>
                  <a:cubicBezTo>
                    <a:pt x="51" y="47"/>
                    <a:pt x="52" y="47"/>
                    <a:pt x="54" y="46"/>
                  </a:cubicBezTo>
                  <a:cubicBezTo>
                    <a:pt x="56" y="46"/>
                    <a:pt x="57" y="46"/>
                    <a:pt x="58" y="46"/>
                  </a:cubicBezTo>
                  <a:cubicBezTo>
                    <a:pt x="60" y="46"/>
                    <a:pt x="60" y="46"/>
                    <a:pt x="60" y="46"/>
                  </a:cubicBezTo>
                  <a:cubicBezTo>
                    <a:pt x="62" y="46"/>
                    <a:pt x="62" y="46"/>
                    <a:pt x="62" y="46"/>
                  </a:cubicBezTo>
                  <a:cubicBezTo>
                    <a:pt x="63" y="46"/>
                    <a:pt x="63" y="46"/>
                    <a:pt x="64" y="47"/>
                  </a:cubicBezTo>
                  <a:cubicBezTo>
                    <a:pt x="65" y="47"/>
                    <a:pt x="65" y="47"/>
                    <a:pt x="65" y="47"/>
                  </a:cubicBezTo>
                  <a:cubicBezTo>
                    <a:pt x="65" y="47"/>
                    <a:pt x="66" y="47"/>
                    <a:pt x="66" y="48"/>
                  </a:cubicBezTo>
                  <a:cubicBezTo>
                    <a:pt x="66" y="48"/>
                    <a:pt x="66" y="48"/>
                    <a:pt x="66" y="48"/>
                  </a:cubicBezTo>
                  <a:cubicBezTo>
                    <a:pt x="66" y="48"/>
                    <a:pt x="66" y="49"/>
                    <a:pt x="66" y="49"/>
                  </a:cubicBezTo>
                  <a:cubicBezTo>
                    <a:pt x="66" y="50"/>
                    <a:pt x="66" y="50"/>
                    <a:pt x="66" y="51"/>
                  </a:cubicBezTo>
                  <a:cubicBezTo>
                    <a:pt x="66" y="51"/>
                    <a:pt x="66" y="51"/>
                    <a:pt x="66" y="52"/>
                  </a:cubicBezTo>
                  <a:cubicBezTo>
                    <a:pt x="66" y="52"/>
                    <a:pt x="66" y="53"/>
                    <a:pt x="66" y="53"/>
                  </a:cubicBezTo>
                  <a:cubicBezTo>
                    <a:pt x="66" y="53"/>
                    <a:pt x="66" y="53"/>
                    <a:pt x="66" y="53"/>
                  </a:cubicBezTo>
                  <a:cubicBezTo>
                    <a:pt x="66" y="53"/>
                    <a:pt x="66" y="54"/>
                    <a:pt x="66" y="54"/>
                  </a:cubicBezTo>
                  <a:cubicBezTo>
                    <a:pt x="65" y="55"/>
                    <a:pt x="65" y="55"/>
                    <a:pt x="65" y="55"/>
                  </a:cubicBezTo>
                  <a:cubicBezTo>
                    <a:pt x="65" y="55"/>
                    <a:pt x="65" y="55"/>
                    <a:pt x="65" y="55"/>
                  </a:cubicBezTo>
                  <a:cubicBezTo>
                    <a:pt x="64" y="56"/>
                    <a:pt x="63" y="56"/>
                    <a:pt x="63" y="57"/>
                  </a:cubicBezTo>
                  <a:cubicBezTo>
                    <a:pt x="62" y="57"/>
                    <a:pt x="61" y="58"/>
                    <a:pt x="61" y="58"/>
                  </a:cubicBezTo>
                  <a:cubicBezTo>
                    <a:pt x="61" y="58"/>
                    <a:pt x="61" y="58"/>
                    <a:pt x="60" y="58"/>
                  </a:cubicBezTo>
                  <a:cubicBezTo>
                    <a:pt x="60" y="58"/>
                    <a:pt x="59" y="58"/>
                    <a:pt x="59" y="58"/>
                  </a:cubicBezTo>
                  <a:cubicBezTo>
                    <a:pt x="59" y="58"/>
                    <a:pt x="58" y="59"/>
                    <a:pt x="56" y="59"/>
                  </a:cubicBezTo>
                  <a:cubicBezTo>
                    <a:pt x="55" y="59"/>
                    <a:pt x="53" y="59"/>
                    <a:pt x="51" y="59"/>
                  </a:cubicBezTo>
                  <a:cubicBezTo>
                    <a:pt x="49" y="59"/>
                    <a:pt x="48" y="59"/>
                    <a:pt x="46" y="59"/>
                  </a:cubicBezTo>
                  <a:cubicBezTo>
                    <a:pt x="45" y="59"/>
                    <a:pt x="44" y="59"/>
                    <a:pt x="43" y="59"/>
                  </a:cubicBezTo>
                  <a:cubicBezTo>
                    <a:pt x="43" y="59"/>
                    <a:pt x="42" y="59"/>
                    <a:pt x="42" y="59"/>
                  </a:cubicBezTo>
                  <a:cubicBezTo>
                    <a:pt x="41" y="59"/>
                    <a:pt x="40" y="59"/>
                    <a:pt x="40" y="59"/>
                  </a:cubicBezTo>
                  <a:cubicBezTo>
                    <a:pt x="39" y="60"/>
                    <a:pt x="38" y="60"/>
                    <a:pt x="38" y="60"/>
                  </a:cubicBezTo>
                  <a:cubicBezTo>
                    <a:pt x="37" y="60"/>
                    <a:pt x="36" y="60"/>
                    <a:pt x="36" y="60"/>
                  </a:cubicBezTo>
                  <a:cubicBezTo>
                    <a:pt x="33" y="61"/>
                    <a:pt x="33" y="61"/>
                    <a:pt x="33" y="61"/>
                  </a:cubicBezTo>
                  <a:cubicBezTo>
                    <a:pt x="30" y="61"/>
                    <a:pt x="28" y="62"/>
                    <a:pt x="25" y="62"/>
                  </a:cubicBezTo>
                  <a:cubicBezTo>
                    <a:pt x="22" y="62"/>
                    <a:pt x="19" y="63"/>
                    <a:pt x="16" y="64"/>
                  </a:cubicBezTo>
                  <a:cubicBezTo>
                    <a:pt x="16" y="64"/>
                    <a:pt x="15" y="64"/>
                    <a:pt x="15" y="64"/>
                  </a:cubicBezTo>
                  <a:cubicBezTo>
                    <a:pt x="14" y="64"/>
                    <a:pt x="14" y="64"/>
                    <a:pt x="13" y="64"/>
                  </a:cubicBezTo>
                  <a:cubicBezTo>
                    <a:pt x="13" y="64"/>
                    <a:pt x="12" y="65"/>
                    <a:pt x="12" y="65"/>
                  </a:cubicBezTo>
                  <a:cubicBezTo>
                    <a:pt x="11" y="65"/>
                    <a:pt x="11" y="65"/>
                    <a:pt x="11" y="65"/>
                  </a:cubicBezTo>
                  <a:cubicBezTo>
                    <a:pt x="11" y="65"/>
                    <a:pt x="11" y="65"/>
                    <a:pt x="11" y="65"/>
                  </a:cubicBezTo>
                  <a:cubicBezTo>
                    <a:pt x="11" y="65"/>
                    <a:pt x="10" y="66"/>
                    <a:pt x="10" y="66"/>
                  </a:cubicBezTo>
                  <a:cubicBezTo>
                    <a:pt x="10" y="66"/>
                    <a:pt x="10" y="66"/>
                    <a:pt x="10" y="66"/>
                  </a:cubicBezTo>
                  <a:cubicBezTo>
                    <a:pt x="9" y="66"/>
                    <a:pt x="9" y="66"/>
                    <a:pt x="9" y="66"/>
                  </a:cubicBezTo>
                  <a:cubicBezTo>
                    <a:pt x="8" y="66"/>
                    <a:pt x="8" y="66"/>
                    <a:pt x="8" y="66"/>
                  </a:cubicBezTo>
                  <a:cubicBezTo>
                    <a:pt x="7" y="66"/>
                    <a:pt x="7" y="66"/>
                    <a:pt x="7" y="66"/>
                  </a:cubicBezTo>
                  <a:cubicBezTo>
                    <a:pt x="7" y="66"/>
                    <a:pt x="6" y="66"/>
                    <a:pt x="5" y="66"/>
                  </a:cubicBezTo>
                  <a:cubicBezTo>
                    <a:pt x="5" y="66"/>
                    <a:pt x="4" y="66"/>
                    <a:pt x="4" y="66"/>
                  </a:cubicBezTo>
                  <a:cubicBezTo>
                    <a:pt x="4" y="66"/>
                    <a:pt x="4" y="65"/>
                    <a:pt x="3" y="65"/>
                  </a:cubicBezTo>
                  <a:cubicBezTo>
                    <a:pt x="3" y="65"/>
                    <a:pt x="2" y="64"/>
                    <a:pt x="2" y="64"/>
                  </a:cubicBezTo>
                  <a:cubicBezTo>
                    <a:pt x="2" y="64"/>
                    <a:pt x="2" y="64"/>
                    <a:pt x="2" y="64"/>
                  </a:cubicBezTo>
                  <a:cubicBezTo>
                    <a:pt x="1" y="63"/>
                    <a:pt x="1" y="63"/>
                    <a:pt x="1" y="63"/>
                  </a:cubicBezTo>
                  <a:cubicBezTo>
                    <a:pt x="1" y="63"/>
                    <a:pt x="1" y="62"/>
                    <a:pt x="1" y="62"/>
                  </a:cubicBezTo>
                  <a:cubicBezTo>
                    <a:pt x="1" y="61"/>
                    <a:pt x="1" y="60"/>
                    <a:pt x="1" y="60"/>
                  </a:cubicBezTo>
                  <a:cubicBezTo>
                    <a:pt x="0" y="59"/>
                    <a:pt x="0" y="59"/>
                    <a:pt x="0" y="58"/>
                  </a:cubicBezTo>
                  <a:cubicBezTo>
                    <a:pt x="0" y="58"/>
                    <a:pt x="0" y="57"/>
                    <a:pt x="0"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a:p>
          </p:txBody>
        </p:sp>
        <p:sp>
          <p:nvSpPr>
            <p:cNvPr id="77" name="Freeform 55">
              <a:extLst>
                <a:ext uri="{FF2B5EF4-FFF2-40B4-BE49-F238E27FC236}">
                  <a16:creationId xmlns:a16="http://schemas.microsoft.com/office/drawing/2014/main" id="{0714115C-B06A-4D57-8B03-D68AA1725FA8}"/>
                </a:ext>
              </a:extLst>
            </p:cNvPr>
            <p:cNvSpPr>
              <a:spLocks/>
            </p:cNvSpPr>
            <p:nvPr/>
          </p:nvSpPr>
          <p:spPr bwMode="auto">
            <a:xfrm>
              <a:off x="-1468438" y="2895601"/>
              <a:ext cx="165100" cy="153988"/>
            </a:xfrm>
            <a:custGeom>
              <a:avLst/>
              <a:gdLst>
                <a:gd name="T0" fmla="*/ 17 w 44"/>
                <a:gd name="T1" fmla="*/ 37 h 41"/>
                <a:gd name="T2" fmla="*/ 18 w 44"/>
                <a:gd name="T3" fmla="*/ 37 h 41"/>
                <a:gd name="T4" fmla="*/ 19 w 44"/>
                <a:gd name="T5" fmla="*/ 36 h 41"/>
                <a:gd name="T6" fmla="*/ 19 w 44"/>
                <a:gd name="T7" fmla="*/ 34 h 41"/>
                <a:gd name="T8" fmla="*/ 19 w 44"/>
                <a:gd name="T9" fmla="*/ 33 h 41"/>
                <a:gd name="T10" fmla="*/ 18 w 44"/>
                <a:gd name="T11" fmla="*/ 32 h 41"/>
                <a:gd name="T12" fmla="*/ 17 w 44"/>
                <a:gd name="T13" fmla="*/ 31 h 41"/>
                <a:gd name="T14" fmla="*/ 16 w 44"/>
                <a:gd name="T15" fmla="*/ 29 h 41"/>
                <a:gd name="T16" fmla="*/ 15 w 44"/>
                <a:gd name="T17" fmla="*/ 28 h 41"/>
                <a:gd name="T18" fmla="*/ 12 w 44"/>
                <a:gd name="T19" fmla="*/ 28 h 41"/>
                <a:gd name="T20" fmla="*/ 9 w 44"/>
                <a:gd name="T21" fmla="*/ 28 h 41"/>
                <a:gd name="T22" fmla="*/ 6 w 44"/>
                <a:gd name="T23" fmla="*/ 28 h 41"/>
                <a:gd name="T24" fmla="*/ 2 w 44"/>
                <a:gd name="T25" fmla="*/ 27 h 41"/>
                <a:gd name="T26" fmla="*/ 1 w 44"/>
                <a:gd name="T27" fmla="*/ 26 h 41"/>
                <a:gd name="T28" fmla="*/ 0 w 44"/>
                <a:gd name="T29" fmla="*/ 23 h 41"/>
                <a:gd name="T30" fmla="*/ 0 w 44"/>
                <a:gd name="T31" fmla="*/ 22 h 41"/>
                <a:gd name="T32" fmla="*/ 0 w 44"/>
                <a:gd name="T33" fmla="*/ 21 h 41"/>
                <a:gd name="T34" fmla="*/ 1 w 44"/>
                <a:gd name="T35" fmla="*/ 19 h 41"/>
                <a:gd name="T36" fmla="*/ 2 w 44"/>
                <a:gd name="T37" fmla="*/ 17 h 41"/>
                <a:gd name="T38" fmla="*/ 4 w 44"/>
                <a:gd name="T39" fmla="*/ 16 h 41"/>
                <a:gd name="T40" fmla="*/ 12 w 44"/>
                <a:gd name="T41" fmla="*/ 15 h 41"/>
                <a:gd name="T42" fmla="*/ 15 w 44"/>
                <a:gd name="T43" fmla="*/ 15 h 41"/>
                <a:gd name="T44" fmla="*/ 17 w 44"/>
                <a:gd name="T45" fmla="*/ 12 h 41"/>
                <a:gd name="T46" fmla="*/ 18 w 44"/>
                <a:gd name="T47" fmla="*/ 10 h 41"/>
                <a:gd name="T48" fmla="*/ 18 w 44"/>
                <a:gd name="T49" fmla="*/ 9 h 41"/>
                <a:gd name="T50" fmla="*/ 18 w 44"/>
                <a:gd name="T51" fmla="*/ 8 h 41"/>
                <a:gd name="T52" fmla="*/ 17 w 44"/>
                <a:gd name="T53" fmla="*/ 6 h 41"/>
                <a:gd name="T54" fmla="*/ 18 w 44"/>
                <a:gd name="T55" fmla="*/ 4 h 41"/>
                <a:gd name="T56" fmla="*/ 19 w 44"/>
                <a:gd name="T57" fmla="*/ 1 h 41"/>
                <a:gd name="T58" fmla="*/ 21 w 44"/>
                <a:gd name="T59" fmla="*/ 0 h 41"/>
                <a:gd name="T60" fmla="*/ 24 w 44"/>
                <a:gd name="T61" fmla="*/ 0 h 41"/>
                <a:gd name="T62" fmla="*/ 26 w 44"/>
                <a:gd name="T63" fmla="*/ 0 h 41"/>
                <a:gd name="T64" fmla="*/ 28 w 44"/>
                <a:gd name="T65" fmla="*/ 0 h 41"/>
                <a:gd name="T66" fmla="*/ 30 w 44"/>
                <a:gd name="T67" fmla="*/ 3 h 41"/>
                <a:gd name="T68" fmla="*/ 31 w 44"/>
                <a:gd name="T69" fmla="*/ 5 h 41"/>
                <a:gd name="T70" fmla="*/ 31 w 44"/>
                <a:gd name="T71" fmla="*/ 9 h 41"/>
                <a:gd name="T72" fmla="*/ 30 w 44"/>
                <a:gd name="T73" fmla="*/ 14 h 41"/>
                <a:gd name="T74" fmla="*/ 43 w 44"/>
                <a:gd name="T75" fmla="*/ 15 h 41"/>
                <a:gd name="T76" fmla="*/ 44 w 44"/>
                <a:gd name="T77" fmla="*/ 16 h 41"/>
                <a:gd name="T78" fmla="*/ 44 w 44"/>
                <a:gd name="T79" fmla="*/ 18 h 41"/>
                <a:gd name="T80" fmla="*/ 44 w 44"/>
                <a:gd name="T81" fmla="*/ 20 h 41"/>
                <a:gd name="T82" fmla="*/ 43 w 44"/>
                <a:gd name="T83" fmla="*/ 22 h 41"/>
                <a:gd name="T84" fmla="*/ 43 w 44"/>
                <a:gd name="T85" fmla="*/ 23 h 41"/>
                <a:gd name="T86" fmla="*/ 41 w 44"/>
                <a:gd name="T87" fmla="*/ 24 h 41"/>
                <a:gd name="T88" fmla="*/ 39 w 44"/>
                <a:gd name="T89" fmla="*/ 24 h 41"/>
                <a:gd name="T90" fmla="*/ 37 w 44"/>
                <a:gd name="T91" fmla="*/ 24 h 41"/>
                <a:gd name="T92" fmla="*/ 34 w 44"/>
                <a:gd name="T93" fmla="*/ 24 h 41"/>
                <a:gd name="T94" fmla="*/ 28 w 44"/>
                <a:gd name="T95" fmla="*/ 25 h 41"/>
                <a:gd name="T96" fmla="*/ 29 w 44"/>
                <a:gd name="T97" fmla="*/ 27 h 41"/>
                <a:gd name="T98" fmla="*/ 30 w 44"/>
                <a:gd name="T99" fmla="*/ 29 h 41"/>
                <a:gd name="T100" fmla="*/ 31 w 44"/>
                <a:gd name="T101" fmla="*/ 32 h 41"/>
                <a:gd name="T102" fmla="*/ 31 w 44"/>
                <a:gd name="T103" fmla="*/ 34 h 41"/>
                <a:gd name="T104" fmla="*/ 31 w 44"/>
                <a:gd name="T105" fmla="*/ 36 h 41"/>
                <a:gd name="T106" fmla="*/ 31 w 44"/>
                <a:gd name="T107" fmla="*/ 38 h 41"/>
                <a:gd name="T108" fmla="*/ 31 w 44"/>
                <a:gd name="T109" fmla="*/ 39 h 41"/>
                <a:gd name="T110" fmla="*/ 30 w 44"/>
                <a:gd name="T111" fmla="*/ 41 h 41"/>
                <a:gd name="T112" fmla="*/ 22 w 44"/>
                <a:gd name="T113" fmla="*/ 41 h 41"/>
                <a:gd name="T114" fmla="*/ 19 w 44"/>
                <a:gd name="T115" fmla="*/ 40 h 41"/>
                <a:gd name="T116" fmla="*/ 18 w 44"/>
                <a:gd name="T117" fmla="*/ 39 h 41"/>
                <a:gd name="T118" fmla="*/ 17 w 44"/>
                <a:gd name="T119" fmla="*/ 3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4" h="41">
                  <a:moveTo>
                    <a:pt x="17" y="38"/>
                  </a:moveTo>
                  <a:cubicBezTo>
                    <a:pt x="17" y="37"/>
                    <a:pt x="17" y="37"/>
                    <a:pt x="17" y="37"/>
                  </a:cubicBezTo>
                  <a:cubicBezTo>
                    <a:pt x="17" y="37"/>
                    <a:pt x="17" y="37"/>
                    <a:pt x="18" y="37"/>
                  </a:cubicBezTo>
                  <a:cubicBezTo>
                    <a:pt x="18" y="37"/>
                    <a:pt x="18" y="37"/>
                    <a:pt x="18" y="37"/>
                  </a:cubicBezTo>
                  <a:cubicBezTo>
                    <a:pt x="19" y="36"/>
                    <a:pt x="19" y="36"/>
                    <a:pt x="19" y="36"/>
                  </a:cubicBezTo>
                  <a:cubicBezTo>
                    <a:pt x="19" y="36"/>
                    <a:pt x="19" y="36"/>
                    <a:pt x="19" y="36"/>
                  </a:cubicBezTo>
                  <a:cubicBezTo>
                    <a:pt x="19" y="36"/>
                    <a:pt x="19" y="36"/>
                    <a:pt x="19" y="35"/>
                  </a:cubicBezTo>
                  <a:cubicBezTo>
                    <a:pt x="19" y="35"/>
                    <a:pt x="19" y="35"/>
                    <a:pt x="19" y="34"/>
                  </a:cubicBezTo>
                  <a:cubicBezTo>
                    <a:pt x="19" y="34"/>
                    <a:pt x="19" y="34"/>
                    <a:pt x="19" y="34"/>
                  </a:cubicBezTo>
                  <a:cubicBezTo>
                    <a:pt x="19" y="33"/>
                    <a:pt x="19" y="33"/>
                    <a:pt x="19" y="33"/>
                  </a:cubicBezTo>
                  <a:cubicBezTo>
                    <a:pt x="19" y="33"/>
                    <a:pt x="19" y="33"/>
                    <a:pt x="19" y="33"/>
                  </a:cubicBezTo>
                  <a:cubicBezTo>
                    <a:pt x="19" y="32"/>
                    <a:pt x="19" y="32"/>
                    <a:pt x="18" y="32"/>
                  </a:cubicBezTo>
                  <a:cubicBezTo>
                    <a:pt x="18" y="32"/>
                    <a:pt x="18" y="31"/>
                    <a:pt x="18" y="31"/>
                  </a:cubicBezTo>
                  <a:cubicBezTo>
                    <a:pt x="17" y="31"/>
                    <a:pt x="17" y="31"/>
                    <a:pt x="17" y="31"/>
                  </a:cubicBezTo>
                  <a:cubicBezTo>
                    <a:pt x="17" y="31"/>
                    <a:pt x="17" y="31"/>
                    <a:pt x="17" y="30"/>
                  </a:cubicBezTo>
                  <a:cubicBezTo>
                    <a:pt x="17" y="30"/>
                    <a:pt x="16" y="30"/>
                    <a:pt x="16" y="29"/>
                  </a:cubicBezTo>
                  <a:cubicBezTo>
                    <a:pt x="16" y="29"/>
                    <a:pt x="16" y="29"/>
                    <a:pt x="16" y="28"/>
                  </a:cubicBezTo>
                  <a:cubicBezTo>
                    <a:pt x="15" y="28"/>
                    <a:pt x="15" y="28"/>
                    <a:pt x="15" y="28"/>
                  </a:cubicBezTo>
                  <a:cubicBezTo>
                    <a:pt x="15" y="28"/>
                    <a:pt x="15" y="28"/>
                    <a:pt x="14" y="28"/>
                  </a:cubicBezTo>
                  <a:cubicBezTo>
                    <a:pt x="12" y="28"/>
                    <a:pt x="12" y="28"/>
                    <a:pt x="12" y="28"/>
                  </a:cubicBezTo>
                  <a:cubicBezTo>
                    <a:pt x="12" y="28"/>
                    <a:pt x="11" y="28"/>
                    <a:pt x="10" y="28"/>
                  </a:cubicBezTo>
                  <a:cubicBezTo>
                    <a:pt x="10" y="28"/>
                    <a:pt x="9" y="28"/>
                    <a:pt x="9" y="28"/>
                  </a:cubicBezTo>
                  <a:cubicBezTo>
                    <a:pt x="9" y="28"/>
                    <a:pt x="9" y="28"/>
                    <a:pt x="8" y="28"/>
                  </a:cubicBezTo>
                  <a:cubicBezTo>
                    <a:pt x="7" y="28"/>
                    <a:pt x="6" y="28"/>
                    <a:pt x="6" y="28"/>
                  </a:cubicBezTo>
                  <a:cubicBezTo>
                    <a:pt x="5" y="28"/>
                    <a:pt x="4" y="27"/>
                    <a:pt x="4" y="27"/>
                  </a:cubicBezTo>
                  <a:cubicBezTo>
                    <a:pt x="3" y="27"/>
                    <a:pt x="2" y="27"/>
                    <a:pt x="2" y="27"/>
                  </a:cubicBezTo>
                  <a:cubicBezTo>
                    <a:pt x="2" y="27"/>
                    <a:pt x="2" y="27"/>
                    <a:pt x="2" y="26"/>
                  </a:cubicBezTo>
                  <a:cubicBezTo>
                    <a:pt x="1" y="26"/>
                    <a:pt x="1" y="26"/>
                    <a:pt x="1" y="26"/>
                  </a:cubicBezTo>
                  <a:cubicBezTo>
                    <a:pt x="1" y="25"/>
                    <a:pt x="1" y="25"/>
                    <a:pt x="1" y="24"/>
                  </a:cubicBezTo>
                  <a:cubicBezTo>
                    <a:pt x="0" y="24"/>
                    <a:pt x="0" y="23"/>
                    <a:pt x="0" y="23"/>
                  </a:cubicBezTo>
                  <a:cubicBezTo>
                    <a:pt x="0" y="23"/>
                    <a:pt x="0" y="23"/>
                    <a:pt x="0" y="22"/>
                  </a:cubicBezTo>
                  <a:cubicBezTo>
                    <a:pt x="0" y="22"/>
                    <a:pt x="0" y="22"/>
                    <a:pt x="0" y="22"/>
                  </a:cubicBezTo>
                  <a:cubicBezTo>
                    <a:pt x="0" y="22"/>
                    <a:pt x="0" y="21"/>
                    <a:pt x="0" y="21"/>
                  </a:cubicBezTo>
                  <a:cubicBezTo>
                    <a:pt x="0" y="21"/>
                    <a:pt x="0" y="21"/>
                    <a:pt x="0" y="21"/>
                  </a:cubicBezTo>
                  <a:cubicBezTo>
                    <a:pt x="0" y="21"/>
                    <a:pt x="0" y="20"/>
                    <a:pt x="1" y="20"/>
                  </a:cubicBezTo>
                  <a:cubicBezTo>
                    <a:pt x="1" y="19"/>
                    <a:pt x="1" y="19"/>
                    <a:pt x="1" y="19"/>
                  </a:cubicBezTo>
                  <a:cubicBezTo>
                    <a:pt x="1" y="18"/>
                    <a:pt x="2" y="18"/>
                    <a:pt x="2" y="18"/>
                  </a:cubicBezTo>
                  <a:cubicBezTo>
                    <a:pt x="2" y="17"/>
                    <a:pt x="2" y="17"/>
                    <a:pt x="2" y="17"/>
                  </a:cubicBezTo>
                  <a:cubicBezTo>
                    <a:pt x="2" y="17"/>
                    <a:pt x="3" y="17"/>
                    <a:pt x="3" y="17"/>
                  </a:cubicBezTo>
                  <a:cubicBezTo>
                    <a:pt x="4" y="17"/>
                    <a:pt x="4" y="16"/>
                    <a:pt x="4" y="16"/>
                  </a:cubicBezTo>
                  <a:cubicBezTo>
                    <a:pt x="10" y="16"/>
                    <a:pt x="10" y="16"/>
                    <a:pt x="10" y="16"/>
                  </a:cubicBezTo>
                  <a:cubicBezTo>
                    <a:pt x="11" y="16"/>
                    <a:pt x="11" y="16"/>
                    <a:pt x="12" y="15"/>
                  </a:cubicBezTo>
                  <a:cubicBezTo>
                    <a:pt x="13" y="15"/>
                    <a:pt x="14" y="15"/>
                    <a:pt x="14" y="15"/>
                  </a:cubicBezTo>
                  <a:cubicBezTo>
                    <a:pt x="15" y="15"/>
                    <a:pt x="15" y="15"/>
                    <a:pt x="15" y="15"/>
                  </a:cubicBezTo>
                  <a:cubicBezTo>
                    <a:pt x="15" y="15"/>
                    <a:pt x="15" y="14"/>
                    <a:pt x="16" y="14"/>
                  </a:cubicBezTo>
                  <a:cubicBezTo>
                    <a:pt x="17" y="13"/>
                    <a:pt x="17" y="12"/>
                    <a:pt x="17" y="12"/>
                  </a:cubicBezTo>
                  <a:cubicBezTo>
                    <a:pt x="17" y="12"/>
                    <a:pt x="18" y="12"/>
                    <a:pt x="18" y="11"/>
                  </a:cubicBezTo>
                  <a:cubicBezTo>
                    <a:pt x="18" y="10"/>
                    <a:pt x="18" y="10"/>
                    <a:pt x="18" y="10"/>
                  </a:cubicBezTo>
                  <a:cubicBezTo>
                    <a:pt x="18" y="10"/>
                    <a:pt x="18" y="10"/>
                    <a:pt x="18" y="10"/>
                  </a:cubicBezTo>
                  <a:cubicBezTo>
                    <a:pt x="18" y="9"/>
                    <a:pt x="18" y="9"/>
                    <a:pt x="18" y="9"/>
                  </a:cubicBezTo>
                  <a:cubicBezTo>
                    <a:pt x="18" y="9"/>
                    <a:pt x="18" y="9"/>
                    <a:pt x="18" y="9"/>
                  </a:cubicBezTo>
                  <a:cubicBezTo>
                    <a:pt x="18" y="8"/>
                    <a:pt x="18" y="8"/>
                    <a:pt x="18" y="8"/>
                  </a:cubicBezTo>
                  <a:cubicBezTo>
                    <a:pt x="18" y="7"/>
                    <a:pt x="17" y="7"/>
                    <a:pt x="17" y="7"/>
                  </a:cubicBezTo>
                  <a:cubicBezTo>
                    <a:pt x="17" y="7"/>
                    <a:pt x="17" y="6"/>
                    <a:pt x="17" y="6"/>
                  </a:cubicBezTo>
                  <a:cubicBezTo>
                    <a:pt x="17" y="6"/>
                    <a:pt x="17" y="6"/>
                    <a:pt x="17" y="5"/>
                  </a:cubicBezTo>
                  <a:cubicBezTo>
                    <a:pt x="18" y="5"/>
                    <a:pt x="18" y="4"/>
                    <a:pt x="18" y="4"/>
                  </a:cubicBezTo>
                  <a:cubicBezTo>
                    <a:pt x="18" y="3"/>
                    <a:pt x="18" y="3"/>
                    <a:pt x="19" y="2"/>
                  </a:cubicBezTo>
                  <a:cubicBezTo>
                    <a:pt x="19" y="2"/>
                    <a:pt x="19" y="1"/>
                    <a:pt x="19" y="1"/>
                  </a:cubicBezTo>
                  <a:cubicBezTo>
                    <a:pt x="19" y="1"/>
                    <a:pt x="20" y="1"/>
                    <a:pt x="20" y="0"/>
                  </a:cubicBezTo>
                  <a:cubicBezTo>
                    <a:pt x="21" y="0"/>
                    <a:pt x="21" y="0"/>
                    <a:pt x="21" y="0"/>
                  </a:cubicBezTo>
                  <a:cubicBezTo>
                    <a:pt x="21" y="0"/>
                    <a:pt x="22" y="0"/>
                    <a:pt x="22" y="0"/>
                  </a:cubicBezTo>
                  <a:cubicBezTo>
                    <a:pt x="23" y="0"/>
                    <a:pt x="23" y="0"/>
                    <a:pt x="24" y="0"/>
                  </a:cubicBezTo>
                  <a:cubicBezTo>
                    <a:pt x="24" y="0"/>
                    <a:pt x="24" y="0"/>
                    <a:pt x="25" y="0"/>
                  </a:cubicBezTo>
                  <a:cubicBezTo>
                    <a:pt x="26" y="0"/>
                    <a:pt x="26" y="0"/>
                    <a:pt x="26" y="0"/>
                  </a:cubicBezTo>
                  <a:cubicBezTo>
                    <a:pt x="26" y="0"/>
                    <a:pt x="27" y="0"/>
                    <a:pt x="27" y="0"/>
                  </a:cubicBezTo>
                  <a:cubicBezTo>
                    <a:pt x="28" y="0"/>
                    <a:pt x="28" y="0"/>
                    <a:pt x="28" y="0"/>
                  </a:cubicBezTo>
                  <a:cubicBezTo>
                    <a:pt x="28" y="1"/>
                    <a:pt x="29" y="1"/>
                    <a:pt x="29" y="1"/>
                  </a:cubicBezTo>
                  <a:cubicBezTo>
                    <a:pt x="29" y="2"/>
                    <a:pt x="30" y="2"/>
                    <a:pt x="30" y="3"/>
                  </a:cubicBezTo>
                  <a:cubicBezTo>
                    <a:pt x="30" y="3"/>
                    <a:pt x="31" y="4"/>
                    <a:pt x="31" y="4"/>
                  </a:cubicBezTo>
                  <a:cubicBezTo>
                    <a:pt x="31" y="4"/>
                    <a:pt x="31" y="5"/>
                    <a:pt x="31" y="5"/>
                  </a:cubicBezTo>
                  <a:cubicBezTo>
                    <a:pt x="31" y="5"/>
                    <a:pt x="31" y="6"/>
                    <a:pt x="31" y="7"/>
                  </a:cubicBezTo>
                  <a:cubicBezTo>
                    <a:pt x="31" y="7"/>
                    <a:pt x="31" y="8"/>
                    <a:pt x="31" y="9"/>
                  </a:cubicBezTo>
                  <a:cubicBezTo>
                    <a:pt x="31" y="10"/>
                    <a:pt x="31" y="11"/>
                    <a:pt x="30" y="12"/>
                  </a:cubicBezTo>
                  <a:cubicBezTo>
                    <a:pt x="30" y="13"/>
                    <a:pt x="30" y="14"/>
                    <a:pt x="30" y="14"/>
                  </a:cubicBezTo>
                  <a:cubicBezTo>
                    <a:pt x="42" y="14"/>
                    <a:pt x="42" y="14"/>
                    <a:pt x="42" y="14"/>
                  </a:cubicBezTo>
                  <a:cubicBezTo>
                    <a:pt x="42" y="14"/>
                    <a:pt x="43" y="14"/>
                    <a:pt x="43" y="15"/>
                  </a:cubicBezTo>
                  <a:cubicBezTo>
                    <a:pt x="44" y="15"/>
                    <a:pt x="44" y="15"/>
                    <a:pt x="44" y="16"/>
                  </a:cubicBezTo>
                  <a:cubicBezTo>
                    <a:pt x="44" y="16"/>
                    <a:pt x="44" y="16"/>
                    <a:pt x="44" y="16"/>
                  </a:cubicBezTo>
                  <a:cubicBezTo>
                    <a:pt x="44" y="17"/>
                    <a:pt x="44" y="17"/>
                    <a:pt x="44" y="17"/>
                  </a:cubicBezTo>
                  <a:cubicBezTo>
                    <a:pt x="44" y="18"/>
                    <a:pt x="44" y="18"/>
                    <a:pt x="44" y="18"/>
                  </a:cubicBezTo>
                  <a:cubicBezTo>
                    <a:pt x="44" y="19"/>
                    <a:pt x="44" y="19"/>
                    <a:pt x="44" y="19"/>
                  </a:cubicBezTo>
                  <a:cubicBezTo>
                    <a:pt x="44" y="19"/>
                    <a:pt x="44" y="20"/>
                    <a:pt x="44" y="20"/>
                  </a:cubicBezTo>
                  <a:cubicBezTo>
                    <a:pt x="44" y="20"/>
                    <a:pt x="44" y="21"/>
                    <a:pt x="44" y="21"/>
                  </a:cubicBezTo>
                  <a:cubicBezTo>
                    <a:pt x="44" y="22"/>
                    <a:pt x="44" y="22"/>
                    <a:pt x="43" y="22"/>
                  </a:cubicBezTo>
                  <a:cubicBezTo>
                    <a:pt x="43" y="23"/>
                    <a:pt x="43" y="23"/>
                    <a:pt x="43" y="23"/>
                  </a:cubicBezTo>
                  <a:cubicBezTo>
                    <a:pt x="43" y="23"/>
                    <a:pt x="43" y="23"/>
                    <a:pt x="43" y="23"/>
                  </a:cubicBezTo>
                  <a:cubicBezTo>
                    <a:pt x="43" y="23"/>
                    <a:pt x="42" y="23"/>
                    <a:pt x="42" y="24"/>
                  </a:cubicBezTo>
                  <a:cubicBezTo>
                    <a:pt x="42" y="24"/>
                    <a:pt x="42" y="24"/>
                    <a:pt x="41" y="24"/>
                  </a:cubicBezTo>
                  <a:cubicBezTo>
                    <a:pt x="41" y="24"/>
                    <a:pt x="40" y="24"/>
                    <a:pt x="40" y="24"/>
                  </a:cubicBezTo>
                  <a:cubicBezTo>
                    <a:pt x="39" y="24"/>
                    <a:pt x="39" y="24"/>
                    <a:pt x="39" y="24"/>
                  </a:cubicBezTo>
                  <a:cubicBezTo>
                    <a:pt x="38" y="24"/>
                    <a:pt x="38" y="24"/>
                    <a:pt x="38" y="24"/>
                  </a:cubicBezTo>
                  <a:cubicBezTo>
                    <a:pt x="37" y="24"/>
                    <a:pt x="37" y="24"/>
                    <a:pt x="37" y="24"/>
                  </a:cubicBezTo>
                  <a:cubicBezTo>
                    <a:pt x="36" y="24"/>
                    <a:pt x="36" y="24"/>
                    <a:pt x="36" y="24"/>
                  </a:cubicBezTo>
                  <a:cubicBezTo>
                    <a:pt x="36" y="24"/>
                    <a:pt x="35" y="24"/>
                    <a:pt x="34" y="24"/>
                  </a:cubicBezTo>
                  <a:cubicBezTo>
                    <a:pt x="33" y="24"/>
                    <a:pt x="32" y="25"/>
                    <a:pt x="31" y="25"/>
                  </a:cubicBezTo>
                  <a:cubicBezTo>
                    <a:pt x="30" y="25"/>
                    <a:pt x="29" y="25"/>
                    <a:pt x="28" y="25"/>
                  </a:cubicBezTo>
                  <a:cubicBezTo>
                    <a:pt x="27" y="25"/>
                    <a:pt x="27" y="25"/>
                    <a:pt x="26" y="25"/>
                  </a:cubicBezTo>
                  <a:cubicBezTo>
                    <a:pt x="29" y="27"/>
                    <a:pt x="29" y="27"/>
                    <a:pt x="29" y="27"/>
                  </a:cubicBezTo>
                  <a:cubicBezTo>
                    <a:pt x="29" y="27"/>
                    <a:pt x="29" y="28"/>
                    <a:pt x="30" y="28"/>
                  </a:cubicBezTo>
                  <a:cubicBezTo>
                    <a:pt x="30" y="29"/>
                    <a:pt x="30" y="29"/>
                    <a:pt x="30" y="29"/>
                  </a:cubicBezTo>
                  <a:cubicBezTo>
                    <a:pt x="30" y="30"/>
                    <a:pt x="31" y="30"/>
                    <a:pt x="31" y="31"/>
                  </a:cubicBezTo>
                  <a:cubicBezTo>
                    <a:pt x="31" y="32"/>
                    <a:pt x="31" y="32"/>
                    <a:pt x="31" y="32"/>
                  </a:cubicBezTo>
                  <a:cubicBezTo>
                    <a:pt x="31" y="33"/>
                    <a:pt x="31" y="33"/>
                    <a:pt x="31" y="33"/>
                  </a:cubicBezTo>
                  <a:cubicBezTo>
                    <a:pt x="31" y="33"/>
                    <a:pt x="31" y="33"/>
                    <a:pt x="31" y="34"/>
                  </a:cubicBezTo>
                  <a:cubicBezTo>
                    <a:pt x="31" y="34"/>
                    <a:pt x="31" y="35"/>
                    <a:pt x="31" y="35"/>
                  </a:cubicBezTo>
                  <a:cubicBezTo>
                    <a:pt x="31" y="36"/>
                    <a:pt x="31" y="36"/>
                    <a:pt x="31" y="36"/>
                  </a:cubicBezTo>
                  <a:cubicBezTo>
                    <a:pt x="31" y="37"/>
                    <a:pt x="31" y="37"/>
                    <a:pt x="31" y="37"/>
                  </a:cubicBezTo>
                  <a:cubicBezTo>
                    <a:pt x="31" y="37"/>
                    <a:pt x="31" y="38"/>
                    <a:pt x="31" y="38"/>
                  </a:cubicBezTo>
                  <a:cubicBezTo>
                    <a:pt x="31" y="38"/>
                    <a:pt x="31" y="39"/>
                    <a:pt x="31" y="39"/>
                  </a:cubicBezTo>
                  <a:cubicBezTo>
                    <a:pt x="31" y="39"/>
                    <a:pt x="31" y="39"/>
                    <a:pt x="31" y="39"/>
                  </a:cubicBezTo>
                  <a:cubicBezTo>
                    <a:pt x="31" y="40"/>
                    <a:pt x="31" y="40"/>
                    <a:pt x="31" y="40"/>
                  </a:cubicBezTo>
                  <a:cubicBezTo>
                    <a:pt x="31" y="41"/>
                    <a:pt x="30" y="41"/>
                    <a:pt x="30" y="41"/>
                  </a:cubicBezTo>
                  <a:cubicBezTo>
                    <a:pt x="26" y="41"/>
                    <a:pt x="26" y="41"/>
                    <a:pt x="26" y="41"/>
                  </a:cubicBezTo>
                  <a:cubicBezTo>
                    <a:pt x="22" y="41"/>
                    <a:pt x="22" y="41"/>
                    <a:pt x="22" y="41"/>
                  </a:cubicBezTo>
                  <a:cubicBezTo>
                    <a:pt x="22" y="41"/>
                    <a:pt x="21" y="41"/>
                    <a:pt x="21" y="41"/>
                  </a:cubicBezTo>
                  <a:cubicBezTo>
                    <a:pt x="20" y="40"/>
                    <a:pt x="19" y="40"/>
                    <a:pt x="19" y="40"/>
                  </a:cubicBezTo>
                  <a:cubicBezTo>
                    <a:pt x="19" y="40"/>
                    <a:pt x="19" y="40"/>
                    <a:pt x="19" y="40"/>
                  </a:cubicBezTo>
                  <a:cubicBezTo>
                    <a:pt x="18" y="40"/>
                    <a:pt x="18" y="40"/>
                    <a:pt x="18" y="39"/>
                  </a:cubicBezTo>
                  <a:cubicBezTo>
                    <a:pt x="18" y="39"/>
                    <a:pt x="18" y="39"/>
                    <a:pt x="18" y="39"/>
                  </a:cubicBezTo>
                  <a:cubicBezTo>
                    <a:pt x="17" y="38"/>
                    <a:pt x="17" y="38"/>
                    <a:pt x="17" y="3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a:p>
          </p:txBody>
        </p:sp>
        <p:sp>
          <p:nvSpPr>
            <p:cNvPr id="78" name="Freeform 56">
              <a:extLst>
                <a:ext uri="{FF2B5EF4-FFF2-40B4-BE49-F238E27FC236}">
                  <a16:creationId xmlns:a16="http://schemas.microsoft.com/office/drawing/2014/main" id="{0E204D70-8BF0-A7BC-9628-7F59C92D4871}"/>
                </a:ext>
              </a:extLst>
            </p:cNvPr>
            <p:cNvSpPr>
              <a:spLocks/>
            </p:cNvSpPr>
            <p:nvPr/>
          </p:nvSpPr>
          <p:spPr bwMode="auto">
            <a:xfrm>
              <a:off x="-1295401" y="2840038"/>
              <a:ext cx="252413" cy="247650"/>
            </a:xfrm>
            <a:custGeom>
              <a:avLst/>
              <a:gdLst>
                <a:gd name="T0" fmla="*/ 1 w 67"/>
                <a:gd name="T1" fmla="*/ 54 h 66"/>
                <a:gd name="T2" fmla="*/ 9 w 67"/>
                <a:gd name="T3" fmla="*/ 43 h 66"/>
                <a:gd name="T4" fmla="*/ 29 w 67"/>
                <a:gd name="T5" fmla="*/ 28 h 66"/>
                <a:gd name="T6" fmla="*/ 34 w 67"/>
                <a:gd name="T7" fmla="*/ 25 h 66"/>
                <a:gd name="T8" fmla="*/ 49 w 67"/>
                <a:gd name="T9" fmla="*/ 14 h 66"/>
                <a:gd name="T10" fmla="*/ 47 w 67"/>
                <a:gd name="T11" fmla="*/ 12 h 66"/>
                <a:gd name="T12" fmla="*/ 43 w 67"/>
                <a:gd name="T13" fmla="*/ 12 h 66"/>
                <a:gd name="T14" fmla="*/ 38 w 67"/>
                <a:gd name="T15" fmla="*/ 12 h 66"/>
                <a:gd name="T16" fmla="*/ 31 w 67"/>
                <a:gd name="T17" fmla="*/ 13 h 66"/>
                <a:gd name="T18" fmla="*/ 23 w 67"/>
                <a:gd name="T19" fmla="*/ 11 h 66"/>
                <a:gd name="T20" fmla="*/ 20 w 67"/>
                <a:gd name="T21" fmla="*/ 15 h 66"/>
                <a:gd name="T22" fmla="*/ 17 w 67"/>
                <a:gd name="T23" fmla="*/ 18 h 66"/>
                <a:gd name="T24" fmla="*/ 15 w 67"/>
                <a:gd name="T25" fmla="*/ 22 h 66"/>
                <a:gd name="T26" fmla="*/ 13 w 67"/>
                <a:gd name="T27" fmla="*/ 24 h 66"/>
                <a:gd name="T28" fmla="*/ 10 w 67"/>
                <a:gd name="T29" fmla="*/ 24 h 66"/>
                <a:gd name="T30" fmla="*/ 6 w 67"/>
                <a:gd name="T31" fmla="*/ 23 h 66"/>
                <a:gd name="T32" fmla="*/ 3 w 67"/>
                <a:gd name="T33" fmla="*/ 20 h 66"/>
                <a:gd name="T34" fmla="*/ 2 w 67"/>
                <a:gd name="T35" fmla="*/ 17 h 66"/>
                <a:gd name="T36" fmla="*/ 4 w 67"/>
                <a:gd name="T37" fmla="*/ 15 h 66"/>
                <a:gd name="T38" fmla="*/ 8 w 67"/>
                <a:gd name="T39" fmla="*/ 9 h 66"/>
                <a:gd name="T40" fmla="*/ 17 w 67"/>
                <a:gd name="T41" fmla="*/ 3 h 66"/>
                <a:gd name="T42" fmla="*/ 22 w 67"/>
                <a:gd name="T43" fmla="*/ 2 h 66"/>
                <a:gd name="T44" fmla="*/ 28 w 67"/>
                <a:gd name="T45" fmla="*/ 1 h 66"/>
                <a:gd name="T46" fmla="*/ 38 w 67"/>
                <a:gd name="T47" fmla="*/ 0 h 66"/>
                <a:gd name="T48" fmla="*/ 43 w 67"/>
                <a:gd name="T49" fmla="*/ 1 h 66"/>
                <a:gd name="T50" fmla="*/ 50 w 67"/>
                <a:gd name="T51" fmla="*/ 0 h 66"/>
                <a:gd name="T52" fmla="*/ 55 w 67"/>
                <a:gd name="T53" fmla="*/ 0 h 66"/>
                <a:gd name="T54" fmla="*/ 59 w 67"/>
                <a:gd name="T55" fmla="*/ 1 h 66"/>
                <a:gd name="T56" fmla="*/ 65 w 67"/>
                <a:gd name="T57" fmla="*/ 7 h 66"/>
                <a:gd name="T58" fmla="*/ 67 w 67"/>
                <a:gd name="T59" fmla="*/ 11 h 66"/>
                <a:gd name="T60" fmla="*/ 67 w 67"/>
                <a:gd name="T61" fmla="*/ 17 h 66"/>
                <a:gd name="T62" fmla="*/ 61 w 67"/>
                <a:gd name="T63" fmla="*/ 23 h 66"/>
                <a:gd name="T64" fmla="*/ 52 w 67"/>
                <a:gd name="T65" fmla="*/ 30 h 66"/>
                <a:gd name="T66" fmla="*/ 25 w 67"/>
                <a:gd name="T67" fmla="*/ 48 h 66"/>
                <a:gd name="T68" fmla="*/ 36 w 67"/>
                <a:gd name="T69" fmla="*/ 48 h 66"/>
                <a:gd name="T70" fmla="*/ 41 w 67"/>
                <a:gd name="T71" fmla="*/ 47 h 66"/>
                <a:gd name="T72" fmla="*/ 58 w 67"/>
                <a:gd name="T73" fmla="*/ 46 h 66"/>
                <a:gd name="T74" fmla="*/ 65 w 67"/>
                <a:gd name="T75" fmla="*/ 47 h 66"/>
                <a:gd name="T76" fmla="*/ 66 w 67"/>
                <a:gd name="T77" fmla="*/ 51 h 66"/>
                <a:gd name="T78" fmla="*/ 66 w 67"/>
                <a:gd name="T79" fmla="*/ 54 h 66"/>
                <a:gd name="T80" fmla="*/ 61 w 67"/>
                <a:gd name="T81" fmla="*/ 58 h 66"/>
                <a:gd name="T82" fmla="*/ 51 w 67"/>
                <a:gd name="T83" fmla="*/ 59 h 66"/>
                <a:gd name="T84" fmla="*/ 40 w 67"/>
                <a:gd name="T85" fmla="*/ 59 h 66"/>
                <a:gd name="T86" fmla="*/ 25 w 67"/>
                <a:gd name="T87" fmla="*/ 62 h 66"/>
                <a:gd name="T88" fmla="*/ 12 w 67"/>
                <a:gd name="T89" fmla="*/ 65 h 66"/>
                <a:gd name="T90" fmla="*/ 10 w 67"/>
                <a:gd name="T91" fmla="*/ 66 h 66"/>
                <a:gd name="T92" fmla="*/ 6 w 67"/>
                <a:gd name="T93" fmla="*/ 66 h 66"/>
                <a:gd name="T94" fmla="*/ 2 w 67"/>
                <a:gd name="T95" fmla="*/ 64 h 66"/>
                <a:gd name="T96" fmla="*/ 0 w 67"/>
                <a:gd name="T97" fmla="*/ 5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 h="66">
                  <a:moveTo>
                    <a:pt x="0" y="57"/>
                  </a:moveTo>
                  <a:cubicBezTo>
                    <a:pt x="0" y="57"/>
                    <a:pt x="0" y="57"/>
                    <a:pt x="0" y="56"/>
                  </a:cubicBezTo>
                  <a:cubicBezTo>
                    <a:pt x="0" y="56"/>
                    <a:pt x="0" y="56"/>
                    <a:pt x="1" y="55"/>
                  </a:cubicBezTo>
                  <a:cubicBezTo>
                    <a:pt x="1" y="55"/>
                    <a:pt x="1" y="54"/>
                    <a:pt x="1" y="54"/>
                  </a:cubicBezTo>
                  <a:cubicBezTo>
                    <a:pt x="1" y="53"/>
                    <a:pt x="1" y="53"/>
                    <a:pt x="1" y="53"/>
                  </a:cubicBezTo>
                  <a:cubicBezTo>
                    <a:pt x="2" y="51"/>
                    <a:pt x="3" y="49"/>
                    <a:pt x="4" y="48"/>
                  </a:cubicBezTo>
                  <a:cubicBezTo>
                    <a:pt x="5" y="47"/>
                    <a:pt x="7" y="45"/>
                    <a:pt x="8" y="44"/>
                  </a:cubicBezTo>
                  <a:cubicBezTo>
                    <a:pt x="9" y="44"/>
                    <a:pt x="9" y="43"/>
                    <a:pt x="9" y="43"/>
                  </a:cubicBezTo>
                  <a:cubicBezTo>
                    <a:pt x="10" y="43"/>
                    <a:pt x="10" y="42"/>
                    <a:pt x="11" y="42"/>
                  </a:cubicBezTo>
                  <a:cubicBezTo>
                    <a:pt x="12" y="41"/>
                    <a:pt x="12" y="41"/>
                    <a:pt x="12" y="40"/>
                  </a:cubicBezTo>
                  <a:cubicBezTo>
                    <a:pt x="13" y="40"/>
                    <a:pt x="13" y="40"/>
                    <a:pt x="13" y="40"/>
                  </a:cubicBezTo>
                  <a:cubicBezTo>
                    <a:pt x="29" y="28"/>
                    <a:pt x="29" y="28"/>
                    <a:pt x="29" y="28"/>
                  </a:cubicBezTo>
                  <a:cubicBezTo>
                    <a:pt x="29" y="28"/>
                    <a:pt x="30" y="28"/>
                    <a:pt x="30" y="28"/>
                  </a:cubicBezTo>
                  <a:cubicBezTo>
                    <a:pt x="30" y="27"/>
                    <a:pt x="31" y="27"/>
                    <a:pt x="31" y="27"/>
                  </a:cubicBezTo>
                  <a:cubicBezTo>
                    <a:pt x="32" y="27"/>
                    <a:pt x="32" y="26"/>
                    <a:pt x="33" y="26"/>
                  </a:cubicBezTo>
                  <a:cubicBezTo>
                    <a:pt x="34" y="26"/>
                    <a:pt x="34" y="25"/>
                    <a:pt x="34" y="25"/>
                  </a:cubicBezTo>
                  <a:cubicBezTo>
                    <a:pt x="37" y="24"/>
                    <a:pt x="37" y="24"/>
                    <a:pt x="37" y="24"/>
                  </a:cubicBezTo>
                  <a:cubicBezTo>
                    <a:pt x="48" y="16"/>
                    <a:pt x="48" y="16"/>
                    <a:pt x="48" y="16"/>
                  </a:cubicBezTo>
                  <a:cubicBezTo>
                    <a:pt x="48" y="16"/>
                    <a:pt x="49" y="16"/>
                    <a:pt x="49" y="15"/>
                  </a:cubicBezTo>
                  <a:cubicBezTo>
                    <a:pt x="49" y="15"/>
                    <a:pt x="49" y="15"/>
                    <a:pt x="49" y="14"/>
                  </a:cubicBezTo>
                  <a:cubicBezTo>
                    <a:pt x="49" y="14"/>
                    <a:pt x="49" y="14"/>
                    <a:pt x="49" y="14"/>
                  </a:cubicBezTo>
                  <a:cubicBezTo>
                    <a:pt x="49" y="14"/>
                    <a:pt x="49" y="14"/>
                    <a:pt x="49" y="14"/>
                  </a:cubicBezTo>
                  <a:cubicBezTo>
                    <a:pt x="49" y="14"/>
                    <a:pt x="49" y="13"/>
                    <a:pt x="48" y="13"/>
                  </a:cubicBezTo>
                  <a:cubicBezTo>
                    <a:pt x="48" y="13"/>
                    <a:pt x="47" y="12"/>
                    <a:pt x="47" y="12"/>
                  </a:cubicBezTo>
                  <a:cubicBezTo>
                    <a:pt x="46" y="12"/>
                    <a:pt x="46" y="12"/>
                    <a:pt x="46" y="12"/>
                  </a:cubicBezTo>
                  <a:cubicBezTo>
                    <a:pt x="46" y="12"/>
                    <a:pt x="46" y="12"/>
                    <a:pt x="45" y="12"/>
                  </a:cubicBezTo>
                  <a:cubicBezTo>
                    <a:pt x="44" y="12"/>
                    <a:pt x="44" y="12"/>
                    <a:pt x="44" y="12"/>
                  </a:cubicBezTo>
                  <a:cubicBezTo>
                    <a:pt x="43" y="12"/>
                    <a:pt x="43" y="12"/>
                    <a:pt x="43" y="12"/>
                  </a:cubicBezTo>
                  <a:cubicBezTo>
                    <a:pt x="42" y="12"/>
                    <a:pt x="42" y="12"/>
                    <a:pt x="42" y="12"/>
                  </a:cubicBezTo>
                  <a:cubicBezTo>
                    <a:pt x="41" y="12"/>
                    <a:pt x="41" y="12"/>
                    <a:pt x="40" y="12"/>
                  </a:cubicBezTo>
                  <a:cubicBezTo>
                    <a:pt x="40" y="12"/>
                    <a:pt x="39" y="12"/>
                    <a:pt x="39" y="12"/>
                  </a:cubicBezTo>
                  <a:cubicBezTo>
                    <a:pt x="38" y="12"/>
                    <a:pt x="38" y="12"/>
                    <a:pt x="38" y="12"/>
                  </a:cubicBezTo>
                  <a:cubicBezTo>
                    <a:pt x="38" y="12"/>
                    <a:pt x="38" y="12"/>
                    <a:pt x="37" y="12"/>
                  </a:cubicBezTo>
                  <a:cubicBezTo>
                    <a:pt x="36" y="12"/>
                    <a:pt x="36" y="13"/>
                    <a:pt x="35" y="13"/>
                  </a:cubicBezTo>
                  <a:cubicBezTo>
                    <a:pt x="34" y="13"/>
                    <a:pt x="33" y="13"/>
                    <a:pt x="33" y="13"/>
                  </a:cubicBezTo>
                  <a:cubicBezTo>
                    <a:pt x="32" y="13"/>
                    <a:pt x="31" y="13"/>
                    <a:pt x="31" y="13"/>
                  </a:cubicBezTo>
                  <a:cubicBezTo>
                    <a:pt x="30" y="13"/>
                    <a:pt x="30" y="13"/>
                    <a:pt x="30" y="13"/>
                  </a:cubicBezTo>
                  <a:cubicBezTo>
                    <a:pt x="29" y="13"/>
                    <a:pt x="29" y="13"/>
                    <a:pt x="29" y="13"/>
                  </a:cubicBezTo>
                  <a:cubicBezTo>
                    <a:pt x="23" y="12"/>
                    <a:pt x="23" y="12"/>
                    <a:pt x="23" y="12"/>
                  </a:cubicBezTo>
                  <a:cubicBezTo>
                    <a:pt x="23" y="12"/>
                    <a:pt x="23" y="11"/>
                    <a:pt x="23" y="11"/>
                  </a:cubicBezTo>
                  <a:cubicBezTo>
                    <a:pt x="23" y="11"/>
                    <a:pt x="22" y="12"/>
                    <a:pt x="22" y="12"/>
                  </a:cubicBezTo>
                  <a:cubicBezTo>
                    <a:pt x="22" y="12"/>
                    <a:pt x="22" y="12"/>
                    <a:pt x="21" y="13"/>
                  </a:cubicBezTo>
                  <a:cubicBezTo>
                    <a:pt x="21" y="13"/>
                    <a:pt x="20" y="14"/>
                    <a:pt x="20" y="14"/>
                  </a:cubicBezTo>
                  <a:cubicBezTo>
                    <a:pt x="20" y="14"/>
                    <a:pt x="20" y="14"/>
                    <a:pt x="20" y="15"/>
                  </a:cubicBezTo>
                  <a:cubicBezTo>
                    <a:pt x="20" y="15"/>
                    <a:pt x="19" y="16"/>
                    <a:pt x="19" y="16"/>
                  </a:cubicBezTo>
                  <a:cubicBezTo>
                    <a:pt x="19" y="16"/>
                    <a:pt x="19" y="16"/>
                    <a:pt x="19" y="16"/>
                  </a:cubicBezTo>
                  <a:cubicBezTo>
                    <a:pt x="18" y="17"/>
                    <a:pt x="18" y="17"/>
                    <a:pt x="18" y="17"/>
                  </a:cubicBezTo>
                  <a:cubicBezTo>
                    <a:pt x="17" y="18"/>
                    <a:pt x="17" y="18"/>
                    <a:pt x="17" y="18"/>
                  </a:cubicBezTo>
                  <a:cubicBezTo>
                    <a:pt x="16" y="18"/>
                    <a:pt x="16" y="19"/>
                    <a:pt x="16" y="19"/>
                  </a:cubicBezTo>
                  <a:cubicBezTo>
                    <a:pt x="16" y="19"/>
                    <a:pt x="16" y="19"/>
                    <a:pt x="16" y="19"/>
                  </a:cubicBezTo>
                  <a:cubicBezTo>
                    <a:pt x="16" y="20"/>
                    <a:pt x="16" y="20"/>
                    <a:pt x="16" y="21"/>
                  </a:cubicBezTo>
                  <a:cubicBezTo>
                    <a:pt x="15" y="21"/>
                    <a:pt x="15" y="21"/>
                    <a:pt x="15" y="22"/>
                  </a:cubicBezTo>
                  <a:cubicBezTo>
                    <a:pt x="15" y="22"/>
                    <a:pt x="15" y="22"/>
                    <a:pt x="15" y="22"/>
                  </a:cubicBezTo>
                  <a:cubicBezTo>
                    <a:pt x="15" y="23"/>
                    <a:pt x="15" y="23"/>
                    <a:pt x="15" y="23"/>
                  </a:cubicBezTo>
                  <a:cubicBezTo>
                    <a:pt x="15" y="24"/>
                    <a:pt x="14" y="24"/>
                    <a:pt x="14" y="24"/>
                  </a:cubicBezTo>
                  <a:cubicBezTo>
                    <a:pt x="14" y="24"/>
                    <a:pt x="14" y="24"/>
                    <a:pt x="13" y="24"/>
                  </a:cubicBezTo>
                  <a:cubicBezTo>
                    <a:pt x="13" y="24"/>
                    <a:pt x="12" y="24"/>
                    <a:pt x="12" y="25"/>
                  </a:cubicBezTo>
                  <a:cubicBezTo>
                    <a:pt x="12" y="25"/>
                    <a:pt x="12" y="25"/>
                    <a:pt x="12" y="25"/>
                  </a:cubicBezTo>
                  <a:cubicBezTo>
                    <a:pt x="11" y="25"/>
                    <a:pt x="11" y="25"/>
                    <a:pt x="11" y="25"/>
                  </a:cubicBezTo>
                  <a:cubicBezTo>
                    <a:pt x="11" y="25"/>
                    <a:pt x="11" y="24"/>
                    <a:pt x="10" y="24"/>
                  </a:cubicBezTo>
                  <a:cubicBezTo>
                    <a:pt x="10" y="24"/>
                    <a:pt x="10" y="24"/>
                    <a:pt x="9" y="24"/>
                  </a:cubicBezTo>
                  <a:cubicBezTo>
                    <a:pt x="9" y="24"/>
                    <a:pt x="8" y="23"/>
                    <a:pt x="8" y="23"/>
                  </a:cubicBezTo>
                  <a:cubicBezTo>
                    <a:pt x="8" y="23"/>
                    <a:pt x="7" y="23"/>
                    <a:pt x="7" y="23"/>
                  </a:cubicBezTo>
                  <a:cubicBezTo>
                    <a:pt x="7" y="23"/>
                    <a:pt x="7" y="23"/>
                    <a:pt x="6" y="23"/>
                  </a:cubicBezTo>
                  <a:cubicBezTo>
                    <a:pt x="6" y="23"/>
                    <a:pt x="5" y="23"/>
                    <a:pt x="5" y="23"/>
                  </a:cubicBezTo>
                  <a:cubicBezTo>
                    <a:pt x="5" y="23"/>
                    <a:pt x="5" y="23"/>
                    <a:pt x="5" y="22"/>
                  </a:cubicBezTo>
                  <a:cubicBezTo>
                    <a:pt x="4" y="22"/>
                    <a:pt x="4" y="21"/>
                    <a:pt x="4" y="21"/>
                  </a:cubicBezTo>
                  <a:cubicBezTo>
                    <a:pt x="3" y="21"/>
                    <a:pt x="3" y="20"/>
                    <a:pt x="3" y="20"/>
                  </a:cubicBezTo>
                  <a:cubicBezTo>
                    <a:pt x="2" y="19"/>
                    <a:pt x="2" y="19"/>
                    <a:pt x="2" y="19"/>
                  </a:cubicBezTo>
                  <a:cubicBezTo>
                    <a:pt x="2" y="19"/>
                    <a:pt x="2" y="19"/>
                    <a:pt x="2" y="18"/>
                  </a:cubicBezTo>
                  <a:cubicBezTo>
                    <a:pt x="2" y="18"/>
                    <a:pt x="2" y="18"/>
                    <a:pt x="2" y="18"/>
                  </a:cubicBezTo>
                  <a:cubicBezTo>
                    <a:pt x="2" y="18"/>
                    <a:pt x="2" y="17"/>
                    <a:pt x="2" y="17"/>
                  </a:cubicBezTo>
                  <a:cubicBezTo>
                    <a:pt x="2" y="17"/>
                    <a:pt x="2" y="17"/>
                    <a:pt x="2" y="17"/>
                  </a:cubicBezTo>
                  <a:cubicBezTo>
                    <a:pt x="2" y="17"/>
                    <a:pt x="2" y="16"/>
                    <a:pt x="2" y="16"/>
                  </a:cubicBezTo>
                  <a:cubicBezTo>
                    <a:pt x="3" y="16"/>
                    <a:pt x="3" y="16"/>
                    <a:pt x="3" y="16"/>
                  </a:cubicBezTo>
                  <a:cubicBezTo>
                    <a:pt x="3" y="15"/>
                    <a:pt x="4" y="15"/>
                    <a:pt x="4" y="15"/>
                  </a:cubicBezTo>
                  <a:cubicBezTo>
                    <a:pt x="4" y="15"/>
                    <a:pt x="4" y="15"/>
                    <a:pt x="4" y="14"/>
                  </a:cubicBezTo>
                  <a:cubicBezTo>
                    <a:pt x="4" y="14"/>
                    <a:pt x="5" y="14"/>
                    <a:pt x="5" y="13"/>
                  </a:cubicBezTo>
                  <a:cubicBezTo>
                    <a:pt x="6" y="12"/>
                    <a:pt x="6" y="12"/>
                    <a:pt x="7" y="11"/>
                  </a:cubicBezTo>
                  <a:cubicBezTo>
                    <a:pt x="7" y="10"/>
                    <a:pt x="8" y="9"/>
                    <a:pt x="8" y="9"/>
                  </a:cubicBezTo>
                  <a:cubicBezTo>
                    <a:pt x="9" y="8"/>
                    <a:pt x="9" y="7"/>
                    <a:pt x="9" y="7"/>
                  </a:cubicBezTo>
                  <a:cubicBezTo>
                    <a:pt x="13" y="4"/>
                    <a:pt x="13" y="4"/>
                    <a:pt x="13" y="4"/>
                  </a:cubicBezTo>
                  <a:cubicBezTo>
                    <a:pt x="15" y="4"/>
                    <a:pt x="15" y="4"/>
                    <a:pt x="15" y="4"/>
                  </a:cubicBezTo>
                  <a:cubicBezTo>
                    <a:pt x="16" y="4"/>
                    <a:pt x="16" y="3"/>
                    <a:pt x="17" y="3"/>
                  </a:cubicBezTo>
                  <a:cubicBezTo>
                    <a:pt x="17" y="3"/>
                    <a:pt x="18" y="3"/>
                    <a:pt x="18" y="3"/>
                  </a:cubicBezTo>
                  <a:cubicBezTo>
                    <a:pt x="19" y="3"/>
                    <a:pt x="20" y="3"/>
                    <a:pt x="20" y="2"/>
                  </a:cubicBezTo>
                  <a:cubicBezTo>
                    <a:pt x="21" y="2"/>
                    <a:pt x="21" y="2"/>
                    <a:pt x="21" y="2"/>
                  </a:cubicBezTo>
                  <a:cubicBezTo>
                    <a:pt x="21" y="2"/>
                    <a:pt x="22" y="2"/>
                    <a:pt x="22" y="2"/>
                  </a:cubicBezTo>
                  <a:cubicBezTo>
                    <a:pt x="23" y="2"/>
                    <a:pt x="23" y="2"/>
                    <a:pt x="24" y="2"/>
                  </a:cubicBezTo>
                  <a:cubicBezTo>
                    <a:pt x="24" y="2"/>
                    <a:pt x="25" y="2"/>
                    <a:pt x="25" y="2"/>
                  </a:cubicBezTo>
                  <a:cubicBezTo>
                    <a:pt x="26" y="1"/>
                    <a:pt x="26" y="1"/>
                    <a:pt x="26" y="1"/>
                  </a:cubicBezTo>
                  <a:cubicBezTo>
                    <a:pt x="28" y="1"/>
                    <a:pt x="28" y="1"/>
                    <a:pt x="28" y="1"/>
                  </a:cubicBezTo>
                  <a:cubicBezTo>
                    <a:pt x="32" y="1"/>
                    <a:pt x="32" y="1"/>
                    <a:pt x="32" y="1"/>
                  </a:cubicBezTo>
                  <a:cubicBezTo>
                    <a:pt x="32" y="1"/>
                    <a:pt x="33" y="1"/>
                    <a:pt x="34" y="1"/>
                  </a:cubicBezTo>
                  <a:cubicBezTo>
                    <a:pt x="34" y="1"/>
                    <a:pt x="35" y="0"/>
                    <a:pt x="36" y="0"/>
                  </a:cubicBezTo>
                  <a:cubicBezTo>
                    <a:pt x="37" y="0"/>
                    <a:pt x="38" y="0"/>
                    <a:pt x="38" y="0"/>
                  </a:cubicBezTo>
                  <a:cubicBezTo>
                    <a:pt x="39" y="0"/>
                    <a:pt x="40" y="0"/>
                    <a:pt x="40" y="0"/>
                  </a:cubicBezTo>
                  <a:cubicBezTo>
                    <a:pt x="41" y="0"/>
                    <a:pt x="41" y="0"/>
                    <a:pt x="41" y="0"/>
                  </a:cubicBezTo>
                  <a:cubicBezTo>
                    <a:pt x="42" y="0"/>
                    <a:pt x="42" y="0"/>
                    <a:pt x="42" y="0"/>
                  </a:cubicBezTo>
                  <a:cubicBezTo>
                    <a:pt x="42" y="0"/>
                    <a:pt x="43" y="0"/>
                    <a:pt x="43" y="1"/>
                  </a:cubicBezTo>
                  <a:cubicBezTo>
                    <a:pt x="44" y="1"/>
                    <a:pt x="44" y="1"/>
                    <a:pt x="44" y="1"/>
                  </a:cubicBezTo>
                  <a:cubicBezTo>
                    <a:pt x="44" y="2"/>
                    <a:pt x="45" y="2"/>
                    <a:pt x="45" y="2"/>
                  </a:cubicBezTo>
                  <a:cubicBezTo>
                    <a:pt x="45" y="2"/>
                    <a:pt x="45" y="2"/>
                    <a:pt x="45" y="1"/>
                  </a:cubicBezTo>
                  <a:cubicBezTo>
                    <a:pt x="50" y="0"/>
                    <a:pt x="50" y="0"/>
                    <a:pt x="50" y="0"/>
                  </a:cubicBezTo>
                  <a:cubicBezTo>
                    <a:pt x="51" y="0"/>
                    <a:pt x="51" y="0"/>
                    <a:pt x="51" y="0"/>
                  </a:cubicBezTo>
                  <a:cubicBezTo>
                    <a:pt x="51" y="0"/>
                    <a:pt x="51" y="0"/>
                    <a:pt x="51" y="0"/>
                  </a:cubicBezTo>
                  <a:cubicBezTo>
                    <a:pt x="52" y="0"/>
                    <a:pt x="52" y="0"/>
                    <a:pt x="53" y="0"/>
                  </a:cubicBezTo>
                  <a:cubicBezTo>
                    <a:pt x="53" y="0"/>
                    <a:pt x="54" y="0"/>
                    <a:pt x="55" y="0"/>
                  </a:cubicBezTo>
                  <a:cubicBezTo>
                    <a:pt x="55" y="1"/>
                    <a:pt x="56" y="1"/>
                    <a:pt x="56" y="1"/>
                  </a:cubicBezTo>
                  <a:cubicBezTo>
                    <a:pt x="57" y="1"/>
                    <a:pt x="57" y="1"/>
                    <a:pt x="57" y="1"/>
                  </a:cubicBezTo>
                  <a:cubicBezTo>
                    <a:pt x="57" y="1"/>
                    <a:pt x="58" y="1"/>
                    <a:pt x="58" y="1"/>
                  </a:cubicBezTo>
                  <a:cubicBezTo>
                    <a:pt x="59" y="1"/>
                    <a:pt x="59" y="1"/>
                    <a:pt x="59" y="1"/>
                  </a:cubicBezTo>
                  <a:cubicBezTo>
                    <a:pt x="59" y="2"/>
                    <a:pt x="60" y="2"/>
                    <a:pt x="60" y="2"/>
                  </a:cubicBezTo>
                  <a:cubicBezTo>
                    <a:pt x="61" y="2"/>
                    <a:pt x="61" y="3"/>
                    <a:pt x="61" y="3"/>
                  </a:cubicBezTo>
                  <a:cubicBezTo>
                    <a:pt x="63" y="5"/>
                    <a:pt x="63" y="5"/>
                    <a:pt x="63" y="5"/>
                  </a:cubicBezTo>
                  <a:cubicBezTo>
                    <a:pt x="65" y="7"/>
                    <a:pt x="65" y="7"/>
                    <a:pt x="65" y="7"/>
                  </a:cubicBezTo>
                  <a:cubicBezTo>
                    <a:pt x="66" y="8"/>
                    <a:pt x="66" y="8"/>
                    <a:pt x="66" y="8"/>
                  </a:cubicBezTo>
                  <a:cubicBezTo>
                    <a:pt x="66" y="8"/>
                    <a:pt x="67" y="9"/>
                    <a:pt x="67" y="9"/>
                  </a:cubicBezTo>
                  <a:cubicBezTo>
                    <a:pt x="67" y="10"/>
                    <a:pt x="67" y="10"/>
                    <a:pt x="67" y="10"/>
                  </a:cubicBezTo>
                  <a:cubicBezTo>
                    <a:pt x="67" y="10"/>
                    <a:pt x="67" y="11"/>
                    <a:pt x="67" y="11"/>
                  </a:cubicBezTo>
                  <a:cubicBezTo>
                    <a:pt x="67" y="12"/>
                    <a:pt x="67" y="12"/>
                    <a:pt x="67" y="13"/>
                  </a:cubicBezTo>
                  <a:cubicBezTo>
                    <a:pt x="67" y="13"/>
                    <a:pt x="67" y="13"/>
                    <a:pt x="67" y="14"/>
                  </a:cubicBezTo>
                  <a:cubicBezTo>
                    <a:pt x="67" y="15"/>
                    <a:pt x="67" y="15"/>
                    <a:pt x="67" y="15"/>
                  </a:cubicBezTo>
                  <a:cubicBezTo>
                    <a:pt x="67" y="15"/>
                    <a:pt x="67" y="16"/>
                    <a:pt x="67" y="17"/>
                  </a:cubicBezTo>
                  <a:cubicBezTo>
                    <a:pt x="67" y="17"/>
                    <a:pt x="66" y="18"/>
                    <a:pt x="66" y="18"/>
                  </a:cubicBezTo>
                  <a:cubicBezTo>
                    <a:pt x="66" y="18"/>
                    <a:pt x="66" y="18"/>
                    <a:pt x="66" y="19"/>
                  </a:cubicBezTo>
                  <a:cubicBezTo>
                    <a:pt x="66" y="19"/>
                    <a:pt x="65" y="19"/>
                    <a:pt x="65" y="20"/>
                  </a:cubicBezTo>
                  <a:cubicBezTo>
                    <a:pt x="61" y="23"/>
                    <a:pt x="61" y="23"/>
                    <a:pt x="61" y="23"/>
                  </a:cubicBezTo>
                  <a:cubicBezTo>
                    <a:pt x="58" y="26"/>
                    <a:pt x="58" y="26"/>
                    <a:pt x="58" y="26"/>
                  </a:cubicBezTo>
                  <a:cubicBezTo>
                    <a:pt x="58" y="26"/>
                    <a:pt x="58" y="26"/>
                    <a:pt x="58" y="26"/>
                  </a:cubicBezTo>
                  <a:cubicBezTo>
                    <a:pt x="58" y="27"/>
                    <a:pt x="57" y="27"/>
                    <a:pt x="57" y="27"/>
                  </a:cubicBezTo>
                  <a:cubicBezTo>
                    <a:pt x="52" y="30"/>
                    <a:pt x="52" y="30"/>
                    <a:pt x="52" y="30"/>
                  </a:cubicBezTo>
                  <a:cubicBezTo>
                    <a:pt x="43" y="35"/>
                    <a:pt x="43" y="35"/>
                    <a:pt x="43" y="35"/>
                  </a:cubicBezTo>
                  <a:cubicBezTo>
                    <a:pt x="41" y="36"/>
                    <a:pt x="41" y="36"/>
                    <a:pt x="41" y="36"/>
                  </a:cubicBezTo>
                  <a:cubicBezTo>
                    <a:pt x="39" y="38"/>
                    <a:pt x="39" y="38"/>
                    <a:pt x="39" y="38"/>
                  </a:cubicBezTo>
                  <a:cubicBezTo>
                    <a:pt x="25" y="48"/>
                    <a:pt x="25" y="48"/>
                    <a:pt x="25" y="48"/>
                  </a:cubicBezTo>
                  <a:cubicBezTo>
                    <a:pt x="25" y="49"/>
                    <a:pt x="25" y="49"/>
                    <a:pt x="25" y="49"/>
                  </a:cubicBezTo>
                  <a:cubicBezTo>
                    <a:pt x="25" y="49"/>
                    <a:pt x="26" y="49"/>
                    <a:pt x="26" y="49"/>
                  </a:cubicBezTo>
                  <a:cubicBezTo>
                    <a:pt x="27" y="49"/>
                    <a:pt x="27" y="49"/>
                    <a:pt x="27" y="49"/>
                  </a:cubicBezTo>
                  <a:cubicBezTo>
                    <a:pt x="36" y="48"/>
                    <a:pt x="36" y="48"/>
                    <a:pt x="36" y="48"/>
                  </a:cubicBezTo>
                  <a:cubicBezTo>
                    <a:pt x="37" y="48"/>
                    <a:pt x="37" y="48"/>
                    <a:pt x="38" y="47"/>
                  </a:cubicBezTo>
                  <a:cubicBezTo>
                    <a:pt x="38" y="47"/>
                    <a:pt x="39" y="47"/>
                    <a:pt x="39" y="47"/>
                  </a:cubicBezTo>
                  <a:cubicBezTo>
                    <a:pt x="40" y="47"/>
                    <a:pt x="40" y="47"/>
                    <a:pt x="41" y="47"/>
                  </a:cubicBezTo>
                  <a:cubicBezTo>
                    <a:pt x="41" y="47"/>
                    <a:pt x="41" y="47"/>
                    <a:pt x="41" y="47"/>
                  </a:cubicBezTo>
                  <a:cubicBezTo>
                    <a:pt x="42" y="47"/>
                    <a:pt x="42" y="47"/>
                    <a:pt x="44" y="47"/>
                  </a:cubicBezTo>
                  <a:cubicBezTo>
                    <a:pt x="45" y="47"/>
                    <a:pt x="47" y="47"/>
                    <a:pt x="49" y="47"/>
                  </a:cubicBezTo>
                  <a:cubicBezTo>
                    <a:pt x="51" y="47"/>
                    <a:pt x="52" y="47"/>
                    <a:pt x="54" y="46"/>
                  </a:cubicBezTo>
                  <a:cubicBezTo>
                    <a:pt x="56" y="46"/>
                    <a:pt x="57" y="46"/>
                    <a:pt x="58" y="46"/>
                  </a:cubicBezTo>
                  <a:cubicBezTo>
                    <a:pt x="60" y="46"/>
                    <a:pt x="60" y="46"/>
                    <a:pt x="60" y="46"/>
                  </a:cubicBezTo>
                  <a:cubicBezTo>
                    <a:pt x="62" y="46"/>
                    <a:pt x="62" y="46"/>
                    <a:pt x="62" y="46"/>
                  </a:cubicBezTo>
                  <a:cubicBezTo>
                    <a:pt x="63" y="46"/>
                    <a:pt x="63" y="46"/>
                    <a:pt x="64" y="47"/>
                  </a:cubicBezTo>
                  <a:cubicBezTo>
                    <a:pt x="65" y="47"/>
                    <a:pt x="65" y="47"/>
                    <a:pt x="65" y="47"/>
                  </a:cubicBezTo>
                  <a:cubicBezTo>
                    <a:pt x="65" y="47"/>
                    <a:pt x="66" y="47"/>
                    <a:pt x="66" y="48"/>
                  </a:cubicBezTo>
                  <a:cubicBezTo>
                    <a:pt x="66" y="48"/>
                    <a:pt x="66" y="48"/>
                    <a:pt x="66" y="48"/>
                  </a:cubicBezTo>
                  <a:cubicBezTo>
                    <a:pt x="66" y="48"/>
                    <a:pt x="66" y="49"/>
                    <a:pt x="66" y="49"/>
                  </a:cubicBezTo>
                  <a:cubicBezTo>
                    <a:pt x="66" y="50"/>
                    <a:pt x="66" y="50"/>
                    <a:pt x="66" y="51"/>
                  </a:cubicBezTo>
                  <a:cubicBezTo>
                    <a:pt x="66" y="51"/>
                    <a:pt x="66" y="51"/>
                    <a:pt x="66" y="52"/>
                  </a:cubicBezTo>
                  <a:cubicBezTo>
                    <a:pt x="66" y="52"/>
                    <a:pt x="66" y="53"/>
                    <a:pt x="66" y="53"/>
                  </a:cubicBezTo>
                  <a:cubicBezTo>
                    <a:pt x="66" y="53"/>
                    <a:pt x="66" y="53"/>
                    <a:pt x="66" y="53"/>
                  </a:cubicBezTo>
                  <a:cubicBezTo>
                    <a:pt x="66" y="53"/>
                    <a:pt x="66" y="54"/>
                    <a:pt x="66" y="54"/>
                  </a:cubicBezTo>
                  <a:cubicBezTo>
                    <a:pt x="66" y="55"/>
                    <a:pt x="65" y="55"/>
                    <a:pt x="65" y="55"/>
                  </a:cubicBezTo>
                  <a:cubicBezTo>
                    <a:pt x="65" y="55"/>
                    <a:pt x="65" y="55"/>
                    <a:pt x="65" y="55"/>
                  </a:cubicBezTo>
                  <a:cubicBezTo>
                    <a:pt x="64" y="56"/>
                    <a:pt x="63" y="56"/>
                    <a:pt x="63" y="57"/>
                  </a:cubicBezTo>
                  <a:cubicBezTo>
                    <a:pt x="62" y="57"/>
                    <a:pt x="62" y="58"/>
                    <a:pt x="61" y="58"/>
                  </a:cubicBezTo>
                  <a:cubicBezTo>
                    <a:pt x="61" y="58"/>
                    <a:pt x="61" y="58"/>
                    <a:pt x="60" y="58"/>
                  </a:cubicBezTo>
                  <a:cubicBezTo>
                    <a:pt x="60" y="58"/>
                    <a:pt x="59" y="58"/>
                    <a:pt x="59" y="58"/>
                  </a:cubicBezTo>
                  <a:cubicBezTo>
                    <a:pt x="59" y="58"/>
                    <a:pt x="58" y="59"/>
                    <a:pt x="56" y="59"/>
                  </a:cubicBezTo>
                  <a:cubicBezTo>
                    <a:pt x="55" y="59"/>
                    <a:pt x="53" y="59"/>
                    <a:pt x="51" y="59"/>
                  </a:cubicBezTo>
                  <a:cubicBezTo>
                    <a:pt x="50" y="59"/>
                    <a:pt x="48" y="59"/>
                    <a:pt x="46" y="59"/>
                  </a:cubicBezTo>
                  <a:cubicBezTo>
                    <a:pt x="45" y="59"/>
                    <a:pt x="44" y="59"/>
                    <a:pt x="43" y="59"/>
                  </a:cubicBezTo>
                  <a:cubicBezTo>
                    <a:pt x="43" y="59"/>
                    <a:pt x="43" y="59"/>
                    <a:pt x="42" y="59"/>
                  </a:cubicBezTo>
                  <a:cubicBezTo>
                    <a:pt x="41" y="59"/>
                    <a:pt x="40" y="59"/>
                    <a:pt x="40" y="59"/>
                  </a:cubicBezTo>
                  <a:cubicBezTo>
                    <a:pt x="39" y="60"/>
                    <a:pt x="38" y="60"/>
                    <a:pt x="38" y="60"/>
                  </a:cubicBezTo>
                  <a:cubicBezTo>
                    <a:pt x="37" y="60"/>
                    <a:pt x="36" y="60"/>
                    <a:pt x="36" y="60"/>
                  </a:cubicBezTo>
                  <a:cubicBezTo>
                    <a:pt x="33" y="61"/>
                    <a:pt x="33" y="61"/>
                    <a:pt x="33" y="61"/>
                  </a:cubicBezTo>
                  <a:cubicBezTo>
                    <a:pt x="30" y="61"/>
                    <a:pt x="28" y="62"/>
                    <a:pt x="25" y="62"/>
                  </a:cubicBezTo>
                  <a:cubicBezTo>
                    <a:pt x="22" y="62"/>
                    <a:pt x="19" y="63"/>
                    <a:pt x="16" y="64"/>
                  </a:cubicBezTo>
                  <a:cubicBezTo>
                    <a:pt x="16" y="64"/>
                    <a:pt x="16" y="64"/>
                    <a:pt x="15" y="64"/>
                  </a:cubicBezTo>
                  <a:cubicBezTo>
                    <a:pt x="14" y="64"/>
                    <a:pt x="14" y="64"/>
                    <a:pt x="13" y="64"/>
                  </a:cubicBezTo>
                  <a:cubicBezTo>
                    <a:pt x="13" y="64"/>
                    <a:pt x="12" y="65"/>
                    <a:pt x="12" y="65"/>
                  </a:cubicBezTo>
                  <a:cubicBezTo>
                    <a:pt x="12" y="65"/>
                    <a:pt x="11" y="65"/>
                    <a:pt x="11" y="65"/>
                  </a:cubicBezTo>
                  <a:cubicBezTo>
                    <a:pt x="11" y="65"/>
                    <a:pt x="11" y="65"/>
                    <a:pt x="11" y="65"/>
                  </a:cubicBezTo>
                  <a:cubicBezTo>
                    <a:pt x="11" y="65"/>
                    <a:pt x="10" y="66"/>
                    <a:pt x="10" y="66"/>
                  </a:cubicBezTo>
                  <a:cubicBezTo>
                    <a:pt x="10" y="66"/>
                    <a:pt x="10" y="66"/>
                    <a:pt x="10" y="66"/>
                  </a:cubicBezTo>
                  <a:cubicBezTo>
                    <a:pt x="9" y="66"/>
                    <a:pt x="9" y="66"/>
                    <a:pt x="9" y="66"/>
                  </a:cubicBezTo>
                  <a:cubicBezTo>
                    <a:pt x="8" y="66"/>
                    <a:pt x="8" y="66"/>
                    <a:pt x="8" y="66"/>
                  </a:cubicBezTo>
                  <a:cubicBezTo>
                    <a:pt x="7" y="66"/>
                    <a:pt x="7" y="66"/>
                    <a:pt x="7" y="66"/>
                  </a:cubicBezTo>
                  <a:cubicBezTo>
                    <a:pt x="7" y="66"/>
                    <a:pt x="6" y="66"/>
                    <a:pt x="6" y="66"/>
                  </a:cubicBezTo>
                  <a:cubicBezTo>
                    <a:pt x="5" y="66"/>
                    <a:pt x="4" y="66"/>
                    <a:pt x="4" y="66"/>
                  </a:cubicBezTo>
                  <a:cubicBezTo>
                    <a:pt x="4" y="66"/>
                    <a:pt x="4" y="65"/>
                    <a:pt x="3" y="65"/>
                  </a:cubicBezTo>
                  <a:cubicBezTo>
                    <a:pt x="3" y="65"/>
                    <a:pt x="2" y="64"/>
                    <a:pt x="2" y="64"/>
                  </a:cubicBezTo>
                  <a:cubicBezTo>
                    <a:pt x="2" y="64"/>
                    <a:pt x="2" y="64"/>
                    <a:pt x="2" y="64"/>
                  </a:cubicBezTo>
                  <a:cubicBezTo>
                    <a:pt x="1" y="63"/>
                    <a:pt x="1" y="63"/>
                    <a:pt x="1" y="63"/>
                  </a:cubicBezTo>
                  <a:cubicBezTo>
                    <a:pt x="1" y="63"/>
                    <a:pt x="1" y="62"/>
                    <a:pt x="1" y="62"/>
                  </a:cubicBezTo>
                  <a:cubicBezTo>
                    <a:pt x="1" y="61"/>
                    <a:pt x="1" y="60"/>
                    <a:pt x="1" y="60"/>
                  </a:cubicBezTo>
                  <a:cubicBezTo>
                    <a:pt x="0" y="59"/>
                    <a:pt x="0" y="59"/>
                    <a:pt x="0" y="58"/>
                  </a:cubicBezTo>
                  <a:cubicBezTo>
                    <a:pt x="0" y="58"/>
                    <a:pt x="0" y="57"/>
                    <a:pt x="0"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a:p>
          </p:txBody>
        </p:sp>
      </p:grpSp>
    </p:spTree>
    <p:extLst>
      <p:ext uri="{BB962C8B-B14F-4D97-AF65-F5344CB8AC3E}">
        <p14:creationId xmlns:p14="http://schemas.microsoft.com/office/powerpoint/2010/main" val="505954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500"/>
                                        <p:tgtEl>
                                          <p:spTgt spid="5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4F9EC-973D-FA3D-8774-1E92DA0DD744}"/>
              </a:ext>
            </a:extLst>
          </p:cNvPr>
          <p:cNvSpPr>
            <a:spLocks noGrp="1"/>
          </p:cNvSpPr>
          <p:nvPr>
            <p:ph type="title"/>
          </p:nvPr>
        </p:nvSpPr>
        <p:spPr>
          <a:xfrm>
            <a:off x="287658" y="-186812"/>
            <a:ext cx="11066142" cy="1325563"/>
          </a:xfrm>
        </p:spPr>
        <p:txBody>
          <a:bodyPr/>
          <a:lstStyle/>
          <a:p>
            <a:r>
              <a:rPr lang="en-US" dirty="0"/>
              <a:t>Measurement of residual radiation</a:t>
            </a:r>
            <a:endParaRPr lang="en-GB" dirty="0"/>
          </a:p>
        </p:txBody>
      </p:sp>
      <p:sp>
        <p:nvSpPr>
          <p:cNvPr id="4" name="Date Placeholder 3">
            <a:extLst>
              <a:ext uri="{FF2B5EF4-FFF2-40B4-BE49-F238E27FC236}">
                <a16:creationId xmlns:a16="http://schemas.microsoft.com/office/drawing/2014/main" id="{D63BC411-00B1-E0C7-25CB-ED4C38E990E2}"/>
              </a:ext>
            </a:extLst>
          </p:cNvPr>
          <p:cNvSpPr>
            <a:spLocks noGrp="1"/>
          </p:cNvSpPr>
          <p:nvPr>
            <p:ph type="dt" sz="half" idx="10"/>
          </p:nvPr>
        </p:nvSpPr>
        <p:spPr/>
        <p:txBody>
          <a:bodyPr/>
          <a:lstStyle/>
          <a:p>
            <a:r>
              <a:rPr lang="en-US"/>
              <a:t>October 2023</a:t>
            </a:r>
            <a:endParaRPr lang="en-GB"/>
          </a:p>
        </p:txBody>
      </p:sp>
      <p:sp>
        <p:nvSpPr>
          <p:cNvPr id="5" name="Footer Placeholder 4">
            <a:extLst>
              <a:ext uri="{FF2B5EF4-FFF2-40B4-BE49-F238E27FC236}">
                <a16:creationId xmlns:a16="http://schemas.microsoft.com/office/drawing/2014/main" id="{8473E617-2D6C-5027-9390-48EA998BB11E}"/>
              </a:ext>
            </a:extLst>
          </p:cNvPr>
          <p:cNvSpPr>
            <a:spLocks noGrp="1"/>
          </p:cNvSpPr>
          <p:nvPr>
            <p:ph type="ftr" sz="quarter" idx="11"/>
          </p:nvPr>
        </p:nvSpPr>
        <p:spPr/>
        <p:txBody>
          <a:bodyPr/>
          <a:lstStyle/>
          <a:p>
            <a:r>
              <a:rPr lang="en-GB"/>
              <a:t>RADMEP Workshop 2024</a:t>
            </a:r>
          </a:p>
        </p:txBody>
      </p:sp>
      <p:sp>
        <p:nvSpPr>
          <p:cNvPr id="6" name="Slide Number Placeholder 5">
            <a:extLst>
              <a:ext uri="{FF2B5EF4-FFF2-40B4-BE49-F238E27FC236}">
                <a16:creationId xmlns:a16="http://schemas.microsoft.com/office/drawing/2014/main" id="{B52CA7B0-AF68-EEC2-B306-80C549BB04D2}"/>
              </a:ext>
            </a:extLst>
          </p:cNvPr>
          <p:cNvSpPr>
            <a:spLocks noGrp="1"/>
          </p:cNvSpPr>
          <p:nvPr>
            <p:ph type="sldNum" sz="quarter" idx="12"/>
          </p:nvPr>
        </p:nvSpPr>
        <p:spPr/>
        <p:txBody>
          <a:bodyPr/>
          <a:lstStyle/>
          <a:p>
            <a:fld id="{BCD55979-00CC-4874-A80E-0959E76EB92F}" type="slidenum">
              <a:rPr lang="en-GB" smtClean="0"/>
              <a:t>30</a:t>
            </a:fld>
            <a:endParaRPr lang="en-GB"/>
          </a:p>
        </p:txBody>
      </p:sp>
      <p:sp>
        <p:nvSpPr>
          <p:cNvPr id="14" name="Text Box 12">
            <a:extLst>
              <a:ext uri="{FF2B5EF4-FFF2-40B4-BE49-F238E27FC236}">
                <a16:creationId xmlns:a16="http://schemas.microsoft.com/office/drawing/2014/main" id="{7DD39F0D-164D-1DB9-92F1-CF8DC2C4877F}"/>
              </a:ext>
            </a:extLst>
          </p:cNvPr>
          <p:cNvSpPr txBox="1">
            <a:spLocks noChangeArrowheads="1"/>
          </p:cNvSpPr>
          <p:nvPr/>
        </p:nvSpPr>
        <p:spPr bwMode="auto">
          <a:xfrm>
            <a:off x="6390756" y="2889387"/>
            <a:ext cx="2464919" cy="646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fontAlgn="base">
              <a:spcBef>
                <a:spcPct val="50000"/>
              </a:spcBef>
              <a:spcAft>
                <a:spcPct val="0"/>
              </a:spcAft>
            </a:pPr>
            <a:r>
              <a:rPr lang="en-US" altLang="en-US" dirty="0">
                <a:latin typeface="+mn-lt"/>
                <a:ea typeface="ＭＳ Ｐゴシック" pitchFamily="34" charset="-128"/>
              </a:rPr>
              <a:t>Filling gas: air atmospheric pressure</a:t>
            </a:r>
          </a:p>
        </p:txBody>
      </p:sp>
      <p:sp>
        <p:nvSpPr>
          <p:cNvPr id="15" name="Text Box 13">
            <a:extLst>
              <a:ext uri="{FF2B5EF4-FFF2-40B4-BE49-F238E27FC236}">
                <a16:creationId xmlns:a16="http://schemas.microsoft.com/office/drawing/2014/main" id="{65D55154-4764-1AE0-E13A-ADC0B259A388}"/>
              </a:ext>
            </a:extLst>
          </p:cNvPr>
          <p:cNvSpPr txBox="1">
            <a:spLocks noChangeArrowheads="1"/>
          </p:cNvSpPr>
          <p:nvPr/>
        </p:nvSpPr>
        <p:spPr bwMode="auto">
          <a:xfrm>
            <a:off x="6425012" y="3443301"/>
            <a:ext cx="2161086" cy="369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fontAlgn="base">
              <a:spcBef>
                <a:spcPct val="50000"/>
              </a:spcBef>
              <a:spcAft>
                <a:spcPct val="0"/>
              </a:spcAft>
            </a:pPr>
            <a:r>
              <a:rPr lang="en-US" altLang="en-US" dirty="0">
                <a:latin typeface="+mn-lt"/>
                <a:ea typeface="ＭＳ Ｐゴシック" pitchFamily="34" charset="-128"/>
              </a:rPr>
              <a:t>Active volume: 3l</a:t>
            </a:r>
          </a:p>
        </p:txBody>
      </p:sp>
      <p:sp>
        <p:nvSpPr>
          <p:cNvPr id="20" name="Text Box 18">
            <a:extLst>
              <a:ext uri="{FF2B5EF4-FFF2-40B4-BE49-F238E27FC236}">
                <a16:creationId xmlns:a16="http://schemas.microsoft.com/office/drawing/2014/main" id="{CAD2A30D-AFA1-7519-8AF3-E77F912832CC}"/>
              </a:ext>
            </a:extLst>
          </p:cNvPr>
          <p:cNvSpPr txBox="1">
            <a:spLocks noChangeArrowheads="1"/>
          </p:cNvSpPr>
          <p:nvPr/>
        </p:nvSpPr>
        <p:spPr bwMode="auto">
          <a:xfrm>
            <a:off x="6381997" y="1724507"/>
            <a:ext cx="2747887" cy="369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fontAlgn="base">
              <a:spcBef>
                <a:spcPct val="50000"/>
              </a:spcBef>
              <a:spcAft>
                <a:spcPct val="0"/>
              </a:spcAft>
            </a:pPr>
            <a:r>
              <a:rPr lang="en-US" altLang="en-US" dirty="0">
                <a:latin typeface="+mn-lt"/>
                <a:ea typeface="ＭＳ Ｐゴシック" pitchFamily="34" charset="-128"/>
              </a:rPr>
              <a:t>Wall composition:   C-H</a:t>
            </a:r>
            <a:r>
              <a:rPr lang="en-US" altLang="en-US" baseline="-25000" dirty="0">
                <a:latin typeface="+mn-lt"/>
                <a:ea typeface="ＭＳ Ｐゴシック" pitchFamily="34" charset="-128"/>
              </a:rPr>
              <a:t>2</a:t>
            </a:r>
          </a:p>
        </p:txBody>
      </p:sp>
      <p:sp>
        <p:nvSpPr>
          <p:cNvPr id="24" name="Text Box 20">
            <a:extLst>
              <a:ext uri="{FF2B5EF4-FFF2-40B4-BE49-F238E27FC236}">
                <a16:creationId xmlns:a16="http://schemas.microsoft.com/office/drawing/2014/main" id="{FDC92108-BBCE-C7EE-224D-8ED3DB5713CC}"/>
              </a:ext>
            </a:extLst>
          </p:cNvPr>
          <p:cNvSpPr txBox="1">
            <a:spLocks noChangeArrowheads="1"/>
          </p:cNvSpPr>
          <p:nvPr/>
        </p:nvSpPr>
        <p:spPr bwMode="auto">
          <a:xfrm>
            <a:off x="6425379" y="4866283"/>
            <a:ext cx="2162575" cy="369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fontAlgn="base">
              <a:spcBef>
                <a:spcPct val="50000"/>
              </a:spcBef>
              <a:spcAft>
                <a:spcPct val="0"/>
              </a:spcAft>
            </a:pPr>
            <a:r>
              <a:rPr lang="en-US" altLang="en-US" dirty="0">
                <a:latin typeface="+mn-lt"/>
                <a:ea typeface="ＭＳ Ｐゴシック" pitchFamily="34" charset="-128"/>
              </a:rPr>
              <a:t>Voltage: ~460 V</a:t>
            </a:r>
          </a:p>
        </p:txBody>
      </p:sp>
      <p:grpSp>
        <p:nvGrpSpPr>
          <p:cNvPr id="8" name="Group 7">
            <a:extLst>
              <a:ext uri="{FF2B5EF4-FFF2-40B4-BE49-F238E27FC236}">
                <a16:creationId xmlns:a16="http://schemas.microsoft.com/office/drawing/2014/main" id="{BC620440-5D51-8CBC-CF48-D123E8661BB5}"/>
              </a:ext>
            </a:extLst>
          </p:cNvPr>
          <p:cNvGrpSpPr/>
          <p:nvPr/>
        </p:nvGrpSpPr>
        <p:grpSpPr>
          <a:xfrm>
            <a:off x="55315" y="1382262"/>
            <a:ext cx="4492728" cy="4318349"/>
            <a:chOff x="55315" y="1382262"/>
            <a:chExt cx="4492728" cy="4318349"/>
          </a:xfrm>
        </p:grpSpPr>
        <p:sp>
          <p:nvSpPr>
            <p:cNvPr id="10" name="Text Box 5">
              <a:extLst>
                <a:ext uri="{FF2B5EF4-FFF2-40B4-BE49-F238E27FC236}">
                  <a16:creationId xmlns:a16="http://schemas.microsoft.com/office/drawing/2014/main" id="{430A5B2C-360A-DD94-8D83-7680F9953251}"/>
                </a:ext>
              </a:extLst>
            </p:cNvPr>
            <p:cNvSpPr txBox="1">
              <a:spLocks noChangeArrowheads="1"/>
            </p:cNvSpPr>
            <p:nvPr/>
          </p:nvSpPr>
          <p:spPr bwMode="auto">
            <a:xfrm>
              <a:off x="373526" y="3171084"/>
              <a:ext cx="2233725" cy="523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fontAlgn="base">
                <a:spcBef>
                  <a:spcPct val="50000"/>
                </a:spcBef>
                <a:spcAft>
                  <a:spcPct val="0"/>
                </a:spcAft>
              </a:pPr>
              <a:r>
                <a:rPr lang="en-US" altLang="en-US" sz="1400" dirty="0">
                  <a:latin typeface="+mn-lt"/>
                  <a:ea typeface="ＭＳ Ｐゴシック" pitchFamily="34" charset="-128"/>
                </a:rPr>
                <a:t>Anode: PE / graphite coated </a:t>
              </a:r>
            </a:p>
          </p:txBody>
        </p:sp>
        <p:pic>
          <p:nvPicPr>
            <p:cNvPr id="3" name="Picture 2">
              <a:extLst>
                <a:ext uri="{FF2B5EF4-FFF2-40B4-BE49-F238E27FC236}">
                  <a16:creationId xmlns:a16="http://schemas.microsoft.com/office/drawing/2014/main" id="{F9A787A2-51F2-04C7-46CB-DD40B8DC6432}"/>
                </a:ext>
              </a:extLst>
            </p:cNvPr>
            <p:cNvPicPr>
              <a:picLocks noChangeAspect="1"/>
            </p:cNvPicPr>
            <p:nvPr/>
          </p:nvPicPr>
          <p:blipFill>
            <a:blip r:embed="rId2"/>
            <a:stretch>
              <a:fillRect/>
            </a:stretch>
          </p:blipFill>
          <p:spPr>
            <a:xfrm>
              <a:off x="2313818" y="1382262"/>
              <a:ext cx="2234225" cy="4282264"/>
            </a:xfrm>
            <a:prstGeom prst="rect">
              <a:avLst/>
            </a:prstGeom>
          </p:spPr>
        </p:pic>
        <p:sp>
          <p:nvSpPr>
            <p:cNvPr id="11" name="Line 6">
              <a:extLst>
                <a:ext uri="{FF2B5EF4-FFF2-40B4-BE49-F238E27FC236}">
                  <a16:creationId xmlns:a16="http://schemas.microsoft.com/office/drawing/2014/main" id="{30C249C8-ACCA-BB51-DCBB-60BE0070E6EF}"/>
                </a:ext>
              </a:extLst>
            </p:cNvPr>
            <p:cNvSpPr>
              <a:spLocks noChangeShapeType="1"/>
            </p:cNvSpPr>
            <p:nvPr/>
          </p:nvSpPr>
          <p:spPr bwMode="auto">
            <a:xfrm>
              <a:off x="2030550" y="3334637"/>
              <a:ext cx="1153403" cy="0"/>
            </a:xfrm>
            <a:prstGeom prst="line">
              <a:avLst/>
            </a:prstGeom>
            <a:noFill/>
            <a:ln w="95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dirty="0">
                <a:ea typeface="ＭＳ Ｐゴシック" pitchFamily="34" charset="-128"/>
              </a:endParaRPr>
            </a:p>
          </p:txBody>
        </p:sp>
        <p:grpSp>
          <p:nvGrpSpPr>
            <p:cNvPr id="13" name="Group 9">
              <a:extLst>
                <a:ext uri="{FF2B5EF4-FFF2-40B4-BE49-F238E27FC236}">
                  <a16:creationId xmlns:a16="http://schemas.microsoft.com/office/drawing/2014/main" id="{F2579BE9-99D8-CD75-BA7E-B14BCB011747}"/>
                </a:ext>
              </a:extLst>
            </p:cNvPr>
            <p:cNvGrpSpPr>
              <a:grpSpLocks/>
            </p:cNvGrpSpPr>
            <p:nvPr/>
          </p:nvGrpSpPr>
          <p:grpSpPr bwMode="auto">
            <a:xfrm>
              <a:off x="311120" y="2761978"/>
              <a:ext cx="2671942" cy="308131"/>
              <a:chOff x="0" y="1475"/>
              <a:chExt cx="1794" cy="341"/>
            </a:xfrm>
          </p:grpSpPr>
          <p:sp>
            <p:nvSpPr>
              <p:cNvPr id="16" name="Line 10">
                <a:extLst>
                  <a:ext uri="{FF2B5EF4-FFF2-40B4-BE49-F238E27FC236}">
                    <a16:creationId xmlns:a16="http://schemas.microsoft.com/office/drawing/2014/main" id="{525CD431-31D7-6732-0755-AA13FE9D4BA5}"/>
                  </a:ext>
                </a:extLst>
              </p:cNvPr>
              <p:cNvSpPr>
                <a:spLocks noChangeShapeType="1"/>
              </p:cNvSpPr>
              <p:nvPr/>
            </p:nvSpPr>
            <p:spPr bwMode="auto">
              <a:xfrm flipV="1">
                <a:off x="1020" y="1616"/>
                <a:ext cx="774" cy="0"/>
              </a:xfrm>
              <a:prstGeom prst="line">
                <a:avLst/>
              </a:prstGeom>
              <a:noFill/>
              <a:ln w="95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a:ea typeface="ＭＳ Ｐゴシック" pitchFamily="34" charset="-128"/>
                </a:endParaRPr>
              </a:p>
            </p:txBody>
          </p:sp>
          <p:sp>
            <p:nvSpPr>
              <p:cNvPr id="17" name="Text Box 11">
                <a:extLst>
                  <a:ext uri="{FF2B5EF4-FFF2-40B4-BE49-F238E27FC236}">
                    <a16:creationId xmlns:a16="http://schemas.microsoft.com/office/drawing/2014/main" id="{650F3801-C1BF-4E3A-FFDA-6BF02792DB00}"/>
                  </a:ext>
                </a:extLst>
              </p:cNvPr>
              <p:cNvSpPr txBox="1">
                <a:spLocks noChangeArrowheads="1"/>
              </p:cNvSpPr>
              <p:nvPr/>
            </p:nvSpPr>
            <p:spPr bwMode="auto">
              <a:xfrm>
                <a:off x="0" y="1475"/>
                <a:ext cx="1134" cy="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fontAlgn="base">
                  <a:spcBef>
                    <a:spcPct val="50000"/>
                  </a:spcBef>
                  <a:spcAft>
                    <a:spcPct val="0"/>
                  </a:spcAft>
                </a:pPr>
                <a:r>
                  <a:rPr lang="en-US" altLang="en-US" sz="1400" dirty="0">
                    <a:latin typeface="+mn-lt"/>
                    <a:ea typeface="ＭＳ Ｐゴシック" pitchFamily="34" charset="-128"/>
                  </a:rPr>
                  <a:t>Active volume</a:t>
                </a:r>
              </a:p>
            </p:txBody>
          </p:sp>
        </p:grpSp>
        <p:grpSp>
          <p:nvGrpSpPr>
            <p:cNvPr id="19" name="Group 15">
              <a:extLst>
                <a:ext uri="{FF2B5EF4-FFF2-40B4-BE49-F238E27FC236}">
                  <a16:creationId xmlns:a16="http://schemas.microsoft.com/office/drawing/2014/main" id="{DCCE306E-457A-F1D7-A178-62FB5F49AEA3}"/>
                </a:ext>
              </a:extLst>
            </p:cNvPr>
            <p:cNvGrpSpPr>
              <a:grpSpLocks/>
            </p:cNvGrpSpPr>
            <p:nvPr/>
          </p:nvGrpSpPr>
          <p:grpSpPr bwMode="auto">
            <a:xfrm>
              <a:off x="311120" y="1847693"/>
              <a:ext cx="2002698" cy="738251"/>
              <a:chOff x="0" y="1219"/>
              <a:chExt cx="1333" cy="817"/>
            </a:xfrm>
          </p:grpSpPr>
          <p:sp>
            <p:nvSpPr>
              <p:cNvPr id="21" name="Text Box 16">
                <a:extLst>
                  <a:ext uri="{FF2B5EF4-FFF2-40B4-BE49-F238E27FC236}">
                    <a16:creationId xmlns:a16="http://schemas.microsoft.com/office/drawing/2014/main" id="{AC1F6F7E-B5E2-C8A1-77E6-BD5C91DC4DEC}"/>
                  </a:ext>
                </a:extLst>
              </p:cNvPr>
              <p:cNvSpPr txBox="1">
                <a:spLocks noChangeArrowheads="1"/>
              </p:cNvSpPr>
              <p:nvPr/>
            </p:nvSpPr>
            <p:spPr bwMode="auto">
              <a:xfrm>
                <a:off x="0" y="1219"/>
                <a:ext cx="1225" cy="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fontAlgn="base">
                  <a:spcBef>
                    <a:spcPct val="50000"/>
                  </a:spcBef>
                  <a:spcAft>
                    <a:spcPct val="0"/>
                  </a:spcAft>
                </a:pPr>
                <a:r>
                  <a:rPr lang="en-US" altLang="en-US" sz="1400" dirty="0">
                    <a:latin typeface="+mn-lt"/>
                    <a:ea typeface="ＭＳ Ｐゴシック" pitchFamily="34" charset="-128"/>
                  </a:rPr>
                  <a:t>PE wall (4mm) / inside graphite coated </a:t>
                </a:r>
              </a:p>
            </p:txBody>
          </p:sp>
          <p:sp>
            <p:nvSpPr>
              <p:cNvPr id="22" name="Line 17">
                <a:extLst>
                  <a:ext uri="{FF2B5EF4-FFF2-40B4-BE49-F238E27FC236}">
                    <a16:creationId xmlns:a16="http://schemas.microsoft.com/office/drawing/2014/main" id="{06D7E935-F367-7AC6-38FC-3E1F8A6C3F50}"/>
                  </a:ext>
                </a:extLst>
              </p:cNvPr>
              <p:cNvSpPr>
                <a:spLocks noChangeShapeType="1"/>
              </p:cNvSpPr>
              <p:nvPr/>
            </p:nvSpPr>
            <p:spPr bwMode="auto">
              <a:xfrm>
                <a:off x="1100" y="1517"/>
                <a:ext cx="233" cy="1"/>
              </a:xfrm>
              <a:prstGeom prst="line">
                <a:avLst/>
              </a:prstGeom>
              <a:noFill/>
              <a:ln w="95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a:ea typeface="ＭＳ Ｐゴシック" pitchFamily="34" charset="-128"/>
                </a:endParaRPr>
              </a:p>
            </p:txBody>
          </p:sp>
        </p:grpSp>
        <p:sp>
          <p:nvSpPr>
            <p:cNvPr id="27" name="Line 23">
              <a:extLst>
                <a:ext uri="{FF2B5EF4-FFF2-40B4-BE49-F238E27FC236}">
                  <a16:creationId xmlns:a16="http://schemas.microsoft.com/office/drawing/2014/main" id="{E4D3216F-16B6-393E-7703-1E84DCACD5A6}"/>
                </a:ext>
              </a:extLst>
            </p:cNvPr>
            <p:cNvSpPr>
              <a:spLocks noChangeShapeType="1"/>
            </p:cNvSpPr>
            <p:nvPr/>
          </p:nvSpPr>
          <p:spPr bwMode="auto">
            <a:xfrm flipV="1">
              <a:off x="1595331" y="4525916"/>
              <a:ext cx="1755975" cy="1069876"/>
            </a:xfrm>
            <a:prstGeom prst="line">
              <a:avLst/>
            </a:prstGeom>
            <a:noFill/>
            <a:ln w="95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a:ea typeface="ＭＳ Ｐゴシック" pitchFamily="34" charset="-128"/>
              </a:endParaRPr>
            </a:p>
          </p:txBody>
        </p:sp>
        <p:sp>
          <p:nvSpPr>
            <p:cNvPr id="28" name="Line 25">
              <a:extLst>
                <a:ext uri="{FF2B5EF4-FFF2-40B4-BE49-F238E27FC236}">
                  <a16:creationId xmlns:a16="http://schemas.microsoft.com/office/drawing/2014/main" id="{CF8BBC78-3051-BE73-F9BC-FA016B102687}"/>
                </a:ext>
              </a:extLst>
            </p:cNvPr>
            <p:cNvSpPr>
              <a:spLocks noChangeShapeType="1"/>
            </p:cNvSpPr>
            <p:nvPr/>
          </p:nvSpPr>
          <p:spPr bwMode="auto">
            <a:xfrm flipV="1">
              <a:off x="1584905" y="5201817"/>
              <a:ext cx="1755975" cy="396685"/>
            </a:xfrm>
            <a:prstGeom prst="line">
              <a:avLst/>
            </a:prstGeom>
            <a:noFill/>
            <a:ln w="95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a:ea typeface="ＭＳ Ｐゴシック" pitchFamily="34" charset="-128"/>
              </a:endParaRPr>
            </a:p>
          </p:txBody>
        </p:sp>
        <p:sp>
          <p:nvSpPr>
            <p:cNvPr id="29" name="Text Box 26">
              <a:extLst>
                <a:ext uri="{FF2B5EF4-FFF2-40B4-BE49-F238E27FC236}">
                  <a16:creationId xmlns:a16="http://schemas.microsoft.com/office/drawing/2014/main" id="{A648BAAD-8535-0459-4C5D-B78C9D6176B7}"/>
                </a:ext>
              </a:extLst>
            </p:cNvPr>
            <p:cNvSpPr txBox="1">
              <a:spLocks noChangeArrowheads="1"/>
            </p:cNvSpPr>
            <p:nvPr/>
          </p:nvSpPr>
          <p:spPr bwMode="auto">
            <a:xfrm>
              <a:off x="55315" y="5392479"/>
              <a:ext cx="1822997" cy="308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fontAlgn="base">
                <a:spcBef>
                  <a:spcPct val="50000"/>
                </a:spcBef>
                <a:spcAft>
                  <a:spcPct val="0"/>
                </a:spcAft>
              </a:pPr>
              <a:r>
                <a:rPr lang="en-US" altLang="en-US" sz="1400" dirty="0">
                  <a:latin typeface="+mn-lt"/>
                  <a:ea typeface="ＭＳ Ｐゴシック" pitchFamily="34" charset="-128"/>
                </a:rPr>
                <a:t>Various connectors</a:t>
              </a:r>
            </a:p>
          </p:txBody>
        </p:sp>
      </p:grpSp>
      <p:pic>
        <p:nvPicPr>
          <p:cNvPr id="30" name="Picture 25" descr="IAM&amp;support">
            <a:extLst>
              <a:ext uri="{FF2B5EF4-FFF2-40B4-BE49-F238E27FC236}">
                <a16:creationId xmlns:a16="http://schemas.microsoft.com/office/drawing/2014/main" id="{C5AA7D0C-1A09-914E-C74C-085C63DFC54C}"/>
              </a:ext>
            </a:extLst>
          </p:cNvPr>
          <p:cNvPicPr>
            <a:picLocks noChangeAspect="1" noChangeArrowheads="1"/>
          </p:cNvPicPr>
          <p:nvPr/>
        </p:nvPicPr>
        <p:blipFill rotWithShape="1">
          <a:blip r:embed="rId3" cstate="print"/>
          <a:srcRect l="14186" r="13901" b="16974"/>
          <a:stretch/>
        </p:blipFill>
        <p:spPr bwMode="auto">
          <a:xfrm flipH="1">
            <a:off x="9448199" y="1653567"/>
            <a:ext cx="2516263" cy="3873283"/>
          </a:xfrm>
          <a:prstGeom prst="rect">
            <a:avLst/>
          </a:prstGeom>
          <a:noFill/>
          <a:ln w="9525">
            <a:noFill/>
            <a:miter lim="800000"/>
            <a:headEnd/>
            <a:tailEnd/>
          </a:ln>
        </p:spPr>
      </p:pic>
      <p:sp>
        <p:nvSpPr>
          <p:cNvPr id="31" name="TextBox 30">
            <a:extLst>
              <a:ext uri="{FF2B5EF4-FFF2-40B4-BE49-F238E27FC236}">
                <a16:creationId xmlns:a16="http://schemas.microsoft.com/office/drawing/2014/main" id="{8B1BB856-D247-57F1-D348-4AF402F3202A}"/>
              </a:ext>
            </a:extLst>
          </p:cNvPr>
          <p:cNvSpPr txBox="1"/>
          <p:nvPr/>
        </p:nvSpPr>
        <p:spPr>
          <a:xfrm>
            <a:off x="232161" y="881108"/>
            <a:ext cx="7333098" cy="369332"/>
          </a:xfrm>
          <a:prstGeom prst="rect">
            <a:avLst/>
          </a:prstGeom>
          <a:noFill/>
        </p:spPr>
        <p:txBody>
          <a:bodyPr wrap="none" rtlCol="0">
            <a:spAutoFit/>
          </a:bodyPr>
          <a:lstStyle/>
          <a:p>
            <a:r>
              <a:rPr lang="en-US" dirty="0"/>
              <a:t>In the tunnel we use so called IAM (induced activity monitoring) detectors </a:t>
            </a:r>
            <a:endParaRPr lang="en-GB" dirty="0"/>
          </a:p>
        </p:txBody>
      </p:sp>
    </p:spTree>
    <p:extLst>
      <p:ext uri="{BB962C8B-B14F-4D97-AF65-F5344CB8AC3E}">
        <p14:creationId xmlns:p14="http://schemas.microsoft.com/office/powerpoint/2010/main" val="807172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1">
            <a:extLst>
              <a:ext uri="{FF2B5EF4-FFF2-40B4-BE49-F238E27FC236}">
                <a16:creationId xmlns:a16="http://schemas.microsoft.com/office/drawing/2014/main" id="{310427BD-32D0-42B7-7DF4-F352FF3D31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209" y="1522799"/>
            <a:ext cx="8512842" cy="3453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ACCD9FD5-2D75-9724-8FDE-18CDBA6B4AC7}"/>
              </a:ext>
            </a:extLst>
          </p:cNvPr>
          <p:cNvSpPr>
            <a:spLocks noGrp="1"/>
          </p:cNvSpPr>
          <p:nvPr>
            <p:ph type="title"/>
          </p:nvPr>
        </p:nvSpPr>
        <p:spPr>
          <a:xfrm>
            <a:off x="182209" y="-186812"/>
            <a:ext cx="11171591" cy="1325563"/>
          </a:xfrm>
        </p:spPr>
        <p:txBody>
          <a:bodyPr/>
          <a:lstStyle/>
          <a:p>
            <a:r>
              <a:rPr lang="en-US" dirty="0"/>
              <a:t>Measurement of residual radiation</a:t>
            </a:r>
            <a:endParaRPr lang="en-GB" dirty="0"/>
          </a:p>
        </p:txBody>
      </p:sp>
      <p:sp>
        <p:nvSpPr>
          <p:cNvPr id="4" name="Date Placeholder 3">
            <a:extLst>
              <a:ext uri="{FF2B5EF4-FFF2-40B4-BE49-F238E27FC236}">
                <a16:creationId xmlns:a16="http://schemas.microsoft.com/office/drawing/2014/main" id="{FCCA7C50-CB4B-51C0-2A7C-3DFC92A41672}"/>
              </a:ext>
            </a:extLst>
          </p:cNvPr>
          <p:cNvSpPr>
            <a:spLocks noGrp="1"/>
          </p:cNvSpPr>
          <p:nvPr>
            <p:ph type="dt" sz="half" idx="10"/>
          </p:nvPr>
        </p:nvSpPr>
        <p:spPr/>
        <p:txBody>
          <a:bodyPr/>
          <a:lstStyle/>
          <a:p>
            <a:r>
              <a:rPr lang="en-US"/>
              <a:t>October 2023</a:t>
            </a:r>
            <a:endParaRPr lang="en-GB"/>
          </a:p>
        </p:txBody>
      </p:sp>
      <p:sp>
        <p:nvSpPr>
          <p:cNvPr id="5" name="Footer Placeholder 4">
            <a:extLst>
              <a:ext uri="{FF2B5EF4-FFF2-40B4-BE49-F238E27FC236}">
                <a16:creationId xmlns:a16="http://schemas.microsoft.com/office/drawing/2014/main" id="{63BDCA0B-55CF-7AE0-86B5-0489E1A62002}"/>
              </a:ext>
            </a:extLst>
          </p:cNvPr>
          <p:cNvSpPr>
            <a:spLocks noGrp="1"/>
          </p:cNvSpPr>
          <p:nvPr>
            <p:ph type="ftr" sz="quarter" idx="11"/>
          </p:nvPr>
        </p:nvSpPr>
        <p:spPr/>
        <p:txBody>
          <a:bodyPr/>
          <a:lstStyle/>
          <a:p>
            <a:r>
              <a:rPr lang="en-GB"/>
              <a:t>RADMEP Workshop 2024</a:t>
            </a:r>
          </a:p>
        </p:txBody>
      </p:sp>
      <p:sp>
        <p:nvSpPr>
          <p:cNvPr id="6" name="Slide Number Placeholder 5">
            <a:extLst>
              <a:ext uri="{FF2B5EF4-FFF2-40B4-BE49-F238E27FC236}">
                <a16:creationId xmlns:a16="http://schemas.microsoft.com/office/drawing/2014/main" id="{111ED203-CF6F-2DF9-60FE-D815C135EB1B}"/>
              </a:ext>
            </a:extLst>
          </p:cNvPr>
          <p:cNvSpPr>
            <a:spLocks noGrp="1"/>
          </p:cNvSpPr>
          <p:nvPr>
            <p:ph type="sldNum" sz="quarter" idx="12"/>
          </p:nvPr>
        </p:nvSpPr>
        <p:spPr/>
        <p:txBody>
          <a:bodyPr/>
          <a:lstStyle/>
          <a:p>
            <a:fld id="{BCD55979-00CC-4874-A80E-0959E76EB92F}" type="slidenum">
              <a:rPr lang="en-GB" smtClean="0"/>
              <a:t>31</a:t>
            </a:fld>
            <a:endParaRPr lang="en-GB"/>
          </a:p>
        </p:txBody>
      </p:sp>
      <p:sp>
        <p:nvSpPr>
          <p:cNvPr id="8" name="Rectangle 8">
            <a:extLst>
              <a:ext uri="{FF2B5EF4-FFF2-40B4-BE49-F238E27FC236}">
                <a16:creationId xmlns:a16="http://schemas.microsoft.com/office/drawing/2014/main" id="{C7EC238E-D721-8BA8-7B02-211B0C34527C}"/>
              </a:ext>
            </a:extLst>
          </p:cNvPr>
          <p:cNvSpPr>
            <a:spLocks noChangeArrowheads="1"/>
          </p:cNvSpPr>
          <p:nvPr/>
        </p:nvSpPr>
        <p:spPr bwMode="auto">
          <a:xfrm>
            <a:off x="3272123" y="2062402"/>
            <a:ext cx="4578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dirty="0">
                <a:effectLst>
                  <a:outerShdw blurRad="38100" dist="38100" dir="2700000" algn="tl">
                    <a:srgbClr val="C0C0C0"/>
                  </a:outerShdw>
                </a:effectLst>
              </a:rPr>
              <a:t>Typical graph used to plan interventions</a:t>
            </a:r>
          </a:p>
          <a:p>
            <a:r>
              <a:rPr lang="en-US" altLang="en-US" b="1" dirty="0">
                <a:effectLst>
                  <a:outerShdw blurRad="38100" dist="38100" dir="2700000" algn="tl">
                    <a:srgbClr val="C0C0C0"/>
                  </a:outerShdw>
                </a:effectLst>
              </a:rPr>
              <a:t>	</a:t>
            </a:r>
            <a:r>
              <a:rPr lang="en-US" altLang="en-US" sz="1600" b="1" dirty="0">
                <a:effectLst>
                  <a:outerShdw blurRad="38100" dist="38100" dir="2700000" algn="tl">
                    <a:srgbClr val="C0C0C0"/>
                  </a:outerShdw>
                </a:effectLst>
              </a:rPr>
              <a:t>(Work and dose planning)</a:t>
            </a:r>
          </a:p>
        </p:txBody>
      </p:sp>
      <p:sp>
        <p:nvSpPr>
          <p:cNvPr id="9" name="Rectangle 9">
            <a:extLst>
              <a:ext uri="{FF2B5EF4-FFF2-40B4-BE49-F238E27FC236}">
                <a16:creationId xmlns:a16="http://schemas.microsoft.com/office/drawing/2014/main" id="{C6E9A42C-6E8C-BA02-A6CF-11FD1FBB73D9}"/>
              </a:ext>
            </a:extLst>
          </p:cNvPr>
          <p:cNvSpPr>
            <a:spLocks noChangeArrowheads="1"/>
          </p:cNvSpPr>
          <p:nvPr/>
        </p:nvSpPr>
        <p:spPr bwMode="auto">
          <a:xfrm>
            <a:off x="426215" y="1178375"/>
            <a:ext cx="9334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b="1" dirty="0">
                <a:solidFill>
                  <a:schemeClr val="accent2"/>
                </a:solidFill>
                <a:effectLst>
                  <a:outerShdw blurRad="38100" dist="38100" dir="2700000" algn="tl">
                    <a:srgbClr val="C0C0C0"/>
                  </a:outerShdw>
                </a:effectLst>
              </a:rPr>
              <a:t>Beam on</a:t>
            </a:r>
          </a:p>
        </p:txBody>
      </p:sp>
      <p:sp>
        <p:nvSpPr>
          <p:cNvPr id="10" name="Rectangle 10">
            <a:extLst>
              <a:ext uri="{FF2B5EF4-FFF2-40B4-BE49-F238E27FC236}">
                <a16:creationId xmlns:a16="http://schemas.microsoft.com/office/drawing/2014/main" id="{560FE83D-3B1D-D80E-6DF9-3881C89677FD}"/>
              </a:ext>
            </a:extLst>
          </p:cNvPr>
          <p:cNvSpPr>
            <a:spLocks noChangeArrowheads="1"/>
          </p:cNvSpPr>
          <p:nvPr/>
        </p:nvSpPr>
        <p:spPr bwMode="auto">
          <a:xfrm>
            <a:off x="1101898" y="3249395"/>
            <a:ext cx="9429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b="1" dirty="0">
                <a:solidFill>
                  <a:schemeClr val="accent2"/>
                </a:solidFill>
                <a:effectLst>
                  <a:outerShdw blurRad="38100" dist="38100" dir="2700000" algn="tl">
                    <a:srgbClr val="C0C0C0"/>
                  </a:outerShdw>
                </a:effectLst>
              </a:rPr>
              <a:t>Beam off</a:t>
            </a:r>
          </a:p>
        </p:txBody>
      </p:sp>
      <p:sp>
        <p:nvSpPr>
          <p:cNvPr id="13" name="TextBox 12">
            <a:extLst>
              <a:ext uri="{FF2B5EF4-FFF2-40B4-BE49-F238E27FC236}">
                <a16:creationId xmlns:a16="http://schemas.microsoft.com/office/drawing/2014/main" id="{CFCD2DEE-1AEC-CB18-157C-92F0BDAC7F5E}"/>
              </a:ext>
            </a:extLst>
          </p:cNvPr>
          <p:cNvSpPr txBox="1"/>
          <p:nvPr/>
        </p:nvSpPr>
        <p:spPr>
          <a:xfrm>
            <a:off x="8889130" y="1349535"/>
            <a:ext cx="3840151" cy="1354217"/>
          </a:xfrm>
          <a:prstGeom prst="rect">
            <a:avLst/>
          </a:prstGeom>
          <a:noFill/>
        </p:spPr>
        <p:txBody>
          <a:bodyPr wrap="square">
            <a:spAutoFit/>
          </a:bodyPr>
          <a:lstStyle/>
          <a:p>
            <a:pPr algn="just">
              <a:buFontTx/>
              <a:buNone/>
            </a:pPr>
            <a:r>
              <a:rPr lang="en-GB" altLang="en-US" sz="1500" dirty="0"/>
              <a:t>Manufactured by PTW Freiburg;</a:t>
            </a:r>
          </a:p>
          <a:p>
            <a:pPr algn="just"/>
            <a:endParaRPr lang="en-GB" altLang="en-US" sz="1500" dirty="0"/>
          </a:p>
          <a:p>
            <a:pPr algn="just"/>
            <a:r>
              <a:rPr lang="en-GB" altLang="en-US" sz="1300" dirty="0"/>
              <a:t>Measuring range   : 5 </a:t>
            </a:r>
            <a:r>
              <a:rPr lang="en-US" altLang="en-US" sz="1300" dirty="0">
                <a:cs typeface="Arial" panose="020B0604020202020204" pitchFamily="34" charset="0"/>
              </a:rPr>
              <a:t>µ</a:t>
            </a:r>
            <a:r>
              <a:rPr lang="en-GB" altLang="en-US" sz="1300" dirty="0" err="1"/>
              <a:t>Sv</a:t>
            </a:r>
            <a:r>
              <a:rPr lang="en-GB" altLang="en-US" sz="1300" dirty="0"/>
              <a:t>/h to &gt;10 </a:t>
            </a:r>
            <a:r>
              <a:rPr lang="en-GB" altLang="en-US" sz="1300" dirty="0" err="1"/>
              <a:t>Sv</a:t>
            </a:r>
            <a:r>
              <a:rPr lang="en-GB" altLang="en-US" sz="1300" dirty="0"/>
              <a:t>/h</a:t>
            </a:r>
          </a:p>
          <a:p>
            <a:pPr algn="just"/>
            <a:r>
              <a:rPr lang="en-GB" altLang="en-US" sz="1300" dirty="0"/>
              <a:t>Min. energy 	         : 5</a:t>
            </a:r>
            <a:r>
              <a:rPr lang="en-GB" altLang="en-US" sz="1300" dirty="0">
                <a:sym typeface="Symbol" panose="05050102010706020507" pitchFamily="18" charset="2"/>
              </a:rPr>
              <a:t>0 keV</a:t>
            </a:r>
          </a:p>
          <a:p>
            <a:pPr algn="just"/>
            <a:r>
              <a:rPr lang="en-GB" altLang="en-US" sz="1300" dirty="0">
                <a:sym typeface="Symbol" panose="05050102010706020507" pitchFamily="18" charset="2"/>
              </a:rPr>
              <a:t>Measuring time     : </a:t>
            </a:r>
            <a:r>
              <a:rPr lang="en-GB" altLang="en-US" sz="1300" dirty="0"/>
              <a:t>from 1 to 3600 s</a:t>
            </a:r>
          </a:p>
          <a:p>
            <a:pPr algn="just"/>
            <a:r>
              <a:rPr lang="en-GB" altLang="en-US" sz="1300" dirty="0"/>
              <a:t>Typical value 60 s</a:t>
            </a:r>
          </a:p>
        </p:txBody>
      </p:sp>
    </p:spTree>
    <p:extLst>
      <p:ext uri="{BB962C8B-B14F-4D97-AF65-F5344CB8AC3E}">
        <p14:creationId xmlns:p14="http://schemas.microsoft.com/office/powerpoint/2010/main" val="38976184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CC5BD-FD75-0E0E-4D3D-BC70D28033DE}"/>
              </a:ext>
            </a:extLst>
          </p:cNvPr>
          <p:cNvSpPr>
            <a:spLocks noGrp="1"/>
          </p:cNvSpPr>
          <p:nvPr>
            <p:ph type="title"/>
          </p:nvPr>
        </p:nvSpPr>
        <p:spPr/>
        <p:txBody>
          <a:bodyPr/>
          <a:lstStyle/>
          <a:p>
            <a:r>
              <a:rPr lang="en-US" dirty="0"/>
              <a:t>Measurement of residual radiation</a:t>
            </a:r>
            <a:endParaRPr lang="en-GB" dirty="0"/>
          </a:p>
        </p:txBody>
      </p:sp>
      <p:sp>
        <p:nvSpPr>
          <p:cNvPr id="4" name="Date Placeholder 3">
            <a:extLst>
              <a:ext uri="{FF2B5EF4-FFF2-40B4-BE49-F238E27FC236}">
                <a16:creationId xmlns:a16="http://schemas.microsoft.com/office/drawing/2014/main" id="{DC89CB28-B839-B4D8-77CE-8E33621A3CBA}"/>
              </a:ext>
            </a:extLst>
          </p:cNvPr>
          <p:cNvSpPr>
            <a:spLocks noGrp="1"/>
          </p:cNvSpPr>
          <p:nvPr>
            <p:ph type="dt" sz="half" idx="10"/>
          </p:nvPr>
        </p:nvSpPr>
        <p:spPr/>
        <p:txBody>
          <a:bodyPr/>
          <a:lstStyle/>
          <a:p>
            <a:r>
              <a:rPr lang="en-US"/>
              <a:t>October 2023</a:t>
            </a:r>
            <a:endParaRPr lang="en-GB"/>
          </a:p>
        </p:txBody>
      </p:sp>
      <p:sp>
        <p:nvSpPr>
          <p:cNvPr id="5" name="Footer Placeholder 4">
            <a:extLst>
              <a:ext uri="{FF2B5EF4-FFF2-40B4-BE49-F238E27FC236}">
                <a16:creationId xmlns:a16="http://schemas.microsoft.com/office/drawing/2014/main" id="{C07435FE-F12A-74DE-46AA-9778353118C8}"/>
              </a:ext>
            </a:extLst>
          </p:cNvPr>
          <p:cNvSpPr>
            <a:spLocks noGrp="1"/>
          </p:cNvSpPr>
          <p:nvPr>
            <p:ph type="ftr" sz="quarter" idx="11"/>
          </p:nvPr>
        </p:nvSpPr>
        <p:spPr/>
        <p:txBody>
          <a:bodyPr/>
          <a:lstStyle/>
          <a:p>
            <a:r>
              <a:rPr lang="en-GB"/>
              <a:t>RADMEP Workshop 2024</a:t>
            </a:r>
          </a:p>
        </p:txBody>
      </p:sp>
      <p:sp>
        <p:nvSpPr>
          <p:cNvPr id="6" name="Slide Number Placeholder 5">
            <a:extLst>
              <a:ext uri="{FF2B5EF4-FFF2-40B4-BE49-F238E27FC236}">
                <a16:creationId xmlns:a16="http://schemas.microsoft.com/office/drawing/2014/main" id="{6368C181-8D33-C604-C53C-74453B92326C}"/>
              </a:ext>
            </a:extLst>
          </p:cNvPr>
          <p:cNvSpPr>
            <a:spLocks noGrp="1"/>
          </p:cNvSpPr>
          <p:nvPr>
            <p:ph type="sldNum" sz="quarter" idx="12"/>
          </p:nvPr>
        </p:nvSpPr>
        <p:spPr/>
        <p:txBody>
          <a:bodyPr/>
          <a:lstStyle/>
          <a:p>
            <a:fld id="{BCD55979-00CC-4874-A80E-0959E76EB92F}" type="slidenum">
              <a:rPr lang="en-GB" smtClean="0"/>
              <a:t>32</a:t>
            </a:fld>
            <a:endParaRPr lang="en-GB"/>
          </a:p>
        </p:txBody>
      </p:sp>
      <p:pic>
        <p:nvPicPr>
          <p:cNvPr id="7" name="Picture 5">
            <a:extLst>
              <a:ext uri="{FF2B5EF4-FFF2-40B4-BE49-F238E27FC236}">
                <a16:creationId xmlns:a16="http://schemas.microsoft.com/office/drawing/2014/main" id="{6A7676AE-91A6-0FDE-8B37-BDE155E67F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101" y="1242219"/>
            <a:ext cx="5440362" cy="437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a:extLst>
              <a:ext uri="{FF2B5EF4-FFF2-40B4-BE49-F238E27FC236}">
                <a16:creationId xmlns:a16="http://schemas.microsoft.com/office/drawing/2014/main" id="{53B770B6-861B-71D7-1919-9610856A0252}"/>
              </a:ext>
            </a:extLst>
          </p:cNvPr>
          <p:cNvSpPr>
            <a:spLocks noChangeArrowheads="1"/>
          </p:cNvSpPr>
          <p:nvPr/>
        </p:nvSpPr>
        <p:spPr bwMode="auto">
          <a:xfrm>
            <a:off x="5941351" y="1613604"/>
            <a:ext cx="4478862"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just"/>
            <a:r>
              <a:rPr lang="en-GB" altLang="en-US" dirty="0"/>
              <a:t>IAM are installed in </a:t>
            </a:r>
            <a:r>
              <a:rPr lang="en-GB" altLang="en-US" dirty="0">
                <a:solidFill>
                  <a:srgbClr val="C00000"/>
                </a:solidFill>
              </a:rPr>
              <a:t>high loss</a:t>
            </a:r>
            <a:r>
              <a:rPr lang="en-GB" altLang="en-US" dirty="0"/>
              <a:t> regions (red) around the LHC. Especially in the two beam cleaning regions (Points 3 and 7) and the dump caverns (point 6).</a:t>
            </a:r>
            <a:endParaRPr lang="en-US" altLang="en-US" dirty="0"/>
          </a:p>
        </p:txBody>
      </p:sp>
      <p:sp>
        <p:nvSpPr>
          <p:cNvPr id="9" name="Rectangle 14">
            <a:extLst>
              <a:ext uri="{FF2B5EF4-FFF2-40B4-BE49-F238E27FC236}">
                <a16:creationId xmlns:a16="http://schemas.microsoft.com/office/drawing/2014/main" id="{D47FFF1A-26B2-1441-02BD-748728EB5FB8}"/>
              </a:ext>
            </a:extLst>
          </p:cNvPr>
          <p:cNvSpPr>
            <a:spLocks noChangeArrowheads="1"/>
          </p:cNvSpPr>
          <p:nvPr/>
        </p:nvSpPr>
        <p:spPr bwMode="auto">
          <a:xfrm>
            <a:off x="5592101" y="4544903"/>
            <a:ext cx="3254375" cy="6463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r>
              <a:rPr lang="en-GB" altLang="en-US" dirty="0">
                <a:solidFill>
                  <a:srgbClr val="C00000"/>
                </a:solidFill>
              </a:rPr>
              <a:t>156 IAM installed at LHC</a:t>
            </a:r>
          </a:p>
          <a:p>
            <a:pPr algn="ctr"/>
            <a:r>
              <a:rPr lang="en-GB" altLang="en-US" dirty="0">
                <a:solidFill>
                  <a:srgbClr val="C00000"/>
                </a:solidFill>
              </a:rPr>
              <a:t>(33 in experimental caverns)</a:t>
            </a:r>
            <a:endParaRPr lang="en-US" altLang="en-US" dirty="0">
              <a:solidFill>
                <a:srgbClr val="C00000"/>
              </a:solidFill>
            </a:endParaRPr>
          </a:p>
        </p:txBody>
      </p:sp>
      <p:sp>
        <p:nvSpPr>
          <p:cNvPr id="10" name="TextBox 9">
            <a:extLst>
              <a:ext uri="{FF2B5EF4-FFF2-40B4-BE49-F238E27FC236}">
                <a16:creationId xmlns:a16="http://schemas.microsoft.com/office/drawing/2014/main" id="{90D3E048-7251-1B04-EFB9-C6C5847DD1F5}"/>
              </a:ext>
            </a:extLst>
          </p:cNvPr>
          <p:cNvSpPr txBox="1"/>
          <p:nvPr/>
        </p:nvSpPr>
        <p:spPr>
          <a:xfrm>
            <a:off x="10367484" y="5684209"/>
            <a:ext cx="1724959" cy="307777"/>
          </a:xfrm>
          <a:prstGeom prst="rect">
            <a:avLst/>
          </a:prstGeom>
          <a:noFill/>
        </p:spPr>
        <p:txBody>
          <a:bodyPr wrap="none" rtlCol="0">
            <a:spAutoFit/>
          </a:bodyPr>
          <a:lstStyle/>
          <a:p>
            <a:r>
              <a:rPr lang="en-US" sz="1400" dirty="0"/>
              <a:t>Courtesy of D. Perrin</a:t>
            </a:r>
            <a:endParaRPr lang="en-GB" sz="1400" dirty="0"/>
          </a:p>
        </p:txBody>
      </p:sp>
    </p:spTree>
    <p:extLst>
      <p:ext uri="{BB962C8B-B14F-4D97-AF65-F5344CB8AC3E}">
        <p14:creationId xmlns:p14="http://schemas.microsoft.com/office/powerpoint/2010/main" val="29228624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89404-AEAD-336F-0BF2-CE765120FED7}"/>
              </a:ext>
            </a:extLst>
          </p:cNvPr>
          <p:cNvSpPr>
            <a:spLocks noGrp="1"/>
          </p:cNvSpPr>
          <p:nvPr>
            <p:ph type="title"/>
          </p:nvPr>
        </p:nvSpPr>
        <p:spPr/>
        <p:txBody>
          <a:bodyPr/>
          <a:lstStyle/>
          <a:p>
            <a:r>
              <a:rPr lang="en-US" dirty="0"/>
              <a:t>Measurement of residual radiation</a:t>
            </a:r>
            <a:endParaRPr lang="en-GB" dirty="0"/>
          </a:p>
        </p:txBody>
      </p:sp>
      <p:sp>
        <p:nvSpPr>
          <p:cNvPr id="3" name="Content Placeholder 2">
            <a:extLst>
              <a:ext uri="{FF2B5EF4-FFF2-40B4-BE49-F238E27FC236}">
                <a16:creationId xmlns:a16="http://schemas.microsoft.com/office/drawing/2014/main" id="{30EEDEF3-0D22-ECC5-042F-8AB1E39E8F85}"/>
              </a:ext>
            </a:extLst>
          </p:cNvPr>
          <p:cNvSpPr>
            <a:spLocks noGrp="1"/>
          </p:cNvSpPr>
          <p:nvPr>
            <p:ph idx="1"/>
          </p:nvPr>
        </p:nvSpPr>
        <p:spPr/>
        <p:txBody>
          <a:bodyPr/>
          <a:lstStyle/>
          <a:p>
            <a:pPr marL="0" indent="0">
              <a:buNone/>
            </a:pPr>
            <a:r>
              <a:rPr lang="en-US" dirty="0"/>
              <a:t>To measure residual radiation from equipment/waste:</a:t>
            </a:r>
            <a:endParaRPr lang="en-GB" dirty="0"/>
          </a:p>
        </p:txBody>
      </p:sp>
      <p:sp>
        <p:nvSpPr>
          <p:cNvPr id="4" name="Date Placeholder 3">
            <a:extLst>
              <a:ext uri="{FF2B5EF4-FFF2-40B4-BE49-F238E27FC236}">
                <a16:creationId xmlns:a16="http://schemas.microsoft.com/office/drawing/2014/main" id="{E08BEA51-78D1-013A-25E3-01B3744E8161}"/>
              </a:ext>
            </a:extLst>
          </p:cNvPr>
          <p:cNvSpPr>
            <a:spLocks noGrp="1"/>
          </p:cNvSpPr>
          <p:nvPr>
            <p:ph type="dt" sz="half" idx="10"/>
          </p:nvPr>
        </p:nvSpPr>
        <p:spPr/>
        <p:txBody>
          <a:bodyPr/>
          <a:lstStyle/>
          <a:p>
            <a:r>
              <a:rPr lang="en-US"/>
              <a:t>October 2023</a:t>
            </a:r>
            <a:endParaRPr lang="en-GB"/>
          </a:p>
        </p:txBody>
      </p:sp>
      <p:sp>
        <p:nvSpPr>
          <p:cNvPr id="5" name="Footer Placeholder 4">
            <a:extLst>
              <a:ext uri="{FF2B5EF4-FFF2-40B4-BE49-F238E27FC236}">
                <a16:creationId xmlns:a16="http://schemas.microsoft.com/office/drawing/2014/main" id="{90CE17A3-9C57-0390-5CD3-026D9BDB3E35}"/>
              </a:ext>
            </a:extLst>
          </p:cNvPr>
          <p:cNvSpPr>
            <a:spLocks noGrp="1"/>
          </p:cNvSpPr>
          <p:nvPr>
            <p:ph type="ftr" sz="quarter" idx="11"/>
          </p:nvPr>
        </p:nvSpPr>
        <p:spPr/>
        <p:txBody>
          <a:bodyPr/>
          <a:lstStyle/>
          <a:p>
            <a:r>
              <a:rPr lang="en-GB"/>
              <a:t>RADMEP Workshop 2024</a:t>
            </a:r>
          </a:p>
        </p:txBody>
      </p:sp>
      <p:sp>
        <p:nvSpPr>
          <p:cNvPr id="6" name="Slide Number Placeholder 5">
            <a:extLst>
              <a:ext uri="{FF2B5EF4-FFF2-40B4-BE49-F238E27FC236}">
                <a16:creationId xmlns:a16="http://schemas.microsoft.com/office/drawing/2014/main" id="{1F43F161-B25A-0643-5BDF-4BA257A72D9B}"/>
              </a:ext>
            </a:extLst>
          </p:cNvPr>
          <p:cNvSpPr>
            <a:spLocks noGrp="1"/>
          </p:cNvSpPr>
          <p:nvPr>
            <p:ph type="sldNum" sz="quarter" idx="12"/>
          </p:nvPr>
        </p:nvSpPr>
        <p:spPr/>
        <p:txBody>
          <a:bodyPr/>
          <a:lstStyle/>
          <a:p>
            <a:fld id="{BCD55979-00CC-4874-A80E-0959E76EB92F}" type="slidenum">
              <a:rPr lang="en-GB" smtClean="0"/>
              <a:t>33</a:t>
            </a:fld>
            <a:endParaRPr lang="en-GB"/>
          </a:p>
        </p:txBody>
      </p:sp>
      <p:pic>
        <p:nvPicPr>
          <p:cNvPr id="7" name="Picture 6" descr="1">
            <a:extLst>
              <a:ext uri="{FF2B5EF4-FFF2-40B4-BE49-F238E27FC236}">
                <a16:creationId xmlns:a16="http://schemas.microsoft.com/office/drawing/2014/main" id="{F219818A-BFAF-02DB-463D-4D95EAD57F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9469" y="2239564"/>
            <a:ext cx="1526196" cy="203747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C2694412-6F23-CD99-0386-544D9CD16B26}"/>
              </a:ext>
            </a:extLst>
          </p:cNvPr>
          <p:cNvSpPr txBox="1"/>
          <p:nvPr/>
        </p:nvSpPr>
        <p:spPr>
          <a:xfrm>
            <a:off x="637187" y="4211291"/>
            <a:ext cx="2526525" cy="369332"/>
          </a:xfrm>
          <a:prstGeom prst="rect">
            <a:avLst/>
          </a:prstGeom>
          <a:noFill/>
        </p:spPr>
        <p:txBody>
          <a:bodyPr wrap="none" rtlCol="0">
            <a:spAutoFit/>
          </a:bodyPr>
          <a:lstStyle/>
          <a:p>
            <a:r>
              <a:rPr lang="en-US" dirty="0"/>
              <a:t>g-spectrometry samples</a:t>
            </a:r>
          </a:p>
        </p:txBody>
      </p:sp>
      <p:sp>
        <p:nvSpPr>
          <p:cNvPr id="9" name="TextBox 8">
            <a:extLst>
              <a:ext uri="{FF2B5EF4-FFF2-40B4-BE49-F238E27FC236}">
                <a16:creationId xmlns:a16="http://schemas.microsoft.com/office/drawing/2014/main" id="{F65BC206-2D53-23FA-516D-A980DA4C188F}"/>
              </a:ext>
            </a:extLst>
          </p:cNvPr>
          <p:cNvSpPr txBox="1"/>
          <p:nvPr/>
        </p:nvSpPr>
        <p:spPr>
          <a:xfrm>
            <a:off x="3612240" y="4749738"/>
            <a:ext cx="2322687" cy="369332"/>
          </a:xfrm>
          <a:prstGeom prst="rect">
            <a:avLst/>
          </a:prstGeom>
          <a:noFill/>
        </p:spPr>
        <p:txBody>
          <a:bodyPr wrap="none" rtlCol="0">
            <a:spAutoFit/>
          </a:bodyPr>
          <a:lstStyle/>
          <a:p>
            <a:r>
              <a:rPr lang="en-US" dirty="0"/>
              <a:t>Total gamma counters</a:t>
            </a:r>
          </a:p>
        </p:txBody>
      </p:sp>
      <p:pic>
        <p:nvPicPr>
          <p:cNvPr id="10" name="Picture 9" descr="20221025_073225.jpg">
            <a:extLst>
              <a:ext uri="{FF2B5EF4-FFF2-40B4-BE49-F238E27FC236}">
                <a16:creationId xmlns:a16="http://schemas.microsoft.com/office/drawing/2014/main" id="{A126A99D-60F4-034E-7161-93451FC8C601}"/>
              </a:ext>
            </a:extLst>
          </p:cNvPr>
          <p:cNvPicPr>
            <a:picLocks noChangeAspect="1"/>
          </p:cNvPicPr>
          <p:nvPr/>
        </p:nvPicPr>
        <p:blipFill rotWithShape="1">
          <a:blip r:embed="rId3"/>
          <a:srcRect l="23509" r="5263" b="467"/>
          <a:stretch/>
        </p:blipFill>
        <p:spPr>
          <a:xfrm>
            <a:off x="3663967" y="2261444"/>
            <a:ext cx="2219235" cy="2335111"/>
          </a:xfrm>
          <a:prstGeom prst="rect">
            <a:avLst/>
          </a:prstGeom>
        </p:spPr>
      </p:pic>
      <p:pic>
        <p:nvPicPr>
          <p:cNvPr id="12" name="Picture 11">
            <a:extLst>
              <a:ext uri="{FF2B5EF4-FFF2-40B4-BE49-F238E27FC236}">
                <a16:creationId xmlns:a16="http://schemas.microsoft.com/office/drawing/2014/main" id="{47B31033-101E-C326-9A15-D676FE31A1CD}"/>
              </a:ext>
            </a:extLst>
          </p:cNvPr>
          <p:cNvPicPr>
            <a:picLocks noChangeAspect="1"/>
          </p:cNvPicPr>
          <p:nvPr/>
        </p:nvPicPr>
        <p:blipFill>
          <a:blip r:embed="rId4"/>
          <a:stretch>
            <a:fillRect/>
          </a:stretch>
        </p:blipFill>
        <p:spPr>
          <a:xfrm>
            <a:off x="8127464" y="2288355"/>
            <a:ext cx="2199816" cy="1493660"/>
          </a:xfrm>
          <a:prstGeom prst="rect">
            <a:avLst/>
          </a:prstGeom>
          <a:scene3d>
            <a:camera prst="orthographicFront">
              <a:rot lat="0" lon="10800000" rev="0"/>
            </a:camera>
            <a:lightRig rig="threePt" dir="t"/>
          </a:scene3d>
        </p:spPr>
      </p:pic>
      <p:sp>
        <p:nvSpPr>
          <p:cNvPr id="16" name="TextBox 15">
            <a:extLst>
              <a:ext uri="{FF2B5EF4-FFF2-40B4-BE49-F238E27FC236}">
                <a16:creationId xmlns:a16="http://schemas.microsoft.com/office/drawing/2014/main" id="{FE417BA7-FCC9-CAE1-EEB9-CC3FF87C0E02}"/>
              </a:ext>
            </a:extLst>
          </p:cNvPr>
          <p:cNvSpPr txBox="1"/>
          <p:nvPr/>
        </p:nvSpPr>
        <p:spPr>
          <a:xfrm>
            <a:off x="7478380" y="3868504"/>
            <a:ext cx="3340915" cy="646331"/>
          </a:xfrm>
          <a:prstGeom prst="rect">
            <a:avLst/>
          </a:prstGeom>
          <a:noFill/>
        </p:spPr>
        <p:txBody>
          <a:bodyPr wrap="none" rtlCol="0">
            <a:spAutoFit/>
          </a:bodyPr>
          <a:lstStyle/>
          <a:p>
            <a:r>
              <a:rPr lang="en-US" dirty="0"/>
              <a:t>Handheld BGO counters</a:t>
            </a:r>
            <a:br>
              <a:rPr lang="en-US" dirty="0"/>
            </a:br>
            <a:r>
              <a:rPr lang="en-US" dirty="0"/>
              <a:t>(Bismuth </a:t>
            </a:r>
            <a:r>
              <a:rPr lang="en-US" dirty="0" err="1"/>
              <a:t>Germanate</a:t>
            </a:r>
            <a:r>
              <a:rPr lang="en-US" dirty="0"/>
              <a:t> scintillators)</a:t>
            </a:r>
          </a:p>
        </p:txBody>
      </p:sp>
      <p:sp>
        <p:nvSpPr>
          <p:cNvPr id="17" name="Arrow: Down 16">
            <a:extLst>
              <a:ext uri="{FF2B5EF4-FFF2-40B4-BE49-F238E27FC236}">
                <a16:creationId xmlns:a16="http://schemas.microsoft.com/office/drawing/2014/main" id="{A5773328-6590-9DB4-A1C4-B490FD031BB0}"/>
              </a:ext>
            </a:extLst>
          </p:cNvPr>
          <p:cNvSpPr/>
          <p:nvPr/>
        </p:nvSpPr>
        <p:spPr>
          <a:xfrm>
            <a:off x="1618293" y="4596555"/>
            <a:ext cx="228620" cy="369332"/>
          </a:xfrm>
          <a:prstGeom prst="downArrow">
            <a:avLst/>
          </a:prstGeom>
          <a:solidFill>
            <a:schemeClr val="tx1">
              <a:lumMod val="20000"/>
              <a:lumOff val="8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6B3D6927-CAF6-B75A-60E3-00C2E1EF0C6C}"/>
              </a:ext>
            </a:extLst>
          </p:cNvPr>
          <p:cNvSpPr txBox="1"/>
          <p:nvPr/>
        </p:nvSpPr>
        <p:spPr>
          <a:xfrm>
            <a:off x="691006" y="5119070"/>
            <a:ext cx="2214965" cy="646331"/>
          </a:xfrm>
          <a:prstGeom prst="rect">
            <a:avLst/>
          </a:prstGeom>
          <a:noFill/>
        </p:spPr>
        <p:txBody>
          <a:bodyPr wrap="none" rtlCol="0">
            <a:spAutoFit/>
          </a:bodyPr>
          <a:lstStyle/>
          <a:p>
            <a:r>
              <a:rPr lang="en-US" dirty="0"/>
              <a:t>yields information on</a:t>
            </a:r>
            <a:br>
              <a:rPr lang="en-US" dirty="0"/>
            </a:br>
            <a:r>
              <a:rPr lang="en-US" dirty="0"/>
              <a:t>nuclide inventory</a:t>
            </a:r>
          </a:p>
        </p:txBody>
      </p:sp>
      <p:sp>
        <p:nvSpPr>
          <p:cNvPr id="19" name="TextBox 18">
            <a:extLst>
              <a:ext uri="{FF2B5EF4-FFF2-40B4-BE49-F238E27FC236}">
                <a16:creationId xmlns:a16="http://schemas.microsoft.com/office/drawing/2014/main" id="{3C25850E-145B-27DB-BB08-9B031CEA5F8C}"/>
              </a:ext>
            </a:extLst>
          </p:cNvPr>
          <p:cNvSpPr txBox="1"/>
          <p:nvPr/>
        </p:nvSpPr>
        <p:spPr>
          <a:xfrm>
            <a:off x="7609061" y="5230124"/>
            <a:ext cx="3891515" cy="646331"/>
          </a:xfrm>
          <a:prstGeom prst="rect">
            <a:avLst/>
          </a:prstGeom>
          <a:noFill/>
        </p:spPr>
        <p:txBody>
          <a:bodyPr wrap="none" rtlCol="0">
            <a:spAutoFit/>
          </a:bodyPr>
          <a:lstStyle/>
          <a:p>
            <a:pPr algn="ctr"/>
            <a:r>
              <a:rPr lang="en-US" dirty="0"/>
              <a:t>agnostic to nuclide inventory</a:t>
            </a:r>
          </a:p>
          <a:p>
            <a:pPr algn="ctr"/>
            <a:r>
              <a:rPr lang="en-US" dirty="0">
                <a:sym typeface="Wingdings" panose="05000000000000000000" pitchFamily="2" charset="2"/>
              </a:rPr>
              <a:t> appropriate calibration is important</a:t>
            </a:r>
            <a:endParaRPr lang="en-US" dirty="0"/>
          </a:p>
        </p:txBody>
      </p:sp>
      <p:sp>
        <p:nvSpPr>
          <p:cNvPr id="20" name="Arrow: Down 19">
            <a:extLst>
              <a:ext uri="{FF2B5EF4-FFF2-40B4-BE49-F238E27FC236}">
                <a16:creationId xmlns:a16="http://schemas.microsoft.com/office/drawing/2014/main" id="{DCB6317C-7F76-A651-36A9-222E127638DE}"/>
              </a:ext>
            </a:extLst>
          </p:cNvPr>
          <p:cNvSpPr/>
          <p:nvPr/>
        </p:nvSpPr>
        <p:spPr>
          <a:xfrm>
            <a:off x="4563985" y="5087587"/>
            <a:ext cx="228620" cy="369332"/>
          </a:xfrm>
          <a:prstGeom prst="downArrow">
            <a:avLst/>
          </a:prstGeom>
          <a:solidFill>
            <a:schemeClr val="tx1">
              <a:lumMod val="20000"/>
              <a:lumOff val="8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2" name="Arrow: Down 21">
            <a:extLst>
              <a:ext uri="{FF2B5EF4-FFF2-40B4-BE49-F238E27FC236}">
                <a16:creationId xmlns:a16="http://schemas.microsoft.com/office/drawing/2014/main" id="{A17B9E47-C24F-1B4A-A442-564E049B4281}"/>
              </a:ext>
            </a:extLst>
          </p:cNvPr>
          <p:cNvSpPr/>
          <p:nvPr/>
        </p:nvSpPr>
        <p:spPr>
          <a:xfrm>
            <a:off x="9326198" y="4687813"/>
            <a:ext cx="228620" cy="369332"/>
          </a:xfrm>
          <a:prstGeom prst="downArrow">
            <a:avLst/>
          </a:prstGeom>
          <a:solidFill>
            <a:schemeClr val="tx1">
              <a:lumMod val="20000"/>
              <a:lumOff val="8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6AF8DD73-C6F1-07E1-F0C5-F5CDFF5FF5FB}"/>
              </a:ext>
            </a:extLst>
          </p:cNvPr>
          <p:cNvSpPr txBox="1"/>
          <p:nvPr/>
        </p:nvSpPr>
        <p:spPr>
          <a:xfrm>
            <a:off x="2905971" y="5418436"/>
            <a:ext cx="3891515" cy="646331"/>
          </a:xfrm>
          <a:prstGeom prst="rect">
            <a:avLst/>
          </a:prstGeom>
          <a:noFill/>
        </p:spPr>
        <p:txBody>
          <a:bodyPr wrap="none" rtlCol="0">
            <a:spAutoFit/>
          </a:bodyPr>
          <a:lstStyle/>
          <a:p>
            <a:pPr algn="ctr"/>
            <a:r>
              <a:rPr lang="en-US" dirty="0"/>
              <a:t>agnostic to nuclide inventory</a:t>
            </a:r>
          </a:p>
          <a:p>
            <a:pPr algn="ctr"/>
            <a:r>
              <a:rPr lang="en-US" dirty="0">
                <a:sym typeface="Wingdings" panose="05000000000000000000" pitchFamily="2" charset="2"/>
              </a:rPr>
              <a:t> appropriate calibration is important</a:t>
            </a:r>
            <a:endParaRPr lang="en-US" dirty="0"/>
          </a:p>
        </p:txBody>
      </p:sp>
    </p:spTree>
    <p:extLst>
      <p:ext uri="{BB962C8B-B14F-4D97-AF65-F5344CB8AC3E}">
        <p14:creationId xmlns:p14="http://schemas.microsoft.com/office/powerpoint/2010/main" val="2297931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6" grpId="0"/>
      <p:bldP spid="19" grpId="0"/>
      <p:bldP spid="20" grpId="0" animBg="1"/>
      <p:bldP spid="22" grpId="0" animBg="1"/>
      <p:bldP spid="2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62450" y="2604585"/>
            <a:ext cx="6312947" cy="707886"/>
          </a:xfrm>
          <a:prstGeom prst="rect">
            <a:avLst/>
          </a:prstGeom>
          <a:noFill/>
        </p:spPr>
        <p:txBody>
          <a:bodyPr wrap="none" rtlCol="0">
            <a:spAutoFit/>
          </a:bodyPr>
          <a:lstStyle/>
          <a:p>
            <a:r>
              <a:rPr lang="en-US" sz="4000" dirty="0">
                <a:solidFill>
                  <a:schemeClr val="bg2">
                    <a:lumMod val="10000"/>
                  </a:schemeClr>
                </a:solidFill>
                <a:latin typeface="Segoe UI Light" panose="020B0502040204020203" pitchFamily="34" charset="0"/>
                <a:cs typeface="Segoe UI Light" panose="020B0502040204020203" pitchFamily="34" charset="0"/>
              </a:rPr>
              <a:t>Thank you for your attention</a:t>
            </a:r>
          </a:p>
        </p:txBody>
      </p:sp>
      <p:sp>
        <p:nvSpPr>
          <p:cNvPr id="2" name="TextBox 1">
            <a:extLst>
              <a:ext uri="{FF2B5EF4-FFF2-40B4-BE49-F238E27FC236}">
                <a16:creationId xmlns:a16="http://schemas.microsoft.com/office/drawing/2014/main" id="{FBABD09F-980E-7EE0-6ABE-2DA53DBBD6C1}"/>
              </a:ext>
            </a:extLst>
          </p:cNvPr>
          <p:cNvSpPr txBox="1"/>
          <p:nvPr/>
        </p:nvSpPr>
        <p:spPr>
          <a:xfrm>
            <a:off x="736160" y="3883754"/>
            <a:ext cx="10619252" cy="307777"/>
          </a:xfrm>
          <a:prstGeom prst="rect">
            <a:avLst/>
          </a:prstGeom>
          <a:noFill/>
        </p:spPr>
        <p:txBody>
          <a:bodyPr wrap="square" rtlCol="0">
            <a:spAutoFit/>
          </a:bodyPr>
          <a:lstStyle/>
          <a:p>
            <a:pPr algn="ctr"/>
            <a:r>
              <a:rPr lang="en-US" sz="1400" dirty="0">
                <a:latin typeface="Segoe UI Light" panose="020B0502040204020203" pitchFamily="34" charset="0"/>
                <a:cs typeface="Segoe UI Light" panose="020B0502040204020203" pitchFamily="34" charset="0"/>
              </a:rPr>
              <a:t>Acknowledgements: all members of the HSE-RP group who all contributed in one way or the other to this material</a:t>
            </a:r>
          </a:p>
        </p:txBody>
      </p:sp>
    </p:spTree>
    <p:extLst>
      <p:ext uri="{BB962C8B-B14F-4D97-AF65-F5344CB8AC3E}">
        <p14:creationId xmlns:p14="http://schemas.microsoft.com/office/powerpoint/2010/main" val="42391215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C0C77-28EC-2280-2A7D-E8545F98CB3D}"/>
              </a:ext>
            </a:extLst>
          </p:cNvPr>
          <p:cNvSpPr>
            <a:spLocks noGrp="1"/>
          </p:cNvSpPr>
          <p:nvPr>
            <p:ph type="title"/>
          </p:nvPr>
        </p:nvSpPr>
        <p:spPr>
          <a:xfrm>
            <a:off x="156411" y="-45080"/>
            <a:ext cx="11267950" cy="1120501"/>
          </a:xfrm>
        </p:spPr>
        <p:txBody>
          <a:bodyPr/>
          <a:lstStyle/>
          <a:p>
            <a:r>
              <a:rPr lang="en-US" dirty="0"/>
              <a:t>What is residual radiation?</a:t>
            </a:r>
            <a:endParaRPr lang="en-GB" dirty="0"/>
          </a:p>
        </p:txBody>
      </p:sp>
      <p:sp>
        <p:nvSpPr>
          <p:cNvPr id="5" name="Date Placeholder 4">
            <a:extLst>
              <a:ext uri="{FF2B5EF4-FFF2-40B4-BE49-F238E27FC236}">
                <a16:creationId xmlns:a16="http://schemas.microsoft.com/office/drawing/2014/main" id="{F701F3F7-1AE1-EDA1-271B-9C1788889574}"/>
              </a:ext>
            </a:extLst>
          </p:cNvPr>
          <p:cNvSpPr>
            <a:spLocks noGrp="1"/>
          </p:cNvSpPr>
          <p:nvPr>
            <p:ph type="dt" sz="half" idx="10"/>
          </p:nvPr>
        </p:nvSpPr>
        <p:spPr/>
        <p:txBody>
          <a:bodyPr/>
          <a:lstStyle/>
          <a:p>
            <a:r>
              <a:rPr lang="en-US"/>
              <a:t>October 2023</a:t>
            </a:r>
            <a:endParaRPr lang="en-GB"/>
          </a:p>
        </p:txBody>
      </p:sp>
      <p:sp>
        <p:nvSpPr>
          <p:cNvPr id="6" name="Footer Placeholder 5">
            <a:extLst>
              <a:ext uri="{FF2B5EF4-FFF2-40B4-BE49-F238E27FC236}">
                <a16:creationId xmlns:a16="http://schemas.microsoft.com/office/drawing/2014/main" id="{86777849-DA26-02F5-CA2E-1AFF05CD9A66}"/>
              </a:ext>
            </a:extLst>
          </p:cNvPr>
          <p:cNvSpPr>
            <a:spLocks noGrp="1"/>
          </p:cNvSpPr>
          <p:nvPr>
            <p:ph type="ftr" sz="quarter" idx="11"/>
          </p:nvPr>
        </p:nvSpPr>
        <p:spPr/>
        <p:txBody>
          <a:bodyPr/>
          <a:lstStyle/>
          <a:p>
            <a:r>
              <a:rPr lang="en-GB"/>
              <a:t>RADMEP Workshop 2024</a:t>
            </a:r>
          </a:p>
        </p:txBody>
      </p:sp>
      <p:sp>
        <p:nvSpPr>
          <p:cNvPr id="7" name="Slide Number Placeholder 6">
            <a:extLst>
              <a:ext uri="{FF2B5EF4-FFF2-40B4-BE49-F238E27FC236}">
                <a16:creationId xmlns:a16="http://schemas.microsoft.com/office/drawing/2014/main" id="{74858F67-F9A8-1F40-772F-6759A1FC987E}"/>
              </a:ext>
            </a:extLst>
          </p:cNvPr>
          <p:cNvSpPr>
            <a:spLocks noGrp="1"/>
          </p:cNvSpPr>
          <p:nvPr>
            <p:ph type="sldNum" sz="quarter" idx="12"/>
          </p:nvPr>
        </p:nvSpPr>
        <p:spPr/>
        <p:txBody>
          <a:bodyPr/>
          <a:lstStyle/>
          <a:p>
            <a:fld id="{BCD55979-00CC-4874-A80E-0959E76EB92F}" type="slidenum">
              <a:rPr lang="en-GB" smtClean="0"/>
              <a:t>4</a:t>
            </a:fld>
            <a:endParaRPr lang="en-GB"/>
          </a:p>
        </p:txBody>
      </p:sp>
      <p:sp>
        <p:nvSpPr>
          <p:cNvPr id="10" name="TextBox 9">
            <a:extLst>
              <a:ext uri="{FF2B5EF4-FFF2-40B4-BE49-F238E27FC236}">
                <a16:creationId xmlns:a16="http://schemas.microsoft.com/office/drawing/2014/main" id="{2B5B6E16-E4C1-4B74-6861-C3A3D262AC43}"/>
              </a:ext>
            </a:extLst>
          </p:cNvPr>
          <p:cNvSpPr txBox="1"/>
          <p:nvPr/>
        </p:nvSpPr>
        <p:spPr>
          <a:xfrm>
            <a:off x="9075545" y="1203158"/>
            <a:ext cx="2831416" cy="1200329"/>
          </a:xfrm>
          <a:prstGeom prst="rect">
            <a:avLst/>
          </a:prstGeom>
          <a:noFill/>
        </p:spPr>
        <p:txBody>
          <a:bodyPr wrap="none" rtlCol="0">
            <a:spAutoFit/>
          </a:bodyPr>
          <a:lstStyle/>
          <a:p>
            <a:r>
              <a:rPr lang="en-US" b="1" dirty="0"/>
              <a:t>CERF irradiation facility</a:t>
            </a:r>
          </a:p>
          <a:p>
            <a:endParaRPr lang="en-US" dirty="0"/>
          </a:p>
          <a:p>
            <a:pPr marL="285750" indent="-285750">
              <a:buFont typeface="Arial" panose="020B0604020202020204" pitchFamily="34" charset="0"/>
              <a:buChar char="•"/>
            </a:pPr>
            <a:r>
              <a:rPr lang="en-US" dirty="0"/>
              <a:t>Protons with 120 GeV/</a:t>
            </a:r>
            <a:r>
              <a:rPr lang="en-US" i="1" dirty="0"/>
              <a:t>c</a:t>
            </a:r>
          </a:p>
          <a:p>
            <a:pPr marL="285750" indent="-285750">
              <a:buFont typeface="Arial" panose="020B0604020202020204" pitchFamily="34" charset="0"/>
              <a:buChar char="•"/>
            </a:pPr>
            <a:r>
              <a:rPr lang="en-US" dirty="0"/>
              <a:t>Cu target (50 cm length)</a:t>
            </a:r>
            <a:endParaRPr lang="en-GB" dirty="0"/>
          </a:p>
        </p:txBody>
      </p:sp>
      <p:sp>
        <p:nvSpPr>
          <p:cNvPr id="11" name="TextBox 10">
            <a:extLst>
              <a:ext uri="{FF2B5EF4-FFF2-40B4-BE49-F238E27FC236}">
                <a16:creationId xmlns:a16="http://schemas.microsoft.com/office/drawing/2014/main" id="{376AAC5C-D829-7764-8D38-10080A23FFFD}"/>
              </a:ext>
            </a:extLst>
          </p:cNvPr>
          <p:cNvSpPr txBox="1"/>
          <p:nvPr/>
        </p:nvSpPr>
        <p:spPr>
          <a:xfrm>
            <a:off x="9051403" y="5068669"/>
            <a:ext cx="2879699" cy="646331"/>
          </a:xfrm>
          <a:prstGeom prst="rect">
            <a:avLst/>
          </a:prstGeom>
          <a:noFill/>
        </p:spPr>
        <p:txBody>
          <a:bodyPr wrap="none" rtlCol="0">
            <a:spAutoFit/>
          </a:bodyPr>
          <a:lstStyle/>
          <a:p>
            <a:r>
              <a:rPr lang="en-US" dirty="0"/>
              <a:t>First let’s have a look at the</a:t>
            </a:r>
          </a:p>
          <a:p>
            <a:r>
              <a:rPr lang="en-US" dirty="0"/>
              <a:t>“prompt” hadronic radiation</a:t>
            </a:r>
            <a:endParaRPr lang="en-GB" dirty="0"/>
          </a:p>
        </p:txBody>
      </p:sp>
      <p:pic>
        <p:nvPicPr>
          <p:cNvPr id="12" name="CERF-hadronic-USRBIN-2019-2">
            <a:hlinkClick r:id="" action="ppaction://media"/>
            <a:extLst>
              <a:ext uri="{FF2B5EF4-FFF2-40B4-BE49-F238E27FC236}">
                <a16:creationId xmlns:a16="http://schemas.microsoft.com/office/drawing/2014/main" id="{161A1620-D9E9-DCE8-9A30-99AE116E339B}"/>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b="13192"/>
          <a:stretch/>
        </p:blipFill>
        <p:spPr>
          <a:xfrm>
            <a:off x="61659" y="1010652"/>
            <a:ext cx="8461661" cy="4972179"/>
          </a:xfrm>
          <a:prstGeom prst="rect">
            <a:avLst/>
          </a:prstGeom>
        </p:spPr>
      </p:pic>
      <p:grpSp>
        <p:nvGrpSpPr>
          <p:cNvPr id="27" name="Group 26">
            <a:extLst>
              <a:ext uri="{FF2B5EF4-FFF2-40B4-BE49-F238E27FC236}">
                <a16:creationId xmlns:a16="http://schemas.microsoft.com/office/drawing/2014/main" id="{FE6C268E-9815-66BA-79BA-C46F9DE74825}"/>
              </a:ext>
            </a:extLst>
          </p:cNvPr>
          <p:cNvGrpSpPr/>
          <p:nvPr/>
        </p:nvGrpSpPr>
        <p:grpSpPr>
          <a:xfrm>
            <a:off x="285039" y="1010652"/>
            <a:ext cx="5661368" cy="565448"/>
            <a:chOff x="3575720" y="536096"/>
            <a:chExt cx="5661368" cy="565448"/>
          </a:xfrm>
        </p:grpSpPr>
        <p:pic>
          <p:nvPicPr>
            <p:cNvPr id="13" name="Picture 2">
              <a:extLst>
                <a:ext uri="{FF2B5EF4-FFF2-40B4-BE49-F238E27FC236}">
                  <a16:creationId xmlns:a16="http://schemas.microsoft.com/office/drawing/2014/main" id="{05CCCF56-9C86-EDCF-0A1A-86C9BFE2CC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69176" y="882823"/>
              <a:ext cx="454616" cy="190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3">
              <a:extLst>
                <a:ext uri="{FF2B5EF4-FFF2-40B4-BE49-F238E27FC236}">
                  <a16:creationId xmlns:a16="http://schemas.microsoft.com/office/drawing/2014/main" id="{F70AB73D-7097-8F4D-0D4D-EEDB8F7CA53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26918" y="893667"/>
              <a:ext cx="438150" cy="2078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4">
              <a:extLst>
                <a:ext uri="{FF2B5EF4-FFF2-40B4-BE49-F238E27FC236}">
                  <a16:creationId xmlns:a16="http://schemas.microsoft.com/office/drawing/2014/main" id="{2118554C-BB42-339B-6FC8-32CE6BE5BCF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54393" y="907117"/>
              <a:ext cx="428625" cy="180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5">
              <a:extLst>
                <a:ext uri="{FF2B5EF4-FFF2-40B4-BE49-F238E27FC236}">
                  <a16:creationId xmlns:a16="http://schemas.microsoft.com/office/drawing/2014/main" id="{826C5412-A90C-1197-86F1-B0EEBB33164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65117" y="918458"/>
              <a:ext cx="438150" cy="181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6">
              <a:extLst>
                <a:ext uri="{FF2B5EF4-FFF2-40B4-BE49-F238E27FC236}">
                  <a16:creationId xmlns:a16="http://schemas.microsoft.com/office/drawing/2014/main" id="{EAEE55E0-9D13-67BA-C929-7D0F257A7DD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32930" y="880823"/>
              <a:ext cx="445628" cy="2072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7">
              <a:extLst>
                <a:ext uri="{FF2B5EF4-FFF2-40B4-BE49-F238E27FC236}">
                  <a16:creationId xmlns:a16="http://schemas.microsoft.com/office/drawing/2014/main" id="{3E7E02AC-B65A-449F-8551-940130E917E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86888" y="886588"/>
              <a:ext cx="447675" cy="2074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8">
              <a:extLst>
                <a:ext uri="{FF2B5EF4-FFF2-40B4-BE49-F238E27FC236}">
                  <a16:creationId xmlns:a16="http://schemas.microsoft.com/office/drawing/2014/main" id="{953BB115-CE50-BF08-857D-586C3B86989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49798" y="889277"/>
              <a:ext cx="438150" cy="190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a:extLst>
                <a:ext uri="{FF2B5EF4-FFF2-40B4-BE49-F238E27FC236}">
                  <a16:creationId xmlns:a16="http://schemas.microsoft.com/office/drawing/2014/main" id="{021F3C0D-A796-91DC-FEF3-7C3E11983C85}"/>
                </a:ext>
              </a:extLst>
            </p:cNvPr>
            <p:cNvSpPr txBox="1"/>
            <p:nvPr/>
          </p:nvSpPr>
          <p:spPr>
            <a:xfrm>
              <a:off x="3575720" y="536096"/>
              <a:ext cx="1512168" cy="369332"/>
            </a:xfrm>
            <a:prstGeom prst="rect">
              <a:avLst/>
            </a:prstGeom>
            <a:noFill/>
          </p:spPr>
          <p:txBody>
            <a:bodyPr wrap="square" rtlCol="0">
              <a:spAutoFit/>
            </a:bodyPr>
            <a:lstStyle/>
            <a:p>
              <a:pPr eaLnBrk="1" fontAlgn="auto" hangingPunct="1">
                <a:spcBef>
                  <a:spcPts val="0"/>
                </a:spcBef>
                <a:spcAft>
                  <a:spcPts val="0"/>
                </a:spcAft>
                <a:defRPr/>
              </a:pPr>
              <a:r>
                <a:rPr lang="en-US" dirty="0">
                  <a:solidFill>
                    <a:prstClr val="black"/>
                  </a:solidFill>
                  <a:latin typeface="Calibri"/>
                </a:rPr>
                <a:t>Proton</a:t>
              </a:r>
            </a:p>
          </p:txBody>
        </p:sp>
        <p:sp>
          <p:nvSpPr>
            <p:cNvPr id="21" name="TextBox 20">
              <a:extLst>
                <a:ext uri="{FF2B5EF4-FFF2-40B4-BE49-F238E27FC236}">
                  <a16:creationId xmlns:a16="http://schemas.microsoft.com/office/drawing/2014/main" id="{476647FE-20F7-9573-71C9-8274754F463C}"/>
                </a:ext>
              </a:extLst>
            </p:cNvPr>
            <p:cNvSpPr txBox="1"/>
            <p:nvPr/>
          </p:nvSpPr>
          <p:spPr>
            <a:xfrm>
              <a:off x="4331804" y="546055"/>
              <a:ext cx="1512168" cy="369332"/>
            </a:xfrm>
            <a:prstGeom prst="rect">
              <a:avLst/>
            </a:prstGeom>
            <a:noFill/>
          </p:spPr>
          <p:txBody>
            <a:bodyPr wrap="square" rtlCol="0">
              <a:spAutoFit/>
            </a:bodyPr>
            <a:lstStyle/>
            <a:p>
              <a:pPr eaLnBrk="1" fontAlgn="auto" hangingPunct="1">
                <a:spcBef>
                  <a:spcPts val="0"/>
                </a:spcBef>
                <a:spcAft>
                  <a:spcPts val="0"/>
                </a:spcAft>
                <a:defRPr/>
              </a:pPr>
              <a:r>
                <a:rPr lang="en-US" dirty="0">
                  <a:solidFill>
                    <a:prstClr val="black"/>
                  </a:solidFill>
                  <a:latin typeface="Calibri"/>
                </a:rPr>
                <a:t>Neutron</a:t>
              </a:r>
            </a:p>
          </p:txBody>
        </p:sp>
        <p:sp>
          <p:nvSpPr>
            <p:cNvPr id="22" name="TextBox 21">
              <a:extLst>
                <a:ext uri="{FF2B5EF4-FFF2-40B4-BE49-F238E27FC236}">
                  <a16:creationId xmlns:a16="http://schemas.microsoft.com/office/drawing/2014/main" id="{56CC96F5-13BF-3E59-1E2E-46EB5C44D23C}"/>
                </a:ext>
              </a:extLst>
            </p:cNvPr>
            <p:cNvSpPr txBox="1"/>
            <p:nvPr/>
          </p:nvSpPr>
          <p:spPr>
            <a:xfrm>
              <a:off x="5282971" y="556014"/>
              <a:ext cx="1080120" cy="369332"/>
            </a:xfrm>
            <a:prstGeom prst="rect">
              <a:avLst/>
            </a:prstGeom>
            <a:noFill/>
          </p:spPr>
          <p:txBody>
            <a:bodyPr wrap="square" rtlCol="0">
              <a:spAutoFit/>
            </a:bodyPr>
            <a:lstStyle/>
            <a:p>
              <a:pPr eaLnBrk="1" fontAlgn="auto" hangingPunct="1">
                <a:spcBef>
                  <a:spcPts val="0"/>
                </a:spcBef>
                <a:spcAft>
                  <a:spcPts val="0"/>
                </a:spcAft>
                <a:defRPr/>
              </a:pPr>
              <a:r>
                <a:rPr lang="en-US" dirty="0">
                  <a:solidFill>
                    <a:prstClr val="black"/>
                  </a:solidFill>
                  <a:latin typeface="Calibri"/>
                </a:rPr>
                <a:t>Pion+</a:t>
              </a:r>
            </a:p>
          </p:txBody>
        </p:sp>
        <p:sp>
          <p:nvSpPr>
            <p:cNvPr id="23" name="TextBox 22">
              <a:extLst>
                <a:ext uri="{FF2B5EF4-FFF2-40B4-BE49-F238E27FC236}">
                  <a16:creationId xmlns:a16="http://schemas.microsoft.com/office/drawing/2014/main" id="{3E3C0AE0-3253-9D9C-3B21-8ECA02A51A5F}"/>
                </a:ext>
              </a:extLst>
            </p:cNvPr>
            <p:cNvSpPr txBox="1"/>
            <p:nvPr/>
          </p:nvSpPr>
          <p:spPr>
            <a:xfrm>
              <a:off x="5947888" y="573992"/>
              <a:ext cx="1080120" cy="369332"/>
            </a:xfrm>
            <a:prstGeom prst="rect">
              <a:avLst/>
            </a:prstGeom>
            <a:noFill/>
          </p:spPr>
          <p:txBody>
            <a:bodyPr wrap="square" rtlCol="0">
              <a:spAutoFit/>
            </a:bodyPr>
            <a:lstStyle/>
            <a:p>
              <a:pPr eaLnBrk="1" fontAlgn="auto" hangingPunct="1">
                <a:spcBef>
                  <a:spcPts val="0"/>
                </a:spcBef>
                <a:spcAft>
                  <a:spcPts val="0"/>
                </a:spcAft>
                <a:defRPr/>
              </a:pPr>
              <a:r>
                <a:rPr lang="en-US" dirty="0">
                  <a:solidFill>
                    <a:prstClr val="black"/>
                  </a:solidFill>
                  <a:latin typeface="Calibri"/>
                </a:rPr>
                <a:t>Pion-</a:t>
              </a:r>
            </a:p>
          </p:txBody>
        </p:sp>
        <p:sp>
          <p:nvSpPr>
            <p:cNvPr id="24" name="TextBox 23">
              <a:extLst>
                <a:ext uri="{FF2B5EF4-FFF2-40B4-BE49-F238E27FC236}">
                  <a16:creationId xmlns:a16="http://schemas.microsoft.com/office/drawing/2014/main" id="{76F6A8F6-A43B-268C-9A03-BF2D680D45EB}"/>
                </a:ext>
              </a:extLst>
            </p:cNvPr>
            <p:cNvSpPr txBox="1"/>
            <p:nvPr/>
          </p:nvSpPr>
          <p:spPr>
            <a:xfrm>
              <a:off x="6589859" y="564576"/>
              <a:ext cx="1405427" cy="369332"/>
            </a:xfrm>
            <a:prstGeom prst="rect">
              <a:avLst/>
            </a:prstGeom>
            <a:noFill/>
          </p:spPr>
          <p:txBody>
            <a:bodyPr wrap="square" rtlCol="0">
              <a:spAutoFit/>
            </a:bodyPr>
            <a:lstStyle/>
            <a:p>
              <a:pPr eaLnBrk="1" fontAlgn="auto" hangingPunct="1">
                <a:spcBef>
                  <a:spcPts val="0"/>
                </a:spcBef>
                <a:spcAft>
                  <a:spcPts val="0"/>
                </a:spcAft>
                <a:defRPr/>
              </a:pPr>
              <a:r>
                <a:rPr lang="en-US" dirty="0">
                  <a:solidFill>
                    <a:prstClr val="black"/>
                  </a:solidFill>
                  <a:latin typeface="Calibri"/>
                </a:rPr>
                <a:t>Electron</a:t>
              </a:r>
            </a:p>
          </p:txBody>
        </p:sp>
        <p:sp>
          <p:nvSpPr>
            <p:cNvPr id="25" name="TextBox 24">
              <a:extLst>
                <a:ext uri="{FF2B5EF4-FFF2-40B4-BE49-F238E27FC236}">
                  <a16:creationId xmlns:a16="http://schemas.microsoft.com/office/drawing/2014/main" id="{6F1DDFA3-758D-3E99-13F6-6307AE603B55}"/>
                </a:ext>
              </a:extLst>
            </p:cNvPr>
            <p:cNvSpPr txBox="1"/>
            <p:nvPr/>
          </p:nvSpPr>
          <p:spPr>
            <a:xfrm>
              <a:off x="7480305" y="573992"/>
              <a:ext cx="1405427" cy="369332"/>
            </a:xfrm>
            <a:prstGeom prst="rect">
              <a:avLst/>
            </a:prstGeom>
            <a:noFill/>
          </p:spPr>
          <p:txBody>
            <a:bodyPr wrap="square" rtlCol="0">
              <a:spAutoFit/>
            </a:bodyPr>
            <a:lstStyle/>
            <a:p>
              <a:pPr eaLnBrk="1" fontAlgn="auto" hangingPunct="1">
                <a:spcBef>
                  <a:spcPts val="0"/>
                </a:spcBef>
                <a:spcAft>
                  <a:spcPts val="0"/>
                </a:spcAft>
                <a:defRPr/>
              </a:pPr>
              <a:r>
                <a:rPr lang="en-US" dirty="0">
                  <a:solidFill>
                    <a:prstClr val="black"/>
                  </a:solidFill>
                  <a:latin typeface="Calibri"/>
                </a:rPr>
                <a:t>Positron</a:t>
              </a:r>
            </a:p>
          </p:txBody>
        </p:sp>
        <p:sp>
          <p:nvSpPr>
            <p:cNvPr id="26" name="TextBox 25">
              <a:extLst>
                <a:ext uri="{FF2B5EF4-FFF2-40B4-BE49-F238E27FC236}">
                  <a16:creationId xmlns:a16="http://schemas.microsoft.com/office/drawing/2014/main" id="{695671CD-8CF1-AA74-9E7B-E2EABB479958}"/>
                </a:ext>
              </a:extLst>
            </p:cNvPr>
            <p:cNvSpPr txBox="1"/>
            <p:nvPr/>
          </p:nvSpPr>
          <p:spPr>
            <a:xfrm>
              <a:off x="8372992" y="583408"/>
              <a:ext cx="864096" cy="369332"/>
            </a:xfrm>
            <a:prstGeom prst="rect">
              <a:avLst/>
            </a:prstGeom>
            <a:noFill/>
          </p:spPr>
          <p:txBody>
            <a:bodyPr wrap="square" rtlCol="0">
              <a:spAutoFit/>
            </a:bodyPr>
            <a:lstStyle/>
            <a:p>
              <a:pPr eaLnBrk="1" fontAlgn="auto" hangingPunct="1">
                <a:spcBef>
                  <a:spcPts val="0"/>
                </a:spcBef>
                <a:spcAft>
                  <a:spcPts val="0"/>
                </a:spcAft>
                <a:defRPr/>
              </a:pPr>
              <a:r>
                <a:rPr lang="en-US" dirty="0">
                  <a:solidFill>
                    <a:prstClr val="black"/>
                  </a:solidFill>
                  <a:latin typeface="Calibri"/>
                </a:rPr>
                <a:t>Photon</a:t>
              </a:r>
            </a:p>
          </p:txBody>
        </p:sp>
      </p:grpSp>
    </p:spTree>
    <p:extLst>
      <p:ext uri="{BB962C8B-B14F-4D97-AF65-F5344CB8AC3E}">
        <p14:creationId xmlns:p14="http://schemas.microsoft.com/office/powerpoint/2010/main" val="414977414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2"/>
                                        </p:tgtEl>
                                      </p:cBhvr>
                                    </p:cmd>
                                  </p:childTnLst>
                                </p:cTn>
                              </p:par>
                            </p:childTnLst>
                          </p:cTn>
                        </p:par>
                      </p:childTnLst>
                    </p:cTn>
                  </p:par>
                </p:childTnLst>
              </p:cTn>
              <p:nextCondLst>
                <p:cond evt="onClick" delay="0">
                  <p:tgtEl>
                    <p:spTgt spid="12"/>
                  </p:tgtEl>
                </p:cond>
              </p:nextCondLst>
            </p:seq>
            <p:video>
              <p:cMediaNode vol="80000">
                <p:cTn id="7" fill="hold" display="0">
                  <p:stCondLst>
                    <p:cond delay="indefinite"/>
                  </p:stCondLst>
                </p:cTn>
                <p:tgtEl>
                  <p:spTgt spid="12"/>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C0C77-28EC-2280-2A7D-E8545F98CB3D}"/>
              </a:ext>
            </a:extLst>
          </p:cNvPr>
          <p:cNvSpPr>
            <a:spLocks noGrp="1"/>
          </p:cNvSpPr>
          <p:nvPr>
            <p:ph type="title"/>
          </p:nvPr>
        </p:nvSpPr>
        <p:spPr>
          <a:xfrm>
            <a:off x="156411" y="-45080"/>
            <a:ext cx="11267950" cy="1120501"/>
          </a:xfrm>
        </p:spPr>
        <p:txBody>
          <a:bodyPr/>
          <a:lstStyle/>
          <a:p>
            <a:r>
              <a:rPr lang="en-US" dirty="0"/>
              <a:t>What is residual radiation?</a:t>
            </a:r>
            <a:endParaRPr lang="en-GB" dirty="0"/>
          </a:p>
        </p:txBody>
      </p:sp>
      <p:sp>
        <p:nvSpPr>
          <p:cNvPr id="5" name="Date Placeholder 4">
            <a:extLst>
              <a:ext uri="{FF2B5EF4-FFF2-40B4-BE49-F238E27FC236}">
                <a16:creationId xmlns:a16="http://schemas.microsoft.com/office/drawing/2014/main" id="{F701F3F7-1AE1-EDA1-271B-9C1788889574}"/>
              </a:ext>
            </a:extLst>
          </p:cNvPr>
          <p:cNvSpPr>
            <a:spLocks noGrp="1"/>
          </p:cNvSpPr>
          <p:nvPr>
            <p:ph type="dt" sz="half" idx="10"/>
          </p:nvPr>
        </p:nvSpPr>
        <p:spPr/>
        <p:txBody>
          <a:bodyPr/>
          <a:lstStyle/>
          <a:p>
            <a:r>
              <a:rPr lang="en-US"/>
              <a:t>October 2023</a:t>
            </a:r>
            <a:endParaRPr lang="en-GB"/>
          </a:p>
        </p:txBody>
      </p:sp>
      <p:sp>
        <p:nvSpPr>
          <p:cNvPr id="6" name="Footer Placeholder 5">
            <a:extLst>
              <a:ext uri="{FF2B5EF4-FFF2-40B4-BE49-F238E27FC236}">
                <a16:creationId xmlns:a16="http://schemas.microsoft.com/office/drawing/2014/main" id="{86777849-DA26-02F5-CA2E-1AFF05CD9A66}"/>
              </a:ext>
            </a:extLst>
          </p:cNvPr>
          <p:cNvSpPr>
            <a:spLocks noGrp="1"/>
          </p:cNvSpPr>
          <p:nvPr>
            <p:ph type="ftr" sz="quarter" idx="11"/>
          </p:nvPr>
        </p:nvSpPr>
        <p:spPr/>
        <p:txBody>
          <a:bodyPr/>
          <a:lstStyle/>
          <a:p>
            <a:r>
              <a:rPr lang="en-GB"/>
              <a:t>RADMEP Workshop 2024</a:t>
            </a:r>
          </a:p>
        </p:txBody>
      </p:sp>
      <p:sp>
        <p:nvSpPr>
          <p:cNvPr id="7" name="Slide Number Placeholder 6">
            <a:extLst>
              <a:ext uri="{FF2B5EF4-FFF2-40B4-BE49-F238E27FC236}">
                <a16:creationId xmlns:a16="http://schemas.microsoft.com/office/drawing/2014/main" id="{74858F67-F9A8-1F40-772F-6759A1FC987E}"/>
              </a:ext>
            </a:extLst>
          </p:cNvPr>
          <p:cNvSpPr>
            <a:spLocks noGrp="1"/>
          </p:cNvSpPr>
          <p:nvPr>
            <p:ph type="sldNum" sz="quarter" idx="12"/>
          </p:nvPr>
        </p:nvSpPr>
        <p:spPr/>
        <p:txBody>
          <a:bodyPr/>
          <a:lstStyle/>
          <a:p>
            <a:fld id="{BCD55979-00CC-4874-A80E-0959E76EB92F}" type="slidenum">
              <a:rPr lang="en-GB" smtClean="0"/>
              <a:t>5</a:t>
            </a:fld>
            <a:endParaRPr lang="en-GB"/>
          </a:p>
        </p:txBody>
      </p:sp>
      <p:sp>
        <p:nvSpPr>
          <p:cNvPr id="10" name="TextBox 9">
            <a:extLst>
              <a:ext uri="{FF2B5EF4-FFF2-40B4-BE49-F238E27FC236}">
                <a16:creationId xmlns:a16="http://schemas.microsoft.com/office/drawing/2014/main" id="{2B5B6E16-E4C1-4B74-6861-C3A3D262AC43}"/>
              </a:ext>
            </a:extLst>
          </p:cNvPr>
          <p:cNvSpPr txBox="1"/>
          <p:nvPr/>
        </p:nvSpPr>
        <p:spPr>
          <a:xfrm>
            <a:off x="9075545" y="1075421"/>
            <a:ext cx="2831416" cy="1200329"/>
          </a:xfrm>
          <a:prstGeom prst="rect">
            <a:avLst/>
          </a:prstGeom>
          <a:noFill/>
        </p:spPr>
        <p:txBody>
          <a:bodyPr wrap="none" rtlCol="0">
            <a:spAutoFit/>
          </a:bodyPr>
          <a:lstStyle/>
          <a:p>
            <a:r>
              <a:rPr lang="en-US" b="1" dirty="0"/>
              <a:t>CERF irradiation facility</a:t>
            </a:r>
          </a:p>
          <a:p>
            <a:endParaRPr lang="en-US" dirty="0"/>
          </a:p>
          <a:p>
            <a:pPr marL="285750" indent="-285750">
              <a:buFont typeface="Arial" panose="020B0604020202020204" pitchFamily="34" charset="0"/>
              <a:buChar char="•"/>
            </a:pPr>
            <a:r>
              <a:rPr lang="en-US" dirty="0"/>
              <a:t>Protons with 120 GeV/</a:t>
            </a:r>
            <a:r>
              <a:rPr lang="en-US" i="1" dirty="0"/>
              <a:t>c</a:t>
            </a:r>
          </a:p>
          <a:p>
            <a:pPr marL="285750" indent="-285750">
              <a:buFont typeface="Arial" panose="020B0604020202020204" pitchFamily="34" charset="0"/>
              <a:buChar char="•"/>
            </a:pPr>
            <a:r>
              <a:rPr lang="en-US" dirty="0"/>
              <a:t>Cu target (50 cm length)</a:t>
            </a:r>
            <a:endParaRPr lang="en-GB" dirty="0"/>
          </a:p>
        </p:txBody>
      </p:sp>
      <p:pic>
        <p:nvPicPr>
          <p:cNvPr id="4" name="CERF-emf-2019">
            <a:hlinkClick r:id="" action="ppaction://media"/>
            <a:extLst>
              <a:ext uri="{FF2B5EF4-FFF2-40B4-BE49-F238E27FC236}">
                <a16:creationId xmlns:a16="http://schemas.microsoft.com/office/drawing/2014/main" id="{349CA7CC-2D32-35B7-1D32-8F1445D15491}"/>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b="17376"/>
          <a:stretch/>
        </p:blipFill>
        <p:spPr>
          <a:xfrm>
            <a:off x="81983" y="984057"/>
            <a:ext cx="8742969" cy="4889885"/>
          </a:xfrm>
          <a:prstGeom prst="rect">
            <a:avLst/>
          </a:prstGeom>
        </p:spPr>
      </p:pic>
      <p:grpSp>
        <p:nvGrpSpPr>
          <p:cNvPr id="8" name="Group 7">
            <a:extLst>
              <a:ext uri="{FF2B5EF4-FFF2-40B4-BE49-F238E27FC236}">
                <a16:creationId xmlns:a16="http://schemas.microsoft.com/office/drawing/2014/main" id="{DD1F5D58-E448-7DEA-E383-ED4E7FF64796}"/>
              </a:ext>
            </a:extLst>
          </p:cNvPr>
          <p:cNvGrpSpPr/>
          <p:nvPr/>
        </p:nvGrpSpPr>
        <p:grpSpPr>
          <a:xfrm>
            <a:off x="285039" y="1010652"/>
            <a:ext cx="5661368" cy="565448"/>
            <a:chOff x="3575720" y="536096"/>
            <a:chExt cx="5661368" cy="565448"/>
          </a:xfrm>
        </p:grpSpPr>
        <p:pic>
          <p:nvPicPr>
            <p:cNvPr id="11" name="Picture 2">
              <a:extLst>
                <a:ext uri="{FF2B5EF4-FFF2-40B4-BE49-F238E27FC236}">
                  <a16:creationId xmlns:a16="http://schemas.microsoft.com/office/drawing/2014/main" id="{2C85B157-FC4D-C62C-B02D-25A0BD3E38A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69176" y="882823"/>
              <a:ext cx="454616" cy="190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3">
              <a:extLst>
                <a:ext uri="{FF2B5EF4-FFF2-40B4-BE49-F238E27FC236}">
                  <a16:creationId xmlns:a16="http://schemas.microsoft.com/office/drawing/2014/main" id="{0084384F-FDB4-692B-B161-02EDF443D3B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26918" y="893667"/>
              <a:ext cx="438150" cy="2078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4">
              <a:extLst>
                <a:ext uri="{FF2B5EF4-FFF2-40B4-BE49-F238E27FC236}">
                  <a16:creationId xmlns:a16="http://schemas.microsoft.com/office/drawing/2014/main" id="{6710263F-05F7-D2FE-B97E-98C1488D26A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54393" y="907117"/>
              <a:ext cx="428625" cy="180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5">
              <a:extLst>
                <a:ext uri="{FF2B5EF4-FFF2-40B4-BE49-F238E27FC236}">
                  <a16:creationId xmlns:a16="http://schemas.microsoft.com/office/drawing/2014/main" id="{C0F141A1-720C-0C8D-87EF-D882F5AC5EF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65117" y="918458"/>
              <a:ext cx="438150" cy="181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6">
              <a:extLst>
                <a:ext uri="{FF2B5EF4-FFF2-40B4-BE49-F238E27FC236}">
                  <a16:creationId xmlns:a16="http://schemas.microsoft.com/office/drawing/2014/main" id="{8EA08506-0E81-6461-DDC3-BD6F223CF90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32930" y="880823"/>
              <a:ext cx="445628" cy="2072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7">
              <a:extLst>
                <a:ext uri="{FF2B5EF4-FFF2-40B4-BE49-F238E27FC236}">
                  <a16:creationId xmlns:a16="http://schemas.microsoft.com/office/drawing/2014/main" id="{6C182C60-7DE3-D79D-99FD-D01546BAF75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86888" y="886588"/>
              <a:ext cx="447675" cy="2074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8">
              <a:extLst>
                <a:ext uri="{FF2B5EF4-FFF2-40B4-BE49-F238E27FC236}">
                  <a16:creationId xmlns:a16="http://schemas.microsoft.com/office/drawing/2014/main" id="{16A3A333-26A4-9D9A-72E5-89ACBB00FB7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49798" y="889277"/>
              <a:ext cx="438150" cy="190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a:extLst>
                <a:ext uri="{FF2B5EF4-FFF2-40B4-BE49-F238E27FC236}">
                  <a16:creationId xmlns:a16="http://schemas.microsoft.com/office/drawing/2014/main" id="{C095C48F-9E7A-155D-CA3B-058D827741C5}"/>
                </a:ext>
              </a:extLst>
            </p:cNvPr>
            <p:cNvSpPr txBox="1"/>
            <p:nvPr/>
          </p:nvSpPr>
          <p:spPr>
            <a:xfrm>
              <a:off x="3575720" y="536096"/>
              <a:ext cx="1512168" cy="369332"/>
            </a:xfrm>
            <a:prstGeom prst="rect">
              <a:avLst/>
            </a:prstGeom>
            <a:noFill/>
          </p:spPr>
          <p:txBody>
            <a:bodyPr wrap="square" rtlCol="0">
              <a:spAutoFit/>
            </a:bodyPr>
            <a:lstStyle/>
            <a:p>
              <a:pPr eaLnBrk="1" fontAlgn="auto" hangingPunct="1">
                <a:spcBef>
                  <a:spcPts val="0"/>
                </a:spcBef>
                <a:spcAft>
                  <a:spcPts val="0"/>
                </a:spcAft>
                <a:defRPr/>
              </a:pPr>
              <a:r>
                <a:rPr lang="en-US" dirty="0">
                  <a:solidFill>
                    <a:prstClr val="black"/>
                  </a:solidFill>
                  <a:latin typeface="Calibri"/>
                </a:rPr>
                <a:t>Proton</a:t>
              </a:r>
            </a:p>
          </p:txBody>
        </p:sp>
        <p:sp>
          <p:nvSpPr>
            <p:cNvPr id="19" name="TextBox 18">
              <a:extLst>
                <a:ext uri="{FF2B5EF4-FFF2-40B4-BE49-F238E27FC236}">
                  <a16:creationId xmlns:a16="http://schemas.microsoft.com/office/drawing/2014/main" id="{4490B617-0D6C-8092-0A1E-722912C0F58A}"/>
                </a:ext>
              </a:extLst>
            </p:cNvPr>
            <p:cNvSpPr txBox="1"/>
            <p:nvPr/>
          </p:nvSpPr>
          <p:spPr>
            <a:xfrm>
              <a:off x="4331804" y="546055"/>
              <a:ext cx="1512168" cy="369332"/>
            </a:xfrm>
            <a:prstGeom prst="rect">
              <a:avLst/>
            </a:prstGeom>
            <a:noFill/>
          </p:spPr>
          <p:txBody>
            <a:bodyPr wrap="square" rtlCol="0">
              <a:spAutoFit/>
            </a:bodyPr>
            <a:lstStyle/>
            <a:p>
              <a:pPr eaLnBrk="1" fontAlgn="auto" hangingPunct="1">
                <a:spcBef>
                  <a:spcPts val="0"/>
                </a:spcBef>
                <a:spcAft>
                  <a:spcPts val="0"/>
                </a:spcAft>
                <a:defRPr/>
              </a:pPr>
              <a:r>
                <a:rPr lang="en-US" dirty="0">
                  <a:solidFill>
                    <a:prstClr val="black"/>
                  </a:solidFill>
                  <a:latin typeface="Calibri"/>
                </a:rPr>
                <a:t>Neutron</a:t>
              </a:r>
            </a:p>
          </p:txBody>
        </p:sp>
        <p:sp>
          <p:nvSpPr>
            <p:cNvPr id="20" name="TextBox 19">
              <a:extLst>
                <a:ext uri="{FF2B5EF4-FFF2-40B4-BE49-F238E27FC236}">
                  <a16:creationId xmlns:a16="http://schemas.microsoft.com/office/drawing/2014/main" id="{53CA4B41-2C3E-99A7-4BC5-8DE4594E29A2}"/>
                </a:ext>
              </a:extLst>
            </p:cNvPr>
            <p:cNvSpPr txBox="1"/>
            <p:nvPr/>
          </p:nvSpPr>
          <p:spPr>
            <a:xfrm>
              <a:off x="5282971" y="556014"/>
              <a:ext cx="1080120" cy="369332"/>
            </a:xfrm>
            <a:prstGeom prst="rect">
              <a:avLst/>
            </a:prstGeom>
            <a:noFill/>
          </p:spPr>
          <p:txBody>
            <a:bodyPr wrap="square" rtlCol="0">
              <a:spAutoFit/>
            </a:bodyPr>
            <a:lstStyle/>
            <a:p>
              <a:pPr eaLnBrk="1" fontAlgn="auto" hangingPunct="1">
                <a:spcBef>
                  <a:spcPts val="0"/>
                </a:spcBef>
                <a:spcAft>
                  <a:spcPts val="0"/>
                </a:spcAft>
                <a:defRPr/>
              </a:pPr>
              <a:r>
                <a:rPr lang="en-US" dirty="0">
                  <a:solidFill>
                    <a:prstClr val="black"/>
                  </a:solidFill>
                  <a:latin typeface="Calibri"/>
                </a:rPr>
                <a:t>Pion+</a:t>
              </a:r>
            </a:p>
          </p:txBody>
        </p:sp>
        <p:sp>
          <p:nvSpPr>
            <p:cNvPr id="21" name="TextBox 20">
              <a:extLst>
                <a:ext uri="{FF2B5EF4-FFF2-40B4-BE49-F238E27FC236}">
                  <a16:creationId xmlns:a16="http://schemas.microsoft.com/office/drawing/2014/main" id="{2D426280-892B-025D-DDC4-CCDDA9D72508}"/>
                </a:ext>
              </a:extLst>
            </p:cNvPr>
            <p:cNvSpPr txBox="1"/>
            <p:nvPr/>
          </p:nvSpPr>
          <p:spPr>
            <a:xfrm>
              <a:off x="5947888" y="573992"/>
              <a:ext cx="1080120" cy="369332"/>
            </a:xfrm>
            <a:prstGeom prst="rect">
              <a:avLst/>
            </a:prstGeom>
            <a:noFill/>
          </p:spPr>
          <p:txBody>
            <a:bodyPr wrap="square" rtlCol="0">
              <a:spAutoFit/>
            </a:bodyPr>
            <a:lstStyle/>
            <a:p>
              <a:pPr eaLnBrk="1" fontAlgn="auto" hangingPunct="1">
                <a:spcBef>
                  <a:spcPts val="0"/>
                </a:spcBef>
                <a:spcAft>
                  <a:spcPts val="0"/>
                </a:spcAft>
                <a:defRPr/>
              </a:pPr>
              <a:r>
                <a:rPr lang="en-US" dirty="0">
                  <a:solidFill>
                    <a:prstClr val="black"/>
                  </a:solidFill>
                  <a:latin typeface="Calibri"/>
                </a:rPr>
                <a:t>Pion-</a:t>
              </a:r>
            </a:p>
          </p:txBody>
        </p:sp>
        <p:sp>
          <p:nvSpPr>
            <p:cNvPr id="22" name="TextBox 21">
              <a:extLst>
                <a:ext uri="{FF2B5EF4-FFF2-40B4-BE49-F238E27FC236}">
                  <a16:creationId xmlns:a16="http://schemas.microsoft.com/office/drawing/2014/main" id="{49ACAD78-9B7B-AE92-8F61-0BB88E582063}"/>
                </a:ext>
              </a:extLst>
            </p:cNvPr>
            <p:cNvSpPr txBox="1"/>
            <p:nvPr/>
          </p:nvSpPr>
          <p:spPr>
            <a:xfrm>
              <a:off x="6589859" y="564576"/>
              <a:ext cx="1405427" cy="369332"/>
            </a:xfrm>
            <a:prstGeom prst="rect">
              <a:avLst/>
            </a:prstGeom>
            <a:noFill/>
          </p:spPr>
          <p:txBody>
            <a:bodyPr wrap="square" rtlCol="0">
              <a:spAutoFit/>
            </a:bodyPr>
            <a:lstStyle/>
            <a:p>
              <a:pPr eaLnBrk="1" fontAlgn="auto" hangingPunct="1">
                <a:spcBef>
                  <a:spcPts val="0"/>
                </a:spcBef>
                <a:spcAft>
                  <a:spcPts val="0"/>
                </a:spcAft>
                <a:defRPr/>
              </a:pPr>
              <a:r>
                <a:rPr lang="en-US" dirty="0">
                  <a:solidFill>
                    <a:prstClr val="black"/>
                  </a:solidFill>
                  <a:latin typeface="Calibri"/>
                </a:rPr>
                <a:t>Electron</a:t>
              </a:r>
            </a:p>
          </p:txBody>
        </p:sp>
        <p:sp>
          <p:nvSpPr>
            <p:cNvPr id="23" name="TextBox 22">
              <a:extLst>
                <a:ext uri="{FF2B5EF4-FFF2-40B4-BE49-F238E27FC236}">
                  <a16:creationId xmlns:a16="http://schemas.microsoft.com/office/drawing/2014/main" id="{B98F6DFC-0E55-C734-5C45-A2F8120D966D}"/>
                </a:ext>
              </a:extLst>
            </p:cNvPr>
            <p:cNvSpPr txBox="1"/>
            <p:nvPr/>
          </p:nvSpPr>
          <p:spPr>
            <a:xfrm>
              <a:off x="7480305" y="573992"/>
              <a:ext cx="1405427" cy="369332"/>
            </a:xfrm>
            <a:prstGeom prst="rect">
              <a:avLst/>
            </a:prstGeom>
            <a:noFill/>
          </p:spPr>
          <p:txBody>
            <a:bodyPr wrap="square" rtlCol="0">
              <a:spAutoFit/>
            </a:bodyPr>
            <a:lstStyle/>
            <a:p>
              <a:pPr eaLnBrk="1" fontAlgn="auto" hangingPunct="1">
                <a:spcBef>
                  <a:spcPts val="0"/>
                </a:spcBef>
                <a:spcAft>
                  <a:spcPts val="0"/>
                </a:spcAft>
                <a:defRPr/>
              </a:pPr>
              <a:r>
                <a:rPr lang="en-US" dirty="0">
                  <a:solidFill>
                    <a:prstClr val="black"/>
                  </a:solidFill>
                  <a:latin typeface="Calibri"/>
                </a:rPr>
                <a:t>Positron</a:t>
              </a:r>
            </a:p>
          </p:txBody>
        </p:sp>
        <p:sp>
          <p:nvSpPr>
            <p:cNvPr id="24" name="TextBox 23">
              <a:extLst>
                <a:ext uri="{FF2B5EF4-FFF2-40B4-BE49-F238E27FC236}">
                  <a16:creationId xmlns:a16="http://schemas.microsoft.com/office/drawing/2014/main" id="{F26F4A52-C69C-9B40-C2C7-E5C04CEB300E}"/>
                </a:ext>
              </a:extLst>
            </p:cNvPr>
            <p:cNvSpPr txBox="1"/>
            <p:nvPr/>
          </p:nvSpPr>
          <p:spPr>
            <a:xfrm>
              <a:off x="8372992" y="583408"/>
              <a:ext cx="864096" cy="369332"/>
            </a:xfrm>
            <a:prstGeom prst="rect">
              <a:avLst/>
            </a:prstGeom>
            <a:noFill/>
          </p:spPr>
          <p:txBody>
            <a:bodyPr wrap="square" rtlCol="0">
              <a:spAutoFit/>
            </a:bodyPr>
            <a:lstStyle/>
            <a:p>
              <a:pPr eaLnBrk="1" fontAlgn="auto" hangingPunct="1">
                <a:spcBef>
                  <a:spcPts val="0"/>
                </a:spcBef>
                <a:spcAft>
                  <a:spcPts val="0"/>
                </a:spcAft>
                <a:defRPr/>
              </a:pPr>
              <a:r>
                <a:rPr lang="en-US" dirty="0">
                  <a:solidFill>
                    <a:prstClr val="black"/>
                  </a:solidFill>
                  <a:latin typeface="Calibri"/>
                </a:rPr>
                <a:t>Photon</a:t>
              </a:r>
            </a:p>
          </p:txBody>
        </p:sp>
      </p:grpSp>
      <p:sp>
        <p:nvSpPr>
          <p:cNvPr id="25" name="TextBox 24">
            <a:extLst>
              <a:ext uri="{FF2B5EF4-FFF2-40B4-BE49-F238E27FC236}">
                <a16:creationId xmlns:a16="http://schemas.microsoft.com/office/drawing/2014/main" id="{1E70E7F0-D1A1-95A4-E06D-1BBFDA89AF0E}"/>
              </a:ext>
            </a:extLst>
          </p:cNvPr>
          <p:cNvSpPr txBox="1"/>
          <p:nvPr/>
        </p:nvSpPr>
        <p:spPr>
          <a:xfrm>
            <a:off x="9051403" y="5068669"/>
            <a:ext cx="2879699" cy="646331"/>
          </a:xfrm>
          <a:prstGeom prst="rect">
            <a:avLst/>
          </a:prstGeom>
          <a:noFill/>
        </p:spPr>
        <p:txBody>
          <a:bodyPr wrap="none" rtlCol="0">
            <a:spAutoFit/>
          </a:bodyPr>
          <a:lstStyle/>
          <a:p>
            <a:r>
              <a:rPr lang="en-US" dirty="0"/>
              <a:t>First let’s have a look at the</a:t>
            </a:r>
          </a:p>
          <a:p>
            <a:r>
              <a:rPr lang="en-US" dirty="0"/>
              <a:t>complete cascade</a:t>
            </a:r>
            <a:endParaRPr lang="en-GB" dirty="0"/>
          </a:p>
        </p:txBody>
      </p:sp>
    </p:spTree>
    <p:extLst>
      <p:ext uri="{BB962C8B-B14F-4D97-AF65-F5344CB8AC3E}">
        <p14:creationId xmlns:p14="http://schemas.microsoft.com/office/powerpoint/2010/main" val="380810026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C0C77-28EC-2280-2A7D-E8545F98CB3D}"/>
              </a:ext>
            </a:extLst>
          </p:cNvPr>
          <p:cNvSpPr>
            <a:spLocks noGrp="1"/>
          </p:cNvSpPr>
          <p:nvPr>
            <p:ph type="title"/>
          </p:nvPr>
        </p:nvSpPr>
        <p:spPr>
          <a:xfrm>
            <a:off x="156411" y="-45080"/>
            <a:ext cx="11267950" cy="1120501"/>
          </a:xfrm>
        </p:spPr>
        <p:txBody>
          <a:bodyPr/>
          <a:lstStyle/>
          <a:p>
            <a:r>
              <a:rPr lang="en-US" dirty="0"/>
              <a:t>What is residual radiation?</a:t>
            </a:r>
            <a:endParaRPr lang="en-GB" dirty="0"/>
          </a:p>
        </p:txBody>
      </p:sp>
      <p:sp>
        <p:nvSpPr>
          <p:cNvPr id="5" name="Date Placeholder 4">
            <a:extLst>
              <a:ext uri="{FF2B5EF4-FFF2-40B4-BE49-F238E27FC236}">
                <a16:creationId xmlns:a16="http://schemas.microsoft.com/office/drawing/2014/main" id="{F701F3F7-1AE1-EDA1-271B-9C1788889574}"/>
              </a:ext>
            </a:extLst>
          </p:cNvPr>
          <p:cNvSpPr>
            <a:spLocks noGrp="1"/>
          </p:cNvSpPr>
          <p:nvPr>
            <p:ph type="dt" sz="half" idx="10"/>
          </p:nvPr>
        </p:nvSpPr>
        <p:spPr/>
        <p:txBody>
          <a:bodyPr/>
          <a:lstStyle/>
          <a:p>
            <a:r>
              <a:rPr lang="en-US"/>
              <a:t>October 2023</a:t>
            </a:r>
            <a:endParaRPr lang="en-GB"/>
          </a:p>
        </p:txBody>
      </p:sp>
      <p:sp>
        <p:nvSpPr>
          <p:cNvPr id="6" name="Footer Placeholder 5">
            <a:extLst>
              <a:ext uri="{FF2B5EF4-FFF2-40B4-BE49-F238E27FC236}">
                <a16:creationId xmlns:a16="http://schemas.microsoft.com/office/drawing/2014/main" id="{86777849-DA26-02F5-CA2E-1AFF05CD9A66}"/>
              </a:ext>
            </a:extLst>
          </p:cNvPr>
          <p:cNvSpPr>
            <a:spLocks noGrp="1"/>
          </p:cNvSpPr>
          <p:nvPr>
            <p:ph type="ftr" sz="quarter" idx="11"/>
          </p:nvPr>
        </p:nvSpPr>
        <p:spPr/>
        <p:txBody>
          <a:bodyPr/>
          <a:lstStyle/>
          <a:p>
            <a:r>
              <a:rPr lang="en-GB"/>
              <a:t>RADMEP Workshop 2024</a:t>
            </a:r>
          </a:p>
        </p:txBody>
      </p:sp>
      <p:sp>
        <p:nvSpPr>
          <p:cNvPr id="7" name="Slide Number Placeholder 6">
            <a:extLst>
              <a:ext uri="{FF2B5EF4-FFF2-40B4-BE49-F238E27FC236}">
                <a16:creationId xmlns:a16="http://schemas.microsoft.com/office/drawing/2014/main" id="{74858F67-F9A8-1F40-772F-6759A1FC987E}"/>
              </a:ext>
            </a:extLst>
          </p:cNvPr>
          <p:cNvSpPr>
            <a:spLocks noGrp="1"/>
          </p:cNvSpPr>
          <p:nvPr>
            <p:ph type="sldNum" sz="quarter" idx="12"/>
          </p:nvPr>
        </p:nvSpPr>
        <p:spPr/>
        <p:txBody>
          <a:bodyPr/>
          <a:lstStyle/>
          <a:p>
            <a:fld id="{BCD55979-00CC-4874-A80E-0959E76EB92F}" type="slidenum">
              <a:rPr lang="en-GB" smtClean="0"/>
              <a:t>6</a:t>
            </a:fld>
            <a:endParaRPr lang="en-GB"/>
          </a:p>
        </p:txBody>
      </p:sp>
      <p:sp>
        <p:nvSpPr>
          <p:cNvPr id="10" name="TextBox 9">
            <a:extLst>
              <a:ext uri="{FF2B5EF4-FFF2-40B4-BE49-F238E27FC236}">
                <a16:creationId xmlns:a16="http://schemas.microsoft.com/office/drawing/2014/main" id="{2B5B6E16-E4C1-4B74-6861-C3A3D262AC43}"/>
              </a:ext>
            </a:extLst>
          </p:cNvPr>
          <p:cNvSpPr txBox="1"/>
          <p:nvPr/>
        </p:nvSpPr>
        <p:spPr>
          <a:xfrm>
            <a:off x="7790448" y="986589"/>
            <a:ext cx="2831416" cy="1200329"/>
          </a:xfrm>
          <a:prstGeom prst="rect">
            <a:avLst/>
          </a:prstGeom>
          <a:noFill/>
        </p:spPr>
        <p:txBody>
          <a:bodyPr wrap="none" rtlCol="0">
            <a:spAutoFit/>
          </a:bodyPr>
          <a:lstStyle/>
          <a:p>
            <a:r>
              <a:rPr lang="en-US" b="1" dirty="0"/>
              <a:t>CERF irradiation facility</a:t>
            </a:r>
          </a:p>
          <a:p>
            <a:endParaRPr lang="en-US" dirty="0"/>
          </a:p>
          <a:p>
            <a:pPr marL="285750" indent="-285750">
              <a:buFont typeface="Arial" panose="020B0604020202020204" pitchFamily="34" charset="0"/>
              <a:buChar char="•"/>
            </a:pPr>
            <a:r>
              <a:rPr lang="en-US" dirty="0"/>
              <a:t>Protons with 120 GeV/</a:t>
            </a:r>
            <a:r>
              <a:rPr lang="en-US" i="1" dirty="0"/>
              <a:t>c</a:t>
            </a:r>
          </a:p>
          <a:p>
            <a:pPr marL="285750" indent="-285750">
              <a:buFont typeface="Arial" panose="020B0604020202020204" pitchFamily="34" charset="0"/>
              <a:buChar char="•"/>
            </a:pPr>
            <a:r>
              <a:rPr lang="en-US" dirty="0"/>
              <a:t>Cu target (50 cm length)</a:t>
            </a:r>
            <a:endParaRPr lang="en-GB" dirty="0"/>
          </a:p>
        </p:txBody>
      </p:sp>
      <p:pic>
        <p:nvPicPr>
          <p:cNvPr id="4" name="Activation">
            <a:hlinkClick r:id="" action="ppaction://media"/>
            <a:extLst>
              <a:ext uri="{FF2B5EF4-FFF2-40B4-BE49-F238E27FC236}">
                <a16:creationId xmlns:a16="http://schemas.microsoft.com/office/drawing/2014/main" id="{4C4988AE-90B0-F796-AFE6-4E4A013680B0}"/>
              </a:ext>
            </a:extLst>
          </p:cNvPr>
          <p:cNvPicPr>
            <a:picLocks noChangeAspect="1"/>
          </p:cNvPicPr>
          <p:nvPr>
            <a:videoFile r:link="rId1"/>
            <p:extLst>
              <p:ext uri="{DAA4B4D4-6D71-4841-9C94-3DE7FCFB9230}">
                <p14:media xmlns:p14="http://schemas.microsoft.com/office/powerpoint/2010/main" r:embed="rId2">
                  <p14:trim st="2085"/>
                </p14:media>
              </p:ext>
            </p:extLst>
          </p:nvPr>
        </p:nvPicPr>
        <p:blipFill>
          <a:blip r:embed="rId4"/>
          <a:stretch>
            <a:fillRect/>
          </a:stretch>
        </p:blipFill>
        <p:spPr>
          <a:xfrm>
            <a:off x="285039" y="805763"/>
            <a:ext cx="6921877" cy="5191408"/>
          </a:xfrm>
          <a:prstGeom prst="rect">
            <a:avLst/>
          </a:prstGeom>
        </p:spPr>
      </p:pic>
      <p:sp>
        <p:nvSpPr>
          <p:cNvPr id="9" name="TextBox 8">
            <a:extLst>
              <a:ext uri="{FF2B5EF4-FFF2-40B4-BE49-F238E27FC236}">
                <a16:creationId xmlns:a16="http://schemas.microsoft.com/office/drawing/2014/main" id="{F2C0F89A-2CCA-7F0D-3D27-F4B1953B4B92}"/>
              </a:ext>
            </a:extLst>
          </p:cNvPr>
          <p:cNvSpPr txBox="1"/>
          <p:nvPr/>
        </p:nvSpPr>
        <p:spPr>
          <a:xfrm>
            <a:off x="7880971" y="3401467"/>
            <a:ext cx="3685817" cy="923330"/>
          </a:xfrm>
          <a:prstGeom prst="rect">
            <a:avLst/>
          </a:prstGeom>
          <a:noFill/>
        </p:spPr>
        <p:txBody>
          <a:bodyPr wrap="none" rtlCol="0">
            <a:spAutoFit/>
          </a:bodyPr>
          <a:lstStyle/>
          <a:p>
            <a:r>
              <a:rPr lang="en-US" dirty="0"/>
              <a:t>Several shots</a:t>
            </a:r>
          </a:p>
          <a:p>
            <a:endParaRPr lang="en-US" dirty="0"/>
          </a:p>
          <a:p>
            <a:r>
              <a:rPr lang="en-US" dirty="0"/>
              <a:t>Keep looking out for the photons /!\</a:t>
            </a:r>
            <a:endParaRPr lang="en-GB" dirty="0"/>
          </a:p>
        </p:txBody>
      </p:sp>
    </p:spTree>
    <p:extLst>
      <p:ext uri="{BB962C8B-B14F-4D97-AF65-F5344CB8AC3E}">
        <p14:creationId xmlns:p14="http://schemas.microsoft.com/office/powerpoint/2010/main" val="359830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508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 y="-45080"/>
            <a:ext cx="11211001" cy="1120501"/>
          </a:xfrm>
        </p:spPr>
        <p:txBody>
          <a:bodyPr/>
          <a:lstStyle/>
          <a:p>
            <a:r>
              <a:rPr lang="en-US" dirty="0"/>
              <a:t>What is residual radiation?</a:t>
            </a:r>
          </a:p>
        </p:txBody>
      </p:sp>
      <p:sp>
        <p:nvSpPr>
          <p:cNvPr id="3" name="Slide Number Placeholder 2"/>
          <p:cNvSpPr>
            <a:spLocks noGrp="1"/>
          </p:cNvSpPr>
          <p:nvPr>
            <p:ph type="sldNum" sz="quarter" idx="12"/>
          </p:nvPr>
        </p:nvSpPr>
        <p:spPr/>
        <p:txBody>
          <a:bodyPr/>
          <a:lstStyle/>
          <a:p>
            <a:fld id="{240D5ECE-8B49-45CD-BE81-EF81920D1969}" type="slidenum">
              <a:rPr lang="en-US" smtClean="0"/>
              <a:pPr/>
              <a:t>7</a:t>
            </a:fld>
            <a:endParaRPr lang="en-US" dirty="0"/>
          </a:p>
        </p:txBody>
      </p:sp>
      <p:sp>
        <p:nvSpPr>
          <p:cNvPr id="7" name="Footer Placeholder 6"/>
          <p:cNvSpPr>
            <a:spLocks noGrp="1"/>
          </p:cNvSpPr>
          <p:nvPr>
            <p:ph type="ftr" sz="quarter" idx="11"/>
          </p:nvPr>
        </p:nvSpPr>
        <p:spPr/>
        <p:txBody>
          <a:bodyPr/>
          <a:lstStyle/>
          <a:p>
            <a:r>
              <a:rPr lang="en-GB"/>
              <a:t>RADMEP Workshop 2024</a:t>
            </a:r>
            <a:endParaRPr lang="en-US" dirty="0"/>
          </a:p>
        </p:txBody>
      </p:sp>
      <p:sp>
        <p:nvSpPr>
          <p:cNvPr id="41" name="Date Placeholder 2"/>
          <p:cNvSpPr>
            <a:spLocks noGrp="1"/>
          </p:cNvSpPr>
          <p:nvPr>
            <p:ph type="dt" sz="half" idx="10"/>
          </p:nvPr>
        </p:nvSpPr>
        <p:spPr>
          <a:xfrm>
            <a:off x="1137351" y="6262302"/>
            <a:ext cx="872071" cy="365125"/>
          </a:xfrm>
        </p:spPr>
        <p:txBody>
          <a:bodyPr/>
          <a:lstStyle/>
          <a:p>
            <a:r>
              <a:rPr lang="en-US"/>
              <a:t>October 2023</a:t>
            </a:r>
            <a:endParaRPr lang="en-GB" dirty="0"/>
          </a:p>
        </p:txBody>
      </p:sp>
      <p:sp>
        <p:nvSpPr>
          <p:cNvPr id="9" name="TextBox 8">
            <a:extLst>
              <a:ext uri="{FF2B5EF4-FFF2-40B4-BE49-F238E27FC236}">
                <a16:creationId xmlns:a16="http://schemas.microsoft.com/office/drawing/2014/main" id="{DB7C09B8-CDE7-ADCF-FFF6-9D4A87613CF8}"/>
              </a:ext>
            </a:extLst>
          </p:cNvPr>
          <p:cNvSpPr txBox="1"/>
          <p:nvPr/>
        </p:nvSpPr>
        <p:spPr>
          <a:xfrm>
            <a:off x="9663906" y="1357939"/>
            <a:ext cx="2449710" cy="1846659"/>
          </a:xfrm>
          <a:prstGeom prst="rect">
            <a:avLst/>
          </a:prstGeom>
          <a:noFill/>
        </p:spPr>
        <p:txBody>
          <a:bodyPr wrap="none" rtlCol="0">
            <a:spAutoFit/>
          </a:bodyPr>
          <a:lstStyle/>
          <a:p>
            <a:r>
              <a:rPr lang="en-US" sz="2400" i="1" u="sng" dirty="0"/>
              <a:t>Residual radiation</a:t>
            </a:r>
          </a:p>
          <a:p>
            <a:endParaRPr lang="en-US" dirty="0"/>
          </a:p>
          <a:p>
            <a:r>
              <a:rPr lang="en-US" b="1" dirty="0"/>
              <a:t>Source</a:t>
            </a:r>
            <a:r>
              <a:rPr lang="en-US" dirty="0"/>
              <a:t>: radioisotopes</a:t>
            </a:r>
          </a:p>
          <a:p>
            <a:r>
              <a:rPr lang="en-US" dirty="0"/>
              <a:t>created in material</a:t>
            </a:r>
          </a:p>
          <a:p>
            <a:endParaRPr lang="en-US" dirty="0"/>
          </a:p>
          <a:p>
            <a:r>
              <a:rPr lang="en-US" b="1" dirty="0"/>
              <a:t>Intensity</a:t>
            </a:r>
            <a:r>
              <a:rPr lang="en-US" dirty="0"/>
              <a:t>: decreases</a:t>
            </a:r>
          </a:p>
        </p:txBody>
      </p:sp>
      <p:pic>
        <p:nvPicPr>
          <p:cNvPr id="10" name="Picture 9">
            <a:extLst>
              <a:ext uri="{FF2B5EF4-FFF2-40B4-BE49-F238E27FC236}">
                <a16:creationId xmlns:a16="http://schemas.microsoft.com/office/drawing/2014/main" id="{F5A386CF-8E40-EEB2-14E8-8143FCEFB7A9}"/>
              </a:ext>
            </a:extLst>
          </p:cNvPr>
          <p:cNvPicPr>
            <a:picLocks noChangeAspect="1"/>
          </p:cNvPicPr>
          <p:nvPr/>
        </p:nvPicPr>
        <p:blipFill rotWithShape="1">
          <a:blip r:embed="rId2"/>
          <a:srcRect r="76592"/>
          <a:stretch/>
        </p:blipFill>
        <p:spPr>
          <a:xfrm>
            <a:off x="6474680" y="1313562"/>
            <a:ext cx="2997905" cy="4731811"/>
          </a:xfrm>
          <a:prstGeom prst="rect">
            <a:avLst/>
          </a:prstGeom>
        </p:spPr>
      </p:pic>
      <p:pic>
        <p:nvPicPr>
          <p:cNvPr id="13" name="Picture 12">
            <a:extLst>
              <a:ext uri="{FF2B5EF4-FFF2-40B4-BE49-F238E27FC236}">
                <a16:creationId xmlns:a16="http://schemas.microsoft.com/office/drawing/2014/main" id="{883929A5-A8D4-87F7-7DF7-F370D542D7F8}"/>
              </a:ext>
            </a:extLst>
          </p:cNvPr>
          <p:cNvPicPr>
            <a:picLocks noChangeAspect="1"/>
          </p:cNvPicPr>
          <p:nvPr/>
        </p:nvPicPr>
        <p:blipFill>
          <a:blip r:embed="rId2"/>
          <a:stretch>
            <a:fillRect/>
          </a:stretch>
        </p:blipFill>
        <p:spPr>
          <a:xfrm>
            <a:off x="0" y="1328150"/>
            <a:ext cx="6512805" cy="4731811"/>
          </a:xfrm>
          <a:prstGeom prst="rect">
            <a:avLst/>
          </a:prstGeom>
        </p:spPr>
      </p:pic>
      <p:grpSp>
        <p:nvGrpSpPr>
          <p:cNvPr id="15" name="Group 14">
            <a:extLst>
              <a:ext uri="{FF2B5EF4-FFF2-40B4-BE49-F238E27FC236}">
                <a16:creationId xmlns:a16="http://schemas.microsoft.com/office/drawing/2014/main" id="{18C15D45-3577-EC67-CBC8-73EA34CD8B20}"/>
              </a:ext>
            </a:extLst>
          </p:cNvPr>
          <p:cNvGrpSpPr/>
          <p:nvPr/>
        </p:nvGrpSpPr>
        <p:grpSpPr>
          <a:xfrm>
            <a:off x="1083456" y="2512819"/>
            <a:ext cx="1368152" cy="470188"/>
            <a:chOff x="2229604" y="2252593"/>
            <a:chExt cx="1368152" cy="470188"/>
          </a:xfrm>
        </p:grpSpPr>
        <p:cxnSp>
          <p:nvCxnSpPr>
            <p:cNvPr id="16" name="Straight Arrow Connector 15">
              <a:extLst>
                <a:ext uri="{FF2B5EF4-FFF2-40B4-BE49-F238E27FC236}">
                  <a16:creationId xmlns:a16="http://schemas.microsoft.com/office/drawing/2014/main" id="{08011E6F-2F03-485D-4A9A-F1DBBFFD7192}"/>
                </a:ext>
              </a:extLst>
            </p:cNvPr>
            <p:cNvCxnSpPr/>
            <p:nvPr/>
          </p:nvCxnSpPr>
          <p:spPr>
            <a:xfrm flipV="1">
              <a:off x="2229604" y="2362741"/>
              <a:ext cx="1368152" cy="360040"/>
            </a:xfrm>
            <a:prstGeom prst="straightConnector1">
              <a:avLst/>
            </a:prstGeom>
            <a:ln w="38100">
              <a:tailEnd type="triangle"/>
            </a:ln>
          </p:spPr>
          <p:style>
            <a:lnRef idx="3">
              <a:schemeClr val="accent6"/>
            </a:lnRef>
            <a:fillRef idx="0">
              <a:schemeClr val="accent6"/>
            </a:fillRef>
            <a:effectRef idx="2">
              <a:schemeClr val="accent6"/>
            </a:effectRef>
            <a:fontRef idx="minor">
              <a:schemeClr val="tx1"/>
            </a:fontRef>
          </p:style>
        </p:cxnSp>
        <p:sp>
          <p:nvSpPr>
            <p:cNvPr id="17" name="TextBox 16">
              <a:extLst>
                <a:ext uri="{FF2B5EF4-FFF2-40B4-BE49-F238E27FC236}">
                  <a16:creationId xmlns:a16="http://schemas.microsoft.com/office/drawing/2014/main" id="{EC4AAD0F-4115-ABA1-1F0F-6B50B2B69342}"/>
                </a:ext>
              </a:extLst>
            </p:cNvPr>
            <p:cNvSpPr txBox="1"/>
            <p:nvPr/>
          </p:nvSpPr>
          <p:spPr>
            <a:xfrm rot="20719703">
              <a:off x="2362546" y="2252593"/>
              <a:ext cx="734496" cy="369332"/>
            </a:xfrm>
            <a:prstGeom prst="rect">
              <a:avLst/>
            </a:prstGeom>
            <a:noFill/>
          </p:spPr>
          <p:txBody>
            <a:bodyPr wrap="none" rtlCol="0">
              <a:spAutoFit/>
            </a:bodyPr>
            <a:lstStyle/>
            <a:p>
              <a:r>
                <a:rPr lang="en-GB" b="1" dirty="0"/>
                <a:t>beam</a:t>
              </a:r>
              <a:endParaRPr lang="en-US" b="1" dirty="0"/>
            </a:p>
          </p:txBody>
        </p:sp>
      </p:grpSp>
      <p:grpSp>
        <p:nvGrpSpPr>
          <p:cNvPr id="18" name="Group 17">
            <a:extLst>
              <a:ext uri="{FF2B5EF4-FFF2-40B4-BE49-F238E27FC236}">
                <a16:creationId xmlns:a16="http://schemas.microsoft.com/office/drawing/2014/main" id="{E4A8E68F-7BF2-5C35-6690-501EF9B301B6}"/>
              </a:ext>
            </a:extLst>
          </p:cNvPr>
          <p:cNvGrpSpPr/>
          <p:nvPr/>
        </p:nvGrpSpPr>
        <p:grpSpPr>
          <a:xfrm>
            <a:off x="2541618" y="1576715"/>
            <a:ext cx="1710190" cy="1368152"/>
            <a:chOff x="3653898" y="1268760"/>
            <a:chExt cx="1710190" cy="1368152"/>
          </a:xfrm>
        </p:grpSpPr>
        <p:cxnSp>
          <p:nvCxnSpPr>
            <p:cNvPr id="19" name="Straight Connector 18">
              <a:extLst>
                <a:ext uri="{FF2B5EF4-FFF2-40B4-BE49-F238E27FC236}">
                  <a16:creationId xmlns:a16="http://schemas.microsoft.com/office/drawing/2014/main" id="{F5B98B66-BD42-A644-B223-DBFBEEF62D87}"/>
                </a:ext>
              </a:extLst>
            </p:cNvPr>
            <p:cNvCxnSpPr/>
            <p:nvPr/>
          </p:nvCxnSpPr>
          <p:spPr>
            <a:xfrm>
              <a:off x="4427984" y="2060848"/>
              <a:ext cx="792088" cy="5760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BE118D0-5F4A-9956-E835-03009395B9C6}"/>
                </a:ext>
              </a:extLst>
            </p:cNvPr>
            <p:cNvCxnSpPr/>
            <p:nvPr/>
          </p:nvCxnSpPr>
          <p:spPr>
            <a:xfrm flipV="1">
              <a:off x="4572000" y="1519720"/>
              <a:ext cx="792088" cy="541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642E8F2-A594-20B7-6878-120190E08A52}"/>
                </a:ext>
              </a:extLst>
            </p:cNvPr>
            <p:cNvCxnSpPr/>
            <p:nvPr/>
          </p:nvCxnSpPr>
          <p:spPr>
            <a:xfrm flipH="1" flipV="1">
              <a:off x="3653898" y="1790284"/>
              <a:ext cx="522058" cy="31820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397AA24-9BE5-4C96-6014-7B35F024A86F}"/>
                </a:ext>
              </a:extLst>
            </p:cNvPr>
            <p:cNvCxnSpPr/>
            <p:nvPr/>
          </p:nvCxnSpPr>
          <p:spPr>
            <a:xfrm flipH="1" flipV="1">
              <a:off x="4319972" y="1268760"/>
              <a:ext cx="81009" cy="680629"/>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03C729ED-7B8F-9011-6291-3ADE63674B70}"/>
                </a:ext>
              </a:extLst>
            </p:cNvPr>
            <p:cNvCxnSpPr/>
            <p:nvPr/>
          </p:nvCxnSpPr>
          <p:spPr>
            <a:xfrm flipH="1">
              <a:off x="4261465" y="2117869"/>
              <a:ext cx="58507" cy="37716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1B930046-208B-877C-CFFC-33AF8FA93950}"/>
                </a:ext>
              </a:extLst>
            </p:cNvPr>
            <p:cNvCxnSpPr/>
            <p:nvPr/>
          </p:nvCxnSpPr>
          <p:spPr>
            <a:xfrm>
              <a:off x="4499992" y="2047291"/>
              <a:ext cx="774205" cy="30158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2D3604F-B58B-B17F-293C-7409DDFCEAB6}"/>
                </a:ext>
              </a:extLst>
            </p:cNvPr>
            <p:cNvCxnSpPr/>
            <p:nvPr/>
          </p:nvCxnSpPr>
          <p:spPr>
            <a:xfrm flipV="1">
              <a:off x="4552751" y="1606874"/>
              <a:ext cx="144016" cy="33757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ACD7329-38EC-E578-2159-1EB5D0D58291}"/>
                </a:ext>
              </a:extLst>
            </p:cNvPr>
            <p:cNvCxnSpPr/>
            <p:nvPr/>
          </p:nvCxnSpPr>
          <p:spPr>
            <a:xfrm flipH="1">
              <a:off x="3950930" y="2088221"/>
              <a:ext cx="238527" cy="34946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261F358E-C7D8-3ECD-CDAB-F3A076CBB8F6}"/>
                </a:ext>
              </a:extLst>
            </p:cNvPr>
            <p:cNvCxnSpPr/>
            <p:nvPr/>
          </p:nvCxnSpPr>
          <p:spPr>
            <a:xfrm flipH="1" flipV="1">
              <a:off x="3852735" y="1719421"/>
              <a:ext cx="442675" cy="296792"/>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7481320-A5D0-AACF-B546-244E326CF0DC}"/>
                </a:ext>
              </a:extLst>
            </p:cNvPr>
            <p:cNvCxnSpPr/>
            <p:nvPr/>
          </p:nvCxnSpPr>
          <p:spPr>
            <a:xfrm flipV="1">
              <a:off x="4552751" y="1561148"/>
              <a:ext cx="466806" cy="398247"/>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0B197864-65EE-05E3-893C-F57909B08435}"/>
                </a:ext>
              </a:extLst>
            </p:cNvPr>
            <p:cNvCxnSpPr/>
            <p:nvPr/>
          </p:nvCxnSpPr>
          <p:spPr>
            <a:xfrm flipV="1">
              <a:off x="4420230" y="1519720"/>
              <a:ext cx="105571" cy="439676"/>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50" name="TextBox 49">
            <a:extLst>
              <a:ext uri="{FF2B5EF4-FFF2-40B4-BE49-F238E27FC236}">
                <a16:creationId xmlns:a16="http://schemas.microsoft.com/office/drawing/2014/main" id="{976859A3-3A34-E5D8-6857-B5518516DDCA}"/>
              </a:ext>
            </a:extLst>
          </p:cNvPr>
          <p:cNvSpPr txBox="1"/>
          <p:nvPr/>
        </p:nvSpPr>
        <p:spPr>
          <a:xfrm rot="20506906">
            <a:off x="2199800" y="1687655"/>
            <a:ext cx="2053960" cy="369332"/>
          </a:xfrm>
          <a:prstGeom prst="rect">
            <a:avLst/>
          </a:prstGeom>
          <a:noFill/>
        </p:spPr>
        <p:txBody>
          <a:bodyPr wrap="none" rtlCol="0">
            <a:spAutoFit/>
          </a:bodyPr>
          <a:lstStyle/>
          <a:p>
            <a:r>
              <a:rPr lang="en-GB" b="1" dirty="0"/>
              <a:t>secondary particles</a:t>
            </a:r>
            <a:endParaRPr lang="en-US" b="1" dirty="0"/>
          </a:p>
        </p:txBody>
      </p:sp>
      <p:sp>
        <p:nvSpPr>
          <p:cNvPr id="51" name="Rectangle 50">
            <a:extLst>
              <a:ext uri="{FF2B5EF4-FFF2-40B4-BE49-F238E27FC236}">
                <a16:creationId xmlns:a16="http://schemas.microsoft.com/office/drawing/2014/main" id="{3505B8F1-333E-8F10-3F8B-711AA4FF2278}"/>
              </a:ext>
            </a:extLst>
          </p:cNvPr>
          <p:cNvSpPr/>
          <p:nvPr/>
        </p:nvSpPr>
        <p:spPr>
          <a:xfrm>
            <a:off x="-6041" y="1323519"/>
            <a:ext cx="6512805" cy="472648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51">
            <a:extLst>
              <a:ext uri="{FF2B5EF4-FFF2-40B4-BE49-F238E27FC236}">
                <a16:creationId xmlns:a16="http://schemas.microsoft.com/office/drawing/2014/main" id="{E6859B67-7D0C-44F2-0358-2BD621C1EF67}"/>
              </a:ext>
            </a:extLst>
          </p:cNvPr>
          <p:cNvPicPr>
            <a:picLocks noChangeAspect="1"/>
          </p:cNvPicPr>
          <p:nvPr/>
        </p:nvPicPr>
        <p:blipFill>
          <a:blip r:embed="rId2"/>
          <a:stretch>
            <a:fillRect/>
          </a:stretch>
        </p:blipFill>
        <p:spPr>
          <a:xfrm>
            <a:off x="0" y="1328150"/>
            <a:ext cx="6512805" cy="4731811"/>
          </a:xfrm>
          <a:prstGeom prst="rect">
            <a:avLst/>
          </a:prstGeom>
        </p:spPr>
      </p:pic>
      <p:grpSp>
        <p:nvGrpSpPr>
          <p:cNvPr id="56" name="Group 55">
            <a:extLst>
              <a:ext uri="{FF2B5EF4-FFF2-40B4-BE49-F238E27FC236}">
                <a16:creationId xmlns:a16="http://schemas.microsoft.com/office/drawing/2014/main" id="{3AA1A79B-2722-CF70-AEF5-65F26A4E467B}"/>
              </a:ext>
            </a:extLst>
          </p:cNvPr>
          <p:cNvGrpSpPr/>
          <p:nvPr/>
        </p:nvGrpSpPr>
        <p:grpSpPr>
          <a:xfrm>
            <a:off x="6092534" y="2338800"/>
            <a:ext cx="3615304" cy="3240753"/>
            <a:chOff x="6660232" y="3303219"/>
            <a:chExt cx="2628392" cy="2448786"/>
          </a:xfrm>
        </p:grpSpPr>
        <p:pic>
          <p:nvPicPr>
            <p:cNvPr id="57" name="Picture 56">
              <a:extLst>
                <a:ext uri="{FF2B5EF4-FFF2-40B4-BE49-F238E27FC236}">
                  <a16:creationId xmlns:a16="http://schemas.microsoft.com/office/drawing/2014/main" id="{35836926-DD76-524A-A251-BE05005FE5A9}"/>
                </a:ext>
              </a:extLst>
            </p:cNvPr>
            <p:cNvPicPr>
              <a:picLocks noChangeAspect="1"/>
            </p:cNvPicPr>
            <p:nvPr/>
          </p:nvPicPr>
          <p:blipFill rotWithShape="1">
            <a:blip r:embed="rId4"/>
            <a:srcRect l="2449" t="7330" r="51599"/>
            <a:stretch/>
          </p:blipFill>
          <p:spPr>
            <a:xfrm>
              <a:off x="6660232" y="3303219"/>
              <a:ext cx="2361827" cy="2448786"/>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58" name="Rectangle 31">
              <a:extLst>
                <a:ext uri="{FF2B5EF4-FFF2-40B4-BE49-F238E27FC236}">
                  <a16:creationId xmlns:a16="http://schemas.microsoft.com/office/drawing/2014/main" id="{88AD43ED-CA30-B54B-495D-AB4152258688}"/>
                </a:ext>
              </a:extLst>
            </p:cNvPr>
            <p:cNvSpPr/>
            <p:nvPr/>
          </p:nvSpPr>
          <p:spPr>
            <a:xfrm>
              <a:off x="7225594" y="3361892"/>
              <a:ext cx="1026358" cy="2086562"/>
            </a:xfrm>
            <a:custGeom>
              <a:avLst/>
              <a:gdLst>
                <a:gd name="connsiteX0" fmla="*/ 0 w 1691136"/>
                <a:gd name="connsiteY0" fmla="*/ 0 h 2520081"/>
                <a:gd name="connsiteX1" fmla="*/ 1691136 w 1691136"/>
                <a:gd name="connsiteY1" fmla="*/ 0 h 2520081"/>
                <a:gd name="connsiteX2" fmla="*/ 1691136 w 1691136"/>
                <a:gd name="connsiteY2" fmla="*/ 2520081 h 2520081"/>
                <a:gd name="connsiteX3" fmla="*/ 0 w 1691136"/>
                <a:gd name="connsiteY3" fmla="*/ 2520081 h 2520081"/>
                <a:gd name="connsiteX4" fmla="*/ 0 w 1691136"/>
                <a:gd name="connsiteY4" fmla="*/ 0 h 2520081"/>
                <a:gd name="connsiteX0" fmla="*/ 0 w 1691136"/>
                <a:gd name="connsiteY0" fmla="*/ 0 h 2761381"/>
                <a:gd name="connsiteX1" fmla="*/ 1691136 w 1691136"/>
                <a:gd name="connsiteY1" fmla="*/ 0 h 2761381"/>
                <a:gd name="connsiteX2" fmla="*/ 1411736 w 1691136"/>
                <a:gd name="connsiteY2" fmla="*/ 2761381 h 2761381"/>
                <a:gd name="connsiteX3" fmla="*/ 0 w 1691136"/>
                <a:gd name="connsiteY3" fmla="*/ 2520081 h 2761381"/>
                <a:gd name="connsiteX4" fmla="*/ 0 w 1691136"/>
                <a:gd name="connsiteY4" fmla="*/ 0 h 2761381"/>
                <a:gd name="connsiteX0" fmla="*/ 0 w 1411736"/>
                <a:gd name="connsiteY0" fmla="*/ 0 h 2761381"/>
                <a:gd name="connsiteX1" fmla="*/ 1411736 w 1411736"/>
                <a:gd name="connsiteY1" fmla="*/ 12700 h 2761381"/>
                <a:gd name="connsiteX2" fmla="*/ 1411736 w 1411736"/>
                <a:gd name="connsiteY2" fmla="*/ 2761381 h 2761381"/>
                <a:gd name="connsiteX3" fmla="*/ 0 w 1411736"/>
                <a:gd name="connsiteY3" fmla="*/ 2520081 h 2761381"/>
                <a:gd name="connsiteX4" fmla="*/ 0 w 1411736"/>
                <a:gd name="connsiteY4" fmla="*/ 0 h 2761381"/>
                <a:gd name="connsiteX0" fmla="*/ 0 w 1411736"/>
                <a:gd name="connsiteY0" fmla="*/ 0 h 2761381"/>
                <a:gd name="connsiteX1" fmla="*/ 1399036 w 1411736"/>
                <a:gd name="connsiteY1" fmla="*/ 50800 h 2761381"/>
                <a:gd name="connsiteX2" fmla="*/ 1411736 w 1411736"/>
                <a:gd name="connsiteY2" fmla="*/ 2761381 h 2761381"/>
                <a:gd name="connsiteX3" fmla="*/ 0 w 1411736"/>
                <a:gd name="connsiteY3" fmla="*/ 2520081 h 2761381"/>
                <a:gd name="connsiteX4" fmla="*/ 0 w 1411736"/>
                <a:gd name="connsiteY4" fmla="*/ 0 h 2761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736" h="2761381">
                  <a:moveTo>
                    <a:pt x="0" y="0"/>
                  </a:moveTo>
                  <a:lnTo>
                    <a:pt x="1399036" y="50800"/>
                  </a:lnTo>
                  <a:cubicBezTo>
                    <a:pt x="1403269" y="954327"/>
                    <a:pt x="1407503" y="1857854"/>
                    <a:pt x="1411736" y="2761381"/>
                  </a:cubicBezTo>
                  <a:lnTo>
                    <a:pt x="0" y="2520081"/>
                  </a:lnTo>
                  <a:lnTo>
                    <a:pt x="0" y="0"/>
                  </a:lnTo>
                  <a:close/>
                </a:path>
              </a:pathLst>
            </a:custGeom>
            <a:solidFill>
              <a:schemeClr val="accent2">
                <a:lumMod val="60000"/>
                <a:lumOff val="40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32">
              <a:extLst>
                <a:ext uri="{FF2B5EF4-FFF2-40B4-BE49-F238E27FC236}">
                  <a16:creationId xmlns:a16="http://schemas.microsoft.com/office/drawing/2014/main" id="{09FC396A-4ECE-F5B2-A048-5E1F0EE84429}"/>
                </a:ext>
              </a:extLst>
            </p:cNvPr>
            <p:cNvSpPr/>
            <p:nvPr/>
          </p:nvSpPr>
          <p:spPr>
            <a:xfrm>
              <a:off x="8253614" y="3423378"/>
              <a:ext cx="696377" cy="2134545"/>
            </a:xfrm>
            <a:custGeom>
              <a:avLst/>
              <a:gdLst>
                <a:gd name="connsiteX0" fmla="*/ 0 w 983253"/>
                <a:gd name="connsiteY0" fmla="*/ 0 h 2520081"/>
                <a:gd name="connsiteX1" fmla="*/ 983253 w 983253"/>
                <a:gd name="connsiteY1" fmla="*/ 0 h 2520081"/>
                <a:gd name="connsiteX2" fmla="*/ 983253 w 983253"/>
                <a:gd name="connsiteY2" fmla="*/ 2520081 h 2520081"/>
                <a:gd name="connsiteX3" fmla="*/ 0 w 983253"/>
                <a:gd name="connsiteY3" fmla="*/ 2520081 h 2520081"/>
                <a:gd name="connsiteX4" fmla="*/ 0 w 983253"/>
                <a:gd name="connsiteY4" fmla="*/ 0 h 2520081"/>
                <a:gd name="connsiteX0" fmla="*/ 0 w 983253"/>
                <a:gd name="connsiteY0" fmla="*/ 0 h 2710581"/>
                <a:gd name="connsiteX1" fmla="*/ 983253 w 983253"/>
                <a:gd name="connsiteY1" fmla="*/ 0 h 2710581"/>
                <a:gd name="connsiteX2" fmla="*/ 983253 w 983253"/>
                <a:gd name="connsiteY2" fmla="*/ 2520081 h 2710581"/>
                <a:gd name="connsiteX3" fmla="*/ 12700 w 983253"/>
                <a:gd name="connsiteY3" fmla="*/ 2710581 h 2710581"/>
                <a:gd name="connsiteX4" fmla="*/ 0 w 983253"/>
                <a:gd name="connsiteY4" fmla="*/ 0 h 2710581"/>
                <a:gd name="connsiteX0" fmla="*/ 0 w 983253"/>
                <a:gd name="connsiteY0" fmla="*/ 0 h 2850281"/>
                <a:gd name="connsiteX1" fmla="*/ 983253 w 983253"/>
                <a:gd name="connsiteY1" fmla="*/ 0 h 2850281"/>
                <a:gd name="connsiteX2" fmla="*/ 894353 w 983253"/>
                <a:gd name="connsiteY2" fmla="*/ 2850281 h 2850281"/>
                <a:gd name="connsiteX3" fmla="*/ 12700 w 983253"/>
                <a:gd name="connsiteY3" fmla="*/ 2710581 h 2850281"/>
                <a:gd name="connsiteX4" fmla="*/ 0 w 983253"/>
                <a:gd name="connsiteY4" fmla="*/ 0 h 2850281"/>
                <a:gd name="connsiteX0" fmla="*/ 0 w 945153"/>
                <a:gd name="connsiteY0" fmla="*/ 0 h 2850281"/>
                <a:gd name="connsiteX1" fmla="*/ 945153 w 945153"/>
                <a:gd name="connsiteY1" fmla="*/ 76200 h 2850281"/>
                <a:gd name="connsiteX2" fmla="*/ 894353 w 945153"/>
                <a:gd name="connsiteY2" fmla="*/ 2850281 h 2850281"/>
                <a:gd name="connsiteX3" fmla="*/ 12700 w 945153"/>
                <a:gd name="connsiteY3" fmla="*/ 2710581 h 2850281"/>
                <a:gd name="connsiteX4" fmla="*/ 0 w 945153"/>
                <a:gd name="connsiteY4" fmla="*/ 0 h 2850281"/>
                <a:gd name="connsiteX0" fmla="*/ 0 w 945153"/>
                <a:gd name="connsiteY0" fmla="*/ 0 h 2824881"/>
                <a:gd name="connsiteX1" fmla="*/ 945153 w 945153"/>
                <a:gd name="connsiteY1" fmla="*/ 50800 h 2824881"/>
                <a:gd name="connsiteX2" fmla="*/ 894353 w 945153"/>
                <a:gd name="connsiteY2" fmla="*/ 2824881 h 2824881"/>
                <a:gd name="connsiteX3" fmla="*/ 12700 w 945153"/>
                <a:gd name="connsiteY3" fmla="*/ 2685181 h 2824881"/>
                <a:gd name="connsiteX4" fmla="*/ 0 w 945153"/>
                <a:gd name="connsiteY4" fmla="*/ 0 h 2824881"/>
                <a:gd name="connsiteX0" fmla="*/ 0 w 957853"/>
                <a:gd name="connsiteY0" fmla="*/ 0 h 2824881"/>
                <a:gd name="connsiteX1" fmla="*/ 957853 w 957853"/>
                <a:gd name="connsiteY1" fmla="*/ 38100 h 2824881"/>
                <a:gd name="connsiteX2" fmla="*/ 894353 w 957853"/>
                <a:gd name="connsiteY2" fmla="*/ 2824881 h 2824881"/>
                <a:gd name="connsiteX3" fmla="*/ 12700 w 957853"/>
                <a:gd name="connsiteY3" fmla="*/ 2685181 h 2824881"/>
                <a:gd name="connsiteX4" fmla="*/ 0 w 957853"/>
                <a:gd name="connsiteY4" fmla="*/ 0 h 28248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853" h="2824881">
                  <a:moveTo>
                    <a:pt x="0" y="0"/>
                  </a:moveTo>
                  <a:lnTo>
                    <a:pt x="957853" y="38100"/>
                  </a:lnTo>
                  <a:lnTo>
                    <a:pt x="894353" y="2824881"/>
                  </a:lnTo>
                  <a:lnTo>
                    <a:pt x="12700" y="2685181"/>
                  </a:lnTo>
                  <a:cubicBezTo>
                    <a:pt x="8467" y="1781654"/>
                    <a:pt x="4233" y="903527"/>
                    <a:pt x="0" y="0"/>
                  </a:cubicBezTo>
                  <a:close/>
                </a:path>
              </a:pathLst>
            </a:custGeom>
            <a:solidFill>
              <a:srgbClr val="00206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TextBox 59">
              <a:extLst>
                <a:ext uri="{FF2B5EF4-FFF2-40B4-BE49-F238E27FC236}">
                  <a16:creationId xmlns:a16="http://schemas.microsoft.com/office/drawing/2014/main" id="{6BD14F5F-ECCE-B2B0-504C-50B86DBBB359}"/>
                </a:ext>
              </a:extLst>
            </p:cNvPr>
            <p:cNvSpPr txBox="1"/>
            <p:nvPr/>
          </p:nvSpPr>
          <p:spPr>
            <a:xfrm rot="379306">
              <a:off x="7263979" y="4439658"/>
              <a:ext cx="1135511" cy="627920"/>
            </a:xfrm>
            <a:prstGeom prst="rect">
              <a:avLst/>
            </a:prstGeom>
            <a:noFill/>
          </p:spPr>
          <p:txBody>
            <a:bodyPr wrap="square" rtlCol="0">
              <a:spAutoFit/>
            </a:bodyPr>
            <a:lstStyle/>
            <a:p>
              <a:r>
                <a:rPr lang="en-GB" sz="1600" b="1" dirty="0">
                  <a:solidFill>
                    <a:srgbClr val="3333CC"/>
                  </a:solidFill>
                </a:rPr>
                <a:t>Isotope production &amp;</a:t>
              </a:r>
            </a:p>
            <a:p>
              <a:r>
                <a:rPr lang="en-GB" sz="1600" b="1" dirty="0">
                  <a:solidFill>
                    <a:srgbClr val="3333CC"/>
                  </a:solidFill>
                </a:rPr>
                <a:t>build-up</a:t>
              </a:r>
            </a:p>
          </p:txBody>
        </p:sp>
        <p:sp>
          <p:nvSpPr>
            <p:cNvPr id="61" name="TextBox 60">
              <a:extLst>
                <a:ext uri="{FF2B5EF4-FFF2-40B4-BE49-F238E27FC236}">
                  <a16:creationId xmlns:a16="http://schemas.microsoft.com/office/drawing/2014/main" id="{B43DCA7E-FD27-4F8C-DC30-488EB5E694A4}"/>
                </a:ext>
              </a:extLst>
            </p:cNvPr>
            <p:cNvSpPr txBox="1"/>
            <p:nvPr/>
          </p:nvSpPr>
          <p:spPr>
            <a:xfrm rot="178967">
              <a:off x="8356163" y="3582743"/>
              <a:ext cx="932461" cy="255819"/>
            </a:xfrm>
            <a:prstGeom prst="rect">
              <a:avLst/>
            </a:prstGeom>
            <a:noFill/>
          </p:spPr>
          <p:txBody>
            <a:bodyPr wrap="square" rtlCol="0">
              <a:spAutoFit/>
            </a:bodyPr>
            <a:lstStyle/>
            <a:p>
              <a:r>
                <a:rPr lang="en-GB" sz="1600" b="1" dirty="0">
                  <a:solidFill>
                    <a:srgbClr val="FF0000"/>
                  </a:solidFill>
                </a:rPr>
                <a:t>Decay</a:t>
              </a:r>
              <a:endParaRPr lang="en-GB" b="1" dirty="0">
                <a:solidFill>
                  <a:srgbClr val="FF0000"/>
                </a:solidFill>
              </a:endParaRPr>
            </a:p>
          </p:txBody>
        </p:sp>
      </p:grpSp>
      <p:sp>
        <p:nvSpPr>
          <p:cNvPr id="62" name="Rectangle 4">
            <a:extLst>
              <a:ext uri="{FF2B5EF4-FFF2-40B4-BE49-F238E27FC236}">
                <a16:creationId xmlns:a16="http://schemas.microsoft.com/office/drawing/2014/main" id="{B388F2CB-10CA-0FA4-3CD2-9C12BE5C6AEC}"/>
              </a:ext>
            </a:extLst>
          </p:cNvPr>
          <p:cNvSpPr/>
          <p:nvPr/>
        </p:nvSpPr>
        <p:spPr>
          <a:xfrm>
            <a:off x="6851879" y="2395905"/>
            <a:ext cx="2388777" cy="2946444"/>
          </a:xfrm>
          <a:custGeom>
            <a:avLst/>
            <a:gdLst>
              <a:gd name="connsiteX0" fmla="*/ 0 w 2782477"/>
              <a:gd name="connsiteY0" fmla="*/ 0 h 2768644"/>
              <a:gd name="connsiteX1" fmla="*/ 2782477 w 2782477"/>
              <a:gd name="connsiteY1" fmla="*/ 0 h 2768644"/>
              <a:gd name="connsiteX2" fmla="*/ 2782477 w 2782477"/>
              <a:gd name="connsiteY2" fmla="*/ 2768644 h 2768644"/>
              <a:gd name="connsiteX3" fmla="*/ 0 w 2782477"/>
              <a:gd name="connsiteY3" fmla="*/ 2768644 h 2768644"/>
              <a:gd name="connsiteX4" fmla="*/ 0 w 2782477"/>
              <a:gd name="connsiteY4" fmla="*/ 0 h 2768644"/>
              <a:gd name="connsiteX0" fmla="*/ 25400 w 2782477"/>
              <a:gd name="connsiteY0" fmla="*/ 228600 h 2768644"/>
              <a:gd name="connsiteX1" fmla="*/ 2782477 w 2782477"/>
              <a:gd name="connsiteY1" fmla="*/ 0 h 2768644"/>
              <a:gd name="connsiteX2" fmla="*/ 2782477 w 2782477"/>
              <a:gd name="connsiteY2" fmla="*/ 2768644 h 2768644"/>
              <a:gd name="connsiteX3" fmla="*/ 0 w 2782477"/>
              <a:gd name="connsiteY3" fmla="*/ 2768644 h 2768644"/>
              <a:gd name="connsiteX4" fmla="*/ 25400 w 2782477"/>
              <a:gd name="connsiteY4" fmla="*/ 228600 h 2768644"/>
              <a:gd name="connsiteX0" fmla="*/ 0 w 2782477"/>
              <a:gd name="connsiteY0" fmla="*/ 228600 h 2768644"/>
              <a:gd name="connsiteX1" fmla="*/ 2782477 w 2782477"/>
              <a:gd name="connsiteY1" fmla="*/ 0 h 2768644"/>
              <a:gd name="connsiteX2" fmla="*/ 2782477 w 2782477"/>
              <a:gd name="connsiteY2" fmla="*/ 2768644 h 2768644"/>
              <a:gd name="connsiteX3" fmla="*/ 0 w 2782477"/>
              <a:gd name="connsiteY3" fmla="*/ 2768644 h 2768644"/>
              <a:gd name="connsiteX4" fmla="*/ 0 w 2782477"/>
              <a:gd name="connsiteY4" fmla="*/ 228600 h 2768644"/>
              <a:gd name="connsiteX0" fmla="*/ 0 w 2782477"/>
              <a:gd name="connsiteY0" fmla="*/ 0 h 2540044"/>
              <a:gd name="connsiteX1" fmla="*/ 2426877 w 2782477"/>
              <a:gd name="connsiteY1" fmla="*/ 165100 h 2540044"/>
              <a:gd name="connsiteX2" fmla="*/ 2782477 w 2782477"/>
              <a:gd name="connsiteY2" fmla="*/ 2540044 h 2540044"/>
              <a:gd name="connsiteX3" fmla="*/ 0 w 2782477"/>
              <a:gd name="connsiteY3" fmla="*/ 2540044 h 2540044"/>
              <a:gd name="connsiteX4" fmla="*/ 0 w 2782477"/>
              <a:gd name="connsiteY4" fmla="*/ 0 h 2540044"/>
              <a:gd name="connsiteX0" fmla="*/ 0 w 2782477"/>
              <a:gd name="connsiteY0" fmla="*/ 0 h 2540044"/>
              <a:gd name="connsiteX1" fmla="*/ 2426877 w 2782477"/>
              <a:gd name="connsiteY1" fmla="*/ 152400 h 2540044"/>
              <a:gd name="connsiteX2" fmla="*/ 2782477 w 2782477"/>
              <a:gd name="connsiteY2" fmla="*/ 2540044 h 2540044"/>
              <a:gd name="connsiteX3" fmla="*/ 0 w 2782477"/>
              <a:gd name="connsiteY3" fmla="*/ 2540044 h 2540044"/>
              <a:gd name="connsiteX4" fmla="*/ 0 w 2782477"/>
              <a:gd name="connsiteY4" fmla="*/ 0 h 2540044"/>
              <a:gd name="connsiteX0" fmla="*/ 0 w 2426877"/>
              <a:gd name="connsiteY0" fmla="*/ 0 h 2946444"/>
              <a:gd name="connsiteX1" fmla="*/ 2426877 w 2426877"/>
              <a:gd name="connsiteY1" fmla="*/ 152400 h 2946444"/>
              <a:gd name="connsiteX2" fmla="*/ 2337977 w 2426877"/>
              <a:gd name="connsiteY2" fmla="*/ 2946444 h 2946444"/>
              <a:gd name="connsiteX3" fmla="*/ 0 w 2426877"/>
              <a:gd name="connsiteY3" fmla="*/ 2540044 h 2946444"/>
              <a:gd name="connsiteX4" fmla="*/ 0 w 2426877"/>
              <a:gd name="connsiteY4" fmla="*/ 0 h 2946444"/>
              <a:gd name="connsiteX0" fmla="*/ 0 w 2388777"/>
              <a:gd name="connsiteY0" fmla="*/ 0 h 2946444"/>
              <a:gd name="connsiteX1" fmla="*/ 2388777 w 2388777"/>
              <a:gd name="connsiteY1" fmla="*/ 127000 h 2946444"/>
              <a:gd name="connsiteX2" fmla="*/ 2337977 w 2388777"/>
              <a:gd name="connsiteY2" fmla="*/ 2946444 h 2946444"/>
              <a:gd name="connsiteX3" fmla="*/ 0 w 2388777"/>
              <a:gd name="connsiteY3" fmla="*/ 2540044 h 2946444"/>
              <a:gd name="connsiteX4" fmla="*/ 0 w 2388777"/>
              <a:gd name="connsiteY4" fmla="*/ 0 h 2946444"/>
              <a:gd name="connsiteX0" fmla="*/ 0 w 2376077"/>
              <a:gd name="connsiteY0" fmla="*/ 0 h 2946444"/>
              <a:gd name="connsiteX1" fmla="*/ 2376077 w 2376077"/>
              <a:gd name="connsiteY1" fmla="*/ 114300 h 2946444"/>
              <a:gd name="connsiteX2" fmla="*/ 2337977 w 2376077"/>
              <a:gd name="connsiteY2" fmla="*/ 2946444 h 2946444"/>
              <a:gd name="connsiteX3" fmla="*/ 0 w 2376077"/>
              <a:gd name="connsiteY3" fmla="*/ 2540044 h 2946444"/>
              <a:gd name="connsiteX4" fmla="*/ 0 w 2376077"/>
              <a:gd name="connsiteY4" fmla="*/ 0 h 2946444"/>
              <a:gd name="connsiteX0" fmla="*/ 0 w 2388777"/>
              <a:gd name="connsiteY0" fmla="*/ 0 h 2946444"/>
              <a:gd name="connsiteX1" fmla="*/ 2388777 w 2388777"/>
              <a:gd name="connsiteY1" fmla="*/ 114300 h 2946444"/>
              <a:gd name="connsiteX2" fmla="*/ 2337977 w 2388777"/>
              <a:gd name="connsiteY2" fmla="*/ 2946444 h 2946444"/>
              <a:gd name="connsiteX3" fmla="*/ 0 w 2388777"/>
              <a:gd name="connsiteY3" fmla="*/ 2540044 h 2946444"/>
              <a:gd name="connsiteX4" fmla="*/ 0 w 2388777"/>
              <a:gd name="connsiteY4" fmla="*/ 0 h 294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8777" h="2946444">
                <a:moveTo>
                  <a:pt x="0" y="0"/>
                </a:moveTo>
                <a:lnTo>
                  <a:pt x="2388777" y="114300"/>
                </a:lnTo>
                <a:lnTo>
                  <a:pt x="2337977" y="2946444"/>
                </a:lnTo>
                <a:lnTo>
                  <a:pt x="0" y="2540044"/>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11784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000"/>
                                        <p:tgtEl>
                                          <p:spTgt spid="15"/>
                                        </p:tgtEl>
                                      </p:cBhvr>
                                    </p:animEffect>
                                  </p:childTnLst>
                                </p:cTn>
                              </p:par>
                            </p:childTnLst>
                          </p:cTn>
                        </p:par>
                        <p:par>
                          <p:cTn id="8" fill="hold">
                            <p:stCondLst>
                              <p:cond delay="1000"/>
                            </p:stCondLst>
                            <p:childTnLst>
                              <p:par>
                                <p:cTn id="9" presetID="6" presetClass="entr" presetSubtype="32" repeatCount="500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circle(out)">
                                      <p:cBhvr>
                                        <p:cTn id="11" dur="1000"/>
                                        <p:tgtEl>
                                          <p:spTgt spid="1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0"/>
                                        </p:tgtEl>
                                        <p:attrNameLst>
                                          <p:attrName>style.visibility</p:attrName>
                                        </p:attrNameLst>
                                      </p:cBhvr>
                                      <p:to>
                                        <p:strVal val="visible"/>
                                      </p:to>
                                    </p:set>
                                    <p:animEffect transition="in" filter="fade">
                                      <p:cBhvr>
                                        <p:cTn id="14" dur="500"/>
                                        <p:tgtEl>
                                          <p:spTgt spid="50"/>
                                        </p:tgtEl>
                                      </p:cBhvr>
                                    </p:animEffect>
                                  </p:childTnLst>
                                </p:cTn>
                              </p:par>
                              <p:par>
                                <p:cTn id="15" presetID="10" presetClass="entr" presetSubtype="0" fill="hold" grpId="0" nodeType="withEffect">
                                  <p:stCondLst>
                                    <p:cond delay="160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5000"/>
                                        <p:tgtEl>
                                          <p:spTgt spid="51"/>
                                        </p:tgtEl>
                                      </p:cBhvr>
                                    </p:animEffect>
                                  </p:childTnLst>
                                </p:cTn>
                              </p:par>
                              <p:par>
                                <p:cTn id="18" presetID="22" presetClass="exit" presetSubtype="8" fill="hold" grpId="0" nodeType="withEffect">
                                  <p:stCondLst>
                                    <p:cond delay="1600"/>
                                  </p:stCondLst>
                                  <p:childTnLst>
                                    <p:animEffect transition="out" filter="wipe(left)">
                                      <p:cBhvr>
                                        <p:cTn id="19" dur="15000"/>
                                        <p:tgtEl>
                                          <p:spTgt spid="62"/>
                                        </p:tgtEl>
                                      </p:cBhvr>
                                    </p:animEffect>
                                    <p:set>
                                      <p:cBhvr>
                                        <p:cTn id="20" dur="1" fill="hold">
                                          <p:stCondLst>
                                            <p:cond delay="14999"/>
                                          </p:stCondLst>
                                        </p:cTn>
                                        <p:tgtEl>
                                          <p:spTgt spid="62"/>
                                        </p:tgtEl>
                                        <p:attrNameLst>
                                          <p:attrName>style.visibility</p:attrName>
                                        </p:attrNameLst>
                                      </p:cBhvr>
                                      <p:to>
                                        <p:strVal val="hidden"/>
                                      </p:to>
                                    </p:set>
                                  </p:childTnLst>
                                </p:cTn>
                              </p:par>
                              <p:par>
                                <p:cTn id="21" presetID="10" presetClass="entr" presetSubtype="0" fill="hold" nodeType="withEffect">
                                  <p:stCondLst>
                                    <p:cond delay="9800"/>
                                  </p:stCondLst>
                                  <p:childTnLst>
                                    <p:set>
                                      <p:cBhvr>
                                        <p:cTn id="22" dur="1" fill="hold">
                                          <p:stCondLst>
                                            <p:cond delay="0"/>
                                          </p:stCondLst>
                                        </p:cTn>
                                        <p:tgtEl>
                                          <p:spTgt spid="52"/>
                                        </p:tgtEl>
                                        <p:attrNameLst>
                                          <p:attrName>style.visibility</p:attrName>
                                        </p:attrNameLst>
                                      </p:cBhvr>
                                      <p:to>
                                        <p:strVal val="visible"/>
                                      </p:to>
                                    </p:set>
                                    <p:animEffect transition="in" filter="fade">
                                      <p:cBhvr>
                                        <p:cTn id="23" dur="7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animBg="1"/>
      <p:bldP spid="6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C2D6D-39AA-DCF7-19CC-6395C76DF730}"/>
              </a:ext>
            </a:extLst>
          </p:cNvPr>
          <p:cNvSpPr>
            <a:spLocks noGrp="1"/>
          </p:cNvSpPr>
          <p:nvPr>
            <p:ph type="title"/>
          </p:nvPr>
        </p:nvSpPr>
        <p:spPr>
          <a:xfrm>
            <a:off x="240632" y="-45080"/>
            <a:ext cx="11183729" cy="1120501"/>
          </a:xfrm>
        </p:spPr>
        <p:txBody>
          <a:bodyPr/>
          <a:lstStyle/>
          <a:p>
            <a:r>
              <a:rPr lang="en-US" dirty="0"/>
              <a:t>Characteristics of residual radiation</a:t>
            </a:r>
            <a:endParaRPr lang="en-GB" dirty="0"/>
          </a:p>
        </p:txBody>
      </p:sp>
      <p:sp>
        <p:nvSpPr>
          <p:cNvPr id="3" name="Date Placeholder 2">
            <a:extLst>
              <a:ext uri="{FF2B5EF4-FFF2-40B4-BE49-F238E27FC236}">
                <a16:creationId xmlns:a16="http://schemas.microsoft.com/office/drawing/2014/main" id="{FEA2E907-5CF5-7C60-4826-A6C25F8E7329}"/>
              </a:ext>
            </a:extLst>
          </p:cNvPr>
          <p:cNvSpPr>
            <a:spLocks noGrp="1"/>
          </p:cNvSpPr>
          <p:nvPr>
            <p:ph type="dt" sz="half" idx="10"/>
          </p:nvPr>
        </p:nvSpPr>
        <p:spPr/>
        <p:txBody>
          <a:bodyPr/>
          <a:lstStyle/>
          <a:p>
            <a:r>
              <a:rPr lang="en-US"/>
              <a:t>October 2023</a:t>
            </a:r>
            <a:endParaRPr lang="en-GB" dirty="0"/>
          </a:p>
        </p:txBody>
      </p:sp>
      <p:sp>
        <p:nvSpPr>
          <p:cNvPr id="4" name="Footer Placeholder 3">
            <a:extLst>
              <a:ext uri="{FF2B5EF4-FFF2-40B4-BE49-F238E27FC236}">
                <a16:creationId xmlns:a16="http://schemas.microsoft.com/office/drawing/2014/main" id="{086E7C3F-760B-2DA6-4690-32B7F8CF8FF9}"/>
              </a:ext>
            </a:extLst>
          </p:cNvPr>
          <p:cNvSpPr>
            <a:spLocks noGrp="1"/>
          </p:cNvSpPr>
          <p:nvPr>
            <p:ph type="ftr" sz="quarter" idx="11"/>
          </p:nvPr>
        </p:nvSpPr>
        <p:spPr/>
        <p:txBody>
          <a:bodyPr/>
          <a:lstStyle/>
          <a:p>
            <a:r>
              <a:rPr lang="en-GB"/>
              <a:t>RADMEP Workshop 2024</a:t>
            </a:r>
          </a:p>
        </p:txBody>
      </p:sp>
      <p:sp>
        <p:nvSpPr>
          <p:cNvPr id="5" name="Slide Number Placeholder 4">
            <a:extLst>
              <a:ext uri="{FF2B5EF4-FFF2-40B4-BE49-F238E27FC236}">
                <a16:creationId xmlns:a16="http://schemas.microsoft.com/office/drawing/2014/main" id="{2E0AFE78-C03B-1478-6A7A-15A3A8EC10AC}"/>
              </a:ext>
            </a:extLst>
          </p:cNvPr>
          <p:cNvSpPr>
            <a:spLocks noGrp="1"/>
          </p:cNvSpPr>
          <p:nvPr>
            <p:ph type="sldNum" sz="quarter" idx="12"/>
          </p:nvPr>
        </p:nvSpPr>
        <p:spPr/>
        <p:txBody>
          <a:bodyPr/>
          <a:lstStyle/>
          <a:p>
            <a:fld id="{BCD55979-00CC-4874-A80E-0959E76EB92F}" type="slidenum">
              <a:rPr lang="en-GB" smtClean="0"/>
              <a:t>8</a:t>
            </a:fld>
            <a:endParaRPr lang="en-GB"/>
          </a:p>
        </p:txBody>
      </p:sp>
      <p:sp>
        <p:nvSpPr>
          <p:cNvPr id="6" name="TextBox 5">
            <a:extLst>
              <a:ext uri="{FF2B5EF4-FFF2-40B4-BE49-F238E27FC236}">
                <a16:creationId xmlns:a16="http://schemas.microsoft.com/office/drawing/2014/main" id="{76859ECF-3B83-1CDA-79BD-C0B553260129}"/>
              </a:ext>
            </a:extLst>
          </p:cNvPr>
          <p:cNvSpPr txBox="1"/>
          <p:nvPr/>
        </p:nvSpPr>
        <p:spPr>
          <a:xfrm>
            <a:off x="294773" y="1075421"/>
            <a:ext cx="10657213" cy="4401205"/>
          </a:xfrm>
          <a:prstGeom prst="rect">
            <a:avLst/>
          </a:prstGeom>
          <a:noFill/>
        </p:spPr>
        <p:txBody>
          <a:bodyPr wrap="none" rtlCol="0">
            <a:spAutoFit/>
          </a:bodyPr>
          <a:lstStyle/>
          <a:p>
            <a:pPr marL="285750" indent="-285750">
              <a:buFont typeface="Arial" panose="020B0604020202020204" pitchFamily="34" charset="0"/>
              <a:buChar char="•"/>
            </a:pPr>
            <a:r>
              <a:rPr lang="en-US" sz="2000" dirty="0">
                <a:solidFill>
                  <a:srgbClr val="C00000"/>
                </a:solidFill>
              </a:rPr>
              <a:t>Radioisotopes</a:t>
            </a:r>
            <a:r>
              <a:rPr lang="en-US" sz="2000" dirty="0"/>
              <a:t> in activated material (= “nuclide inventory”) are at the origin of residual radiation</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solidFill>
                  <a:srgbClr val="C00000"/>
                </a:solidFill>
              </a:rPr>
              <a:t>Type</a:t>
            </a:r>
            <a:r>
              <a:rPr lang="en-US" sz="2000" dirty="0"/>
              <a:t> of created radioisotopes </a:t>
            </a:r>
            <a:r>
              <a:rPr lang="en-US" sz="2000" dirty="0">
                <a:solidFill>
                  <a:srgbClr val="C00000"/>
                </a:solidFill>
              </a:rPr>
              <a:t>depends on</a:t>
            </a:r>
            <a:r>
              <a:rPr lang="en-US" sz="2000" dirty="0"/>
              <a:t>:</a:t>
            </a:r>
          </a:p>
          <a:p>
            <a:pPr marL="285750" indent="-285750">
              <a:buFont typeface="Arial" panose="020B0604020202020204" pitchFamily="34" charset="0"/>
              <a:buChar char="•"/>
            </a:pPr>
            <a:endParaRPr lang="en-US" sz="2000" dirty="0"/>
          </a:p>
          <a:p>
            <a:pPr marL="742950" lvl="1" indent="-285750">
              <a:buFont typeface="Arial" charset="0"/>
              <a:buChar char="•"/>
            </a:pPr>
            <a:r>
              <a:rPr lang="en-US" sz="2000" dirty="0"/>
              <a:t>chemical composition of target material</a:t>
            </a:r>
          </a:p>
          <a:p>
            <a:pPr marL="742950" lvl="1" indent="-285750">
              <a:buFont typeface="Arial" charset="0"/>
              <a:buChar char="•"/>
            </a:pPr>
            <a:r>
              <a:rPr lang="en-US" sz="2000" dirty="0"/>
              <a:t>incident particle type</a:t>
            </a:r>
          </a:p>
          <a:p>
            <a:pPr marL="742950" lvl="1" indent="-285750">
              <a:buFont typeface="Arial" charset="0"/>
              <a:buChar char="•"/>
            </a:pPr>
            <a:r>
              <a:rPr lang="en-US" sz="2000" dirty="0"/>
              <a:t>incident particle energy</a:t>
            </a:r>
          </a:p>
          <a:p>
            <a:pPr marL="742950" lvl="1" indent="-285750">
              <a:buFont typeface="Arial" charset="0"/>
              <a:buChar char="•"/>
            </a:pPr>
            <a:r>
              <a:rPr lang="en-US" sz="2000" dirty="0"/>
              <a:t>irradiation &amp; cooling time</a:t>
            </a:r>
          </a:p>
          <a:p>
            <a:pPr marL="742950" lvl="1" indent="-285750">
              <a:buFont typeface="Arial" charset="0"/>
              <a:buChar char="•"/>
            </a:pPr>
            <a:endParaRPr lang="en-US" sz="2000" dirty="0"/>
          </a:p>
          <a:p>
            <a:pPr marL="742950" lvl="1" indent="-285750">
              <a:buFont typeface="Arial" charset="0"/>
              <a:buChar char="•"/>
            </a:pPr>
            <a:endParaRPr lang="en-US" sz="2000" dirty="0"/>
          </a:p>
          <a:p>
            <a:pPr marL="285750" indent="-285750">
              <a:buFont typeface="Arial" charset="0"/>
              <a:buChar char="•"/>
            </a:pPr>
            <a:r>
              <a:rPr lang="en-US" sz="2000" dirty="0"/>
              <a:t>Emitted </a:t>
            </a:r>
            <a:r>
              <a:rPr lang="en-US" sz="2000" dirty="0">
                <a:solidFill>
                  <a:srgbClr val="C00000"/>
                </a:solidFill>
              </a:rPr>
              <a:t>radiation types</a:t>
            </a:r>
            <a:r>
              <a:rPr lang="en-US" sz="2000" dirty="0"/>
              <a:t>:</a:t>
            </a:r>
          </a:p>
          <a:p>
            <a:pPr marL="742950" lvl="1" indent="-285750">
              <a:buFont typeface="Arial" charset="0"/>
              <a:buChar char="•"/>
            </a:pPr>
            <a:r>
              <a:rPr lang="en-US" sz="2000" dirty="0">
                <a:latin typeface="Symbol" panose="05050102010706020507" pitchFamily="18" charset="2"/>
              </a:rPr>
              <a:t>g</a:t>
            </a:r>
            <a:r>
              <a:rPr lang="en-US" sz="2000" dirty="0"/>
              <a:t> radiation (mainly &lt; 2.76 MeV*)</a:t>
            </a:r>
          </a:p>
          <a:p>
            <a:pPr marL="742950" lvl="1" indent="-285750">
              <a:buFont typeface="Arial" charset="0"/>
              <a:buChar char="•"/>
            </a:pPr>
            <a:r>
              <a:rPr lang="en-US" sz="2000" dirty="0"/>
              <a:t>e+ and e-</a:t>
            </a:r>
          </a:p>
          <a:p>
            <a:pPr marL="742950" lvl="1" indent="-285750">
              <a:buFont typeface="Arial" charset="0"/>
              <a:buChar char="•"/>
            </a:pPr>
            <a:r>
              <a:rPr lang="en-US" sz="2000" dirty="0"/>
              <a:t>alpha </a:t>
            </a:r>
          </a:p>
        </p:txBody>
      </p:sp>
      <p:sp>
        <p:nvSpPr>
          <p:cNvPr id="8" name="TextBox 7">
            <a:extLst>
              <a:ext uri="{FF2B5EF4-FFF2-40B4-BE49-F238E27FC236}">
                <a16:creationId xmlns:a16="http://schemas.microsoft.com/office/drawing/2014/main" id="{E0618D37-9D54-6EA6-169D-50BD522E9495}"/>
              </a:ext>
            </a:extLst>
          </p:cNvPr>
          <p:cNvSpPr txBox="1"/>
          <p:nvPr/>
        </p:nvSpPr>
        <p:spPr>
          <a:xfrm>
            <a:off x="195791" y="5730964"/>
            <a:ext cx="6106582" cy="276999"/>
          </a:xfrm>
          <a:prstGeom prst="rect">
            <a:avLst/>
          </a:prstGeom>
          <a:noFill/>
        </p:spPr>
        <p:txBody>
          <a:bodyPr wrap="square">
            <a:spAutoFit/>
          </a:bodyPr>
          <a:lstStyle/>
          <a:p>
            <a:r>
              <a:rPr lang="en-US" sz="1200" dirty="0"/>
              <a:t>*Na-24</a:t>
            </a:r>
            <a:endParaRPr lang="en-GB" sz="1200" dirty="0"/>
          </a:p>
        </p:txBody>
      </p:sp>
    </p:spTree>
    <p:extLst>
      <p:ext uri="{BB962C8B-B14F-4D97-AF65-F5344CB8AC3E}">
        <p14:creationId xmlns:p14="http://schemas.microsoft.com/office/powerpoint/2010/main" val="1046021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500"/>
                                        <p:tgtEl>
                                          <p:spTgt spid="6">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4" end="4"/>
                                            </p:txEl>
                                          </p:spTgt>
                                        </p:tgtEl>
                                        <p:attrNameLst>
                                          <p:attrName>style.visibility</p:attrName>
                                        </p:attrNameLst>
                                      </p:cBhvr>
                                      <p:to>
                                        <p:strVal val="visible"/>
                                      </p:to>
                                    </p:set>
                                    <p:animEffect transition="in" filter="fade">
                                      <p:cBhvr>
                                        <p:cTn id="10" dur="500"/>
                                        <p:tgtEl>
                                          <p:spTgt spid="6">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5" end="5"/>
                                            </p:txEl>
                                          </p:spTgt>
                                        </p:tgtEl>
                                        <p:attrNameLst>
                                          <p:attrName>style.visibility</p:attrName>
                                        </p:attrNameLst>
                                      </p:cBhvr>
                                      <p:to>
                                        <p:strVal val="visible"/>
                                      </p:to>
                                    </p:set>
                                    <p:animEffect transition="in" filter="fade">
                                      <p:cBhvr>
                                        <p:cTn id="13" dur="500"/>
                                        <p:tgtEl>
                                          <p:spTgt spid="6">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
                                            <p:txEl>
                                              <p:pRg st="6" end="6"/>
                                            </p:txEl>
                                          </p:spTgt>
                                        </p:tgtEl>
                                        <p:attrNameLst>
                                          <p:attrName>style.visibility</p:attrName>
                                        </p:attrNameLst>
                                      </p:cBhvr>
                                      <p:to>
                                        <p:strVal val="visible"/>
                                      </p:to>
                                    </p:set>
                                    <p:animEffect transition="in" filter="fade">
                                      <p:cBhvr>
                                        <p:cTn id="16" dur="500"/>
                                        <p:tgtEl>
                                          <p:spTgt spid="6">
                                            <p:txEl>
                                              <p:pRg st="6" end="6"/>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animEffect transition="in" filter="fade">
                                      <p:cBhvr>
                                        <p:cTn id="19" dur="500"/>
                                        <p:tgtEl>
                                          <p:spTgt spid="6">
                                            <p:txEl>
                                              <p:pRg st="7" end="7"/>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6">
                                            <p:txEl>
                                              <p:pRg st="10" end="10"/>
                                            </p:txEl>
                                          </p:spTgt>
                                        </p:tgtEl>
                                        <p:attrNameLst>
                                          <p:attrName>style.visibility</p:attrName>
                                        </p:attrNameLst>
                                      </p:cBhvr>
                                      <p:to>
                                        <p:strVal val="visible"/>
                                      </p:to>
                                    </p:set>
                                    <p:animEffect transition="in" filter="fade">
                                      <p:cBhvr>
                                        <p:cTn id="24" dur="500"/>
                                        <p:tgtEl>
                                          <p:spTgt spid="6">
                                            <p:txEl>
                                              <p:pRg st="10" end="10"/>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6">
                                            <p:txEl>
                                              <p:pRg st="11" end="11"/>
                                            </p:txEl>
                                          </p:spTgt>
                                        </p:tgtEl>
                                        <p:attrNameLst>
                                          <p:attrName>style.visibility</p:attrName>
                                        </p:attrNameLst>
                                      </p:cBhvr>
                                      <p:to>
                                        <p:strVal val="visible"/>
                                      </p:to>
                                    </p:set>
                                    <p:animEffect transition="in" filter="fade">
                                      <p:cBhvr>
                                        <p:cTn id="27" dur="500"/>
                                        <p:tgtEl>
                                          <p:spTgt spid="6">
                                            <p:txEl>
                                              <p:pRg st="11" end="11"/>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6">
                                            <p:txEl>
                                              <p:pRg st="12" end="12"/>
                                            </p:txEl>
                                          </p:spTgt>
                                        </p:tgtEl>
                                        <p:attrNameLst>
                                          <p:attrName>style.visibility</p:attrName>
                                        </p:attrNameLst>
                                      </p:cBhvr>
                                      <p:to>
                                        <p:strVal val="visible"/>
                                      </p:to>
                                    </p:set>
                                    <p:animEffect transition="in" filter="fade">
                                      <p:cBhvr>
                                        <p:cTn id="30" dur="500"/>
                                        <p:tgtEl>
                                          <p:spTgt spid="6">
                                            <p:txEl>
                                              <p:pRg st="12" end="12"/>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6">
                                            <p:txEl>
                                              <p:pRg st="13" end="13"/>
                                            </p:txEl>
                                          </p:spTgt>
                                        </p:tgtEl>
                                        <p:attrNameLst>
                                          <p:attrName>style.visibility</p:attrName>
                                        </p:attrNameLst>
                                      </p:cBhvr>
                                      <p:to>
                                        <p:strVal val="visible"/>
                                      </p:to>
                                    </p:set>
                                    <p:animEffect transition="in" filter="fade">
                                      <p:cBhvr>
                                        <p:cTn id="33" dur="500"/>
                                        <p:tgtEl>
                                          <p:spTgt spid="6">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71103" y="862305"/>
            <a:ext cx="1125378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fontAlgn="base" hangingPunct="1">
              <a:spcBef>
                <a:spcPct val="0"/>
              </a:spcBef>
              <a:spcAft>
                <a:spcPct val="0"/>
              </a:spcAft>
            </a:pPr>
            <a:r>
              <a:rPr lang="en-GB" dirty="0">
                <a:solidFill>
                  <a:prstClr val="black"/>
                </a:solidFill>
                <a:latin typeface="+mn-lt"/>
              </a:rPr>
              <a:t>At high-energy accelerators primary </a:t>
            </a:r>
            <a:r>
              <a:rPr lang="en-GB" dirty="0">
                <a:solidFill>
                  <a:srgbClr val="00B0F0"/>
                </a:solidFill>
                <a:latin typeface="+mn-lt"/>
              </a:rPr>
              <a:t>particles interact with matter</a:t>
            </a:r>
            <a:r>
              <a:rPr lang="en-GB" dirty="0">
                <a:solidFill>
                  <a:prstClr val="black"/>
                </a:solidFill>
                <a:latin typeface="+mn-lt"/>
              </a:rPr>
              <a:t>. The primary particle itself or secondary particles interacting with nuclei can produce </a:t>
            </a:r>
            <a:r>
              <a:rPr lang="en-GB" dirty="0">
                <a:solidFill>
                  <a:srgbClr val="00B0F0"/>
                </a:solidFill>
                <a:latin typeface="+mn-lt"/>
              </a:rPr>
              <a:t>radioactive isotopes</a:t>
            </a:r>
            <a:r>
              <a:rPr lang="en-GB" dirty="0">
                <a:solidFill>
                  <a:prstClr val="black"/>
                </a:solidFill>
                <a:latin typeface="+mn-lt"/>
              </a:rPr>
              <a:t>. Main production channels of activation at hadron and ion high-energy accelerators are:    </a:t>
            </a:r>
          </a:p>
        </p:txBody>
      </p:sp>
      <p:sp>
        <p:nvSpPr>
          <p:cNvPr id="7172" name="Rectangle 4"/>
          <p:cNvSpPr>
            <a:spLocks noChangeArrowheads="1"/>
          </p:cNvSpPr>
          <p:nvPr/>
        </p:nvSpPr>
        <p:spPr bwMode="auto">
          <a:xfrm>
            <a:off x="-172458" y="2012254"/>
            <a:ext cx="853244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1" algn="just" fontAlgn="base">
              <a:spcBef>
                <a:spcPct val="0"/>
              </a:spcBef>
              <a:spcAft>
                <a:spcPct val="0"/>
              </a:spcAft>
              <a:buFont typeface="Arial" pitchFamily="34" charset="0"/>
              <a:buChar char="•"/>
            </a:pPr>
            <a:r>
              <a:rPr lang="en-GB" sz="1600" dirty="0">
                <a:solidFill>
                  <a:prstClr val="black"/>
                </a:solidFill>
                <a:cs typeface="Arial" pitchFamily="34" charset="0"/>
              </a:rPr>
              <a:t> Spallation and other inelastic hadronic interactions ( (</a:t>
            </a:r>
            <a:r>
              <a:rPr lang="en-GB" sz="1600" dirty="0" err="1">
                <a:solidFill>
                  <a:prstClr val="black"/>
                </a:solidFill>
                <a:cs typeface="Arial" pitchFamily="34" charset="0"/>
              </a:rPr>
              <a:t>n,n’</a:t>
            </a:r>
            <a:r>
              <a:rPr lang="en-GB" sz="1600" dirty="0" err="1">
                <a:solidFill>
                  <a:prstClr val="black"/>
                </a:solidFill>
                <a:latin typeface="Symbol" panose="05050102010706020507" pitchFamily="18" charset="2"/>
                <a:cs typeface="Arial" pitchFamily="34" charset="0"/>
              </a:rPr>
              <a:t>g</a:t>
            </a:r>
            <a:r>
              <a:rPr lang="en-GB" sz="1600" dirty="0">
                <a:solidFill>
                  <a:prstClr val="black"/>
                </a:solidFill>
                <a:cs typeface="Arial" pitchFamily="34" charset="0"/>
              </a:rPr>
              <a:t>), (n,2n), (</a:t>
            </a:r>
            <a:r>
              <a:rPr lang="en-GB" sz="1600" dirty="0" err="1">
                <a:solidFill>
                  <a:prstClr val="black"/>
                </a:solidFill>
                <a:cs typeface="Arial" pitchFamily="34" charset="0"/>
              </a:rPr>
              <a:t>n,p</a:t>
            </a:r>
            <a:r>
              <a:rPr lang="en-GB" sz="1600" dirty="0">
                <a:solidFill>
                  <a:prstClr val="black"/>
                </a:solidFill>
                <a:cs typeface="Arial" pitchFamily="34" charset="0"/>
              </a:rPr>
              <a:t>), (</a:t>
            </a:r>
            <a:r>
              <a:rPr lang="en-GB" sz="1600" dirty="0" err="1">
                <a:solidFill>
                  <a:prstClr val="black"/>
                </a:solidFill>
                <a:cs typeface="Arial" pitchFamily="34" charset="0"/>
              </a:rPr>
              <a:t>n,</a:t>
            </a:r>
            <a:r>
              <a:rPr lang="en-GB" sz="1600" dirty="0" err="1">
                <a:solidFill>
                  <a:prstClr val="black"/>
                </a:solidFill>
                <a:latin typeface="Symbol" panose="05050102010706020507" pitchFamily="18" charset="2"/>
                <a:cs typeface="Arial" pitchFamily="34" charset="0"/>
              </a:rPr>
              <a:t>a</a:t>
            </a:r>
            <a:r>
              <a:rPr lang="en-GB" sz="1600" dirty="0">
                <a:solidFill>
                  <a:prstClr val="black"/>
                </a:solidFill>
                <a:cs typeface="Arial" pitchFamily="34" charset="0"/>
              </a:rPr>
              <a:t>) …)</a:t>
            </a:r>
          </a:p>
        </p:txBody>
      </p:sp>
      <p:sp>
        <p:nvSpPr>
          <p:cNvPr id="7173" name="Rectangle 5"/>
          <p:cNvSpPr>
            <a:spLocks noChangeArrowheads="1"/>
          </p:cNvSpPr>
          <p:nvPr/>
        </p:nvSpPr>
        <p:spPr bwMode="auto">
          <a:xfrm>
            <a:off x="-172458" y="3388618"/>
            <a:ext cx="4572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1" algn="just" fontAlgn="base">
              <a:spcBef>
                <a:spcPct val="0"/>
              </a:spcBef>
              <a:spcAft>
                <a:spcPct val="0"/>
              </a:spcAft>
              <a:buFont typeface="Arial" pitchFamily="34" charset="0"/>
              <a:buChar char="•"/>
            </a:pPr>
            <a:r>
              <a:rPr lang="en-GB" sz="1600">
                <a:solidFill>
                  <a:prstClr val="black"/>
                </a:solidFill>
                <a:cs typeface="Arial" pitchFamily="34" charset="0"/>
              </a:rPr>
              <a:t> Particle capture (mainly neutrons)</a:t>
            </a:r>
          </a:p>
        </p:txBody>
      </p:sp>
      <p:sp>
        <p:nvSpPr>
          <p:cNvPr id="7174" name="Rectangle 6"/>
          <p:cNvSpPr>
            <a:spLocks noChangeArrowheads="1"/>
          </p:cNvSpPr>
          <p:nvPr/>
        </p:nvSpPr>
        <p:spPr bwMode="auto">
          <a:xfrm>
            <a:off x="-140532" y="4730754"/>
            <a:ext cx="75723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1" algn="just" fontAlgn="base">
              <a:spcBef>
                <a:spcPct val="0"/>
              </a:spcBef>
              <a:spcAft>
                <a:spcPct val="0"/>
              </a:spcAft>
              <a:buFont typeface="Arial" pitchFamily="34" charset="0"/>
              <a:buChar char="•"/>
            </a:pPr>
            <a:r>
              <a:rPr lang="en-GB" sz="1600" dirty="0">
                <a:solidFill>
                  <a:prstClr val="black"/>
                </a:solidFill>
                <a:cs typeface="Arial" pitchFamily="34" charset="0"/>
              </a:rPr>
              <a:t>(</a:t>
            </a:r>
            <a:r>
              <a:rPr lang="en-GB" sz="1600" dirty="0" err="1">
                <a:solidFill>
                  <a:prstClr val="black"/>
                </a:solidFill>
                <a:latin typeface="Symbol" pitchFamily="18" charset="2"/>
                <a:cs typeface="Arial" pitchFamily="34" charset="0"/>
              </a:rPr>
              <a:t>g,</a:t>
            </a:r>
            <a:r>
              <a:rPr lang="en-GB" sz="1600" dirty="0" err="1">
                <a:solidFill>
                  <a:prstClr val="black"/>
                </a:solidFill>
                <a:cs typeface="Arial" pitchFamily="34" charset="0"/>
              </a:rPr>
              <a:t>n</a:t>
            </a:r>
            <a:r>
              <a:rPr lang="en-GB" sz="1600" dirty="0">
                <a:solidFill>
                  <a:prstClr val="black"/>
                </a:solidFill>
                <a:cs typeface="Arial" pitchFamily="34" charset="0"/>
              </a:rPr>
              <a:t>)-reactions (of lower relevance at hadron/ion accelerators)</a:t>
            </a:r>
          </a:p>
        </p:txBody>
      </p:sp>
      <p:sp>
        <p:nvSpPr>
          <p:cNvPr id="8" name="Oval 7"/>
          <p:cNvSpPr/>
          <p:nvPr/>
        </p:nvSpPr>
        <p:spPr>
          <a:xfrm>
            <a:off x="1062476" y="2749300"/>
            <a:ext cx="71437"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grpSp>
        <p:nvGrpSpPr>
          <p:cNvPr id="2" name="Group 111"/>
          <p:cNvGrpSpPr>
            <a:grpSpLocks/>
          </p:cNvGrpSpPr>
          <p:nvPr/>
        </p:nvGrpSpPr>
        <p:grpSpPr bwMode="auto">
          <a:xfrm>
            <a:off x="1491101" y="3892300"/>
            <a:ext cx="357187" cy="428625"/>
            <a:chOff x="1357290" y="3929066"/>
            <a:chExt cx="357190" cy="428628"/>
          </a:xfrm>
        </p:grpSpPr>
        <p:sp>
          <p:nvSpPr>
            <p:cNvPr id="38" name="Oval 37"/>
            <p:cNvSpPr/>
            <p:nvPr/>
          </p:nvSpPr>
          <p:spPr>
            <a:xfrm>
              <a:off x="1357290" y="4143379"/>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39" name="Oval 38"/>
            <p:cNvSpPr/>
            <p:nvPr/>
          </p:nvSpPr>
          <p:spPr>
            <a:xfrm>
              <a:off x="1428728" y="4143379"/>
              <a:ext cx="71439"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40" name="Oval 39"/>
            <p:cNvSpPr/>
            <p:nvPr/>
          </p:nvSpPr>
          <p:spPr>
            <a:xfrm>
              <a:off x="1428728" y="4071942"/>
              <a:ext cx="71439"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41" name="Oval 40"/>
            <p:cNvSpPr/>
            <p:nvPr/>
          </p:nvSpPr>
          <p:spPr>
            <a:xfrm>
              <a:off x="1500166" y="4071942"/>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42" name="Oval 41"/>
            <p:cNvSpPr/>
            <p:nvPr/>
          </p:nvSpPr>
          <p:spPr>
            <a:xfrm>
              <a:off x="1643042" y="4000503"/>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43" name="Oval 42"/>
            <p:cNvSpPr/>
            <p:nvPr/>
          </p:nvSpPr>
          <p:spPr>
            <a:xfrm>
              <a:off x="1500166" y="4214818"/>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44" name="Oval 43"/>
            <p:cNvSpPr/>
            <p:nvPr/>
          </p:nvSpPr>
          <p:spPr>
            <a:xfrm>
              <a:off x="1571604" y="4071942"/>
              <a:ext cx="71439"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45" name="Oval 44"/>
            <p:cNvSpPr/>
            <p:nvPr/>
          </p:nvSpPr>
          <p:spPr>
            <a:xfrm>
              <a:off x="1571604" y="4214818"/>
              <a:ext cx="71439"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46" name="Oval 45"/>
            <p:cNvSpPr/>
            <p:nvPr/>
          </p:nvSpPr>
          <p:spPr>
            <a:xfrm>
              <a:off x="1643042" y="4143379"/>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47" name="Oval 46"/>
            <p:cNvSpPr/>
            <p:nvPr/>
          </p:nvSpPr>
          <p:spPr>
            <a:xfrm>
              <a:off x="1571604" y="4000503"/>
              <a:ext cx="71439"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48" name="Oval 47"/>
            <p:cNvSpPr/>
            <p:nvPr/>
          </p:nvSpPr>
          <p:spPr>
            <a:xfrm>
              <a:off x="1500166" y="4286255"/>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49" name="Oval 48"/>
            <p:cNvSpPr/>
            <p:nvPr/>
          </p:nvSpPr>
          <p:spPr>
            <a:xfrm>
              <a:off x="1428728" y="3929066"/>
              <a:ext cx="71439"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50" name="Oval 49"/>
            <p:cNvSpPr/>
            <p:nvPr/>
          </p:nvSpPr>
          <p:spPr>
            <a:xfrm>
              <a:off x="1357290" y="4000503"/>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51" name="Oval 50"/>
            <p:cNvSpPr/>
            <p:nvPr/>
          </p:nvSpPr>
          <p:spPr>
            <a:xfrm>
              <a:off x="1500166" y="4143379"/>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52" name="Oval 51"/>
            <p:cNvSpPr/>
            <p:nvPr/>
          </p:nvSpPr>
          <p:spPr>
            <a:xfrm>
              <a:off x="1357290" y="4071942"/>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53" name="Oval 52"/>
            <p:cNvSpPr/>
            <p:nvPr/>
          </p:nvSpPr>
          <p:spPr>
            <a:xfrm>
              <a:off x="1500166" y="4000503"/>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54" name="Oval 53"/>
            <p:cNvSpPr/>
            <p:nvPr/>
          </p:nvSpPr>
          <p:spPr>
            <a:xfrm>
              <a:off x="1428728" y="4214818"/>
              <a:ext cx="71439"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55" name="Oval 54"/>
            <p:cNvSpPr/>
            <p:nvPr/>
          </p:nvSpPr>
          <p:spPr>
            <a:xfrm>
              <a:off x="1571604" y="4143379"/>
              <a:ext cx="71439"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56" name="Oval 55"/>
            <p:cNvSpPr/>
            <p:nvPr/>
          </p:nvSpPr>
          <p:spPr>
            <a:xfrm>
              <a:off x="1428728" y="4000503"/>
              <a:ext cx="71439"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57" name="Oval 56"/>
            <p:cNvSpPr/>
            <p:nvPr/>
          </p:nvSpPr>
          <p:spPr>
            <a:xfrm>
              <a:off x="1643042" y="4071942"/>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58" name="Oval 57"/>
            <p:cNvSpPr/>
            <p:nvPr/>
          </p:nvSpPr>
          <p:spPr>
            <a:xfrm>
              <a:off x="1571604" y="3929066"/>
              <a:ext cx="71439"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59" name="Oval 58"/>
            <p:cNvSpPr/>
            <p:nvPr/>
          </p:nvSpPr>
          <p:spPr>
            <a:xfrm>
              <a:off x="1643042" y="4214818"/>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60" name="Oval 59"/>
            <p:cNvSpPr/>
            <p:nvPr/>
          </p:nvSpPr>
          <p:spPr>
            <a:xfrm>
              <a:off x="1500166" y="3929066"/>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grpSp>
      <p:sp>
        <p:nvSpPr>
          <p:cNvPr id="61" name="Oval 60"/>
          <p:cNvSpPr/>
          <p:nvPr/>
        </p:nvSpPr>
        <p:spPr>
          <a:xfrm>
            <a:off x="1133912" y="4035175"/>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grpSp>
        <p:nvGrpSpPr>
          <p:cNvPr id="3" name="Group 112"/>
          <p:cNvGrpSpPr>
            <a:grpSpLocks/>
          </p:cNvGrpSpPr>
          <p:nvPr/>
        </p:nvGrpSpPr>
        <p:grpSpPr bwMode="auto">
          <a:xfrm>
            <a:off x="2188741" y="5464877"/>
            <a:ext cx="357188" cy="428625"/>
            <a:chOff x="2000232" y="5715016"/>
            <a:chExt cx="357190" cy="428628"/>
          </a:xfrm>
        </p:grpSpPr>
        <p:sp>
          <p:nvSpPr>
            <p:cNvPr id="63" name="Oval 62"/>
            <p:cNvSpPr/>
            <p:nvPr/>
          </p:nvSpPr>
          <p:spPr>
            <a:xfrm>
              <a:off x="2000232" y="5929331"/>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64" name="Oval 63"/>
            <p:cNvSpPr/>
            <p:nvPr/>
          </p:nvSpPr>
          <p:spPr>
            <a:xfrm>
              <a:off x="2071670" y="5929331"/>
              <a:ext cx="71437"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65" name="Oval 64"/>
            <p:cNvSpPr/>
            <p:nvPr/>
          </p:nvSpPr>
          <p:spPr>
            <a:xfrm>
              <a:off x="2071670" y="5857892"/>
              <a:ext cx="71437"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66" name="Oval 65"/>
            <p:cNvSpPr/>
            <p:nvPr/>
          </p:nvSpPr>
          <p:spPr>
            <a:xfrm>
              <a:off x="2143108" y="5857892"/>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67" name="Oval 66"/>
            <p:cNvSpPr/>
            <p:nvPr/>
          </p:nvSpPr>
          <p:spPr>
            <a:xfrm>
              <a:off x="2285984" y="5786455"/>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68" name="Oval 67"/>
            <p:cNvSpPr/>
            <p:nvPr/>
          </p:nvSpPr>
          <p:spPr>
            <a:xfrm>
              <a:off x="2143108" y="6000768"/>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69" name="Oval 68"/>
            <p:cNvSpPr/>
            <p:nvPr/>
          </p:nvSpPr>
          <p:spPr>
            <a:xfrm>
              <a:off x="2214546" y="5857892"/>
              <a:ext cx="71437"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70" name="Oval 69"/>
            <p:cNvSpPr/>
            <p:nvPr/>
          </p:nvSpPr>
          <p:spPr>
            <a:xfrm>
              <a:off x="2214546" y="6000768"/>
              <a:ext cx="71437"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71" name="Oval 70"/>
            <p:cNvSpPr/>
            <p:nvPr/>
          </p:nvSpPr>
          <p:spPr>
            <a:xfrm>
              <a:off x="2285984" y="5929331"/>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72" name="Oval 71"/>
            <p:cNvSpPr/>
            <p:nvPr/>
          </p:nvSpPr>
          <p:spPr>
            <a:xfrm>
              <a:off x="2214546" y="5786455"/>
              <a:ext cx="71437"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73" name="Oval 72"/>
            <p:cNvSpPr/>
            <p:nvPr/>
          </p:nvSpPr>
          <p:spPr>
            <a:xfrm>
              <a:off x="2143108" y="6072207"/>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74" name="Oval 73"/>
            <p:cNvSpPr/>
            <p:nvPr/>
          </p:nvSpPr>
          <p:spPr>
            <a:xfrm>
              <a:off x="2071670" y="5715016"/>
              <a:ext cx="71437"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75" name="Oval 74"/>
            <p:cNvSpPr/>
            <p:nvPr/>
          </p:nvSpPr>
          <p:spPr>
            <a:xfrm>
              <a:off x="2000232" y="5786455"/>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76" name="Oval 75"/>
            <p:cNvSpPr/>
            <p:nvPr/>
          </p:nvSpPr>
          <p:spPr>
            <a:xfrm>
              <a:off x="2143108" y="5929331"/>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77" name="Oval 76"/>
            <p:cNvSpPr/>
            <p:nvPr/>
          </p:nvSpPr>
          <p:spPr>
            <a:xfrm>
              <a:off x="2000232" y="5857892"/>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78" name="Oval 77"/>
            <p:cNvSpPr/>
            <p:nvPr/>
          </p:nvSpPr>
          <p:spPr>
            <a:xfrm>
              <a:off x="2143108" y="5786455"/>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79" name="Oval 78"/>
            <p:cNvSpPr/>
            <p:nvPr/>
          </p:nvSpPr>
          <p:spPr>
            <a:xfrm>
              <a:off x="2071670" y="6000768"/>
              <a:ext cx="71437"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80" name="Oval 79"/>
            <p:cNvSpPr/>
            <p:nvPr/>
          </p:nvSpPr>
          <p:spPr>
            <a:xfrm>
              <a:off x="2214546" y="5929331"/>
              <a:ext cx="71437"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81" name="Oval 80"/>
            <p:cNvSpPr/>
            <p:nvPr/>
          </p:nvSpPr>
          <p:spPr>
            <a:xfrm>
              <a:off x="2071670" y="5786455"/>
              <a:ext cx="71437"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82" name="Oval 81"/>
            <p:cNvSpPr/>
            <p:nvPr/>
          </p:nvSpPr>
          <p:spPr>
            <a:xfrm>
              <a:off x="2285984" y="5857892"/>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83" name="Oval 82"/>
            <p:cNvSpPr/>
            <p:nvPr/>
          </p:nvSpPr>
          <p:spPr>
            <a:xfrm>
              <a:off x="2214546" y="5715016"/>
              <a:ext cx="71437"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84" name="Oval 83"/>
            <p:cNvSpPr/>
            <p:nvPr/>
          </p:nvSpPr>
          <p:spPr>
            <a:xfrm>
              <a:off x="2285984" y="6000768"/>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85" name="Oval 84"/>
            <p:cNvSpPr/>
            <p:nvPr/>
          </p:nvSpPr>
          <p:spPr>
            <a:xfrm>
              <a:off x="2143108" y="5715016"/>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grpSp>
      <p:sp>
        <p:nvSpPr>
          <p:cNvPr id="86" name="Freeform 85"/>
          <p:cNvSpPr/>
          <p:nvPr/>
        </p:nvSpPr>
        <p:spPr>
          <a:xfrm>
            <a:off x="545679" y="5536314"/>
            <a:ext cx="952500" cy="227012"/>
          </a:xfrm>
          <a:custGeom>
            <a:avLst/>
            <a:gdLst>
              <a:gd name="connsiteX0" fmla="*/ 0 w 952500"/>
              <a:gd name="connsiteY0" fmla="*/ 207962 h 227012"/>
              <a:gd name="connsiteX1" fmla="*/ 133350 w 952500"/>
              <a:gd name="connsiteY1" fmla="*/ 17462 h 227012"/>
              <a:gd name="connsiteX2" fmla="*/ 276225 w 952500"/>
              <a:gd name="connsiteY2" fmla="*/ 227012 h 227012"/>
              <a:gd name="connsiteX3" fmla="*/ 457200 w 952500"/>
              <a:gd name="connsiteY3" fmla="*/ 17462 h 227012"/>
              <a:gd name="connsiteX4" fmla="*/ 590550 w 952500"/>
              <a:gd name="connsiteY4" fmla="*/ 217487 h 227012"/>
              <a:gd name="connsiteX5" fmla="*/ 752475 w 952500"/>
              <a:gd name="connsiteY5" fmla="*/ 17462 h 227012"/>
              <a:gd name="connsiteX6" fmla="*/ 857250 w 952500"/>
              <a:gd name="connsiteY6" fmla="*/ 112712 h 227012"/>
              <a:gd name="connsiteX7" fmla="*/ 952500 w 952500"/>
              <a:gd name="connsiteY7" fmla="*/ 112712 h 22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2500" h="227012">
                <a:moveTo>
                  <a:pt x="0" y="207962"/>
                </a:moveTo>
                <a:cubicBezTo>
                  <a:pt x="43656" y="111124"/>
                  <a:pt x="87313" y="14287"/>
                  <a:pt x="133350" y="17462"/>
                </a:cubicBezTo>
                <a:cubicBezTo>
                  <a:pt x="179387" y="20637"/>
                  <a:pt x="222250" y="227012"/>
                  <a:pt x="276225" y="227012"/>
                </a:cubicBezTo>
                <a:cubicBezTo>
                  <a:pt x="330200" y="227012"/>
                  <a:pt x="404813" y="19049"/>
                  <a:pt x="457200" y="17462"/>
                </a:cubicBezTo>
                <a:cubicBezTo>
                  <a:pt x="509587" y="15875"/>
                  <a:pt x="541338" y="217487"/>
                  <a:pt x="590550" y="217487"/>
                </a:cubicBezTo>
                <a:cubicBezTo>
                  <a:pt x="639762" y="217487"/>
                  <a:pt x="708025" y="34924"/>
                  <a:pt x="752475" y="17462"/>
                </a:cubicBezTo>
                <a:cubicBezTo>
                  <a:pt x="796925" y="0"/>
                  <a:pt x="823913" y="96837"/>
                  <a:pt x="857250" y="112712"/>
                </a:cubicBezTo>
                <a:cubicBezTo>
                  <a:pt x="890587" y="128587"/>
                  <a:pt x="941387" y="109537"/>
                  <a:pt x="952500" y="112712"/>
                </a:cubicBezTo>
              </a:path>
            </a:pathLst>
          </a:custGeom>
          <a:ln>
            <a:tailEnd type="triangl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a:solidFill>
                <a:prstClr val="black"/>
              </a:solidFill>
            </a:endParaRPr>
          </a:p>
        </p:txBody>
      </p:sp>
      <p:sp>
        <p:nvSpPr>
          <p:cNvPr id="87" name="Oval 86"/>
          <p:cNvSpPr/>
          <p:nvPr/>
        </p:nvSpPr>
        <p:spPr>
          <a:xfrm>
            <a:off x="2474491" y="5704005"/>
            <a:ext cx="71438"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25" name="Oval 124"/>
          <p:cNvSpPr/>
          <p:nvPr/>
        </p:nvSpPr>
        <p:spPr>
          <a:xfrm>
            <a:off x="2491226" y="2749300"/>
            <a:ext cx="71437"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grpSp>
        <p:nvGrpSpPr>
          <p:cNvPr id="5" name="Group 160"/>
          <p:cNvGrpSpPr>
            <a:grpSpLocks/>
          </p:cNvGrpSpPr>
          <p:nvPr/>
        </p:nvGrpSpPr>
        <p:grpSpPr bwMode="auto">
          <a:xfrm>
            <a:off x="2062601" y="2677861"/>
            <a:ext cx="357187" cy="285750"/>
            <a:chOff x="2071670" y="2571744"/>
            <a:chExt cx="357190" cy="285752"/>
          </a:xfrm>
        </p:grpSpPr>
        <p:sp>
          <p:nvSpPr>
            <p:cNvPr id="116" name="Oval 115"/>
            <p:cNvSpPr/>
            <p:nvPr/>
          </p:nvSpPr>
          <p:spPr>
            <a:xfrm>
              <a:off x="2143108" y="2714620"/>
              <a:ext cx="71439"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17" name="Oval 116"/>
            <p:cNvSpPr/>
            <p:nvPr/>
          </p:nvSpPr>
          <p:spPr>
            <a:xfrm>
              <a:off x="2143108" y="2643183"/>
              <a:ext cx="71439"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18" name="Oval 117"/>
            <p:cNvSpPr/>
            <p:nvPr/>
          </p:nvSpPr>
          <p:spPr>
            <a:xfrm>
              <a:off x="2214546" y="2643183"/>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20" name="Oval 119"/>
            <p:cNvSpPr/>
            <p:nvPr/>
          </p:nvSpPr>
          <p:spPr>
            <a:xfrm>
              <a:off x="2214546" y="2786059"/>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21" name="Oval 120"/>
            <p:cNvSpPr/>
            <p:nvPr/>
          </p:nvSpPr>
          <p:spPr>
            <a:xfrm>
              <a:off x="2285984" y="2643183"/>
              <a:ext cx="71439"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23" name="Oval 122"/>
            <p:cNvSpPr/>
            <p:nvPr/>
          </p:nvSpPr>
          <p:spPr>
            <a:xfrm>
              <a:off x="2357422" y="2714620"/>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24" name="Oval 123"/>
            <p:cNvSpPr/>
            <p:nvPr/>
          </p:nvSpPr>
          <p:spPr>
            <a:xfrm>
              <a:off x="2285984" y="2571744"/>
              <a:ext cx="71439"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28" name="Oval 127"/>
            <p:cNvSpPr/>
            <p:nvPr/>
          </p:nvSpPr>
          <p:spPr>
            <a:xfrm>
              <a:off x="2214546" y="2714620"/>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29" name="Oval 128"/>
            <p:cNvSpPr/>
            <p:nvPr/>
          </p:nvSpPr>
          <p:spPr>
            <a:xfrm>
              <a:off x="2071670" y="2643183"/>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30" name="Oval 129"/>
            <p:cNvSpPr/>
            <p:nvPr/>
          </p:nvSpPr>
          <p:spPr>
            <a:xfrm>
              <a:off x="2214546" y="2571744"/>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31" name="Oval 130"/>
            <p:cNvSpPr/>
            <p:nvPr/>
          </p:nvSpPr>
          <p:spPr>
            <a:xfrm>
              <a:off x="2143108" y="2786059"/>
              <a:ext cx="71439"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32" name="Oval 131"/>
            <p:cNvSpPr/>
            <p:nvPr/>
          </p:nvSpPr>
          <p:spPr>
            <a:xfrm>
              <a:off x="2285984" y="2714620"/>
              <a:ext cx="71439"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34" name="Oval 133"/>
            <p:cNvSpPr/>
            <p:nvPr/>
          </p:nvSpPr>
          <p:spPr>
            <a:xfrm>
              <a:off x="2357422" y="2643183"/>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grpSp>
      <p:sp>
        <p:nvSpPr>
          <p:cNvPr id="136" name="Oval 135"/>
          <p:cNvSpPr/>
          <p:nvPr/>
        </p:nvSpPr>
        <p:spPr>
          <a:xfrm>
            <a:off x="2491226" y="2892175"/>
            <a:ext cx="71437"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37" name="Oval 136"/>
          <p:cNvSpPr/>
          <p:nvPr/>
        </p:nvSpPr>
        <p:spPr>
          <a:xfrm>
            <a:off x="2134037" y="2677861"/>
            <a:ext cx="71438"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grpSp>
        <p:nvGrpSpPr>
          <p:cNvPr id="6" name="Group 161"/>
          <p:cNvGrpSpPr>
            <a:grpSpLocks/>
          </p:cNvGrpSpPr>
          <p:nvPr/>
        </p:nvGrpSpPr>
        <p:grpSpPr bwMode="auto">
          <a:xfrm>
            <a:off x="2276912" y="2749300"/>
            <a:ext cx="285750" cy="276225"/>
            <a:chOff x="2786050" y="2795582"/>
            <a:chExt cx="285752" cy="276228"/>
          </a:xfrm>
        </p:grpSpPr>
        <p:sp>
          <p:nvSpPr>
            <p:cNvPr id="122" name="Oval 121"/>
            <p:cNvSpPr/>
            <p:nvPr/>
          </p:nvSpPr>
          <p:spPr>
            <a:xfrm>
              <a:off x="3000365" y="2857495"/>
              <a:ext cx="71437"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26" name="Oval 125"/>
            <p:cNvSpPr/>
            <p:nvPr/>
          </p:nvSpPr>
          <p:spPr>
            <a:xfrm>
              <a:off x="2928926" y="3000371"/>
              <a:ext cx="71439"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grpSp>
          <p:nvGrpSpPr>
            <p:cNvPr id="7202" name="Group 147"/>
            <p:cNvGrpSpPr>
              <a:grpSpLocks/>
            </p:cNvGrpSpPr>
            <p:nvPr/>
          </p:nvGrpSpPr>
          <p:grpSpPr bwMode="auto">
            <a:xfrm>
              <a:off x="2786050" y="2795582"/>
              <a:ext cx="214314" cy="276228"/>
              <a:chOff x="2786050" y="2795582"/>
              <a:chExt cx="214314" cy="276228"/>
            </a:xfrm>
          </p:grpSpPr>
          <p:sp>
            <p:nvSpPr>
              <p:cNvPr id="139" name="Oval 138"/>
              <p:cNvSpPr/>
              <p:nvPr/>
            </p:nvSpPr>
            <p:spPr>
              <a:xfrm>
                <a:off x="2786050" y="2938459"/>
                <a:ext cx="71438"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40" name="Oval 139"/>
              <p:cNvSpPr/>
              <p:nvPr/>
            </p:nvSpPr>
            <p:spPr>
              <a:xfrm>
                <a:off x="2857488" y="2795582"/>
                <a:ext cx="71437"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41" name="Oval 140"/>
              <p:cNvSpPr/>
              <p:nvPr/>
            </p:nvSpPr>
            <p:spPr>
              <a:xfrm>
                <a:off x="2857488" y="2938459"/>
                <a:ext cx="71437"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42" name="Oval 141"/>
              <p:cNvSpPr/>
              <p:nvPr/>
            </p:nvSpPr>
            <p:spPr>
              <a:xfrm>
                <a:off x="2928926" y="2867020"/>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43" name="Oval 142"/>
              <p:cNvSpPr/>
              <p:nvPr/>
            </p:nvSpPr>
            <p:spPr>
              <a:xfrm>
                <a:off x="2857488" y="3000371"/>
                <a:ext cx="71437"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44" name="Oval 143"/>
              <p:cNvSpPr/>
              <p:nvPr/>
            </p:nvSpPr>
            <p:spPr>
              <a:xfrm>
                <a:off x="2786050" y="2867020"/>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45" name="Oval 144"/>
              <p:cNvSpPr/>
              <p:nvPr/>
            </p:nvSpPr>
            <p:spPr>
              <a:xfrm>
                <a:off x="2857488" y="2867020"/>
                <a:ext cx="71437"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46" name="Oval 145"/>
              <p:cNvSpPr/>
              <p:nvPr/>
            </p:nvSpPr>
            <p:spPr>
              <a:xfrm>
                <a:off x="2928926" y="2795582"/>
                <a:ext cx="71438" cy="714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47" name="Oval 146"/>
              <p:cNvSpPr/>
              <p:nvPr/>
            </p:nvSpPr>
            <p:spPr>
              <a:xfrm>
                <a:off x="2928926" y="2938459"/>
                <a:ext cx="71438" cy="714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grpSp>
      </p:grpSp>
      <p:grpSp>
        <p:nvGrpSpPr>
          <p:cNvPr id="9" name="Group 156"/>
          <p:cNvGrpSpPr>
            <a:grpSpLocks/>
          </p:cNvGrpSpPr>
          <p:nvPr/>
        </p:nvGrpSpPr>
        <p:grpSpPr bwMode="auto">
          <a:xfrm>
            <a:off x="2205475" y="2534987"/>
            <a:ext cx="214312" cy="214313"/>
            <a:chOff x="3071802" y="2357430"/>
            <a:chExt cx="214314" cy="214314"/>
          </a:xfrm>
        </p:grpSpPr>
        <p:sp>
          <p:nvSpPr>
            <p:cNvPr id="149" name="Oval 148"/>
            <p:cNvSpPr/>
            <p:nvPr/>
          </p:nvSpPr>
          <p:spPr>
            <a:xfrm>
              <a:off x="3143240" y="2500306"/>
              <a:ext cx="71439"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50" name="Oval 149"/>
            <p:cNvSpPr/>
            <p:nvPr/>
          </p:nvSpPr>
          <p:spPr>
            <a:xfrm>
              <a:off x="3214678" y="2500306"/>
              <a:ext cx="71438"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51" name="Oval 150"/>
            <p:cNvSpPr/>
            <p:nvPr/>
          </p:nvSpPr>
          <p:spPr>
            <a:xfrm>
              <a:off x="3143240" y="2357430"/>
              <a:ext cx="71439"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52" name="Oval 151"/>
            <p:cNvSpPr/>
            <p:nvPr/>
          </p:nvSpPr>
          <p:spPr>
            <a:xfrm>
              <a:off x="3071802" y="2428868"/>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53" name="Oval 152"/>
            <p:cNvSpPr/>
            <p:nvPr/>
          </p:nvSpPr>
          <p:spPr>
            <a:xfrm>
              <a:off x="3071802" y="2500306"/>
              <a:ext cx="71438" cy="714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54" name="Oval 153"/>
            <p:cNvSpPr/>
            <p:nvPr/>
          </p:nvSpPr>
          <p:spPr>
            <a:xfrm>
              <a:off x="3214678" y="2428868"/>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55" name="Oval 154"/>
            <p:cNvSpPr/>
            <p:nvPr/>
          </p:nvSpPr>
          <p:spPr>
            <a:xfrm>
              <a:off x="3143240" y="2428868"/>
              <a:ext cx="71439"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56" name="Oval 155"/>
            <p:cNvSpPr/>
            <p:nvPr/>
          </p:nvSpPr>
          <p:spPr>
            <a:xfrm>
              <a:off x="3214678" y="2357430"/>
              <a:ext cx="71438"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grpSp>
      <p:grpSp>
        <p:nvGrpSpPr>
          <p:cNvPr id="10" name="Group 162"/>
          <p:cNvGrpSpPr>
            <a:grpSpLocks/>
          </p:cNvGrpSpPr>
          <p:nvPr/>
        </p:nvGrpSpPr>
        <p:grpSpPr bwMode="auto">
          <a:xfrm>
            <a:off x="2419788" y="2606424"/>
            <a:ext cx="142875" cy="152400"/>
            <a:chOff x="3357554" y="2643182"/>
            <a:chExt cx="142876" cy="152400"/>
          </a:xfrm>
        </p:grpSpPr>
        <p:sp>
          <p:nvSpPr>
            <p:cNvPr id="135" name="Oval 134"/>
            <p:cNvSpPr/>
            <p:nvPr/>
          </p:nvSpPr>
          <p:spPr>
            <a:xfrm>
              <a:off x="3428993" y="2714619"/>
              <a:ext cx="71437" cy="714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58" name="Oval 157"/>
            <p:cNvSpPr/>
            <p:nvPr/>
          </p:nvSpPr>
          <p:spPr>
            <a:xfrm>
              <a:off x="3428993" y="2643182"/>
              <a:ext cx="71437"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59" name="Oval 158"/>
            <p:cNvSpPr/>
            <p:nvPr/>
          </p:nvSpPr>
          <p:spPr>
            <a:xfrm>
              <a:off x="3357554" y="2724144"/>
              <a:ext cx="71439"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60" name="Oval 159"/>
            <p:cNvSpPr/>
            <p:nvPr/>
          </p:nvSpPr>
          <p:spPr>
            <a:xfrm>
              <a:off x="3357554" y="2643182"/>
              <a:ext cx="71439"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grpSp>
      <p:sp>
        <p:nvSpPr>
          <p:cNvPr id="11" name="Title 10"/>
          <p:cNvSpPr>
            <a:spLocks noGrp="1"/>
          </p:cNvSpPr>
          <p:nvPr>
            <p:ph type="title"/>
          </p:nvPr>
        </p:nvSpPr>
        <p:spPr/>
        <p:txBody>
          <a:bodyPr>
            <a:normAutofit/>
          </a:bodyPr>
          <a:lstStyle/>
          <a:p>
            <a:r>
              <a:rPr lang="en-US" dirty="0"/>
              <a:t>Creation of radioisotopes</a:t>
            </a:r>
          </a:p>
        </p:txBody>
      </p:sp>
      <p:sp>
        <p:nvSpPr>
          <p:cNvPr id="7" name="Slide Number Placeholder 6"/>
          <p:cNvSpPr>
            <a:spLocks noGrp="1"/>
          </p:cNvSpPr>
          <p:nvPr>
            <p:ph type="sldNum" sz="quarter" idx="12"/>
          </p:nvPr>
        </p:nvSpPr>
        <p:spPr/>
        <p:txBody>
          <a:bodyPr/>
          <a:lstStyle/>
          <a:p>
            <a:pPr>
              <a:defRPr/>
            </a:pPr>
            <a:fld id="{C632ED1E-664D-42E0-B1FF-F0618A3E1E17}" type="slidenum">
              <a:rPr lang="en-US" smtClean="0"/>
              <a:pPr>
                <a:defRPr/>
              </a:pPr>
              <a:t>9</a:t>
            </a:fld>
            <a:endParaRPr lang="en-US" dirty="0"/>
          </a:p>
        </p:txBody>
      </p:sp>
      <p:sp>
        <p:nvSpPr>
          <p:cNvPr id="104" name="Oval 103"/>
          <p:cNvSpPr/>
          <p:nvPr/>
        </p:nvSpPr>
        <p:spPr>
          <a:xfrm>
            <a:off x="9346906" y="5733682"/>
            <a:ext cx="71437"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05" name="Oval 104"/>
          <p:cNvSpPr/>
          <p:nvPr/>
        </p:nvSpPr>
        <p:spPr bwMode="auto">
          <a:xfrm>
            <a:off x="10715056" y="5719269"/>
            <a:ext cx="71438"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12" name="TextBox 11"/>
          <p:cNvSpPr txBox="1"/>
          <p:nvPr/>
        </p:nvSpPr>
        <p:spPr>
          <a:xfrm>
            <a:off x="9547256" y="5565961"/>
            <a:ext cx="838884" cy="369332"/>
          </a:xfrm>
          <a:prstGeom prst="rect">
            <a:avLst/>
          </a:prstGeom>
          <a:noFill/>
        </p:spPr>
        <p:txBody>
          <a:bodyPr wrap="none" rtlCol="0">
            <a:spAutoFit/>
          </a:bodyPr>
          <a:lstStyle/>
          <a:p>
            <a:r>
              <a:rPr lang="en-US" dirty="0"/>
              <a:t>proton</a:t>
            </a:r>
          </a:p>
        </p:txBody>
      </p:sp>
      <p:sp>
        <p:nvSpPr>
          <p:cNvPr id="107" name="TextBox 106"/>
          <p:cNvSpPr txBox="1"/>
          <p:nvPr/>
        </p:nvSpPr>
        <p:spPr>
          <a:xfrm>
            <a:off x="10966191" y="5565961"/>
            <a:ext cx="940770" cy="369332"/>
          </a:xfrm>
          <a:prstGeom prst="rect">
            <a:avLst/>
          </a:prstGeom>
          <a:noFill/>
        </p:spPr>
        <p:txBody>
          <a:bodyPr wrap="none" rtlCol="0">
            <a:spAutoFit/>
          </a:bodyPr>
          <a:lstStyle/>
          <a:p>
            <a:r>
              <a:rPr lang="en-US"/>
              <a:t>neutron</a:t>
            </a:r>
            <a:endParaRPr lang="en-US" dirty="0"/>
          </a:p>
        </p:txBody>
      </p:sp>
      <p:sp>
        <p:nvSpPr>
          <p:cNvPr id="13" name="TextBox 12">
            <a:extLst>
              <a:ext uri="{FF2B5EF4-FFF2-40B4-BE49-F238E27FC236}">
                <a16:creationId xmlns:a16="http://schemas.microsoft.com/office/drawing/2014/main" id="{8A45D5D0-6A44-2A35-F64F-8FCCA5C29ED6}"/>
              </a:ext>
            </a:extLst>
          </p:cNvPr>
          <p:cNvSpPr txBox="1"/>
          <p:nvPr/>
        </p:nvSpPr>
        <p:spPr>
          <a:xfrm>
            <a:off x="8086022" y="3159494"/>
            <a:ext cx="3761351" cy="1200329"/>
          </a:xfrm>
          <a:prstGeom prst="rect">
            <a:avLst/>
          </a:prstGeom>
          <a:noFill/>
        </p:spPr>
        <p:txBody>
          <a:bodyPr wrap="none" rtlCol="0">
            <a:spAutoFit/>
          </a:bodyPr>
          <a:lstStyle/>
          <a:p>
            <a:r>
              <a:rPr lang="en-US" dirty="0"/>
              <a:t>Hadron/ion accelerators generally</a:t>
            </a:r>
            <a:br>
              <a:rPr lang="en-US" dirty="0"/>
            </a:br>
            <a:r>
              <a:rPr lang="en-US" dirty="0"/>
              <a:t>show much higher activation levels</a:t>
            </a:r>
            <a:br>
              <a:rPr lang="en-US" dirty="0"/>
            </a:br>
            <a:r>
              <a:rPr lang="en-US" dirty="0"/>
              <a:t>than electron/positron machines with</a:t>
            </a:r>
            <a:br>
              <a:rPr lang="en-US" dirty="0"/>
            </a:br>
            <a:r>
              <a:rPr lang="en-US" dirty="0"/>
              <a:t>identical energies &amp; beam intensities.</a:t>
            </a:r>
            <a:endParaRPr lang="en-GB" dirty="0"/>
          </a:p>
        </p:txBody>
      </p:sp>
      <p:sp>
        <p:nvSpPr>
          <p:cNvPr id="14" name="Date Placeholder 2">
            <a:extLst>
              <a:ext uri="{FF2B5EF4-FFF2-40B4-BE49-F238E27FC236}">
                <a16:creationId xmlns:a16="http://schemas.microsoft.com/office/drawing/2014/main" id="{A677C94F-C847-025D-0F9E-3115B1C972A9}"/>
              </a:ext>
            </a:extLst>
          </p:cNvPr>
          <p:cNvSpPr>
            <a:spLocks noGrp="1"/>
          </p:cNvSpPr>
          <p:nvPr>
            <p:ph type="dt" sz="half" idx="10"/>
          </p:nvPr>
        </p:nvSpPr>
        <p:spPr>
          <a:xfrm>
            <a:off x="1137351" y="6262302"/>
            <a:ext cx="872071" cy="365125"/>
          </a:xfrm>
        </p:spPr>
        <p:txBody>
          <a:bodyPr/>
          <a:lstStyle/>
          <a:p>
            <a:r>
              <a:rPr lang="en-US"/>
              <a:t>October 2023</a:t>
            </a:r>
            <a:endParaRPr lang="en-GB" dirty="0"/>
          </a:p>
        </p:txBody>
      </p:sp>
      <p:sp>
        <p:nvSpPr>
          <p:cNvPr id="15" name="Footer Placeholder 3">
            <a:extLst>
              <a:ext uri="{FF2B5EF4-FFF2-40B4-BE49-F238E27FC236}">
                <a16:creationId xmlns:a16="http://schemas.microsoft.com/office/drawing/2014/main" id="{EAE69F3B-6129-040C-7E44-183CB370D9B5}"/>
              </a:ext>
            </a:extLst>
          </p:cNvPr>
          <p:cNvSpPr>
            <a:spLocks noGrp="1"/>
          </p:cNvSpPr>
          <p:nvPr>
            <p:ph type="ftr" sz="quarter" idx="11"/>
          </p:nvPr>
        </p:nvSpPr>
        <p:spPr>
          <a:xfrm>
            <a:off x="2167468" y="6262302"/>
            <a:ext cx="4572000" cy="365125"/>
          </a:xfrm>
        </p:spPr>
        <p:txBody>
          <a:bodyPr/>
          <a:lstStyle/>
          <a:p>
            <a:r>
              <a:rPr lang="en-GB"/>
              <a:t>RADMEP Workshop 2024</a:t>
            </a:r>
          </a:p>
        </p:txBody>
      </p:sp>
    </p:spTree>
    <p:extLst>
      <p:ext uri="{BB962C8B-B14F-4D97-AF65-F5344CB8AC3E}">
        <p14:creationId xmlns:p14="http://schemas.microsoft.com/office/powerpoint/2010/main" val="12736085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2"/>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2" nodeType="after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1" nodeType="withEffect">
                                  <p:stCondLst>
                                    <p:cond delay="0"/>
                                  </p:stCondLst>
                                  <p:childTnLst>
                                    <p:set>
                                      <p:cBhvr>
                                        <p:cTn id="24" dur="1" fill="hold">
                                          <p:stCondLst>
                                            <p:cond delay="0"/>
                                          </p:stCondLst>
                                        </p:cTn>
                                        <p:tgtEl>
                                          <p:spTgt spid="125"/>
                                        </p:tgtEl>
                                        <p:attrNameLst>
                                          <p:attrName>style.visibility</p:attrName>
                                        </p:attrNameLst>
                                      </p:cBhvr>
                                      <p:to>
                                        <p:strVal val="visible"/>
                                      </p:to>
                                    </p:set>
                                    <p:animEffect transition="in" filter="fade">
                                      <p:cBhvr>
                                        <p:cTn id="25" dur="500"/>
                                        <p:tgtEl>
                                          <p:spTgt spid="125"/>
                                        </p:tgtEl>
                                      </p:cBhvr>
                                    </p:animEffect>
                                  </p:childTnLst>
                                </p:cTn>
                              </p:par>
                              <p:par>
                                <p:cTn id="26" presetID="10" presetClass="entr" presetSubtype="0" fill="hold" grpId="1" nodeType="withEffect">
                                  <p:stCondLst>
                                    <p:cond delay="0"/>
                                  </p:stCondLst>
                                  <p:childTnLst>
                                    <p:set>
                                      <p:cBhvr>
                                        <p:cTn id="27" dur="1" fill="hold">
                                          <p:stCondLst>
                                            <p:cond delay="0"/>
                                          </p:stCondLst>
                                        </p:cTn>
                                        <p:tgtEl>
                                          <p:spTgt spid="136"/>
                                        </p:tgtEl>
                                        <p:attrNameLst>
                                          <p:attrName>style.visibility</p:attrName>
                                        </p:attrNameLst>
                                      </p:cBhvr>
                                      <p:to>
                                        <p:strVal val="visible"/>
                                      </p:to>
                                    </p:set>
                                    <p:animEffect transition="in" filter="fade">
                                      <p:cBhvr>
                                        <p:cTn id="28" dur="500"/>
                                        <p:tgtEl>
                                          <p:spTgt spid="136"/>
                                        </p:tgtEl>
                                      </p:cBhvr>
                                    </p:animEffect>
                                  </p:childTnLst>
                                </p:cTn>
                              </p:par>
                              <p:par>
                                <p:cTn id="29" presetID="10" presetClass="entr" presetSubtype="0" fill="hold" grpId="1" nodeType="withEffect">
                                  <p:stCondLst>
                                    <p:cond delay="0"/>
                                  </p:stCondLst>
                                  <p:childTnLst>
                                    <p:set>
                                      <p:cBhvr>
                                        <p:cTn id="30" dur="1" fill="hold">
                                          <p:stCondLst>
                                            <p:cond delay="0"/>
                                          </p:stCondLst>
                                        </p:cTn>
                                        <p:tgtEl>
                                          <p:spTgt spid="137"/>
                                        </p:tgtEl>
                                        <p:attrNameLst>
                                          <p:attrName>style.visibility</p:attrName>
                                        </p:attrNameLst>
                                      </p:cBhvr>
                                      <p:to>
                                        <p:strVal val="visible"/>
                                      </p:to>
                                    </p:set>
                                    <p:animEffect transition="in" filter="fade">
                                      <p:cBhvr>
                                        <p:cTn id="31" dur="500"/>
                                        <p:tgtEl>
                                          <p:spTgt spid="137"/>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0" presetClass="path" presetSubtype="0" fill="hold" grpId="0" nodeType="clickEffect">
                                  <p:stCondLst>
                                    <p:cond delay="0"/>
                                  </p:stCondLst>
                                  <p:childTnLst>
                                    <p:animMotion origin="layout" path="M 0.01576 1.48148E-6 L 0.13477 0.00278 " pathEditMode="relative" rAng="0" ptsTypes="AA">
                                      <p:cBhvr>
                                        <p:cTn id="35" dur="500" fill="hold"/>
                                        <p:tgtEl>
                                          <p:spTgt spid="8"/>
                                        </p:tgtEl>
                                        <p:attrNameLst>
                                          <p:attrName>ppt_x</p:attrName>
                                          <p:attrName>ppt_y</p:attrName>
                                        </p:attrNameLst>
                                      </p:cBhvr>
                                      <p:rCtr x="5951" y="139"/>
                                    </p:animMotion>
                                  </p:childTnLst>
                                </p:cTn>
                              </p:par>
                            </p:childTnLst>
                          </p:cTn>
                        </p:par>
                        <p:par>
                          <p:cTn id="36" fill="hold" nodeType="afterGroup">
                            <p:stCondLst>
                              <p:cond delay="500"/>
                            </p:stCondLst>
                            <p:childTnLst>
                              <p:par>
                                <p:cTn id="37" presetID="1" presetClass="exit" presetSubtype="0" fill="hold" grpId="1" nodeType="afterEffect">
                                  <p:stCondLst>
                                    <p:cond delay="0"/>
                                  </p:stCondLst>
                                  <p:childTnLst>
                                    <p:set>
                                      <p:cBhvr>
                                        <p:cTn id="38" dur="1" fill="hold">
                                          <p:stCondLst>
                                            <p:cond delay="0"/>
                                          </p:stCondLst>
                                        </p:cTn>
                                        <p:tgtEl>
                                          <p:spTgt spid="8"/>
                                        </p:tgtEl>
                                        <p:attrNameLst>
                                          <p:attrName>style.visibility</p:attrName>
                                        </p:attrNameLst>
                                      </p:cBhvr>
                                      <p:to>
                                        <p:strVal val="hidden"/>
                                      </p:to>
                                    </p:set>
                                  </p:childTnLst>
                                </p:cTn>
                              </p:par>
                              <p:par>
                                <p:cTn id="39" presetID="0" presetClass="path" presetSubtype="0" decel="50000" fill="hold" nodeType="withEffect">
                                  <p:stCondLst>
                                    <p:cond delay="0"/>
                                  </p:stCondLst>
                                  <p:childTnLst>
                                    <p:animMotion origin="layout" path="M -3.95833E-6 -2.59259E-6 L 0.15743 0.0544 " pathEditMode="relative" rAng="0" ptsTypes="AA">
                                      <p:cBhvr>
                                        <p:cTn id="40" dur="2000" fill="hold"/>
                                        <p:tgtEl>
                                          <p:spTgt spid="5"/>
                                        </p:tgtEl>
                                        <p:attrNameLst>
                                          <p:attrName>ppt_x</p:attrName>
                                          <p:attrName>ppt_y</p:attrName>
                                        </p:attrNameLst>
                                      </p:cBhvr>
                                      <p:rCtr x="7865" y="2708"/>
                                    </p:animMotion>
                                  </p:childTnLst>
                                </p:cTn>
                              </p:par>
                              <p:par>
                                <p:cTn id="41" presetID="0" presetClass="path" presetSubtype="0" decel="50000" fill="hold" nodeType="withEffect">
                                  <p:stCondLst>
                                    <p:cond delay="0"/>
                                  </p:stCondLst>
                                  <p:childTnLst>
                                    <p:animMotion origin="layout" path="M -0.00938 -0.00324 L 0.10091 -0.01365 " pathEditMode="relative" rAng="0" ptsTypes="AA">
                                      <p:cBhvr>
                                        <p:cTn id="42" dur="2000" fill="hold"/>
                                        <p:tgtEl>
                                          <p:spTgt spid="6"/>
                                        </p:tgtEl>
                                        <p:attrNameLst>
                                          <p:attrName>ppt_x</p:attrName>
                                          <p:attrName>ppt_y</p:attrName>
                                        </p:attrNameLst>
                                      </p:cBhvr>
                                      <p:rCtr x="5508" y="-532"/>
                                    </p:animMotion>
                                  </p:childTnLst>
                                </p:cTn>
                              </p:par>
                              <p:par>
                                <p:cTn id="43" presetID="0" presetClass="path" presetSubtype="0" decel="50000" fill="hold" nodeType="withEffect">
                                  <p:stCondLst>
                                    <p:cond delay="0"/>
                                  </p:stCondLst>
                                  <p:childTnLst>
                                    <p:animMotion origin="layout" path="M -3.33333E-6 4.81481E-6 L 0.22136 -0.07385 " pathEditMode="relative" rAng="0" ptsTypes="AA">
                                      <p:cBhvr>
                                        <p:cTn id="44" dur="2000" fill="hold"/>
                                        <p:tgtEl>
                                          <p:spTgt spid="9"/>
                                        </p:tgtEl>
                                        <p:attrNameLst>
                                          <p:attrName>ppt_x</p:attrName>
                                          <p:attrName>ppt_y</p:attrName>
                                        </p:attrNameLst>
                                      </p:cBhvr>
                                      <p:rCtr x="11068" y="-3704"/>
                                    </p:animMotion>
                                  </p:childTnLst>
                                </p:cTn>
                              </p:par>
                              <p:par>
                                <p:cTn id="45" presetID="0" presetClass="path" presetSubtype="0" decel="50000" fill="hold" nodeType="withEffect">
                                  <p:stCondLst>
                                    <p:cond delay="0"/>
                                  </p:stCondLst>
                                  <p:childTnLst>
                                    <p:animMotion origin="layout" path="M 3.125E-6 -3.7037E-6 L 0.23633 0.01042 " pathEditMode="relative" rAng="0" ptsTypes="AA">
                                      <p:cBhvr>
                                        <p:cTn id="46" dur="2000" fill="hold"/>
                                        <p:tgtEl>
                                          <p:spTgt spid="10"/>
                                        </p:tgtEl>
                                        <p:attrNameLst>
                                          <p:attrName>ppt_x</p:attrName>
                                          <p:attrName>ppt_y</p:attrName>
                                        </p:attrNameLst>
                                      </p:cBhvr>
                                      <p:rCtr x="11810" y="509"/>
                                    </p:animMotion>
                                  </p:childTnLst>
                                </p:cTn>
                              </p:par>
                              <p:par>
                                <p:cTn id="47" presetID="0" presetClass="path" presetSubtype="0" decel="50000" fill="hold" grpId="0" nodeType="withEffect">
                                  <p:stCondLst>
                                    <p:cond delay="0"/>
                                  </p:stCondLst>
                                  <p:childTnLst>
                                    <p:animMotion origin="layout" path="M -1.45833E-6 1.48148E-6 L 0.56706 -0.06296 " pathEditMode="relative" rAng="0" ptsTypes="AA">
                                      <p:cBhvr>
                                        <p:cTn id="48" dur="500" fill="hold"/>
                                        <p:tgtEl>
                                          <p:spTgt spid="125"/>
                                        </p:tgtEl>
                                        <p:attrNameLst>
                                          <p:attrName>ppt_x</p:attrName>
                                          <p:attrName>ppt_y</p:attrName>
                                        </p:attrNameLst>
                                      </p:cBhvr>
                                      <p:rCtr x="28346" y="-3148"/>
                                    </p:animMotion>
                                  </p:childTnLst>
                                </p:cTn>
                              </p:par>
                              <p:par>
                                <p:cTn id="49" presetID="0" presetClass="path" presetSubtype="0" decel="50000" fill="hold" grpId="0" nodeType="withEffect">
                                  <p:stCondLst>
                                    <p:cond delay="0"/>
                                  </p:stCondLst>
                                  <p:childTnLst>
                                    <p:animMotion origin="layout" path="M -0.02148 -0.01805 L 0.52904 0.07986 " pathEditMode="relative" rAng="0" ptsTypes="AA">
                                      <p:cBhvr>
                                        <p:cTn id="50" dur="500" fill="hold"/>
                                        <p:tgtEl>
                                          <p:spTgt spid="136"/>
                                        </p:tgtEl>
                                        <p:attrNameLst>
                                          <p:attrName>ppt_x</p:attrName>
                                          <p:attrName>ppt_y</p:attrName>
                                        </p:attrNameLst>
                                      </p:cBhvr>
                                      <p:rCtr x="27526" y="4884"/>
                                    </p:animMotion>
                                  </p:childTnLst>
                                </p:cTn>
                              </p:par>
                              <p:par>
                                <p:cTn id="51" presetID="0" presetClass="path" presetSubtype="0" decel="50000" fill="hold" grpId="0" nodeType="withEffect">
                                  <p:stCondLst>
                                    <p:cond delay="0"/>
                                  </p:stCondLst>
                                  <p:childTnLst>
                                    <p:animMotion origin="layout" path="M -4.58333E-6 -1.85185E-6 L 0.51185 0.07338 " pathEditMode="relative" rAng="0" ptsTypes="AA">
                                      <p:cBhvr>
                                        <p:cTn id="52" dur="500" fill="hold"/>
                                        <p:tgtEl>
                                          <p:spTgt spid="137"/>
                                        </p:tgtEl>
                                        <p:attrNameLst>
                                          <p:attrName>ppt_x</p:attrName>
                                          <p:attrName>ppt_y</p:attrName>
                                        </p:attrNameLst>
                                      </p:cBhvr>
                                      <p:rCtr x="25586" y="3657"/>
                                    </p:animMotion>
                                  </p:childTnLst>
                                </p:cTn>
                              </p:par>
                              <p:par>
                                <p:cTn id="53" presetID="35" presetClass="emph" presetSubtype="0" repeatCount="indefinite" fill="hold" nodeType="withEffect">
                                  <p:stCondLst>
                                    <p:cond delay="0"/>
                                  </p:stCondLst>
                                  <p:childTnLst>
                                    <p:anim calcmode="discrete" valueType="str">
                                      <p:cBhvr>
                                        <p:cTn id="54" dur="500" fill="hold"/>
                                        <p:tgtEl>
                                          <p:spTgt spid="9"/>
                                        </p:tgtEl>
                                        <p:attrNameLst>
                                          <p:attrName>style.visibility</p:attrName>
                                        </p:attrNameLst>
                                      </p:cBhvr>
                                      <p:tavLst>
                                        <p:tav tm="0">
                                          <p:val>
                                            <p:strVal val="hidden"/>
                                          </p:val>
                                        </p:tav>
                                        <p:tav tm="50000">
                                          <p:val>
                                            <p:strVal val="visible"/>
                                          </p:val>
                                        </p:tav>
                                      </p:tavLst>
                                    </p:anim>
                                  </p:childTnLst>
                                </p:cTn>
                              </p:par>
                              <p:par>
                                <p:cTn id="55" presetID="35" presetClass="emph" presetSubtype="0" repeatCount="indefinite" fill="hold" nodeType="withEffect">
                                  <p:stCondLst>
                                    <p:cond delay="0"/>
                                  </p:stCondLst>
                                  <p:childTnLst>
                                    <p:anim calcmode="discrete" valueType="str">
                                      <p:cBhvr>
                                        <p:cTn id="56" dur="5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10" presetClass="entr" presetSubtype="0" fill="hold" grpId="2" nodeType="clickEffect">
                                  <p:stCondLst>
                                    <p:cond delay="0"/>
                                  </p:stCondLst>
                                  <p:childTnLst>
                                    <p:set>
                                      <p:cBhvr>
                                        <p:cTn id="60" dur="1" fill="hold">
                                          <p:stCondLst>
                                            <p:cond delay="0"/>
                                          </p:stCondLst>
                                        </p:cTn>
                                        <p:tgtEl>
                                          <p:spTgt spid="61"/>
                                        </p:tgtEl>
                                        <p:attrNameLst>
                                          <p:attrName>style.visibility</p:attrName>
                                        </p:attrNameLst>
                                      </p:cBhvr>
                                      <p:to>
                                        <p:strVal val="visible"/>
                                      </p:to>
                                    </p:set>
                                    <p:animEffect transition="in" filter="fade">
                                      <p:cBhvr>
                                        <p:cTn id="61" dur="500"/>
                                        <p:tgtEl>
                                          <p:spTgt spid="61"/>
                                        </p:tgtEl>
                                      </p:cBhvr>
                                    </p:animEffect>
                                  </p:childTnLst>
                                </p:cTn>
                              </p:par>
                              <p:par>
                                <p:cTn id="62" presetID="10" presetClass="entr" presetSubtype="0" fill="hold" nodeType="withEffect">
                                  <p:stCondLst>
                                    <p:cond delay="0"/>
                                  </p:stCondLst>
                                  <p:childTnLst>
                                    <p:set>
                                      <p:cBhvr>
                                        <p:cTn id="63" dur="1" fill="hold">
                                          <p:stCondLst>
                                            <p:cond delay="0"/>
                                          </p:stCondLst>
                                        </p:cTn>
                                        <p:tgtEl>
                                          <p:spTgt spid="2"/>
                                        </p:tgtEl>
                                        <p:attrNameLst>
                                          <p:attrName>style.visibility</p:attrName>
                                        </p:attrNameLst>
                                      </p:cBhvr>
                                      <p:to>
                                        <p:strVal val="visible"/>
                                      </p:to>
                                    </p:set>
                                    <p:animEffect transition="in" filter="fade">
                                      <p:cBhvr>
                                        <p:cTn id="64" dur="500"/>
                                        <p:tgtEl>
                                          <p:spTgt spid="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7173"/>
                                        </p:tgtEl>
                                        <p:attrNameLst>
                                          <p:attrName>style.visibility</p:attrName>
                                        </p:attrNameLst>
                                      </p:cBhvr>
                                      <p:to>
                                        <p:strVal val="visible"/>
                                      </p:to>
                                    </p:set>
                                    <p:animEffect transition="in" filter="fade">
                                      <p:cBhvr>
                                        <p:cTn id="67" dur="500"/>
                                        <p:tgtEl>
                                          <p:spTgt spid="7173"/>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0" presetClass="path" presetSubtype="0" decel="50000" fill="hold" grpId="0" nodeType="clickEffect">
                                  <p:stCondLst>
                                    <p:cond delay="0"/>
                                  </p:stCondLst>
                                  <p:childTnLst>
                                    <p:animMotion origin="layout" path="M -3.33333E-6 1.48148E-6 L 0.0474 1.48148E-6 " pathEditMode="relative" rAng="0" ptsTypes="AA">
                                      <p:cBhvr>
                                        <p:cTn id="71" dur="2000" fill="hold"/>
                                        <p:tgtEl>
                                          <p:spTgt spid="61"/>
                                        </p:tgtEl>
                                        <p:attrNameLst>
                                          <p:attrName>ppt_x</p:attrName>
                                          <p:attrName>ppt_y</p:attrName>
                                        </p:attrNameLst>
                                      </p:cBhvr>
                                      <p:rCtr x="2370" y="0"/>
                                    </p:animMotion>
                                  </p:childTnLst>
                                </p:cTn>
                              </p:par>
                            </p:childTnLst>
                          </p:cTn>
                        </p:par>
                        <p:par>
                          <p:cTn id="72" fill="hold" nodeType="afterGroup">
                            <p:stCondLst>
                              <p:cond delay="2000"/>
                            </p:stCondLst>
                            <p:childTnLst>
                              <p:par>
                                <p:cTn id="73" presetID="1" presetClass="exit" presetSubtype="0" fill="hold" grpId="1" nodeType="afterEffect">
                                  <p:stCondLst>
                                    <p:cond delay="0"/>
                                  </p:stCondLst>
                                  <p:childTnLst>
                                    <p:set>
                                      <p:cBhvr>
                                        <p:cTn id="74" dur="1" fill="hold">
                                          <p:stCondLst>
                                            <p:cond delay="0"/>
                                          </p:stCondLst>
                                        </p:cTn>
                                        <p:tgtEl>
                                          <p:spTgt spid="61"/>
                                        </p:tgtEl>
                                        <p:attrNameLst>
                                          <p:attrName>style.visibility</p:attrName>
                                        </p:attrNameLst>
                                      </p:cBhvr>
                                      <p:to>
                                        <p:strVal val="hidden"/>
                                      </p:to>
                                    </p:set>
                                  </p:childTnLst>
                                </p:cTn>
                              </p:par>
                            </p:childTnLst>
                          </p:cTn>
                        </p:par>
                        <p:par>
                          <p:cTn id="75" fill="hold" nodeType="afterGroup">
                            <p:stCondLst>
                              <p:cond delay="2000"/>
                            </p:stCondLst>
                            <p:childTnLst>
                              <p:par>
                                <p:cTn id="76" presetID="35" presetClass="emph" presetSubtype="0" repeatCount="indefinite" fill="hold" nodeType="afterEffect">
                                  <p:stCondLst>
                                    <p:cond delay="0"/>
                                  </p:stCondLst>
                                  <p:childTnLst>
                                    <p:anim calcmode="discrete" valueType="str">
                                      <p:cBhvr>
                                        <p:cTn id="77" dur="500" fill="hold"/>
                                        <p:tgtEl>
                                          <p:spTgt spid="2"/>
                                        </p:tgtEl>
                                        <p:attrNameLst>
                                          <p:attrName>style.visibility</p:attrName>
                                        </p:attrNameLst>
                                      </p:cBhvr>
                                      <p:tavLst>
                                        <p:tav tm="0">
                                          <p:val>
                                            <p:strVal val="hidden"/>
                                          </p:val>
                                        </p:tav>
                                        <p:tav tm="50000">
                                          <p:val>
                                            <p:strVal val="visible"/>
                                          </p:val>
                                        </p:tav>
                                      </p:tavLst>
                                    </p:anim>
                                  </p:childTnLst>
                                </p:cTn>
                              </p:par>
                            </p:childTnLst>
                          </p:cTn>
                        </p:par>
                      </p:childTnLst>
                    </p:cTn>
                  </p:par>
                  <p:par>
                    <p:cTn id="78" fill="hold" nodeType="clickPar">
                      <p:stCondLst>
                        <p:cond delay="indefinite"/>
                      </p:stCondLst>
                      <p:childTnLst>
                        <p:par>
                          <p:cTn id="79" fill="hold" nodeType="withGroup">
                            <p:stCondLst>
                              <p:cond delay="0"/>
                            </p:stCondLst>
                            <p:childTnLst>
                              <p:par>
                                <p:cTn id="80" presetID="10" presetClass="entr" presetSubtype="0" fill="hold" nodeType="clickEffect">
                                  <p:stCondLst>
                                    <p:cond delay="0"/>
                                  </p:stCondLst>
                                  <p:childTnLst>
                                    <p:set>
                                      <p:cBhvr>
                                        <p:cTn id="81" dur="1" fill="hold">
                                          <p:stCondLst>
                                            <p:cond delay="0"/>
                                          </p:stCondLst>
                                        </p:cTn>
                                        <p:tgtEl>
                                          <p:spTgt spid="86"/>
                                        </p:tgtEl>
                                        <p:attrNameLst>
                                          <p:attrName>style.visibility</p:attrName>
                                        </p:attrNameLst>
                                      </p:cBhvr>
                                      <p:to>
                                        <p:strVal val="visible"/>
                                      </p:to>
                                    </p:set>
                                    <p:animEffect transition="in" filter="fade">
                                      <p:cBhvr>
                                        <p:cTn id="82" dur="500"/>
                                        <p:tgtEl>
                                          <p:spTgt spid="86"/>
                                        </p:tgtEl>
                                      </p:cBhvr>
                                    </p:animEffect>
                                  </p:childTnLst>
                                </p:cTn>
                              </p:par>
                              <p:par>
                                <p:cTn id="83" presetID="10" presetClass="entr" presetSubtype="0" fill="hold" nodeType="withEffect">
                                  <p:stCondLst>
                                    <p:cond delay="0"/>
                                  </p:stCondLst>
                                  <p:childTnLst>
                                    <p:set>
                                      <p:cBhvr>
                                        <p:cTn id="84" dur="1" fill="hold">
                                          <p:stCondLst>
                                            <p:cond delay="0"/>
                                          </p:stCondLst>
                                        </p:cTn>
                                        <p:tgtEl>
                                          <p:spTgt spid="3"/>
                                        </p:tgtEl>
                                        <p:attrNameLst>
                                          <p:attrName>style.visibility</p:attrName>
                                        </p:attrNameLst>
                                      </p:cBhvr>
                                      <p:to>
                                        <p:strVal val="visible"/>
                                      </p:to>
                                    </p:set>
                                    <p:animEffect transition="in" filter="fade">
                                      <p:cBhvr>
                                        <p:cTn id="85" dur="500"/>
                                        <p:tgtEl>
                                          <p:spTgt spid="3"/>
                                        </p:tgtEl>
                                      </p:cBhvr>
                                    </p:animEffect>
                                  </p:childTnLst>
                                </p:cTn>
                              </p:par>
                              <p:par>
                                <p:cTn id="86" presetID="10" presetClass="entr" presetSubtype="0" fill="hold" grpId="1" nodeType="withEffect">
                                  <p:stCondLst>
                                    <p:cond delay="0"/>
                                  </p:stCondLst>
                                  <p:childTnLst>
                                    <p:set>
                                      <p:cBhvr>
                                        <p:cTn id="87" dur="1" fill="hold">
                                          <p:stCondLst>
                                            <p:cond delay="0"/>
                                          </p:stCondLst>
                                        </p:cTn>
                                        <p:tgtEl>
                                          <p:spTgt spid="87"/>
                                        </p:tgtEl>
                                        <p:attrNameLst>
                                          <p:attrName>style.visibility</p:attrName>
                                        </p:attrNameLst>
                                      </p:cBhvr>
                                      <p:to>
                                        <p:strVal val="visible"/>
                                      </p:to>
                                    </p:set>
                                    <p:animEffect transition="in" filter="fade">
                                      <p:cBhvr>
                                        <p:cTn id="88" dur="500"/>
                                        <p:tgtEl>
                                          <p:spTgt spid="87"/>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7174"/>
                                        </p:tgtEl>
                                        <p:attrNameLst>
                                          <p:attrName>style.visibility</p:attrName>
                                        </p:attrNameLst>
                                      </p:cBhvr>
                                      <p:to>
                                        <p:strVal val="visible"/>
                                      </p:to>
                                    </p:set>
                                    <p:animEffect transition="in" filter="fade">
                                      <p:cBhvr>
                                        <p:cTn id="91" dur="500"/>
                                        <p:tgtEl>
                                          <p:spTgt spid="7174"/>
                                        </p:tgtEl>
                                      </p:cBhvr>
                                    </p:animEffect>
                                  </p:childTnLst>
                                </p:cTn>
                              </p:par>
                            </p:childTnLst>
                          </p:cTn>
                        </p:par>
                      </p:childTnLst>
                    </p:cTn>
                  </p:par>
                  <p:par>
                    <p:cTn id="92" fill="hold" nodeType="clickPar">
                      <p:stCondLst>
                        <p:cond delay="indefinite"/>
                      </p:stCondLst>
                      <p:childTnLst>
                        <p:par>
                          <p:cTn id="93" fill="hold" nodeType="withGroup">
                            <p:stCondLst>
                              <p:cond delay="0"/>
                            </p:stCondLst>
                            <p:childTnLst>
                              <p:par>
                                <p:cTn id="94" presetID="0" presetClass="path" presetSubtype="0" accel="50000" decel="50000" fill="hold" nodeType="clickEffect">
                                  <p:stCondLst>
                                    <p:cond delay="0"/>
                                  </p:stCondLst>
                                  <p:childTnLst>
                                    <p:animMotion origin="layout" path="M -4.16667E-6 -1.11111E-6 L 0.09323 -0.00046 " pathEditMode="relative" rAng="0" ptsTypes="AA">
                                      <p:cBhvr>
                                        <p:cTn id="95" dur="500" fill="hold"/>
                                        <p:tgtEl>
                                          <p:spTgt spid="86"/>
                                        </p:tgtEl>
                                        <p:attrNameLst>
                                          <p:attrName>ppt_x</p:attrName>
                                          <p:attrName>ppt_y</p:attrName>
                                        </p:attrNameLst>
                                      </p:cBhvr>
                                      <p:rCtr x="4661" y="-23"/>
                                    </p:animMotion>
                                  </p:childTnLst>
                                </p:cTn>
                              </p:par>
                            </p:childTnLst>
                          </p:cTn>
                        </p:par>
                        <p:par>
                          <p:cTn id="96" fill="hold" nodeType="afterGroup">
                            <p:stCondLst>
                              <p:cond delay="500"/>
                            </p:stCondLst>
                            <p:childTnLst>
                              <p:par>
                                <p:cTn id="97" presetID="22" presetClass="exit" presetSubtype="8" fill="hold" nodeType="afterEffect">
                                  <p:stCondLst>
                                    <p:cond delay="0"/>
                                  </p:stCondLst>
                                  <p:childTnLst>
                                    <p:animEffect transition="out" filter="wipe(left)">
                                      <p:cBhvr>
                                        <p:cTn id="98" dur="500"/>
                                        <p:tgtEl>
                                          <p:spTgt spid="86"/>
                                        </p:tgtEl>
                                      </p:cBhvr>
                                    </p:animEffect>
                                    <p:set>
                                      <p:cBhvr>
                                        <p:cTn id="99" dur="1" fill="hold">
                                          <p:stCondLst>
                                            <p:cond delay="499"/>
                                          </p:stCondLst>
                                        </p:cTn>
                                        <p:tgtEl>
                                          <p:spTgt spid="86"/>
                                        </p:tgtEl>
                                        <p:attrNameLst>
                                          <p:attrName>style.visibility</p:attrName>
                                        </p:attrNameLst>
                                      </p:cBhvr>
                                      <p:to>
                                        <p:strVal val="hidden"/>
                                      </p:to>
                                    </p:set>
                                  </p:childTnLst>
                                </p:cTn>
                              </p:par>
                            </p:childTnLst>
                          </p:cTn>
                        </p:par>
                        <p:par>
                          <p:cTn id="100" fill="hold" nodeType="afterGroup">
                            <p:stCondLst>
                              <p:cond delay="1000"/>
                            </p:stCondLst>
                            <p:childTnLst>
                              <p:par>
                                <p:cTn id="101" presetID="0" presetClass="path" presetSubtype="0" decel="50000" fill="hold" nodeType="afterEffect">
                                  <p:stCondLst>
                                    <p:cond delay="0"/>
                                  </p:stCondLst>
                                  <p:childTnLst>
                                    <p:animMotion origin="layout" path="M 0.02552 0.01343 L 0.08268 0.01736 " pathEditMode="relative" rAng="0" ptsTypes="AA">
                                      <p:cBhvr>
                                        <p:cTn id="102" dur="2000" fill="hold"/>
                                        <p:tgtEl>
                                          <p:spTgt spid="3"/>
                                        </p:tgtEl>
                                        <p:attrNameLst>
                                          <p:attrName>ppt_x</p:attrName>
                                          <p:attrName>ppt_y</p:attrName>
                                        </p:attrNameLst>
                                      </p:cBhvr>
                                      <p:rCtr x="2852" y="185"/>
                                    </p:animMotion>
                                  </p:childTnLst>
                                </p:cTn>
                              </p:par>
                              <p:par>
                                <p:cTn id="103" presetID="0" presetClass="path" presetSubtype="0" decel="50000" fill="hold" grpId="0" nodeType="withEffect">
                                  <p:stCondLst>
                                    <p:cond delay="0"/>
                                  </p:stCondLst>
                                  <p:childTnLst>
                                    <p:animMotion origin="layout" path="M 6.25E-7 4.44444E-6 L 0.53555 -0.06297 " pathEditMode="relative" rAng="0" ptsTypes="AA">
                                      <p:cBhvr>
                                        <p:cTn id="104" dur="500" fill="hold"/>
                                        <p:tgtEl>
                                          <p:spTgt spid="87"/>
                                        </p:tgtEl>
                                        <p:attrNameLst>
                                          <p:attrName>ppt_x</p:attrName>
                                          <p:attrName>ppt_y</p:attrName>
                                        </p:attrNameLst>
                                      </p:cBhvr>
                                      <p:rCtr x="26771" y="-3148"/>
                                    </p:animMotion>
                                  </p:childTnLst>
                                </p:cTn>
                              </p:par>
                              <p:par>
                                <p:cTn id="105" presetID="35" presetClass="emph" presetSubtype="0" repeatCount="indefinite" fill="hold" nodeType="withEffect">
                                  <p:stCondLst>
                                    <p:cond delay="0"/>
                                  </p:stCondLst>
                                  <p:childTnLst>
                                    <p:anim calcmode="discrete" valueType="str">
                                      <p:cBhvr>
                                        <p:cTn id="106" dur="5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fade">
                                      <p:cBhvr>
                                        <p:cTn id="1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p:bldP spid="7173" grpId="0"/>
      <p:bldP spid="7174" grpId="0"/>
      <p:bldP spid="8" grpId="0" animBg="1"/>
      <p:bldP spid="8" grpId="1" animBg="1"/>
      <p:bldP spid="8" grpId="2" animBg="1"/>
      <p:bldP spid="61" grpId="0" animBg="1"/>
      <p:bldP spid="61" grpId="1" animBg="1"/>
      <p:bldP spid="61" grpId="2" animBg="1"/>
      <p:bldP spid="87" grpId="0" animBg="1"/>
      <p:bldP spid="87" grpId="1" animBg="1"/>
      <p:bldP spid="125" grpId="0" animBg="1"/>
      <p:bldP spid="125" grpId="1" animBg="1"/>
      <p:bldP spid="136" grpId="0" animBg="1"/>
      <p:bldP spid="136" grpId="1" animBg="1"/>
      <p:bldP spid="137" grpId="0" animBg="1"/>
      <p:bldP spid="137" grpId="1" animBg="1"/>
      <p:bldP spid="13" grpId="0"/>
    </p:bldLst>
  </p:timing>
</p:sld>
</file>

<file path=ppt/theme/theme1.xml><?xml version="1.0" encoding="utf-8"?>
<a:theme xmlns:a="http://schemas.openxmlformats.org/drawingml/2006/main" name="CERNCorporate16-9">
  <a:themeElements>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fontScheme name="Custom 2">
      <a:majorFont>
        <a:latin typeface="Segoe UI"/>
        <a:ea typeface=""/>
        <a:cs typeface=""/>
      </a:majorFont>
      <a:minorFont>
        <a:latin typeface="Segoe U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ERN_HSE.potx" id="{841DCAEE-5DAD-4E72-AC6C-2C4A54B657D8}" vid="{8F3FBE16-54EC-4D94-B216-CB2703F7C0AA}"/>
    </a:ext>
  </a:extLst>
</a:theme>
</file>

<file path=ppt/theme/theme2.xml><?xml version="1.0" encoding="utf-8"?>
<a:theme xmlns:a="http://schemas.openxmlformats.org/drawingml/2006/main" name="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ERN_HSE.potx" id="{841DCAEE-5DAD-4E72-AC6C-2C4A54B657D8}" vid="{59B2110F-F450-416E-A4EC-7820BCD3096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45459E97FD35F4095824CEF02EC2A42" ma:contentTypeVersion="0" ma:contentTypeDescription="Create a new document." ma:contentTypeScope="" ma:versionID="c5d2e76f2c8110f4ff105409917aba4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9CD354A-EB34-49C5-83A1-8A070943431B}">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86A108D9-D5D7-4B0E-BCD6-B79F488269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6D362062-8B99-4B6C-8116-0B89608F743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CERN_HSE</Template>
  <TotalTime>21144</TotalTime>
  <Words>2520</Words>
  <Application>Microsoft Office PowerPoint</Application>
  <PresentationFormat>Widescreen</PresentationFormat>
  <Paragraphs>394</Paragraphs>
  <Slides>34</Slides>
  <Notes>3</Notes>
  <HiddenSlides>0</HiddenSlides>
  <MMClips>3</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34</vt:i4>
      </vt:variant>
    </vt:vector>
  </HeadingPairs>
  <TitlesOfParts>
    <vt:vector size="46" baseType="lpstr">
      <vt:lpstr>ＭＳ Ｐゴシック</vt:lpstr>
      <vt:lpstr>Arial</vt:lpstr>
      <vt:lpstr>Blackadder ITC</vt:lpstr>
      <vt:lpstr>Calibri</vt:lpstr>
      <vt:lpstr>Cambria Math</vt:lpstr>
      <vt:lpstr>Myriad Pro</vt:lpstr>
      <vt:lpstr>Segoe UI</vt:lpstr>
      <vt:lpstr>Segoe UI Light</vt:lpstr>
      <vt:lpstr>Symbol</vt:lpstr>
      <vt:lpstr>Wingdings</vt:lpstr>
      <vt:lpstr>CERNCorporate16-9</vt:lpstr>
      <vt:lpstr>End Slides</vt:lpstr>
      <vt:lpstr>PowerPoint Presentation</vt:lpstr>
      <vt:lpstr>Residual radiation at hadron &amp; ion accelerators</vt:lpstr>
      <vt:lpstr>Contents</vt:lpstr>
      <vt:lpstr>What is residual radiation?</vt:lpstr>
      <vt:lpstr>What is residual radiation?</vt:lpstr>
      <vt:lpstr>What is residual radiation?</vt:lpstr>
      <vt:lpstr>What is residual radiation?</vt:lpstr>
      <vt:lpstr>Characteristics of residual radiation</vt:lpstr>
      <vt:lpstr>Creation of radioisotopes</vt:lpstr>
      <vt:lpstr>Creation of radioisotopes</vt:lpstr>
      <vt:lpstr>Example – prompt vs. residual radiation</vt:lpstr>
      <vt:lpstr>Example – prompt vs. residual radiation</vt:lpstr>
      <vt:lpstr>Example – prompt vs. residual radiation</vt:lpstr>
      <vt:lpstr>Example – prompt vs. residual radiation</vt:lpstr>
      <vt:lpstr>PowerPoint Presentation</vt:lpstr>
      <vt:lpstr>Residual dose rates</vt:lpstr>
      <vt:lpstr>Residual dose rate calculation</vt:lpstr>
      <vt:lpstr>Calculation of activity</vt:lpstr>
      <vt:lpstr>Calculation of activity</vt:lpstr>
      <vt:lpstr>Calculation of activity – decay chains</vt:lpstr>
      <vt:lpstr>Calculation of activity – decay chains</vt:lpstr>
      <vt:lpstr>Calculation of activity – decay chains</vt:lpstr>
      <vt:lpstr>Calculation of activity – decay chains</vt:lpstr>
      <vt:lpstr>Shielding of residual radiation</vt:lpstr>
      <vt:lpstr>Shielding of residual radiation</vt:lpstr>
      <vt:lpstr>Shielding of residual radiation</vt:lpstr>
      <vt:lpstr>Shielding of residual radiation - buildup</vt:lpstr>
      <vt:lpstr>Shielding of residual radiation</vt:lpstr>
      <vt:lpstr>Measurement of residual radiation</vt:lpstr>
      <vt:lpstr>Measurement of residual radiation</vt:lpstr>
      <vt:lpstr>Measurement of residual radiation</vt:lpstr>
      <vt:lpstr>Measurement of residual radiation</vt:lpstr>
      <vt:lpstr>Measurement of residual radiation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Theis</dc:creator>
  <cp:lastModifiedBy>Chris Theis</cp:lastModifiedBy>
  <cp:revision>189</cp:revision>
  <dcterms:created xsi:type="dcterms:W3CDTF">2019-09-02T08:50:16Z</dcterms:created>
  <dcterms:modified xsi:type="dcterms:W3CDTF">2024-12-09T14:23:37Z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0x010100E45459E97FD35F4095824CEF02EC2A42</vt:lpwstr>
  </property>
</Properties>
</file>