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Lst>
  <p:sldSz cy="6858000" cx="12192000"/>
  <p:notesSz cx="6858000" cy="12192000"/>
  <p:embeddedFontLst>
    <p:embeddedFont>
      <p:font typeface="Roboto"/>
      <p:regular r:id="rId75"/>
      <p:bold r:id="rId76"/>
      <p:italic r:id="rId77"/>
      <p:boldItalic r:id="rId7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79" roundtripDataSignature="AMtx7mj9C201Gg2pEi+JqAguW6ZruYLcj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A7380E0-F9CE-4B69-BFE4-80A582802992}">
  <a:tblStyle styleId="{3A7380E0-F9CE-4B69-BFE4-80A582802992}"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31" Type="http://schemas.openxmlformats.org/officeDocument/2006/relationships/slide" Target="slides/slide25.xml"/><Relationship Id="rId75" Type="http://schemas.openxmlformats.org/officeDocument/2006/relationships/font" Target="fonts/Roboto-regular.fntdata"/><Relationship Id="rId30" Type="http://schemas.openxmlformats.org/officeDocument/2006/relationships/slide" Target="slides/slide24.xml"/><Relationship Id="rId74" Type="http://schemas.openxmlformats.org/officeDocument/2006/relationships/slide" Target="slides/slide68.xml"/><Relationship Id="rId33" Type="http://schemas.openxmlformats.org/officeDocument/2006/relationships/slide" Target="slides/slide27.xml"/><Relationship Id="rId77" Type="http://schemas.openxmlformats.org/officeDocument/2006/relationships/font" Target="fonts/Roboto-italic.fntdata"/><Relationship Id="rId32" Type="http://schemas.openxmlformats.org/officeDocument/2006/relationships/slide" Target="slides/slide26.xml"/><Relationship Id="rId76" Type="http://schemas.openxmlformats.org/officeDocument/2006/relationships/font" Target="fonts/Roboto-bold.fntdata"/><Relationship Id="rId35" Type="http://schemas.openxmlformats.org/officeDocument/2006/relationships/slide" Target="slides/slide29.xml"/><Relationship Id="rId79" Type="http://customschemas.google.com/relationships/presentationmetadata" Target="metadata"/><Relationship Id="rId34" Type="http://schemas.openxmlformats.org/officeDocument/2006/relationships/slide" Target="slides/slide28.xml"/><Relationship Id="rId78" Type="http://schemas.openxmlformats.org/officeDocument/2006/relationships/font" Target="fonts/Roboto-boldItalic.fntdata"/><Relationship Id="rId71" Type="http://schemas.openxmlformats.org/officeDocument/2006/relationships/slide" Target="slides/slide65.xml"/><Relationship Id="rId70" Type="http://schemas.openxmlformats.org/officeDocument/2006/relationships/slide" Target="slides/slide64.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slide" Target="slides/slide58.xml"/><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slide" Target="slides/slide60.xml"/><Relationship Id="rId21" Type="http://schemas.openxmlformats.org/officeDocument/2006/relationships/slide" Target="slides/slide15.xml"/><Relationship Id="rId65" Type="http://schemas.openxmlformats.org/officeDocument/2006/relationships/slide" Target="slides/slide59.xml"/><Relationship Id="rId24" Type="http://schemas.openxmlformats.org/officeDocument/2006/relationships/slide" Target="slides/slide18.xml"/><Relationship Id="rId68" Type="http://schemas.openxmlformats.org/officeDocument/2006/relationships/slide" Target="slides/slide62.xml"/><Relationship Id="rId23" Type="http://schemas.openxmlformats.org/officeDocument/2006/relationships/slide" Target="slides/slide17.xml"/><Relationship Id="rId67" Type="http://schemas.openxmlformats.org/officeDocument/2006/relationships/slide" Target="slides/slide61.xml"/><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slide" Target="slides/slide63.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6111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6111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11580813"/>
            <a:ext cx="2971800" cy="6111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11580813"/>
            <a:ext cx="2971800" cy="6111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1: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5" name="Google Shape;155;p1: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2e6d01cce46_0_920:notes"/>
          <p:cNvSpPr/>
          <p:nvPr>
            <p:ph idx="2" type="sldImg"/>
          </p:nvPr>
        </p:nvSpPr>
        <p:spPr>
          <a:xfrm>
            <a:off x="1143225" y="914400"/>
            <a:ext cx="4572300" cy="4572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6" name="Google Shape;276;g2e6d01cce46_0_920:notes"/>
          <p:cNvSpPr txBox="1"/>
          <p:nvPr>
            <p:ph idx="1" type="body"/>
          </p:nvPr>
        </p:nvSpPr>
        <p:spPr>
          <a:xfrm>
            <a:off x="685800" y="5791200"/>
            <a:ext cx="5486400" cy="54864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31bff6b3820_0_583: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31bff6b3820_0_583:notes"/>
          <p:cNvSpPr txBox="1"/>
          <p:nvPr>
            <p:ph idx="1" type="body"/>
          </p:nvPr>
        </p:nvSpPr>
        <p:spPr>
          <a:xfrm>
            <a:off x="685800" y="5867400"/>
            <a:ext cx="5486400" cy="48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7" name="Google Shape;287;g31bff6b3820_0_583:notes"/>
          <p:cNvSpPr txBox="1"/>
          <p:nvPr>
            <p:ph idx="12" type="sldNum"/>
          </p:nvPr>
        </p:nvSpPr>
        <p:spPr>
          <a:xfrm>
            <a:off x="3884613" y="11580813"/>
            <a:ext cx="2971800" cy="6111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2e6d01cce46_0_1085: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7" name="Google Shape;297;g2e6d01cce46_0_1085: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8" name="Google Shape;298;g2e6d01cce46_0_1085: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2e6d2c7145a_55_0: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8" name="Google Shape;308;g2e6d2c7145a_55_0: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9" name="Google Shape;309;g2e6d2c7145a_55_0: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31d032898ac_0_431: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7" name="Google Shape;327;g31d032898ac_0_431: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8" name="Google Shape;328;g31d032898ac_0_431: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g31bff6b3820_0_213: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34" name="Google Shape;334;g31bff6b3820_0_213: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g31bff6b3820_0_370: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4" name="Google Shape;344;g31bff6b3820_0_370: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5" name="Google Shape;345;g31bff6b3820_0_370: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31bff6b3820_0_376: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1" name="Google Shape;351;g31bff6b3820_0_376: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52" name="Google Shape;352;g31bff6b3820_0_376: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g31bff6b3820_0_386: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2" name="Google Shape;362;g31bff6b3820_0_386: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63" name="Google Shape;363;g31bff6b3820_0_386: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g31bff6b3820_0_397: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4" name="Google Shape;374;g31bff6b3820_0_397: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75" name="Google Shape;375;g31bff6b3820_0_397: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2e6e6ffa634_0_1204: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1" name="Google Shape;161;g2e6e6ffa634_0_1204: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2" name="Google Shape;162;g2e6e6ffa634_0_1204: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g31bff6b3820_0_405: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3" name="Google Shape;383;g31bff6b3820_0_405: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84" name="Google Shape;384;g31bff6b3820_0_405: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g31d032898ac_23_263: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4" name="Google Shape;394;g31d032898ac_23_263: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95" name="Google Shape;395;g31d032898ac_23_263: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 name="Shape 402"/>
        <p:cNvGrpSpPr/>
        <p:nvPr/>
      </p:nvGrpSpPr>
      <p:grpSpPr>
        <a:xfrm>
          <a:off x="0" y="0"/>
          <a:ext cx="0" cy="0"/>
          <a:chOff x="0" y="0"/>
          <a:chExt cx="0" cy="0"/>
        </a:xfrm>
      </p:grpSpPr>
      <p:sp>
        <p:nvSpPr>
          <p:cNvPr id="403" name="Google Shape;403;g31d032898ac_23_272:notes"/>
          <p:cNvSpPr txBox="1"/>
          <p:nvPr>
            <p:ph idx="1" type="body"/>
          </p:nvPr>
        </p:nvSpPr>
        <p:spPr>
          <a:xfrm>
            <a:off x="685800" y="5791200"/>
            <a:ext cx="5486400" cy="5486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4" name="Google Shape;404;g31d032898ac_23_272:notes"/>
          <p:cNvSpPr/>
          <p:nvPr>
            <p:ph idx="2" type="sldImg"/>
          </p:nvPr>
        </p:nvSpPr>
        <p:spPr>
          <a:xfrm>
            <a:off x="381175" y="914400"/>
            <a:ext cx="6096300" cy="4572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 name="Shape 411"/>
        <p:cNvGrpSpPr/>
        <p:nvPr/>
      </p:nvGrpSpPr>
      <p:grpSpPr>
        <a:xfrm>
          <a:off x="0" y="0"/>
          <a:ext cx="0" cy="0"/>
          <a:chOff x="0" y="0"/>
          <a:chExt cx="0" cy="0"/>
        </a:xfrm>
      </p:grpSpPr>
      <p:sp>
        <p:nvSpPr>
          <p:cNvPr id="412" name="Google Shape;412;g31d032898ac_23_281:notes"/>
          <p:cNvSpPr txBox="1"/>
          <p:nvPr>
            <p:ph idx="1" type="body"/>
          </p:nvPr>
        </p:nvSpPr>
        <p:spPr>
          <a:xfrm>
            <a:off x="685800" y="5791200"/>
            <a:ext cx="5486400" cy="5486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3" name="Google Shape;413;g31d032898ac_23_281:notes"/>
          <p:cNvSpPr/>
          <p:nvPr>
            <p:ph idx="2" type="sldImg"/>
          </p:nvPr>
        </p:nvSpPr>
        <p:spPr>
          <a:xfrm>
            <a:off x="381175" y="914400"/>
            <a:ext cx="6096300" cy="4572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g31d032898ac_23_224: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p:spPr>
      </p:sp>
      <p:sp>
        <p:nvSpPr>
          <p:cNvPr id="427" name="Google Shape;427;g31d032898ac_23_224:notes"/>
          <p:cNvSpPr txBox="1"/>
          <p:nvPr>
            <p:ph idx="1" type="body"/>
          </p:nvPr>
        </p:nvSpPr>
        <p:spPr>
          <a:xfrm>
            <a:off x="685800" y="5867400"/>
            <a:ext cx="5486400" cy="48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8" name="Google Shape;428;g31d032898ac_23_224:notes"/>
          <p:cNvSpPr txBox="1"/>
          <p:nvPr>
            <p:ph idx="12" type="sldNum"/>
          </p:nvPr>
        </p:nvSpPr>
        <p:spPr>
          <a:xfrm>
            <a:off x="3884613" y="11580813"/>
            <a:ext cx="2971800" cy="6111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g31d032898ac_23_234: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p:spPr>
      </p:sp>
      <p:sp>
        <p:nvSpPr>
          <p:cNvPr id="434" name="Google Shape;434;g31d032898ac_23_234:notes"/>
          <p:cNvSpPr txBox="1"/>
          <p:nvPr>
            <p:ph idx="1" type="body"/>
          </p:nvPr>
        </p:nvSpPr>
        <p:spPr>
          <a:xfrm>
            <a:off x="685800" y="5867400"/>
            <a:ext cx="5486400" cy="48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5" name="Google Shape;435;g31d032898ac_23_234:notes"/>
          <p:cNvSpPr txBox="1"/>
          <p:nvPr>
            <p:ph idx="12" type="sldNum"/>
          </p:nvPr>
        </p:nvSpPr>
        <p:spPr>
          <a:xfrm>
            <a:off x="3884613" y="11580813"/>
            <a:ext cx="2971800" cy="6111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g31d032898ac_23_250: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p:spPr>
      </p:sp>
      <p:sp>
        <p:nvSpPr>
          <p:cNvPr id="444" name="Google Shape;444;g31d032898ac_23_250:notes"/>
          <p:cNvSpPr txBox="1"/>
          <p:nvPr>
            <p:ph idx="1" type="body"/>
          </p:nvPr>
        </p:nvSpPr>
        <p:spPr>
          <a:xfrm>
            <a:off x="685800" y="5867400"/>
            <a:ext cx="5486400" cy="48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5" name="Google Shape;445;g31d032898ac_23_250:notes"/>
          <p:cNvSpPr txBox="1"/>
          <p:nvPr>
            <p:ph idx="12" type="sldNum"/>
          </p:nvPr>
        </p:nvSpPr>
        <p:spPr>
          <a:xfrm>
            <a:off x="3884613" y="11580813"/>
            <a:ext cx="2971800" cy="6111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g30fe3533583_0_17: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4" name="Google Shape;454;g30fe3533583_0_17: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55" name="Google Shape;455;g30fe3533583_0_17: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g2d4ecd6bdab_0_2:notes"/>
          <p:cNvSpPr/>
          <p:nvPr>
            <p:ph idx="2" type="sldImg"/>
          </p:nvPr>
        </p:nvSpPr>
        <p:spPr>
          <a:xfrm>
            <a:off x="381000" y="914400"/>
            <a:ext cx="6096000" cy="4572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1" name="Google Shape;461;g2d4ecd6bdab_0_2:notes"/>
          <p:cNvSpPr txBox="1"/>
          <p:nvPr>
            <p:ph idx="1" type="body"/>
          </p:nvPr>
        </p:nvSpPr>
        <p:spPr>
          <a:xfrm>
            <a:off x="914400" y="5791200"/>
            <a:ext cx="5029200" cy="5486400"/>
          </a:xfrm>
          <a:prstGeom prst="rect">
            <a:avLst/>
          </a:prstGeom>
          <a:noFill/>
          <a:ln>
            <a:noFill/>
          </a:ln>
        </p:spPr>
        <p:txBody>
          <a:bodyPr anchorCtr="0" anchor="t" bIns="49550" lIns="99125" spcFirstLastPara="1" rIns="99125" wrap="square" tIns="49550">
            <a:noAutofit/>
          </a:bodyPr>
          <a:lstStyle/>
          <a:p>
            <a:pPr indent="0" lvl="0" marL="0" rtl="0" algn="l">
              <a:lnSpc>
                <a:spcPct val="100000"/>
              </a:lnSpc>
              <a:spcBef>
                <a:spcPts val="0"/>
              </a:spcBef>
              <a:spcAft>
                <a:spcPts val="0"/>
              </a:spcAft>
              <a:buSzPts val="15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7" name="Shape 467"/>
        <p:cNvGrpSpPr/>
        <p:nvPr/>
      </p:nvGrpSpPr>
      <p:grpSpPr>
        <a:xfrm>
          <a:off x="0" y="0"/>
          <a:ext cx="0" cy="0"/>
          <a:chOff x="0" y="0"/>
          <a:chExt cx="0" cy="0"/>
        </a:xfrm>
      </p:grpSpPr>
      <p:sp>
        <p:nvSpPr>
          <p:cNvPr id="468" name="Google Shape;468;g31d032898ac_23_30: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p:spPr>
      </p:sp>
      <p:sp>
        <p:nvSpPr>
          <p:cNvPr id="469" name="Google Shape;469;g31d032898ac_23_30:notes"/>
          <p:cNvSpPr txBox="1"/>
          <p:nvPr>
            <p:ph idx="1" type="body"/>
          </p:nvPr>
        </p:nvSpPr>
        <p:spPr>
          <a:xfrm>
            <a:off x="685800" y="5867400"/>
            <a:ext cx="5486400" cy="48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0" name="Google Shape;470;g31d032898ac_23_30:notes"/>
          <p:cNvSpPr txBox="1"/>
          <p:nvPr>
            <p:ph idx="12" type="sldNum"/>
          </p:nvPr>
        </p:nvSpPr>
        <p:spPr>
          <a:xfrm>
            <a:off x="3884613" y="11580813"/>
            <a:ext cx="2971800" cy="6111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0fe3533583_0_24: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 name="Google Shape;191;g30fe3533583_0_24: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2" name="Google Shape;192;g30fe3533583_0_24: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6" name="Shape 476"/>
        <p:cNvGrpSpPr/>
        <p:nvPr/>
      </p:nvGrpSpPr>
      <p:grpSpPr>
        <a:xfrm>
          <a:off x="0" y="0"/>
          <a:ext cx="0" cy="0"/>
          <a:chOff x="0" y="0"/>
          <a:chExt cx="0" cy="0"/>
        </a:xfrm>
      </p:grpSpPr>
      <p:sp>
        <p:nvSpPr>
          <p:cNvPr id="477" name="Google Shape;477;g2d4ecd6bdab_0_153: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8" name="Google Shape;478;g2d4ecd6bdab_0_153: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79" name="Google Shape;479;g2d4ecd6bdab_0_153: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g31d032898ac_0_0:notes"/>
          <p:cNvSpPr/>
          <p:nvPr>
            <p:ph idx="2" type="sldImg"/>
          </p:nvPr>
        </p:nvSpPr>
        <p:spPr>
          <a:xfrm>
            <a:off x="1143225" y="914400"/>
            <a:ext cx="4572300" cy="4572000"/>
          </a:xfrm>
          <a:custGeom>
            <a:rect b="b" l="l" r="r" t="t"/>
            <a:pathLst>
              <a:path extrusionOk="0" h="120000" w="120000">
                <a:moveTo>
                  <a:pt x="0" y="0"/>
                </a:moveTo>
                <a:lnTo>
                  <a:pt x="120000" y="0"/>
                </a:lnTo>
                <a:lnTo>
                  <a:pt x="120000" y="120000"/>
                </a:lnTo>
                <a:lnTo>
                  <a:pt x="0" y="120000"/>
                </a:lnTo>
                <a:close/>
              </a:path>
            </a:pathLst>
          </a:custGeom>
        </p:spPr>
      </p:sp>
      <p:sp>
        <p:nvSpPr>
          <p:cNvPr id="487" name="Google Shape;487;g31d032898ac_0_0:notes"/>
          <p:cNvSpPr txBox="1"/>
          <p:nvPr>
            <p:ph idx="1" type="body"/>
          </p:nvPr>
        </p:nvSpPr>
        <p:spPr>
          <a:xfrm>
            <a:off x="685800" y="5791200"/>
            <a:ext cx="5486400" cy="5486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4" name="Shape 494"/>
        <p:cNvGrpSpPr/>
        <p:nvPr/>
      </p:nvGrpSpPr>
      <p:grpSpPr>
        <a:xfrm>
          <a:off x="0" y="0"/>
          <a:ext cx="0" cy="0"/>
          <a:chOff x="0" y="0"/>
          <a:chExt cx="0" cy="0"/>
        </a:xfrm>
      </p:grpSpPr>
      <p:sp>
        <p:nvSpPr>
          <p:cNvPr id="495" name="Google Shape;495;g31d032898ac_0_8:notes"/>
          <p:cNvSpPr/>
          <p:nvPr>
            <p:ph idx="2" type="sldImg"/>
          </p:nvPr>
        </p:nvSpPr>
        <p:spPr>
          <a:xfrm>
            <a:off x="1143225" y="914400"/>
            <a:ext cx="4572300" cy="4572000"/>
          </a:xfrm>
          <a:custGeom>
            <a:rect b="b" l="l" r="r" t="t"/>
            <a:pathLst>
              <a:path extrusionOk="0" h="120000" w="120000">
                <a:moveTo>
                  <a:pt x="0" y="0"/>
                </a:moveTo>
                <a:lnTo>
                  <a:pt x="120000" y="0"/>
                </a:lnTo>
                <a:lnTo>
                  <a:pt x="120000" y="120000"/>
                </a:lnTo>
                <a:lnTo>
                  <a:pt x="0" y="120000"/>
                </a:lnTo>
                <a:close/>
              </a:path>
            </a:pathLst>
          </a:custGeom>
        </p:spPr>
      </p:sp>
      <p:sp>
        <p:nvSpPr>
          <p:cNvPr id="496" name="Google Shape;496;g31d032898ac_0_8:notes"/>
          <p:cNvSpPr txBox="1"/>
          <p:nvPr>
            <p:ph idx="1" type="body"/>
          </p:nvPr>
        </p:nvSpPr>
        <p:spPr>
          <a:xfrm>
            <a:off x="685800" y="5791200"/>
            <a:ext cx="5486400" cy="5486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5" name="Shape 505"/>
        <p:cNvGrpSpPr/>
        <p:nvPr/>
      </p:nvGrpSpPr>
      <p:grpSpPr>
        <a:xfrm>
          <a:off x="0" y="0"/>
          <a:ext cx="0" cy="0"/>
          <a:chOff x="0" y="0"/>
          <a:chExt cx="0" cy="0"/>
        </a:xfrm>
      </p:grpSpPr>
      <p:sp>
        <p:nvSpPr>
          <p:cNvPr id="506" name="Google Shape;506;g2e69ef261be_0_72: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7" name="Google Shape;507;g2e69ef261be_0_72: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08" name="Google Shape;508;g2e69ef261be_0_72: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6" name="Shape 536"/>
        <p:cNvGrpSpPr/>
        <p:nvPr/>
      </p:nvGrpSpPr>
      <p:grpSpPr>
        <a:xfrm>
          <a:off x="0" y="0"/>
          <a:ext cx="0" cy="0"/>
          <a:chOff x="0" y="0"/>
          <a:chExt cx="0" cy="0"/>
        </a:xfrm>
      </p:grpSpPr>
      <p:sp>
        <p:nvSpPr>
          <p:cNvPr id="537" name="Google Shape;537;g31d032898ac_0_164:notes"/>
          <p:cNvSpPr/>
          <p:nvPr>
            <p:ph idx="2" type="sldImg"/>
          </p:nvPr>
        </p:nvSpPr>
        <p:spPr>
          <a:xfrm>
            <a:off x="1143225" y="914400"/>
            <a:ext cx="4572300" cy="4572000"/>
          </a:xfrm>
          <a:custGeom>
            <a:rect b="b" l="l" r="r" t="t"/>
            <a:pathLst>
              <a:path extrusionOk="0" h="120000" w="120000">
                <a:moveTo>
                  <a:pt x="0" y="0"/>
                </a:moveTo>
                <a:lnTo>
                  <a:pt x="120000" y="0"/>
                </a:lnTo>
                <a:lnTo>
                  <a:pt x="120000" y="120000"/>
                </a:lnTo>
                <a:lnTo>
                  <a:pt x="0" y="120000"/>
                </a:lnTo>
                <a:close/>
              </a:path>
            </a:pathLst>
          </a:custGeom>
        </p:spPr>
      </p:sp>
      <p:sp>
        <p:nvSpPr>
          <p:cNvPr id="538" name="Google Shape;538;g31d032898ac_0_164:notes"/>
          <p:cNvSpPr txBox="1"/>
          <p:nvPr>
            <p:ph idx="1" type="body"/>
          </p:nvPr>
        </p:nvSpPr>
        <p:spPr>
          <a:xfrm>
            <a:off x="685800" y="5791200"/>
            <a:ext cx="5486400" cy="5486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 name="Shape 556"/>
        <p:cNvGrpSpPr/>
        <p:nvPr/>
      </p:nvGrpSpPr>
      <p:grpSpPr>
        <a:xfrm>
          <a:off x="0" y="0"/>
          <a:ext cx="0" cy="0"/>
          <a:chOff x="0" y="0"/>
          <a:chExt cx="0" cy="0"/>
        </a:xfrm>
      </p:grpSpPr>
      <p:sp>
        <p:nvSpPr>
          <p:cNvPr id="557" name="Google Shape;557;g31d032898ac_0_251:notes"/>
          <p:cNvSpPr/>
          <p:nvPr>
            <p:ph idx="2" type="sldImg"/>
          </p:nvPr>
        </p:nvSpPr>
        <p:spPr>
          <a:xfrm>
            <a:off x="1143225" y="914400"/>
            <a:ext cx="4572300" cy="4572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8" name="Google Shape;558;g31d032898ac_0_251:notes"/>
          <p:cNvSpPr txBox="1"/>
          <p:nvPr>
            <p:ph idx="1" type="body"/>
          </p:nvPr>
        </p:nvSpPr>
        <p:spPr>
          <a:xfrm>
            <a:off x="685800" y="5791200"/>
            <a:ext cx="5486400" cy="548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5" name="Shape 565"/>
        <p:cNvGrpSpPr/>
        <p:nvPr/>
      </p:nvGrpSpPr>
      <p:grpSpPr>
        <a:xfrm>
          <a:off x="0" y="0"/>
          <a:ext cx="0" cy="0"/>
          <a:chOff x="0" y="0"/>
          <a:chExt cx="0" cy="0"/>
        </a:xfrm>
      </p:grpSpPr>
      <p:sp>
        <p:nvSpPr>
          <p:cNvPr id="566" name="Google Shape;566;g31d1eeaaaca_0_9: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7" name="Google Shape;567;g31d1eeaaaca_0_9: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68" name="Google Shape;568;g31d1eeaaaca_0_9: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1" name="Shape 591"/>
        <p:cNvGrpSpPr/>
        <p:nvPr/>
      </p:nvGrpSpPr>
      <p:grpSpPr>
        <a:xfrm>
          <a:off x="0" y="0"/>
          <a:ext cx="0" cy="0"/>
          <a:chOff x="0" y="0"/>
          <a:chExt cx="0" cy="0"/>
        </a:xfrm>
      </p:grpSpPr>
      <p:sp>
        <p:nvSpPr>
          <p:cNvPr id="592" name="Google Shape;592;g31d1eeaaaca_0_47: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p:spPr>
      </p:sp>
      <p:sp>
        <p:nvSpPr>
          <p:cNvPr id="593" name="Google Shape;593;g31d1eeaaaca_0_47:notes"/>
          <p:cNvSpPr txBox="1"/>
          <p:nvPr>
            <p:ph idx="1" type="body"/>
          </p:nvPr>
        </p:nvSpPr>
        <p:spPr>
          <a:xfrm>
            <a:off x="685800" y="5867400"/>
            <a:ext cx="5486400" cy="48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4" name="Google Shape;594;g31d1eeaaaca_0_47:notes"/>
          <p:cNvSpPr txBox="1"/>
          <p:nvPr>
            <p:ph idx="12" type="sldNum"/>
          </p:nvPr>
        </p:nvSpPr>
        <p:spPr>
          <a:xfrm>
            <a:off x="3884613" y="11580813"/>
            <a:ext cx="2971800" cy="6111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9" name="Shape 599"/>
        <p:cNvGrpSpPr/>
        <p:nvPr/>
      </p:nvGrpSpPr>
      <p:grpSpPr>
        <a:xfrm>
          <a:off x="0" y="0"/>
          <a:ext cx="0" cy="0"/>
          <a:chOff x="0" y="0"/>
          <a:chExt cx="0" cy="0"/>
        </a:xfrm>
      </p:grpSpPr>
      <p:sp>
        <p:nvSpPr>
          <p:cNvPr id="600" name="Google Shape;600;g31d032898ac_0_335:notes"/>
          <p:cNvSpPr/>
          <p:nvPr>
            <p:ph idx="2" type="sldImg"/>
          </p:nvPr>
        </p:nvSpPr>
        <p:spPr>
          <a:xfrm>
            <a:off x="1143225" y="914400"/>
            <a:ext cx="4572300" cy="4572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1" name="Google Shape;601;g31d032898ac_0_335:notes"/>
          <p:cNvSpPr txBox="1"/>
          <p:nvPr>
            <p:ph idx="1" type="body"/>
          </p:nvPr>
        </p:nvSpPr>
        <p:spPr>
          <a:xfrm>
            <a:off x="685800" y="5791200"/>
            <a:ext cx="5486400" cy="548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8" name="Shape 618"/>
        <p:cNvGrpSpPr/>
        <p:nvPr/>
      </p:nvGrpSpPr>
      <p:grpSpPr>
        <a:xfrm>
          <a:off x="0" y="0"/>
          <a:ext cx="0" cy="0"/>
          <a:chOff x="0" y="0"/>
          <a:chExt cx="0" cy="0"/>
        </a:xfrm>
      </p:grpSpPr>
      <p:sp>
        <p:nvSpPr>
          <p:cNvPr id="619" name="Google Shape;619;g31d032898ac_0_86:notes"/>
          <p:cNvSpPr/>
          <p:nvPr>
            <p:ph idx="2" type="sldImg"/>
          </p:nvPr>
        </p:nvSpPr>
        <p:spPr>
          <a:xfrm>
            <a:off x="1143225" y="914400"/>
            <a:ext cx="4572300" cy="4572000"/>
          </a:xfrm>
          <a:custGeom>
            <a:rect b="b" l="l" r="r" t="t"/>
            <a:pathLst>
              <a:path extrusionOk="0" h="120000" w="120000">
                <a:moveTo>
                  <a:pt x="0" y="0"/>
                </a:moveTo>
                <a:lnTo>
                  <a:pt x="120000" y="0"/>
                </a:lnTo>
                <a:lnTo>
                  <a:pt x="120000" y="120000"/>
                </a:lnTo>
                <a:lnTo>
                  <a:pt x="0" y="120000"/>
                </a:lnTo>
                <a:close/>
              </a:path>
            </a:pathLst>
          </a:custGeom>
        </p:spPr>
      </p:sp>
      <p:sp>
        <p:nvSpPr>
          <p:cNvPr id="620" name="Google Shape;620;g31d032898ac_0_86:notes"/>
          <p:cNvSpPr txBox="1"/>
          <p:nvPr>
            <p:ph idx="1" type="body"/>
          </p:nvPr>
        </p:nvSpPr>
        <p:spPr>
          <a:xfrm>
            <a:off x="685800" y="5791200"/>
            <a:ext cx="5486400" cy="5486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0fe3533583_0_0: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9" name="Google Shape;199;g30fe3533583_0_0: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0" name="Google Shape;200;g30fe3533583_0_0: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9" name="Shape 629"/>
        <p:cNvGrpSpPr/>
        <p:nvPr/>
      </p:nvGrpSpPr>
      <p:grpSpPr>
        <a:xfrm>
          <a:off x="0" y="0"/>
          <a:ext cx="0" cy="0"/>
          <a:chOff x="0" y="0"/>
          <a:chExt cx="0" cy="0"/>
        </a:xfrm>
      </p:grpSpPr>
      <p:sp>
        <p:nvSpPr>
          <p:cNvPr id="630" name="Google Shape;630;g2e69ef261be_1_7:notes"/>
          <p:cNvSpPr/>
          <p:nvPr>
            <p:ph idx="2" type="sldImg"/>
          </p:nvPr>
        </p:nvSpPr>
        <p:spPr>
          <a:xfrm>
            <a:off x="108908" y="913568"/>
            <a:ext cx="6640200" cy="45717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1" name="Google Shape;631;g2e69ef261be_1_7:notes"/>
          <p:cNvSpPr txBox="1"/>
          <p:nvPr>
            <p:ph idx="1" type="body"/>
          </p:nvPr>
        </p:nvSpPr>
        <p:spPr>
          <a:xfrm>
            <a:off x="685801" y="5791209"/>
            <a:ext cx="5486400" cy="5486400"/>
          </a:xfrm>
          <a:prstGeom prst="rect">
            <a:avLst/>
          </a:prstGeom>
          <a:noFill/>
          <a:ln>
            <a:noFill/>
          </a:ln>
        </p:spPr>
        <p:txBody>
          <a:bodyPr anchorCtr="0" anchor="t" bIns="46100" lIns="92275" spcFirstLastPara="1" rIns="92275" wrap="square" tIns="46100">
            <a:noAutofit/>
          </a:bodyPr>
          <a:lstStyle/>
          <a:p>
            <a:pPr indent="0" lvl="0" marL="0" rtl="0" algn="l">
              <a:lnSpc>
                <a:spcPct val="100000"/>
              </a:lnSpc>
              <a:spcBef>
                <a:spcPts val="0"/>
              </a:spcBef>
              <a:spcAft>
                <a:spcPts val="0"/>
              </a:spcAft>
              <a:buSzPts val="1400"/>
              <a:buNone/>
            </a:pPr>
            <a:r>
              <a:t/>
            </a:r>
            <a:endParaRPr/>
          </a:p>
        </p:txBody>
      </p:sp>
      <p:sp>
        <p:nvSpPr>
          <p:cNvPr id="632" name="Google Shape;632;g2e69ef261be_1_7:notes"/>
          <p:cNvSpPr txBox="1"/>
          <p:nvPr>
            <p:ph idx="12" type="sldNum"/>
          </p:nvPr>
        </p:nvSpPr>
        <p:spPr>
          <a:xfrm>
            <a:off x="3884614" y="11580300"/>
            <a:ext cx="2971800" cy="609300"/>
          </a:xfrm>
          <a:prstGeom prst="rect">
            <a:avLst/>
          </a:prstGeom>
          <a:noFill/>
          <a:ln>
            <a:noFill/>
          </a:ln>
        </p:spPr>
        <p:txBody>
          <a:bodyPr anchorCtr="0" anchor="b" bIns="46100" lIns="92275" spcFirstLastPara="1" rIns="92275" wrap="square" tIns="461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2" name="Shape 662"/>
        <p:cNvGrpSpPr/>
        <p:nvPr/>
      </p:nvGrpSpPr>
      <p:grpSpPr>
        <a:xfrm>
          <a:off x="0" y="0"/>
          <a:ext cx="0" cy="0"/>
          <a:chOff x="0" y="0"/>
          <a:chExt cx="0" cy="0"/>
        </a:xfrm>
      </p:grpSpPr>
      <p:sp>
        <p:nvSpPr>
          <p:cNvPr id="663" name="Google Shape;663;g2e6d01cce46_0_10: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64" name="Google Shape;664;g2e6d01cce46_0_10: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65" name="Google Shape;665;g2e6d01cce46_0_10:notes"/>
          <p:cNvSpPr txBox="1"/>
          <p:nvPr>
            <p:ph idx="12" type="sldNum"/>
          </p:nvPr>
        </p:nvSpPr>
        <p:spPr>
          <a:xfrm>
            <a:off x="3884613" y="11580813"/>
            <a:ext cx="2971800" cy="6108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6" name="Shape 676"/>
        <p:cNvGrpSpPr/>
        <p:nvPr/>
      </p:nvGrpSpPr>
      <p:grpSpPr>
        <a:xfrm>
          <a:off x="0" y="0"/>
          <a:ext cx="0" cy="0"/>
          <a:chOff x="0" y="0"/>
          <a:chExt cx="0" cy="0"/>
        </a:xfrm>
      </p:grpSpPr>
      <p:sp>
        <p:nvSpPr>
          <p:cNvPr id="677" name="Google Shape;677;g2e6d01cce46_0_23: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8" name="Google Shape;678;g2e6d01cce46_0_23: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79" name="Google Shape;679;g2e6d01cce46_0_23:notes"/>
          <p:cNvSpPr txBox="1"/>
          <p:nvPr>
            <p:ph idx="12" type="sldNum"/>
          </p:nvPr>
        </p:nvSpPr>
        <p:spPr>
          <a:xfrm>
            <a:off x="3884613" y="11580813"/>
            <a:ext cx="2971800" cy="6108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0" name="Shape 690"/>
        <p:cNvGrpSpPr/>
        <p:nvPr/>
      </p:nvGrpSpPr>
      <p:grpSpPr>
        <a:xfrm>
          <a:off x="0" y="0"/>
          <a:ext cx="0" cy="0"/>
          <a:chOff x="0" y="0"/>
          <a:chExt cx="0" cy="0"/>
        </a:xfrm>
      </p:grpSpPr>
      <p:sp>
        <p:nvSpPr>
          <p:cNvPr id="691" name="Google Shape;691;g2e6d01cce46_0_209:notes"/>
          <p:cNvSpPr/>
          <p:nvPr>
            <p:ph idx="2" type="sldImg"/>
          </p:nvPr>
        </p:nvSpPr>
        <p:spPr>
          <a:xfrm>
            <a:off x="108908" y="913568"/>
            <a:ext cx="6640200" cy="45717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92" name="Google Shape;692;g2e6d01cce46_0_209:notes"/>
          <p:cNvSpPr txBox="1"/>
          <p:nvPr>
            <p:ph idx="1" type="body"/>
          </p:nvPr>
        </p:nvSpPr>
        <p:spPr>
          <a:xfrm>
            <a:off x="685801" y="5791209"/>
            <a:ext cx="5486400" cy="54864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93" name="Google Shape;693;g2e6d01cce46_0_209:notes"/>
          <p:cNvSpPr txBox="1"/>
          <p:nvPr>
            <p:ph idx="12" type="sldNum"/>
          </p:nvPr>
        </p:nvSpPr>
        <p:spPr>
          <a:xfrm>
            <a:off x="3884614" y="11580300"/>
            <a:ext cx="2971800" cy="6093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9" name="Shape 699"/>
        <p:cNvGrpSpPr/>
        <p:nvPr/>
      </p:nvGrpSpPr>
      <p:grpSpPr>
        <a:xfrm>
          <a:off x="0" y="0"/>
          <a:ext cx="0" cy="0"/>
          <a:chOff x="0" y="0"/>
          <a:chExt cx="0" cy="0"/>
        </a:xfrm>
      </p:grpSpPr>
      <p:sp>
        <p:nvSpPr>
          <p:cNvPr id="700" name="Google Shape;700;g2e6d01cce46_0_217:notes"/>
          <p:cNvSpPr/>
          <p:nvPr>
            <p:ph idx="2" type="sldImg"/>
          </p:nvPr>
        </p:nvSpPr>
        <p:spPr>
          <a:xfrm>
            <a:off x="108908" y="913568"/>
            <a:ext cx="6640200" cy="45717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01" name="Google Shape;701;g2e6d01cce46_0_217:notes"/>
          <p:cNvSpPr txBox="1"/>
          <p:nvPr>
            <p:ph idx="1" type="body"/>
          </p:nvPr>
        </p:nvSpPr>
        <p:spPr>
          <a:xfrm>
            <a:off x="685801" y="5791209"/>
            <a:ext cx="5486400" cy="54864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02" name="Google Shape;702;g2e6d01cce46_0_217:notes"/>
          <p:cNvSpPr txBox="1"/>
          <p:nvPr>
            <p:ph idx="12" type="sldNum"/>
          </p:nvPr>
        </p:nvSpPr>
        <p:spPr>
          <a:xfrm>
            <a:off x="3884614" y="11580300"/>
            <a:ext cx="2971800" cy="6093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8" name="Shape 708"/>
        <p:cNvGrpSpPr/>
        <p:nvPr/>
      </p:nvGrpSpPr>
      <p:grpSpPr>
        <a:xfrm>
          <a:off x="0" y="0"/>
          <a:ext cx="0" cy="0"/>
          <a:chOff x="0" y="0"/>
          <a:chExt cx="0" cy="0"/>
        </a:xfrm>
      </p:grpSpPr>
      <p:sp>
        <p:nvSpPr>
          <p:cNvPr id="709" name="Google Shape;709;g2e69ef261be_1_112:notes"/>
          <p:cNvSpPr/>
          <p:nvPr>
            <p:ph idx="2" type="sldImg"/>
          </p:nvPr>
        </p:nvSpPr>
        <p:spPr>
          <a:xfrm>
            <a:off x="1143213" y="839463"/>
            <a:ext cx="4572300" cy="4197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10" name="Google Shape;710;g2e69ef261be_1_112:notes"/>
          <p:cNvSpPr txBox="1"/>
          <p:nvPr>
            <p:ph idx="1" type="body"/>
          </p:nvPr>
        </p:nvSpPr>
        <p:spPr>
          <a:xfrm>
            <a:off x="685800" y="5791200"/>
            <a:ext cx="5486400" cy="5486400"/>
          </a:xfrm>
          <a:prstGeom prst="rect">
            <a:avLst/>
          </a:prstGeom>
          <a:noFill/>
          <a:ln>
            <a:noFill/>
          </a:ln>
        </p:spPr>
        <p:txBody>
          <a:bodyPr anchorCtr="0" anchor="t" bIns="46525" lIns="93100" spcFirstLastPara="1" rIns="93100" wrap="square" tIns="465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6" name="Shape 716"/>
        <p:cNvGrpSpPr/>
        <p:nvPr/>
      </p:nvGrpSpPr>
      <p:grpSpPr>
        <a:xfrm>
          <a:off x="0" y="0"/>
          <a:ext cx="0" cy="0"/>
          <a:chOff x="0" y="0"/>
          <a:chExt cx="0" cy="0"/>
        </a:xfrm>
      </p:grpSpPr>
      <p:sp>
        <p:nvSpPr>
          <p:cNvPr id="717" name="Google Shape;717;g2e69ef261be_1_119:notes"/>
          <p:cNvSpPr/>
          <p:nvPr>
            <p:ph idx="2" type="sldImg"/>
          </p:nvPr>
        </p:nvSpPr>
        <p:spPr>
          <a:xfrm>
            <a:off x="933959" y="747020"/>
            <a:ext cx="3735600" cy="37353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8" name="Google Shape;718;g2e69ef261be_1_119:notes"/>
          <p:cNvSpPr txBox="1"/>
          <p:nvPr>
            <p:ph idx="1" type="body"/>
          </p:nvPr>
        </p:nvSpPr>
        <p:spPr>
          <a:xfrm>
            <a:off x="685800" y="5791200"/>
            <a:ext cx="5486400" cy="5486400"/>
          </a:xfrm>
          <a:prstGeom prst="rect">
            <a:avLst/>
          </a:prstGeom>
          <a:noFill/>
          <a:ln>
            <a:noFill/>
          </a:ln>
        </p:spPr>
        <p:txBody>
          <a:bodyPr anchorCtr="0" anchor="t" bIns="92275" lIns="92275" spcFirstLastPara="1" rIns="92275" wrap="square" tIns="9227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5" name="Shape 725"/>
        <p:cNvGrpSpPr/>
        <p:nvPr/>
      </p:nvGrpSpPr>
      <p:grpSpPr>
        <a:xfrm>
          <a:off x="0" y="0"/>
          <a:ext cx="0" cy="0"/>
          <a:chOff x="0" y="0"/>
          <a:chExt cx="0" cy="0"/>
        </a:xfrm>
      </p:grpSpPr>
      <p:sp>
        <p:nvSpPr>
          <p:cNvPr id="726" name="Google Shape;726;g2e7233ab130_0_2:notes"/>
          <p:cNvSpPr/>
          <p:nvPr>
            <p:ph idx="2" type="sldImg"/>
          </p:nvPr>
        </p:nvSpPr>
        <p:spPr>
          <a:xfrm>
            <a:off x="108908" y="913568"/>
            <a:ext cx="6640200" cy="45717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27" name="Google Shape;727;g2e7233ab130_0_2:notes"/>
          <p:cNvSpPr txBox="1"/>
          <p:nvPr>
            <p:ph idx="1" type="body"/>
          </p:nvPr>
        </p:nvSpPr>
        <p:spPr>
          <a:xfrm>
            <a:off x="685801" y="5791209"/>
            <a:ext cx="5486400" cy="54864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28" name="Google Shape;728;g2e7233ab130_0_2:notes"/>
          <p:cNvSpPr txBox="1"/>
          <p:nvPr>
            <p:ph idx="12" type="sldNum"/>
          </p:nvPr>
        </p:nvSpPr>
        <p:spPr>
          <a:xfrm>
            <a:off x="3884614" y="11580300"/>
            <a:ext cx="2971800" cy="6093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7" name="Shape 737"/>
        <p:cNvGrpSpPr/>
        <p:nvPr/>
      </p:nvGrpSpPr>
      <p:grpSpPr>
        <a:xfrm>
          <a:off x="0" y="0"/>
          <a:ext cx="0" cy="0"/>
          <a:chOff x="0" y="0"/>
          <a:chExt cx="0" cy="0"/>
        </a:xfrm>
      </p:grpSpPr>
      <p:sp>
        <p:nvSpPr>
          <p:cNvPr id="738" name="Google Shape;738;g30fe3533583_0_36: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39" name="Google Shape;739;g30fe3533583_0_36: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40" name="Google Shape;740;g30fe3533583_0_36: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4" name="Shape 744"/>
        <p:cNvGrpSpPr/>
        <p:nvPr/>
      </p:nvGrpSpPr>
      <p:grpSpPr>
        <a:xfrm>
          <a:off x="0" y="0"/>
          <a:ext cx="0" cy="0"/>
          <a:chOff x="0" y="0"/>
          <a:chExt cx="0" cy="0"/>
        </a:xfrm>
      </p:grpSpPr>
      <p:sp>
        <p:nvSpPr>
          <p:cNvPr id="745" name="Google Shape;745;g2e6d2c7145a_55_7:notes"/>
          <p:cNvSpPr/>
          <p:nvPr>
            <p:ph idx="2" type="sldImg"/>
          </p:nvPr>
        </p:nvSpPr>
        <p:spPr>
          <a:xfrm>
            <a:off x="381000" y="914400"/>
            <a:ext cx="6096000" cy="4572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6" name="Google Shape;746;g2e6d2c7145a_55_7:notes"/>
          <p:cNvSpPr txBox="1"/>
          <p:nvPr>
            <p:ph idx="1" type="body"/>
          </p:nvPr>
        </p:nvSpPr>
        <p:spPr>
          <a:xfrm>
            <a:off x="914400" y="5791200"/>
            <a:ext cx="5029200" cy="5486400"/>
          </a:xfrm>
          <a:prstGeom prst="rect">
            <a:avLst/>
          </a:prstGeom>
          <a:noFill/>
          <a:ln>
            <a:noFill/>
          </a:ln>
        </p:spPr>
        <p:txBody>
          <a:bodyPr anchorCtr="0" anchor="t" bIns="49550" lIns="99125" spcFirstLastPara="1" rIns="99125" wrap="square" tIns="49550">
            <a:noAutofit/>
          </a:bodyPr>
          <a:lstStyle/>
          <a:p>
            <a:pPr indent="0" lvl="0" marL="0" rtl="0" algn="l">
              <a:lnSpc>
                <a:spcPct val="100000"/>
              </a:lnSpc>
              <a:spcBef>
                <a:spcPts val="0"/>
              </a:spcBef>
              <a:spcAft>
                <a:spcPts val="0"/>
              </a:spcAft>
              <a:buSzPts val="15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31d032898ac_0_419: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31d032898ac_0_419:notes"/>
          <p:cNvSpPr txBox="1"/>
          <p:nvPr>
            <p:ph idx="1" type="body"/>
          </p:nvPr>
        </p:nvSpPr>
        <p:spPr>
          <a:xfrm>
            <a:off x="685800" y="5867400"/>
            <a:ext cx="5486400" cy="48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4" name="Google Shape;214;g31d032898ac_0_419:notes"/>
          <p:cNvSpPr txBox="1"/>
          <p:nvPr>
            <p:ph idx="12" type="sldNum"/>
          </p:nvPr>
        </p:nvSpPr>
        <p:spPr>
          <a:xfrm>
            <a:off x="3884613" y="11580813"/>
            <a:ext cx="2971800" cy="6111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1" name="Shape 751"/>
        <p:cNvGrpSpPr/>
        <p:nvPr/>
      </p:nvGrpSpPr>
      <p:grpSpPr>
        <a:xfrm>
          <a:off x="0" y="0"/>
          <a:ext cx="0" cy="0"/>
          <a:chOff x="0" y="0"/>
          <a:chExt cx="0" cy="0"/>
        </a:xfrm>
      </p:grpSpPr>
      <p:sp>
        <p:nvSpPr>
          <p:cNvPr id="752" name="Google Shape;752;g2e69ef261be_0_221: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53" name="Google Shape;753;g2e69ef261be_0_221: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1" name="Shape 761"/>
        <p:cNvGrpSpPr/>
        <p:nvPr/>
      </p:nvGrpSpPr>
      <p:grpSpPr>
        <a:xfrm>
          <a:off x="0" y="0"/>
          <a:ext cx="0" cy="0"/>
          <a:chOff x="0" y="0"/>
          <a:chExt cx="0" cy="0"/>
        </a:xfrm>
      </p:grpSpPr>
      <p:sp>
        <p:nvSpPr>
          <p:cNvPr id="762" name="Google Shape;762;g2e6d2c7145a_60_34: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3" name="Google Shape;763;g2e6d2c7145a_60_34: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64" name="Google Shape;764;g2e6d2c7145a_60_34: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1" name="Shape 771"/>
        <p:cNvGrpSpPr/>
        <p:nvPr/>
      </p:nvGrpSpPr>
      <p:grpSpPr>
        <a:xfrm>
          <a:off x="0" y="0"/>
          <a:ext cx="0" cy="0"/>
          <a:chOff x="0" y="0"/>
          <a:chExt cx="0" cy="0"/>
        </a:xfrm>
      </p:grpSpPr>
      <p:sp>
        <p:nvSpPr>
          <p:cNvPr id="772" name="Google Shape;772;g2e6d2c7145a_60_43: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73" name="Google Shape;773;g2e6d2c7145a_60_43: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74" name="Google Shape;774;g2e6d2c7145a_60_43: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6" name="Shape 786"/>
        <p:cNvGrpSpPr/>
        <p:nvPr/>
      </p:nvGrpSpPr>
      <p:grpSpPr>
        <a:xfrm>
          <a:off x="0" y="0"/>
          <a:ext cx="0" cy="0"/>
          <a:chOff x="0" y="0"/>
          <a:chExt cx="0" cy="0"/>
        </a:xfrm>
      </p:grpSpPr>
      <p:sp>
        <p:nvSpPr>
          <p:cNvPr id="787" name="Google Shape;787;g2e69ef261be_0_300: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88" name="Google Shape;788;g2e69ef261be_0_300: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89" name="Google Shape;789;g2e69ef261be_0_300: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0" name="Shape 800"/>
        <p:cNvGrpSpPr/>
        <p:nvPr/>
      </p:nvGrpSpPr>
      <p:grpSpPr>
        <a:xfrm>
          <a:off x="0" y="0"/>
          <a:ext cx="0" cy="0"/>
          <a:chOff x="0" y="0"/>
          <a:chExt cx="0" cy="0"/>
        </a:xfrm>
      </p:grpSpPr>
      <p:sp>
        <p:nvSpPr>
          <p:cNvPr id="801" name="Google Shape;801;g31d032898ac_23_21: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p:spPr>
      </p:sp>
      <p:sp>
        <p:nvSpPr>
          <p:cNvPr id="802" name="Google Shape;802;g31d032898ac_23_21:notes"/>
          <p:cNvSpPr txBox="1"/>
          <p:nvPr>
            <p:ph idx="1" type="body"/>
          </p:nvPr>
        </p:nvSpPr>
        <p:spPr>
          <a:xfrm>
            <a:off x="685800" y="5867400"/>
            <a:ext cx="5486400" cy="48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3" name="Google Shape;803;g31d032898ac_23_21:notes"/>
          <p:cNvSpPr txBox="1"/>
          <p:nvPr>
            <p:ph idx="12" type="sldNum"/>
          </p:nvPr>
        </p:nvSpPr>
        <p:spPr>
          <a:xfrm>
            <a:off x="3884613" y="11580813"/>
            <a:ext cx="2971800" cy="6111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7" name="Shape 807"/>
        <p:cNvGrpSpPr/>
        <p:nvPr/>
      </p:nvGrpSpPr>
      <p:grpSpPr>
        <a:xfrm>
          <a:off x="0" y="0"/>
          <a:ext cx="0" cy="0"/>
          <a:chOff x="0" y="0"/>
          <a:chExt cx="0" cy="0"/>
        </a:xfrm>
      </p:grpSpPr>
      <p:sp>
        <p:nvSpPr>
          <p:cNvPr id="808" name="Google Shape;808;g2d4ecd6bdab_0_724: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09" name="Google Shape;809;g2d4ecd6bdab_0_724: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10" name="Google Shape;810;g2d4ecd6bdab_0_724: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2" name="Shape 822"/>
        <p:cNvGrpSpPr/>
        <p:nvPr/>
      </p:nvGrpSpPr>
      <p:grpSpPr>
        <a:xfrm>
          <a:off x="0" y="0"/>
          <a:ext cx="0" cy="0"/>
          <a:chOff x="0" y="0"/>
          <a:chExt cx="0" cy="0"/>
        </a:xfrm>
      </p:grpSpPr>
      <p:sp>
        <p:nvSpPr>
          <p:cNvPr id="823" name="Google Shape;823;g2d4ecd6bdab_0_790: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4" name="Google Shape;824;g2d4ecd6bdab_0_790: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5" name="Google Shape;825;g2d4ecd6bdab_0_790: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2" name="Shape 852"/>
        <p:cNvGrpSpPr/>
        <p:nvPr/>
      </p:nvGrpSpPr>
      <p:grpSpPr>
        <a:xfrm>
          <a:off x="0" y="0"/>
          <a:ext cx="0" cy="0"/>
          <a:chOff x="0" y="0"/>
          <a:chExt cx="0" cy="0"/>
        </a:xfrm>
      </p:grpSpPr>
      <p:sp>
        <p:nvSpPr>
          <p:cNvPr id="853" name="Google Shape;853;g2e69ef261be_0_351: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4" name="Google Shape;854;g2e69ef261be_0_351: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55" name="Google Shape;855;g2e69ef261be_0_351: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0" name="Shape 860"/>
        <p:cNvGrpSpPr/>
        <p:nvPr/>
      </p:nvGrpSpPr>
      <p:grpSpPr>
        <a:xfrm>
          <a:off x="0" y="0"/>
          <a:ext cx="0" cy="0"/>
          <a:chOff x="0" y="0"/>
          <a:chExt cx="0" cy="0"/>
        </a:xfrm>
      </p:grpSpPr>
      <p:sp>
        <p:nvSpPr>
          <p:cNvPr id="861" name="Google Shape;861;g2e69ef261be_0_358:notes"/>
          <p:cNvSpPr txBox="1"/>
          <p:nvPr>
            <p:ph idx="1" type="body"/>
          </p:nvPr>
        </p:nvSpPr>
        <p:spPr>
          <a:xfrm>
            <a:off x="685800" y="5791200"/>
            <a:ext cx="5486400" cy="548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62" name="Google Shape;862;g2e69ef261be_0_358:notes"/>
          <p:cNvSpPr/>
          <p:nvPr>
            <p:ph idx="2" type="sldImg"/>
          </p:nvPr>
        </p:nvSpPr>
        <p:spPr>
          <a:xfrm>
            <a:off x="1143225" y="914400"/>
            <a:ext cx="4572300" cy="4572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6" name="Shape 866"/>
        <p:cNvGrpSpPr/>
        <p:nvPr/>
      </p:nvGrpSpPr>
      <p:grpSpPr>
        <a:xfrm>
          <a:off x="0" y="0"/>
          <a:ext cx="0" cy="0"/>
          <a:chOff x="0" y="0"/>
          <a:chExt cx="0" cy="0"/>
        </a:xfrm>
      </p:grpSpPr>
      <p:sp>
        <p:nvSpPr>
          <p:cNvPr id="867" name="Google Shape;867;g2e69ef261be_0_362: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68" name="Google Shape;868;g2e69ef261be_0_362: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31bff6b3820_0_11:notes"/>
          <p:cNvSpPr txBox="1"/>
          <p:nvPr>
            <p:ph idx="1" type="body"/>
          </p:nvPr>
        </p:nvSpPr>
        <p:spPr>
          <a:xfrm>
            <a:off x="777240" y="6370080"/>
            <a:ext cx="6217500" cy="60345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4" name="Google Shape;224;g31bff6b3820_0_11:notes"/>
          <p:cNvSpPr/>
          <p:nvPr>
            <p:ph idx="2" type="sldImg"/>
          </p:nvPr>
        </p:nvSpPr>
        <p:spPr>
          <a:xfrm>
            <a:off x="533520" y="1019040"/>
            <a:ext cx="6704700" cy="50283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0" name="Shape 870"/>
        <p:cNvGrpSpPr/>
        <p:nvPr/>
      </p:nvGrpSpPr>
      <p:grpSpPr>
        <a:xfrm>
          <a:off x="0" y="0"/>
          <a:ext cx="0" cy="0"/>
          <a:chOff x="0" y="0"/>
          <a:chExt cx="0" cy="0"/>
        </a:xfrm>
      </p:grpSpPr>
      <p:sp>
        <p:nvSpPr>
          <p:cNvPr id="871" name="Google Shape;871;g2e69ef261be_0_365: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2" name="Google Shape;872;g2e69ef261be_0_365: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73" name="Google Shape;873;g2e69ef261be_0_365: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7" name="Shape 877"/>
        <p:cNvGrpSpPr/>
        <p:nvPr/>
      </p:nvGrpSpPr>
      <p:grpSpPr>
        <a:xfrm>
          <a:off x="0" y="0"/>
          <a:ext cx="0" cy="0"/>
          <a:chOff x="0" y="0"/>
          <a:chExt cx="0" cy="0"/>
        </a:xfrm>
      </p:grpSpPr>
      <p:sp>
        <p:nvSpPr>
          <p:cNvPr id="878" name="Google Shape;878;g2e7233ab130_0_73:notes"/>
          <p:cNvSpPr/>
          <p:nvPr>
            <p:ph idx="2" type="sldImg"/>
          </p:nvPr>
        </p:nvSpPr>
        <p:spPr>
          <a:xfrm>
            <a:off x="108908" y="913568"/>
            <a:ext cx="6640200" cy="45717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9" name="Google Shape;879;g2e7233ab130_0_73:notes"/>
          <p:cNvSpPr txBox="1"/>
          <p:nvPr>
            <p:ph idx="1" type="body"/>
          </p:nvPr>
        </p:nvSpPr>
        <p:spPr>
          <a:xfrm>
            <a:off x="685801" y="5791209"/>
            <a:ext cx="5486400" cy="54864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0" name="Google Shape;880;g2e7233ab130_0_73:notes"/>
          <p:cNvSpPr txBox="1"/>
          <p:nvPr>
            <p:ph idx="12" type="sldNum"/>
          </p:nvPr>
        </p:nvSpPr>
        <p:spPr>
          <a:xfrm>
            <a:off x="3884614" y="11580300"/>
            <a:ext cx="2971800" cy="6093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6" name="Shape 886"/>
        <p:cNvGrpSpPr/>
        <p:nvPr/>
      </p:nvGrpSpPr>
      <p:grpSpPr>
        <a:xfrm>
          <a:off x="0" y="0"/>
          <a:ext cx="0" cy="0"/>
          <a:chOff x="0" y="0"/>
          <a:chExt cx="0" cy="0"/>
        </a:xfrm>
      </p:grpSpPr>
      <p:sp>
        <p:nvSpPr>
          <p:cNvPr id="887" name="Google Shape;887;g2e69ef261be_1_102:notes"/>
          <p:cNvSpPr/>
          <p:nvPr>
            <p:ph idx="2" type="sldImg"/>
          </p:nvPr>
        </p:nvSpPr>
        <p:spPr>
          <a:xfrm>
            <a:off x="108908" y="913568"/>
            <a:ext cx="6640200" cy="45717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8" name="Google Shape;888;g2e69ef261be_1_102:notes"/>
          <p:cNvSpPr txBox="1"/>
          <p:nvPr>
            <p:ph idx="1" type="body"/>
          </p:nvPr>
        </p:nvSpPr>
        <p:spPr>
          <a:xfrm>
            <a:off x="685801" y="5791209"/>
            <a:ext cx="5486400" cy="54864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9" name="Google Shape;889;g2e69ef261be_1_102:notes"/>
          <p:cNvSpPr txBox="1"/>
          <p:nvPr>
            <p:ph idx="12" type="sldNum"/>
          </p:nvPr>
        </p:nvSpPr>
        <p:spPr>
          <a:xfrm>
            <a:off x="3884614" y="11580300"/>
            <a:ext cx="2971800" cy="6093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8" name="Shape 898"/>
        <p:cNvGrpSpPr/>
        <p:nvPr/>
      </p:nvGrpSpPr>
      <p:grpSpPr>
        <a:xfrm>
          <a:off x="0" y="0"/>
          <a:ext cx="0" cy="0"/>
          <a:chOff x="0" y="0"/>
          <a:chExt cx="0" cy="0"/>
        </a:xfrm>
      </p:grpSpPr>
      <p:sp>
        <p:nvSpPr>
          <p:cNvPr id="899" name="Google Shape;899;g2d4ecd6bdab_0_470: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0" name="Google Shape;900;g2d4ecd6bdab_0_470: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01" name="Google Shape;901;g2d4ecd6bdab_0_470: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8" name="Shape 908"/>
        <p:cNvGrpSpPr/>
        <p:nvPr/>
      </p:nvGrpSpPr>
      <p:grpSpPr>
        <a:xfrm>
          <a:off x="0" y="0"/>
          <a:ext cx="0" cy="0"/>
          <a:chOff x="0" y="0"/>
          <a:chExt cx="0" cy="0"/>
        </a:xfrm>
      </p:grpSpPr>
      <p:sp>
        <p:nvSpPr>
          <p:cNvPr id="909" name="Google Shape;909;g2e6d01cce46_0_499:notes"/>
          <p:cNvSpPr/>
          <p:nvPr>
            <p:ph idx="2" type="sldImg"/>
          </p:nvPr>
        </p:nvSpPr>
        <p:spPr>
          <a:xfrm>
            <a:off x="381000" y="914400"/>
            <a:ext cx="6096000" cy="4572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10" name="Google Shape;910;g2e6d01cce46_0_499:notes"/>
          <p:cNvSpPr txBox="1"/>
          <p:nvPr>
            <p:ph idx="1" type="body"/>
          </p:nvPr>
        </p:nvSpPr>
        <p:spPr>
          <a:xfrm>
            <a:off x="914400" y="5791200"/>
            <a:ext cx="5029200" cy="5486400"/>
          </a:xfrm>
          <a:prstGeom prst="rect">
            <a:avLst/>
          </a:prstGeom>
          <a:noFill/>
          <a:ln>
            <a:noFill/>
          </a:ln>
        </p:spPr>
        <p:txBody>
          <a:bodyPr anchorCtr="0" anchor="t" bIns="49550" lIns="99125" spcFirstLastPara="1" rIns="99125" wrap="square" tIns="49550">
            <a:noAutofit/>
          </a:bodyPr>
          <a:lstStyle/>
          <a:p>
            <a:pPr indent="0" lvl="0" marL="0" rtl="0" algn="l">
              <a:lnSpc>
                <a:spcPct val="100000"/>
              </a:lnSpc>
              <a:spcBef>
                <a:spcPts val="0"/>
              </a:spcBef>
              <a:spcAft>
                <a:spcPts val="0"/>
              </a:spcAft>
              <a:buSzPts val="1500"/>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3" name="Shape 923"/>
        <p:cNvGrpSpPr/>
        <p:nvPr/>
      </p:nvGrpSpPr>
      <p:grpSpPr>
        <a:xfrm>
          <a:off x="0" y="0"/>
          <a:ext cx="0" cy="0"/>
          <a:chOff x="0" y="0"/>
          <a:chExt cx="0" cy="0"/>
        </a:xfrm>
      </p:grpSpPr>
      <p:sp>
        <p:nvSpPr>
          <p:cNvPr id="924" name="Google Shape;924;g2e6d01cce46_0_695:notes"/>
          <p:cNvSpPr txBox="1"/>
          <p:nvPr>
            <p:ph idx="1" type="body"/>
          </p:nvPr>
        </p:nvSpPr>
        <p:spPr>
          <a:xfrm>
            <a:off x="777240" y="6370080"/>
            <a:ext cx="6217500" cy="60345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25" name="Google Shape;925;g2e6d01cce46_0_695:notes"/>
          <p:cNvSpPr/>
          <p:nvPr>
            <p:ph idx="2" type="sldImg"/>
          </p:nvPr>
        </p:nvSpPr>
        <p:spPr>
          <a:xfrm>
            <a:off x="533520" y="1019040"/>
            <a:ext cx="6704700" cy="50283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0" name="Shape 940"/>
        <p:cNvGrpSpPr/>
        <p:nvPr/>
      </p:nvGrpSpPr>
      <p:grpSpPr>
        <a:xfrm>
          <a:off x="0" y="0"/>
          <a:ext cx="0" cy="0"/>
          <a:chOff x="0" y="0"/>
          <a:chExt cx="0" cy="0"/>
        </a:xfrm>
      </p:grpSpPr>
      <p:sp>
        <p:nvSpPr>
          <p:cNvPr id="941" name="Google Shape;941;g2e6d01cce46_0_421:notes"/>
          <p:cNvSpPr/>
          <p:nvPr>
            <p:ph idx="2" type="sldImg"/>
          </p:nvPr>
        </p:nvSpPr>
        <p:spPr>
          <a:xfrm>
            <a:off x="1143225" y="914400"/>
            <a:ext cx="4572300" cy="4572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2" name="Google Shape;942;g2e6d01cce46_0_421:notes"/>
          <p:cNvSpPr txBox="1"/>
          <p:nvPr>
            <p:ph idx="1" type="body"/>
          </p:nvPr>
        </p:nvSpPr>
        <p:spPr>
          <a:xfrm>
            <a:off x="685800" y="5791200"/>
            <a:ext cx="5486400" cy="54864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0" name="Shape 950"/>
        <p:cNvGrpSpPr/>
        <p:nvPr/>
      </p:nvGrpSpPr>
      <p:grpSpPr>
        <a:xfrm>
          <a:off x="0" y="0"/>
          <a:ext cx="0" cy="0"/>
          <a:chOff x="0" y="0"/>
          <a:chExt cx="0" cy="0"/>
        </a:xfrm>
      </p:grpSpPr>
      <p:sp>
        <p:nvSpPr>
          <p:cNvPr id="951" name="Google Shape;951;g2e74c5cef5c_0_0: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52" name="Google Shape;952;g2e74c5cef5c_0_0: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53" name="Google Shape;953;g2e74c5cef5c_0_0: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8" name="Shape 968"/>
        <p:cNvGrpSpPr/>
        <p:nvPr/>
      </p:nvGrpSpPr>
      <p:grpSpPr>
        <a:xfrm>
          <a:off x="0" y="0"/>
          <a:ext cx="0" cy="0"/>
          <a:chOff x="0" y="0"/>
          <a:chExt cx="0" cy="0"/>
        </a:xfrm>
      </p:grpSpPr>
      <p:sp>
        <p:nvSpPr>
          <p:cNvPr id="969" name="Google Shape;969;g2d4ecd6bdab_0_305: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0" name="Google Shape;970;g2d4ecd6bdab_0_305: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71" name="Google Shape;971;g2d4ecd6bdab_0_305: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31bff6b3820_0_20:notes"/>
          <p:cNvSpPr txBox="1"/>
          <p:nvPr>
            <p:ph idx="1" type="body"/>
          </p:nvPr>
        </p:nvSpPr>
        <p:spPr>
          <a:xfrm>
            <a:off x="777240" y="6370080"/>
            <a:ext cx="6217500" cy="60345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4" name="Google Shape;234;g31bff6b3820_0_20:notes"/>
          <p:cNvSpPr/>
          <p:nvPr>
            <p:ph idx="2" type="sldImg"/>
          </p:nvPr>
        </p:nvSpPr>
        <p:spPr>
          <a:xfrm>
            <a:off x="533520" y="1019040"/>
            <a:ext cx="6704700" cy="50283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2e6d01cce46_0_892: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0" name="Google Shape;260;g2e6d01cce46_0_892: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1" name="Google Shape;261;g2e6d01cce46_0_892: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g31bff6b3820_0_571:notes"/>
          <p:cNvSpPr/>
          <p:nvPr>
            <p:ph idx="2" type="sldImg"/>
          </p:nvPr>
        </p:nvSpPr>
        <p:spPr>
          <a:xfrm>
            <a:off x="-228600" y="1524000"/>
            <a:ext cx="7315200" cy="4114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9" name="Google Shape;269;g31bff6b3820_0_571:notes"/>
          <p:cNvSpPr txBox="1"/>
          <p:nvPr>
            <p:ph idx="1" type="body"/>
          </p:nvPr>
        </p:nvSpPr>
        <p:spPr>
          <a:xfrm>
            <a:off x="685800" y="5867400"/>
            <a:ext cx="5486400" cy="48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0" name="Google Shape;270;g31bff6b3820_0_571:notes"/>
          <p:cNvSpPr txBox="1"/>
          <p:nvPr>
            <p:ph idx="12" type="sldNum"/>
          </p:nvPr>
        </p:nvSpPr>
        <p:spPr>
          <a:xfrm>
            <a:off x="3884613" y="11580813"/>
            <a:ext cx="2971800" cy="6111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9.png"/><Relationship Id="rId3" Type="http://schemas.openxmlformats.org/officeDocument/2006/relationships/image" Target="../media/image2.png"/><Relationship Id="rId4" Type="http://schemas.openxmlformats.org/officeDocument/2006/relationships/image" Target="../media/image8.png"/><Relationship Id="rId5" Type="http://schemas.openxmlformats.org/officeDocument/2006/relationships/image" Target="../media/image1.png"/><Relationship Id="rId6"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1" Type="http://schemas.openxmlformats.org/officeDocument/2006/relationships/image" Target="../media/image10.png"/><Relationship Id="rId10" Type="http://schemas.openxmlformats.org/officeDocument/2006/relationships/image" Target="../media/image14.png"/><Relationship Id="rId13" Type="http://schemas.openxmlformats.org/officeDocument/2006/relationships/image" Target="../media/image12.png"/><Relationship Id="rId12" Type="http://schemas.openxmlformats.org/officeDocument/2006/relationships/image" Target="../media/image5.jpg"/><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11.png"/><Relationship Id="rId4" Type="http://schemas.openxmlformats.org/officeDocument/2006/relationships/image" Target="../media/image16.png"/><Relationship Id="rId9" Type="http://schemas.openxmlformats.org/officeDocument/2006/relationships/image" Target="../media/image13.png"/><Relationship Id="rId15" Type="http://schemas.openxmlformats.org/officeDocument/2006/relationships/image" Target="../media/image55.png"/><Relationship Id="rId14" Type="http://schemas.openxmlformats.org/officeDocument/2006/relationships/image" Target="../media/image15.png"/><Relationship Id="rId5" Type="http://schemas.openxmlformats.org/officeDocument/2006/relationships/hyperlink" Target="https://dprelipcean.github.io/personal-website/" TargetMode="External"/><Relationship Id="rId6" Type="http://schemas.openxmlformats.org/officeDocument/2006/relationships/hyperlink" Target="https://dprelipcean.github.io/personal-website/" TargetMode="External"/><Relationship Id="rId7" Type="http://schemas.openxmlformats.org/officeDocument/2006/relationships/hyperlink" Target="https://dprelipcean.github.io/personal-website/" TargetMode="External"/><Relationship Id="rId8"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0.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9.png"/><Relationship Id="rId3" Type="http://schemas.openxmlformats.org/officeDocument/2006/relationships/image" Target="../media/image2.png"/><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logo" showMasterSp="0">
  <p:cSld name="Title Slide with logo">
    <p:bg>
      <p:bgPr>
        <a:solidFill>
          <a:schemeClr val="lt1"/>
        </a:solidFill>
      </p:bgPr>
    </p:bg>
    <p:spTree>
      <p:nvGrpSpPr>
        <p:cNvPr id="14" name="Shape 14"/>
        <p:cNvGrpSpPr/>
        <p:nvPr/>
      </p:nvGrpSpPr>
      <p:grpSpPr>
        <a:xfrm>
          <a:off x="0" y="0"/>
          <a:ext cx="0" cy="0"/>
          <a:chOff x="0" y="0"/>
          <a:chExt cx="0" cy="0"/>
        </a:xfrm>
      </p:grpSpPr>
      <p:sp>
        <p:nvSpPr>
          <p:cNvPr id="15" name="Google Shape;15;p19"/>
          <p:cNvSpPr/>
          <p:nvPr/>
        </p:nvSpPr>
        <p:spPr>
          <a:xfrm>
            <a:off x="0" y="0"/>
            <a:ext cx="12192000" cy="6858000"/>
          </a:xfrm>
          <a:prstGeom prst="rect">
            <a:avLst/>
          </a:prstGeom>
          <a:solidFill>
            <a:schemeClr val="accent1"/>
          </a:solidFill>
          <a:ln cap="flat" cmpd="sng" w="12700">
            <a:solidFill>
              <a:srgbClr val="00257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6" name="Google Shape;16;p19"/>
          <p:cNvSpPr txBox="1"/>
          <p:nvPr>
            <p:ph type="ctrTitle"/>
          </p:nvPr>
        </p:nvSpPr>
        <p:spPr>
          <a:xfrm>
            <a:off x="407975" y="3727301"/>
            <a:ext cx="11376000" cy="18549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lt1"/>
              </a:buClr>
              <a:buSzPts val="5000"/>
              <a:buFont typeface="Arial"/>
              <a:buNone/>
              <a:defRPr sz="5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19"/>
          <p:cNvSpPr txBox="1"/>
          <p:nvPr>
            <p:ph idx="1" type="subTitle"/>
          </p:nvPr>
        </p:nvSpPr>
        <p:spPr>
          <a:xfrm>
            <a:off x="407988" y="5700251"/>
            <a:ext cx="11376026" cy="803787"/>
          </a:xfrm>
          <a:prstGeom prst="rect">
            <a:avLst/>
          </a:prstGeom>
          <a:noFill/>
          <a:ln>
            <a:noFill/>
          </a:ln>
        </p:spPr>
        <p:txBody>
          <a:bodyPr anchorCtr="0" anchor="t" bIns="0" lIns="0" spcFirstLastPara="1" rIns="0" wrap="square" tIns="0">
            <a:noAutofit/>
          </a:bodyPr>
          <a:lstStyle>
            <a:lvl1pPr lvl="0" algn="l">
              <a:lnSpc>
                <a:spcPct val="90000"/>
              </a:lnSpc>
              <a:spcBef>
                <a:spcPts val="1800"/>
              </a:spcBef>
              <a:spcAft>
                <a:spcPts val="0"/>
              </a:spcAft>
              <a:buClr>
                <a:schemeClr val="lt1"/>
              </a:buClr>
              <a:buSzPts val="2000"/>
              <a:buNone/>
              <a:defRPr b="0" sz="2000">
                <a:solidFill>
                  <a:schemeClr val="lt1"/>
                </a:solidFill>
              </a:defRPr>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logooutline.eps" id="18" name="Google Shape;18;p19"/>
          <p:cNvPicPr preferRelativeResize="0"/>
          <p:nvPr/>
        </p:nvPicPr>
        <p:blipFill rotWithShape="1">
          <a:blip r:embed="rId2">
            <a:alphaModFix/>
          </a:blip>
          <a:srcRect b="0" l="0" r="0" t="0"/>
          <a:stretch/>
        </p:blipFill>
        <p:spPr>
          <a:xfrm>
            <a:off x="1487853" y="503866"/>
            <a:ext cx="1990425" cy="1970421"/>
          </a:xfrm>
          <a:prstGeom prst="rect">
            <a:avLst/>
          </a:prstGeom>
          <a:noFill/>
          <a:ln>
            <a:noFill/>
          </a:ln>
        </p:spPr>
      </p:pic>
      <p:pic>
        <p:nvPicPr>
          <p:cNvPr id="19" name="Google Shape;19;p19"/>
          <p:cNvPicPr preferRelativeResize="0"/>
          <p:nvPr/>
        </p:nvPicPr>
        <p:blipFill rotWithShape="1">
          <a:blip r:embed="rId3">
            <a:alphaModFix/>
          </a:blip>
          <a:srcRect b="226" l="0" r="0" t="217"/>
          <a:stretch/>
        </p:blipFill>
        <p:spPr>
          <a:xfrm>
            <a:off x="4711963" y="300700"/>
            <a:ext cx="2768092" cy="2376750"/>
          </a:xfrm>
          <a:prstGeom prst="rect">
            <a:avLst/>
          </a:prstGeom>
          <a:noFill/>
          <a:ln>
            <a:noFill/>
          </a:ln>
        </p:spPr>
      </p:pic>
      <p:pic>
        <p:nvPicPr>
          <p:cNvPr id="20" name="Google Shape;20;p19"/>
          <p:cNvPicPr preferRelativeResize="0"/>
          <p:nvPr/>
        </p:nvPicPr>
        <p:blipFill rotWithShape="1">
          <a:blip r:embed="rId4">
            <a:alphaModFix/>
          </a:blip>
          <a:srcRect b="0" l="7741" r="7739" t="0"/>
          <a:stretch/>
        </p:blipFill>
        <p:spPr>
          <a:xfrm>
            <a:off x="8109351" y="389575"/>
            <a:ext cx="2154944" cy="2199000"/>
          </a:xfrm>
          <a:prstGeom prst="rect">
            <a:avLst/>
          </a:prstGeom>
          <a:noFill/>
          <a:ln>
            <a:noFill/>
          </a:ln>
        </p:spPr>
      </p:pic>
      <p:pic>
        <p:nvPicPr>
          <p:cNvPr id="21" name="Google Shape;21;p19"/>
          <p:cNvPicPr preferRelativeResize="0"/>
          <p:nvPr/>
        </p:nvPicPr>
        <p:blipFill rotWithShape="1">
          <a:blip r:embed="rId5">
            <a:alphaModFix/>
          </a:blip>
          <a:srcRect b="36787" l="0" r="0" t="3210"/>
          <a:stretch/>
        </p:blipFill>
        <p:spPr>
          <a:xfrm>
            <a:off x="10117188" y="5251300"/>
            <a:ext cx="1870050" cy="1049537"/>
          </a:xfrm>
          <a:prstGeom prst="rect">
            <a:avLst/>
          </a:prstGeom>
          <a:noFill/>
          <a:ln>
            <a:noFill/>
          </a:ln>
        </p:spPr>
      </p:pic>
      <p:pic>
        <p:nvPicPr>
          <p:cNvPr id="22" name="Google Shape;22;p19"/>
          <p:cNvPicPr preferRelativeResize="0"/>
          <p:nvPr/>
        </p:nvPicPr>
        <p:blipFill rotWithShape="1">
          <a:blip r:embed="rId6">
            <a:alphaModFix/>
          </a:blip>
          <a:srcRect b="0" l="0" r="0" t="0"/>
          <a:stretch/>
        </p:blipFill>
        <p:spPr>
          <a:xfrm>
            <a:off x="7888536" y="5347658"/>
            <a:ext cx="2111072" cy="1444724"/>
          </a:xfrm>
          <a:prstGeom prst="rect">
            <a:avLst/>
          </a:prstGeom>
          <a:noFill/>
          <a:ln>
            <a:noFill/>
          </a:ln>
        </p:spPr>
      </p:pic>
      <p:pic>
        <p:nvPicPr>
          <p:cNvPr id="23" name="Google Shape;23;p19"/>
          <p:cNvPicPr preferRelativeResize="0"/>
          <p:nvPr/>
        </p:nvPicPr>
        <p:blipFill rotWithShape="1">
          <a:blip r:embed="rId5">
            <a:alphaModFix/>
          </a:blip>
          <a:srcRect b="3216" l="0" r="0" t="63469"/>
          <a:stretch/>
        </p:blipFill>
        <p:spPr>
          <a:xfrm>
            <a:off x="9996725" y="6128400"/>
            <a:ext cx="2248025" cy="70047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Comparison">
  <p:cSld name="Subtitle and Comparison">
    <p:spTree>
      <p:nvGrpSpPr>
        <p:cNvPr id="66" name="Shape 66"/>
        <p:cNvGrpSpPr/>
        <p:nvPr/>
      </p:nvGrpSpPr>
      <p:grpSpPr>
        <a:xfrm>
          <a:off x="0" y="0"/>
          <a:ext cx="0" cy="0"/>
          <a:chOff x="0" y="0"/>
          <a:chExt cx="0" cy="0"/>
        </a:xfrm>
      </p:grpSpPr>
      <p:sp>
        <p:nvSpPr>
          <p:cNvPr id="67" name="Google Shape;67;p21"/>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21"/>
          <p:cNvSpPr txBox="1"/>
          <p:nvPr>
            <p:ph idx="1" type="body"/>
          </p:nvPr>
        </p:nvSpPr>
        <p:spPr>
          <a:xfrm>
            <a:off x="407987" y="1592263"/>
            <a:ext cx="5616575" cy="66833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21"/>
          <p:cNvSpPr txBox="1"/>
          <p:nvPr>
            <p:ph idx="2" type="body"/>
          </p:nvPr>
        </p:nvSpPr>
        <p:spPr>
          <a:xfrm>
            <a:off x="407987" y="2427287"/>
            <a:ext cx="5616575" cy="3762376"/>
          </a:xfrm>
          <a:prstGeom prst="rect">
            <a:avLst/>
          </a:prstGeom>
          <a:noFill/>
          <a:ln>
            <a:noFill/>
          </a:ln>
        </p:spPr>
        <p:txBody>
          <a:bodyPr anchorCtr="0" anchor="t" bIns="0" lIns="0" spcFirstLastPara="1" rIns="0" wrap="square" tIns="0">
            <a:noAutofit/>
          </a:bodyPr>
          <a:lstStyle>
            <a:lvl1pPr indent="-406400" lvl="0" marL="457200" algn="l">
              <a:lnSpc>
                <a:spcPct val="90000"/>
              </a:lnSpc>
              <a:spcBef>
                <a:spcPts val="1800"/>
              </a:spcBef>
              <a:spcAft>
                <a:spcPts val="0"/>
              </a:spcAft>
              <a:buClr>
                <a:srgbClr val="171717"/>
              </a:buClr>
              <a:buSzPts val="2800"/>
              <a:buFont typeface="Arial"/>
              <a:buChar char="•"/>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21"/>
          <p:cNvSpPr txBox="1"/>
          <p:nvPr>
            <p:ph idx="3" type="body"/>
          </p:nvPr>
        </p:nvSpPr>
        <p:spPr>
          <a:xfrm>
            <a:off x="6172200" y="1604966"/>
            <a:ext cx="5616600" cy="655634"/>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71" name="Google Shape;71;p21"/>
          <p:cNvSpPr txBox="1"/>
          <p:nvPr>
            <p:ph idx="4" type="body"/>
          </p:nvPr>
        </p:nvSpPr>
        <p:spPr>
          <a:xfrm>
            <a:off x="6172200" y="2427287"/>
            <a:ext cx="5611813" cy="3762376"/>
          </a:xfrm>
          <a:prstGeom prst="rect">
            <a:avLst/>
          </a:prstGeom>
          <a:noFill/>
          <a:ln>
            <a:noFill/>
          </a:ln>
        </p:spPr>
        <p:txBody>
          <a:bodyPr anchorCtr="0" anchor="t" bIns="0" lIns="0" spcFirstLastPara="1" rIns="0" wrap="square" tIns="0">
            <a:noAutofit/>
          </a:bodyPr>
          <a:lstStyle>
            <a:lvl1pPr indent="-406400" lvl="0" marL="457200" algn="l">
              <a:lnSpc>
                <a:spcPct val="90000"/>
              </a:lnSpc>
              <a:spcBef>
                <a:spcPts val="1800"/>
              </a:spcBef>
              <a:spcAft>
                <a:spcPts val="0"/>
              </a:spcAft>
              <a:buClr>
                <a:srgbClr val="171717"/>
              </a:buClr>
              <a:buSzPts val="2800"/>
              <a:buFont typeface="Arial"/>
              <a:buChar char="•"/>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2" name="Google Shape;72;p21"/>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p:cSld name="1_Blank">
    <p:spTree>
      <p:nvGrpSpPr>
        <p:cNvPr id="73" name="Shape 73"/>
        <p:cNvGrpSpPr/>
        <p:nvPr/>
      </p:nvGrpSpPr>
      <p:grpSpPr>
        <a:xfrm>
          <a:off x="0" y="0"/>
          <a:ext cx="0" cy="0"/>
          <a:chOff x="0" y="0"/>
          <a:chExt cx="0" cy="0"/>
        </a:xfrm>
      </p:grpSpPr>
      <p:sp>
        <p:nvSpPr>
          <p:cNvPr id="74" name="Google Shape;74;p36"/>
          <p:cNvSpPr txBox="1"/>
          <p:nvPr>
            <p:ph idx="12" type="sldNum"/>
          </p:nvPr>
        </p:nvSpPr>
        <p:spPr>
          <a:xfrm>
            <a:off x="11369352" y="6408000"/>
            <a:ext cx="681300" cy="3651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y Blank" showMasterSp="0">
  <p:cSld name="Very Blank">
    <p:spTree>
      <p:nvGrpSpPr>
        <p:cNvPr id="75" name="Shape 75"/>
        <p:cNvGrpSpPr/>
        <p:nvPr/>
      </p:nvGrpSpPr>
      <p:grpSpPr>
        <a:xfrm>
          <a:off x="0" y="0"/>
          <a:ext cx="0" cy="0"/>
          <a:chOff x="0" y="0"/>
          <a:chExt cx="0" cy="0"/>
        </a:xfrm>
      </p:grpSpPr>
      <p:pic>
        <p:nvPicPr>
          <p:cNvPr id="76" name="Google Shape;76;g216b1d9df8b_0_159"/>
          <p:cNvPicPr preferRelativeResize="0"/>
          <p:nvPr/>
        </p:nvPicPr>
        <p:blipFill rotWithShape="1">
          <a:blip r:embed="rId2">
            <a:alphaModFix/>
          </a:blip>
          <a:srcRect b="0" l="0" r="0" t="0"/>
          <a:stretch/>
        </p:blipFill>
        <p:spPr>
          <a:xfrm>
            <a:off x="0" y="-27384"/>
            <a:ext cx="12192001" cy="6858000"/>
          </a:xfrm>
          <a:prstGeom prst="rect">
            <a:avLst/>
          </a:prstGeom>
          <a:noFill/>
          <a:ln>
            <a:noFill/>
          </a:ln>
        </p:spPr>
      </p:pic>
      <p:pic>
        <p:nvPicPr>
          <p:cNvPr id="77" name="Google Shape;77;g216b1d9df8b_0_159"/>
          <p:cNvPicPr preferRelativeResize="0"/>
          <p:nvPr/>
        </p:nvPicPr>
        <p:blipFill rotWithShape="1">
          <a:blip r:embed="rId3">
            <a:alphaModFix/>
          </a:blip>
          <a:srcRect b="0" l="0" r="0" t="0"/>
          <a:stretch/>
        </p:blipFill>
        <p:spPr>
          <a:xfrm>
            <a:off x="698300" y="620675"/>
            <a:ext cx="4693876" cy="4965425"/>
          </a:xfrm>
          <a:prstGeom prst="rect">
            <a:avLst/>
          </a:prstGeom>
          <a:noFill/>
          <a:ln>
            <a:noFill/>
          </a:ln>
        </p:spPr>
      </p:pic>
      <p:sp>
        <p:nvSpPr>
          <p:cNvPr id="78" name="Google Shape;78;g216b1d9df8b_0_159"/>
          <p:cNvSpPr txBox="1"/>
          <p:nvPr/>
        </p:nvSpPr>
        <p:spPr>
          <a:xfrm>
            <a:off x="5772825" y="1644625"/>
            <a:ext cx="6594300" cy="3433800"/>
          </a:xfrm>
          <a:prstGeom prst="rect">
            <a:avLst/>
          </a:prstGeom>
          <a:noFill/>
          <a:ln>
            <a:noFill/>
          </a:ln>
        </p:spPr>
        <p:txBody>
          <a:bodyPr anchorCtr="0" anchor="t" bIns="45700" lIns="45700" spcFirstLastPara="1" rIns="45700" wrap="square" tIns="45700">
            <a:noAutofit/>
          </a:bodyPr>
          <a:lstStyle/>
          <a:p>
            <a:pPr indent="0" lvl="0" marL="0" marR="0" rtl="0" algn="ctr">
              <a:lnSpc>
                <a:spcPct val="90000"/>
              </a:lnSpc>
              <a:spcBef>
                <a:spcPts val="0"/>
              </a:spcBef>
              <a:spcAft>
                <a:spcPts val="0"/>
              </a:spcAft>
              <a:buClr>
                <a:srgbClr val="000000"/>
              </a:buClr>
              <a:buSzPts val="3600"/>
              <a:buFont typeface="Arial"/>
              <a:buNone/>
            </a:pPr>
            <a:r>
              <a:rPr b="1" i="0" lang="en-US" sz="3600" u="none" cap="none" strike="noStrike">
                <a:solidFill>
                  <a:srgbClr val="203864"/>
                </a:solidFill>
                <a:latin typeface="Calibri"/>
                <a:ea typeface="Calibri"/>
                <a:cs typeface="Calibri"/>
                <a:sym typeface="Calibri"/>
              </a:rPr>
              <a:t>Thank you for your attention!</a:t>
            </a:r>
            <a:endParaRPr b="1" i="0" sz="3600" u="none" cap="none" strike="noStrike">
              <a:solidFill>
                <a:srgbClr val="203864"/>
              </a:solidFill>
              <a:latin typeface="Calibri"/>
              <a:ea typeface="Calibri"/>
              <a:cs typeface="Calibri"/>
              <a:sym typeface="Calibri"/>
            </a:endParaRPr>
          </a:p>
          <a:p>
            <a:pPr indent="0" lvl="0" marL="0" marR="0" rtl="0" algn="ctr">
              <a:lnSpc>
                <a:spcPct val="90000"/>
              </a:lnSpc>
              <a:spcBef>
                <a:spcPts val="0"/>
              </a:spcBef>
              <a:spcAft>
                <a:spcPts val="0"/>
              </a:spcAft>
              <a:buClr>
                <a:srgbClr val="000000"/>
              </a:buClr>
              <a:buSzPts val="3600"/>
              <a:buFont typeface="Arial"/>
              <a:buNone/>
            </a:pPr>
            <a:r>
              <a:t/>
            </a:r>
            <a:endParaRPr b="1" i="0" sz="3600" u="none" cap="none" strike="noStrike">
              <a:solidFill>
                <a:srgbClr val="203864"/>
              </a:solidFill>
              <a:latin typeface="Calibri"/>
              <a:ea typeface="Calibri"/>
              <a:cs typeface="Calibri"/>
              <a:sym typeface="Calibri"/>
            </a:endParaRPr>
          </a:p>
          <a:p>
            <a:pPr indent="0" lvl="0" marL="0" marR="0" rtl="0" algn="ctr">
              <a:lnSpc>
                <a:spcPct val="90000"/>
              </a:lnSpc>
              <a:spcBef>
                <a:spcPts val="0"/>
              </a:spcBef>
              <a:spcAft>
                <a:spcPts val="0"/>
              </a:spcAft>
              <a:buClr>
                <a:srgbClr val="000000"/>
              </a:buClr>
              <a:buSzPts val="3600"/>
              <a:buFont typeface="Arial"/>
              <a:buNone/>
            </a:pPr>
            <a:r>
              <a:rPr b="1" i="0" lang="en-US" sz="3600" u="none" cap="none" strike="noStrike">
                <a:solidFill>
                  <a:srgbClr val="203864"/>
                </a:solidFill>
                <a:latin typeface="Calibri"/>
                <a:ea typeface="Calibri"/>
                <a:cs typeface="Calibri"/>
                <a:sym typeface="Calibri"/>
              </a:rPr>
              <a:t>Questions?</a:t>
            </a:r>
            <a:endParaRPr b="1" i="0" sz="3600" u="none" cap="none" strike="noStrike">
              <a:solidFill>
                <a:srgbClr val="203864"/>
              </a:solidFill>
              <a:latin typeface="Calibri"/>
              <a:ea typeface="Calibri"/>
              <a:cs typeface="Calibri"/>
              <a:sym typeface="Calibri"/>
            </a:endParaRPr>
          </a:p>
          <a:p>
            <a:pPr indent="0" lvl="0" marL="0" marR="0" rtl="0" algn="ctr">
              <a:lnSpc>
                <a:spcPct val="90000"/>
              </a:lnSpc>
              <a:spcBef>
                <a:spcPts val="0"/>
              </a:spcBef>
              <a:spcAft>
                <a:spcPts val="0"/>
              </a:spcAft>
              <a:buClr>
                <a:srgbClr val="000000"/>
              </a:buClr>
              <a:buSzPts val="3600"/>
              <a:buFont typeface="Arial"/>
              <a:buNone/>
            </a:pPr>
            <a:r>
              <a:t/>
            </a:r>
            <a:endParaRPr b="0" i="0" sz="3600" u="none" cap="none" strike="noStrike">
              <a:solidFill>
                <a:srgbClr val="203864"/>
              </a:solidFill>
              <a:latin typeface="Calibri"/>
              <a:ea typeface="Calibri"/>
              <a:cs typeface="Calibri"/>
              <a:sym typeface="Calibri"/>
            </a:endParaRPr>
          </a:p>
          <a:p>
            <a:pPr indent="0" lvl="0" marL="0" marR="0" rtl="0" algn="ctr">
              <a:lnSpc>
                <a:spcPct val="90000"/>
              </a:lnSpc>
              <a:spcBef>
                <a:spcPts val="0"/>
              </a:spcBef>
              <a:spcAft>
                <a:spcPts val="0"/>
              </a:spcAft>
              <a:buClr>
                <a:srgbClr val="000000"/>
              </a:buClr>
              <a:buSzPts val="3600"/>
              <a:buFont typeface="Arial"/>
              <a:buNone/>
            </a:pPr>
            <a:r>
              <a:rPr b="0" i="0" lang="en-US" sz="3600" u="none" cap="none" strike="noStrike">
                <a:solidFill>
                  <a:srgbClr val="203864"/>
                </a:solidFill>
                <a:latin typeface="Calibri"/>
                <a:ea typeface="Calibri"/>
                <a:cs typeface="Calibri"/>
                <a:sym typeface="Calibri"/>
              </a:rPr>
              <a:t>daniel.prelipcean@cern.ch</a:t>
            </a:r>
            <a:endParaRPr b="0" i="0" sz="3600" u="none" cap="none" strike="noStrike">
              <a:solidFill>
                <a:srgbClr val="203864"/>
              </a:solidFill>
              <a:latin typeface="Calibri"/>
              <a:ea typeface="Calibri"/>
              <a:cs typeface="Calibri"/>
              <a:sym typeface="Calibri"/>
            </a:endParaRPr>
          </a:p>
        </p:txBody>
      </p:sp>
      <p:pic>
        <p:nvPicPr>
          <p:cNvPr id="79" name="Google Shape;79;g216b1d9df8b_0_159"/>
          <p:cNvPicPr preferRelativeResize="0"/>
          <p:nvPr/>
        </p:nvPicPr>
        <p:blipFill rotWithShape="1">
          <a:blip r:embed="rId4">
            <a:alphaModFix/>
          </a:blip>
          <a:srcRect b="0" l="0" r="0" t="0"/>
          <a:stretch/>
        </p:blipFill>
        <p:spPr>
          <a:xfrm>
            <a:off x="10428025" y="77600"/>
            <a:ext cx="1508225" cy="1493150"/>
          </a:xfrm>
          <a:prstGeom prst="rect">
            <a:avLst/>
          </a:prstGeom>
          <a:noFill/>
          <a:ln>
            <a:noFill/>
          </a:ln>
        </p:spPr>
      </p:pic>
      <p:sp>
        <p:nvSpPr>
          <p:cNvPr id="80" name="Google Shape;80;g216b1d9df8b_0_159"/>
          <p:cNvSpPr txBox="1"/>
          <p:nvPr/>
        </p:nvSpPr>
        <p:spPr>
          <a:xfrm>
            <a:off x="7428025" y="121550"/>
            <a:ext cx="3000000" cy="6156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1400"/>
              <a:buFont typeface="Arial"/>
              <a:buNone/>
            </a:pPr>
            <a:r>
              <a:rPr b="0" i="0" lang="en-US" sz="1400" u="sng" cap="none" strike="noStrike">
                <a:solidFill>
                  <a:srgbClr val="6D2466"/>
                </a:solidFill>
                <a:latin typeface="Arial"/>
                <a:ea typeface="Arial"/>
                <a:cs typeface="Arial"/>
                <a:sym typeface="Arial"/>
                <a:hlinkClick r:id="rId5">
                  <a:extLst>
                    <a:ext uri="{A12FA001-AC4F-418D-AE19-62706E023703}">
                      <ahyp:hlinkClr val="tx"/>
                    </a:ext>
                  </a:extLst>
                </a:hlinkClick>
              </a:rPr>
              <a:t>dprelipcean.github.io/</a:t>
            </a:r>
            <a:br>
              <a:rPr b="0" i="0" lang="en-US" sz="1400" u="sng" cap="none" strike="noStrike">
                <a:solidFill>
                  <a:srgbClr val="6D2466"/>
                </a:solidFill>
                <a:latin typeface="Arial"/>
                <a:ea typeface="Arial"/>
                <a:cs typeface="Arial"/>
                <a:sym typeface="Arial"/>
                <a:hlinkClick r:id="rId6">
                  <a:extLst>
                    <a:ext uri="{A12FA001-AC4F-418D-AE19-62706E023703}">
                      <ahyp:hlinkClr val="tx"/>
                    </a:ext>
                  </a:extLst>
                </a:hlinkClick>
              </a:rPr>
            </a:br>
            <a:r>
              <a:rPr b="0" i="0" lang="en-US" sz="1400" u="sng" cap="none" strike="noStrike">
                <a:solidFill>
                  <a:srgbClr val="6D2466"/>
                </a:solidFill>
                <a:latin typeface="Arial"/>
                <a:ea typeface="Arial"/>
                <a:cs typeface="Arial"/>
                <a:sym typeface="Arial"/>
                <a:hlinkClick r:id="rId7">
                  <a:extLst>
                    <a:ext uri="{A12FA001-AC4F-418D-AE19-62706E023703}">
                      <ahyp:hlinkClr val="tx"/>
                    </a:ext>
                  </a:extLst>
                </a:hlinkClick>
              </a:rPr>
              <a:t>personal-website/</a:t>
            </a:r>
            <a:r>
              <a:rPr b="0" i="0" lang="en-US"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pic>
        <p:nvPicPr>
          <p:cNvPr id="81" name="Google Shape;81;g216b1d9df8b_0_159"/>
          <p:cNvPicPr preferRelativeResize="0"/>
          <p:nvPr/>
        </p:nvPicPr>
        <p:blipFill rotWithShape="1">
          <a:blip r:embed="rId8">
            <a:alphaModFix/>
          </a:blip>
          <a:srcRect b="0" l="0" r="0" t="0"/>
          <a:stretch/>
        </p:blipFill>
        <p:spPr>
          <a:xfrm>
            <a:off x="5012383" y="5488789"/>
            <a:ext cx="676326" cy="753476"/>
          </a:xfrm>
          <a:prstGeom prst="rect">
            <a:avLst/>
          </a:prstGeom>
          <a:noFill/>
          <a:ln>
            <a:noFill/>
          </a:ln>
        </p:spPr>
      </p:pic>
      <p:pic>
        <p:nvPicPr>
          <p:cNvPr descr="A close up of a logo&#10;&#10;Description automatically generated" id="82" name="Google Shape;82;g216b1d9df8b_0_159"/>
          <p:cNvPicPr preferRelativeResize="0"/>
          <p:nvPr/>
        </p:nvPicPr>
        <p:blipFill rotWithShape="1">
          <a:blip r:embed="rId9">
            <a:alphaModFix/>
          </a:blip>
          <a:srcRect b="0" l="0" r="0" t="0"/>
          <a:stretch/>
        </p:blipFill>
        <p:spPr>
          <a:xfrm>
            <a:off x="5862741" y="5464856"/>
            <a:ext cx="837202" cy="877615"/>
          </a:xfrm>
          <a:prstGeom prst="rect">
            <a:avLst/>
          </a:prstGeom>
          <a:noFill/>
          <a:ln>
            <a:noFill/>
          </a:ln>
        </p:spPr>
      </p:pic>
      <p:pic>
        <p:nvPicPr>
          <p:cNvPr id="83" name="Google Shape;83;g216b1d9df8b_0_159"/>
          <p:cNvPicPr preferRelativeResize="0"/>
          <p:nvPr/>
        </p:nvPicPr>
        <p:blipFill rotWithShape="1">
          <a:blip r:embed="rId10">
            <a:alphaModFix/>
          </a:blip>
          <a:srcRect b="0" l="0" r="0" t="0"/>
          <a:stretch/>
        </p:blipFill>
        <p:spPr>
          <a:xfrm>
            <a:off x="3951754" y="5464856"/>
            <a:ext cx="800668" cy="877616"/>
          </a:xfrm>
          <a:prstGeom prst="rect">
            <a:avLst/>
          </a:prstGeom>
          <a:noFill/>
          <a:ln>
            <a:noFill/>
          </a:ln>
        </p:spPr>
      </p:pic>
      <p:pic>
        <p:nvPicPr>
          <p:cNvPr id="84" name="Google Shape;84;g216b1d9df8b_0_159"/>
          <p:cNvPicPr preferRelativeResize="0"/>
          <p:nvPr/>
        </p:nvPicPr>
        <p:blipFill rotWithShape="1">
          <a:blip r:embed="rId11">
            <a:alphaModFix/>
          </a:blip>
          <a:srcRect b="0" l="0" r="0" t="0"/>
          <a:stretch/>
        </p:blipFill>
        <p:spPr>
          <a:xfrm>
            <a:off x="6772735" y="5363476"/>
            <a:ext cx="729301" cy="1009975"/>
          </a:xfrm>
          <a:prstGeom prst="rect">
            <a:avLst/>
          </a:prstGeom>
          <a:noFill/>
          <a:ln>
            <a:noFill/>
          </a:ln>
        </p:spPr>
      </p:pic>
      <p:pic>
        <p:nvPicPr>
          <p:cNvPr id="85" name="Google Shape;85;g216b1d9df8b_0_159"/>
          <p:cNvPicPr preferRelativeResize="0"/>
          <p:nvPr/>
        </p:nvPicPr>
        <p:blipFill rotWithShape="1">
          <a:blip r:embed="rId12">
            <a:alphaModFix/>
          </a:blip>
          <a:srcRect b="0" l="0" r="0" t="0"/>
          <a:stretch/>
        </p:blipFill>
        <p:spPr>
          <a:xfrm>
            <a:off x="7502034" y="5464860"/>
            <a:ext cx="837195" cy="876145"/>
          </a:xfrm>
          <a:prstGeom prst="rect">
            <a:avLst/>
          </a:prstGeom>
          <a:noFill/>
          <a:ln>
            <a:noFill/>
          </a:ln>
        </p:spPr>
      </p:pic>
      <p:pic>
        <p:nvPicPr>
          <p:cNvPr id="86" name="Google Shape;86;g216b1d9df8b_0_159"/>
          <p:cNvPicPr preferRelativeResize="0"/>
          <p:nvPr/>
        </p:nvPicPr>
        <p:blipFill rotWithShape="1">
          <a:blip r:embed="rId13">
            <a:alphaModFix/>
          </a:blip>
          <a:srcRect b="0" l="0" r="0" t="0"/>
          <a:stretch/>
        </p:blipFill>
        <p:spPr>
          <a:xfrm>
            <a:off x="9587150" y="5551000"/>
            <a:ext cx="1522065" cy="791475"/>
          </a:xfrm>
          <a:prstGeom prst="rect">
            <a:avLst/>
          </a:prstGeom>
          <a:noFill/>
          <a:ln>
            <a:noFill/>
          </a:ln>
        </p:spPr>
      </p:pic>
      <p:pic>
        <p:nvPicPr>
          <p:cNvPr id="87" name="Google Shape;87;g216b1d9df8b_0_159"/>
          <p:cNvPicPr preferRelativeResize="0"/>
          <p:nvPr/>
        </p:nvPicPr>
        <p:blipFill rotWithShape="1">
          <a:blip r:embed="rId14">
            <a:alphaModFix/>
          </a:blip>
          <a:srcRect b="0" l="0" r="0" t="0"/>
          <a:stretch/>
        </p:blipFill>
        <p:spPr>
          <a:xfrm>
            <a:off x="11164700" y="5541800"/>
            <a:ext cx="800675" cy="800675"/>
          </a:xfrm>
          <a:prstGeom prst="rect">
            <a:avLst/>
          </a:prstGeom>
          <a:noFill/>
          <a:ln>
            <a:noFill/>
          </a:ln>
        </p:spPr>
      </p:pic>
      <p:pic>
        <p:nvPicPr>
          <p:cNvPr id="88" name="Google Shape;88;g216b1d9df8b_0_159"/>
          <p:cNvPicPr preferRelativeResize="0"/>
          <p:nvPr/>
        </p:nvPicPr>
        <p:blipFill rotWithShape="1">
          <a:blip r:embed="rId15">
            <a:alphaModFix/>
          </a:blip>
          <a:srcRect b="0" l="0" r="0" t="0"/>
          <a:stretch/>
        </p:blipFill>
        <p:spPr>
          <a:xfrm>
            <a:off x="8504075" y="5527775"/>
            <a:ext cx="967150" cy="791475"/>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st slide" showMasterSp="0" type="blank">
  <p:cSld name="BLANK">
    <p:spTree>
      <p:nvGrpSpPr>
        <p:cNvPr id="89" name="Shape 89"/>
        <p:cNvGrpSpPr/>
        <p:nvPr/>
      </p:nvGrpSpPr>
      <p:grpSpPr>
        <a:xfrm>
          <a:off x="0" y="0"/>
          <a:ext cx="0" cy="0"/>
          <a:chOff x="0" y="0"/>
          <a:chExt cx="0" cy="0"/>
        </a:xfrm>
      </p:grpSpPr>
      <p:sp>
        <p:nvSpPr>
          <p:cNvPr id="90" name="Google Shape;90;p32"/>
          <p:cNvSpPr/>
          <p:nvPr/>
        </p:nvSpPr>
        <p:spPr>
          <a:xfrm>
            <a:off x="407988" y="6196406"/>
            <a:ext cx="11376025" cy="369332"/>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home.cern</a:t>
            </a:r>
            <a:endParaRPr b="0" i="0" sz="1800" u="none" cap="none" strike="noStrike">
              <a:solidFill>
                <a:schemeClr val="dk1"/>
              </a:solidFill>
              <a:latin typeface="Arial"/>
              <a:ea typeface="Arial"/>
              <a:cs typeface="Arial"/>
              <a:sym typeface="Arial"/>
            </a:endParaRPr>
          </a:p>
        </p:txBody>
      </p:sp>
      <p:pic>
        <p:nvPicPr>
          <p:cNvPr id="91" name="Google Shape;91;p32"/>
          <p:cNvPicPr preferRelativeResize="0"/>
          <p:nvPr/>
        </p:nvPicPr>
        <p:blipFill rotWithShape="1">
          <a:blip r:embed="rId2">
            <a:alphaModFix/>
          </a:blip>
          <a:srcRect b="0" l="0" r="0" t="0"/>
          <a:stretch/>
        </p:blipFill>
        <p:spPr>
          <a:xfrm>
            <a:off x="5231904" y="2244864"/>
            <a:ext cx="1728192" cy="1728192"/>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with logo" showMasterSp="0">
  <p:cSld name="1_Title Slide with logo">
    <p:bg>
      <p:bgPr>
        <a:solidFill>
          <a:schemeClr val="lt1"/>
        </a:solidFill>
      </p:bgPr>
    </p:bg>
    <p:spTree>
      <p:nvGrpSpPr>
        <p:cNvPr id="92" name="Shape 92"/>
        <p:cNvGrpSpPr/>
        <p:nvPr/>
      </p:nvGrpSpPr>
      <p:grpSpPr>
        <a:xfrm>
          <a:off x="0" y="0"/>
          <a:ext cx="0" cy="0"/>
          <a:chOff x="0" y="0"/>
          <a:chExt cx="0" cy="0"/>
        </a:xfrm>
      </p:grpSpPr>
      <p:sp>
        <p:nvSpPr>
          <p:cNvPr id="93" name="Google Shape;93;p34"/>
          <p:cNvSpPr/>
          <p:nvPr/>
        </p:nvSpPr>
        <p:spPr>
          <a:xfrm>
            <a:off x="0" y="0"/>
            <a:ext cx="12192000" cy="6858000"/>
          </a:xfrm>
          <a:prstGeom prst="rect">
            <a:avLst/>
          </a:prstGeom>
          <a:solidFill>
            <a:schemeClr val="accent1"/>
          </a:solidFill>
          <a:ln cap="flat" cmpd="sng" w="12700">
            <a:solidFill>
              <a:srgbClr val="00257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94" name="Google Shape;94;p34"/>
          <p:cNvSpPr txBox="1"/>
          <p:nvPr>
            <p:ph type="ctrTitle"/>
          </p:nvPr>
        </p:nvSpPr>
        <p:spPr>
          <a:xfrm>
            <a:off x="407987" y="3429000"/>
            <a:ext cx="11376025" cy="2153265"/>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lt1"/>
              </a:buClr>
              <a:buSzPts val="5000"/>
              <a:buFont typeface="Arial"/>
              <a:buNone/>
              <a:defRPr sz="5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5" name="Google Shape;95;p34"/>
          <p:cNvSpPr txBox="1"/>
          <p:nvPr>
            <p:ph idx="1" type="subTitle"/>
          </p:nvPr>
        </p:nvSpPr>
        <p:spPr>
          <a:xfrm>
            <a:off x="407988" y="5700251"/>
            <a:ext cx="11376026" cy="803787"/>
          </a:xfrm>
          <a:prstGeom prst="rect">
            <a:avLst/>
          </a:prstGeom>
          <a:noFill/>
          <a:ln>
            <a:noFill/>
          </a:ln>
        </p:spPr>
        <p:txBody>
          <a:bodyPr anchorCtr="0" anchor="t" bIns="0" lIns="0" spcFirstLastPara="1" rIns="0" wrap="square" tIns="0">
            <a:noAutofit/>
          </a:bodyPr>
          <a:lstStyle>
            <a:lvl1pPr lvl="0" algn="l">
              <a:lnSpc>
                <a:spcPct val="90000"/>
              </a:lnSpc>
              <a:spcBef>
                <a:spcPts val="1800"/>
              </a:spcBef>
              <a:spcAft>
                <a:spcPts val="0"/>
              </a:spcAft>
              <a:buClr>
                <a:schemeClr val="lt1"/>
              </a:buClr>
              <a:buSzPts val="2000"/>
              <a:buNone/>
              <a:defRPr b="0" sz="2000">
                <a:solidFill>
                  <a:schemeClr val="lt1"/>
                </a:solidFill>
              </a:defRPr>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logooutline.eps" id="96" name="Google Shape;96;p34"/>
          <p:cNvPicPr preferRelativeResize="0"/>
          <p:nvPr/>
        </p:nvPicPr>
        <p:blipFill rotWithShape="1">
          <a:blip r:embed="rId2">
            <a:alphaModFix/>
          </a:blip>
          <a:srcRect b="0" l="0" r="0" t="0"/>
          <a:stretch/>
        </p:blipFill>
        <p:spPr>
          <a:xfrm>
            <a:off x="1666528" y="757891"/>
            <a:ext cx="1990425" cy="1970421"/>
          </a:xfrm>
          <a:prstGeom prst="rect">
            <a:avLst/>
          </a:prstGeom>
          <a:noFill/>
          <a:ln>
            <a:noFill/>
          </a:ln>
        </p:spPr>
      </p:pic>
      <p:pic>
        <p:nvPicPr>
          <p:cNvPr id="97" name="Google Shape;97;p34"/>
          <p:cNvPicPr preferRelativeResize="0"/>
          <p:nvPr/>
        </p:nvPicPr>
        <p:blipFill>
          <a:blip r:embed="rId3">
            <a:alphaModFix/>
          </a:blip>
          <a:stretch>
            <a:fillRect/>
          </a:stretch>
        </p:blipFill>
        <p:spPr>
          <a:xfrm>
            <a:off x="4953663" y="757900"/>
            <a:ext cx="2284645" cy="1970400"/>
          </a:xfrm>
          <a:prstGeom prst="rect">
            <a:avLst/>
          </a:prstGeom>
          <a:noFill/>
          <a:ln>
            <a:noFill/>
          </a:ln>
        </p:spPr>
      </p:pic>
      <p:pic>
        <p:nvPicPr>
          <p:cNvPr id="98" name="Google Shape;98;p34"/>
          <p:cNvPicPr preferRelativeResize="0"/>
          <p:nvPr/>
        </p:nvPicPr>
        <p:blipFill rotWithShape="1">
          <a:blip r:embed="rId4">
            <a:alphaModFix/>
          </a:blip>
          <a:srcRect b="0" l="7741" r="7741" t="0"/>
          <a:stretch/>
        </p:blipFill>
        <p:spPr>
          <a:xfrm>
            <a:off x="8535026" y="643600"/>
            <a:ext cx="2154944" cy="219900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s and 2 Pictures ">
  <p:cSld name="Subtitles and 2 Pictures ">
    <p:spTree>
      <p:nvGrpSpPr>
        <p:cNvPr id="99" name="Shape 99"/>
        <p:cNvGrpSpPr/>
        <p:nvPr/>
      </p:nvGrpSpPr>
      <p:grpSpPr>
        <a:xfrm>
          <a:off x="0" y="0"/>
          <a:ext cx="0" cy="0"/>
          <a:chOff x="0" y="0"/>
          <a:chExt cx="0" cy="0"/>
        </a:xfrm>
      </p:grpSpPr>
      <p:sp>
        <p:nvSpPr>
          <p:cNvPr id="100" name="Google Shape;100;p27"/>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1" name="Google Shape;101;p27"/>
          <p:cNvSpPr txBox="1"/>
          <p:nvPr>
            <p:ph idx="1" type="body"/>
          </p:nvPr>
        </p:nvSpPr>
        <p:spPr>
          <a:xfrm>
            <a:off x="407987" y="1592263"/>
            <a:ext cx="5616575" cy="66833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02" name="Google Shape;102;p27"/>
          <p:cNvSpPr txBox="1"/>
          <p:nvPr>
            <p:ph idx="2" type="body"/>
          </p:nvPr>
        </p:nvSpPr>
        <p:spPr>
          <a:xfrm>
            <a:off x="6172200" y="1604966"/>
            <a:ext cx="5616600" cy="655634"/>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03" name="Google Shape;103;p27"/>
          <p:cNvSpPr/>
          <p:nvPr>
            <p:ph idx="3" type="pic"/>
          </p:nvPr>
        </p:nvSpPr>
        <p:spPr>
          <a:xfrm>
            <a:off x="407988" y="2420938"/>
            <a:ext cx="5616575" cy="3779837"/>
          </a:xfrm>
          <a:prstGeom prst="rect">
            <a:avLst/>
          </a:prstGeom>
          <a:solidFill>
            <a:schemeClr val="lt1"/>
          </a:solidFill>
          <a:ln>
            <a:noFill/>
          </a:ln>
        </p:spPr>
      </p:sp>
      <p:sp>
        <p:nvSpPr>
          <p:cNvPr id="104" name="Google Shape;104;p27"/>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05" name="Google Shape;105;p27"/>
          <p:cNvSpPr/>
          <p:nvPr>
            <p:ph idx="4" type="pic"/>
          </p:nvPr>
        </p:nvSpPr>
        <p:spPr>
          <a:xfrm>
            <a:off x="6172200" y="2420938"/>
            <a:ext cx="5616575" cy="3779837"/>
          </a:xfrm>
          <a:prstGeom prst="rect">
            <a:avLst/>
          </a:prstGeom>
          <a:solidFill>
            <a:schemeClr val="lt1"/>
          </a:solidFill>
          <a:ln>
            <a:noFill/>
          </a:ln>
        </p:spPr>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 page Picture">
  <p:cSld name="Full page Picture">
    <p:spTree>
      <p:nvGrpSpPr>
        <p:cNvPr id="106" name="Shape 106"/>
        <p:cNvGrpSpPr/>
        <p:nvPr/>
      </p:nvGrpSpPr>
      <p:grpSpPr>
        <a:xfrm>
          <a:off x="0" y="0"/>
          <a:ext cx="0" cy="0"/>
          <a:chOff x="0" y="0"/>
          <a:chExt cx="0" cy="0"/>
        </a:xfrm>
      </p:grpSpPr>
      <p:sp>
        <p:nvSpPr>
          <p:cNvPr id="107" name="Google Shape;107;p24"/>
          <p:cNvSpPr/>
          <p:nvPr>
            <p:ph idx="2" type="pic"/>
          </p:nvPr>
        </p:nvSpPr>
        <p:spPr>
          <a:xfrm>
            <a:off x="0" y="-29980"/>
            <a:ext cx="12192000" cy="6351588"/>
          </a:xfrm>
          <a:prstGeom prst="rect">
            <a:avLst/>
          </a:prstGeom>
          <a:solidFill>
            <a:schemeClr val="lt1"/>
          </a:solidFill>
          <a:ln>
            <a:noFill/>
          </a:ln>
        </p:spPr>
      </p:sp>
      <p:sp>
        <p:nvSpPr>
          <p:cNvPr id="108" name="Google Shape;108;p24"/>
          <p:cNvSpPr txBox="1"/>
          <p:nvPr>
            <p:ph idx="1" type="body"/>
          </p:nvPr>
        </p:nvSpPr>
        <p:spPr>
          <a:xfrm>
            <a:off x="8075612" y="-52466"/>
            <a:ext cx="4116387" cy="6370820"/>
          </a:xfrm>
          <a:prstGeom prst="rect">
            <a:avLst/>
          </a:prstGeom>
          <a:solidFill>
            <a:schemeClr val="dk1">
              <a:alpha val="80000"/>
            </a:schemeClr>
          </a:solidFill>
          <a:ln>
            <a:noFill/>
          </a:ln>
        </p:spPr>
        <p:txBody>
          <a:bodyPr anchorCtr="0" anchor="t" bIns="180000" lIns="180000" spcFirstLastPara="1" rIns="180000" wrap="square" tIns="180000">
            <a:noAutofit/>
          </a:bodyPr>
          <a:lstStyle>
            <a:lvl1pPr indent="-228600" lvl="0" marL="457200" algn="l">
              <a:lnSpc>
                <a:spcPct val="90000"/>
              </a:lnSpc>
              <a:spcBef>
                <a:spcPts val="1800"/>
              </a:spcBef>
              <a:spcAft>
                <a:spcPts val="0"/>
              </a:spcAft>
              <a:buClr>
                <a:schemeClr val="lt1"/>
              </a:buClr>
              <a:buSzPts val="2800"/>
              <a:buNone/>
              <a:defRPr sz="2800">
                <a:solidFill>
                  <a:schemeClr val="lt1"/>
                </a:solidFill>
              </a:defRPr>
            </a:lvl1pPr>
            <a:lvl2pPr indent="-361950" lvl="1" marL="914400" algn="l">
              <a:lnSpc>
                <a:spcPct val="100000"/>
              </a:lnSpc>
              <a:spcBef>
                <a:spcPts val="500"/>
              </a:spcBef>
              <a:spcAft>
                <a:spcPts val="0"/>
              </a:spcAft>
              <a:buClr>
                <a:schemeClr val="lt1"/>
              </a:buClr>
              <a:buSzPts val="2100"/>
              <a:buFont typeface="Arial"/>
              <a:buChar char="•"/>
              <a:defRPr sz="2100">
                <a:solidFill>
                  <a:schemeClr val="lt1"/>
                </a:solidFill>
              </a:defRPr>
            </a:lvl2pPr>
            <a:lvl3pPr indent="-342900" lvl="2" marL="1371600" algn="l">
              <a:lnSpc>
                <a:spcPct val="100000"/>
              </a:lnSpc>
              <a:spcBef>
                <a:spcPts val="500"/>
              </a:spcBef>
              <a:spcAft>
                <a:spcPts val="0"/>
              </a:spcAft>
              <a:buClr>
                <a:schemeClr val="lt1"/>
              </a:buClr>
              <a:buSzPts val="1800"/>
              <a:buFont typeface="Arial"/>
              <a:buChar char="•"/>
              <a:defRPr sz="1800">
                <a:solidFill>
                  <a:schemeClr val="lt1"/>
                </a:solidFill>
              </a:defRPr>
            </a:lvl3pPr>
            <a:lvl4pPr indent="-355600" lvl="3" marL="1828800" algn="l">
              <a:lnSpc>
                <a:spcPct val="100000"/>
              </a:lnSpc>
              <a:spcBef>
                <a:spcPts val="500"/>
              </a:spcBef>
              <a:spcAft>
                <a:spcPts val="0"/>
              </a:spcAft>
              <a:buClr>
                <a:schemeClr val="lt1"/>
              </a:buClr>
              <a:buSzPts val="2000"/>
              <a:buFont typeface="Arial"/>
              <a:buChar char="•"/>
              <a:defRPr>
                <a:solidFill>
                  <a:schemeClr val="lt1"/>
                </a:solidFill>
              </a:defRPr>
            </a:lvl4pPr>
            <a:lvl5pPr indent="-330200" lvl="4" marL="2286000" algn="l">
              <a:lnSpc>
                <a:spcPct val="90000"/>
              </a:lnSpc>
              <a:spcBef>
                <a:spcPts val="500"/>
              </a:spcBef>
              <a:spcAft>
                <a:spcPts val="0"/>
              </a:spcAft>
              <a:buClr>
                <a:srgbClr val="171717"/>
              </a:buClr>
              <a:buSzPts val="1600"/>
              <a:buFont typeface="Arial"/>
              <a:buChar char="•"/>
              <a:defRPr>
                <a:solidFill>
                  <a:srgbClr val="171717"/>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9" name="Google Shape;109;p24"/>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Just Title">
  <p:cSld name="Just Title">
    <p:spTree>
      <p:nvGrpSpPr>
        <p:cNvPr id="110" name="Shape 110"/>
        <p:cNvGrpSpPr/>
        <p:nvPr/>
      </p:nvGrpSpPr>
      <p:grpSpPr>
        <a:xfrm>
          <a:off x="0" y="0"/>
          <a:ext cx="0" cy="0"/>
          <a:chOff x="0" y="0"/>
          <a:chExt cx="0" cy="0"/>
        </a:xfrm>
      </p:grpSpPr>
      <p:sp>
        <p:nvSpPr>
          <p:cNvPr id="111" name="Google Shape;111;g221fd06d116_48_1332"/>
          <p:cNvSpPr txBox="1"/>
          <p:nvPr>
            <p:ph type="title"/>
          </p:nvPr>
        </p:nvSpPr>
        <p:spPr>
          <a:xfrm>
            <a:off x="609600" y="233493"/>
            <a:ext cx="10969200" cy="715800"/>
          </a:xfrm>
          <a:prstGeom prst="rect">
            <a:avLst/>
          </a:prstGeom>
          <a:noFill/>
          <a:ln>
            <a:noFill/>
          </a:ln>
        </p:spPr>
        <p:txBody>
          <a:bodyPr anchorCtr="0" anchor="ctr" bIns="45700" lIns="45700" spcFirstLastPara="1" rIns="45700" wrap="square" tIns="45700">
            <a:normAutofit/>
          </a:bodyPr>
          <a:lstStyle>
            <a:lvl1pPr lvl="0" algn="l">
              <a:lnSpc>
                <a:spcPct val="100000"/>
              </a:lnSpc>
              <a:spcBef>
                <a:spcPts val="0"/>
              </a:spcBef>
              <a:spcAft>
                <a:spcPts val="0"/>
              </a:spcAft>
              <a:buClr>
                <a:srgbClr val="5AA3D9"/>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2" name="Google Shape;112;g221fd06d116_48_1332"/>
          <p:cNvSpPr txBox="1"/>
          <p:nvPr>
            <p:ph idx="1" type="body"/>
          </p:nvPr>
        </p:nvSpPr>
        <p:spPr>
          <a:xfrm>
            <a:off x="609601" y="1245522"/>
            <a:ext cx="5302200" cy="48219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900"/>
              </a:spcBef>
              <a:spcAft>
                <a:spcPts val="0"/>
              </a:spcAft>
              <a:buSzPts val="1800"/>
              <a:buChar char="▪"/>
              <a:defRPr/>
            </a:lvl1pPr>
            <a:lvl2pPr indent="-381000" lvl="1" marL="914400" algn="l">
              <a:lnSpc>
                <a:spcPct val="100000"/>
              </a:lnSpc>
              <a:spcBef>
                <a:spcPts val="900"/>
              </a:spcBef>
              <a:spcAft>
                <a:spcPts val="0"/>
              </a:spcAft>
              <a:buSzPts val="2400"/>
              <a:buChar char="▪"/>
              <a:defRPr sz="2400"/>
            </a:lvl2pPr>
            <a:lvl3pPr indent="-355600" lvl="2" marL="1371600" algn="l">
              <a:lnSpc>
                <a:spcPct val="100000"/>
              </a:lnSpc>
              <a:spcBef>
                <a:spcPts val="900"/>
              </a:spcBef>
              <a:spcAft>
                <a:spcPts val="0"/>
              </a:spcAft>
              <a:buSzPts val="2000"/>
              <a:buChar char="▪"/>
              <a:defRPr sz="2000"/>
            </a:lvl3pPr>
            <a:lvl4pPr indent="-342900" lvl="3" marL="1828800" algn="l">
              <a:lnSpc>
                <a:spcPct val="100000"/>
              </a:lnSpc>
              <a:spcBef>
                <a:spcPts val="900"/>
              </a:spcBef>
              <a:spcAft>
                <a:spcPts val="0"/>
              </a:spcAft>
              <a:buSzPts val="1800"/>
              <a:buChar char="▪"/>
              <a:defRPr sz="1800"/>
            </a:lvl4pPr>
            <a:lvl5pPr indent="-330200" lvl="4" marL="2286000" algn="l">
              <a:lnSpc>
                <a:spcPct val="100000"/>
              </a:lnSpc>
              <a:spcBef>
                <a:spcPts val="900"/>
              </a:spcBef>
              <a:spcAft>
                <a:spcPts val="0"/>
              </a:spcAft>
              <a:buSzPts val="1600"/>
              <a:buChar char="▪"/>
              <a:defRPr sz="1600"/>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113" name="Google Shape;113;g221fd06d116_48_1332"/>
          <p:cNvSpPr txBox="1"/>
          <p:nvPr>
            <p:ph idx="2" type="body"/>
          </p:nvPr>
        </p:nvSpPr>
        <p:spPr>
          <a:xfrm>
            <a:off x="6280150" y="1238257"/>
            <a:ext cx="5302200" cy="48219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900"/>
              </a:spcBef>
              <a:spcAft>
                <a:spcPts val="0"/>
              </a:spcAft>
              <a:buSzPts val="1800"/>
              <a:buChar char="▪"/>
              <a:defRPr/>
            </a:lvl1pPr>
            <a:lvl2pPr indent="-381000" lvl="1" marL="914400" algn="l">
              <a:lnSpc>
                <a:spcPct val="100000"/>
              </a:lnSpc>
              <a:spcBef>
                <a:spcPts val="900"/>
              </a:spcBef>
              <a:spcAft>
                <a:spcPts val="0"/>
              </a:spcAft>
              <a:buSzPts val="2400"/>
              <a:buChar char="▪"/>
              <a:defRPr sz="2400"/>
            </a:lvl2pPr>
            <a:lvl3pPr indent="-355600" lvl="2" marL="1371600" algn="l">
              <a:lnSpc>
                <a:spcPct val="100000"/>
              </a:lnSpc>
              <a:spcBef>
                <a:spcPts val="900"/>
              </a:spcBef>
              <a:spcAft>
                <a:spcPts val="0"/>
              </a:spcAft>
              <a:buSzPts val="2000"/>
              <a:buChar char="▪"/>
              <a:defRPr sz="2000"/>
            </a:lvl3pPr>
            <a:lvl4pPr indent="-342900" lvl="3" marL="1828800" algn="l">
              <a:lnSpc>
                <a:spcPct val="100000"/>
              </a:lnSpc>
              <a:spcBef>
                <a:spcPts val="900"/>
              </a:spcBef>
              <a:spcAft>
                <a:spcPts val="0"/>
              </a:spcAft>
              <a:buSzPts val="1800"/>
              <a:buChar char="▪"/>
              <a:defRPr sz="1800"/>
            </a:lvl4pPr>
            <a:lvl5pPr indent="-330200" lvl="4" marL="2286000" algn="l">
              <a:lnSpc>
                <a:spcPct val="100000"/>
              </a:lnSpc>
              <a:spcBef>
                <a:spcPts val="900"/>
              </a:spcBef>
              <a:spcAft>
                <a:spcPts val="0"/>
              </a:spcAft>
              <a:buSzPts val="1600"/>
              <a:buChar char="▪"/>
              <a:defRPr sz="1600"/>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114" name="Google Shape;114;g221fd06d116_48_1332"/>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Contents">
  <p:cSld name="2 Contents">
    <p:spTree>
      <p:nvGrpSpPr>
        <p:cNvPr id="115" name="Shape 115"/>
        <p:cNvGrpSpPr/>
        <p:nvPr/>
      </p:nvGrpSpPr>
      <p:grpSpPr>
        <a:xfrm>
          <a:off x="0" y="0"/>
          <a:ext cx="0" cy="0"/>
          <a:chOff x="0" y="0"/>
          <a:chExt cx="0" cy="0"/>
        </a:xfrm>
      </p:grpSpPr>
      <p:sp>
        <p:nvSpPr>
          <p:cNvPr id="116" name="Google Shape;116;p22"/>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7" name="Google Shape;117;p22"/>
          <p:cNvSpPr txBox="1"/>
          <p:nvPr>
            <p:ph idx="1" type="body"/>
          </p:nvPr>
        </p:nvSpPr>
        <p:spPr>
          <a:xfrm>
            <a:off x="407987" y="1592264"/>
            <a:ext cx="5616575" cy="4608512"/>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8" name="Google Shape;118;p22"/>
          <p:cNvSpPr txBox="1"/>
          <p:nvPr>
            <p:ph idx="2" type="body"/>
          </p:nvPr>
        </p:nvSpPr>
        <p:spPr>
          <a:xfrm>
            <a:off x="6172199" y="1592264"/>
            <a:ext cx="5611813" cy="4608511"/>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9" name="Google Shape;119;p22"/>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2 Pictures horizontal">
  <p:cSld name="Text and 2 Pictures horizontal">
    <p:spTree>
      <p:nvGrpSpPr>
        <p:cNvPr id="120" name="Shape 120"/>
        <p:cNvGrpSpPr/>
        <p:nvPr/>
      </p:nvGrpSpPr>
      <p:grpSpPr>
        <a:xfrm>
          <a:off x="0" y="0"/>
          <a:ext cx="0" cy="0"/>
          <a:chOff x="0" y="0"/>
          <a:chExt cx="0" cy="0"/>
        </a:xfrm>
      </p:grpSpPr>
      <p:sp>
        <p:nvSpPr>
          <p:cNvPr id="121" name="Google Shape;121;p26"/>
          <p:cNvSpPr txBox="1"/>
          <p:nvPr>
            <p:ph type="title"/>
          </p:nvPr>
        </p:nvSpPr>
        <p:spPr>
          <a:xfrm>
            <a:off x="407989" y="373593"/>
            <a:ext cx="11376024"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2" name="Google Shape;122;p26"/>
          <p:cNvSpPr txBox="1"/>
          <p:nvPr>
            <p:ph idx="1" type="body"/>
          </p:nvPr>
        </p:nvSpPr>
        <p:spPr>
          <a:xfrm>
            <a:off x="407987" y="1598658"/>
            <a:ext cx="5616575" cy="4608512"/>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2800"/>
              <a:buNone/>
              <a:defRPr>
                <a:solidFill>
                  <a:srgbClr val="171717"/>
                </a:solidFill>
              </a:defRPr>
            </a:lvl1pPr>
            <a:lvl2pPr indent="-381000" lvl="1" marL="914400" algn="l">
              <a:lnSpc>
                <a:spcPct val="100000"/>
              </a:lnSpc>
              <a:spcBef>
                <a:spcPts val="500"/>
              </a:spcBef>
              <a:spcAft>
                <a:spcPts val="0"/>
              </a:spcAft>
              <a:buClr>
                <a:srgbClr val="171717"/>
              </a:buClr>
              <a:buSzPts val="24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3" name="Google Shape;123;p26"/>
          <p:cNvSpPr txBox="1"/>
          <p:nvPr>
            <p:ph idx="10" type="dt"/>
          </p:nvPr>
        </p:nvSpPr>
        <p:spPr>
          <a:xfrm>
            <a:off x="3248526" y="6408000"/>
            <a:ext cx="867862" cy="365125"/>
          </a:xfrm>
          <a:prstGeom prst="rect">
            <a:avLst/>
          </a:prstGeom>
          <a:noFill/>
          <a:ln>
            <a:noFill/>
          </a:ln>
        </p:spPr>
        <p:txBody>
          <a:bodyPr anchorCtr="0" anchor="ctr" bIns="0" lIns="0" spcFirstLastPara="1" rIns="0" wrap="square" tIns="0">
            <a:noAutofit/>
          </a:bodyPr>
          <a:lstStyle>
            <a:lvl1pPr lv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24" name="Google Shape;124;p26"/>
          <p:cNvSpPr txBox="1"/>
          <p:nvPr>
            <p:ph idx="11" type="ftr"/>
          </p:nvPr>
        </p:nvSpPr>
        <p:spPr>
          <a:xfrm>
            <a:off x="4259262" y="6408000"/>
            <a:ext cx="6572221"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25" name="Google Shape;125;p26"/>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26" name="Google Shape;126;p26"/>
          <p:cNvSpPr/>
          <p:nvPr>
            <p:ph idx="2" type="pic"/>
          </p:nvPr>
        </p:nvSpPr>
        <p:spPr>
          <a:xfrm>
            <a:off x="6167438" y="1592263"/>
            <a:ext cx="5616575" cy="2232025"/>
          </a:xfrm>
          <a:prstGeom prst="rect">
            <a:avLst/>
          </a:prstGeom>
          <a:solidFill>
            <a:schemeClr val="lt1"/>
          </a:solidFill>
          <a:ln>
            <a:noFill/>
          </a:ln>
        </p:spPr>
      </p:sp>
      <p:sp>
        <p:nvSpPr>
          <p:cNvPr id="127" name="Google Shape;127;p26"/>
          <p:cNvSpPr/>
          <p:nvPr>
            <p:ph idx="3" type="pic"/>
          </p:nvPr>
        </p:nvSpPr>
        <p:spPr>
          <a:xfrm>
            <a:off x="6167438" y="3969703"/>
            <a:ext cx="5616575" cy="2232025"/>
          </a:xfrm>
          <a:prstGeom prst="rect">
            <a:avLst/>
          </a:prstGeom>
          <a:solidFill>
            <a:schemeClr val="lt1"/>
          </a:solidFill>
          <a:ln>
            <a:no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p:cSld name="Content  ">
    <p:spTree>
      <p:nvGrpSpPr>
        <p:cNvPr id="24" name="Shape 24"/>
        <p:cNvGrpSpPr/>
        <p:nvPr/>
      </p:nvGrpSpPr>
      <p:grpSpPr>
        <a:xfrm>
          <a:off x="0" y="0"/>
          <a:ext cx="0" cy="0"/>
          <a:chOff x="0" y="0"/>
          <a:chExt cx="0" cy="0"/>
        </a:xfrm>
      </p:grpSpPr>
      <p:sp>
        <p:nvSpPr>
          <p:cNvPr id="25" name="Google Shape;25;p20"/>
          <p:cNvSpPr txBox="1"/>
          <p:nvPr>
            <p:ph idx="1" type="body"/>
          </p:nvPr>
        </p:nvSpPr>
        <p:spPr>
          <a:xfrm>
            <a:off x="407989" y="1592263"/>
            <a:ext cx="11376024" cy="4608512"/>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chemeClr val="dk2"/>
              </a:buClr>
              <a:buSzPts val="2800"/>
              <a:buNone/>
              <a:defRPr>
                <a:solidFill>
                  <a:schemeClr val="dk2"/>
                </a:solidFill>
              </a:defRPr>
            </a:lvl1pPr>
            <a:lvl2pPr indent="-342900" lvl="1" marL="914400" algn="l">
              <a:lnSpc>
                <a:spcPct val="100000"/>
              </a:lnSpc>
              <a:spcBef>
                <a:spcPts val="500"/>
              </a:spcBef>
              <a:spcAft>
                <a:spcPts val="0"/>
              </a:spcAft>
              <a:buClr>
                <a:schemeClr val="dk2"/>
              </a:buClr>
              <a:buSzPts val="1800"/>
              <a:buFont typeface="Arial"/>
              <a:buChar char="•"/>
              <a:defRPr sz="1800">
                <a:solidFill>
                  <a:schemeClr val="dk2"/>
                </a:solidFill>
              </a:defRPr>
            </a:lvl2pPr>
            <a:lvl3pPr indent="-355600" lvl="2" marL="1371600" algn="l">
              <a:lnSpc>
                <a:spcPct val="100000"/>
              </a:lnSpc>
              <a:spcBef>
                <a:spcPts val="500"/>
              </a:spcBef>
              <a:spcAft>
                <a:spcPts val="0"/>
              </a:spcAft>
              <a:buClr>
                <a:schemeClr val="dk2"/>
              </a:buClr>
              <a:buSzPts val="2000"/>
              <a:buFont typeface="Arial"/>
              <a:buChar char="•"/>
              <a:defRPr>
                <a:solidFill>
                  <a:schemeClr val="dk2"/>
                </a:solidFill>
              </a:defRPr>
            </a:lvl3pPr>
            <a:lvl4pPr indent="-355600" lvl="3" marL="1828800" algn="l">
              <a:lnSpc>
                <a:spcPct val="100000"/>
              </a:lnSpc>
              <a:spcBef>
                <a:spcPts val="500"/>
              </a:spcBef>
              <a:spcAft>
                <a:spcPts val="0"/>
              </a:spcAft>
              <a:buClr>
                <a:schemeClr val="dk2"/>
              </a:buClr>
              <a:buSzPts val="2000"/>
              <a:buFont typeface="Arial"/>
              <a:buChar char="•"/>
              <a:defRPr>
                <a:solidFill>
                  <a:schemeClr val="dk2"/>
                </a:solidFill>
              </a:defRPr>
            </a:lvl4pPr>
            <a:lvl5pPr indent="-330200" lvl="4" marL="2286000" algn="l">
              <a:lnSpc>
                <a:spcPct val="90000"/>
              </a:lnSpc>
              <a:spcBef>
                <a:spcPts val="500"/>
              </a:spcBef>
              <a:spcAft>
                <a:spcPts val="0"/>
              </a:spcAft>
              <a:buClr>
                <a:srgbClr val="171717"/>
              </a:buClr>
              <a:buSzPts val="1600"/>
              <a:buFont typeface="Arial"/>
              <a:buChar char="•"/>
              <a:defRPr>
                <a:solidFill>
                  <a:srgbClr val="171717"/>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6" name="Google Shape;26;p20"/>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20"/>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4 Pictures">
  <p:cSld name="Text and 4 Pictures">
    <p:spTree>
      <p:nvGrpSpPr>
        <p:cNvPr id="128" name="Shape 128"/>
        <p:cNvGrpSpPr/>
        <p:nvPr/>
      </p:nvGrpSpPr>
      <p:grpSpPr>
        <a:xfrm>
          <a:off x="0" y="0"/>
          <a:ext cx="0" cy="0"/>
          <a:chOff x="0" y="0"/>
          <a:chExt cx="0" cy="0"/>
        </a:xfrm>
      </p:grpSpPr>
      <p:sp>
        <p:nvSpPr>
          <p:cNvPr id="129" name="Google Shape;129;p28"/>
          <p:cNvSpPr txBox="1"/>
          <p:nvPr>
            <p:ph type="title"/>
          </p:nvPr>
        </p:nvSpPr>
        <p:spPr>
          <a:xfrm>
            <a:off x="407989" y="373593"/>
            <a:ext cx="11376024"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0" name="Google Shape;130;p28"/>
          <p:cNvSpPr txBox="1"/>
          <p:nvPr>
            <p:ph idx="1" type="body"/>
          </p:nvPr>
        </p:nvSpPr>
        <p:spPr>
          <a:xfrm>
            <a:off x="407987" y="1598658"/>
            <a:ext cx="3708401" cy="4608512"/>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2800"/>
              <a:buNone/>
              <a:defRPr>
                <a:solidFill>
                  <a:srgbClr val="171717"/>
                </a:solidFill>
              </a:defRPr>
            </a:lvl1pPr>
            <a:lvl2pPr indent="-381000" lvl="1" marL="914400" algn="l">
              <a:lnSpc>
                <a:spcPct val="120000"/>
              </a:lnSpc>
              <a:spcBef>
                <a:spcPts val="500"/>
              </a:spcBef>
              <a:spcAft>
                <a:spcPts val="0"/>
              </a:spcAft>
              <a:buClr>
                <a:srgbClr val="171717"/>
              </a:buClr>
              <a:buSzPts val="24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1" name="Google Shape;131;p28"/>
          <p:cNvSpPr txBox="1"/>
          <p:nvPr>
            <p:ph idx="10" type="dt"/>
          </p:nvPr>
        </p:nvSpPr>
        <p:spPr>
          <a:xfrm>
            <a:off x="3248526" y="6408000"/>
            <a:ext cx="867862" cy="365125"/>
          </a:xfrm>
          <a:prstGeom prst="rect">
            <a:avLst/>
          </a:prstGeom>
          <a:noFill/>
          <a:ln>
            <a:noFill/>
          </a:ln>
        </p:spPr>
        <p:txBody>
          <a:bodyPr anchorCtr="0" anchor="ctr" bIns="0" lIns="0" spcFirstLastPara="1" rIns="0" wrap="square" tIns="0">
            <a:noAutofit/>
          </a:bodyPr>
          <a:lstStyle>
            <a:lvl1pPr lv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32" name="Google Shape;132;p28"/>
          <p:cNvSpPr txBox="1"/>
          <p:nvPr>
            <p:ph idx="11" type="ftr"/>
          </p:nvPr>
        </p:nvSpPr>
        <p:spPr>
          <a:xfrm>
            <a:off x="4259262" y="6408000"/>
            <a:ext cx="6572221"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33" name="Google Shape;133;p28"/>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34" name="Google Shape;134;p28"/>
          <p:cNvSpPr/>
          <p:nvPr>
            <p:ph idx="2" type="pic"/>
          </p:nvPr>
        </p:nvSpPr>
        <p:spPr>
          <a:xfrm>
            <a:off x="8075613" y="1592263"/>
            <a:ext cx="3708400" cy="2232025"/>
          </a:xfrm>
          <a:prstGeom prst="rect">
            <a:avLst/>
          </a:prstGeom>
          <a:solidFill>
            <a:schemeClr val="lt1"/>
          </a:solidFill>
          <a:ln>
            <a:noFill/>
          </a:ln>
        </p:spPr>
      </p:sp>
      <p:sp>
        <p:nvSpPr>
          <p:cNvPr id="135" name="Google Shape;135;p28"/>
          <p:cNvSpPr/>
          <p:nvPr>
            <p:ph idx="3" type="pic"/>
          </p:nvPr>
        </p:nvSpPr>
        <p:spPr>
          <a:xfrm>
            <a:off x="8124681" y="3969703"/>
            <a:ext cx="3659332" cy="2232025"/>
          </a:xfrm>
          <a:prstGeom prst="rect">
            <a:avLst/>
          </a:prstGeom>
          <a:solidFill>
            <a:schemeClr val="lt1"/>
          </a:solidFill>
          <a:ln>
            <a:noFill/>
          </a:ln>
        </p:spPr>
      </p:sp>
      <p:sp>
        <p:nvSpPr>
          <p:cNvPr id="136" name="Google Shape;136;p28"/>
          <p:cNvSpPr/>
          <p:nvPr>
            <p:ph idx="4" type="pic"/>
          </p:nvPr>
        </p:nvSpPr>
        <p:spPr>
          <a:xfrm>
            <a:off x="4259263" y="1592263"/>
            <a:ext cx="3659332" cy="2232025"/>
          </a:xfrm>
          <a:prstGeom prst="rect">
            <a:avLst/>
          </a:prstGeom>
          <a:solidFill>
            <a:schemeClr val="lt1"/>
          </a:solidFill>
          <a:ln>
            <a:noFill/>
          </a:ln>
        </p:spPr>
      </p:sp>
      <p:sp>
        <p:nvSpPr>
          <p:cNvPr id="137" name="Google Shape;137;p28"/>
          <p:cNvSpPr/>
          <p:nvPr>
            <p:ph idx="5" type="pic"/>
          </p:nvPr>
        </p:nvSpPr>
        <p:spPr>
          <a:xfrm>
            <a:off x="4259263" y="3978015"/>
            <a:ext cx="3659332" cy="2232025"/>
          </a:xfrm>
          <a:prstGeom prst="rect">
            <a:avLst/>
          </a:prstGeom>
          <a:solidFill>
            <a:schemeClr val="lt1"/>
          </a:solidFill>
          <a:ln>
            <a:noFill/>
          </a:ln>
        </p:spPr>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s">
  <p:cSld name="Picture Horizontal and texts">
    <p:spTree>
      <p:nvGrpSpPr>
        <p:cNvPr id="138" name="Shape 138"/>
        <p:cNvGrpSpPr/>
        <p:nvPr/>
      </p:nvGrpSpPr>
      <p:grpSpPr>
        <a:xfrm>
          <a:off x="0" y="0"/>
          <a:ext cx="0" cy="0"/>
          <a:chOff x="0" y="0"/>
          <a:chExt cx="0" cy="0"/>
        </a:xfrm>
      </p:grpSpPr>
      <p:sp>
        <p:nvSpPr>
          <p:cNvPr id="139" name="Google Shape;139;p30"/>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0" name="Google Shape;140;p30"/>
          <p:cNvSpPr/>
          <p:nvPr>
            <p:ph idx="2" type="pic"/>
          </p:nvPr>
        </p:nvSpPr>
        <p:spPr>
          <a:xfrm>
            <a:off x="412776" y="1592263"/>
            <a:ext cx="11376024" cy="2563906"/>
          </a:xfrm>
          <a:prstGeom prst="rect">
            <a:avLst/>
          </a:prstGeom>
          <a:solidFill>
            <a:schemeClr val="lt1"/>
          </a:solidFill>
          <a:ln>
            <a:noFill/>
          </a:ln>
        </p:spPr>
      </p:sp>
      <p:sp>
        <p:nvSpPr>
          <p:cNvPr id="141" name="Google Shape;141;p30"/>
          <p:cNvSpPr txBox="1"/>
          <p:nvPr>
            <p:ph idx="1" type="body"/>
          </p:nvPr>
        </p:nvSpPr>
        <p:spPr>
          <a:xfrm>
            <a:off x="407989" y="4294188"/>
            <a:ext cx="3708400" cy="190658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2" name="Google Shape;142;p30"/>
          <p:cNvSpPr txBox="1"/>
          <p:nvPr>
            <p:ph idx="3" type="body"/>
          </p:nvPr>
        </p:nvSpPr>
        <p:spPr>
          <a:xfrm>
            <a:off x="4267201" y="4294188"/>
            <a:ext cx="3665537" cy="190658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3" name="Google Shape;143;p30"/>
          <p:cNvSpPr txBox="1"/>
          <p:nvPr>
            <p:ph idx="10" type="dt"/>
          </p:nvPr>
        </p:nvSpPr>
        <p:spPr>
          <a:xfrm>
            <a:off x="3248526" y="6408000"/>
            <a:ext cx="867862" cy="365125"/>
          </a:xfrm>
          <a:prstGeom prst="rect">
            <a:avLst/>
          </a:prstGeom>
          <a:noFill/>
          <a:ln>
            <a:noFill/>
          </a:ln>
        </p:spPr>
        <p:txBody>
          <a:bodyPr anchorCtr="0" anchor="ctr" bIns="0" lIns="0" spcFirstLastPara="1" rIns="0" wrap="square" tIns="0">
            <a:noAutofit/>
          </a:bodyPr>
          <a:lstStyle>
            <a:lvl1pPr lv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44" name="Google Shape;144;p30"/>
          <p:cNvSpPr txBox="1"/>
          <p:nvPr>
            <p:ph idx="11" type="ftr"/>
          </p:nvPr>
        </p:nvSpPr>
        <p:spPr>
          <a:xfrm>
            <a:off x="4259262" y="6408000"/>
            <a:ext cx="6572221"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45" name="Google Shape;145;p30"/>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46" name="Google Shape;146;p30"/>
          <p:cNvSpPr txBox="1"/>
          <p:nvPr>
            <p:ph idx="4" type="body"/>
          </p:nvPr>
        </p:nvSpPr>
        <p:spPr>
          <a:xfrm>
            <a:off x="8085668" y="4294188"/>
            <a:ext cx="3703132" cy="190658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type="title">
  <p:cSld name="TITLE">
    <p:spTree>
      <p:nvGrpSpPr>
        <p:cNvPr id="147" name="Shape 147"/>
        <p:cNvGrpSpPr/>
        <p:nvPr/>
      </p:nvGrpSpPr>
      <p:grpSpPr>
        <a:xfrm>
          <a:off x="0" y="0"/>
          <a:ext cx="0" cy="0"/>
          <a:chOff x="0" y="0"/>
          <a:chExt cx="0" cy="0"/>
        </a:xfrm>
      </p:grpSpPr>
      <p:sp>
        <p:nvSpPr>
          <p:cNvPr id="148" name="Google Shape;148;p33"/>
          <p:cNvSpPr txBox="1"/>
          <p:nvPr>
            <p:ph type="ctrTitle"/>
          </p:nvPr>
        </p:nvSpPr>
        <p:spPr>
          <a:xfrm>
            <a:off x="1524000" y="1046163"/>
            <a:ext cx="9144000" cy="2387600"/>
          </a:xfrm>
          <a:prstGeom prst="rect">
            <a:avLst/>
          </a:prstGeom>
          <a:noFill/>
          <a:ln>
            <a:noFill/>
          </a:ln>
        </p:spPr>
        <p:txBody>
          <a:bodyPr anchorCtr="0" anchor="b" bIns="0" lIns="0" spcFirstLastPara="1" rIns="0" wrap="square" tIns="0">
            <a:noAutofit/>
          </a:bodyPr>
          <a:lstStyle>
            <a:lvl1pPr lvl="0" algn="ctr">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9" name="Google Shape;149;p33"/>
          <p:cNvSpPr txBox="1"/>
          <p:nvPr>
            <p:ph idx="1" type="subTitle"/>
          </p:nvPr>
        </p:nvSpPr>
        <p:spPr>
          <a:xfrm>
            <a:off x="1524000" y="3602038"/>
            <a:ext cx="9144000" cy="1655762"/>
          </a:xfrm>
          <a:prstGeom prst="rect">
            <a:avLst/>
          </a:prstGeom>
          <a:noFill/>
          <a:ln>
            <a:noFill/>
          </a:ln>
        </p:spPr>
        <p:txBody>
          <a:bodyPr anchorCtr="0" anchor="t" bIns="0" lIns="0" spcFirstLastPara="1" rIns="0" wrap="square" tIns="0">
            <a:noAutofit/>
          </a:bodyPr>
          <a:lstStyle>
            <a:lvl1pPr lvl="0" algn="ctr">
              <a:lnSpc>
                <a:spcPct val="90000"/>
              </a:lnSpc>
              <a:spcBef>
                <a:spcPts val="1800"/>
              </a:spcBef>
              <a:spcAft>
                <a:spcPts val="0"/>
              </a:spcAft>
              <a:buClr>
                <a:srgbClr val="171717"/>
              </a:buClr>
              <a:buSzPts val="2400"/>
              <a:buNone/>
              <a:defRPr sz="2400"/>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50" name="Google Shape;150;p33"/>
          <p:cNvSpPr txBox="1"/>
          <p:nvPr>
            <p:ph idx="10" type="dt"/>
          </p:nvPr>
        </p:nvSpPr>
        <p:spPr>
          <a:xfrm>
            <a:off x="3248526" y="6408000"/>
            <a:ext cx="867862" cy="365125"/>
          </a:xfrm>
          <a:prstGeom prst="rect">
            <a:avLst/>
          </a:prstGeom>
          <a:noFill/>
          <a:ln>
            <a:noFill/>
          </a:ln>
        </p:spPr>
        <p:txBody>
          <a:bodyPr anchorCtr="0" anchor="ctr" bIns="0" lIns="0" spcFirstLastPara="1" rIns="0" wrap="square" tIns="0">
            <a:noAutofit/>
          </a:bodyPr>
          <a:lstStyle>
            <a:lvl1pPr lv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51" name="Google Shape;151;p33"/>
          <p:cNvSpPr txBox="1"/>
          <p:nvPr>
            <p:ph idx="11" type="ftr"/>
          </p:nvPr>
        </p:nvSpPr>
        <p:spPr>
          <a:xfrm>
            <a:off x="4259262" y="6408000"/>
            <a:ext cx="6572221"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52" name="Google Shape;152;p33"/>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Header" type="secHead">
  <p:cSld name="SECTION_HEADER">
    <p:spTree>
      <p:nvGrpSpPr>
        <p:cNvPr id="28" name="Shape 28"/>
        <p:cNvGrpSpPr/>
        <p:nvPr/>
      </p:nvGrpSpPr>
      <p:grpSpPr>
        <a:xfrm>
          <a:off x="0" y="0"/>
          <a:ext cx="0" cy="0"/>
          <a:chOff x="0" y="0"/>
          <a:chExt cx="0" cy="0"/>
        </a:xfrm>
      </p:grpSpPr>
      <p:sp>
        <p:nvSpPr>
          <p:cNvPr id="29" name="Google Shape;29;p31"/>
          <p:cNvSpPr txBox="1"/>
          <p:nvPr>
            <p:ph type="title"/>
          </p:nvPr>
        </p:nvSpPr>
        <p:spPr>
          <a:xfrm>
            <a:off x="407987" y="1709738"/>
            <a:ext cx="11376025" cy="2852737"/>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dk1"/>
              </a:buClr>
              <a:buSzPts val="5000"/>
              <a:buFont typeface="Arial"/>
              <a:buNone/>
              <a:defRPr sz="5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31"/>
          <p:cNvSpPr txBox="1"/>
          <p:nvPr>
            <p:ph idx="1" type="body"/>
          </p:nvPr>
        </p:nvSpPr>
        <p:spPr>
          <a:xfrm>
            <a:off x="407987" y="4589463"/>
            <a:ext cx="11376026" cy="150018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chemeClr val="accent2"/>
              </a:buClr>
              <a:buSzPts val="2400"/>
              <a:buNone/>
              <a:defRPr sz="2400">
                <a:solidFill>
                  <a:schemeClr val="accent2"/>
                </a:solidFill>
              </a:defRPr>
            </a:lvl1pPr>
            <a:lvl2pPr indent="-228600" lvl="1" marL="914400" algn="l">
              <a:lnSpc>
                <a:spcPct val="100000"/>
              </a:lnSpc>
              <a:spcBef>
                <a:spcPts val="500"/>
              </a:spcBef>
              <a:spcAft>
                <a:spcPts val="0"/>
              </a:spcAft>
              <a:buClr>
                <a:srgbClr val="888DBD"/>
              </a:buClr>
              <a:buSzPts val="2000"/>
              <a:buNone/>
              <a:defRPr sz="2000">
                <a:solidFill>
                  <a:srgbClr val="888DBD"/>
                </a:solidFill>
              </a:defRPr>
            </a:lvl2pPr>
            <a:lvl3pPr indent="-228600" lvl="2" marL="1371600" algn="l">
              <a:lnSpc>
                <a:spcPct val="100000"/>
              </a:lnSpc>
              <a:spcBef>
                <a:spcPts val="500"/>
              </a:spcBef>
              <a:spcAft>
                <a:spcPts val="0"/>
              </a:spcAft>
              <a:buClr>
                <a:srgbClr val="888DBD"/>
              </a:buClr>
              <a:buSzPts val="1800"/>
              <a:buNone/>
              <a:defRPr sz="1800">
                <a:solidFill>
                  <a:srgbClr val="888DBD"/>
                </a:solidFill>
              </a:defRPr>
            </a:lvl3pPr>
            <a:lvl4pPr indent="-228600" lvl="3" marL="1828800" algn="l">
              <a:lnSpc>
                <a:spcPct val="100000"/>
              </a:lnSpc>
              <a:spcBef>
                <a:spcPts val="500"/>
              </a:spcBef>
              <a:spcAft>
                <a:spcPts val="0"/>
              </a:spcAft>
              <a:buClr>
                <a:srgbClr val="888DBD"/>
              </a:buClr>
              <a:buSzPts val="1600"/>
              <a:buNone/>
              <a:defRPr sz="1600">
                <a:solidFill>
                  <a:srgbClr val="888DBD"/>
                </a:solidFill>
              </a:defRPr>
            </a:lvl4pPr>
            <a:lvl5pPr indent="-228600" lvl="4" marL="2286000" algn="l">
              <a:lnSpc>
                <a:spcPct val="90000"/>
              </a:lnSpc>
              <a:spcBef>
                <a:spcPts val="500"/>
              </a:spcBef>
              <a:spcAft>
                <a:spcPts val="0"/>
              </a:spcAft>
              <a:buClr>
                <a:srgbClr val="888DBD"/>
              </a:buClr>
              <a:buSzPts val="1600"/>
              <a:buNone/>
              <a:defRPr sz="1600">
                <a:solidFill>
                  <a:srgbClr val="888DBD"/>
                </a:solidFill>
              </a:defRPr>
            </a:lvl5pPr>
            <a:lvl6pPr indent="-228600" lvl="5" marL="2743200" algn="l">
              <a:lnSpc>
                <a:spcPct val="90000"/>
              </a:lnSpc>
              <a:spcBef>
                <a:spcPts val="500"/>
              </a:spcBef>
              <a:spcAft>
                <a:spcPts val="0"/>
              </a:spcAft>
              <a:buClr>
                <a:srgbClr val="888DBD"/>
              </a:buClr>
              <a:buSzPts val="1600"/>
              <a:buNone/>
              <a:defRPr sz="1600">
                <a:solidFill>
                  <a:srgbClr val="888DBD"/>
                </a:solidFill>
              </a:defRPr>
            </a:lvl6pPr>
            <a:lvl7pPr indent="-228600" lvl="6" marL="3200400" algn="l">
              <a:lnSpc>
                <a:spcPct val="90000"/>
              </a:lnSpc>
              <a:spcBef>
                <a:spcPts val="500"/>
              </a:spcBef>
              <a:spcAft>
                <a:spcPts val="0"/>
              </a:spcAft>
              <a:buClr>
                <a:srgbClr val="888DBD"/>
              </a:buClr>
              <a:buSzPts val="1600"/>
              <a:buNone/>
              <a:defRPr sz="1600">
                <a:solidFill>
                  <a:srgbClr val="888DBD"/>
                </a:solidFill>
              </a:defRPr>
            </a:lvl7pPr>
            <a:lvl8pPr indent="-228600" lvl="7" marL="3657600" algn="l">
              <a:lnSpc>
                <a:spcPct val="90000"/>
              </a:lnSpc>
              <a:spcBef>
                <a:spcPts val="500"/>
              </a:spcBef>
              <a:spcAft>
                <a:spcPts val="0"/>
              </a:spcAft>
              <a:buClr>
                <a:srgbClr val="888DBD"/>
              </a:buClr>
              <a:buSzPts val="1600"/>
              <a:buNone/>
              <a:defRPr sz="1600">
                <a:solidFill>
                  <a:srgbClr val="888DBD"/>
                </a:solidFill>
              </a:defRPr>
            </a:lvl8pPr>
            <a:lvl9pPr indent="-228600" lvl="8" marL="4114800" algn="l">
              <a:lnSpc>
                <a:spcPct val="90000"/>
              </a:lnSpc>
              <a:spcBef>
                <a:spcPts val="500"/>
              </a:spcBef>
              <a:spcAft>
                <a:spcPts val="0"/>
              </a:spcAft>
              <a:buClr>
                <a:srgbClr val="888DBD"/>
              </a:buClr>
              <a:buSzPts val="1600"/>
              <a:buNone/>
              <a:defRPr sz="1600">
                <a:solidFill>
                  <a:srgbClr val="888DBD"/>
                </a:solidFill>
              </a:defRPr>
            </a:lvl9pPr>
          </a:lstStyle>
          <a:p/>
        </p:txBody>
      </p:sp>
      <p:sp>
        <p:nvSpPr>
          <p:cNvPr id="31" name="Google Shape;31;p31"/>
          <p:cNvSpPr txBox="1"/>
          <p:nvPr>
            <p:ph idx="10" type="dt"/>
          </p:nvPr>
        </p:nvSpPr>
        <p:spPr>
          <a:xfrm>
            <a:off x="3248526" y="6408000"/>
            <a:ext cx="867862" cy="365125"/>
          </a:xfrm>
          <a:prstGeom prst="rect">
            <a:avLst/>
          </a:prstGeom>
          <a:noFill/>
          <a:ln>
            <a:noFill/>
          </a:ln>
        </p:spPr>
        <p:txBody>
          <a:bodyPr anchorCtr="0" anchor="ctr" bIns="0" lIns="0" spcFirstLastPara="1" rIns="0" wrap="square" tIns="0">
            <a:noAutofit/>
          </a:bodyPr>
          <a:lstStyle>
            <a:lvl1pPr lv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2" name="Google Shape;32;p31"/>
          <p:cNvSpPr txBox="1"/>
          <p:nvPr>
            <p:ph idx="11" type="ftr"/>
          </p:nvPr>
        </p:nvSpPr>
        <p:spPr>
          <a:xfrm>
            <a:off x="4259262" y="6408000"/>
            <a:ext cx="6572221"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3" name="Google Shape;33;p31"/>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34" name="Shape 34"/>
        <p:cNvGrpSpPr/>
        <p:nvPr/>
      </p:nvGrpSpPr>
      <p:grpSpPr>
        <a:xfrm>
          <a:off x="0" y="0"/>
          <a:ext cx="0" cy="0"/>
          <a:chOff x="0" y="0"/>
          <a:chExt cx="0" cy="0"/>
        </a:xfrm>
      </p:grpSpPr>
      <p:sp>
        <p:nvSpPr>
          <p:cNvPr id="35" name="Google Shape;35;g2e69ef261be_0_535"/>
          <p:cNvSpPr txBox="1"/>
          <p:nvPr>
            <p:ph type="title"/>
          </p:nvPr>
        </p:nvSpPr>
        <p:spPr>
          <a:xfrm>
            <a:off x="838200" y="215003"/>
            <a:ext cx="9989700" cy="572700"/>
          </a:xfrm>
          <a:prstGeom prst="rect">
            <a:avLst/>
          </a:prstGeom>
          <a:noFill/>
          <a:ln>
            <a:noFill/>
          </a:ln>
        </p:spPr>
        <p:txBody>
          <a:bodyPr anchorCtr="0" anchor="ctr" bIns="45700" lIns="45700" spcFirstLastPara="1" rIns="45700" wrap="square" tIns="45700">
            <a:noAutofit/>
          </a:bodyPr>
          <a:lstStyle>
            <a:lvl1pPr lvl="0" algn="l">
              <a:lnSpc>
                <a:spcPct val="90000"/>
              </a:lnSpc>
              <a:spcBef>
                <a:spcPts val="0"/>
              </a:spcBef>
              <a:spcAft>
                <a:spcPts val="0"/>
              </a:spcAft>
              <a:buClr>
                <a:srgbClr val="203864"/>
              </a:buClr>
              <a:buSzPts val="1800"/>
              <a:buNone/>
              <a:defRPr/>
            </a:lvl1pPr>
            <a:lvl2pPr lvl="1" algn="l">
              <a:lnSpc>
                <a:spcPct val="90000"/>
              </a:lnSpc>
              <a:spcBef>
                <a:spcPts val="0"/>
              </a:spcBef>
              <a:spcAft>
                <a:spcPts val="0"/>
              </a:spcAft>
              <a:buClr>
                <a:srgbClr val="203864"/>
              </a:buClr>
              <a:buSzPts val="1800"/>
              <a:buNone/>
              <a:defRPr/>
            </a:lvl2pPr>
            <a:lvl3pPr lvl="2" algn="l">
              <a:lnSpc>
                <a:spcPct val="90000"/>
              </a:lnSpc>
              <a:spcBef>
                <a:spcPts val="0"/>
              </a:spcBef>
              <a:spcAft>
                <a:spcPts val="0"/>
              </a:spcAft>
              <a:buClr>
                <a:srgbClr val="203864"/>
              </a:buClr>
              <a:buSzPts val="1800"/>
              <a:buNone/>
              <a:defRPr/>
            </a:lvl3pPr>
            <a:lvl4pPr lvl="3" algn="l">
              <a:lnSpc>
                <a:spcPct val="90000"/>
              </a:lnSpc>
              <a:spcBef>
                <a:spcPts val="0"/>
              </a:spcBef>
              <a:spcAft>
                <a:spcPts val="0"/>
              </a:spcAft>
              <a:buClr>
                <a:srgbClr val="203864"/>
              </a:buClr>
              <a:buSzPts val="1800"/>
              <a:buNone/>
              <a:defRPr/>
            </a:lvl4pPr>
            <a:lvl5pPr lvl="4" algn="l">
              <a:lnSpc>
                <a:spcPct val="90000"/>
              </a:lnSpc>
              <a:spcBef>
                <a:spcPts val="0"/>
              </a:spcBef>
              <a:spcAft>
                <a:spcPts val="0"/>
              </a:spcAft>
              <a:buClr>
                <a:srgbClr val="203864"/>
              </a:buClr>
              <a:buSzPts val="1800"/>
              <a:buNone/>
              <a:defRPr/>
            </a:lvl5pPr>
            <a:lvl6pPr lvl="5" algn="l">
              <a:lnSpc>
                <a:spcPct val="90000"/>
              </a:lnSpc>
              <a:spcBef>
                <a:spcPts val="0"/>
              </a:spcBef>
              <a:spcAft>
                <a:spcPts val="0"/>
              </a:spcAft>
              <a:buClr>
                <a:srgbClr val="203864"/>
              </a:buClr>
              <a:buSzPts val="1800"/>
              <a:buNone/>
              <a:defRPr/>
            </a:lvl6pPr>
            <a:lvl7pPr lvl="6" algn="l">
              <a:lnSpc>
                <a:spcPct val="90000"/>
              </a:lnSpc>
              <a:spcBef>
                <a:spcPts val="0"/>
              </a:spcBef>
              <a:spcAft>
                <a:spcPts val="0"/>
              </a:spcAft>
              <a:buClr>
                <a:srgbClr val="203864"/>
              </a:buClr>
              <a:buSzPts val="1800"/>
              <a:buNone/>
              <a:defRPr/>
            </a:lvl7pPr>
            <a:lvl8pPr lvl="7" algn="l">
              <a:lnSpc>
                <a:spcPct val="90000"/>
              </a:lnSpc>
              <a:spcBef>
                <a:spcPts val="0"/>
              </a:spcBef>
              <a:spcAft>
                <a:spcPts val="0"/>
              </a:spcAft>
              <a:buClr>
                <a:srgbClr val="203864"/>
              </a:buClr>
              <a:buSzPts val="1800"/>
              <a:buNone/>
              <a:defRPr/>
            </a:lvl8pPr>
            <a:lvl9pPr lvl="8" algn="l">
              <a:lnSpc>
                <a:spcPct val="90000"/>
              </a:lnSpc>
              <a:spcBef>
                <a:spcPts val="0"/>
              </a:spcBef>
              <a:spcAft>
                <a:spcPts val="0"/>
              </a:spcAft>
              <a:buClr>
                <a:srgbClr val="203864"/>
              </a:buClr>
              <a:buSzPts val="1800"/>
              <a:buNone/>
              <a:defRPr/>
            </a:lvl9pPr>
          </a:lstStyle>
          <a:p/>
        </p:txBody>
      </p:sp>
      <p:sp>
        <p:nvSpPr>
          <p:cNvPr id="36" name="Google Shape;36;g2e69ef261be_0_535"/>
          <p:cNvSpPr txBox="1"/>
          <p:nvPr>
            <p:ph idx="1" type="body"/>
          </p:nvPr>
        </p:nvSpPr>
        <p:spPr>
          <a:xfrm>
            <a:off x="838200" y="1002635"/>
            <a:ext cx="10515600" cy="5174400"/>
          </a:xfrm>
          <a:prstGeom prst="rect">
            <a:avLst/>
          </a:prstGeom>
          <a:noFill/>
          <a:ln>
            <a:noFill/>
          </a:ln>
        </p:spPr>
        <p:txBody>
          <a:bodyPr anchorCtr="0" anchor="t" bIns="45700" lIns="45700" spcFirstLastPara="1" rIns="45700" wrap="square" tIns="45700">
            <a:noAutofit/>
          </a:bodyPr>
          <a:lstStyle>
            <a:lvl1pPr indent="-342900" lvl="0" marL="457200" algn="l">
              <a:lnSpc>
                <a:spcPct val="115000"/>
              </a:lnSpc>
              <a:spcBef>
                <a:spcPts val="1000"/>
              </a:spcBef>
              <a:spcAft>
                <a:spcPts val="0"/>
              </a:spcAft>
              <a:buClr>
                <a:srgbClr val="203864"/>
              </a:buClr>
              <a:buSzPts val="1800"/>
              <a:buChar char="•"/>
              <a:defRPr/>
            </a:lvl1pPr>
            <a:lvl2pPr indent="-342900" lvl="1" marL="914400" algn="l">
              <a:lnSpc>
                <a:spcPct val="115000"/>
              </a:lnSpc>
              <a:spcBef>
                <a:spcPts val="1000"/>
              </a:spcBef>
              <a:spcAft>
                <a:spcPts val="0"/>
              </a:spcAft>
              <a:buClr>
                <a:srgbClr val="203864"/>
              </a:buClr>
              <a:buSzPts val="1800"/>
              <a:buChar char="•"/>
              <a:defRPr/>
            </a:lvl2pPr>
            <a:lvl3pPr indent="-342900" lvl="2" marL="1371600" algn="l">
              <a:lnSpc>
                <a:spcPct val="115000"/>
              </a:lnSpc>
              <a:spcBef>
                <a:spcPts val="1000"/>
              </a:spcBef>
              <a:spcAft>
                <a:spcPts val="0"/>
              </a:spcAft>
              <a:buClr>
                <a:srgbClr val="203864"/>
              </a:buClr>
              <a:buSzPts val="1800"/>
              <a:buChar char="•"/>
              <a:defRPr/>
            </a:lvl3pPr>
            <a:lvl4pPr indent="-342900" lvl="3" marL="1828800" algn="l">
              <a:lnSpc>
                <a:spcPct val="115000"/>
              </a:lnSpc>
              <a:spcBef>
                <a:spcPts val="1000"/>
              </a:spcBef>
              <a:spcAft>
                <a:spcPts val="0"/>
              </a:spcAft>
              <a:buClr>
                <a:srgbClr val="203864"/>
              </a:buClr>
              <a:buSzPts val="1800"/>
              <a:buChar char="•"/>
              <a:defRPr/>
            </a:lvl4pPr>
            <a:lvl5pPr indent="-342900" lvl="4" marL="2286000" algn="l">
              <a:lnSpc>
                <a:spcPct val="115000"/>
              </a:lnSpc>
              <a:spcBef>
                <a:spcPts val="1000"/>
              </a:spcBef>
              <a:spcAft>
                <a:spcPts val="0"/>
              </a:spcAft>
              <a:buClr>
                <a:srgbClr val="203864"/>
              </a:buClr>
              <a:buSzPts val="1800"/>
              <a:buChar char="•"/>
              <a:defRPr/>
            </a:lvl5pPr>
            <a:lvl6pPr indent="-342900" lvl="5" marL="2743200" algn="l">
              <a:lnSpc>
                <a:spcPct val="115000"/>
              </a:lnSpc>
              <a:spcBef>
                <a:spcPts val="1000"/>
              </a:spcBef>
              <a:spcAft>
                <a:spcPts val="0"/>
              </a:spcAft>
              <a:buClr>
                <a:srgbClr val="203864"/>
              </a:buClr>
              <a:buSzPts val="1800"/>
              <a:buChar char="•"/>
              <a:defRPr/>
            </a:lvl6pPr>
            <a:lvl7pPr indent="-342900" lvl="6" marL="3200400" algn="l">
              <a:lnSpc>
                <a:spcPct val="115000"/>
              </a:lnSpc>
              <a:spcBef>
                <a:spcPts val="1000"/>
              </a:spcBef>
              <a:spcAft>
                <a:spcPts val="0"/>
              </a:spcAft>
              <a:buClr>
                <a:srgbClr val="203864"/>
              </a:buClr>
              <a:buSzPts val="1800"/>
              <a:buChar char="•"/>
              <a:defRPr/>
            </a:lvl7pPr>
            <a:lvl8pPr indent="-342900" lvl="7" marL="3657600" algn="l">
              <a:lnSpc>
                <a:spcPct val="115000"/>
              </a:lnSpc>
              <a:spcBef>
                <a:spcPts val="1000"/>
              </a:spcBef>
              <a:spcAft>
                <a:spcPts val="0"/>
              </a:spcAft>
              <a:buClr>
                <a:srgbClr val="203864"/>
              </a:buClr>
              <a:buSzPts val="1800"/>
              <a:buChar char="•"/>
              <a:defRPr/>
            </a:lvl8pPr>
            <a:lvl9pPr indent="-342900" lvl="8" marL="4114800" algn="l">
              <a:lnSpc>
                <a:spcPct val="115000"/>
              </a:lnSpc>
              <a:spcBef>
                <a:spcPts val="1000"/>
              </a:spcBef>
              <a:spcAft>
                <a:spcPts val="0"/>
              </a:spcAft>
              <a:buClr>
                <a:srgbClr val="203864"/>
              </a:buClr>
              <a:buSzPts val="1800"/>
              <a:buChar char="•"/>
              <a:defRPr/>
            </a:lvl9pPr>
          </a:lstStyle>
          <a:p/>
        </p:txBody>
      </p:sp>
      <p:sp>
        <p:nvSpPr>
          <p:cNvPr id="37" name="Google Shape;37;g2e69ef261be_0_535"/>
          <p:cNvSpPr txBox="1"/>
          <p:nvPr>
            <p:ph idx="12" type="sldNum"/>
          </p:nvPr>
        </p:nvSpPr>
        <p:spPr>
          <a:xfrm>
            <a:off x="11515750" y="6402500"/>
            <a:ext cx="655200" cy="325500"/>
          </a:xfrm>
          <a:prstGeom prst="rect">
            <a:avLst/>
          </a:prstGeom>
          <a:noFill/>
          <a:ln>
            <a:noFill/>
          </a:ln>
        </p:spPr>
        <p:txBody>
          <a:bodyPr anchorCtr="0" anchor="ctr" bIns="45700" lIns="45700" spcFirstLastPara="1" rIns="45700" wrap="square" tIns="45700">
            <a:noAutofit/>
          </a:bodyPr>
          <a:lstStyle>
            <a:lvl1pPr indent="0" lvl="0" marL="0" marR="0" algn="ctr">
              <a:lnSpc>
                <a:spcPct val="100000"/>
              </a:lnSpc>
              <a:spcBef>
                <a:spcPts val="0"/>
              </a:spcBef>
              <a:spcAft>
                <a:spcPts val="0"/>
              </a:spcAft>
              <a:buClr>
                <a:srgbClr val="888888"/>
              </a:buClr>
              <a:buSzPts val="1200"/>
              <a:buFont typeface="Calibri"/>
              <a:buNone/>
              <a:defRPr b="0" i="0" sz="1050" u="none" cap="none" strike="noStrike">
                <a:solidFill>
                  <a:schemeClr val="lt1"/>
                </a:solidFill>
                <a:latin typeface="Arial"/>
                <a:ea typeface="Arial"/>
                <a:cs typeface="Arial"/>
                <a:sym typeface="Arial"/>
              </a:defRPr>
            </a:lvl1pPr>
            <a:lvl2pPr indent="0" lvl="1" marL="0" marR="0" algn="ctr">
              <a:lnSpc>
                <a:spcPct val="100000"/>
              </a:lnSpc>
              <a:spcBef>
                <a:spcPts val="0"/>
              </a:spcBef>
              <a:spcAft>
                <a:spcPts val="0"/>
              </a:spcAft>
              <a:buClr>
                <a:srgbClr val="888888"/>
              </a:buClr>
              <a:buSzPts val="1200"/>
              <a:buFont typeface="Calibri"/>
              <a:buNone/>
              <a:defRPr b="0" i="0" sz="1050" u="none" cap="none" strike="noStrike">
                <a:solidFill>
                  <a:schemeClr val="lt1"/>
                </a:solidFill>
                <a:latin typeface="Arial"/>
                <a:ea typeface="Arial"/>
                <a:cs typeface="Arial"/>
                <a:sym typeface="Arial"/>
              </a:defRPr>
            </a:lvl2pPr>
            <a:lvl3pPr indent="0" lvl="2" marL="0" marR="0" algn="ctr">
              <a:lnSpc>
                <a:spcPct val="100000"/>
              </a:lnSpc>
              <a:spcBef>
                <a:spcPts val="0"/>
              </a:spcBef>
              <a:spcAft>
                <a:spcPts val="0"/>
              </a:spcAft>
              <a:buClr>
                <a:srgbClr val="888888"/>
              </a:buClr>
              <a:buSzPts val="1200"/>
              <a:buFont typeface="Calibri"/>
              <a:buNone/>
              <a:defRPr b="0" i="0" sz="1050" u="none" cap="none" strike="noStrike">
                <a:solidFill>
                  <a:schemeClr val="lt1"/>
                </a:solidFill>
                <a:latin typeface="Arial"/>
                <a:ea typeface="Arial"/>
                <a:cs typeface="Arial"/>
                <a:sym typeface="Arial"/>
              </a:defRPr>
            </a:lvl3pPr>
            <a:lvl4pPr indent="0" lvl="3" marL="0" marR="0" algn="ctr">
              <a:lnSpc>
                <a:spcPct val="100000"/>
              </a:lnSpc>
              <a:spcBef>
                <a:spcPts val="0"/>
              </a:spcBef>
              <a:spcAft>
                <a:spcPts val="0"/>
              </a:spcAft>
              <a:buClr>
                <a:srgbClr val="888888"/>
              </a:buClr>
              <a:buSzPts val="1200"/>
              <a:buFont typeface="Calibri"/>
              <a:buNone/>
              <a:defRPr b="0" i="0" sz="1050" u="none" cap="none" strike="noStrike">
                <a:solidFill>
                  <a:schemeClr val="lt1"/>
                </a:solidFill>
                <a:latin typeface="Arial"/>
                <a:ea typeface="Arial"/>
                <a:cs typeface="Arial"/>
                <a:sym typeface="Arial"/>
              </a:defRPr>
            </a:lvl4pPr>
            <a:lvl5pPr indent="0" lvl="4" marL="0" marR="0" algn="ctr">
              <a:lnSpc>
                <a:spcPct val="100000"/>
              </a:lnSpc>
              <a:spcBef>
                <a:spcPts val="0"/>
              </a:spcBef>
              <a:spcAft>
                <a:spcPts val="0"/>
              </a:spcAft>
              <a:buClr>
                <a:srgbClr val="888888"/>
              </a:buClr>
              <a:buSzPts val="1200"/>
              <a:buFont typeface="Calibri"/>
              <a:buNone/>
              <a:defRPr b="0" i="0" sz="1050" u="none" cap="none" strike="noStrike">
                <a:solidFill>
                  <a:schemeClr val="lt1"/>
                </a:solidFill>
                <a:latin typeface="Arial"/>
                <a:ea typeface="Arial"/>
                <a:cs typeface="Arial"/>
                <a:sym typeface="Arial"/>
              </a:defRPr>
            </a:lvl5pPr>
            <a:lvl6pPr indent="0" lvl="5" marL="0" marR="0" algn="ctr">
              <a:lnSpc>
                <a:spcPct val="100000"/>
              </a:lnSpc>
              <a:spcBef>
                <a:spcPts val="0"/>
              </a:spcBef>
              <a:spcAft>
                <a:spcPts val="0"/>
              </a:spcAft>
              <a:buClr>
                <a:srgbClr val="888888"/>
              </a:buClr>
              <a:buSzPts val="1200"/>
              <a:buFont typeface="Calibri"/>
              <a:buNone/>
              <a:defRPr b="0" i="0" sz="1050" u="none" cap="none" strike="noStrike">
                <a:solidFill>
                  <a:schemeClr val="lt1"/>
                </a:solidFill>
                <a:latin typeface="Arial"/>
                <a:ea typeface="Arial"/>
                <a:cs typeface="Arial"/>
                <a:sym typeface="Arial"/>
              </a:defRPr>
            </a:lvl6pPr>
            <a:lvl7pPr indent="0" lvl="6" marL="0" marR="0" algn="ctr">
              <a:lnSpc>
                <a:spcPct val="100000"/>
              </a:lnSpc>
              <a:spcBef>
                <a:spcPts val="0"/>
              </a:spcBef>
              <a:spcAft>
                <a:spcPts val="0"/>
              </a:spcAft>
              <a:buClr>
                <a:srgbClr val="888888"/>
              </a:buClr>
              <a:buSzPts val="1200"/>
              <a:buFont typeface="Calibri"/>
              <a:buNone/>
              <a:defRPr b="0" i="0" sz="1050" u="none" cap="none" strike="noStrike">
                <a:solidFill>
                  <a:schemeClr val="lt1"/>
                </a:solidFill>
                <a:latin typeface="Arial"/>
                <a:ea typeface="Arial"/>
                <a:cs typeface="Arial"/>
                <a:sym typeface="Arial"/>
              </a:defRPr>
            </a:lvl7pPr>
            <a:lvl8pPr indent="0" lvl="7" marL="0" marR="0" algn="ctr">
              <a:lnSpc>
                <a:spcPct val="100000"/>
              </a:lnSpc>
              <a:spcBef>
                <a:spcPts val="0"/>
              </a:spcBef>
              <a:spcAft>
                <a:spcPts val="0"/>
              </a:spcAft>
              <a:buClr>
                <a:srgbClr val="888888"/>
              </a:buClr>
              <a:buSzPts val="1200"/>
              <a:buFont typeface="Calibri"/>
              <a:buNone/>
              <a:defRPr b="0" i="0" sz="1050" u="none" cap="none" strike="noStrike">
                <a:solidFill>
                  <a:schemeClr val="lt1"/>
                </a:solidFill>
                <a:latin typeface="Arial"/>
                <a:ea typeface="Arial"/>
                <a:cs typeface="Arial"/>
                <a:sym typeface="Arial"/>
              </a:defRPr>
            </a:lvl8pPr>
            <a:lvl9pPr indent="0" lvl="8" marL="0" marR="0" algn="ctr">
              <a:lnSpc>
                <a:spcPct val="100000"/>
              </a:lnSpc>
              <a:spcBef>
                <a:spcPts val="0"/>
              </a:spcBef>
              <a:spcAft>
                <a:spcPts val="0"/>
              </a:spcAft>
              <a:buClr>
                <a:srgbClr val="888888"/>
              </a:buClr>
              <a:buSzPts val="1200"/>
              <a:buFont typeface="Calibri"/>
              <a:buNone/>
              <a:defRPr b="0" i="0" sz="1050" u="none" cap="none" strike="noStrike">
                <a:solidFill>
                  <a:schemeClr val="lt1"/>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3 Pictures">
  <p:cSld name="Subtitle and 3 Pictures">
    <p:spTree>
      <p:nvGrpSpPr>
        <p:cNvPr id="38" name="Shape 38"/>
        <p:cNvGrpSpPr/>
        <p:nvPr/>
      </p:nvGrpSpPr>
      <p:grpSpPr>
        <a:xfrm>
          <a:off x="0" y="0"/>
          <a:ext cx="0" cy="0"/>
          <a:chOff x="0" y="0"/>
          <a:chExt cx="0" cy="0"/>
        </a:xfrm>
      </p:grpSpPr>
      <p:sp>
        <p:nvSpPr>
          <p:cNvPr id="39" name="Google Shape;39;p29"/>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29"/>
          <p:cNvSpPr txBox="1"/>
          <p:nvPr>
            <p:ph idx="1" type="body"/>
          </p:nvPr>
        </p:nvSpPr>
        <p:spPr>
          <a:xfrm>
            <a:off x="407987" y="1592263"/>
            <a:ext cx="3708401" cy="668337"/>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Clr>
                <a:schemeClr val="accent2"/>
              </a:buClr>
              <a:buSzPts val="2100"/>
              <a:buNone/>
              <a:defRPr b="1" sz="21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29"/>
          <p:cNvSpPr txBox="1"/>
          <p:nvPr>
            <p:ph idx="2" type="body"/>
          </p:nvPr>
        </p:nvSpPr>
        <p:spPr>
          <a:xfrm>
            <a:off x="8075612" y="1604966"/>
            <a:ext cx="3713187" cy="655634"/>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4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2" name="Google Shape;42;p29"/>
          <p:cNvSpPr/>
          <p:nvPr>
            <p:ph idx="3" type="pic"/>
          </p:nvPr>
        </p:nvSpPr>
        <p:spPr>
          <a:xfrm>
            <a:off x="407989" y="2420938"/>
            <a:ext cx="3708400" cy="3779837"/>
          </a:xfrm>
          <a:prstGeom prst="rect">
            <a:avLst/>
          </a:prstGeom>
          <a:solidFill>
            <a:schemeClr val="lt1"/>
          </a:solidFill>
          <a:ln>
            <a:noFill/>
          </a:ln>
        </p:spPr>
      </p:sp>
      <p:sp>
        <p:nvSpPr>
          <p:cNvPr id="43" name="Google Shape;43;p29"/>
          <p:cNvSpPr/>
          <p:nvPr>
            <p:ph idx="4" type="pic"/>
          </p:nvPr>
        </p:nvSpPr>
        <p:spPr>
          <a:xfrm>
            <a:off x="8075613" y="2416175"/>
            <a:ext cx="3713187" cy="3779837"/>
          </a:xfrm>
          <a:prstGeom prst="rect">
            <a:avLst/>
          </a:prstGeom>
          <a:solidFill>
            <a:schemeClr val="lt1"/>
          </a:solidFill>
          <a:ln>
            <a:noFill/>
          </a:ln>
        </p:spPr>
      </p:sp>
      <p:sp>
        <p:nvSpPr>
          <p:cNvPr id="44" name="Google Shape;44;p29"/>
          <p:cNvSpPr txBox="1"/>
          <p:nvPr>
            <p:ph idx="5" type="body"/>
          </p:nvPr>
        </p:nvSpPr>
        <p:spPr>
          <a:xfrm>
            <a:off x="4253846" y="1601227"/>
            <a:ext cx="3708401" cy="66833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400"/>
              </a:spcBef>
              <a:spcAft>
                <a:spcPts val="0"/>
              </a:spcAft>
              <a:buClr>
                <a:schemeClr val="accent2"/>
              </a:buClr>
              <a:buSzPts val="2100"/>
              <a:buNone/>
              <a:defRPr b="1" sz="21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29"/>
          <p:cNvSpPr/>
          <p:nvPr>
            <p:ph idx="6" type="pic"/>
          </p:nvPr>
        </p:nvSpPr>
        <p:spPr>
          <a:xfrm>
            <a:off x="4253848" y="2429902"/>
            <a:ext cx="3708400" cy="3779837"/>
          </a:xfrm>
          <a:prstGeom prst="rect">
            <a:avLst/>
          </a:prstGeom>
          <a:solidFill>
            <a:schemeClr val="lt1"/>
          </a:solidFill>
          <a:ln>
            <a:noFill/>
          </a:ln>
        </p:spPr>
      </p:sp>
      <p:sp>
        <p:nvSpPr>
          <p:cNvPr id="46" name="Google Shape;46;p29"/>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Picture">
  <p:cSld name="Big Picture">
    <p:spTree>
      <p:nvGrpSpPr>
        <p:cNvPr id="47" name="Shape 47"/>
        <p:cNvGrpSpPr/>
        <p:nvPr/>
      </p:nvGrpSpPr>
      <p:grpSpPr>
        <a:xfrm>
          <a:off x="0" y="0"/>
          <a:ext cx="0" cy="0"/>
          <a:chOff x="0" y="0"/>
          <a:chExt cx="0" cy="0"/>
        </a:xfrm>
      </p:grpSpPr>
      <p:sp>
        <p:nvSpPr>
          <p:cNvPr id="48" name="Google Shape;48;p23"/>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23"/>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50" name="Google Shape;50;p23"/>
          <p:cNvSpPr/>
          <p:nvPr>
            <p:ph idx="2" type="pic"/>
          </p:nvPr>
        </p:nvSpPr>
        <p:spPr>
          <a:xfrm>
            <a:off x="407988" y="1439863"/>
            <a:ext cx="11376025" cy="4760912"/>
          </a:xfrm>
          <a:prstGeom prst="rect">
            <a:avLst/>
          </a:prstGeom>
          <a:solidFill>
            <a:schemeClr val="lt1"/>
          </a:solid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ed Content">
  <p:cSld name="Bulleted Content">
    <p:spTree>
      <p:nvGrpSpPr>
        <p:cNvPr id="51" name="Shape 51"/>
        <p:cNvGrpSpPr/>
        <p:nvPr/>
      </p:nvGrpSpPr>
      <p:grpSpPr>
        <a:xfrm>
          <a:off x="0" y="0"/>
          <a:ext cx="0" cy="0"/>
          <a:chOff x="0" y="0"/>
          <a:chExt cx="0" cy="0"/>
        </a:xfrm>
      </p:grpSpPr>
      <p:sp>
        <p:nvSpPr>
          <p:cNvPr id="52" name="Google Shape;52;p35"/>
          <p:cNvSpPr txBox="1"/>
          <p:nvPr>
            <p:ph idx="1" type="body"/>
          </p:nvPr>
        </p:nvSpPr>
        <p:spPr>
          <a:xfrm>
            <a:off x="407989" y="1592263"/>
            <a:ext cx="11376024" cy="4608512"/>
          </a:xfrm>
          <a:prstGeom prst="rect">
            <a:avLst/>
          </a:prstGeom>
          <a:noFill/>
          <a:ln>
            <a:noFill/>
          </a:ln>
        </p:spPr>
        <p:txBody>
          <a:bodyPr anchorCtr="0" anchor="t" bIns="0" lIns="0" spcFirstLastPara="1" rIns="0" wrap="square" tIns="0">
            <a:noAutofit/>
          </a:bodyPr>
          <a:lstStyle>
            <a:lvl1pPr indent="-406400" lvl="0" marL="457200" algn="l">
              <a:lnSpc>
                <a:spcPct val="90000"/>
              </a:lnSpc>
              <a:spcBef>
                <a:spcPts val="1800"/>
              </a:spcBef>
              <a:spcAft>
                <a:spcPts val="0"/>
              </a:spcAft>
              <a:buClr>
                <a:srgbClr val="171717"/>
              </a:buClr>
              <a:buSzPts val="2800"/>
              <a:buFont typeface="Arial"/>
              <a:buChar char="•"/>
              <a:defRPr>
                <a:solidFill>
                  <a:srgbClr val="171717"/>
                </a:solidFill>
              </a:defRPr>
            </a:lvl1pPr>
            <a:lvl2pPr indent="-342900" lvl="1" marL="914400" algn="l">
              <a:lnSpc>
                <a:spcPct val="100000"/>
              </a:lnSpc>
              <a:spcBef>
                <a:spcPts val="500"/>
              </a:spcBef>
              <a:spcAft>
                <a:spcPts val="0"/>
              </a:spcAft>
              <a:buClr>
                <a:srgbClr val="171717"/>
              </a:buClr>
              <a:buSzPts val="1800"/>
              <a:buFont typeface="Arial"/>
              <a:buChar char="•"/>
              <a:defRPr sz="1800">
                <a:solidFill>
                  <a:srgbClr val="171717"/>
                </a:solidFill>
              </a:defRPr>
            </a:lvl2pPr>
            <a:lvl3pPr indent="-342900" lvl="2" marL="1371600" algn="l">
              <a:lnSpc>
                <a:spcPct val="100000"/>
              </a:lnSpc>
              <a:spcBef>
                <a:spcPts val="500"/>
              </a:spcBef>
              <a:spcAft>
                <a:spcPts val="0"/>
              </a:spcAft>
              <a:buClr>
                <a:srgbClr val="171717"/>
              </a:buClr>
              <a:buSzPts val="1800"/>
              <a:buFont typeface="Arial"/>
              <a:buChar char="•"/>
              <a:defRPr sz="1800">
                <a:solidFill>
                  <a:srgbClr val="171717"/>
                </a:solidFill>
              </a:defRPr>
            </a:lvl3pPr>
            <a:lvl4pPr indent="-330200" lvl="3" marL="1828800" algn="l">
              <a:lnSpc>
                <a:spcPct val="100000"/>
              </a:lnSpc>
              <a:spcBef>
                <a:spcPts val="500"/>
              </a:spcBef>
              <a:spcAft>
                <a:spcPts val="0"/>
              </a:spcAft>
              <a:buClr>
                <a:srgbClr val="171717"/>
              </a:buClr>
              <a:buSzPts val="1600"/>
              <a:buFont typeface="Arial"/>
              <a:buChar char="•"/>
              <a:defRPr sz="1600">
                <a:solidFill>
                  <a:srgbClr val="171717"/>
                </a:solidFill>
              </a:defRPr>
            </a:lvl4pPr>
            <a:lvl5pPr indent="-330200" lvl="4" marL="2286000" algn="l">
              <a:lnSpc>
                <a:spcPct val="90000"/>
              </a:lnSpc>
              <a:spcBef>
                <a:spcPts val="500"/>
              </a:spcBef>
              <a:spcAft>
                <a:spcPts val="0"/>
              </a:spcAft>
              <a:buClr>
                <a:srgbClr val="171717"/>
              </a:buClr>
              <a:buSzPts val="1600"/>
              <a:buFont typeface="Arial"/>
              <a:buChar char="•"/>
              <a:defRPr>
                <a:solidFill>
                  <a:srgbClr val="171717"/>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35"/>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35"/>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Alt">
  <p:cSld name="Default Alt">
    <p:spTree>
      <p:nvGrpSpPr>
        <p:cNvPr id="55" name="Shape 55"/>
        <p:cNvGrpSpPr/>
        <p:nvPr/>
      </p:nvGrpSpPr>
      <p:grpSpPr>
        <a:xfrm>
          <a:off x="0" y="0"/>
          <a:ext cx="0" cy="0"/>
          <a:chOff x="0" y="0"/>
          <a:chExt cx="0" cy="0"/>
        </a:xfrm>
      </p:grpSpPr>
      <p:sp>
        <p:nvSpPr>
          <p:cNvPr id="56" name="Google Shape;56;g2113178a537_2_257"/>
          <p:cNvSpPr txBox="1"/>
          <p:nvPr>
            <p:ph type="title"/>
          </p:nvPr>
        </p:nvSpPr>
        <p:spPr>
          <a:xfrm>
            <a:off x="609600" y="233493"/>
            <a:ext cx="10969200" cy="715800"/>
          </a:xfrm>
          <a:prstGeom prst="rect">
            <a:avLst/>
          </a:prstGeom>
          <a:noFill/>
          <a:ln>
            <a:noFill/>
          </a:ln>
        </p:spPr>
        <p:txBody>
          <a:bodyPr anchorCtr="0" anchor="ctr" bIns="45700" lIns="45700" spcFirstLastPara="1" rIns="45700" wrap="square" tIns="45700">
            <a:normAutofit/>
          </a:bodyPr>
          <a:lstStyle>
            <a:lvl1pPr lvl="0" algn="l">
              <a:lnSpc>
                <a:spcPct val="100000"/>
              </a:lnSpc>
              <a:spcBef>
                <a:spcPts val="0"/>
              </a:spcBef>
              <a:spcAft>
                <a:spcPts val="0"/>
              </a:spcAft>
              <a:buClr>
                <a:srgbClr val="5AA3D9"/>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g2113178a537_2_257"/>
          <p:cNvSpPr txBox="1"/>
          <p:nvPr>
            <p:ph idx="1" type="body"/>
          </p:nvPr>
        </p:nvSpPr>
        <p:spPr>
          <a:xfrm>
            <a:off x="609601" y="1245522"/>
            <a:ext cx="10968600" cy="48219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900"/>
              </a:spcBef>
              <a:spcAft>
                <a:spcPts val="0"/>
              </a:spcAft>
              <a:buSzPts val="1800"/>
              <a:buChar char="▪"/>
              <a:defRPr/>
            </a:lvl1pPr>
            <a:lvl2pPr indent="-381000" lvl="1" marL="914400" algn="l">
              <a:lnSpc>
                <a:spcPct val="100000"/>
              </a:lnSpc>
              <a:spcBef>
                <a:spcPts val="900"/>
              </a:spcBef>
              <a:spcAft>
                <a:spcPts val="0"/>
              </a:spcAft>
              <a:buSzPts val="2400"/>
              <a:buChar char="▪"/>
              <a:defRPr sz="2400"/>
            </a:lvl2pPr>
            <a:lvl3pPr indent="-355600" lvl="2" marL="1371600" algn="l">
              <a:lnSpc>
                <a:spcPct val="100000"/>
              </a:lnSpc>
              <a:spcBef>
                <a:spcPts val="900"/>
              </a:spcBef>
              <a:spcAft>
                <a:spcPts val="0"/>
              </a:spcAft>
              <a:buSzPts val="2000"/>
              <a:buChar char="▪"/>
              <a:defRPr sz="2000"/>
            </a:lvl3pPr>
            <a:lvl4pPr indent="-342900" lvl="3" marL="1828800" algn="l">
              <a:lnSpc>
                <a:spcPct val="100000"/>
              </a:lnSpc>
              <a:spcBef>
                <a:spcPts val="900"/>
              </a:spcBef>
              <a:spcAft>
                <a:spcPts val="0"/>
              </a:spcAft>
              <a:buSzPts val="1800"/>
              <a:buChar char="▪"/>
              <a:defRPr sz="1800"/>
            </a:lvl4pPr>
            <a:lvl5pPr indent="-330200" lvl="4" marL="2286000" algn="l">
              <a:lnSpc>
                <a:spcPct val="100000"/>
              </a:lnSpc>
              <a:spcBef>
                <a:spcPts val="900"/>
              </a:spcBef>
              <a:spcAft>
                <a:spcPts val="0"/>
              </a:spcAft>
              <a:buSzPts val="1600"/>
              <a:buChar char="▪"/>
              <a:defRPr sz="1600"/>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58" name="Google Shape;58;g2113178a537_2_257"/>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Picture">
  <p:cSld name="Text and Picture">
    <p:spTree>
      <p:nvGrpSpPr>
        <p:cNvPr id="59" name="Shape 59"/>
        <p:cNvGrpSpPr/>
        <p:nvPr/>
      </p:nvGrpSpPr>
      <p:grpSpPr>
        <a:xfrm>
          <a:off x="0" y="0"/>
          <a:ext cx="0" cy="0"/>
          <a:chOff x="0" y="0"/>
          <a:chExt cx="0" cy="0"/>
        </a:xfrm>
      </p:grpSpPr>
      <p:sp>
        <p:nvSpPr>
          <p:cNvPr id="60" name="Google Shape;60;p25"/>
          <p:cNvSpPr txBox="1"/>
          <p:nvPr>
            <p:ph type="title"/>
          </p:nvPr>
        </p:nvSpPr>
        <p:spPr>
          <a:xfrm>
            <a:off x="407989" y="373593"/>
            <a:ext cx="5616574"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25"/>
          <p:cNvSpPr txBox="1"/>
          <p:nvPr>
            <p:ph idx="1" type="body"/>
          </p:nvPr>
        </p:nvSpPr>
        <p:spPr>
          <a:xfrm>
            <a:off x="407987" y="1598658"/>
            <a:ext cx="5616575" cy="4608512"/>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2800"/>
              <a:buNone/>
              <a:defRPr>
                <a:solidFill>
                  <a:srgbClr val="171717"/>
                </a:solidFill>
              </a:defRPr>
            </a:lvl1pPr>
            <a:lvl2pPr indent="-381000" lvl="1" marL="914400" algn="l">
              <a:lnSpc>
                <a:spcPct val="100000"/>
              </a:lnSpc>
              <a:spcBef>
                <a:spcPts val="500"/>
              </a:spcBef>
              <a:spcAft>
                <a:spcPts val="0"/>
              </a:spcAft>
              <a:buClr>
                <a:srgbClr val="171717"/>
              </a:buClr>
              <a:buSzPts val="24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2" name="Google Shape;62;p25"/>
          <p:cNvSpPr/>
          <p:nvPr>
            <p:ph idx="2" type="pic"/>
          </p:nvPr>
        </p:nvSpPr>
        <p:spPr>
          <a:xfrm>
            <a:off x="6167438" y="0"/>
            <a:ext cx="6024562" cy="6317986"/>
          </a:xfrm>
          <a:prstGeom prst="rect">
            <a:avLst/>
          </a:prstGeom>
          <a:solidFill>
            <a:schemeClr val="lt1"/>
          </a:solidFill>
          <a:ln>
            <a:noFill/>
          </a:ln>
        </p:spPr>
      </p:sp>
      <p:sp>
        <p:nvSpPr>
          <p:cNvPr id="63" name="Google Shape;63;p25"/>
          <p:cNvSpPr txBox="1"/>
          <p:nvPr>
            <p:ph idx="10" type="dt"/>
          </p:nvPr>
        </p:nvSpPr>
        <p:spPr>
          <a:xfrm>
            <a:off x="3248526" y="6408000"/>
            <a:ext cx="867862" cy="365125"/>
          </a:xfrm>
          <a:prstGeom prst="rect">
            <a:avLst/>
          </a:prstGeom>
          <a:noFill/>
          <a:ln>
            <a:noFill/>
          </a:ln>
        </p:spPr>
        <p:txBody>
          <a:bodyPr anchorCtr="0" anchor="ctr" bIns="0" lIns="0" spcFirstLastPara="1" rIns="0" wrap="square" tIns="0">
            <a:noAutofit/>
          </a:bodyPr>
          <a:lstStyle>
            <a:lvl1pPr lv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4" name="Google Shape;64;p25"/>
          <p:cNvSpPr txBox="1"/>
          <p:nvPr>
            <p:ph idx="11" type="ftr"/>
          </p:nvPr>
        </p:nvSpPr>
        <p:spPr>
          <a:xfrm>
            <a:off x="4259262" y="6408000"/>
            <a:ext cx="6572221"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5" name="Google Shape;65;p25"/>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11" Type="http://schemas.openxmlformats.org/officeDocument/2006/relationships/slideLayout" Target="../slideLayouts/slideLayout10.xml"/><Relationship Id="rId22" Type="http://schemas.openxmlformats.org/officeDocument/2006/relationships/slideLayout" Target="../slideLayouts/slideLayout21.xml"/><Relationship Id="rId10" Type="http://schemas.openxmlformats.org/officeDocument/2006/relationships/slideLayout" Target="../slideLayouts/slideLayout9.xml"/><Relationship Id="rId21" Type="http://schemas.openxmlformats.org/officeDocument/2006/relationships/slideLayout" Target="../slideLayouts/slideLayout20.xml"/><Relationship Id="rId13" Type="http://schemas.openxmlformats.org/officeDocument/2006/relationships/slideLayout" Target="../slideLayouts/slideLayout12.xml"/><Relationship Id="rId24" Type="http://schemas.openxmlformats.org/officeDocument/2006/relationships/theme" Target="../theme/theme1.xml"/><Relationship Id="rId12" Type="http://schemas.openxmlformats.org/officeDocument/2006/relationships/slideLayout" Target="../slideLayouts/slideLayout11.xml"/><Relationship Id="rId23" Type="http://schemas.openxmlformats.org/officeDocument/2006/relationships/slideLayout" Target="../slideLayouts/slideLayout22.xml"/><Relationship Id="rId1" Type="http://schemas.openxmlformats.org/officeDocument/2006/relationships/image" Target="../media/image3.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19" Type="http://schemas.openxmlformats.org/officeDocument/2006/relationships/slideLayout" Target="../slideLayouts/slideLayout18.xml"/><Relationship Id="rId6" Type="http://schemas.openxmlformats.org/officeDocument/2006/relationships/slideLayout" Target="../slideLayouts/slideLayout5.xml"/><Relationship Id="rId18" Type="http://schemas.openxmlformats.org/officeDocument/2006/relationships/slideLayout" Target="../slideLayouts/slideLayout17.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8"/>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marR="0" rtl="0" algn="l">
              <a:lnSpc>
                <a:spcPct val="90000"/>
              </a:lnSpc>
              <a:spcBef>
                <a:spcPts val="0"/>
              </a:spcBef>
              <a:spcAft>
                <a:spcPts val="0"/>
              </a:spcAft>
              <a:buClr>
                <a:schemeClr val="dk1"/>
              </a:buClr>
              <a:buSzPts val="3600"/>
              <a:buFont typeface="Arial"/>
              <a:buNone/>
              <a:defRPr b="1" i="0" sz="36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11" name="Google Shape;11;p18"/>
          <p:cNvPicPr preferRelativeResize="0"/>
          <p:nvPr/>
        </p:nvPicPr>
        <p:blipFill rotWithShape="1">
          <a:blip r:embed="rId1">
            <a:alphaModFix/>
          </a:blip>
          <a:srcRect b="0" l="0" r="79047" t="0"/>
          <a:stretch/>
        </p:blipFill>
        <p:spPr>
          <a:xfrm>
            <a:off x="9637550" y="6333950"/>
            <a:ext cx="2554450" cy="533400"/>
          </a:xfrm>
          <a:prstGeom prst="rect">
            <a:avLst/>
          </a:prstGeom>
          <a:noFill/>
          <a:ln>
            <a:noFill/>
          </a:ln>
        </p:spPr>
      </p:pic>
      <p:sp>
        <p:nvSpPr>
          <p:cNvPr id="12" name="Google Shape;12;p18"/>
          <p:cNvSpPr txBox="1"/>
          <p:nvPr>
            <p:ph idx="1" type="body"/>
          </p:nvPr>
        </p:nvSpPr>
        <p:spPr>
          <a:xfrm>
            <a:off x="407989" y="1592263"/>
            <a:ext cx="11376024" cy="4608512"/>
          </a:xfrm>
          <a:prstGeom prst="rect">
            <a:avLst/>
          </a:prstGeom>
          <a:noFill/>
          <a:ln>
            <a:noFill/>
          </a:ln>
        </p:spPr>
        <p:txBody>
          <a:bodyPr anchorCtr="0" anchor="t" bIns="0" lIns="0" spcFirstLastPara="1" rIns="0" wrap="square" tIns="0">
            <a:noAutofit/>
          </a:bodyPr>
          <a:lstStyle>
            <a:lvl1pPr indent="-228600" lvl="0" marL="457200" marR="0" rtl="0" algn="l">
              <a:lnSpc>
                <a:spcPct val="90000"/>
              </a:lnSpc>
              <a:spcBef>
                <a:spcPts val="1800"/>
              </a:spcBef>
              <a:spcAft>
                <a:spcPts val="0"/>
              </a:spcAft>
              <a:buClr>
                <a:srgbClr val="171717"/>
              </a:buClr>
              <a:buSzPts val="2800"/>
              <a:buFont typeface="Arial"/>
              <a:buNone/>
              <a:defRPr b="1" i="0" sz="2800" u="none" cap="none" strike="noStrike">
                <a:solidFill>
                  <a:srgbClr val="171717"/>
                </a:solidFill>
                <a:latin typeface="Arial"/>
                <a:ea typeface="Arial"/>
                <a:cs typeface="Arial"/>
                <a:sym typeface="Arial"/>
              </a:defRPr>
            </a:lvl1pPr>
            <a:lvl2pPr indent="-381000" lvl="1" marL="914400" marR="0" rtl="0" algn="l">
              <a:lnSpc>
                <a:spcPct val="100000"/>
              </a:lnSpc>
              <a:spcBef>
                <a:spcPts val="500"/>
              </a:spcBef>
              <a:spcAft>
                <a:spcPts val="0"/>
              </a:spcAft>
              <a:buClr>
                <a:srgbClr val="171717"/>
              </a:buClr>
              <a:buSzPts val="2400"/>
              <a:buFont typeface="Arial"/>
              <a:buChar char="•"/>
              <a:defRPr b="0" i="0" sz="2400" u="none" cap="none" strike="noStrike">
                <a:solidFill>
                  <a:srgbClr val="171717"/>
                </a:solidFill>
                <a:latin typeface="Arial"/>
                <a:ea typeface="Arial"/>
                <a:cs typeface="Arial"/>
                <a:sym typeface="Arial"/>
              </a:defRPr>
            </a:lvl2pPr>
            <a:lvl3pPr indent="-355600" lvl="2" marL="1371600" marR="0" rtl="0" algn="l">
              <a:lnSpc>
                <a:spcPct val="100000"/>
              </a:lnSpc>
              <a:spcBef>
                <a:spcPts val="500"/>
              </a:spcBef>
              <a:spcAft>
                <a:spcPts val="0"/>
              </a:spcAft>
              <a:buClr>
                <a:srgbClr val="171717"/>
              </a:buClr>
              <a:buSzPts val="2000"/>
              <a:buFont typeface="Arial"/>
              <a:buChar char="•"/>
              <a:defRPr b="0" i="0" sz="2000" u="none" cap="none" strike="noStrike">
                <a:solidFill>
                  <a:srgbClr val="171717"/>
                </a:solidFill>
                <a:latin typeface="Arial"/>
                <a:ea typeface="Arial"/>
                <a:cs typeface="Arial"/>
                <a:sym typeface="Arial"/>
              </a:defRPr>
            </a:lvl3pPr>
            <a:lvl4pPr indent="-355600" lvl="3" marL="1828800" marR="0" rtl="0" algn="l">
              <a:lnSpc>
                <a:spcPct val="100000"/>
              </a:lnSpc>
              <a:spcBef>
                <a:spcPts val="500"/>
              </a:spcBef>
              <a:spcAft>
                <a:spcPts val="0"/>
              </a:spcAft>
              <a:buClr>
                <a:srgbClr val="171717"/>
              </a:buClr>
              <a:buSzPts val="2000"/>
              <a:buFont typeface="Arial"/>
              <a:buChar char="•"/>
              <a:defRPr b="0" i="0" sz="2000" u="none" cap="none" strike="noStrike">
                <a:solidFill>
                  <a:srgbClr val="171717"/>
                </a:solidFill>
                <a:latin typeface="Arial"/>
                <a:ea typeface="Arial"/>
                <a:cs typeface="Arial"/>
                <a:sym typeface="Arial"/>
              </a:defRPr>
            </a:lvl4pPr>
            <a:lvl5pPr indent="-330200" lvl="4" marL="2286000" marR="0" rtl="0" algn="l">
              <a:lnSpc>
                <a:spcPct val="90000"/>
              </a:lnSpc>
              <a:spcBef>
                <a:spcPts val="500"/>
              </a:spcBef>
              <a:spcAft>
                <a:spcPts val="0"/>
              </a:spcAft>
              <a:buClr>
                <a:schemeClr val="accent6"/>
              </a:buClr>
              <a:buSzPts val="1600"/>
              <a:buFont typeface="Arial"/>
              <a:buChar char="•"/>
              <a:defRPr b="0" i="0" sz="1600" u="none" cap="none" strike="noStrike">
                <a:solidFill>
                  <a:schemeClr val="accent6"/>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3" name="Google Shape;13;p18"/>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lvl1pPr indent="0" lvl="0" marL="0" marR="0" rtl="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50"/>
              <a:buFont typeface="Arial"/>
              <a:buNone/>
              <a:defRPr b="0" i="0" sz="105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indico.cern.ch/event/1412225/timetable/#2024121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 Id="rId3" Type="http://schemas.openxmlformats.org/officeDocument/2006/relationships/image" Target="../media/image22.gif"/><Relationship Id="rId4" Type="http://schemas.openxmlformats.org/officeDocument/2006/relationships/image" Target="../media/image28.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4.png"/><Relationship Id="rId4" Type="http://schemas.openxmlformats.org/officeDocument/2006/relationships/image" Target="../media/image90.png"/><Relationship Id="rId5" Type="http://schemas.openxmlformats.org/officeDocument/2006/relationships/image" Target="../media/image4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5.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42.png"/><Relationship Id="rId4" Type="http://schemas.openxmlformats.org/officeDocument/2006/relationships/image" Target="../media/image32.png"/><Relationship Id="rId5" Type="http://schemas.openxmlformats.org/officeDocument/2006/relationships/image" Target="../media/image43.png"/><Relationship Id="rId6" Type="http://schemas.openxmlformats.org/officeDocument/2006/relationships/image" Target="../media/image3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124.png"/><Relationship Id="rId4" Type="http://schemas.openxmlformats.org/officeDocument/2006/relationships/image" Target="../media/image8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9.pn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38.png"/><Relationship Id="rId4" Type="http://schemas.openxmlformats.org/officeDocument/2006/relationships/image" Target="../media/image41.png"/><Relationship Id="rId5" Type="http://schemas.openxmlformats.org/officeDocument/2006/relationships/image" Target="../media/image47.png"/><Relationship Id="rId6" Type="http://schemas.openxmlformats.org/officeDocument/2006/relationships/image" Target="../media/image4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9.xml"/><Relationship Id="rId3" Type="http://schemas.openxmlformats.org/officeDocument/2006/relationships/image" Target="../media/image61.png"/><Relationship Id="rId4" Type="http://schemas.openxmlformats.org/officeDocument/2006/relationships/image" Target="../media/image6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2.gif"/><Relationship Id="rId4" Type="http://schemas.openxmlformats.org/officeDocument/2006/relationships/image" Target="../media/image17.png"/><Relationship Id="rId5" Type="http://schemas.openxmlformats.org/officeDocument/2006/relationships/image" Target="../media/image25.png"/><Relationship Id="rId6" Type="http://schemas.openxmlformats.org/officeDocument/2006/relationships/image" Target="../media/image2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49.png"/><Relationship Id="rId4" Type="http://schemas.openxmlformats.org/officeDocument/2006/relationships/image" Target="../media/image5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1.xml"/><Relationship Id="rId3" Type="http://schemas.openxmlformats.org/officeDocument/2006/relationships/image" Target="../media/image8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 Id="rId3" Type="http://schemas.openxmlformats.org/officeDocument/2006/relationships/image" Target="../media/image52.png"/><Relationship Id="rId4" Type="http://schemas.openxmlformats.org/officeDocument/2006/relationships/image" Target="../media/image5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3.xml"/><Relationship Id="rId3" Type="http://schemas.openxmlformats.org/officeDocument/2006/relationships/image" Target="../media/image53.png"/><Relationship Id="rId4" Type="http://schemas.openxmlformats.org/officeDocument/2006/relationships/image" Target="../media/image5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5.xml"/><Relationship Id="rId3" Type="http://schemas.openxmlformats.org/officeDocument/2006/relationships/image" Target="../media/image116.png"/><Relationship Id="rId4" Type="http://schemas.openxmlformats.org/officeDocument/2006/relationships/image" Target="../media/image6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6.xml"/><Relationship Id="rId3" Type="http://schemas.openxmlformats.org/officeDocument/2006/relationships/image" Target="../media/image9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0" Type="http://schemas.openxmlformats.org/officeDocument/2006/relationships/hyperlink" Target="https://cds.cern.ch/record/2131864/files/CERN-ACC-2016-0011.pdf" TargetMode="External"/><Relationship Id="rId1" Type="http://schemas.openxmlformats.org/officeDocument/2006/relationships/slideLayout" Target="../slideLayouts/slideLayout4.xml"/><Relationship Id="rId2" Type="http://schemas.openxmlformats.org/officeDocument/2006/relationships/notesSlide" Target="../notesSlides/notesSlide28.xml"/><Relationship Id="rId3" Type="http://schemas.openxmlformats.org/officeDocument/2006/relationships/hyperlink" Target="https://indico.cern.ch/event/1129683/" TargetMode="External"/><Relationship Id="rId4" Type="http://schemas.openxmlformats.org/officeDocument/2006/relationships/hyperlink" Target="https://accelconf.web.cern.ch/ipac2023/pdf/THPL082.pdf" TargetMode="External"/><Relationship Id="rId9" Type="http://schemas.openxmlformats.org/officeDocument/2006/relationships/hyperlink" Target="https://indico.cern.ch/event/1097265/contributions/4617018/attachments/2353783/" TargetMode="External"/><Relationship Id="rId5" Type="http://schemas.openxmlformats.org/officeDocument/2006/relationships/hyperlink" Target="https://indico.cern.ch/event/1397881/" TargetMode="External"/><Relationship Id="rId6" Type="http://schemas.openxmlformats.org/officeDocument/2006/relationships/hyperlink" Target="https://indico.cern.ch/event/1281084/" TargetMode="External"/><Relationship Id="rId7" Type="http://schemas.openxmlformats.org/officeDocument/2006/relationships/hyperlink" Target="https://indico.cern.ch/event/1350731/" TargetMode="External"/><Relationship Id="rId8" Type="http://schemas.openxmlformats.org/officeDocument/2006/relationships/hyperlink" Target="https://www.jacow.org/ipac2024/pdf/THPG58.pdf"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 Id="rId3" Type="http://schemas.openxmlformats.org/officeDocument/2006/relationships/image" Target="../media/image12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1.xml"/><Relationship Id="rId3" Type="http://schemas.openxmlformats.org/officeDocument/2006/relationships/image" Target="../media/image12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2.xml"/><Relationship Id="rId3" Type="http://schemas.openxmlformats.org/officeDocument/2006/relationships/image" Target="../media/image63.png"/><Relationship Id="rId4" Type="http://schemas.openxmlformats.org/officeDocument/2006/relationships/image" Target="../media/image5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3.xml"/><Relationship Id="rId3" Type="http://schemas.openxmlformats.org/officeDocument/2006/relationships/image" Target="../media/image5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4.xml"/><Relationship Id="rId3" Type="http://schemas.openxmlformats.org/officeDocument/2006/relationships/image" Target="../media/image5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5.xml"/><Relationship Id="rId3" Type="http://schemas.openxmlformats.org/officeDocument/2006/relationships/image" Target="../media/image59.png"/><Relationship Id="rId4" Type="http://schemas.openxmlformats.org/officeDocument/2006/relationships/image" Target="../media/image6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8.xml"/><Relationship Id="rId3" Type="http://schemas.openxmlformats.org/officeDocument/2006/relationships/image" Target="../media/image64.png"/><Relationship Id="rId4" Type="http://schemas.openxmlformats.org/officeDocument/2006/relationships/image" Target="../media/image67.jpg"/><Relationship Id="rId5" Type="http://schemas.openxmlformats.org/officeDocument/2006/relationships/image" Target="../media/image68.png"/><Relationship Id="rId6" Type="http://schemas.openxmlformats.org/officeDocument/2006/relationships/image" Target="../media/image66.png"/><Relationship Id="rId7" Type="http://schemas.openxmlformats.org/officeDocument/2006/relationships/image" Target="../media/image6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9.xml"/><Relationship Id="rId3" Type="http://schemas.openxmlformats.org/officeDocument/2006/relationships/image" Target="../media/image87.png"/><Relationship Id="rId4" Type="http://schemas.openxmlformats.org/officeDocument/2006/relationships/image" Target="../media/image10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31.png"/><Relationship Id="rId4" Type="http://schemas.openxmlformats.org/officeDocument/2006/relationships/image" Target="../media/image27.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0.xml"/><Relationship Id="rId3" Type="http://schemas.openxmlformats.org/officeDocument/2006/relationships/image" Target="../media/image70.png"/><Relationship Id="rId4" Type="http://schemas.openxmlformats.org/officeDocument/2006/relationships/image" Target="../media/image7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1.xml"/><Relationship Id="rId3" Type="http://schemas.openxmlformats.org/officeDocument/2006/relationships/image" Target="../media/image7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2.xml"/><Relationship Id="rId3" Type="http://schemas.openxmlformats.org/officeDocument/2006/relationships/image" Target="../media/image75.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3.xml"/><Relationship Id="rId3" Type="http://schemas.openxmlformats.org/officeDocument/2006/relationships/image" Target="../media/image7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4.xml"/><Relationship Id="rId3" Type="http://schemas.openxmlformats.org/officeDocument/2006/relationships/image" Target="../media/image77.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5.xml"/><Relationship Id="rId3" Type="http://schemas.openxmlformats.org/officeDocument/2006/relationships/image" Target="../media/image17.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6.xml"/><Relationship Id="rId3" Type="http://schemas.openxmlformats.org/officeDocument/2006/relationships/image" Target="../media/image73.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7.xml"/><Relationship Id="rId3" Type="http://schemas.openxmlformats.org/officeDocument/2006/relationships/image" Target="../media/image79.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26.png"/><Relationship Id="rId4" Type="http://schemas.openxmlformats.org/officeDocument/2006/relationships/image" Target="../media/image40.png"/><Relationship Id="rId5" Type="http://schemas.openxmlformats.org/officeDocument/2006/relationships/image" Target="../media/image37.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0.xml"/><Relationship Id="rId3" Type="http://schemas.openxmlformats.org/officeDocument/2006/relationships/image" Target="../media/image80.jp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 Id="rId3" Type="http://schemas.openxmlformats.org/officeDocument/2006/relationships/image" Target="../media/image8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2.xml"/><Relationship Id="rId3" Type="http://schemas.openxmlformats.org/officeDocument/2006/relationships/image" Target="../media/image81.png"/><Relationship Id="rId4" Type="http://schemas.openxmlformats.org/officeDocument/2006/relationships/image" Target="../media/image84.png"/><Relationship Id="rId5" Type="http://schemas.openxmlformats.org/officeDocument/2006/relationships/image" Target="../media/image99.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 Id="rId3" Type="http://schemas.openxmlformats.org/officeDocument/2006/relationships/image" Target="../media/image83.png"/><Relationship Id="rId4" Type="http://schemas.openxmlformats.org/officeDocument/2006/relationships/image" Target="../media/image21.png"/><Relationship Id="rId5" Type="http://schemas.openxmlformats.org/officeDocument/2006/relationships/image" Target="../media/image85.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 Id="rId3" Type="http://schemas.openxmlformats.org/officeDocument/2006/relationships/image" Target="../media/image125.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5.xml"/><Relationship Id="rId3" Type="http://schemas.openxmlformats.org/officeDocument/2006/relationships/image" Target="../media/image92.png"/><Relationship Id="rId4" Type="http://schemas.openxmlformats.org/officeDocument/2006/relationships/image" Target="../media/image93.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6.xml"/><Relationship Id="rId3" Type="http://schemas.openxmlformats.org/officeDocument/2006/relationships/image" Target="../media/image91.png"/><Relationship Id="rId4" Type="http://schemas.openxmlformats.org/officeDocument/2006/relationships/image" Target="../media/image94.png"/><Relationship Id="rId5" Type="http://schemas.openxmlformats.org/officeDocument/2006/relationships/image" Target="../media/image97.png"/><Relationship Id="rId6" Type="http://schemas.openxmlformats.org/officeDocument/2006/relationships/image" Target="../media/image96.jp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8.xml"/><Relationship Id="rId3" Type="http://schemas.openxmlformats.org/officeDocument/2006/relationships/image" Target="../media/image11.png"/><Relationship Id="rId4" Type="http://schemas.openxmlformats.org/officeDocument/2006/relationships/image" Target="../media/image102.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78.png"/><Relationship Id="rId4" Type="http://schemas.openxmlformats.org/officeDocument/2006/relationships/image" Target="../media/image19.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1.xml"/><Relationship Id="rId3" Type="http://schemas.openxmlformats.org/officeDocument/2006/relationships/image" Target="../media/image101.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2.xml"/><Relationship Id="rId3" Type="http://schemas.openxmlformats.org/officeDocument/2006/relationships/image" Target="../media/image100.png"/><Relationship Id="rId4" Type="http://schemas.openxmlformats.org/officeDocument/2006/relationships/image" Target="../media/image104.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3.xml"/><Relationship Id="rId3" Type="http://schemas.openxmlformats.org/officeDocument/2006/relationships/image" Target="../media/image106.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4.xml"/><Relationship Id="rId3" Type="http://schemas.openxmlformats.org/officeDocument/2006/relationships/image" Target="../media/image25.png"/><Relationship Id="rId4" Type="http://schemas.openxmlformats.org/officeDocument/2006/relationships/image" Target="../media/image103.png"/><Relationship Id="rId5" Type="http://schemas.openxmlformats.org/officeDocument/2006/relationships/image" Target="../media/image108.png"/><Relationship Id="rId6" Type="http://schemas.openxmlformats.org/officeDocument/2006/relationships/image" Target="../media/image109.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5.xml"/><Relationship Id="rId3" Type="http://schemas.openxmlformats.org/officeDocument/2006/relationships/image" Target="../media/image113.png"/><Relationship Id="rId4" Type="http://schemas.openxmlformats.org/officeDocument/2006/relationships/image" Target="../media/image111.png"/><Relationship Id="rId5" Type="http://schemas.openxmlformats.org/officeDocument/2006/relationships/image" Target="../media/image110.png"/><Relationship Id="rId6" Type="http://schemas.openxmlformats.org/officeDocument/2006/relationships/hyperlink" Target="https://doi.org/10.1088/1748-0221/9/05/" TargetMode="Externa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6.xml"/><Relationship Id="rId3" Type="http://schemas.openxmlformats.org/officeDocument/2006/relationships/image" Target="../media/image33.png"/><Relationship Id="rId4" Type="http://schemas.openxmlformats.org/officeDocument/2006/relationships/image" Target="../media/image112.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 Id="rId3" Type="http://schemas.openxmlformats.org/officeDocument/2006/relationships/image" Target="../media/image115.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8.xml"/><Relationship Id="rId3" Type="http://schemas.openxmlformats.org/officeDocument/2006/relationships/image" Target="../media/image118.png"/><Relationship Id="rId4" Type="http://schemas.openxmlformats.org/officeDocument/2006/relationships/image" Target="../media/image117.png"/><Relationship Id="rId5" Type="http://schemas.openxmlformats.org/officeDocument/2006/relationships/image" Target="../media/image122.png"/><Relationship Id="rId6" Type="http://schemas.openxmlformats.org/officeDocument/2006/relationships/image" Target="../media/image120.jpg"/><Relationship Id="rId7" Type="http://schemas.openxmlformats.org/officeDocument/2006/relationships/image" Target="../media/image121.png"/><Relationship Id="rId8" Type="http://schemas.openxmlformats.org/officeDocument/2006/relationships/image" Target="../media/image1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2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hyperlink" Target="https://indico.cern.ch/event/1239064/contributions/5439527/"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1"/>
          <p:cNvSpPr txBox="1"/>
          <p:nvPr>
            <p:ph type="ctrTitle"/>
          </p:nvPr>
        </p:nvSpPr>
        <p:spPr>
          <a:xfrm>
            <a:off x="407975" y="3727301"/>
            <a:ext cx="11376000" cy="18549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lt1"/>
              </a:buClr>
              <a:buSzPts val="5000"/>
              <a:buFont typeface="Arial"/>
              <a:buNone/>
            </a:pPr>
            <a:r>
              <a:rPr lang="en-US" sz="3600"/>
              <a:t>Timepix3 Radiation Monitor </a:t>
            </a:r>
            <a:br>
              <a:rPr lang="en-US" sz="3600"/>
            </a:br>
            <a:r>
              <a:rPr lang="en-US" sz="3600"/>
              <a:t>applications</a:t>
            </a:r>
            <a:endParaRPr sz="3600"/>
          </a:p>
        </p:txBody>
      </p:sp>
      <p:sp>
        <p:nvSpPr>
          <p:cNvPr id="158" name="Google Shape;158;p1"/>
          <p:cNvSpPr txBox="1"/>
          <p:nvPr>
            <p:ph idx="1" type="subTitle"/>
          </p:nvPr>
        </p:nvSpPr>
        <p:spPr>
          <a:xfrm>
            <a:off x="408000" y="4920998"/>
            <a:ext cx="11376000" cy="15831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lt1"/>
              </a:buClr>
              <a:buSzPts val="1800"/>
              <a:buNone/>
            </a:pPr>
            <a:r>
              <a:rPr lang="en-US" sz="1800"/>
              <a:t>Daniel Prelipcean</a:t>
            </a:r>
            <a:br>
              <a:rPr lang="en-US" sz="1800"/>
            </a:br>
            <a:br>
              <a:rPr lang="en-US" sz="1800"/>
            </a:br>
            <a:r>
              <a:rPr lang="en-US" sz="1800"/>
              <a:t>RADMEP Workshop 2024</a:t>
            </a:r>
            <a:endParaRPr sz="1800"/>
          </a:p>
          <a:p>
            <a:pPr indent="0" lvl="0" marL="0" rtl="0" algn="l">
              <a:lnSpc>
                <a:spcPct val="90000"/>
              </a:lnSpc>
              <a:spcBef>
                <a:spcPts val="0"/>
              </a:spcBef>
              <a:spcAft>
                <a:spcPts val="0"/>
              </a:spcAft>
              <a:buClr>
                <a:schemeClr val="lt1"/>
              </a:buClr>
              <a:buSzPts val="1800"/>
              <a:buNone/>
            </a:pPr>
            <a:r>
              <a:rPr lang="en-US" sz="1800" u="sng">
                <a:solidFill>
                  <a:schemeClr val="hlink"/>
                </a:solidFill>
                <a:hlinkClick r:id="rId3"/>
              </a:rPr>
              <a:t>https://indico.cern.ch/event/1412225</a:t>
            </a:r>
            <a:endParaRPr sz="1800"/>
          </a:p>
          <a:p>
            <a:pPr indent="0" lvl="0" marL="0" rtl="0" algn="l">
              <a:lnSpc>
                <a:spcPct val="90000"/>
              </a:lnSpc>
              <a:spcBef>
                <a:spcPts val="0"/>
              </a:spcBef>
              <a:spcAft>
                <a:spcPts val="0"/>
              </a:spcAft>
              <a:buClr>
                <a:schemeClr val="lt1"/>
              </a:buClr>
              <a:buSzPts val="1800"/>
              <a:buNone/>
            </a:pPr>
            <a:r>
              <a:t/>
            </a:r>
            <a:endParaRPr sz="1800"/>
          </a:p>
          <a:p>
            <a:pPr indent="0" lvl="0" marL="0" rtl="0" algn="l">
              <a:lnSpc>
                <a:spcPct val="90000"/>
              </a:lnSpc>
              <a:spcBef>
                <a:spcPts val="0"/>
              </a:spcBef>
              <a:spcAft>
                <a:spcPts val="0"/>
              </a:spcAft>
              <a:buClr>
                <a:schemeClr val="lt1"/>
              </a:buClr>
              <a:buSzPts val="1800"/>
              <a:buNone/>
            </a:pPr>
            <a:r>
              <a:rPr lang="en-US" sz="1800"/>
              <a:t>2024.12.09</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g2e6d01cce46_0_920"/>
          <p:cNvSpPr txBox="1"/>
          <p:nvPr>
            <p:ph type="title"/>
          </p:nvPr>
        </p:nvSpPr>
        <p:spPr>
          <a:xfrm>
            <a:off x="609600" y="233493"/>
            <a:ext cx="10969200" cy="715800"/>
          </a:xfrm>
          <a:prstGeom prst="rect">
            <a:avLst/>
          </a:prstGeom>
          <a:noFill/>
          <a:ln>
            <a:noFill/>
          </a:ln>
        </p:spPr>
        <p:txBody>
          <a:bodyPr anchorCtr="0" anchor="ctr" bIns="45700" lIns="45700" spcFirstLastPara="1" rIns="45700" wrap="square" tIns="45700">
            <a:normAutofit/>
          </a:bodyPr>
          <a:lstStyle/>
          <a:p>
            <a:pPr indent="0" lvl="0" marL="0" rtl="0" algn="l">
              <a:lnSpc>
                <a:spcPct val="100000"/>
              </a:lnSpc>
              <a:spcBef>
                <a:spcPts val="0"/>
              </a:spcBef>
              <a:spcAft>
                <a:spcPts val="0"/>
              </a:spcAft>
              <a:buSzPts val="1800"/>
              <a:buNone/>
            </a:pPr>
            <a:r>
              <a:rPr lang="en-US"/>
              <a:t>Seeing the Timepix3 Radiation Monitor blossom</a:t>
            </a:r>
            <a:endParaRPr/>
          </a:p>
        </p:txBody>
      </p:sp>
      <p:sp>
        <p:nvSpPr>
          <p:cNvPr id="279" name="Google Shape;279;g2e6d01cce46_0_920"/>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pic>
        <p:nvPicPr>
          <p:cNvPr id="280" name="Google Shape;280;g2e6d01cce46_0_920"/>
          <p:cNvPicPr preferRelativeResize="0"/>
          <p:nvPr/>
        </p:nvPicPr>
        <p:blipFill rotWithShape="1">
          <a:blip r:embed="rId3">
            <a:alphaModFix/>
          </a:blip>
          <a:srcRect b="0" l="0" r="0" t="0"/>
          <a:stretch/>
        </p:blipFill>
        <p:spPr>
          <a:xfrm>
            <a:off x="5762125" y="1454099"/>
            <a:ext cx="6288950" cy="4716701"/>
          </a:xfrm>
          <a:prstGeom prst="rect">
            <a:avLst/>
          </a:prstGeom>
          <a:noFill/>
          <a:ln>
            <a:noFill/>
          </a:ln>
        </p:spPr>
      </p:pic>
      <p:pic>
        <p:nvPicPr>
          <p:cNvPr id="281" name="Google Shape;281;g2e6d01cce46_0_920"/>
          <p:cNvPicPr preferRelativeResize="0"/>
          <p:nvPr/>
        </p:nvPicPr>
        <p:blipFill rotWithShape="1">
          <a:blip r:embed="rId4">
            <a:alphaModFix/>
          </a:blip>
          <a:srcRect b="0" l="0" r="0" t="0"/>
          <a:stretch/>
        </p:blipFill>
        <p:spPr>
          <a:xfrm>
            <a:off x="0" y="1454088"/>
            <a:ext cx="6288950" cy="4716713"/>
          </a:xfrm>
          <a:prstGeom prst="rect">
            <a:avLst/>
          </a:prstGeom>
          <a:noFill/>
          <a:ln>
            <a:noFill/>
          </a:ln>
        </p:spPr>
      </p:pic>
      <p:sp>
        <p:nvSpPr>
          <p:cNvPr id="282" name="Google Shape;282;g2e6d01cce46_0_920"/>
          <p:cNvSpPr txBox="1"/>
          <p:nvPr/>
        </p:nvSpPr>
        <p:spPr>
          <a:xfrm>
            <a:off x="7951175" y="1093375"/>
            <a:ext cx="2192700" cy="461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8.405 MeV alpha</a:t>
            </a:r>
            <a:endParaRPr b="1" i="0" sz="1800" u="none" cap="none" strike="noStrike">
              <a:solidFill>
                <a:srgbClr val="000000"/>
              </a:solidFill>
              <a:latin typeface="Arial"/>
              <a:ea typeface="Arial"/>
              <a:cs typeface="Arial"/>
              <a:sym typeface="Arial"/>
            </a:endParaRPr>
          </a:p>
        </p:txBody>
      </p:sp>
      <p:sp>
        <p:nvSpPr>
          <p:cNvPr id="283" name="Google Shape;283;g2e6d01cce46_0_920"/>
          <p:cNvSpPr txBox="1"/>
          <p:nvPr/>
        </p:nvSpPr>
        <p:spPr>
          <a:xfrm>
            <a:off x="2048113" y="1088600"/>
            <a:ext cx="2192700" cy="461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0.6 MeV proton</a:t>
            </a:r>
            <a:endParaRPr b="1" i="0" sz="18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
                                        </p:tgtEl>
                                        <p:attrNameLst>
                                          <p:attrName>style.visibility</p:attrName>
                                        </p:attrNameLst>
                                      </p:cBhvr>
                                      <p:to>
                                        <p:strVal val="visible"/>
                                      </p:to>
                                    </p:set>
                                    <p:animEffect filter="fade" transition="in">
                                      <p:cBhvr>
                                        <p:cTn dur="1000"/>
                                        <p:tgtEl>
                                          <p:spTgt spid="283"/>
                                        </p:tgtEl>
                                      </p:cBhvr>
                                    </p:animEffect>
                                  </p:childTnLst>
                                </p:cTn>
                              </p:par>
                              <p:par>
                                <p:cTn fill="hold" nodeType="withEffect" presetClass="entr" presetID="10" presetSubtype="0">
                                  <p:stCondLst>
                                    <p:cond delay="0"/>
                                  </p:stCondLst>
                                  <p:childTnLst>
                                    <p:set>
                                      <p:cBhvr>
                                        <p:cTn dur="1" fill="hold">
                                          <p:stCondLst>
                                            <p:cond delay="0"/>
                                          </p:stCondLst>
                                        </p:cTn>
                                        <p:tgtEl>
                                          <p:spTgt spid="281"/>
                                        </p:tgtEl>
                                        <p:attrNameLst>
                                          <p:attrName>style.visibility</p:attrName>
                                        </p:attrNameLst>
                                      </p:cBhvr>
                                      <p:to>
                                        <p:strVal val="visible"/>
                                      </p:to>
                                    </p:set>
                                    <p:animEffect filter="fade" transition="in">
                                      <p:cBhvr>
                                        <p:cTn dur="1000"/>
                                        <p:tgtEl>
                                          <p:spTgt spid="2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2"/>
                                        </p:tgtEl>
                                        <p:attrNameLst>
                                          <p:attrName>style.visibility</p:attrName>
                                        </p:attrNameLst>
                                      </p:cBhvr>
                                      <p:to>
                                        <p:strVal val="visible"/>
                                      </p:to>
                                    </p:set>
                                    <p:animEffect filter="fade" transition="in">
                                      <p:cBhvr>
                                        <p:cTn dur="1000"/>
                                        <p:tgtEl>
                                          <p:spTgt spid="282"/>
                                        </p:tgtEl>
                                      </p:cBhvr>
                                    </p:animEffect>
                                  </p:childTnLst>
                                </p:cTn>
                              </p:par>
                              <p:par>
                                <p:cTn fill="hold" nodeType="withEffect" presetClass="entr" presetID="10" presetSubtype="0">
                                  <p:stCondLst>
                                    <p:cond delay="0"/>
                                  </p:stCondLst>
                                  <p:childTnLst>
                                    <p:set>
                                      <p:cBhvr>
                                        <p:cTn dur="1" fill="hold">
                                          <p:stCondLst>
                                            <p:cond delay="0"/>
                                          </p:stCondLst>
                                        </p:cTn>
                                        <p:tgtEl>
                                          <p:spTgt spid="280"/>
                                        </p:tgtEl>
                                        <p:attrNameLst>
                                          <p:attrName>style.visibility</p:attrName>
                                        </p:attrNameLst>
                                      </p:cBhvr>
                                      <p:to>
                                        <p:strVal val="visible"/>
                                      </p:to>
                                    </p:set>
                                    <p:animEffect filter="fade" transition="in">
                                      <p:cBhvr>
                                        <p:cTn dur="1000"/>
                                        <p:tgtEl>
                                          <p:spTgt spid="2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g31bff6b3820_0_583"/>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Event selection</a:t>
            </a:r>
            <a:endParaRPr/>
          </a:p>
        </p:txBody>
      </p:sp>
      <p:sp>
        <p:nvSpPr>
          <p:cNvPr id="290" name="Google Shape;290;g31bff6b3820_0_583"/>
          <p:cNvSpPr txBox="1"/>
          <p:nvPr>
            <p:ph idx="12" type="sldNum"/>
          </p:nvPr>
        </p:nvSpPr>
        <p:spPr>
          <a:xfrm>
            <a:off x="11293152" y="6408000"/>
            <a:ext cx="681300" cy="3651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SzPts val="1050"/>
              <a:buFont typeface="Arial"/>
              <a:buNone/>
            </a:pPr>
            <a:fld id="{00000000-1234-1234-1234-123412341234}" type="slidenum">
              <a:rPr lang="en-US"/>
              <a:t>‹#›</a:t>
            </a:fld>
            <a:endParaRPr/>
          </a:p>
        </p:txBody>
      </p:sp>
      <p:pic>
        <p:nvPicPr>
          <p:cNvPr id="291" name="Google Shape;291;g31bff6b3820_0_583"/>
          <p:cNvPicPr preferRelativeResize="0"/>
          <p:nvPr/>
        </p:nvPicPr>
        <p:blipFill>
          <a:blip r:embed="rId3">
            <a:alphaModFix/>
          </a:blip>
          <a:stretch>
            <a:fillRect/>
          </a:stretch>
        </p:blipFill>
        <p:spPr>
          <a:xfrm>
            <a:off x="5503700" y="112449"/>
            <a:ext cx="6465900" cy="2309250"/>
          </a:xfrm>
          <a:prstGeom prst="rect">
            <a:avLst/>
          </a:prstGeom>
          <a:noFill/>
          <a:ln>
            <a:noFill/>
          </a:ln>
        </p:spPr>
      </p:pic>
      <p:sp>
        <p:nvSpPr>
          <p:cNvPr id="292" name="Google Shape;292;g31bff6b3820_0_583"/>
          <p:cNvSpPr txBox="1"/>
          <p:nvPr>
            <p:ph idx="1" type="body"/>
          </p:nvPr>
        </p:nvSpPr>
        <p:spPr>
          <a:xfrm>
            <a:off x="105650" y="1371375"/>
            <a:ext cx="5397900" cy="1740600"/>
          </a:xfrm>
          <a:prstGeom prst="rect">
            <a:avLst/>
          </a:prstGeom>
        </p:spPr>
        <p:txBody>
          <a:bodyPr anchorCtr="0" anchor="t" bIns="0" lIns="0" spcFirstLastPara="1" rIns="0" wrap="square" tIns="0">
            <a:noAutofit/>
          </a:bodyPr>
          <a:lstStyle/>
          <a:p>
            <a:pPr indent="-342900" lvl="0" marL="457200" rtl="0" algn="l">
              <a:spcBef>
                <a:spcPts val="1800"/>
              </a:spcBef>
              <a:spcAft>
                <a:spcPts val="0"/>
              </a:spcAft>
              <a:buSzPts val="1800"/>
              <a:buChar char="●"/>
            </a:pPr>
            <a:r>
              <a:rPr b="0" lang="en-US" sz="1800"/>
              <a:t>Define cluster parameters:</a:t>
            </a:r>
            <a:endParaRPr b="0" sz="1800"/>
          </a:p>
          <a:p>
            <a:pPr indent="-342900" lvl="1" marL="914400" rtl="0" algn="l">
              <a:spcBef>
                <a:spcPts val="0"/>
              </a:spcBef>
              <a:spcAft>
                <a:spcPts val="0"/>
              </a:spcAft>
              <a:buSzPts val="1800"/>
              <a:buChar char="○"/>
            </a:pPr>
            <a:r>
              <a:rPr lang="en-US"/>
              <a:t>cluster volume, size, radius, density</a:t>
            </a:r>
            <a:endParaRPr b="0" sz="1800"/>
          </a:p>
          <a:p>
            <a:pPr indent="-342900" lvl="0" marL="457200" rtl="0" algn="l">
              <a:spcBef>
                <a:spcPts val="0"/>
              </a:spcBef>
              <a:spcAft>
                <a:spcPts val="0"/>
              </a:spcAft>
              <a:buSzPts val="1800"/>
              <a:buChar char="●"/>
            </a:pPr>
            <a:r>
              <a:rPr b="0" lang="en-US" sz="1800"/>
              <a:t>Hadrons leave circular blobs (with high density) </a:t>
            </a:r>
            <a:endParaRPr b="0" sz="1800"/>
          </a:p>
          <a:p>
            <a:pPr indent="-342900" lvl="0" marL="457200" rtl="0" algn="l">
              <a:spcBef>
                <a:spcPts val="0"/>
              </a:spcBef>
              <a:spcAft>
                <a:spcPts val="0"/>
              </a:spcAft>
              <a:buSzPts val="1800"/>
              <a:buChar char="●"/>
            </a:pPr>
            <a:r>
              <a:rPr b="0" lang="en-US" sz="1800"/>
              <a:t>Cluster size (and radius) increasing with energy.</a:t>
            </a:r>
            <a:endParaRPr b="0" sz="1800"/>
          </a:p>
        </p:txBody>
      </p:sp>
      <p:pic>
        <p:nvPicPr>
          <p:cNvPr id="293" name="Google Shape;293;g31bff6b3820_0_583"/>
          <p:cNvPicPr preferRelativeResize="0"/>
          <p:nvPr/>
        </p:nvPicPr>
        <p:blipFill>
          <a:blip r:embed="rId4">
            <a:alphaModFix/>
          </a:blip>
          <a:stretch>
            <a:fillRect/>
          </a:stretch>
        </p:blipFill>
        <p:spPr>
          <a:xfrm>
            <a:off x="5204500" y="2478049"/>
            <a:ext cx="6688059" cy="3681500"/>
          </a:xfrm>
          <a:prstGeom prst="rect">
            <a:avLst/>
          </a:prstGeom>
          <a:noFill/>
          <a:ln>
            <a:noFill/>
          </a:ln>
        </p:spPr>
      </p:pic>
      <p:pic>
        <p:nvPicPr>
          <p:cNvPr id="294" name="Google Shape;294;g31bff6b3820_0_583"/>
          <p:cNvPicPr preferRelativeResize="0"/>
          <p:nvPr/>
        </p:nvPicPr>
        <p:blipFill>
          <a:blip r:embed="rId5">
            <a:alphaModFix/>
          </a:blip>
          <a:stretch>
            <a:fillRect/>
          </a:stretch>
        </p:blipFill>
        <p:spPr>
          <a:xfrm>
            <a:off x="872775" y="3216350"/>
            <a:ext cx="3352800" cy="26479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g2e6d01cce46_0_1085"/>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ToT-Energy calibration</a:t>
            </a:r>
            <a:endParaRPr/>
          </a:p>
        </p:txBody>
      </p:sp>
      <p:sp>
        <p:nvSpPr>
          <p:cNvPr id="301" name="Google Shape;301;g2e6d01cce46_0_1085"/>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pic>
        <p:nvPicPr>
          <p:cNvPr id="302" name="Google Shape;302;g2e6d01cce46_0_1085"/>
          <p:cNvPicPr preferRelativeResize="0"/>
          <p:nvPr/>
        </p:nvPicPr>
        <p:blipFill rotWithShape="1">
          <a:blip r:embed="rId3">
            <a:alphaModFix/>
          </a:blip>
          <a:srcRect b="0" l="0" r="0" t="0"/>
          <a:stretch/>
        </p:blipFill>
        <p:spPr>
          <a:xfrm>
            <a:off x="5750775" y="3131825"/>
            <a:ext cx="6158100" cy="3035925"/>
          </a:xfrm>
          <a:prstGeom prst="rect">
            <a:avLst/>
          </a:prstGeom>
          <a:noFill/>
          <a:ln>
            <a:noFill/>
          </a:ln>
        </p:spPr>
      </p:pic>
      <p:pic>
        <p:nvPicPr>
          <p:cNvPr id="303" name="Google Shape;303;g2e6d01cce46_0_1085"/>
          <p:cNvPicPr preferRelativeResize="0"/>
          <p:nvPr/>
        </p:nvPicPr>
        <p:blipFill rotWithShape="1">
          <a:blip r:embed="rId4">
            <a:alphaModFix/>
          </a:blip>
          <a:srcRect b="0" l="0" r="0" t="0"/>
          <a:stretch/>
        </p:blipFill>
        <p:spPr>
          <a:xfrm>
            <a:off x="5750775" y="710773"/>
            <a:ext cx="6265949" cy="2132875"/>
          </a:xfrm>
          <a:prstGeom prst="rect">
            <a:avLst/>
          </a:prstGeom>
          <a:noFill/>
          <a:ln>
            <a:noFill/>
          </a:ln>
        </p:spPr>
      </p:pic>
      <p:sp>
        <p:nvSpPr>
          <p:cNvPr id="304" name="Google Shape;304;g2e6d01cce46_0_1085"/>
          <p:cNvSpPr txBox="1"/>
          <p:nvPr/>
        </p:nvSpPr>
        <p:spPr>
          <a:xfrm>
            <a:off x="408000" y="3531550"/>
            <a:ext cx="4917900" cy="16809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90000"/>
              </a:lnSpc>
              <a:spcBef>
                <a:spcPts val="1800"/>
              </a:spcBef>
              <a:spcAft>
                <a:spcPts val="0"/>
              </a:spcAft>
              <a:buClr>
                <a:schemeClr val="dk2"/>
              </a:buClr>
              <a:buSzPts val="1800"/>
              <a:buFont typeface="Arial"/>
              <a:buChar char="●"/>
            </a:pPr>
            <a:r>
              <a:rPr b="0" i="0" lang="en-US" sz="1800" u="none" cap="none" strike="noStrike">
                <a:solidFill>
                  <a:schemeClr val="dk2"/>
                </a:solidFill>
                <a:latin typeface="Arial"/>
                <a:ea typeface="Arial"/>
                <a:cs typeface="Arial"/>
                <a:sym typeface="Arial"/>
              </a:rPr>
              <a:t>For the CNA test campaign, barely probing region C.</a:t>
            </a:r>
            <a:br>
              <a:rPr b="0" i="0" lang="en-US" sz="1800" u="none" cap="none" strike="noStrike">
                <a:solidFill>
                  <a:schemeClr val="dk2"/>
                </a:solidFill>
                <a:latin typeface="Arial"/>
                <a:ea typeface="Arial"/>
                <a:cs typeface="Arial"/>
                <a:sym typeface="Arial"/>
              </a:rPr>
            </a:br>
            <a:endParaRPr b="0" i="0" sz="1800" u="none" cap="none" strike="noStrike">
              <a:solidFill>
                <a:schemeClr val="dk2"/>
              </a:solidFill>
              <a:latin typeface="Arial"/>
              <a:ea typeface="Arial"/>
              <a:cs typeface="Arial"/>
              <a:sym typeface="Arial"/>
            </a:endParaRPr>
          </a:p>
          <a:p>
            <a:pPr indent="-342900" lvl="0" marL="457200" marR="0" rtl="0" algn="l">
              <a:lnSpc>
                <a:spcPct val="90000"/>
              </a:lnSpc>
              <a:spcBef>
                <a:spcPts val="0"/>
              </a:spcBef>
              <a:spcAft>
                <a:spcPts val="0"/>
              </a:spcAft>
              <a:buClr>
                <a:schemeClr val="dk2"/>
              </a:buClr>
              <a:buSzPts val="1800"/>
              <a:buFont typeface="Arial"/>
              <a:buChar char="●"/>
            </a:pPr>
            <a:r>
              <a:rPr b="0" i="0" lang="en-US" sz="1800" u="none" cap="none" strike="noStrike">
                <a:solidFill>
                  <a:schemeClr val="dk2"/>
                </a:solidFill>
                <a:latin typeface="Arial"/>
                <a:ea typeface="Arial"/>
                <a:cs typeface="Arial"/>
                <a:sym typeface="Arial"/>
              </a:rPr>
              <a:t>Further saturation effects (e.g. volcano) can be expected for even higher energy depositions.</a:t>
            </a:r>
            <a:endParaRPr b="0" i="0" sz="1400" u="none" cap="none" strike="noStrike">
              <a:solidFill>
                <a:srgbClr val="000000"/>
              </a:solidFill>
              <a:latin typeface="Arial"/>
              <a:ea typeface="Arial"/>
              <a:cs typeface="Arial"/>
              <a:sym typeface="Arial"/>
            </a:endParaRPr>
          </a:p>
        </p:txBody>
      </p:sp>
      <p:sp>
        <p:nvSpPr>
          <p:cNvPr id="305" name="Google Shape;305;g2e6d01cce46_0_1085"/>
          <p:cNvSpPr txBox="1"/>
          <p:nvPr/>
        </p:nvSpPr>
        <p:spPr>
          <a:xfrm>
            <a:off x="408000" y="1700225"/>
            <a:ext cx="4917900" cy="14316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90000"/>
              </a:lnSpc>
              <a:spcBef>
                <a:spcPts val="1800"/>
              </a:spcBef>
              <a:spcAft>
                <a:spcPts val="0"/>
              </a:spcAft>
              <a:buClr>
                <a:schemeClr val="dk2"/>
              </a:buClr>
              <a:buSzPts val="1800"/>
              <a:buFont typeface="Arial"/>
              <a:buChar char="●"/>
            </a:pPr>
            <a:r>
              <a:rPr b="0" i="0" lang="en-US" sz="1800" u="none" cap="none" strike="noStrike">
                <a:solidFill>
                  <a:schemeClr val="dk2"/>
                </a:solidFill>
                <a:latin typeface="Arial"/>
                <a:ea typeface="Arial"/>
                <a:cs typeface="Arial"/>
                <a:sym typeface="Arial"/>
              </a:rPr>
              <a:t>Linear only up to a saturation threshold E</a:t>
            </a:r>
            <a:r>
              <a:rPr b="0" baseline="-25000" i="0" lang="en-US" sz="1800" u="none" cap="none" strike="noStrike">
                <a:solidFill>
                  <a:schemeClr val="dk2"/>
                </a:solidFill>
                <a:latin typeface="Arial"/>
                <a:ea typeface="Arial"/>
                <a:cs typeface="Arial"/>
                <a:sym typeface="Arial"/>
              </a:rPr>
              <a:t>sat</a:t>
            </a:r>
            <a:r>
              <a:rPr b="0" i="0" lang="en-US" sz="1800" u="none" cap="none" strike="noStrike">
                <a:solidFill>
                  <a:schemeClr val="dk2"/>
                </a:solidFill>
                <a:latin typeface="Arial"/>
                <a:ea typeface="Arial"/>
                <a:cs typeface="Arial"/>
                <a:sym typeface="Arial"/>
              </a:rPr>
              <a:t> (around 1 MeV/pixel).</a:t>
            </a:r>
            <a:br>
              <a:rPr b="0" i="0" lang="en-US" sz="1800" u="none" cap="none" strike="noStrike">
                <a:solidFill>
                  <a:schemeClr val="dk2"/>
                </a:solidFill>
                <a:latin typeface="Arial"/>
                <a:ea typeface="Arial"/>
                <a:cs typeface="Arial"/>
                <a:sym typeface="Arial"/>
              </a:rPr>
            </a:br>
            <a:endParaRPr b="0" i="0" sz="1800" u="none" cap="none" strike="noStrike">
              <a:solidFill>
                <a:schemeClr val="dk2"/>
              </a:solidFill>
              <a:latin typeface="Arial"/>
              <a:ea typeface="Arial"/>
              <a:cs typeface="Arial"/>
              <a:sym typeface="Arial"/>
            </a:endParaRPr>
          </a:p>
          <a:p>
            <a:pPr indent="-342900" lvl="0" marL="457200" marR="0" rtl="0" algn="l">
              <a:lnSpc>
                <a:spcPct val="90000"/>
              </a:lnSpc>
              <a:spcBef>
                <a:spcPts val="0"/>
              </a:spcBef>
              <a:spcAft>
                <a:spcPts val="0"/>
              </a:spcAft>
              <a:buClr>
                <a:schemeClr val="dk2"/>
              </a:buClr>
              <a:buSzPts val="1800"/>
              <a:buFont typeface="Arial"/>
              <a:buChar char="●"/>
            </a:pPr>
            <a:r>
              <a:rPr b="0" i="0" lang="en-US" sz="1800" u="none" cap="none" strike="noStrike">
                <a:solidFill>
                  <a:schemeClr val="dk2"/>
                </a:solidFill>
                <a:latin typeface="Arial"/>
                <a:ea typeface="Arial"/>
                <a:cs typeface="Arial"/>
                <a:sym typeface="Arial"/>
              </a:rPr>
              <a:t>Followed by highly non-trivial and multiple-valued dependencies.</a:t>
            </a:r>
            <a:endParaRPr b="0" i="0" sz="1800" u="none" cap="none" strike="noStrike">
              <a:solidFill>
                <a:schemeClr val="dk2"/>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5">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5">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4">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4">
                                            <p:txEl>
                                              <p:pRg end="1" st="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g2e6d2c7145a_55_0"/>
          <p:cNvSpPr/>
          <p:nvPr/>
        </p:nvSpPr>
        <p:spPr>
          <a:xfrm>
            <a:off x="8746274" y="208300"/>
            <a:ext cx="3384300" cy="5636400"/>
          </a:xfrm>
          <a:prstGeom prst="roundRect">
            <a:avLst>
              <a:gd fmla="val 7737" name="adj"/>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 name="Google Shape;312;g2e6d2c7145a_55_0"/>
          <p:cNvSpPr/>
          <p:nvPr/>
        </p:nvSpPr>
        <p:spPr>
          <a:xfrm>
            <a:off x="71850" y="982000"/>
            <a:ext cx="3611400" cy="5636400"/>
          </a:xfrm>
          <a:prstGeom prst="roundRect">
            <a:avLst>
              <a:gd fmla="val 7737" name="adj"/>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 name="Google Shape;313;g2e6d2c7145a_55_0"/>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And many more features</a:t>
            </a:r>
            <a:endParaRPr/>
          </a:p>
        </p:txBody>
      </p:sp>
      <p:sp>
        <p:nvSpPr>
          <p:cNvPr id="314" name="Google Shape;314;g2e6d2c7145a_55_0"/>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pic>
        <p:nvPicPr>
          <p:cNvPr id="315" name="Google Shape;315;g2e6d2c7145a_55_0"/>
          <p:cNvPicPr preferRelativeResize="0"/>
          <p:nvPr/>
        </p:nvPicPr>
        <p:blipFill rotWithShape="1">
          <a:blip r:embed="rId3">
            <a:alphaModFix/>
          </a:blip>
          <a:srcRect b="0" l="0" r="0" t="1457"/>
          <a:stretch/>
        </p:blipFill>
        <p:spPr>
          <a:xfrm>
            <a:off x="3759425" y="2662293"/>
            <a:ext cx="4954688" cy="3089881"/>
          </a:xfrm>
          <a:prstGeom prst="rect">
            <a:avLst/>
          </a:prstGeom>
          <a:noFill/>
          <a:ln>
            <a:noFill/>
          </a:ln>
        </p:spPr>
      </p:pic>
      <p:pic>
        <p:nvPicPr>
          <p:cNvPr id="316" name="Google Shape;316;g2e6d2c7145a_55_0"/>
          <p:cNvPicPr preferRelativeResize="0"/>
          <p:nvPr/>
        </p:nvPicPr>
        <p:blipFill rotWithShape="1">
          <a:blip r:embed="rId4">
            <a:alphaModFix/>
          </a:blip>
          <a:srcRect b="0" l="0" r="0" t="18705"/>
          <a:stretch/>
        </p:blipFill>
        <p:spPr>
          <a:xfrm>
            <a:off x="128450" y="1307200"/>
            <a:ext cx="3378426" cy="2173825"/>
          </a:xfrm>
          <a:prstGeom prst="rect">
            <a:avLst/>
          </a:prstGeom>
          <a:noFill/>
          <a:ln>
            <a:noFill/>
          </a:ln>
        </p:spPr>
      </p:pic>
      <p:pic>
        <p:nvPicPr>
          <p:cNvPr id="317" name="Google Shape;317;g2e6d2c7145a_55_0"/>
          <p:cNvPicPr preferRelativeResize="0"/>
          <p:nvPr/>
        </p:nvPicPr>
        <p:blipFill rotWithShape="1">
          <a:blip r:embed="rId5">
            <a:alphaModFix/>
          </a:blip>
          <a:srcRect b="0" l="0" r="0" t="19730"/>
          <a:stretch/>
        </p:blipFill>
        <p:spPr>
          <a:xfrm>
            <a:off x="152400" y="3692200"/>
            <a:ext cx="3303875" cy="2098999"/>
          </a:xfrm>
          <a:prstGeom prst="rect">
            <a:avLst/>
          </a:prstGeom>
          <a:noFill/>
          <a:ln>
            <a:noFill/>
          </a:ln>
        </p:spPr>
      </p:pic>
      <p:sp>
        <p:nvSpPr>
          <p:cNvPr id="318" name="Google Shape;318;g2e6d2c7145a_55_0"/>
          <p:cNvSpPr txBox="1"/>
          <p:nvPr>
            <p:ph idx="1" type="body"/>
          </p:nvPr>
        </p:nvSpPr>
        <p:spPr>
          <a:xfrm>
            <a:off x="152400" y="982000"/>
            <a:ext cx="3303900" cy="382500"/>
          </a:xfrm>
          <a:prstGeom prst="rect">
            <a:avLst/>
          </a:prstGeom>
          <a:noFill/>
          <a:ln>
            <a:noFill/>
          </a:ln>
        </p:spPr>
        <p:txBody>
          <a:bodyPr anchorCtr="0" anchor="ctr" bIns="0" lIns="0" spcFirstLastPara="1" rIns="0" wrap="square" tIns="0">
            <a:noAutofit/>
          </a:bodyPr>
          <a:lstStyle/>
          <a:p>
            <a:pPr indent="0" lvl="0" marL="0" rtl="0" algn="ctr">
              <a:lnSpc>
                <a:spcPct val="90000"/>
              </a:lnSpc>
              <a:spcBef>
                <a:spcPts val="1800"/>
              </a:spcBef>
              <a:spcAft>
                <a:spcPts val="0"/>
              </a:spcAft>
              <a:buSzPts val="2800"/>
              <a:buNone/>
            </a:pPr>
            <a:r>
              <a:rPr b="0" lang="en-US" sz="1400"/>
              <a:t>1 hot pixel</a:t>
            </a:r>
            <a:endParaRPr b="0" sz="1400"/>
          </a:p>
        </p:txBody>
      </p:sp>
      <p:sp>
        <p:nvSpPr>
          <p:cNvPr id="319" name="Google Shape;319;g2e6d2c7145a_55_0"/>
          <p:cNvSpPr txBox="1"/>
          <p:nvPr>
            <p:ph idx="1" type="body"/>
          </p:nvPr>
        </p:nvSpPr>
        <p:spPr>
          <a:xfrm>
            <a:off x="57325" y="3349025"/>
            <a:ext cx="3303900" cy="382500"/>
          </a:xfrm>
          <a:prstGeom prst="rect">
            <a:avLst/>
          </a:prstGeom>
          <a:noFill/>
          <a:ln>
            <a:noFill/>
          </a:ln>
        </p:spPr>
        <p:txBody>
          <a:bodyPr anchorCtr="0" anchor="ctr" bIns="0" lIns="0" spcFirstLastPara="1" rIns="0" wrap="square" tIns="0">
            <a:noAutofit/>
          </a:bodyPr>
          <a:lstStyle/>
          <a:p>
            <a:pPr indent="0" lvl="0" marL="0" rtl="0" algn="ctr">
              <a:lnSpc>
                <a:spcPct val="90000"/>
              </a:lnSpc>
              <a:spcBef>
                <a:spcPts val="1800"/>
              </a:spcBef>
              <a:spcAft>
                <a:spcPts val="0"/>
              </a:spcAft>
              <a:buSzPts val="2800"/>
              <a:buNone/>
            </a:pPr>
            <a:r>
              <a:rPr b="0" lang="en-US" sz="1400"/>
              <a:t>2 hot pixel</a:t>
            </a:r>
            <a:endParaRPr b="0" sz="1400"/>
          </a:p>
        </p:txBody>
      </p:sp>
      <p:sp>
        <p:nvSpPr>
          <p:cNvPr id="320" name="Google Shape;320;g2e6d2c7145a_55_0"/>
          <p:cNvSpPr txBox="1"/>
          <p:nvPr/>
        </p:nvSpPr>
        <p:spPr>
          <a:xfrm>
            <a:off x="71850" y="5282100"/>
            <a:ext cx="3611400" cy="1262400"/>
          </a:xfrm>
          <a:prstGeom prst="rect">
            <a:avLst/>
          </a:prstGeom>
          <a:noFill/>
          <a:ln>
            <a:noFill/>
          </a:ln>
        </p:spPr>
        <p:txBody>
          <a:bodyPr anchorCtr="0" anchor="b" bIns="45700" lIns="45700" spcFirstLastPara="1" rIns="45700" wrap="square" tIns="45700">
            <a:noAutofit/>
          </a:bodyPr>
          <a:lstStyle/>
          <a:p>
            <a:pPr indent="-292100" lvl="0" marL="457200" marR="0" rtl="0" algn="l">
              <a:lnSpc>
                <a:spcPct val="90000"/>
              </a:lnSpc>
              <a:spcBef>
                <a:spcPts val="0"/>
              </a:spcBef>
              <a:spcAft>
                <a:spcPts val="0"/>
              </a:spcAft>
              <a:buClr>
                <a:srgbClr val="171717"/>
              </a:buClr>
              <a:buSzPts val="1000"/>
              <a:buFont typeface="Arial"/>
              <a:buAutoNum type="arabicPeriod"/>
            </a:pPr>
            <a:r>
              <a:rPr b="1" i="0" lang="en-US" sz="1000" u="none" cap="none" strike="noStrike">
                <a:solidFill>
                  <a:srgbClr val="171717"/>
                </a:solidFill>
                <a:latin typeface="Arial"/>
                <a:ea typeface="Arial"/>
                <a:cs typeface="Arial"/>
                <a:sym typeface="Arial"/>
              </a:rPr>
              <a:t>P. Christodoulou et al, Probability distribution maps of deposited energy with sub-pixel resolution for Timepix3 detectors</a:t>
            </a:r>
            <a:endParaRPr b="1" i="0" sz="1000" u="none" cap="none" strike="noStrike">
              <a:solidFill>
                <a:srgbClr val="171717"/>
              </a:solidFill>
              <a:latin typeface="Arial"/>
              <a:ea typeface="Arial"/>
              <a:cs typeface="Arial"/>
              <a:sym typeface="Arial"/>
            </a:endParaRPr>
          </a:p>
          <a:p>
            <a:pPr indent="0" lvl="0" marL="457200" marR="0" rtl="0" algn="l">
              <a:lnSpc>
                <a:spcPct val="90000"/>
              </a:lnSpc>
              <a:spcBef>
                <a:spcPts val="0"/>
              </a:spcBef>
              <a:spcAft>
                <a:spcPts val="0"/>
              </a:spcAft>
              <a:buClr>
                <a:srgbClr val="000000"/>
              </a:buClr>
              <a:buSzPts val="1000"/>
              <a:buFont typeface="Arial"/>
              <a:buNone/>
            </a:pPr>
            <a:r>
              <a:rPr b="1" i="0" lang="en-US" sz="1000" u="none" cap="none" strike="noStrike">
                <a:solidFill>
                  <a:srgbClr val="171717"/>
                </a:solidFill>
                <a:latin typeface="Arial"/>
                <a:ea typeface="Arial"/>
                <a:cs typeface="Arial"/>
                <a:sym typeface="Arial"/>
              </a:rPr>
              <a:t>in  Journal of Instrumentation, Volume 19, January 2024. DOI: 10.1088/1748-0221/19/01/C01026</a:t>
            </a:r>
            <a:endParaRPr b="1" i="0" sz="1000" u="none" cap="none" strike="noStrike">
              <a:solidFill>
                <a:srgbClr val="171717"/>
              </a:solidFill>
              <a:latin typeface="Arial"/>
              <a:ea typeface="Arial"/>
              <a:cs typeface="Arial"/>
              <a:sym typeface="Arial"/>
            </a:endParaRPr>
          </a:p>
        </p:txBody>
      </p:sp>
      <p:pic>
        <p:nvPicPr>
          <p:cNvPr id="321" name="Google Shape;321;g2e6d2c7145a_55_0"/>
          <p:cNvPicPr preferRelativeResize="0"/>
          <p:nvPr/>
        </p:nvPicPr>
        <p:blipFill rotWithShape="1">
          <a:blip r:embed="rId6">
            <a:alphaModFix/>
          </a:blip>
          <a:srcRect b="0" l="0" r="0" t="0"/>
          <a:stretch/>
        </p:blipFill>
        <p:spPr>
          <a:xfrm>
            <a:off x="8794176" y="373600"/>
            <a:ext cx="3307500" cy="2563458"/>
          </a:xfrm>
          <a:prstGeom prst="rect">
            <a:avLst/>
          </a:prstGeom>
          <a:noFill/>
          <a:ln>
            <a:noFill/>
          </a:ln>
        </p:spPr>
      </p:pic>
      <p:sp>
        <p:nvSpPr>
          <p:cNvPr id="322" name="Google Shape;322;g2e6d2c7145a_55_0"/>
          <p:cNvSpPr txBox="1"/>
          <p:nvPr>
            <p:ph idx="1" type="body"/>
          </p:nvPr>
        </p:nvSpPr>
        <p:spPr>
          <a:xfrm>
            <a:off x="9197225" y="3305250"/>
            <a:ext cx="2814900" cy="2886300"/>
          </a:xfrm>
          <a:prstGeom prst="rect">
            <a:avLst/>
          </a:prstGeom>
          <a:noFill/>
          <a:ln>
            <a:noFill/>
          </a:ln>
        </p:spPr>
        <p:txBody>
          <a:bodyPr anchorCtr="0" anchor="t" bIns="0" lIns="0" spcFirstLastPara="1" rIns="0" wrap="square" tIns="0">
            <a:noAutofit/>
          </a:bodyPr>
          <a:lstStyle/>
          <a:p>
            <a:pPr indent="0" lvl="0" marL="0" rtl="0" algn="ctr">
              <a:lnSpc>
                <a:spcPct val="90000"/>
              </a:lnSpc>
              <a:spcBef>
                <a:spcPts val="1800"/>
              </a:spcBef>
              <a:spcAft>
                <a:spcPts val="0"/>
              </a:spcAft>
              <a:buSzPts val="2800"/>
              <a:buNone/>
            </a:pPr>
            <a:r>
              <a:rPr b="0" lang="en-US" sz="1800"/>
              <a:t>Different stopping power translates into different energy deposition depth that that takes more/less time to be collected at the corresponding electrode.</a:t>
            </a:r>
            <a:endParaRPr b="0" sz="1800"/>
          </a:p>
        </p:txBody>
      </p:sp>
      <p:cxnSp>
        <p:nvCxnSpPr>
          <p:cNvPr id="323" name="Google Shape;323;g2e6d2c7145a_55_0"/>
          <p:cNvCxnSpPr/>
          <p:nvPr/>
        </p:nvCxnSpPr>
        <p:spPr>
          <a:xfrm>
            <a:off x="3696448" y="1341250"/>
            <a:ext cx="1373100" cy="1357200"/>
          </a:xfrm>
          <a:prstGeom prst="bentConnector3">
            <a:avLst>
              <a:gd fmla="val 100588" name="adj1"/>
            </a:avLst>
          </a:prstGeom>
          <a:noFill/>
          <a:ln cap="flat" cmpd="sng" w="19050">
            <a:solidFill>
              <a:schemeClr val="dk2"/>
            </a:solidFill>
            <a:prstDash val="solid"/>
            <a:round/>
            <a:headEnd len="sm" w="sm" type="none"/>
            <a:tailEnd len="med" w="med" type="triangle"/>
          </a:ln>
        </p:spPr>
      </p:cxnSp>
      <p:cxnSp>
        <p:nvCxnSpPr>
          <p:cNvPr id="324" name="Google Shape;324;g2e6d2c7145a_55_0"/>
          <p:cNvCxnSpPr/>
          <p:nvPr/>
        </p:nvCxnSpPr>
        <p:spPr>
          <a:xfrm rot="5400000">
            <a:off x="7345025" y="1285350"/>
            <a:ext cx="1397100" cy="1381200"/>
          </a:xfrm>
          <a:prstGeom prst="bentConnector3">
            <a:avLst>
              <a:gd fmla="val 1142" name="adj1"/>
            </a:avLst>
          </a:prstGeom>
          <a:noFill/>
          <a:ln cap="flat" cmpd="sng" w="19050">
            <a:solidFill>
              <a:schemeClr val="dk2"/>
            </a:solidFill>
            <a:prstDash val="solid"/>
            <a:round/>
            <a:headEnd len="sm" w="sm"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1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1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1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1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g31d032898ac_0_431"/>
          <p:cNvSpPr txBox="1"/>
          <p:nvPr>
            <p:ph type="ctrTitle"/>
          </p:nvPr>
        </p:nvSpPr>
        <p:spPr>
          <a:xfrm>
            <a:off x="407987" y="3429000"/>
            <a:ext cx="11376000" cy="21534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None/>
            </a:pPr>
            <a:r>
              <a:rPr lang="en-US"/>
              <a:t>2022-11 North Area - Heavy Ions</a:t>
            </a:r>
            <a:endParaRPr/>
          </a:p>
          <a:p>
            <a:pPr indent="0" lvl="0" marL="0" rtl="0" algn="l">
              <a:lnSpc>
                <a:spcPct val="90000"/>
              </a:lnSpc>
              <a:spcBef>
                <a:spcPts val="0"/>
              </a:spcBef>
              <a:spcAft>
                <a:spcPts val="0"/>
              </a:spcAft>
              <a:buSzPts val="5000"/>
              <a:buNone/>
            </a:pPr>
            <a:r>
              <a:t/>
            </a:r>
            <a:endParaRPr/>
          </a:p>
        </p:txBody>
      </p:sp>
      <p:sp>
        <p:nvSpPr>
          <p:cNvPr id="331" name="Google Shape;331;g31d032898ac_0_431"/>
          <p:cNvSpPr txBox="1"/>
          <p:nvPr>
            <p:ph idx="1" type="subTitle"/>
          </p:nvPr>
        </p:nvSpPr>
        <p:spPr>
          <a:xfrm>
            <a:off x="407988" y="5700251"/>
            <a:ext cx="11376000" cy="8037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1800"/>
              </a:spcBef>
              <a:spcAft>
                <a:spcPts val="0"/>
              </a:spcAft>
              <a:buSzPts val="2000"/>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g31bff6b3820_0_213"/>
          <p:cNvSpPr txBox="1"/>
          <p:nvPr>
            <p:ph idx="1" type="body"/>
          </p:nvPr>
        </p:nvSpPr>
        <p:spPr>
          <a:xfrm>
            <a:off x="902038" y="1218743"/>
            <a:ext cx="3708300" cy="299400"/>
          </a:xfrm>
          <a:prstGeom prst="rect">
            <a:avLst/>
          </a:prstGeom>
          <a:noFill/>
          <a:ln>
            <a:noFill/>
          </a:ln>
        </p:spPr>
        <p:txBody>
          <a:bodyPr anchorCtr="0" anchor="t" bIns="0" lIns="0" spcFirstLastPara="1" rIns="0" wrap="square" tIns="0">
            <a:noAutofit/>
          </a:bodyPr>
          <a:lstStyle/>
          <a:p>
            <a:pPr indent="0" lvl="0" marL="457200" rtl="0" algn="ctr">
              <a:lnSpc>
                <a:spcPct val="90000"/>
              </a:lnSpc>
              <a:spcBef>
                <a:spcPts val="0"/>
              </a:spcBef>
              <a:spcAft>
                <a:spcPts val="0"/>
              </a:spcAft>
              <a:buNone/>
            </a:pPr>
            <a:r>
              <a:rPr b="0" lang="en-US" sz="1800"/>
              <a:t>Flux in Pixel Hits</a:t>
            </a:r>
            <a:endParaRPr b="0" sz="1800"/>
          </a:p>
          <a:p>
            <a:pPr indent="0" lvl="0" marL="0" rtl="0" algn="ctr">
              <a:lnSpc>
                <a:spcPct val="90000"/>
              </a:lnSpc>
              <a:spcBef>
                <a:spcPts val="0"/>
              </a:spcBef>
              <a:spcAft>
                <a:spcPts val="0"/>
              </a:spcAft>
              <a:buNone/>
            </a:pPr>
            <a:r>
              <a:t/>
            </a:r>
            <a:endParaRPr b="0" sz="1800"/>
          </a:p>
        </p:txBody>
      </p:sp>
      <p:sp>
        <p:nvSpPr>
          <p:cNvPr id="337" name="Google Shape;337;g31bff6b3820_0_213"/>
          <p:cNvSpPr txBox="1"/>
          <p:nvPr>
            <p:ph type="title"/>
          </p:nvPr>
        </p:nvSpPr>
        <p:spPr>
          <a:xfrm>
            <a:off x="408000" y="365125"/>
            <a:ext cx="11380800" cy="6684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rgbClr val="000000"/>
              </a:buClr>
              <a:buSzPts val="1800"/>
              <a:buFont typeface="Arial"/>
              <a:buNone/>
            </a:pPr>
            <a:r>
              <a:rPr lang="en-US"/>
              <a:t>2022-11 North Area - Heavy Ions</a:t>
            </a:r>
            <a:endParaRPr/>
          </a:p>
        </p:txBody>
      </p:sp>
      <p:sp>
        <p:nvSpPr>
          <p:cNvPr id="338" name="Google Shape;338;g31bff6b3820_0_213"/>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Clr>
                <a:srgbClr val="000000"/>
              </a:buClr>
              <a:buSzPts val="1050"/>
              <a:buFont typeface="Arial"/>
              <a:buNone/>
            </a:pPr>
            <a:fld id="{00000000-1234-1234-1234-123412341234}" type="slidenum">
              <a:rPr lang="en-US"/>
              <a:t>‹#›</a:t>
            </a:fld>
            <a:endParaRPr/>
          </a:p>
        </p:txBody>
      </p:sp>
      <p:pic>
        <p:nvPicPr>
          <p:cNvPr id="339" name="Google Shape;339;g31bff6b3820_0_213"/>
          <p:cNvPicPr preferRelativeResize="0"/>
          <p:nvPr/>
        </p:nvPicPr>
        <p:blipFill>
          <a:blip r:embed="rId3">
            <a:alphaModFix/>
          </a:blip>
          <a:stretch>
            <a:fillRect/>
          </a:stretch>
        </p:blipFill>
        <p:spPr>
          <a:xfrm>
            <a:off x="500004" y="1595098"/>
            <a:ext cx="5595998" cy="3012993"/>
          </a:xfrm>
          <a:prstGeom prst="rect">
            <a:avLst/>
          </a:prstGeom>
          <a:noFill/>
          <a:ln>
            <a:noFill/>
          </a:ln>
        </p:spPr>
      </p:pic>
      <p:pic>
        <p:nvPicPr>
          <p:cNvPr id="340" name="Google Shape;340;g31bff6b3820_0_213"/>
          <p:cNvPicPr preferRelativeResize="0"/>
          <p:nvPr/>
        </p:nvPicPr>
        <p:blipFill>
          <a:blip r:embed="rId4">
            <a:alphaModFix/>
          </a:blip>
          <a:stretch>
            <a:fillRect/>
          </a:stretch>
        </p:blipFill>
        <p:spPr>
          <a:xfrm>
            <a:off x="6368249" y="1595100"/>
            <a:ext cx="5596001" cy="4355700"/>
          </a:xfrm>
          <a:prstGeom prst="rect">
            <a:avLst/>
          </a:prstGeom>
          <a:noFill/>
          <a:ln>
            <a:noFill/>
          </a:ln>
        </p:spPr>
      </p:pic>
      <p:sp>
        <p:nvSpPr>
          <p:cNvPr id="341" name="Google Shape;341;g31bff6b3820_0_213"/>
          <p:cNvSpPr txBox="1"/>
          <p:nvPr>
            <p:ph idx="1" type="body"/>
          </p:nvPr>
        </p:nvSpPr>
        <p:spPr>
          <a:xfrm>
            <a:off x="7312100" y="1133697"/>
            <a:ext cx="3708300" cy="461400"/>
          </a:xfrm>
          <a:prstGeom prst="rect">
            <a:avLst/>
          </a:prstGeom>
          <a:noFill/>
          <a:ln>
            <a:noFill/>
          </a:ln>
        </p:spPr>
        <p:txBody>
          <a:bodyPr anchorCtr="0" anchor="t" bIns="0" lIns="0" spcFirstLastPara="1" rIns="0" wrap="square" tIns="0">
            <a:noAutofit/>
          </a:bodyPr>
          <a:lstStyle/>
          <a:p>
            <a:pPr indent="0" lvl="0" marL="0" rtl="0" algn="ctr">
              <a:lnSpc>
                <a:spcPct val="90000"/>
              </a:lnSpc>
              <a:spcBef>
                <a:spcPts val="0"/>
              </a:spcBef>
              <a:spcAft>
                <a:spcPts val="0"/>
              </a:spcAft>
              <a:buNone/>
            </a:pPr>
            <a:r>
              <a:rPr b="0" lang="en-US" sz="1800"/>
              <a:t>Beam shape / Alignment / Decomposition</a:t>
            </a:r>
            <a:endParaRPr b="0" sz="18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6"/>
                                        </p:tgtEl>
                                        <p:attrNameLst>
                                          <p:attrName>style.visibility</p:attrName>
                                        </p:attrNameLst>
                                      </p:cBhvr>
                                      <p:to>
                                        <p:strVal val="visible"/>
                                      </p:to>
                                    </p:set>
                                    <p:animEffect filter="fade" transition="in">
                                      <p:cBhvr>
                                        <p:cTn dur="1000"/>
                                        <p:tgtEl>
                                          <p:spTgt spid="336"/>
                                        </p:tgtEl>
                                      </p:cBhvr>
                                    </p:animEffect>
                                  </p:childTnLst>
                                </p:cTn>
                              </p:par>
                              <p:par>
                                <p:cTn fill="hold" nodeType="withEffect" presetClass="entr" presetID="10" presetSubtype="0">
                                  <p:stCondLst>
                                    <p:cond delay="0"/>
                                  </p:stCondLst>
                                  <p:childTnLst>
                                    <p:set>
                                      <p:cBhvr>
                                        <p:cTn dur="1" fill="hold">
                                          <p:stCondLst>
                                            <p:cond delay="0"/>
                                          </p:stCondLst>
                                        </p:cTn>
                                        <p:tgtEl>
                                          <p:spTgt spid="339"/>
                                        </p:tgtEl>
                                        <p:attrNameLst>
                                          <p:attrName>style.visibility</p:attrName>
                                        </p:attrNameLst>
                                      </p:cBhvr>
                                      <p:to>
                                        <p:strVal val="visible"/>
                                      </p:to>
                                    </p:set>
                                    <p:animEffect filter="fade" transition="in">
                                      <p:cBhvr>
                                        <p:cTn dur="1000"/>
                                        <p:tgtEl>
                                          <p:spTgt spid="3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1"/>
                                        </p:tgtEl>
                                        <p:attrNameLst>
                                          <p:attrName>style.visibility</p:attrName>
                                        </p:attrNameLst>
                                      </p:cBhvr>
                                      <p:to>
                                        <p:strVal val="visible"/>
                                      </p:to>
                                    </p:set>
                                    <p:animEffect filter="fade" transition="in">
                                      <p:cBhvr>
                                        <p:cTn dur="1000"/>
                                        <p:tgtEl>
                                          <p:spTgt spid="341"/>
                                        </p:tgtEl>
                                      </p:cBhvr>
                                    </p:animEffect>
                                  </p:childTnLst>
                                </p:cTn>
                              </p:par>
                              <p:par>
                                <p:cTn fill="hold" nodeType="withEffect" presetClass="entr" presetID="10" presetSubtype="0">
                                  <p:stCondLst>
                                    <p:cond delay="0"/>
                                  </p:stCondLst>
                                  <p:childTnLst>
                                    <p:set>
                                      <p:cBhvr>
                                        <p:cTn dur="1" fill="hold">
                                          <p:stCondLst>
                                            <p:cond delay="0"/>
                                          </p:stCondLst>
                                        </p:cTn>
                                        <p:tgtEl>
                                          <p:spTgt spid="340"/>
                                        </p:tgtEl>
                                        <p:attrNameLst>
                                          <p:attrName>style.visibility</p:attrName>
                                        </p:attrNameLst>
                                      </p:cBhvr>
                                      <p:to>
                                        <p:strVal val="visible"/>
                                      </p:to>
                                    </p:set>
                                    <p:animEffect filter="fade" transition="in">
                                      <p:cBhvr>
                                        <p:cTn dur="1000"/>
                                        <p:tgtEl>
                                          <p:spTgt spid="34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 name="Shape 346"/>
        <p:cNvGrpSpPr/>
        <p:nvPr/>
      </p:nvGrpSpPr>
      <p:grpSpPr>
        <a:xfrm>
          <a:off x="0" y="0"/>
          <a:ext cx="0" cy="0"/>
          <a:chOff x="0" y="0"/>
          <a:chExt cx="0" cy="0"/>
        </a:xfrm>
      </p:grpSpPr>
      <p:sp>
        <p:nvSpPr>
          <p:cNvPr id="347" name="Google Shape;347;g31bff6b3820_0_370"/>
          <p:cNvSpPr txBox="1"/>
          <p:nvPr>
            <p:ph type="ctrTitle"/>
          </p:nvPr>
        </p:nvSpPr>
        <p:spPr>
          <a:xfrm>
            <a:off x="407987" y="3429000"/>
            <a:ext cx="11376000" cy="21534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5000"/>
              <a:buNone/>
            </a:pPr>
            <a:r>
              <a:rPr lang="en-US"/>
              <a:t>2022-11 IR8 - CODEXb</a:t>
            </a:r>
            <a:endParaRPr/>
          </a:p>
          <a:p>
            <a:pPr indent="0" lvl="0" marL="0" rtl="0" algn="l">
              <a:lnSpc>
                <a:spcPct val="90000"/>
              </a:lnSpc>
              <a:spcBef>
                <a:spcPts val="0"/>
              </a:spcBef>
              <a:spcAft>
                <a:spcPts val="0"/>
              </a:spcAft>
              <a:buSzPts val="5000"/>
              <a:buNone/>
            </a:pPr>
            <a:r>
              <a:t/>
            </a:r>
            <a:endParaRPr/>
          </a:p>
          <a:p>
            <a:pPr indent="0" lvl="0" marL="0" rtl="0" algn="l">
              <a:lnSpc>
                <a:spcPct val="90000"/>
              </a:lnSpc>
              <a:spcBef>
                <a:spcPts val="0"/>
              </a:spcBef>
              <a:spcAft>
                <a:spcPts val="0"/>
              </a:spcAft>
              <a:buSzPts val="5000"/>
              <a:buNone/>
            </a:pPr>
            <a:r>
              <a:t/>
            </a:r>
            <a:endParaRPr/>
          </a:p>
        </p:txBody>
      </p:sp>
      <p:sp>
        <p:nvSpPr>
          <p:cNvPr id="348" name="Google Shape;348;g31bff6b3820_0_370"/>
          <p:cNvSpPr txBox="1"/>
          <p:nvPr>
            <p:ph idx="1" type="subTitle"/>
          </p:nvPr>
        </p:nvSpPr>
        <p:spPr>
          <a:xfrm>
            <a:off x="407988" y="5700251"/>
            <a:ext cx="11376000" cy="8037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1800"/>
              </a:spcBef>
              <a:spcAft>
                <a:spcPts val="0"/>
              </a:spcAft>
              <a:buSzPts val="2000"/>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sp>
        <p:nvSpPr>
          <p:cNvPr id="354" name="Google Shape;354;g31bff6b3820_0_376"/>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Clr>
                <a:srgbClr val="000000"/>
              </a:buClr>
              <a:buSzPts val="1050"/>
              <a:buFont typeface="Arial"/>
              <a:buNone/>
            </a:pPr>
            <a:fld id="{00000000-1234-1234-1234-123412341234}" type="slidenum">
              <a:rPr lang="en-US"/>
              <a:t>‹#›</a:t>
            </a:fld>
            <a:endParaRPr/>
          </a:p>
        </p:txBody>
      </p:sp>
      <p:sp>
        <p:nvSpPr>
          <p:cNvPr id="355" name="Google Shape;355;g31bff6b3820_0_376"/>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Scope</a:t>
            </a:r>
            <a:endParaRPr/>
          </a:p>
        </p:txBody>
      </p:sp>
      <p:pic>
        <p:nvPicPr>
          <p:cNvPr id="356" name="Google Shape;356;g31bff6b3820_0_376"/>
          <p:cNvPicPr preferRelativeResize="0"/>
          <p:nvPr/>
        </p:nvPicPr>
        <p:blipFill rotWithShape="1">
          <a:blip r:embed="rId3">
            <a:alphaModFix/>
          </a:blip>
          <a:srcRect b="19691" l="0" r="52435" t="0"/>
          <a:stretch/>
        </p:blipFill>
        <p:spPr>
          <a:xfrm>
            <a:off x="7444600" y="265150"/>
            <a:ext cx="4130326" cy="3044649"/>
          </a:xfrm>
          <a:prstGeom prst="rect">
            <a:avLst/>
          </a:prstGeom>
          <a:noFill/>
          <a:ln>
            <a:noFill/>
          </a:ln>
        </p:spPr>
      </p:pic>
      <p:pic>
        <p:nvPicPr>
          <p:cNvPr id="357" name="Google Shape;357;g31bff6b3820_0_376"/>
          <p:cNvPicPr preferRelativeResize="0"/>
          <p:nvPr/>
        </p:nvPicPr>
        <p:blipFill rotWithShape="1">
          <a:blip r:embed="rId4">
            <a:alphaModFix/>
          </a:blip>
          <a:srcRect b="0" l="0" r="0" t="0"/>
          <a:stretch/>
        </p:blipFill>
        <p:spPr>
          <a:xfrm>
            <a:off x="408000" y="2723725"/>
            <a:ext cx="5546825" cy="3478000"/>
          </a:xfrm>
          <a:prstGeom prst="rect">
            <a:avLst/>
          </a:prstGeom>
          <a:noFill/>
          <a:ln>
            <a:noFill/>
          </a:ln>
        </p:spPr>
      </p:pic>
      <p:sp>
        <p:nvSpPr>
          <p:cNvPr id="358" name="Google Shape;358;g31bff6b3820_0_376"/>
          <p:cNvSpPr txBox="1"/>
          <p:nvPr>
            <p:ph idx="1" type="body"/>
          </p:nvPr>
        </p:nvSpPr>
        <p:spPr>
          <a:xfrm>
            <a:off x="407995" y="1058867"/>
            <a:ext cx="6501300" cy="1468500"/>
          </a:xfrm>
          <a:prstGeom prst="rect">
            <a:avLst/>
          </a:prstGeom>
          <a:noFill/>
          <a:ln>
            <a:noFill/>
          </a:ln>
        </p:spPr>
        <p:txBody>
          <a:bodyPr anchorCtr="0" anchor="t" bIns="0" lIns="0" spcFirstLastPara="1" rIns="0" wrap="square" tIns="0">
            <a:noAutofit/>
          </a:bodyPr>
          <a:lstStyle/>
          <a:p>
            <a:pPr indent="-342900" lvl="0" marL="457200" rtl="0" algn="l">
              <a:lnSpc>
                <a:spcPct val="90000"/>
              </a:lnSpc>
              <a:spcBef>
                <a:spcPts val="1800"/>
              </a:spcBef>
              <a:spcAft>
                <a:spcPts val="0"/>
              </a:spcAft>
              <a:buSzPts val="1800"/>
              <a:buChar char="●"/>
            </a:pPr>
            <a:r>
              <a:rPr b="0" lang="en-US" sz="1800"/>
              <a:t>Quantify if the muon flux is higher during luminosity production at LHCb/IP8 as compared to the background at LHCb in the D1 shielded area, the foreseen location of the CODEX-b experiment.</a:t>
            </a:r>
            <a:endParaRPr b="0" sz="1800"/>
          </a:p>
          <a:p>
            <a:pPr indent="-342900" lvl="0" marL="457200" rtl="0" algn="l">
              <a:lnSpc>
                <a:spcPct val="90000"/>
              </a:lnSpc>
              <a:spcBef>
                <a:spcPts val="0"/>
              </a:spcBef>
              <a:spcAft>
                <a:spcPts val="0"/>
              </a:spcAft>
              <a:buSzPts val="1800"/>
              <a:buChar char="●"/>
            </a:pPr>
            <a:r>
              <a:rPr b="0" lang="en-US" sz="1800"/>
              <a:t>Detector installed at the same level with the IP, at a 15 deg angle wrt. the perpendicular to the beamline.</a:t>
            </a:r>
            <a:endParaRPr b="0" sz="1800"/>
          </a:p>
        </p:txBody>
      </p:sp>
      <p:pic>
        <p:nvPicPr>
          <p:cNvPr id="359" name="Google Shape;359;g31bff6b3820_0_376"/>
          <p:cNvPicPr preferRelativeResize="0"/>
          <p:nvPr/>
        </p:nvPicPr>
        <p:blipFill rotWithShape="1">
          <a:blip r:embed="rId3">
            <a:alphaModFix/>
          </a:blip>
          <a:srcRect b="29502" l="48822" r="3610" t="0"/>
          <a:stretch/>
        </p:blipFill>
        <p:spPr>
          <a:xfrm>
            <a:off x="7444600" y="3553360"/>
            <a:ext cx="4092925" cy="264836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g31bff6b3820_0_386"/>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Expected signal</a:t>
            </a:r>
            <a:endParaRPr/>
          </a:p>
        </p:txBody>
      </p:sp>
      <p:sp>
        <p:nvSpPr>
          <p:cNvPr id="366" name="Google Shape;366;g31bff6b3820_0_386"/>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Clr>
                <a:srgbClr val="000000"/>
              </a:buClr>
              <a:buSzPts val="1050"/>
              <a:buFont typeface="Arial"/>
              <a:buNone/>
            </a:pPr>
            <a:fld id="{00000000-1234-1234-1234-123412341234}" type="slidenum">
              <a:rPr lang="en-US"/>
              <a:t>‹#›</a:t>
            </a:fld>
            <a:endParaRPr/>
          </a:p>
        </p:txBody>
      </p:sp>
      <p:sp>
        <p:nvSpPr>
          <p:cNvPr id="367" name="Google Shape;367;g31bff6b3820_0_386"/>
          <p:cNvSpPr txBox="1"/>
          <p:nvPr>
            <p:ph idx="1" type="body"/>
          </p:nvPr>
        </p:nvSpPr>
        <p:spPr>
          <a:xfrm>
            <a:off x="407995" y="1058867"/>
            <a:ext cx="6501300" cy="1468500"/>
          </a:xfrm>
          <a:prstGeom prst="rect">
            <a:avLst/>
          </a:prstGeom>
          <a:noFill/>
          <a:ln>
            <a:noFill/>
          </a:ln>
        </p:spPr>
        <p:txBody>
          <a:bodyPr anchorCtr="0" anchor="t" bIns="0" lIns="0" spcFirstLastPara="1" rIns="0" wrap="square" tIns="0">
            <a:noAutofit/>
          </a:bodyPr>
          <a:lstStyle/>
          <a:p>
            <a:pPr indent="-342900" lvl="0" marL="457200" rtl="0" algn="l">
              <a:lnSpc>
                <a:spcPct val="90000"/>
              </a:lnSpc>
              <a:spcBef>
                <a:spcPts val="1800"/>
              </a:spcBef>
              <a:spcAft>
                <a:spcPts val="0"/>
              </a:spcAft>
              <a:buSzPts val="1800"/>
              <a:buChar char="•"/>
            </a:pPr>
            <a:r>
              <a:rPr b="0" lang="en-US" sz="1800"/>
              <a:t>Muon flux peaks at ~120 MeV kinetic energy, corresponding to a Minimum Ionizing Particle regime.</a:t>
            </a:r>
            <a:endParaRPr b="0" sz="1800"/>
          </a:p>
        </p:txBody>
      </p:sp>
      <p:pic>
        <p:nvPicPr>
          <p:cNvPr id="368" name="Google Shape;368;g31bff6b3820_0_386"/>
          <p:cNvPicPr preferRelativeResize="0"/>
          <p:nvPr/>
        </p:nvPicPr>
        <p:blipFill rotWithShape="1">
          <a:blip r:embed="rId3">
            <a:alphaModFix/>
          </a:blip>
          <a:srcRect b="0" l="0" r="0" t="0"/>
          <a:stretch/>
        </p:blipFill>
        <p:spPr>
          <a:xfrm>
            <a:off x="6958975" y="71542"/>
            <a:ext cx="4981575" cy="3181350"/>
          </a:xfrm>
          <a:prstGeom prst="rect">
            <a:avLst/>
          </a:prstGeom>
          <a:noFill/>
          <a:ln>
            <a:noFill/>
          </a:ln>
        </p:spPr>
      </p:pic>
      <p:pic>
        <p:nvPicPr>
          <p:cNvPr id="369" name="Google Shape;369;g31bff6b3820_0_386"/>
          <p:cNvPicPr preferRelativeResize="0"/>
          <p:nvPr/>
        </p:nvPicPr>
        <p:blipFill rotWithShape="1">
          <a:blip r:embed="rId4">
            <a:alphaModFix/>
          </a:blip>
          <a:srcRect b="0" l="0" r="0" t="0"/>
          <a:stretch/>
        </p:blipFill>
        <p:spPr>
          <a:xfrm>
            <a:off x="5234075" y="3175292"/>
            <a:ext cx="6753224" cy="3154466"/>
          </a:xfrm>
          <a:prstGeom prst="rect">
            <a:avLst/>
          </a:prstGeom>
          <a:noFill/>
          <a:ln>
            <a:noFill/>
          </a:ln>
        </p:spPr>
      </p:pic>
      <p:pic>
        <p:nvPicPr>
          <p:cNvPr id="370" name="Google Shape;370;g31bff6b3820_0_386"/>
          <p:cNvPicPr preferRelativeResize="0"/>
          <p:nvPr/>
        </p:nvPicPr>
        <p:blipFill rotWithShape="1">
          <a:blip r:embed="rId5">
            <a:alphaModFix/>
          </a:blip>
          <a:srcRect b="0" l="0" r="0" t="0"/>
          <a:stretch/>
        </p:blipFill>
        <p:spPr>
          <a:xfrm>
            <a:off x="363225" y="1797650"/>
            <a:ext cx="6248400" cy="1019175"/>
          </a:xfrm>
          <a:prstGeom prst="rect">
            <a:avLst/>
          </a:prstGeom>
          <a:noFill/>
          <a:ln>
            <a:noFill/>
          </a:ln>
        </p:spPr>
      </p:pic>
      <p:pic>
        <p:nvPicPr>
          <p:cNvPr id="371" name="Google Shape;371;g31bff6b3820_0_386"/>
          <p:cNvPicPr preferRelativeResize="0"/>
          <p:nvPr/>
        </p:nvPicPr>
        <p:blipFill rotWithShape="1">
          <a:blip r:embed="rId6">
            <a:alphaModFix/>
          </a:blip>
          <a:srcRect b="0" l="0" r="0" t="0"/>
          <a:stretch/>
        </p:blipFill>
        <p:spPr>
          <a:xfrm>
            <a:off x="363225" y="2816825"/>
            <a:ext cx="4430974" cy="33005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7">
                                            <p:txEl>
                                              <p:pRg end="0" st="0"/>
                                            </p:txEl>
                                          </p:spTgt>
                                        </p:tgtEl>
                                        <p:attrNameLst>
                                          <p:attrName>style.visibility</p:attrName>
                                        </p:attrNameLst>
                                      </p:cBhvr>
                                      <p:to>
                                        <p:strVal val="visible"/>
                                      </p:to>
                                    </p:set>
                                    <p:animEffect filter="fade" transition="in">
                                      <p:cBhvr>
                                        <p:cTn dur="1000"/>
                                        <p:tgtEl>
                                          <p:spTgt spid="36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8"/>
                                        </p:tgtEl>
                                        <p:attrNameLst>
                                          <p:attrName>style.visibility</p:attrName>
                                        </p:attrNameLst>
                                      </p:cBhvr>
                                      <p:to>
                                        <p:strVal val="visible"/>
                                      </p:to>
                                    </p:set>
                                    <p:animEffect filter="fade" transition="in">
                                      <p:cBhvr>
                                        <p:cTn dur="1000"/>
                                        <p:tgtEl>
                                          <p:spTgt spid="3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9"/>
                                        </p:tgtEl>
                                        <p:attrNameLst>
                                          <p:attrName>style.visibility</p:attrName>
                                        </p:attrNameLst>
                                      </p:cBhvr>
                                      <p:to>
                                        <p:strVal val="visible"/>
                                      </p:to>
                                    </p:set>
                                    <p:animEffect filter="fade" transition="in">
                                      <p:cBhvr>
                                        <p:cTn dur="1000"/>
                                        <p:tgtEl>
                                          <p:spTgt spid="3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0"/>
                                        </p:tgtEl>
                                        <p:attrNameLst>
                                          <p:attrName>style.visibility</p:attrName>
                                        </p:attrNameLst>
                                      </p:cBhvr>
                                      <p:to>
                                        <p:strVal val="visible"/>
                                      </p:to>
                                    </p:set>
                                    <p:animEffect filter="fade" transition="in">
                                      <p:cBhvr>
                                        <p:cTn dur="1000"/>
                                        <p:tgtEl>
                                          <p:spTgt spid="3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1"/>
                                        </p:tgtEl>
                                        <p:attrNameLst>
                                          <p:attrName>style.visibility</p:attrName>
                                        </p:attrNameLst>
                                      </p:cBhvr>
                                      <p:to>
                                        <p:strVal val="visible"/>
                                      </p:to>
                                    </p:set>
                                    <p:animEffect filter="fade" transition="in">
                                      <p:cBhvr>
                                        <p:cTn dur="1000"/>
                                        <p:tgtEl>
                                          <p:spTgt spid="3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 name="Shape 376"/>
        <p:cNvGrpSpPr/>
        <p:nvPr/>
      </p:nvGrpSpPr>
      <p:grpSpPr>
        <a:xfrm>
          <a:off x="0" y="0"/>
          <a:ext cx="0" cy="0"/>
          <a:chOff x="0" y="0"/>
          <a:chExt cx="0" cy="0"/>
        </a:xfrm>
      </p:grpSpPr>
      <p:sp>
        <p:nvSpPr>
          <p:cNvPr id="377" name="Google Shape;377;g31bff6b3820_0_397"/>
          <p:cNvSpPr txBox="1"/>
          <p:nvPr>
            <p:ph type="title"/>
          </p:nvPr>
        </p:nvSpPr>
        <p:spPr>
          <a:xfrm>
            <a:off x="407988" y="365125"/>
            <a:ext cx="11380800" cy="10842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Flux measurements</a:t>
            </a:r>
            <a:endParaRPr/>
          </a:p>
        </p:txBody>
      </p:sp>
      <p:sp>
        <p:nvSpPr>
          <p:cNvPr id="378" name="Google Shape;378;g31bff6b3820_0_397"/>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Clr>
                <a:srgbClr val="000000"/>
              </a:buClr>
              <a:buSzPts val="1050"/>
              <a:buFont typeface="Arial"/>
              <a:buNone/>
            </a:pPr>
            <a:fld id="{00000000-1234-1234-1234-123412341234}" type="slidenum">
              <a:rPr lang="en-US"/>
              <a:t>‹#›</a:t>
            </a:fld>
            <a:endParaRPr/>
          </a:p>
        </p:txBody>
      </p:sp>
      <p:pic>
        <p:nvPicPr>
          <p:cNvPr id="379" name="Google Shape;379;g31bff6b3820_0_397"/>
          <p:cNvPicPr preferRelativeResize="0"/>
          <p:nvPr/>
        </p:nvPicPr>
        <p:blipFill rotWithShape="1">
          <a:blip r:embed="rId3">
            <a:alphaModFix/>
          </a:blip>
          <a:srcRect b="0" l="0" r="3698" t="0"/>
          <a:stretch/>
        </p:blipFill>
        <p:spPr>
          <a:xfrm>
            <a:off x="849350" y="1604975"/>
            <a:ext cx="4308100" cy="4292525"/>
          </a:xfrm>
          <a:prstGeom prst="rect">
            <a:avLst/>
          </a:prstGeom>
          <a:noFill/>
          <a:ln>
            <a:noFill/>
          </a:ln>
        </p:spPr>
      </p:pic>
      <p:pic>
        <p:nvPicPr>
          <p:cNvPr id="380" name="Google Shape;380;g31bff6b3820_0_397"/>
          <p:cNvPicPr preferRelativeResize="0"/>
          <p:nvPr/>
        </p:nvPicPr>
        <p:blipFill rotWithShape="1">
          <a:blip r:embed="rId4">
            <a:alphaModFix/>
          </a:blip>
          <a:srcRect b="0" l="0" r="0" t="2458"/>
          <a:stretch/>
        </p:blipFill>
        <p:spPr>
          <a:xfrm>
            <a:off x="6743675" y="1592275"/>
            <a:ext cx="4473650" cy="41870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g2e6e6ffa634_0_1204"/>
          <p:cNvSpPr txBox="1"/>
          <p:nvPr>
            <p:ph type="title"/>
          </p:nvPr>
        </p:nvSpPr>
        <p:spPr>
          <a:xfrm>
            <a:off x="408003" y="373600"/>
            <a:ext cx="53529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Table of Contents</a:t>
            </a:r>
            <a:endParaRPr/>
          </a:p>
        </p:txBody>
      </p:sp>
      <p:sp>
        <p:nvSpPr>
          <p:cNvPr id="165" name="Google Shape;165;g2e6e6ffa634_0_1204"/>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grpSp>
        <p:nvGrpSpPr>
          <p:cNvPr id="166" name="Google Shape;166;g2e6e6ffa634_0_1204"/>
          <p:cNvGrpSpPr/>
          <p:nvPr/>
        </p:nvGrpSpPr>
        <p:grpSpPr>
          <a:xfrm>
            <a:off x="3441398" y="1186675"/>
            <a:ext cx="2592735" cy="2092748"/>
            <a:chOff x="3071457" y="2013875"/>
            <a:chExt cx="1944600" cy="1569600"/>
          </a:xfrm>
        </p:grpSpPr>
        <p:sp>
          <p:nvSpPr>
            <p:cNvPr id="167" name="Google Shape;167;g2e6e6ffa634_0_1204"/>
            <p:cNvSpPr/>
            <p:nvPr/>
          </p:nvSpPr>
          <p:spPr>
            <a:xfrm flipH="1" rot="10800000">
              <a:off x="3071457" y="2013875"/>
              <a:ext cx="1944600" cy="1569600"/>
            </a:xfrm>
            <a:prstGeom prst="round2DiagRect">
              <a:avLst>
                <a:gd fmla="val 0" name="adj1"/>
                <a:gd fmla="val 17764" name="adj2"/>
              </a:avLst>
            </a:prstGeom>
            <a:solidFill>
              <a:srgbClr val="0D5CDF"/>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 name="Google Shape;168;g2e6e6ffa634_0_1204"/>
            <p:cNvSpPr txBox="1"/>
            <p:nvPr/>
          </p:nvSpPr>
          <p:spPr>
            <a:xfrm>
              <a:off x="3316102" y="2256385"/>
              <a:ext cx="1451700" cy="4599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rgbClr val="FFFFFF"/>
                </a:solidFill>
                <a:latin typeface="Roboto"/>
                <a:ea typeface="Roboto"/>
                <a:cs typeface="Roboto"/>
                <a:sym typeface="Roboto"/>
              </a:endParaRPr>
            </a:p>
          </p:txBody>
        </p:sp>
      </p:grpSp>
      <p:grpSp>
        <p:nvGrpSpPr>
          <p:cNvPr id="169" name="Google Shape;169;g2e6e6ffa634_0_1204"/>
          <p:cNvGrpSpPr/>
          <p:nvPr/>
        </p:nvGrpSpPr>
        <p:grpSpPr>
          <a:xfrm>
            <a:off x="851846" y="1186675"/>
            <a:ext cx="2592735" cy="2092748"/>
            <a:chOff x="1126863" y="2013875"/>
            <a:chExt cx="1944600" cy="1569600"/>
          </a:xfrm>
        </p:grpSpPr>
        <p:sp>
          <p:nvSpPr>
            <p:cNvPr id="170" name="Google Shape;170;g2e6e6ffa634_0_1204"/>
            <p:cNvSpPr/>
            <p:nvPr/>
          </p:nvSpPr>
          <p:spPr>
            <a:xfrm>
              <a:off x="1126863" y="2013875"/>
              <a:ext cx="1944600" cy="1569600"/>
            </a:xfrm>
            <a:prstGeom prst="round2DiagRect">
              <a:avLst>
                <a:gd fmla="val 0" name="adj1"/>
                <a:gd fmla="val 17764" name="adj2"/>
              </a:avLst>
            </a:prstGeom>
            <a:solidFill>
              <a:srgbClr val="307AF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g2e6e6ffa634_0_1204"/>
            <p:cNvSpPr txBox="1"/>
            <p:nvPr/>
          </p:nvSpPr>
          <p:spPr>
            <a:xfrm>
              <a:off x="1351627" y="2256385"/>
              <a:ext cx="1451700" cy="459900"/>
            </a:xfrm>
            <a:prstGeom prst="rect">
              <a:avLst/>
            </a:prstGeom>
            <a:noFill/>
            <a:ln>
              <a:noFill/>
            </a:ln>
          </p:spPr>
          <p:txBody>
            <a:bodyPr anchorCtr="0" anchor="t" bIns="121900" lIns="121900" spcFirstLastPara="1" rIns="121900" wrap="square" tIns="121900">
              <a:noAutofit/>
            </a:bodyPr>
            <a:lstStyle/>
            <a:p>
              <a:pPr indent="0" lvl="0" marL="0" rtl="0" algn="ctr">
                <a:spcBef>
                  <a:spcPts val="0"/>
                </a:spcBef>
                <a:spcAft>
                  <a:spcPts val="0"/>
                </a:spcAft>
                <a:buClr>
                  <a:srgbClr val="000000"/>
                </a:buClr>
                <a:buSzPts val="1800"/>
                <a:buFont typeface="Arial"/>
                <a:buNone/>
              </a:pPr>
              <a:r>
                <a:rPr b="1" lang="en-US" sz="1800">
                  <a:solidFill>
                    <a:schemeClr val="lt1"/>
                  </a:solidFill>
                </a:rPr>
                <a:t>1</a:t>
              </a:r>
              <a:r>
                <a:rPr b="1" lang="en-US" sz="1800">
                  <a:solidFill>
                    <a:schemeClr val="lt1"/>
                  </a:solidFill>
                </a:rPr>
                <a:t>. The Timepix3 Radiation Monitor</a:t>
              </a:r>
              <a:endParaRPr b="1" i="0" sz="1500" u="none" cap="none" strike="noStrike">
                <a:solidFill>
                  <a:srgbClr val="FFFFFF"/>
                </a:solidFill>
                <a:latin typeface="Roboto"/>
                <a:ea typeface="Roboto"/>
                <a:cs typeface="Roboto"/>
                <a:sym typeface="Roboto"/>
              </a:endParaRPr>
            </a:p>
          </p:txBody>
        </p:sp>
      </p:grpSp>
      <p:grpSp>
        <p:nvGrpSpPr>
          <p:cNvPr id="172" name="Google Shape;172;g2e6e6ffa634_0_1204"/>
          <p:cNvGrpSpPr/>
          <p:nvPr/>
        </p:nvGrpSpPr>
        <p:grpSpPr>
          <a:xfrm>
            <a:off x="6030799" y="1186675"/>
            <a:ext cx="4001500" cy="2092748"/>
            <a:chOff x="5015938" y="2013875"/>
            <a:chExt cx="3001200" cy="1569600"/>
          </a:xfrm>
        </p:grpSpPr>
        <p:sp>
          <p:nvSpPr>
            <p:cNvPr id="173" name="Google Shape;173;g2e6e6ffa634_0_1204"/>
            <p:cNvSpPr/>
            <p:nvPr/>
          </p:nvSpPr>
          <p:spPr>
            <a:xfrm>
              <a:off x="5015938" y="2013875"/>
              <a:ext cx="3001200" cy="1569600"/>
            </a:xfrm>
            <a:prstGeom prst="round2DiagRect">
              <a:avLst>
                <a:gd fmla="val 0" name="adj1"/>
                <a:gd fmla="val 17764" name="adj2"/>
              </a:avLst>
            </a:prstGeom>
            <a:solidFill>
              <a:srgbClr val="0942A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rgbClr val="000000"/>
                </a:solidFill>
                <a:latin typeface="Arial"/>
                <a:ea typeface="Arial"/>
                <a:cs typeface="Arial"/>
                <a:sym typeface="Arial"/>
              </a:endParaRPr>
            </a:p>
          </p:txBody>
        </p:sp>
        <p:sp>
          <p:nvSpPr>
            <p:cNvPr id="174" name="Google Shape;174;g2e6e6ffa634_0_1204"/>
            <p:cNvSpPr txBox="1"/>
            <p:nvPr/>
          </p:nvSpPr>
          <p:spPr>
            <a:xfrm>
              <a:off x="5360226" y="2256387"/>
              <a:ext cx="2417100" cy="459900"/>
            </a:xfrm>
            <a:prstGeom prst="rect">
              <a:avLst/>
            </a:prstGeom>
            <a:noFill/>
            <a:ln>
              <a:noFill/>
            </a:ln>
          </p:spPr>
          <p:txBody>
            <a:bodyPr anchorCtr="0" anchor="t"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Arial"/>
                  <a:ea typeface="Arial"/>
                  <a:cs typeface="Arial"/>
                  <a:sym typeface="Arial"/>
                </a:rPr>
                <a:t>3. Timepix3 Radiation Monitor measurements at LHC IR4</a:t>
              </a:r>
              <a:endParaRPr b="1" i="0" sz="18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rgbClr val="FFFFFF"/>
                </a:solidFill>
                <a:latin typeface="Roboto"/>
                <a:ea typeface="Roboto"/>
                <a:cs typeface="Roboto"/>
                <a:sym typeface="Roboto"/>
              </a:endParaRPr>
            </a:p>
          </p:txBody>
        </p:sp>
      </p:grpSp>
      <p:grpSp>
        <p:nvGrpSpPr>
          <p:cNvPr id="175" name="Google Shape;175;g2e6e6ffa634_0_1204"/>
          <p:cNvGrpSpPr/>
          <p:nvPr/>
        </p:nvGrpSpPr>
        <p:grpSpPr>
          <a:xfrm>
            <a:off x="5865592" y="2103180"/>
            <a:ext cx="348750" cy="347162"/>
            <a:chOff x="4858109" y="2631368"/>
            <a:chExt cx="316442" cy="315000"/>
          </a:xfrm>
        </p:grpSpPr>
        <p:sp>
          <p:nvSpPr>
            <p:cNvPr id="176" name="Google Shape;176;g2e6e6ffa634_0_1204"/>
            <p:cNvSpPr/>
            <p:nvPr/>
          </p:nvSpPr>
          <p:spPr>
            <a:xfrm>
              <a:off x="4859551" y="2631368"/>
              <a:ext cx="315000" cy="315000"/>
            </a:xfrm>
            <a:prstGeom prst="ellipse">
              <a:avLst/>
            </a:prstGeom>
            <a:solidFill>
              <a:srgbClr val="FFFFFF"/>
            </a:solidFill>
            <a:ln cap="flat" cmpd="sng" w="9525">
              <a:solidFill>
                <a:schemeClr val="dk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g2e6e6ffa634_0_1204"/>
            <p:cNvSpPr/>
            <p:nvPr/>
          </p:nvSpPr>
          <p:spPr>
            <a:xfrm>
              <a:off x="4858109" y="2739300"/>
              <a:ext cx="239100" cy="99000"/>
            </a:xfrm>
            <a:prstGeom prst="rightArrow">
              <a:avLst>
                <a:gd fmla="val 32020" name="adj1"/>
                <a:gd fmla="val 66970" name="adj2"/>
              </a:avLst>
            </a:prstGeom>
            <a:solidFill>
              <a:srgbClr val="0D5CDF"/>
            </a:solidFill>
            <a:ln cap="flat" cmpd="sng" w="9525">
              <a:solidFill>
                <a:schemeClr val="dk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900"/>
                <a:buFont typeface="Arial"/>
                <a:buNone/>
              </a:pPr>
              <a:br>
                <a:rPr b="0" i="0" lang="en-US" sz="1900" u="none" cap="none" strike="noStrike">
                  <a:solidFill>
                    <a:srgbClr val="000000"/>
                  </a:solidFill>
                  <a:latin typeface="Arial"/>
                  <a:ea typeface="Arial"/>
                  <a:cs typeface="Arial"/>
                  <a:sym typeface="Arial"/>
                </a:rPr>
              </a:br>
              <a:endParaRPr b="0" i="0" sz="1900" u="none" cap="none" strike="noStrike">
                <a:solidFill>
                  <a:srgbClr val="000000"/>
                </a:solidFill>
                <a:latin typeface="Arial"/>
                <a:ea typeface="Arial"/>
                <a:cs typeface="Arial"/>
                <a:sym typeface="Arial"/>
              </a:endParaRPr>
            </a:p>
          </p:txBody>
        </p:sp>
      </p:grpSp>
      <p:grpSp>
        <p:nvGrpSpPr>
          <p:cNvPr id="178" name="Google Shape;178;g2e6e6ffa634_0_1204"/>
          <p:cNvGrpSpPr/>
          <p:nvPr/>
        </p:nvGrpSpPr>
        <p:grpSpPr>
          <a:xfrm>
            <a:off x="3282812" y="2103269"/>
            <a:ext cx="347155" cy="347155"/>
            <a:chOff x="3157188" y="909150"/>
            <a:chExt cx="470400" cy="470400"/>
          </a:xfrm>
        </p:grpSpPr>
        <p:sp>
          <p:nvSpPr>
            <p:cNvPr id="179" name="Google Shape;179;g2e6e6ffa634_0_1204"/>
            <p:cNvSpPr/>
            <p:nvPr/>
          </p:nvSpPr>
          <p:spPr>
            <a:xfrm>
              <a:off x="3157188" y="909150"/>
              <a:ext cx="470400" cy="470400"/>
            </a:xfrm>
            <a:prstGeom prst="ellipse">
              <a:avLst/>
            </a:prstGeom>
            <a:solidFill>
              <a:srgbClr val="FFFFFF"/>
            </a:solidFill>
            <a:ln cap="flat" cmpd="sng" w="9525">
              <a:solidFill>
                <a:schemeClr val="dk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 name="Google Shape;180;g2e6e6ffa634_0_1204"/>
            <p:cNvSpPr/>
            <p:nvPr/>
          </p:nvSpPr>
          <p:spPr>
            <a:xfrm>
              <a:off x="3243138" y="995100"/>
              <a:ext cx="298500" cy="298500"/>
            </a:xfrm>
            <a:prstGeom prst="mathPlus">
              <a:avLst>
                <a:gd fmla="val 9900" name="adj1"/>
              </a:avLst>
            </a:prstGeom>
            <a:solidFill>
              <a:srgbClr val="307AF3"/>
            </a:solidFill>
            <a:ln cap="flat" cmpd="sng" w="9525">
              <a:solidFill>
                <a:schemeClr val="dk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81" name="Google Shape;181;g2e6e6ffa634_0_1204"/>
          <p:cNvPicPr preferRelativeResize="0"/>
          <p:nvPr/>
        </p:nvPicPr>
        <p:blipFill rotWithShape="1">
          <a:blip r:embed="rId3">
            <a:alphaModFix/>
          </a:blip>
          <a:srcRect b="0" l="0" r="0" t="0"/>
          <a:stretch/>
        </p:blipFill>
        <p:spPr>
          <a:xfrm>
            <a:off x="3306850" y="5018625"/>
            <a:ext cx="2339306" cy="1754475"/>
          </a:xfrm>
          <a:prstGeom prst="rect">
            <a:avLst/>
          </a:prstGeom>
          <a:noFill/>
          <a:ln>
            <a:noFill/>
          </a:ln>
        </p:spPr>
      </p:pic>
      <p:pic>
        <p:nvPicPr>
          <p:cNvPr id="182" name="Google Shape;182;g2e6e6ffa634_0_1204"/>
          <p:cNvPicPr preferRelativeResize="0"/>
          <p:nvPr/>
        </p:nvPicPr>
        <p:blipFill rotWithShape="1">
          <a:blip r:embed="rId4">
            <a:alphaModFix/>
          </a:blip>
          <a:srcRect b="0" l="6708" r="3250" t="0"/>
          <a:stretch/>
        </p:blipFill>
        <p:spPr>
          <a:xfrm>
            <a:off x="100875" y="3378425"/>
            <a:ext cx="6831800" cy="1541200"/>
          </a:xfrm>
          <a:prstGeom prst="rect">
            <a:avLst/>
          </a:prstGeom>
          <a:noFill/>
          <a:ln>
            <a:noFill/>
          </a:ln>
        </p:spPr>
      </p:pic>
      <p:pic>
        <p:nvPicPr>
          <p:cNvPr id="183" name="Google Shape;183;g2e6e6ffa634_0_1204"/>
          <p:cNvPicPr preferRelativeResize="0"/>
          <p:nvPr/>
        </p:nvPicPr>
        <p:blipFill rotWithShape="1">
          <a:blip r:embed="rId5">
            <a:alphaModFix/>
          </a:blip>
          <a:srcRect b="0" l="0" r="0" t="0"/>
          <a:stretch/>
        </p:blipFill>
        <p:spPr>
          <a:xfrm>
            <a:off x="1335013" y="5018625"/>
            <a:ext cx="1971836" cy="1698726"/>
          </a:xfrm>
          <a:prstGeom prst="rect">
            <a:avLst/>
          </a:prstGeom>
          <a:noFill/>
          <a:ln>
            <a:noFill/>
          </a:ln>
        </p:spPr>
      </p:pic>
      <p:pic>
        <p:nvPicPr>
          <p:cNvPr id="184" name="Google Shape;184;g2e6e6ffa634_0_1204"/>
          <p:cNvPicPr preferRelativeResize="0"/>
          <p:nvPr/>
        </p:nvPicPr>
        <p:blipFill rotWithShape="1">
          <a:blip r:embed="rId6">
            <a:alphaModFix/>
          </a:blip>
          <a:srcRect b="0" l="445" r="444" t="0"/>
          <a:stretch/>
        </p:blipFill>
        <p:spPr>
          <a:xfrm>
            <a:off x="6837125" y="4064225"/>
            <a:ext cx="5283966" cy="2092750"/>
          </a:xfrm>
          <a:prstGeom prst="rect">
            <a:avLst/>
          </a:prstGeom>
          <a:noFill/>
          <a:ln>
            <a:noFill/>
          </a:ln>
        </p:spPr>
      </p:pic>
      <p:grpSp>
        <p:nvGrpSpPr>
          <p:cNvPr id="185" name="Google Shape;185;g2e6e6ffa634_0_1204"/>
          <p:cNvGrpSpPr/>
          <p:nvPr/>
        </p:nvGrpSpPr>
        <p:grpSpPr>
          <a:xfrm>
            <a:off x="10032407" y="1186676"/>
            <a:ext cx="1307744" cy="2092749"/>
            <a:chOff x="3071457" y="2013875"/>
            <a:chExt cx="1944600" cy="1569601"/>
          </a:xfrm>
        </p:grpSpPr>
        <p:sp>
          <p:nvSpPr>
            <p:cNvPr id="186" name="Google Shape;186;g2e6e6ffa634_0_1204"/>
            <p:cNvSpPr/>
            <p:nvPr/>
          </p:nvSpPr>
          <p:spPr>
            <a:xfrm flipH="1" rot="10800000">
              <a:off x="3071457" y="2013875"/>
              <a:ext cx="1944600" cy="1569600"/>
            </a:xfrm>
            <a:prstGeom prst="round2DiagRect">
              <a:avLst>
                <a:gd fmla="val 0" name="adj1"/>
                <a:gd fmla="val 17764" name="adj2"/>
              </a:avLst>
            </a:prstGeom>
            <a:solidFill>
              <a:srgbClr val="002574"/>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 name="Google Shape;187;g2e6e6ffa634_0_1204"/>
            <p:cNvSpPr txBox="1"/>
            <p:nvPr/>
          </p:nvSpPr>
          <p:spPr>
            <a:xfrm rot="-5400000">
              <a:off x="3114964" y="2098776"/>
              <a:ext cx="1563600" cy="14058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Arial"/>
                  <a:ea typeface="Arial"/>
                  <a:cs typeface="Arial"/>
                  <a:sym typeface="Arial"/>
                </a:rPr>
                <a:t>Prospects</a:t>
              </a:r>
              <a:endParaRPr b="1" i="0" sz="1500" u="none" cap="none" strike="noStrike">
                <a:solidFill>
                  <a:srgbClr val="FFFFFF"/>
                </a:solidFill>
                <a:latin typeface="Roboto"/>
                <a:ea typeface="Roboto"/>
                <a:cs typeface="Roboto"/>
                <a:sym typeface="Roboto"/>
              </a:endParaRPr>
            </a:p>
          </p:txBody>
        </p:sp>
      </p:grpSp>
      <p:sp>
        <p:nvSpPr>
          <p:cNvPr id="188" name="Google Shape;188;g2e6e6ffa634_0_1204"/>
          <p:cNvSpPr txBox="1"/>
          <p:nvPr/>
        </p:nvSpPr>
        <p:spPr>
          <a:xfrm>
            <a:off x="3769899" y="1490063"/>
            <a:ext cx="1935600" cy="613200"/>
          </a:xfrm>
          <a:prstGeom prst="rect">
            <a:avLst/>
          </a:prstGeom>
          <a:noFill/>
          <a:ln>
            <a:noFill/>
          </a:ln>
        </p:spPr>
        <p:txBody>
          <a:bodyPr anchorCtr="0" anchor="t" bIns="121900" lIns="121900" spcFirstLastPara="1" rIns="121900" wrap="square" tIns="121900">
            <a:noAutofit/>
          </a:bodyPr>
          <a:lstStyle/>
          <a:p>
            <a:pPr indent="0" lvl="0" marL="0" rtl="0" algn="ctr">
              <a:spcBef>
                <a:spcPts val="0"/>
              </a:spcBef>
              <a:spcAft>
                <a:spcPts val="0"/>
              </a:spcAft>
              <a:buClr>
                <a:srgbClr val="000000"/>
              </a:buClr>
              <a:buSzPts val="1800"/>
              <a:buFont typeface="Arial"/>
              <a:buNone/>
            </a:pPr>
            <a:r>
              <a:rPr b="1" lang="en-US" sz="1800">
                <a:solidFill>
                  <a:schemeClr val="lt1"/>
                </a:solidFill>
              </a:rPr>
              <a:t>2. LHC IR4 radiation environment</a:t>
            </a:r>
            <a:endParaRPr b="1" i="0" sz="1500" u="none" cap="none" strike="noStrike">
              <a:solidFill>
                <a:srgbClr val="FFFFFF"/>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8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8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8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7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8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 name="Shape 385"/>
        <p:cNvGrpSpPr/>
        <p:nvPr/>
      </p:nvGrpSpPr>
      <p:grpSpPr>
        <a:xfrm>
          <a:off x="0" y="0"/>
          <a:ext cx="0" cy="0"/>
          <a:chOff x="0" y="0"/>
          <a:chExt cx="0" cy="0"/>
        </a:xfrm>
      </p:grpSpPr>
      <p:sp>
        <p:nvSpPr>
          <p:cNvPr id="386" name="Google Shape;386;g31bff6b3820_0_405"/>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Signal selection</a:t>
            </a:r>
            <a:endParaRPr/>
          </a:p>
        </p:txBody>
      </p:sp>
      <p:sp>
        <p:nvSpPr>
          <p:cNvPr id="387" name="Google Shape;387;g31bff6b3820_0_405"/>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Clr>
                <a:srgbClr val="000000"/>
              </a:buClr>
              <a:buSzPts val="1050"/>
              <a:buFont typeface="Arial"/>
              <a:buNone/>
            </a:pPr>
            <a:fld id="{00000000-1234-1234-1234-123412341234}" type="slidenum">
              <a:rPr lang="en-US"/>
              <a:t>‹#›</a:t>
            </a:fld>
            <a:endParaRPr/>
          </a:p>
        </p:txBody>
      </p:sp>
      <p:pic>
        <p:nvPicPr>
          <p:cNvPr id="388" name="Google Shape;388;g31bff6b3820_0_405"/>
          <p:cNvPicPr preferRelativeResize="0"/>
          <p:nvPr/>
        </p:nvPicPr>
        <p:blipFill rotWithShape="1">
          <a:blip r:embed="rId3">
            <a:alphaModFix/>
          </a:blip>
          <a:srcRect b="0" l="0" r="0" t="0"/>
          <a:stretch/>
        </p:blipFill>
        <p:spPr>
          <a:xfrm>
            <a:off x="6501886" y="365125"/>
            <a:ext cx="5326513" cy="5745926"/>
          </a:xfrm>
          <a:prstGeom prst="rect">
            <a:avLst/>
          </a:prstGeom>
          <a:noFill/>
          <a:ln>
            <a:noFill/>
          </a:ln>
        </p:spPr>
      </p:pic>
      <p:sp>
        <p:nvSpPr>
          <p:cNvPr id="389" name="Google Shape;389;g31bff6b3820_0_405"/>
          <p:cNvSpPr txBox="1"/>
          <p:nvPr>
            <p:ph idx="1" type="body"/>
          </p:nvPr>
        </p:nvSpPr>
        <p:spPr>
          <a:xfrm>
            <a:off x="408000" y="1168700"/>
            <a:ext cx="5416800" cy="1337100"/>
          </a:xfrm>
          <a:prstGeom prst="rect">
            <a:avLst/>
          </a:prstGeom>
          <a:noFill/>
          <a:ln>
            <a:noFill/>
          </a:ln>
        </p:spPr>
        <p:txBody>
          <a:bodyPr anchorCtr="0" anchor="t" bIns="0" lIns="0" spcFirstLastPara="1" rIns="0" wrap="square" tIns="0">
            <a:noAutofit/>
          </a:bodyPr>
          <a:lstStyle/>
          <a:p>
            <a:pPr indent="-342900" lvl="0" marL="457200" rtl="0" algn="l">
              <a:lnSpc>
                <a:spcPct val="90000"/>
              </a:lnSpc>
              <a:spcBef>
                <a:spcPts val="1800"/>
              </a:spcBef>
              <a:spcAft>
                <a:spcPts val="0"/>
              </a:spcAft>
              <a:buSzPts val="1800"/>
              <a:buChar char="●"/>
            </a:pPr>
            <a:r>
              <a:rPr b="0" lang="en-US" sz="1800"/>
              <a:t>Assign direction to clusters:</a:t>
            </a:r>
            <a:endParaRPr b="0" sz="1800"/>
          </a:p>
          <a:p>
            <a:pPr indent="-342900" lvl="1" marL="914400" rtl="0" algn="l">
              <a:lnSpc>
                <a:spcPct val="100000"/>
              </a:lnSpc>
              <a:spcBef>
                <a:spcPts val="0"/>
              </a:spcBef>
              <a:spcAft>
                <a:spcPts val="0"/>
              </a:spcAft>
              <a:buSzPts val="1800"/>
              <a:buChar char="○"/>
            </a:pPr>
            <a:r>
              <a:rPr lang="en-US"/>
              <a:t>1 pixel -&gt; not possible (however, signal indistinguishable from background)</a:t>
            </a:r>
            <a:endParaRPr/>
          </a:p>
          <a:p>
            <a:pPr indent="-342900" lvl="1" marL="914400" rtl="0" algn="l">
              <a:lnSpc>
                <a:spcPct val="100000"/>
              </a:lnSpc>
              <a:spcBef>
                <a:spcPts val="0"/>
              </a:spcBef>
              <a:spcAft>
                <a:spcPts val="0"/>
              </a:spcAft>
              <a:buSzPts val="1800"/>
              <a:buChar char="○"/>
            </a:pPr>
            <a:r>
              <a:rPr lang="en-US"/>
              <a:t>2 pixel -&gt; straightforward</a:t>
            </a:r>
            <a:endParaRPr/>
          </a:p>
        </p:txBody>
      </p:sp>
      <p:sp>
        <p:nvSpPr>
          <p:cNvPr id="390" name="Google Shape;390;g31bff6b3820_0_405"/>
          <p:cNvSpPr txBox="1"/>
          <p:nvPr>
            <p:ph idx="1" type="body"/>
          </p:nvPr>
        </p:nvSpPr>
        <p:spPr>
          <a:xfrm>
            <a:off x="408000" y="2569525"/>
            <a:ext cx="5416800" cy="1337100"/>
          </a:xfrm>
          <a:prstGeom prst="rect">
            <a:avLst/>
          </a:prstGeom>
          <a:noFill/>
          <a:ln>
            <a:noFill/>
          </a:ln>
        </p:spPr>
        <p:txBody>
          <a:bodyPr anchorCtr="0" anchor="t" bIns="0" lIns="0" spcFirstLastPara="1" rIns="0" wrap="square" tIns="0">
            <a:noAutofit/>
          </a:bodyPr>
          <a:lstStyle/>
          <a:p>
            <a:pPr indent="-342900" lvl="1" marL="914400" rtl="0" algn="l">
              <a:lnSpc>
                <a:spcPct val="100000"/>
              </a:lnSpc>
              <a:spcBef>
                <a:spcPts val="500"/>
              </a:spcBef>
              <a:spcAft>
                <a:spcPts val="0"/>
              </a:spcAft>
              <a:buSzPts val="1800"/>
              <a:buChar char="○"/>
            </a:pPr>
            <a:r>
              <a:rPr lang="en-US"/>
              <a:t>3 pixel -&gt; only if all 3 pixels aligned along either x or y</a:t>
            </a:r>
            <a:endParaRPr/>
          </a:p>
          <a:p>
            <a:pPr indent="-342900" lvl="1" marL="914400" rtl="0" algn="l">
              <a:lnSpc>
                <a:spcPct val="100000"/>
              </a:lnSpc>
              <a:spcBef>
                <a:spcPts val="0"/>
              </a:spcBef>
              <a:spcAft>
                <a:spcPts val="0"/>
              </a:spcAft>
              <a:buSzPts val="1800"/>
              <a:buChar char="○"/>
            </a:pPr>
            <a:r>
              <a:rPr lang="en-US"/>
              <a:t>4 pixels and more -&gt; if Nx &gt; Ny, then x</a:t>
            </a:r>
            <a:endParaRPr/>
          </a:p>
        </p:txBody>
      </p:sp>
      <p:pic>
        <p:nvPicPr>
          <p:cNvPr id="391" name="Google Shape;391;g31bff6b3820_0_405"/>
          <p:cNvPicPr preferRelativeResize="0"/>
          <p:nvPr/>
        </p:nvPicPr>
        <p:blipFill>
          <a:blip r:embed="rId4">
            <a:alphaModFix/>
          </a:blip>
          <a:stretch>
            <a:fillRect/>
          </a:stretch>
        </p:blipFill>
        <p:spPr>
          <a:xfrm>
            <a:off x="1508100" y="3572850"/>
            <a:ext cx="3044426" cy="26465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9">
                                            <p:txEl>
                                              <p:pRg end="0" st="0"/>
                                            </p:txEl>
                                          </p:spTgt>
                                        </p:tgtEl>
                                        <p:attrNameLst>
                                          <p:attrName>style.visibility</p:attrName>
                                        </p:attrNameLst>
                                      </p:cBhvr>
                                      <p:to>
                                        <p:strVal val="visible"/>
                                      </p:to>
                                    </p:set>
                                    <p:animEffect filter="fade" transition="in">
                                      <p:cBhvr>
                                        <p:cTn dur="1000"/>
                                        <p:tgtEl>
                                          <p:spTgt spid="38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9">
                                            <p:txEl>
                                              <p:pRg end="1" st="1"/>
                                            </p:txEl>
                                          </p:spTgt>
                                        </p:tgtEl>
                                        <p:attrNameLst>
                                          <p:attrName>style.visibility</p:attrName>
                                        </p:attrNameLst>
                                      </p:cBhvr>
                                      <p:to>
                                        <p:strVal val="visible"/>
                                      </p:to>
                                    </p:set>
                                    <p:animEffect filter="fade" transition="in">
                                      <p:cBhvr>
                                        <p:cTn dur="1000"/>
                                        <p:tgtEl>
                                          <p:spTgt spid="38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9">
                                            <p:txEl>
                                              <p:pRg end="2" st="2"/>
                                            </p:txEl>
                                          </p:spTgt>
                                        </p:tgtEl>
                                        <p:attrNameLst>
                                          <p:attrName>style.visibility</p:attrName>
                                        </p:attrNameLst>
                                      </p:cBhvr>
                                      <p:to>
                                        <p:strVal val="visible"/>
                                      </p:to>
                                    </p:set>
                                    <p:animEffect filter="fade" transition="in">
                                      <p:cBhvr>
                                        <p:cTn dur="1000"/>
                                        <p:tgtEl>
                                          <p:spTgt spid="38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8"/>
                                        </p:tgtEl>
                                        <p:attrNameLst>
                                          <p:attrName>style.visibility</p:attrName>
                                        </p:attrNameLst>
                                      </p:cBhvr>
                                      <p:to>
                                        <p:strVal val="visible"/>
                                      </p:to>
                                    </p:set>
                                    <p:animEffect filter="fade" transition="in">
                                      <p:cBhvr>
                                        <p:cTn dur="1000"/>
                                        <p:tgtEl>
                                          <p:spTgt spid="3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0">
                                            <p:txEl>
                                              <p:pRg end="0" st="0"/>
                                            </p:txEl>
                                          </p:spTgt>
                                        </p:tgtEl>
                                        <p:attrNameLst>
                                          <p:attrName>style.visibility</p:attrName>
                                        </p:attrNameLst>
                                      </p:cBhvr>
                                      <p:to>
                                        <p:strVal val="visible"/>
                                      </p:to>
                                    </p:set>
                                    <p:animEffect filter="fade" transition="in">
                                      <p:cBhvr>
                                        <p:cTn dur="1000"/>
                                        <p:tgtEl>
                                          <p:spTgt spid="39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0">
                                            <p:txEl>
                                              <p:pRg end="1" st="1"/>
                                            </p:txEl>
                                          </p:spTgt>
                                        </p:tgtEl>
                                        <p:attrNameLst>
                                          <p:attrName>style.visibility</p:attrName>
                                        </p:attrNameLst>
                                      </p:cBhvr>
                                      <p:to>
                                        <p:strVal val="visible"/>
                                      </p:to>
                                    </p:set>
                                    <p:animEffect filter="fade" transition="in">
                                      <p:cBhvr>
                                        <p:cTn dur="1000"/>
                                        <p:tgtEl>
                                          <p:spTgt spid="390">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6" name="Shape 396"/>
        <p:cNvGrpSpPr/>
        <p:nvPr/>
      </p:nvGrpSpPr>
      <p:grpSpPr>
        <a:xfrm>
          <a:off x="0" y="0"/>
          <a:ext cx="0" cy="0"/>
          <a:chOff x="0" y="0"/>
          <a:chExt cx="0" cy="0"/>
        </a:xfrm>
      </p:grpSpPr>
      <p:sp>
        <p:nvSpPr>
          <p:cNvPr id="397" name="Google Shape;397;g31d032898ac_23_263"/>
          <p:cNvSpPr txBox="1"/>
          <p:nvPr>
            <p:ph type="title"/>
          </p:nvPr>
        </p:nvSpPr>
        <p:spPr>
          <a:xfrm>
            <a:off x="407988" y="365125"/>
            <a:ext cx="11380800" cy="10842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Timepix3 BLM results</a:t>
            </a:r>
            <a:endParaRPr/>
          </a:p>
        </p:txBody>
      </p:sp>
      <p:sp>
        <p:nvSpPr>
          <p:cNvPr id="398" name="Google Shape;398;g31d032898ac_23_263"/>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Clr>
                <a:srgbClr val="000000"/>
              </a:buClr>
              <a:buSzPts val="1050"/>
              <a:buFont typeface="Arial"/>
              <a:buNone/>
            </a:pPr>
            <a:fld id="{00000000-1234-1234-1234-123412341234}" type="slidenum">
              <a:rPr lang="en-US"/>
              <a:t>‹#›</a:t>
            </a:fld>
            <a:endParaRPr/>
          </a:p>
        </p:txBody>
      </p:sp>
      <p:sp>
        <p:nvSpPr>
          <p:cNvPr id="399" name="Google Shape;399;g31d032898ac_23_263"/>
          <p:cNvSpPr txBox="1"/>
          <p:nvPr>
            <p:ph idx="1" type="body"/>
          </p:nvPr>
        </p:nvSpPr>
        <p:spPr>
          <a:xfrm>
            <a:off x="3159762" y="2410563"/>
            <a:ext cx="5616600" cy="668400"/>
          </a:xfrm>
          <a:prstGeom prst="rect">
            <a:avLst/>
          </a:prstGeom>
          <a:noFill/>
          <a:ln>
            <a:noFill/>
          </a:ln>
        </p:spPr>
        <p:txBody>
          <a:bodyPr anchorCtr="0" anchor="t" bIns="0" lIns="0" spcFirstLastPara="1" rIns="0" wrap="square" tIns="0">
            <a:noAutofit/>
          </a:bodyPr>
          <a:lstStyle/>
          <a:p>
            <a:pPr indent="0" lvl="0" marL="0" rtl="0" algn="ctr">
              <a:lnSpc>
                <a:spcPct val="90000"/>
              </a:lnSpc>
              <a:spcBef>
                <a:spcPts val="1800"/>
              </a:spcBef>
              <a:spcAft>
                <a:spcPts val="0"/>
              </a:spcAft>
              <a:buSzPts val="2400"/>
              <a:buNone/>
            </a:pPr>
            <a:r>
              <a:rPr lang="en-US"/>
              <a:t>Full signal</a:t>
            </a:r>
            <a:endParaRPr/>
          </a:p>
        </p:txBody>
      </p:sp>
      <p:sp>
        <p:nvSpPr>
          <p:cNvPr id="400" name="Google Shape;400;g31d032898ac_23_263"/>
          <p:cNvSpPr txBox="1"/>
          <p:nvPr>
            <p:ph idx="1" type="body"/>
          </p:nvPr>
        </p:nvSpPr>
        <p:spPr>
          <a:xfrm>
            <a:off x="408000" y="1058875"/>
            <a:ext cx="11120100" cy="1135800"/>
          </a:xfrm>
          <a:prstGeom prst="rect">
            <a:avLst/>
          </a:prstGeom>
          <a:noFill/>
          <a:ln>
            <a:noFill/>
          </a:ln>
        </p:spPr>
        <p:txBody>
          <a:bodyPr anchorCtr="0" anchor="t" bIns="0" lIns="0" spcFirstLastPara="1" rIns="0" wrap="square" tIns="0">
            <a:noAutofit/>
          </a:bodyPr>
          <a:lstStyle/>
          <a:p>
            <a:pPr indent="-342900" lvl="0" marL="457200" rtl="0" algn="l">
              <a:lnSpc>
                <a:spcPct val="90000"/>
              </a:lnSpc>
              <a:spcBef>
                <a:spcPts val="0"/>
              </a:spcBef>
              <a:spcAft>
                <a:spcPts val="0"/>
              </a:spcAft>
              <a:buClr>
                <a:srgbClr val="191919"/>
              </a:buClr>
              <a:buSzPts val="1800"/>
              <a:buChar char="●"/>
            </a:pPr>
            <a:r>
              <a:rPr b="0" lang="en-US" sz="1800">
                <a:solidFill>
                  <a:srgbClr val="191919"/>
                </a:solidFill>
              </a:rPr>
              <a:t>Full signal is reconstructed from clusters with 2, 3, 4 and 5 pixels (from 6 and above, the signal is indistinguishable from background, consistent with geometrical expectations).</a:t>
            </a:r>
            <a:endParaRPr b="0" sz="1800">
              <a:solidFill>
                <a:srgbClr val="191919"/>
              </a:solidFill>
            </a:endParaRPr>
          </a:p>
          <a:p>
            <a:pPr indent="-342900" lvl="0" marL="457200" rtl="0" algn="l">
              <a:lnSpc>
                <a:spcPct val="90000"/>
              </a:lnSpc>
              <a:spcBef>
                <a:spcPts val="0"/>
              </a:spcBef>
              <a:spcAft>
                <a:spcPts val="0"/>
              </a:spcAft>
              <a:buClr>
                <a:srgbClr val="191919"/>
              </a:buClr>
              <a:buSzPts val="1800"/>
              <a:buChar char="●"/>
            </a:pPr>
            <a:r>
              <a:rPr b="0" lang="en-US" sz="1800">
                <a:solidFill>
                  <a:srgbClr val="191919"/>
                </a:solidFill>
              </a:rPr>
              <a:t>Total Timepix3 measured count rate: 6.91 </a:t>
            </a:r>
            <a:r>
              <a:rPr b="0" i="1" lang="en-US" sz="1800">
                <a:solidFill>
                  <a:srgbClr val="191919"/>
                </a:solidFill>
              </a:rPr>
              <a:t>mili</a:t>
            </a:r>
            <a:r>
              <a:rPr b="0" lang="en-US" sz="1800">
                <a:solidFill>
                  <a:srgbClr val="191919"/>
                </a:solidFill>
              </a:rPr>
              <a:t>counts/s.</a:t>
            </a:r>
            <a:endParaRPr b="0" sz="1800">
              <a:solidFill>
                <a:srgbClr val="191919"/>
              </a:solidFill>
            </a:endParaRPr>
          </a:p>
          <a:p>
            <a:pPr indent="-228600" lvl="1" marL="914400" rtl="0" algn="l">
              <a:lnSpc>
                <a:spcPct val="90000"/>
              </a:lnSpc>
              <a:spcBef>
                <a:spcPts val="0"/>
              </a:spcBef>
              <a:spcAft>
                <a:spcPts val="0"/>
              </a:spcAft>
              <a:buClr>
                <a:srgbClr val="191919"/>
              </a:buClr>
              <a:buSzPts val="1800"/>
              <a:buNone/>
            </a:pPr>
            <a:r>
              <a:rPr b="0" lang="en-US" sz="1800">
                <a:solidFill>
                  <a:srgbClr val="191919"/>
                </a:solidFill>
              </a:rPr>
              <a:t>Value to be renormalized to the nominal Run 2 luminosity rate of 0.45 Hz/nb to compare with previous measurements and FLUKA simulations.</a:t>
            </a:r>
            <a:endParaRPr b="0" sz="1800">
              <a:solidFill>
                <a:srgbClr val="191919"/>
              </a:solidFill>
            </a:endParaRPr>
          </a:p>
        </p:txBody>
      </p:sp>
      <p:pic>
        <p:nvPicPr>
          <p:cNvPr id="401" name="Google Shape;401;g31d032898ac_23_263"/>
          <p:cNvPicPr preferRelativeResize="0"/>
          <p:nvPr/>
        </p:nvPicPr>
        <p:blipFill rotWithShape="1">
          <a:blip r:embed="rId3">
            <a:alphaModFix/>
          </a:blip>
          <a:srcRect b="0" l="337" r="337" t="0"/>
          <a:stretch/>
        </p:blipFill>
        <p:spPr>
          <a:xfrm>
            <a:off x="2237463" y="2804263"/>
            <a:ext cx="7461178" cy="352351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9"/>
                                        </p:tgtEl>
                                        <p:attrNameLst>
                                          <p:attrName>style.visibility</p:attrName>
                                        </p:attrNameLst>
                                      </p:cBhvr>
                                      <p:to>
                                        <p:strVal val="visible"/>
                                      </p:to>
                                    </p:set>
                                    <p:animEffect filter="fade" transition="in">
                                      <p:cBhvr>
                                        <p:cTn dur="1000"/>
                                        <p:tgtEl>
                                          <p:spTgt spid="399"/>
                                        </p:tgtEl>
                                      </p:cBhvr>
                                    </p:animEffect>
                                  </p:childTnLst>
                                </p:cTn>
                              </p:par>
                              <p:par>
                                <p:cTn fill="hold" nodeType="withEffect" presetClass="entr" presetID="1" presetSubtype="0">
                                  <p:stCondLst>
                                    <p:cond delay="0"/>
                                  </p:stCondLst>
                                  <p:childTnLst>
                                    <p:set>
                                      <p:cBhvr>
                                        <p:cTn dur="1" fill="hold">
                                          <p:stCondLst>
                                            <p:cond delay="0"/>
                                          </p:stCondLst>
                                        </p:cTn>
                                        <p:tgtEl>
                                          <p:spTgt spid="40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0">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5" name="Shape 405"/>
        <p:cNvGrpSpPr/>
        <p:nvPr/>
      </p:nvGrpSpPr>
      <p:grpSpPr>
        <a:xfrm>
          <a:off x="0" y="0"/>
          <a:ext cx="0" cy="0"/>
          <a:chOff x="0" y="0"/>
          <a:chExt cx="0" cy="0"/>
        </a:xfrm>
      </p:grpSpPr>
      <p:sp>
        <p:nvSpPr>
          <p:cNvPr id="406" name="Google Shape;406;g31d032898ac_23_272"/>
          <p:cNvSpPr txBox="1"/>
          <p:nvPr>
            <p:ph idx="12" type="sldNum"/>
          </p:nvPr>
        </p:nvSpPr>
        <p:spPr>
          <a:xfrm>
            <a:off x="14145643" y="6356351"/>
            <a:ext cx="12975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050"/>
              <a:buFont typeface="Arial"/>
              <a:buNone/>
            </a:pPr>
            <a:fld id="{00000000-1234-1234-1234-123412341234}" type="slidenum">
              <a:rPr lang="en-US"/>
              <a:t>‹#›</a:t>
            </a:fld>
            <a:endParaRPr/>
          </a:p>
        </p:txBody>
      </p:sp>
      <p:pic>
        <p:nvPicPr>
          <p:cNvPr id="407" name="Google Shape;407;g31d032898ac_23_272"/>
          <p:cNvPicPr preferRelativeResize="0"/>
          <p:nvPr/>
        </p:nvPicPr>
        <p:blipFill rotWithShape="1">
          <a:blip r:embed="rId3">
            <a:alphaModFix/>
          </a:blip>
          <a:srcRect b="0" l="0" r="0" t="0"/>
          <a:stretch/>
        </p:blipFill>
        <p:spPr>
          <a:xfrm>
            <a:off x="5928454" y="2698478"/>
            <a:ext cx="5860351" cy="3465924"/>
          </a:xfrm>
          <a:prstGeom prst="rect">
            <a:avLst/>
          </a:prstGeom>
          <a:noFill/>
          <a:ln>
            <a:noFill/>
          </a:ln>
        </p:spPr>
      </p:pic>
      <p:sp>
        <p:nvSpPr>
          <p:cNvPr id="408" name="Google Shape;408;g31d032898ac_23_272"/>
          <p:cNvSpPr txBox="1"/>
          <p:nvPr>
            <p:ph type="title"/>
          </p:nvPr>
        </p:nvSpPr>
        <p:spPr>
          <a:xfrm>
            <a:off x="407988" y="365125"/>
            <a:ext cx="11380800" cy="10842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None/>
            </a:pPr>
            <a:r>
              <a:rPr lang="en-US"/>
              <a:t>Muon fluence rate simulation</a:t>
            </a:r>
            <a:endParaRPr/>
          </a:p>
        </p:txBody>
      </p:sp>
      <p:sp>
        <p:nvSpPr>
          <p:cNvPr id="409" name="Google Shape;409;g31d032898ac_23_272"/>
          <p:cNvSpPr txBox="1"/>
          <p:nvPr>
            <p:ph idx="1" type="body"/>
          </p:nvPr>
        </p:nvSpPr>
        <p:spPr>
          <a:xfrm>
            <a:off x="4574825" y="1016075"/>
            <a:ext cx="7146600" cy="1207800"/>
          </a:xfrm>
          <a:prstGeom prst="rect">
            <a:avLst/>
          </a:prstGeom>
          <a:noFill/>
          <a:ln>
            <a:noFill/>
          </a:ln>
        </p:spPr>
        <p:txBody>
          <a:bodyPr anchorCtr="0" anchor="t" bIns="0" lIns="0" spcFirstLastPara="1" rIns="0" wrap="square" tIns="0">
            <a:noAutofit/>
          </a:bodyPr>
          <a:lstStyle/>
          <a:p>
            <a:pPr indent="-342900" lvl="0" marL="457200" rtl="0" algn="l">
              <a:lnSpc>
                <a:spcPct val="90000"/>
              </a:lnSpc>
              <a:spcBef>
                <a:spcPts val="0"/>
              </a:spcBef>
              <a:spcAft>
                <a:spcPts val="0"/>
              </a:spcAft>
              <a:buClr>
                <a:srgbClr val="191919"/>
              </a:buClr>
              <a:buSzPts val="1800"/>
              <a:buChar char="●"/>
            </a:pPr>
            <a:r>
              <a:rPr b="0" lang="en-US" sz="1800">
                <a:solidFill>
                  <a:srgbClr val="191919"/>
                </a:solidFill>
              </a:rPr>
              <a:t>FLUKA simulations of the LHCb collisions and the muon rate inside the UXA-85.</a:t>
            </a:r>
            <a:endParaRPr b="0" sz="1800">
              <a:solidFill>
                <a:srgbClr val="191919"/>
              </a:solidFill>
            </a:endParaRPr>
          </a:p>
          <a:p>
            <a:pPr indent="-342900" lvl="0" marL="457200" rtl="0" algn="l">
              <a:lnSpc>
                <a:spcPct val="90000"/>
              </a:lnSpc>
              <a:spcBef>
                <a:spcPts val="0"/>
              </a:spcBef>
              <a:spcAft>
                <a:spcPts val="0"/>
              </a:spcAft>
              <a:buClr>
                <a:srgbClr val="191919"/>
              </a:buClr>
              <a:buSzPts val="1800"/>
              <a:buChar char="●"/>
            </a:pPr>
            <a:r>
              <a:rPr b="0" lang="en-US" sz="1800">
                <a:solidFill>
                  <a:srgbClr val="191919"/>
                </a:solidFill>
              </a:rPr>
              <a:t>Normalized to 0.45 Hz/nb.</a:t>
            </a:r>
            <a:endParaRPr b="0" sz="1800">
              <a:solidFill>
                <a:srgbClr val="191919"/>
              </a:solidFill>
            </a:endParaRPr>
          </a:p>
        </p:txBody>
      </p:sp>
      <p:pic>
        <p:nvPicPr>
          <p:cNvPr id="410" name="Google Shape;410;g31d032898ac_23_272"/>
          <p:cNvPicPr preferRelativeResize="0"/>
          <p:nvPr/>
        </p:nvPicPr>
        <p:blipFill rotWithShape="1">
          <a:blip r:embed="rId4">
            <a:alphaModFix/>
          </a:blip>
          <a:srcRect b="32578" l="20429" r="34021" t="0"/>
          <a:stretch/>
        </p:blipFill>
        <p:spPr>
          <a:xfrm>
            <a:off x="408000" y="1011368"/>
            <a:ext cx="3672600" cy="52422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9">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4" name="Shape 414"/>
        <p:cNvGrpSpPr/>
        <p:nvPr/>
      </p:nvGrpSpPr>
      <p:grpSpPr>
        <a:xfrm>
          <a:off x="0" y="0"/>
          <a:ext cx="0" cy="0"/>
          <a:chOff x="0" y="0"/>
          <a:chExt cx="0" cy="0"/>
        </a:xfrm>
      </p:grpSpPr>
      <p:pic>
        <p:nvPicPr>
          <p:cNvPr id="415" name="Google Shape;415;g31d032898ac_23_281"/>
          <p:cNvPicPr preferRelativeResize="0"/>
          <p:nvPr/>
        </p:nvPicPr>
        <p:blipFill rotWithShape="1">
          <a:blip r:embed="rId3">
            <a:alphaModFix/>
          </a:blip>
          <a:srcRect b="0" l="0" r="0" t="0"/>
          <a:stretch/>
        </p:blipFill>
        <p:spPr>
          <a:xfrm>
            <a:off x="6291000" y="847450"/>
            <a:ext cx="5791200" cy="3425669"/>
          </a:xfrm>
          <a:prstGeom prst="rect">
            <a:avLst/>
          </a:prstGeom>
          <a:noFill/>
          <a:ln>
            <a:noFill/>
          </a:ln>
        </p:spPr>
      </p:pic>
      <p:sp>
        <p:nvSpPr>
          <p:cNvPr id="416" name="Google Shape;416;g31d032898ac_23_281"/>
          <p:cNvSpPr txBox="1"/>
          <p:nvPr>
            <p:ph idx="12" type="sldNum"/>
          </p:nvPr>
        </p:nvSpPr>
        <p:spPr>
          <a:xfrm>
            <a:off x="14145643" y="6356351"/>
            <a:ext cx="12975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050"/>
              <a:buFont typeface="Arial"/>
              <a:buNone/>
            </a:pPr>
            <a:fld id="{00000000-1234-1234-1234-123412341234}" type="slidenum">
              <a:rPr lang="en-US"/>
              <a:t>‹#›</a:t>
            </a:fld>
            <a:endParaRPr/>
          </a:p>
        </p:txBody>
      </p:sp>
      <p:pic>
        <p:nvPicPr>
          <p:cNvPr id="417" name="Google Shape;417;g31d032898ac_23_281"/>
          <p:cNvPicPr preferRelativeResize="0"/>
          <p:nvPr/>
        </p:nvPicPr>
        <p:blipFill rotWithShape="1">
          <a:blip r:embed="rId4">
            <a:alphaModFix/>
          </a:blip>
          <a:srcRect b="46108" l="20423" r="34579" t="17302"/>
          <a:stretch/>
        </p:blipFill>
        <p:spPr>
          <a:xfrm>
            <a:off x="7798348" y="4701013"/>
            <a:ext cx="2624125" cy="1543572"/>
          </a:xfrm>
          <a:prstGeom prst="rect">
            <a:avLst/>
          </a:prstGeom>
          <a:noFill/>
          <a:ln>
            <a:noFill/>
          </a:ln>
        </p:spPr>
      </p:pic>
      <p:cxnSp>
        <p:nvCxnSpPr>
          <p:cNvPr id="418" name="Google Shape;418;g31d032898ac_23_281"/>
          <p:cNvCxnSpPr/>
          <p:nvPr/>
        </p:nvCxnSpPr>
        <p:spPr>
          <a:xfrm>
            <a:off x="8878231" y="5082005"/>
            <a:ext cx="546300" cy="0"/>
          </a:xfrm>
          <a:prstGeom prst="straightConnector1">
            <a:avLst/>
          </a:prstGeom>
          <a:gradFill>
            <a:gsLst>
              <a:gs pos="0">
                <a:srgbClr val="858DB2"/>
              </a:gs>
              <a:gs pos="25000">
                <a:srgbClr val="344578"/>
              </a:gs>
              <a:gs pos="38000">
                <a:srgbClr val="293A6C"/>
              </a:gs>
              <a:gs pos="55000">
                <a:srgbClr val="002867"/>
              </a:gs>
              <a:gs pos="80000">
                <a:srgbClr val="002571"/>
              </a:gs>
              <a:gs pos="88000">
                <a:srgbClr val="00257E"/>
              </a:gs>
              <a:gs pos="100000">
                <a:srgbClr val="003197"/>
              </a:gs>
            </a:gsLst>
            <a:lin ang="5400012" scaled="0"/>
          </a:gradFill>
          <a:ln cap="flat" cmpd="sng" w="38075">
            <a:solidFill>
              <a:srgbClr val="FF0000"/>
            </a:solidFill>
            <a:prstDash val="solid"/>
            <a:round/>
            <a:headEnd len="sm" w="sm" type="none"/>
            <a:tailEnd len="sm" w="sm" type="none"/>
          </a:ln>
          <a:effectLst>
            <a:outerShdw blurRad="40000" rotWithShape="0" dir="5400000" dist="23000">
              <a:srgbClr val="000000">
                <a:alpha val="34900"/>
              </a:srgbClr>
            </a:outerShdw>
          </a:effectLst>
        </p:spPr>
      </p:cxnSp>
      <p:cxnSp>
        <p:nvCxnSpPr>
          <p:cNvPr id="419" name="Google Shape;419;g31d032898ac_23_281"/>
          <p:cNvCxnSpPr/>
          <p:nvPr/>
        </p:nvCxnSpPr>
        <p:spPr>
          <a:xfrm flipH="1" rot="10800000">
            <a:off x="9455225" y="3607275"/>
            <a:ext cx="2452800" cy="1485300"/>
          </a:xfrm>
          <a:prstGeom prst="straightConnector1">
            <a:avLst/>
          </a:prstGeom>
          <a:gradFill>
            <a:gsLst>
              <a:gs pos="0">
                <a:srgbClr val="858DB2"/>
              </a:gs>
              <a:gs pos="25000">
                <a:srgbClr val="344578"/>
              </a:gs>
              <a:gs pos="38000">
                <a:srgbClr val="293A6C"/>
              </a:gs>
              <a:gs pos="55000">
                <a:srgbClr val="002867"/>
              </a:gs>
              <a:gs pos="80000">
                <a:srgbClr val="002571"/>
              </a:gs>
              <a:gs pos="88000">
                <a:srgbClr val="00257E"/>
              </a:gs>
              <a:gs pos="100000">
                <a:srgbClr val="003197"/>
              </a:gs>
            </a:gsLst>
            <a:lin ang="5400012" scaled="0"/>
          </a:gradFill>
          <a:ln cap="flat" cmpd="sng" w="9525">
            <a:solidFill>
              <a:srgbClr val="002B6C"/>
            </a:solidFill>
            <a:prstDash val="dash"/>
            <a:round/>
            <a:headEnd len="sm" w="sm" type="none"/>
            <a:tailEnd len="sm" w="sm" type="none"/>
          </a:ln>
          <a:effectLst>
            <a:outerShdw blurRad="40000" rotWithShape="0" dir="5400000" dist="23000">
              <a:srgbClr val="000000">
                <a:alpha val="34900"/>
              </a:srgbClr>
            </a:outerShdw>
          </a:effectLst>
        </p:spPr>
      </p:cxnSp>
      <p:cxnSp>
        <p:nvCxnSpPr>
          <p:cNvPr id="420" name="Google Shape;420;g31d032898ac_23_281"/>
          <p:cNvCxnSpPr/>
          <p:nvPr/>
        </p:nvCxnSpPr>
        <p:spPr>
          <a:xfrm rot="10800000">
            <a:off x="6942750" y="3590250"/>
            <a:ext cx="1935300" cy="1510800"/>
          </a:xfrm>
          <a:prstGeom prst="straightConnector1">
            <a:avLst/>
          </a:prstGeom>
          <a:gradFill>
            <a:gsLst>
              <a:gs pos="0">
                <a:srgbClr val="858DB2"/>
              </a:gs>
              <a:gs pos="25000">
                <a:srgbClr val="344578"/>
              </a:gs>
              <a:gs pos="38000">
                <a:srgbClr val="293A6C"/>
              </a:gs>
              <a:gs pos="55000">
                <a:srgbClr val="002867"/>
              </a:gs>
              <a:gs pos="80000">
                <a:srgbClr val="002571"/>
              </a:gs>
              <a:gs pos="88000">
                <a:srgbClr val="00257E"/>
              </a:gs>
              <a:gs pos="100000">
                <a:srgbClr val="003197"/>
              </a:gs>
            </a:gsLst>
            <a:lin ang="5400012" scaled="0"/>
          </a:gradFill>
          <a:ln cap="flat" cmpd="sng" w="9525">
            <a:solidFill>
              <a:srgbClr val="002B6C"/>
            </a:solidFill>
            <a:prstDash val="dash"/>
            <a:round/>
            <a:headEnd len="sm" w="sm" type="none"/>
            <a:tailEnd len="sm" w="sm" type="none"/>
          </a:ln>
          <a:effectLst>
            <a:outerShdw blurRad="40000" rotWithShape="0" dir="5400000" dist="23000">
              <a:srgbClr val="000000">
                <a:alpha val="34900"/>
              </a:srgbClr>
            </a:outerShdw>
          </a:effectLst>
        </p:spPr>
      </p:cxnSp>
      <p:sp>
        <p:nvSpPr>
          <p:cNvPr id="421" name="Google Shape;421;g31d032898ac_23_281"/>
          <p:cNvSpPr txBox="1"/>
          <p:nvPr>
            <p:ph type="title"/>
          </p:nvPr>
        </p:nvSpPr>
        <p:spPr>
          <a:xfrm>
            <a:off x="407988" y="365125"/>
            <a:ext cx="11380800" cy="10842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None/>
            </a:pPr>
            <a:r>
              <a:rPr lang="en-US"/>
              <a:t>Muon fluence rate simulation and comparison</a:t>
            </a:r>
            <a:endParaRPr/>
          </a:p>
        </p:txBody>
      </p:sp>
      <p:sp>
        <p:nvSpPr>
          <p:cNvPr id="422" name="Google Shape;422;g31d032898ac_23_281"/>
          <p:cNvSpPr txBox="1"/>
          <p:nvPr>
            <p:ph idx="1" type="body"/>
          </p:nvPr>
        </p:nvSpPr>
        <p:spPr>
          <a:xfrm>
            <a:off x="789725" y="1338000"/>
            <a:ext cx="5031300" cy="453000"/>
          </a:xfrm>
          <a:prstGeom prst="rect">
            <a:avLst/>
          </a:prstGeom>
          <a:noFill/>
          <a:ln>
            <a:noFill/>
          </a:ln>
        </p:spPr>
        <p:txBody>
          <a:bodyPr anchorCtr="0" anchor="t" bIns="45700" lIns="45700" spcFirstLastPara="1" rIns="45700" wrap="square" tIns="45700">
            <a:noAutofit/>
          </a:bodyPr>
          <a:lstStyle/>
          <a:p>
            <a:pPr indent="0" lvl="0" marL="0" rtl="0" algn="l">
              <a:lnSpc>
                <a:spcPct val="115000"/>
              </a:lnSpc>
              <a:spcBef>
                <a:spcPts val="0"/>
              </a:spcBef>
              <a:spcAft>
                <a:spcPts val="0"/>
              </a:spcAft>
              <a:buNone/>
            </a:pPr>
            <a:r>
              <a:rPr lang="en-US" sz="1000"/>
              <a:t>[1] Biplab Dey et al, Background studies for the CODEX-b experiment: measurements and simulation, https://arxiv.org/abs/1912.03846</a:t>
            </a:r>
            <a:endParaRPr sz="1000"/>
          </a:p>
          <a:p>
            <a:pPr indent="0" lvl="0" marL="0" rtl="0" algn="l">
              <a:lnSpc>
                <a:spcPct val="115000"/>
              </a:lnSpc>
              <a:spcBef>
                <a:spcPts val="0"/>
              </a:spcBef>
              <a:spcAft>
                <a:spcPts val="0"/>
              </a:spcAft>
              <a:buNone/>
            </a:pPr>
            <a:r>
              <a:t/>
            </a:r>
            <a:endParaRPr sz="1000"/>
          </a:p>
        </p:txBody>
      </p:sp>
      <p:sp>
        <p:nvSpPr>
          <p:cNvPr id="423" name="Google Shape;423;g31d032898ac_23_281"/>
          <p:cNvSpPr txBox="1"/>
          <p:nvPr>
            <p:ph idx="1" type="body"/>
          </p:nvPr>
        </p:nvSpPr>
        <p:spPr>
          <a:xfrm>
            <a:off x="408000" y="1058875"/>
            <a:ext cx="5031300" cy="453000"/>
          </a:xfrm>
          <a:prstGeom prst="rect">
            <a:avLst/>
          </a:prstGeom>
          <a:noFill/>
          <a:ln>
            <a:noFill/>
          </a:ln>
        </p:spPr>
        <p:txBody>
          <a:bodyPr anchorCtr="0" anchor="t" bIns="0" lIns="0" spcFirstLastPara="1" rIns="0" wrap="square" tIns="0">
            <a:noAutofit/>
          </a:bodyPr>
          <a:lstStyle/>
          <a:p>
            <a:pPr indent="-342900" lvl="0" marL="457200" rtl="0" algn="l">
              <a:lnSpc>
                <a:spcPct val="90000"/>
              </a:lnSpc>
              <a:spcBef>
                <a:spcPts val="0"/>
              </a:spcBef>
              <a:spcAft>
                <a:spcPts val="0"/>
              </a:spcAft>
              <a:buClr>
                <a:srgbClr val="191919"/>
              </a:buClr>
              <a:buSzPts val="1800"/>
              <a:buChar char="●"/>
            </a:pPr>
            <a:r>
              <a:rPr b="0" lang="en-US" sz="1800">
                <a:solidFill>
                  <a:srgbClr val="191919"/>
                </a:solidFill>
              </a:rPr>
              <a:t>Previous measurements: Table 1 from Ref. 1</a:t>
            </a:r>
            <a:endParaRPr b="0" sz="1800">
              <a:solidFill>
                <a:srgbClr val="191919"/>
              </a:solidFill>
            </a:endParaRPr>
          </a:p>
        </p:txBody>
      </p:sp>
      <p:sp>
        <p:nvSpPr>
          <p:cNvPr id="424" name="Google Shape;424;g31d032898ac_23_281"/>
          <p:cNvSpPr txBox="1"/>
          <p:nvPr>
            <p:ph idx="1" type="body"/>
          </p:nvPr>
        </p:nvSpPr>
        <p:spPr>
          <a:xfrm>
            <a:off x="408000" y="1992150"/>
            <a:ext cx="5031300" cy="1216200"/>
          </a:xfrm>
          <a:prstGeom prst="rect">
            <a:avLst/>
          </a:prstGeom>
          <a:noFill/>
          <a:ln>
            <a:noFill/>
          </a:ln>
        </p:spPr>
        <p:txBody>
          <a:bodyPr anchorCtr="0" anchor="t" bIns="0" lIns="0" spcFirstLastPara="1" rIns="0" wrap="square" tIns="0">
            <a:noAutofit/>
          </a:bodyPr>
          <a:lstStyle/>
          <a:p>
            <a:pPr indent="-342900" lvl="0" marL="457200" rtl="0" algn="l">
              <a:lnSpc>
                <a:spcPct val="90000"/>
              </a:lnSpc>
              <a:spcBef>
                <a:spcPts val="0"/>
              </a:spcBef>
              <a:spcAft>
                <a:spcPts val="0"/>
              </a:spcAft>
              <a:buClr>
                <a:srgbClr val="191919"/>
              </a:buClr>
              <a:buSzPts val="1800"/>
              <a:buChar char="●"/>
            </a:pPr>
            <a:r>
              <a:rPr b="0" lang="en-US" sz="1800">
                <a:solidFill>
                  <a:srgbClr val="191919"/>
                </a:solidFill>
              </a:rPr>
              <a:t>The TimePix3 adds the purple data point agreeing well with the simulation.</a:t>
            </a:r>
            <a:endParaRPr b="0" sz="1800">
              <a:solidFill>
                <a:srgbClr val="191919"/>
              </a:solidFill>
            </a:endParaRPr>
          </a:p>
          <a:p>
            <a:pPr indent="0" lvl="0" marL="457200" rtl="0" algn="l">
              <a:lnSpc>
                <a:spcPct val="90000"/>
              </a:lnSpc>
              <a:spcBef>
                <a:spcPts val="0"/>
              </a:spcBef>
              <a:spcAft>
                <a:spcPts val="0"/>
              </a:spcAft>
              <a:buNone/>
            </a:pPr>
            <a:r>
              <a:t/>
            </a:r>
            <a:endParaRPr b="0" sz="1800">
              <a:solidFill>
                <a:srgbClr val="191919"/>
              </a:solidFill>
            </a:endParaRPr>
          </a:p>
          <a:p>
            <a:pPr indent="-342900" lvl="0" marL="457200" rtl="0" algn="l">
              <a:lnSpc>
                <a:spcPct val="90000"/>
              </a:lnSpc>
              <a:spcBef>
                <a:spcPts val="0"/>
              </a:spcBef>
              <a:spcAft>
                <a:spcPts val="0"/>
              </a:spcAft>
              <a:buClr>
                <a:srgbClr val="191919"/>
              </a:buClr>
              <a:buSzPts val="1800"/>
              <a:buChar char="●"/>
            </a:pPr>
            <a:r>
              <a:rPr b="0" lang="en-US" sz="1800">
                <a:solidFill>
                  <a:srgbClr val="191919"/>
                </a:solidFill>
              </a:rPr>
              <a:t>Possible reason for disagreement of previous data - faulty trigger?</a:t>
            </a:r>
            <a:endParaRPr b="0" sz="1800">
              <a:solidFill>
                <a:srgbClr val="191919"/>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2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1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2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4">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4">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4">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sp>
        <p:nvSpPr>
          <p:cNvPr id="430" name="Google Shape;430;g31d032898ac_23_224"/>
          <p:cNvSpPr txBox="1"/>
          <p:nvPr>
            <p:ph type="ctrTitle"/>
          </p:nvPr>
        </p:nvSpPr>
        <p:spPr>
          <a:xfrm>
            <a:off x="407987" y="3429000"/>
            <a:ext cx="11376000" cy="2153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2023 - RP CALLAB</a:t>
            </a:r>
            <a:br>
              <a:rPr lang="en-US"/>
            </a:br>
            <a:r>
              <a:rPr lang="en-US"/>
              <a:t>AmBe source</a:t>
            </a:r>
            <a:br>
              <a:rPr lang="en-US"/>
            </a:br>
            <a:r>
              <a:rPr lang="en-US"/>
              <a:t>neutrons up to 10 MeV</a:t>
            </a:r>
            <a:endParaRPr/>
          </a:p>
        </p:txBody>
      </p:sp>
      <p:sp>
        <p:nvSpPr>
          <p:cNvPr id="431" name="Google Shape;431;g31d032898ac_23_224"/>
          <p:cNvSpPr txBox="1"/>
          <p:nvPr>
            <p:ph idx="1" type="subTitle"/>
          </p:nvPr>
        </p:nvSpPr>
        <p:spPr>
          <a:xfrm>
            <a:off x="407988" y="5700251"/>
            <a:ext cx="11376000" cy="803700"/>
          </a:xfrm>
          <a:prstGeom prst="rect">
            <a:avLst/>
          </a:prstGeom>
        </p:spPr>
        <p:txBody>
          <a:bodyPr anchorCtr="0" anchor="t" bIns="0" lIns="0" spcFirstLastPara="1" rIns="0" wrap="square" tIns="0">
            <a:noAutofit/>
          </a:bodyPr>
          <a:lstStyle/>
          <a:p>
            <a:pPr indent="0" lvl="0" marL="0" rtl="0" algn="l">
              <a:spcBef>
                <a:spcPts val="1800"/>
              </a:spcBef>
              <a:spcAft>
                <a:spcPts val="0"/>
              </a:spcAft>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6" name="Shape 436"/>
        <p:cNvGrpSpPr/>
        <p:nvPr/>
      </p:nvGrpSpPr>
      <p:grpSpPr>
        <a:xfrm>
          <a:off x="0" y="0"/>
          <a:ext cx="0" cy="0"/>
          <a:chOff x="0" y="0"/>
          <a:chExt cx="0" cy="0"/>
        </a:xfrm>
      </p:grpSpPr>
      <p:sp>
        <p:nvSpPr>
          <p:cNvPr id="437" name="Google Shape;437;g31d032898ac_23_234"/>
          <p:cNvSpPr txBox="1"/>
          <p:nvPr>
            <p:ph idx="12" type="sldNum"/>
          </p:nvPr>
        </p:nvSpPr>
        <p:spPr>
          <a:xfrm>
            <a:off x="11293152" y="6408000"/>
            <a:ext cx="681300" cy="3651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SzPts val="1050"/>
              <a:buFont typeface="Arial"/>
              <a:buNone/>
            </a:pPr>
            <a:fld id="{00000000-1234-1234-1234-123412341234}" type="slidenum">
              <a:rPr lang="en-US"/>
              <a:t>‹#›</a:t>
            </a:fld>
            <a:endParaRPr/>
          </a:p>
        </p:txBody>
      </p:sp>
      <p:pic>
        <p:nvPicPr>
          <p:cNvPr id="438" name="Google Shape;438;g31d032898ac_23_234"/>
          <p:cNvPicPr preferRelativeResize="0"/>
          <p:nvPr/>
        </p:nvPicPr>
        <p:blipFill rotWithShape="1">
          <a:blip r:embed="rId3">
            <a:alphaModFix/>
          </a:blip>
          <a:srcRect b="18140" l="45637" r="0" t="13790"/>
          <a:stretch/>
        </p:blipFill>
        <p:spPr>
          <a:xfrm>
            <a:off x="408000" y="2871375"/>
            <a:ext cx="6214850" cy="3536625"/>
          </a:xfrm>
          <a:prstGeom prst="rect">
            <a:avLst/>
          </a:prstGeom>
          <a:noFill/>
          <a:ln>
            <a:noFill/>
          </a:ln>
        </p:spPr>
      </p:pic>
      <p:sp>
        <p:nvSpPr>
          <p:cNvPr id="439" name="Google Shape;439;g31d032898ac_23_234"/>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Neutron interactions</a:t>
            </a:r>
            <a:endParaRPr/>
          </a:p>
        </p:txBody>
      </p:sp>
      <p:sp>
        <p:nvSpPr>
          <p:cNvPr id="440" name="Google Shape;440;g31d032898ac_23_234"/>
          <p:cNvSpPr txBox="1"/>
          <p:nvPr>
            <p:ph idx="1" type="body"/>
          </p:nvPr>
        </p:nvSpPr>
        <p:spPr>
          <a:xfrm>
            <a:off x="407975" y="1592267"/>
            <a:ext cx="5616600" cy="1134900"/>
          </a:xfrm>
          <a:prstGeom prst="rect">
            <a:avLst/>
          </a:prstGeom>
        </p:spPr>
        <p:txBody>
          <a:bodyPr anchorCtr="0" anchor="t" bIns="0" lIns="0" spcFirstLastPara="1" rIns="0" wrap="square" tIns="0">
            <a:noAutofit/>
          </a:bodyPr>
          <a:lstStyle/>
          <a:p>
            <a:pPr indent="-342900" lvl="0" marL="457200" rtl="0" algn="l">
              <a:spcBef>
                <a:spcPts val="1800"/>
              </a:spcBef>
              <a:spcAft>
                <a:spcPts val="0"/>
              </a:spcAft>
              <a:buSzPts val="1800"/>
              <a:buAutoNum type="arabicPeriod"/>
            </a:pPr>
            <a:r>
              <a:rPr b="0" lang="en-US" sz="1800"/>
              <a:t>Elastic interactions - lower energy</a:t>
            </a:r>
            <a:endParaRPr b="0" sz="1800"/>
          </a:p>
          <a:p>
            <a:pPr indent="-342900" lvl="0" marL="457200" rtl="0" algn="l">
              <a:spcBef>
                <a:spcPts val="0"/>
              </a:spcBef>
              <a:spcAft>
                <a:spcPts val="0"/>
              </a:spcAft>
              <a:buSzPts val="1800"/>
              <a:buAutoNum type="arabicPeriod"/>
            </a:pPr>
            <a:r>
              <a:rPr b="0" lang="en-US" sz="1800"/>
              <a:t>Inelastic - can go up to beam energy</a:t>
            </a:r>
            <a:endParaRPr b="0" sz="1800"/>
          </a:p>
        </p:txBody>
      </p:sp>
      <p:pic>
        <p:nvPicPr>
          <p:cNvPr id="441" name="Google Shape;441;g31d032898ac_23_234"/>
          <p:cNvPicPr preferRelativeResize="0"/>
          <p:nvPr/>
        </p:nvPicPr>
        <p:blipFill>
          <a:blip r:embed="rId4">
            <a:alphaModFix/>
          </a:blip>
          <a:stretch>
            <a:fillRect/>
          </a:stretch>
        </p:blipFill>
        <p:spPr>
          <a:xfrm>
            <a:off x="6569370" y="373602"/>
            <a:ext cx="5214632" cy="58924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4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4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40">
                                            <p:txEl>
                                              <p:pRg end="1" st="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6" name="Shape 446"/>
        <p:cNvGrpSpPr/>
        <p:nvPr/>
      </p:nvGrpSpPr>
      <p:grpSpPr>
        <a:xfrm>
          <a:off x="0" y="0"/>
          <a:ext cx="0" cy="0"/>
          <a:chOff x="0" y="0"/>
          <a:chExt cx="0" cy="0"/>
        </a:xfrm>
      </p:grpSpPr>
      <p:sp>
        <p:nvSpPr>
          <p:cNvPr id="447" name="Google Shape;447;g31d032898ac_23_250"/>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Comparison with other detectors and</a:t>
            </a:r>
            <a:br>
              <a:rPr lang="en-US"/>
            </a:br>
            <a:r>
              <a:rPr lang="en-US"/>
              <a:t>Monte Carlo codes</a:t>
            </a:r>
            <a:endParaRPr/>
          </a:p>
        </p:txBody>
      </p:sp>
      <p:sp>
        <p:nvSpPr>
          <p:cNvPr id="448" name="Google Shape;448;g31d032898ac_23_250"/>
          <p:cNvSpPr txBox="1"/>
          <p:nvPr>
            <p:ph idx="12" type="sldNum"/>
          </p:nvPr>
        </p:nvSpPr>
        <p:spPr>
          <a:xfrm>
            <a:off x="11293152" y="6408000"/>
            <a:ext cx="681300" cy="3651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SzPts val="1050"/>
              <a:buFont typeface="Arial"/>
              <a:buNone/>
            </a:pPr>
            <a:fld id="{00000000-1234-1234-1234-123412341234}" type="slidenum">
              <a:rPr lang="en-US"/>
              <a:t>‹#›</a:t>
            </a:fld>
            <a:endParaRPr/>
          </a:p>
        </p:txBody>
      </p:sp>
      <p:pic>
        <p:nvPicPr>
          <p:cNvPr id="449" name="Google Shape;449;g31d032898ac_23_250"/>
          <p:cNvPicPr preferRelativeResize="0"/>
          <p:nvPr/>
        </p:nvPicPr>
        <p:blipFill>
          <a:blip r:embed="rId3">
            <a:alphaModFix/>
          </a:blip>
          <a:stretch>
            <a:fillRect/>
          </a:stretch>
        </p:blipFill>
        <p:spPr>
          <a:xfrm>
            <a:off x="0" y="1439204"/>
            <a:ext cx="8262432" cy="5483699"/>
          </a:xfrm>
          <a:prstGeom prst="rect">
            <a:avLst/>
          </a:prstGeom>
          <a:noFill/>
          <a:ln>
            <a:noFill/>
          </a:ln>
        </p:spPr>
      </p:pic>
      <p:sp>
        <p:nvSpPr>
          <p:cNvPr id="450" name="Google Shape;450;g31d032898ac_23_250"/>
          <p:cNvSpPr txBox="1"/>
          <p:nvPr/>
        </p:nvSpPr>
        <p:spPr>
          <a:xfrm>
            <a:off x="8316950" y="1728450"/>
            <a:ext cx="3874800" cy="2955300"/>
          </a:xfrm>
          <a:prstGeom prst="rect">
            <a:avLst/>
          </a:prstGeom>
          <a:noFill/>
          <a:ln>
            <a:noFill/>
          </a:ln>
        </p:spPr>
        <p:txBody>
          <a:bodyPr anchorCtr="0" anchor="t" bIns="91425" lIns="91425" spcFirstLastPara="1" rIns="91425" wrap="square" tIns="91425">
            <a:spAutoFit/>
          </a:bodyPr>
          <a:lstStyle/>
          <a:p>
            <a:pPr indent="-342900" lvl="0" marL="457200" rtl="0" algn="l">
              <a:spcBef>
                <a:spcPts val="500"/>
              </a:spcBef>
              <a:spcAft>
                <a:spcPts val="0"/>
              </a:spcAft>
              <a:buClr>
                <a:srgbClr val="171717"/>
              </a:buClr>
              <a:buSzPts val="1800"/>
              <a:buAutoNum type="arabicPeriod"/>
            </a:pPr>
            <a:r>
              <a:rPr lang="en-US" sz="1800">
                <a:solidFill>
                  <a:srgbClr val="171717"/>
                </a:solidFill>
              </a:rPr>
              <a:t>Low measurement statistics at the higher energies </a:t>
            </a:r>
            <a:br>
              <a:rPr lang="en-US" sz="1800">
                <a:solidFill>
                  <a:srgbClr val="171717"/>
                </a:solidFill>
              </a:rPr>
            </a:br>
            <a:r>
              <a:rPr lang="en-US" sz="1800">
                <a:solidFill>
                  <a:srgbClr val="171717"/>
                </a:solidFill>
              </a:rPr>
              <a:t>(above 7 MeV)</a:t>
            </a:r>
            <a:endParaRPr sz="1800">
              <a:solidFill>
                <a:srgbClr val="171717"/>
              </a:solidFill>
            </a:endParaRPr>
          </a:p>
          <a:p>
            <a:pPr indent="-342900" lvl="0" marL="457200" rtl="0" algn="l">
              <a:spcBef>
                <a:spcPts val="0"/>
              </a:spcBef>
              <a:spcAft>
                <a:spcPts val="0"/>
              </a:spcAft>
              <a:buClr>
                <a:srgbClr val="171717"/>
              </a:buClr>
              <a:buSzPts val="1800"/>
              <a:buAutoNum type="arabicPeriod"/>
            </a:pPr>
            <a:r>
              <a:rPr lang="en-US" sz="1800">
                <a:solidFill>
                  <a:srgbClr val="171717"/>
                </a:solidFill>
              </a:rPr>
              <a:t>Very good agreement at intermediate energies </a:t>
            </a:r>
            <a:br>
              <a:rPr lang="en-US" sz="1800">
                <a:solidFill>
                  <a:srgbClr val="171717"/>
                </a:solidFill>
              </a:rPr>
            </a:br>
            <a:r>
              <a:rPr lang="en-US" sz="1800">
                <a:solidFill>
                  <a:srgbClr val="171717"/>
                </a:solidFill>
              </a:rPr>
              <a:t>(7 MeV to detection thresholds)</a:t>
            </a:r>
            <a:endParaRPr sz="1800">
              <a:solidFill>
                <a:srgbClr val="171717"/>
              </a:solidFill>
            </a:endParaRPr>
          </a:p>
          <a:p>
            <a:pPr indent="-342900" lvl="0" marL="457200" rtl="0" algn="l">
              <a:spcBef>
                <a:spcPts val="0"/>
              </a:spcBef>
              <a:spcAft>
                <a:spcPts val="0"/>
              </a:spcAft>
              <a:buClr>
                <a:srgbClr val="171717"/>
              </a:buClr>
              <a:buSzPts val="1800"/>
              <a:buAutoNum type="arabicPeriod"/>
            </a:pPr>
            <a:r>
              <a:rPr lang="en-US" sz="1800">
                <a:solidFill>
                  <a:srgbClr val="171717"/>
                </a:solidFill>
              </a:rPr>
              <a:t>Overshoot for Timepix3 at very low energies (no filter was applied to exclude background particles)</a:t>
            </a:r>
            <a:endParaRPr sz="1800">
              <a:solidFill>
                <a:srgbClr val="171717"/>
              </a:solidFill>
            </a:endParaRPr>
          </a:p>
        </p:txBody>
      </p:sp>
      <p:sp>
        <p:nvSpPr>
          <p:cNvPr id="451" name="Google Shape;451;g31d032898ac_23_250"/>
          <p:cNvSpPr txBox="1"/>
          <p:nvPr/>
        </p:nvSpPr>
        <p:spPr>
          <a:xfrm>
            <a:off x="8317150" y="4590575"/>
            <a:ext cx="3874800" cy="17475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US"/>
              <a:t>[1] </a:t>
            </a:r>
            <a:r>
              <a:rPr b="1" lang="en-US"/>
              <a:t>Mario Sacristan Barbero</a:t>
            </a:r>
            <a:r>
              <a:rPr lang="en-US"/>
              <a:t> </a:t>
            </a:r>
            <a:br>
              <a:rPr lang="en-US"/>
            </a:br>
            <a:r>
              <a:rPr i="1" lang="en-US"/>
              <a:t>FLUKA and G4SEE point-wise neutron treatment study in a silicon detector.</a:t>
            </a:r>
            <a:endParaRPr i="1"/>
          </a:p>
          <a:p>
            <a:pPr indent="0" lvl="0" marL="0" rtl="0" algn="l">
              <a:spcBef>
                <a:spcPts val="0"/>
              </a:spcBef>
              <a:spcAft>
                <a:spcPts val="0"/>
              </a:spcAft>
              <a:buNone/>
            </a:pPr>
            <a:r>
              <a:rPr lang="en-US"/>
              <a:t>https://edms.cern.ch/ui/file/2781372/1.0/FLUKA_and_G4SEE_point_wise_neutron_treatment_study_in_a_silicon_detector_v1.pdf</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5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5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5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50">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6" name="Shape 456"/>
        <p:cNvGrpSpPr/>
        <p:nvPr/>
      </p:nvGrpSpPr>
      <p:grpSpPr>
        <a:xfrm>
          <a:off x="0" y="0"/>
          <a:ext cx="0" cy="0"/>
          <a:chOff x="0" y="0"/>
          <a:chExt cx="0" cy="0"/>
        </a:xfrm>
      </p:grpSpPr>
      <p:sp>
        <p:nvSpPr>
          <p:cNvPr id="457" name="Google Shape;457;g30fe3533583_0_17"/>
          <p:cNvSpPr txBox="1"/>
          <p:nvPr>
            <p:ph idx="1" type="subTitle"/>
          </p:nvPr>
        </p:nvSpPr>
        <p:spPr>
          <a:xfrm>
            <a:off x="407988" y="5700251"/>
            <a:ext cx="11376000" cy="8037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1800"/>
              </a:spcBef>
              <a:spcAft>
                <a:spcPts val="0"/>
              </a:spcAft>
              <a:buSzPts val="2400"/>
              <a:buNone/>
            </a:pPr>
            <a:r>
              <a:t/>
            </a:r>
            <a:endParaRPr/>
          </a:p>
        </p:txBody>
      </p:sp>
      <p:sp>
        <p:nvSpPr>
          <p:cNvPr id="458" name="Google Shape;458;g30fe3533583_0_17"/>
          <p:cNvSpPr txBox="1"/>
          <p:nvPr>
            <p:ph type="ctrTitle"/>
          </p:nvPr>
        </p:nvSpPr>
        <p:spPr>
          <a:xfrm>
            <a:off x="407987" y="3429000"/>
            <a:ext cx="11376000" cy="21534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None/>
            </a:pPr>
            <a:r>
              <a:rPr lang="en-US" sz="3600"/>
              <a:t>2. </a:t>
            </a:r>
            <a:r>
              <a:rPr lang="en-US" sz="3600"/>
              <a:t>LHC IR4 radiation environment</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g2d4ecd6bdab_0_2"/>
          <p:cNvSpPr txBox="1"/>
          <p:nvPr>
            <p:ph type="title"/>
          </p:nvPr>
        </p:nvSpPr>
        <p:spPr>
          <a:xfrm>
            <a:off x="838200" y="215003"/>
            <a:ext cx="9989700" cy="572700"/>
          </a:xfrm>
          <a:prstGeom prst="rect">
            <a:avLst/>
          </a:prstGeom>
          <a:noFill/>
          <a:ln>
            <a:noFill/>
          </a:ln>
        </p:spPr>
        <p:txBody>
          <a:bodyPr anchorCtr="0" anchor="ctr" bIns="45700" lIns="45700" spcFirstLastPara="1" rIns="45700" wrap="square" tIns="45700">
            <a:noAutofit/>
          </a:bodyPr>
          <a:lstStyle/>
          <a:p>
            <a:pPr indent="0" lvl="0" marL="0" rtl="0" algn="l">
              <a:lnSpc>
                <a:spcPct val="90000"/>
              </a:lnSpc>
              <a:spcBef>
                <a:spcPts val="0"/>
              </a:spcBef>
              <a:spcAft>
                <a:spcPts val="0"/>
              </a:spcAft>
              <a:buSzPts val="1800"/>
              <a:buNone/>
            </a:pPr>
            <a:r>
              <a:rPr lang="en-US"/>
              <a:t>LHC IR4 radiation environment</a:t>
            </a:r>
            <a:endParaRPr/>
          </a:p>
        </p:txBody>
      </p:sp>
      <p:sp>
        <p:nvSpPr>
          <p:cNvPr id="464" name="Google Shape;464;g2d4ecd6bdab_0_2"/>
          <p:cNvSpPr txBox="1"/>
          <p:nvPr>
            <p:ph idx="1" type="body"/>
          </p:nvPr>
        </p:nvSpPr>
        <p:spPr>
          <a:xfrm>
            <a:off x="838200" y="1002625"/>
            <a:ext cx="11353800" cy="2497500"/>
          </a:xfrm>
          <a:prstGeom prst="rect">
            <a:avLst/>
          </a:prstGeom>
          <a:noFill/>
          <a:ln>
            <a:noFill/>
          </a:ln>
        </p:spPr>
        <p:txBody>
          <a:bodyPr anchorCtr="0" anchor="t" bIns="45700" lIns="45700" spcFirstLastPara="1" rIns="45700" wrap="square" tIns="45700">
            <a:noAutofit/>
          </a:bodyPr>
          <a:lstStyle/>
          <a:p>
            <a:pPr indent="-342900" lvl="0" marL="457200" rtl="0" algn="l">
              <a:lnSpc>
                <a:spcPct val="115000"/>
              </a:lnSpc>
              <a:spcBef>
                <a:spcPts val="0"/>
              </a:spcBef>
              <a:spcAft>
                <a:spcPts val="0"/>
              </a:spcAft>
              <a:buSzPts val="1800"/>
              <a:buFont typeface="Noto Sans Symbols"/>
              <a:buChar char="•"/>
            </a:pPr>
            <a:r>
              <a:rPr lang="en-US" sz="1800">
                <a:solidFill>
                  <a:srgbClr val="4D4D4D"/>
                </a:solidFill>
              </a:rPr>
              <a:t>Discuss the radiation levels in Insertion Region 4 (IR4), an area of the Large Hadron Collider (LHC) which was previously not systematically studied, caused by </a:t>
            </a:r>
            <a:r>
              <a:rPr lang="en-US" sz="1800">
                <a:solidFill>
                  <a:srgbClr val="569BCE"/>
                </a:solidFill>
              </a:rPr>
              <a:t>Beam Instrumentation (BI)</a:t>
            </a:r>
            <a:r>
              <a:rPr lang="en-US" sz="1800">
                <a:solidFill>
                  <a:srgbClr val="4D4D4D"/>
                </a:solidFill>
              </a:rPr>
              <a:t> elements operation:</a:t>
            </a:r>
            <a:endParaRPr sz="1800">
              <a:solidFill>
                <a:srgbClr val="4D4D4D"/>
              </a:solidFill>
            </a:endParaRPr>
          </a:p>
          <a:p>
            <a:pPr indent="-342900" lvl="1" marL="914400" rtl="0" algn="l">
              <a:lnSpc>
                <a:spcPct val="115000"/>
              </a:lnSpc>
              <a:spcBef>
                <a:spcPts val="0"/>
              </a:spcBef>
              <a:spcAft>
                <a:spcPts val="0"/>
              </a:spcAft>
              <a:buSzPts val="1800"/>
              <a:buFont typeface="Noto Sans Symbols"/>
              <a:buChar char="•"/>
            </a:pPr>
            <a:r>
              <a:rPr lang="en-US" sz="1800">
                <a:solidFill>
                  <a:srgbClr val="569BCE"/>
                </a:solidFill>
              </a:rPr>
              <a:t>Beam Gas Vertex (</a:t>
            </a:r>
            <a:r>
              <a:rPr b="1" lang="en-US" sz="1800">
                <a:solidFill>
                  <a:srgbClr val="569BCE"/>
                </a:solidFill>
              </a:rPr>
              <a:t>BGV</a:t>
            </a:r>
            <a:r>
              <a:rPr lang="en-US" sz="1800">
                <a:solidFill>
                  <a:srgbClr val="569BCE"/>
                </a:solidFill>
              </a:rPr>
              <a:t>)</a:t>
            </a:r>
            <a:r>
              <a:rPr lang="en-US" sz="1800">
                <a:solidFill>
                  <a:srgbClr val="4D4D4D"/>
                </a:solidFill>
              </a:rPr>
              <a:t> </a:t>
            </a:r>
            <a:r>
              <a:rPr lang="en-US" sz="1800">
                <a:solidFill>
                  <a:srgbClr val="4D4D4D"/>
                </a:solidFill>
              </a:rPr>
              <a:t>- presented at the High Luminosity (HL-)LHC Technical Coordination Comittee (TCC) [1] and at International Particle Accelerator Conference (IPAC) </a:t>
            </a:r>
            <a:r>
              <a:rPr lang="en-US" sz="1800">
                <a:solidFill>
                  <a:srgbClr val="4D4D4D"/>
                </a:solidFill>
              </a:rPr>
              <a:t>[2].</a:t>
            </a:r>
            <a:endParaRPr sz="1800">
              <a:solidFill>
                <a:srgbClr val="4D4D4D"/>
              </a:solidFill>
            </a:endParaRPr>
          </a:p>
          <a:p>
            <a:pPr indent="-342900" lvl="1" marL="914400" rtl="0" algn="l">
              <a:lnSpc>
                <a:spcPct val="115000"/>
              </a:lnSpc>
              <a:spcBef>
                <a:spcPts val="0"/>
              </a:spcBef>
              <a:spcAft>
                <a:spcPts val="0"/>
              </a:spcAft>
              <a:buClr>
                <a:srgbClr val="4D4D4D"/>
              </a:buClr>
              <a:buSzPts val="1800"/>
              <a:buChar char="•"/>
            </a:pPr>
            <a:r>
              <a:rPr lang="en-US" sz="1800">
                <a:solidFill>
                  <a:srgbClr val="569BCE"/>
                </a:solidFill>
              </a:rPr>
              <a:t>Beam Gas Curtain (</a:t>
            </a:r>
            <a:r>
              <a:rPr b="1" lang="en-US" sz="1800">
                <a:solidFill>
                  <a:srgbClr val="569BCE"/>
                </a:solidFill>
              </a:rPr>
              <a:t>BGC</a:t>
            </a:r>
            <a:r>
              <a:rPr lang="en-US" sz="1800">
                <a:solidFill>
                  <a:srgbClr val="569BCE"/>
                </a:solidFill>
              </a:rPr>
              <a:t>)</a:t>
            </a:r>
            <a:r>
              <a:rPr lang="en-US" sz="1800">
                <a:solidFill>
                  <a:srgbClr val="4D4D4D"/>
                </a:solidFill>
              </a:rPr>
              <a:t>  </a:t>
            </a:r>
            <a:r>
              <a:rPr lang="en-US" sz="1800">
                <a:solidFill>
                  <a:srgbClr val="4D4D4D"/>
                </a:solidFill>
              </a:rPr>
              <a:t>- presented at the HL-LHC TCC [3], BGC collaboration meetings [4,5] </a:t>
            </a:r>
            <a:br>
              <a:rPr lang="en-US" sz="1800">
                <a:solidFill>
                  <a:srgbClr val="4D4D4D"/>
                </a:solidFill>
              </a:rPr>
            </a:br>
            <a:r>
              <a:rPr lang="en-US" sz="1800">
                <a:solidFill>
                  <a:srgbClr val="4D4D4D"/>
                </a:solidFill>
              </a:rPr>
              <a:t>and IPAC </a:t>
            </a:r>
            <a:r>
              <a:rPr lang="en-US" sz="1800">
                <a:solidFill>
                  <a:srgbClr val="4D4D4D"/>
                </a:solidFill>
              </a:rPr>
              <a:t>[6].</a:t>
            </a:r>
            <a:endParaRPr sz="1800">
              <a:solidFill>
                <a:srgbClr val="4D4D4D"/>
              </a:solidFill>
            </a:endParaRPr>
          </a:p>
          <a:p>
            <a:pPr indent="-342900" lvl="1" marL="914400" rtl="0" algn="l">
              <a:lnSpc>
                <a:spcPct val="115000"/>
              </a:lnSpc>
              <a:spcBef>
                <a:spcPts val="0"/>
              </a:spcBef>
              <a:spcAft>
                <a:spcPts val="0"/>
              </a:spcAft>
              <a:buClr>
                <a:srgbClr val="4D4D4D"/>
              </a:buClr>
              <a:buSzPts val="1800"/>
              <a:buChar char="•"/>
            </a:pPr>
            <a:r>
              <a:rPr lang="en-US" sz="1800">
                <a:solidFill>
                  <a:srgbClr val="569BCE"/>
                </a:solidFill>
              </a:rPr>
              <a:t>Beam Gas Ionization (</a:t>
            </a:r>
            <a:r>
              <a:rPr b="1" lang="en-US" sz="1800">
                <a:solidFill>
                  <a:srgbClr val="569BCE"/>
                </a:solidFill>
              </a:rPr>
              <a:t>BGI</a:t>
            </a:r>
            <a:r>
              <a:rPr lang="en-US" sz="1800">
                <a:solidFill>
                  <a:srgbClr val="569BCE"/>
                </a:solidFill>
              </a:rPr>
              <a:t>)</a:t>
            </a:r>
            <a:r>
              <a:rPr lang="en-US" sz="1800">
                <a:solidFill>
                  <a:srgbClr val="4D4D4D"/>
                </a:solidFill>
              </a:rPr>
              <a:t> - previous work based on Run 2 [7,8].</a:t>
            </a:r>
            <a:endParaRPr sz="1800">
              <a:solidFill>
                <a:srgbClr val="4D4D4D"/>
              </a:solidFill>
            </a:endParaRPr>
          </a:p>
          <a:p>
            <a:pPr indent="0" lvl="0" marL="0" rtl="0" algn="l">
              <a:lnSpc>
                <a:spcPct val="115000"/>
              </a:lnSpc>
              <a:spcBef>
                <a:spcPts val="0"/>
              </a:spcBef>
              <a:spcAft>
                <a:spcPts val="0"/>
              </a:spcAft>
              <a:buSzPts val="1800"/>
              <a:buNone/>
            </a:pPr>
            <a:r>
              <a:t/>
            </a:r>
            <a:endParaRPr sz="1800">
              <a:solidFill>
                <a:srgbClr val="4D4D4D"/>
              </a:solidFill>
            </a:endParaRPr>
          </a:p>
          <a:p>
            <a:pPr indent="0" lvl="0" marL="0" rtl="0" algn="l">
              <a:lnSpc>
                <a:spcPct val="115000"/>
              </a:lnSpc>
              <a:spcBef>
                <a:spcPts val="0"/>
              </a:spcBef>
              <a:spcAft>
                <a:spcPts val="0"/>
              </a:spcAft>
              <a:buSzPts val="1800"/>
              <a:buNone/>
            </a:pPr>
            <a:r>
              <a:t/>
            </a:r>
            <a:endParaRPr/>
          </a:p>
        </p:txBody>
      </p:sp>
      <p:sp>
        <p:nvSpPr>
          <p:cNvPr id="465" name="Google Shape;465;g2d4ecd6bdab_0_2"/>
          <p:cNvSpPr txBox="1"/>
          <p:nvPr>
            <p:ph idx="12" type="sldNum"/>
          </p:nvPr>
        </p:nvSpPr>
        <p:spPr>
          <a:xfrm>
            <a:off x="11515750" y="6402500"/>
            <a:ext cx="655200" cy="325500"/>
          </a:xfrm>
          <a:prstGeom prst="rect">
            <a:avLst/>
          </a:prstGeom>
          <a:noFill/>
          <a:ln>
            <a:noFill/>
          </a:ln>
        </p:spPr>
        <p:txBody>
          <a:bodyPr anchorCtr="0" anchor="ctr" bIns="45700" lIns="45700" spcFirstLastPara="1" rIns="45700" wrap="square" tIns="45700">
            <a:noAutofit/>
          </a:bodyPr>
          <a:lstStyle/>
          <a:p>
            <a:pPr indent="0" lvl="0" marL="0" rtl="0" algn="ctr">
              <a:lnSpc>
                <a:spcPct val="100000"/>
              </a:lnSpc>
              <a:spcBef>
                <a:spcPts val="0"/>
              </a:spcBef>
              <a:spcAft>
                <a:spcPts val="0"/>
              </a:spcAft>
              <a:buClr>
                <a:srgbClr val="888888"/>
              </a:buClr>
              <a:buSzPts val="1200"/>
              <a:buFont typeface="Calibri"/>
              <a:buNone/>
            </a:pPr>
            <a:fld id="{00000000-1234-1234-1234-123412341234}" type="slidenum">
              <a:rPr lang="en-US"/>
              <a:t>‹#›</a:t>
            </a:fld>
            <a:endParaRPr/>
          </a:p>
        </p:txBody>
      </p:sp>
      <p:sp>
        <p:nvSpPr>
          <p:cNvPr id="466" name="Google Shape;466;g2d4ecd6bdab_0_2"/>
          <p:cNvSpPr txBox="1"/>
          <p:nvPr/>
        </p:nvSpPr>
        <p:spPr>
          <a:xfrm>
            <a:off x="838200" y="3647900"/>
            <a:ext cx="8800500" cy="3080100"/>
          </a:xfrm>
          <a:prstGeom prst="rect">
            <a:avLst/>
          </a:prstGeom>
          <a:noFill/>
          <a:ln>
            <a:noFill/>
          </a:ln>
        </p:spPr>
        <p:txBody>
          <a:bodyPr anchorCtr="0" anchor="b" bIns="45700" lIns="45700" spcFirstLastPara="1" rIns="45700" wrap="square" tIns="45700">
            <a:noAutofit/>
          </a:bodyPr>
          <a:lstStyle/>
          <a:p>
            <a:pPr indent="-292100" lvl="0" marL="457200" marR="0" rtl="0" algn="l">
              <a:lnSpc>
                <a:spcPct val="115000"/>
              </a:lnSpc>
              <a:spcBef>
                <a:spcPts val="0"/>
              </a:spcBef>
              <a:spcAft>
                <a:spcPts val="0"/>
              </a:spcAft>
              <a:buClr>
                <a:srgbClr val="203864"/>
              </a:buClr>
              <a:buSzPts val="1000"/>
              <a:buFont typeface="Arial"/>
              <a:buAutoNum type="arabicPeriod"/>
            </a:pPr>
            <a:r>
              <a:rPr b="1" i="0" lang="en-US" sz="1000" u="none" cap="none" strike="noStrike">
                <a:solidFill>
                  <a:srgbClr val="171717"/>
                </a:solidFill>
                <a:latin typeface="Arial"/>
                <a:ea typeface="Arial"/>
                <a:cs typeface="Arial"/>
                <a:sym typeface="Arial"/>
              </a:rPr>
              <a:t>D. Prelipcean, BGV Beam gas collisions at IR4 and related radiation levels and heat loads, </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in 150</a:t>
            </a:r>
            <a:r>
              <a:rPr b="1" baseline="30000" i="0" lang="en-US" sz="1000" u="none" cap="none" strike="noStrike">
                <a:solidFill>
                  <a:srgbClr val="171717"/>
                </a:solidFill>
                <a:latin typeface="Arial"/>
                <a:ea typeface="Arial"/>
                <a:cs typeface="Arial"/>
                <a:sym typeface="Arial"/>
              </a:rPr>
              <a:t>th</a:t>
            </a:r>
            <a:r>
              <a:rPr b="1" i="0" lang="en-US" sz="1000" u="none" cap="none" strike="noStrike">
                <a:solidFill>
                  <a:srgbClr val="171717"/>
                </a:solidFill>
                <a:latin typeface="Arial"/>
                <a:ea typeface="Arial"/>
                <a:cs typeface="Arial"/>
                <a:sym typeface="Arial"/>
              </a:rPr>
              <a:t> HL-LHC TCC, </a:t>
            </a:r>
            <a:r>
              <a:rPr b="1" i="0" lang="en-US" sz="1000" u="sng" cap="none" strike="noStrike">
                <a:solidFill>
                  <a:srgbClr val="6D2466"/>
                </a:solidFill>
                <a:latin typeface="Arial"/>
                <a:ea typeface="Arial"/>
                <a:cs typeface="Arial"/>
                <a:sym typeface="Arial"/>
                <a:hlinkClick r:id="rId3">
                  <a:extLst>
                    <a:ext uri="{A12FA001-AC4F-418D-AE19-62706E023703}">
                      <ahyp:hlinkClr val="tx"/>
                    </a:ext>
                  </a:extLst>
                </a:hlinkClick>
              </a:rPr>
              <a:t>https://indico.cern.ch/event/1129683/</a:t>
            </a:r>
            <a:r>
              <a:rPr b="1" i="0" lang="en-US" sz="1000" u="none" cap="none" strike="noStrike">
                <a:solidFill>
                  <a:srgbClr val="171717"/>
                </a:solidFill>
                <a:latin typeface="Arial"/>
                <a:ea typeface="Arial"/>
                <a:cs typeface="Arial"/>
                <a:sym typeface="Arial"/>
              </a:rPr>
              <a:t> </a:t>
            </a:r>
            <a:endParaRPr b="1" i="0" sz="1000" u="none" cap="none" strike="noStrike">
              <a:solidFill>
                <a:srgbClr val="171717"/>
              </a:solidFill>
              <a:latin typeface="Arial"/>
              <a:ea typeface="Arial"/>
              <a:cs typeface="Arial"/>
              <a:sym typeface="Arial"/>
            </a:endParaRPr>
          </a:p>
          <a:p>
            <a:pPr indent="-292100" lvl="0" marL="457200" marR="0" rtl="0" algn="l">
              <a:lnSpc>
                <a:spcPct val="115000"/>
              </a:lnSpc>
              <a:spcBef>
                <a:spcPts val="0"/>
              </a:spcBef>
              <a:spcAft>
                <a:spcPts val="0"/>
              </a:spcAft>
              <a:buClr>
                <a:srgbClr val="203864"/>
              </a:buClr>
              <a:buSzPts val="1000"/>
              <a:buFont typeface="Arial"/>
              <a:buAutoNum type="arabicPeriod"/>
            </a:pPr>
            <a:r>
              <a:rPr b="1" i="0" lang="en-US" sz="1000" u="none" cap="none" strike="noStrike">
                <a:solidFill>
                  <a:srgbClr val="171717"/>
                </a:solidFill>
                <a:latin typeface="Arial"/>
                <a:ea typeface="Arial"/>
                <a:cs typeface="Arial"/>
                <a:sym typeface="Arial"/>
              </a:rPr>
              <a:t>D. Prelipcean et al, Radiation levels produced by the operation of the Beam Gas Vertex monitor in the LHC tunnel at IR4, </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in 14</a:t>
            </a:r>
            <a:r>
              <a:rPr b="1" baseline="30000" i="0" lang="en-US" sz="1000" u="none" cap="none" strike="noStrike">
                <a:solidFill>
                  <a:srgbClr val="171717"/>
                </a:solidFill>
                <a:latin typeface="Arial"/>
                <a:ea typeface="Arial"/>
                <a:cs typeface="Arial"/>
                <a:sym typeface="Arial"/>
              </a:rPr>
              <a:t>th</a:t>
            </a:r>
            <a:r>
              <a:rPr b="1" i="0" lang="en-US" sz="1000" u="none" cap="none" strike="noStrike">
                <a:solidFill>
                  <a:srgbClr val="171717"/>
                </a:solidFill>
                <a:latin typeface="Arial"/>
                <a:ea typeface="Arial"/>
                <a:cs typeface="Arial"/>
                <a:sym typeface="Arial"/>
              </a:rPr>
              <a:t> International Particle Accelerator Conference, </a:t>
            </a:r>
            <a:r>
              <a:rPr b="1" i="0" lang="en-US" sz="1000" u="sng" cap="none" strike="noStrike">
                <a:solidFill>
                  <a:schemeClr val="hlink"/>
                </a:solidFill>
                <a:latin typeface="Arial"/>
                <a:ea typeface="Arial"/>
                <a:cs typeface="Arial"/>
                <a:sym typeface="Arial"/>
                <a:hlinkClick r:id="rId4"/>
              </a:rPr>
              <a:t>https://accelconf.web.cern.ch/ipac2023/pdf/THPL082.pdf</a:t>
            </a:r>
            <a:r>
              <a:rPr b="1" i="0" lang="en-US" sz="1000" u="none" cap="none" strike="noStrike">
                <a:solidFill>
                  <a:srgbClr val="171717"/>
                </a:solidFill>
                <a:latin typeface="Arial"/>
                <a:ea typeface="Arial"/>
                <a:cs typeface="Arial"/>
                <a:sym typeface="Arial"/>
              </a:rPr>
              <a:t> </a:t>
            </a:r>
            <a:endParaRPr b="1" i="0" sz="1000" u="none" cap="none" strike="noStrike">
              <a:solidFill>
                <a:srgbClr val="171717"/>
              </a:solidFill>
              <a:latin typeface="Arial"/>
              <a:ea typeface="Arial"/>
              <a:cs typeface="Arial"/>
              <a:sym typeface="Arial"/>
            </a:endParaRPr>
          </a:p>
          <a:p>
            <a:pPr indent="-292100" lvl="0" marL="457200" marR="0" rtl="0" algn="l">
              <a:lnSpc>
                <a:spcPct val="115000"/>
              </a:lnSpc>
              <a:spcBef>
                <a:spcPts val="0"/>
              </a:spcBef>
              <a:spcAft>
                <a:spcPts val="0"/>
              </a:spcAft>
              <a:buClr>
                <a:srgbClr val="171717"/>
              </a:buClr>
              <a:buSzPts val="1000"/>
              <a:buFont typeface="Arial"/>
              <a:buAutoNum type="arabicPeriod"/>
            </a:pPr>
            <a:r>
              <a:rPr b="1" i="0" lang="en-US" sz="1000" u="none" cap="none" strike="noStrike">
                <a:solidFill>
                  <a:srgbClr val="171717"/>
                </a:solidFill>
                <a:latin typeface="Arial"/>
                <a:ea typeface="Arial"/>
                <a:cs typeface="Arial"/>
                <a:sym typeface="Arial"/>
              </a:rPr>
              <a:t>D. Prelipcean, Update of radiation level specifications in IR4 (from beam gas collisions), </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in 193</a:t>
            </a:r>
            <a:r>
              <a:rPr b="1" baseline="30000" i="0" lang="en-US" sz="1000" u="none" cap="none" strike="noStrike">
                <a:solidFill>
                  <a:srgbClr val="171717"/>
                </a:solidFill>
                <a:latin typeface="Arial"/>
                <a:ea typeface="Arial"/>
                <a:cs typeface="Arial"/>
                <a:sym typeface="Arial"/>
              </a:rPr>
              <a:t>rd</a:t>
            </a:r>
            <a:r>
              <a:rPr b="1" i="0" lang="en-US" sz="1000" u="none" cap="none" strike="noStrike">
                <a:solidFill>
                  <a:srgbClr val="171717"/>
                </a:solidFill>
                <a:latin typeface="Arial"/>
                <a:ea typeface="Arial"/>
                <a:cs typeface="Arial"/>
                <a:sym typeface="Arial"/>
              </a:rPr>
              <a:t> HL-LHC TCC,</a:t>
            </a:r>
            <a:r>
              <a:rPr b="1" i="0" lang="en-US" sz="1000" u="sng" cap="none" strike="noStrike">
                <a:solidFill>
                  <a:schemeClr val="hlink"/>
                </a:solidFill>
                <a:latin typeface="Arial"/>
                <a:ea typeface="Arial"/>
                <a:cs typeface="Arial"/>
                <a:sym typeface="Arial"/>
                <a:hlinkClick r:id="rId5"/>
              </a:rPr>
              <a:t>https://indico.cern.ch/event/1397881/</a:t>
            </a:r>
            <a:r>
              <a:rPr b="1" i="0" lang="en-US" sz="1000" u="none" cap="none" strike="noStrike">
                <a:solidFill>
                  <a:srgbClr val="171717"/>
                </a:solidFill>
                <a:latin typeface="Arial"/>
                <a:ea typeface="Arial"/>
                <a:cs typeface="Arial"/>
                <a:sym typeface="Arial"/>
              </a:rPr>
              <a:t> </a:t>
            </a:r>
            <a:endParaRPr b="1" i="0" sz="1000" u="none" cap="none" strike="noStrike">
              <a:solidFill>
                <a:srgbClr val="171717"/>
              </a:solidFill>
              <a:latin typeface="Arial"/>
              <a:ea typeface="Arial"/>
              <a:cs typeface="Arial"/>
              <a:sym typeface="Arial"/>
            </a:endParaRPr>
          </a:p>
          <a:p>
            <a:pPr indent="-292100" lvl="0" marL="457200" marR="0" rtl="0" algn="l">
              <a:lnSpc>
                <a:spcPct val="115000"/>
              </a:lnSpc>
              <a:spcBef>
                <a:spcPts val="0"/>
              </a:spcBef>
              <a:spcAft>
                <a:spcPts val="0"/>
              </a:spcAft>
              <a:buClr>
                <a:srgbClr val="171717"/>
              </a:buClr>
              <a:buSzPts val="1000"/>
              <a:buFont typeface="Arial"/>
              <a:buAutoNum type="arabicPeriod"/>
            </a:pPr>
            <a:r>
              <a:rPr b="1" i="0" lang="en-US" sz="1000" u="none" cap="none" strike="noStrike">
                <a:solidFill>
                  <a:srgbClr val="171717"/>
                </a:solidFill>
                <a:latin typeface="Arial"/>
                <a:ea typeface="Arial"/>
                <a:cs typeface="Arial"/>
                <a:sym typeface="Arial"/>
              </a:rPr>
              <a:t>D. Prelipcean, Radiation levels from BGC operation,</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in the 9</a:t>
            </a:r>
            <a:r>
              <a:rPr b="1" baseline="30000" i="0" lang="en-US" sz="1000" u="none" cap="none" strike="noStrike">
                <a:solidFill>
                  <a:srgbClr val="171717"/>
                </a:solidFill>
                <a:latin typeface="Arial"/>
                <a:ea typeface="Arial"/>
                <a:cs typeface="Arial"/>
                <a:sym typeface="Arial"/>
              </a:rPr>
              <a:t>th</a:t>
            </a:r>
            <a:r>
              <a:rPr b="1" i="0" lang="en-US" sz="1000" u="none" cap="none" strike="noStrike">
                <a:solidFill>
                  <a:srgbClr val="171717"/>
                </a:solidFill>
                <a:latin typeface="Arial"/>
                <a:ea typeface="Arial"/>
                <a:cs typeface="Arial"/>
                <a:sym typeface="Arial"/>
              </a:rPr>
              <a:t> BGC collaboration meeting, </a:t>
            </a:r>
            <a:r>
              <a:rPr b="1" i="0" lang="en-US" sz="1000" u="sng" cap="none" strike="noStrike">
                <a:solidFill>
                  <a:schemeClr val="hlink"/>
                </a:solidFill>
                <a:latin typeface="Arial"/>
                <a:ea typeface="Arial"/>
                <a:cs typeface="Arial"/>
                <a:sym typeface="Arial"/>
                <a:hlinkClick r:id="rId6"/>
              </a:rPr>
              <a:t>https://indico.cern.ch/event/1281084/</a:t>
            </a:r>
            <a:r>
              <a:rPr b="1" i="0" lang="en-US" sz="1000" u="none" cap="none" strike="noStrike">
                <a:solidFill>
                  <a:srgbClr val="171717"/>
                </a:solidFill>
                <a:latin typeface="Arial"/>
                <a:ea typeface="Arial"/>
                <a:cs typeface="Arial"/>
                <a:sym typeface="Arial"/>
              </a:rPr>
              <a:t> </a:t>
            </a:r>
            <a:endParaRPr b="1" i="0" sz="1000" u="none" cap="none" strike="noStrike">
              <a:solidFill>
                <a:srgbClr val="171717"/>
              </a:solidFill>
              <a:latin typeface="Arial"/>
              <a:ea typeface="Arial"/>
              <a:cs typeface="Arial"/>
              <a:sym typeface="Arial"/>
            </a:endParaRPr>
          </a:p>
          <a:p>
            <a:pPr indent="-292100" lvl="0" marL="457200" marR="0" rtl="0" algn="l">
              <a:lnSpc>
                <a:spcPct val="115000"/>
              </a:lnSpc>
              <a:spcBef>
                <a:spcPts val="0"/>
              </a:spcBef>
              <a:spcAft>
                <a:spcPts val="0"/>
              </a:spcAft>
              <a:buClr>
                <a:srgbClr val="171717"/>
              </a:buClr>
              <a:buSzPts val="1000"/>
              <a:buFont typeface="Arial"/>
              <a:buAutoNum type="arabicPeriod"/>
            </a:pPr>
            <a:r>
              <a:rPr b="1" i="0" lang="en-US" sz="1000" u="none" cap="none" strike="noStrike">
                <a:solidFill>
                  <a:srgbClr val="171717"/>
                </a:solidFill>
                <a:latin typeface="Arial"/>
                <a:ea typeface="Arial"/>
                <a:cs typeface="Arial"/>
                <a:sym typeface="Arial"/>
              </a:rPr>
              <a:t>D. Prelipcean, BGC radiation hard background simulation and camera protection,</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in the 10</a:t>
            </a:r>
            <a:r>
              <a:rPr b="1" baseline="30000" i="0" lang="en-US" sz="1000" u="none" cap="none" strike="noStrike">
                <a:solidFill>
                  <a:srgbClr val="171717"/>
                </a:solidFill>
                <a:latin typeface="Arial"/>
                <a:ea typeface="Arial"/>
                <a:cs typeface="Arial"/>
                <a:sym typeface="Arial"/>
              </a:rPr>
              <a:t>th</a:t>
            </a:r>
            <a:r>
              <a:rPr b="1" i="0" lang="en-US" sz="1000" u="none" cap="none" strike="noStrike">
                <a:solidFill>
                  <a:srgbClr val="171717"/>
                </a:solidFill>
                <a:latin typeface="Arial"/>
                <a:ea typeface="Arial"/>
                <a:cs typeface="Arial"/>
                <a:sym typeface="Arial"/>
              </a:rPr>
              <a:t> BGC collaboration meeting, </a:t>
            </a:r>
            <a:r>
              <a:rPr b="1" i="0" lang="en-US" sz="1000" u="sng" cap="none" strike="noStrike">
                <a:solidFill>
                  <a:schemeClr val="hlink"/>
                </a:solidFill>
                <a:latin typeface="Arial"/>
                <a:ea typeface="Arial"/>
                <a:cs typeface="Arial"/>
                <a:sym typeface="Arial"/>
                <a:hlinkClick r:id="rId7"/>
              </a:rPr>
              <a:t>https://indico.cern.ch/event/1350731/</a:t>
            </a:r>
            <a:r>
              <a:rPr b="1" i="0" lang="en-US" sz="1000" u="none" cap="none" strike="noStrike">
                <a:solidFill>
                  <a:srgbClr val="171717"/>
                </a:solidFill>
                <a:latin typeface="Arial"/>
                <a:ea typeface="Arial"/>
                <a:cs typeface="Arial"/>
                <a:sym typeface="Arial"/>
              </a:rPr>
              <a:t>  </a:t>
            </a:r>
            <a:endParaRPr b="1" i="0" sz="1000" u="none" cap="none" strike="noStrike">
              <a:solidFill>
                <a:srgbClr val="171717"/>
              </a:solidFill>
              <a:latin typeface="Arial"/>
              <a:ea typeface="Arial"/>
              <a:cs typeface="Arial"/>
              <a:sym typeface="Arial"/>
            </a:endParaRPr>
          </a:p>
          <a:p>
            <a:pPr indent="-292100" lvl="0" marL="457200" marR="0" rtl="0" algn="l">
              <a:lnSpc>
                <a:spcPct val="115000"/>
              </a:lnSpc>
              <a:spcBef>
                <a:spcPts val="0"/>
              </a:spcBef>
              <a:spcAft>
                <a:spcPts val="0"/>
              </a:spcAft>
              <a:buClr>
                <a:srgbClr val="171717"/>
              </a:buClr>
              <a:buSzPts val="1000"/>
              <a:buFont typeface="Arial"/>
              <a:buAutoNum type="arabicPeriod"/>
            </a:pPr>
            <a:r>
              <a:rPr b="1" i="0" lang="en-US" sz="1000" u="none" cap="none" strike="noStrike">
                <a:solidFill>
                  <a:srgbClr val="171717"/>
                </a:solidFill>
                <a:latin typeface="Arial"/>
                <a:ea typeface="Arial"/>
                <a:cs typeface="Arial"/>
                <a:sym typeface="Arial"/>
              </a:rPr>
              <a:t>D. Prelipcean et al, Radiation levels from a beam gas curtain instrument at the LHC at CERN,</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in 15th International Particle Accelerator Conference, </a:t>
            </a:r>
            <a:r>
              <a:rPr b="1" i="0" lang="en-US" sz="1000" u="sng" cap="none" strike="noStrike">
                <a:solidFill>
                  <a:schemeClr val="hlink"/>
                </a:solidFill>
                <a:latin typeface="Arial"/>
                <a:ea typeface="Arial"/>
                <a:cs typeface="Arial"/>
                <a:sym typeface="Arial"/>
                <a:hlinkClick r:id="rId8"/>
              </a:rPr>
              <a:t>https://www.jacow.org/ipac2024/pdf/THPG58.pdf</a:t>
            </a:r>
            <a:r>
              <a:rPr b="1" i="0" lang="en-US" sz="1000" u="none" cap="none" strike="noStrike">
                <a:solidFill>
                  <a:srgbClr val="171717"/>
                </a:solidFill>
                <a:latin typeface="Arial"/>
                <a:ea typeface="Arial"/>
                <a:cs typeface="Arial"/>
                <a:sym typeface="Arial"/>
              </a:rPr>
              <a:t> </a:t>
            </a:r>
            <a:endParaRPr b="1" i="0" sz="1000" u="none" cap="none" strike="noStrike">
              <a:solidFill>
                <a:srgbClr val="171717"/>
              </a:solidFill>
              <a:latin typeface="Arial"/>
              <a:ea typeface="Arial"/>
              <a:cs typeface="Arial"/>
              <a:sym typeface="Arial"/>
            </a:endParaRPr>
          </a:p>
          <a:p>
            <a:pPr indent="-292100" lvl="0" marL="457200" marR="0" rtl="0" algn="l">
              <a:lnSpc>
                <a:spcPct val="115000"/>
              </a:lnSpc>
              <a:spcBef>
                <a:spcPts val="0"/>
              </a:spcBef>
              <a:spcAft>
                <a:spcPts val="0"/>
              </a:spcAft>
              <a:buClr>
                <a:srgbClr val="171717"/>
              </a:buClr>
              <a:buSzPts val="1000"/>
              <a:buFont typeface="Arial"/>
              <a:buAutoNum type="arabicPeriod"/>
            </a:pPr>
            <a:r>
              <a:rPr b="1" i="0" lang="en-US" sz="1000" u="none" cap="none" strike="noStrike">
                <a:solidFill>
                  <a:srgbClr val="171717"/>
                </a:solidFill>
                <a:latin typeface="Arial"/>
                <a:ea typeface="Arial"/>
                <a:cs typeface="Arial"/>
                <a:sym typeface="Arial"/>
              </a:rPr>
              <a:t>C. B. Soerensen, Measuring abort gap population with beam-gas interactions in the BGI</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in </a:t>
            </a:r>
            <a:r>
              <a:rPr b="1" i="0" lang="en-US" sz="1000" u="sng" cap="none" strike="noStrike">
                <a:solidFill>
                  <a:schemeClr val="hlink"/>
                </a:solidFill>
                <a:latin typeface="Arial"/>
                <a:ea typeface="Arial"/>
                <a:cs typeface="Arial"/>
                <a:sym typeface="Arial"/>
                <a:hlinkClick r:id="rId9"/>
              </a:rPr>
              <a:t>https://indico.cern.ch/event/1097265/contributions/4617018/attachments/2353783/</a:t>
            </a:r>
            <a:r>
              <a:rPr b="1" i="0" lang="en-US" sz="1000" u="none" cap="none" strike="noStrike">
                <a:solidFill>
                  <a:srgbClr val="171717"/>
                </a:solidFill>
                <a:latin typeface="Arial"/>
                <a:ea typeface="Arial"/>
                <a:cs typeface="Arial"/>
                <a:sym typeface="Arial"/>
              </a:rPr>
              <a:t> </a:t>
            </a:r>
            <a:endParaRPr b="1" i="0" sz="1000" u="none" cap="none" strike="noStrike">
              <a:solidFill>
                <a:srgbClr val="171717"/>
              </a:solidFill>
              <a:latin typeface="Arial"/>
              <a:ea typeface="Arial"/>
              <a:cs typeface="Arial"/>
              <a:sym typeface="Arial"/>
            </a:endParaRPr>
          </a:p>
          <a:p>
            <a:pPr indent="-292100" lvl="0" marL="457200" marR="0" rtl="0" algn="l">
              <a:lnSpc>
                <a:spcPct val="115000"/>
              </a:lnSpc>
              <a:spcBef>
                <a:spcPts val="0"/>
              </a:spcBef>
              <a:spcAft>
                <a:spcPts val="0"/>
              </a:spcAft>
              <a:buClr>
                <a:srgbClr val="171717"/>
              </a:buClr>
              <a:buSzPts val="1000"/>
              <a:buFont typeface="Arial"/>
              <a:buAutoNum type="arabicPeriod"/>
            </a:pPr>
            <a:r>
              <a:rPr b="1" i="0" lang="en-US" sz="1000" u="none" cap="none" strike="noStrike">
                <a:solidFill>
                  <a:srgbClr val="171717"/>
                </a:solidFill>
                <a:latin typeface="Arial"/>
                <a:ea typeface="Arial"/>
                <a:cs typeface="Arial"/>
                <a:sym typeface="Arial"/>
              </a:rPr>
              <a:t>O. Stein, MD456: Monitoring of abort gap population with diamond particle detectors at the BGI in IP 4, </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in </a:t>
            </a:r>
            <a:r>
              <a:rPr b="1" i="0" lang="en-US" sz="1000" u="sng" cap="none" strike="noStrike">
                <a:solidFill>
                  <a:schemeClr val="hlink"/>
                </a:solidFill>
                <a:latin typeface="Arial"/>
                <a:ea typeface="Arial"/>
                <a:cs typeface="Arial"/>
                <a:sym typeface="Arial"/>
                <a:hlinkClick r:id="rId10"/>
              </a:rPr>
              <a:t>https://cds.cern.ch/record/2131864/files/CERN-ACC-2016-0011.pdf</a:t>
            </a:r>
            <a:r>
              <a:rPr b="1" i="0" lang="en-US" sz="1000" u="none" cap="none" strike="noStrike">
                <a:solidFill>
                  <a:srgbClr val="171717"/>
                </a:solidFill>
                <a:latin typeface="Arial"/>
                <a:ea typeface="Arial"/>
                <a:cs typeface="Arial"/>
                <a:sym typeface="Arial"/>
              </a:rPr>
              <a:t> </a:t>
            </a:r>
            <a:endParaRPr b="1" i="0" sz="1000" u="none" cap="none" strike="noStrike">
              <a:solidFill>
                <a:srgbClr val="171717"/>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64">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64">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64">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64">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64">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64">
                                            <p:txEl>
                                              <p:pRg end="5" st="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1" name="Shape 471"/>
        <p:cNvGrpSpPr/>
        <p:nvPr/>
      </p:nvGrpSpPr>
      <p:grpSpPr>
        <a:xfrm>
          <a:off x="0" y="0"/>
          <a:ext cx="0" cy="0"/>
          <a:chOff x="0" y="0"/>
          <a:chExt cx="0" cy="0"/>
        </a:xfrm>
      </p:grpSpPr>
      <p:sp>
        <p:nvSpPr>
          <p:cNvPr id="472" name="Google Shape;472;g31d032898ac_23_30"/>
          <p:cNvSpPr txBox="1"/>
          <p:nvPr>
            <p:ph type="title"/>
          </p:nvPr>
        </p:nvSpPr>
        <p:spPr>
          <a:xfrm>
            <a:off x="838200" y="215003"/>
            <a:ext cx="9989700" cy="572700"/>
          </a:xfrm>
          <a:prstGeom prst="rect">
            <a:avLst/>
          </a:prstGeom>
        </p:spPr>
        <p:txBody>
          <a:bodyPr anchorCtr="0" anchor="ctr" bIns="45700" lIns="45700" spcFirstLastPara="1" rIns="45700" wrap="square" tIns="45700">
            <a:noAutofit/>
          </a:bodyPr>
          <a:lstStyle/>
          <a:p>
            <a:pPr indent="0" lvl="0" marL="0" rtl="0" algn="l">
              <a:spcBef>
                <a:spcPts val="0"/>
              </a:spcBef>
              <a:spcAft>
                <a:spcPts val="0"/>
              </a:spcAft>
              <a:buNone/>
            </a:pPr>
            <a:r>
              <a:t/>
            </a:r>
            <a:endParaRPr/>
          </a:p>
        </p:txBody>
      </p:sp>
      <p:sp>
        <p:nvSpPr>
          <p:cNvPr id="473" name="Google Shape;473;g31d032898ac_23_30"/>
          <p:cNvSpPr txBox="1"/>
          <p:nvPr>
            <p:ph idx="1" type="body"/>
          </p:nvPr>
        </p:nvSpPr>
        <p:spPr>
          <a:xfrm>
            <a:off x="838200" y="1002635"/>
            <a:ext cx="10515600" cy="5174400"/>
          </a:xfrm>
          <a:prstGeom prst="rect">
            <a:avLst/>
          </a:prstGeom>
        </p:spPr>
        <p:txBody>
          <a:bodyPr anchorCtr="0" anchor="t" bIns="45700" lIns="45700" spcFirstLastPara="1" rIns="45700" wrap="square" tIns="45700">
            <a:noAutofit/>
          </a:bodyPr>
          <a:lstStyle/>
          <a:p>
            <a:pPr indent="0" lvl="0" marL="0" rtl="0" algn="l">
              <a:spcBef>
                <a:spcPts val="1000"/>
              </a:spcBef>
              <a:spcAft>
                <a:spcPts val="0"/>
              </a:spcAft>
              <a:buNone/>
            </a:pPr>
            <a:r>
              <a:t/>
            </a:r>
            <a:endParaRPr/>
          </a:p>
        </p:txBody>
      </p:sp>
      <p:sp>
        <p:nvSpPr>
          <p:cNvPr id="474" name="Google Shape;474;g31d032898ac_23_30"/>
          <p:cNvSpPr txBox="1"/>
          <p:nvPr>
            <p:ph idx="12" type="sldNum"/>
          </p:nvPr>
        </p:nvSpPr>
        <p:spPr>
          <a:xfrm>
            <a:off x="11515750" y="6402500"/>
            <a:ext cx="655200" cy="325500"/>
          </a:xfrm>
          <a:prstGeom prst="rect">
            <a:avLst/>
          </a:prstGeom>
        </p:spPr>
        <p:txBody>
          <a:bodyPr anchorCtr="0" anchor="ctr" bIns="45700" lIns="45700" spcFirstLastPara="1" rIns="45700" wrap="square" tIns="45700">
            <a:noAutofit/>
          </a:bodyPr>
          <a:lstStyle/>
          <a:p>
            <a:pPr indent="0" lvl="0" marL="0" rtl="0" algn="ctr">
              <a:spcBef>
                <a:spcPts val="0"/>
              </a:spcBef>
              <a:spcAft>
                <a:spcPts val="0"/>
              </a:spcAft>
              <a:buClr>
                <a:srgbClr val="888888"/>
              </a:buClr>
              <a:buSzPts val="1200"/>
              <a:buFont typeface="Calibri"/>
              <a:buNone/>
            </a:pPr>
            <a:fld id="{00000000-1234-1234-1234-123412341234}" type="slidenum">
              <a:rPr lang="en-US"/>
              <a:t>‹#›</a:t>
            </a:fld>
            <a:endParaRPr/>
          </a:p>
        </p:txBody>
      </p:sp>
      <p:pic>
        <p:nvPicPr>
          <p:cNvPr id="475" name="Google Shape;475;g31d032898ac_23_30"/>
          <p:cNvPicPr preferRelativeResize="0"/>
          <p:nvPr/>
        </p:nvPicPr>
        <p:blipFill>
          <a:blip r:embed="rId3">
            <a:alphaModFix/>
          </a:blip>
          <a:stretch>
            <a:fillRect/>
          </a:stretch>
        </p:blipFill>
        <p:spPr>
          <a:xfrm>
            <a:off x="0" y="14498"/>
            <a:ext cx="12192002" cy="682900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g30fe3533583_0_24"/>
          <p:cNvSpPr txBox="1"/>
          <p:nvPr>
            <p:ph idx="1" type="body"/>
          </p:nvPr>
        </p:nvSpPr>
        <p:spPr>
          <a:xfrm>
            <a:off x="407987" y="4589463"/>
            <a:ext cx="11376000" cy="15003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1800"/>
              </a:spcBef>
              <a:spcAft>
                <a:spcPts val="0"/>
              </a:spcAft>
              <a:buSzPts val="2400"/>
              <a:buNone/>
            </a:pPr>
            <a:r>
              <a:t/>
            </a:r>
            <a:endParaRPr/>
          </a:p>
        </p:txBody>
      </p:sp>
      <p:sp>
        <p:nvSpPr>
          <p:cNvPr id="195" name="Google Shape;195;g30fe3533583_0_24"/>
          <p:cNvSpPr txBox="1"/>
          <p:nvPr>
            <p:ph type="title"/>
          </p:nvPr>
        </p:nvSpPr>
        <p:spPr>
          <a:xfrm>
            <a:off x="407987" y="1709738"/>
            <a:ext cx="11376000" cy="28527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SzPts val="5000"/>
              <a:buNone/>
            </a:pPr>
            <a:r>
              <a:rPr lang="en-US" sz="3600"/>
              <a:t>1</a:t>
            </a:r>
            <a:r>
              <a:rPr lang="en-US" sz="3600"/>
              <a:t>. Timepix3 Radiation Monitor</a:t>
            </a:r>
            <a:endParaRPr/>
          </a:p>
        </p:txBody>
      </p:sp>
      <p:sp>
        <p:nvSpPr>
          <p:cNvPr id="196" name="Google Shape;196;g30fe3533583_0_24"/>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50"/>
              <a:buNone/>
            </a:pPr>
            <a:fld id="{00000000-1234-1234-1234-123412341234}" type="slidenum">
              <a:rPr lang="en-US"/>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0" name="Shape 480"/>
        <p:cNvGrpSpPr/>
        <p:nvPr/>
      </p:nvGrpSpPr>
      <p:grpSpPr>
        <a:xfrm>
          <a:off x="0" y="0"/>
          <a:ext cx="0" cy="0"/>
          <a:chOff x="0" y="0"/>
          <a:chExt cx="0" cy="0"/>
        </a:xfrm>
      </p:grpSpPr>
      <p:sp>
        <p:nvSpPr>
          <p:cNvPr id="481" name="Google Shape;481;g2d4ecd6bdab_0_153"/>
          <p:cNvSpPr txBox="1"/>
          <p:nvPr>
            <p:ph idx="1" type="body"/>
          </p:nvPr>
        </p:nvSpPr>
        <p:spPr>
          <a:xfrm>
            <a:off x="838200" y="1002625"/>
            <a:ext cx="11013000" cy="5174400"/>
          </a:xfrm>
          <a:prstGeom prst="rect">
            <a:avLst/>
          </a:prstGeom>
          <a:noFill/>
          <a:ln>
            <a:noFill/>
          </a:ln>
        </p:spPr>
        <p:txBody>
          <a:bodyPr anchorCtr="0" anchor="t" bIns="45700" lIns="45700" spcFirstLastPara="1" rIns="45700" wrap="square" tIns="45700">
            <a:noAutofit/>
          </a:bodyPr>
          <a:lstStyle/>
          <a:p>
            <a:pPr indent="-342900" lvl="0" marL="457200" rtl="0" algn="l">
              <a:lnSpc>
                <a:spcPct val="115000"/>
              </a:lnSpc>
              <a:spcBef>
                <a:spcPts val="0"/>
              </a:spcBef>
              <a:spcAft>
                <a:spcPts val="0"/>
              </a:spcAft>
              <a:buClr>
                <a:srgbClr val="4D4D4D"/>
              </a:buClr>
              <a:buSzPts val="1800"/>
              <a:buChar char="•"/>
            </a:pPr>
            <a:r>
              <a:rPr lang="en-US" sz="1800">
                <a:solidFill>
                  <a:srgbClr val="4D4D4D"/>
                </a:solidFill>
              </a:rPr>
              <a:t>Main objective is to determine whether the operation of these devices can lead to:</a:t>
            </a:r>
            <a:endParaRPr sz="1800">
              <a:solidFill>
                <a:srgbClr val="4D4D4D"/>
              </a:solidFill>
            </a:endParaRPr>
          </a:p>
          <a:p>
            <a:pPr indent="-342900" lvl="1" marL="914400" rtl="0" algn="l">
              <a:lnSpc>
                <a:spcPct val="115000"/>
              </a:lnSpc>
              <a:spcBef>
                <a:spcPts val="0"/>
              </a:spcBef>
              <a:spcAft>
                <a:spcPts val="0"/>
              </a:spcAft>
              <a:buClr>
                <a:srgbClr val="4D4D4D"/>
              </a:buClr>
              <a:buSzPts val="1800"/>
              <a:buChar char="•"/>
            </a:pPr>
            <a:r>
              <a:rPr lang="en-US" sz="1800">
                <a:solidFill>
                  <a:srgbClr val="4D4D4D"/>
                </a:solidFill>
              </a:rPr>
              <a:t>Radiation to Electronics (R2E) issues</a:t>
            </a:r>
            <a:endParaRPr sz="1800">
              <a:solidFill>
                <a:srgbClr val="4D4D4D"/>
              </a:solidFill>
            </a:endParaRPr>
          </a:p>
          <a:p>
            <a:pPr indent="-342900" lvl="1" marL="914400" rtl="0" algn="l">
              <a:lnSpc>
                <a:spcPct val="115000"/>
              </a:lnSpc>
              <a:spcBef>
                <a:spcPts val="0"/>
              </a:spcBef>
              <a:spcAft>
                <a:spcPts val="0"/>
              </a:spcAft>
              <a:buClr>
                <a:srgbClr val="4D4D4D"/>
              </a:buClr>
              <a:buSzPts val="1800"/>
              <a:buChar char="•"/>
            </a:pPr>
            <a:r>
              <a:rPr lang="en-US" sz="1800">
                <a:solidFill>
                  <a:srgbClr val="4D4D4D"/>
                </a:solidFill>
              </a:rPr>
              <a:t>excessive heat loads on the cryogenic magnets or other systems.</a:t>
            </a:r>
            <a:endParaRPr sz="1800">
              <a:solidFill>
                <a:srgbClr val="4D4D4D"/>
              </a:solidFill>
            </a:endParaRPr>
          </a:p>
          <a:p>
            <a:pPr indent="0" lvl="0" marL="457200" rtl="0" algn="l">
              <a:lnSpc>
                <a:spcPct val="115000"/>
              </a:lnSpc>
              <a:spcBef>
                <a:spcPts val="0"/>
              </a:spcBef>
              <a:spcAft>
                <a:spcPts val="0"/>
              </a:spcAft>
              <a:buSzPts val="1800"/>
              <a:buNone/>
            </a:pPr>
            <a:r>
              <a:t/>
            </a:r>
            <a:endParaRPr sz="1800">
              <a:solidFill>
                <a:srgbClr val="4D4D4D"/>
              </a:solidFill>
            </a:endParaRPr>
          </a:p>
          <a:p>
            <a:pPr indent="-342900" lvl="0" marL="457200" rtl="0" algn="l">
              <a:lnSpc>
                <a:spcPct val="115000"/>
              </a:lnSpc>
              <a:spcBef>
                <a:spcPts val="0"/>
              </a:spcBef>
              <a:spcAft>
                <a:spcPts val="0"/>
              </a:spcAft>
              <a:buClr>
                <a:srgbClr val="4D4D4D"/>
              </a:buClr>
              <a:buSzPts val="1800"/>
              <a:buFont typeface="Noto Sans Symbols"/>
              <a:buChar char="•"/>
            </a:pPr>
            <a:r>
              <a:rPr lang="en-US" sz="1800">
                <a:solidFill>
                  <a:srgbClr val="4D4D4D"/>
                </a:solidFill>
              </a:rPr>
              <a:t>Key ingredients of the analysis:</a:t>
            </a:r>
            <a:endParaRPr sz="1800">
              <a:solidFill>
                <a:srgbClr val="4D4D4D"/>
              </a:solidFill>
            </a:endParaRPr>
          </a:p>
          <a:p>
            <a:pPr indent="-342900" lvl="1" marL="914400" rtl="0" algn="l">
              <a:lnSpc>
                <a:spcPct val="115000"/>
              </a:lnSpc>
              <a:spcBef>
                <a:spcPts val="0"/>
              </a:spcBef>
              <a:spcAft>
                <a:spcPts val="0"/>
              </a:spcAft>
              <a:buSzPts val="1800"/>
              <a:buFont typeface="Noto Sans Symbols"/>
              <a:buChar char="•"/>
            </a:pPr>
            <a:r>
              <a:rPr lang="en-US" sz="1800">
                <a:solidFill>
                  <a:srgbClr val="4D4D4D"/>
                </a:solidFill>
              </a:rPr>
              <a:t>Measurements:</a:t>
            </a:r>
            <a:endParaRPr sz="1800">
              <a:solidFill>
                <a:srgbClr val="4D4D4D"/>
              </a:solidFill>
            </a:endParaRPr>
          </a:p>
          <a:p>
            <a:pPr indent="-342900" lvl="2" marL="1371600" rtl="0" algn="l">
              <a:lnSpc>
                <a:spcPct val="115000"/>
              </a:lnSpc>
              <a:spcBef>
                <a:spcPts val="0"/>
              </a:spcBef>
              <a:spcAft>
                <a:spcPts val="0"/>
              </a:spcAft>
              <a:buClr>
                <a:srgbClr val="4D4D4D"/>
              </a:buClr>
              <a:buSzPts val="1800"/>
              <a:buChar char="•"/>
            </a:pPr>
            <a:r>
              <a:rPr lang="en-US" sz="1800">
                <a:solidFill>
                  <a:srgbClr val="4D4D4D"/>
                </a:solidFill>
              </a:rPr>
              <a:t>from LHC Run 2 (2015-2018) with the </a:t>
            </a:r>
            <a:r>
              <a:rPr b="1" lang="en-US" sz="1800">
                <a:solidFill>
                  <a:srgbClr val="4D4D4D"/>
                </a:solidFill>
              </a:rPr>
              <a:t>BGV demonstrator</a:t>
            </a:r>
            <a:r>
              <a:rPr lang="en-US" sz="1800">
                <a:solidFill>
                  <a:srgbClr val="4D4D4D"/>
                </a:solidFill>
              </a:rPr>
              <a:t>.</a:t>
            </a:r>
            <a:endParaRPr sz="1800">
              <a:solidFill>
                <a:srgbClr val="4D4D4D"/>
              </a:solidFill>
            </a:endParaRPr>
          </a:p>
          <a:p>
            <a:pPr indent="-342900" lvl="2" marL="1371600" rtl="0" algn="l">
              <a:lnSpc>
                <a:spcPct val="115000"/>
              </a:lnSpc>
              <a:spcBef>
                <a:spcPts val="0"/>
              </a:spcBef>
              <a:spcAft>
                <a:spcPts val="0"/>
              </a:spcAft>
              <a:buSzPts val="1800"/>
              <a:buFont typeface="Noto Sans Symbols"/>
              <a:buChar char="•"/>
            </a:pPr>
            <a:r>
              <a:rPr lang="en-US" sz="1800">
                <a:solidFill>
                  <a:srgbClr val="4D4D4D"/>
                </a:solidFill>
              </a:rPr>
              <a:t>from LHC Run 3 (2022-to date) with the </a:t>
            </a:r>
            <a:r>
              <a:rPr b="1" lang="en-US" sz="1800">
                <a:solidFill>
                  <a:srgbClr val="4D4D4D"/>
                </a:solidFill>
              </a:rPr>
              <a:t>BGC demonstrator</a:t>
            </a:r>
            <a:r>
              <a:rPr lang="en-US" sz="1800">
                <a:solidFill>
                  <a:srgbClr val="4D4D4D"/>
                </a:solidFill>
              </a:rPr>
              <a:t>.</a:t>
            </a:r>
            <a:endParaRPr sz="1800">
              <a:solidFill>
                <a:srgbClr val="4D4D4D"/>
              </a:solidFill>
            </a:endParaRPr>
          </a:p>
          <a:p>
            <a:pPr indent="-342900" lvl="1" marL="914400" rtl="0" algn="l">
              <a:lnSpc>
                <a:spcPct val="115000"/>
              </a:lnSpc>
              <a:spcBef>
                <a:spcPts val="0"/>
              </a:spcBef>
              <a:spcAft>
                <a:spcPts val="0"/>
              </a:spcAft>
              <a:buSzPts val="1800"/>
              <a:buFont typeface="Noto Sans Symbols"/>
              <a:buChar char="•"/>
            </a:pPr>
            <a:r>
              <a:rPr lang="en-US" sz="1800">
                <a:solidFill>
                  <a:srgbClr val="4D4D4D"/>
                </a:solidFill>
              </a:rPr>
              <a:t>FLUKA simulations of beam gas interactions for LHC Run 2, 3 and HL-LHC scenarios.</a:t>
            </a:r>
            <a:endParaRPr sz="1800">
              <a:solidFill>
                <a:srgbClr val="4D4D4D"/>
              </a:solidFill>
            </a:endParaRPr>
          </a:p>
          <a:p>
            <a:pPr indent="0" lvl="0" marL="914400" rtl="0" algn="l">
              <a:lnSpc>
                <a:spcPct val="115000"/>
              </a:lnSpc>
              <a:spcBef>
                <a:spcPts val="0"/>
              </a:spcBef>
              <a:spcAft>
                <a:spcPts val="0"/>
              </a:spcAft>
              <a:buSzPts val="1800"/>
              <a:buNone/>
            </a:pPr>
            <a:r>
              <a:t/>
            </a:r>
            <a:endParaRPr sz="1800">
              <a:solidFill>
                <a:srgbClr val="4D4D4D"/>
              </a:solidFill>
            </a:endParaRPr>
          </a:p>
          <a:p>
            <a:pPr indent="-342900" lvl="0" marL="457200" rtl="0" algn="l">
              <a:lnSpc>
                <a:spcPct val="115000"/>
              </a:lnSpc>
              <a:spcBef>
                <a:spcPts val="0"/>
              </a:spcBef>
              <a:spcAft>
                <a:spcPts val="0"/>
              </a:spcAft>
              <a:buSzPts val="1800"/>
              <a:buFont typeface="Noto Sans Symbols"/>
              <a:buChar char="•"/>
            </a:pPr>
            <a:r>
              <a:rPr lang="en-US" sz="1800">
                <a:solidFill>
                  <a:srgbClr val="4D4D4D"/>
                </a:solidFill>
              </a:rPr>
              <a:t>Strategy:</a:t>
            </a:r>
            <a:endParaRPr sz="1800">
              <a:solidFill>
                <a:srgbClr val="4D4D4D"/>
              </a:solidFill>
            </a:endParaRPr>
          </a:p>
          <a:p>
            <a:pPr indent="-342900" lvl="1" marL="914400" rtl="0" algn="l">
              <a:lnSpc>
                <a:spcPct val="115000"/>
              </a:lnSpc>
              <a:spcBef>
                <a:spcPts val="0"/>
              </a:spcBef>
              <a:spcAft>
                <a:spcPts val="0"/>
              </a:spcAft>
              <a:buSzPts val="1800"/>
              <a:buFont typeface="Noto Sans Symbols"/>
              <a:buChar char="•"/>
            </a:pPr>
            <a:r>
              <a:rPr lang="en-US" sz="1800">
                <a:solidFill>
                  <a:srgbClr val="4D4D4D"/>
                </a:solidFill>
              </a:rPr>
              <a:t>a benchmark [1, 2] is performed between:</a:t>
            </a:r>
            <a:endParaRPr sz="1800">
              <a:solidFill>
                <a:srgbClr val="4D4D4D"/>
              </a:solidFill>
            </a:endParaRPr>
          </a:p>
          <a:p>
            <a:pPr indent="-342900" lvl="2" marL="1371600" rtl="0" algn="l">
              <a:lnSpc>
                <a:spcPct val="115000"/>
              </a:lnSpc>
              <a:spcBef>
                <a:spcPts val="0"/>
              </a:spcBef>
              <a:spcAft>
                <a:spcPts val="0"/>
              </a:spcAft>
              <a:buSzPts val="1800"/>
              <a:buFont typeface="Noto Sans Symbols"/>
              <a:buChar char="•"/>
            </a:pPr>
            <a:r>
              <a:rPr lang="en-US" sz="1800">
                <a:solidFill>
                  <a:srgbClr val="4D4D4D"/>
                </a:solidFill>
              </a:rPr>
              <a:t>the FLUKA simulation </a:t>
            </a:r>
            <a:endParaRPr sz="1800">
              <a:solidFill>
                <a:srgbClr val="4D4D4D"/>
              </a:solidFill>
            </a:endParaRPr>
          </a:p>
          <a:p>
            <a:pPr indent="-342900" lvl="2" marL="1371600" rtl="0" algn="l">
              <a:lnSpc>
                <a:spcPct val="115000"/>
              </a:lnSpc>
              <a:spcBef>
                <a:spcPts val="0"/>
              </a:spcBef>
              <a:spcAft>
                <a:spcPts val="0"/>
              </a:spcAft>
              <a:buSzPts val="1800"/>
              <a:buFont typeface="Noto Sans Symbols"/>
              <a:buChar char="•"/>
            </a:pPr>
            <a:r>
              <a:rPr lang="en-US" sz="1800">
                <a:solidFill>
                  <a:srgbClr val="4D4D4D"/>
                </a:solidFill>
              </a:rPr>
              <a:t>the existing Beam Loss Monitor (BLM) measurements</a:t>
            </a:r>
            <a:endParaRPr sz="1800">
              <a:solidFill>
                <a:srgbClr val="4D4D4D"/>
              </a:solidFill>
            </a:endParaRPr>
          </a:p>
          <a:p>
            <a:pPr indent="-342900" lvl="1" marL="914400" rtl="0" algn="l">
              <a:lnSpc>
                <a:spcPct val="115000"/>
              </a:lnSpc>
              <a:spcBef>
                <a:spcPts val="0"/>
              </a:spcBef>
              <a:spcAft>
                <a:spcPts val="0"/>
              </a:spcAft>
              <a:buSzPts val="1800"/>
              <a:buFont typeface="Noto Sans Symbols"/>
              <a:buChar char="•"/>
            </a:pPr>
            <a:r>
              <a:rPr lang="en-US" sz="1800">
                <a:solidFill>
                  <a:srgbClr val="4D4D4D"/>
                </a:solidFill>
              </a:rPr>
              <a:t>the accuracy of the simulation is thus estimated.</a:t>
            </a:r>
            <a:endParaRPr sz="1800">
              <a:solidFill>
                <a:srgbClr val="4D4D4D"/>
              </a:solidFill>
            </a:endParaRPr>
          </a:p>
          <a:p>
            <a:pPr indent="-342900" lvl="1" marL="914400" rtl="0" algn="l">
              <a:lnSpc>
                <a:spcPct val="115000"/>
              </a:lnSpc>
              <a:spcBef>
                <a:spcPts val="0"/>
              </a:spcBef>
              <a:spcAft>
                <a:spcPts val="0"/>
              </a:spcAft>
              <a:buSzPts val="1800"/>
              <a:buFont typeface="Noto Sans Symbols"/>
              <a:buChar char="•"/>
            </a:pPr>
            <a:r>
              <a:rPr lang="en-US" sz="1800">
                <a:solidFill>
                  <a:srgbClr val="4D4D4D"/>
                </a:solidFill>
              </a:rPr>
              <a:t>predictions are made based on the FLUKA simulations scaled to the HL-LHC operation scenario.</a:t>
            </a:r>
            <a:endParaRPr sz="1800">
              <a:solidFill>
                <a:srgbClr val="4D4D4D"/>
              </a:solidFill>
            </a:endParaRPr>
          </a:p>
          <a:p>
            <a:pPr indent="0" lvl="0" marL="0" rtl="0" algn="l">
              <a:lnSpc>
                <a:spcPct val="115000"/>
              </a:lnSpc>
              <a:spcBef>
                <a:spcPts val="1000"/>
              </a:spcBef>
              <a:spcAft>
                <a:spcPts val="0"/>
              </a:spcAft>
              <a:buSzPts val="1800"/>
              <a:buNone/>
            </a:pPr>
            <a:r>
              <a:t/>
            </a:r>
            <a:endParaRPr/>
          </a:p>
        </p:txBody>
      </p:sp>
      <p:sp>
        <p:nvSpPr>
          <p:cNvPr id="482" name="Google Shape;482;g2d4ecd6bdab_0_153"/>
          <p:cNvSpPr txBox="1"/>
          <p:nvPr>
            <p:ph idx="12" type="sldNum"/>
          </p:nvPr>
        </p:nvSpPr>
        <p:spPr>
          <a:xfrm>
            <a:off x="11515750" y="6402500"/>
            <a:ext cx="655200" cy="325500"/>
          </a:xfrm>
          <a:prstGeom prst="rect">
            <a:avLst/>
          </a:prstGeom>
          <a:noFill/>
          <a:ln>
            <a:noFill/>
          </a:ln>
        </p:spPr>
        <p:txBody>
          <a:bodyPr anchorCtr="0" anchor="ctr" bIns="45700" lIns="45700" spcFirstLastPara="1" rIns="45700" wrap="square" tIns="45700">
            <a:noAutofit/>
          </a:bodyPr>
          <a:lstStyle/>
          <a:p>
            <a:pPr indent="0" lvl="0" marL="0" rtl="0" algn="ctr">
              <a:lnSpc>
                <a:spcPct val="100000"/>
              </a:lnSpc>
              <a:spcBef>
                <a:spcPts val="0"/>
              </a:spcBef>
              <a:spcAft>
                <a:spcPts val="0"/>
              </a:spcAft>
              <a:buClr>
                <a:srgbClr val="888888"/>
              </a:buClr>
              <a:buSzPts val="1200"/>
              <a:buFont typeface="Calibri"/>
              <a:buNone/>
            </a:pPr>
            <a:fld id="{00000000-1234-1234-1234-123412341234}" type="slidenum">
              <a:rPr lang="en-US"/>
              <a:t>‹#›</a:t>
            </a:fld>
            <a:endParaRPr/>
          </a:p>
        </p:txBody>
      </p:sp>
      <p:sp>
        <p:nvSpPr>
          <p:cNvPr id="483" name="Google Shape;483;g2d4ecd6bdab_0_153"/>
          <p:cNvSpPr txBox="1"/>
          <p:nvPr/>
        </p:nvSpPr>
        <p:spPr>
          <a:xfrm>
            <a:off x="838200" y="5882275"/>
            <a:ext cx="8800500" cy="975600"/>
          </a:xfrm>
          <a:prstGeom prst="rect">
            <a:avLst/>
          </a:prstGeom>
          <a:noFill/>
          <a:ln>
            <a:noFill/>
          </a:ln>
        </p:spPr>
        <p:txBody>
          <a:bodyPr anchorCtr="0" anchor="b" bIns="45700" lIns="45700" spcFirstLastPara="1" rIns="45700" wrap="square" tIns="45700">
            <a:noAutofit/>
          </a:bodyPr>
          <a:lstStyle/>
          <a:p>
            <a:pPr indent="-292100" lvl="0" marL="457200" marR="0" rtl="0" algn="l">
              <a:lnSpc>
                <a:spcPct val="115000"/>
              </a:lnSpc>
              <a:spcBef>
                <a:spcPts val="0"/>
              </a:spcBef>
              <a:spcAft>
                <a:spcPts val="0"/>
              </a:spcAft>
              <a:buClr>
                <a:srgbClr val="203864"/>
              </a:buClr>
              <a:buSzPts val="1000"/>
              <a:buFont typeface="Arial"/>
              <a:buAutoNum type="arabicPeriod"/>
            </a:pPr>
            <a:r>
              <a:rPr b="1" i="0" lang="en-US" sz="1000" u="none" cap="none" strike="noStrike">
                <a:solidFill>
                  <a:srgbClr val="171717"/>
                </a:solidFill>
                <a:latin typeface="Arial"/>
                <a:ea typeface="Arial"/>
                <a:cs typeface="Arial"/>
                <a:sym typeface="Arial"/>
              </a:rPr>
              <a:t>A. Lechner et al, Validation of energy deposition simulations for proton and heavy ion losses in the CERN Large Hadron Collider,</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in Physical Review Accelerator and Beams 22, 071003 (2019), https://journals.aps.org/prab/pdf/10.1103/PhysRevAccelBeams.22.071003</a:t>
            </a:r>
            <a:endParaRPr b="1" i="0" sz="1000" u="none" cap="none" strike="noStrike">
              <a:solidFill>
                <a:srgbClr val="171717"/>
              </a:solidFill>
              <a:latin typeface="Arial"/>
              <a:ea typeface="Arial"/>
              <a:cs typeface="Arial"/>
              <a:sym typeface="Arial"/>
            </a:endParaRPr>
          </a:p>
          <a:p>
            <a:pPr indent="-292100" lvl="0" marL="457200" marR="0" rtl="0" algn="l">
              <a:lnSpc>
                <a:spcPct val="115000"/>
              </a:lnSpc>
              <a:spcBef>
                <a:spcPts val="0"/>
              </a:spcBef>
              <a:spcAft>
                <a:spcPts val="0"/>
              </a:spcAft>
              <a:buClr>
                <a:srgbClr val="203864"/>
              </a:buClr>
              <a:buSzPts val="1000"/>
              <a:buFont typeface="Arial"/>
              <a:buAutoNum type="arabicPeriod"/>
            </a:pPr>
            <a:r>
              <a:rPr b="1" i="0" lang="en-US" sz="1000" u="none" cap="none" strike="noStrike">
                <a:solidFill>
                  <a:srgbClr val="171717"/>
                </a:solidFill>
                <a:latin typeface="Arial"/>
                <a:ea typeface="Arial"/>
                <a:cs typeface="Arial"/>
                <a:sym typeface="Arial"/>
              </a:rPr>
              <a:t>D. Prelipcean et al, Benchmark between measured and simulated radiation level data at the mixed-field CHARM facility at CERN.</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in IEEE Transactions on Nuclear Science, Vol. 69, No. 7, July 2022. DOI: 10.1109/TNS.2022.3169756.</a:t>
            </a:r>
            <a:endParaRPr b="1" i="0" sz="1000" u="none" cap="none" strike="noStrike">
              <a:solidFill>
                <a:srgbClr val="171717"/>
              </a:solidFill>
              <a:latin typeface="Arial"/>
              <a:ea typeface="Arial"/>
              <a:cs typeface="Arial"/>
              <a:sym typeface="Arial"/>
            </a:endParaRPr>
          </a:p>
        </p:txBody>
      </p:sp>
      <p:sp>
        <p:nvSpPr>
          <p:cNvPr id="484" name="Google Shape;484;g2d4ecd6bdab_0_153"/>
          <p:cNvSpPr txBox="1"/>
          <p:nvPr>
            <p:ph type="title"/>
          </p:nvPr>
        </p:nvSpPr>
        <p:spPr>
          <a:xfrm>
            <a:off x="838200" y="215003"/>
            <a:ext cx="9989700" cy="572700"/>
          </a:xfrm>
          <a:prstGeom prst="rect">
            <a:avLst/>
          </a:prstGeom>
          <a:noFill/>
          <a:ln>
            <a:noFill/>
          </a:ln>
        </p:spPr>
        <p:txBody>
          <a:bodyPr anchorCtr="0" anchor="ctr" bIns="45700" lIns="45700" spcFirstLastPara="1" rIns="45700" wrap="square" tIns="45700">
            <a:noAutofit/>
          </a:bodyPr>
          <a:lstStyle/>
          <a:p>
            <a:pPr indent="0" lvl="0" marL="0" rtl="0" algn="l">
              <a:lnSpc>
                <a:spcPct val="90000"/>
              </a:lnSpc>
              <a:spcBef>
                <a:spcPts val="0"/>
              </a:spcBef>
              <a:spcAft>
                <a:spcPts val="0"/>
              </a:spcAft>
              <a:buSzPts val="1800"/>
              <a:buNone/>
            </a:pPr>
            <a:r>
              <a:rPr lang="en-US"/>
              <a:t>Methods and tools</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1">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1">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1">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1">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1">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1">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1">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1">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1">
                                            <p:txEl>
                                              <p:pRg end="9" st="9"/>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1">
                                            <p:txEl>
                                              <p:pRg end="10" st="1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1">
                                            <p:txEl>
                                              <p:pRg end="11" st="1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1">
                                            <p:txEl>
                                              <p:pRg end="12" st="1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1">
                                            <p:txEl>
                                              <p:pRg end="13" st="1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1">
                                            <p:txEl>
                                              <p:pRg end="14" st="1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1">
                                            <p:txEl>
                                              <p:pRg end="15" st="1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1">
                                            <p:txEl>
                                              <p:pRg end="16" st="1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sp>
        <p:nvSpPr>
          <p:cNvPr id="489" name="Google Shape;489;g31d032898ac_0_0"/>
          <p:cNvSpPr txBox="1"/>
          <p:nvPr>
            <p:ph type="title"/>
          </p:nvPr>
        </p:nvSpPr>
        <p:spPr>
          <a:xfrm>
            <a:off x="609600" y="233493"/>
            <a:ext cx="10969200" cy="715800"/>
          </a:xfrm>
          <a:prstGeom prst="rect">
            <a:avLst/>
          </a:prstGeom>
        </p:spPr>
        <p:txBody>
          <a:bodyPr anchorCtr="0" anchor="ctr" bIns="45700" lIns="45700" spcFirstLastPara="1" rIns="45700" wrap="square" tIns="45700">
            <a:normAutofit/>
          </a:bodyPr>
          <a:lstStyle/>
          <a:p>
            <a:pPr indent="0" lvl="0" marL="0" rtl="0" algn="l">
              <a:spcBef>
                <a:spcPts val="0"/>
              </a:spcBef>
              <a:spcAft>
                <a:spcPts val="0"/>
              </a:spcAft>
              <a:buNone/>
            </a:pPr>
            <a:r>
              <a:rPr lang="en-US"/>
              <a:t>The CERN Accelerator Complex</a:t>
            </a:r>
            <a:endParaRPr/>
          </a:p>
        </p:txBody>
      </p:sp>
      <p:sp>
        <p:nvSpPr>
          <p:cNvPr id="490" name="Google Shape;490;g31d032898ac_0_0"/>
          <p:cNvSpPr txBox="1"/>
          <p:nvPr>
            <p:ph idx="12" type="sldNum"/>
          </p:nvPr>
        </p:nvSpPr>
        <p:spPr>
          <a:xfrm>
            <a:off x="11293152" y="6408000"/>
            <a:ext cx="681300" cy="3651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SzPts val="1050"/>
              <a:buFont typeface="Arial"/>
              <a:buNone/>
            </a:pPr>
            <a:fld id="{00000000-1234-1234-1234-123412341234}" type="slidenum">
              <a:rPr lang="en-US"/>
              <a:t>‹#›</a:t>
            </a:fld>
            <a:endParaRPr/>
          </a:p>
        </p:txBody>
      </p:sp>
      <p:sp>
        <p:nvSpPr>
          <p:cNvPr id="491" name="Google Shape;491;g31d032898ac_0_0"/>
          <p:cNvSpPr txBox="1"/>
          <p:nvPr>
            <p:ph idx="1" type="body"/>
          </p:nvPr>
        </p:nvSpPr>
        <p:spPr>
          <a:xfrm>
            <a:off x="609601" y="1245525"/>
            <a:ext cx="5227800" cy="4821900"/>
          </a:xfrm>
          <a:prstGeom prst="rect">
            <a:avLst/>
          </a:prstGeom>
        </p:spPr>
        <p:txBody>
          <a:bodyPr anchorCtr="0" anchor="t" bIns="45700" lIns="91425" spcFirstLastPara="1" rIns="91425" wrap="square" tIns="45700">
            <a:normAutofit/>
          </a:bodyPr>
          <a:lstStyle/>
          <a:p>
            <a:pPr indent="0" lvl="0" marL="0" rtl="0" algn="l">
              <a:lnSpc>
                <a:spcPct val="80000"/>
              </a:lnSpc>
              <a:spcBef>
                <a:spcPts val="900"/>
              </a:spcBef>
              <a:spcAft>
                <a:spcPts val="0"/>
              </a:spcAft>
              <a:buSzPts val="852"/>
              <a:buNone/>
            </a:pPr>
            <a:r>
              <a:rPr b="0" lang="en-US" sz="1825"/>
              <a:t>Long sequence of accelerators and transfer lines to reach the LHC, for proton and ion operation.</a:t>
            </a:r>
            <a:br>
              <a:rPr b="0" lang="en-US" sz="1825"/>
            </a:br>
            <a:br>
              <a:rPr b="0" lang="en-US" sz="1825"/>
            </a:br>
            <a:r>
              <a:rPr b="0" lang="en-US" sz="1825"/>
              <a:t>Energy increase by a factor ≈30  at each step.</a:t>
            </a:r>
            <a:br>
              <a:rPr b="0" lang="en-US" sz="1825"/>
            </a:br>
            <a:br>
              <a:rPr b="0" lang="en-US" sz="1825"/>
            </a:br>
            <a:r>
              <a:rPr b="0" lang="en-US" sz="1825"/>
              <a:t>The four LHC interaction points (IPs) are: </a:t>
            </a:r>
            <a:br>
              <a:rPr b="0" lang="en-US" sz="1825"/>
            </a:br>
            <a:r>
              <a:rPr b="0" lang="en-US" sz="1825"/>
              <a:t>ATLAS (IP1), CMS (IP5), </a:t>
            </a:r>
            <a:br>
              <a:rPr b="0" lang="en-US" sz="1825"/>
            </a:br>
            <a:r>
              <a:rPr b="0" lang="en-US" sz="1825"/>
              <a:t>ALICE (IP2) and LHCb (IP8). </a:t>
            </a:r>
            <a:br>
              <a:rPr b="0" lang="en-US" sz="1825"/>
            </a:br>
            <a:endParaRPr b="0" sz="1825"/>
          </a:p>
          <a:p>
            <a:pPr indent="0" lvl="0" marL="0" rtl="0" algn="l">
              <a:lnSpc>
                <a:spcPct val="80000"/>
              </a:lnSpc>
              <a:spcBef>
                <a:spcPts val="900"/>
              </a:spcBef>
              <a:spcAft>
                <a:spcPts val="0"/>
              </a:spcAft>
              <a:buSzPts val="852"/>
              <a:buNone/>
            </a:pPr>
            <a:r>
              <a:rPr b="0" lang="en-US" sz="1825"/>
              <a:t>Many experiments and facilities</a:t>
            </a:r>
            <a:br>
              <a:rPr b="0" lang="en-US" sz="1825"/>
            </a:br>
            <a:r>
              <a:rPr b="0" lang="en-US" sz="1825"/>
              <a:t>e.g. </a:t>
            </a:r>
            <a:r>
              <a:rPr lang="en-US" sz="1825"/>
              <a:t>CHARM</a:t>
            </a:r>
            <a:r>
              <a:rPr b="0" lang="en-US" sz="1825"/>
              <a:t> test facility, </a:t>
            </a:r>
            <a:br>
              <a:rPr b="0" lang="en-US" sz="1825"/>
            </a:br>
            <a:r>
              <a:rPr b="0" lang="en-US" sz="1825"/>
              <a:t>which you are visiting later!</a:t>
            </a:r>
            <a:endParaRPr b="0" sz="1825"/>
          </a:p>
        </p:txBody>
      </p:sp>
      <p:pic>
        <p:nvPicPr>
          <p:cNvPr id="492" name="Google Shape;492;g31d032898ac_0_0"/>
          <p:cNvPicPr preferRelativeResize="0"/>
          <p:nvPr/>
        </p:nvPicPr>
        <p:blipFill>
          <a:blip r:embed="rId3">
            <a:alphaModFix/>
          </a:blip>
          <a:stretch>
            <a:fillRect/>
          </a:stretch>
        </p:blipFill>
        <p:spPr>
          <a:xfrm>
            <a:off x="6354625" y="1245525"/>
            <a:ext cx="5227801" cy="4646934"/>
          </a:xfrm>
          <a:prstGeom prst="rect">
            <a:avLst/>
          </a:prstGeom>
          <a:noFill/>
          <a:ln>
            <a:noFill/>
          </a:ln>
        </p:spPr>
      </p:pic>
      <p:sp>
        <p:nvSpPr>
          <p:cNvPr id="493" name="Google Shape;493;g31d032898ac_0_0"/>
          <p:cNvSpPr txBox="1"/>
          <p:nvPr/>
        </p:nvSpPr>
        <p:spPr>
          <a:xfrm>
            <a:off x="6354625" y="5799550"/>
            <a:ext cx="51729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000"/>
              <a:t>Figure from: cds.cern.ch/record/2684277</a:t>
            </a:r>
            <a:endParaRPr sz="10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91">
                                            <p:txEl>
                                              <p:pRg end="0" st="0"/>
                                            </p:txEl>
                                          </p:spTgt>
                                        </p:tgtEl>
                                        <p:attrNameLst>
                                          <p:attrName>style.visibility</p:attrName>
                                        </p:attrNameLst>
                                      </p:cBhvr>
                                      <p:to>
                                        <p:strVal val="visible"/>
                                      </p:to>
                                    </p:set>
                                    <p:animEffect filter="fade" transition="in">
                                      <p:cBhvr>
                                        <p:cTn dur="1000"/>
                                        <p:tgtEl>
                                          <p:spTgt spid="49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91">
                                            <p:txEl>
                                              <p:pRg end="1" st="1"/>
                                            </p:txEl>
                                          </p:spTgt>
                                        </p:tgtEl>
                                        <p:attrNameLst>
                                          <p:attrName>style.visibility</p:attrName>
                                        </p:attrNameLst>
                                      </p:cBhvr>
                                      <p:to>
                                        <p:strVal val="visible"/>
                                      </p:to>
                                    </p:set>
                                    <p:animEffect filter="fade" transition="in">
                                      <p:cBhvr>
                                        <p:cTn dur="1000"/>
                                        <p:tgtEl>
                                          <p:spTgt spid="491">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7" name="Shape 497"/>
        <p:cNvGrpSpPr/>
        <p:nvPr/>
      </p:nvGrpSpPr>
      <p:grpSpPr>
        <a:xfrm>
          <a:off x="0" y="0"/>
          <a:ext cx="0" cy="0"/>
          <a:chOff x="0" y="0"/>
          <a:chExt cx="0" cy="0"/>
        </a:xfrm>
      </p:grpSpPr>
      <p:sp>
        <p:nvSpPr>
          <p:cNvPr id="498" name="Google Shape;498;g31d032898ac_0_8"/>
          <p:cNvSpPr txBox="1"/>
          <p:nvPr>
            <p:ph type="title"/>
          </p:nvPr>
        </p:nvSpPr>
        <p:spPr>
          <a:xfrm>
            <a:off x="609600" y="233493"/>
            <a:ext cx="10969200" cy="715800"/>
          </a:xfrm>
          <a:prstGeom prst="rect">
            <a:avLst/>
          </a:prstGeom>
        </p:spPr>
        <p:txBody>
          <a:bodyPr anchorCtr="0" anchor="ctr" bIns="45700" lIns="45700" spcFirstLastPara="1" rIns="45700" wrap="square" tIns="45700">
            <a:normAutofit/>
          </a:bodyPr>
          <a:lstStyle/>
          <a:p>
            <a:pPr indent="0" lvl="0" marL="0" rtl="0" algn="l">
              <a:spcBef>
                <a:spcPts val="0"/>
              </a:spcBef>
              <a:spcAft>
                <a:spcPts val="0"/>
              </a:spcAft>
              <a:buNone/>
            </a:pPr>
            <a:r>
              <a:rPr lang="en-US"/>
              <a:t>LHC layout</a:t>
            </a:r>
            <a:endParaRPr/>
          </a:p>
        </p:txBody>
      </p:sp>
      <p:sp>
        <p:nvSpPr>
          <p:cNvPr id="499" name="Google Shape;499;g31d032898ac_0_8"/>
          <p:cNvSpPr txBox="1"/>
          <p:nvPr>
            <p:ph idx="12" type="sldNum"/>
          </p:nvPr>
        </p:nvSpPr>
        <p:spPr>
          <a:xfrm>
            <a:off x="11293152" y="6408000"/>
            <a:ext cx="681300" cy="3651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SzPts val="1050"/>
              <a:buFont typeface="Arial"/>
              <a:buNone/>
            </a:pPr>
            <a:fld id="{00000000-1234-1234-1234-123412341234}" type="slidenum">
              <a:rPr lang="en-US"/>
              <a:t>‹#›</a:t>
            </a:fld>
            <a:endParaRPr/>
          </a:p>
        </p:txBody>
      </p:sp>
      <p:sp>
        <p:nvSpPr>
          <p:cNvPr id="500" name="Google Shape;500;g31d032898ac_0_8"/>
          <p:cNvSpPr txBox="1"/>
          <p:nvPr>
            <p:ph idx="1" type="body"/>
          </p:nvPr>
        </p:nvSpPr>
        <p:spPr>
          <a:xfrm>
            <a:off x="609600" y="1245525"/>
            <a:ext cx="4299600" cy="1069200"/>
          </a:xfrm>
          <a:prstGeom prst="rect">
            <a:avLst/>
          </a:prstGeom>
        </p:spPr>
        <p:txBody>
          <a:bodyPr anchorCtr="0" anchor="t" bIns="45700" lIns="91425" spcFirstLastPara="1" rIns="91425" wrap="square" tIns="45700">
            <a:noAutofit/>
          </a:bodyPr>
          <a:lstStyle/>
          <a:p>
            <a:pPr indent="0" lvl="0" marL="0" rtl="0" algn="l">
              <a:spcBef>
                <a:spcPts val="900"/>
              </a:spcBef>
              <a:spcAft>
                <a:spcPts val="0"/>
              </a:spcAft>
              <a:buNone/>
            </a:pPr>
            <a:r>
              <a:rPr b="0" lang="en-US" sz="1800"/>
              <a:t>The LHC radiation levels depend on the location. The layout consists of eight octants with left/right sides of 34 cells.</a:t>
            </a:r>
            <a:endParaRPr b="0" sz="1800"/>
          </a:p>
        </p:txBody>
      </p:sp>
      <p:pic>
        <p:nvPicPr>
          <p:cNvPr id="501" name="Google Shape;501;g31d032898ac_0_8"/>
          <p:cNvPicPr preferRelativeResize="0"/>
          <p:nvPr/>
        </p:nvPicPr>
        <p:blipFill>
          <a:blip r:embed="rId3">
            <a:alphaModFix/>
          </a:blip>
          <a:stretch>
            <a:fillRect/>
          </a:stretch>
        </p:blipFill>
        <p:spPr>
          <a:xfrm>
            <a:off x="609598" y="2620175"/>
            <a:ext cx="4244500" cy="3595801"/>
          </a:xfrm>
          <a:prstGeom prst="rect">
            <a:avLst/>
          </a:prstGeom>
          <a:noFill/>
          <a:ln>
            <a:noFill/>
          </a:ln>
        </p:spPr>
      </p:pic>
      <p:pic>
        <p:nvPicPr>
          <p:cNvPr id="502" name="Google Shape;502;g31d032898ac_0_8"/>
          <p:cNvPicPr preferRelativeResize="0"/>
          <p:nvPr/>
        </p:nvPicPr>
        <p:blipFill>
          <a:blip r:embed="rId4">
            <a:alphaModFix/>
          </a:blip>
          <a:stretch>
            <a:fillRect/>
          </a:stretch>
        </p:blipFill>
        <p:spPr>
          <a:xfrm>
            <a:off x="4909200" y="3548650"/>
            <a:ext cx="6669601" cy="2244070"/>
          </a:xfrm>
          <a:prstGeom prst="rect">
            <a:avLst/>
          </a:prstGeom>
          <a:noFill/>
          <a:ln>
            <a:noFill/>
          </a:ln>
        </p:spPr>
      </p:pic>
      <p:sp>
        <p:nvSpPr>
          <p:cNvPr id="503" name="Google Shape;503;g31d032898ac_0_8"/>
          <p:cNvSpPr txBox="1"/>
          <p:nvPr>
            <p:ph idx="1" type="body"/>
          </p:nvPr>
        </p:nvSpPr>
        <p:spPr>
          <a:xfrm>
            <a:off x="4854100" y="1317450"/>
            <a:ext cx="6669600" cy="2052300"/>
          </a:xfrm>
          <a:prstGeom prst="rect">
            <a:avLst/>
          </a:prstGeom>
          <a:solidFill>
            <a:srgbClr val="CFE2F3"/>
          </a:solidFill>
        </p:spPr>
        <p:txBody>
          <a:bodyPr anchorCtr="0" anchor="t" bIns="45700" lIns="91425" spcFirstLastPara="1" rIns="91425" wrap="square" tIns="45700">
            <a:noAutofit/>
          </a:bodyPr>
          <a:lstStyle/>
          <a:p>
            <a:pPr indent="0" lvl="0" marL="0" rtl="0" algn="l">
              <a:spcBef>
                <a:spcPts val="900"/>
              </a:spcBef>
              <a:spcAft>
                <a:spcPts val="0"/>
              </a:spcAft>
              <a:buNone/>
            </a:pPr>
            <a:r>
              <a:rPr b="0" lang="en-US" sz="1800"/>
              <a:t>Long straight section (LSS), cells 1-7: key LHC elements (Interaction Points, collimators, etc.).</a:t>
            </a:r>
            <a:endParaRPr b="0" sz="1800"/>
          </a:p>
          <a:p>
            <a:pPr indent="0" lvl="0" marL="0" rtl="0" algn="l">
              <a:spcBef>
                <a:spcPts val="900"/>
              </a:spcBef>
              <a:spcAft>
                <a:spcPts val="0"/>
              </a:spcAft>
              <a:buNone/>
            </a:pPr>
            <a:r>
              <a:rPr b="0" lang="en-US" sz="1800"/>
              <a:t>Arc, cells 14-34: curved section with sequence of dipole and quadrupole magnets.</a:t>
            </a:r>
            <a:endParaRPr b="0" sz="1800"/>
          </a:p>
          <a:p>
            <a:pPr indent="0" lvl="0" marL="0" rtl="0" algn="l">
              <a:spcBef>
                <a:spcPts val="900"/>
              </a:spcBef>
              <a:spcAft>
                <a:spcPts val="0"/>
              </a:spcAft>
              <a:buNone/>
            </a:pPr>
            <a:r>
              <a:rPr b="0" lang="en-US" sz="1800"/>
              <a:t>Dispersion suppressor (DS), cells 8-13: curved section connecting LSS and arc.</a:t>
            </a:r>
            <a:endParaRPr b="0" sz="1800"/>
          </a:p>
        </p:txBody>
      </p:sp>
      <p:sp>
        <p:nvSpPr>
          <p:cNvPr id="504" name="Google Shape;504;g31d032898ac_0_8"/>
          <p:cNvSpPr txBox="1"/>
          <p:nvPr/>
        </p:nvSpPr>
        <p:spPr>
          <a:xfrm>
            <a:off x="4854100" y="5792725"/>
            <a:ext cx="67284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000"/>
              <a:t>Figures from: home.cern/science/accelerators/large-hadron-collider</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98"/>
                                        </p:tgtEl>
                                        <p:attrNameLst>
                                          <p:attrName>style.visibility</p:attrName>
                                        </p:attrNameLst>
                                      </p:cBhvr>
                                      <p:to>
                                        <p:strVal val="visible"/>
                                      </p:to>
                                    </p:set>
                                    <p:animEffect filter="fade" transition="in">
                                      <p:cBhvr>
                                        <p:cTn dur="1000"/>
                                        <p:tgtEl>
                                          <p:spTgt spid="498"/>
                                        </p:tgtEl>
                                      </p:cBhvr>
                                    </p:animEffect>
                                  </p:childTnLst>
                                </p:cTn>
                              </p:par>
                              <p:par>
                                <p:cTn fill="hold" nodeType="withEffect" presetClass="entr" presetID="10" presetSubtype="0">
                                  <p:stCondLst>
                                    <p:cond delay="0"/>
                                  </p:stCondLst>
                                  <p:childTnLst>
                                    <p:set>
                                      <p:cBhvr>
                                        <p:cTn dur="1" fill="hold">
                                          <p:stCondLst>
                                            <p:cond delay="0"/>
                                          </p:stCondLst>
                                        </p:cTn>
                                        <p:tgtEl>
                                          <p:spTgt spid="499"/>
                                        </p:tgtEl>
                                        <p:attrNameLst>
                                          <p:attrName>style.visibility</p:attrName>
                                        </p:attrNameLst>
                                      </p:cBhvr>
                                      <p:to>
                                        <p:strVal val="visible"/>
                                      </p:to>
                                    </p:set>
                                    <p:animEffect filter="fade" transition="in">
                                      <p:cBhvr>
                                        <p:cTn dur="1000"/>
                                        <p:tgtEl>
                                          <p:spTgt spid="499"/>
                                        </p:tgtEl>
                                      </p:cBhvr>
                                    </p:animEffect>
                                  </p:childTnLst>
                                </p:cTn>
                              </p:par>
                              <p:par>
                                <p:cTn fill="hold" nodeType="withEffect" presetClass="entr" presetID="10" presetSubtype="0">
                                  <p:stCondLst>
                                    <p:cond delay="0"/>
                                  </p:stCondLst>
                                  <p:childTnLst>
                                    <p:set>
                                      <p:cBhvr>
                                        <p:cTn dur="1" fill="hold">
                                          <p:stCondLst>
                                            <p:cond delay="0"/>
                                          </p:stCondLst>
                                        </p:cTn>
                                        <p:tgtEl>
                                          <p:spTgt spid="500"/>
                                        </p:tgtEl>
                                        <p:attrNameLst>
                                          <p:attrName>style.visibility</p:attrName>
                                        </p:attrNameLst>
                                      </p:cBhvr>
                                      <p:to>
                                        <p:strVal val="visible"/>
                                      </p:to>
                                    </p:set>
                                    <p:animEffect filter="fade" transition="in">
                                      <p:cBhvr>
                                        <p:cTn dur="1000"/>
                                        <p:tgtEl>
                                          <p:spTgt spid="500"/>
                                        </p:tgtEl>
                                      </p:cBhvr>
                                    </p:animEffect>
                                  </p:childTnLst>
                                </p:cTn>
                              </p:par>
                              <p:par>
                                <p:cTn fill="hold" nodeType="withEffect" presetClass="entr" presetID="10" presetSubtype="0">
                                  <p:stCondLst>
                                    <p:cond delay="0"/>
                                  </p:stCondLst>
                                  <p:childTnLst>
                                    <p:set>
                                      <p:cBhvr>
                                        <p:cTn dur="1" fill="hold">
                                          <p:stCondLst>
                                            <p:cond delay="0"/>
                                          </p:stCondLst>
                                        </p:cTn>
                                        <p:tgtEl>
                                          <p:spTgt spid="501"/>
                                        </p:tgtEl>
                                        <p:attrNameLst>
                                          <p:attrName>style.visibility</p:attrName>
                                        </p:attrNameLst>
                                      </p:cBhvr>
                                      <p:to>
                                        <p:strVal val="visible"/>
                                      </p:to>
                                    </p:set>
                                    <p:animEffect filter="fade" transition="in">
                                      <p:cBhvr>
                                        <p:cTn dur="1000"/>
                                        <p:tgtEl>
                                          <p:spTgt spid="5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02"/>
                                        </p:tgtEl>
                                        <p:attrNameLst>
                                          <p:attrName>style.visibility</p:attrName>
                                        </p:attrNameLst>
                                      </p:cBhvr>
                                      <p:to>
                                        <p:strVal val="visible"/>
                                      </p:to>
                                    </p:set>
                                    <p:animEffect filter="fade" transition="in">
                                      <p:cBhvr>
                                        <p:cTn dur="1000"/>
                                        <p:tgtEl>
                                          <p:spTgt spid="502"/>
                                        </p:tgtEl>
                                      </p:cBhvr>
                                    </p:animEffect>
                                  </p:childTnLst>
                                </p:cTn>
                              </p:par>
                              <p:par>
                                <p:cTn fill="hold" nodeType="withEffect" presetClass="entr" presetID="10" presetSubtype="0">
                                  <p:stCondLst>
                                    <p:cond delay="0"/>
                                  </p:stCondLst>
                                  <p:childTnLst>
                                    <p:set>
                                      <p:cBhvr>
                                        <p:cTn dur="1" fill="hold">
                                          <p:stCondLst>
                                            <p:cond delay="0"/>
                                          </p:stCondLst>
                                        </p:cTn>
                                        <p:tgtEl>
                                          <p:spTgt spid="503"/>
                                        </p:tgtEl>
                                        <p:attrNameLst>
                                          <p:attrName>style.visibility</p:attrName>
                                        </p:attrNameLst>
                                      </p:cBhvr>
                                      <p:to>
                                        <p:strVal val="visible"/>
                                      </p:to>
                                    </p:set>
                                    <p:animEffect filter="fade" transition="in">
                                      <p:cBhvr>
                                        <p:cTn dur="1000"/>
                                        <p:tgtEl>
                                          <p:spTgt spid="5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04"/>
                                        </p:tgtEl>
                                        <p:attrNameLst>
                                          <p:attrName>style.visibility</p:attrName>
                                        </p:attrNameLst>
                                      </p:cBhvr>
                                      <p:to>
                                        <p:strVal val="visible"/>
                                      </p:to>
                                    </p:set>
                                    <p:animEffect filter="fade" transition="in">
                                      <p:cBhvr>
                                        <p:cTn dur="1000"/>
                                        <p:tgtEl>
                                          <p:spTgt spid="5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9" name="Shape 509"/>
        <p:cNvGrpSpPr/>
        <p:nvPr/>
      </p:nvGrpSpPr>
      <p:grpSpPr>
        <a:xfrm>
          <a:off x="0" y="0"/>
          <a:ext cx="0" cy="0"/>
          <a:chOff x="0" y="0"/>
          <a:chExt cx="0" cy="0"/>
        </a:xfrm>
      </p:grpSpPr>
      <p:sp>
        <p:nvSpPr>
          <p:cNvPr id="510" name="Google Shape;510;g2e69ef261be_0_72"/>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pic>
        <p:nvPicPr>
          <p:cNvPr id="511" name="Google Shape;511;g2e69ef261be_0_72"/>
          <p:cNvPicPr preferRelativeResize="0"/>
          <p:nvPr/>
        </p:nvPicPr>
        <p:blipFill rotWithShape="1">
          <a:blip r:embed="rId3">
            <a:alphaModFix/>
          </a:blip>
          <a:srcRect b="3642" l="0" r="0" t="3651"/>
          <a:stretch/>
        </p:blipFill>
        <p:spPr>
          <a:xfrm>
            <a:off x="1101150" y="4000083"/>
            <a:ext cx="9989699" cy="2190367"/>
          </a:xfrm>
          <a:prstGeom prst="rect">
            <a:avLst/>
          </a:prstGeom>
          <a:noFill/>
          <a:ln>
            <a:noFill/>
          </a:ln>
        </p:spPr>
      </p:pic>
      <p:sp>
        <p:nvSpPr>
          <p:cNvPr id="512" name="Google Shape;512;g2e69ef261be_0_72"/>
          <p:cNvSpPr/>
          <p:nvPr/>
        </p:nvSpPr>
        <p:spPr>
          <a:xfrm>
            <a:off x="5844561" y="4259072"/>
            <a:ext cx="644400" cy="1324500"/>
          </a:xfrm>
          <a:prstGeom prst="roundRect">
            <a:avLst>
              <a:gd fmla="val 16667" name="adj"/>
            </a:avLst>
          </a:prstGeom>
          <a:noFill/>
          <a:ln cap="flat" cmpd="sng" w="38100">
            <a:solidFill>
              <a:srgbClr val="3465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13" name="Google Shape;513;g2e69ef261be_0_72"/>
          <p:cNvCxnSpPr>
            <a:stCxn id="514" idx="2"/>
            <a:endCxn id="512" idx="0"/>
          </p:cNvCxnSpPr>
          <p:nvPr/>
        </p:nvCxnSpPr>
        <p:spPr>
          <a:xfrm>
            <a:off x="6160918" y="1479825"/>
            <a:ext cx="5700" cy="2779200"/>
          </a:xfrm>
          <a:prstGeom prst="straightConnector1">
            <a:avLst/>
          </a:prstGeom>
          <a:noFill/>
          <a:ln cap="flat" cmpd="sng" w="38100">
            <a:solidFill>
              <a:srgbClr val="3465A4"/>
            </a:solidFill>
            <a:prstDash val="solid"/>
            <a:round/>
            <a:headEnd len="sm" w="sm" type="none"/>
            <a:tailEnd len="med" w="med" type="triangle"/>
          </a:ln>
        </p:spPr>
      </p:cxnSp>
      <p:sp>
        <p:nvSpPr>
          <p:cNvPr id="514" name="Google Shape;514;g2e69ef261be_0_72"/>
          <p:cNvSpPr txBox="1"/>
          <p:nvPr/>
        </p:nvSpPr>
        <p:spPr>
          <a:xfrm>
            <a:off x="5264368" y="864225"/>
            <a:ext cx="1793100" cy="615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Radio Frequency cavities</a:t>
            </a:r>
            <a:endParaRPr b="1" i="0" sz="1400" u="none" cap="none" strike="noStrike">
              <a:solidFill>
                <a:srgbClr val="000000"/>
              </a:solidFill>
              <a:latin typeface="Arial"/>
              <a:ea typeface="Arial"/>
              <a:cs typeface="Arial"/>
              <a:sym typeface="Arial"/>
            </a:endParaRPr>
          </a:p>
        </p:txBody>
      </p:sp>
      <p:sp>
        <p:nvSpPr>
          <p:cNvPr id="515" name="Google Shape;515;g2e69ef261be_0_72"/>
          <p:cNvSpPr/>
          <p:nvPr/>
        </p:nvSpPr>
        <p:spPr>
          <a:xfrm>
            <a:off x="6795424" y="4464263"/>
            <a:ext cx="1186500" cy="857700"/>
          </a:xfrm>
          <a:prstGeom prst="roundRect">
            <a:avLst>
              <a:gd fmla="val 16667" name="adj"/>
            </a:avLst>
          </a:prstGeom>
          <a:noFill/>
          <a:ln cap="flat" cmpd="sng" w="38100">
            <a:solidFill>
              <a:srgbClr val="3465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 name="Google Shape;516;g2e69ef261be_0_72"/>
          <p:cNvSpPr/>
          <p:nvPr/>
        </p:nvSpPr>
        <p:spPr>
          <a:xfrm>
            <a:off x="4351699" y="4464263"/>
            <a:ext cx="1186500" cy="857700"/>
          </a:xfrm>
          <a:prstGeom prst="roundRect">
            <a:avLst>
              <a:gd fmla="val 16667" name="adj"/>
            </a:avLst>
          </a:prstGeom>
          <a:noFill/>
          <a:ln cap="flat" cmpd="sng" w="38100">
            <a:solidFill>
              <a:srgbClr val="3465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17" name="Google Shape;517;g2e69ef261be_0_72"/>
          <p:cNvCxnSpPr>
            <a:stCxn id="518" idx="2"/>
            <a:endCxn id="516" idx="0"/>
          </p:cNvCxnSpPr>
          <p:nvPr/>
        </p:nvCxnSpPr>
        <p:spPr>
          <a:xfrm flipH="1">
            <a:off x="4944888" y="2767723"/>
            <a:ext cx="2520000" cy="1696500"/>
          </a:xfrm>
          <a:prstGeom prst="straightConnector1">
            <a:avLst/>
          </a:prstGeom>
          <a:noFill/>
          <a:ln cap="flat" cmpd="sng" w="38100">
            <a:solidFill>
              <a:srgbClr val="3465A4"/>
            </a:solidFill>
            <a:prstDash val="solid"/>
            <a:round/>
            <a:headEnd len="sm" w="sm" type="none"/>
            <a:tailEnd len="med" w="med" type="triangle"/>
          </a:ln>
        </p:spPr>
      </p:cxnSp>
      <p:sp>
        <p:nvSpPr>
          <p:cNvPr id="518" name="Google Shape;518;g2e69ef261be_0_72"/>
          <p:cNvSpPr txBox="1"/>
          <p:nvPr/>
        </p:nvSpPr>
        <p:spPr>
          <a:xfrm>
            <a:off x="6492138" y="1721023"/>
            <a:ext cx="1945500" cy="1046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Two </a:t>
            </a:r>
            <a:r>
              <a:rPr b="1" i="0" lang="en-US" sz="1400" u="none" cap="none" strike="noStrike">
                <a:solidFill>
                  <a:srgbClr val="000000"/>
                </a:solidFill>
                <a:latin typeface="Arial"/>
                <a:ea typeface="Arial"/>
                <a:cs typeface="Arial"/>
                <a:sym typeface="Arial"/>
              </a:rPr>
              <a:t>bending dipoles </a:t>
            </a:r>
            <a:r>
              <a:rPr b="0" i="0" lang="en-US" sz="1400" u="none" cap="none" strike="noStrike">
                <a:solidFill>
                  <a:srgbClr val="000000"/>
                </a:solidFill>
                <a:latin typeface="Arial"/>
                <a:ea typeface="Arial"/>
                <a:cs typeface="Arial"/>
                <a:sym typeface="Arial"/>
              </a:rPr>
              <a:t>to increase beam separation from 9.7 to 21 cm</a:t>
            </a:r>
            <a:endParaRPr b="0" i="0" sz="1400" u="none" cap="none" strike="noStrike">
              <a:solidFill>
                <a:srgbClr val="000000"/>
              </a:solidFill>
              <a:latin typeface="Arial"/>
              <a:ea typeface="Arial"/>
              <a:cs typeface="Arial"/>
              <a:sym typeface="Arial"/>
            </a:endParaRPr>
          </a:p>
        </p:txBody>
      </p:sp>
      <p:cxnSp>
        <p:nvCxnSpPr>
          <p:cNvPr id="519" name="Google Shape;519;g2e69ef261be_0_72"/>
          <p:cNvCxnSpPr>
            <a:stCxn id="518" idx="2"/>
            <a:endCxn id="515" idx="0"/>
          </p:cNvCxnSpPr>
          <p:nvPr/>
        </p:nvCxnSpPr>
        <p:spPr>
          <a:xfrm flipH="1">
            <a:off x="7388688" y="2767723"/>
            <a:ext cx="76200" cy="1696500"/>
          </a:xfrm>
          <a:prstGeom prst="straightConnector1">
            <a:avLst/>
          </a:prstGeom>
          <a:noFill/>
          <a:ln cap="flat" cmpd="sng" w="38100">
            <a:solidFill>
              <a:srgbClr val="3465A4"/>
            </a:solidFill>
            <a:prstDash val="solid"/>
            <a:round/>
            <a:headEnd len="sm" w="sm" type="none"/>
            <a:tailEnd len="med" w="med" type="triangle"/>
          </a:ln>
        </p:spPr>
      </p:cxnSp>
      <p:sp>
        <p:nvSpPr>
          <p:cNvPr id="520" name="Google Shape;520;g2e69ef261be_0_72"/>
          <p:cNvSpPr/>
          <p:nvPr/>
        </p:nvSpPr>
        <p:spPr>
          <a:xfrm>
            <a:off x="3621077" y="4464263"/>
            <a:ext cx="730800" cy="857700"/>
          </a:xfrm>
          <a:prstGeom prst="roundRect">
            <a:avLst>
              <a:gd fmla="val 16667" name="adj"/>
            </a:avLst>
          </a:prstGeom>
          <a:noFill/>
          <a:ln cap="flat" cmpd="sng" w="38100">
            <a:solidFill>
              <a:srgbClr val="3465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 name="Google Shape;521;g2e69ef261be_0_72"/>
          <p:cNvSpPr/>
          <p:nvPr/>
        </p:nvSpPr>
        <p:spPr>
          <a:xfrm>
            <a:off x="7981823" y="4464263"/>
            <a:ext cx="730800" cy="857700"/>
          </a:xfrm>
          <a:prstGeom prst="roundRect">
            <a:avLst>
              <a:gd fmla="val 16667" name="adj"/>
            </a:avLst>
          </a:prstGeom>
          <a:noFill/>
          <a:ln cap="flat" cmpd="sng" w="38100">
            <a:solidFill>
              <a:srgbClr val="3465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22" name="Google Shape;522;g2e69ef261be_0_72"/>
          <p:cNvCxnSpPr/>
          <p:nvPr/>
        </p:nvCxnSpPr>
        <p:spPr>
          <a:xfrm flipH="1">
            <a:off x="8885444" y="4678781"/>
            <a:ext cx="714900" cy="9300"/>
          </a:xfrm>
          <a:prstGeom prst="straightConnector1">
            <a:avLst/>
          </a:prstGeom>
          <a:noFill/>
          <a:ln cap="flat" cmpd="sng" w="38100">
            <a:solidFill>
              <a:srgbClr val="EF2929"/>
            </a:solidFill>
            <a:prstDash val="solid"/>
            <a:round/>
            <a:headEnd len="sm" w="sm" type="none"/>
            <a:tailEnd len="med" w="med" type="triangle"/>
          </a:ln>
        </p:spPr>
      </p:cxnSp>
      <p:cxnSp>
        <p:nvCxnSpPr>
          <p:cNvPr id="523" name="Google Shape;523;g2e69ef261be_0_72"/>
          <p:cNvCxnSpPr/>
          <p:nvPr/>
        </p:nvCxnSpPr>
        <p:spPr>
          <a:xfrm flipH="1">
            <a:off x="8885444" y="5090632"/>
            <a:ext cx="714900" cy="9300"/>
          </a:xfrm>
          <a:prstGeom prst="straightConnector1">
            <a:avLst/>
          </a:prstGeom>
          <a:noFill/>
          <a:ln cap="flat" cmpd="sng" w="38100">
            <a:solidFill>
              <a:srgbClr val="92D050"/>
            </a:solidFill>
            <a:prstDash val="solid"/>
            <a:round/>
            <a:headEnd len="med" w="med" type="triangle"/>
            <a:tailEnd len="sm" w="sm" type="none"/>
          </a:ln>
        </p:spPr>
      </p:cxnSp>
      <p:sp>
        <p:nvSpPr>
          <p:cNvPr id="524" name="Google Shape;524;g2e69ef261be_0_72"/>
          <p:cNvSpPr txBox="1"/>
          <p:nvPr/>
        </p:nvSpPr>
        <p:spPr>
          <a:xfrm>
            <a:off x="8437474" y="4187276"/>
            <a:ext cx="16107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EF2929"/>
                </a:solidFill>
                <a:latin typeface="Arial"/>
                <a:ea typeface="Arial"/>
                <a:cs typeface="Arial"/>
                <a:sym typeface="Arial"/>
              </a:rPr>
              <a:t>Beam 2</a:t>
            </a:r>
            <a:endParaRPr b="1" i="0" sz="1400" u="none" cap="none" strike="noStrike">
              <a:solidFill>
                <a:srgbClr val="EF2929"/>
              </a:solidFill>
              <a:latin typeface="Arial"/>
              <a:ea typeface="Arial"/>
              <a:cs typeface="Arial"/>
              <a:sym typeface="Arial"/>
            </a:endParaRPr>
          </a:p>
        </p:txBody>
      </p:sp>
      <p:sp>
        <p:nvSpPr>
          <p:cNvPr id="525" name="Google Shape;525;g2e69ef261be_0_72"/>
          <p:cNvSpPr txBox="1"/>
          <p:nvPr/>
        </p:nvSpPr>
        <p:spPr>
          <a:xfrm>
            <a:off x="8437474" y="5184375"/>
            <a:ext cx="16107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92D050"/>
                </a:solidFill>
                <a:latin typeface="Arial"/>
                <a:ea typeface="Arial"/>
                <a:cs typeface="Arial"/>
                <a:sym typeface="Arial"/>
              </a:rPr>
              <a:t>Beam 1</a:t>
            </a:r>
            <a:endParaRPr b="1" i="0" sz="1400" u="none" cap="none" strike="noStrike">
              <a:solidFill>
                <a:srgbClr val="92D050"/>
              </a:solidFill>
              <a:latin typeface="Arial"/>
              <a:ea typeface="Arial"/>
              <a:cs typeface="Arial"/>
              <a:sym typeface="Arial"/>
            </a:endParaRPr>
          </a:p>
        </p:txBody>
      </p:sp>
      <p:sp>
        <p:nvSpPr>
          <p:cNvPr id="526" name="Google Shape;526;g2e69ef261be_0_72"/>
          <p:cNvSpPr txBox="1"/>
          <p:nvPr/>
        </p:nvSpPr>
        <p:spPr>
          <a:xfrm>
            <a:off x="8390330" y="2660908"/>
            <a:ext cx="2252700" cy="615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Two </a:t>
            </a:r>
            <a:r>
              <a:rPr b="1" i="0" lang="en-US" sz="1400" u="none" cap="none" strike="noStrike">
                <a:solidFill>
                  <a:srgbClr val="000000"/>
                </a:solidFill>
                <a:latin typeface="Arial"/>
                <a:ea typeface="Arial"/>
                <a:cs typeface="Arial"/>
                <a:sym typeface="Arial"/>
              </a:rPr>
              <a:t>quadrupoles </a:t>
            </a:r>
            <a:r>
              <a:rPr b="0" i="0" lang="en-US" sz="1400" u="none" cap="none" strike="noStrike">
                <a:solidFill>
                  <a:srgbClr val="000000"/>
                </a:solidFill>
                <a:latin typeface="Arial"/>
                <a:ea typeface="Arial"/>
                <a:cs typeface="Arial"/>
                <a:sym typeface="Arial"/>
              </a:rPr>
              <a:t>for (de)focusing</a:t>
            </a:r>
            <a:endParaRPr b="0" i="0" sz="1400" u="none" cap="none" strike="noStrike">
              <a:solidFill>
                <a:srgbClr val="000000"/>
              </a:solidFill>
              <a:latin typeface="Arial"/>
              <a:ea typeface="Arial"/>
              <a:cs typeface="Arial"/>
              <a:sym typeface="Arial"/>
            </a:endParaRPr>
          </a:p>
        </p:txBody>
      </p:sp>
      <p:cxnSp>
        <p:nvCxnSpPr>
          <p:cNvPr id="527" name="Google Shape;527;g2e69ef261be_0_72"/>
          <p:cNvCxnSpPr>
            <a:stCxn id="526" idx="2"/>
            <a:endCxn id="521" idx="0"/>
          </p:cNvCxnSpPr>
          <p:nvPr/>
        </p:nvCxnSpPr>
        <p:spPr>
          <a:xfrm flipH="1">
            <a:off x="8347280" y="3276508"/>
            <a:ext cx="1169400" cy="1187700"/>
          </a:xfrm>
          <a:prstGeom prst="straightConnector1">
            <a:avLst/>
          </a:prstGeom>
          <a:noFill/>
          <a:ln cap="flat" cmpd="sng" w="38100">
            <a:solidFill>
              <a:srgbClr val="3465A4"/>
            </a:solidFill>
            <a:prstDash val="solid"/>
            <a:round/>
            <a:headEnd len="sm" w="sm" type="none"/>
            <a:tailEnd len="med" w="med" type="triangle"/>
          </a:ln>
        </p:spPr>
      </p:cxnSp>
      <p:cxnSp>
        <p:nvCxnSpPr>
          <p:cNvPr id="528" name="Google Shape;528;g2e69ef261be_0_72"/>
          <p:cNvCxnSpPr>
            <a:stCxn id="526" idx="2"/>
            <a:endCxn id="520" idx="0"/>
          </p:cNvCxnSpPr>
          <p:nvPr/>
        </p:nvCxnSpPr>
        <p:spPr>
          <a:xfrm flipH="1">
            <a:off x="3986480" y="3276508"/>
            <a:ext cx="5530200" cy="1187700"/>
          </a:xfrm>
          <a:prstGeom prst="straightConnector1">
            <a:avLst/>
          </a:prstGeom>
          <a:noFill/>
          <a:ln cap="flat" cmpd="sng" w="38100">
            <a:solidFill>
              <a:srgbClr val="3465A4"/>
            </a:solidFill>
            <a:prstDash val="solid"/>
            <a:round/>
            <a:headEnd len="sm" w="sm" type="none"/>
            <a:tailEnd len="med" w="med" type="triangle"/>
          </a:ln>
        </p:spPr>
      </p:cxnSp>
      <p:sp>
        <p:nvSpPr>
          <p:cNvPr id="529" name="Google Shape;529;g2e69ef261be_0_72"/>
          <p:cNvSpPr/>
          <p:nvPr/>
        </p:nvSpPr>
        <p:spPr>
          <a:xfrm>
            <a:off x="2546994" y="4464263"/>
            <a:ext cx="730800" cy="857700"/>
          </a:xfrm>
          <a:prstGeom prst="roundRect">
            <a:avLst>
              <a:gd fmla="val 16667" name="adj"/>
            </a:avLst>
          </a:prstGeom>
          <a:noFill/>
          <a:ln cap="flat" cmpd="sng" w="38100">
            <a:solidFill>
              <a:srgbClr val="3465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 name="Google Shape;530;g2e69ef261be_0_72"/>
          <p:cNvSpPr txBox="1"/>
          <p:nvPr/>
        </p:nvSpPr>
        <p:spPr>
          <a:xfrm>
            <a:off x="2015793" y="1450731"/>
            <a:ext cx="1793100" cy="1046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Beam Gas Vertex (BGV) </a:t>
            </a:r>
            <a:r>
              <a:rPr b="0" i="0" lang="en-US" sz="1400" u="none" cap="none" strike="noStrike">
                <a:solidFill>
                  <a:srgbClr val="000000"/>
                </a:solidFill>
                <a:latin typeface="Arial"/>
                <a:ea typeface="Arial"/>
                <a:cs typeface="Arial"/>
                <a:sym typeface="Arial"/>
              </a:rPr>
              <a:t>monitor </a:t>
            </a:r>
            <a:br>
              <a:rPr b="0" i="0" lang="en-US" sz="1400" u="none" cap="none" strike="noStrike">
                <a:solidFill>
                  <a:srgbClr val="000000"/>
                </a:solidFill>
                <a:latin typeface="Arial"/>
                <a:ea typeface="Arial"/>
                <a:cs typeface="Arial"/>
                <a:sym typeface="Arial"/>
              </a:rPr>
            </a:br>
            <a:r>
              <a:rPr b="0" i="0" lang="en-US" sz="1400" u="none" cap="none" strike="noStrike">
                <a:solidFill>
                  <a:srgbClr val="000000"/>
                </a:solidFill>
                <a:latin typeface="Arial"/>
                <a:ea typeface="Arial"/>
                <a:cs typeface="Arial"/>
                <a:sym typeface="Arial"/>
              </a:rPr>
              <a:t>at -220 m on </a:t>
            </a:r>
            <a:br>
              <a:rPr b="0" i="0" lang="en-US" sz="1400" u="none" cap="none" strike="noStrike">
                <a:solidFill>
                  <a:srgbClr val="000000"/>
                </a:solidFill>
                <a:latin typeface="Arial"/>
                <a:ea typeface="Arial"/>
                <a:cs typeface="Arial"/>
                <a:sym typeface="Arial"/>
              </a:rPr>
            </a:br>
            <a:r>
              <a:rPr b="1" i="0" lang="en-US" sz="1400" u="none" cap="none" strike="noStrike">
                <a:solidFill>
                  <a:srgbClr val="EF2929"/>
                </a:solidFill>
                <a:latin typeface="Arial"/>
                <a:ea typeface="Arial"/>
                <a:cs typeface="Arial"/>
                <a:sym typeface="Arial"/>
              </a:rPr>
              <a:t>beam 2</a:t>
            </a:r>
            <a:endParaRPr b="1" i="0" sz="1400" u="none" cap="none" strike="noStrike">
              <a:solidFill>
                <a:srgbClr val="EF2929"/>
              </a:solidFill>
              <a:latin typeface="Arial"/>
              <a:ea typeface="Arial"/>
              <a:cs typeface="Arial"/>
              <a:sym typeface="Arial"/>
            </a:endParaRPr>
          </a:p>
        </p:txBody>
      </p:sp>
      <p:cxnSp>
        <p:nvCxnSpPr>
          <p:cNvPr id="531" name="Google Shape;531;g2e69ef261be_0_72"/>
          <p:cNvCxnSpPr>
            <a:stCxn id="530" idx="2"/>
            <a:endCxn id="529" idx="0"/>
          </p:cNvCxnSpPr>
          <p:nvPr/>
        </p:nvCxnSpPr>
        <p:spPr>
          <a:xfrm>
            <a:off x="2912343" y="2497431"/>
            <a:ext cx="0" cy="1966800"/>
          </a:xfrm>
          <a:prstGeom prst="straightConnector1">
            <a:avLst/>
          </a:prstGeom>
          <a:noFill/>
          <a:ln cap="flat" cmpd="sng" w="38100">
            <a:solidFill>
              <a:srgbClr val="3465A4"/>
            </a:solidFill>
            <a:prstDash val="solid"/>
            <a:round/>
            <a:headEnd len="sm" w="sm" type="none"/>
            <a:tailEnd len="med" w="med" type="triangle"/>
          </a:ln>
        </p:spPr>
      </p:cxnSp>
      <p:sp>
        <p:nvSpPr>
          <p:cNvPr id="532" name="Google Shape;532;g2e69ef261be_0_72"/>
          <p:cNvSpPr/>
          <p:nvPr/>
        </p:nvSpPr>
        <p:spPr>
          <a:xfrm>
            <a:off x="5538139" y="4492492"/>
            <a:ext cx="306300" cy="857700"/>
          </a:xfrm>
          <a:prstGeom prst="roundRect">
            <a:avLst>
              <a:gd fmla="val 16667" name="adj"/>
            </a:avLst>
          </a:prstGeom>
          <a:noFill/>
          <a:ln cap="flat" cmpd="sng" w="38100">
            <a:solidFill>
              <a:srgbClr val="3465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3" name="Google Shape;533;g2e69ef261be_0_72"/>
          <p:cNvSpPr txBox="1"/>
          <p:nvPr/>
        </p:nvSpPr>
        <p:spPr>
          <a:xfrm>
            <a:off x="3919598" y="1450731"/>
            <a:ext cx="1793100" cy="1046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Beam Gas Curtain (BGC) </a:t>
            </a:r>
            <a:r>
              <a:rPr b="0" i="0" lang="en-US" sz="1400" u="none" cap="none" strike="noStrike">
                <a:solidFill>
                  <a:srgbClr val="000000"/>
                </a:solidFill>
                <a:latin typeface="Arial"/>
                <a:ea typeface="Arial"/>
                <a:cs typeface="Arial"/>
                <a:sym typeface="Arial"/>
              </a:rPr>
              <a:t>monitor </a:t>
            </a:r>
            <a:br>
              <a:rPr b="0" i="0" lang="en-US" sz="1400" u="none" cap="none" strike="noStrike">
                <a:solidFill>
                  <a:srgbClr val="000000"/>
                </a:solidFill>
                <a:latin typeface="Arial"/>
                <a:ea typeface="Arial"/>
                <a:cs typeface="Arial"/>
                <a:sym typeface="Arial"/>
              </a:rPr>
            </a:br>
            <a:r>
              <a:rPr b="0" i="0" lang="en-US" sz="1400" u="none" cap="none" strike="noStrike">
                <a:solidFill>
                  <a:srgbClr val="000000"/>
                </a:solidFill>
                <a:latin typeface="Arial"/>
                <a:ea typeface="Arial"/>
                <a:cs typeface="Arial"/>
                <a:sym typeface="Arial"/>
              </a:rPr>
              <a:t>at -42 m on </a:t>
            </a:r>
            <a:br>
              <a:rPr b="0" i="0" lang="en-US" sz="1400" u="none" cap="none" strike="noStrike">
                <a:solidFill>
                  <a:srgbClr val="000000"/>
                </a:solidFill>
                <a:latin typeface="Arial"/>
                <a:ea typeface="Arial"/>
                <a:cs typeface="Arial"/>
                <a:sym typeface="Arial"/>
              </a:rPr>
            </a:br>
            <a:r>
              <a:rPr b="1" i="0" lang="en-US" sz="1400" u="none" cap="none" strike="noStrike">
                <a:solidFill>
                  <a:srgbClr val="92D050"/>
                </a:solidFill>
                <a:latin typeface="Arial"/>
                <a:ea typeface="Arial"/>
                <a:cs typeface="Arial"/>
                <a:sym typeface="Arial"/>
              </a:rPr>
              <a:t>beam 1</a:t>
            </a:r>
            <a:endParaRPr b="1" i="0" sz="1400" u="none" cap="none" strike="noStrike">
              <a:solidFill>
                <a:srgbClr val="92D050"/>
              </a:solidFill>
              <a:latin typeface="Arial"/>
              <a:ea typeface="Arial"/>
              <a:cs typeface="Arial"/>
              <a:sym typeface="Arial"/>
            </a:endParaRPr>
          </a:p>
        </p:txBody>
      </p:sp>
      <p:cxnSp>
        <p:nvCxnSpPr>
          <p:cNvPr id="534" name="Google Shape;534;g2e69ef261be_0_72"/>
          <p:cNvCxnSpPr>
            <a:stCxn id="533" idx="2"/>
            <a:endCxn id="532" idx="0"/>
          </p:cNvCxnSpPr>
          <p:nvPr/>
        </p:nvCxnSpPr>
        <p:spPr>
          <a:xfrm>
            <a:off x="4816148" y="2497431"/>
            <a:ext cx="875100" cy="1995000"/>
          </a:xfrm>
          <a:prstGeom prst="straightConnector1">
            <a:avLst/>
          </a:prstGeom>
          <a:noFill/>
          <a:ln cap="flat" cmpd="sng" w="38100">
            <a:solidFill>
              <a:srgbClr val="3465A4"/>
            </a:solidFill>
            <a:prstDash val="solid"/>
            <a:round/>
            <a:headEnd len="sm" w="sm" type="none"/>
            <a:tailEnd len="med" w="med" type="triangle"/>
          </a:ln>
        </p:spPr>
      </p:cxnSp>
      <p:sp>
        <p:nvSpPr>
          <p:cNvPr id="535" name="Google Shape;535;g2e69ef261be_0_72"/>
          <p:cNvSpPr txBox="1"/>
          <p:nvPr>
            <p:ph type="title"/>
          </p:nvPr>
        </p:nvSpPr>
        <p:spPr>
          <a:xfrm>
            <a:off x="838200" y="215003"/>
            <a:ext cx="9989700" cy="5727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LHC IR4 layout</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11"/>
                                        </p:tgtEl>
                                        <p:attrNameLst>
                                          <p:attrName>style.visibility</p:attrName>
                                        </p:attrNameLst>
                                      </p:cBhvr>
                                      <p:to>
                                        <p:strVal val="visible"/>
                                      </p:to>
                                    </p:set>
                                    <p:animEffect filter="fade" transition="in">
                                      <p:cBhvr>
                                        <p:cTn dur="1000"/>
                                        <p:tgtEl>
                                          <p:spTgt spid="5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24"/>
                                        </p:tgtEl>
                                        <p:attrNameLst>
                                          <p:attrName>style.visibility</p:attrName>
                                        </p:attrNameLst>
                                      </p:cBhvr>
                                      <p:to>
                                        <p:strVal val="visible"/>
                                      </p:to>
                                    </p:set>
                                    <p:animEffect filter="fade" transition="in">
                                      <p:cBhvr>
                                        <p:cTn dur="1000"/>
                                        <p:tgtEl>
                                          <p:spTgt spid="524"/>
                                        </p:tgtEl>
                                      </p:cBhvr>
                                    </p:animEffect>
                                  </p:childTnLst>
                                </p:cTn>
                              </p:par>
                              <p:par>
                                <p:cTn fill="hold" nodeType="withEffect" presetClass="entr" presetID="10" presetSubtype="0">
                                  <p:stCondLst>
                                    <p:cond delay="0"/>
                                  </p:stCondLst>
                                  <p:childTnLst>
                                    <p:set>
                                      <p:cBhvr>
                                        <p:cTn dur="1" fill="hold">
                                          <p:stCondLst>
                                            <p:cond delay="0"/>
                                          </p:stCondLst>
                                        </p:cTn>
                                        <p:tgtEl>
                                          <p:spTgt spid="522"/>
                                        </p:tgtEl>
                                        <p:attrNameLst>
                                          <p:attrName>style.visibility</p:attrName>
                                        </p:attrNameLst>
                                      </p:cBhvr>
                                      <p:to>
                                        <p:strVal val="visible"/>
                                      </p:to>
                                    </p:set>
                                    <p:animEffect filter="fade" transition="in">
                                      <p:cBhvr>
                                        <p:cTn dur="1000"/>
                                        <p:tgtEl>
                                          <p:spTgt spid="5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25"/>
                                        </p:tgtEl>
                                        <p:attrNameLst>
                                          <p:attrName>style.visibility</p:attrName>
                                        </p:attrNameLst>
                                      </p:cBhvr>
                                      <p:to>
                                        <p:strVal val="visible"/>
                                      </p:to>
                                    </p:set>
                                    <p:animEffect filter="fade" transition="in">
                                      <p:cBhvr>
                                        <p:cTn dur="1000"/>
                                        <p:tgtEl>
                                          <p:spTgt spid="525"/>
                                        </p:tgtEl>
                                      </p:cBhvr>
                                    </p:animEffect>
                                  </p:childTnLst>
                                </p:cTn>
                              </p:par>
                              <p:par>
                                <p:cTn fill="hold" nodeType="withEffect" presetClass="entr" presetID="10" presetSubtype="0">
                                  <p:stCondLst>
                                    <p:cond delay="0"/>
                                  </p:stCondLst>
                                  <p:childTnLst>
                                    <p:set>
                                      <p:cBhvr>
                                        <p:cTn dur="1" fill="hold">
                                          <p:stCondLst>
                                            <p:cond delay="0"/>
                                          </p:stCondLst>
                                        </p:cTn>
                                        <p:tgtEl>
                                          <p:spTgt spid="523"/>
                                        </p:tgtEl>
                                        <p:attrNameLst>
                                          <p:attrName>style.visibility</p:attrName>
                                        </p:attrNameLst>
                                      </p:cBhvr>
                                      <p:to>
                                        <p:strVal val="visible"/>
                                      </p:to>
                                    </p:set>
                                    <p:animEffect filter="fade" transition="in">
                                      <p:cBhvr>
                                        <p:cTn dur="1000"/>
                                        <p:tgtEl>
                                          <p:spTgt spid="5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13"/>
                                        </p:tgtEl>
                                        <p:attrNameLst>
                                          <p:attrName>style.visibility</p:attrName>
                                        </p:attrNameLst>
                                      </p:cBhvr>
                                      <p:to>
                                        <p:strVal val="visible"/>
                                      </p:to>
                                    </p:set>
                                    <p:animEffect filter="fade" transition="in">
                                      <p:cBhvr>
                                        <p:cTn dur="1000"/>
                                        <p:tgtEl>
                                          <p:spTgt spid="513"/>
                                        </p:tgtEl>
                                      </p:cBhvr>
                                    </p:animEffect>
                                  </p:childTnLst>
                                </p:cTn>
                              </p:par>
                              <p:par>
                                <p:cTn fill="hold" nodeType="withEffect" presetClass="entr" presetID="10" presetSubtype="0">
                                  <p:stCondLst>
                                    <p:cond delay="0"/>
                                  </p:stCondLst>
                                  <p:childTnLst>
                                    <p:set>
                                      <p:cBhvr>
                                        <p:cTn dur="1" fill="hold">
                                          <p:stCondLst>
                                            <p:cond delay="0"/>
                                          </p:stCondLst>
                                        </p:cTn>
                                        <p:tgtEl>
                                          <p:spTgt spid="514"/>
                                        </p:tgtEl>
                                        <p:attrNameLst>
                                          <p:attrName>style.visibility</p:attrName>
                                        </p:attrNameLst>
                                      </p:cBhvr>
                                      <p:to>
                                        <p:strVal val="visible"/>
                                      </p:to>
                                    </p:set>
                                    <p:animEffect filter="fade" transition="in">
                                      <p:cBhvr>
                                        <p:cTn dur="1000"/>
                                        <p:tgtEl>
                                          <p:spTgt spid="514"/>
                                        </p:tgtEl>
                                      </p:cBhvr>
                                    </p:animEffect>
                                  </p:childTnLst>
                                </p:cTn>
                              </p:par>
                              <p:par>
                                <p:cTn fill="hold" nodeType="withEffect" presetClass="entr" presetID="10" presetSubtype="0">
                                  <p:stCondLst>
                                    <p:cond delay="0"/>
                                  </p:stCondLst>
                                  <p:childTnLst>
                                    <p:set>
                                      <p:cBhvr>
                                        <p:cTn dur="1" fill="hold">
                                          <p:stCondLst>
                                            <p:cond delay="0"/>
                                          </p:stCondLst>
                                        </p:cTn>
                                        <p:tgtEl>
                                          <p:spTgt spid="512"/>
                                        </p:tgtEl>
                                        <p:attrNameLst>
                                          <p:attrName>style.visibility</p:attrName>
                                        </p:attrNameLst>
                                      </p:cBhvr>
                                      <p:to>
                                        <p:strVal val="visible"/>
                                      </p:to>
                                    </p:set>
                                    <p:animEffect filter="fade" transition="in">
                                      <p:cBhvr>
                                        <p:cTn dur="1000"/>
                                        <p:tgtEl>
                                          <p:spTgt spid="5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15"/>
                                        </p:tgtEl>
                                        <p:attrNameLst>
                                          <p:attrName>style.visibility</p:attrName>
                                        </p:attrNameLst>
                                      </p:cBhvr>
                                      <p:to>
                                        <p:strVal val="visible"/>
                                      </p:to>
                                    </p:set>
                                    <p:animEffect filter="fade" transition="in">
                                      <p:cBhvr>
                                        <p:cTn dur="1000"/>
                                        <p:tgtEl>
                                          <p:spTgt spid="515"/>
                                        </p:tgtEl>
                                      </p:cBhvr>
                                    </p:animEffect>
                                  </p:childTnLst>
                                </p:cTn>
                              </p:par>
                              <p:par>
                                <p:cTn fill="hold" nodeType="withEffect" presetClass="entr" presetID="10" presetSubtype="0">
                                  <p:stCondLst>
                                    <p:cond delay="0"/>
                                  </p:stCondLst>
                                  <p:childTnLst>
                                    <p:set>
                                      <p:cBhvr>
                                        <p:cTn dur="1" fill="hold">
                                          <p:stCondLst>
                                            <p:cond delay="0"/>
                                          </p:stCondLst>
                                        </p:cTn>
                                        <p:tgtEl>
                                          <p:spTgt spid="517"/>
                                        </p:tgtEl>
                                        <p:attrNameLst>
                                          <p:attrName>style.visibility</p:attrName>
                                        </p:attrNameLst>
                                      </p:cBhvr>
                                      <p:to>
                                        <p:strVal val="visible"/>
                                      </p:to>
                                    </p:set>
                                    <p:animEffect filter="fade" transition="in">
                                      <p:cBhvr>
                                        <p:cTn dur="1000"/>
                                        <p:tgtEl>
                                          <p:spTgt spid="517"/>
                                        </p:tgtEl>
                                      </p:cBhvr>
                                    </p:animEffect>
                                  </p:childTnLst>
                                </p:cTn>
                              </p:par>
                              <p:par>
                                <p:cTn fill="hold" nodeType="withEffect" presetClass="entr" presetID="10" presetSubtype="0">
                                  <p:stCondLst>
                                    <p:cond delay="0"/>
                                  </p:stCondLst>
                                  <p:childTnLst>
                                    <p:set>
                                      <p:cBhvr>
                                        <p:cTn dur="1" fill="hold">
                                          <p:stCondLst>
                                            <p:cond delay="0"/>
                                          </p:stCondLst>
                                        </p:cTn>
                                        <p:tgtEl>
                                          <p:spTgt spid="518"/>
                                        </p:tgtEl>
                                        <p:attrNameLst>
                                          <p:attrName>style.visibility</p:attrName>
                                        </p:attrNameLst>
                                      </p:cBhvr>
                                      <p:to>
                                        <p:strVal val="visible"/>
                                      </p:to>
                                    </p:set>
                                    <p:animEffect filter="fade" transition="in">
                                      <p:cBhvr>
                                        <p:cTn dur="1000"/>
                                        <p:tgtEl>
                                          <p:spTgt spid="518"/>
                                        </p:tgtEl>
                                      </p:cBhvr>
                                    </p:animEffect>
                                  </p:childTnLst>
                                </p:cTn>
                              </p:par>
                              <p:par>
                                <p:cTn fill="hold" nodeType="withEffect" presetClass="entr" presetID="10" presetSubtype="0">
                                  <p:stCondLst>
                                    <p:cond delay="0"/>
                                  </p:stCondLst>
                                  <p:childTnLst>
                                    <p:set>
                                      <p:cBhvr>
                                        <p:cTn dur="1" fill="hold">
                                          <p:stCondLst>
                                            <p:cond delay="0"/>
                                          </p:stCondLst>
                                        </p:cTn>
                                        <p:tgtEl>
                                          <p:spTgt spid="519"/>
                                        </p:tgtEl>
                                        <p:attrNameLst>
                                          <p:attrName>style.visibility</p:attrName>
                                        </p:attrNameLst>
                                      </p:cBhvr>
                                      <p:to>
                                        <p:strVal val="visible"/>
                                      </p:to>
                                    </p:set>
                                    <p:animEffect filter="fade" transition="in">
                                      <p:cBhvr>
                                        <p:cTn dur="1000"/>
                                        <p:tgtEl>
                                          <p:spTgt spid="519"/>
                                        </p:tgtEl>
                                      </p:cBhvr>
                                    </p:animEffect>
                                  </p:childTnLst>
                                </p:cTn>
                              </p:par>
                              <p:par>
                                <p:cTn fill="hold" nodeType="withEffect" presetClass="entr" presetID="10" presetSubtype="0">
                                  <p:stCondLst>
                                    <p:cond delay="0"/>
                                  </p:stCondLst>
                                  <p:childTnLst>
                                    <p:set>
                                      <p:cBhvr>
                                        <p:cTn dur="1" fill="hold">
                                          <p:stCondLst>
                                            <p:cond delay="0"/>
                                          </p:stCondLst>
                                        </p:cTn>
                                        <p:tgtEl>
                                          <p:spTgt spid="516"/>
                                        </p:tgtEl>
                                        <p:attrNameLst>
                                          <p:attrName>style.visibility</p:attrName>
                                        </p:attrNameLst>
                                      </p:cBhvr>
                                      <p:to>
                                        <p:strVal val="visible"/>
                                      </p:to>
                                    </p:set>
                                    <p:animEffect filter="fade" transition="in">
                                      <p:cBhvr>
                                        <p:cTn dur="1000"/>
                                        <p:tgtEl>
                                          <p:spTgt spid="5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21"/>
                                        </p:tgtEl>
                                        <p:attrNameLst>
                                          <p:attrName>style.visibility</p:attrName>
                                        </p:attrNameLst>
                                      </p:cBhvr>
                                      <p:to>
                                        <p:strVal val="visible"/>
                                      </p:to>
                                    </p:set>
                                    <p:animEffect filter="fade" transition="in">
                                      <p:cBhvr>
                                        <p:cTn dur="1000"/>
                                        <p:tgtEl>
                                          <p:spTgt spid="521"/>
                                        </p:tgtEl>
                                      </p:cBhvr>
                                    </p:animEffect>
                                  </p:childTnLst>
                                </p:cTn>
                              </p:par>
                              <p:par>
                                <p:cTn fill="hold" nodeType="withEffect" presetClass="entr" presetID="10" presetSubtype="0">
                                  <p:stCondLst>
                                    <p:cond delay="0"/>
                                  </p:stCondLst>
                                  <p:childTnLst>
                                    <p:set>
                                      <p:cBhvr>
                                        <p:cTn dur="1" fill="hold">
                                          <p:stCondLst>
                                            <p:cond delay="0"/>
                                          </p:stCondLst>
                                        </p:cTn>
                                        <p:tgtEl>
                                          <p:spTgt spid="526"/>
                                        </p:tgtEl>
                                        <p:attrNameLst>
                                          <p:attrName>style.visibility</p:attrName>
                                        </p:attrNameLst>
                                      </p:cBhvr>
                                      <p:to>
                                        <p:strVal val="visible"/>
                                      </p:to>
                                    </p:set>
                                    <p:animEffect filter="fade" transition="in">
                                      <p:cBhvr>
                                        <p:cTn dur="1000"/>
                                        <p:tgtEl>
                                          <p:spTgt spid="526"/>
                                        </p:tgtEl>
                                      </p:cBhvr>
                                    </p:animEffect>
                                  </p:childTnLst>
                                </p:cTn>
                              </p:par>
                              <p:par>
                                <p:cTn fill="hold" nodeType="withEffect" presetClass="entr" presetID="10" presetSubtype="0">
                                  <p:stCondLst>
                                    <p:cond delay="0"/>
                                  </p:stCondLst>
                                  <p:childTnLst>
                                    <p:set>
                                      <p:cBhvr>
                                        <p:cTn dur="1" fill="hold">
                                          <p:stCondLst>
                                            <p:cond delay="0"/>
                                          </p:stCondLst>
                                        </p:cTn>
                                        <p:tgtEl>
                                          <p:spTgt spid="527"/>
                                        </p:tgtEl>
                                        <p:attrNameLst>
                                          <p:attrName>style.visibility</p:attrName>
                                        </p:attrNameLst>
                                      </p:cBhvr>
                                      <p:to>
                                        <p:strVal val="visible"/>
                                      </p:to>
                                    </p:set>
                                    <p:animEffect filter="fade" transition="in">
                                      <p:cBhvr>
                                        <p:cTn dur="1000"/>
                                        <p:tgtEl>
                                          <p:spTgt spid="527"/>
                                        </p:tgtEl>
                                      </p:cBhvr>
                                    </p:animEffect>
                                  </p:childTnLst>
                                </p:cTn>
                              </p:par>
                              <p:par>
                                <p:cTn fill="hold" nodeType="withEffect" presetClass="entr" presetID="10" presetSubtype="0">
                                  <p:stCondLst>
                                    <p:cond delay="0"/>
                                  </p:stCondLst>
                                  <p:childTnLst>
                                    <p:set>
                                      <p:cBhvr>
                                        <p:cTn dur="1" fill="hold">
                                          <p:stCondLst>
                                            <p:cond delay="0"/>
                                          </p:stCondLst>
                                        </p:cTn>
                                        <p:tgtEl>
                                          <p:spTgt spid="528"/>
                                        </p:tgtEl>
                                        <p:attrNameLst>
                                          <p:attrName>style.visibility</p:attrName>
                                        </p:attrNameLst>
                                      </p:cBhvr>
                                      <p:to>
                                        <p:strVal val="visible"/>
                                      </p:to>
                                    </p:set>
                                    <p:animEffect filter="fade" transition="in">
                                      <p:cBhvr>
                                        <p:cTn dur="1000"/>
                                        <p:tgtEl>
                                          <p:spTgt spid="528"/>
                                        </p:tgtEl>
                                      </p:cBhvr>
                                    </p:animEffect>
                                  </p:childTnLst>
                                </p:cTn>
                              </p:par>
                              <p:par>
                                <p:cTn fill="hold" nodeType="withEffect" presetClass="entr" presetID="10" presetSubtype="0">
                                  <p:stCondLst>
                                    <p:cond delay="0"/>
                                  </p:stCondLst>
                                  <p:childTnLst>
                                    <p:set>
                                      <p:cBhvr>
                                        <p:cTn dur="1" fill="hold">
                                          <p:stCondLst>
                                            <p:cond delay="0"/>
                                          </p:stCondLst>
                                        </p:cTn>
                                        <p:tgtEl>
                                          <p:spTgt spid="520"/>
                                        </p:tgtEl>
                                        <p:attrNameLst>
                                          <p:attrName>style.visibility</p:attrName>
                                        </p:attrNameLst>
                                      </p:cBhvr>
                                      <p:to>
                                        <p:strVal val="visible"/>
                                      </p:to>
                                    </p:set>
                                    <p:animEffect filter="fade" transition="in">
                                      <p:cBhvr>
                                        <p:cTn dur="1000"/>
                                        <p:tgtEl>
                                          <p:spTgt spid="5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0"/>
                                        </p:tgtEl>
                                        <p:attrNameLst>
                                          <p:attrName>style.visibility</p:attrName>
                                        </p:attrNameLst>
                                      </p:cBhvr>
                                      <p:to>
                                        <p:strVal val="visible"/>
                                      </p:to>
                                    </p:set>
                                    <p:animEffect filter="fade" transition="in">
                                      <p:cBhvr>
                                        <p:cTn dur="1000"/>
                                        <p:tgtEl>
                                          <p:spTgt spid="530"/>
                                        </p:tgtEl>
                                      </p:cBhvr>
                                    </p:animEffect>
                                  </p:childTnLst>
                                </p:cTn>
                              </p:par>
                              <p:par>
                                <p:cTn fill="hold" nodeType="withEffect" presetClass="entr" presetID="10" presetSubtype="0">
                                  <p:stCondLst>
                                    <p:cond delay="0"/>
                                  </p:stCondLst>
                                  <p:childTnLst>
                                    <p:set>
                                      <p:cBhvr>
                                        <p:cTn dur="1" fill="hold">
                                          <p:stCondLst>
                                            <p:cond delay="0"/>
                                          </p:stCondLst>
                                        </p:cTn>
                                        <p:tgtEl>
                                          <p:spTgt spid="531"/>
                                        </p:tgtEl>
                                        <p:attrNameLst>
                                          <p:attrName>style.visibility</p:attrName>
                                        </p:attrNameLst>
                                      </p:cBhvr>
                                      <p:to>
                                        <p:strVal val="visible"/>
                                      </p:to>
                                    </p:set>
                                    <p:animEffect filter="fade" transition="in">
                                      <p:cBhvr>
                                        <p:cTn dur="1000"/>
                                        <p:tgtEl>
                                          <p:spTgt spid="531"/>
                                        </p:tgtEl>
                                      </p:cBhvr>
                                    </p:animEffect>
                                  </p:childTnLst>
                                </p:cTn>
                              </p:par>
                              <p:par>
                                <p:cTn fill="hold" nodeType="withEffect" presetClass="entr" presetID="10" presetSubtype="0">
                                  <p:stCondLst>
                                    <p:cond delay="0"/>
                                  </p:stCondLst>
                                  <p:childTnLst>
                                    <p:set>
                                      <p:cBhvr>
                                        <p:cTn dur="1" fill="hold">
                                          <p:stCondLst>
                                            <p:cond delay="0"/>
                                          </p:stCondLst>
                                        </p:cTn>
                                        <p:tgtEl>
                                          <p:spTgt spid="529"/>
                                        </p:tgtEl>
                                        <p:attrNameLst>
                                          <p:attrName>style.visibility</p:attrName>
                                        </p:attrNameLst>
                                      </p:cBhvr>
                                      <p:to>
                                        <p:strVal val="visible"/>
                                      </p:to>
                                    </p:set>
                                    <p:animEffect filter="fade" transition="in">
                                      <p:cBhvr>
                                        <p:cTn dur="1000"/>
                                        <p:tgtEl>
                                          <p:spTgt spid="5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3"/>
                                        </p:tgtEl>
                                        <p:attrNameLst>
                                          <p:attrName>style.visibility</p:attrName>
                                        </p:attrNameLst>
                                      </p:cBhvr>
                                      <p:to>
                                        <p:strVal val="visible"/>
                                      </p:to>
                                    </p:set>
                                    <p:animEffect filter="fade" transition="in">
                                      <p:cBhvr>
                                        <p:cTn dur="1000"/>
                                        <p:tgtEl>
                                          <p:spTgt spid="533"/>
                                        </p:tgtEl>
                                      </p:cBhvr>
                                    </p:animEffect>
                                  </p:childTnLst>
                                </p:cTn>
                              </p:par>
                              <p:par>
                                <p:cTn fill="hold" nodeType="withEffect" presetClass="entr" presetID="10" presetSubtype="0">
                                  <p:stCondLst>
                                    <p:cond delay="0"/>
                                  </p:stCondLst>
                                  <p:childTnLst>
                                    <p:set>
                                      <p:cBhvr>
                                        <p:cTn dur="1" fill="hold">
                                          <p:stCondLst>
                                            <p:cond delay="0"/>
                                          </p:stCondLst>
                                        </p:cTn>
                                        <p:tgtEl>
                                          <p:spTgt spid="534"/>
                                        </p:tgtEl>
                                        <p:attrNameLst>
                                          <p:attrName>style.visibility</p:attrName>
                                        </p:attrNameLst>
                                      </p:cBhvr>
                                      <p:to>
                                        <p:strVal val="visible"/>
                                      </p:to>
                                    </p:set>
                                    <p:animEffect filter="fade" transition="in">
                                      <p:cBhvr>
                                        <p:cTn dur="1000"/>
                                        <p:tgtEl>
                                          <p:spTgt spid="534"/>
                                        </p:tgtEl>
                                      </p:cBhvr>
                                    </p:animEffect>
                                  </p:childTnLst>
                                </p:cTn>
                              </p:par>
                              <p:par>
                                <p:cTn fill="hold" nodeType="withEffect" presetClass="entr" presetID="10" presetSubtype="0">
                                  <p:stCondLst>
                                    <p:cond delay="0"/>
                                  </p:stCondLst>
                                  <p:childTnLst>
                                    <p:set>
                                      <p:cBhvr>
                                        <p:cTn dur="1" fill="hold">
                                          <p:stCondLst>
                                            <p:cond delay="0"/>
                                          </p:stCondLst>
                                        </p:cTn>
                                        <p:tgtEl>
                                          <p:spTgt spid="532"/>
                                        </p:tgtEl>
                                        <p:attrNameLst>
                                          <p:attrName>style.visibility</p:attrName>
                                        </p:attrNameLst>
                                      </p:cBhvr>
                                      <p:to>
                                        <p:strVal val="visible"/>
                                      </p:to>
                                    </p:set>
                                    <p:animEffect filter="fade" transition="in">
                                      <p:cBhvr>
                                        <p:cTn dur="1000"/>
                                        <p:tgtEl>
                                          <p:spTgt spid="53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9" name="Shape 539"/>
        <p:cNvGrpSpPr/>
        <p:nvPr/>
      </p:nvGrpSpPr>
      <p:grpSpPr>
        <a:xfrm>
          <a:off x="0" y="0"/>
          <a:ext cx="0" cy="0"/>
          <a:chOff x="0" y="0"/>
          <a:chExt cx="0" cy="0"/>
        </a:xfrm>
      </p:grpSpPr>
      <p:sp>
        <p:nvSpPr>
          <p:cNvPr id="540" name="Google Shape;540;g31d032898ac_0_164"/>
          <p:cNvSpPr txBox="1"/>
          <p:nvPr>
            <p:ph type="title"/>
          </p:nvPr>
        </p:nvSpPr>
        <p:spPr>
          <a:xfrm>
            <a:off x="609600" y="233493"/>
            <a:ext cx="10969200" cy="715800"/>
          </a:xfrm>
          <a:prstGeom prst="rect">
            <a:avLst/>
          </a:prstGeom>
        </p:spPr>
        <p:txBody>
          <a:bodyPr anchorCtr="0" anchor="ctr" bIns="45700" lIns="45700" spcFirstLastPara="1" rIns="45700" wrap="square" tIns="45700">
            <a:normAutofit/>
          </a:bodyPr>
          <a:lstStyle/>
          <a:p>
            <a:pPr indent="0" lvl="0" marL="0" rtl="0" algn="l">
              <a:spcBef>
                <a:spcPts val="0"/>
              </a:spcBef>
              <a:spcAft>
                <a:spcPts val="0"/>
              </a:spcAft>
              <a:buNone/>
            </a:pPr>
            <a:r>
              <a:rPr lang="en-US"/>
              <a:t>Focusing on the LHC: a typical cycle (fill)</a:t>
            </a:r>
            <a:endParaRPr/>
          </a:p>
        </p:txBody>
      </p:sp>
      <p:sp>
        <p:nvSpPr>
          <p:cNvPr id="541" name="Google Shape;541;g31d032898ac_0_164"/>
          <p:cNvSpPr txBox="1"/>
          <p:nvPr>
            <p:ph idx="12" type="sldNum"/>
          </p:nvPr>
        </p:nvSpPr>
        <p:spPr>
          <a:xfrm>
            <a:off x="11293152" y="6408000"/>
            <a:ext cx="681300" cy="3651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SzPts val="1050"/>
              <a:buFont typeface="Arial"/>
              <a:buNone/>
            </a:pPr>
            <a:fld id="{00000000-1234-1234-1234-123412341234}" type="slidenum">
              <a:rPr lang="en-US"/>
              <a:t>‹#›</a:t>
            </a:fld>
            <a:endParaRPr/>
          </a:p>
        </p:txBody>
      </p:sp>
      <p:pic>
        <p:nvPicPr>
          <p:cNvPr id="542" name="Google Shape;542;g31d032898ac_0_164"/>
          <p:cNvPicPr preferRelativeResize="0"/>
          <p:nvPr/>
        </p:nvPicPr>
        <p:blipFill>
          <a:blip r:embed="rId3">
            <a:alphaModFix/>
          </a:blip>
          <a:stretch>
            <a:fillRect/>
          </a:stretch>
        </p:blipFill>
        <p:spPr>
          <a:xfrm>
            <a:off x="609600" y="1208543"/>
            <a:ext cx="7029450" cy="3390900"/>
          </a:xfrm>
          <a:prstGeom prst="rect">
            <a:avLst/>
          </a:prstGeom>
          <a:noFill/>
          <a:ln>
            <a:noFill/>
          </a:ln>
        </p:spPr>
      </p:pic>
      <p:sp>
        <p:nvSpPr>
          <p:cNvPr id="543" name="Google Shape;543;g31d032898ac_0_164"/>
          <p:cNvSpPr txBox="1"/>
          <p:nvPr/>
        </p:nvSpPr>
        <p:spPr>
          <a:xfrm>
            <a:off x="657525" y="4858700"/>
            <a:ext cx="1353300" cy="1046700"/>
          </a:xfrm>
          <a:prstGeom prst="rect">
            <a:avLst/>
          </a:prstGeom>
          <a:no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US"/>
              <a:t>Beam injection at low energy from SPS at 450 GeV</a:t>
            </a:r>
            <a:endParaRPr/>
          </a:p>
        </p:txBody>
      </p:sp>
      <p:sp>
        <p:nvSpPr>
          <p:cNvPr id="544" name="Google Shape;544;g31d032898ac_0_164"/>
          <p:cNvSpPr txBox="1"/>
          <p:nvPr/>
        </p:nvSpPr>
        <p:spPr>
          <a:xfrm>
            <a:off x="2150450" y="4858700"/>
            <a:ext cx="1353300" cy="1046700"/>
          </a:xfrm>
          <a:prstGeom prst="rect">
            <a:avLst/>
          </a:prstGeom>
          <a:noFill/>
          <a:ln cap="flat" cmpd="sng" w="9525">
            <a:solidFill>
              <a:srgbClr val="9900FF"/>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US"/>
              <a:t>Energy ramp from 450 GeV to 6.5 TeV</a:t>
            </a:r>
            <a:endParaRPr/>
          </a:p>
          <a:p>
            <a:pPr indent="0" lvl="0" marL="0" rtl="0" algn="l">
              <a:spcBef>
                <a:spcPts val="0"/>
              </a:spcBef>
              <a:spcAft>
                <a:spcPts val="0"/>
              </a:spcAft>
              <a:buNone/>
            </a:pPr>
            <a:r>
              <a:t/>
            </a:r>
            <a:endParaRPr/>
          </a:p>
        </p:txBody>
      </p:sp>
      <p:sp>
        <p:nvSpPr>
          <p:cNvPr id="545" name="Google Shape;545;g31d032898ac_0_164"/>
          <p:cNvSpPr txBox="1"/>
          <p:nvPr/>
        </p:nvSpPr>
        <p:spPr>
          <a:xfrm>
            <a:off x="3643375" y="4858700"/>
            <a:ext cx="1353300" cy="1046700"/>
          </a:xfrm>
          <a:prstGeom prst="rect">
            <a:avLst/>
          </a:prstGeom>
          <a:noFill/>
          <a:ln cap="flat" cmpd="sng" w="9525">
            <a:solidFill>
              <a:schemeClr val="accent3"/>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US"/>
              <a:t>Stable beams in collisions mode for 10-20h.</a:t>
            </a:r>
            <a:endParaRPr/>
          </a:p>
        </p:txBody>
      </p:sp>
      <p:sp>
        <p:nvSpPr>
          <p:cNvPr id="546" name="Google Shape;546;g31d032898ac_0_164"/>
          <p:cNvSpPr txBox="1"/>
          <p:nvPr/>
        </p:nvSpPr>
        <p:spPr>
          <a:xfrm>
            <a:off x="5136300" y="4858700"/>
            <a:ext cx="1353300" cy="1046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US"/>
              <a:t>Beam dump, either scheduled or accidental.</a:t>
            </a:r>
            <a:endParaRPr/>
          </a:p>
        </p:txBody>
      </p:sp>
      <p:sp>
        <p:nvSpPr>
          <p:cNvPr id="547" name="Google Shape;547;g31d032898ac_0_164"/>
          <p:cNvSpPr txBox="1"/>
          <p:nvPr/>
        </p:nvSpPr>
        <p:spPr>
          <a:xfrm>
            <a:off x="7854950" y="2071850"/>
            <a:ext cx="3727500" cy="29553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en-US" sz="1800"/>
              <a:t>LHC cycles are designed to deliver collisions to the experiments.</a:t>
            </a:r>
            <a:br>
              <a:rPr lang="en-US" sz="1800"/>
            </a:br>
            <a:endParaRPr sz="1800"/>
          </a:p>
          <a:p>
            <a:pPr indent="0" lvl="0" marL="0" rtl="0" algn="just">
              <a:spcBef>
                <a:spcPts val="0"/>
              </a:spcBef>
              <a:spcAft>
                <a:spcPts val="0"/>
              </a:spcAft>
              <a:buNone/>
            </a:pPr>
            <a:r>
              <a:rPr b="1" lang="en-US" sz="1800"/>
              <a:t>Goal:</a:t>
            </a:r>
            <a:r>
              <a:rPr lang="en-US" sz="1800"/>
              <a:t> maximize time-integrated luminosity.</a:t>
            </a:r>
            <a:endParaRPr sz="1800"/>
          </a:p>
          <a:p>
            <a:pPr indent="0" lvl="0" marL="0" rtl="0" algn="just">
              <a:spcBef>
                <a:spcPts val="0"/>
              </a:spcBef>
              <a:spcAft>
                <a:spcPts val="0"/>
              </a:spcAft>
              <a:buNone/>
            </a:pPr>
            <a:r>
              <a:t/>
            </a:r>
            <a:endParaRPr sz="1800"/>
          </a:p>
          <a:p>
            <a:pPr indent="0" lvl="0" marL="0" rtl="0" algn="just">
              <a:spcBef>
                <a:spcPts val="0"/>
              </a:spcBef>
              <a:spcAft>
                <a:spcPts val="0"/>
              </a:spcAft>
              <a:buNone/>
            </a:pPr>
            <a:r>
              <a:rPr b="1" lang="en-US" sz="1800"/>
              <a:t>Radiation to electronics (R2E)</a:t>
            </a:r>
            <a:r>
              <a:rPr lang="en-US" sz="1800"/>
              <a:t> failures in critical systems can lead to premature (undesired) beam dumps.</a:t>
            </a:r>
            <a:endParaRPr sz="1800"/>
          </a:p>
        </p:txBody>
      </p:sp>
      <p:sp>
        <p:nvSpPr>
          <p:cNvPr id="548" name="Google Shape;548;g31d032898ac_0_164"/>
          <p:cNvSpPr/>
          <p:nvPr/>
        </p:nvSpPr>
        <p:spPr>
          <a:xfrm>
            <a:off x="1837450" y="1438425"/>
            <a:ext cx="389700" cy="2616900"/>
          </a:xfrm>
          <a:prstGeom prst="rect">
            <a:avLst/>
          </a:prstGeom>
          <a:noFill/>
          <a:ln cap="flat" cmpd="sng" w="38100">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9" name="Google Shape;549;g31d032898ac_0_164"/>
          <p:cNvSpPr/>
          <p:nvPr/>
        </p:nvSpPr>
        <p:spPr>
          <a:xfrm>
            <a:off x="2227150" y="1438425"/>
            <a:ext cx="389700" cy="2616900"/>
          </a:xfrm>
          <a:prstGeom prst="rect">
            <a:avLst/>
          </a:prstGeom>
          <a:noFill/>
          <a:ln cap="flat" cmpd="sng" w="38100">
            <a:solidFill>
              <a:srgbClr val="99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0" name="Google Shape;550;g31d032898ac_0_164"/>
          <p:cNvSpPr/>
          <p:nvPr/>
        </p:nvSpPr>
        <p:spPr>
          <a:xfrm>
            <a:off x="2632250" y="1438425"/>
            <a:ext cx="3186300" cy="2616900"/>
          </a:xfrm>
          <a:prstGeom prst="rect">
            <a:avLst/>
          </a:prstGeom>
          <a:noFill/>
          <a:ln cap="flat" cmpd="sng" w="38100">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1" name="Google Shape;551;g31d032898ac_0_164"/>
          <p:cNvSpPr/>
          <p:nvPr/>
        </p:nvSpPr>
        <p:spPr>
          <a:xfrm>
            <a:off x="5833950" y="1438425"/>
            <a:ext cx="389700" cy="2616900"/>
          </a:xfrm>
          <a:prstGeom prst="rect">
            <a:avLst/>
          </a:prstGeom>
          <a:noFill/>
          <a:ln cap="flat" cmpd="sng" w="3810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52" name="Google Shape;552;g31d032898ac_0_164"/>
          <p:cNvCxnSpPr>
            <a:stCxn id="543" idx="0"/>
            <a:endCxn id="548" idx="2"/>
          </p:cNvCxnSpPr>
          <p:nvPr/>
        </p:nvCxnSpPr>
        <p:spPr>
          <a:xfrm flipH="1" rot="10800000">
            <a:off x="1334175" y="4055300"/>
            <a:ext cx="698100" cy="803400"/>
          </a:xfrm>
          <a:prstGeom prst="straightConnector1">
            <a:avLst/>
          </a:prstGeom>
          <a:noFill/>
          <a:ln cap="flat" cmpd="sng" w="38100">
            <a:solidFill>
              <a:srgbClr val="FF0000"/>
            </a:solidFill>
            <a:prstDash val="solid"/>
            <a:round/>
            <a:headEnd len="med" w="med" type="none"/>
            <a:tailEnd len="med" w="med" type="triangle"/>
          </a:ln>
        </p:spPr>
      </p:cxnSp>
      <p:cxnSp>
        <p:nvCxnSpPr>
          <p:cNvPr id="553" name="Google Shape;553;g31d032898ac_0_164"/>
          <p:cNvCxnSpPr>
            <a:stCxn id="545" idx="0"/>
            <a:endCxn id="550" idx="2"/>
          </p:cNvCxnSpPr>
          <p:nvPr/>
        </p:nvCxnSpPr>
        <p:spPr>
          <a:xfrm rot="10800000">
            <a:off x="4225525" y="4055300"/>
            <a:ext cx="94500" cy="803400"/>
          </a:xfrm>
          <a:prstGeom prst="straightConnector1">
            <a:avLst/>
          </a:prstGeom>
          <a:noFill/>
          <a:ln cap="flat" cmpd="sng" w="38100">
            <a:solidFill>
              <a:schemeClr val="accent3"/>
            </a:solidFill>
            <a:prstDash val="solid"/>
            <a:round/>
            <a:headEnd len="med" w="med" type="none"/>
            <a:tailEnd len="med" w="med" type="triangle"/>
          </a:ln>
        </p:spPr>
      </p:cxnSp>
      <p:cxnSp>
        <p:nvCxnSpPr>
          <p:cNvPr id="554" name="Google Shape;554;g31d032898ac_0_164"/>
          <p:cNvCxnSpPr>
            <a:stCxn id="544" idx="0"/>
            <a:endCxn id="549" idx="2"/>
          </p:cNvCxnSpPr>
          <p:nvPr/>
        </p:nvCxnSpPr>
        <p:spPr>
          <a:xfrm rot="10800000">
            <a:off x="2422100" y="4055300"/>
            <a:ext cx="405000" cy="803400"/>
          </a:xfrm>
          <a:prstGeom prst="straightConnector1">
            <a:avLst/>
          </a:prstGeom>
          <a:noFill/>
          <a:ln cap="flat" cmpd="sng" w="38100">
            <a:solidFill>
              <a:srgbClr val="9900FF"/>
            </a:solidFill>
            <a:prstDash val="solid"/>
            <a:round/>
            <a:headEnd len="med" w="med" type="none"/>
            <a:tailEnd len="med" w="med" type="triangle"/>
          </a:ln>
        </p:spPr>
      </p:cxnSp>
      <p:cxnSp>
        <p:nvCxnSpPr>
          <p:cNvPr id="555" name="Google Shape;555;g31d032898ac_0_164"/>
          <p:cNvCxnSpPr>
            <a:stCxn id="546" idx="0"/>
            <a:endCxn id="551" idx="2"/>
          </p:cNvCxnSpPr>
          <p:nvPr/>
        </p:nvCxnSpPr>
        <p:spPr>
          <a:xfrm flipH="1" rot="10800000">
            <a:off x="5812950" y="4055300"/>
            <a:ext cx="216000" cy="803400"/>
          </a:xfrm>
          <a:prstGeom prst="straightConnector1">
            <a:avLst/>
          </a:prstGeom>
          <a:noFill/>
          <a:ln cap="flat" cmpd="sng" w="38100">
            <a:solidFill>
              <a:schemeClr val="dk2"/>
            </a:solidFill>
            <a:prstDash val="solid"/>
            <a:round/>
            <a:headEnd len="med" w="med"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3"/>
                                        </p:tgtEl>
                                        <p:attrNameLst>
                                          <p:attrName>style.visibility</p:attrName>
                                        </p:attrNameLst>
                                      </p:cBhvr>
                                      <p:to>
                                        <p:strVal val="visible"/>
                                      </p:to>
                                    </p:set>
                                    <p:animEffect filter="fade" transition="in">
                                      <p:cBhvr>
                                        <p:cTn dur="1000"/>
                                        <p:tgtEl>
                                          <p:spTgt spid="543"/>
                                        </p:tgtEl>
                                      </p:cBhvr>
                                    </p:animEffect>
                                  </p:childTnLst>
                                </p:cTn>
                              </p:par>
                              <p:par>
                                <p:cTn fill="hold" nodeType="withEffect" presetClass="entr" presetID="10" presetSubtype="0">
                                  <p:stCondLst>
                                    <p:cond delay="0"/>
                                  </p:stCondLst>
                                  <p:childTnLst>
                                    <p:set>
                                      <p:cBhvr>
                                        <p:cTn dur="1" fill="hold">
                                          <p:stCondLst>
                                            <p:cond delay="0"/>
                                          </p:stCondLst>
                                        </p:cTn>
                                        <p:tgtEl>
                                          <p:spTgt spid="552"/>
                                        </p:tgtEl>
                                        <p:attrNameLst>
                                          <p:attrName>style.visibility</p:attrName>
                                        </p:attrNameLst>
                                      </p:cBhvr>
                                      <p:to>
                                        <p:strVal val="visible"/>
                                      </p:to>
                                    </p:set>
                                    <p:animEffect filter="fade" transition="in">
                                      <p:cBhvr>
                                        <p:cTn dur="1000"/>
                                        <p:tgtEl>
                                          <p:spTgt spid="552"/>
                                        </p:tgtEl>
                                      </p:cBhvr>
                                    </p:animEffect>
                                  </p:childTnLst>
                                </p:cTn>
                              </p:par>
                              <p:par>
                                <p:cTn fill="hold" nodeType="withEffect" presetClass="entr" presetID="10" presetSubtype="0">
                                  <p:stCondLst>
                                    <p:cond delay="0"/>
                                  </p:stCondLst>
                                  <p:childTnLst>
                                    <p:set>
                                      <p:cBhvr>
                                        <p:cTn dur="1" fill="hold">
                                          <p:stCondLst>
                                            <p:cond delay="0"/>
                                          </p:stCondLst>
                                        </p:cTn>
                                        <p:tgtEl>
                                          <p:spTgt spid="548"/>
                                        </p:tgtEl>
                                        <p:attrNameLst>
                                          <p:attrName>style.visibility</p:attrName>
                                        </p:attrNameLst>
                                      </p:cBhvr>
                                      <p:to>
                                        <p:strVal val="visible"/>
                                      </p:to>
                                    </p:set>
                                    <p:animEffect filter="fade" transition="in">
                                      <p:cBhvr>
                                        <p:cTn dur="1000"/>
                                        <p:tgtEl>
                                          <p:spTgt spid="5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9"/>
                                        </p:tgtEl>
                                        <p:attrNameLst>
                                          <p:attrName>style.visibility</p:attrName>
                                        </p:attrNameLst>
                                      </p:cBhvr>
                                      <p:to>
                                        <p:strVal val="visible"/>
                                      </p:to>
                                    </p:set>
                                    <p:animEffect filter="fade" transition="in">
                                      <p:cBhvr>
                                        <p:cTn dur="1000"/>
                                        <p:tgtEl>
                                          <p:spTgt spid="549"/>
                                        </p:tgtEl>
                                      </p:cBhvr>
                                    </p:animEffect>
                                  </p:childTnLst>
                                </p:cTn>
                              </p:par>
                              <p:par>
                                <p:cTn fill="hold" nodeType="withEffect" presetClass="entr" presetID="10" presetSubtype="0">
                                  <p:stCondLst>
                                    <p:cond delay="0"/>
                                  </p:stCondLst>
                                  <p:childTnLst>
                                    <p:set>
                                      <p:cBhvr>
                                        <p:cTn dur="1" fill="hold">
                                          <p:stCondLst>
                                            <p:cond delay="0"/>
                                          </p:stCondLst>
                                        </p:cTn>
                                        <p:tgtEl>
                                          <p:spTgt spid="554"/>
                                        </p:tgtEl>
                                        <p:attrNameLst>
                                          <p:attrName>style.visibility</p:attrName>
                                        </p:attrNameLst>
                                      </p:cBhvr>
                                      <p:to>
                                        <p:strVal val="visible"/>
                                      </p:to>
                                    </p:set>
                                    <p:animEffect filter="fade" transition="in">
                                      <p:cBhvr>
                                        <p:cTn dur="1000"/>
                                        <p:tgtEl>
                                          <p:spTgt spid="554"/>
                                        </p:tgtEl>
                                      </p:cBhvr>
                                    </p:animEffect>
                                  </p:childTnLst>
                                </p:cTn>
                              </p:par>
                              <p:par>
                                <p:cTn fill="hold" nodeType="withEffect" presetClass="entr" presetID="10" presetSubtype="0">
                                  <p:stCondLst>
                                    <p:cond delay="0"/>
                                  </p:stCondLst>
                                  <p:childTnLst>
                                    <p:set>
                                      <p:cBhvr>
                                        <p:cTn dur="1" fill="hold">
                                          <p:stCondLst>
                                            <p:cond delay="0"/>
                                          </p:stCondLst>
                                        </p:cTn>
                                        <p:tgtEl>
                                          <p:spTgt spid="544"/>
                                        </p:tgtEl>
                                        <p:attrNameLst>
                                          <p:attrName>style.visibility</p:attrName>
                                        </p:attrNameLst>
                                      </p:cBhvr>
                                      <p:to>
                                        <p:strVal val="visible"/>
                                      </p:to>
                                    </p:set>
                                    <p:animEffect filter="fade" transition="in">
                                      <p:cBhvr>
                                        <p:cTn dur="1000"/>
                                        <p:tgtEl>
                                          <p:spTgt spid="5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50"/>
                                        </p:tgtEl>
                                        <p:attrNameLst>
                                          <p:attrName>style.visibility</p:attrName>
                                        </p:attrNameLst>
                                      </p:cBhvr>
                                      <p:to>
                                        <p:strVal val="visible"/>
                                      </p:to>
                                    </p:set>
                                    <p:animEffect filter="fade" transition="in">
                                      <p:cBhvr>
                                        <p:cTn dur="1000"/>
                                        <p:tgtEl>
                                          <p:spTgt spid="550"/>
                                        </p:tgtEl>
                                      </p:cBhvr>
                                    </p:animEffect>
                                  </p:childTnLst>
                                </p:cTn>
                              </p:par>
                              <p:par>
                                <p:cTn fill="hold" nodeType="withEffect" presetClass="entr" presetID="10" presetSubtype="0">
                                  <p:stCondLst>
                                    <p:cond delay="0"/>
                                  </p:stCondLst>
                                  <p:childTnLst>
                                    <p:set>
                                      <p:cBhvr>
                                        <p:cTn dur="1" fill="hold">
                                          <p:stCondLst>
                                            <p:cond delay="0"/>
                                          </p:stCondLst>
                                        </p:cTn>
                                        <p:tgtEl>
                                          <p:spTgt spid="553"/>
                                        </p:tgtEl>
                                        <p:attrNameLst>
                                          <p:attrName>style.visibility</p:attrName>
                                        </p:attrNameLst>
                                      </p:cBhvr>
                                      <p:to>
                                        <p:strVal val="visible"/>
                                      </p:to>
                                    </p:set>
                                    <p:animEffect filter="fade" transition="in">
                                      <p:cBhvr>
                                        <p:cTn dur="1000"/>
                                        <p:tgtEl>
                                          <p:spTgt spid="553"/>
                                        </p:tgtEl>
                                      </p:cBhvr>
                                    </p:animEffect>
                                  </p:childTnLst>
                                </p:cTn>
                              </p:par>
                              <p:par>
                                <p:cTn fill="hold" nodeType="withEffect" presetClass="entr" presetID="10" presetSubtype="0">
                                  <p:stCondLst>
                                    <p:cond delay="0"/>
                                  </p:stCondLst>
                                  <p:childTnLst>
                                    <p:set>
                                      <p:cBhvr>
                                        <p:cTn dur="1" fill="hold">
                                          <p:stCondLst>
                                            <p:cond delay="0"/>
                                          </p:stCondLst>
                                        </p:cTn>
                                        <p:tgtEl>
                                          <p:spTgt spid="545"/>
                                        </p:tgtEl>
                                        <p:attrNameLst>
                                          <p:attrName>style.visibility</p:attrName>
                                        </p:attrNameLst>
                                      </p:cBhvr>
                                      <p:to>
                                        <p:strVal val="visible"/>
                                      </p:to>
                                    </p:set>
                                    <p:animEffect filter="fade" transition="in">
                                      <p:cBhvr>
                                        <p:cTn dur="1000"/>
                                        <p:tgtEl>
                                          <p:spTgt spid="5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51"/>
                                        </p:tgtEl>
                                        <p:attrNameLst>
                                          <p:attrName>style.visibility</p:attrName>
                                        </p:attrNameLst>
                                      </p:cBhvr>
                                      <p:to>
                                        <p:strVal val="visible"/>
                                      </p:to>
                                    </p:set>
                                    <p:animEffect filter="fade" transition="in">
                                      <p:cBhvr>
                                        <p:cTn dur="1000"/>
                                        <p:tgtEl>
                                          <p:spTgt spid="551"/>
                                        </p:tgtEl>
                                      </p:cBhvr>
                                    </p:animEffect>
                                  </p:childTnLst>
                                </p:cTn>
                              </p:par>
                              <p:par>
                                <p:cTn fill="hold" nodeType="withEffect" presetClass="entr" presetID="10" presetSubtype="0">
                                  <p:stCondLst>
                                    <p:cond delay="0"/>
                                  </p:stCondLst>
                                  <p:childTnLst>
                                    <p:set>
                                      <p:cBhvr>
                                        <p:cTn dur="1" fill="hold">
                                          <p:stCondLst>
                                            <p:cond delay="0"/>
                                          </p:stCondLst>
                                        </p:cTn>
                                        <p:tgtEl>
                                          <p:spTgt spid="555"/>
                                        </p:tgtEl>
                                        <p:attrNameLst>
                                          <p:attrName>style.visibility</p:attrName>
                                        </p:attrNameLst>
                                      </p:cBhvr>
                                      <p:to>
                                        <p:strVal val="visible"/>
                                      </p:to>
                                    </p:set>
                                    <p:animEffect filter="fade" transition="in">
                                      <p:cBhvr>
                                        <p:cTn dur="1000"/>
                                        <p:tgtEl>
                                          <p:spTgt spid="555"/>
                                        </p:tgtEl>
                                      </p:cBhvr>
                                    </p:animEffect>
                                  </p:childTnLst>
                                </p:cTn>
                              </p:par>
                              <p:par>
                                <p:cTn fill="hold" nodeType="withEffect" presetClass="entr" presetID="10" presetSubtype="0">
                                  <p:stCondLst>
                                    <p:cond delay="0"/>
                                  </p:stCondLst>
                                  <p:childTnLst>
                                    <p:set>
                                      <p:cBhvr>
                                        <p:cTn dur="1" fill="hold">
                                          <p:stCondLst>
                                            <p:cond delay="0"/>
                                          </p:stCondLst>
                                        </p:cTn>
                                        <p:tgtEl>
                                          <p:spTgt spid="546"/>
                                        </p:tgtEl>
                                        <p:attrNameLst>
                                          <p:attrName>style.visibility</p:attrName>
                                        </p:attrNameLst>
                                      </p:cBhvr>
                                      <p:to>
                                        <p:strVal val="visible"/>
                                      </p:to>
                                    </p:set>
                                    <p:animEffect filter="fade" transition="in">
                                      <p:cBhvr>
                                        <p:cTn dur="1000"/>
                                        <p:tgtEl>
                                          <p:spTgt spid="5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7">
                                            <p:txEl>
                                              <p:pRg end="0" st="0"/>
                                            </p:txEl>
                                          </p:spTgt>
                                        </p:tgtEl>
                                        <p:attrNameLst>
                                          <p:attrName>style.visibility</p:attrName>
                                        </p:attrNameLst>
                                      </p:cBhvr>
                                      <p:to>
                                        <p:strVal val="visible"/>
                                      </p:to>
                                    </p:set>
                                    <p:animEffect filter="fade" transition="in">
                                      <p:cBhvr>
                                        <p:cTn dur="1000"/>
                                        <p:tgtEl>
                                          <p:spTgt spid="54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7">
                                            <p:txEl>
                                              <p:pRg end="1" st="1"/>
                                            </p:txEl>
                                          </p:spTgt>
                                        </p:tgtEl>
                                        <p:attrNameLst>
                                          <p:attrName>style.visibility</p:attrName>
                                        </p:attrNameLst>
                                      </p:cBhvr>
                                      <p:to>
                                        <p:strVal val="visible"/>
                                      </p:to>
                                    </p:set>
                                    <p:animEffect filter="fade" transition="in">
                                      <p:cBhvr>
                                        <p:cTn dur="1000"/>
                                        <p:tgtEl>
                                          <p:spTgt spid="54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7">
                                            <p:txEl>
                                              <p:pRg end="2" st="2"/>
                                            </p:txEl>
                                          </p:spTgt>
                                        </p:tgtEl>
                                        <p:attrNameLst>
                                          <p:attrName>style.visibility</p:attrName>
                                        </p:attrNameLst>
                                      </p:cBhvr>
                                      <p:to>
                                        <p:strVal val="visible"/>
                                      </p:to>
                                    </p:set>
                                    <p:animEffect filter="fade" transition="in">
                                      <p:cBhvr>
                                        <p:cTn dur="1000"/>
                                        <p:tgtEl>
                                          <p:spTgt spid="54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7">
                                            <p:txEl>
                                              <p:pRg end="3" st="3"/>
                                            </p:txEl>
                                          </p:spTgt>
                                        </p:tgtEl>
                                        <p:attrNameLst>
                                          <p:attrName>style.visibility</p:attrName>
                                        </p:attrNameLst>
                                      </p:cBhvr>
                                      <p:to>
                                        <p:strVal val="visible"/>
                                      </p:to>
                                    </p:set>
                                    <p:animEffect filter="fade" transition="in">
                                      <p:cBhvr>
                                        <p:cTn dur="1000"/>
                                        <p:tgtEl>
                                          <p:spTgt spid="547">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9" name="Shape 559"/>
        <p:cNvGrpSpPr/>
        <p:nvPr/>
      </p:nvGrpSpPr>
      <p:grpSpPr>
        <a:xfrm>
          <a:off x="0" y="0"/>
          <a:ext cx="0" cy="0"/>
          <a:chOff x="0" y="0"/>
          <a:chExt cx="0" cy="0"/>
        </a:xfrm>
      </p:grpSpPr>
      <p:sp>
        <p:nvSpPr>
          <p:cNvPr id="560" name="Google Shape;560;g31d032898ac_0_251"/>
          <p:cNvSpPr txBox="1"/>
          <p:nvPr>
            <p:ph idx="12" type="sldNum"/>
          </p:nvPr>
        </p:nvSpPr>
        <p:spPr>
          <a:xfrm>
            <a:off x="11293152" y="6408000"/>
            <a:ext cx="6813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050"/>
              <a:buFont typeface="Arial"/>
              <a:buNone/>
            </a:pPr>
            <a:fld id="{00000000-1234-1234-1234-123412341234}" type="slidenum">
              <a:rPr lang="en-US"/>
              <a:t>‹#›</a:t>
            </a:fld>
            <a:endParaRPr/>
          </a:p>
        </p:txBody>
      </p:sp>
      <p:sp>
        <p:nvSpPr>
          <p:cNvPr id="561" name="Google Shape;561;g31d032898ac_0_251"/>
          <p:cNvSpPr txBox="1"/>
          <p:nvPr>
            <p:ph type="title"/>
          </p:nvPr>
        </p:nvSpPr>
        <p:spPr>
          <a:xfrm>
            <a:off x="611400" y="193668"/>
            <a:ext cx="10969200" cy="715800"/>
          </a:xfrm>
          <a:prstGeom prst="rect">
            <a:avLst/>
          </a:prstGeom>
          <a:noFill/>
          <a:ln>
            <a:noFill/>
          </a:ln>
        </p:spPr>
        <p:txBody>
          <a:bodyPr anchorCtr="0" anchor="ctr" bIns="45700" lIns="45700" spcFirstLastPara="1" rIns="45700" wrap="square" tIns="45700">
            <a:normAutofit/>
          </a:bodyPr>
          <a:lstStyle/>
          <a:p>
            <a:pPr indent="0" lvl="0" marL="0" rtl="0" algn="l">
              <a:lnSpc>
                <a:spcPct val="100000"/>
              </a:lnSpc>
              <a:spcBef>
                <a:spcPts val="0"/>
              </a:spcBef>
              <a:spcAft>
                <a:spcPts val="0"/>
              </a:spcAft>
              <a:buSzPts val="2000"/>
              <a:buNone/>
            </a:pPr>
            <a:r>
              <a:rPr lang="en-US"/>
              <a:t>Radiation to electronics @CERN</a:t>
            </a:r>
            <a:endParaRPr/>
          </a:p>
        </p:txBody>
      </p:sp>
      <p:sp>
        <p:nvSpPr>
          <p:cNvPr id="562" name="Google Shape;562;g31d032898ac_0_251"/>
          <p:cNvSpPr txBox="1"/>
          <p:nvPr>
            <p:ph idx="1" type="body"/>
          </p:nvPr>
        </p:nvSpPr>
        <p:spPr>
          <a:xfrm>
            <a:off x="609600" y="1245525"/>
            <a:ext cx="5904900" cy="4821900"/>
          </a:xfrm>
          <a:prstGeom prst="rect">
            <a:avLst/>
          </a:prstGeom>
          <a:noFill/>
          <a:ln>
            <a:noFill/>
          </a:ln>
        </p:spPr>
        <p:txBody>
          <a:bodyPr anchorCtr="0" anchor="t" bIns="45700" lIns="91425" spcFirstLastPara="1" rIns="91425" wrap="square" tIns="45700">
            <a:normAutofit lnSpcReduction="10000"/>
          </a:bodyPr>
          <a:lstStyle/>
          <a:p>
            <a:pPr indent="-342900" lvl="0" marL="450000" rtl="0" algn="just">
              <a:lnSpc>
                <a:spcPct val="115000"/>
              </a:lnSpc>
              <a:spcBef>
                <a:spcPts val="1000"/>
              </a:spcBef>
              <a:spcAft>
                <a:spcPts val="0"/>
              </a:spcAft>
              <a:buClr>
                <a:srgbClr val="203864"/>
              </a:buClr>
              <a:buSzPts val="1800"/>
              <a:buChar char="•"/>
            </a:pPr>
            <a:r>
              <a:rPr b="0" lang="en-US" sz="1800"/>
              <a:t>The </a:t>
            </a:r>
            <a:r>
              <a:rPr b="0" lang="en-US" sz="1800">
                <a:solidFill>
                  <a:srgbClr val="5AA3D9"/>
                </a:solidFill>
              </a:rPr>
              <a:t>radiation to electronics (R2E)</a:t>
            </a:r>
            <a:r>
              <a:rPr b="0" lang="en-US" sz="1800"/>
              <a:t> project has the main responsibility to mitigate the issue of premature beam dumps due to electronics failures caused by radiation.</a:t>
            </a:r>
            <a:endParaRPr b="0" sz="1800"/>
          </a:p>
          <a:p>
            <a:pPr indent="-342900" lvl="0" marL="450000" rtl="0" algn="just">
              <a:lnSpc>
                <a:spcPct val="115000"/>
              </a:lnSpc>
              <a:spcBef>
                <a:spcPts val="1000"/>
              </a:spcBef>
              <a:spcAft>
                <a:spcPts val="0"/>
              </a:spcAft>
              <a:buClr>
                <a:srgbClr val="203864"/>
              </a:buClr>
              <a:buSzPts val="1800"/>
              <a:buChar char="•"/>
            </a:pPr>
            <a:r>
              <a:rPr b="0" lang="en-US" sz="1800"/>
              <a:t>Mitigation techniques can consist of:</a:t>
            </a:r>
            <a:br>
              <a:rPr b="0" lang="en-US" sz="1800"/>
            </a:br>
            <a:r>
              <a:rPr b="0" lang="en-US" sz="1800"/>
              <a:t>i) (re)placement of shieldings and repositioning of equipment;</a:t>
            </a:r>
            <a:br>
              <a:rPr b="0" lang="en-US" sz="1800"/>
            </a:br>
            <a:r>
              <a:rPr b="0" lang="en-US" sz="1800"/>
              <a:t>ii) now switching to prevention measures, e.g. a foreseen </a:t>
            </a:r>
            <a:r>
              <a:rPr b="0" lang="en-US" sz="1800">
                <a:solidFill>
                  <a:schemeClr val="accent4"/>
                </a:solidFill>
              </a:rPr>
              <a:t>radiation hardness assurance (RHA)</a:t>
            </a:r>
            <a:r>
              <a:rPr b="0" lang="en-US" sz="1800"/>
              <a:t> procedure for new electronics systems.</a:t>
            </a:r>
            <a:endParaRPr b="0" sz="1800"/>
          </a:p>
          <a:p>
            <a:pPr indent="-342900" lvl="0" marL="457200" rtl="0" algn="just">
              <a:lnSpc>
                <a:spcPct val="115000"/>
              </a:lnSpc>
              <a:spcBef>
                <a:spcPts val="1000"/>
              </a:spcBef>
              <a:spcAft>
                <a:spcPts val="0"/>
              </a:spcAft>
              <a:buClr>
                <a:srgbClr val="203864"/>
              </a:buClr>
              <a:buSzPts val="1800"/>
              <a:buChar char="•"/>
            </a:pPr>
            <a:r>
              <a:rPr b="0" lang="en-US" sz="1800"/>
              <a:t>The </a:t>
            </a:r>
            <a:r>
              <a:rPr b="0" lang="en-US" sz="1800">
                <a:solidFill>
                  <a:srgbClr val="5AA3D9"/>
                </a:solidFill>
              </a:rPr>
              <a:t>monitoring</a:t>
            </a:r>
            <a:r>
              <a:rPr b="0" lang="en-US" sz="1800"/>
              <a:t> and </a:t>
            </a:r>
            <a:r>
              <a:rPr b="0" lang="en-US" sz="1800">
                <a:solidFill>
                  <a:schemeClr val="accent1"/>
                </a:solidFill>
              </a:rPr>
              <a:t>calculation</a:t>
            </a:r>
            <a:r>
              <a:rPr b="0" lang="en-US" sz="1800"/>
              <a:t> Working Group (MCWG) in the R2E context characterizes the radiation environment by means of analysing </a:t>
            </a:r>
            <a:r>
              <a:rPr b="0" lang="en-US" sz="1800">
                <a:solidFill>
                  <a:srgbClr val="5AA3D9"/>
                </a:solidFill>
              </a:rPr>
              <a:t>data from different radiation monitors</a:t>
            </a:r>
            <a:r>
              <a:rPr b="0" lang="en-US" sz="1800"/>
              <a:t> and of </a:t>
            </a:r>
            <a:r>
              <a:rPr b="0" lang="en-US" sz="1800">
                <a:solidFill>
                  <a:schemeClr val="accent1"/>
                </a:solidFill>
              </a:rPr>
              <a:t>FLUKA simulations</a:t>
            </a:r>
            <a:r>
              <a:rPr b="0" lang="en-US" sz="1800"/>
              <a:t>. </a:t>
            </a:r>
            <a:endParaRPr b="0" sz="1800"/>
          </a:p>
        </p:txBody>
      </p:sp>
      <p:pic>
        <p:nvPicPr>
          <p:cNvPr id="563" name="Google Shape;563;g31d032898ac_0_251"/>
          <p:cNvPicPr preferRelativeResize="0"/>
          <p:nvPr/>
        </p:nvPicPr>
        <p:blipFill>
          <a:blip r:embed="rId3">
            <a:alphaModFix/>
          </a:blip>
          <a:stretch>
            <a:fillRect/>
          </a:stretch>
        </p:blipFill>
        <p:spPr>
          <a:xfrm>
            <a:off x="8534676" y="3177618"/>
            <a:ext cx="3197202" cy="3003432"/>
          </a:xfrm>
          <a:prstGeom prst="rect">
            <a:avLst/>
          </a:prstGeom>
          <a:noFill/>
          <a:ln>
            <a:noFill/>
          </a:ln>
        </p:spPr>
      </p:pic>
      <p:pic>
        <p:nvPicPr>
          <p:cNvPr id="564" name="Google Shape;564;g31d032898ac_0_251"/>
          <p:cNvPicPr preferRelativeResize="0"/>
          <p:nvPr/>
        </p:nvPicPr>
        <p:blipFill>
          <a:blip r:embed="rId4">
            <a:alphaModFix/>
          </a:blip>
          <a:stretch>
            <a:fillRect/>
          </a:stretch>
        </p:blipFill>
        <p:spPr>
          <a:xfrm>
            <a:off x="7098775" y="1168275"/>
            <a:ext cx="2252575" cy="28129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62">
                                            <p:txEl>
                                              <p:pRg end="0" st="0"/>
                                            </p:txEl>
                                          </p:spTgt>
                                        </p:tgtEl>
                                        <p:attrNameLst>
                                          <p:attrName>style.visibility</p:attrName>
                                        </p:attrNameLst>
                                      </p:cBhvr>
                                      <p:to>
                                        <p:strVal val="visible"/>
                                      </p:to>
                                    </p:set>
                                    <p:animEffect filter="fade" transition="in">
                                      <p:cBhvr>
                                        <p:cTn dur="1000"/>
                                        <p:tgtEl>
                                          <p:spTgt spid="56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62">
                                            <p:txEl>
                                              <p:pRg end="1" st="1"/>
                                            </p:txEl>
                                          </p:spTgt>
                                        </p:tgtEl>
                                        <p:attrNameLst>
                                          <p:attrName>style.visibility</p:attrName>
                                        </p:attrNameLst>
                                      </p:cBhvr>
                                      <p:to>
                                        <p:strVal val="visible"/>
                                      </p:to>
                                    </p:set>
                                    <p:animEffect filter="fade" transition="in">
                                      <p:cBhvr>
                                        <p:cTn dur="1000"/>
                                        <p:tgtEl>
                                          <p:spTgt spid="56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62">
                                            <p:txEl>
                                              <p:pRg end="2" st="2"/>
                                            </p:txEl>
                                          </p:spTgt>
                                        </p:tgtEl>
                                        <p:attrNameLst>
                                          <p:attrName>style.visibility</p:attrName>
                                        </p:attrNameLst>
                                      </p:cBhvr>
                                      <p:to>
                                        <p:strVal val="visible"/>
                                      </p:to>
                                    </p:set>
                                    <p:animEffect filter="fade" transition="in">
                                      <p:cBhvr>
                                        <p:cTn dur="1000"/>
                                        <p:tgtEl>
                                          <p:spTgt spid="562">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9" name="Shape 569"/>
        <p:cNvGrpSpPr/>
        <p:nvPr/>
      </p:nvGrpSpPr>
      <p:grpSpPr>
        <a:xfrm>
          <a:off x="0" y="0"/>
          <a:ext cx="0" cy="0"/>
          <a:chOff x="0" y="0"/>
          <a:chExt cx="0" cy="0"/>
        </a:xfrm>
      </p:grpSpPr>
      <p:sp>
        <p:nvSpPr>
          <p:cNvPr id="570" name="Google Shape;570;g31d1eeaaaca_0_9"/>
          <p:cNvSpPr txBox="1"/>
          <p:nvPr>
            <p:ph idx="4294967295" type="title"/>
          </p:nvPr>
        </p:nvSpPr>
        <p:spPr>
          <a:xfrm>
            <a:off x="407988" y="365125"/>
            <a:ext cx="11380800" cy="10842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rgbClr val="000000"/>
              </a:buClr>
              <a:buSzPts val="1800"/>
              <a:buFont typeface="Arial"/>
              <a:buNone/>
            </a:pPr>
            <a:r>
              <a:rPr lang="en-US"/>
              <a:t>Radiation Monitors (also) used for R2E  purposes </a:t>
            </a:r>
            <a:endParaRPr/>
          </a:p>
          <a:p>
            <a:pPr indent="0" lvl="0" marL="0" rtl="0" algn="l">
              <a:lnSpc>
                <a:spcPct val="90000"/>
              </a:lnSpc>
              <a:spcBef>
                <a:spcPts val="0"/>
              </a:spcBef>
              <a:spcAft>
                <a:spcPts val="0"/>
              </a:spcAft>
              <a:buSzPts val="3600"/>
              <a:buNone/>
            </a:pPr>
            <a:r>
              <a:t/>
            </a:r>
            <a:endParaRPr/>
          </a:p>
        </p:txBody>
      </p:sp>
      <p:sp>
        <p:nvSpPr>
          <p:cNvPr id="571" name="Google Shape;571;g31d1eeaaaca_0_9"/>
          <p:cNvSpPr txBox="1"/>
          <p:nvPr>
            <p:ph idx="12" type="sldNum"/>
          </p:nvPr>
        </p:nvSpPr>
        <p:spPr>
          <a:xfrm>
            <a:off x="113693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grpSp>
        <p:nvGrpSpPr>
          <p:cNvPr id="572" name="Google Shape;572;g31d1eeaaaca_0_9"/>
          <p:cNvGrpSpPr/>
          <p:nvPr/>
        </p:nvGrpSpPr>
        <p:grpSpPr>
          <a:xfrm>
            <a:off x="6089363" y="1170848"/>
            <a:ext cx="5410266" cy="2572260"/>
            <a:chOff x="3216519" y="1002150"/>
            <a:chExt cx="1944600" cy="1569600"/>
          </a:xfrm>
        </p:grpSpPr>
        <p:sp>
          <p:nvSpPr>
            <p:cNvPr id="573" name="Google Shape;573;g31d1eeaaaca_0_9"/>
            <p:cNvSpPr/>
            <p:nvPr/>
          </p:nvSpPr>
          <p:spPr>
            <a:xfrm flipH="1">
              <a:off x="3216519" y="1002150"/>
              <a:ext cx="1944600" cy="1569600"/>
            </a:xfrm>
            <a:prstGeom prst="round2DiagRect">
              <a:avLst>
                <a:gd fmla="val 0" name="adj1"/>
                <a:gd fmla="val 17764" name="adj2"/>
              </a:avLst>
            </a:prstGeom>
            <a:solidFill>
              <a:srgbClr val="0D5CDF"/>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 name="Google Shape;574;g31d1eeaaaca_0_9"/>
            <p:cNvSpPr txBox="1"/>
            <p:nvPr/>
          </p:nvSpPr>
          <p:spPr>
            <a:xfrm>
              <a:off x="3461158" y="1128311"/>
              <a:ext cx="1611000" cy="4599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FFFFFF"/>
                  </a:solidFill>
                  <a:latin typeface="Roboto"/>
                  <a:ea typeface="Roboto"/>
                  <a:cs typeface="Roboto"/>
                  <a:sym typeface="Roboto"/>
                </a:rPr>
                <a:t>2. </a:t>
              </a:r>
              <a:r>
                <a:rPr b="1" lang="en-US" sz="1800">
                  <a:solidFill>
                    <a:srgbClr val="FFFFFF"/>
                  </a:solidFill>
                  <a:latin typeface="Roboto"/>
                  <a:ea typeface="Roboto"/>
                  <a:cs typeface="Roboto"/>
                  <a:sym typeface="Roboto"/>
                </a:rPr>
                <a:t>Radiation monitors (RadMONs) [2-4]</a:t>
              </a:r>
              <a:endParaRPr b="1" sz="1800">
                <a:solidFill>
                  <a:srgbClr val="FFFFFF"/>
                </a:solidFill>
                <a:latin typeface="Roboto"/>
                <a:ea typeface="Roboto"/>
                <a:cs typeface="Roboto"/>
                <a:sym typeface="Roboto"/>
              </a:endParaRPr>
            </a:p>
          </p:txBody>
        </p:sp>
        <p:sp>
          <p:nvSpPr>
            <p:cNvPr id="575" name="Google Shape;575;g31d1eeaaaca_0_9"/>
            <p:cNvSpPr txBox="1"/>
            <p:nvPr/>
          </p:nvSpPr>
          <p:spPr>
            <a:xfrm>
              <a:off x="3461163" y="1413765"/>
              <a:ext cx="1451700" cy="512400"/>
            </a:xfrm>
            <a:prstGeom prst="rect">
              <a:avLst/>
            </a:prstGeom>
            <a:noFill/>
            <a:ln>
              <a:noFill/>
            </a:ln>
          </p:spPr>
          <p:txBody>
            <a:bodyPr anchorCtr="0" anchor="t" bIns="121900" lIns="121900" spcFirstLastPara="1" rIns="121900" wrap="square" tIns="121900">
              <a:noAutofit/>
            </a:bodyPr>
            <a:lstStyle/>
            <a:p>
              <a:pPr indent="0" lvl="0" marL="0" rtl="0" algn="l">
                <a:lnSpc>
                  <a:spcPct val="115000"/>
                </a:lnSpc>
                <a:spcBef>
                  <a:spcPts val="0"/>
                </a:spcBef>
                <a:spcAft>
                  <a:spcPts val="0"/>
                </a:spcAft>
                <a:buNone/>
              </a:pPr>
              <a:r>
                <a:rPr lang="en-US">
                  <a:solidFill>
                    <a:srgbClr val="FFFFFF"/>
                  </a:solidFill>
                  <a:latin typeface="Roboto"/>
                  <a:ea typeface="Roboto"/>
                  <a:cs typeface="Roboto"/>
                  <a:sym typeface="Roboto"/>
                </a:rPr>
                <a:t>- </a:t>
              </a:r>
              <a:r>
                <a:rPr lang="en-US">
                  <a:solidFill>
                    <a:srgbClr val="FFFFFF"/>
                  </a:solidFill>
                  <a:latin typeface="Roboto"/>
                  <a:ea typeface="Roboto"/>
                  <a:cs typeface="Roboto"/>
                  <a:sym typeface="Roboto"/>
                </a:rPr>
                <a:t>roughly 400 RadMONs, placed in strategic locations around the LHC tunnel and alcoves.</a:t>
              </a:r>
              <a:br>
                <a:rPr lang="en-US">
                  <a:solidFill>
                    <a:srgbClr val="FFFFFF"/>
                  </a:solidFill>
                  <a:latin typeface="Roboto"/>
                  <a:ea typeface="Roboto"/>
                  <a:cs typeface="Roboto"/>
                  <a:sym typeface="Roboto"/>
                </a:rPr>
              </a:br>
              <a:r>
                <a:rPr lang="en-US">
                  <a:solidFill>
                    <a:srgbClr val="FFFFFF"/>
                  </a:solidFill>
                  <a:latin typeface="Roboto"/>
                  <a:ea typeface="Roboto"/>
                  <a:cs typeface="Roboto"/>
                  <a:sym typeface="Roboto"/>
                </a:rPr>
                <a:t>-monitor the radiation field relevant to radiation induced failures in LHC electronics.</a:t>
              </a:r>
              <a:br>
                <a:rPr lang="en-US">
                  <a:solidFill>
                    <a:srgbClr val="FFFFFF"/>
                  </a:solidFill>
                  <a:latin typeface="Roboto"/>
                  <a:ea typeface="Roboto"/>
                  <a:cs typeface="Roboto"/>
                  <a:sym typeface="Roboto"/>
                </a:rPr>
              </a:br>
              <a:r>
                <a:rPr lang="en-US">
                  <a:solidFill>
                    <a:srgbClr val="FFFFFF"/>
                  </a:solidFill>
                  <a:latin typeface="Roboto"/>
                  <a:ea typeface="Roboto"/>
                  <a:cs typeface="Roboto"/>
                  <a:sym typeface="Roboto"/>
                </a:rPr>
                <a:t>- capable of measuring:</a:t>
              </a:r>
              <a:br>
                <a:rPr lang="en-US">
                  <a:solidFill>
                    <a:srgbClr val="FFFFFF"/>
                  </a:solidFill>
                  <a:latin typeface="Roboto"/>
                  <a:ea typeface="Roboto"/>
                  <a:cs typeface="Roboto"/>
                  <a:sym typeface="Roboto"/>
                </a:rPr>
              </a:br>
              <a:r>
                <a:rPr lang="en-US">
                  <a:solidFill>
                    <a:srgbClr val="FFFFFF"/>
                  </a:solidFill>
                  <a:latin typeface="Roboto"/>
                  <a:ea typeface="Roboto"/>
                  <a:cs typeface="Roboto"/>
                  <a:sym typeface="Roboto"/>
                </a:rPr>
                <a:t>	- cumulated dose</a:t>
              </a:r>
              <a:br>
                <a:rPr lang="en-US">
                  <a:solidFill>
                    <a:srgbClr val="FFFFFF"/>
                  </a:solidFill>
                  <a:latin typeface="Roboto"/>
                  <a:ea typeface="Roboto"/>
                  <a:cs typeface="Roboto"/>
                  <a:sym typeface="Roboto"/>
                </a:rPr>
              </a:br>
              <a:r>
                <a:rPr lang="en-US">
                  <a:solidFill>
                    <a:srgbClr val="FFFFFF"/>
                  </a:solidFill>
                  <a:latin typeface="Roboto"/>
                  <a:ea typeface="Roboto"/>
                  <a:cs typeface="Roboto"/>
                  <a:sym typeface="Roboto"/>
                </a:rPr>
                <a:t>	- high energy hadron fluence</a:t>
              </a:r>
              <a:endParaRPr>
                <a:solidFill>
                  <a:srgbClr val="FFFFFF"/>
                </a:solidFill>
                <a:latin typeface="Roboto"/>
                <a:ea typeface="Roboto"/>
                <a:cs typeface="Roboto"/>
                <a:sym typeface="Roboto"/>
              </a:endParaRPr>
            </a:p>
            <a:p>
              <a:pPr indent="0" lvl="0" marL="0" rtl="0" algn="l">
                <a:lnSpc>
                  <a:spcPct val="115000"/>
                </a:lnSpc>
                <a:spcBef>
                  <a:spcPts val="2100"/>
                </a:spcBef>
                <a:spcAft>
                  <a:spcPts val="2100"/>
                </a:spcAft>
                <a:buNone/>
              </a:pPr>
              <a:r>
                <a:rPr lang="en-US">
                  <a:solidFill>
                    <a:srgbClr val="FFFFFF"/>
                  </a:solidFill>
                  <a:latin typeface="Roboto"/>
                  <a:ea typeface="Roboto"/>
                  <a:cs typeface="Roboto"/>
                  <a:sym typeface="Roboto"/>
                </a:rPr>
                <a:t>Direct</a:t>
              </a:r>
              <a:endParaRPr>
                <a:solidFill>
                  <a:srgbClr val="FFFFFF"/>
                </a:solidFill>
                <a:latin typeface="Roboto"/>
                <a:ea typeface="Roboto"/>
                <a:cs typeface="Roboto"/>
                <a:sym typeface="Roboto"/>
              </a:endParaRPr>
            </a:p>
          </p:txBody>
        </p:sp>
      </p:grpSp>
      <p:grpSp>
        <p:nvGrpSpPr>
          <p:cNvPr id="576" name="Google Shape;576;g31d1eeaaaca_0_9"/>
          <p:cNvGrpSpPr/>
          <p:nvPr/>
        </p:nvGrpSpPr>
        <p:grpSpPr>
          <a:xfrm>
            <a:off x="692364" y="1170848"/>
            <a:ext cx="5410266" cy="2572260"/>
            <a:chOff x="1271925" y="1002150"/>
            <a:chExt cx="1944600" cy="1569600"/>
          </a:xfrm>
        </p:grpSpPr>
        <p:sp>
          <p:nvSpPr>
            <p:cNvPr id="577" name="Google Shape;577;g31d1eeaaaca_0_9"/>
            <p:cNvSpPr/>
            <p:nvPr/>
          </p:nvSpPr>
          <p:spPr>
            <a:xfrm rot="10800000">
              <a:off x="1271925" y="1002150"/>
              <a:ext cx="1944600" cy="1569600"/>
            </a:xfrm>
            <a:prstGeom prst="round2DiagRect">
              <a:avLst>
                <a:gd fmla="val 0" name="adj1"/>
                <a:gd fmla="val 17764" name="adj2"/>
              </a:avLst>
            </a:prstGeom>
            <a:solidFill>
              <a:srgbClr val="307AF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 name="Google Shape;578;g31d1eeaaaca_0_9"/>
            <p:cNvSpPr txBox="1"/>
            <p:nvPr/>
          </p:nvSpPr>
          <p:spPr>
            <a:xfrm>
              <a:off x="1496688" y="1128315"/>
              <a:ext cx="1451700" cy="459900"/>
            </a:xfrm>
            <a:prstGeom prst="rect">
              <a:avLst/>
            </a:prstGeom>
            <a:noFill/>
            <a:ln>
              <a:noFill/>
            </a:ln>
          </p:spPr>
          <p:txBody>
            <a:bodyPr anchorCtr="0" anchor="t" bIns="121900" lIns="121900" spcFirstLastPara="1" rIns="121900" wrap="square" tIns="121900">
              <a:noAutofit/>
            </a:bodyPr>
            <a:lstStyle/>
            <a:p>
              <a:pPr indent="-342900" lvl="0" marL="457200" rtl="0" algn="l">
                <a:spcBef>
                  <a:spcPts val="0"/>
                </a:spcBef>
                <a:spcAft>
                  <a:spcPts val="0"/>
                </a:spcAft>
                <a:buClr>
                  <a:srgbClr val="FFFFFF"/>
                </a:buClr>
                <a:buSzPts val="1800"/>
                <a:buFont typeface="Roboto"/>
                <a:buAutoNum type="arabicPeriod"/>
              </a:pPr>
              <a:r>
                <a:rPr b="1" lang="en-US" sz="1800">
                  <a:solidFill>
                    <a:srgbClr val="FFFFFF"/>
                  </a:solidFill>
                  <a:latin typeface="Roboto"/>
                  <a:ea typeface="Roboto"/>
                  <a:cs typeface="Roboto"/>
                  <a:sym typeface="Roboto"/>
                </a:rPr>
                <a:t>Beam loss monitors (BLMs) [1]</a:t>
              </a:r>
              <a:endParaRPr b="1" sz="1800">
                <a:solidFill>
                  <a:srgbClr val="FFFFFF"/>
                </a:solidFill>
                <a:latin typeface="Roboto"/>
                <a:ea typeface="Roboto"/>
                <a:cs typeface="Roboto"/>
                <a:sym typeface="Roboto"/>
              </a:endParaRPr>
            </a:p>
          </p:txBody>
        </p:sp>
        <p:sp>
          <p:nvSpPr>
            <p:cNvPr id="579" name="Google Shape;579;g31d1eeaaaca_0_9"/>
            <p:cNvSpPr txBox="1"/>
            <p:nvPr/>
          </p:nvSpPr>
          <p:spPr>
            <a:xfrm>
              <a:off x="1496688" y="1413763"/>
              <a:ext cx="1617300" cy="512400"/>
            </a:xfrm>
            <a:prstGeom prst="rect">
              <a:avLst/>
            </a:prstGeom>
            <a:noFill/>
            <a:ln>
              <a:noFill/>
            </a:ln>
          </p:spPr>
          <p:txBody>
            <a:bodyPr anchorCtr="0" anchor="t" bIns="121900" lIns="121900" spcFirstLastPara="1" rIns="121900" wrap="square" tIns="121900">
              <a:noAutofit/>
            </a:bodyPr>
            <a:lstStyle/>
            <a:p>
              <a:pPr indent="0" lvl="0" marL="0" rtl="0" algn="l">
                <a:spcBef>
                  <a:spcPts val="0"/>
                </a:spcBef>
                <a:spcAft>
                  <a:spcPts val="0"/>
                </a:spcAft>
                <a:buClr>
                  <a:srgbClr val="000000"/>
                </a:buClr>
                <a:buSzPts val="1400"/>
                <a:buFont typeface="Arial"/>
                <a:buNone/>
              </a:pPr>
              <a:r>
                <a:rPr lang="en-US">
                  <a:solidFill>
                    <a:schemeClr val="lt1"/>
                  </a:solidFill>
                </a:rPr>
                <a:t>- approximately 4 000 detectors placed along the accelerator. </a:t>
              </a:r>
              <a:br>
                <a:rPr lang="en-US">
                  <a:solidFill>
                    <a:schemeClr val="lt1"/>
                  </a:solidFill>
                </a:rPr>
              </a:br>
              <a:r>
                <a:rPr lang="en-US">
                  <a:solidFill>
                    <a:schemeClr val="lt1"/>
                  </a:solidFill>
                </a:rPr>
                <a:t>- radiation detectors (ionisation chambers), that detect particle showers caused by the beam losses.</a:t>
              </a:r>
              <a:endParaRPr>
                <a:solidFill>
                  <a:schemeClr val="lt1"/>
                </a:solidFill>
              </a:endParaRPr>
            </a:p>
            <a:p>
              <a:pPr indent="0" lvl="0" marL="0" rtl="0" algn="l">
                <a:spcBef>
                  <a:spcPts val="0"/>
                </a:spcBef>
                <a:spcAft>
                  <a:spcPts val="0"/>
                </a:spcAft>
                <a:buClr>
                  <a:srgbClr val="000000"/>
                </a:buClr>
                <a:buSzPts val="1400"/>
                <a:buFont typeface="Arial"/>
                <a:buNone/>
              </a:pPr>
              <a:r>
                <a:rPr lang="en-US">
                  <a:solidFill>
                    <a:schemeClr val="lt1"/>
                  </a:solidFill>
                </a:rPr>
                <a:t>- capable of measuring </a:t>
              </a:r>
              <a:r>
                <a:rPr b="1" lang="en-US">
                  <a:solidFill>
                    <a:schemeClr val="lt1"/>
                  </a:solidFill>
                </a:rPr>
                <a:t>dose</a:t>
              </a:r>
              <a:r>
                <a:rPr lang="en-US">
                  <a:solidFill>
                    <a:schemeClr val="lt1"/>
                  </a:solidFill>
                </a:rPr>
                <a:t> </a:t>
              </a:r>
              <a:r>
                <a:rPr b="1" lang="en-US">
                  <a:solidFill>
                    <a:schemeClr val="lt1"/>
                  </a:solidFill>
                </a:rPr>
                <a:t>rates</a:t>
              </a:r>
              <a:r>
                <a:rPr lang="en-US">
                  <a:solidFill>
                    <a:schemeClr val="lt1"/>
                  </a:solidFill>
                </a:rPr>
                <a:t> with good time resolution of 40 𝜇s.</a:t>
              </a:r>
              <a:endParaRPr>
                <a:solidFill>
                  <a:schemeClr val="lt1"/>
                </a:solidFill>
              </a:endParaRPr>
            </a:p>
            <a:p>
              <a:pPr indent="0" lvl="0" marL="0" marR="0" rtl="0" algn="l">
                <a:lnSpc>
                  <a:spcPct val="115000"/>
                </a:lnSpc>
                <a:spcBef>
                  <a:spcPts val="0"/>
                </a:spcBef>
                <a:spcAft>
                  <a:spcPts val="2100"/>
                </a:spcAft>
                <a:buClr>
                  <a:srgbClr val="000000"/>
                </a:buClr>
                <a:buSzPts val="1400"/>
                <a:buFont typeface="Arial"/>
                <a:buNone/>
              </a:pPr>
              <a:r>
                <a:t/>
              </a:r>
              <a:endParaRPr>
                <a:solidFill>
                  <a:schemeClr val="lt1"/>
                </a:solidFill>
                <a:latin typeface="Roboto"/>
                <a:ea typeface="Roboto"/>
                <a:cs typeface="Roboto"/>
                <a:sym typeface="Roboto"/>
              </a:endParaRPr>
            </a:p>
          </p:txBody>
        </p:sp>
      </p:grpSp>
      <p:grpSp>
        <p:nvGrpSpPr>
          <p:cNvPr id="580" name="Google Shape;580;g31d1eeaaaca_0_9"/>
          <p:cNvGrpSpPr/>
          <p:nvPr/>
        </p:nvGrpSpPr>
        <p:grpSpPr>
          <a:xfrm>
            <a:off x="692364" y="3737255"/>
            <a:ext cx="5410266" cy="2572260"/>
            <a:chOff x="1271925" y="2571750"/>
            <a:chExt cx="1944600" cy="1569600"/>
          </a:xfrm>
        </p:grpSpPr>
        <p:sp>
          <p:nvSpPr>
            <p:cNvPr id="581" name="Google Shape;581;g31d1eeaaaca_0_9"/>
            <p:cNvSpPr/>
            <p:nvPr/>
          </p:nvSpPr>
          <p:spPr>
            <a:xfrm flipH="1">
              <a:off x="1271925" y="2571750"/>
              <a:ext cx="1944600" cy="1569600"/>
            </a:xfrm>
            <a:prstGeom prst="round2DiagRect">
              <a:avLst>
                <a:gd fmla="val 0" name="adj1"/>
                <a:gd fmla="val 17764" name="adj2"/>
              </a:avLst>
            </a:prstGeom>
            <a:solidFill>
              <a:srgbClr val="0D5CDF"/>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 name="Google Shape;582;g31d1eeaaaca_0_9"/>
            <p:cNvSpPr txBox="1"/>
            <p:nvPr/>
          </p:nvSpPr>
          <p:spPr>
            <a:xfrm>
              <a:off x="1496688" y="2697915"/>
              <a:ext cx="1451700" cy="4599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800"/>
                <a:buFont typeface="Arial"/>
                <a:buNone/>
              </a:pPr>
              <a:r>
                <a:rPr b="1" lang="en-US" sz="1800">
                  <a:solidFill>
                    <a:srgbClr val="FFFFFF"/>
                  </a:solidFill>
                  <a:latin typeface="Roboto"/>
                  <a:ea typeface="Roboto"/>
                  <a:cs typeface="Roboto"/>
                  <a:sym typeface="Roboto"/>
                </a:rPr>
                <a:t>3. Distributed Optical Fibre for Radiation Sensing (DOFRS) [5]</a:t>
              </a:r>
              <a:endParaRPr b="0" i="0" sz="1800" u="none" cap="none" strike="noStrike">
                <a:solidFill>
                  <a:srgbClr val="FFFFFF"/>
                </a:solidFill>
                <a:latin typeface="Roboto"/>
                <a:ea typeface="Roboto"/>
                <a:cs typeface="Roboto"/>
                <a:sym typeface="Roboto"/>
              </a:endParaRPr>
            </a:p>
          </p:txBody>
        </p:sp>
        <p:sp>
          <p:nvSpPr>
            <p:cNvPr id="583" name="Google Shape;583;g31d1eeaaaca_0_9"/>
            <p:cNvSpPr txBox="1"/>
            <p:nvPr/>
          </p:nvSpPr>
          <p:spPr>
            <a:xfrm>
              <a:off x="1496688" y="3157817"/>
              <a:ext cx="1451700" cy="337800"/>
            </a:xfrm>
            <a:prstGeom prst="rect">
              <a:avLst/>
            </a:prstGeom>
            <a:noFill/>
            <a:ln>
              <a:noFill/>
            </a:ln>
          </p:spPr>
          <p:txBody>
            <a:bodyPr anchorCtr="0" anchor="t" bIns="121900" lIns="121900" spcFirstLastPara="1" rIns="121900" wrap="square" tIns="121900">
              <a:noAutofit/>
            </a:bodyPr>
            <a:lstStyle/>
            <a:p>
              <a:pPr indent="0" lvl="0" marL="0" rtl="0" algn="l">
                <a:lnSpc>
                  <a:spcPct val="115000"/>
                </a:lnSpc>
                <a:spcBef>
                  <a:spcPts val="0"/>
                </a:spcBef>
                <a:spcAft>
                  <a:spcPts val="0"/>
                </a:spcAft>
                <a:buNone/>
              </a:pPr>
              <a:r>
                <a:rPr lang="en-US">
                  <a:solidFill>
                    <a:srgbClr val="FFFFFF"/>
                  </a:solidFill>
                  <a:latin typeface="Roboto"/>
                  <a:ea typeface="Roboto"/>
                  <a:cs typeface="Roboto"/>
                  <a:sym typeface="Roboto"/>
                </a:rPr>
                <a:t>- deployed in PSB, PS, SPS and LHC: dispersion suppressor (IP1, IP5 and IP7).</a:t>
              </a:r>
              <a:br>
                <a:rPr lang="en-US">
                  <a:solidFill>
                    <a:srgbClr val="FFFFFF"/>
                  </a:solidFill>
                  <a:latin typeface="Roboto"/>
                  <a:ea typeface="Roboto"/>
                  <a:cs typeface="Roboto"/>
                  <a:sym typeface="Roboto"/>
                </a:rPr>
              </a:br>
              <a:r>
                <a:rPr lang="en-US">
                  <a:solidFill>
                    <a:srgbClr val="FFFFFF"/>
                  </a:solidFill>
                  <a:latin typeface="Roboto"/>
                  <a:ea typeface="Roboto"/>
                  <a:cs typeface="Roboto"/>
                  <a:sym typeface="Roboto"/>
                </a:rPr>
                <a:t>- well adapted to be employed in long accelerators, running parallel to the beamline.</a:t>
              </a:r>
              <a:br>
                <a:rPr lang="en-US">
                  <a:solidFill>
                    <a:srgbClr val="FFFFFF"/>
                  </a:solidFill>
                  <a:latin typeface="Roboto"/>
                  <a:ea typeface="Roboto"/>
                  <a:cs typeface="Roboto"/>
                  <a:sym typeface="Roboto"/>
                </a:rPr>
              </a:br>
              <a:r>
                <a:rPr lang="en-US">
                  <a:solidFill>
                    <a:srgbClr val="FFFFFF"/>
                  </a:solidFill>
                  <a:latin typeface="Roboto"/>
                  <a:ea typeface="Roboto"/>
                  <a:cs typeface="Roboto"/>
                  <a:sym typeface="Roboto"/>
                </a:rPr>
                <a:t>- </a:t>
              </a:r>
              <a:r>
                <a:rPr lang="en-US">
                  <a:solidFill>
                    <a:srgbClr val="FFFFFF"/>
                  </a:solidFill>
                  <a:latin typeface="Roboto"/>
                  <a:ea typeface="Roboto"/>
                  <a:cs typeface="Roboto"/>
                  <a:sym typeface="Roboto"/>
                </a:rPr>
                <a:t>provides a linear map of the cummulated radiation dose with a spatial resolution of 1 m.</a:t>
              </a:r>
              <a:endParaRPr>
                <a:solidFill>
                  <a:srgbClr val="FFFFFF"/>
                </a:solidFill>
                <a:latin typeface="Roboto"/>
                <a:ea typeface="Roboto"/>
                <a:cs typeface="Roboto"/>
                <a:sym typeface="Roboto"/>
              </a:endParaRPr>
            </a:p>
            <a:p>
              <a:pPr indent="0" lvl="0" marL="0" rtl="0" algn="l">
                <a:lnSpc>
                  <a:spcPct val="115000"/>
                </a:lnSpc>
                <a:spcBef>
                  <a:spcPts val="2100"/>
                </a:spcBef>
                <a:spcAft>
                  <a:spcPts val="0"/>
                </a:spcAft>
                <a:buNone/>
              </a:pPr>
              <a:r>
                <a:t/>
              </a:r>
              <a:endParaRPr>
                <a:solidFill>
                  <a:srgbClr val="FFFFFF"/>
                </a:solidFill>
                <a:latin typeface="Roboto"/>
                <a:ea typeface="Roboto"/>
                <a:cs typeface="Roboto"/>
                <a:sym typeface="Roboto"/>
              </a:endParaRPr>
            </a:p>
            <a:p>
              <a:pPr indent="0" lvl="0" marL="0" marR="0" rtl="0" algn="l">
                <a:lnSpc>
                  <a:spcPct val="115000"/>
                </a:lnSpc>
                <a:spcBef>
                  <a:spcPts val="2100"/>
                </a:spcBef>
                <a:spcAft>
                  <a:spcPts val="2100"/>
                </a:spcAft>
                <a:buClr>
                  <a:srgbClr val="000000"/>
                </a:buClr>
                <a:buSzPts val="1400"/>
                <a:buFont typeface="Arial"/>
                <a:buNone/>
              </a:pPr>
              <a:r>
                <a:t/>
              </a:r>
              <a:endParaRPr>
                <a:solidFill>
                  <a:srgbClr val="FFFFFF"/>
                </a:solidFill>
                <a:latin typeface="Roboto"/>
                <a:ea typeface="Roboto"/>
                <a:cs typeface="Roboto"/>
                <a:sym typeface="Roboto"/>
              </a:endParaRPr>
            </a:p>
          </p:txBody>
        </p:sp>
      </p:grpSp>
      <p:grpSp>
        <p:nvGrpSpPr>
          <p:cNvPr id="584" name="Google Shape;584;g31d1eeaaaca_0_9"/>
          <p:cNvGrpSpPr/>
          <p:nvPr/>
        </p:nvGrpSpPr>
        <p:grpSpPr>
          <a:xfrm>
            <a:off x="6089363" y="3737255"/>
            <a:ext cx="5410266" cy="2572260"/>
            <a:chOff x="3216519" y="2571750"/>
            <a:chExt cx="1944600" cy="1569600"/>
          </a:xfrm>
        </p:grpSpPr>
        <p:sp>
          <p:nvSpPr>
            <p:cNvPr id="585" name="Google Shape;585;g31d1eeaaaca_0_9"/>
            <p:cNvSpPr/>
            <p:nvPr/>
          </p:nvSpPr>
          <p:spPr>
            <a:xfrm rot="10800000">
              <a:off x="3216519" y="2571750"/>
              <a:ext cx="1944600" cy="1569600"/>
            </a:xfrm>
            <a:prstGeom prst="round2DiagRect">
              <a:avLst>
                <a:gd fmla="val 0" name="adj1"/>
                <a:gd fmla="val 17764" name="adj2"/>
              </a:avLst>
            </a:prstGeom>
            <a:solidFill>
              <a:srgbClr val="307AF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 name="Google Shape;586;g31d1eeaaaca_0_9"/>
            <p:cNvSpPr txBox="1"/>
            <p:nvPr/>
          </p:nvSpPr>
          <p:spPr>
            <a:xfrm>
              <a:off x="3461163" y="2697915"/>
              <a:ext cx="1451700" cy="4599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FFFFFF"/>
                  </a:solidFill>
                  <a:latin typeface="Roboto"/>
                  <a:ea typeface="Roboto"/>
                  <a:cs typeface="Roboto"/>
                  <a:sym typeface="Roboto"/>
                </a:rPr>
                <a:t>4. </a:t>
              </a:r>
              <a:r>
                <a:rPr b="1" lang="en-US" sz="1800">
                  <a:solidFill>
                    <a:srgbClr val="FFFFFF"/>
                  </a:solidFill>
                  <a:latin typeface="Roboto"/>
                  <a:ea typeface="Roboto"/>
                  <a:cs typeface="Roboto"/>
                  <a:sym typeface="Roboto"/>
                </a:rPr>
                <a:t>Radio-Photo-Luminescence </a:t>
              </a:r>
              <a:r>
                <a:rPr b="1" lang="en-US" sz="1800">
                  <a:solidFill>
                    <a:schemeClr val="lt1"/>
                  </a:solidFill>
                  <a:latin typeface="Roboto"/>
                  <a:ea typeface="Roboto"/>
                  <a:cs typeface="Roboto"/>
                  <a:sym typeface="Roboto"/>
                </a:rPr>
                <a:t>(RPL)</a:t>
              </a:r>
              <a:endParaRPr sz="1800">
                <a:solidFill>
                  <a:schemeClr val="lt1"/>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800"/>
                <a:buFont typeface="Arial"/>
                <a:buNone/>
              </a:pPr>
              <a:r>
                <a:rPr b="1" lang="en-US" sz="1800">
                  <a:solidFill>
                    <a:srgbClr val="FFFFFF"/>
                  </a:solidFill>
                  <a:latin typeface="Roboto"/>
                  <a:ea typeface="Roboto"/>
                  <a:cs typeface="Roboto"/>
                  <a:sym typeface="Roboto"/>
                </a:rPr>
                <a:t>Dosimeter [6,7]</a:t>
              </a:r>
              <a:endParaRPr b="0" i="0" sz="1800" u="none" cap="none" strike="noStrike">
                <a:solidFill>
                  <a:srgbClr val="FFFFFF"/>
                </a:solidFill>
                <a:latin typeface="Roboto"/>
                <a:ea typeface="Roboto"/>
                <a:cs typeface="Roboto"/>
                <a:sym typeface="Roboto"/>
              </a:endParaRPr>
            </a:p>
          </p:txBody>
        </p:sp>
        <p:sp>
          <p:nvSpPr>
            <p:cNvPr id="587" name="Google Shape;587;g31d1eeaaaca_0_9"/>
            <p:cNvSpPr txBox="1"/>
            <p:nvPr/>
          </p:nvSpPr>
          <p:spPr>
            <a:xfrm>
              <a:off x="3462974" y="3157822"/>
              <a:ext cx="1451700" cy="5124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2100"/>
                </a:spcAft>
                <a:buNone/>
              </a:pPr>
              <a:r>
                <a:rPr lang="en-US">
                  <a:solidFill>
                    <a:srgbClr val="FFFFFF"/>
                  </a:solidFill>
                  <a:latin typeface="Roboto"/>
                  <a:ea typeface="Roboto"/>
                  <a:cs typeface="Roboto"/>
                  <a:sym typeface="Roboto"/>
                </a:rPr>
                <a:t>- </a:t>
              </a:r>
              <a:r>
                <a:rPr lang="en-US">
                  <a:solidFill>
                    <a:srgbClr val="FFFFFF"/>
                  </a:solidFill>
                  <a:latin typeface="Roboto"/>
                  <a:ea typeface="Roboto"/>
                  <a:cs typeface="Roboto"/>
                  <a:sym typeface="Roboto"/>
                </a:rPr>
                <a:t>used for high level dosimetry (HLD):</a:t>
              </a:r>
              <a:br>
                <a:rPr lang="en-US">
                  <a:solidFill>
                    <a:srgbClr val="FFFFFF"/>
                  </a:solidFill>
                  <a:latin typeface="Roboto"/>
                  <a:ea typeface="Roboto"/>
                  <a:cs typeface="Roboto"/>
                  <a:sym typeface="Roboto"/>
                </a:rPr>
              </a:br>
              <a:r>
                <a:rPr lang="en-US">
                  <a:solidFill>
                    <a:srgbClr val="FFFFFF"/>
                  </a:solidFill>
                  <a:latin typeface="Roboto"/>
                  <a:ea typeface="Roboto"/>
                  <a:cs typeface="Roboto"/>
                  <a:sym typeface="Roboto"/>
                </a:rPr>
                <a:t>Dose range: 1 Gy – 100kGy.</a:t>
              </a:r>
              <a:br>
                <a:rPr lang="en-US">
                  <a:solidFill>
                    <a:srgbClr val="FFFFFF"/>
                  </a:solidFill>
                  <a:latin typeface="Roboto"/>
                  <a:ea typeface="Roboto"/>
                  <a:cs typeface="Roboto"/>
                  <a:sym typeface="Roboto"/>
                </a:rPr>
              </a:br>
              <a:r>
                <a:rPr lang="en-US">
                  <a:solidFill>
                    <a:srgbClr val="FFFFFF"/>
                  </a:solidFill>
                  <a:latin typeface="Roboto"/>
                  <a:ea typeface="Roboto"/>
                  <a:cs typeface="Roboto"/>
                  <a:sym typeface="Roboto"/>
                </a:rPr>
                <a:t>- passive measurements.</a:t>
              </a:r>
              <a:br>
                <a:rPr lang="en-US">
                  <a:solidFill>
                    <a:srgbClr val="FFFFFF"/>
                  </a:solidFill>
                  <a:latin typeface="Roboto"/>
                  <a:ea typeface="Roboto"/>
                  <a:cs typeface="Roboto"/>
                  <a:sym typeface="Roboto"/>
                </a:rPr>
              </a:br>
              <a:r>
                <a:rPr lang="en-US">
                  <a:solidFill>
                    <a:srgbClr val="FFFFFF"/>
                  </a:solidFill>
                  <a:latin typeface="Roboto"/>
                  <a:ea typeface="Roboto"/>
                  <a:cs typeface="Roboto"/>
                  <a:sym typeface="Roboto"/>
                </a:rPr>
                <a:t>- deployed on request</a:t>
              </a:r>
              <a:endParaRPr>
                <a:solidFill>
                  <a:srgbClr val="FFFFFF"/>
                </a:solidFill>
                <a:latin typeface="Roboto"/>
                <a:ea typeface="Roboto"/>
                <a:cs typeface="Roboto"/>
                <a:sym typeface="Roboto"/>
              </a:endParaRPr>
            </a:p>
          </p:txBody>
        </p:sp>
      </p:grpSp>
      <p:grpSp>
        <p:nvGrpSpPr>
          <p:cNvPr id="588" name="Google Shape;588;g31d1eeaaaca_0_9"/>
          <p:cNvGrpSpPr/>
          <p:nvPr/>
        </p:nvGrpSpPr>
        <p:grpSpPr>
          <a:xfrm>
            <a:off x="5636509" y="3351080"/>
            <a:ext cx="929699" cy="778367"/>
            <a:chOff x="3157189" y="804108"/>
            <a:chExt cx="470400" cy="668700"/>
          </a:xfrm>
        </p:grpSpPr>
        <p:sp>
          <p:nvSpPr>
            <p:cNvPr id="589" name="Google Shape;589;g31d1eeaaaca_0_9"/>
            <p:cNvSpPr/>
            <p:nvPr/>
          </p:nvSpPr>
          <p:spPr>
            <a:xfrm>
              <a:off x="3157189" y="804108"/>
              <a:ext cx="470400" cy="668700"/>
            </a:xfrm>
            <a:prstGeom prst="ellipse">
              <a:avLst/>
            </a:prstGeom>
            <a:solidFill>
              <a:srgbClr val="FFFFFF"/>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 name="Google Shape;590;g31d1eeaaaca_0_9"/>
            <p:cNvSpPr/>
            <p:nvPr/>
          </p:nvSpPr>
          <p:spPr>
            <a:xfrm>
              <a:off x="3243141" y="926315"/>
              <a:ext cx="298500" cy="424500"/>
            </a:xfrm>
            <a:prstGeom prst="mathPlus">
              <a:avLst>
                <a:gd fmla="val 9900" name="adj1"/>
              </a:avLst>
            </a:prstGeom>
            <a:solidFill>
              <a:srgbClr val="0D5CDF"/>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5" name="Shape 595"/>
        <p:cNvGrpSpPr/>
        <p:nvPr/>
      </p:nvGrpSpPr>
      <p:grpSpPr>
        <a:xfrm>
          <a:off x="0" y="0"/>
          <a:ext cx="0" cy="0"/>
          <a:chOff x="0" y="0"/>
          <a:chExt cx="0" cy="0"/>
        </a:xfrm>
      </p:grpSpPr>
      <p:sp>
        <p:nvSpPr>
          <p:cNvPr id="596" name="Google Shape;596;g31d1eeaaaca_0_47"/>
          <p:cNvSpPr txBox="1"/>
          <p:nvPr>
            <p:ph idx="12" type="sldNum"/>
          </p:nvPr>
        </p:nvSpPr>
        <p:spPr>
          <a:xfrm>
            <a:off x="11293152" y="6408000"/>
            <a:ext cx="681300" cy="3651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SzPts val="1050"/>
              <a:buFont typeface="Arial"/>
              <a:buNone/>
            </a:pPr>
            <a:fld id="{00000000-1234-1234-1234-123412341234}" type="slidenum">
              <a:rPr lang="en-US"/>
              <a:t>‹#›</a:t>
            </a:fld>
            <a:endParaRPr/>
          </a:p>
        </p:txBody>
      </p:sp>
      <p:sp>
        <p:nvSpPr>
          <p:cNvPr id="597" name="Google Shape;597;g31d1eeaaaca_0_47"/>
          <p:cNvSpPr txBox="1"/>
          <p:nvPr>
            <p:ph idx="4294967295" type="title"/>
          </p:nvPr>
        </p:nvSpPr>
        <p:spPr>
          <a:xfrm>
            <a:off x="407988" y="365125"/>
            <a:ext cx="11380800" cy="10842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3600"/>
              <a:buNone/>
            </a:pPr>
            <a:r>
              <a:rPr lang="en-US"/>
              <a:t>Radiation monitor references</a:t>
            </a:r>
            <a:endParaRPr/>
          </a:p>
        </p:txBody>
      </p:sp>
      <p:sp>
        <p:nvSpPr>
          <p:cNvPr id="598" name="Google Shape;598;g31d1eeaaaca_0_47"/>
          <p:cNvSpPr txBox="1"/>
          <p:nvPr>
            <p:ph idx="1" type="body"/>
          </p:nvPr>
        </p:nvSpPr>
        <p:spPr>
          <a:xfrm>
            <a:off x="407989" y="1592263"/>
            <a:ext cx="11376000" cy="4608600"/>
          </a:xfrm>
          <a:prstGeom prst="rect">
            <a:avLst/>
          </a:prstGeom>
        </p:spPr>
        <p:txBody>
          <a:bodyPr anchorCtr="0" anchor="t" bIns="0" lIns="0" spcFirstLastPara="1" rIns="0" wrap="square" tIns="0">
            <a:noAutofit/>
          </a:bodyPr>
          <a:lstStyle/>
          <a:p>
            <a:pPr indent="0" lvl="0" marL="0" rtl="0" algn="l">
              <a:lnSpc>
                <a:spcPct val="115000"/>
              </a:lnSpc>
              <a:spcBef>
                <a:spcPts val="0"/>
              </a:spcBef>
              <a:spcAft>
                <a:spcPts val="0"/>
              </a:spcAft>
              <a:buNone/>
            </a:pPr>
            <a:r>
              <a:t/>
            </a:r>
            <a:endParaRPr b="0" sz="1400">
              <a:solidFill>
                <a:srgbClr val="171717"/>
              </a:solidFill>
            </a:endParaRPr>
          </a:p>
          <a:p>
            <a:pPr indent="-317500" lvl="0" marL="457200" rtl="0" algn="l">
              <a:lnSpc>
                <a:spcPct val="115000"/>
              </a:lnSpc>
              <a:spcBef>
                <a:spcPts val="0"/>
              </a:spcBef>
              <a:spcAft>
                <a:spcPts val="0"/>
              </a:spcAft>
              <a:buClr>
                <a:srgbClr val="171717"/>
              </a:buClr>
              <a:buSzPts val="1400"/>
              <a:buAutoNum type="arabicPeriod"/>
            </a:pPr>
            <a:r>
              <a:rPr b="0" lang="en-US" sz="1400">
                <a:solidFill>
                  <a:srgbClr val="171717"/>
                </a:solidFill>
              </a:rPr>
              <a:t>E. B. Holzer et al., Beam loss monitoring system for the LHC, </a:t>
            </a:r>
            <a:br>
              <a:rPr b="0" lang="en-US" sz="1400">
                <a:solidFill>
                  <a:srgbClr val="171717"/>
                </a:solidFill>
              </a:rPr>
            </a:br>
            <a:r>
              <a:rPr b="0" lang="en-US" sz="1400">
                <a:solidFill>
                  <a:srgbClr val="171717"/>
                </a:solidFill>
              </a:rPr>
              <a:t>in: IEEE Nuclear Science Symposium 2, October 2005</a:t>
            </a:r>
            <a:endParaRPr b="0" sz="1400">
              <a:solidFill>
                <a:srgbClr val="171717"/>
              </a:solidFill>
            </a:endParaRPr>
          </a:p>
          <a:p>
            <a:pPr indent="-317500" lvl="0" marL="457200" rtl="0" algn="l">
              <a:lnSpc>
                <a:spcPct val="115000"/>
              </a:lnSpc>
              <a:spcBef>
                <a:spcPts val="0"/>
              </a:spcBef>
              <a:spcAft>
                <a:spcPts val="0"/>
              </a:spcAft>
              <a:buClr>
                <a:srgbClr val="171717"/>
              </a:buClr>
              <a:buSzPts val="1400"/>
              <a:buAutoNum type="arabicPeriod"/>
            </a:pPr>
            <a:r>
              <a:rPr b="0" lang="en-US" sz="1400">
                <a:solidFill>
                  <a:srgbClr val="171717"/>
                </a:solidFill>
              </a:rPr>
              <a:t>G. Spiezia et al., The LHC radiation monitoring system - RadMon, </a:t>
            </a:r>
            <a:br>
              <a:rPr b="0" lang="en-US" sz="1400">
                <a:solidFill>
                  <a:srgbClr val="171717"/>
                </a:solidFill>
              </a:rPr>
            </a:br>
            <a:r>
              <a:rPr b="0" lang="en-US" sz="1400">
                <a:solidFill>
                  <a:srgbClr val="171717"/>
                </a:solidFill>
              </a:rPr>
              <a:t>in: Proceedings of Science 143 (2011), pp. 1–12, DOI: 10.22323/1.143.0024.</a:t>
            </a:r>
            <a:endParaRPr b="0" sz="1400">
              <a:solidFill>
                <a:srgbClr val="171717"/>
              </a:solidFill>
            </a:endParaRPr>
          </a:p>
          <a:p>
            <a:pPr indent="-317500" lvl="0" marL="457200" rtl="0" algn="l">
              <a:lnSpc>
                <a:spcPct val="115000"/>
              </a:lnSpc>
              <a:spcBef>
                <a:spcPts val="0"/>
              </a:spcBef>
              <a:spcAft>
                <a:spcPts val="0"/>
              </a:spcAft>
              <a:buClr>
                <a:srgbClr val="171717"/>
              </a:buClr>
              <a:buSzPts val="1400"/>
              <a:buAutoNum type="arabicPeriod"/>
            </a:pPr>
            <a:r>
              <a:rPr b="0" lang="en-US" sz="1400">
                <a:solidFill>
                  <a:srgbClr val="171717"/>
                </a:solidFill>
              </a:rPr>
              <a:t>G. Spiezia et al., A New RadMon Version for the LHC and its Injection Lines, </a:t>
            </a:r>
            <a:br>
              <a:rPr b="0" lang="en-US" sz="1400">
                <a:solidFill>
                  <a:srgbClr val="171717"/>
                </a:solidFill>
              </a:rPr>
            </a:br>
            <a:r>
              <a:rPr b="0" lang="en-US" sz="1400">
                <a:solidFill>
                  <a:srgbClr val="171717"/>
                </a:solidFill>
              </a:rPr>
              <a:t>in: IEEE Trans. Nucl. Sci. 61.6 (2014), pp. 3424–3431, DOI: 10.1109/TNS.2014.2365046.</a:t>
            </a:r>
            <a:endParaRPr b="0" sz="1400">
              <a:solidFill>
                <a:srgbClr val="171717"/>
              </a:solidFill>
            </a:endParaRPr>
          </a:p>
          <a:p>
            <a:pPr indent="-317500" lvl="0" marL="457200" rtl="0" algn="l">
              <a:lnSpc>
                <a:spcPct val="115000"/>
              </a:lnSpc>
              <a:spcBef>
                <a:spcPts val="0"/>
              </a:spcBef>
              <a:spcAft>
                <a:spcPts val="0"/>
              </a:spcAft>
              <a:buClr>
                <a:srgbClr val="171717"/>
              </a:buClr>
              <a:buSzPts val="1400"/>
              <a:buAutoNum type="arabicPeriod"/>
            </a:pPr>
            <a:r>
              <a:rPr b="0" lang="en-US" sz="1400">
                <a:solidFill>
                  <a:srgbClr val="171717"/>
                </a:solidFill>
              </a:rPr>
              <a:t>S. Danzeca et al., Wireless IoT in Particle Accelerators: A Proof of Concept with the IoT Radiation Monitor at CERN, </a:t>
            </a:r>
            <a:br>
              <a:rPr b="0" lang="en-US" sz="1400">
                <a:solidFill>
                  <a:srgbClr val="171717"/>
                </a:solidFill>
              </a:rPr>
            </a:br>
            <a:r>
              <a:rPr b="0" lang="en-US" sz="1400">
                <a:solidFill>
                  <a:srgbClr val="171717"/>
                </a:solidFill>
              </a:rPr>
              <a:t>in: JACoW IPAC 2022 (2022), pp. 772–775, DOI: 10.18429/JACoW-IPAC2022-TUOXGD2.</a:t>
            </a:r>
            <a:endParaRPr b="0" sz="1400">
              <a:solidFill>
                <a:srgbClr val="171717"/>
              </a:solidFill>
            </a:endParaRPr>
          </a:p>
          <a:p>
            <a:pPr indent="-317500" lvl="0" marL="457200" rtl="0" algn="l">
              <a:lnSpc>
                <a:spcPct val="115000"/>
              </a:lnSpc>
              <a:spcBef>
                <a:spcPts val="0"/>
              </a:spcBef>
              <a:spcAft>
                <a:spcPts val="0"/>
              </a:spcAft>
              <a:buClr>
                <a:srgbClr val="171717"/>
              </a:buClr>
              <a:buSzPts val="1400"/>
              <a:buAutoNum type="arabicPeriod"/>
            </a:pPr>
            <a:r>
              <a:rPr b="0" lang="en-US" sz="1400">
                <a:solidFill>
                  <a:srgbClr val="171717"/>
                </a:solidFill>
              </a:rPr>
              <a:t>D. Di Francesca et al., Qualification and Calibration of Single-Mode Phosphosilicate Optical Fiber for Dosimetry at CERN, </a:t>
            </a:r>
            <a:br>
              <a:rPr b="0" lang="en-US" sz="1400">
                <a:solidFill>
                  <a:srgbClr val="171717"/>
                </a:solidFill>
              </a:rPr>
            </a:br>
            <a:r>
              <a:rPr b="0" lang="en-US" sz="1400">
                <a:solidFill>
                  <a:srgbClr val="171717"/>
                </a:solidFill>
              </a:rPr>
              <a:t>in: Journal of Lightwave Technology 37.18 (2019), pp. 4643–4649.</a:t>
            </a:r>
            <a:endParaRPr b="0" sz="1400">
              <a:solidFill>
                <a:srgbClr val="171717"/>
              </a:solidFill>
            </a:endParaRPr>
          </a:p>
          <a:p>
            <a:pPr indent="-317500" lvl="0" marL="457200" rtl="0" algn="l">
              <a:lnSpc>
                <a:spcPct val="115000"/>
              </a:lnSpc>
              <a:spcBef>
                <a:spcPts val="0"/>
              </a:spcBef>
              <a:spcAft>
                <a:spcPts val="0"/>
              </a:spcAft>
              <a:buClr>
                <a:srgbClr val="171717"/>
              </a:buClr>
              <a:buSzPts val="1400"/>
              <a:buAutoNum type="arabicPeriod"/>
            </a:pPr>
            <a:r>
              <a:rPr b="0" lang="en-US" sz="1400">
                <a:solidFill>
                  <a:srgbClr val="171717"/>
                </a:solidFill>
              </a:rPr>
              <a:t>D. Pramberger et al., Characterization of Radio-Photo-Luminescence (RPL) Dosimeters as Radiation Monitors in the CERN Accelerator Complex,</a:t>
            </a:r>
            <a:br>
              <a:rPr b="0" lang="en-US" sz="1400">
                <a:solidFill>
                  <a:srgbClr val="171717"/>
                </a:solidFill>
              </a:rPr>
            </a:br>
            <a:r>
              <a:rPr b="0" lang="en-US" sz="1400">
                <a:solidFill>
                  <a:srgbClr val="171717"/>
                </a:solidFill>
              </a:rPr>
              <a:t>in: IEEE Trans. Nucl. Sci. 69.7 (2022), pp. 1618–1624, DOI: 10.1109/TNS.2022.3174784.</a:t>
            </a:r>
            <a:endParaRPr b="0" sz="1400">
              <a:solidFill>
                <a:srgbClr val="171717"/>
              </a:solidFill>
            </a:endParaRPr>
          </a:p>
          <a:p>
            <a:pPr indent="-317500" lvl="0" marL="457200" rtl="0" algn="l">
              <a:lnSpc>
                <a:spcPct val="115000"/>
              </a:lnSpc>
              <a:spcBef>
                <a:spcPts val="0"/>
              </a:spcBef>
              <a:spcAft>
                <a:spcPts val="0"/>
              </a:spcAft>
              <a:buClr>
                <a:srgbClr val="171717"/>
              </a:buClr>
              <a:buSzPts val="1400"/>
              <a:buAutoNum type="arabicPeriod"/>
            </a:pPr>
            <a:r>
              <a:rPr b="0" lang="en-US" sz="1400">
                <a:solidFill>
                  <a:srgbClr val="171717"/>
                </a:solidFill>
              </a:rPr>
              <a:t>Y. Aguiar, Overview of the RPL research activities at CERN,</a:t>
            </a:r>
            <a:br>
              <a:rPr b="0" lang="en-US" sz="1400">
                <a:solidFill>
                  <a:srgbClr val="171717"/>
                </a:solidFill>
              </a:rPr>
            </a:br>
            <a:r>
              <a:rPr b="0" lang="en-US" sz="1400">
                <a:solidFill>
                  <a:srgbClr val="171717"/>
                </a:solidFill>
              </a:rPr>
              <a:t>in URL: https://indico.cern.ch/event/1363429/contributions/5738870/attachments/2790643/4866523/Overview_RPL.pdf</a:t>
            </a:r>
            <a:endParaRPr b="0" sz="1400">
              <a:solidFill>
                <a:srgbClr val="171717"/>
              </a:solidFill>
            </a:endParaRPr>
          </a:p>
          <a:p>
            <a:pPr indent="0" lvl="0" marL="0" rtl="0" algn="l">
              <a:spcBef>
                <a:spcPts val="1800"/>
              </a:spcBef>
              <a:spcAft>
                <a:spcPts val="0"/>
              </a:spcAft>
              <a:buNone/>
            </a:pPr>
            <a:r>
              <a:t/>
            </a:r>
            <a:endParaRPr sz="140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2" name="Shape 602"/>
        <p:cNvGrpSpPr/>
        <p:nvPr/>
      </p:nvGrpSpPr>
      <p:grpSpPr>
        <a:xfrm>
          <a:off x="0" y="0"/>
          <a:ext cx="0" cy="0"/>
          <a:chOff x="0" y="0"/>
          <a:chExt cx="0" cy="0"/>
        </a:xfrm>
      </p:grpSpPr>
      <p:sp>
        <p:nvSpPr>
          <p:cNvPr id="603" name="Google Shape;603;g31d032898ac_0_335"/>
          <p:cNvSpPr txBox="1"/>
          <p:nvPr>
            <p:ph idx="12" type="sldNum"/>
          </p:nvPr>
        </p:nvSpPr>
        <p:spPr>
          <a:xfrm>
            <a:off x="11515750" y="6402500"/>
            <a:ext cx="655200" cy="325500"/>
          </a:xfrm>
          <a:prstGeom prst="rect">
            <a:avLst/>
          </a:prstGeom>
          <a:noFill/>
          <a:ln>
            <a:noFill/>
          </a:ln>
        </p:spPr>
        <p:txBody>
          <a:bodyPr anchorCtr="0" anchor="ctr" bIns="45700" lIns="45700" spcFirstLastPara="1" rIns="45700" wrap="square" tIns="45700">
            <a:noAutofit/>
          </a:bodyPr>
          <a:lstStyle/>
          <a:p>
            <a:pPr indent="0" lvl="0" marL="0" rtl="0" algn="ctr">
              <a:spcBef>
                <a:spcPts val="0"/>
              </a:spcBef>
              <a:spcAft>
                <a:spcPts val="0"/>
              </a:spcAft>
              <a:buClr>
                <a:srgbClr val="888888"/>
              </a:buClr>
              <a:buSzPts val="1200"/>
              <a:buFont typeface="Calibri"/>
              <a:buNone/>
            </a:pPr>
            <a:fld id="{00000000-1234-1234-1234-123412341234}" type="slidenum">
              <a:rPr lang="en-US"/>
              <a:t>‹#›</a:t>
            </a:fld>
            <a:endParaRPr/>
          </a:p>
        </p:txBody>
      </p:sp>
      <p:pic>
        <p:nvPicPr>
          <p:cNvPr id="604" name="Google Shape;604;g31d032898ac_0_335"/>
          <p:cNvPicPr preferRelativeResize="0"/>
          <p:nvPr/>
        </p:nvPicPr>
        <p:blipFill rotWithShape="1">
          <a:blip r:embed="rId3">
            <a:alphaModFix/>
          </a:blip>
          <a:srcRect b="0" l="0" r="0" t="0"/>
          <a:stretch/>
        </p:blipFill>
        <p:spPr>
          <a:xfrm>
            <a:off x="1012550" y="1313925"/>
            <a:ext cx="7486300" cy="4906899"/>
          </a:xfrm>
          <a:prstGeom prst="rect">
            <a:avLst/>
          </a:prstGeom>
          <a:noFill/>
          <a:ln>
            <a:noFill/>
          </a:ln>
        </p:spPr>
      </p:pic>
      <p:pic>
        <p:nvPicPr>
          <p:cNvPr id="605" name="Google Shape;605;g31d032898ac_0_335"/>
          <p:cNvPicPr preferRelativeResize="0"/>
          <p:nvPr/>
        </p:nvPicPr>
        <p:blipFill rotWithShape="1">
          <a:blip r:embed="rId4">
            <a:alphaModFix/>
          </a:blip>
          <a:srcRect b="0" l="0" r="0" t="0"/>
          <a:stretch/>
        </p:blipFill>
        <p:spPr>
          <a:xfrm>
            <a:off x="567325" y="2952518"/>
            <a:ext cx="1928507" cy="1302533"/>
          </a:xfrm>
          <a:prstGeom prst="rect">
            <a:avLst/>
          </a:prstGeom>
          <a:noFill/>
          <a:ln>
            <a:noFill/>
          </a:ln>
        </p:spPr>
      </p:pic>
      <p:pic>
        <p:nvPicPr>
          <p:cNvPr id="606" name="Google Shape;606;g31d032898ac_0_335"/>
          <p:cNvPicPr preferRelativeResize="0"/>
          <p:nvPr/>
        </p:nvPicPr>
        <p:blipFill rotWithShape="1">
          <a:blip r:embed="rId5">
            <a:alphaModFix/>
          </a:blip>
          <a:srcRect b="0" l="0" r="0" t="0"/>
          <a:stretch/>
        </p:blipFill>
        <p:spPr>
          <a:xfrm>
            <a:off x="567325" y="1954075"/>
            <a:ext cx="3686775" cy="998443"/>
          </a:xfrm>
          <a:prstGeom prst="rect">
            <a:avLst/>
          </a:prstGeom>
          <a:noFill/>
          <a:ln>
            <a:noFill/>
          </a:ln>
        </p:spPr>
      </p:pic>
      <p:pic>
        <p:nvPicPr>
          <p:cNvPr id="607" name="Google Shape;607;g31d032898ac_0_335"/>
          <p:cNvPicPr preferRelativeResize="0"/>
          <p:nvPr/>
        </p:nvPicPr>
        <p:blipFill rotWithShape="1">
          <a:blip r:embed="rId6">
            <a:alphaModFix/>
          </a:blip>
          <a:srcRect b="23972" l="0" r="40789" t="18123"/>
          <a:stretch/>
        </p:blipFill>
        <p:spPr>
          <a:xfrm>
            <a:off x="10308850" y="5303600"/>
            <a:ext cx="1416049" cy="1452000"/>
          </a:xfrm>
          <a:prstGeom prst="rect">
            <a:avLst/>
          </a:prstGeom>
          <a:noFill/>
          <a:ln>
            <a:noFill/>
          </a:ln>
        </p:spPr>
      </p:pic>
      <p:sp>
        <p:nvSpPr>
          <p:cNvPr id="608" name="Google Shape;608;g31d032898ac_0_335"/>
          <p:cNvSpPr txBox="1"/>
          <p:nvPr>
            <p:ph type="title"/>
          </p:nvPr>
        </p:nvSpPr>
        <p:spPr>
          <a:xfrm>
            <a:off x="838200" y="215000"/>
            <a:ext cx="10281300" cy="572700"/>
          </a:xfrm>
          <a:prstGeom prst="rect">
            <a:avLst/>
          </a:prstGeom>
          <a:noFill/>
          <a:ln>
            <a:noFill/>
          </a:ln>
        </p:spPr>
        <p:txBody>
          <a:bodyPr anchorCtr="0" anchor="ctr" bIns="45700" lIns="45700" spcFirstLastPara="1" rIns="45700" wrap="square" tIns="45700">
            <a:noAutofit/>
          </a:bodyPr>
          <a:lstStyle/>
          <a:p>
            <a:pPr indent="0" lvl="0" marL="0" rtl="0" algn="l">
              <a:lnSpc>
                <a:spcPct val="90000"/>
              </a:lnSpc>
              <a:spcBef>
                <a:spcPts val="0"/>
              </a:spcBef>
              <a:spcAft>
                <a:spcPts val="0"/>
              </a:spcAft>
              <a:buSzPts val="1800"/>
              <a:buNone/>
            </a:pPr>
            <a:r>
              <a:rPr lang="en-US"/>
              <a:t>Radiation monitors (in FLUKA)</a:t>
            </a:r>
            <a:endParaRPr/>
          </a:p>
        </p:txBody>
      </p:sp>
      <p:sp>
        <p:nvSpPr>
          <p:cNvPr id="609" name="Google Shape;609;g31d032898ac_0_335"/>
          <p:cNvSpPr/>
          <p:nvPr/>
        </p:nvSpPr>
        <p:spPr>
          <a:xfrm>
            <a:off x="567325" y="1140675"/>
            <a:ext cx="3686700" cy="805800"/>
          </a:xfrm>
          <a:prstGeom prst="rect">
            <a:avLst/>
          </a:prstGeom>
          <a:solidFill>
            <a:srgbClr val="EEEEEE"/>
          </a:solidFill>
          <a:ln>
            <a:noFill/>
          </a:ln>
          <a:effectLst>
            <a:outerShdw blurRad="40000" rotWithShape="0" dir="5400000" dist="23000">
              <a:srgbClr val="000000">
                <a:alpha val="3451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610" name="Google Shape;610;g31d032898ac_0_335"/>
          <p:cNvSpPr/>
          <p:nvPr/>
        </p:nvSpPr>
        <p:spPr>
          <a:xfrm>
            <a:off x="567325" y="1140683"/>
            <a:ext cx="3686700" cy="7245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en-US" sz="1500" u="none" cap="none" strike="noStrike">
                <a:solidFill>
                  <a:srgbClr val="569BCE"/>
                </a:solidFill>
                <a:latin typeface="Arial"/>
                <a:ea typeface="Arial"/>
                <a:cs typeface="Arial"/>
                <a:sym typeface="Arial"/>
              </a:rPr>
              <a:t>BLM</a:t>
            </a:r>
            <a:endParaRPr b="1" i="0" sz="1500" u="none" cap="none" strike="noStrike">
              <a:solidFill>
                <a:srgbClr val="569BCE"/>
              </a:solidFill>
              <a:latin typeface="Arial"/>
              <a:ea typeface="Arial"/>
              <a:cs typeface="Arial"/>
              <a:sym typeface="Arial"/>
            </a:endParaRPr>
          </a:p>
          <a:p>
            <a:pPr indent="-323850" lvl="0" marL="457200" marR="0" rtl="0" algn="l">
              <a:lnSpc>
                <a:spcPct val="100000"/>
              </a:lnSpc>
              <a:spcBef>
                <a:spcPts val="0"/>
              </a:spcBef>
              <a:spcAft>
                <a:spcPts val="0"/>
              </a:spcAft>
              <a:buClr>
                <a:srgbClr val="569BCE"/>
              </a:buClr>
              <a:buSzPts val="1500"/>
              <a:buFont typeface="Arial"/>
              <a:buChar char="-"/>
            </a:pPr>
            <a:r>
              <a:rPr b="0" i="0" lang="en-US" sz="1500" u="none" cap="none" strike="noStrike">
                <a:solidFill>
                  <a:srgbClr val="569BCE"/>
                </a:solidFill>
                <a:latin typeface="Arial"/>
                <a:ea typeface="Arial"/>
                <a:cs typeface="Arial"/>
                <a:sym typeface="Arial"/>
              </a:rPr>
              <a:t>explicitly modelled in FLUKA</a:t>
            </a:r>
            <a:endParaRPr b="0" i="0" sz="1500" u="none" cap="none" strike="noStrike">
              <a:solidFill>
                <a:srgbClr val="569BCE"/>
              </a:solidFill>
              <a:latin typeface="Arial"/>
              <a:ea typeface="Arial"/>
              <a:cs typeface="Arial"/>
              <a:sym typeface="Arial"/>
            </a:endParaRPr>
          </a:p>
          <a:p>
            <a:pPr indent="-323850" lvl="0" marL="457200" marR="0" rtl="0" algn="l">
              <a:lnSpc>
                <a:spcPct val="100000"/>
              </a:lnSpc>
              <a:spcBef>
                <a:spcPts val="0"/>
              </a:spcBef>
              <a:spcAft>
                <a:spcPts val="0"/>
              </a:spcAft>
              <a:buClr>
                <a:srgbClr val="569BCE"/>
              </a:buClr>
              <a:buSzPts val="1500"/>
              <a:buFont typeface="Arial"/>
              <a:buChar char="-"/>
            </a:pPr>
            <a:r>
              <a:rPr b="0" i="0" lang="en-US" sz="1500" u="none" cap="none" strike="noStrike">
                <a:solidFill>
                  <a:srgbClr val="569BCE"/>
                </a:solidFill>
                <a:latin typeface="Arial"/>
                <a:ea typeface="Arial"/>
                <a:cs typeface="Arial"/>
                <a:sym typeface="Arial"/>
              </a:rPr>
              <a:t>TID deposited in their active volume</a:t>
            </a:r>
            <a:endParaRPr b="0" i="0" sz="1500" u="none" cap="none" strike="noStrike">
              <a:solidFill>
                <a:srgbClr val="569BCE"/>
              </a:solidFill>
              <a:latin typeface="Arial"/>
              <a:ea typeface="Arial"/>
              <a:cs typeface="Arial"/>
              <a:sym typeface="Arial"/>
            </a:endParaRPr>
          </a:p>
        </p:txBody>
      </p:sp>
      <p:sp>
        <p:nvSpPr>
          <p:cNvPr id="611" name="Google Shape;611;g31d032898ac_0_335"/>
          <p:cNvSpPr/>
          <p:nvPr/>
        </p:nvSpPr>
        <p:spPr>
          <a:xfrm>
            <a:off x="6008124" y="5302250"/>
            <a:ext cx="4300800" cy="1452000"/>
          </a:xfrm>
          <a:prstGeom prst="rect">
            <a:avLst/>
          </a:prstGeom>
          <a:solidFill>
            <a:srgbClr val="EEEEEE"/>
          </a:solidFill>
          <a:ln>
            <a:noFill/>
          </a:ln>
          <a:effectLst>
            <a:outerShdw blurRad="40000" rotWithShape="0" dir="5400000" dist="23000">
              <a:srgbClr val="000000">
                <a:alpha val="3451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612" name="Google Shape;612;g31d032898ac_0_335"/>
          <p:cNvSpPr/>
          <p:nvPr/>
        </p:nvSpPr>
        <p:spPr>
          <a:xfrm>
            <a:off x="6008050" y="5421775"/>
            <a:ext cx="4300800" cy="1302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lang="en-US" sz="1500">
                <a:solidFill>
                  <a:srgbClr val="569BCE"/>
                </a:solidFill>
              </a:rPr>
              <a:t>Rad</a:t>
            </a:r>
            <a:r>
              <a:rPr b="1" i="0" lang="en-US" sz="1500" u="none" cap="none" strike="noStrike">
                <a:solidFill>
                  <a:srgbClr val="569BCE"/>
                </a:solidFill>
                <a:latin typeface="Arial"/>
                <a:ea typeface="Arial"/>
                <a:cs typeface="Arial"/>
                <a:sym typeface="Arial"/>
              </a:rPr>
              <a:t>M</a:t>
            </a:r>
            <a:r>
              <a:rPr b="1" lang="en-US" sz="1500">
                <a:solidFill>
                  <a:srgbClr val="569BCE"/>
                </a:solidFill>
              </a:rPr>
              <a:t>on</a:t>
            </a:r>
            <a:endParaRPr b="1" i="0" sz="1500" u="none" cap="none" strike="noStrike">
              <a:solidFill>
                <a:srgbClr val="569BCE"/>
              </a:solidFill>
              <a:latin typeface="Arial"/>
              <a:ea typeface="Arial"/>
              <a:cs typeface="Arial"/>
              <a:sym typeface="Arial"/>
            </a:endParaRPr>
          </a:p>
          <a:p>
            <a:pPr indent="-323850" lvl="0" marL="457200" marR="0" rtl="0" algn="l">
              <a:lnSpc>
                <a:spcPct val="100000"/>
              </a:lnSpc>
              <a:spcBef>
                <a:spcPts val="0"/>
              </a:spcBef>
              <a:spcAft>
                <a:spcPts val="0"/>
              </a:spcAft>
              <a:buClr>
                <a:srgbClr val="569BCE"/>
              </a:buClr>
              <a:buSzPts val="1500"/>
              <a:buFont typeface="Arial"/>
              <a:buChar char="-"/>
            </a:pPr>
            <a:r>
              <a:rPr b="0" i="0" lang="en-US" sz="1500" u="none" cap="none" strike="noStrike">
                <a:solidFill>
                  <a:srgbClr val="569BCE"/>
                </a:solidFill>
                <a:latin typeface="Arial"/>
                <a:ea typeface="Arial"/>
                <a:cs typeface="Arial"/>
                <a:sym typeface="Arial"/>
              </a:rPr>
              <a:t>Not explicitly modelled due to their small sensitive volume (order of mm³)</a:t>
            </a:r>
            <a:endParaRPr b="0" i="0" sz="1500" u="none" cap="none" strike="noStrike">
              <a:solidFill>
                <a:srgbClr val="569BCE"/>
              </a:solidFill>
              <a:latin typeface="Arial"/>
              <a:ea typeface="Arial"/>
              <a:cs typeface="Arial"/>
              <a:sym typeface="Arial"/>
            </a:endParaRPr>
          </a:p>
          <a:p>
            <a:pPr indent="-323850" lvl="0" marL="457200" marR="0" rtl="0" algn="l">
              <a:lnSpc>
                <a:spcPct val="100000"/>
              </a:lnSpc>
              <a:spcBef>
                <a:spcPts val="0"/>
              </a:spcBef>
              <a:spcAft>
                <a:spcPts val="0"/>
              </a:spcAft>
              <a:buClr>
                <a:srgbClr val="569BCE"/>
              </a:buClr>
              <a:buSzPts val="1500"/>
              <a:buFont typeface="Arial"/>
              <a:buChar char="-"/>
            </a:pPr>
            <a:r>
              <a:rPr b="0" i="0" lang="en-US" sz="1500" u="none" cap="none" strike="noStrike">
                <a:solidFill>
                  <a:srgbClr val="569BCE"/>
                </a:solidFill>
                <a:latin typeface="Arial"/>
                <a:ea typeface="Arial"/>
                <a:cs typeface="Arial"/>
                <a:sym typeface="Arial"/>
              </a:rPr>
              <a:t>Replaced by a cube of AIR with side length 20/50/100 cm (depending on statistics)</a:t>
            </a:r>
            <a:endParaRPr b="0" i="0" sz="1500" u="none" cap="none" strike="noStrike">
              <a:solidFill>
                <a:srgbClr val="569BCE"/>
              </a:solidFill>
              <a:latin typeface="Arial"/>
              <a:ea typeface="Arial"/>
              <a:cs typeface="Arial"/>
              <a:sym typeface="Arial"/>
            </a:endParaRPr>
          </a:p>
        </p:txBody>
      </p:sp>
      <p:pic>
        <p:nvPicPr>
          <p:cNvPr id="613" name="Google Shape;613;g31d032898ac_0_335"/>
          <p:cNvPicPr preferRelativeResize="0"/>
          <p:nvPr/>
        </p:nvPicPr>
        <p:blipFill rotWithShape="1">
          <a:blip r:embed="rId7">
            <a:alphaModFix/>
          </a:blip>
          <a:srcRect b="0" l="0" r="0" t="0"/>
          <a:stretch/>
        </p:blipFill>
        <p:spPr>
          <a:xfrm>
            <a:off x="6673750" y="3283550"/>
            <a:ext cx="5115850" cy="2008675"/>
          </a:xfrm>
          <a:prstGeom prst="rect">
            <a:avLst/>
          </a:prstGeom>
          <a:noFill/>
          <a:ln>
            <a:noFill/>
          </a:ln>
        </p:spPr>
      </p:pic>
      <p:sp>
        <p:nvSpPr>
          <p:cNvPr id="614" name="Google Shape;614;g31d032898ac_0_335"/>
          <p:cNvSpPr/>
          <p:nvPr/>
        </p:nvSpPr>
        <p:spPr>
          <a:xfrm>
            <a:off x="8054578" y="1826475"/>
            <a:ext cx="3686700" cy="1533300"/>
          </a:xfrm>
          <a:prstGeom prst="rect">
            <a:avLst/>
          </a:prstGeom>
          <a:solidFill>
            <a:srgbClr val="EEEEEE"/>
          </a:solidFill>
          <a:ln>
            <a:noFill/>
          </a:ln>
          <a:effectLst>
            <a:outerShdw blurRad="40000" rotWithShape="0" dir="5400000" dist="23000">
              <a:srgbClr val="000000">
                <a:alpha val="3451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615" name="Google Shape;615;g31d032898ac_0_335"/>
          <p:cNvSpPr/>
          <p:nvPr/>
        </p:nvSpPr>
        <p:spPr>
          <a:xfrm>
            <a:off x="8054578" y="1826504"/>
            <a:ext cx="3686700" cy="1436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lang="en-US" sz="1500">
                <a:solidFill>
                  <a:srgbClr val="569BCE"/>
                </a:solidFill>
              </a:rPr>
              <a:t>DOFRS</a:t>
            </a:r>
            <a:endParaRPr b="1" i="0" sz="1500" u="none" cap="none" strike="noStrike">
              <a:solidFill>
                <a:srgbClr val="569BCE"/>
              </a:solidFill>
              <a:latin typeface="Arial"/>
              <a:ea typeface="Arial"/>
              <a:cs typeface="Arial"/>
              <a:sym typeface="Arial"/>
            </a:endParaRPr>
          </a:p>
          <a:p>
            <a:pPr indent="-323850" lvl="0" marL="457200" marR="0" rtl="0" algn="l">
              <a:lnSpc>
                <a:spcPct val="100000"/>
              </a:lnSpc>
              <a:spcBef>
                <a:spcPts val="0"/>
              </a:spcBef>
              <a:spcAft>
                <a:spcPts val="0"/>
              </a:spcAft>
              <a:buClr>
                <a:srgbClr val="569BCE"/>
              </a:buClr>
              <a:buSzPts val="1500"/>
              <a:buFont typeface="Arial"/>
              <a:buChar char="-"/>
            </a:pPr>
            <a:r>
              <a:rPr b="0" i="0" lang="en-US" sz="1500" u="none" cap="none" strike="noStrike">
                <a:solidFill>
                  <a:srgbClr val="569BCE"/>
                </a:solidFill>
                <a:latin typeface="Arial"/>
                <a:ea typeface="Arial"/>
                <a:cs typeface="Arial"/>
                <a:sym typeface="Arial"/>
              </a:rPr>
              <a:t>Actual fibre is 150 μm in diameter -&gt; too small for identical modelling.</a:t>
            </a:r>
            <a:endParaRPr b="0" i="0" sz="1500" u="none" cap="none" strike="noStrike">
              <a:solidFill>
                <a:srgbClr val="569BCE"/>
              </a:solidFill>
              <a:latin typeface="Arial"/>
              <a:ea typeface="Arial"/>
              <a:cs typeface="Arial"/>
              <a:sym typeface="Arial"/>
            </a:endParaRPr>
          </a:p>
          <a:p>
            <a:pPr indent="-323850" lvl="0" marL="457200" marR="0" rtl="0" algn="l">
              <a:lnSpc>
                <a:spcPct val="100000"/>
              </a:lnSpc>
              <a:spcBef>
                <a:spcPts val="0"/>
              </a:spcBef>
              <a:spcAft>
                <a:spcPts val="0"/>
              </a:spcAft>
              <a:buClr>
                <a:srgbClr val="569BCE"/>
              </a:buClr>
              <a:buSzPts val="1500"/>
              <a:buFont typeface="Arial"/>
              <a:buChar char="-"/>
            </a:pPr>
            <a:r>
              <a:rPr b="0" i="0" lang="en-US" sz="1500" u="none" cap="none" strike="noStrike">
                <a:solidFill>
                  <a:srgbClr val="569BCE"/>
                </a:solidFill>
                <a:latin typeface="Arial"/>
                <a:ea typeface="Arial"/>
                <a:cs typeface="Arial"/>
                <a:sym typeface="Arial"/>
              </a:rPr>
              <a:t>A compromise for an OF made out of SiO</a:t>
            </a:r>
            <a:r>
              <a:rPr b="0" baseline="-25000" i="0" lang="en-US" sz="1500" u="none" cap="none" strike="noStrike">
                <a:solidFill>
                  <a:srgbClr val="569BCE"/>
                </a:solidFill>
                <a:latin typeface="Arial"/>
                <a:ea typeface="Arial"/>
                <a:cs typeface="Arial"/>
                <a:sym typeface="Arial"/>
              </a:rPr>
              <a:t>2</a:t>
            </a:r>
            <a:r>
              <a:rPr b="0" i="0" lang="en-US" sz="1500" u="none" cap="none" strike="noStrike">
                <a:solidFill>
                  <a:srgbClr val="569BCE"/>
                </a:solidFill>
                <a:latin typeface="Arial"/>
                <a:ea typeface="Arial"/>
                <a:cs typeface="Arial"/>
                <a:sym typeface="Arial"/>
              </a:rPr>
              <a:t> with radius of 1 cm has been reached.</a:t>
            </a:r>
            <a:endParaRPr b="0" i="0" sz="1500" u="none" cap="none" strike="noStrike">
              <a:solidFill>
                <a:srgbClr val="569BCE"/>
              </a:solidFill>
              <a:latin typeface="Arial"/>
              <a:ea typeface="Arial"/>
              <a:cs typeface="Arial"/>
              <a:sym typeface="Arial"/>
            </a:endParaRPr>
          </a:p>
        </p:txBody>
      </p:sp>
      <p:sp>
        <p:nvSpPr>
          <p:cNvPr id="616" name="Google Shape;616;g31d032898ac_0_335"/>
          <p:cNvSpPr/>
          <p:nvPr/>
        </p:nvSpPr>
        <p:spPr>
          <a:xfrm>
            <a:off x="8038200" y="96175"/>
            <a:ext cx="3686700" cy="1533300"/>
          </a:xfrm>
          <a:prstGeom prst="rect">
            <a:avLst/>
          </a:prstGeom>
          <a:solidFill>
            <a:srgbClr val="EEEEEE"/>
          </a:solidFill>
          <a:ln>
            <a:noFill/>
          </a:ln>
          <a:effectLst>
            <a:outerShdw blurRad="40000" rotWithShape="0" dir="5400000" dist="23000">
              <a:srgbClr val="000000">
                <a:alpha val="3451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617" name="Google Shape;617;g31d032898ac_0_335"/>
          <p:cNvSpPr/>
          <p:nvPr/>
        </p:nvSpPr>
        <p:spPr>
          <a:xfrm>
            <a:off x="8038200" y="96204"/>
            <a:ext cx="3686700" cy="1436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lang="en-US" sz="1500">
                <a:solidFill>
                  <a:srgbClr val="569BCE"/>
                </a:solidFill>
              </a:rPr>
              <a:t>RPL</a:t>
            </a:r>
            <a:endParaRPr b="1" i="0" sz="1500" u="none" cap="none" strike="noStrike">
              <a:solidFill>
                <a:srgbClr val="569BCE"/>
              </a:solidFill>
              <a:latin typeface="Arial"/>
              <a:ea typeface="Arial"/>
              <a:cs typeface="Arial"/>
              <a:sym typeface="Arial"/>
            </a:endParaRPr>
          </a:p>
          <a:p>
            <a:pPr indent="-323850" lvl="0" marL="457200" marR="0" rtl="0" algn="l">
              <a:lnSpc>
                <a:spcPct val="100000"/>
              </a:lnSpc>
              <a:spcBef>
                <a:spcPts val="0"/>
              </a:spcBef>
              <a:spcAft>
                <a:spcPts val="0"/>
              </a:spcAft>
              <a:buClr>
                <a:srgbClr val="569BCE"/>
              </a:buClr>
              <a:buSzPts val="1500"/>
              <a:buFont typeface="Arial"/>
              <a:buChar char="-"/>
            </a:pPr>
            <a:r>
              <a:rPr lang="en-US" sz="1500">
                <a:solidFill>
                  <a:srgbClr val="569BCE"/>
                </a:solidFill>
              </a:rPr>
              <a:t>Size ~grain of rice</a:t>
            </a:r>
            <a:br>
              <a:rPr lang="en-US" sz="1500">
                <a:solidFill>
                  <a:srgbClr val="569BCE"/>
                </a:solidFill>
              </a:rPr>
            </a:br>
            <a:r>
              <a:rPr lang="en-US" sz="1500">
                <a:solidFill>
                  <a:srgbClr val="569BCE"/>
                </a:solidFill>
              </a:rPr>
              <a:t>-&gt;</a:t>
            </a:r>
            <a:r>
              <a:rPr b="0" i="0" lang="en-US" sz="1500" u="none" cap="none" strike="noStrike">
                <a:solidFill>
                  <a:srgbClr val="569BCE"/>
                </a:solidFill>
                <a:latin typeface="Arial"/>
                <a:ea typeface="Arial"/>
                <a:cs typeface="Arial"/>
                <a:sym typeface="Arial"/>
              </a:rPr>
              <a:t> too small for identical modelling.</a:t>
            </a:r>
            <a:endParaRPr b="0" i="0" sz="1500" u="none" cap="none" strike="noStrike">
              <a:solidFill>
                <a:srgbClr val="569BCE"/>
              </a:solidFill>
              <a:latin typeface="Arial"/>
              <a:ea typeface="Arial"/>
              <a:cs typeface="Arial"/>
              <a:sym typeface="Arial"/>
            </a:endParaRPr>
          </a:p>
          <a:p>
            <a:pPr indent="-323850" lvl="0" marL="457200" marR="0" rtl="0" algn="l">
              <a:lnSpc>
                <a:spcPct val="100000"/>
              </a:lnSpc>
              <a:spcBef>
                <a:spcPts val="0"/>
              </a:spcBef>
              <a:spcAft>
                <a:spcPts val="0"/>
              </a:spcAft>
              <a:buClr>
                <a:srgbClr val="569BCE"/>
              </a:buClr>
              <a:buSzPts val="1500"/>
              <a:buFont typeface="Arial"/>
              <a:buChar char="-"/>
            </a:pPr>
            <a:r>
              <a:rPr lang="en-US" sz="1500">
                <a:solidFill>
                  <a:srgbClr val="569BCE"/>
                </a:solidFill>
              </a:rPr>
              <a:t>Replaced by a cube of AIR ~RadMon</a:t>
            </a:r>
            <a:endParaRPr b="0" i="0" sz="1500" u="none" cap="none" strike="noStrike">
              <a:solidFill>
                <a:srgbClr val="569BCE"/>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09"/>
                                        </p:tgtEl>
                                        <p:attrNameLst>
                                          <p:attrName>style.visibility</p:attrName>
                                        </p:attrNameLst>
                                      </p:cBhvr>
                                      <p:to>
                                        <p:strVal val="visible"/>
                                      </p:to>
                                    </p:set>
                                    <p:animEffect filter="fade" transition="in">
                                      <p:cBhvr>
                                        <p:cTn dur="1000"/>
                                        <p:tgtEl>
                                          <p:spTgt spid="609"/>
                                        </p:tgtEl>
                                      </p:cBhvr>
                                    </p:animEffect>
                                  </p:childTnLst>
                                </p:cTn>
                              </p:par>
                              <p:par>
                                <p:cTn fill="hold" nodeType="withEffect" presetClass="entr" presetID="10" presetSubtype="0">
                                  <p:stCondLst>
                                    <p:cond delay="0"/>
                                  </p:stCondLst>
                                  <p:childTnLst>
                                    <p:set>
                                      <p:cBhvr>
                                        <p:cTn dur="1" fill="hold">
                                          <p:stCondLst>
                                            <p:cond delay="0"/>
                                          </p:stCondLst>
                                        </p:cTn>
                                        <p:tgtEl>
                                          <p:spTgt spid="610"/>
                                        </p:tgtEl>
                                        <p:attrNameLst>
                                          <p:attrName>style.visibility</p:attrName>
                                        </p:attrNameLst>
                                      </p:cBhvr>
                                      <p:to>
                                        <p:strVal val="visible"/>
                                      </p:to>
                                    </p:set>
                                    <p:animEffect filter="fade" transition="in">
                                      <p:cBhvr>
                                        <p:cTn dur="1000"/>
                                        <p:tgtEl>
                                          <p:spTgt spid="610"/>
                                        </p:tgtEl>
                                      </p:cBhvr>
                                    </p:animEffect>
                                  </p:childTnLst>
                                </p:cTn>
                              </p:par>
                              <p:par>
                                <p:cTn fill="hold" nodeType="withEffect" presetClass="entr" presetID="10" presetSubtype="0">
                                  <p:stCondLst>
                                    <p:cond delay="0"/>
                                  </p:stCondLst>
                                  <p:childTnLst>
                                    <p:set>
                                      <p:cBhvr>
                                        <p:cTn dur="1" fill="hold">
                                          <p:stCondLst>
                                            <p:cond delay="0"/>
                                          </p:stCondLst>
                                        </p:cTn>
                                        <p:tgtEl>
                                          <p:spTgt spid="606"/>
                                        </p:tgtEl>
                                        <p:attrNameLst>
                                          <p:attrName>style.visibility</p:attrName>
                                        </p:attrNameLst>
                                      </p:cBhvr>
                                      <p:to>
                                        <p:strVal val="visible"/>
                                      </p:to>
                                    </p:set>
                                    <p:animEffect filter="fade" transition="in">
                                      <p:cBhvr>
                                        <p:cTn dur="1000"/>
                                        <p:tgtEl>
                                          <p:spTgt spid="606"/>
                                        </p:tgtEl>
                                      </p:cBhvr>
                                    </p:animEffect>
                                  </p:childTnLst>
                                </p:cTn>
                              </p:par>
                              <p:par>
                                <p:cTn fill="hold" nodeType="withEffect" presetClass="entr" presetID="10" presetSubtype="0">
                                  <p:stCondLst>
                                    <p:cond delay="0"/>
                                  </p:stCondLst>
                                  <p:childTnLst>
                                    <p:set>
                                      <p:cBhvr>
                                        <p:cTn dur="1" fill="hold">
                                          <p:stCondLst>
                                            <p:cond delay="0"/>
                                          </p:stCondLst>
                                        </p:cTn>
                                        <p:tgtEl>
                                          <p:spTgt spid="605"/>
                                        </p:tgtEl>
                                        <p:attrNameLst>
                                          <p:attrName>style.visibility</p:attrName>
                                        </p:attrNameLst>
                                      </p:cBhvr>
                                      <p:to>
                                        <p:strVal val="visible"/>
                                      </p:to>
                                    </p:set>
                                    <p:animEffect filter="fade" transition="in">
                                      <p:cBhvr>
                                        <p:cTn dur="1000"/>
                                        <p:tgtEl>
                                          <p:spTgt spid="6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07"/>
                                        </p:tgtEl>
                                        <p:attrNameLst>
                                          <p:attrName>style.visibility</p:attrName>
                                        </p:attrNameLst>
                                      </p:cBhvr>
                                      <p:to>
                                        <p:strVal val="visible"/>
                                      </p:to>
                                    </p:set>
                                    <p:animEffect filter="fade" transition="in">
                                      <p:cBhvr>
                                        <p:cTn dur="1000"/>
                                        <p:tgtEl>
                                          <p:spTgt spid="607"/>
                                        </p:tgtEl>
                                      </p:cBhvr>
                                    </p:animEffect>
                                  </p:childTnLst>
                                </p:cTn>
                              </p:par>
                              <p:par>
                                <p:cTn fill="hold" nodeType="withEffect" presetClass="entr" presetID="10" presetSubtype="0">
                                  <p:stCondLst>
                                    <p:cond delay="0"/>
                                  </p:stCondLst>
                                  <p:childTnLst>
                                    <p:set>
                                      <p:cBhvr>
                                        <p:cTn dur="1" fill="hold">
                                          <p:stCondLst>
                                            <p:cond delay="0"/>
                                          </p:stCondLst>
                                        </p:cTn>
                                        <p:tgtEl>
                                          <p:spTgt spid="611"/>
                                        </p:tgtEl>
                                        <p:attrNameLst>
                                          <p:attrName>style.visibility</p:attrName>
                                        </p:attrNameLst>
                                      </p:cBhvr>
                                      <p:to>
                                        <p:strVal val="visible"/>
                                      </p:to>
                                    </p:set>
                                    <p:animEffect filter="fade" transition="in">
                                      <p:cBhvr>
                                        <p:cTn dur="1000"/>
                                        <p:tgtEl>
                                          <p:spTgt spid="611"/>
                                        </p:tgtEl>
                                      </p:cBhvr>
                                    </p:animEffect>
                                  </p:childTnLst>
                                </p:cTn>
                              </p:par>
                              <p:par>
                                <p:cTn fill="hold" nodeType="withEffect" presetClass="entr" presetID="10" presetSubtype="0">
                                  <p:stCondLst>
                                    <p:cond delay="0"/>
                                  </p:stCondLst>
                                  <p:childTnLst>
                                    <p:set>
                                      <p:cBhvr>
                                        <p:cTn dur="1" fill="hold">
                                          <p:stCondLst>
                                            <p:cond delay="0"/>
                                          </p:stCondLst>
                                        </p:cTn>
                                        <p:tgtEl>
                                          <p:spTgt spid="612"/>
                                        </p:tgtEl>
                                        <p:attrNameLst>
                                          <p:attrName>style.visibility</p:attrName>
                                        </p:attrNameLst>
                                      </p:cBhvr>
                                      <p:to>
                                        <p:strVal val="visible"/>
                                      </p:to>
                                    </p:set>
                                    <p:animEffect filter="fade" transition="in">
                                      <p:cBhvr>
                                        <p:cTn dur="1000"/>
                                        <p:tgtEl>
                                          <p:spTgt spid="6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13"/>
                                        </p:tgtEl>
                                        <p:attrNameLst>
                                          <p:attrName>style.visibility</p:attrName>
                                        </p:attrNameLst>
                                      </p:cBhvr>
                                      <p:to>
                                        <p:strVal val="visible"/>
                                      </p:to>
                                    </p:set>
                                    <p:animEffect filter="fade" transition="in">
                                      <p:cBhvr>
                                        <p:cTn dur="1000"/>
                                        <p:tgtEl>
                                          <p:spTgt spid="613"/>
                                        </p:tgtEl>
                                      </p:cBhvr>
                                    </p:animEffect>
                                  </p:childTnLst>
                                </p:cTn>
                              </p:par>
                              <p:par>
                                <p:cTn fill="hold" nodeType="withEffect" presetClass="entr" presetID="10" presetSubtype="0">
                                  <p:stCondLst>
                                    <p:cond delay="0"/>
                                  </p:stCondLst>
                                  <p:childTnLst>
                                    <p:set>
                                      <p:cBhvr>
                                        <p:cTn dur="1" fill="hold">
                                          <p:stCondLst>
                                            <p:cond delay="0"/>
                                          </p:stCondLst>
                                        </p:cTn>
                                        <p:tgtEl>
                                          <p:spTgt spid="614"/>
                                        </p:tgtEl>
                                        <p:attrNameLst>
                                          <p:attrName>style.visibility</p:attrName>
                                        </p:attrNameLst>
                                      </p:cBhvr>
                                      <p:to>
                                        <p:strVal val="visible"/>
                                      </p:to>
                                    </p:set>
                                    <p:animEffect filter="fade" transition="in">
                                      <p:cBhvr>
                                        <p:cTn dur="1000"/>
                                        <p:tgtEl>
                                          <p:spTgt spid="614"/>
                                        </p:tgtEl>
                                      </p:cBhvr>
                                    </p:animEffect>
                                  </p:childTnLst>
                                </p:cTn>
                              </p:par>
                              <p:par>
                                <p:cTn fill="hold" nodeType="withEffect" presetClass="entr" presetID="10" presetSubtype="0">
                                  <p:stCondLst>
                                    <p:cond delay="0"/>
                                  </p:stCondLst>
                                  <p:childTnLst>
                                    <p:set>
                                      <p:cBhvr>
                                        <p:cTn dur="1" fill="hold">
                                          <p:stCondLst>
                                            <p:cond delay="0"/>
                                          </p:stCondLst>
                                        </p:cTn>
                                        <p:tgtEl>
                                          <p:spTgt spid="615"/>
                                        </p:tgtEl>
                                        <p:attrNameLst>
                                          <p:attrName>style.visibility</p:attrName>
                                        </p:attrNameLst>
                                      </p:cBhvr>
                                      <p:to>
                                        <p:strVal val="visible"/>
                                      </p:to>
                                    </p:set>
                                    <p:animEffect filter="fade" transition="in">
                                      <p:cBhvr>
                                        <p:cTn dur="1000"/>
                                        <p:tgtEl>
                                          <p:spTgt spid="6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1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1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1" name="Shape 621"/>
        <p:cNvGrpSpPr/>
        <p:nvPr/>
      </p:nvGrpSpPr>
      <p:grpSpPr>
        <a:xfrm>
          <a:off x="0" y="0"/>
          <a:ext cx="0" cy="0"/>
          <a:chOff x="0" y="0"/>
          <a:chExt cx="0" cy="0"/>
        </a:xfrm>
      </p:grpSpPr>
      <p:sp>
        <p:nvSpPr>
          <p:cNvPr id="622" name="Google Shape;622;g31d032898ac_0_86"/>
          <p:cNvSpPr txBox="1"/>
          <p:nvPr>
            <p:ph type="title"/>
          </p:nvPr>
        </p:nvSpPr>
        <p:spPr>
          <a:xfrm>
            <a:off x="609600" y="233493"/>
            <a:ext cx="10969200" cy="715800"/>
          </a:xfrm>
          <a:prstGeom prst="rect">
            <a:avLst/>
          </a:prstGeom>
        </p:spPr>
        <p:txBody>
          <a:bodyPr anchorCtr="0" anchor="ctr" bIns="45700" lIns="45700" spcFirstLastPara="1" rIns="45700" wrap="square" tIns="45700">
            <a:normAutofit fontScale="90000"/>
          </a:bodyPr>
          <a:lstStyle/>
          <a:p>
            <a:pPr indent="0" lvl="0" marL="0" rtl="0" algn="l">
              <a:spcBef>
                <a:spcPts val="0"/>
              </a:spcBef>
              <a:spcAft>
                <a:spcPts val="0"/>
              </a:spcAft>
              <a:buNone/>
            </a:pPr>
            <a:r>
              <a:rPr lang="en-US"/>
              <a:t>Radiation sources from the collision debris and off-momentum protons</a:t>
            </a:r>
            <a:endParaRPr/>
          </a:p>
        </p:txBody>
      </p:sp>
      <p:sp>
        <p:nvSpPr>
          <p:cNvPr id="623" name="Google Shape;623;g31d032898ac_0_86"/>
          <p:cNvSpPr txBox="1"/>
          <p:nvPr>
            <p:ph idx="12" type="sldNum"/>
          </p:nvPr>
        </p:nvSpPr>
        <p:spPr>
          <a:xfrm>
            <a:off x="11293152" y="6408000"/>
            <a:ext cx="681300" cy="3651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SzPts val="1050"/>
              <a:buFont typeface="Arial"/>
              <a:buNone/>
            </a:pPr>
            <a:fld id="{00000000-1234-1234-1234-123412341234}" type="slidenum">
              <a:rPr lang="en-US"/>
              <a:t>‹#›</a:t>
            </a:fld>
            <a:endParaRPr/>
          </a:p>
        </p:txBody>
      </p:sp>
      <p:sp>
        <p:nvSpPr>
          <p:cNvPr id="624" name="Google Shape;624;g31d032898ac_0_86"/>
          <p:cNvSpPr txBox="1"/>
          <p:nvPr>
            <p:ph idx="1" type="body"/>
          </p:nvPr>
        </p:nvSpPr>
        <p:spPr>
          <a:xfrm>
            <a:off x="609601" y="1245524"/>
            <a:ext cx="5073000" cy="2785200"/>
          </a:xfrm>
          <a:prstGeom prst="rect">
            <a:avLst/>
          </a:prstGeom>
        </p:spPr>
        <p:txBody>
          <a:bodyPr anchorCtr="0" anchor="t" bIns="45700" lIns="91425" spcFirstLastPara="1" rIns="91425" wrap="square" tIns="45700">
            <a:normAutofit fontScale="70000" lnSpcReduction="10000"/>
          </a:bodyPr>
          <a:lstStyle/>
          <a:p>
            <a:pPr indent="0" lvl="0" marL="0" rtl="0" algn="l">
              <a:spcBef>
                <a:spcPts val="900"/>
              </a:spcBef>
              <a:spcAft>
                <a:spcPts val="0"/>
              </a:spcAft>
              <a:buNone/>
            </a:pPr>
            <a:r>
              <a:rPr b="1" lang="en-US"/>
              <a:t>Beam-machine interactions </a:t>
            </a:r>
            <a:endParaRPr b="1"/>
          </a:p>
          <a:p>
            <a:pPr indent="0" lvl="0" marL="0" rtl="0" algn="just">
              <a:spcBef>
                <a:spcPts val="900"/>
              </a:spcBef>
              <a:spcAft>
                <a:spcPts val="0"/>
              </a:spcAft>
              <a:buNone/>
            </a:pPr>
            <a:r>
              <a:rPr b="0" lang="en-US"/>
              <a:t>Before reaching the tunnel, LHC particles typically interact with machine elements, e.g. collimators, absorbers, magnets. </a:t>
            </a:r>
            <a:endParaRPr b="0"/>
          </a:p>
          <a:p>
            <a:pPr indent="0" lvl="0" marL="0" rtl="0" algn="just">
              <a:spcBef>
                <a:spcPts val="900"/>
              </a:spcBef>
              <a:spcAft>
                <a:spcPts val="0"/>
              </a:spcAft>
              <a:buNone/>
            </a:pPr>
            <a:r>
              <a:rPr b="0" lang="en-US"/>
              <a:t>This is true both for collision products (e.g. IR1-IR5) and in IRs where no collisions are produced, where beam-machine interactions can be seen as the primary source of radiation.</a:t>
            </a:r>
            <a:endParaRPr b="0"/>
          </a:p>
        </p:txBody>
      </p:sp>
      <p:pic>
        <p:nvPicPr>
          <p:cNvPr id="625" name="Google Shape;625;g31d032898ac_0_86"/>
          <p:cNvPicPr preferRelativeResize="0"/>
          <p:nvPr/>
        </p:nvPicPr>
        <p:blipFill>
          <a:blip r:embed="rId3">
            <a:alphaModFix/>
          </a:blip>
          <a:stretch>
            <a:fillRect/>
          </a:stretch>
        </p:blipFill>
        <p:spPr>
          <a:xfrm>
            <a:off x="684988" y="4030667"/>
            <a:ext cx="4922224" cy="2036776"/>
          </a:xfrm>
          <a:prstGeom prst="rect">
            <a:avLst/>
          </a:prstGeom>
          <a:noFill/>
          <a:ln>
            <a:noFill/>
          </a:ln>
        </p:spPr>
      </p:pic>
      <p:sp>
        <p:nvSpPr>
          <p:cNvPr id="626" name="Google Shape;626;g31d032898ac_0_86"/>
          <p:cNvSpPr txBox="1"/>
          <p:nvPr>
            <p:ph idx="1" type="body"/>
          </p:nvPr>
        </p:nvSpPr>
        <p:spPr>
          <a:xfrm>
            <a:off x="6509426" y="1245524"/>
            <a:ext cx="5073000" cy="2785200"/>
          </a:xfrm>
          <a:prstGeom prst="rect">
            <a:avLst/>
          </a:prstGeom>
        </p:spPr>
        <p:txBody>
          <a:bodyPr anchorCtr="0" anchor="t" bIns="45700" lIns="91425" spcFirstLastPara="1" rIns="91425" wrap="square" tIns="45700">
            <a:normAutofit fontScale="77500" lnSpcReduction="10000"/>
          </a:bodyPr>
          <a:lstStyle/>
          <a:p>
            <a:pPr indent="0" lvl="0" marL="0" rtl="0" algn="l">
              <a:spcBef>
                <a:spcPts val="900"/>
              </a:spcBef>
              <a:spcAft>
                <a:spcPts val="0"/>
              </a:spcAft>
              <a:buNone/>
            </a:pPr>
            <a:r>
              <a:rPr b="1" lang="en-US"/>
              <a:t>Beam-gas interactions</a:t>
            </a:r>
            <a:endParaRPr b="1"/>
          </a:p>
          <a:p>
            <a:pPr indent="0" lvl="0" marL="0" rtl="0" algn="just">
              <a:spcBef>
                <a:spcPts val="900"/>
              </a:spcBef>
              <a:spcAft>
                <a:spcPts val="0"/>
              </a:spcAft>
              <a:buNone/>
            </a:pPr>
            <a:r>
              <a:rPr b="0" lang="en-US"/>
              <a:t>Despite the vacuum system, the beam pipes are not empty → the beams can interact with residual gas molecules.</a:t>
            </a:r>
            <a:endParaRPr b="0"/>
          </a:p>
          <a:p>
            <a:pPr indent="0" lvl="0" marL="0" rtl="0" algn="just">
              <a:spcBef>
                <a:spcPts val="900"/>
              </a:spcBef>
              <a:spcAft>
                <a:spcPts val="0"/>
              </a:spcAft>
              <a:buNone/>
            </a:pPr>
            <a:r>
              <a:rPr b="0" lang="en-US"/>
              <a:t>Sub-dominant effect compared to other sources. Relevant in the arcs, where it can cause R2E issues in distributed systems with many units.</a:t>
            </a:r>
            <a:endParaRPr b="0"/>
          </a:p>
        </p:txBody>
      </p:sp>
      <p:pic>
        <p:nvPicPr>
          <p:cNvPr id="627" name="Google Shape;627;g31d032898ac_0_86"/>
          <p:cNvPicPr preferRelativeResize="0"/>
          <p:nvPr/>
        </p:nvPicPr>
        <p:blipFill>
          <a:blip r:embed="rId4">
            <a:alphaModFix/>
          </a:blip>
          <a:stretch>
            <a:fillRect/>
          </a:stretch>
        </p:blipFill>
        <p:spPr>
          <a:xfrm>
            <a:off x="6762811" y="3913186"/>
            <a:ext cx="4566233" cy="2271739"/>
          </a:xfrm>
          <a:prstGeom prst="rect">
            <a:avLst/>
          </a:prstGeom>
          <a:noFill/>
          <a:ln>
            <a:noFill/>
          </a:ln>
        </p:spPr>
      </p:pic>
      <p:sp>
        <p:nvSpPr>
          <p:cNvPr id="628" name="Google Shape;628;g31d032898ac_0_86"/>
          <p:cNvSpPr/>
          <p:nvPr/>
        </p:nvSpPr>
        <p:spPr>
          <a:xfrm>
            <a:off x="6681675" y="3851250"/>
            <a:ext cx="2134500" cy="278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4"/>
                                        </p:tgtEl>
                                        <p:attrNameLst>
                                          <p:attrName>style.visibility</p:attrName>
                                        </p:attrNameLst>
                                      </p:cBhvr>
                                      <p:to>
                                        <p:strVal val="visible"/>
                                      </p:to>
                                    </p:set>
                                    <p:animEffect filter="fade" transition="in">
                                      <p:cBhvr>
                                        <p:cTn dur="1000"/>
                                        <p:tgtEl>
                                          <p:spTgt spid="624"/>
                                        </p:tgtEl>
                                      </p:cBhvr>
                                    </p:animEffect>
                                  </p:childTnLst>
                                </p:cTn>
                              </p:par>
                              <p:par>
                                <p:cTn fill="hold" nodeType="withEffect" presetClass="entr" presetID="10" presetSubtype="0">
                                  <p:stCondLst>
                                    <p:cond delay="0"/>
                                  </p:stCondLst>
                                  <p:childTnLst>
                                    <p:set>
                                      <p:cBhvr>
                                        <p:cTn dur="1" fill="hold">
                                          <p:stCondLst>
                                            <p:cond delay="0"/>
                                          </p:stCondLst>
                                        </p:cTn>
                                        <p:tgtEl>
                                          <p:spTgt spid="625"/>
                                        </p:tgtEl>
                                        <p:attrNameLst>
                                          <p:attrName>style.visibility</p:attrName>
                                        </p:attrNameLst>
                                      </p:cBhvr>
                                      <p:to>
                                        <p:strVal val="visible"/>
                                      </p:to>
                                    </p:set>
                                    <p:animEffect filter="fade" transition="in">
                                      <p:cBhvr>
                                        <p:cTn dur="1000"/>
                                        <p:tgtEl>
                                          <p:spTgt spid="6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6"/>
                                        </p:tgtEl>
                                        <p:attrNameLst>
                                          <p:attrName>style.visibility</p:attrName>
                                        </p:attrNameLst>
                                      </p:cBhvr>
                                      <p:to>
                                        <p:strVal val="visible"/>
                                      </p:to>
                                    </p:set>
                                    <p:animEffect filter="fade" transition="in">
                                      <p:cBhvr>
                                        <p:cTn dur="1000"/>
                                        <p:tgtEl>
                                          <p:spTgt spid="626"/>
                                        </p:tgtEl>
                                      </p:cBhvr>
                                    </p:animEffect>
                                  </p:childTnLst>
                                </p:cTn>
                              </p:par>
                              <p:par>
                                <p:cTn fill="hold" nodeType="withEffect" presetClass="entr" presetID="10" presetSubtype="0">
                                  <p:stCondLst>
                                    <p:cond delay="0"/>
                                  </p:stCondLst>
                                  <p:childTnLst>
                                    <p:set>
                                      <p:cBhvr>
                                        <p:cTn dur="1" fill="hold">
                                          <p:stCondLst>
                                            <p:cond delay="0"/>
                                          </p:stCondLst>
                                        </p:cTn>
                                        <p:tgtEl>
                                          <p:spTgt spid="627"/>
                                        </p:tgtEl>
                                        <p:attrNameLst>
                                          <p:attrName>style.visibility</p:attrName>
                                        </p:attrNameLst>
                                      </p:cBhvr>
                                      <p:to>
                                        <p:strVal val="visible"/>
                                      </p:to>
                                    </p:set>
                                    <p:animEffect filter="fade" transition="in">
                                      <p:cBhvr>
                                        <p:cTn dur="1000"/>
                                        <p:tgtEl>
                                          <p:spTgt spid="62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g30fe3533583_0_0"/>
          <p:cNvSpPr txBox="1"/>
          <p:nvPr>
            <p:ph type="title"/>
          </p:nvPr>
        </p:nvSpPr>
        <p:spPr>
          <a:xfrm>
            <a:off x="838200" y="215003"/>
            <a:ext cx="9989700" cy="572700"/>
          </a:xfrm>
          <a:prstGeom prst="rect">
            <a:avLst/>
          </a:prstGeom>
          <a:noFill/>
          <a:ln>
            <a:noFill/>
          </a:ln>
        </p:spPr>
        <p:txBody>
          <a:bodyPr anchorCtr="0" anchor="ctr" bIns="45700" lIns="45700" spcFirstLastPara="1" rIns="45700" wrap="square" tIns="45700">
            <a:noAutofit/>
          </a:bodyPr>
          <a:lstStyle/>
          <a:p>
            <a:pPr indent="0" lvl="0" marL="0" rtl="0" algn="l">
              <a:lnSpc>
                <a:spcPct val="90000"/>
              </a:lnSpc>
              <a:spcBef>
                <a:spcPts val="0"/>
              </a:spcBef>
              <a:spcAft>
                <a:spcPts val="0"/>
              </a:spcAft>
              <a:buSzPts val="1800"/>
              <a:buNone/>
            </a:pPr>
            <a:r>
              <a:rPr lang="en-US"/>
              <a:t>Timepix3 Radiation Monitor</a:t>
            </a:r>
            <a:endParaRPr/>
          </a:p>
        </p:txBody>
      </p:sp>
      <p:sp>
        <p:nvSpPr>
          <p:cNvPr id="203" name="Google Shape;203;g30fe3533583_0_0"/>
          <p:cNvSpPr txBox="1"/>
          <p:nvPr>
            <p:ph idx="12" type="sldNum"/>
          </p:nvPr>
        </p:nvSpPr>
        <p:spPr>
          <a:xfrm>
            <a:off x="11515750" y="6402500"/>
            <a:ext cx="655200" cy="325500"/>
          </a:xfrm>
          <a:prstGeom prst="rect">
            <a:avLst/>
          </a:prstGeom>
          <a:noFill/>
          <a:ln>
            <a:noFill/>
          </a:ln>
        </p:spPr>
        <p:txBody>
          <a:bodyPr anchorCtr="0" anchor="ctr" bIns="45700" lIns="45700" spcFirstLastPara="1" rIns="45700" wrap="square" tIns="45700">
            <a:noAutofit/>
          </a:bodyPr>
          <a:lstStyle/>
          <a:p>
            <a:pPr indent="0" lvl="0" marL="0" rtl="0" algn="ctr">
              <a:lnSpc>
                <a:spcPct val="100000"/>
              </a:lnSpc>
              <a:spcBef>
                <a:spcPts val="0"/>
              </a:spcBef>
              <a:spcAft>
                <a:spcPts val="0"/>
              </a:spcAft>
              <a:buClr>
                <a:srgbClr val="888888"/>
              </a:buClr>
              <a:buSzPts val="1200"/>
              <a:buFont typeface="Calibri"/>
              <a:buNone/>
            </a:pPr>
            <a:fld id="{00000000-1234-1234-1234-123412341234}" type="slidenum">
              <a:rPr lang="en-US"/>
              <a:t>‹#›</a:t>
            </a:fld>
            <a:endParaRPr/>
          </a:p>
        </p:txBody>
      </p:sp>
      <p:pic>
        <p:nvPicPr>
          <p:cNvPr id="204" name="Google Shape;204;g30fe3533583_0_0"/>
          <p:cNvPicPr preferRelativeResize="0"/>
          <p:nvPr/>
        </p:nvPicPr>
        <p:blipFill rotWithShape="1">
          <a:blip r:embed="rId3">
            <a:alphaModFix/>
          </a:blip>
          <a:srcRect b="0" l="41486" r="0" t="43715"/>
          <a:stretch/>
        </p:blipFill>
        <p:spPr>
          <a:xfrm>
            <a:off x="399575" y="2720900"/>
            <a:ext cx="3349900" cy="3245099"/>
          </a:xfrm>
          <a:prstGeom prst="rect">
            <a:avLst/>
          </a:prstGeom>
          <a:noFill/>
          <a:ln>
            <a:noFill/>
          </a:ln>
        </p:spPr>
      </p:pic>
      <p:pic>
        <p:nvPicPr>
          <p:cNvPr id="205" name="Google Shape;205;g30fe3533583_0_0"/>
          <p:cNvPicPr preferRelativeResize="0"/>
          <p:nvPr/>
        </p:nvPicPr>
        <p:blipFill rotWithShape="1">
          <a:blip r:embed="rId4">
            <a:alphaModFix/>
          </a:blip>
          <a:srcRect b="17755" l="0" r="0" t="0"/>
          <a:stretch/>
        </p:blipFill>
        <p:spPr>
          <a:xfrm>
            <a:off x="3994800" y="2706125"/>
            <a:ext cx="5330750" cy="3245100"/>
          </a:xfrm>
          <a:prstGeom prst="rect">
            <a:avLst/>
          </a:prstGeom>
          <a:noFill/>
          <a:ln>
            <a:noFill/>
          </a:ln>
        </p:spPr>
      </p:pic>
      <p:cxnSp>
        <p:nvCxnSpPr>
          <p:cNvPr id="206" name="Google Shape;206;g30fe3533583_0_0"/>
          <p:cNvCxnSpPr/>
          <p:nvPr/>
        </p:nvCxnSpPr>
        <p:spPr>
          <a:xfrm flipH="1">
            <a:off x="1310350" y="3810000"/>
            <a:ext cx="3317400" cy="789900"/>
          </a:xfrm>
          <a:prstGeom prst="straightConnector1">
            <a:avLst/>
          </a:prstGeom>
          <a:noFill/>
          <a:ln cap="flat" cmpd="sng" w="38100">
            <a:solidFill>
              <a:schemeClr val="accent2"/>
            </a:solidFill>
            <a:prstDash val="solid"/>
            <a:round/>
            <a:headEnd len="sm" w="sm" type="none"/>
            <a:tailEnd len="sm" w="sm" type="none"/>
          </a:ln>
        </p:spPr>
      </p:cxnSp>
      <p:cxnSp>
        <p:nvCxnSpPr>
          <p:cNvPr id="207" name="Google Shape;207;g30fe3533583_0_0"/>
          <p:cNvCxnSpPr/>
          <p:nvPr/>
        </p:nvCxnSpPr>
        <p:spPr>
          <a:xfrm rot="10800000">
            <a:off x="1319650" y="4962475"/>
            <a:ext cx="5213100" cy="139200"/>
          </a:xfrm>
          <a:prstGeom prst="straightConnector1">
            <a:avLst/>
          </a:prstGeom>
          <a:noFill/>
          <a:ln cap="flat" cmpd="sng" w="38100">
            <a:solidFill>
              <a:schemeClr val="accent2"/>
            </a:solidFill>
            <a:prstDash val="solid"/>
            <a:round/>
            <a:headEnd len="sm" w="sm" type="none"/>
            <a:tailEnd len="sm" w="sm" type="none"/>
          </a:ln>
        </p:spPr>
      </p:cxnSp>
      <p:sp>
        <p:nvSpPr>
          <p:cNvPr id="208" name="Google Shape;208;g30fe3533583_0_0"/>
          <p:cNvSpPr txBox="1"/>
          <p:nvPr/>
        </p:nvSpPr>
        <p:spPr>
          <a:xfrm>
            <a:off x="438606" y="5961500"/>
            <a:ext cx="3349800" cy="615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0" i="0" lang="en-US" sz="1400" u="none" cap="none" strike="noStrike">
                <a:solidFill>
                  <a:srgbClr val="000000"/>
                </a:solidFill>
                <a:latin typeface="Arial"/>
                <a:ea typeface="Arial"/>
                <a:cs typeface="Arial"/>
                <a:sym typeface="Arial"/>
              </a:rPr>
              <a:t>Timepix3 Radiation Monitor during HEARTS@2023 </a:t>
            </a:r>
            <a:endParaRPr b="0" i="0" sz="1400" u="none" cap="none" strike="noStrike">
              <a:solidFill>
                <a:srgbClr val="000000"/>
              </a:solidFill>
              <a:latin typeface="Arial"/>
              <a:ea typeface="Arial"/>
              <a:cs typeface="Arial"/>
              <a:sym typeface="Arial"/>
            </a:endParaRPr>
          </a:p>
        </p:txBody>
      </p:sp>
      <p:sp>
        <p:nvSpPr>
          <p:cNvPr id="209" name="Google Shape;209;g30fe3533583_0_0"/>
          <p:cNvSpPr txBox="1"/>
          <p:nvPr/>
        </p:nvSpPr>
        <p:spPr>
          <a:xfrm>
            <a:off x="399575" y="907700"/>
            <a:ext cx="9320700" cy="184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p-in-n Silicon detector, composed of 256 x 256 pixels with a pixel pitch of 55 um.</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lang="en-US" sz="1800"/>
              <a:t>o</a:t>
            </a:r>
            <a:r>
              <a:rPr b="0" i="0" lang="en-US" sz="1800" u="none" cap="none" strike="noStrike">
                <a:solidFill>
                  <a:srgbClr val="000000"/>
                </a:solidFill>
                <a:latin typeface="Arial"/>
                <a:ea typeface="Arial"/>
                <a:cs typeface="Arial"/>
                <a:sym typeface="Arial"/>
              </a:rPr>
              <a:t>perated at a partial bias voltage (50 V), leading to a depletion layer thickness of 250 um.</a:t>
            </a:r>
            <a:br>
              <a:rPr b="0" i="0" lang="en-US" sz="1800" u="none" cap="none" strike="noStrike">
                <a:solidFill>
                  <a:srgbClr val="000000"/>
                </a:solidFill>
                <a:latin typeface="Arial"/>
                <a:ea typeface="Arial"/>
                <a:cs typeface="Arial"/>
                <a:sym typeface="Arial"/>
              </a:rPr>
            </a:br>
            <a:br>
              <a:rPr b="0" i="0" lang="en-US" sz="1800" u="none" cap="none" strike="noStrike">
                <a:solidFill>
                  <a:srgbClr val="000000"/>
                </a:solidFill>
                <a:latin typeface="Arial"/>
                <a:ea typeface="Arial"/>
                <a:cs typeface="Arial"/>
                <a:sym typeface="Arial"/>
              </a:rPr>
            </a:br>
            <a:r>
              <a:rPr b="0" i="0" lang="en-US" sz="1800" u="none" cap="none" strike="noStrike">
                <a:solidFill>
                  <a:srgbClr val="000000"/>
                </a:solidFill>
                <a:latin typeface="Arial"/>
                <a:ea typeface="Arial"/>
                <a:cs typeface="Arial"/>
                <a:sym typeface="Arial"/>
              </a:rPr>
              <a:t>Measures:</a:t>
            </a:r>
            <a:endParaRPr b="0" i="0" sz="1800" u="none" cap="none" strike="noStrike">
              <a:solidFill>
                <a:srgbClr val="000000"/>
              </a:solidFill>
              <a:latin typeface="Arial"/>
              <a:ea typeface="Arial"/>
              <a:cs typeface="Arial"/>
              <a:sym typeface="Arial"/>
            </a:endParaRPr>
          </a:p>
          <a:p>
            <a:pPr indent="-342900" lvl="0" marL="457200" marR="0" rtl="0" algn="l">
              <a:lnSpc>
                <a:spcPct val="100000"/>
              </a:lnSpc>
              <a:spcBef>
                <a:spcPts val="0"/>
              </a:spcBef>
              <a:spcAft>
                <a:spcPts val="0"/>
              </a:spcAft>
              <a:buClr>
                <a:srgbClr val="000000"/>
              </a:buClr>
              <a:buSzPts val="1800"/>
              <a:buFont typeface="Arial"/>
              <a:buChar char="-"/>
            </a:pPr>
            <a:r>
              <a:rPr b="0" i="0" lang="en-US" sz="1800" u="none" cap="none" strike="noStrike">
                <a:solidFill>
                  <a:srgbClr val="000000"/>
                </a:solidFill>
                <a:latin typeface="Arial"/>
                <a:ea typeface="Arial"/>
                <a:cs typeface="Arial"/>
                <a:sym typeface="Arial"/>
              </a:rPr>
              <a:t>Time-over-Threshold (ToT) and Time-of-Arrival (ToA) in units of 25 ns (40 MHz).</a:t>
            </a:r>
            <a:endParaRPr b="0" i="0" sz="1800" u="none" cap="none" strike="noStrike">
              <a:solidFill>
                <a:srgbClr val="000000"/>
              </a:solidFill>
              <a:latin typeface="Arial"/>
              <a:ea typeface="Arial"/>
              <a:cs typeface="Arial"/>
              <a:sym typeface="Arial"/>
            </a:endParaRPr>
          </a:p>
          <a:p>
            <a:pPr indent="-342900" lvl="0" marL="457200" marR="0" rtl="0" algn="l">
              <a:lnSpc>
                <a:spcPct val="100000"/>
              </a:lnSpc>
              <a:spcBef>
                <a:spcPts val="0"/>
              </a:spcBef>
              <a:spcAft>
                <a:spcPts val="0"/>
              </a:spcAft>
              <a:buClr>
                <a:srgbClr val="000000"/>
              </a:buClr>
              <a:buSzPts val="1800"/>
              <a:buFont typeface="Arial"/>
              <a:buChar char="-"/>
            </a:pPr>
            <a:r>
              <a:rPr b="0" i="0" lang="en-US" sz="1800" u="none" cap="none" strike="noStrike">
                <a:solidFill>
                  <a:srgbClr val="000000"/>
                </a:solidFill>
                <a:latin typeface="Arial"/>
                <a:ea typeface="Arial"/>
                <a:cs typeface="Arial"/>
                <a:sym typeface="Arial"/>
              </a:rPr>
              <a:t>fast Time-of-Arrival (fToA) in units of 1.56 ns.</a:t>
            </a:r>
            <a:endParaRPr b="0" i="0" sz="1800" u="none" cap="none" strike="noStrike">
              <a:solidFill>
                <a:srgbClr val="000000"/>
              </a:solidFill>
              <a:latin typeface="Arial"/>
              <a:ea typeface="Arial"/>
              <a:cs typeface="Arial"/>
              <a:sym typeface="Arial"/>
            </a:endParaRPr>
          </a:p>
        </p:txBody>
      </p:sp>
      <p:sp>
        <p:nvSpPr>
          <p:cNvPr id="210" name="Google Shape;210;g30fe3533583_0_0"/>
          <p:cNvSpPr txBox="1"/>
          <p:nvPr/>
        </p:nvSpPr>
        <p:spPr>
          <a:xfrm>
            <a:off x="3994799" y="6083075"/>
            <a:ext cx="5330700" cy="397200"/>
          </a:xfrm>
          <a:prstGeom prst="rect">
            <a:avLst/>
          </a:prstGeom>
          <a:noFill/>
          <a:ln>
            <a:noFill/>
          </a:ln>
        </p:spPr>
        <p:txBody>
          <a:bodyPr anchorCtr="0" anchor="t" bIns="0" lIns="0" spcFirstLastPara="1" rIns="0" wrap="square" tIns="0">
            <a:noAutofit/>
          </a:bodyPr>
          <a:lstStyle/>
          <a:p>
            <a:pPr indent="0" lvl="0" marL="0" marR="0" rtl="0" algn="just">
              <a:lnSpc>
                <a:spcPct val="100000"/>
              </a:lnSpc>
              <a:spcBef>
                <a:spcPts val="0"/>
              </a:spcBef>
              <a:spcAft>
                <a:spcPts val="0"/>
              </a:spcAft>
              <a:buClr>
                <a:srgbClr val="0033A0"/>
              </a:buClr>
              <a:buSzPts val="800"/>
              <a:buFont typeface="Arial"/>
              <a:buNone/>
            </a:pPr>
            <a:r>
              <a:rPr b="0" i="0" lang="en-US" sz="1400" u="none" cap="none" strike="noStrike">
                <a:solidFill>
                  <a:schemeClr val="dk2"/>
                </a:solidFill>
                <a:latin typeface="Arial"/>
                <a:ea typeface="Arial"/>
                <a:cs typeface="Arial"/>
                <a:sym typeface="Arial"/>
              </a:rPr>
              <a:t>Source: Levasseur S., Development of a Hybrid Pixel Detector Based Transverse Profile Monitor for the CERN Proton Synchrotron, PhD thesis </a:t>
            </a:r>
            <a:endParaRPr b="0" i="0" sz="1400" u="none" cap="none" strike="noStrike">
              <a:solidFill>
                <a:schemeClr val="dk2"/>
              </a:solidFill>
              <a:latin typeface="Arial"/>
              <a:ea typeface="Arial"/>
              <a:cs typeface="Arial"/>
              <a:sym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3" name="Shape 633"/>
        <p:cNvGrpSpPr/>
        <p:nvPr/>
      </p:nvGrpSpPr>
      <p:grpSpPr>
        <a:xfrm>
          <a:off x="0" y="0"/>
          <a:ext cx="0" cy="0"/>
          <a:chOff x="0" y="0"/>
          <a:chExt cx="0" cy="0"/>
        </a:xfrm>
      </p:grpSpPr>
      <p:sp>
        <p:nvSpPr>
          <p:cNvPr id="634" name="Google Shape;634;g2e69ef261be_1_7"/>
          <p:cNvSpPr/>
          <p:nvPr/>
        </p:nvSpPr>
        <p:spPr>
          <a:xfrm>
            <a:off x="2235025" y="4269425"/>
            <a:ext cx="1638900" cy="754200"/>
          </a:xfrm>
          <a:prstGeom prst="rect">
            <a:avLst/>
          </a:prstGeom>
          <a:noFill/>
          <a:ln cap="flat" cmpd="sng" w="19050">
            <a:solidFill>
              <a:srgbClr val="9900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5" name="Google Shape;635;g2e69ef261be_1_7"/>
          <p:cNvSpPr txBox="1"/>
          <p:nvPr>
            <p:ph type="title"/>
          </p:nvPr>
        </p:nvSpPr>
        <p:spPr>
          <a:xfrm>
            <a:off x="838200" y="215003"/>
            <a:ext cx="9989700" cy="572700"/>
          </a:xfrm>
          <a:prstGeom prst="rect">
            <a:avLst/>
          </a:prstGeom>
          <a:noFill/>
          <a:ln>
            <a:noFill/>
          </a:ln>
        </p:spPr>
        <p:txBody>
          <a:bodyPr anchorCtr="0" anchor="ctr" bIns="45700" lIns="45700" spcFirstLastPara="1" rIns="45700" wrap="square" tIns="45700">
            <a:noAutofit/>
          </a:bodyPr>
          <a:lstStyle/>
          <a:p>
            <a:pPr indent="0" lvl="0" marL="0" rtl="0" algn="l">
              <a:lnSpc>
                <a:spcPct val="90000"/>
              </a:lnSpc>
              <a:spcBef>
                <a:spcPts val="0"/>
              </a:spcBef>
              <a:spcAft>
                <a:spcPts val="0"/>
              </a:spcAft>
              <a:buSzPts val="1800"/>
              <a:buNone/>
            </a:pPr>
            <a:r>
              <a:rPr lang="en-US"/>
              <a:t>Radiation source: beam gas collisions</a:t>
            </a:r>
            <a:endParaRPr/>
          </a:p>
        </p:txBody>
      </p:sp>
      <p:sp>
        <p:nvSpPr>
          <p:cNvPr id="636" name="Google Shape;636;g2e69ef261be_1_7"/>
          <p:cNvSpPr txBox="1"/>
          <p:nvPr>
            <p:ph idx="12" type="sldNum"/>
          </p:nvPr>
        </p:nvSpPr>
        <p:spPr>
          <a:xfrm>
            <a:off x="11210950" y="6554900"/>
            <a:ext cx="655200" cy="325500"/>
          </a:xfrm>
          <a:prstGeom prst="rect">
            <a:avLst/>
          </a:prstGeom>
          <a:noFill/>
          <a:ln>
            <a:noFill/>
          </a:ln>
        </p:spPr>
        <p:txBody>
          <a:bodyPr anchorCtr="0" anchor="ctr" bIns="45700" lIns="45700" spcFirstLastPara="1" rIns="45700" wrap="square" tIns="45700">
            <a:noAutofit/>
          </a:bodyPr>
          <a:lstStyle/>
          <a:p>
            <a:pPr indent="0" lvl="0" marL="0" rtl="0" algn="ctr">
              <a:lnSpc>
                <a:spcPct val="100000"/>
              </a:lnSpc>
              <a:spcBef>
                <a:spcPts val="0"/>
              </a:spcBef>
              <a:spcAft>
                <a:spcPts val="0"/>
              </a:spcAft>
              <a:buClr>
                <a:srgbClr val="888888"/>
              </a:buClr>
              <a:buSzPts val="1200"/>
              <a:buFont typeface="Calibri"/>
              <a:buNone/>
            </a:pPr>
            <a:fld id="{00000000-1234-1234-1234-123412341234}" type="slidenum">
              <a:rPr lang="en-US"/>
              <a:t>‹#›</a:t>
            </a:fld>
            <a:endParaRPr/>
          </a:p>
        </p:txBody>
      </p:sp>
      <p:pic>
        <p:nvPicPr>
          <p:cNvPr id="637" name="Google Shape;637;g2e69ef261be_1_7"/>
          <p:cNvPicPr preferRelativeResize="0"/>
          <p:nvPr/>
        </p:nvPicPr>
        <p:blipFill rotWithShape="1">
          <a:blip r:embed="rId3">
            <a:alphaModFix/>
          </a:blip>
          <a:srcRect b="0" l="0" r="0" t="0"/>
          <a:stretch/>
        </p:blipFill>
        <p:spPr>
          <a:xfrm>
            <a:off x="2795588" y="2910150"/>
            <a:ext cx="6600825" cy="1200150"/>
          </a:xfrm>
          <a:prstGeom prst="rect">
            <a:avLst/>
          </a:prstGeom>
          <a:noFill/>
          <a:ln>
            <a:noFill/>
          </a:ln>
        </p:spPr>
      </p:pic>
      <p:sp>
        <p:nvSpPr>
          <p:cNvPr id="638" name="Google Shape;638;g2e69ef261be_1_7"/>
          <p:cNvSpPr/>
          <p:nvPr/>
        </p:nvSpPr>
        <p:spPr>
          <a:xfrm>
            <a:off x="4233075" y="3108175"/>
            <a:ext cx="2694000" cy="715500"/>
          </a:xfrm>
          <a:prstGeom prst="rect">
            <a:avLst/>
          </a:prstGeom>
          <a:noFill/>
          <a:ln cap="flat" cmpd="sng" w="19050">
            <a:solidFill>
              <a:srgbClr val="3465A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 name="Google Shape;639;g2e69ef261be_1_7"/>
          <p:cNvSpPr txBox="1"/>
          <p:nvPr/>
        </p:nvSpPr>
        <p:spPr>
          <a:xfrm>
            <a:off x="4233075" y="2646475"/>
            <a:ext cx="2694000" cy="461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3465A4"/>
                </a:solidFill>
                <a:latin typeface="Arial"/>
                <a:ea typeface="Arial"/>
                <a:cs typeface="Arial"/>
                <a:sym typeface="Arial"/>
              </a:rPr>
              <a:t>Instrument operation</a:t>
            </a:r>
            <a:endParaRPr b="0" i="0" sz="1800" u="none" cap="none" strike="noStrike">
              <a:solidFill>
                <a:srgbClr val="3465A4"/>
              </a:solidFill>
              <a:latin typeface="Arial"/>
              <a:ea typeface="Arial"/>
              <a:cs typeface="Arial"/>
              <a:sym typeface="Arial"/>
            </a:endParaRPr>
          </a:p>
        </p:txBody>
      </p:sp>
      <p:sp>
        <p:nvSpPr>
          <p:cNvPr id="640" name="Google Shape;640;g2e69ef261be_1_7"/>
          <p:cNvSpPr txBox="1"/>
          <p:nvPr/>
        </p:nvSpPr>
        <p:spPr>
          <a:xfrm>
            <a:off x="6923050" y="2646475"/>
            <a:ext cx="2482500" cy="461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accent2"/>
                </a:solidFill>
                <a:latin typeface="Arial"/>
                <a:ea typeface="Arial"/>
                <a:cs typeface="Arial"/>
                <a:sym typeface="Arial"/>
              </a:rPr>
              <a:t>(HL-)LHC operation</a:t>
            </a:r>
            <a:endParaRPr b="0" i="0" sz="1800" u="none" cap="none" strike="noStrike">
              <a:solidFill>
                <a:schemeClr val="accent2"/>
              </a:solidFill>
              <a:latin typeface="Arial"/>
              <a:ea typeface="Arial"/>
              <a:cs typeface="Arial"/>
              <a:sym typeface="Arial"/>
            </a:endParaRPr>
          </a:p>
        </p:txBody>
      </p:sp>
      <p:sp>
        <p:nvSpPr>
          <p:cNvPr id="641" name="Google Shape;641;g2e69ef261be_1_7"/>
          <p:cNvSpPr/>
          <p:nvPr/>
        </p:nvSpPr>
        <p:spPr>
          <a:xfrm>
            <a:off x="6923043" y="3112450"/>
            <a:ext cx="2482500" cy="715500"/>
          </a:xfrm>
          <a:prstGeom prst="rect">
            <a:avLst/>
          </a:prstGeom>
          <a:no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42" name="Google Shape;642;g2e69ef261be_1_7"/>
          <p:cNvCxnSpPr>
            <a:stCxn id="643" idx="0"/>
            <a:endCxn id="638" idx="2"/>
          </p:cNvCxnSpPr>
          <p:nvPr/>
        </p:nvCxnSpPr>
        <p:spPr>
          <a:xfrm flipH="1" rot="10800000">
            <a:off x="3067025" y="3823625"/>
            <a:ext cx="2513100" cy="445800"/>
          </a:xfrm>
          <a:prstGeom prst="straightConnector1">
            <a:avLst/>
          </a:prstGeom>
          <a:noFill/>
          <a:ln cap="flat" cmpd="sng" w="38100">
            <a:solidFill>
              <a:srgbClr val="3465A4"/>
            </a:solidFill>
            <a:prstDash val="solid"/>
            <a:round/>
            <a:headEnd len="sm" w="sm" type="none"/>
            <a:tailEnd len="med" w="med" type="stealth"/>
          </a:ln>
        </p:spPr>
      </p:cxnSp>
      <p:sp>
        <p:nvSpPr>
          <p:cNvPr id="644" name="Google Shape;644;g2e69ef261be_1_7"/>
          <p:cNvSpPr txBox="1"/>
          <p:nvPr/>
        </p:nvSpPr>
        <p:spPr>
          <a:xfrm>
            <a:off x="3873838" y="4277515"/>
            <a:ext cx="26940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3465A4"/>
                </a:solidFill>
                <a:latin typeface="Arial"/>
                <a:ea typeface="Arial"/>
                <a:cs typeface="Arial"/>
                <a:sym typeface="Arial"/>
              </a:rPr>
              <a:t>Interaction cross section - Gas species (Neon)</a:t>
            </a:r>
            <a:endParaRPr b="0" i="0" sz="1800" u="none" cap="none" strike="noStrike">
              <a:solidFill>
                <a:srgbClr val="3465A4"/>
              </a:solidFill>
              <a:latin typeface="Arial"/>
              <a:ea typeface="Arial"/>
              <a:cs typeface="Arial"/>
              <a:sym typeface="Arial"/>
            </a:endParaRPr>
          </a:p>
        </p:txBody>
      </p:sp>
      <p:sp>
        <p:nvSpPr>
          <p:cNvPr id="643" name="Google Shape;643;g2e69ef261be_1_7"/>
          <p:cNvSpPr txBox="1"/>
          <p:nvPr/>
        </p:nvSpPr>
        <p:spPr>
          <a:xfrm>
            <a:off x="2212775" y="4269425"/>
            <a:ext cx="17085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3465A4"/>
                </a:solidFill>
                <a:latin typeface="Arial"/>
                <a:ea typeface="Arial"/>
                <a:cs typeface="Arial"/>
                <a:sym typeface="Arial"/>
              </a:rPr>
              <a:t>Injected gas </a:t>
            </a:r>
            <a:br>
              <a:rPr b="0" i="0" lang="en-US" sz="1800" u="none" cap="none" strike="noStrike">
                <a:solidFill>
                  <a:srgbClr val="3465A4"/>
                </a:solidFill>
                <a:latin typeface="Arial"/>
                <a:ea typeface="Arial"/>
                <a:cs typeface="Arial"/>
                <a:sym typeface="Arial"/>
              </a:rPr>
            </a:br>
            <a:r>
              <a:rPr b="0" i="0" lang="en-US" sz="1800" u="none" cap="none" strike="noStrike">
                <a:solidFill>
                  <a:srgbClr val="3465A4"/>
                </a:solidFill>
                <a:latin typeface="Arial"/>
                <a:ea typeface="Arial"/>
                <a:cs typeface="Arial"/>
                <a:sym typeface="Arial"/>
              </a:rPr>
              <a:t>density profile</a:t>
            </a:r>
            <a:endParaRPr b="0" i="0" sz="1800" u="none" cap="none" strike="noStrike">
              <a:solidFill>
                <a:srgbClr val="3465A4"/>
              </a:solidFill>
              <a:latin typeface="Arial"/>
              <a:ea typeface="Arial"/>
              <a:cs typeface="Arial"/>
              <a:sym typeface="Arial"/>
            </a:endParaRPr>
          </a:p>
        </p:txBody>
      </p:sp>
      <p:cxnSp>
        <p:nvCxnSpPr>
          <p:cNvPr id="645" name="Google Shape;645;g2e69ef261be_1_7"/>
          <p:cNvCxnSpPr>
            <a:stCxn id="644" idx="0"/>
          </p:cNvCxnSpPr>
          <p:nvPr/>
        </p:nvCxnSpPr>
        <p:spPr>
          <a:xfrm flipH="1" rot="10800000">
            <a:off x="5220838" y="3833515"/>
            <a:ext cx="1343100" cy="444000"/>
          </a:xfrm>
          <a:prstGeom prst="straightConnector1">
            <a:avLst/>
          </a:prstGeom>
          <a:noFill/>
          <a:ln cap="flat" cmpd="sng" w="38100">
            <a:solidFill>
              <a:srgbClr val="3465A4"/>
            </a:solidFill>
            <a:prstDash val="solid"/>
            <a:round/>
            <a:headEnd len="sm" w="sm" type="none"/>
            <a:tailEnd len="med" w="med" type="stealth"/>
          </a:ln>
        </p:spPr>
      </p:cxnSp>
      <p:sp>
        <p:nvSpPr>
          <p:cNvPr id="646" name="Google Shape;646;g2e69ef261be_1_7"/>
          <p:cNvSpPr txBox="1"/>
          <p:nvPr/>
        </p:nvSpPr>
        <p:spPr>
          <a:xfrm>
            <a:off x="5888163" y="4272425"/>
            <a:ext cx="24825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accent2"/>
                </a:solidFill>
                <a:latin typeface="Arial"/>
                <a:ea typeface="Arial"/>
                <a:cs typeface="Arial"/>
                <a:sym typeface="Arial"/>
              </a:rPr>
              <a:t>Beam </a:t>
            </a:r>
            <a:br>
              <a:rPr b="0" i="0" lang="en-US" sz="1800" u="none" cap="none" strike="noStrike">
                <a:solidFill>
                  <a:schemeClr val="accent2"/>
                </a:solidFill>
                <a:latin typeface="Arial"/>
                <a:ea typeface="Arial"/>
                <a:cs typeface="Arial"/>
                <a:sym typeface="Arial"/>
              </a:rPr>
            </a:br>
            <a:r>
              <a:rPr b="0" i="0" lang="en-US" sz="1800" u="none" cap="none" strike="noStrike">
                <a:solidFill>
                  <a:schemeClr val="accent2"/>
                </a:solidFill>
                <a:latin typeface="Arial"/>
                <a:ea typeface="Arial"/>
                <a:cs typeface="Arial"/>
                <a:sym typeface="Arial"/>
              </a:rPr>
              <a:t>energy</a:t>
            </a:r>
            <a:endParaRPr b="0" i="0" sz="1800" u="none" cap="none" strike="noStrike">
              <a:solidFill>
                <a:schemeClr val="accent2"/>
              </a:solidFill>
              <a:latin typeface="Arial"/>
              <a:ea typeface="Arial"/>
              <a:cs typeface="Arial"/>
              <a:sym typeface="Arial"/>
            </a:endParaRPr>
          </a:p>
        </p:txBody>
      </p:sp>
      <p:cxnSp>
        <p:nvCxnSpPr>
          <p:cNvPr id="647" name="Google Shape;647;g2e69ef261be_1_7"/>
          <p:cNvCxnSpPr>
            <a:stCxn id="646" idx="0"/>
          </p:cNvCxnSpPr>
          <p:nvPr/>
        </p:nvCxnSpPr>
        <p:spPr>
          <a:xfrm flipH="1" rot="10800000">
            <a:off x="7129413" y="3825125"/>
            <a:ext cx="106800" cy="447300"/>
          </a:xfrm>
          <a:prstGeom prst="straightConnector1">
            <a:avLst/>
          </a:prstGeom>
          <a:noFill/>
          <a:ln cap="flat" cmpd="sng" w="38100">
            <a:solidFill>
              <a:schemeClr val="accent2"/>
            </a:solidFill>
            <a:prstDash val="solid"/>
            <a:round/>
            <a:headEnd len="sm" w="sm" type="none"/>
            <a:tailEnd len="med" w="med" type="stealth"/>
          </a:ln>
        </p:spPr>
      </p:cxnSp>
      <p:sp>
        <p:nvSpPr>
          <p:cNvPr id="648" name="Google Shape;648;g2e69ef261be_1_7"/>
          <p:cNvSpPr txBox="1"/>
          <p:nvPr/>
        </p:nvSpPr>
        <p:spPr>
          <a:xfrm>
            <a:off x="7320463" y="4272425"/>
            <a:ext cx="24825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accent2"/>
                </a:solidFill>
                <a:latin typeface="Arial"/>
                <a:ea typeface="Arial"/>
                <a:cs typeface="Arial"/>
                <a:sym typeface="Arial"/>
              </a:rPr>
              <a:t>LHC revolution frequency </a:t>
            </a:r>
            <a:endParaRPr b="0" i="0" sz="1800" u="none" cap="none" strike="noStrike">
              <a:solidFill>
                <a:schemeClr val="accent2"/>
              </a:solidFill>
              <a:latin typeface="Arial"/>
              <a:ea typeface="Arial"/>
              <a:cs typeface="Arial"/>
              <a:sym typeface="Arial"/>
            </a:endParaRPr>
          </a:p>
        </p:txBody>
      </p:sp>
      <p:cxnSp>
        <p:nvCxnSpPr>
          <p:cNvPr id="649" name="Google Shape;649;g2e69ef261be_1_7"/>
          <p:cNvCxnSpPr>
            <a:stCxn id="648" idx="0"/>
            <a:endCxn id="641" idx="2"/>
          </p:cNvCxnSpPr>
          <p:nvPr/>
        </p:nvCxnSpPr>
        <p:spPr>
          <a:xfrm rot="10800000">
            <a:off x="8164213" y="3827825"/>
            <a:ext cx="397500" cy="444600"/>
          </a:xfrm>
          <a:prstGeom prst="straightConnector1">
            <a:avLst/>
          </a:prstGeom>
          <a:noFill/>
          <a:ln cap="flat" cmpd="sng" w="38100">
            <a:solidFill>
              <a:schemeClr val="accent2"/>
            </a:solidFill>
            <a:prstDash val="solid"/>
            <a:round/>
            <a:headEnd len="sm" w="sm" type="none"/>
            <a:tailEnd len="med" w="med" type="stealth"/>
          </a:ln>
        </p:spPr>
      </p:cxnSp>
      <p:sp>
        <p:nvSpPr>
          <p:cNvPr id="650" name="Google Shape;650;g2e69ef261be_1_7"/>
          <p:cNvSpPr txBox="1"/>
          <p:nvPr/>
        </p:nvSpPr>
        <p:spPr>
          <a:xfrm>
            <a:off x="8737288" y="4269425"/>
            <a:ext cx="24825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accent2"/>
                </a:solidFill>
                <a:latin typeface="Arial"/>
                <a:ea typeface="Arial"/>
                <a:cs typeface="Arial"/>
                <a:sym typeface="Arial"/>
              </a:rPr>
              <a:t>Beam </a:t>
            </a:r>
            <a:br>
              <a:rPr b="0" i="0" lang="en-US" sz="1800" u="none" cap="none" strike="noStrike">
                <a:solidFill>
                  <a:schemeClr val="accent2"/>
                </a:solidFill>
                <a:latin typeface="Arial"/>
                <a:ea typeface="Arial"/>
                <a:cs typeface="Arial"/>
                <a:sym typeface="Arial"/>
              </a:rPr>
            </a:br>
            <a:r>
              <a:rPr b="0" i="0" lang="en-US" sz="1800" u="none" cap="none" strike="noStrike">
                <a:solidFill>
                  <a:schemeClr val="accent2"/>
                </a:solidFill>
                <a:latin typeface="Arial"/>
                <a:ea typeface="Arial"/>
                <a:cs typeface="Arial"/>
                <a:sym typeface="Arial"/>
              </a:rPr>
              <a:t>intensity</a:t>
            </a:r>
            <a:endParaRPr b="0" i="0" sz="1800" u="none" cap="none" strike="noStrike">
              <a:solidFill>
                <a:schemeClr val="accent2"/>
              </a:solidFill>
              <a:latin typeface="Arial"/>
              <a:ea typeface="Arial"/>
              <a:cs typeface="Arial"/>
              <a:sym typeface="Arial"/>
            </a:endParaRPr>
          </a:p>
        </p:txBody>
      </p:sp>
      <p:cxnSp>
        <p:nvCxnSpPr>
          <p:cNvPr id="651" name="Google Shape;651;g2e69ef261be_1_7"/>
          <p:cNvCxnSpPr>
            <a:stCxn id="650" idx="0"/>
          </p:cNvCxnSpPr>
          <p:nvPr/>
        </p:nvCxnSpPr>
        <p:spPr>
          <a:xfrm rot="10800000">
            <a:off x="8715238" y="3875525"/>
            <a:ext cx="1263300" cy="393900"/>
          </a:xfrm>
          <a:prstGeom prst="straightConnector1">
            <a:avLst/>
          </a:prstGeom>
          <a:noFill/>
          <a:ln cap="flat" cmpd="sng" w="38100">
            <a:solidFill>
              <a:schemeClr val="accent2"/>
            </a:solidFill>
            <a:prstDash val="solid"/>
            <a:round/>
            <a:headEnd len="sm" w="sm" type="none"/>
            <a:tailEnd len="med" w="med" type="stealth"/>
          </a:ln>
        </p:spPr>
      </p:cxnSp>
      <p:sp>
        <p:nvSpPr>
          <p:cNvPr id="652" name="Google Shape;652;g2e69ef261be_1_7"/>
          <p:cNvSpPr/>
          <p:nvPr/>
        </p:nvSpPr>
        <p:spPr>
          <a:xfrm>
            <a:off x="2921150" y="2818525"/>
            <a:ext cx="886200" cy="1200000"/>
          </a:xfrm>
          <a:prstGeom prst="rect">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3" name="Google Shape;653;g2e69ef261be_1_7"/>
          <p:cNvSpPr txBox="1"/>
          <p:nvPr/>
        </p:nvSpPr>
        <p:spPr>
          <a:xfrm>
            <a:off x="193075" y="5818600"/>
            <a:ext cx="20421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171717"/>
                </a:solidFill>
                <a:latin typeface="Arial"/>
                <a:ea typeface="Arial"/>
                <a:cs typeface="Arial"/>
                <a:sym typeface="Arial"/>
              </a:rPr>
              <a:t>BLM TID </a:t>
            </a:r>
            <a:br>
              <a:rPr b="0" i="0" lang="en-US" sz="1800" u="none" cap="none" strike="noStrike">
                <a:solidFill>
                  <a:srgbClr val="171717"/>
                </a:solidFill>
                <a:latin typeface="Arial"/>
                <a:ea typeface="Arial"/>
                <a:cs typeface="Arial"/>
                <a:sym typeface="Arial"/>
              </a:rPr>
            </a:br>
            <a:r>
              <a:rPr b="0" i="0" lang="en-US" sz="1800" u="none" cap="none" strike="noStrike">
                <a:solidFill>
                  <a:srgbClr val="171717"/>
                </a:solidFill>
                <a:latin typeface="Arial"/>
                <a:ea typeface="Arial"/>
                <a:cs typeface="Arial"/>
                <a:sym typeface="Arial"/>
              </a:rPr>
              <a:t>rate</a:t>
            </a:r>
            <a:endParaRPr b="0" i="0" sz="1800" u="none" cap="none" strike="noStrike">
              <a:solidFill>
                <a:srgbClr val="171717"/>
              </a:solidFill>
              <a:latin typeface="Arial"/>
              <a:ea typeface="Arial"/>
              <a:cs typeface="Arial"/>
              <a:sym typeface="Arial"/>
            </a:endParaRPr>
          </a:p>
        </p:txBody>
      </p:sp>
      <p:cxnSp>
        <p:nvCxnSpPr>
          <p:cNvPr id="654" name="Google Shape;654;g2e69ef261be_1_7"/>
          <p:cNvCxnSpPr>
            <a:stCxn id="653" idx="0"/>
            <a:endCxn id="652" idx="1"/>
          </p:cNvCxnSpPr>
          <p:nvPr/>
        </p:nvCxnSpPr>
        <p:spPr>
          <a:xfrm rot="-5400000">
            <a:off x="867625" y="3765100"/>
            <a:ext cx="2400000" cy="1707000"/>
          </a:xfrm>
          <a:prstGeom prst="bentConnector2">
            <a:avLst/>
          </a:prstGeom>
          <a:noFill/>
          <a:ln cap="flat" cmpd="sng" w="38100">
            <a:solidFill>
              <a:schemeClr val="dk2"/>
            </a:solidFill>
            <a:prstDash val="solid"/>
            <a:round/>
            <a:headEnd len="sm" w="sm" type="none"/>
            <a:tailEnd len="med" w="med" type="stealth"/>
          </a:ln>
        </p:spPr>
      </p:cxnSp>
      <p:cxnSp>
        <p:nvCxnSpPr>
          <p:cNvPr id="655" name="Google Shape;655;g2e69ef261be_1_7"/>
          <p:cNvCxnSpPr>
            <a:stCxn id="656" idx="0"/>
            <a:endCxn id="634" idx="2"/>
          </p:cNvCxnSpPr>
          <p:nvPr/>
        </p:nvCxnSpPr>
        <p:spPr>
          <a:xfrm rot="10800000">
            <a:off x="3054550" y="5023588"/>
            <a:ext cx="1122600" cy="795000"/>
          </a:xfrm>
          <a:prstGeom prst="straightConnector1">
            <a:avLst/>
          </a:prstGeom>
          <a:noFill/>
          <a:ln cap="flat" cmpd="sng" w="38100">
            <a:solidFill>
              <a:srgbClr val="9900FF"/>
            </a:solidFill>
            <a:prstDash val="solid"/>
            <a:round/>
            <a:headEnd len="sm" w="sm" type="none"/>
            <a:tailEnd len="med" w="med" type="stealth"/>
          </a:ln>
        </p:spPr>
      </p:cxnSp>
      <p:sp>
        <p:nvSpPr>
          <p:cNvPr id="656" name="Google Shape;656;g2e69ef261be_1_7"/>
          <p:cNvSpPr txBox="1"/>
          <p:nvPr/>
        </p:nvSpPr>
        <p:spPr>
          <a:xfrm>
            <a:off x="2675050" y="5818588"/>
            <a:ext cx="30042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9900FF"/>
                </a:solidFill>
                <a:latin typeface="Arial"/>
                <a:ea typeface="Arial"/>
                <a:cs typeface="Arial"/>
                <a:sym typeface="Arial"/>
              </a:rPr>
              <a:t>Pressure Gauge </a:t>
            </a:r>
            <a:br>
              <a:rPr b="0" i="0" lang="en-US" sz="1800" u="none" cap="none" strike="noStrike">
                <a:solidFill>
                  <a:srgbClr val="9900FF"/>
                </a:solidFill>
                <a:latin typeface="Arial"/>
                <a:ea typeface="Arial"/>
                <a:cs typeface="Arial"/>
                <a:sym typeface="Arial"/>
              </a:rPr>
            </a:br>
            <a:r>
              <a:rPr b="0" i="0" lang="en-US" sz="1800" u="none" cap="none" strike="noStrike">
                <a:solidFill>
                  <a:srgbClr val="9900FF"/>
                </a:solidFill>
                <a:latin typeface="Arial"/>
                <a:ea typeface="Arial"/>
                <a:cs typeface="Arial"/>
                <a:sym typeface="Arial"/>
              </a:rPr>
              <a:t>reading</a:t>
            </a:r>
            <a:endParaRPr b="0" i="0" sz="1800" u="none" cap="none" strike="noStrike">
              <a:solidFill>
                <a:srgbClr val="9900FF"/>
              </a:solidFill>
              <a:latin typeface="Arial"/>
              <a:ea typeface="Arial"/>
              <a:cs typeface="Arial"/>
              <a:sym typeface="Arial"/>
            </a:endParaRPr>
          </a:p>
        </p:txBody>
      </p:sp>
      <p:sp>
        <p:nvSpPr>
          <p:cNvPr id="657" name="Google Shape;657;g2e69ef261be_1_7"/>
          <p:cNvSpPr/>
          <p:nvPr/>
        </p:nvSpPr>
        <p:spPr>
          <a:xfrm>
            <a:off x="9484800" y="4269875"/>
            <a:ext cx="1343100" cy="754200"/>
          </a:xfrm>
          <a:prstGeom prst="rect">
            <a:avLst/>
          </a:prstGeom>
          <a:noFill/>
          <a:ln cap="flat" cmpd="sng" w="19050">
            <a:solidFill>
              <a:srgbClr val="EF292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58" name="Google Shape;658;g2e69ef261be_1_7"/>
          <p:cNvCxnSpPr>
            <a:stCxn id="659" idx="0"/>
            <a:endCxn id="657" idx="2"/>
          </p:cNvCxnSpPr>
          <p:nvPr/>
        </p:nvCxnSpPr>
        <p:spPr>
          <a:xfrm flipH="1" rot="10800000">
            <a:off x="8514575" y="5024188"/>
            <a:ext cx="1641900" cy="794400"/>
          </a:xfrm>
          <a:prstGeom prst="straightConnector1">
            <a:avLst/>
          </a:prstGeom>
          <a:noFill/>
          <a:ln cap="flat" cmpd="sng" w="38100">
            <a:solidFill>
              <a:srgbClr val="EF2929"/>
            </a:solidFill>
            <a:prstDash val="solid"/>
            <a:round/>
            <a:headEnd len="sm" w="sm" type="none"/>
            <a:tailEnd len="med" w="med" type="stealth"/>
          </a:ln>
        </p:spPr>
      </p:cxnSp>
      <p:sp>
        <p:nvSpPr>
          <p:cNvPr id="659" name="Google Shape;659;g2e69ef261be_1_7"/>
          <p:cNvSpPr txBox="1"/>
          <p:nvPr/>
        </p:nvSpPr>
        <p:spPr>
          <a:xfrm>
            <a:off x="7012475" y="5818588"/>
            <a:ext cx="30042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FF0000"/>
                </a:solidFill>
                <a:latin typeface="Arial"/>
                <a:ea typeface="Arial"/>
                <a:cs typeface="Arial"/>
                <a:sym typeface="Arial"/>
              </a:rPr>
              <a:t>Beam Current Transformer (BCT) Instrument</a:t>
            </a:r>
            <a:endParaRPr b="0" i="0" sz="1800" u="none" cap="none" strike="noStrike">
              <a:solidFill>
                <a:srgbClr val="FF0000"/>
              </a:solidFill>
              <a:latin typeface="Arial"/>
              <a:ea typeface="Arial"/>
              <a:cs typeface="Arial"/>
              <a:sym typeface="Arial"/>
            </a:endParaRPr>
          </a:p>
        </p:txBody>
      </p:sp>
      <p:pic>
        <p:nvPicPr>
          <p:cNvPr id="660" name="Google Shape;660;g2e69ef261be_1_7"/>
          <p:cNvPicPr preferRelativeResize="0"/>
          <p:nvPr/>
        </p:nvPicPr>
        <p:blipFill rotWithShape="1">
          <a:blip r:embed="rId4">
            <a:alphaModFix/>
          </a:blip>
          <a:srcRect b="0" l="0" r="0" t="0"/>
          <a:stretch/>
        </p:blipFill>
        <p:spPr>
          <a:xfrm>
            <a:off x="9978550" y="152400"/>
            <a:ext cx="2213450" cy="1057252"/>
          </a:xfrm>
          <a:prstGeom prst="rect">
            <a:avLst/>
          </a:prstGeom>
          <a:noFill/>
          <a:ln>
            <a:noFill/>
          </a:ln>
        </p:spPr>
      </p:pic>
      <p:sp>
        <p:nvSpPr>
          <p:cNvPr id="661" name="Google Shape;661;g2e69ef261be_1_7"/>
          <p:cNvSpPr txBox="1"/>
          <p:nvPr>
            <p:ph idx="1" type="body"/>
          </p:nvPr>
        </p:nvSpPr>
        <p:spPr>
          <a:xfrm>
            <a:off x="838200" y="1002633"/>
            <a:ext cx="10515600" cy="841800"/>
          </a:xfrm>
          <a:prstGeom prst="rect">
            <a:avLst/>
          </a:prstGeom>
          <a:noFill/>
          <a:ln>
            <a:noFill/>
          </a:ln>
        </p:spPr>
        <p:txBody>
          <a:bodyPr anchorCtr="0" anchor="t" bIns="45700" lIns="45700" spcFirstLastPara="1" rIns="45700" wrap="square" tIns="45700">
            <a:noAutofit/>
          </a:bodyPr>
          <a:lstStyle/>
          <a:p>
            <a:pPr indent="-342900" lvl="0" marL="457200" rtl="0" algn="l">
              <a:lnSpc>
                <a:spcPct val="115000"/>
              </a:lnSpc>
              <a:spcBef>
                <a:spcPts val="1000"/>
              </a:spcBef>
              <a:spcAft>
                <a:spcPts val="0"/>
              </a:spcAft>
              <a:buClr>
                <a:srgbClr val="4D4D4D"/>
              </a:buClr>
              <a:buSzPts val="1800"/>
              <a:buChar char="•"/>
            </a:pPr>
            <a:r>
              <a:rPr b="0" lang="en-US" sz="1800">
                <a:solidFill>
                  <a:srgbClr val="4D4D4D"/>
                </a:solidFill>
              </a:rPr>
              <a:t>Any residual gas will lead to beam-gas interactions causing local radiation showers.</a:t>
            </a:r>
            <a:endParaRPr b="0" sz="1800">
              <a:solidFill>
                <a:srgbClr val="4D4D4D"/>
              </a:solidFill>
            </a:endParaRPr>
          </a:p>
          <a:p>
            <a:pPr indent="-342900" lvl="0" marL="457200" rtl="0" algn="l">
              <a:lnSpc>
                <a:spcPct val="115000"/>
              </a:lnSpc>
              <a:spcBef>
                <a:spcPts val="0"/>
              </a:spcBef>
              <a:spcAft>
                <a:spcPts val="0"/>
              </a:spcAft>
              <a:buClr>
                <a:srgbClr val="4D4D4D"/>
              </a:buClr>
              <a:buSzPts val="1800"/>
              <a:buChar char="•"/>
            </a:pPr>
            <a:r>
              <a:rPr b="0" lang="en-US" sz="1800">
                <a:solidFill>
                  <a:srgbClr val="4D4D4D"/>
                </a:solidFill>
              </a:rPr>
              <a:t>Beam Gas elements in IR4: inject gas (typically Ne) to increase the local density and measure the secondaries for beam profile reconstruction.</a:t>
            </a:r>
            <a:endParaRPr b="0" sz="1800">
              <a:solidFill>
                <a:srgbClr val="4D4D4D"/>
              </a:solidFill>
            </a:endParaRPr>
          </a:p>
          <a:p>
            <a:pPr indent="-342900" lvl="0" marL="457200" rtl="0" algn="l">
              <a:lnSpc>
                <a:spcPct val="115000"/>
              </a:lnSpc>
              <a:spcBef>
                <a:spcPts val="0"/>
              </a:spcBef>
              <a:spcAft>
                <a:spcPts val="0"/>
              </a:spcAft>
              <a:buClr>
                <a:srgbClr val="4D4D4D"/>
              </a:buClr>
              <a:buSzPts val="1800"/>
              <a:buChar char="•"/>
            </a:pPr>
            <a:r>
              <a:rPr b="0" lang="en-US" sz="1800">
                <a:solidFill>
                  <a:srgbClr val="4D4D4D"/>
                </a:solidFill>
              </a:rPr>
              <a:t>Drawback: Higher radiation levels possibly impacting the other elements along the beamline.</a:t>
            </a:r>
            <a:endParaRPr b="0" sz="1800">
              <a:solidFill>
                <a:srgbClr val="4D4D4D"/>
              </a:solidFill>
            </a:endParaRPr>
          </a:p>
          <a:p>
            <a:pPr indent="-342900" lvl="0" marL="457200" rtl="0" algn="l">
              <a:lnSpc>
                <a:spcPct val="115000"/>
              </a:lnSpc>
              <a:spcBef>
                <a:spcPts val="0"/>
              </a:spcBef>
              <a:spcAft>
                <a:spcPts val="0"/>
              </a:spcAft>
              <a:buClr>
                <a:srgbClr val="4D4D4D"/>
              </a:buClr>
              <a:buSzPts val="1800"/>
              <a:buChar char="•"/>
            </a:pPr>
            <a:r>
              <a:rPr b="0" lang="en-US" sz="1800">
                <a:solidFill>
                  <a:srgbClr val="4D4D4D"/>
                </a:solidFill>
              </a:rPr>
              <a:t>Assumption: radiation level rates scale as follows:</a:t>
            </a:r>
            <a:endParaRPr b="0" sz="1800">
              <a:solidFill>
                <a:srgbClr val="4D4D4D"/>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6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61">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61">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61">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37"/>
                                        </p:tgtEl>
                                        <p:attrNameLst>
                                          <p:attrName>style.visibility</p:attrName>
                                        </p:attrNameLst>
                                      </p:cBhvr>
                                      <p:to>
                                        <p:strVal val="visible"/>
                                      </p:to>
                                    </p:set>
                                    <p:animEffect filter="fade" transition="in">
                                      <p:cBhvr>
                                        <p:cTn dur="1000"/>
                                        <p:tgtEl>
                                          <p:spTgt spid="6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38"/>
                                        </p:tgtEl>
                                        <p:attrNameLst>
                                          <p:attrName>style.visibility</p:attrName>
                                        </p:attrNameLst>
                                      </p:cBhvr>
                                      <p:to>
                                        <p:strVal val="visible"/>
                                      </p:to>
                                    </p:set>
                                    <p:animEffect filter="fade" transition="in">
                                      <p:cBhvr>
                                        <p:cTn dur="1000"/>
                                        <p:tgtEl>
                                          <p:spTgt spid="638"/>
                                        </p:tgtEl>
                                      </p:cBhvr>
                                    </p:animEffect>
                                  </p:childTnLst>
                                </p:cTn>
                              </p:par>
                              <p:par>
                                <p:cTn fill="hold" nodeType="withEffect" presetClass="entr" presetID="10" presetSubtype="0">
                                  <p:stCondLst>
                                    <p:cond delay="0"/>
                                  </p:stCondLst>
                                  <p:childTnLst>
                                    <p:set>
                                      <p:cBhvr>
                                        <p:cTn dur="1" fill="hold">
                                          <p:stCondLst>
                                            <p:cond delay="0"/>
                                          </p:stCondLst>
                                        </p:cTn>
                                        <p:tgtEl>
                                          <p:spTgt spid="639"/>
                                        </p:tgtEl>
                                        <p:attrNameLst>
                                          <p:attrName>style.visibility</p:attrName>
                                        </p:attrNameLst>
                                      </p:cBhvr>
                                      <p:to>
                                        <p:strVal val="visible"/>
                                      </p:to>
                                    </p:set>
                                    <p:animEffect filter="fade" transition="in">
                                      <p:cBhvr>
                                        <p:cTn dur="1000"/>
                                        <p:tgtEl>
                                          <p:spTgt spid="6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41"/>
                                        </p:tgtEl>
                                        <p:attrNameLst>
                                          <p:attrName>style.visibility</p:attrName>
                                        </p:attrNameLst>
                                      </p:cBhvr>
                                      <p:to>
                                        <p:strVal val="visible"/>
                                      </p:to>
                                    </p:set>
                                    <p:animEffect filter="fade" transition="in">
                                      <p:cBhvr>
                                        <p:cTn dur="1000"/>
                                        <p:tgtEl>
                                          <p:spTgt spid="641"/>
                                        </p:tgtEl>
                                      </p:cBhvr>
                                    </p:animEffect>
                                  </p:childTnLst>
                                </p:cTn>
                              </p:par>
                              <p:par>
                                <p:cTn fill="hold" nodeType="withEffect" presetClass="entr" presetID="10" presetSubtype="0">
                                  <p:stCondLst>
                                    <p:cond delay="0"/>
                                  </p:stCondLst>
                                  <p:childTnLst>
                                    <p:set>
                                      <p:cBhvr>
                                        <p:cTn dur="1" fill="hold">
                                          <p:stCondLst>
                                            <p:cond delay="0"/>
                                          </p:stCondLst>
                                        </p:cTn>
                                        <p:tgtEl>
                                          <p:spTgt spid="640"/>
                                        </p:tgtEl>
                                        <p:attrNameLst>
                                          <p:attrName>style.visibility</p:attrName>
                                        </p:attrNameLst>
                                      </p:cBhvr>
                                      <p:to>
                                        <p:strVal val="visible"/>
                                      </p:to>
                                    </p:set>
                                    <p:animEffect filter="fade" transition="in">
                                      <p:cBhvr>
                                        <p:cTn dur="1000"/>
                                        <p:tgtEl>
                                          <p:spTgt spid="6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42"/>
                                        </p:tgtEl>
                                        <p:attrNameLst>
                                          <p:attrName>style.visibility</p:attrName>
                                        </p:attrNameLst>
                                      </p:cBhvr>
                                      <p:to>
                                        <p:strVal val="visible"/>
                                      </p:to>
                                    </p:set>
                                    <p:animEffect filter="fade" transition="in">
                                      <p:cBhvr>
                                        <p:cTn dur="1000"/>
                                        <p:tgtEl>
                                          <p:spTgt spid="642"/>
                                        </p:tgtEl>
                                      </p:cBhvr>
                                    </p:animEffect>
                                  </p:childTnLst>
                                </p:cTn>
                              </p:par>
                              <p:par>
                                <p:cTn fill="hold" nodeType="withEffect" presetClass="entr" presetID="1" presetSubtype="0">
                                  <p:stCondLst>
                                    <p:cond delay="0"/>
                                  </p:stCondLst>
                                  <p:childTnLst>
                                    <p:set>
                                      <p:cBhvr>
                                        <p:cTn dur="1" fill="hold">
                                          <p:stCondLst>
                                            <p:cond delay="0"/>
                                          </p:stCondLst>
                                        </p:cTn>
                                        <p:tgtEl>
                                          <p:spTgt spid="64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45"/>
                                        </p:tgtEl>
                                        <p:attrNameLst>
                                          <p:attrName>style.visibility</p:attrName>
                                        </p:attrNameLst>
                                      </p:cBhvr>
                                      <p:to>
                                        <p:strVal val="visible"/>
                                      </p:to>
                                    </p:set>
                                    <p:animEffect filter="fade" transition="in">
                                      <p:cBhvr>
                                        <p:cTn dur="1000"/>
                                        <p:tgtEl>
                                          <p:spTgt spid="645"/>
                                        </p:tgtEl>
                                      </p:cBhvr>
                                    </p:animEffect>
                                  </p:childTnLst>
                                </p:cTn>
                              </p:par>
                              <p:par>
                                <p:cTn fill="hold" nodeType="withEffect" presetClass="entr" presetID="10" presetSubtype="0">
                                  <p:stCondLst>
                                    <p:cond delay="0"/>
                                  </p:stCondLst>
                                  <p:childTnLst>
                                    <p:set>
                                      <p:cBhvr>
                                        <p:cTn dur="1" fill="hold">
                                          <p:stCondLst>
                                            <p:cond delay="0"/>
                                          </p:stCondLst>
                                        </p:cTn>
                                        <p:tgtEl>
                                          <p:spTgt spid="644"/>
                                        </p:tgtEl>
                                        <p:attrNameLst>
                                          <p:attrName>style.visibility</p:attrName>
                                        </p:attrNameLst>
                                      </p:cBhvr>
                                      <p:to>
                                        <p:strVal val="visible"/>
                                      </p:to>
                                    </p:set>
                                    <p:animEffect filter="fade" transition="in">
                                      <p:cBhvr>
                                        <p:cTn dur="1000"/>
                                        <p:tgtEl>
                                          <p:spTgt spid="6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47"/>
                                        </p:tgtEl>
                                        <p:attrNameLst>
                                          <p:attrName>style.visibility</p:attrName>
                                        </p:attrNameLst>
                                      </p:cBhvr>
                                      <p:to>
                                        <p:strVal val="visible"/>
                                      </p:to>
                                    </p:set>
                                    <p:animEffect filter="fade" transition="in">
                                      <p:cBhvr>
                                        <p:cTn dur="1000"/>
                                        <p:tgtEl>
                                          <p:spTgt spid="647"/>
                                        </p:tgtEl>
                                      </p:cBhvr>
                                    </p:animEffect>
                                  </p:childTnLst>
                                </p:cTn>
                              </p:par>
                              <p:par>
                                <p:cTn fill="hold" nodeType="withEffect" presetClass="entr" presetID="10" presetSubtype="0">
                                  <p:stCondLst>
                                    <p:cond delay="0"/>
                                  </p:stCondLst>
                                  <p:childTnLst>
                                    <p:set>
                                      <p:cBhvr>
                                        <p:cTn dur="1" fill="hold">
                                          <p:stCondLst>
                                            <p:cond delay="0"/>
                                          </p:stCondLst>
                                        </p:cTn>
                                        <p:tgtEl>
                                          <p:spTgt spid="646"/>
                                        </p:tgtEl>
                                        <p:attrNameLst>
                                          <p:attrName>style.visibility</p:attrName>
                                        </p:attrNameLst>
                                      </p:cBhvr>
                                      <p:to>
                                        <p:strVal val="visible"/>
                                      </p:to>
                                    </p:set>
                                    <p:animEffect filter="fade" transition="in">
                                      <p:cBhvr>
                                        <p:cTn dur="1000"/>
                                        <p:tgtEl>
                                          <p:spTgt spid="6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49"/>
                                        </p:tgtEl>
                                        <p:attrNameLst>
                                          <p:attrName>style.visibility</p:attrName>
                                        </p:attrNameLst>
                                      </p:cBhvr>
                                      <p:to>
                                        <p:strVal val="visible"/>
                                      </p:to>
                                    </p:set>
                                    <p:animEffect filter="fade" transition="in">
                                      <p:cBhvr>
                                        <p:cTn dur="1000"/>
                                        <p:tgtEl>
                                          <p:spTgt spid="649"/>
                                        </p:tgtEl>
                                      </p:cBhvr>
                                    </p:animEffect>
                                  </p:childTnLst>
                                </p:cTn>
                              </p:par>
                              <p:par>
                                <p:cTn fill="hold" nodeType="withEffect" presetClass="entr" presetID="10" presetSubtype="0">
                                  <p:stCondLst>
                                    <p:cond delay="0"/>
                                  </p:stCondLst>
                                  <p:childTnLst>
                                    <p:set>
                                      <p:cBhvr>
                                        <p:cTn dur="1" fill="hold">
                                          <p:stCondLst>
                                            <p:cond delay="0"/>
                                          </p:stCondLst>
                                        </p:cTn>
                                        <p:tgtEl>
                                          <p:spTgt spid="648"/>
                                        </p:tgtEl>
                                        <p:attrNameLst>
                                          <p:attrName>style.visibility</p:attrName>
                                        </p:attrNameLst>
                                      </p:cBhvr>
                                      <p:to>
                                        <p:strVal val="visible"/>
                                      </p:to>
                                    </p:set>
                                    <p:animEffect filter="fade" transition="in">
                                      <p:cBhvr>
                                        <p:cTn dur="1000"/>
                                        <p:tgtEl>
                                          <p:spTgt spid="6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1"/>
                                        </p:tgtEl>
                                        <p:attrNameLst>
                                          <p:attrName>style.visibility</p:attrName>
                                        </p:attrNameLst>
                                      </p:cBhvr>
                                      <p:to>
                                        <p:strVal val="visible"/>
                                      </p:to>
                                    </p:set>
                                    <p:animEffect filter="fade" transition="in">
                                      <p:cBhvr>
                                        <p:cTn dur="1000"/>
                                        <p:tgtEl>
                                          <p:spTgt spid="651"/>
                                        </p:tgtEl>
                                      </p:cBhvr>
                                    </p:animEffect>
                                  </p:childTnLst>
                                </p:cTn>
                              </p:par>
                              <p:par>
                                <p:cTn fill="hold" nodeType="withEffect" presetClass="entr" presetID="10" presetSubtype="0">
                                  <p:stCondLst>
                                    <p:cond delay="0"/>
                                  </p:stCondLst>
                                  <p:childTnLst>
                                    <p:set>
                                      <p:cBhvr>
                                        <p:cTn dur="1" fill="hold">
                                          <p:stCondLst>
                                            <p:cond delay="0"/>
                                          </p:stCondLst>
                                        </p:cTn>
                                        <p:tgtEl>
                                          <p:spTgt spid="650"/>
                                        </p:tgtEl>
                                        <p:attrNameLst>
                                          <p:attrName>style.visibility</p:attrName>
                                        </p:attrNameLst>
                                      </p:cBhvr>
                                      <p:to>
                                        <p:strVal val="visible"/>
                                      </p:to>
                                    </p:set>
                                    <p:animEffect filter="fade" transition="in">
                                      <p:cBhvr>
                                        <p:cTn dur="1000"/>
                                        <p:tgtEl>
                                          <p:spTgt spid="6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5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5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5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3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5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5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5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5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5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6" name="Shape 666"/>
        <p:cNvGrpSpPr/>
        <p:nvPr/>
      </p:nvGrpSpPr>
      <p:grpSpPr>
        <a:xfrm>
          <a:off x="0" y="0"/>
          <a:ext cx="0" cy="0"/>
          <a:chOff x="0" y="0"/>
          <a:chExt cx="0" cy="0"/>
        </a:xfrm>
      </p:grpSpPr>
      <p:pic>
        <p:nvPicPr>
          <p:cNvPr id="667" name="Google Shape;667;g2e6d01cce46_0_10"/>
          <p:cNvPicPr preferRelativeResize="0"/>
          <p:nvPr/>
        </p:nvPicPr>
        <p:blipFill rotWithShape="1">
          <a:blip r:embed="rId3">
            <a:alphaModFix/>
          </a:blip>
          <a:srcRect b="435" l="0" r="0" t="435"/>
          <a:stretch/>
        </p:blipFill>
        <p:spPr>
          <a:xfrm>
            <a:off x="1663878" y="1934976"/>
            <a:ext cx="9678525" cy="4401900"/>
          </a:xfrm>
          <a:prstGeom prst="rect">
            <a:avLst/>
          </a:prstGeom>
          <a:noFill/>
          <a:ln>
            <a:noFill/>
          </a:ln>
        </p:spPr>
      </p:pic>
      <p:sp>
        <p:nvSpPr>
          <p:cNvPr id="668" name="Google Shape;668;g2e6d01cce46_0_10"/>
          <p:cNvSpPr txBox="1"/>
          <p:nvPr>
            <p:ph type="title"/>
          </p:nvPr>
        </p:nvSpPr>
        <p:spPr>
          <a:xfrm>
            <a:off x="733125" y="373600"/>
            <a:ext cx="4516200" cy="711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Measured data</a:t>
            </a:r>
            <a:endParaRPr/>
          </a:p>
        </p:txBody>
      </p:sp>
      <p:sp>
        <p:nvSpPr>
          <p:cNvPr id="669" name="Google Shape;669;g2e6d01cce46_0_10"/>
          <p:cNvSpPr txBox="1"/>
          <p:nvPr>
            <p:ph idx="1" type="body"/>
          </p:nvPr>
        </p:nvSpPr>
        <p:spPr>
          <a:xfrm>
            <a:off x="408000" y="1101425"/>
            <a:ext cx="2347500" cy="929100"/>
          </a:xfrm>
          <a:prstGeom prst="rect">
            <a:avLst/>
          </a:prstGeom>
          <a:noFill/>
          <a:ln>
            <a:noFill/>
          </a:ln>
        </p:spPr>
        <p:txBody>
          <a:bodyPr anchorCtr="0" anchor="ctr" bIns="0" lIns="0" spcFirstLastPara="1" rIns="0" wrap="square" tIns="0">
            <a:noAutofit/>
          </a:bodyPr>
          <a:lstStyle/>
          <a:p>
            <a:pPr indent="0" lvl="0" marL="0" rtl="0" algn="ctr">
              <a:lnSpc>
                <a:spcPct val="90000"/>
              </a:lnSpc>
              <a:spcBef>
                <a:spcPts val="1800"/>
              </a:spcBef>
              <a:spcAft>
                <a:spcPts val="0"/>
              </a:spcAft>
              <a:buSzPts val="2800"/>
              <a:buNone/>
            </a:pPr>
            <a:r>
              <a:rPr b="0" lang="en-US" sz="1800">
                <a:solidFill>
                  <a:schemeClr val="dk1"/>
                </a:solidFill>
              </a:rPr>
              <a:t>TID rate and pressure gauge reading increase at the beginning of the fill</a:t>
            </a:r>
            <a:endParaRPr b="0" sz="1800">
              <a:solidFill>
                <a:schemeClr val="dk1"/>
              </a:solidFill>
            </a:endParaRPr>
          </a:p>
        </p:txBody>
      </p:sp>
      <p:sp>
        <p:nvSpPr>
          <p:cNvPr id="670" name="Google Shape;670;g2e6d01cce46_0_10"/>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sp>
        <p:nvSpPr>
          <p:cNvPr id="671" name="Google Shape;671;g2e6d01cce46_0_10"/>
          <p:cNvSpPr txBox="1"/>
          <p:nvPr/>
        </p:nvSpPr>
        <p:spPr>
          <a:xfrm>
            <a:off x="2947950" y="1009000"/>
            <a:ext cx="4387200" cy="1095600"/>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171717"/>
                </a:solidFill>
                <a:latin typeface="Arial"/>
                <a:ea typeface="Arial"/>
                <a:cs typeface="Arial"/>
                <a:sym typeface="Arial"/>
              </a:rPr>
              <a:t>BGC gas injection leads an increase the TID rates of the BLMs downstream of the BGC.</a:t>
            </a:r>
            <a:endParaRPr b="0" i="0" sz="1400" u="none" cap="none" strike="noStrike">
              <a:solidFill>
                <a:srgbClr val="000000"/>
              </a:solidFill>
              <a:latin typeface="Arial"/>
              <a:ea typeface="Arial"/>
              <a:cs typeface="Arial"/>
              <a:sym typeface="Arial"/>
            </a:endParaRPr>
          </a:p>
        </p:txBody>
      </p:sp>
      <p:cxnSp>
        <p:nvCxnSpPr>
          <p:cNvPr id="672" name="Google Shape;672;g2e6d01cce46_0_10"/>
          <p:cNvCxnSpPr>
            <a:stCxn id="669" idx="2"/>
            <a:endCxn id="673" idx="0"/>
          </p:cNvCxnSpPr>
          <p:nvPr/>
        </p:nvCxnSpPr>
        <p:spPr>
          <a:xfrm>
            <a:off x="1581750" y="2030525"/>
            <a:ext cx="2442300" cy="1459200"/>
          </a:xfrm>
          <a:prstGeom prst="straightConnector1">
            <a:avLst/>
          </a:prstGeom>
          <a:noFill/>
          <a:ln cap="flat" cmpd="sng" w="38100">
            <a:solidFill>
              <a:schemeClr val="dk2"/>
            </a:solidFill>
            <a:prstDash val="solid"/>
            <a:round/>
            <a:headEnd len="sm" w="sm" type="none"/>
            <a:tailEnd len="med" w="med" type="stealth"/>
          </a:ln>
        </p:spPr>
      </p:cxnSp>
      <p:sp>
        <p:nvSpPr>
          <p:cNvPr id="673" name="Google Shape;673;g2e6d01cce46_0_10"/>
          <p:cNvSpPr/>
          <p:nvPr/>
        </p:nvSpPr>
        <p:spPr>
          <a:xfrm>
            <a:off x="3416050" y="3489675"/>
            <a:ext cx="1216200" cy="2439300"/>
          </a:xfrm>
          <a:prstGeom prst="roundRect">
            <a:avLst>
              <a:gd fmla="val 16667" name="adj"/>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74" name="Google Shape;674;g2e6d01cce46_0_10"/>
          <p:cNvCxnSpPr>
            <a:stCxn id="671" idx="2"/>
          </p:cNvCxnSpPr>
          <p:nvPr/>
        </p:nvCxnSpPr>
        <p:spPr>
          <a:xfrm>
            <a:off x="5141550" y="2104600"/>
            <a:ext cx="385800" cy="1211400"/>
          </a:xfrm>
          <a:prstGeom prst="straightConnector1">
            <a:avLst/>
          </a:prstGeom>
          <a:noFill/>
          <a:ln cap="flat" cmpd="sng" w="38100">
            <a:solidFill>
              <a:schemeClr val="dk2"/>
            </a:solidFill>
            <a:prstDash val="solid"/>
            <a:round/>
            <a:headEnd len="sm" w="sm" type="none"/>
            <a:tailEnd len="med" w="med" type="stealth"/>
          </a:ln>
        </p:spPr>
      </p:cxnSp>
      <p:sp>
        <p:nvSpPr>
          <p:cNvPr id="675" name="Google Shape;675;g2e6d01cce46_0_10"/>
          <p:cNvSpPr txBox="1"/>
          <p:nvPr/>
        </p:nvSpPr>
        <p:spPr>
          <a:xfrm>
            <a:off x="7527600" y="1039850"/>
            <a:ext cx="4387200" cy="711600"/>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171717"/>
                </a:solidFill>
                <a:latin typeface="Arial"/>
                <a:ea typeface="Arial"/>
                <a:cs typeface="Arial"/>
                <a:sym typeface="Arial"/>
              </a:rPr>
              <a:t>BLM TID increases </a:t>
            </a:r>
            <a:r>
              <a:rPr b="1" i="0" lang="en-US" sz="1800" u="none" cap="none" strike="noStrike">
                <a:solidFill>
                  <a:srgbClr val="171717"/>
                </a:solidFill>
                <a:latin typeface="Arial"/>
                <a:ea typeface="Arial"/>
                <a:cs typeface="Arial"/>
                <a:sym typeface="Arial"/>
              </a:rPr>
              <a:t>unevenly</a:t>
            </a:r>
            <a:r>
              <a:rPr b="0" i="1" lang="en-US" sz="1800" u="none" cap="none" strike="noStrike">
                <a:solidFill>
                  <a:srgbClr val="171717"/>
                </a:solidFill>
                <a:latin typeface="Arial"/>
                <a:ea typeface="Arial"/>
                <a:cs typeface="Arial"/>
                <a:sym typeface="Arial"/>
              </a:rPr>
              <a:t> </a:t>
            </a:r>
            <a:r>
              <a:rPr b="0" i="0" lang="en-US" sz="1800" u="none" cap="none" strike="noStrike">
                <a:solidFill>
                  <a:srgbClr val="171717"/>
                </a:solidFill>
                <a:latin typeface="Arial"/>
                <a:ea typeface="Arial"/>
                <a:cs typeface="Arial"/>
                <a:sym typeface="Arial"/>
              </a:rPr>
              <a:t>for different BLMS</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6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7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7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7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7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7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0" name="Shape 680"/>
        <p:cNvGrpSpPr/>
        <p:nvPr/>
      </p:nvGrpSpPr>
      <p:grpSpPr>
        <a:xfrm>
          <a:off x="0" y="0"/>
          <a:ext cx="0" cy="0"/>
          <a:chOff x="0" y="0"/>
          <a:chExt cx="0" cy="0"/>
        </a:xfrm>
      </p:grpSpPr>
      <p:pic>
        <p:nvPicPr>
          <p:cNvPr id="681" name="Google Shape;681;g2e6d01cce46_0_23"/>
          <p:cNvPicPr preferRelativeResize="0"/>
          <p:nvPr/>
        </p:nvPicPr>
        <p:blipFill rotWithShape="1">
          <a:blip r:embed="rId3">
            <a:alphaModFix/>
          </a:blip>
          <a:srcRect b="435" l="0" r="0" t="435"/>
          <a:stretch/>
        </p:blipFill>
        <p:spPr>
          <a:xfrm>
            <a:off x="1816278" y="1934976"/>
            <a:ext cx="9678525" cy="4401900"/>
          </a:xfrm>
          <a:prstGeom prst="rect">
            <a:avLst/>
          </a:prstGeom>
          <a:noFill/>
          <a:ln>
            <a:noFill/>
          </a:ln>
        </p:spPr>
      </p:pic>
      <p:sp>
        <p:nvSpPr>
          <p:cNvPr id="682" name="Google Shape;682;g2e6d01cce46_0_23"/>
          <p:cNvSpPr txBox="1"/>
          <p:nvPr>
            <p:ph type="title"/>
          </p:nvPr>
        </p:nvSpPr>
        <p:spPr>
          <a:xfrm>
            <a:off x="733125" y="373600"/>
            <a:ext cx="4516200" cy="711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Measured data </a:t>
            </a:r>
            <a:endParaRPr/>
          </a:p>
        </p:txBody>
      </p:sp>
      <p:sp>
        <p:nvSpPr>
          <p:cNvPr id="683" name="Google Shape;683;g2e6d01cce46_0_23"/>
          <p:cNvSpPr txBox="1"/>
          <p:nvPr>
            <p:ph idx="1" type="body"/>
          </p:nvPr>
        </p:nvSpPr>
        <p:spPr>
          <a:xfrm>
            <a:off x="459950" y="891125"/>
            <a:ext cx="5428800" cy="1215600"/>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1800"/>
              </a:spcBef>
              <a:spcAft>
                <a:spcPts val="0"/>
              </a:spcAft>
              <a:buSzPts val="2800"/>
              <a:buNone/>
            </a:pPr>
            <a:r>
              <a:rPr lang="en-US" sz="1800">
                <a:solidFill>
                  <a:schemeClr val="dk1"/>
                </a:solidFill>
              </a:rPr>
              <a:t>In order to isolate just the BGC contribution. Define:</a:t>
            </a:r>
            <a:br>
              <a:rPr lang="en-US" sz="1800">
                <a:solidFill>
                  <a:schemeClr val="dk2"/>
                </a:solidFill>
              </a:rPr>
            </a:br>
            <a:r>
              <a:rPr lang="en-US" sz="1800">
                <a:solidFill>
                  <a:schemeClr val="dk2"/>
                </a:solidFill>
              </a:rPr>
              <a:t>- </a:t>
            </a:r>
            <a:r>
              <a:rPr b="1" lang="en-US" sz="1800">
                <a:solidFill>
                  <a:srgbClr val="9900FF"/>
                </a:solidFill>
              </a:rPr>
              <a:t>signal</a:t>
            </a:r>
            <a:r>
              <a:rPr lang="en-US" sz="1800">
                <a:solidFill>
                  <a:schemeClr val="dk2"/>
                </a:solidFill>
              </a:rPr>
              <a:t> </a:t>
            </a:r>
            <a:r>
              <a:rPr lang="en-US" sz="1800">
                <a:solidFill>
                  <a:schemeClr val="dk1"/>
                </a:solidFill>
              </a:rPr>
              <a:t>time period based on gas injection</a:t>
            </a:r>
            <a:br>
              <a:rPr lang="en-US" sz="1800">
                <a:solidFill>
                  <a:schemeClr val="dk1"/>
                </a:solidFill>
              </a:rPr>
            </a:br>
            <a:r>
              <a:rPr lang="en-US" sz="1800">
                <a:solidFill>
                  <a:schemeClr val="dk2"/>
                </a:solidFill>
              </a:rPr>
              <a:t>- </a:t>
            </a:r>
            <a:r>
              <a:rPr b="1" lang="en-US" sz="1800">
                <a:solidFill>
                  <a:srgbClr val="888888"/>
                </a:solidFill>
              </a:rPr>
              <a:t>background</a:t>
            </a:r>
            <a:r>
              <a:rPr lang="en-US" sz="1800">
                <a:solidFill>
                  <a:schemeClr val="dk1"/>
                </a:solidFill>
              </a:rPr>
              <a:t> time periods (before and after, ideally)</a:t>
            </a:r>
            <a:endParaRPr b="0" sz="1800">
              <a:solidFill>
                <a:schemeClr val="dk1"/>
              </a:solidFill>
            </a:endParaRPr>
          </a:p>
        </p:txBody>
      </p:sp>
      <p:sp>
        <p:nvSpPr>
          <p:cNvPr id="684" name="Google Shape;684;g2e6d01cce46_0_23"/>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sp>
        <p:nvSpPr>
          <p:cNvPr id="685" name="Google Shape;685;g2e6d01cce46_0_23"/>
          <p:cNvSpPr txBox="1"/>
          <p:nvPr/>
        </p:nvSpPr>
        <p:spPr>
          <a:xfrm>
            <a:off x="6471975" y="569500"/>
            <a:ext cx="5273700" cy="1308600"/>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1800"/>
              </a:spcBef>
              <a:spcAft>
                <a:spcPts val="0"/>
              </a:spcAft>
              <a:buClr>
                <a:srgbClr val="000000"/>
              </a:buClr>
              <a:buSzPts val="1800"/>
              <a:buFont typeface="Arial"/>
              <a:buNone/>
            </a:pPr>
            <a:r>
              <a:rPr b="1" i="0" lang="en-US" sz="1800" u="none" cap="none" strike="noStrike">
                <a:solidFill>
                  <a:schemeClr val="dk1"/>
                </a:solidFill>
                <a:latin typeface="Arial"/>
                <a:ea typeface="Arial"/>
                <a:cs typeface="Arial"/>
                <a:sym typeface="Arial"/>
              </a:rPr>
              <a:t>Fit</a:t>
            </a:r>
            <a:r>
              <a:rPr b="0" i="0" lang="en-US" sz="1800" u="none" cap="none" strike="noStrike">
                <a:solidFill>
                  <a:schemeClr val="dk1"/>
                </a:solidFill>
                <a:latin typeface="Arial"/>
                <a:ea typeface="Arial"/>
                <a:cs typeface="Arial"/>
                <a:sym typeface="Arial"/>
              </a:rPr>
              <a:t> for both the BLM TID rate and the pressure measurements:</a:t>
            </a:r>
            <a:br>
              <a:rPr b="0" i="0" lang="en-US" sz="1800" u="none" cap="none" strike="noStrike">
                <a:solidFill>
                  <a:schemeClr val="dk1"/>
                </a:solidFill>
                <a:latin typeface="Arial"/>
                <a:ea typeface="Arial"/>
                <a:cs typeface="Arial"/>
                <a:sym typeface="Arial"/>
              </a:rPr>
            </a:br>
            <a:r>
              <a:rPr b="0" i="0" lang="en-US" sz="1800" u="none" cap="none" strike="noStrike">
                <a:solidFill>
                  <a:schemeClr val="dk1"/>
                </a:solidFill>
                <a:latin typeface="Arial"/>
                <a:ea typeface="Arial"/>
                <a:cs typeface="Arial"/>
                <a:sym typeface="Arial"/>
              </a:rPr>
              <a:t>- an exponential decay curve (based on beam intensity)</a:t>
            </a:r>
            <a:br>
              <a:rPr b="0" i="0" lang="en-US" sz="1800" u="none" cap="none" strike="noStrike">
                <a:solidFill>
                  <a:schemeClr val="dk1"/>
                </a:solidFill>
                <a:latin typeface="Arial"/>
                <a:ea typeface="Arial"/>
                <a:cs typeface="Arial"/>
                <a:sym typeface="Arial"/>
              </a:rPr>
            </a:br>
            <a:r>
              <a:rPr b="0" i="0" lang="en-US" sz="1800" u="none" cap="none" strike="noStrike">
                <a:solidFill>
                  <a:schemeClr val="dk1"/>
                </a:solidFill>
                <a:latin typeface="Arial"/>
                <a:ea typeface="Arial"/>
                <a:cs typeface="Arial"/>
                <a:sym typeface="Arial"/>
              </a:rPr>
              <a:t>- otherwise, constant function</a:t>
            </a:r>
            <a:endParaRPr b="0" i="0" sz="1800" u="none" cap="none" strike="noStrike">
              <a:solidFill>
                <a:schemeClr val="dk1"/>
              </a:solidFill>
              <a:latin typeface="Arial"/>
              <a:ea typeface="Arial"/>
              <a:cs typeface="Arial"/>
              <a:sym typeface="Arial"/>
            </a:endParaRPr>
          </a:p>
        </p:txBody>
      </p:sp>
      <p:cxnSp>
        <p:nvCxnSpPr>
          <p:cNvPr id="686" name="Google Shape;686;g2e6d01cce46_0_23"/>
          <p:cNvCxnSpPr>
            <a:stCxn id="683" idx="2"/>
          </p:cNvCxnSpPr>
          <p:nvPr/>
        </p:nvCxnSpPr>
        <p:spPr>
          <a:xfrm>
            <a:off x="3174350" y="2106725"/>
            <a:ext cx="4130400" cy="849900"/>
          </a:xfrm>
          <a:prstGeom prst="straightConnector1">
            <a:avLst/>
          </a:prstGeom>
          <a:noFill/>
          <a:ln cap="flat" cmpd="sng" w="38100">
            <a:solidFill>
              <a:srgbClr val="888888"/>
            </a:solidFill>
            <a:prstDash val="solid"/>
            <a:round/>
            <a:headEnd len="sm" w="sm" type="none"/>
            <a:tailEnd len="med" w="med" type="stealth"/>
          </a:ln>
        </p:spPr>
      </p:cxnSp>
      <p:cxnSp>
        <p:nvCxnSpPr>
          <p:cNvPr id="687" name="Google Shape;687;g2e6d01cce46_0_23"/>
          <p:cNvCxnSpPr>
            <a:stCxn id="685" idx="2"/>
          </p:cNvCxnSpPr>
          <p:nvPr/>
        </p:nvCxnSpPr>
        <p:spPr>
          <a:xfrm flipH="1">
            <a:off x="6998325" y="1878100"/>
            <a:ext cx="2110500" cy="3921900"/>
          </a:xfrm>
          <a:prstGeom prst="straightConnector1">
            <a:avLst/>
          </a:prstGeom>
          <a:noFill/>
          <a:ln cap="flat" cmpd="sng" w="38100">
            <a:solidFill>
              <a:srgbClr val="9900FF"/>
            </a:solidFill>
            <a:prstDash val="solid"/>
            <a:round/>
            <a:headEnd len="sm" w="sm" type="none"/>
            <a:tailEnd len="med" w="med" type="stealth"/>
          </a:ln>
        </p:spPr>
      </p:cxnSp>
      <p:cxnSp>
        <p:nvCxnSpPr>
          <p:cNvPr id="688" name="Google Shape;688;g2e6d01cce46_0_23"/>
          <p:cNvCxnSpPr>
            <a:stCxn id="683" idx="2"/>
          </p:cNvCxnSpPr>
          <p:nvPr/>
        </p:nvCxnSpPr>
        <p:spPr>
          <a:xfrm>
            <a:off x="3174350" y="2106725"/>
            <a:ext cx="1929300" cy="1104600"/>
          </a:xfrm>
          <a:prstGeom prst="straightConnector1">
            <a:avLst/>
          </a:prstGeom>
          <a:noFill/>
          <a:ln cap="flat" cmpd="sng" w="38100">
            <a:solidFill>
              <a:srgbClr val="888888"/>
            </a:solidFill>
            <a:prstDash val="solid"/>
            <a:round/>
            <a:headEnd len="sm" w="sm" type="none"/>
            <a:tailEnd len="med" w="med" type="stealth"/>
          </a:ln>
        </p:spPr>
      </p:cxnSp>
      <p:cxnSp>
        <p:nvCxnSpPr>
          <p:cNvPr id="689" name="Google Shape;689;g2e6d01cce46_0_23"/>
          <p:cNvCxnSpPr>
            <a:stCxn id="685" idx="2"/>
          </p:cNvCxnSpPr>
          <p:nvPr/>
        </p:nvCxnSpPr>
        <p:spPr>
          <a:xfrm flipH="1">
            <a:off x="6858525" y="1878100"/>
            <a:ext cx="2250300" cy="2813100"/>
          </a:xfrm>
          <a:prstGeom prst="straightConnector1">
            <a:avLst/>
          </a:prstGeom>
          <a:noFill/>
          <a:ln cap="flat" cmpd="sng" w="38100">
            <a:solidFill>
              <a:srgbClr val="0000FF"/>
            </a:solidFill>
            <a:prstDash val="solid"/>
            <a:round/>
            <a:headEnd len="sm" w="sm" type="none"/>
            <a:tailEnd len="med" w="med" type="stealth"/>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8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8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8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8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8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8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4" name="Shape 694"/>
        <p:cNvGrpSpPr/>
        <p:nvPr/>
      </p:nvGrpSpPr>
      <p:grpSpPr>
        <a:xfrm>
          <a:off x="0" y="0"/>
          <a:ext cx="0" cy="0"/>
          <a:chOff x="0" y="0"/>
          <a:chExt cx="0" cy="0"/>
        </a:xfrm>
      </p:grpSpPr>
      <p:sp>
        <p:nvSpPr>
          <p:cNvPr id="695" name="Google Shape;695;g2e6d01cce46_0_209"/>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sp>
        <p:nvSpPr>
          <p:cNvPr id="696" name="Google Shape;696;g2e6d01cce46_0_209"/>
          <p:cNvSpPr txBox="1"/>
          <p:nvPr>
            <p:ph type="title"/>
          </p:nvPr>
        </p:nvSpPr>
        <p:spPr>
          <a:xfrm>
            <a:off x="733125" y="373600"/>
            <a:ext cx="6895200" cy="711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Instantaneous correlations</a:t>
            </a:r>
            <a:endParaRPr/>
          </a:p>
        </p:txBody>
      </p:sp>
      <p:sp>
        <p:nvSpPr>
          <p:cNvPr id="697" name="Google Shape;697;g2e6d01cce46_0_209"/>
          <p:cNvSpPr txBox="1"/>
          <p:nvPr>
            <p:ph idx="1" type="body"/>
          </p:nvPr>
        </p:nvSpPr>
        <p:spPr>
          <a:xfrm>
            <a:off x="6025538" y="1132350"/>
            <a:ext cx="5996700" cy="4593300"/>
          </a:xfrm>
          <a:prstGeom prst="rect">
            <a:avLst/>
          </a:prstGeom>
          <a:noFill/>
          <a:ln>
            <a:noFill/>
          </a:ln>
        </p:spPr>
        <p:txBody>
          <a:bodyPr anchorCtr="0" anchor="t" bIns="45700" lIns="45700" spcFirstLastPara="1" rIns="45700" wrap="square" tIns="45700">
            <a:noAutofit/>
          </a:bodyPr>
          <a:lstStyle/>
          <a:p>
            <a:pPr indent="-342900" lvl="0" marL="457200" rtl="0" algn="l">
              <a:lnSpc>
                <a:spcPct val="115000"/>
              </a:lnSpc>
              <a:spcBef>
                <a:spcPts val="1000"/>
              </a:spcBef>
              <a:spcAft>
                <a:spcPts val="0"/>
              </a:spcAft>
              <a:buSzPts val="1800"/>
              <a:buChar char="•"/>
            </a:pPr>
            <a:r>
              <a:rPr lang="en-US" sz="1800"/>
              <a:t>Each data point corresponds to one timestamp in the pressure gauge measurement.</a:t>
            </a:r>
            <a:endParaRPr sz="1800"/>
          </a:p>
          <a:p>
            <a:pPr indent="-342900" lvl="0" marL="457200" rtl="0" algn="l">
              <a:lnSpc>
                <a:spcPct val="115000"/>
              </a:lnSpc>
              <a:spcBef>
                <a:spcPts val="1000"/>
              </a:spcBef>
              <a:spcAft>
                <a:spcPts val="0"/>
              </a:spcAft>
              <a:buSzPts val="1800"/>
              <a:buChar char="•"/>
            </a:pPr>
            <a:r>
              <a:rPr lang="en-US" sz="1800"/>
              <a:t>This procedure has been applied to all:</a:t>
            </a:r>
            <a:endParaRPr sz="1800"/>
          </a:p>
          <a:p>
            <a:pPr indent="-342900" lvl="1" marL="914400" rtl="0" algn="l">
              <a:lnSpc>
                <a:spcPct val="115000"/>
              </a:lnSpc>
              <a:spcBef>
                <a:spcPts val="1000"/>
              </a:spcBef>
              <a:spcAft>
                <a:spcPts val="0"/>
              </a:spcAft>
              <a:buSzPts val="1800"/>
              <a:buChar char="•"/>
            </a:pPr>
            <a:r>
              <a:rPr lang="en-US" sz="1800"/>
              <a:t>BLMs downstream of the BGC</a:t>
            </a:r>
            <a:r>
              <a:rPr lang="en-US"/>
              <a:t> -&gt; only f</a:t>
            </a:r>
            <a:r>
              <a:rPr lang="en-US" sz="1800"/>
              <a:t>or some, a good linear correlation can be extracted</a:t>
            </a:r>
            <a:r>
              <a:rPr lang="en-US"/>
              <a:t>.</a:t>
            </a:r>
            <a:endParaRPr sz="1800"/>
          </a:p>
        </p:txBody>
      </p:sp>
      <p:pic>
        <p:nvPicPr>
          <p:cNvPr id="698" name="Google Shape;698;g2e6d01cce46_0_209"/>
          <p:cNvPicPr preferRelativeResize="0"/>
          <p:nvPr/>
        </p:nvPicPr>
        <p:blipFill rotWithShape="1">
          <a:blip r:embed="rId3">
            <a:alphaModFix/>
          </a:blip>
          <a:srcRect b="0" l="0" r="0" t="0"/>
          <a:stretch/>
        </p:blipFill>
        <p:spPr>
          <a:xfrm>
            <a:off x="602575" y="1095375"/>
            <a:ext cx="5229225" cy="46672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9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97">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97">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3" name="Shape 703"/>
        <p:cNvGrpSpPr/>
        <p:nvPr/>
      </p:nvGrpSpPr>
      <p:grpSpPr>
        <a:xfrm>
          <a:off x="0" y="0"/>
          <a:ext cx="0" cy="0"/>
          <a:chOff x="0" y="0"/>
          <a:chExt cx="0" cy="0"/>
        </a:xfrm>
      </p:grpSpPr>
      <p:sp>
        <p:nvSpPr>
          <p:cNvPr id="704" name="Google Shape;704;g2e6d01cce46_0_217"/>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sp>
        <p:nvSpPr>
          <p:cNvPr id="705" name="Google Shape;705;g2e6d01cce46_0_217"/>
          <p:cNvSpPr txBox="1"/>
          <p:nvPr>
            <p:ph type="title"/>
          </p:nvPr>
        </p:nvSpPr>
        <p:spPr>
          <a:xfrm>
            <a:off x="733125" y="373600"/>
            <a:ext cx="6895200" cy="711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Instantaneous correlations</a:t>
            </a:r>
            <a:endParaRPr/>
          </a:p>
        </p:txBody>
      </p:sp>
      <p:sp>
        <p:nvSpPr>
          <p:cNvPr id="706" name="Google Shape;706;g2e6d01cce46_0_217"/>
          <p:cNvSpPr txBox="1"/>
          <p:nvPr>
            <p:ph idx="1" type="body"/>
          </p:nvPr>
        </p:nvSpPr>
        <p:spPr>
          <a:xfrm>
            <a:off x="6025538" y="1132350"/>
            <a:ext cx="5996700" cy="4593300"/>
          </a:xfrm>
          <a:prstGeom prst="rect">
            <a:avLst/>
          </a:prstGeom>
          <a:noFill/>
          <a:ln>
            <a:noFill/>
          </a:ln>
        </p:spPr>
        <p:txBody>
          <a:bodyPr anchorCtr="0" anchor="t" bIns="45700" lIns="45700" spcFirstLastPara="1" rIns="45700" wrap="square" tIns="45700">
            <a:noAutofit/>
          </a:bodyPr>
          <a:lstStyle/>
          <a:p>
            <a:pPr indent="-342900" lvl="0" marL="457200" rtl="0" algn="l">
              <a:lnSpc>
                <a:spcPct val="115000"/>
              </a:lnSpc>
              <a:spcBef>
                <a:spcPts val="1000"/>
              </a:spcBef>
              <a:spcAft>
                <a:spcPts val="0"/>
              </a:spcAft>
              <a:buSzPts val="1800"/>
              <a:buChar char="•"/>
            </a:pPr>
            <a:r>
              <a:rPr lang="en-US" sz="1800"/>
              <a:t>Each data point corresponds to one timestamp in the pressure gauge measurement.</a:t>
            </a:r>
            <a:endParaRPr sz="1800"/>
          </a:p>
          <a:p>
            <a:pPr indent="-342900" lvl="0" marL="457200" rtl="0" algn="l">
              <a:lnSpc>
                <a:spcPct val="115000"/>
              </a:lnSpc>
              <a:spcBef>
                <a:spcPts val="1000"/>
              </a:spcBef>
              <a:spcAft>
                <a:spcPts val="0"/>
              </a:spcAft>
              <a:buSzPts val="1800"/>
              <a:buChar char="•"/>
            </a:pPr>
            <a:r>
              <a:rPr lang="en-US" sz="1800"/>
              <a:t>This procedure has been applied to all:</a:t>
            </a:r>
            <a:endParaRPr sz="1800"/>
          </a:p>
          <a:p>
            <a:pPr indent="-342900" lvl="1" marL="914400" rtl="0" algn="l">
              <a:lnSpc>
                <a:spcPct val="115000"/>
              </a:lnSpc>
              <a:spcBef>
                <a:spcPts val="1000"/>
              </a:spcBef>
              <a:spcAft>
                <a:spcPts val="0"/>
              </a:spcAft>
              <a:buSzPts val="1800"/>
              <a:buChar char="•"/>
            </a:pPr>
            <a:r>
              <a:rPr lang="en-US"/>
              <a:t>BLMs downstream of the BGC -&gt; only for some, a good linear correlation can be extracted.</a:t>
            </a:r>
            <a:endParaRPr/>
          </a:p>
          <a:p>
            <a:pPr indent="-342900" lvl="1" marL="914400" rtl="0" algn="l">
              <a:lnSpc>
                <a:spcPct val="115000"/>
              </a:lnSpc>
              <a:spcBef>
                <a:spcPts val="1000"/>
              </a:spcBef>
              <a:spcAft>
                <a:spcPts val="0"/>
              </a:spcAft>
              <a:buSzPts val="1800"/>
              <a:buChar char="•"/>
            </a:pPr>
            <a:r>
              <a:rPr lang="en-US"/>
              <a:t>all gas injection fills -&gt; only some had clean signal/background time periods to extract just the BGC contribution.</a:t>
            </a:r>
            <a:endParaRPr/>
          </a:p>
          <a:p>
            <a:pPr indent="-342900" lvl="1" marL="914400" rtl="0" algn="l">
              <a:lnSpc>
                <a:spcPct val="115000"/>
              </a:lnSpc>
              <a:spcBef>
                <a:spcPts val="1000"/>
              </a:spcBef>
              <a:spcAft>
                <a:spcPts val="0"/>
              </a:spcAft>
              <a:buSzPts val="1800"/>
              <a:buChar char="•"/>
            </a:pPr>
            <a:r>
              <a:rPr lang="en-US"/>
              <a:t>two available pressure gauges: </a:t>
            </a:r>
            <a:br>
              <a:rPr lang="en-US"/>
            </a:br>
            <a:r>
              <a:rPr lang="en-US"/>
              <a:t>up(443)- and down(368)-stream of the BGC.</a:t>
            </a:r>
            <a:endParaRPr sz="1800"/>
          </a:p>
        </p:txBody>
      </p:sp>
      <p:pic>
        <p:nvPicPr>
          <p:cNvPr id="707" name="Google Shape;707;g2e6d01cce46_0_217"/>
          <p:cNvPicPr preferRelativeResize="0"/>
          <p:nvPr/>
        </p:nvPicPr>
        <p:blipFill rotWithShape="1">
          <a:blip r:embed="rId3">
            <a:alphaModFix/>
          </a:blip>
          <a:srcRect b="0" l="0" r="0" t="0"/>
          <a:stretch/>
        </p:blipFill>
        <p:spPr>
          <a:xfrm>
            <a:off x="602575" y="1085200"/>
            <a:ext cx="5229225" cy="5120175"/>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1" name="Shape 711"/>
        <p:cNvGrpSpPr/>
        <p:nvPr/>
      </p:nvGrpSpPr>
      <p:grpSpPr>
        <a:xfrm>
          <a:off x="0" y="0"/>
          <a:ext cx="0" cy="0"/>
          <a:chOff x="0" y="0"/>
          <a:chExt cx="0" cy="0"/>
        </a:xfrm>
      </p:grpSpPr>
      <p:sp>
        <p:nvSpPr>
          <p:cNvPr id="712" name="Google Shape;712;g2e69ef261be_1_112"/>
          <p:cNvSpPr txBox="1"/>
          <p:nvPr>
            <p:ph type="title"/>
          </p:nvPr>
        </p:nvSpPr>
        <p:spPr>
          <a:xfrm>
            <a:off x="762000" y="233500"/>
            <a:ext cx="11104200" cy="715800"/>
          </a:xfrm>
          <a:prstGeom prst="rect">
            <a:avLst/>
          </a:prstGeom>
          <a:noFill/>
          <a:ln>
            <a:noFill/>
          </a:ln>
        </p:spPr>
        <p:txBody>
          <a:bodyPr anchorCtr="0" anchor="ctr" bIns="45700" lIns="45700" spcFirstLastPara="1" rIns="45700" wrap="square" tIns="45700">
            <a:normAutofit/>
          </a:bodyPr>
          <a:lstStyle/>
          <a:p>
            <a:pPr indent="0" lvl="0" marL="0" rtl="0" algn="l">
              <a:lnSpc>
                <a:spcPct val="90000"/>
              </a:lnSpc>
              <a:spcBef>
                <a:spcPts val="0"/>
              </a:spcBef>
              <a:spcAft>
                <a:spcPts val="0"/>
              </a:spcAft>
              <a:buSzPts val="1800"/>
              <a:buNone/>
            </a:pPr>
            <a:r>
              <a:rPr lang="en-US"/>
              <a:t>Simulated radiation level data (v122)</a:t>
            </a:r>
            <a:endParaRPr/>
          </a:p>
        </p:txBody>
      </p:sp>
      <p:sp>
        <p:nvSpPr>
          <p:cNvPr id="713" name="Google Shape;713;g2e69ef261be_1_112"/>
          <p:cNvSpPr txBox="1"/>
          <p:nvPr>
            <p:ph idx="1" type="body"/>
          </p:nvPr>
        </p:nvSpPr>
        <p:spPr>
          <a:xfrm>
            <a:off x="362425" y="1002625"/>
            <a:ext cx="11193900" cy="2556600"/>
          </a:xfrm>
          <a:prstGeom prst="rect">
            <a:avLst/>
          </a:prstGeom>
          <a:noFill/>
          <a:ln>
            <a:noFill/>
          </a:ln>
        </p:spPr>
        <p:txBody>
          <a:bodyPr anchorCtr="0" anchor="t" bIns="45700" lIns="91425" spcFirstLastPara="1" rIns="91425" wrap="square" tIns="45700">
            <a:noAutofit/>
          </a:bodyPr>
          <a:lstStyle/>
          <a:p>
            <a:pPr indent="-342900" lvl="0" marL="457200" rtl="0" algn="l">
              <a:lnSpc>
                <a:spcPct val="100000"/>
              </a:lnSpc>
              <a:spcBef>
                <a:spcPts val="900"/>
              </a:spcBef>
              <a:spcAft>
                <a:spcPts val="0"/>
              </a:spcAft>
              <a:buClr>
                <a:schemeClr val="dk2"/>
              </a:buClr>
              <a:buSzPts val="1800"/>
              <a:buChar char="▪"/>
            </a:pPr>
            <a:r>
              <a:rPr lang="en-US" sz="1800"/>
              <a:t>FLUKA is capable of simulating the radiation shower caused by the beam-gas interactions at the BGC, using a simulated input gas pressure profile provided by SY-BI.</a:t>
            </a:r>
            <a:endParaRPr sz="1800"/>
          </a:p>
          <a:p>
            <a:pPr indent="-342900" lvl="0" marL="457200" rtl="0" algn="l">
              <a:lnSpc>
                <a:spcPct val="100000"/>
              </a:lnSpc>
              <a:spcBef>
                <a:spcPts val="0"/>
              </a:spcBef>
              <a:spcAft>
                <a:spcPts val="0"/>
              </a:spcAft>
              <a:buClr>
                <a:schemeClr val="dk2"/>
              </a:buClr>
              <a:buSzPts val="1800"/>
              <a:buChar char="▪"/>
            </a:pPr>
            <a:r>
              <a:rPr lang="en-US" sz="1800"/>
              <a:t>The shower extends longitudinally over several tens of meter.</a:t>
            </a:r>
            <a:endParaRPr sz="1800"/>
          </a:p>
          <a:p>
            <a:pPr indent="0" lvl="0" marL="0" rtl="0" algn="l">
              <a:lnSpc>
                <a:spcPct val="100000"/>
              </a:lnSpc>
              <a:spcBef>
                <a:spcPts val="0"/>
              </a:spcBef>
              <a:spcAft>
                <a:spcPts val="0"/>
              </a:spcAft>
              <a:buSzPts val="1800"/>
              <a:buNone/>
            </a:pPr>
            <a:r>
              <a:t/>
            </a:r>
            <a:endParaRPr sz="1800"/>
          </a:p>
          <a:p>
            <a:pPr indent="0" lvl="0" marL="0" rtl="0" algn="l">
              <a:lnSpc>
                <a:spcPct val="100000"/>
              </a:lnSpc>
              <a:spcBef>
                <a:spcPts val="0"/>
              </a:spcBef>
              <a:spcAft>
                <a:spcPts val="0"/>
              </a:spcAft>
              <a:buSzPts val="1800"/>
              <a:buNone/>
            </a:pPr>
            <a:r>
              <a:rPr lang="en-US" sz="1800"/>
              <a:t>Radiation level patterns/regions:</a:t>
            </a:r>
            <a:endParaRPr sz="1800"/>
          </a:p>
          <a:p>
            <a:pPr indent="-342900" lvl="0" marL="457200" rtl="0" algn="l">
              <a:lnSpc>
                <a:spcPct val="100000"/>
              </a:lnSpc>
              <a:spcBef>
                <a:spcPts val="0"/>
              </a:spcBef>
              <a:spcAft>
                <a:spcPts val="0"/>
              </a:spcAft>
              <a:buSzPts val="1800"/>
              <a:buAutoNum type="arabicPeriod"/>
            </a:pPr>
            <a:r>
              <a:rPr b="0" lang="en-US" sz="1800"/>
              <a:t>BGC vicinity</a:t>
            </a:r>
            <a:endParaRPr b="0" sz="1800"/>
          </a:p>
          <a:p>
            <a:pPr indent="-342900" lvl="0" marL="457200" rtl="0" algn="l">
              <a:lnSpc>
                <a:spcPct val="100000"/>
              </a:lnSpc>
              <a:spcBef>
                <a:spcPts val="0"/>
              </a:spcBef>
              <a:spcAft>
                <a:spcPts val="0"/>
              </a:spcAft>
              <a:buSzPts val="1800"/>
              <a:buAutoNum type="arabicPeriod"/>
            </a:pPr>
            <a:r>
              <a:rPr b="0" lang="en-US" sz="1800"/>
              <a:t>RadioFrequency cavities</a:t>
            </a:r>
            <a:endParaRPr b="0" sz="1800"/>
          </a:p>
          <a:p>
            <a:pPr indent="-342900" lvl="0" marL="457200" rtl="0" algn="l">
              <a:lnSpc>
                <a:spcPct val="100000"/>
              </a:lnSpc>
              <a:spcBef>
                <a:spcPts val="0"/>
              </a:spcBef>
              <a:spcAft>
                <a:spcPts val="0"/>
              </a:spcAft>
              <a:buSzPts val="1800"/>
              <a:buAutoNum type="arabicPeriod"/>
            </a:pPr>
            <a:r>
              <a:rPr b="0" lang="en-US" sz="1800"/>
              <a:t>First bending dipole (</a:t>
            </a:r>
            <a:r>
              <a:rPr lang="en-US" sz="1800"/>
              <a:t>reducing</a:t>
            </a:r>
            <a:r>
              <a:rPr b="0" lang="en-US" sz="1800"/>
              <a:t> the beam separation from </a:t>
            </a:r>
            <a:r>
              <a:rPr lang="en-US" sz="1800"/>
              <a:t>21</a:t>
            </a:r>
            <a:r>
              <a:rPr b="0" lang="en-US" sz="1800"/>
              <a:t> to </a:t>
            </a:r>
            <a:r>
              <a:rPr lang="en-US" sz="1800"/>
              <a:t>9.7</a:t>
            </a:r>
            <a:r>
              <a:rPr b="0" lang="en-US" sz="1800"/>
              <a:t> cm)</a:t>
            </a:r>
            <a:endParaRPr b="0" sz="1800"/>
          </a:p>
          <a:p>
            <a:pPr indent="-342900" lvl="0" marL="457200" rtl="0" algn="l">
              <a:lnSpc>
                <a:spcPct val="100000"/>
              </a:lnSpc>
              <a:spcBef>
                <a:spcPts val="0"/>
              </a:spcBef>
              <a:spcAft>
                <a:spcPts val="0"/>
              </a:spcAft>
              <a:buSzPts val="1800"/>
              <a:buAutoNum type="arabicPeriod"/>
            </a:pPr>
            <a:r>
              <a:rPr b="0" lang="en-US" sz="1800"/>
              <a:t>Second bending dipole (makes the beams </a:t>
            </a:r>
            <a:r>
              <a:rPr lang="en-US" sz="1800"/>
              <a:t>parallel, separated </a:t>
            </a:r>
            <a:r>
              <a:rPr b="0" lang="en-US" sz="1800"/>
              <a:t>at</a:t>
            </a:r>
            <a:r>
              <a:rPr lang="en-US" sz="1800"/>
              <a:t> 9.7 </a:t>
            </a:r>
            <a:r>
              <a:rPr b="0" lang="en-US" sz="1800"/>
              <a:t>cm) and first quadrupole </a:t>
            </a:r>
            <a:endParaRPr b="0" sz="1800"/>
          </a:p>
        </p:txBody>
      </p:sp>
      <p:pic>
        <p:nvPicPr>
          <p:cNvPr id="714" name="Google Shape;714;g2e69ef261be_1_112"/>
          <p:cNvPicPr preferRelativeResize="0"/>
          <p:nvPr/>
        </p:nvPicPr>
        <p:blipFill rotWithShape="1">
          <a:blip r:embed="rId3">
            <a:alphaModFix/>
          </a:blip>
          <a:srcRect b="0" l="6708" r="3250" t="0"/>
          <a:stretch/>
        </p:blipFill>
        <p:spPr>
          <a:xfrm>
            <a:off x="543950" y="3708475"/>
            <a:ext cx="11061900" cy="2495475"/>
          </a:xfrm>
          <a:prstGeom prst="rect">
            <a:avLst/>
          </a:prstGeom>
          <a:noFill/>
          <a:ln>
            <a:noFill/>
          </a:ln>
        </p:spPr>
      </p:pic>
      <p:sp>
        <p:nvSpPr>
          <p:cNvPr id="715" name="Google Shape;715;g2e69ef261be_1_112"/>
          <p:cNvSpPr txBox="1"/>
          <p:nvPr>
            <p:ph idx="12" type="sldNum"/>
          </p:nvPr>
        </p:nvSpPr>
        <p:spPr>
          <a:xfrm>
            <a:off x="11211000" y="6353200"/>
            <a:ext cx="655200" cy="3255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3">
                                            <p:txEl>
                                              <p:pRg end="0" st="0"/>
                                            </p:txEl>
                                          </p:spTgt>
                                        </p:tgtEl>
                                        <p:attrNameLst>
                                          <p:attrName>style.visibility</p:attrName>
                                        </p:attrNameLst>
                                      </p:cBhvr>
                                      <p:to>
                                        <p:strVal val="visible"/>
                                      </p:to>
                                    </p:set>
                                    <p:animEffect filter="fade" transition="in">
                                      <p:cBhvr>
                                        <p:cTn dur="1000"/>
                                        <p:tgtEl>
                                          <p:spTgt spid="71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3">
                                            <p:txEl>
                                              <p:pRg end="1" st="1"/>
                                            </p:txEl>
                                          </p:spTgt>
                                        </p:tgtEl>
                                        <p:attrNameLst>
                                          <p:attrName>style.visibility</p:attrName>
                                        </p:attrNameLst>
                                      </p:cBhvr>
                                      <p:to>
                                        <p:strVal val="visible"/>
                                      </p:to>
                                    </p:set>
                                    <p:animEffect filter="fade" transition="in">
                                      <p:cBhvr>
                                        <p:cTn dur="1000"/>
                                        <p:tgtEl>
                                          <p:spTgt spid="71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3">
                                            <p:txEl>
                                              <p:pRg end="2" st="2"/>
                                            </p:txEl>
                                          </p:spTgt>
                                        </p:tgtEl>
                                        <p:attrNameLst>
                                          <p:attrName>style.visibility</p:attrName>
                                        </p:attrNameLst>
                                      </p:cBhvr>
                                      <p:to>
                                        <p:strVal val="visible"/>
                                      </p:to>
                                    </p:set>
                                    <p:animEffect filter="fade" transition="in">
                                      <p:cBhvr>
                                        <p:cTn dur="1000"/>
                                        <p:tgtEl>
                                          <p:spTgt spid="71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3">
                                            <p:txEl>
                                              <p:pRg end="3" st="3"/>
                                            </p:txEl>
                                          </p:spTgt>
                                        </p:tgtEl>
                                        <p:attrNameLst>
                                          <p:attrName>style.visibility</p:attrName>
                                        </p:attrNameLst>
                                      </p:cBhvr>
                                      <p:to>
                                        <p:strVal val="visible"/>
                                      </p:to>
                                    </p:set>
                                    <p:animEffect filter="fade" transition="in">
                                      <p:cBhvr>
                                        <p:cTn dur="1000"/>
                                        <p:tgtEl>
                                          <p:spTgt spid="71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3">
                                            <p:txEl>
                                              <p:pRg end="4" st="4"/>
                                            </p:txEl>
                                          </p:spTgt>
                                        </p:tgtEl>
                                        <p:attrNameLst>
                                          <p:attrName>style.visibility</p:attrName>
                                        </p:attrNameLst>
                                      </p:cBhvr>
                                      <p:to>
                                        <p:strVal val="visible"/>
                                      </p:to>
                                    </p:set>
                                    <p:animEffect filter="fade" transition="in">
                                      <p:cBhvr>
                                        <p:cTn dur="1000"/>
                                        <p:tgtEl>
                                          <p:spTgt spid="71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3">
                                            <p:txEl>
                                              <p:pRg end="5" st="5"/>
                                            </p:txEl>
                                          </p:spTgt>
                                        </p:tgtEl>
                                        <p:attrNameLst>
                                          <p:attrName>style.visibility</p:attrName>
                                        </p:attrNameLst>
                                      </p:cBhvr>
                                      <p:to>
                                        <p:strVal val="visible"/>
                                      </p:to>
                                    </p:set>
                                    <p:animEffect filter="fade" transition="in">
                                      <p:cBhvr>
                                        <p:cTn dur="1000"/>
                                        <p:tgtEl>
                                          <p:spTgt spid="713">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3">
                                            <p:txEl>
                                              <p:pRg end="6" st="6"/>
                                            </p:txEl>
                                          </p:spTgt>
                                        </p:tgtEl>
                                        <p:attrNameLst>
                                          <p:attrName>style.visibility</p:attrName>
                                        </p:attrNameLst>
                                      </p:cBhvr>
                                      <p:to>
                                        <p:strVal val="visible"/>
                                      </p:to>
                                    </p:set>
                                    <p:animEffect filter="fade" transition="in">
                                      <p:cBhvr>
                                        <p:cTn dur="1000"/>
                                        <p:tgtEl>
                                          <p:spTgt spid="713">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3">
                                            <p:txEl>
                                              <p:pRg end="7" st="7"/>
                                            </p:txEl>
                                          </p:spTgt>
                                        </p:tgtEl>
                                        <p:attrNameLst>
                                          <p:attrName>style.visibility</p:attrName>
                                        </p:attrNameLst>
                                      </p:cBhvr>
                                      <p:to>
                                        <p:strVal val="visible"/>
                                      </p:to>
                                    </p:set>
                                    <p:animEffect filter="fade" transition="in">
                                      <p:cBhvr>
                                        <p:cTn dur="1000"/>
                                        <p:tgtEl>
                                          <p:spTgt spid="713">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9" name="Shape 719"/>
        <p:cNvGrpSpPr/>
        <p:nvPr/>
      </p:nvGrpSpPr>
      <p:grpSpPr>
        <a:xfrm>
          <a:off x="0" y="0"/>
          <a:ext cx="0" cy="0"/>
          <a:chOff x="0" y="0"/>
          <a:chExt cx="0" cy="0"/>
        </a:xfrm>
      </p:grpSpPr>
      <p:sp>
        <p:nvSpPr>
          <p:cNvPr id="720" name="Google Shape;720;g2e69ef261be_1_119"/>
          <p:cNvSpPr txBox="1"/>
          <p:nvPr>
            <p:ph type="title"/>
          </p:nvPr>
        </p:nvSpPr>
        <p:spPr>
          <a:xfrm>
            <a:off x="609600" y="233493"/>
            <a:ext cx="10969200" cy="715800"/>
          </a:xfrm>
          <a:prstGeom prst="rect">
            <a:avLst/>
          </a:prstGeom>
          <a:noFill/>
          <a:ln>
            <a:noFill/>
          </a:ln>
        </p:spPr>
        <p:txBody>
          <a:bodyPr anchorCtr="0" anchor="ctr" bIns="45700" lIns="45700" spcFirstLastPara="1" rIns="45700" wrap="square" tIns="45700">
            <a:normAutofit/>
          </a:bodyPr>
          <a:lstStyle/>
          <a:p>
            <a:pPr indent="0" lvl="0" marL="0" rtl="0" algn="l">
              <a:lnSpc>
                <a:spcPct val="100000"/>
              </a:lnSpc>
              <a:spcBef>
                <a:spcPts val="0"/>
              </a:spcBef>
              <a:spcAft>
                <a:spcPts val="0"/>
              </a:spcAft>
              <a:buSzPts val="1800"/>
              <a:buNone/>
            </a:pPr>
            <a:r>
              <a:rPr lang="en-US"/>
              <a:t>BLM Benchmark</a:t>
            </a:r>
            <a:endParaRPr/>
          </a:p>
        </p:txBody>
      </p:sp>
      <p:sp>
        <p:nvSpPr>
          <p:cNvPr id="721" name="Google Shape;721;g2e69ef261be_1_119"/>
          <p:cNvSpPr txBox="1"/>
          <p:nvPr>
            <p:ph idx="12" type="sldNum"/>
          </p:nvPr>
        </p:nvSpPr>
        <p:spPr>
          <a:xfrm>
            <a:off x="11293152" y="6408000"/>
            <a:ext cx="6813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pic>
        <p:nvPicPr>
          <p:cNvPr id="722" name="Google Shape;722;g2e69ef261be_1_119"/>
          <p:cNvPicPr preferRelativeResize="0"/>
          <p:nvPr/>
        </p:nvPicPr>
        <p:blipFill rotWithShape="1">
          <a:blip r:embed="rId3">
            <a:alphaModFix/>
          </a:blip>
          <a:srcRect b="0" l="0" r="0" t="0"/>
          <a:stretch/>
        </p:blipFill>
        <p:spPr>
          <a:xfrm>
            <a:off x="330475" y="1620937"/>
            <a:ext cx="9030476" cy="4515250"/>
          </a:xfrm>
          <a:prstGeom prst="rect">
            <a:avLst/>
          </a:prstGeom>
          <a:noFill/>
          <a:ln>
            <a:noFill/>
          </a:ln>
        </p:spPr>
      </p:pic>
      <p:sp>
        <p:nvSpPr>
          <p:cNvPr id="723" name="Google Shape;723;g2e69ef261be_1_119"/>
          <p:cNvSpPr txBox="1"/>
          <p:nvPr/>
        </p:nvSpPr>
        <p:spPr>
          <a:xfrm>
            <a:off x="609600" y="702900"/>
            <a:ext cx="11323500" cy="1854000"/>
          </a:xfrm>
          <a:prstGeom prst="rect">
            <a:avLst/>
          </a:prstGeom>
          <a:noFill/>
          <a:ln>
            <a:noFill/>
          </a:ln>
        </p:spPr>
        <p:txBody>
          <a:bodyPr anchorCtr="0" anchor="ctr" bIns="45700" lIns="91425" spcFirstLastPara="1" rIns="91425" wrap="square" tIns="45700">
            <a:noAutofit/>
          </a:bodyPr>
          <a:lstStyle/>
          <a:p>
            <a:pPr indent="-342900" lvl="0" marL="457200" marR="0" rtl="0" algn="l">
              <a:lnSpc>
                <a:spcPct val="100000"/>
              </a:lnSpc>
              <a:spcBef>
                <a:spcPts val="900"/>
              </a:spcBef>
              <a:spcAft>
                <a:spcPts val="0"/>
              </a:spcAft>
              <a:buClr>
                <a:srgbClr val="005F8C"/>
              </a:buClr>
              <a:buSzPts val="1800"/>
              <a:buFont typeface="Noto Sans Symbols"/>
              <a:buChar char="▪"/>
            </a:pPr>
            <a:r>
              <a:rPr b="0" i="0" lang="en-US" sz="1800" u="none" cap="none" strike="noStrike">
                <a:solidFill>
                  <a:srgbClr val="5A5A5A"/>
                </a:solidFill>
                <a:latin typeface="Arial"/>
                <a:ea typeface="Arial"/>
                <a:cs typeface="Arial"/>
                <a:sym typeface="Arial"/>
              </a:rPr>
              <a:t>The shape of the BLM profile is well reproduced, with an agreement level generally within a factor of 2 and decreasing with distance from the source.</a:t>
            </a:r>
            <a:endParaRPr b="0" i="0" sz="1800" u="none" cap="none" strike="noStrike">
              <a:solidFill>
                <a:srgbClr val="5A5A5A"/>
              </a:solidFill>
              <a:latin typeface="Arial"/>
              <a:ea typeface="Arial"/>
              <a:cs typeface="Arial"/>
              <a:sym typeface="Arial"/>
            </a:endParaRPr>
          </a:p>
          <a:p>
            <a:pPr indent="-342900" lvl="0" marL="457200" marR="0" rtl="0" algn="l">
              <a:lnSpc>
                <a:spcPct val="100000"/>
              </a:lnSpc>
              <a:spcBef>
                <a:spcPts val="0"/>
              </a:spcBef>
              <a:spcAft>
                <a:spcPts val="0"/>
              </a:spcAft>
              <a:buClr>
                <a:srgbClr val="005F8C"/>
              </a:buClr>
              <a:buSzPts val="1800"/>
              <a:buFont typeface="Noto Sans Symbols"/>
              <a:buChar char="▪"/>
            </a:pPr>
            <a:r>
              <a:rPr b="0" i="0" lang="en-US" sz="1800" u="none" cap="none" strike="noStrike">
                <a:solidFill>
                  <a:srgbClr val="5A5A5A"/>
                </a:solidFill>
                <a:latin typeface="Arial"/>
                <a:ea typeface="Arial"/>
                <a:cs typeface="Arial"/>
                <a:sym typeface="Arial"/>
              </a:rPr>
              <a:t>Usually what we can achieve in a well controlled situation is a few ten percent agreement level [1, 2].</a:t>
            </a:r>
            <a:endParaRPr b="0" i="0" sz="1800" u="none" cap="none" strike="noStrike">
              <a:solidFill>
                <a:srgbClr val="5A5A5A"/>
              </a:solidFill>
              <a:latin typeface="Arial"/>
              <a:ea typeface="Arial"/>
              <a:cs typeface="Arial"/>
              <a:sym typeface="Arial"/>
            </a:endParaRPr>
          </a:p>
        </p:txBody>
      </p:sp>
      <p:sp>
        <p:nvSpPr>
          <p:cNvPr id="724" name="Google Shape;724;g2e69ef261be_1_119"/>
          <p:cNvSpPr txBox="1"/>
          <p:nvPr/>
        </p:nvSpPr>
        <p:spPr>
          <a:xfrm>
            <a:off x="838200" y="5806075"/>
            <a:ext cx="8800500" cy="975600"/>
          </a:xfrm>
          <a:prstGeom prst="rect">
            <a:avLst/>
          </a:prstGeom>
          <a:noFill/>
          <a:ln>
            <a:noFill/>
          </a:ln>
        </p:spPr>
        <p:txBody>
          <a:bodyPr anchorCtr="0" anchor="b" bIns="45700" lIns="45700" spcFirstLastPara="1" rIns="45700" wrap="square" tIns="45700">
            <a:noAutofit/>
          </a:bodyPr>
          <a:lstStyle/>
          <a:p>
            <a:pPr indent="-292100" lvl="0" marL="457200" marR="0" rtl="0" algn="l">
              <a:lnSpc>
                <a:spcPct val="115000"/>
              </a:lnSpc>
              <a:spcBef>
                <a:spcPts val="0"/>
              </a:spcBef>
              <a:spcAft>
                <a:spcPts val="0"/>
              </a:spcAft>
              <a:buClr>
                <a:srgbClr val="203864"/>
              </a:buClr>
              <a:buSzPts val="1000"/>
              <a:buFont typeface="Arial"/>
              <a:buAutoNum type="arabicPeriod"/>
            </a:pPr>
            <a:r>
              <a:rPr b="1" i="0" lang="en-US" sz="1000" u="none" cap="none" strike="noStrike">
                <a:solidFill>
                  <a:srgbClr val="171717"/>
                </a:solidFill>
                <a:latin typeface="Arial"/>
                <a:ea typeface="Arial"/>
                <a:cs typeface="Arial"/>
                <a:sym typeface="Arial"/>
              </a:rPr>
              <a:t>A. Lechner et al, Validation of energy deposition simulations for proton and heavy ion losses in the CERN Large Hadron Collider,</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in Physical Review Accelerator and Beams 22, 071003 (2019), https://journals.aps.org/prab/pdf/10.1103/PhysRevAccelBeams.22.071003</a:t>
            </a:r>
            <a:endParaRPr b="1" i="0" sz="1000" u="none" cap="none" strike="noStrike">
              <a:solidFill>
                <a:srgbClr val="171717"/>
              </a:solidFill>
              <a:latin typeface="Arial"/>
              <a:ea typeface="Arial"/>
              <a:cs typeface="Arial"/>
              <a:sym typeface="Arial"/>
            </a:endParaRPr>
          </a:p>
          <a:p>
            <a:pPr indent="-292100" lvl="0" marL="457200" marR="0" rtl="0" algn="l">
              <a:lnSpc>
                <a:spcPct val="115000"/>
              </a:lnSpc>
              <a:spcBef>
                <a:spcPts val="0"/>
              </a:spcBef>
              <a:spcAft>
                <a:spcPts val="0"/>
              </a:spcAft>
              <a:buClr>
                <a:srgbClr val="203864"/>
              </a:buClr>
              <a:buSzPts val="1000"/>
              <a:buFont typeface="Arial"/>
              <a:buAutoNum type="arabicPeriod"/>
            </a:pPr>
            <a:r>
              <a:rPr b="1" i="0" lang="en-US" sz="1000" u="none" cap="none" strike="noStrike">
                <a:solidFill>
                  <a:srgbClr val="171717"/>
                </a:solidFill>
                <a:latin typeface="Arial"/>
                <a:ea typeface="Arial"/>
                <a:cs typeface="Arial"/>
                <a:sym typeface="Arial"/>
              </a:rPr>
              <a:t>D. Prelipcean et al, Benchmark between measured and simulated radiation level data at the mixed-field CHARM facility at CERN.</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in IEEE Transactions on Nuclear Science, Vol. 69, No. 7, July 2022. DOI: 10.1109/TNS.2022.3169756.</a:t>
            </a:r>
            <a:endParaRPr b="1" i="0" sz="1000" u="none" cap="none" strike="noStrike">
              <a:solidFill>
                <a:srgbClr val="171717"/>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2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2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23">
                                            <p:txEl>
                                              <p:pRg end="1" st="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9" name="Shape 729"/>
        <p:cNvGrpSpPr/>
        <p:nvPr/>
      </p:nvGrpSpPr>
      <p:grpSpPr>
        <a:xfrm>
          <a:off x="0" y="0"/>
          <a:ext cx="0" cy="0"/>
          <a:chOff x="0" y="0"/>
          <a:chExt cx="0" cy="0"/>
        </a:xfrm>
      </p:grpSpPr>
      <p:sp>
        <p:nvSpPr>
          <p:cNvPr id="730" name="Google Shape;730;g2e7233ab130_0_2"/>
          <p:cNvSpPr txBox="1"/>
          <p:nvPr>
            <p:ph idx="12" type="sldNum"/>
          </p:nvPr>
        </p:nvSpPr>
        <p:spPr>
          <a:xfrm>
            <a:off x="11515750" y="6402500"/>
            <a:ext cx="655200" cy="325500"/>
          </a:xfrm>
          <a:prstGeom prst="rect">
            <a:avLst/>
          </a:prstGeom>
          <a:noFill/>
          <a:ln>
            <a:noFill/>
          </a:ln>
        </p:spPr>
        <p:txBody>
          <a:bodyPr anchorCtr="0" anchor="ctr" bIns="45700" lIns="45700" spcFirstLastPara="1" rIns="45700" wrap="square" tIns="45700">
            <a:noAutofit/>
          </a:bodyPr>
          <a:lstStyle/>
          <a:p>
            <a:pPr indent="0" lvl="0" marL="0" rtl="0" algn="ctr">
              <a:lnSpc>
                <a:spcPct val="100000"/>
              </a:lnSpc>
              <a:spcBef>
                <a:spcPts val="0"/>
              </a:spcBef>
              <a:spcAft>
                <a:spcPts val="0"/>
              </a:spcAft>
              <a:buClr>
                <a:srgbClr val="888888"/>
              </a:buClr>
              <a:buSzPts val="1200"/>
              <a:buFont typeface="Calibri"/>
              <a:buNone/>
            </a:pPr>
            <a:fld id="{00000000-1234-1234-1234-123412341234}" type="slidenum">
              <a:rPr lang="en-US"/>
              <a:t>‹#›</a:t>
            </a:fld>
            <a:endParaRPr/>
          </a:p>
        </p:txBody>
      </p:sp>
      <p:pic>
        <p:nvPicPr>
          <p:cNvPr id="731" name="Google Shape;731;g2e7233ab130_0_2"/>
          <p:cNvPicPr preferRelativeResize="0"/>
          <p:nvPr/>
        </p:nvPicPr>
        <p:blipFill rotWithShape="1">
          <a:blip r:embed="rId3">
            <a:alphaModFix/>
          </a:blip>
          <a:srcRect b="0" l="0" r="0" t="0"/>
          <a:stretch/>
        </p:blipFill>
        <p:spPr>
          <a:xfrm>
            <a:off x="4250600" y="2060137"/>
            <a:ext cx="7941399" cy="3475375"/>
          </a:xfrm>
          <a:prstGeom prst="rect">
            <a:avLst/>
          </a:prstGeom>
          <a:noFill/>
          <a:ln>
            <a:noFill/>
          </a:ln>
        </p:spPr>
      </p:pic>
      <p:sp>
        <p:nvSpPr>
          <p:cNvPr id="732" name="Google Shape;732;g2e7233ab130_0_2"/>
          <p:cNvSpPr txBox="1"/>
          <p:nvPr/>
        </p:nvSpPr>
        <p:spPr>
          <a:xfrm>
            <a:off x="609600" y="778725"/>
            <a:ext cx="10968900" cy="1061700"/>
          </a:xfrm>
          <a:prstGeom prst="rect">
            <a:avLst/>
          </a:prstGeom>
          <a:noFill/>
          <a:ln>
            <a:noFill/>
          </a:ln>
        </p:spPr>
        <p:txBody>
          <a:bodyPr anchorCtr="0" anchor="t" bIns="45700" lIns="91425" spcFirstLastPara="1" rIns="91425" wrap="square" tIns="45700">
            <a:normAutofit/>
          </a:bodyPr>
          <a:lstStyle/>
          <a:p>
            <a:pPr indent="-342900" lvl="0" marL="457200" marR="0" rtl="0" algn="l">
              <a:lnSpc>
                <a:spcPct val="100000"/>
              </a:lnSpc>
              <a:spcBef>
                <a:spcPts val="900"/>
              </a:spcBef>
              <a:spcAft>
                <a:spcPts val="0"/>
              </a:spcAft>
              <a:buClr>
                <a:srgbClr val="005F8C"/>
              </a:buClr>
              <a:buSzPts val="1800"/>
              <a:buFont typeface="Noto Sans Symbols"/>
              <a:buChar char="▪"/>
            </a:pPr>
            <a:r>
              <a:rPr b="0" i="0" lang="en-US" sz="1800" u="none" cap="none" strike="noStrike">
                <a:solidFill>
                  <a:srgbClr val="5A5A5A"/>
                </a:solidFill>
                <a:latin typeface="Arial"/>
                <a:ea typeface="Arial"/>
                <a:cs typeface="Arial"/>
                <a:sym typeface="Arial"/>
              </a:rPr>
              <a:t>Heat loads:</a:t>
            </a:r>
            <a:endParaRPr b="0" i="0" sz="1800" u="none" cap="none" strike="noStrike">
              <a:solidFill>
                <a:srgbClr val="5A5A5A"/>
              </a:solidFill>
              <a:latin typeface="Arial"/>
              <a:ea typeface="Arial"/>
              <a:cs typeface="Arial"/>
              <a:sym typeface="Arial"/>
            </a:endParaRPr>
          </a:p>
          <a:p>
            <a:pPr indent="-342900" lvl="1" marL="914400" marR="0" rtl="0" algn="l">
              <a:lnSpc>
                <a:spcPct val="100000"/>
              </a:lnSpc>
              <a:spcBef>
                <a:spcPts val="0"/>
              </a:spcBef>
              <a:spcAft>
                <a:spcPts val="0"/>
              </a:spcAft>
              <a:buClr>
                <a:srgbClr val="005F8C"/>
              </a:buClr>
              <a:buSzPts val="1800"/>
              <a:buFont typeface="Noto Sans Symbols"/>
              <a:buChar char="▪"/>
            </a:pPr>
            <a:r>
              <a:rPr b="0" i="0" lang="en-US" sz="1800" u="none" cap="none" strike="noStrike">
                <a:solidFill>
                  <a:srgbClr val="5A5A5A"/>
                </a:solidFill>
                <a:latin typeface="Arial"/>
                <a:ea typeface="Arial"/>
                <a:cs typeface="Arial"/>
                <a:sym typeface="Arial"/>
              </a:rPr>
              <a:t>Max Power Density Distribution in the inner coils. </a:t>
            </a:r>
            <a:endParaRPr b="0" i="0" sz="1800" u="none" cap="none" strike="noStrike">
              <a:solidFill>
                <a:srgbClr val="5A5A5A"/>
              </a:solidFill>
              <a:latin typeface="Arial"/>
              <a:ea typeface="Arial"/>
              <a:cs typeface="Arial"/>
              <a:sym typeface="Arial"/>
            </a:endParaRPr>
          </a:p>
          <a:p>
            <a:pPr indent="-342900" lvl="1" marL="914400" marR="0" rtl="0" algn="l">
              <a:lnSpc>
                <a:spcPct val="100000"/>
              </a:lnSpc>
              <a:spcBef>
                <a:spcPts val="0"/>
              </a:spcBef>
              <a:spcAft>
                <a:spcPts val="0"/>
              </a:spcAft>
              <a:buClr>
                <a:srgbClr val="005F8C"/>
              </a:buClr>
              <a:buSzPts val="1800"/>
              <a:buFont typeface="Noto Sans Symbols"/>
              <a:buChar char="▪"/>
            </a:pPr>
            <a:r>
              <a:rPr b="0" i="0" lang="en-US" sz="1800" u="none" cap="none" strike="noStrike">
                <a:solidFill>
                  <a:srgbClr val="5A5A5A"/>
                </a:solidFill>
                <a:latin typeface="Arial"/>
                <a:ea typeface="Arial"/>
                <a:cs typeface="Arial"/>
                <a:sym typeface="Arial"/>
              </a:rPr>
              <a:t>Total Power Dissipated on the entire magnet and TID (in backup slides).</a:t>
            </a:r>
            <a:endParaRPr b="0" i="0" sz="1800" u="none" cap="none" strike="noStrike">
              <a:solidFill>
                <a:srgbClr val="5A5A5A"/>
              </a:solidFill>
              <a:latin typeface="Arial"/>
              <a:ea typeface="Arial"/>
              <a:cs typeface="Arial"/>
              <a:sym typeface="Arial"/>
            </a:endParaRPr>
          </a:p>
        </p:txBody>
      </p:sp>
      <p:sp>
        <p:nvSpPr>
          <p:cNvPr id="733" name="Google Shape;733;g2e7233ab130_0_2"/>
          <p:cNvSpPr txBox="1"/>
          <p:nvPr/>
        </p:nvSpPr>
        <p:spPr>
          <a:xfrm>
            <a:off x="609600" y="1616925"/>
            <a:ext cx="11273100" cy="1061700"/>
          </a:xfrm>
          <a:prstGeom prst="rect">
            <a:avLst/>
          </a:prstGeom>
          <a:noFill/>
          <a:ln>
            <a:noFill/>
          </a:ln>
        </p:spPr>
        <p:txBody>
          <a:bodyPr anchorCtr="0" anchor="t" bIns="45700" lIns="91425" spcFirstLastPara="1" rIns="91425" wrap="square" tIns="45700">
            <a:normAutofit/>
          </a:bodyPr>
          <a:lstStyle/>
          <a:p>
            <a:pPr indent="-342900" lvl="0" marL="457200" marR="0" rtl="0" algn="l">
              <a:lnSpc>
                <a:spcPct val="100000"/>
              </a:lnSpc>
              <a:spcBef>
                <a:spcPts val="900"/>
              </a:spcBef>
              <a:spcAft>
                <a:spcPts val="0"/>
              </a:spcAft>
              <a:buClr>
                <a:srgbClr val="005F8C"/>
              </a:buClr>
              <a:buSzPts val="1800"/>
              <a:buFont typeface="Noto Sans Symbols"/>
              <a:buChar char="▪"/>
            </a:pPr>
            <a:r>
              <a:rPr b="0" i="0" lang="en-US" sz="1800" u="none" cap="none" strike="noStrike">
                <a:solidFill>
                  <a:srgbClr val="5A5A5A"/>
                </a:solidFill>
                <a:latin typeface="Arial"/>
                <a:ea typeface="Arial"/>
                <a:cs typeface="Arial"/>
                <a:sym typeface="Arial"/>
              </a:rPr>
              <a:t>No risk of quenching in the magnets for:</a:t>
            </a:r>
            <a:endParaRPr b="0" i="0" sz="1800" u="none" cap="none" strike="noStrike">
              <a:solidFill>
                <a:srgbClr val="5A5A5A"/>
              </a:solidFill>
              <a:latin typeface="Arial"/>
              <a:ea typeface="Arial"/>
              <a:cs typeface="Arial"/>
              <a:sym typeface="Arial"/>
            </a:endParaRPr>
          </a:p>
          <a:p>
            <a:pPr indent="-342900" lvl="1" marL="914400" marR="0" rtl="0" algn="l">
              <a:lnSpc>
                <a:spcPct val="100000"/>
              </a:lnSpc>
              <a:spcBef>
                <a:spcPts val="0"/>
              </a:spcBef>
              <a:spcAft>
                <a:spcPts val="0"/>
              </a:spcAft>
              <a:buClr>
                <a:srgbClr val="005F8C"/>
              </a:buClr>
              <a:buSzPts val="1800"/>
              <a:buFont typeface="Noto Sans Symbols"/>
              <a:buChar char="▪"/>
            </a:pPr>
            <a:r>
              <a:rPr b="0" i="0" lang="en-US" sz="1800" u="none" cap="none" strike="noStrike">
                <a:solidFill>
                  <a:srgbClr val="5A5A5A"/>
                </a:solidFill>
                <a:latin typeface="Arial"/>
                <a:ea typeface="Arial"/>
                <a:cs typeface="Arial"/>
                <a:sym typeface="Arial"/>
              </a:rPr>
              <a:t>with the assumed gas profile,</a:t>
            </a:r>
            <a:endParaRPr b="0" i="0" sz="1800" u="none" cap="none" strike="noStrike">
              <a:solidFill>
                <a:srgbClr val="5A5A5A"/>
              </a:solidFill>
              <a:latin typeface="Arial"/>
              <a:ea typeface="Arial"/>
              <a:cs typeface="Arial"/>
              <a:sym typeface="Arial"/>
            </a:endParaRPr>
          </a:p>
          <a:p>
            <a:pPr indent="-342900" lvl="1" marL="914400" marR="0" rtl="0" algn="l">
              <a:lnSpc>
                <a:spcPct val="100000"/>
              </a:lnSpc>
              <a:spcBef>
                <a:spcPts val="0"/>
              </a:spcBef>
              <a:spcAft>
                <a:spcPts val="0"/>
              </a:spcAft>
              <a:buClr>
                <a:srgbClr val="005F8C"/>
              </a:buClr>
              <a:buSzPts val="1800"/>
              <a:buFont typeface="Noto Sans Symbols"/>
              <a:buChar char="▪"/>
            </a:pPr>
            <a:r>
              <a:rPr b="0" i="0" lang="en-US" sz="1800" u="none" cap="none" strike="noStrike">
                <a:solidFill>
                  <a:srgbClr val="5A5A5A"/>
                </a:solidFill>
                <a:latin typeface="Arial"/>
                <a:ea typeface="Arial"/>
                <a:cs typeface="Arial"/>
                <a:sym typeface="Arial"/>
              </a:rPr>
              <a:t>max HL-LHC beam intensity.</a:t>
            </a:r>
            <a:endParaRPr b="0" i="0" sz="1800" u="none" cap="none" strike="noStrike">
              <a:solidFill>
                <a:srgbClr val="5A5A5A"/>
              </a:solidFill>
              <a:latin typeface="Arial"/>
              <a:ea typeface="Arial"/>
              <a:cs typeface="Arial"/>
              <a:sym typeface="Arial"/>
            </a:endParaRPr>
          </a:p>
        </p:txBody>
      </p:sp>
      <p:sp>
        <p:nvSpPr>
          <p:cNvPr id="734" name="Google Shape;734;g2e7233ab130_0_2"/>
          <p:cNvSpPr txBox="1"/>
          <p:nvPr/>
        </p:nvSpPr>
        <p:spPr>
          <a:xfrm>
            <a:off x="609600" y="3101875"/>
            <a:ext cx="2726100" cy="283950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900"/>
              </a:spcBef>
              <a:spcAft>
                <a:spcPts val="0"/>
              </a:spcAft>
              <a:buClr>
                <a:srgbClr val="000000"/>
              </a:buClr>
              <a:buSzPts val="1800"/>
              <a:buFont typeface="Arial"/>
              <a:buNone/>
            </a:pPr>
            <a:r>
              <a:rPr b="0" i="0" lang="en-US" sz="1800" u="none" cap="none" strike="noStrike">
                <a:solidFill>
                  <a:srgbClr val="5A5A5A"/>
                </a:solidFill>
                <a:latin typeface="Arial"/>
                <a:ea typeface="Arial"/>
                <a:cs typeface="Arial"/>
                <a:sym typeface="Arial"/>
              </a:rPr>
              <a:t>Quench limits [1, 2, 3]:</a:t>
            </a:r>
            <a:endParaRPr b="0" i="0" sz="1800" u="none" cap="none" strike="noStrike">
              <a:solidFill>
                <a:srgbClr val="5A5A5A"/>
              </a:solidFill>
              <a:latin typeface="Arial"/>
              <a:ea typeface="Arial"/>
              <a:cs typeface="Arial"/>
              <a:sym typeface="Arial"/>
            </a:endParaRPr>
          </a:p>
          <a:p>
            <a:pPr indent="0" lvl="0" marL="0" marR="0" rtl="0" algn="l">
              <a:lnSpc>
                <a:spcPct val="100000"/>
              </a:lnSpc>
              <a:spcBef>
                <a:spcPts val="900"/>
              </a:spcBef>
              <a:spcAft>
                <a:spcPts val="0"/>
              </a:spcAft>
              <a:buClr>
                <a:srgbClr val="000000"/>
              </a:buClr>
              <a:buSzPts val="1800"/>
              <a:buFont typeface="Arial"/>
              <a:buNone/>
            </a:pPr>
            <a:r>
              <a:rPr b="0" i="0" lang="en-US" sz="1800" u="none" cap="none" strike="noStrike">
                <a:solidFill>
                  <a:srgbClr val="5A5A5A"/>
                </a:solidFill>
                <a:latin typeface="Arial"/>
                <a:ea typeface="Arial"/>
                <a:cs typeface="Arial"/>
                <a:sym typeface="Arial"/>
              </a:rPr>
              <a:t>Nb</a:t>
            </a:r>
            <a:r>
              <a:rPr b="0" baseline="-25000" i="0" lang="en-US" sz="1800" u="none" cap="none" strike="noStrike">
                <a:solidFill>
                  <a:srgbClr val="5A5A5A"/>
                </a:solidFill>
                <a:latin typeface="Arial"/>
                <a:ea typeface="Arial"/>
                <a:cs typeface="Arial"/>
                <a:sym typeface="Arial"/>
              </a:rPr>
              <a:t>3</a:t>
            </a:r>
            <a:r>
              <a:rPr b="0" i="0" lang="en-US" sz="1800" u="none" cap="none" strike="noStrike">
                <a:solidFill>
                  <a:srgbClr val="5A5A5A"/>
                </a:solidFill>
                <a:latin typeface="Arial"/>
                <a:ea typeface="Arial"/>
                <a:cs typeface="Arial"/>
                <a:sym typeface="Arial"/>
              </a:rPr>
              <a:t>Sn quadrupole</a:t>
            </a:r>
            <a:br>
              <a:rPr b="0" i="0" lang="en-US" sz="1800" u="none" cap="none" strike="noStrike">
                <a:solidFill>
                  <a:srgbClr val="5A5A5A"/>
                </a:solidFill>
                <a:latin typeface="Arial"/>
                <a:ea typeface="Arial"/>
                <a:cs typeface="Arial"/>
                <a:sym typeface="Arial"/>
              </a:rPr>
            </a:br>
            <a:r>
              <a:rPr b="0" i="0" lang="en-US" sz="1800" u="none" cap="none" strike="noStrike">
                <a:solidFill>
                  <a:srgbClr val="5A5A5A"/>
                </a:solidFill>
                <a:latin typeface="Arial"/>
                <a:ea typeface="Arial"/>
                <a:cs typeface="Arial"/>
                <a:sym typeface="Arial"/>
              </a:rPr>
              <a:t>@ 40 mW/cm</a:t>
            </a:r>
            <a:r>
              <a:rPr b="0" baseline="30000" i="0" lang="en-US" sz="1800" u="none" cap="none" strike="noStrike">
                <a:solidFill>
                  <a:srgbClr val="5A5A5A"/>
                </a:solidFill>
                <a:latin typeface="Arial"/>
                <a:ea typeface="Arial"/>
                <a:cs typeface="Arial"/>
                <a:sym typeface="Arial"/>
              </a:rPr>
              <a:t>3</a:t>
            </a:r>
            <a:r>
              <a:rPr b="0" i="0" lang="en-US" sz="1800" u="none" cap="none" strike="noStrike">
                <a:solidFill>
                  <a:srgbClr val="5A5A5A"/>
                </a:solidFill>
                <a:latin typeface="Arial"/>
                <a:ea typeface="Arial"/>
                <a:cs typeface="Arial"/>
                <a:sym typeface="Arial"/>
              </a:rPr>
              <a:t> </a:t>
            </a:r>
            <a:endParaRPr b="0" i="0" sz="1800" u="none" cap="none" strike="noStrike">
              <a:solidFill>
                <a:srgbClr val="5A5A5A"/>
              </a:solidFill>
              <a:latin typeface="Arial"/>
              <a:ea typeface="Arial"/>
              <a:cs typeface="Arial"/>
              <a:sym typeface="Arial"/>
            </a:endParaRPr>
          </a:p>
          <a:p>
            <a:pPr indent="0" lvl="0" marL="0" marR="0" rtl="0" algn="l">
              <a:lnSpc>
                <a:spcPct val="100000"/>
              </a:lnSpc>
              <a:spcBef>
                <a:spcPts val="900"/>
              </a:spcBef>
              <a:spcAft>
                <a:spcPts val="0"/>
              </a:spcAft>
              <a:buClr>
                <a:srgbClr val="000000"/>
              </a:buClr>
              <a:buSzPts val="1800"/>
              <a:buFont typeface="Arial"/>
              <a:buNone/>
            </a:pPr>
            <a:r>
              <a:rPr b="0" i="0" lang="en-US" sz="1800" u="none" cap="none" strike="noStrike">
                <a:solidFill>
                  <a:srgbClr val="5A5A5A"/>
                </a:solidFill>
                <a:latin typeface="Arial"/>
                <a:ea typeface="Arial"/>
                <a:cs typeface="Arial"/>
                <a:sym typeface="Arial"/>
              </a:rPr>
              <a:t>NbTi D1 dipole and correctors </a:t>
            </a:r>
            <a:br>
              <a:rPr b="0" i="0" lang="en-US" sz="1800" u="none" cap="none" strike="noStrike">
                <a:solidFill>
                  <a:srgbClr val="5A5A5A"/>
                </a:solidFill>
                <a:latin typeface="Arial"/>
                <a:ea typeface="Arial"/>
                <a:cs typeface="Arial"/>
                <a:sym typeface="Arial"/>
              </a:rPr>
            </a:br>
            <a:r>
              <a:rPr b="0" i="0" lang="en-US" sz="1800" u="none" cap="none" strike="noStrike">
                <a:solidFill>
                  <a:srgbClr val="5A5A5A"/>
                </a:solidFill>
                <a:latin typeface="Arial"/>
                <a:ea typeface="Arial"/>
                <a:cs typeface="Arial"/>
                <a:sym typeface="Arial"/>
              </a:rPr>
              <a:t>@ 13 mW/cm</a:t>
            </a:r>
            <a:r>
              <a:rPr b="0" baseline="30000" i="0" lang="en-US" sz="1800" u="none" cap="none" strike="noStrike">
                <a:solidFill>
                  <a:srgbClr val="5A5A5A"/>
                </a:solidFill>
                <a:latin typeface="Arial"/>
                <a:ea typeface="Arial"/>
                <a:cs typeface="Arial"/>
                <a:sym typeface="Arial"/>
              </a:rPr>
              <a:t>3</a:t>
            </a:r>
            <a:endParaRPr b="0" i="0" sz="1800" u="none" cap="none" strike="noStrike">
              <a:solidFill>
                <a:srgbClr val="5A5A5A"/>
              </a:solidFill>
              <a:latin typeface="Arial"/>
              <a:ea typeface="Arial"/>
              <a:cs typeface="Arial"/>
              <a:sym typeface="Arial"/>
            </a:endParaRPr>
          </a:p>
          <a:p>
            <a:pPr indent="0" lvl="0" marL="0" marR="0" rtl="0" algn="l">
              <a:lnSpc>
                <a:spcPct val="100000"/>
              </a:lnSpc>
              <a:spcBef>
                <a:spcPts val="900"/>
              </a:spcBef>
              <a:spcAft>
                <a:spcPts val="0"/>
              </a:spcAft>
              <a:buClr>
                <a:srgbClr val="000000"/>
              </a:buClr>
              <a:buSzPts val="1800"/>
              <a:buFont typeface="Arial"/>
              <a:buNone/>
            </a:pPr>
            <a:r>
              <a:t/>
            </a:r>
            <a:endParaRPr b="0" i="0" sz="1800" u="none" cap="none" strike="noStrike">
              <a:solidFill>
                <a:srgbClr val="5A5A5A"/>
              </a:solidFill>
              <a:latin typeface="Arial"/>
              <a:ea typeface="Arial"/>
              <a:cs typeface="Arial"/>
              <a:sym typeface="Arial"/>
            </a:endParaRPr>
          </a:p>
        </p:txBody>
      </p:sp>
      <p:sp>
        <p:nvSpPr>
          <p:cNvPr id="735" name="Google Shape;735;g2e7233ab130_0_2"/>
          <p:cNvSpPr txBox="1"/>
          <p:nvPr/>
        </p:nvSpPr>
        <p:spPr>
          <a:xfrm>
            <a:off x="1878650" y="5755213"/>
            <a:ext cx="9596700" cy="880200"/>
          </a:xfrm>
          <a:prstGeom prst="rect">
            <a:avLst/>
          </a:prstGeom>
          <a:noFill/>
          <a:ln>
            <a:noFill/>
          </a:ln>
        </p:spPr>
        <p:txBody>
          <a:bodyPr anchorCtr="0" anchor="t" bIns="45700" lIns="45700" spcFirstLastPara="1" rIns="45700" wrap="square" tIns="45700">
            <a:noAutofit/>
          </a:bodyPr>
          <a:lstStyle/>
          <a:p>
            <a:pPr indent="-292100" lvl="0" marL="457200" marR="0" rtl="0" algn="l">
              <a:lnSpc>
                <a:spcPct val="115000"/>
              </a:lnSpc>
              <a:spcBef>
                <a:spcPts val="0"/>
              </a:spcBef>
              <a:spcAft>
                <a:spcPts val="0"/>
              </a:spcAft>
              <a:buClr>
                <a:srgbClr val="171717"/>
              </a:buClr>
              <a:buSzPts val="1000"/>
              <a:buFont typeface="Arial"/>
              <a:buAutoNum type="arabicPeriod"/>
            </a:pPr>
            <a:r>
              <a:rPr b="1" i="0" lang="en-US" sz="1000" u="none" cap="none" strike="noStrike">
                <a:solidFill>
                  <a:srgbClr val="171717"/>
                </a:solidFill>
                <a:latin typeface="Arial"/>
                <a:ea typeface="Arial"/>
                <a:cs typeface="Arial"/>
                <a:sym typeface="Arial"/>
              </a:rPr>
              <a:t>N. V. Mokhov et al, Energy deposition studies for the high-luminosity Large Hadron Collider inner triplet magnets,</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in Phys. Rev. ST Accel. Beams 18, 051001 (2015)</a:t>
            </a:r>
            <a:endParaRPr b="1" i="0" sz="1000" u="none" cap="none" strike="noStrike">
              <a:solidFill>
                <a:srgbClr val="171717"/>
              </a:solidFill>
              <a:latin typeface="Arial"/>
              <a:ea typeface="Arial"/>
              <a:cs typeface="Arial"/>
              <a:sym typeface="Arial"/>
            </a:endParaRPr>
          </a:p>
          <a:p>
            <a:pPr indent="-292100" lvl="0" marL="457200" marR="0" rtl="0" algn="l">
              <a:lnSpc>
                <a:spcPct val="115000"/>
              </a:lnSpc>
              <a:spcBef>
                <a:spcPts val="0"/>
              </a:spcBef>
              <a:spcAft>
                <a:spcPts val="0"/>
              </a:spcAft>
              <a:buClr>
                <a:srgbClr val="171717"/>
              </a:buClr>
              <a:buSzPts val="1000"/>
              <a:buFont typeface="Arial"/>
              <a:buAutoNum type="arabicPeriod"/>
            </a:pPr>
            <a:r>
              <a:rPr b="1" i="0" lang="en-US" sz="1000" u="none" cap="none" strike="noStrike">
                <a:solidFill>
                  <a:srgbClr val="171717"/>
                </a:solidFill>
                <a:latin typeface="Arial"/>
                <a:ea typeface="Arial"/>
                <a:cs typeface="Arial"/>
                <a:sym typeface="Arial"/>
              </a:rPr>
              <a:t>A. V. Zlobin et al, Large-aperture Nb3Sn quadrupoles for 2nd generation LHC IRs, </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in Proceedings of the 8th European Particle Accelerator Conference, Paris, 2002 (EPS-IGA and CERN, Geneva, 2002), MOPLE017, pp. 2451–2453.</a:t>
            </a:r>
            <a:endParaRPr b="1" i="0" sz="1000" u="none" cap="none" strike="noStrike">
              <a:solidFill>
                <a:srgbClr val="171717"/>
              </a:solidFill>
              <a:latin typeface="Arial"/>
              <a:ea typeface="Arial"/>
              <a:cs typeface="Arial"/>
              <a:sym typeface="Arial"/>
            </a:endParaRPr>
          </a:p>
          <a:p>
            <a:pPr indent="-292100" lvl="0" marL="457200" marR="0" rtl="0" algn="l">
              <a:lnSpc>
                <a:spcPct val="115000"/>
              </a:lnSpc>
              <a:spcBef>
                <a:spcPts val="0"/>
              </a:spcBef>
              <a:spcAft>
                <a:spcPts val="0"/>
              </a:spcAft>
              <a:buClr>
                <a:srgbClr val="171717"/>
              </a:buClr>
              <a:buSzPts val="1000"/>
              <a:buFont typeface="Arial"/>
              <a:buAutoNum type="arabicPeriod"/>
            </a:pPr>
            <a:r>
              <a:rPr b="1" i="0" lang="en-US" sz="1000" u="none" cap="none" strike="noStrike">
                <a:solidFill>
                  <a:srgbClr val="171717"/>
                </a:solidFill>
                <a:latin typeface="Arial"/>
                <a:ea typeface="Arial"/>
                <a:cs typeface="Arial"/>
                <a:sym typeface="Arial"/>
              </a:rPr>
              <a:t>I. Novitski and A. V. Zlobin, Thermal analysis of SC quadrupoles in accelerator interaction regions, </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in IEEE Trans. Appl. Supercond. 17, 1059 (2007).</a:t>
            </a:r>
            <a:endParaRPr b="1" i="0" sz="1000" u="none" cap="none" strike="noStrike">
              <a:solidFill>
                <a:srgbClr val="171717"/>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000"/>
              <a:buFont typeface="Arial"/>
              <a:buNone/>
            </a:pPr>
            <a:r>
              <a:t/>
            </a:r>
            <a:endParaRPr b="1" i="0" sz="1000" u="none" cap="none" strike="noStrike">
              <a:solidFill>
                <a:srgbClr val="171717"/>
              </a:solidFill>
              <a:latin typeface="Arial"/>
              <a:ea typeface="Arial"/>
              <a:cs typeface="Arial"/>
              <a:sym typeface="Arial"/>
            </a:endParaRPr>
          </a:p>
        </p:txBody>
      </p:sp>
      <p:sp>
        <p:nvSpPr>
          <p:cNvPr id="736" name="Google Shape;736;g2e7233ab130_0_2"/>
          <p:cNvSpPr txBox="1"/>
          <p:nvPr>
            <p:ph type="title"/>
          </p:nvPr>
        </p:nvSpPr>
        <p:spPr>
          <a:xfrm>
            <a:off x="609600" y="233493"/>
            <a:ext cx="10969200" cy="715800"/>
          </a:xfrm>
          <a:prstGeom prst="rect">
            <a:avLst/>
          </a:prstGeom>
          <a:noFill/>
          <a:ln>
            <a:noFill/>
          </a:ln>
        </p:spPr>
        <p:txBody>
          <a:bodyPr anchorCtr="0" anchor="ctr" bIns="45700" lIns="45700" spcFirstLastPara="1" rIns="45700" wrap="square" tIns="45700">
            <a:normAutofit/>
          </a:bodyPr>
          <a:lstStyle/>
          <a:p>
            <a:pPr indent="0" lvl="0" marL="0" rtl="0" algn="l">
              <a:lnSpc>
                <a:spcPct val="90000"/>
              </a:lnSpc>
              <a:spcBef>
                <a:spcPts val="0"/>
              </a:spcBef>
              <a:spcAft>
                <a:spcPts val="0"/>
              </a:spcAft>
              <a:buSzPts val="1800"/>
              <a:buNone/>
            </a:pPr>
            <a:r>
              <a:rPr lang="en-US"/>
              <a:t>Power deposition in the coils of the magnets</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1" name="Shape 741"/>
        <p:cNvGrpSpPr/>
        <p:nvPr/>
      </p:nvGrpSpPr>
      <p:grpSpPr>
        <a:xfrm>
          <a:off x="0" y="0"/>
          <a:ext cx="0" cy="0"/>
          <a:chOff x="0" y="0"/>
          <a:chExt cx="0" cy="0"/>
        </a:xfrm>
      </p:grpSpPr>
      <p:sp>
        <p:nvSpPr>
          <p:cNvPr id="742" name="Google Shape;742;g30fe3533583_0_36"/>
          <p:cNvSpPr txBox="1"/>
          <p:nvPr>
            <p:ph idx="1" type="subTitle"/>
          </p:nvPr>
        </p:nvSpPr>
        <p:spPr>
          <a:xfrm>
            <a:off x="407988" y="5700251"/>
            <a:ext cx="11376000" cy="8037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1800"/>
              </a:spcBef>
              <a:spcAft>
                <a:spcPts val="0"/>
              </a:spcAft>
              <a:buSzPts val="2400"/>
              <a:buNone/>
            </a:pPr>
            <a:r>
              <a:t/>
            </a:r>
            <a:endParaRPr/>
          </a:p>
        </p:txBody>
      </p:sp>
      <p:sp>
        <p:nvSpPr>
          <p:cNvPr id="743" name="Google Shape;743;g30fe3533583_0_36"/>
          <p:cNvSpPr txBox="1"/>
          <p:nvPr>
            <p:ph type="ctrTitle"/>
          </p:nvPr>
        </p:nvSpPr>
        <p:spPr>
          <a:xfrm>
            <a:off x="407987" y="3429000"/>
            <a:ext cx="11376000" cy="21534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rgbClr val="000000"/>
              </a:buClr>
              <a:buSzPts val="1800"/>
              <a:buFont typeface="Arial"/>
              <a:buNone/>
            </a:pPr>
            <a:r>
              <a:rPr lang="en-US" sz="3600"/>
              <a:t>3. Timepix3 Radiation Monitor </a:t>
            </a:r>
            <a:endParaRPr sz="3600"/>
          </a:p>
          <a:p>
            <a:pPr indent="0" lvl="0" marL="0" rtl="0" algn="l">
              <a:lnSpc>
                <a:spcPct val="90000"/>
              </a:lnSpc>
              <a:spcBef>
                <a:spcPts val="0"/>
              </a:spcBef>
              <a:spcAft>
                <a:spcPts val="0"/>
              </a:spcAft>
              <a:buSzPts val="5000"/>
              <a:buNone/>
            </a:pPr>
            <a:r>
              <a:rPr lang="en-US" sz="3600"/>
              <a:t>measurements at LHC IR4</a:t>
            </a:r>
            <a:endParaRPr sz="3600"/>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7" name="Shape 747"/>
        <p:cNvGrpSpPr/>
        <p:nvPr/>
      </p:nvGrpSpPr>
      <p:grpSpPr>
        <a:xfrm>
          <a:off x="0" y="0"/>
          <a:ext cx="0" cy="0"/>
          <a:chOff x="0" y="0"/>
          <a:chExt cx="0" cy="0"/>
        </a:xfrm>
      </p:grpSpPr>
      <p:sp>
        <p:nvSpPr>
          <p:cNvPr id="748" name="Google Shape;748;g2e6d2c7145a_55_7"/>
          <p:cNvSpPr txBox="1"/>
          <p:nvPr>
            <p:ph type="title"/>
          </p:nvPr>
        </p:nvSpPr>
        <p:spPr>
          <a:xfrm>
            <a:off x="838200" y="215003"/>
            <a:ext cx="9989700" cy="572700"/>
          </a:xfrm>
          <a:prstGeom prst="rect">
            <a:avLst/>
          </a:prstGeom>
          <a:noFill/>
          <a:ln>
            <a:noFill/>
          </a:ln>
        </p:spPr>
        <p:txBody>
          <a:bodyPr anchorCtr="0" anchor="t" bIns="45700" lIns="45700" spcFirstLastPara="1" rIns="45700" wrap="square" tIns="45700">
            <a:noAutofit/>
          </a:bodyPr>
          <a:lstStyle/>
          <a:p>
            <a:pPr indent="0" lvl="0" marL="0" rtl="0" algn="l">
              <a:lnSpc>
                <a:spcPct val="90000"/>
              </a:lnSpc>
              <a:spcBef>
                <a:spcPts val="0"/>
              </a:spcBef>
              <a:spcAft>
                <a:spcPts val="0"/>
              </a:spcAft>
              <a:buSzPts val="1800"/>
              <a:buNone/>
            </a:pPr>
            <a:r>
              <a:rPr lang="en-US"/>
              <a:t>3. Timepix3 Radiation Monitor </a:t>
            </a:r>
            <a:endParaRPr/>
          </a:p>
          <a:p>
            <a:pPr indent="0" lvl="0" marL="0" rtl="0" algn="l">
              <a:lnSpc>
                <a:spcPct val="90000"/>
              </a:lnSpc>
              <a:spcBef>
                <a:spcPts val="0"/>
              </a:spcBef>
              <a:spcAft>
                <a:spcPts val="0"/>
              </a:spcAft>
              <a:buSzPts val="1800"/>
              <a:buNone/>
            </a:pPr>
            <a:r>
              <a:rPr lang="en-US"/>
              <a:t>measurements at LHC IR4</a:t>
            </a:r>
            <a:endParaRPr/>
          </a:p>
        </p:txBody>
      </p:sp>
      <p:sp>
        <p:nvSpPr>
          <p:cNvPr id="749" name="Google Shape;749;g2e6d2c7145a_55_7"/>
          <p:cNvSpPr txBox="1"/>
          <p:nvPr>
            <p:ph idx="1" type="body"/>
          </p:nvPr>
        </p:nvSpPr>
        <p:spPr>
          <a:xfrm>
            <a:off x="838200" y="1615788"/>
            <a:ext cx="11353800" cy="3987600"/>
          </a:xfrm>
          <a:prstGeom prst="rect">
            <a:avLst/>
          </a:prstGeom>
          <a:noFill/>
          <a:ln>
            <a:noFill/>
          </a:ln>
        </p:spPr>
        <p:txBody>
          <a:bodyPr anchorCtr="0" anchor="t" bIns="45700" lIns="45700" spcFirstLastPara="1" rIns="45700" wrap="square" tIns="45700">
            <a:noAutofit/>
          </a:bodyPr>
          <a:lstStyle/>
          <a:p>
            <a:pPr indent="-342900" lvl="0" marL="457200" rtl="0" algn="l">
              <a:lnSpc>
                <a:spcPct val="90000"/>
              </a:lnSpc>
              <a:spcBef>
                <a:spcPts val="1800"/>
              </a:spcBef>
              <a:spcAft>
                <a:spcPts val="0"/>
              </a:spcAft>
              <a:buClr>
                <a:schemeClr val="dk2"/>
              </a:buClr>
              <a:buSzPts val="1800"/>
              <a:buChar char="●"/>
            </a:pPr>
            <a:r>
              <a:rPr b="0" lang="en-US" sz="1800">
                <a:solidFill>
                  <a:schemeClr val="dk2"/>
                </a:solidFill>
              </a:rPr>
              <a:t>Use the Timepix3 detector as a complementary radiation monitor to the existing ones:</a:t>
            </a:r>
            <a:endParaRPr b="0" sz="1800">
              <a:solidFill>
                <a:schemeClr val="dk2"/>
              </a:solidFill>
            </a:endParaRPr>
          </a:p>
          <a:p>
            <a:pPr indent="-342900" lvl="1" marL="914400" rtl="0" algn="l">
              <a:lnSpc>
                <a:spcPct val="100000"/>
              </a:lnSpc>
              <a:spcBef>
                <a:spcPts val="0"/>
              </a:spcBef>
              <a:spcAft>
                <a:spcPts val="0"/>
              </a:spcAft>
              <a:buClr>
                <a:schemeClr val="dk2"/>
              </a:buClr>
              <a:buSzPts val="1800"/>
              <a:buChar char="○"/>
            </a:pPr>
            <a:r>
              <a:rPr lang="en-US" sz="1800">
                <a:solidFill>
                  <a:schemeClr val="dk2"/>
                </a:solidFill>
              </a:rPr>
              <a:t>BLMs can measure Total Ionizing Dose (TID)</a:t>
            </a:r>
            <a:endParaRPr sz="1800">
              <a:solidFill>
                <a:schemeClr val="dk2"/>
              </a:solidFill>
            </a:endParaRPr>
          </a:p>
          <a:p>
            <a:pPr indent="-342900" lvl="1" marL="914400" rtl="0" algn="l">
              <a:lnSpc>
                <a:spcPct val="100000"/>
              </a:lnSpc>
              <a:spcBef>
                <a:spcPts val="0"/>
              </a:spcBef>
              <a:spcAft>
                <a:spcPts val="0"/>
              </a:spcAft>
              <a:buClr>
                <a:schemeClr val="dk2"/>
              </a:buClr>
              <a:buSzPts val="1800"/>
              <a:buChar char="○"/>
            </a:pPr>
            <a:r>
              <a:rPr lang="en-US" sz="1800">
                <a:solidFill>
                  <a:schemeClr val="dk2"/>
                </a:solidFill>
              </a:rPr>
              <a:t>Standard Radiation Monitor (RadMons) can measure, additionally, High Energy Hadron Fluences (HEHeq)</a:t>
            </a:r>
            <a:br>
              <a:rPr lang="en-US" sz="1800">
                <a:solidFill>
                  <a:schemeClr val="dk2"/>
                </a:solidFill>
              </a:rPr>
            </a:br>
            <a:endParaRPr sz="1800">
              <a:solidFill>
                <a:schemeClr val="dk2"/>
              </a:solidFill>
            </a:endParaRPr>
          </a:p>
          <a:p>
            <a:pPr indent="-342900" lvl="0" marL="457200" rtl="0" algn="l">
              <a:lnSpc>
                <a:spcPct val="90000"/>
              </a:lnSpc>
              <a:spcBef>
                <a:spcPts val="0"/>
              </a:spcBef>
              <a:spcAft>
                <a:spcPts val="0"/>
              </a:spcAft>
              <a:buClr>
                <a:schemeClr val="dk2"/>
              </a:buClr>
              <a:buSzPts val="1800"/>
              <a:buChar char="●"/>
            </a:pPr>
            <a:r>
              <a:rPr b="0" lang="en-US" sz="1800">
                <a:solidFill>
                  <a:schemeClr val="dk2"/>
                </a:solidFill>
              </a:rPr>
              <a:t>Timepix3 could do both, with better timing resolution and lower detection threshold:</a:t>
            </a:r>
            <a:endParaRPr b="0" sz="1800">
              <a:solidFill>
                <a:schemeClr val="dk2"/>
              </a:solidFill>
            </a:endParaRPr>
          </a:p>
          <a:p>
            <a:pPr indent="-342900" lvl="1" marL="914400" rtl="0" algn="l">
              <a:lnSpc>
                <a:spcPct val="100000"/>
              </a:lnSpc>
              <a:spcBef>
                <a:spcPts val="0"/>
              </a:spcBef>
              <a:spcAft>
                <a:spcPts val="0"/>
              </a:spcAft>
              <a:buClr>
                <a:schemeClr val="dk2"/>
              </a:buClr>
              <a:buSzPts val="1800"/>
              <a:buChar char="○"/>
            </a:pPr>
            <a:r>
              <a:rPr lang="en-US" sz="1800">
                <a:solidFill>
                  <a:schemeClr val="dk2"/>
                </a:solidFill>
              </a:rPr>
              <a:t>TID - e.g. by simply summing all the deposited energy (</a:t>
            </a:r>
            <a:r>
              <a:rPr i="1" lang="en-US" sz="1800">
                <a:solidFill>
                  <a:schemeClr val="dk2"/>
                </a:solidFill>
              </a:rPr>
              <a:t>uncorrected</a:t>
            </a:r>
            <a:r>
              <a:rPr lang="en-US" sz="1800">
                <a:solidFill>
                  <a:schemeClr val="dk2"/>
                </a:solidFill>
              </a:rPr>
              <a:t>)</a:t>
            </a:r>
            <a:endParaRPr sz="1800">
              <a:solidFill>
                <a:schemeClr val="dk2"/>
              </a:solidFill>
            </a:endParaRPr>
          </a:p>
          <a:p>
            <a:pPr indent="-342900" lvl="1" marL="914400" rtl="0" algn="l">
              <a:lnSpc>
                <a:spcPct val="100000"/>
              </a:lnSpc>
              <a:spcBef>
                <a:spcPts val="0"/>
              </a:spcBef>
              <a:spcAft>
                <a:spcPts val="0"/>
              </a:spcAft>
              <a:buClr>
                <a:schemeClr val="dk2"/>
              </a:buClr>
              <a:buSzPts val="1800"/>
              <a:buChar char="○"/>
            </a:pPr>
            <a:r>
              <a:rPr lang="en-US" sz="1800">
                <a:solidFill>
                  <a:schemeClr val="dk2"/>
                </a:solidFill>
              </a:rPr>
              <a:t>Fluence Monitor - counting the number of clusters/particle hits</a:t>
            </a:r>
            <a:endParaRPr sz="1800">
              <a:solidFill>
                <a:schemeClr val="dk2"/>
              </a:solidFill>
            </a:endParaRPr>
          </a:p>
          <a:p>
            <a:pPr indent="-342900" lvl="1" marL="914400" rtl="0" algn="l">
              <a:lnSpc>
                <a:spcPct val="100000"/>
              </a:lnSpc>
              <a:spcBef>
                <a:spcPts val="0"/>
              </a:spcBef>
              <a:spcAft>
                <a:spcPts val="0"/>
              </a:spcAft>
              <a:buClr>
                <a:schemeClr val="dk2"/>
              </a:buClr>
              <a:buSzPts val="1800"/>
              <a:buChar char="○"/>
            </a:pPr>
            <a:r>
              <a:rPr lang="en-US" sz="1800">
                <a:solidFill>
                  <a:schemeClr val="dk2"/>
                </a:solidFill>
              </a:rPr>
              <a:t>And further capabilities could include:</a:t>
            </a:r>
            <a:endParaRPr sz="1800">
              <a:solidFill>
                <a:schemeClr val="dk2"/>
              </a:solidFill>
            </a:endParaRPr>
          </a:p>
          <a:p>
            <a:pPr indent="-342900" lvl="2" marL="1371600" rtl="0" algn="l">
              <a:lnSpc>
                <a:spcPct val="100000"/>
              </a:lnSpc>
              <a:spcBef>
                <a:spcPts val="0"/>
              </a:spcBef>
              <a:spcAft>
                <a:spcPts val="0"/>
              </a:spcAft>
              <a:buClr>
                <a:schemeClr val="dk2"/>
              </a:buClr>
              <a:buSzPts val="1800"/>
              <a:buChar char="■"/>
            </a:pPr>
            <a:r>
              <a:rPr lang="en-US" sz="1800">
                <a:solidFill>
                  <a:schemeClr val="dk2"/>
                </a:solidFill>
              </a:rPr>
              <a:t>Cluster classification/Particle IDentification (PID) to distinguish between:</a:t>
            </a:r>
            <a:endParaRPr sz="1800">
              <a:solidFill>
                <a:schemeClr val="dk2"/>
              </a:solidFill>
            </a:endParaRPr>
          </a:p>
          <a:p>
            <a:pPr indent="-342900" lvl="3" marL="1828800" rtl="0" algn="l">
              <a:lnSpc>
                <a:spcPct val="100000"/>
              </a:lnSpc>
              <a:spcBef>
                <a:spcPts val="0"/>
              </a:spcBef>
              <a:spcAft>
                <a:spcPts val="0"/>
              </a:spcAft>
              <a:buClr>
                <a:schemeClr val="dk2"/>
              </a:buClr>
              <a:buSzPts val="1800"/>
              <a:buChar char="•"/>
            </a:pPr>
            <a:r>
              <a:rPr lang="en-US" sz="1800">
                <a:solidFill>
                  <a:schemeClr val="dk2"/>
                </a:solidFill>
              </a:rPr>
              <a:t>hadrons (nuclear vs elastic interactions)</a:t>
            </a:r>
            <a:endParaRPr sz="1800">
              <a:solidFill>
                <a:schemeClr val="dk2"/>
              </a:solidFill>
            </a:endParaRPr>
          </a:p>
          <a:p>
            <a:pPr indent="-342900" lvl="3" marL="1828800" rtl="0" algn="l">
              <a:lnSpc>
                <a:spcPct val="100000"/>
              </a:lnSpc>
              <a:spcBef>
                <a:spcPts val="0"/>
              </a:spcBef>
              <a:spcAft>
                <a:spcPts val="0"/>
              </a:spcAft>
              <a:buClr>
                <a:schemeClr val="dk2"/>
              </a:buClr>
              <a:buSzPts val="1800"/>
              <a:buChar char="•"/>
            </a:pPr>
            <a:r>
              <a:rPr lang="en-US" sz="1800">
                <a:solidFill>
                  <a:schemeClr val="dk2"/>
                </a:solidFill>
              </a:rPr>
              <a:t>electrons/positrons</a:t>
            </a:r>
            <a:endParaRPr sz="1800">
              <a:solidFill>
                <a:schemeClr val="dk2"/>
              </a:solidFill>
            </a:endParaRPr>
          </a:p>
          <a:p>
            <a:pPr indent="-342900" lvl="3" marL="1828800" rtl="0" algn="l">
              <a:lnSpc>
                <a:spcPct val="100000"/>
              </a:lnSpc>
              <a:spcBef>
                <a:spcPts val="0"/>
              </a:spcBef>
              <a:spcAft>
                <a:spcPts val="0"/>
              </a:spcAft>
              <a:buClr>
                <a:schemeClr val="dk2"/>
              </a:buClr>
              <a:buSzPts val="1800"/>
              <a:buChar char="•"/>
            </a:pPr>
            <a:r>
              <a:rPr lang="en-US" sz="1800">
                <a:solidFill>
                  <a:schemeClr val="dk2"/>
                </a:solidFill>
              </a:rPr>
              <a:t>gammas</a:t>
            </a:r>
            <a:endParaRPr sz="1800">
              <a:solidFill>
                <a:schemeClr val="dk2"/>
              </a:solidFill>
            </a:endParaRPr>
          </a:p>
          <a:p>
            <a:pPr indent="-342900" lvl="2" marL="1371600" rtl="0" algn="l">
              <a:lnSpc>
                <a:spcPct val="100000"/>
              </a:lnSpc>
              <a:spcBef>
                <a:spcPts val="0"/>
              </a:spcBef>
              <a:spcAft>
                <a:spcPts val="0"/>
              </a:spcAft>
              <a:buClr>
                <a:schemeClr val="dk2"/>
              </a:buClr>
              <a:buSzPts val="1800"/>
              <a:buChar char="■"/>
            </a:pPr>
            <a:r>
              <a:rPr lang="en-US" sz="1800">
                <a:solidFill>
                  <a:schemeClr val="dk2"/>
                </a:solidFill>
              </a:rPr>
              <a:t>Directionality/Origin of radiation.</a:t>
            </a:r>
            <a:endParaRPr sz="1800">
              <a:solidFill>
                <a:schemeClr val="dk2"/>
              </a:solidFill>
            </a:endParaRPr>
          </a:p>
          <a:p>
            <a:pPr indent="0" lvl="0" marL="0" rtl="0" algn="l">
              <a:lnSpc>
                <a:spcPct val="115000"/>
              </a:lnSpc>
              <a:spcBef>
                <a:spcPts val="0"/>
              </a:spcBef>
              <a:spcAft>
                <a:spcPts val="0"/>
              </a:spcAft>
              <a:buSzPts val="1800"/>
              <a:buNone/>
            </a:pPr>
            <a:r>
              <a:t/>
            </a:r>
            <a:endParaRPr sz="1800">
              <a:solidFill>
                <a:srgbClr val="4D4D4D"/>
              </a:solidFill>
            </a:endParaRPr>
          </a:p>
        </p:txBody>
      </p:sp>
      <p:sp>
        <p:nvSpPr>
          <p:cNvPr id="750" name="Google Shape;750;g2e6d2c7145a_55_7"/>
          <p:cNvSpPr txBox="1"/>
          <p:nvPr>
            <p:ph idx="12" type="sldNum"/>
          </p:nvPr>
        </p:nvSpPr>
        <p:spPr>
          <a:xfrm>
            <a:off x="11515750" y="6402500"/>
            <a:ext cx="655200" cy="325500"/>
          </a:xfrm>
          <a:prstGeom prst="rect">
            <a:avLst/>
          </a:prstGeom>
          <a:noFill/>
          <a:ln>
            <a:noFill/>
          </a:ln>
        </p:spPr>
        <p:txBody>
          <a:bodyPr anchorCtr="0" anchor="ctr" bIns="45700" lIns="45700" spcFirstLastPara="1" rIns="45700" wrap="square" tIns="45700">
            <a:noAutofit/>
          </a:bodyPr>
          <a:lstStyle/>
          <a:p>
            <a:pPr indent="0" lvl="0" marL="0" rtl="0" algn="ctr">
              <a:lnSpc>
                <a:spcPct val="100000"/>
              </a:lnSpc>
              <a:spcBef>
                <a:spcPts val="0"/>
              </a:spcBef>
              <a:spcAft>
                <a:spcPts val="0"/>
              </a:spcAft>
              <a:buSzPts val="1200"/>
              <a:buNone/>
            </a:pPr>
            <a:fld id="{00000000-1234-1234-1234-123412341234}" type="slidenum">
              <a:rPr lang="en-US"/>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9">
                                            <p:txEl>
                                              <p:pRg end="0" st="0"/>
                                            </p:txEl>
                                          </p:spTgt>
                                        </p:tgtEl>
                                        <p:attrNameLst>
                                          <p:attrName>style.visibility</p:attrName>
                                        </p:attrNameLst>
                                      </p:cBhvr>
                                      <p:to>
                                        <p:strVal val="visible"/>
                                      </p:to>
                                    </p:set>
                                    <p:animEffect filter="fade" transition="in">
                                      <p:cBhvr>
                                        <p:cTn dur="1000"/>
                                        <p:tgtEl>
                                          <p:spTgt spid="74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9">
                                            <p:txEl>
                                              <p:pRg end="1" st="1"/>
                                            </p:txEl>
                                          </p:spTgt>
                                        </p:tgtEl>
                                        <p:attrNameLst>
                                          <p:attrName>style.visibility</p:attrName>
                                        </p:attrNameLst>
                                      </p:cBhvr>
                                      <p:to>
                                        <p:strVal val="visible"/>
                                      </p:to>
                                    </p:set>
                                    <p:animEffect filter="fade" transition="in">
                                      <p:cBhvr>
                                        <p:cTn dur="1000"/>
                                        <p:tgtEl>
                                          <p:spTgt spid="74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9">
                                            <p:txEl>
                                              <p:pRg end="2" st="2"/>
                                            </p:txEl>
                                          </p:spTgt>
                                        </p:tgtEl>
                                        <p:attrNameLst>
                                          <p:attrName>style.visibility</p:attrName>
                                        </p:attrNameLst>
                                      </p:cBhvr>
                                      <p:to>
                                        <p:strVal val="visible"/>
                                      </p:to>
                                    </p:set>
                                    <p:animEffect filter="fade" transition="in">
                                      <p:cBhvr>
                                        <p:cTn dur="1000"/>
                                        <p:tgtEl>
                                          <p:spTgt spid="74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9">
                                            <p:txEl>
                                              <p:pRg end="3" st="3"/>
                                            </p:txEl>
                                          </p:spTgt>
                                        </p:tgtEl>
                                        <p:attrNameLst>
                                          <p:attrName>style.visibility</p:attrName>
                                        </p:attrNameLst>
                                      </p:cBhvr>
                                      <p:to>
                                        <p:strVal val="visible"/>
                                      </p:to>
                                    </p:set>
                                    <p:animEffect filter="fade" transition="in">
                                      <p:cBhvr>
                                        <p:cTn dur="1000"/>
                                        <p:tgtEl>
                                          <p:spTgt spid="74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9">
                                            <p:txEl>
                                              <p:pRg end="4" st="4"/>
                                            </p:txEl>
                                          </p:spTgt>
                                        </p:tgtEl>
                                        <p:attrNameLst>
                                          <p:attrName>style.visibility</p:attrName>
                                        </p:attrNameLst>
                                      </p:cBhvr>
                                      <p:to>
                                        <p:strVal val="visible"/>
                                      </p:to>
                                    </p:set>
                                    <p:animEffect filter="fade" transition="in">
                                      <p:cBhvr>
                                        <p:cTn dur="1000"/>
                                        <p:tgtEl>
                                          <p:spTgt spid="74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9">
                                            <p:txEl>
                                              <p:pRg end="5" st="5"/>
                                            </p:txEl>
                                          </p:spTgt>
                                        </p:tgtEl>
                                        <p:attrNameLst>
                                          <p:attrName>style.visibility</p:attrName>
                                        </p:attrNameLst>
                                      </p:cBhvr>
                                      <p:to>
                                        <p:strVal val="visible"/>
                                      </p:to>
                                    </p:set>
                                    <p:animEffect filter="fade" transition="in">
                                      <p:cBhvr>
                                        <p:cTn dur="1000"/>
                                        <p:tgtEl>
                                          <p:spTgt spid="74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9">
                                            <p:txEl>
                                              <p:pRg end="6" st="6"/>
                                            </p:txEl>
                                          </p:spTgt>
                                        </p:tgtEl>
                                        <p:attrNameLst>
                                          <p:attrName>style.visibility</p:attrName>
                                        </p:attrNameLst>
                                      </p:cBhvr>
                                      <p:to>
                                        <p:strVal val="visible"/>
                                      </p:to>
                                    </p:set>
                                    <p:animEffect filter="fade" transition="in">
                                      <p:cBhvr>
                                        <p:cTn dur="1000"/>
                                        <p:tgtEl>
                                          <p:spTgt spid="749">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9">
                                            <p:txEl>
                                              <p:pRg end="7" st="7"/>
                                            </p:txEl>
                                          </p:spTgt>
                                        </p:tgtEl>
                                        <p:attrNameLst>
                                          <p:attrName>style.visibility</p:attrName>
                                        </p:attrNameLst>
                                      </p:cBhvr>
                                      <p:to>
                                        <p:strVal val="visible"/>
                                      </p:to>
                                    </p:set>
                                    <p:animEffect filter="fade" transition="in">
                                      <p:cBhvr>
                                        <p:cTn dur="1000"/>
                                        <p:tgtEl>
                                          <p:spTgt spid="749">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9">
                                            <p:txEl>
                                              <p:pRg end="8" st="8"/>
                                            </p:txEl>
                                          </p:spTgt>
                                        </p:tgtEl>
                                        <p:attrNameLst>
                                          <p:attrName>style.visibility</p:attrName>
                                        </p:attrNameLst>
                                      </p:cBhvr>
                                      <p:to>
                                        <p:strVal val="visible"/>
                                      </p:to>
                                    </p:set>
                                    <p:animEffect filter="fade" transition="in">
                                      <p:cBhvr>
                                        <p:cTn dur="1000"/>
                                        <p:tgtEl>
                                          <p:spTgt spid="749">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9">
                                            <p:txEl>
                                              <p:pRg end="9" st="9"/>
                                            </p:txEl>
                                          </p:spTgt>
                                        </p:tgtEl>
                                        <p:attrNameLst>
                                          <p:attrName>style.visibility</p:attrName>
                                        </p:attrNameLst>
                                      </p:cBhvr>
                                      <p:to>
                                        <p:strVal val="visible"/>
                                      </p:to>
                                    </p:set>
                                    <p:animEffect filter="fade" transition="in">
                                      <p:cBhvr>
                                        <p:cTn dur="1000"/>
                                        <p:tgtEl>
                                          <p:spTgt spid="749">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9">
                                            <p:txEl>
                                              <p:pRg end="10" st="10"/>
                                            </p:txEl>
                                          </p:spTgt>
                                        </p:tgtEl>
                                        <p:attrNameLst>
                                          <p:attrName>style.visibility</p:attrName>
                                        </p:attrNameLst>
                                      </p:cBhvr>
                                      <p:to>
                                        <p:strVal val="visible"/>
                                      </p:to>
                                    </p:set>
                                    <p:animEffect filter="fade" transition="in">
                                      <p:cBhvr>
                                        <p:cTn dur="1000"/>
                                        <p:tgtEl>
                                          <p:spTgt spid="749">
                                            <p:txEl>
                                              <p:pRg end="10" st="1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9">
                                            <p:txEl>
                                              <p:pRg end="11" st="11"/>
                                            </p:txEl>
                                          </p:spTgt>
                                        </p:tgtEl>
                                        <p:attrNameLst>
                                          <p:attrName>style.visibility</p:attrName>
                                        </p:attrNameLst>
                                      </p:cBhvr>
                                      <p:to>
                                        <p:strVal val="visible"/>
                                      </p:to>
                                    </p:set>
                                    <p:animEffect filter="fade" transition="in">
                                      <p:cBhvr>
                                        <p:cTn dur="1000"/>
                                        <p:tgtEl>
                                          <p:spTgt spid="749">
                                            <p:txEl>
                                              <p:pRg end="11" st="1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9">
                                            <p:txEl>
                                              <p:pRg end="12" st="12"/>
                                            </p:txEl>
                                          </p:spTgt>
                                        </p:tgtEl>
                                        <p:attrNameLst>
                                          <p:attrName>style.visibility</p:attrName>
                                        </p:attrNameLst>
                                      </p:cBhvr>
                                      <p:to>
                                        <p:strVal val="visible"/>
                                      </p:to>
                                    </p:set>
                                    <p:animEffect filter="fade" transition="in">
                                      <p:cBhvr>
                                        <p:cTn dur="1000"/>
                                        <p:tgtEl>
                                          <p:spTgt spid="749">
                                            <p:txEl>
                                              <p:pRg end="12" st="1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g31d032898ac_0_419"/>
          <p:cNvSpPr txBox="1"/>
          <p:nvPr>
            <p:ph type="title"/>
          </p:nvPr>
        </p:nvSpPr>
        <p:spPr>
          <a:xfrm>
            <a:off x="838200" y="215003"/>
            <a:ext cx="9989700" cy="572700"/>
          </a:xfrm>
          <a:prstGeom prst="rect">
            <a:avLst/>
          </a:prstGeom>
        </p:spPr>
        <p:txBody>
          <a:bodyPr anchorCtr="0" anchor="ctr" bIns="45700" lIns="45700" spcFirstLastPara="1" rIns="45700" wrap="square" tIns="45700">
            <a:noAutofit/>
          </a:bodyPr>
          <a:lstStyle/>
          <a:p>
            <a:pPr indent="0" lvl="0" marL="0" rtl="0" algn="l">
              <a:spcBef>
                <a:spcPts val="0"/>
              </a:spcBef>
              <a:spcAft>
                <a:spcPts val="0"/>
              </a:spcAft>
              <a:buNone/>
            </a:pPr>
            <a:r>
              <a:rPr lang="en-US"/>
              <a:t>The ToT principle</a:t>
            </a:r>
            <a:endParaRPr/>
          </a:p>
        </p:txBody>
      </p:sp>
      <p:sp>
        <p:nvSpPr>
          <p:cNvPr id="217" name="Google Shape;217;g31d032898ac_0_419"/>
          <p:cNvSpPr txBox="1"/>
          <p:nvPr>
            <p:ph idx="12" type="sldNum"/>
          </p:nvPr>
        </p:nvSpPr>
        <p:spPr>
          <a:xfrm>
            <a:off x="11515750" y="6402500"/>
            <a:ext cx="655200" cy="325500"/>
          </a:xfrm>
          <a:prstGeom prst="rect">
            <a:avLst/>
          </a:prstGeom>
        </p:spPr>
        <p:txBody>
          <a:bodyPr anchorCtr="0" anchor="ctr" bIns="45700" lIns="45700" spcFirstLastPara="1" rIns="45700" wrap="square" tIns="45700">
            <a:noAutofit/>
          </a:bodyPr>
          <a:lstStyle/>
          <a:p>
            <a:pPr indent="0" lvl="0" marL="0" rtl="0" algn="ctr">
              <a:spcBef>
                <a:spcPts val="0"/>
              </a:spcBef>
              <a:spcAft>
                <a:spcPts val="0"/>
              </a:spcAft>
              <a:buClr>
                <a:srgbClr val="888888"/>
              </a:buClr>
              <a:buSzPts val="1200"/>
              <a:buFont typeface="Calibri"/>
              <a:buNone/>
            </a:pPr>
            <a:fld id="{00000000-1234-1234-1234-123412341234}" type="slidenum">
              <a:rPr lang="en-US"/>
              <a:t>‹#›</a:t>
            </a:fld>
            <a:endParaRPr/>
          </a:p>
        </p:txBody>
      </p:sp>
      <p:sp>
        <p:nvSpPr>
          <p:cNvPr id="218" name="Google Shape;218;g31d032898ac_0_419"/>
          <p:cNvSpPr txBox="1"/>
          <p:nvPr/>
        </p:nvSpPr>
        <p:spPr>
          <a:xfrm>
            <a:off x="473925" y="5755225"/>
            <a:ext cx="11001300" cy="880200"/>
          </a:xfrm>
          <a:prstGeom prst="rect">
            <a:avLst/>
          </a:prstGeom>
          <a:noFill/>
          <a:ln>
            <a:noFill/>
          </a:ln>
        </p:spPr>
        <p:txBody>
          <a:bodyPr anchorCtr="0" anchor="b" bIns="45700" lIns="45700" spcFirstLastPara="1" rIns="45700" wrap="square" tIns="45700">
            <a:noAutofit/>
          </a:bodyPr>
          <a:lstStyle/>
          <a:p>
            <a:pPr indent="0" lvl="0" marL="0" rtl="0" algn="l">
              <a:lnSpc>
                <a:spcPct val="115000"/>
              </a:lnSpc>
              <a:spcBef>
                <a:spcPts val="0"/>
              </a:spcBef>
              <a:spcAft>
                <a:spcPts val="0"/>
              </a:spcAft>
              <a:buNone/>
            </a:pPr>
            <a:r>
              <a:rPr b="1" lang="en-US" sz="1000">
                <a:solidFill>
                  <a:srgbClr val="171717"/>
                </a:solidFill>
              </a:rPr>
              <a:t>1. D. Prelipcean et al,</a:t>
            </a:r>
            <a:endParaRPr b="1" sz="1000">
              <a:solidFill>
                <a:srgbClr val="171717"/>
              </a:solidFill>
            </a:endParaRPr>
          </a:p>
          <a:p>
            <a:pPr indent="0" lvl="0" marL="0" rtl="0" algn="l">
              <a:lnSpc>
                <a:spcPct val="115000"/>
              </a:lnSpc>
              <a:spcBef>
                <a:spcPts val="0"/>
              </a:spcBef>
              <a:spcAft>
                <a:spcPts val="0"/>
              </a:spcAft>
              <a:buNone/>
            </a:pPr>
            <a:r>
              <a:rPr b="1" lang="en-US" sz="1000">
                <a:solidFill>
                  <a:srgbClr val="171717"/>
                </a:solidFill>
              </a:rPr>
              <a:t>Towards a Timepix3 Radiation Monitor for the Accelerator Mixed Radiation Field: Characterisation with Protons and Alphas from 0.6 MeV to 5.6 MeV.</a:t>
            </a:r>
            <a:endParaRPr b="1" sz="1000">
              <a:solidFill>
                <a:srgbClr val="171717"/>
              </a:solidFill>
            </a:endParaRPr>
          </a:p>
          <a:p>
            <a:pPr indent="0" lvl="0" marL="0" rtl="0" algn="l">
              <a:lnSpc>
                <a:spcPct val="115000"/>
              </a:lnSpc>
              <a:spcBef>
                <a:spcPts val="0"/>
              </a:spcBef>
              <a:spcAft>
                <a:spcPts val="0"/>
              </a:spcAft>
              <a:buNone/>
            </a:pPr>
            <a:r>
              <a:rPr b="1" lang="en-US" sz="1000">
                <a:solidFill>
                  <a:srgbClr val="171717"/>
                </a:solidFill>
              </a:rPr>
              <a:t>in Applied Sciences 14, no. 2: 624, January 2024. DOI: 10.3390/app14020624.</a:t>
            </a:r>
            <a:endParaRPr b="1" sz="1000">
              <a:solidFill>
                <a:srgbClr val="171717"/>
              </a:solidFill>
            </a:endParaRPr>
          </a:p>
        </p:txBody>
      </p:sp>
      <p:pic>
        <p:nvPicPr>
          <p:cNvPr id="219" name="Google Shape;219;g31d032898ac_0_419"/>
          <p:cNvPicPr preferRelativeResize="0"/>
          <p:nvPr/>
        </p:nvPicPr>
        <p:blipFill>
          <a:blip r:embed="rId3">
            <a:alphaModFix/>
          </a:blip>
          <a:stretch>
            <a:fillRect/>
          </a:stretch>
        </p:blipFill>
        <p:spPr>
          <a:xfrm>
            <a:off x="838200" y="1496122"/>
            <a:ext cx="5974001" cy="3363301"/>
          </a:xfrm>
          <a:prstGeom prst="rect">
            <a:avLst/>
          </a:prstGeom>
          <a:noFill/>
          <a:ln>
            <a:noFill/>
          </a:ln>
        </p:spPr>
      </p:pic>
      <p:pic>
        <p:nvPicPr>
          <p:cNvPr id="220" name="Google Shape;220;g31d032898ac_0_419"/>
          <p:cNvPicPr preferRelativeResize="0"/>
          <p:nvPr/>
        </p:nvPicPr>
        <p:blipFill>
          <a:blip r:embed="rId4">
            <a:alphaModFix/>
          </a:blip>
          <a:stretch>
            <a:fillRect/>
          </a:stretch>
        </p:blipFill>
        <p:spPr>
          <a:xfrm>
            <a:off x="8095213" y="610776"/>
            <a:ext cx="3420537" cy="2818225"/>
          </a:xfrm>
          <a:prstGeom prst="rect">
            <a:avLst/>
          </a:prstGeom>
          <a:noFill/>
          <a:ln>
            <a:noFill/>
          </a:ln>
        </p:spPr>
      </p:pic>
      <p:pic>
        <p:nvPicPr>
          <p:cNvPr id="221" name="Google Shape;221;g31d032898ac_0_419"/>
          <p:cNvPicPr preferRelativeResize="0"/>
          <p:nvPr/>
        </p:nvPicPr>
        <p:blipFill>
          <a:blip r:embed="rId5">
            <a:alphaModFix/>
          </a:blip>
          <a:stretch>
            <a:fillRect/>
          </a:stretch>
        </p:blipFill>
        <p:spPr>
          <a:xfrm>
            <a:off x="8095225" y="3429000"/>
            <a:ext cx="3420526" cy="281820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4" name="Shape 754"/>
        <p:cNvGrpSpPr/>
        <p:nvPr/>
      </p:nvGrpSpPr>
      <p:grpSpPr>
        <a:xfrm>
          <a:off x="0" y="0"/>
          <a:ext cx="0" cy="0"/>
          <a:chOff x="0" y="0"/>
          <a:chExt cx="0" cy="0"/>
        </a:xfrm>
      </p:grpSpPr>
      <p:sp>
        <p:nvSpPr>
          <p:cNvPr id="755" name="Google Shape;755;g2e69ef261be_0_221"/>
          <p:cNvSpPr txBox="1"/>
          <p:nvPr>
            <p:ph type="title"/>
          </p:nvPr>
        </p:nvSpPr>
        <p:spPr>
          <a:xfrm>
            <a:off x="407989" y="373593"/>
            <a:ext cx="56166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Location</a:t>
            </a:r>
            <a:endParaRPr/>
          </a:p>
        </p:txBody>
      </p:sp>
      <p:pic>
        <p:nvPicPr>
          <p:cNvPr id="756" name="Google Shape;756;g2e69ef261be_0_221"/>
          <p:cNvPicPr preferRelativeResize="0"/>
          <p:nvPr>
            <p:ph idx="2" type="pic"/>
          </p:nvPr>
        </p:nvPicPr>
        <p:blipFill rotWithShape="1">
          <a:blip r:embed="rId3">
            <a:alphaModFix/>
          </a:blip>
          <a:srcRect b="4833" l="13515" r="12426" t="0"/>
          <a:stretch/>
        </p:blipFill>
        <p:spPr>
          <a:xfrm>
            <a:off x="5768800" y="0"/>
            <a:ext cx="6413499" cy="6010824"/>
          </a:xfrm>
          <a:prstGeom prst="rect">
            <a:avLst/>
          </a:prstGeom>
          <a:solidFill>
            <a:schemeClr val="lt1"/>
          </a:solidFill>
          <a:ln>
            <a:noFill/>
          </a:ln>
        </p:spPr>
      </p:pic>
      <p:sp>
        <p:nvSpPr>
          <p:cNvPr id="757" name="Google Shape;757;g2e69ef261be_0_221"/>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sp>
        <p:nvSpPr>
          <p:cNvPr id="758" name="Google Shape;758;g2e69ef261be_0_221"/>
          <p:cNvSpPr txBox="1"/>
          <p:nvPr/>
        </p:nvSpPr>
        <p:spPr>
          <a:xfrm>
            <a:off x="6761175" y="3641313"/>
            <a:ext cx="387300" cy="52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rgbClr val="00FF00"/>
                </a:solidFill>
                <a:latin typeface="Arial"/>
                <a:ea typeface="Arial"/>
                <a:cs typeface="Arial"/>
                <a:sym typeface="Arial"/>
              </a:rPr>
              <a:t>1</a:t>
            </a:r>
            <a:endParaRPr b="1" i="0" sz="2200" u="none" cap="none" strike="noStrike">
              <a:solidFill>
                <a:srgbClr val="00FF00"/>
              </a:solidFill>
              <a:latin typeface="Arial"/>
              <a:ea typeface="Arial"/>
              <a:cs typeface="Arial"/>
              <a:sym typeface="Arial"/>
            </a:endParaRPr>
          </a:p>
        </p:txBody>
      </p:sp>
      <p:sp>
        <p:nvSpPr>
          <p:cNvPr id="759" name="Google Shape;759;g2e69ef261be_0_221"/>
          <p:cNvSpPr txBox="1"/>
          <p:nvPr/>
        </p:nvSpPr>
        <p:spPr>
          <a:xfrm>
            <a:off x="10375750" y="1288963"/>
            <a:ext cx="387300" cy="52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rgbClr val="00FF00"/>
                </a:solidFill>
                <a:latin typeface="Arial"/>
                <a:ea typeface="Arial"/>
                <a:cs typeface="Arial"/>
                <a:sym typeface="Arial"/>
              </a:rPr>
              <a:t>2</a:t>
            </a:r>
            <a:endParaRPr b="1" i="0" sz="2200" u="none" cap="none" strike="noStrike">
              <a:solidFill>
                <a:srgbClr val="00FF00"/>
              </a:solidFill>
              <a:latin typeface="Arial"/>
              <a:ea typeface="Arial"/>
              <a:cs typeface="Arial"/>
              <a:sym typeface="Arial"/>
            </a:endParaRPr>
          </a:p>
        </p:txBody>
      </p:sp>
      <p:sp>
        <p:nvSpPr>
          <p:cNvPr id="760" name="Google Shape;760;g2e69ef261be_0_221"/>
          <p:cNvSpPr txBox="1"/>
          <p:nvPr>
            <p:ph idx="1" type="body"/>
          </p:nvPr>
        </p:nvSpPr>
        <p:spPr>
          <a:xfrm>
            <a:off x="407976" y="1598650"/>
            <a:ext cx="4963200" cy="4608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1800"/>
              </a:spcBef>
              <a:spcAft>
                <a:spcPts val="0"/>
              </a:spcAft>
              <a:buSzPts val="2800"/>
              <a:buNone/>
            </a:pPr>
            <a:r>
              <a:rPr b="0" lang="en-US"/>
              <a:t>Installed in location: </a:t>
            </a:r>
            <a:endParaRPr b="0"/>
          </a:p>
          <a:p>
            <a:pPr indent="-406400" lvl="0" marL="457200" rtl="0" algn="l">
              <a:lnSpc>
                <a:spcPct val="90000"/>
              </a:lnSpc>
              <a:spcBef>
                <a:spcPts val="0"/>
              </a:spcBef>
              <a:spcAft>
                <a:spcPts val="0"/>
              </a:spcAft>
              <a:buSzPts val="2800"/>
              <a:buChar char="●"/>
            </a:pPr>
            <a:r>
              <a:rPr b="0" lang="en-US">
                <a:solidFill>
                  <a:srgbClr val="00FF00"/>
                </a:solidFill>
              </a:rPr>
              <a:t>2</a:t>
            </a:r>
            <a:r>
              <a:rPr b="0" lang="en-US"/>
              <a:t>, inside shielded alcove.</a:t>
            </a:r>
            <a:endParaRPr b="0"/>
          </a:p>
          <a:p>
            <a:pPr indent="0" lvl="0" marL="0" rtl="0" algn="l">
              <a:lnSpc>
                <a:spcPct val="90000"/>
              </a:lnSpc>
              <a:spcBef>
                <a:spcPts val="0"/>
              </a:spcBef>
              <a:spcAft>
                <a:spcPts val="0"/>
              </a:spcAft>
              <a:buSzPts val="2800"/>
              <a:buNone/>
            </a:pPr>
            <a:r>
              <a:t/>
            </a:r>
            <a:endParaRPr b="0"/>
          </a:p>
          <a:p>
            <a:pPr indent="0" lvl="0" marL="0" rtl="0" algn="l">
              <a:lnSpc>
                <a:spcPct val="90000"/>
              </a:lnSpc>
              <a:spcBef>
                <a:spcPts val="0"/>
              </a:spcBef>
              <a:spcAft>
                <a:spcPts val="0"/>
              </a:spcAft>
              <a:buSzPts val="2800"/>
              <a:buNone/>
            </a:pPr>
            <a:r>
              <a:rPr b="0" lang="en-US"/>
              <a:t>Placed at two angles with respect to the beam:</a:t>
            </a:r>
            <a:endParaRPr b="0"/>
          </a:p>
          <a:p>
            <a:pPr indent="-406400" lvl="0" marL="457200" rtl="0" algn="l">
              <a:lnSpc>
                <a:spcPct val="90000"/>
              </a:lnSpc>
              <a:spcBef>
                <a:spcPts val="0"/>
              </a:spcBef>
              <a:spcAft>
                <a:spcPts val="0"/>
              </a:spcAft>
              <a:buSzPts val="2800"/>
              <a:buChar char="●"/>
            </a:pPr>
            <a:r>
              <a:rPr b="0" lang="en-US"/>
              <a:t>10 deg</a:t>
            </a:r>
            <a:endParaRPr b="0"/>
          </a:p>
          <a:p>
            <a:pPr indent="-406400" lvl="0" marL="457200" rtl="0" algn="l">
              <a:lnSpc>
                <a:spcPct val="90000"/>
              </a:lnSpc>
              <a:spcBef>
                <a:spcPts val="0"/>
              </a:spcBef>
              <a:spcAft>
                <a:spcPts val="0"/>
              </a:spcAft>
              <a:buSzPts val="2800"/>
              <a:buChar char="●"/>
            </a:pPr>
            <a:r>
              <a:rPr b="0" lang="en-US"/>
              <a:t>40 deg</a:t>
            </a:r>
            <a:endParaRPr b="0"/>
          </a:p>
          <a:p>
            <a:pPr indent="0" lvl="0" marL="0" rtl="0" algn="l">
              <a:lnSpc>
                <a:spcPct val="90000"/>
              </a:lnSpc>
              <a:spcBef>
                <a:spcPts val="1800"/>
              </a:spcBef>
              <a:spcAft>
                <a:spcPts val="0"/>
              </a:spcAft>
              <a:buSzPts val="2800"/>
              <a:buNone/>
            </a:pPr>
            <a:r>
              <a:t/>
            </a:r>
            <a:endParaRPr b="0"/>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5" name="Shape 765"/>
        <p:cNvGrpSpPr/>
        <p:nvPr/>
      </p:nvGrpSpPr>
      <p:grpSpPr>
        <a:xfrm>
          <a:off x="0" y="0"/>
          <a:ext cx="0" cy="0"/>
          <a:chOff x="0" y="0"/>
          <a:chExt cx="0" cy="0"/>
        </a:xfrm>
      </p:grpSpPr>
      <p:sp>
        <p:nvSpPr>
          <p:cNvPr id="766" name="Google Shape;766;g2e6d2c7145a_60_34"/>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Nominal LHC cycle</a:t>
            </a:r>
            <a:endParaRPr/>
          </a:p>
        </p:txBody>
      </p:sp>
      <p:sp>
        <p:nvSpPr>
          <p:cNvPr id="767" name="Google Shape;767;g2e6d2c7145a_60_34"/>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pic>
        <p:nvPicPr>
          <p:cNvPr id="768" name="Google Shape;768;g2e6d2c7145a_60_34"/>
          <p:cNvPicPr preferRelativeResize="0"/>
          <p:nvPr/>
        </p:nvPicPr>
        <p:blipFill rotWithShape="1">
          <a:blip r:embed="rId3">
            <a:alphaModFix/>
          </a:blip>
          <a:srcRect b="640" l="0" r="0" t="630"/>
          <a:stretch/>
        </p:blipFill>
        <p:spPr>
          <a:xfrm>
            <a:off x="271449" y="2758600"/>
            <a:ext cx="9291500" cy="4014500"/>
          </a:xfrm>
          <a:prstGeom prst="rect">
            <a:avLst/>
          </a:prstGeom>
          <a:noFill/>
          <a:ln>
            <a:noFill/>
          </a:ln>
        </p:spPr>
      </p:pic>
      <p:sp>
        <p:nvSpPr>
          <p:cNvPr id="769" name="Google Shape;769;g2e6d2c7145a_60_34"/>
          <p:cNvSpPr txBox="1"/>
          <p:nvPr>
            <p:ph idx="1" type="body"/>
          </p:nvPr>
        </p:nvSpPr>
        <p:spPr>
          <a:xfrm>
            <a:off x="838200" y="1002625"/>
            <a:ext cx="11353800" cy="1413600"/>
          </a:xfrm>
          <a:prstGeom prst="rect">
            <a:avLst/>
          </a:prstGeom>
          <a:noFill/>
          <a:ln>
            <a:noFill/>
          </a:ln>
        </p:spPr>
        <p:txBody>
          <a:bodyPr anchorCtr="0" anchor="t" bIns="45700" lIns="45700" spcFirstLastPara="1" rIns="45700" wrap="square" tIns="45700">
            <a:noAutofit/>
          </a:bodyPr>
          <a:lstStyle/>
          <a:p>
            <a:pPr indent="-342900" lvl="0" marL="457200" rtl="0" algn="l">
              <a:lnSpc>
                <a:spcPct val="115000"/>
              </a:lnSpc>
              <a:spcBef>
                <a:spcPts val="0"/>
              </a:spcBef>
              <a:spcAft>
                <a:spcPts val="0"/>
              </a:spcAft>
              <a:buClr>
                <a:srgbClr val="4D4D4D"/>
              </a:buClr>
              <a:buSzPts val="1800"/>
              <a:buChar char="●"/>
            </a:pPr>
            <a:r>
              <a:rPr b="0" lang="en-US" sz="1800"/>
              <a:t>Timepix3 cluster (hit) rate follows the expected behaviour, similar to the BLM dose rate:</a:t>
            </a:r>
            <a:endParaRPr b="0" sz="1800"/>
          </a:p>
          <a:p>
            <a:pPr indent="-342900" lvl="1" marL="914400" rtl="0" algn="l">
              <a:lnSpc>
                <a:spcPct val="115000"/>
              </a:lnSpc>
              <a:spcBef>
                <a:spcPts val="0"/>
              </a:spcBef>
              <a:spcAft>
                <a:spcPts val="0"/>
              </a:spcAft>
              <a:buSzPts val="1800"/>
              <a:buChar char="○"/>
            </a:pPr>
            <a:r>
              <a:rPr lang="en-US"/>
              <a:t>minor increase during INJECTION</a:t>
            </a:r>
            <a:endParaRPr/>
          </a:p>
          <a:p>
            <a:pPr indent="-342900" lvl="1" marL="914400" rtl="0" algn="l">
              <a:lnSpc>
                <a:spcPct val="115000"/>
              </a:lnSpc>
              <a:spcBef>
                <a:spcPts val="0"/>
              </a:spcBef>
              <a:spcAft>
                <a:spcPts val="0"/>
              </a:spcAft>
              <a:buSzPts val="1800"/>
              <a:buChar char="○"/>
            </a:pPr>
            <a:r>
              <a:rPr lang="en-US"/>
              <a:t>significant increase during RAMP</a:t>
            </a:r>
            <a:endParaRPr/>
          </a:p>
          <a:p>
            <a:pPr indent="-342900" lvl="1" marL="914400" rtl="0" algn="l">
              <a:lnSpc>
                <a:spcPct val="115000"/>
              </a:lnSpc>
              <a:spcBef>
                <a:spcPts val="0"/>
              </a:spcBef>
              <a:spcAft>
                <a:spcPts val="0"/>
              </a:spcAft>
              <a:buSzPts val="1800"/>
              <a:buChar char="○"/>
            </a:pPr>
            <a:r>
              <a:rPr lang="en-US"/>
              <a:t>exponential decrease following the beam intensity during FLATTOP/STABLE beams</a:t>
            </a:r>
            <a:endParaRPr/>
          </a:p>
        </p:txBody>
      </p:sp>
      <p:sp>
        <p:nvSpPr>
          <p:cNvPr id="770" name="Google Shape;770;g2e6d2c7145a_60_34"/>
          <p:cNvSpPr txBox="1"/>
          <p:nvPr>
            <p:ph idx="1" type="body"/>
          </p:nvPr>
        </p:nvSpPr>
        <p:spPr>
          <a:xfrm>
            <a:off x="3639500" y="2416225"/>
            <a:ext cx="2555400" cy="474000"/>
          </a:xfrm>
          <a:prstGeom prst="rect">
            <a:avLst/>
          </a:prstGeom>
          <a:noFill/>
          <a:ln>
            <a:noFill/>
          </a:ln>
        </p:spPr>
        <p:txBody>
          <a:bodyPr anchorCtr="0" anchor="ctr" bIns="45700" lIns="45700" spcFirstLastPara="1" rIns="45700" wrap="square" tIns="45700">
            <a:noAutofit/>
          </a:bodyPr>
          <a:lstStyle/>
          <a:p>
            <a:pPr indent="0" lvl="0" marL="0" rtl="0" algn="ctr">
              <a:lnSpc>
                <a:spcPct val="115000"/>
              </a:lnSpc>
              <a:spcBef>
                <a:spcPts val="0"/>
              </a:spcBef>
              <a:spcAft>
                <a:spcPts val="0"/>
              </a:spcAft>
              <a:buSzPts val="2800"/>
              <a:buNone/>
            </a:pPr>
            <a:r>
              <a:rPr b="0" lang="en-US" sz="1800"/>
              <a:t>Fill number 9063</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6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69">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69">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69">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5" name="Shape 775"/>
        <p:cNvGrpSpPr/>
        <p:nvPr/>
      </p:nvGrpSpPr>
      <p:grpSpPr>
        <a:xfrm>
          <a:off x="0" y="0"/>
          <a:ext cx="0" cy="0"/>
          <a:chOff x="0" y="0"/>
          <a:chExt cx="0" cy="0"/>
        </a:xfrm>
      </p:grpSpPr>
      <p:sp>
        <p:nvSpPr>
          <p:cNvPr id="776" name="Google Shape;776;g2e6d2c7145a_60_43"/>
          <p:cNvSpPr txBox="1"/>
          <p:nvPr>
            <p:ph idx="1" type="body"/>
          </p:nvPr>
        </p:nvSpPr>
        <p:spPr>
          <a:xfrm>
            <a:off x="407987" y="1592263"/>
            <a:ext cx="3708300" cy="668400"/>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400"/>
              </a:spcBef>
              <a:spcAft>
                <a:spcPts val="0"/>
              </a:spcAft>
              <a:buSzPts val="2100"/>
              <a:buNone/>
            </a:pPr>
            <a:r>
              <a:rPr lang="en-US"/>
              <a:t>INJECTION</a:t>
            </a:r>
            <a:endParaRPr/>
          </a:p>
          <a:p>
            <a:pPr indent="0" lvl="0" marL="0" rtl="0" algn="ctr">
              <a:lnSpc>
                <a:spcPct val="100000"/>
              </a:lnSpc>
              <a:spcBef>
                <a:spcPts val="400"/>
              </a:spcBef>
              <a:spcAft>
                <a:spcPts val="0"/>
              </a:spcAft>
              <a:buSzPts val="2100"/>
              <a:buNone/>
            </a:pPr>
            <a:r>
              <a:rPr lang="en-US"/>
              <a:t>E</a:t>
            </a:r>
            <a:r>
              <a:rPr baseline="-25000" lang="en-US"/>
              <a:t>beam</a:t>
            </a:r>
            <a:r>
              <a:rPr lang="en-US"/>
              <a:t>= 450 GeV</a:t>
            </a:r>
            <a:endParaRPr/>
          </a:p>
        </p:txBody>
      </p:sp>
      <p:sp>
        <p:nvSpPr>
          <p:cNvPr id="777" name="Google Shape;777;g2e6d2c7145a_60_43"/>
          <p:cNvSpPr txBox="1"/>
          <p:nvPr>
            <p:ph type="title"/>
          </p:nvPr>
        </p:nvSpPr>
        <p:spPr>
          <a:xfrm>
            <a:off x="407988" y="365125"/>
            <a:ext cx="11380800" cy="10842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Nominal LHC cycle</a:t>
            </a:r>
            <a:endParaRPr/>
          </a:p>
          <a:p>
            <a:pPr indent="0" lvl="0" marL="0" rtl="0" algn="l">
              <a:lnSpc>
                <a:spcPct val="90000"/>
              </a:lnSpc>
              <a:spcBef>
                <a:spcPts val="0"/>
              </a:spcBef>
              <a:spcAft>
                <a:spcPts val="0"/>
              </a:spcAft>
              <a:buSzPts val="1800"/>
              <a:buNone/>
            </a:pPr>
            <a:r>
              <a:t/>
            </a:r>
            <a:endParaRPr/>
          </a:p>
        </p:txBody>
      </p:sp>
      <p:sp>
        <p:nvSpPr>
          <p:cNvPr id="778" name="Google Shape;778;g2e6d2c7145a_60_43"/>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sp>
        <p:nvSpPr>
          <p:cNvPr id="779" name="Google Shape;779;g2e6d2c7145a_60_43"/>
          <p:cNvSpPr txBox="1"/>
          <p:nvPr>
            <p:ph idx="2" type="body"/>
          </p:nvPr>
        </p:nvSpPr>
        <p:spPr>
          <a:xfrm>
            <a:off x="8075612" y="1604966"/>
            <a:ext cx="3713100" cy="655500"/>
          </a:xfrm>
          <a:prstGeom prst="rect">
            <a:avLst/>
          </a:prstGeom>
          <a:noFill/>
          <a:ln>
            <a:noFill/>
          </a:ln>
        </p:spPr>
        <p:txBody>
          <a:bodyPr anchorCtr="0" anchor="t" bIns="0" lIns="0" spcFirstLastPara="1" rIns="0" wrap="square" tIns="0">
            <a:noAutofit/>
          </a:bodyPr>
          <a:lstStyle/>
          <a:p>
            <a:pPr indent="0" lvl="0" marL="0" rtl="0" algn="ctr">
              <a:lnSpc>
                <a:spcPct val="90000"/>
              </a:lnSpc>
              <a:spcBef>
                <a:spcPts val="400"/>
              </a:spcBef>
              <a:spcAft>
                <a:spcPts val="0"/>
              </a:spcAft>
              <a:buSzPts val="2400"/>
              <a:buNone/>
            </a:pPr>
            <a:r>
              <a:rPr lang="en-US"/>
              <a:t>STABLE BEAMS</a:t>
            </a:r>
            <a:endParaRPr/>
          </a:p>
          <a:p>
            <a:pPr indent="0" lvl="0" marL="0" rtl="0" algn="ctr">
              <a:lnSpc>
                <a:spcPct val="90000"/>
              </a:lnSpc>
              <a:spcBef>
                <a:spcPts val="400"/>
              </a:spcBef>
              <a:spcAft>
                <a:spcPts val="0"/>
              </a:spcAft>
              <a:buSzPts val="2400"/>
              <a:buNone/>
            </a:pPr>
            <a:r>
              <a:rPr lang="en-US"/>
              <a:t>E</a:t>
            </a:r>
            <a:r>
              <a:rPr baseline="-25000" lang="en-US"/>
              <a:t>beam</a:t>
            </a:r>
            <a:r>
              <a:rPr lang="en-US"/>
              <a:t>= 6.8 TeV</a:t>
            </a:r>
            <a:endParaRPr/>
          </a:p>
        </p:txBody>
      </p:sp>
      <p:pic>
        <p:nvPicPr>
          <p:cNvPr id="780" name="Google Shape;780;g2e6d2c7145a_60_43"/>
          <p:cNvPicPr preferRelativeResize="0"/>
          <p:nvPr>
            <p:ph idx="3" type="pic"/>
          </p:nvPr>
        </p:nvPicPr>
        <p:blipFill rotWithShape="1">
          <a:blip r:embed="rId3">
            <a:alphaModFix/>
          </a:blip>
          <a:srcRect b="1771" l="0" r="0" t="-305"/>
          <a:stretch/>
        </p:blipFill>
        <p:spPr>
          <a:xfrm>
            <a:off x="115050" y="2860075"/>
            <a:ext cx="3844525" cy="3431800"/>
          </a:xfrm>
          <a:prstGeom prst="rect">
            <a:avLst/>
          </a:prstGeom>
          <a:solidFill>
            <a:schemeClr val="lt1"/>
          </a:solidFill>
          <a:ln>
            <a:noFill/>
          </a:ln>
        </p:spPr>
      </p:pic>
      <p:sp>
        <p:nvSpPr>
          <p:cNvPr id="781" name="Google Shape;781;g2e6d2c7145a_60_43"/>
          <p:cNvSpPr txBox="1"/>
          <p:nvPr>
            <p:ph idx="5" type="body"/>
          </p:nvPr>
        </p:nvSpPr>
        <p:spPr>
          <a:xfrm>
            <a:off x="4253846" y="1601227"/>
            <a:ext cx="3708300" cy="668400"/>
          </a:xfrm>
          <a:prstGeom prst="rect">
            <a:avLst/>
          </a:prstGeom>
          <a:noFill/>
          <a:ln>
            <a:noFill/>
          </a:ln>
        </p:spPr>
        <p:txBody>
          <a:bodyPr anchorCtr="0" anchor="t" bIns="0" lIns="0" spcFirstLastPara="1" rIns="0" wrap="square" tIns="0">
            <a:noAutofit/>
          </a:bodyPr>
          <a:lstStyle/>
          <a:p>
            <a:pPr indent="0" lvl="0" marL="0" rtl="0" algn="ctr">
              <a:lnSpc>
                <a:spcPct val="90000"/>
              </a:lnSpc>
              <a:spcBef>
                <a:spcPts val="400"/>
              </a:spcBef>
              <a:spcAft>
                <a:spcPts val="0"/>
              </a:spcAft>
              <a:buSzPts val="2100"/>
              <a:buNone/>
            </a:pPr>
            <a:r>
              <a:rPr lang="en-US"/>
              <a:t>RAMP</a:t>
            </a:r>
            <a:br>
              <a:rPr lang="en-US"/>
            </a:br>
            <a:r>
              <a:rPr lang="en-US"/>
              <a:t>E</a:t>
            </a:r>
            <a:r>
              <a:rPr baseline="-25000" lang="en-US"/>
              <a:t>beam</a:t>
            </a:r>
            <a:r>
              <a:rPr lang="en-US"/>
              <a:t>= 0.45 to 6.8 TeV </a:t>
            </a:r>
            <a:endParaRPr/>
          </a:p>
        </p:txBody>
      </p:sp>
      <p:pic>
        <p:nvPicPr>
          <p:cNvPr id="782" name="Google Shape;782;g2e6d2c7145a_60_43"/>
          <p:cNvPicPr preferRelativeResize="0"/>
          <p:nvPr>
            <p:ph idx="3" type="pic"/>
          </p:nvPr>
        </p:nvPicPr>
        <p:blipFill rotWithShape="1">
          <a:blip r:embed="rId4">
            <a:alphaModFix/>
          </a:blip>
          <a:srcRect b="0" l="218" r="227" t="0"/>
          <a:stretch/>
        </p:blipFill>
        <p:spPr>
          <a:xfrm>
            <a:off x="8075600" y="2860075"/>
            <a:ext cx="3844524" cy="3431800"/>
          </a:xfrm>
          <a:prstGeom prst="rect">
            <a:avLst/>
          </a:prstGeom>
          <a:solidFill>
            <a:schemeClr val="lt1"/>
          </a:solidFill>
          <a:ln>
            <a:noFill/>
          </a:ln>
        </p:spPr>
      </p:pic>
      <p:sp>
        <p:nvSpPr>
          <p:cNvPr id="783" name="Google Shape;783;g2e6d2c7145a_60_43"/>
          <p:cNvSpPr txBox="1"/>
          <p:nvPr/>
        </p:nvSpPr>
        <p:spPr>
          <a:xfrm>
            <a:off x="408000" y="995825"/>
            <a:ext cx="113808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Each data point corresponds to 1 min of (averaged) measured data.</a:t>
            </a:r>
            <a:endParaRPr b="0" i="0" sz="1400" u="none" cap="none" strike="noStrike">
              <a:solidFill>
                <a:srgbClr val="000000"/>
              </a:solidFill>
              <a:latin typeface="Arial"/>
              <a:ea typeface="Arial"/>
              <a:cs typeface="Arial"/>
              <a:sym typeface="Arial"/>
            </a:endParaRPr>
          </a:p>
        </p:txBody>
      </p:sp>
      <p:sp>
        <p:nvSpPr>
          <p:cNvPr id="784" name="Google Shape;784;g2e6d2c7145a_60_43"/>
          <p:cNvSpPr txBox="1"/>
          <p:nvPr/>
        </p:nvSpPr>
        <p:spPr>
          <a:xfrm>
            <a:off x="651150" y="6327650"/>
            <a:ext cx="8082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Natural cosmic background </a:t>
            </a:r>
            <a:r>
              <a:rPr b="0" i="0" lang="en-US" sz="1400" u="none" cap="none" strike="noStrike">
                <a:solidFill>
                  <a:srgbClr val="888888"/>
                </a:solidFill>
                <a:latin typeface="Arial"/>
                <a:ea typeface="Arial"/>
                <a:cs typeface="Arial"/>
                <a:sym typeface="Arial"/>
              </a:rPr>
              <a:t>± standard deviation</a:t>
            </a:r>
            <a:endParaRPr b="0" i="0" sz="1400" u="none" cap="none" strike="noStrike">
              <a:solidFill>
                <a:srgbClr val="888888"/>
              </a:solidFill>
              <a:latin typeface="Arial"/>
              <a:ea typeface="Arial"/>
              <a:cs typeface="Arial"/>
              <a:sym typeface="Arial"/>
            </a:endParaRPr>
          </a:p>
        </p:txBody>
      </p:sp>
      <p:pic>
        <p:nvPicPr>
          <p:cNvPr id="785" name="Google Shape;785;g2e6d2c7145a_60_43"/>
          <p:cNvPicPr preferRelativeResize="0"/>
          <p:nvPr/>
        </p:nvPicPr>
        <p:blipFill>
          <a:blip r:embed="rId5">
            <a:alphaModFix/>
          </a:blip>
          <a:stretch>
            <a:fillRect/>
          </a:stretch>
        </p:blipFill>
        <p:spPr>
          <a:xfrm>
            <a:off x="3884350" y="2655800"/>
            <a:ext cx="4135225" cy="37293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7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78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8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7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78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0" name="Shape 790"/>
        <p:cNvGrpSpPr/>
        <p:nvPr/>
      </p:nvGrpSpPr>
      <p:grpSpPr>
        <a:xfrm>
          <a:off x="0" y="0"/>
          <a:ext cx="0" cy="0"/>
          <a:chOff x="0" y="0"/>
          <a:chExt cx="0" cy="0"/>
        </a:xfrm>
      </p:grpSpPr>
      <p:sp>
        <p:nvSpPr>
          <p:cNvPr id="791" name="Google Shape;791;g2e69ef261be_0_300"/>
          <p:cNvSpPr txBox="1"/>
          <p:nvPr>
            <p:ph idx="1" type="body"/>
          </p:nvPr>
        </p:nvSpPr>
        <p:spPr>
          <a:xfrm>
            <a:off x="408000" y="1592325"/>
            <a:ext cx="4581900" cy="1666500"/>
          </a:xfrm>
          <a:prstGeom prst="rect">
            <a:avLst/>
          </a:prstGeom>
          <a:noFill/>
          <a:ln>
            <a:noFill/>
          </a:ln>
        </p:spPr>
        <p:txBody>
          <a:bodyPr anchorCtr="0" anchor="t" bIns="0" lIns="0" spcFirstLastPara="1" rIns="0" wrap="square" tIns="0">
            <a:noAutofit/>
          </a:bodyPr>
          <a:lstStyle/>
          <a:p>
            <a:pPr indent="-342900" lvl="0" marL="457200" rtl="0" algn="l">
              <a:lnSpc>
                <a:spcPct val="90000"/>
              </a:lnSpc>
              <a:spcBef>
                <a:spcPts val="1800"/>
              </a:spcBef>
              <a:spcAft>
                <a:spcPts val="0"/>
              </a:spcAft>
              <a:buSzPts val="1800"/>
              <a:buChar char="●"/>
            </a:pPr>
            <a:r>
              <a:rPr b="0" lang="en-US" sz="1800"/>
              <a:t>Main interest: radiation levels induced by the BGC (to define operational constraints).</a:t>
            </a:r>
            <a:endParaRPr b="0" sz="1800"/>
          </a:p>
          <a:p>
            <a:pPr indent="-342900" lvl="0" marL="457200" rtl="0" algn="l">
              <a:lnSpc>
                <a:spcPct val="90000"/>
              </a:lnSpc>
              <a:spcBef>
                <a:spcPts val="0"/>
              </a:spcBef>
              <a:spcAft>
                <a:spcPts val="0"/>
              </a:spcAft>
              <a:buSzPts val="1800"/>
              <a:buChar char="●"/>
            </a:pPr>
            <a:r>
              <a:rPr b="0" lang="en-US" sz="1800"/>
              <a:t>Secondary interest: radiation levels from accelerator operation (background, unavoidable).</a:t>
            </a:r>
            <a:endParaRPr b="0" sz="1800"/>
          </a:p>
          <a:p>
            <a:pPr indent="0" lvl="0" marL="0" rtl="0" algn="l">
              <a:lnSpc>
                <a:spcPct val="90000"/>
              </a:lnSpc>
              <a:spcBef>
                <a:spcPts val="0"/>
              </a:spcBef>
              <a:spcAft>
                <a:spcPts val="0"/>
              </a:spcAft>
              <a:buSzPts val="2800"/>
              <a:buNone/>
            </a:pPr>
            <a:r>
              <a:t/>
            </a:r>
            <a:endParaRPr b="0" sz="1800"/>
          </a:p>
        </p:txBody>
      </p:sp>
      <p:sp>
        <p:nvSpPr>
          <p:cNvPr id="792" name="Google Shape;792;g2e69ef261be_0_300"/>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Timepix3 measured radiation levels from BGC operation in 2023</a:t>
            </a:r>
            <a:endParaRPr/>
          </a:p>
        </p:txBody>
      </p:sp>
      <p:sp>
        <p:nvSpPr>
          <p:cNvPr id="793" name="Google Shape;793;g2e69ef261be_0_300"/>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pic>
        <p:nvPicPr>
          <p:cNvPr id="794" name="Google Shape;794;g2e69ef261be_0_300"/>
          <p:cNvPicPr preferRelativeResize="0"/>
          <p:nvPr/>
        </p:nvPicPr>
        <p:blipFill rotWithShape="1">
          <a:blip r:embed="rId3">
            <a:alphaModFix/>
          </a:blip>
          <a:srcRect b="0" l="0" r="0" t="0"/>
          <a:stretch/>
        </p:blipFill>
        <p:spPr>
          <a:xfrm>
            <a:off x="5158275" y="816475"/>
            <a:ext cx="6897301" cy="2731725"/>
          </a:xfrm>
          <a:prstGeom prst="rect">
            <a:avLst/>
          </a:prstGeom>
          <a:noFill/>
          <a:ln>
            <a:noFill/>
          </a:ln>
        </p:spPr>
      </p:pic>
      <p:pic>
        <p:nvPicPr>
          <p:cNvPr id="795" name="Google Shape;795;g2e69ef261be_0_300"/>
          <p:cNvPicPr preferRelativeResize="0"/>
          <p:nvPr/>
        </p:nvPicPr>
        <p:blipFill rotWithShape="1">
          <a:blip r:embed="rId4">
            <a:alphaModFix/>
          </a:blip>
          <a:srcRect b="0" l="445" r="444" t="0"/>
          <a:stretch/>
        </p:blipFill>
        <p:spPr>
          <a:xfrm>
            <a:off x="5158275" y="3548200"/>
            <a:ext cx="6897341" cy="2731725"/>
          </a:xfrm>
          <a:prstGeom prst="rect">
            <a:avLst/>
          </a:prstGeom>
          <a:noFill/>
          <a:ln>
            <a:noFill/>
          </a:ln>
        </p:spPr>
      </p:pic>
      <p:pic>
        <p:nvPicPr>
          <p:cNvPr id="796" name="Google Shape;796;g2e69ef261be_0_300"/>
          <p:cNvPicPr preferRelativeResize="0"/>
          <p:nvPr/>
        </p:nvPicPr>
        <p:blipFill rotWithShape="1">
          <a:blip r:embed="rId4">
            <a:alphaModFix/>
          </a:blip>
          <a:srcRect b="41119" l="4041" r="93721" t="55916"/>
          <a:stretch/>
        </p:blipFill>
        <p:spPr>
          <a:xfrm>
            <a:off x="5438788" y="2347925"/>
            <a:ext cx="155650" cy="80950"/>
          </a:xfrm>
          <a:prstGeom prst="rect">
            <a:avLst/>
          </a:prstGeom>
          <a:noFill/>
          <a:ln>
            <a:noFill/>
          </a:ln>
        </p:spPr>
      </p:pic>
      <p:pic>
        <p:nvPicPr>
          <p:cNvPr id="797" name="Google Shape;797;g2e69ef261be_0_300"/>
          <p:cNvPicPr preferRelativeResize="0"/>
          <p:nvPr/>
        </p:nvPicPr>
        <p:blipFill rotWithShape="1">
          <a:blip r:embed="rId5">
            <a:alphaModFix/>
          </a:blip>
          <a:srcRect b="0" l="0" r="0" t="1999"/>
          <a:stretch/>
        </p:blipFill>
        <p:spPr>
          <a:xfrm>
            <a:off x="7712423" y="3642875"/>
            <a:ext cx="4373725" cy="1559875"/>
          </a:xfrm>
          <a:prstGeom prst="rect">
            <a:avLst/>
          </a:prstGeom>
          <a:noFill/>
          <a:ln cap="flat" cmpd="sng" w="38100">
            <a:solidFill>
              <a:schemeClr val="accent2"/>
            </a:solidFill>
            <a:prstDash val="solid"/>
            <a:round/>
            <a:headEnd len="sm" w="sm" type="none"/>
            <a:tailEnd len="sm" w="sm" type="none"/>
          </a:ln>
        </p:spPr>
      </p:pic>
      <p:sp>
        <p:nvSpPr>
          <p:cNvPr id="798" name="Google Shape;798;g2e69ef261be_0_300"/>
          <p:cNvSpPr txBox="1"/>
          <p:nvPr>
            <p:ph idx="1" type="body"/>
          </p:nvPr>
        </p:nvSpPr>
        <p:spPr>
          <a:xfrm>
            <a:off x="408000" y="3305375"/>
            <a:ext cx="4581900" cy="1314600"/>
          </a:xfrm>
          <a:prstGeom prst="rect">
            <a:avLst/>
          </a:prstGeom>
          <a:noFill/>
          <a:ln>
            <a:noFill/>
          </a:ln>
        </p:spPr>
        <p:txBody>
          <a:bodyPr anchorCtr="0" anchor="t" bIns="0" lIns="0" spcFirstLastPara="1" rIns="0" wrap="square" tIns="0">
            <a:noAutofit/>
          </a:bodyPr>
          <a:lstStyle/>
          <a:p>
            <a:pPr indent="-342900" lvl="0" marL="457200" rtl="0" algn="l">
              <a:lnSpc>
                <a:spcPct val="90000"/>
              </a:lnSpc>
              <a:spcBef>
                <a:spcPts val="1800"/>
              </a:spcBef>
              <a:spcAft>
                <a:spcPts val="0"/>
              </a:spcAft>
              <a:buSzPts val="1800"/>
              <a:buChar char="●"/>
            </a:pPr>
            <a:r>
              <a:rPr b="0" lang="en-US" sz="1800"/>
              <a:t>only 4 gas injection in the BGC in 2023:</a:t>
            </a:r>
            <a:endParaRPr b="0" sz="1800"/>
          </a:p>
          <a:p>
            <a:pPr indent="-342900" lvl="1" marL="914400" rtl="0" algn="l">
              <a:lnSpc>
                <a:spcPct val="100000"/>
              </a:lnSpc>
              <a:spcBef>
                <a:spcPts val="0"/>
              </a:spcBef>
              <a:spcAft>
                <a:spcPts val="0"/>
              </a:spcAft>
              <a:buSzPts val="1800"/>
              <a:buChar char="○"/>
            </a:pPr>
            <a:r>
              <a:rPr lang="en-US"/>
              <a:t>2 during STABLE BEAMS</a:t>
            </a:r>
            <a:endParaRPr/>
          </a:p>
          <a:p>
            <a:pPr indent="-342900" lvl="1" marL="914400" rtl="0" algn="l">
              <a:lnSpc>
                <a:spcPct val="100000"/>
              </a:lnSpc>
              <a:spcBef>
                <a:spcPts val="0"/>
              </a:spcBef>
              <a:spcAft>
                <a:spcPts val="0"/>
              </a:spcAft>
              <a:buSzPts val="1800"/>
              <a:buChar char="○"/>
            </a:pPr>
            <a:r>
              <a:rPr lang="en-US"/>
              <a:t>2 during RAMP UP</a:t>
            </a:r>
            <a:endParaRPr b="0" sz="1800"/>
          </a:p>
        </p:txBody>
      </p:sp>
      <p:sp>
        <p:nvSpPr>
          <p:cNvPr id="799" name="Google Shape;799;g2e69ef261be_0_300"/>
          <p:cNvSpPr txBox="1"/>
          <p:nvPr>
            <p:ph idx="1" type="body"/>
          </p:nvPr>
        </p:nvSpPr>
        <p:spPr>
          <a:xfrm>
            <a:off x="408000" y="4491350"/>
            <a:ext cx="4581900" cy="1979400"/>
          </a:xfrm>
          <a:prstGeom prst="rect">
            <a:avLst/>
          </a:prstGeom>
          <a:noFill/>
          <a:ln>
            <a:noFill/>
          </a:ln>
        </p:spPr>
        <p:txBody>
          <a:bodyPr anchorCtr="0" anchor="t" bIns="0" lIns="0" spcFirstLastPara="1" rIns="0" wrap="square" tIns="0">
            <a:noAutofit/>
          </a:bodyPr>
          <a:lstStyle/>
          <a:p>
            <a:pPr indent="-342900" lvl="0" marL="457200" rtl="0" algn="l">
              <a:lnSpc>
                <a:spcPct val="90000"/>
              </a:lnSpc>
              <a:spcBef>
                <a:spcPts val="0"/>
              </a:spcBef>
              <a:spcAft>
                <a:spcPts val="0"/>
              </a:spcAft>
              <a:buSzPts val="1800"/>
              <a:buChar char="●"/>
            </a:pPr>
            <a:r>
              <a:rPr b="0" lang="en-US" sz="1800"/>
              <a:t>Signal to background Ratio: ~</a:t>
            </a:r>
            <a:r>
              <a:rPr lang="en-US" sz="1800"/>
              <a:t>3 to 6</a:t>
            </a:r>
            <a:endParaRPr sz="1800"/>
          </a:p>
          <a:p>
            <a:pPr indent="0" lvl="0" marL="457200" rtl="0" algn="l">
              <a:lnSpc>
                <a:spcPct val="90000"/>
              </a:lnSpc>
              <a:spcBef>
                <a:spcPts val="0"/>
              </a:spcBef>
              <a:spcAft>
                <a:spcPts val="0"/>
              </a:spcAft>
              <a:buSzPts val="2800"/>
              <a:buNone/>
            </a:pPr>
            <a:r>
              <a:t/>
            </a:r>
            <a:endParaRPr sz="1800"/>
          </a:p>
          <a:p>
            <a:pPr indent="-342900" lvl="0" marL="457200" rtl="0" algn="l">
              <a:lnSpc>
                <a:spcPct val="90000"/>
              </a:lnSpc>
              <a:spcBef>
                <a:spcPts val="0"/>
              </a:spcBef>
              <a:spcAft>
                <a:spcPts val="0"/>
              </a:spcAft>
              <a:buSzPts val="1800"/>
              <a:buChar char="●"/>
            </a:pPr>
            <a:r>
              <a:rPr b="0" lang="en-US" sz="1800"/>
              <a:t>Redeployed in 2024 TS1 (June 6th) </a:t>
            </a:r>
            <a:br>
              <a:rPr b="0" lang="en-US" sz="1800"/>
            </a:br>
            <a:r>
              <a:rPr b="0" lang="en-US" sz="1800"/>
              <a:t>to acquire more statistics until </a:t>
            </a:r>
            <a:br>
              <a:rPr b="0" lang="en-US" sz="1800"/>
            </a:br>
            <a:r>
              <a:rPr b="0" lang="en-US" sz="1800"/>
              <a:t>EYETS 24/25.</a:t>
            </a:r>
            <a:endParaRPr b="0" sz="18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9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91">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91">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9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79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9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9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9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9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4" name="Shape 804"/>
        <p:cNvGrpSpPr/>
        <p:nvPr/>
      </p:nvGrpSpPr>
      <p:grpSpPr>
        <a:xfrm>
          <a:off x="0" y="0"/>
          <a:ext cx="0" cy="0"/>
          <a:chOff x="0" y="0"/>
          <a:chExt cx="0" cy="0"/>
        </a:xfrm>
      </p:grpSpPr>
      <p:sp>
        <p:nvSpPr>
          <p:cNvPr id="805" name="Google Shape;805;g31d032898ac_23_21"/>
          <p:cNvSpPr txBox="1"/>
          <p:nvPr>
            <p:ph idx="12" type="sldNum"/>
          </p:nvPr>
        </p:nvSpPr>
        <p:spPr>
          <a:xfrm>
            <a:off x="11293152" y="6408000"/>
            <a:ext cx="681300" cy="3651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SzPts val="1050"/>
              <a:buFont typeface="Arial"/>
              <a:buNone/>
            </a:pPr>
            <a:fld id="{00000000-1234-1234-1234-123412341234}" type="slidenum">
              <a:rPr lang="en-US"/>
              <a:t>‹#›</a:t>
            </a:fld>
            <a:endParaRPr/>
          </a:p>
        </p:txBody>
      </p:sp>
      <p:pic>
        <p:nvPicPr>
          <p:cNvPr id="806" name="Google Shape;806;g31d032898ac_23_21"/>
          <p:cNvPicPr preferRelativeResize="0"/>
          <p:nvPr/>
        </p:nvPicPr>
        <p:blipFill>
          <a:blip r:embed="rId3">
            <a:alphaModFix/>
          </a:blip>
          <a:stretch>
            <a:fillRect/>
          </a:stretch>
        </p:blipFill>
        <p:spPr>
          <a:xfrm>
            <a:off x="802875" y="99438"/>
            <a:ext cx="8783449" cy="6659124"/>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1" name="Shape 811"/>
        <p:cNvGrpSpPr/>
        <p:nvPr/>
      </p:nvGrpSpPr>
      <p:grpSpPr>
        <a:xfrm>
          <a:off x="0" y="0"/>
          <a:ext cx="0" cy="0"/>
          <a:chOff x="0" y="0"/>
          <a:chExt cx="0" cy="0"/>
        </a:xfrm>
      </p:grpSpPr>
      <p:sp>
        <p:nvSpPr>
          <p:cNvPr id="812" name="Google Shape;812;g2d4ecd6bdab_0_724"/>
          <p:cNvSpPr/>
          <p:nvPr/>
        </p:nvSpPr>
        <p:spPr>
          <a:xfrm>
            <a:off x="6174600" y="1240625"/>
            <a:ext cx="5611800" cy="5532600"/>
          </a:xfrm>
          <a:prstGeom prst="roundRect">
            <a:avLst>
              <a:gd fmla="val 16667" name="adj"/>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3" name="Google Shape;813;g2d4ecd6bdab_0_724"/>
          <p:cNvSpPr/>
          <p:nvPr/>
        </p:nvSpPr>
        <p:spPr>
          <a:xfrm>
            <a:off x="211725" y="1240625"/>
            <a:ext cx="5611800" cy="5532600"/>
          </a:xfrm>
          <a:prstGeom prst="roundRect">
            <a:avLst>
              <a:gd fmla="val 16667" name="adj"/>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4" name="Google Shape;814;g2d4ecd6bdab_0_724"/>
          <p:cNvSpPr txBox="1"/>
          <p:nvPr>
            <p:ph idx="1" type="body"/>
          </p:nvPr>
        </p:nvSpPr>
        <p:spPr>
          <a:xfrm>
            <a:off x="407987" y="1592263"/>
            <a:ext cx="5616600" cy="668400"/>
          </a:xfrm>
          <a:prstGeom prst="rect">
            <a:avLst/>
          </a:prstGeom>
          <a:noFill/>
          <a:ln>
            <a:noFill/>
          </a:ln>
        </p:spPr>
        <p:txBody>
          <a:bodyPr anchorCtr="0" anchor="t" bIns="0" lIns="0" spcFirstLastPara="1" rIns="0" wrap="square" tIns="0">
            <a:noAutofit/>
          </a:bodyPr>
          <a:lstStyle/>
          <a:p>
            <a:pPr indent="0" lvl="0" marL="0" rtl="0" algn="ctr">
              <a:lnSpc>
                <a:spcPct val="90000"/>
              </a:lnSpc>
              <a:spcBef>
                <a:spcPts val="1800"/>
              </a:spcBef>
              <a:spcAft>
                <a:spcPts val="0"/>
              </a:spcAft>
              <a:buSzPts val="2400"/>
              <a:buNone/>
            </a:pPr>
            <a:r>
              <a:rPr lang="en-US"/>
              <a:t>Linear Energy Transfer (LET) </a:t>
            </a:r>
            <a:endParaRPr/>
          </a:p>
        </p:txBody>
      </p:sp>
      <p:sp>
        <p:nvSpPr>
          <p:cNvPr id="815" name="Google Shape;815;g2d4ecd6bdab_0_724"/>
          <p:cNvSpPr txBox="1"/>
          <p:nvPr>
            <p:ph type="title"/>
          </p:nvPr>
        </p:nvSpPr>
        <p:spPr>
          <a:xfrm>
            <a:off x="407988" y="365125"/>
            <a:ext cx="11380800" cy="10842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Timepix3 new capabilities </a:t>
            </a:r>
            <a:endParaRPr/>
          </a:p>
        </p:txBody>
      </p:sp>
      <p:sp>
        <p:nvSpPr>
          <p:cNvPr id="816" name="Google Shape;816;g2d4ecd6bdab_0_724"/>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sp>
        <p:nvSpPr>
          <p:cNvPr id="817" name="Google Shape;817;g2d4ecd6bdab_0_724"/>
          <p:cNvSpPr txBox="1"/>
          <p:nvPr>
            <p:ph idx="3" type="body"/>
          </p:nvPr>
        </p:nvSpPr>
        <p:spPr>
          <a:xfrm>
            <a:off x="6172200" y="1604966"/>
            <a:ext cx="5616600" cy="655500"/>
          </a:xfrm>
          <a:prstGeom prst="rect">
            <a:avLst/>
          </a:prstGeom>
          <a:noFill/>
          <a:ln>
            <a:noFill/>
          </a:ln>
        </p:spPr>
        <p:txBody>
          <a:bodyPr anchorCtr="0" anchor="t" bIns="0" lIns="0" spcFirstLastPara="1" rIns="0" wrap="square" tIns="0">
            <a:noAutofit/>
          </a:bodyPr>
          <a:lstStyle/>
          <a:p>
            <a:pPr indent="0" lvl="0" marL="0" rtl="0" algn="ctr">
              <a:lnSpc>
                <a:spcPct val="90000"/>
              </a:lnSpc>
              <a:spcBef>
                <a:spcPts val="1800"/>
              </a:spcBef>
              <a:spcAft>
                <a:spcPts val="0"/>
              </a:spcAft>
              <a:buSzPts val="2400"/>
              <a:buNone/>
            </a:pPr>
            <a:r>
              <a:rPr lang="en-US"/>
              <a:t>Radiation source locator</a:t>
            </a:r>
            <a:endParaRPr/>
          </a:p>
        </p:txBody>
      </p:sp>
      <p:sp>
        <p:nvSpPr>
          <p:cNvPr id="818" name="Google Shape;818;g2d4ecd6bdab_0_724"/>
          <p:cNvSpPr txBox="1"/>
          <p:nvPr>
            <p:ph idx="4" type="body"/>
          </p:nvPr>
        </p:nvSpPr>
        <p:spPr>
          <a:xfrm>
            <a:off x="6174600" y="2152232"/>
            <a:ext cx="5611800" cy="1695000"/>
          </a:xfrm>
          <a:prstGeom prst="rect">
            <a:avLst/>
          </a:prstGeom>
          <a:noFill/>
          <a:ln>
            <a:noFill/>
          </a:ln>
        </p:spPr>
        <p:txBody>
          <a:bodyPr anchorCtr="0" anchor="t" bIns="0" lIns="0" spcFirstLastPara="1" rIns="0" wrap="square" tIns="0">
            <a:noAutofit/>
          </a:bodyPr>
          <a:lstStyle/>
          <a:p>
            <a:pPr indent="0" lvl="0" marL="457200" rtl="0" algn="ctr">
              <a:lnSpc>
                <a:spcPct val="100000"/>
              </a:lnSpc>
              <a:spcBef>
                <a:spcPts val="0"/>
              </a:spcBef>
              <a:spcAft>
                <a:spcPts val="0"/>
              </a:spcAft>
              <a:buSzPts val="2800"/>
              <a:buNone/>
            </a:pPr>
            <a:r>
              <a:rPr b="0" lang="en-US" sz="1800"/>
              <a:t>Based on the angle of incidence on the detector plane.</a:t>
            </a:r>
            <a:endParaRPr b="0" sz="1800">
              <a:solidFill>
                <a:schemeClr val="dk2"/>
              </a:solidFill>
            </a:endParaRPr>
          </a:p>
        </p:txBody>
      </p:sp>
      <p:sp>
        <p:nvSpPr>
          <p:cNvPr id="819" name="Google Shape;819;g2d4ecd6bdab_0_724"/>
          <p:cNvSpPr txBox="1"/>
          <p:nvPr>
            <p:ph idx="4" type="body"/>
          </p:nvPr>
        </p:nvSpPr>
        <p:spPr>
          <a:xfrm>
            <a:off x="410375" y="2152232"/>
            <a:ext cx="5140800" cy="1583400"/>
          </a:xfrm>
          <a:prstGeom prst="rect">
            <a:avLst/>
          </a:prstGeom>
          <a:noFill/>
          <a:ln>
            <a:noFill/>
          </a:ln>
        </p:spPr>
        <p:txBody>
          <a:bodyPr anchorCtr="0" anchor="t" bIns="0" lIns="0" spcFirstLastPara="1" rIns="0" wrap="square" tIns="0">
            <a:noAutofit/>
          </a:bodyPr>
          <a:lstStyle/>
          <a:p>
            <a:pPr indent="0" lvl="0" marL="0" rtl="0" algn="ctr">
              <a:lnSpc>
                <a:spcPct val="90000"/>
              </a:lnSpc>
              <a:spcBef>
                <a:spcPts val="0"/>
              </a:spcBef>
              <a:spcAft>
                <a:spcPts val="0"/>
              </a:spcAft>
              <a:buSzPts val="2800"/>
              <a:buNone/>
            </a:pPr>
            <a:r>
              <a:rPr b="0" lang="en-US" sz="1800">
                <a:solidFill>
                  <a:schemeClr val="dk2"/>
                </a:solidFill>
              </a:rPr>
              <a:t>Disentangle the radiation field into several components.</a:t>
            </a:r>
            <a:endParaRPr sz="1800">
              <a:solidFill>
                <a:schemeClr val="dk2"/>
              </a:solidFill>
            </a:endParaRPr>
          </a:p>
          <a:p>
            <a:pPr indent="0" lvl="0" marL="0" rtl="0" algn="ctr">
              <a:lnSpc>
                <a:spcPct val="90000"/>
              </a:lnSpc>
              <a:spcBef>
                <a:spcPts val="1800"/>
              </a:spcBef>
              <a:spcAft>
                <a:spcPts val="0"/>
              </a:spcAft>
              <a:buSzPts val="2800"/>
              <a:buNone/>
            </a:pPr>
            <a:r>
              <a:t/>
            </a:r>
            <a:endParaRPr/>
          </a:p>
        </p:txBody>
      </p:sp>
      <p:pic>
        <p:nvPicPr>
          <p:cNvPr id="820" name="Google Shape;820;g2d4ecd6bdab_0_724"/>
          <p:cNvPicPr preferRelativeResize="0"/>
          <p:nvPr/>
        </p:nvPicPr>
        <p:blipFill rotWithShape="1">
          <a:blip r:embed="rId3">
            <a:alphaModFix/>
          </a:blip>
          <a:srcRect b="0" l="0" r="0" t="0"/>
          <a:stretch/>
        </p:blipFill>
        <p:spPr>
          <a:xfrm>
            <a:off x="981075" y="2704625"/>
            <a:ext cx="3629025" cy="4008375"/>
          </a:xfrm>
          <a:prstGeom prst="rect">
            <a:avLst/>
          </a:prstGeom>
          <a:noFill/>
          <a:ln>
            <a:noFill/>
          </a:ln>
        </p:spPr>
      </p:pic>
      <p:pic>
        <p:nvPicPr>
          <p:cNvPr id="821" name="Google Shape;821;g2d4ecd6bdab_0_724"/>
          <p:cNvPicPr preferRelativeResize="0"/>
          <p:nvPr/>
        </p:nvPicPr>
        <p:blipFill rotWithShape="1">
          <a:blip r:embed="rId4">
            <a:alphaModFix/>
          </a:blip>
          <a:srcRect b="0" l="0" r="0" t="0"/>
          <a:stretch/>
        </p:blipFill>
        <p:spPr>
          <a:xfrm>
            <a:off x="6728400" y="2740880"/>
            <a:ext cx="4564750" cy="386409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1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1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2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1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1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1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2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6" name="Shape 826"/>
        <p:cNvGrpSpPr/>
        <p:nvPr/>
      </p:nvGrpSpPr>
      <p:grpSpPr>
        <a:xfrm>
          <a:off x="0" y="0"/>
          <a:ext cx="0" cy="0"/>
          <a:chOff x="0" y="0"/>
          <a:chExt cx="0" cy="0"/>
        </a:xfrm>
      </p:grpSpPr>
      <p:sp>
        <p:nvSpPr>
          <p:cNvPr id="827" name="Google Shape;827;g2d4ecd6bdab_0_790"/>
          <p:cNvSpPr txBox="1"/>
          <p:nvPr>
            <p:ph idx="4294967295" type="title"/>
          </p:nvPr>
        </p:nvSpPr>
        <p:spPr>
          <a:xfrm>
            <a:off x="407988" y="365125"/>
            <a:ext cx="11380800" cy="10842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3600"/>
              <a:buNone/>
            </a:pPr>
            <a:r>
              <a:rPr lang="en-US"/>
              <a:t>Prospects</a:t>
            </a:r>
            <a:endParaRPr/>
          </a:p>
        </p:txBody>
      </p:sp>
      <p:sp>
        <p:nvSpPr>
          <p:cNvPr id="828" name="Google Shape;828;g2d4ecd6bdab_0_790"/>
          <p:cNvSpPr txBox="1"/>
          <p:nvPr>
            <p:ph idx="12" type="sldNum"/>
          </p:nvPr>
        </p:nvSpPr>
        <p:spPr>
          <a:xfrm>
            <a:off x="113693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grpSp>
        <p:nvGrpSpPr>
          <p:cNvPr id="829" name="Google Shape;829;g2d4ecd6bdab_0_790"/>
          <p:cNvGrpSpPr/>
          <p:nvPr/>
        </p:nvGrpSpPr>
        <p:grpSpPr>
          <a:xfrm>
            <a:off x="6092963" y="1375318"/>
            <a:ext cx="4435244" cy="2056019"/>
            <a:chOff x="3216519" y="1002150"/>
            <a:chExt cx="1944600" cy="1569600"/>
          </a:xfrm>
        </p:grpSpPr>
        <p:sp>
          <p:nvSpPr>
            <p:cNvPr id="830" name="Google Shape;830;g2d4ecd6bdab_0_790"/>
            <p:cNvSpPr/>
            <p:nvPr/>
          </p:nvSpPr>
          <p:spPr>
            <a:xfrm flipH="1">
              <a:off x="3216519" y="1002150"/>
              <a:ext cx="1944600" cy="1569600"/>
            </a:xfrm>
            <a:prstGeom prst="round2DiagRect">
              <a:avLst>
                <a:gd fmla="val 0" name="adj1"/>
                <a:gd fmla="val 17764" name="adj2"/>
              </a:avLst>
            </a:prstGeom>
            <a:solidFill>
              <a:srgbClr val="0D5CDF"/>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1" name="Google Shape;831;g2d4ecd6bdab_0_790"/>
            <p:cNvSpPr txBox="1"/>
            <p:nvPr/>
          </p:nvSpPr>
          <p:spPr>
            <a:xfrm>
              <a:off x="3461163" y="1128315"/>
              <a:ext cx="1451700" cy="4599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FFFFFF"/>
                  </a:solidFill>
                  <a:latin typeface="Roboto"/>
                  <a:ea typeface="Roboto"/>
                  <a:cs typeface="Roboto"/>
                  <a:sym typeface="Roboto"/>
                </a:rPr>
                <a:t>2. BGC profiler</a:t>
              </a:r>
              <a:endParaRPr b="0" i="0" sz="1800" u="none" cap="none" strike="noStrike">
                <a:solidFill>
                  <a:srgbClr val="FFFFFF"/>
                </a:solidFill>
                <a:latin typeface="Roboto"/>
                <a:ea typeface="Roboto"/>
                <a:cs typeface="Roboto"/>
                <a:sym typeface="Roboto"/>
              </a:endParaRPr>
            </a:p>
          </p:txBody>
        </p:sp>
        <p:sp>
          <p:nvSpPr>
            <p:cNvPr id="832" name="Google Shape;832;g2d4ecd6bdab_0_790"/>
            <p:cNvSpPr txBox="1"/>
            <p:nvPr/>
          </p:nvSpPr>
          <p:spPr>
            <a:xfrm>
              <a:off x="3461163" y="1413765"/>
              <a:ext cx="1451700" cy="5124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2100"/>
                </a:spcAft>
                <a:buClr>
                  <a:srgbClr val="000000"/>
                </a:buClr>
                <a:buSzPts val="1400"/>
                <a:buFont typeface="Arial"/>
                <a:buNone/>
              </a:pPr>
              <a:r>
                <a:rPr b="0" i="0" lang="en-US" sz="1400" u="none" cap="none" strike="noStrike">
                  <a:solidFill>
                    <a:srgbClr val="FFFFFF"/>
                  </a:solidFill>
                  <a:latin typeface="Roboto"/>
                  <a:ea typeface="Roboto"/>
                  <a:cs typeface="Roboto"/>
                  <a:sym typeface="Roboto"/>
                </a:rPr>
                <a:t>Change the modus operandi of the BGC signal detection from a fluorescence signal to a radiation-based measurement.</a:t>
              </a:r>
              <a:endParaRPr b="0" i="0" sz="1400" u="none" cap="none" strike="noStrike">
                <a:solidFill>
                  <a:srgbClr val="FFFFFF"/>
                </a:solidFill>
                <a:latin typeface="Roboto"/>
                <a:ea typeface="Roboto"/>
                <a:cs typeface="Roboto"/>
                <a:sym typeface="Roboto"/>
              </a:endParaRPr>
            </a:p>
          </p:txBody>
        </p:sp>
      </p:grpSp>
      <p:grpSp>
        <p:nvGrpSpPr>
          <p:cNvPr id="833" name="Google Shape;833;g2d4ecd6bdab_0_790"/>
          <p:cNvGrpSpPr/>
          <p:nvPr/>
        </p:nvGrpSpPr>
        <p:grpSpPr>
          <a:xfrm>
            <a:off x="1668595" y="1375318"/>
            <a:ext cx="4435244" cy="2056019"/>
            <a:chOff x="1271925" y="1002150"/>
            <a:chExt cx="1944600" cy="1569600"/>
          </a:xfrm>
        </p:grpSpPr>
        <p:sp>
          <p:nvSpPr>
            <p:cNvPr id="834" name="Google Shape;834;g2d4ecd6bdab_0_790"/>
            <p:cNvSpPr/>
            <p:nvPr/>
          </p:nvSpPr>
          <p:spPr>
            <a:xfrm rot="10800000">
              <a:off x="1271925" y="1002150"/>
              <a:ext cx="1944600" cy="1569600"/>
            </a:xfrm>
            <a:prstGeom prst="round2DiagRect">
              <a:avLst>
                <a:gd fmla="val 0" name="adj1"/>
                <a:gd fmla="val 17764" name="adj2"/>
              </a:avLst>
            </a:prstGeom>
            <a:solidFill>
              <a:srgbClr val="307AF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 name="Google Shape;835;g2d4ecd6bdab_0_790"/>
            <p:cNvSpPr txBox="1"/>
            <p:nvPr/>
          </p:nvSpPr>
          <p:spPr>
            <a:xfrm>
              <a:off x="1496688" y="1128315"/>
              <a:ext cx="1451700" cy="459900"/>
            </a:xfrm>
            <a:prstGeom prst="rect">
              <a:avLst/>
            </a:prstGeom>
            <a:noFill/>
            <a:ln>
              <a:noFill/>
            </a:ln>
          </p:spPr>
          <p:txBody>
            <a:bodyPr anchorCtr="0" anchor="t" bIns="121900" lIns="121900" spcFirstLastPara="1" rIns="121900" wrap="square" tIns="121900">
              <a:noAutofit/>
            </a:bodyPr>
            <a:lstStyle/>
            <a:p>
              <a:pPr indent="-342900" lvl="0" marL="457200" marR="0" rtl="0" algn="l">
                <a:lnSpc>
                  <a:spcPct val="100000"/>
                </a:lnSpc>
                <a:spcBef>
                  <a:spcPts val="0"/>
                </a:spcBef>
                <a:spcAft>
                  <a:spcPts val="0"/>
                </a:spcAft>
                <a:buClr>
                  <a:srgbClr val="FFFFFF"/>
                </a:buClr>
                <a:buSzPts val="1800"/>
                <a:buFont typeface="Roboto"/>
                <a:buAutoNum type="arabicPeriod"/>
              </a:pPr>
              <a:r>
                <a:rPr b="1" i="0" lang="en-US" sz="1800" u="none" cap="none" strike="noStrike">
                  <a:solidFill>
                    <a:srgbClr val="FFFFFF"/>
                  </a:solidFill>
                  <a:latin typeface="Roboto"/>
                  <a:ea typeface="Roboto"/>
                  <a:cs typeface="Roboto"/>
                  <a:sym typeface="Roboto"/>
                </a:rPr>
                <a:t>Ion run analysis of IR4</a:t>
              </a:r>
              <a:endParaRPr b="0" i="0" sz="1800" u="none" cap="none" strike="noStrike">
                <a:solidFill>
                  <a:srgbClr val="FFFFFF"/>
                </a:solidFill>
                <a:latin typeface="Roboto"/>
                <a:ea typeface="Roboto"/>
                <a:cs typeface="Roboto"/>
                <a:sym typeface="Roboto"/>
              </a:endParaRPr>
            </a:p>
          </p:txBody>
        </p:sp>
        <p:sp>
          <p:nvSpPr>
            <p:cNvPr id="836" name="Google Shape;836;g2d4ecd6bdab_0_790"/>
            <p:cNvSpPr txBox="1"/>
            <p:nvPr/>
          </p:nvSpPr>
          <p:spPr>
            <a:xfrm>
              <a:off x="1496688" y="1413765"/>
              <a:ext cx="1451700" cy="5124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2100"/>
                </a:spcAft>
                <a:buClr>
                  <a:srgbClr val="000000"/>
                </a:buClr>
                <a:buSzPts val="1400"/>
                <a:buFont typeface="Arial"/>
                <a:buNone/>
              </a:pPr>
              <a:r>
                <a:rPr b="0" i="0" lang="en-US" sz="1400" u="none" cap="none" strike="noStrike">
                  <a:solidFill>
                    <a:srgbClr val="FFFFFF"/>
                  </a:solidFill>
                  <a:latin typeface="Roboto"/>
                  <a:ea typeface="Roboto"/>
                  <a:cs typeface="Roboto"/>
                  <a:sym typeface="Roboto"/>
                </a:rPr>
                <a:t>Perform the same benchmark analysis (BLMs vs. FLUKA) for the ion operation of LHC.</a:t>
              </a:r>
              <a:endParaRPr b="0" i="0" sz="1400" u="none" cap="none" strike="noStrike">
                <a:solidFill>
                  <a:srgbClr val="FFFFFF"/>
                </a:solidFill>
                <a:latin typeface="Roboto"/>
                <a:ea typeface="Roboto"/>
                <a:cs typeface="Roboto"/>
                <a:sym typeface="Roboto"/>
              </a:endParaRPr>
            </a:p>
          </p:txBody>
        </p:sp>
      </p:grpSp>
      <p:grpSp>
        <p:nvGrpSpPr>
          <p:cNvPr id="837" name="Google Shape;837;g2d4ecd6bdab_0_790"/>
          <p:cNvGrpSpPr/>
          <p:nvPr/>
        </p:nvGrpSpPr>
        <p:grpSpPr>
          <a:xfrm>
            <a:off x="1668595" y="3426658"/>
            <a:ext cx="4435244" cy="2056019"/>
            <a:chOff x="1271925" y="2571750"/>
            <a:chExt cx="1944600" cy="1569600"/>
          </a:xfrm>
        </p:grpSpPr>
        <p:sp>
          <p:nvSpPr>
            <p:cNvPr id="838" name="Google Shape;838;g2d4ecd6bdab_0_790"/>
            <p:cNvSpPr/>
            <p:nvPr/>
          </p:nvSpPr>
          <p:spPr>
            <a:xfrm flipH="1">
              <a:off x="1271925" y="2571750"/>
              <a:ext cx="1944600" cy="1569600"/>
            </a:xfrm>
            <a:prstGeom prst="round2DiagRect">
              <a:avLst>
                <a:gd fmla="val 0" name="adj1"/>
                <a:gd fmla="val 17764" name="adj2"/>
              </a:avLst>
            </a:prstGeom>
            <a:solidFill>
              <a:srgbClr val="0D5CDF"/>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9" name="Google Shape;839;g2d4ecd6bdab_0_790"/>
            <p:cNvSpPr txBox="1"/>
            <p:nvPr/>
          </p:nvSpPr>
          <p:spPr>
            <a:xfrm>
              <a:off x="1496688" y="2697915"/>
              <a:ext cx="1451700" cy="4599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FFFFFF"/>
                  </a:solidFill>
                  <a:latin typeface="Roboto"/>
                  <a:ea typeface="Roboto"/>
                  <a:cs typeface="Roboto"/>
                  <a:sym typeface="Roboto"/>
                </a:rPr>
                <a:t>3. IP2 QPS monitoring</a:t>
              </a:r>
              <a:endParaRPr b="0" i="0" sz="1800" u="none" cap="none" strike="noStrike">
                <a:solidFill>
                  <a:srgbClr val="FFFFFF"/>
                </a:solidFill>
                <a:latin typeface="Roboto"/>
                <a:ea typeface="Roboto"/>
                <a:cs typeface="Roboto"/>
                <a:sym typeface="Roboto"/>
              </a:endParaRPr>
            </a:p>
          </p:txBody>
        </p:sp>
        <p:sp>
          <p:nvSpPr>
            <p:cNvPr id="840" name="Google Shape;840;g2d4ecd6bdab_0_790"/>
            <p:cNvSpPr txBox="1"/>
            <p:nvPr/>
          </p:nvSpPr>
          <p:spPr>
            <a:xfrm>
              <a:off x="1496688" y="2983365"/>
              <a:ext cx="1451700" cy="5124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2100"/>
                </a:spcAft>
                <a:buClr>
                  <a:srgbClr val="000000"/>
                </a:buClr>
                <a:buSzPts val="1400"/>
                <a:buFont typeface="Arial"/>
                <a:buNone/>
              </a:pPr>
              <a:r>
                <a:rPr b="0" i="0" lang="en-US" sz="1400" u="none" cap="none" strike="noStrike">
                  <a:solidFill>
                    <a:srgbClr val="FFFFFF"/>
                  </a:solidFill>
                  <a:latin typeface="Roboto"/>
                  <a:ea typeface="Roboto"/>
                  <a:cs typeface="Roboto"/>
                  <a:sym typeface="Roboto"/>
                </a:rPr>
                <a:t>Due to a significant number of failures in the LHC Quench Protection System (QPS) during ion run, a timepix3 telescope has been deployed during 2024 TS2.</a:t>
              </a:r>
              <a:endParaRPr b="0" i="0" sz="1400" u="none" cap="none" strike="noStrike">
                <a:solidFill>
                  <a:srgbClr val="FFFFFF"/>
                </a:solidFill>
                <a:latin typeface="Roboto"/>
                <a:ea typeface="Roboto"/>
                <a:cs typeface="Roboto"/>
                <a:sym typeface="Roboto"/>
              </a:endParaRPr>
            </a:p>
          </p:txBody>
        </p:sp>
      </p:grpSp>
      <p:grpSp>
        <p:nvGrpSpPr>
          <p:cNvPr id="841" name="Google Shape;841;g2d4ecd6bdab_0_790"/>
          <p:cNvGrpSpPr/>
          <p:nvPr/>
        </p:nvGrpSpPr>
        <p:grpSpPr>
          <a:xfrm>
            <a:off x="6092963" y="3426658"/>
            <a:ext cx="4435244" cy="2056019"/>
            <a:chOff x="3216519" y="2571750"/>
            <a:chExt cx="1944600" cy="1569600"/>
          </a:xfrm>
        </p:grpSpPr>
        <p:sp>
          <p:nvSpPr>
            <p:cNvPr id="842" name="Google Shape;842;g2d4ecd6bdab_0_790"/>
            <p:cNvSpPr/>
            <p:nvPr/>
          </p:nvSpPr>
          <p:spPr>
            <a:xfrm rot="10800000">
              <a:off x="3216519" y="2571750"/>
              <a:ext cx="1944600" cy="1569600"/>
            </a:xfrm>
            <a:prstGeom prst="round2DiagRect">
              <a:avLst>
                <a:gd fmla="val 0" name="adj1"/>
                <a:gd fmla="val 17764" name="adj2"/>
              </a:avLst>
            </a:prstGeom>
            <a:solidFill>
              <a:srgbClr val="307AF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3" name="Google Shape;843;g2d4ecd6bdab_0_790"/>
            <p:cNvSpPr txBox="1"/>
            <p:nvPr/>
          </p:nvSpPr>
          <p:spPr>
            <a:xfrm>
              <a:off x="3461163" y="2697915"/>
              <a:ext cx="1451700" cy="4599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FFFFFF"/>
                  </a:solidFill>
                  <a:latin typeface="Roboto"/>
                  <a:ea typeface="Roboto"/>
                  <a:cs typeface="Roboto"/>
                  <a:sym typeface="Roboto"/>
                </a:rPr>
                <a:t>4. HEARTS</a:t>
              </a:r>
              <a:endParaRPr b="0" i="0" sz="1800" u="none" cap="none" strike="noStrike">
                <a:solidFill>
                  <a:srgbClr val="FFFFFF"/>
                </a:solidFill>
                <a:latin typeface="Roboto"/>
                <a:ea typeface="Roboto"/>
                <a:cs typeface="Roboto"/>
                <a:sym typeface="Roboto"/>
              </a:endParaRPr>
            </a:p>
          </p:txBody>
        </p:sp>
        <p:sp>
          <p:nvSpPr>
            <p:cNvPr id="844" name="Google Shape;844;g2d4ecd6bdab_0_790"/>
            <p:cNvSpPr txBox="1"/>
            <p:nvPr/>
          </p:nvSpPr>
          <p:spPr>
            <a:xfrm>
              <a:off x="3461163" y="2983365"/>
              <a:ext cx="1451700" cy="5124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2100"/>
                </a:spcAft>
                <a:buClr>
                  <a:srgbClr val="000000"/>
                </a:buClr>
                <a:buSzPts val="1400"/>
                <a:buFont typeface="Arial"/>
                <a:buNone/>
              </a:pPr>
              <a:r>
                <a:rPr b="0" i="0" lang="en-US" sz="1400" u="none" cap="none" strike="noStrike">
                  <a:solidFill>
                    <a:srgbClr val="FFFFFF"/>
                  </a:solidFill>
                  <a:latin typeface="Roboto"/>
                  <a:ea typeface="Roboto"/>
                  <a:cs typeface="Roboto"/>
                  <a:sym typeface="Roboto"/>
                </a:rPr>
                <a:t>Use the Timepix3 detector as a beamline monitor device at the High-Energy Accelerators for Radiation Testing and Shielding (HEARTS) project at CERN and GSI.</a:t>
              </a:r>
              <a:endParaRPr b="0" i="0" sz="1400" u="none" cap="none" strike="noStrike">
                <a:solidFill>
                  <a:srgbClr val="FFFFFF"/>
                </a:solidFill>
                <a:latin typeface="Roboto"/>
                <a:ea typeface="Roboto"/>
                <a:cs typeface="Roboto"/>
                <a:sym typeface="Roboto"/>
              </a:endParaRPr>
            </a:p>
          </p:txBody>
        </p:sp>
      </p:grpSp>
      <p:grpSp>
        <p:nvGrpSpPr>
          <p:cNvPr id="845" name="Google Shape;845;g2d4ecd6bdab_0_790"/>
          <p:cNvGrpSpPr/>
          <p:nvPr/>
        </p:nvGrpSpPr>
        <p:grpSpPr>
          <a:xfrm>
            <a:off x="5721600" y="3117925"/>
            <a:ext cx="762142" cy="622158"/>
            <a:chOff x="3157189" y="804108"/>
            <a:chExt cx="470400" cy="668700"/>
          </a:xfrm>
        </p:grpSpPr>
        <p:sp>
          <p:nvSpPr>
            <p:cNvPr id="846" name="Google Shape;846;g2d4ecd6bdab_0_790"/>
            <p:cNvSpPr/>
            <p:nvPr/>
          </p:nvSpPr>
          <p:spPr>
            <a:xfrm>
              <a:off x="3157189" y="804108"/>
              <a:ext cx="470400" cy="668700"/>
            </a:xfrm>
            <a:prstGeom prst="ellipse">
              <a:avLst/>
            </a:prstGeom>
            <a:solidFill>
              <a:srgbClr val="FFFFFF"/>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7" name="Google Shape;847;g2d4ecd6bdab_0_790"/>
            <p:cNvSpPr/>
            <p:nvPr/>
          </p:nvSpPr>
          <p:spPr>
            <a:xfrm>
              <a:off x="3243141" y="926315"/>
              <a:ext cx="298500" cy="424500"/>
            </a:xfrm>
            <a:prstGeom prst="mathPlus">
              <a:avLst>
                <a:gd fmla="val 9900" name="adj1"/>
              </a:avLst>
            </a:prstGeom>
            <a:solidFill>
              <a:srgbClr val="0D5CDF"/>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848" name="Google Shape;848;g2d4ecd6bdab_0_790"/>
          <p:cNvPicPr preferRelativeResize="0"/>
          <p:nvPr/>
        </p:nvPicPr>
        <p:blipFill rotWithShape="1">
          <a:blip r:embed="rId3">
            <a:alphaModFix/>
          </a:blip>
          <a:srcRect b="0" l="0" r="0" t="0"/>
          <a:stretch/>
        </p:blipFill>
        <p:spPr>
          <a:xfrm>
            <a:off x="60976" y="938551"/>
            <a:ext cx="2150800" cy="2123650"/>
          </a:xfrm>
          <a:prstGeom prst="rect">
            <a:avLst/>
          </a:prstGeom>
          <a:noFill/>
          <a:ln>
            <a:noFill/>
          </a:ln>
        </p:spPr>
      </p:pic>
      <p:pic>
        <p:nvPicPr>
          <p:cNvPr id="849" name="Google Shape;849;g2d4ecd6bdab_0_790"/>
          <p:cNvPicPr preferRelativeResize="0"/>
          <p:nvPr/>
        </p:nvPicPr>
        <p:blipFill rotWithShape="1">
          <a:blip r:embed="rId4">
            <a:alphaModFix/>
          </a:blip>
          <a:srcRect b="0" l="0" r="0" t="0"/>
          <a:stretch/>
        </p:blipFill>
        <p:spPr>
          <a:xfrm>
            <a:off x="9575400" y="416763"/>
            <a:ext cx="2616600" cy="2701162"/>
          </a:xfrm>
          <a:prstGeom prst="rect">
            <a:avLst/>
          </a:prstGeom>
          <a:noFill/>
          <a:ln>
            <a:noFill/>
          </a:ln>
        </p:spPr>
      </p:pic>
      <p:pic>
        <p:nvPicPr>
          <p:cNvPr id="850" name="Google Shape;850;g2d4ecd6bdab_0_790"/>
          <p:cNvPicPr preferRelativeResize="0"/>
          <p:nvPr/>
        </p:nvPicPr>
        <p:blipFill rotWithShape="1">
          <a:blip r:embed="rId5">
            <a:alphaModFix/>
          </a:blip>
          <a:srcRect b="0" l="31883" r="0" t="48744"/>
          <a:stretch/>
        </p:blipFill>
        <p:spPr>
          <a:xfrm>
            <a:off x="9311275" y="4810550"/>
            <a:ext cx="2880725" cy="2123650"/>
          </a:xfrm>
          <a:prstGeom prst="rect">
            <a:avLst/>
          </a:prstGeom>
          <a:noFill/>
          <a:ln>
            <a:noFill/>
          </a:ln>
        </p:spPr>
      </p:pic>
      <p:pic>
        <p:nvPicPr>
          <p:cNvPr id="851" name="Google Shape;851;g2d4ecd6bdab_0_790"/>
          <p:cNvPicPr preferRelativeResize="0"/>
          <p:nvPr/>
        </p:nvPicPr>
        <p:blipFill>
          <a:blip r:embed="rId6">
            <a:alphaModFix/>
          </a:blip>
          <a:stretch>
            <a:fillRect/>
          </a:stretch>
        </p:blipFill>
        <p:spPr>
          <a:xfrm>
            <a:off x="0" y="4156850"/>
            <a:ext cx="2201113" cy="27011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3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4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2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4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3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4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5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6" name="Shape 856"/>
        <p:cNvGrpSpPr/>
        <p:nvPr/>
      </p:nvGrpSpPr>
      <p:grpSpPr>
        <a:xfrm>
          <a:off x="0" y="0"/>
          <a:ext cx="0" cy="0"/>
          <a:chOff x="0" y="0"/>
          <a:chExt cx="0" cy="0"/>
        </a:xfrm>
      </p:grpSpPr>
      <p:sp>
        <p:nvSpPr>
          <p:cNvPr id="857" name="Google Shape;857;g2e69ef261be_0_351"/>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Conclusions</a:t>
            </a:r>
            <a:endParaRPr/>
          </a:p>
        </p:txBody>
      </p:sp>
      <p:sp>
        <p:nvSpPr>
          <p:cNvPr id="858" name="Google Shape;858;g2e69ef261be_0_351"/>
          <p:cNvSpPr txBox="1"/>
          <p:nvPr>
            <p:ph idx="1" type="body"/>
          </p:nvPr>
        </p:nvSpPr>
        <p:spPr>
          <a:xfrm>
            <a:off x="407989" y="1592263"/>
            <a:ext cx="11376000" cy="4608600"/>
          </a:xfrm>
          <a:prstGeom prst="rect">
            <a:avLst/>
          </a:prstGeom>
          <a:noFill/>
          <a:ln>
            <a:noFill/>
          </a:ln>
        </p:spPr>
        <p:txBody>
          <a:bodyPr anchorCtr="0" anchor="t" bIns="0" lIns="0" spcFirstLastPara="1" rIns="0" wrap="square" tIns="0">
            <a:noAutofit/>
          </a:bodyPr>
          <a:lstStyle/>
          <a:p>
            <a:pPr indent="-342900" lvl="0" marL="457200" rtl="0" algn="l">
              <a:lnSpc>
                <a:spcPct val="90000"/>
              </a:lnSpc>
              <a:spcBef>
                <a:spcPts val="0"/>
              </a:spcBef>
              <a:spcAft>
                <a:spcPts val="0"/>
              </a:spcAft>
              <a:buSzPts val="1800"/>
              <a:buChar char="•"/>
            </a:pPr>
            <a:r>
              <a:rPr b="0" lang="en-US" sz="1800"/>
              <a:t>The operation of the Beam Gas instruments at IR4 was benchmarked successfully for:</a:t>
            </a:r>
            <a:endParaRPr b="0" sz="1800"/>
          </a:p>
          <a:p>
            <a:pPr indent="-342900" lvl="1" marL="914400" rtl="0" algn="l">
              <a:lnSpc>
                <a:spcPct val="90000"/>
              </a:lnSpc>
              <a:spcBef>
                <a:spcPts val="0"/>
              </a:spcBef>
              <a:spcAft>
                <a:spcPts val="0"/>
              </a:spcAft>
              <a:buSzPts val="1800"/>
              <a:buChar char="•"/>
            </a:pPr>
            <a:r>
              <a:rPr lang="en-US"/>
              <a:t>The Beam Gas Vertex (BGV) demonstrator in Run 2 (2015-2018)</a:t>
            </a:r>
            <a:endParaRPr/>
          </a:p>
          <a:p>
            <a:pPr indent="-342900" lvl="1" marL="914400" rtl="0" algn="l">
              <a:lnSpc>
                <a:spcPct val="90000"/>
              </a:lnSpc>
              <a:spcBef>
                <a:spcPts val="0"/>
              </a:spcBef>
              <a:spcAft>
                <a:spcPts val="0"/>
              </a:spcAft>
              <a:buSzPts val="1800"/>
              <a:buChar char="•"/>
            </a:pPr>
            <a:r>
              <a:rPr lang="en-US"/>
              <a:t>The Beam Gas Curtain (BGC) demonstrator in Run 3 (2022-to date)</a:t>
            </a:r>
            <a:endParaRPr/>
          </a:p>
          <a:p>
            <a:pPr indent="0" lvl="0" marL="457200" rtl="0" algn="l">
              <a:lnSpc>
                <a:spcPct val="90000"/>
              </a:lnSpc>
              <a:spcBef>
                <a:spcPts val="0"/>
              </a:spcBef>
              <a:spcAft>
                <a:spcPts val="0"/>
              </a:spcAft>
              <a:buSzPts val="2800"/>
              <a:buNone/>
            </a:pPr>
            <a:r>
              <a:rPr b="0" lang="en-US" sz="1800"/>
              <a:t>revealing no concerns in terms of quench or TID lifetime degradation for the magnets, but other equipment (e.g. electronics) could suffer radiation damage.</a:t>
            </a:r>
            <a:endParaRPr b="0" sz="1800"/>
          </a:p>
          <a:p>
            <a:pPr indent="0" lvl="0" marL="457200" rtl="0" algn="l">
              <a:lnSpc>
                <a:spcPct val="90000"/>
              </a:lnSpc>
              <a:spcBef>
                <a:spcPts val="0"/>
              </a:spcBef>
              <a:spcAft>
                <a:spcPts val="0"/>
              </a:spcAft>
              <a:buSzPts val="2800"/>
              <a:buNone/>
            </a:pPr>
            <a:r>
              <a:t/>
            </a:r>
            <a:endParaRPr b="0" sz="1800"/>
          </a:p>
          <a:p>
            <a:pPr indent="-342900" lvl="0" marL="457200" rtl="0" algn="l">
              <a:lnSpc>
                <a:spcPct val="90000"/>
              </a:lnSpc>
              <a:spcBef>
                <a:spcPts val="0"/>
              </a:spcBef>
              <a:spcAft>
                <a:spcPts val="0"/>
              </a:spcAft>
              <a:buSzPts val="1800"/>
              <a:buChar char="•"/>
            </a:pPr>
            <a:r>
              <a:rPr b="0" lang="en-US" sz="1800"/>
              <a:t>The Timepix3 Radiation Monitor was successfully calibrated in several test campaign and deployed across the CERN accelerator complex, in particular at LHC IR4, confirming its operation as standard radiation monitor with lower detection threshold.</a:t>
            </a:r>
            <a:endParaRPr b="0" sz="1800"/>
          </a:p>
          <a:p>
            <a:pPr indent="0" lvl="0" marL="457200" rtl="0" algn="l">
              <a:lnSpc>
                <a:spcPct val="90000"/>
              </a:lnSpc>
              <a:spcBef>
                <a:spcPts val="0"/>
              </a:spcBef>
              <a:spcAft>
                <a:spcPts val="0"/>
              </a:spcAft>
              <a:buSzPts val="2800"/>
              <a:buNone/>
            </a:pPr>
            <a:r>
              <a:t/>
            </a:r>
            <a:endParaRPr b="0" sz="1800"/>
          </a:p>
          <a:p>
            <a:pPr indent="-342900" lvl="0" marL="457200" rtl="0" algn="l">
              <a:lnSpc>
                <a:spcPct val="90000"/>
              </a:lnSpc>
              <a:spcBef>
                <a:spcPts val="0"/>
              </a:spcBef>
              <a:spcAft>
                <a:spcPts val="0"/>
              </a:spcAft>
              <a:buSzPts val="1800"/>
              <a:buChar char="•"/>
            </a:pPr>
            <a:r>
              <a:rPr b="0" lang="en-US" sz="1800"/>
              <a:t>Amongst the possible new capabilities for the detector are:</a:t>
            </a:r>
            <a:endParaRPr b="0" sz="1800"/>
          </a:p>
          <a:p>
            <a:pPr indent="-342900" lvl="1" marL="914400" rtl="0" algn="l">
              <a:lnSpc>
                <a:spcPct val="90000"/>
              </a:lnSpc>
              <a:spcBef>
                <a:spcPts val="0"/>
              </a:spcBef>
              <a:spcAft>
                <a:spcPts val="0"/>
              </a:spcAft>
              <a:buSzPts val="1800"/>
              <a:buChar char="•"/>
            </a:pPr>
            <a:r>
              <a:rPr lang="en-US"/>
              <a:t>Linear Energy Transfer (LET) detector -&gt; Particle IDentification (PID).</a:t>
            </a:r>
            <a:endParaRPr/>
          </a:p>
          <a:p>
            <a:pPr indent="-342900" lvl="1" marL="914400" rtl="0" algn="l">
              <a:lnSpc>
                <a:spcPct val="90000"/>
              </a:lnSpc>
              <a:spcBef>
                <a:spcPts val="0"/>
              </a:spcBef>
              <a:spcAft>
                <a:spcPts val="0"/>
              </a:spcAft>
              <a:buSzPts val="1800"/>
              <a:buChar char="•"/>
            </a:pPr>
            <a:r>
              <a:rPr lang="en-US"/>
              <a:t>Radiation source locator.</a:t>
            </a:r>
            <a:endParaRPr/>
          </a:p>
        </p:txBody>
      </p:sp>
      <p:sp>
        <p:nvSpPr>
          <p:cNvPr id="859" name="Google Shape;859;g2e69ef261be_0_351"/>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58">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58">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58">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58">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58">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58">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58">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58">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58">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58">
                                            <p:txEl>
                                              <p:pRg end="9" st="9"/>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3" name="Shape 863"/>
        <p:cNvGrpSpPr/>
        <p:nvPr/>
      </p:nvGrpSpPr>
      <p:grpSpPr>
        <a:xfrm>
          <a:off x="0" y="0"/>
          <a:ext cx="0" cy="0"/>
          <a:chOff x="0" y="0"/>
          <a:chExt cx="0" cy="0"/>
        </a:xfrm>
      </p:grpSpPr>
      <p:pic>
        <p:nvPicPr>
          <p:cNvPr id="864" name="Google Shape;864;g2e69ef261be_0_358"/>
          <p:cNvPicPr preferRelativeResize="0"/>
          <p:nvPr/>
        </p:nvPicPr>
        <p:blipFill rotWithShape="1">
          <a:blip r:embed="rId3">
            <a:alphaModFix/>
          </a:blip>
          <a:srcRect b="0" l="0" r="0" t="0"/>
          <a:stretch/>
        </p:blipFill>
        <p:spPr>
          <a:xfrm>
            <a:off x="698300" y="620675"/>
            <a:ext cx="4693876" cy="4965425"/>
          </a:xfrm>
          <a:prstGeom prst="rect">
            <a:avLst/>
          </a:prstGeom>
          <a:noFill/>
          <a:ln>
            <a:noFill/>
          </a:ln>
        </p:spPr>
      </p:pic>
      <p:pic>
        <p:nvPicPr>
          <p:cNvPr id="865" name="Google Shape;865;g2e69ef261be_0_358"/>
          <p:cNvPicPr preferRelativeResize="0"/>
          <p:nvPr/>
        </p:nvPicPr>
        <p:blipFill rotWithShape="1">
          <a:blip r:embed="rId4">
            <a:alphaModFix/>
          </a:blip>
          <a:srcRect b="0" l="0" r="0" t="0"/>
          <a:stretch/>
        </p:blipFill>
        <p:spPr>
          <a:xfrm>
            <a:off x="1411725" y="3285400"/>
            <a:ext cx="411850" cy="309375"/>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9" name="Shape 869"/>
        <p:cNvGrpSpPr/>
        <p:nvPr/>
      </p:nvGrpSpPr>
      <p:grpSpPr>
        <a:xfrm>
          <a:off x="0" y="0"/>
          <a:ext cx="0" cy="0"/>
          <a:chOff x="0" y="0"/>
          <a:chExt cx="0" cy="0"/>
        </a:xfrm>
      </p:grpSpPr>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pic>
        <p:nvPicPr>
          <p:cNvPr id="226" name="Google Shape;226;g31bff6b3820_0_11"/>
          <p:cNvPicPr preferRelativeResize="0"/>
          <p:nvPr/>
        </p:nvPicPr>
        <p:blipFill>
          <a:blip r:embed="rId3">
            <a:alphaModFix/>
          </a:blip>
          <a:stretch>
            <a:fillRect/>
          </a:stretch>
        </p:blipFill>
        <p:spPr>
          <a:xfrm>
            <a:off x="2057866" y="714924"/>
            <a:ext cx="9306986" cy="5600975"/>
          </a:xfrm>
          <a:prstGeom prst="rect">
            <a:avLst/>
          </a:prstGeom>
          <a:noFill/>
          <a:ln>
            <a:noFill/>
          </a:ln>
        </p:spPr>
      </p:pic>
      <p:sp>
        <p:nvSpPr>
          <p:cNvPr id="227" name="Google Shape;227;g31bff6b3820_0_11"/>
          <p:cNvSpPr/>
          <p:nvPr/>
        </p:nvSpPr>
        <p:spPr>
          <a:xfrm>
            <a:off x="10609200" y="6356520"/>
            <a:ext cx="972300" cy="364200"/>
          </a:xfrm>
          <a:prstGeom prst="rect">
            <a:avLst/>
          </a:prstGeom>
          <a:noFill/>
          <a:ln>
            <a:noFill/>
          </a:ln>
        </p:spPr>
        <p:txBody>
          <a:bodyPr anchorCtr="0" anchor="ctr" bIns="45000" lIns="90000" spcFirstLastPara="1" rIns="90000" wrap="square" tIns="450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729FCF"/>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
        <p:nvSpPr>
          <p:cNvPr id="228" name="Google Shape;228;g31bff6b3820_0_11"/>
          <p:cNvSpPr txBox="1"/>
          <p:nvPr>
            <p:ph idx="12" type="sldNum"/>
          </p:nvPr>
        </p:nvSpPr>
        <p:spPr>
          <a:xfrm>
            <a:off x="11369352" y="6408000"/>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Clr>
                <a:srgbClr val="000000"/>
              </a:buClr>
              <a:buSzPts val="1050"/>
              <a:buFont typeface="Arial"/>
              <a:buNone/>
            </a:pPr>
            <a:fld id="{00000000-1234-1234-1234-123412341234}" type="slidenum">
              <a:rPr lang="en-US"/>
              <a:t>‹#›</a:t>
            </a:fld>
            <a:endParaRPr/>
          </a:p>
        </p:txBody>
      </p:sp>
      <p:sp>
        <p:nvSpPr>
          <p:cNvPr id="229" name="Google Shape;229;g31bff6b3820_0_11"/>
          <p:cNvSpPr txBox="1"/>
          <p:nvPr>
            <p:ph idx="4294967295" type="title"/>
          </p:nvPr>
        </p:nvSpPr>
        <p:spPr>
          <a:xfrm>
            <a:off x="560388" y="5259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3600"/>
              <a:buNone/>
            </a:pPr>
            <a:r>
              <a:rPr lang="en-US"/>
              <a:t>BGI Pixel setup: block diagram</a:t>
            </a:r>
            <a:endParaRPr/>
          </a:p>
          <a:p>
            <a:pPr indent="0" lvl="0" marL="0" rtl="0" algn="l">
              <a:lnSpc>
                <a:spcPct val="90000"/>
              </a:lnSpc>
              <a:spcBef>
                <a:spcPts val="0"/>
              </a:spcBef>
              <a:spcAft>
                <a:spcPts val="0"/>
              </a:spcAft>
              <a:buSzPts val="3600"/>
              <a:buNone/>
            </a:pPr>
            <a:r>
              <a:t/>
            </a:r>
            <a:endParaRPr/>
          </a:p>
          <a:p>
            <a:pPr indent="0" lvl="0" marL="0" rtl="0" algn="l">
              <a:lnSpc>
                <a:spcPct val="90000"/>
              </a:lnSpc>
              <a:spcBef>
                <a:spcPts val="0"/>
              </a:spcBef>
              <a:spcAft>
                <a:spcPts val="0"/>
              </a:spcAft>
              <a:buClr>
                <a:schemeClr val="dk1"/>
              </a:buClr>
              <a:buSzPts val="3600"/>
              <a:buFont typeface="Arial"/>
              <a:buNone/>
            </a:pPr>
            <a:r>
              <a:t/>
            </a:r>
            <a:endParaRPr/>
          </a:p>
        </p:txBody>
      </p:sp>
      <p:pic>
        <p:nvPicPr>
          <p:cNvPr id="230" name="Google Shape;230;g31bff6b3820_0_11"/>
          <p:cNvPicPr preferRelativeResize="0"/>
          <p:nvPr/>
        </p:nvPicPr>
        <p:blipFill rotWithShape="1">
          <a:blip r:embed="rId4">
            <a:alphaModFix/>
          </a:blip>
          <a:srcRect b="0" l="0" r="0" t="0"/>
          <a:stretch/>
        </p:blipFill>
        <p:spPr>
          <a:xfrm>
            <a:off x="-2" y="4061775"/>
            <a:ext cx="3568000" cy="2433850"/>
          </a:xfrm>
          <a:prstGeom prst="rect">
            <a:avLst/>
          </a:prstGeom>
          <a:noFill/>
          <a:ln>
            <a:noFill/>
          </a:ln>
        </p:spPr>
      </p:pic>
      <p:sp>
        <p:nvSpPr>
          <p:cNvPr id="231" name="Google Shape;231;g31bff6b3820_0_11"/>
          <p:cNvSpPr txBox="1"/>
          <p:nvPr/>
        </p:nvSpPr>
        <p:spPr>
          <a:xfrm>
            <a:off x="0" y="6449100"/>
            <a:ext cx="4034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Setup developed by CERN SY/BI group</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4" name="Shape 874"/>
        <p:cNvGrpSpPr/>
        <p:nvPr/>
      </p:nvGrpSpPr>
      <p:grpSpPr>
        <a:xfrm>
          <a:off x="0" y="0"/>
          <a:ext cx="0" cy="0"/>
          <a:chOff x="0" y="0"/>
          <a:chExt cx="0" cy="0"/>
        </a:xfrm>
      </p:grpSpPr>
      <p:sp>
        <p:nvSpPr>
          <p:cNvPr id="875" name="Google Shape;875;g2e69ef261be_0_365"/>
          <p:cNvSpPr txBox="1"/>
          <p:nvPr>
            <p:ph type="ctrTitle"/>
          </p:nvPr>
        </p:nvSpPr>
        <p:spPr>
          <a:xfrm>
            <a:off x="407987" y="3429000"/>
            <a:ext cx="11376000" cy="21534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5000"/>
              <a:buNone/>
            </a:pPr>
            <a:r>
              <a:rPr lang="en-US"/>
              <a:t>Backup slides</a:t>
            </a:r>
            <a:endParaRPr/>
          </a:p>
        </p:txBody>
      </p:sp>
      <p:sp>
        <p:nvSpPr>
          <p:cNvPr id="876" name="Google Shape;876;g2e69ef261be_0_365"/>
          <p:cNvSpPr txBox="1"/>
          <p:nvPr>
            <p:ph idx="1" type="subTitle"/>
          </p:nvPr>
        </p:nvSpPr>
        <p:spPr>
          <a:xfrm>
            <a:off x="407988" y="5700251"/>
            <a:ext cx="11376000" cy="8037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1800"/>
              </a:spcBef>
              <a:spcAft>
                <a:spcPts val="0"/>
              </a:spcAft>
              <a:buSzPts val="2000"/>
              <a:buNone/>
            </a:pPr>
            <a:r>
              <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1" name="Shape 881"/>
        <p:cNvGrpSpPr/>
        <p:nvPr/>
      </p:nvGrpSpPr>
      <p:grpSpPr>
        <a:xfrm>
          <a:off x="0" y="0"/>
          <a:ext cx="0" cy="0"/>
          <a:chOff x="0" y="0"/>
          <a:chExt cx="0" cy="0"/>
        </a:xfrm>
      </p:grpSpPr>
      <p:sp>
        <p:nvSpPr>
          <p:cNvPr id="882" name="Google Shape;882;g2e7233ab130_0_73"/>
          <p:cNvSpPr txBox="1"/>
          <p:nvPr>
            <p:ph type="title"/>
          </p:nvPr>
        </p:nvSpPr>
        <p:spPr>
          <a:xfrm>
            <a:off x="609600" y="233493"/>
            <a:ext cx="10969200" cy="715800"/>
          </a:xfrm>
          <a:prstGeom prst="rect">
            <a:avLst/>
          </a:prstGeom>
          <a:noFill/>
          <a:ln>
            <a:noFill/>
          </a:ln>
        </p:spPr>
        <p:txBody>
          <a:bodyPr anchorCtr="0" anchor="ctr" bIns="45700" lIns="45700" spcFirstLastPara="1" rIns="45700" wrap="square" tIns="45700">
            <a:normAutofit/>
          </a:bodyPr>
          <a:lstStyle/>
          <a:p>
            <a:pPr indent="0" lvl="0" marL="0" rtl="0" algn="l">
              <a:lnSpc>
                <a:spcPct val="100000"/>
              </a:lnSpc>
              <a:spcBef>
                <a:spcPts val="0"/>
              </a:spcBef>
              <a:spcAft>
                <a:spcPts val="0"/>
              </a:spcAft>
              <a:buSzPts val="1800"/>
              <a:buNone/>
            </a:pPr>
            <a:r>
              <a:t/>
            </a:r>
            <a:endParaRPr/>
          </a:p>
        </p:txBody>
      </p:sp>
      <p:sp>
        <p:nvSpPr>
          <p:cNvPr id="883" name="Google Shape;883;g2e7233ab130_0_73"/>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graphicFrame>
        <p:nvGraphicFramePr>
          <p:cNvPr id="884" name="Google Shape;884;g2e7233ab130_0_73"/>
          <p:cNvGraphicFramePr/>
          <p:nvPr/>
        </p:nvGraphicFramePr>
        <p:xfrm>
          <a:off x="104825" y="1720950"/>
          <a:ext cx="3000000" cy="3000000"/>
        </p:xfrm>
        <a:graphic>
          <a:graphicData uri="http://schemas.openxmlformats.org/drawingml/2006/table">
            <a:tbl>
              <a:tblPr>
                <a:noFill/>
                <a:tableStyleId>{3A7380E0-F9CE-4B69-BFE4-80A582802992}</a:tableStyleId>
              </a:tblPr>
              <a:tblGrid>
                <a:gridCol w="1500675"/>
                <a:gridCol w="661275"/>
                <a:gridCol w="615875"/>
                <a:gridCol w="615750"/>
                <a:gridCol w="707275"/>
              </a:tblGrid>
              <a:tr h="24765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19050" marB="19050" marR="28575" marL="28575" anchor="ctr">
                    <a:lnB cap="flat" cmpd="sng" w="9525">
                      <a:solidFill>
                        <a:srgbClr val="000000"/>
                      </a:solidFill>
                      <a:prstDash val="solid"/>
                      <a:round/>
                      <a:headEnd len="sm" w="sm" type="none"/>
                      <a:tailEnd len="sm" w="sm" type="none"/>
                    </a:lnB>
                    <a:solidFill>
                      <a:srgbClr val="A9B7C6"/>
                    </a:solidFill>
                    <a:extLst>
                      <a:ext uri="http://customooxmlschemas.google.com/">
                        <go:slidesCustomData xmlns:go="http://customooxmlschemas.google.com/" cellId="884:0:0"/>
                      </a:ext>
                    </a:extLst>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19050" marB="19050" marR="28575" marL="28575" anchor="ctr">
                    <a:lnB cap="flat" cmpd="sng" w="9525">
                      <a:solidFill>
                        <a:srgbClr val="000000"/>
                      </a:solidFill>
                      <a:prstDash val="solid"/>
                      <a:round/>
                      <a:headEnd len="sm" w="sm" type="none"/>
                      <a:tailEnd len="sm" w="sm" type="none"/>
                    </a:lnB>
                    <a:solidFill>
                      <a:srgbClr val="A9B7C6"/>
                    </a:solidFill>
                    <a:extLst>
                      <a:ext uri="http://customooxmlschemas.google.com/">
                        <go:slidesCustomData xmlns:go="http://customooxmlschemas.google.com/" cellId="884:0:1"/>
                      </a:ext>
                    </a:extLst>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19050" marB="19050" marR="28575" marL="28575" anchor="ctr">
                    <a:lnB cap="flat" cmpd="sng" w="9525">
                      <a:solidFill>
                        <a:srgbClr val="000000"/>
                      </a:solidFill>
                      <a:prstDash val="solid"/>
                      <a:round/>
                      <a:headEnd len="sm" w="sm" type="none"/>
                      <a:tailEnd len="sm" w="sm" type="none"/>
                    </a:lnB>
                    <a:solidFill>
                      <a:srgbClr val="A9B7C6"/>
                    </a:solidFill>
                    <a:extLst>
                      <a:ext uri="http://customooxmlschemas.google.com/">
                        <go:slidesCustomData xmlns:go="http://customooxmlschemas.google.com/" cellId="884:0:2"/>
                      </a:ext>
                    </a:extLst>
                  </a:tcPr>
                </a:tc>
                <a:tc>
                  <a:txBody>
                    <a:bodyPr/>
                    <a:lstStyle/>
                    <a:p>
                      <a:pPr indent="0" lvl="0" marL="0" marR="0" rtl="0" algn="ctr">
                        <a:lnSpc>
                          <a:spcPct val="115000"/>
                        </a:lnSpc>
                        <a:spcBef>
                          <a:spcPts val="0"/>
                        </a:spcBef>
                        <a:spcAft>
                          <a:spcPts val="0"/>
                        </a:spcAft>
                        <a:buClr>
                          <a:srgbClr val="000000"/>
                        </a:buClr>
                        <a:buSzPts val="1400"/>
                        <a:buFont typeface="Arial"/>
                        <a:buNone/>
                      </a:pPr>
                      <a:r>
                        <a:rPr b="1" lang="en-US" sz="1400" u="none" cap="none" strike="noStrike"/>
                        <a:t>LHC</a:t>
                      </a:r>
                      <a:endParaRPr b="1" sz="1400" u="none" cap="none" strike="noStrike"/>
                    </a:p>
                  </a:txBody>
                  <a:tcPr marT="19050" marB="19050" marR="28575" marL="28575" anchor="ctr">
                    <a:lnB cap="flat" cmpd="sng" w="9525">
                      <a:solidFill>
                        <a:srgbClr val="000000"/>
                      </a:solidFill>
                      <a:prstDash val="solid"/>
                      <a:round/>
                      <a:headEnd len="sm" w="sm" type="none"/>
                      <a:tailEnd len="sm" w="sm" type="none"/>
                    </a:lnB>
                    <a:solidFill>
                      <a:srgbClr val="A9B7C6"/>
                    </a:solidFill>
                    <a:extLst>
                      <a:ext uri="http://customooxmlschemas.google.com/">
                        <go:slidesCustomData xmlns:go="http://customooxmlschemas.google.com/" cellId="884:0:3"/>
                      </a:ext>
                    </a:extLst>
                  </a:tcPr>
                </a:tc>
                <a:tc>
                  <a:txBody>
                    <a:bodyPr/>
                    <a:lstStyle/>
                    <a:p>
                      <a:pPr indent="0" lvl="0" marL="0" marR="0" rtl="0" algn="ctr">
                        <a:lnSpc>
                          <a:spcPct val="115000"/>
                        </a:lnSpc>
                        <a:spcBef>
                          <a:spcPts val="0"/>
                        </a:spcBef>
                        <a:spcAft>
                          <a:spcPts val="0"/>
                        </a:spcAft>
                        <a:buClr>
                          <a:srgbClr val="000000"/>
                        </a:buClr>
                        <a:buSzPts val="1400"/>
                        <a:buFont typeface="Arial"/>
                        <a:buNone/>
                      </a:pPr>
                      <a:r>
                        <a:rPr b="1" lang="en-US" sz="1400" u="none" cap="none" strike="noStrike"/>
                        <a:t>HL-</a:t>
                      </a:r>
                      <a:br>
                        <a:rPr b="1" lang="en-US" sz="1400" u="none" cap="none" strike="noStrike"/>
                      </a:br>
                      <a:r>
                        <a:rPr b="1" lang="en-US" sz="1400" u="none" cap="none" strike="noStrike"/>
                        <a:t>LHC</a:t>
                      </a:r>
                      <a:endParaRPr b="1" sz="1400" u="none" cap="none" strike="noStrike"/>
                    </a:p>
                  </a:txBody>
                  <a:tcPr marT="19050" marB="19050" marR="28575" marL="28575" anchor="ctr">
                    <a:lnB cap="flat" cmpd="sng" w="9525">
                      <a:solidFill>
                        <a:srgbClr val="000000"/>
                      </a:solidFill>
                      <a:prstDash val="solid"/>
                      <a:round/>
                      <a:headEnd len="sm" w="sm" type="none"/>
                      <a:tailEnd len="sm" w="sm" type="none"/>
                    </a:lnB>
                    <a:solidFill>
                      <a:srgbClr val="A9B7C6"/>
                    </a:solidFill>
                    <a:extLst>
                      <a:ext uri="http://customooxmlschemas.google.com/">
                        <go:slidesCustomData xmlns:go="http://customooxmlschemas.google.com/" cellId="884:0:4"/>
                      </a:ext>
                    </a:extLst>
                  </a:tcPr>
                </a:tc>
              </a:tr>
              <a:tr h="247650">
                <a:tc>
                  <a:txBody>
                    <a:bodyPr/>
                    <a:lstStyle/>
                    <a:p>
                      <a:pPr indent="0" lvl="0" marL="0" marR="0" rtl="0" algn="ctr">
                        <a:lnSpc>
                          <a:spcPct val="115000"/>
                        </a:lnSpc>
                        <a:spcBef>
                          <a:spcPts val="0"/>
                        </a:spcBef>
                        <a:spcAft>
                          <a:spcPts val="0"/>
                        </a:spcAft>
                        <a:buClr>
                          <a:srgbClr val="000000"/>
                        </a:buClr>
                        <a:buSzPts val="1400"/>
                        <a:buFont typeface="Arial"/>
                        <a:buNone/>
                      </a:pPr>
                      <a:r>
                        <a:rPr b="1" lang="en-US" sz="1400" u="none" cap="none" strike="noStrike"/>
                        <a:t>Magnets</a:t>
                      </a:r>
                      <a:endParaRPr b="1"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A9B7C6"/>
                    </a:solidFill>
                    <a:extLst>
                      <a:ext uri="http://customooxmlschemas.google.com/">
                        <go:slidesCustomData xmlns:go="http://customooxmlschemas.google.com/" cellId="884:1:0"/>
                      </a:ext>
                    </a:extLst>
                  </a:tcPr>
                </a:tc>
                <a:tc>
                  <a:txBody>
                    <a:bodyPr/>
                    <a:lstStyle/>
                    <a:p>
                      <a:pPr indent="0" lvl="0" marL="0" marR="0" rtl="0" algn="ctr">
                        <a:lnSpc>
                          <a:spcPct val="115000"/>
                        </a:lnSpc>
                        <a:spcBef>
                          <a:spcPts val="0"/>
                        </a:spcBef>
                        <a:spcAft>
                          <a:spcPts val="0"/>
                        </a:spcAft>
                        <a:buClr>
                          <a:srgbClr val="000000"/>
                        </a:buClr>
                        <a:buSzPts val="1400"/>
                        <a:buFont typeface="Arial"/>
                        <a:buNone/>
                      </a:pPr>
                      <a:r>
                        <a:rPr b="1" lang="en-US" sz="1400" u="none" cap="none" strike="noStrike"/>
                        <a:t>d IP [m]</a:t>
                      </a:r>
                      <a:endParaRPr b="1"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A9B7C6"/>
                    </a:solidFill>
                    <a:extLst>
                      <a:ext uri="http://customooxmlschemas.google.com/">
                        <go:slidesCustomData xmlns:go="http://customooxmlschemas.google.com/" cellId="884:1:1"/>
                      </a:ext>
                    </a:extLst>
                  </a:tcPr>
                </a:tc>
                <a:tc>
                  <a:txBody>
                    <a:bodyPr/>
                    <a:lstStyle/>
                    <a:p>
                      <a:pPr indent="0" lvl="0" marL="0" marR="0" rtl="0" algn="ctr">
                        <a:lnSpc>
                          <a:spcPct val="115000"/>
                        </a:lnSpc>
                        <a:spcBef>
                          <a:spcPts val="0"/>
                        </a:spcBef>
                        <a:spcAft>
                          <a:spcPts val="0"/>
                        </a:spcAft>
                        <a:buClr>
                          <a:srgbClr val="000000"/>
                        </a:buClr>
                        <a:buSzPts val="1400"/>
                        <a:buFont typeface="Arial"/>
                        <a:buNone/>
                      </a:pPr>
                      <a:r>
                        <a:rPr b="1" lang="en-US" sz="1400" u="none" cap="none" strike="noStrike"/>
                        <a:t>d BGC [m]</a:t>
                      </a:r>
                      <a:endParaRPr b="1"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A9B7C6"/>
                    </a:solidFill>
                    <a:extLst>
                      <a:ext uri="http://customooxmlschemas.google.com/">
                        <go:slidesCustomData xmlns:go="http://customooxmlschemas.google.com/" cellId="884:1:2"/>
                      </a:ext>
                    </a:extLst>
                  </a:tcPr>
                </a:tc>
                <a:tc gridSpan="2">
                  <a:txBody>
                    <a:bodyPr/>
                    <a:lstStyle/>
                    <a:p>
                      <a:pPr indent="0" lvl="0" marL="0" marR="0" rtl="0" algn="ctr">
                        <a:lnSpc>
                          <a:spcPct val="115000"/>
                        </a:lnSpc>
                        <a:spcBef>
                          <a:spcPts val="0"/>
                        </a:spcBef>
                        <a:spcAft>
                          <a:spcPts val="0"/>
                        </a:spcAft>
                        <a:buClr>
                          <a:srgbClr val="000000"/>
                        </a:buClr>
                        <a:buSzPts val="1400"/>
                        <a:buFont typeface="Arial"/>
                        <a:buNone/>
                      </a:pPr>
                      <a:r>
                        <a:rPr b="1" lang="en-US" sz="1400" u="none" cap="none" strike="noStrike"/>
                        <a:t>Total Power [mW]</a:t>
                      </a:r>
                      <a:endParaRPr b="1"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A9B7C6"/>
                    </a:solidFill>
                    <a:extLst>
                      <a:ext uri="http://customooxmlschemas.google.com/">
                        <go:slidesCustomData xmlns:go="http://customooxmlschemas.google.com/" cellId="884:1:3"/>
                      </a:ext>
                    </a:extLst>
                  </a:tcPr>
                </a:tc>
                <a:tc hMerge="1"/>
              </a:tr>
              <a:tr h="247650">
                <a:tc>
                  <a:txBody>
                    <a:bodyPr/>
                    <a:lstStyle/>
                    <a:p>
                      <a:pPr indent="0" lvl="0" marL="0" marR="0" rtl="0" algn="ctr">
                        <a:lnSpc>
                          <a:spcPct val="115000"/>
                        </a:lnSpc>
                        <a:spcBef>
                          <a:spcPts val="0"/>
                        </a:spcBef>
                        <a:spcAft>
                          <a:spcPts val="0"/>
                        </a:spcAft>
                        <a:buClr>
                          <a:srgbClr val="000000"/>
                        </a:buClr>
                        <a:buSzPts val="1400"/>
                        <a:buFont typeface="Arial"/>
                        <a:buNone/>
                      </a:pPr>
                      <a:r>
                        <a:rPr lang="en-US" sz="1400" u="none" cap="none" strike="noStrike"/>
                        <a:t>MBRS 5L4</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solidFill>
                      <a:srgbClr val="D9D9D9"/>
                    </a:solidFill>
                    <a:extLst>
                      <a:ext uri="http://customooxmlschemas.google.com/">
                        <go:slidesCustomData xmlns:go="http://customooxmlschemas.google.com/" cellId="884:2:0"/>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-56.7</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solidFill>
                      <a:srgbClr val="D9D9D9"/>
                    </a:solidFill>
                    <a:extLst>
                      <a:ext uri="http://customooxmlschemas.google.com/">
                        <go:slidesCustomData xmlns:go="http://customooxmlschemas.google.com/" cellId="884:2:1"/>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-14.2</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solidFill>
                      <a:srgbClr val="D9D9D9"/>
                    </a:solidFill>
                    <a:extLst>
                      <a:ext uri="http://customooxmlschemas.google.com/">
                        <go:slidesCustomData xmlns:go="http://customooxmlschemas.google.com/" cellId="884:2:2"/>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0</a:t>
                      </a:r>
                      <a:endParaRPr sz="1400" u="none" cap="none" strike="noStrike"/>
                    </a:p>
                  </a:txBody>
                  <a:tcPr marT="19050" marB="19050" marR="28575" marL="28575" anchor="ctr">
                    <a:lnL cap="flat" cmpd="sng" w="9525">
                      <a:solidFill>
                        <a:srgbClr val="000000"/>
                      </a:solidFill>
                      <a:prstDash val="solid"/>
                      <a:round/>
                      <a:headEnd len="sm" w="sm" type="none"/>
                      <a:tailEnd len="sm" w="sm" type="none"/>
                    </a:lnL>
                    <a:lnT cap="flat" cmpd="sng" w="9525">
                      <a:solidFill>
                        <a:srgbClr val="000000"/>
                      </a:solidFill>
                      <a:prstDash val="solid"/>
                      <a:round/>
                      <a:headEnd len="sm" w="sm" type="none"/>
                      <a:tailEnd len="sm" w="sm" type="none"/>
                    </a:lnT>
                    <a:solidFill>
                      <a:srgbClr val="D9D9D9"/>
                    </a:solidFill>
                    <a:extLst>
                      <a:ext uri="http://customooxmlschemas.google.com/">
                        <go:slidesCustomData xmlns:go="http://customooxmlschemas.google.com/" cellId="884:2:3"/>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0</a:t>
                      </a:r>
                      <a:endParaRPr sz="1400" u="none" cap="none" strike="noStrike"/>
                    </a:p>
                  </a:txBody>
                  <a:tcPr marT="19050" marB="19050" marR="28575" marL="28575" anchor="ctr">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solidFill>
                      <a:srgbClr val="D9D9D9"/>
                    </a:solidFill>
                    <a:extLst>
                      <a:ext uri="http://customooxmlschemas.google.com/">
                        <go:slidesCustomData xmlns:go="http://customooxmlschemas.google.com/" cellId="884:2:4"/>
                      </a:ext>
                    </a:extLst>
                  </a:tcPr>
                </a:tc>
              </a:tr>
              <a:tr h="247650">
                <a:tc>
                  <a:txBody>
                    <a:bodyPr/>
                    <a:lstStyle/>
                    <a:p>
                      <a:pPr indent="0" lvl="0" marL="0" marR="0" rtl="0" algn="ctr">
                        <a:lnSpc>
                          <a:spcPct val="115000"/>
                        </a:lnSpc>
                        <a:spcBef>
                          <a:spcPts val="0"/>
                        </a:spcBef>
                        <a:spcAft>
                          <a:spcPts val="0"/>
                        </a:spcAft>
                        <a:buClr>
                          <a:srgbClr val="000000"/>
                        </a:buClr>
                        <a:buSzPts val="1400"/>
                        <a:buFont typeface="Arial"/>
                        <a:buNone/>
                      </a:pPr>
                      <a:r>
                        <a:rPr lang="en-US" sz="1400" u="none" cap="none" strike="noStrike"/>
                        <a:t>ACSCA 2 5L4</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3:0"/>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-15.4</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3:1"/>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27.1</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3:2"/>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27.5</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3:3"/>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60.2</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3:4"/>
                      </a:ext>
                    </a:extLst>
                  </a:tcPr>
                </a:tc>
              </a:tr>
              <a:tr h="247650">
                <a:tc>
                  <a:txBody>
                    <a:bodyPr/>
                    <a:lstStyle/>
                    <a:p>
                      <a:pPr indent="0" lvl="0" marL="0" marR="0" rtl="0" algn="ctr">
                        <a:lnSpc>
                          <a:spcPct val="115000"/>
                        </a:lnSpc>
                        <a:spcBef>
                          <a:spcPts val="0"/>
                        </a:spcBef>
                        <a:spcAft>
                          <a:spcPts val="0"/>
                        </a:spcAft>
                        <a:buClr>
                          <a:srgbClr val="000000"/>
                        </a:buClr>
                        <a:buSzPts val="1400"/>
                        <a:buFont typeface="Arial"/>
                        <a:buNone/>
                      </a:pPr>
                      <a:r>
                        <a:rPr lang="en-US" sz="1400" u="none" cap="none" strike="noStrike"/>
                        <a:t>ACSCA 1 5L4</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solidFill>
                      <a:srgbClr val="D9D9D9"/>
                    </a:solidFill>
                    <a:extLst>
                      <a:ext uri="http://customooxmlschemas.google.com/">
                        <go:slidesCustomData xmlns:go="http://customooxmlschemas.google.com/" cellId="884:4:0"/>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-7.6</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solidFill>
                      <a:srgbClr val="D9D9D9"/>
                    </a:solidFill>
                    <a:extLst>
                      <a:ext uri="http://customooxmlschemas.google.com/">
                        <go:slidesCustomData xmlns:go="http://customooxmlschemas.google.com/" cellId="884:4:1"/>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34.9</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solidFill>
                      <a:srgbClr val="D9D9D9"/>
                    </a:solidFill>
                    <a:extLst>
                      <a:ext uri="http://customooxmlschemas.google.com/">
                        <go:slidesCustomData xmlns:go="http://customooxmlschemas.google.com/" cellId="884:4:2"/>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56.6</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solidFill>
                      <a:srgbClr val="D9D9D9"/>
                    </a:solidFill>
                    <a:extLst>
                      <a:ext uri="http://customooxmlschemas.google.com/">
                        <go:slidesCustomData xmlns:go="http://customooxmlschemas.google.com/" cellId="884:4:3"/>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121.9</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solidFill>
                      <a:srgbClr val="D9D9D9"/>
                    </a:solidFill>
                    <a:extLst>
                      <a:ext uri="http://customooxmlschemas.google.com/">
                        <go:slidesCustomData xmlns:go="http://customooxmlschemas.google.com/" cellId="884:4:4"/>
                      </a:ext>
                    </a:extLst>
                  </a:tcPr>
                </a:tc>
              </a:tr>
              <a:tr h="247650">
                <a:tc>
                  <a:txBody>
                    <a:bodyPr/>
                    <a:lstStyle/>
                    <a:p>
                      <a:pPr indent="0" lvl="0" marL="0" marR="0" rtl="0" algn="ctr">
                        <a:lnSpc>
                          <a:spcPct val="115000"/>
                        </a:lnSpc>
                        <a:spcBef>
                          <a:spcPts val="0"/>
                        </a:spcBef>
                        <a:spcAft>
                          <a:spcPts val="0"/>
                        </a:spcAft>
                        <a:buClr>
                          <a:srgbClr val="000000"/>
                        </a:buClr>
                        <a:buSzPts val="1400"/>
                        <a:buFont typeface="Arial"/>
                        <a:buNone/>
                      </a:pPr>
                      <a:r>
                        <a:rPr lang="en-US" sz="1400" u="none" cap="none" strike="noStrike"/>
                        <a:t>ACSCA 1 5R4</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5:0"/>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0.7</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5:1"/>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43.2</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5:2"/>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60.9</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5:3"/>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133.1</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5:4"/>
                      </a:ext>
                    </a:extLst>
                  </a:tcPr>
                </a:tc>
              </a:tr>
              <a:tr h="247650">
                <a:tc>
                  <a:txBody>
                    <a:bodyPr/>
                    <a:lstStyle/>
                    <a:p>
                      <a:pPr indent="0" lvl="0" marL="0" marR="0" rtl="0" algn="ctr">
                        <a:lnSpc>
                          <a:spcPct val="115000"/>
                        </a:lnSpc>
                        <a:spcBef>
                          <a:spcPts val="0"/>
                        </a:spcBef>
                        <a:spcAft>
                          <a:spcPts val="0"/>
                        </a:spcAft>
                        <a:buClr>
                          <a:srgbClr val="000000"/>
                        </a:buClr>
                        <a:buSzPts val="1400"/>
                        <a:buFont typeface="Arial"/>
                        <a:buNone/>
                      </a:pPr>
                      <a:r>
                        <a:rPr lang="en-US" sz="1400" u="none" cap="none" strike="noStrike"/>
                        <a:t>ACSCA 2 5R4</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solidFill>
                      <a:srgbClr val="D9D9D9"/>
                    </a:solidFill>
                    <a:extLst>
                      <a:ext uri="http://customooxmlschemas.google.com/">
                        <go:slidesCustomData xmlns:go="http://customooxmlschemas.google.com/" cellId="884:6:0"/>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8.7</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solidFill>
                      <a:srgbClr val="D9D9D9"/>
                    </a:solidFill>
                    <a:extLst>
                      <a:ext uri="http://customooxmlschemas.google.com/">
                        <go:slidesCustomData xmlns:go="http://customooxmlschemas.google.com/" cellId="884:6:1"/>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51.2</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solidFill>
                      <a:srgbClr val="D9D9D9"/>
                    </a:solidFill>
                    <a:extLst>
                      <a:ext uri="http://customooxmlschemas.google.com/">
                        <go:slidesCustomData xmlns:go="http://customooxmlschemas.google.com/" cellId="884:6:2"/>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30.6</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solidFill>
                      <a:srgbClr val="D9D9D9"/>
                    </a:solidFill>
                    <a:extLst>
                      <a:ext uri="http://customooxmlschemas.google.com/">
                        <go:slidesCustomData xmlns:go="http://customooxmlschemas.google.com/" cellId="884:6:3"/>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68.4</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solidFill>
                      <a:srgbClr val="D9D9D9"/>
                    </a:solidFill>
                    <a:extLst>
                      <a:ext uri="http://customooxmlschemas.google.com/">
                        <go:slidesCustomData xmlns:go="http://customooxmlschemas.google.com/" cellId="884:6:4"/>
                      </a:ext>
                    </a:extLst>
                  </a:tcPr>
                </a:tc>
              </a:tr>
              <a:tr h="247650">
                <a:tc>
                  <a:txBody>
                    <a:bodyPr/>
                    <a:lstStyle/>
                    <a:p>
                      <a:pPr indent="0" lvl="0" marL="0" marR="0" rtl="0" algn="ctr">
                        <a:lnSpc>
                          <a:spcPct val="115000"/>
                        </a:lnSpc>
                        <a:spcBef>
                          <a:spcPts val="0"/>
                        </a:spcBef>
                        <a:spcAft>
                          <a:spcPts val="0"/>
                        </a:spcAft>
                        <a:buClr>
                          <a:srgbClr val="000000"/>
                        </a:buClr>
                        <a:buSzPts val="1400"/>
                        <a:buFont typeface="Arial"/>
                        <a:buNone/>
                      </a:pPr>
                      <a:r>
                        <a:rPr lang="en-US" sz="1400" u="none" cap="none" strike="noStrike"/>
                        <a:t>MBRS 5R4</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7:0"/>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56.7</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7:1"/>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99.2</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7:2"/>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248.4</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7:3"/>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542.8</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7:4"/>
                      </a:ext>
                    </a:extLst>
                  </a:tcPr>
                </a:tc>
              </a:tr>
              <a:tr h="247650">
                <a:tc>
                  <a:txBody>
                    <a:bodyPr/>
                    <a:lstStyle/>
                    <a:p>
                      <a:pPr indent="0" lvl="0" marL="0" marR="0" rtl="0" algn="ctr">
                        <a:lnSpc>
                          <a:spcPct val="115000"/>
                        </a:lnSpc>
                        <a:spcBef>
                          <a:spcPts val="0"/>
                        </a:spcBef>
                        <a:spcAft>
                          <a:spcPts val="0"/>
                        </a:spcAft>
                        <a:buClr>
                          <a:srgbClr val="000000"/>
                        </a:buClr>
                        <a:buSzPts val="1400"/>
                        <a:buFont typeface="Arial"/>
                        <a:buNone/>
                      </a:pPr>
                      <a:r>
                        <a:rPr lang="en-US" sz="1400" u="none" cap="none" strike="noStrike"/>
                        <a:t>MBRB 5R4</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solidFill>
                      <a:srgbClr val="D9D9D9"/>
                    </a:solidFill>
                    <a:extLst>
                      <a:ext uri="http://customooxmlschemas.google.com/">
                        <go:slidesCustomData xmlns:go="http://customooxmlschemas.google.com/" cellId="884:8:0"/>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118.8</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solidFill>
                      <a:srgbClr val="D9D9D9"/>
                    </a:solidFill>
                    <a:extLst>
                      <a:ext uri="http://customooxmlschemas.google.com/">
                        <go:slidesCustomData xmlns:go="http://customooxmlschemas.google.com/" cellId="884:8:1"/>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161.3</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solidFill>
                      <a:srgbClr val="D9D9D9"/>
                    </a:solidFill>
                    <a:extLst>
                      <a:ext uri="http://customooxmlschemas.google.com/">
                        <go:slidesCustomData xmlns:go="http://customooxmlschemas.google.com/" cellId="884:8:2"/>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172.8</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solidFill>
                      <a:srgbClr val="D9D9D9"/>
                    </a:solidFill>
                    <a:extLst>
                      <a:ext uri="http://customooxmlschemas.google.com/">
                        <go:slidesCustomData xmlns:go="http://customooxmlschemas.google.com/" cellId="884:8:3"/>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336.1</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solidFill>
                      <a:srgbClr val="D9D9D9"/>
                    </a:solidFill>
                    <a:extLst>
                      <a:ext uri="http://customooxmlschemas.google.com/">
                        <go:slidesCustomData xmlns:go="http://customooxmlschemas.google.com/" cellId="884:8:4"/>
                      </a:ext>
                    </a:extLst>
                  </a:tcPr>
                </a:tc>
              </a:tr>
              <a:tr h="247650">
                <a:tc>
                  <a:txBody>
                    <a:bodyPr/>
                    <a:lstStyle/>
                    <a:p>
                      <a:pPr indent="0" lvl="0" marL="0" marR="0" rtl="0" algn="ctr">
                        <a:lnSpc>
                          <a:spcPct val="115000"/>
                        </a:lnSpc>
                        <a:spcBef>
                          <a:spcPts val="0"/>
                        </a:spcBef>
                        <a:spcAft>
                          <a:spcPts val="0"/>
                        </a:spcAft>
                        <a:buClr>
                          <a:srgbClr val="000000"/>
                        </a:buClr>
                        <a:buSzPts val="1400"/>
                        <a:buFont typeface="Arial"/>
                        <a:buNone/>
                      </a:pPr>
                      <a:r>
                        <a:rPr lang="en-US" sz="1400" u="none" cap="none" strike="noStrike"/>
                        <a:t>QY 5R4</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9:0"/>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130.8</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9:1"/>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173.3</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9:2"/>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4.4</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9:3"/>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15.4</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9:4"/>
                      </a:ext>
                    </a:extLst>
                  </a:tcPr>
                </a:tc>
              </a:tr>
              <a:tr h="247650">
                <a:tc>
                  <a:txBody>
                    <a:bodyPr/>
                    <a:lstStyle/>
                    <a:p>
                      <a:pPr indent="0" lvl="0" marL="0" marR="0" rtl="0" algn="ctr">
                        <a:lnSpc>
                          <a:spcPct val="115000"/>
                        </a:lnSpc>
                        <a:spcBef>
                          <a:spcPts val="0"/>
                        </a:spcBef>
                        <a:spcAft>
                          <a:spcPts val="0"/>
                        </a:spcAft>
                        <a:buClr>
                          <a:srgbClr val="000000"/>
                        </a:buClr>
                        <a:buSzPts val="1400"/>
                        <a:buFont typeface="Arial"/>
                        <a:buNone/>
                      </a:pPr>
                      <a:r>
                        <a:rPr lang="en-US" sz="1400" u="none" cap="none" strike="noStrike"/>
                        <a:t>QY 6R4</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solidFill>
                      <a:srgbClr val="D9D9D9"/>
                    </a:solidFill>
                    <a:extLst>
                      <a:ext uri="http://customooxmlschemas.google.com/">
                        <go:slidesCustomData xmlns:go="http://customooxmlschemas.google.com/" cellId="884:10:0"/>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167.8</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solidFill>
                      <a:srgbClr val="D9D9D9"/>
                    </a:solidFill>
                    <a:extLst>
                      <a:ext uri="http://customooxmlschemas.google.com/">
                        <go:slidesCustomData xmlns:go="http://customooxmlschemas.google.com/" cellId="884:10:1"/>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210.3</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solidFill>
                      <a:srgbClr val="D9D9D9"/>
                    </a:solidFill>
                    <a:extLst>
                      <a:ext uri="http://customooxmlschemas.google.com/">
                        <go:slidesCustomData xmlns:go="http://customooxmlschemas.google.com/" cellId="884:10:2"/>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15.8</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solidFill>
                      <a:srgbClr val="D9D9D9"/>
                    </a:solidFill>
                    <a:extLst>
                      <a:ext uri="http://customooxmlschemas.google.com/">
                        <go:slidesCustomData xmlns:go="http://customooxmlschemas.google.com/" cellId="884:10:3"/>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16.1</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solidFill>
                      <a:srgbClr val="D9D9D9"/>
                    </a:solidFill>
                    <a:extLst>
                      <a:ext uri="http://customooxmlschemas.google.com/">
                        <go:slidesCustomData xmlns:go="http://customooxmlschemas.google.com/" cellId="884:10:4"/>
                      </a:ext>
                    </a:extLst>
                  </a:tcPr>
                </a:tc>
              </a:tr>
              <a:tr h="247650">
                <a:tc>
                  <a:txBody>
                    <a:bodyPr/>
                    <a:lstStyle/>
                    <a:p>
                      <a:pPr indent="0" lvl="0" marL="0" marR="0" rtl="0" algn="ctr">
                        <a:lnSpc>
                          <a:spcPct val="115000"/>
                        </a:lnSpc>
                        <a:spcBef>
                          <a:spcPts val="0"/>
                        </a:spcBef>
                        <a:spcAft>
                          <a:spcPts val="0"/>
                        </a:spcAft>
                        <a:buClr>
                          <a:srgbClr val="000000"/>
                        </a:buClr>
                        <a:buSzPts val="1400"/>
                        <a:buFont typeface="Arial"/>
                        <a:buNone/>
                      </a:pPr>
                      <a:r>
                        <a:rPr lang="en-US" sz="1400" u="none" cap="none" strike="noStrike"/>
                        <a:t>QM 7R4</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11:0"/>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264.6</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11:1"/>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307.1</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11:2"/>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24.7</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11:3"/>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69.2</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extLst>
                      <a:ext uri="http://customooxmlschemas.google.com/">
                        <go:slidesCustomData xmlns:go="http://customooxmlschemas.google.com/" cellId="884:11:4"/>
                      </a:ext>
                    </a:extLst>
                  </a:tcPr>
                </a:tc>
              </a:tr>
              <a:tr h="247650">
                <a:tc>
                  <a:txBody>
                    <a:bodyPr/>
                    <a:lstStyle/>
                    <a:p>
                      <a:pPr indent="0" lvl="0" marL="0" marR="0" rtl="0" algn="ctr">
                        <a:lnSpc>
                          <a:spcPct val="115000"/>
                        </a:lnSpc>
                        <a:spcBef>
                          <a:spcPts val="0"/>
                        </a:spcBef>
                        <a:spcAft>
                          <a:spcPts val="0"/>
                        </a:spcAft>
                        <a:buClr>
                          <a:srgbClr val="000000"/>
                        </a:buClr>
                        <a:buSzPts val="1400"/>
                        <a:buFont typeface="Arial"/>
                        <a:buNone/>
                      </a:pPr>
                      <a:r>
                        <a:rPr lang="en-US" sz="1400" u="none" cap="none" strike="noStrike"/>
                        <a:t>MBA 8R4</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B cap="flat" cmpd="sng" w="9525">
                      <a:solidFill>
                        <a:srgbClr val="000000"/>
                      </a:solidFill>
                      <a:prstDash val="solid"/>
                      <a:round/>
                      <a:headEnd len="sm" w="sm" type="none"/>
                      <a:tailEnd len="sm" w="sm" type="none"/>
                    </a:lnB>
                    <a:solidFill>
                      <a:srgbClr val="D9D9D9"/>
                    </a:solidFill>
                    <a:extLst>
                      <a:ext uri="http://customooxmlschemas.google.com/">
                        <go:slidesCustomData xmlns:go="http://customooxmlschemas.google.com/" cellId="884:12:0"/>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270.4</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B cap="flat" cmpd="sng" w="9525">
                      <a:solidFill>
                        <a:srgbClr val="000000"/>
                      </a:solidFill>
                      <a:prstDash val="solid"/>
                      <a:round/>
                      <a:headEnd len="sm" w="sm" type="none"/>
                      <a:tailEnd len="sm" w="sm" type="none"/>
                    </a:lnB>
                    <a:solidFill>
                      <a:srgbClr val="D9D9D9"/>
                    </a:solidFill>
                    <a:extLst>
                      <a:ext uri="http://customooxmlschemas.google.com/">
                        <go:slidesCustomData xmlns:go="http://customooxmlschemas.google.com/" cellId="884:12:1"/>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312.9</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B cap="flat" cmpd="sng" w="9525">
                      <a:solidFill>
                        <a:srgbClr val="000000"/>
                      </a:solidFill>
                      <a:prstDash val="solid"/>
                      <a:round/>
                      <a:headEnd len="sm" w="sm" type="none"/>
                      <a:tailEnd len="sm" w="sm" type="none"/>
                    </a:lnB>
                    <a:solidFill>
                      <a:srgbClr val="D9D9D9"/>
                    </a:solidFill>
                    <a:extLst>
                      <a:ext uri="http://customooxmlschemas.google.com/">
                        <go:slidesCustomData xmlns:go="http://customooxmlschemas.google.com/" cellId="884:12:2"/>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11.8</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B cap="flat" cmpd="sng" w="9525">
                      <a:solidFill>
                        <a:srgbClr val="000000"/>
                      </a:solidFill>
                      <a:prstDash val="solid"/>
                      <a:round/>
                      <a:headEnd len="sm" w="sm" type="none"/>
                      <a:tailEnd len="sm" w="sm" type="none"/>
                    </a:lnB>
                    <a:solidFill>
                      <a:srgbClr val="D9D9D9"/>
                    </a:solidFill>
                    <a:extLst>
                      <a:ext uri="http://customooxmlschemas.google.com/">
                        <go:slidesCustomData xmlns:go="http://customooxmlschemas.google.com/" cellId="884:12:3"/>
                      </a:ext>
                    </a:extLst>
                  </a:tcPr>
                </a:tc>
                <a:tc>
                  <a:txBody>
                    <a:bodyPr/>
                    <a:lstStyle/>
                    <a:p>
                      <a:pPr indent="0" lvl="0" marL="0" marR="0" rtl="0" algn="r">
                        <a:lnSpc>
                          <a:spcPct val="115000"/>
                        </a:lnSpc>
                        <a:spcBef>
                          <a:spcPts val="0"/>
                        </a:spcBef>
                        <a:spcAft>
                          <a:spcPts val="0"/>
                        </a:spcAft>
                        <a:buClr>
                          <a:srgbClr val="000000"/>
                        </a:buClr>
                        <a:buSzPts val="1400"/>
                        <a:buFont typeface="Arial"/>
                        <a:buNone/>
                      </a:pPr>
                      <a:r>
                        <a:rPr lang="en-US" sz="1400" u="none" cap="none" strike="noStrike"/>
                        <a:t>32.3</a:t>
                      </a:r>
                      <a:endParaRPr sz="1400" u="none" cap="none" strike="noStrike"/>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B cap="flat" cmpd="sng" w="9525">
                      <a:solidFill>
                        <a:srgbClr val="000000"/>
                      </a:solidFill>
                      <a:prstDash val="solid"/>
                      <a:round/>
                      <a:headEnd len="sm" w="sm" type="none"/>
                      <a:tailEnd len="sm" w="sm" type="none"/>
                    </a:lnB>
                    <a:solidFill>
                      <a:srgbClr val="D9D9D9"/>
                    </a:solidFill>
                    <a:extLst>
                      <a:ext uri="http://customooxmlschemas.google.com/">
                        <go:slidesCustomData xmlns:go="http://customooxmlschemas.google.com/" cellId="884:12:4"/>
                      </a:ext>
                    </a:extLst>
                  </a:tcPr>
                </a:tc>
              </a:tr>
            </a:tbl>
          </a:graphicData>
        </a:graphic>
      </p:graphicFrame>
      <p:pic>
        <p:nvPicPr>
          <p:cNvPr id="885" name="Google Shape;885;g2e7233ab130_0_73"/>
          <p:cNvPicPr preferRelativeResize="0"/>
          <p:nvPr/>
        </p:nvPicPr>
        <p:blipFill rotWithShape="1">
          <a:blip r:embed="rId3">
            <a:alphaModFix/>
          </a:blip>
          <a:srcRect b="0" l="0" r="0" t="0"/>
          <a:stretch/>
        </p:blipFill>
        <p:spPr>
          <a:xfrm>
            <a:off x="4205673" y="1632450"/>
            <a:ext cx="7833001" cy="3403200"/>
          </a:xfrm>
          <a:prstGeom prst="rect">
            <a:avLst/>
          </a:prstGeom>
          <a:noFill/>
          <a:ln>
            <a:noFill/>
          </a:ln>
        </p:spPr>
      </p:pic>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0" name="Shape 890"/>
        <p:cNvGrpSpPr/>
        <p:nvPr/>
      </p:nvGrpSpPr>
      <p:grpSpPr>
        <a:xfrm>
          <a:off x="0" y="0"/>
          <a:ext cx="0" cy="0"/>
          <a:chOff x="0" y="0"/>
          <a:chExt cx="0" cy="0"/>
        </a:xfrm>
      </p:grpSpPr>
      <p:pic>
        <p:nvPicPr>
          <p:cNvPr id="891" name="Google Shape;891;g2e69ef261be_1_102"/>
          <p:cNvPicPr preferRelativeResize="0"/>
          <p:nvPr/>
        </p:nvPicPr>
        <p:blipFill rotWithShape="1">
          <a:blip r:embed="rId3">
            <a:alphaModFix/>
          </a:blip>
          <a:srcRect b="2135" l="0" r="0" t="14752"/>
          <a:stretch/>
        </p:blipFill>
        <p:spPr>
          <a:xfrm>
            <a:off x="0" y="2862150"/>
            <a:ext cx="9615701" cy="3995850"/>
          </a:xfrm>
          <a:prstGeom prst="rect">
            <a:avLst/>
          </a:prstGeom>
          <a:noFill/>
          <a:ln>
            <a:noFill/>
          </a:ln>
        </p:spPr>
      </p:pic>
      <p:sp>
        <p:nvSpPr>
          <p:cNvPr id="892" name="Google Shape;892;g2e69ef261be_1_102"/>
          <p:cNvSpPr txBox="1"/>
          <p:nvPr>
            <p:ph type="title"/>
          </p:nvPr>
        </p:nvSpPr>
        <p:spPr>
          <a:xfrm>
            <a:off x="838200" y="215003"/>
            <a:ext cx="9989700" cy="572700"/>
          </a:xfrm>
          <a:prstGeom prst="rect">
            <a:avLst/>
          </a:prstGeom>
          <a:noFill/>
          <a:ln>
            <a:noFill/>
          </a:ln>
        </p:spPr>
        <p:txBody>
          <a:bodyPr anchorCtr="0" anchor="t" bIns="45700" lIns="45700" spcFirstLastPara="1" rIns="45700" wrap="square" tIns="45700">
            <a:noAutofit/>
          </a:bodyPr>
          <a:lstStyle/>
          <a:p>
            <a:pPr indent="0" lvl="0" marL="0" rtl="0" algn="l">
              <a:lnSpc>
                <a:spcPct val="90000"/>
              </a:lnSpc>
              <a:spcBef>
                <a:spcPts val="0"/>
              </a:spcBef>
              <a:spcAft>
                <a:spcPts val="0"/>
              </a:spcAft>
              <a:buSzPts val="1800"/>
              <a:buNone/>
            </a:pPr>
            <a:r>
              <a:rPr lang="en-US"/>
              <a:t>How far is the BGC relevant in terms of radiation levels?</a:t>
            </a:r>
            <a:endParaRPr/>
          </a:p>
        </p:txBody>
      </p:sp>
      <p:sp>
        <p:nvSpPr>
          <p:cNvPr id="893" name="Google Shape;893;g2e69ef261be_1_102"/>
          <p:cNvSpPr txBox="1"/>
          <p:nvPr>
            <p:ph idx="1" type="body"/>
          </p:nvPr>
        </p:nvSpPr>
        <p:spPr>
          <a:xfrm>
            <a:off x="634150" y="1383625"/>
            <a:ext cx="7682700" cy="1271100"/>
          </a:xfrm>
          <a:prstGeom prst="rect">
            <a:avLst/>
          </a:prstGeom>
          <a:noFill/>
          <a:ln>
            <a:noFill/>
          </a:ln>
        </p:spPr>
        <p:txBody>
          <a:bodyPr anchorCtr="0" anchor="t" bIns="45700" lIns="45700" spcFirstLastPara="1" rIns="45700" wrap="square" tIns="45700">
            <a:noAutofit/>
          </a:bodyPr>
          <a:lstStyle/>
          <a:p>
            <a:pPr indent="0" lvl="0" marL="0" rtl="0" algn="l">
              <a:lnSpc>
                <a:spcPct val="115000"/>
              </a:lnSpc>
              <a:spcBef>
                <a:spcPts val="1000"/>
              </a:spcBef>
              <a:spcAft>
                <a:spcPts val="0"/>
              </a:spcAft>
              <a:buSzPts val="1800"/>
              <a:buNone/>
            </a:pPr>
            <a:r>
              <a:rPr b="0" lang="en-US" sz="1800"/>
              <a:t>Compute correlation parameter R</a:t>
            </a:r>
            <a:r>
              <a:rPr b="0" baseline="30000" lang="en-US" sz="1800"/>
              <a:t>2 </a:t>
            </a:r>
            <a:r>
              <a:rPr b="0" lang="en-US" sz="1800"/>
              <a:t>from the linear regression.</a:t>
            </a:r>
            <a:br>
              <a:rPr b="0" lang="en-US" sz="1800"/>
            </a:br>
            <a:r>
              <a:rPr b="0" lang="en-US" sz="1800"/>
              <a:t>Only those BLMs with </a:t>
            </a:r>
            <a:r>
              <a:rPr lang="en-US" sz="1800"/>
              <a:t>R</a:t>
            </a:r>
            <a:r>
              <a:rPr baseline="30000" lang="en-US" sz="1800"/>
              <a:t>2</a:t>
            </a:r>
            <a:r>
              <a:rPr lang="en-US" sz="1800"/>
              <a:t> &gt; 0.3</a:t>
            </a:r>
            <a:r>
              <a:rPr b="0" lang="en-US" sz="1800"/>
              <a:t> are considered for comparison </a:t>
            </a:r>
            <a:br>
              <a:rPr b="0" lang="en-US" sz="1800"/>
            </a:br>
            <a:r>
              <a:rPr b="0" lang="en-US" sz="1800"/>
              <a:t>with FLUKA.</a:t>
            </a:r>
            <a:endParaRPr b="0" sz="1800"/>
          </a:p>
        </p:txBody>
      </p:sp>
      <p:sp>
        <p:nvSpPr>
          <p:cNvPr id="894" name="Google Shape;894;g2e69ef261be_1_102"/>
          <p:cNvSpPr txBox="1"/>
          <p:nvPr>
            <p:ph idx="12" type="sldNum"/>
          </p:nvPr>
        </p:nvSpPr>
        <p:spPr>
          <a:xfrm>
            <a:off x="11515750" y="6402500"/>
            <a:ext cx="655200" cy="325500"/>
          </a:xfrm>
          <a:prstGeom prst="rect">
            <a:avLst/>
          </a:prstGeom>
          <a:noFill/>
          <a:ln>
            <a:noFill/>
          </a:ln>
        </p:spPr>
        <p:txBody>
          <a:bodyPr anchorCtr="0" anchor="ctr" bIns="45700" lIns="45700" spcFirstLastPara="1" rIns="45700" wrap="square" tIns="45700">
            <a:noAutofit/>
          </a:bodyPr>
          <a:lstStyle/>
          <a:p>
            <a:pPr indent="0" lvl="0" marL="0" rtl="0" algn="ctr">
              <a:lnSpc>
                <a:spcPct val="100000"/>
              </a:lnSpc>
              <a:spcBef>
                <a:spcPts val="0"/>
              </a:spcBef>
              <a:spcAft>
                <a:spcPts val="0"/>
              </a:spcAft>
              <a:buClr>
                <a:srgbClr val="888888"/>
              </a:buClr>
              <a:buSzPts val="1200"/>
              <a:buFont typeface="Calibri"/>
              <a:buNone/>
            </a:pPr>
            <a:fld id="{00000000-1234-1234-1234-123412341234}" type="slidenum">
              <a:rPr lang="en-US"/>
              <a:t>‹#›</a:t>
            </a:fld>
            <a:endParaRPr/>
          </a:p>
        </p:txBody>
      </p:sp>
      <p:pic>
        <p:nvPicPr>
          <p:cNvPr id="895" name="Google Shape;895;g2e69ef261be_1_102"/>
          <p:cNvPicPr preferRelativeResize="0"/>
          <p:nvPr/>
        </p:nvPicPr>
        <p:blipFill rotWithShape="1">
          <a:blip r:embed="rId4">
            <a:alphaModFix/>
          </a:blip>
          <a:srcRect b="0" l="0" r="0" t="0"/>
          <a:stretch/>
        </p:blipFill>
        <p:spPr>
          <a:xfrm>
            <a:off x="9121300" y="707925"/>
            <a:ext cx="2987650" cy="2721075"/>
          </a:xfrm>
          <a:prstGeom prst="rect">
            <a:avLst/>
          </a:prstGeom>
          <a:noFill/>
          <a:ln>
            <a:noFill/>
          </a:ln>
        </p:spPr>
      </p:pic>
      <p:cxnSp>
        <p:nvCxnSpPr>
          <p:cNvPr id="896" name="Google Shape;896;g2e69ef261be_1_102"/>
          <p:cNvCxnSpPr>
            <a:stCxn id="895" idx="1"/>
          </p:cNvCxnSpPr>
          <p:nvPr/>
        </p:nvCxnSpPr>
        <p:spPr>
          <a:xfrm flipH="1">
            <a:off x="5519800" y="2068463"/>
            <a:ext cx="3601500" cy="2559300"/>
          </a:xfrm>
          <a:prstGeom prst="straightConnector1">
            <a:avLst/>
          </a:prstGeom>
          <a:noFill/>
          <a:ln cap="flat" cmpd="sng" w="9525">
            <a:solidFill>
              <a:schemeClr val="dk2"/>
            </a:solidFill>
            <a:prstDash val="solid"/>
            <a:round/>
            <a:headEnd len="sm" w="sm" type="none"/>
            <a:tailEnd len="med" w="med" type="triangle"/>
          </a:ln>
        </p:spPr>
      </p:cxnSp>
      <p:sp>
        <p:nvSpPr>
          <p:cNvPr id="897" name="Google Shape;897;g2e69ef261be_1_102"/>
          <p:cNvSpPr txBox="1"/>
          <p:nvPr>
            <p:ph idx="1" type="body"/>
          </p:nvPr>
        </p:nvSpPr>
        <p:spPr>
          <a:xfrm>
            <a:off x="9615700" y="3266325"/>
            <a:ext cx="2493300" cy="1744200"/>
          </a:xfrm>
          <a:prstGeom prst="rect">
            <a:avLst/>
          </a:prstGeom>
          <a:noFill/>
          <a:ln>
            <a:noFill/>
          </a:ln>
        </p:spPr>
        <p:txBody>
          <a:bodyPr anchorCtr="0" anchor="t" bIns="45700" lIns="45700" spcFirstLastPara="1" rIns="45700" wrap="square" tIns="45700">
            <a:noAutofit/>
          </a:bodyPr>
          <a:lstStyle/>
          <a:p>
            <a:pPr indent="0" lvl="0" marL="0" rtl="0" algn="ctr">
              <a:lnSpc>
                <a:spcPct val="100000"/>
              </a:lnSpc>
              <a:spcBef>
                <a:spcPts val="0"/>
              </a:spcBef>
              <a:spcAft>
                <a:spcPts val="0"/>
              </a:spcAft>
              <a:buSzPts val="1800"/>
              <a:buNone/>
            </a:pPr>
            <a:r>
              <a:rPr b="0" lang="en-US" sz="1800">
                <a:solidFill>
                  <a:srgbClr val="888888"/>
                </a:solidFill>
              </a:rPr>
              <a:t>Example of a BLM with poor correlation with the BGC gas pressure reading.</a:t>
            </a:r>
            <a:endParaRPr b="0" sz="1800">
              <a:solidFill>
                <a:srgbClr val="888888"/>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9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9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9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9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9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2" name="Shape 902"/>
        <p:cNvGrpSpPr/>
        <p:nvPr/>
      </p:nvGrpSpPr>
      <p:grpSpPr>
        <a:xfrm>
          <a:off x="0" y="0"/>
          <a:ext cx="0" cy="0"/>
          <a:chOff x="0" y="0"/>
          <a:chExt cx="0" cy="0"/>
        </a:xfrm>
      </p:grpSpPr>
      <p:pic>
        <p:nvPicPr>
          <p:cNvPr id="903" name="Google Shape;903;g2d4ecd6bdab_0_470"/>
          <p:cNvPicPr preferRelativeResize="0"/>
          <p:nvPr/>
        </p:nvPicPr>
        <p:blipFill rotWithShape="1">
          <a:blip r:embed="rId3">
            <a:alphaModFix/>
          </a:blip>
          <a:srcRect b="0" l="0" r="0" t="0"/>
          <a:stretch/>
        </p:blipFill>
        <p:spPr>
          <a:xfrm>
            <a:off x="0" y="1438000"/>
            <a:ext cx="9620825" cy="4810400"/>
          </a:xfrm>
          <a:prstGeom prst="rect">
            <a:avLst/>
          </a:prstGeom>
          <a:noFill/>
          <a:ln>
            <a:noFill/>
          </a:ln>
        </p:spPr>
      </p:pic>
      <p:sp>
        <p:nvSpPr>
          <p:cNvPr id="904" name="Google Shape;904;g2d4ecd6bdab_0_470"/>
          <p:cNvSpPr txBox="1"/>
          <p:nvPr>
            <p:ph type="title"/>
          </p:nvPr>
        </p:nvSpPr>
        <p:spPr>
          <a:xfrm>
            <a:off x="838200" y="215000"/>
            <a:ext cx="11200800" cy="572700"/>
          </a:xfrm>
          <a:prstGeom prst="rect">
            <a:avLst/>
          </a:prstGeom>
          <a:noFill/>
          <a:ln>
            <a:noFill/>
          </a:ln>
        </p:spPr>
        <p:txBody>
          <a:bodyPr anchorCtr="0" anchor="ctr" bIns="45700" lIns="45700" spcFirstLastPara="1" rIns="45700" wrap="square" tIns="45700">
            <a:noAutofit/>
          </a:bodyPr>
          <a:lstStyle/>
          <a:p>
            <a:pPr indent="0" lvl="0" marL="0" rtl="0" algn="l">
              <a:lnSpc>
                <a:spcPct val="90000"/>
              </a:lnSpc>
              <a:spcBef>
                <a:spcPts val="0"/>
              </a:spcBef>
              <a:spcAft>
                <a:spcPts val="0"/>
              </a:spcAft>
              <a:buSzPts val="1800"/>
              <a:buNone/>
            </a:pPr>
            <a:r>
              <a:rPr lang="en-US"/>
              <a:t>BLM TID: HL-LHC - background vs. BGC operation</a:t>
            </a:r>
            <a:endParaRPr/>
          </a:p>
        </p:txBody>
      </p:sp>
      <p:sp>
        <p:nvSpPr>
          <p:cNvPr id="905" name="Google Shape;905;g2d4ecd6bdab_0_470"/>
          <p:cNvSpPr txBox="1"/>
          <p:nvPr>
            <p:ph idx="1" type="body"/>
          </p:nvPr>
        </p:nvSpPr>
        <p:spPr>
          <a:xfrm>
            <a:off x="838200" y="1002632"/>
            <a:ext cx="10515600" cy="1584000"/>
          </a:xfrm>
          <a:prstGeom prst="rect">
            <a:avLst/>
          </a:prstGeom>
          <a:noFill/>
          <a:ln>
            <a:noFill/>
          </a:ln>
        </p:spPr>
        <p:txBody>
          <a:bodyPr anchorCtr="0" anchor="t" bIns="45700" lIns="45700" spcFirstLastPara="1" rIns="45700" wrap="square" tIns="45700">
            <a:noAutofit/>
          </a:bodyPr>
          <a:lstStyle/>
          <a:p>
            <a:pPr indent="-342900" lvl="0" marL="457200" rtl="0" algn="l">
              <a:lnSpc>
                <a:spcPct val="115000"/>
              </a:lnSpc>
              <a:spcBef>
                <a:spcPts val="1000"/>
              </a:spcBef>
              <a:spcAft>
                <a:spcPts val="0"/>
              </a:spcAft>
              <a:buSzPts val="1800"/>
              <a:buChar char="•"/>
            </a:pPr>
            <a:r>
              <a:rPr b="0" lang="en-US" sz="1800"/>
              <a:t>HL-LHC reference run: 2016 run (without BGC), scaled to HL-LHC parameters.</a:t>
            </a:r>
            <a:endParaRPr b="0" sz="1800"/>
          </a:p>
          <a:p>
            <a:pPr indent="-342900" lvl="0" marL="457200" rtl="0" algn="l">
              <a:lnSpc>
                <a:spcPct val="115000"/>
              </a:lnSpc>
              <a:spcBef>
                <a:spcPts val="0"/>
              </a:spcBef>
              <a:spcAft>
                <a:spcPts val="0"/>
              </a:spcAft>
              <a:buSzPts val="1800"/>
              <a:buChar char="•"/>
            </a:pPr>
            <a:r>
              <a:rPr b="0" lang="en-US" sz="1800"/>
              <a:t>The HL-LHC BGC contribution to the radiation levels would be the dominant.</a:t>
            </a:r>
            <a:br>
              <a:rPr b="0" lang="en-US" sz="1800"/>
            </a:br>
            <a:r>
              <a:rPr b="0" lang="en-US" sz="1800"/>
              <a:t>(locally even up to 2 orders of magnitude more than the background)</a:t>
            </a:r>
            <a:endParaRPr b="0" sz="1800"/>
          </a:p>
        </p:txBody>
      </p:sp>
      <p:sp>
        <p:nvSpPr>
          <p:cNvPr id="906" name="Google Shape;906;g2d4ecd6bdab_0_470"/>
          <p:cNvSpPr txBox="1"/>
          <p:nvPr>
            <p:ph idx="12" type="sldNum"/>
          </p:nvPr>
        </p:nvSpPr>
        <p:spPr>
          <a:xfrm>
            <a:off x="11515750" y="6402500"/>
            <a:ext cx="655200" cy="325500"/>
          </a:xfrm>
          <a:prstGeom prst="rect">
            <a:avLst/>
          </a:prstGeom>
          <a:noFill/>
          <a:ln>
            <a:noFill/>
          </a:ln>
        </p:spPr>
        <p:txBody>
          <a:bodyPr anchorCtr="0" anchor="ctr" bIns="45700" lIns="45700" spcFirstLastPara="1" rIns="45700" wrap="square" tIns="45700">
            <a:noAutofit/>
          </a:bodyPr>
          <a:lstStyle/>
          <a:p>
            <a:pPr indent="0" lvl="0" marL="0" rtl="0" algn="ctr">
              <a:lnSpc>
                <a:spcPct val="100000"/>
              </a:lnSpc>
              <a:spcBef>
                <a:spcPts val="0"/>
              </a:spcBef>
              <a:spcAft>
                <a:spcPts val="0"/>
              </a:spcAft>
              <a:buClr>
                <a:srgbClr val="888888"/>
              </a:buClr>
              <a:buSzPts val="1200"/>
              <a:buFont typeface="Calibri"/>
              <a:buNone/>
            </a:pPr>
            <a:fld id="{00000000-1234-1234-1234-123412341234}" type="slidenum">
              <a:rPr lang="en-US"/>
              <a:t>‹#›</a:t>
            </a:fld>
            <a:endParaRPr/>
          </a:p>
        </p:txBody>
      </p:sp>
      <p:sp>
        <p:nvSpPr>
          <p:cNvPr id="907" name="Google Shape;907;g2d4ecd6bdab_0_470"/>
          <p:cNvSpPr txBox="1"/>
          <p:nvPr/>
        </p:nvSpPr>
        <p:spPr>
          <a:xfrm>
            <a:off x="609600" y="6367525"/>
            <a:ext cx="10865700" cy="572700"/>
          </a:xfrm>
          <a:prstGeom prst="rect">
            <a:avLst/>
          </a:prstGeom>
          <a:noFill/>
          <a:ln>
            <a:noFill/>
          </a:ln>
        </p:spPr>
        <p:txBody>
          <a:bodyPr anchorCtr="0" anchor="t" bIns="45700" lIns="45700" spcFirstLastPara="1" rIns="45700" wrap="square" tIns="45700">
            <a:noAutofit/>
          </a:bodyPr>
          <a:lstStyle/>
          <a:p>
            <a:pPr indent="-292100" lvl="0" marL="457200" marR="0" rtl="0" algn="l">
              <a:lnSpc>
                <a:spcPct val="115000"/>
              </a:lnSpc>
              <a:spcBef>
                <a:spcPts val="0"/>
              </a:spcBef>
              <a:spcAft>
                <a:spcPts val="0"/>
              </a:spcAft>
              <a:buClr>
                <a:srgbClr val="171717"/>
              </a:buClr>
              <a:buSzPts val="1000"/>
              <a:buFont typeface="Arial"/>
              <a:buAutoNum type="arabicPeriod"/>
            </a:pPr>
            <a:r>
              <a:rPr b="1" i="0" lang="en-US" sz="1000" u="none" cap="none" strike="noStrike">
                <a:solidFill>
                  <a:srgbClr val="171717"/>
                </a:solidFill>
                <a:latin typeface="Arial"/>
                <a:ea typeface="Arial"/>
                <a:cs typeface="Arial"/>
                <a:sym typeface="Arial"/>
              </a:rPr>
              <a:t>G. Lerner et al, Radiation level specifications for HL-LHC,</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in https://edms.cern.ch/ui/#!master/navigator/document?D:101588884:101588884:subDocs</a:t>
            </a:r>
            <a:endParaRPr b="1" i="0" sz="1000" u="none" cap="none" strike="noStrike">
              <a:solidFill>
                <a:srgbClr val="171717"/>
              </a:solidFill>
              <a:latin typeface="Arial"/>
              <a:ea typeface="Arial"/>
              <a:cs typeface="Arial"/>
              <a:sym typeface="Arial"/>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1" name="Shape 911"/>
        <p:cNvGrpSpPr/>
        <p:nvPr/>
      </p:nvGrpSpPr>
      <p:grpSpPr>
        <a:xfrm>
          <a:off x="0" y="0"/>
          <a:ext cx="0" cy="0"/>
          <a:chOff x="0" y="0"/>
          <a:chExt cx="0" cy="0"/>
        </a:xfrm>
      </p:grpSpPr>
      <p:sp>
        <p:nvSpPr>
          <p:cNvPr id="912" name="Google Shape;912;g2e6d01cce46_0_499"/>
          <p:cNvSpPr txBox="1"/>
          <p:nvPr>
            <p:ph type="title"/>
          </p:nvPr>
        </p:nvSpPr>
        <p:spPr>
          <a:xfrm>
            <a:off x="838200" y="215003"/>
            <a:ext cx="9989700" cy="572700"/>
          </a:xfrm>
          <a:prstGeom prst="rect">
            <a:avLst/>
          </a:prstGeom>
          <a:noFill/>
          <a:ln>
            <a:noFill/>
          </a:ln>
        </p:spPr>
        <p:txBody>
          <a:bodyPr anchorCtr="0" anchor="ctr" bIns="45700" lIns="45700" spcFirstLastPara="1" rIns="45700" wrap="square" tIns="45700">
            <a:noAutofit/>
          </a:bodyPr>
          <a:lstStyle/>
          <a:p>
            <a:pPr indent="0" lvl="0" marL="0" rtl="0" algn="l">
              <a:lnSpc>
                <a:spcPct val="90000"/>
              </a:lnSpc>
              <a:spcBef>
                <a:spcPts val="0"/>
              </a:spcBef>
              <a:spcAft>
                <a:spcPts val="0"/>
              </a:spcAft>
              <a:buSzPts val="1800"/>
              <a:buNone/>
            </a:pPr>
            <a:r>
              <a:rPr lang="en-US"/>
              <a:t>2. The Timepix3 Radiation Monitor</a:t>
            </a:r>
            <a:endParaRPr/>
          </a:p>
        </p:txBody>
      </p:sp>
      <p:sp>
        <p:nvSpPr>
          <p:cNvPr id="913" name="Google Shape;913;g2e6d01cce46_0_499"/>
          <p:cNvSpPr txBox="1"/>
          <p:nvPr>
            <p:ph idx="1" type="body"/>
          </p:nvPr>
        </p:nvSpPr>
        <p:spPr>
          <a:xfrm>
            <a:off x="838200" y="1002625"/>
            <a:ext cx="11353800" cy="2497500"/>
          </a:xfrm>
          <a:prstGeom prst="rect">
            <a:avLst/>
          </a:prstGeom>
          <a:noFill/>
          <a:ln>
            <a:noFill/>
          </a:ln>
        </p:spPr>
        <p:txBody>
          <a:bodyPr anchorCtr="0" anchor="t" bIns="45700" lIns="45700" spcFirstLastPara="1" rIns="45700" wrap="square" tIns="45700">
            <a:noAutofit/>
          </a:bodyPr>
          <a:lstStyle/>
          <a:p>
            <a:pPr indent="-342900" lvl="0" marL="457200" rtl="0" algn="l">
              <a:lnSpc>
                <a:spcPct val="115000"/>
              </a:lnSpc>
              <a:spcBef>
                <a:spcPts val="0"/>
              </a:spcBef>
              <a:spcAft>
                <a:spcPts val="0"/>
              </a:spcAft>
              <a:buClr>
                <a:srgbClr val="4D4D4D"/>
              </a:buClr>
              <a:buSzPts val="1800"/>
              <a:buChar char="•"/>
            </a:pPr>
            <a:r>
              <a:rPr lang="en-US" sz="1800">
                <a:solidFill>
                  <a:srgbClr val="4D4D4D"/>
                </a:solidFill>
              </a:rPr>
              <a:t>Characterise the Timepix3 sensor received from Beam Instrumentation (BI), to be used as a radiation monitor across the CERN accelerator complex, in particular:</a:t>
            </a:r>
            <a:endParaRPr sz="1800">
              <a:solidFill>
                <a:srgbClr val="4D4D4D"/>
              </a:solidFill>
            </a:endParaRPr>
          </a:p>
          <a:p>
            <a:pPr indent="-342900" lvl="1" marL="914400" rtl="0" algn="l">
              <a:lnSpc>
                <a:spcPct val="115000"/>
              </a:lnSpc>
              <a:spcBef>
                <a:spcPts val="0"/>
              </a:spcBef>
              <a:spcAft>
                <a:spcPts val="0"/>
              </a:spcAft>
              <a:buClr>
                <a:srgbClr val="4D4D4D"/>
              </a:buClr>
              <a:buSzPts val="1800"/>
              <a:buChar char="•"/>
            </a:pPr>
            <a:r>
              <a:rPr lang="en-US" sz="1800">
                <a:solidFill>
                  <a:srgbClr val="4D4D4D"/>
                </a:solidFill>
              </a:rPr>
              <a:t>modus operandi (practical limitations of the setup)</a:t>
            </a:r>
            <a:endParaRPr sz="1800">
              <a:solidFill>
                <a:srgbClr val="4D4D4D"/>
              </a:solidFill>
            </a:endParaRPr>
          </a:p>
          <a:p>
            <a:pPr indent="-342900" lvl="1" marL="914400" rtl="0" algn="l">
              <a:lnSpc>
                <a:spcPct val="115000"/>
              </a:lnSpc>
              <a:spcBef>
                <a:spcPts val="0"/>
              </a:spcBef>
              <a:spcAft>
                <a:spcPts val="0"/>
              </a:spcAft>
              <a:buClr>
                <a:srgbClr val="4D4D4D"/>
              </a:buClr>
              <a:buSzPts val="1800"/>
              <a:buChar char="•"/>
            </a:pPr>
            <a:r>
              <a:rPr lang="en-US" sz="1800">
                <a:solidFill>
                  <a:srgbClr val="4D4D4D"/>
                </a:solidFill>
              </a:rPr>
              <a:t>detector calibration and data analysis</a:t>
            </a:r>
            <a:endParaRPr sz="1800">
              <a:solidFill>
                <a:srgbClr val="4D4D4D"/>
              </a:solidFill>
            </a:endParaRPr>
          </a:p>
          <a:p>
            <a:pPr indent="0" lvl="0" marL="0" rtl="0" algn="l">
              <a:lnSpc>
                <a:spcPct val="115000"/>
              </a:lnSpc>
              <a:spcBef>
                <a:spcPts val="0"/>
              </a:spcBef>
              <a:spcAft>
                <a:spcPts val="0"/>
              </a:spcAft>
              <a:buSzPts val="1800"/>
              <a:buNone/>
            </a:pPr>
            <a:r>
              <a:t/>
            </a:r>
            <a:endParaRPr sz="1800">
              <a:solidFill>
                <a:srgbClr val="4D4D4D"/>
              </a:solidFill>
            </a:endParaRPr>
          </a:p>
          <a:p>
            <a:pPr indent="0" lvl="0" marL="0" rtl="0" algn="l">
              <a:lnSpc>
                <a:spcPct val="115000"/>
              </a:lnSpc>
              <a:spcBef>
                <a:spcPts val="0"/>
              </a:spcBef>
              <a:spcAft>
                <a:spcPts val="0"/>
              </a:spcAft>
              <a:buSzPts val="1800"/>
              <a:buNone/>
            </a:pPr>
            <a:r>
              <a:t/>
            </a:r>
            <a:endParaRPr sz="1800">
              <a:solidFill>
                <a:srgbClr val="4D4D4D"/>
              </a:solidFill>
            </a:endParaRPr>
          </a:p>
          <a:p>
            <a:pPr indent="0" lvl="0" marL="0" rtl="0" algn="l">
              <a:lnSpc>
                <a:spcPct val="115000"/>
              </a:lnSpc>
              <a:spcBef>
                <a:spcPts val="0"/>
              </a:spcBef>
              <a:spcAft>
                <a:spcPts val="0"/>
              </a:spcAft>
              <a:buSzPts val="1800"/>
              <a:buNone/>
            </a:pPr>
            <a:r>
              <a:t/>
            </a:r>
            <a:endParaRPr/>
          </a:p>
        </p:txBody>
      </p:sp>
      <p:sp>
        <p:nvSpPr>
          <p:cNvPr id="914" name="Google Shape;914;g2e6d01cce46_0_499"/>
          <p:cNvSpPr txBox="1"/>
          <p:nvPr>
            <p:ph idx="12" type="sldNum"/>
          </p:nvPr>
        </p:nvSpPr>
        <p:spPr>
          <a:xfrm>
            <a:off x="11515750" y="6402500"/>
            <a:ext cx="655200" cy="325500"/>
          </a:xfrm>
          <a:prstGeom prst="rect">
            <a:avLst/>
          </a:prstGeom>
          <a:noFill/>
          <a:ln>
            <a:noFill/>
          </a:ln>
        </p:spPr>
        <p:txBody>
          <a:bodyPr anchorCtr="0" anchor="ctr" bIns="45700" lIns="45700" spcFirstLastPara="1" rIns="45700" wrap="square" tIns="45700">
            <a:noAutofit/>
          </a:bodyPr>
          <a:lstStyle/>
          <a:p>
            <a:pPr indent="0" lvl="0" marL="0" rtl="0" algn="ctr">
              <a:lnSpc>
                <a:spcPct val="100000"/>
              </a:lnSpc>
              <a:spcBef>
                <a:spcPts val="0"/>
              </a:spcBef>
              <a:spcAft>
                <a:spcPts val="0"/>
              </a:spcAft>
              <a:buSzPts val="1200"/>
              <a:buNone/>
            </a:pPr>
            <a:fld id="{00000000-1234-1234-1234-123412341234}" type="slidenum">
              <a:rPr lang="en-US"/>
              <a:t>‹#›</a:t>
            </a:fld>
            <a:endParaRPr/>
          </a:p>
        </p:txBody>
      </p:sp>
      <p:pic>
        <p:nvPicPr>
          <p:cNvPr id="915" name="Google Shape;915;g2e6d01cce46_0_499"/>
          <p:cNvPicPr preferRelativeResize="0"/>
          <p:nvPr/>
        </p:nvPicPr>
        <p:blipFill rotWithShape="1">
          <a:blip r:embed="rId3">
            <a:alphaModFix/>
          </a:blip>
          <a:srcRect b="0" l="0" r="0" t="0"/>
          <a:stretch/>
        </p:blipFill>
        <p:spPr>
          <a:xfrm>
            <a:off x="4155446" y="2503078"/>
            <a:ext cx="2166002" cy="1866000"/>
          </a:xfrm>
          <a:prstGeom prst="rect">
            <a:avLst/>
          </a:prstGeom>
          <a:noFill/>
          <a:ln>
            <a:noFill/>
          </a:ln>
        </p:spPr>
      </p:pic>
      <p:sp>
        <p:nvSpPr>
          <p:cNvPr id="916" name="Google Shape;916;g2e6d01cce46_0_499"/>
          <p:cNvSpPr txBox="1"/>
          <p:nvPr/>
        </p:nvSpPr>
        <p:spPr>
          <a:xfrm>
            <a:off x="4155451" y="4484724"/>
            <a:ext cx="2166000" cy="397200"/>
          </a:xfrm>
          <a:prstGeom prst="rect">
            <a:avLst/>
          </a:prstGeom>
          <a:noFill/>
          <a:ln>
            <a:noFill/>
          </a:ln>
        </p:spPr>
        <p:txBody>
          <a:bodyPr anchorCtr="0" anchor="t" bIns="0" lIns="0" spcFirstLastPara="1" rIns="0" wrap="square" tIns="0">
            <a:noAutofit/>
          </a:bodyPr>
          <a:lstStyle/>
          <a:p>
            <a:pPr indent="0" lvl="0" marL="0" marR="0" rtl="0" algn="just">
              <a:lnSpc>
                <a:spcPct val="100000"/>
              </a:lnSpc>
              <a:spcBef>
                <a:spcPts val="0"/>
              </a:spcBef>
              <a:spcAft>
                <a:spcPts val="0"/>
              </a:spcAft>
              <a:buClr>
                <a:srgbClr val="0033A0"/>
              </a:buClr>
              <a:buSzPts val="800"/>
              <a:buFont typeface="Arial"/>
              <a:buNone/>
            </a:pPr>
            <a:r>
              <a:rPr b="1" i="0" lang="en-US" sz="800" u="none" cap="none" strike="noStrike">
                <a:solidFill>
                  <a:srgbClr val="0033A0"/>
                </a:solidFill>
                <a:latin typeface="Arial"/>
                <a:ea typeface="Arial"/>
                <a:cs typeface="Arial"/>
                <a:sym typeface="Arial"/>
              </a:rPr>
              <a:t>Source: Levasseur S., Development of a Hybrid Pixel Detector Based Transverse Profile Monitor for the CERN Proton Synchrotron, PhD thesis </a:t>
            </a:r>
            <a:endParaRPr b="0" i="0" sz="1400" u="none" cap="none" strike="noStrike">
              <a:solidFill>
                <a:srgbClr val="000000"/>
              </a:solidFill>
              <a:latin typeface="Arial"/>
              <a:ea typeface="Arial"/>
              <a:cs typeface="Arial"/>
              <a:sym typeface="Arial"/>
            </a:endParaRPr>
          </a:p>
        </p:txBody>
      </p:sp>
      <p:pic>
        <p:nvPicPr>
          <p:cNvPr id="917" name="Google Shape;917;g2e6d01cce46_0_499"/>
          <p:cNvPicPr preferRelativeResize="0"/>
          <p:nvPr/>
        </p:nvPicPr>
        <p:blipFill rotWithShape="1">
          <a:blip r:embed="rId4">
            <a:alphaModFix/>
          </a:blip>
          <a:srcRect b="0" l="0" r="0" t="0"/>
          <a:stretch/>
        </p:blipFill>
        <p:spPr>
          <a:xfrm>
            <a:off x="6381352" y="2503076"/>
            <a:ext cx="2267099" cy="1866005"/>
          </a:xfrm>
          <a:prstGeom prst="rect">
            <a:avLst/>
          </a:prstGeom>
          <a:noFill/>
          <a:ln>
            <a:noFill/>
          </a:ln>
        </p:spPr>
      </p:pic>
      <p:sp>
        <p:nvSpPr>
          <p:cNvPr id="918" name="Google Shape;918;g2e6d01cce46_0_499"/>
          <p:cNvSpPr txBox="1"/>
          <p:nvPr/>
        </p:nvSpPr>
        <p:spPr>
          <a:xfrm>
            <a:off x="6427553" y="4484725"/>
            <a:ext cx="2220900" cy="640200"/>
          </a:xfrm>
          <a:prstGeom prst="rect">
            <a:avLst/>
          </a:prstGeom>
          <a:noFill/>
          <a:ln>
            <a:noFill/>
          </a:ln>
        </p:spPr>
        <p:txBody>
          <a:bodyPr anchorCtr="0" anchor="t" bIns="0" lIns="0" spcFirstLastPara="1" rIns="0" wrap="square" tIns="0">
            <a:noAutofit/>
          </a:bodyPr>
          <a:lstStyle/>
          <a:p>
            <a:pPr indent="0" lvl="0" marL="0" marR="0" rtl="0" algn="just">
              <a:lnSpc>
                <a:spcPct val="100000"/>
              </a:lnSpc>
              <a:spcBef>
                <a:spcPts val="0"/>
              </a:spcBef>
              <a:spcAft>
                <a:spcPts val="0"/>
              </a:spcAft>
              <a:buClr>
                <a:srgbClr val="2F2F2F"/>
              </a:buClr>
              <a:buSzPts val="800"/>
              <a:buFont typeface="Arial"/>
              <a:buNone/>
            </a:pPr>
            <a:r>
              <a:rPr b="1" i="0" lang="en-US" sz="800" u="none" cap="none" strike="noStrike">
                <a:solidFill>
                  <a:srgbClr val="2F2F2F"/>
                </a:solidFill>
                <a:latin typeface="Arial"/>
                <a:ea typeface="Arial"/>
                <a:cs typeface="Arial"/>
                <a:sym typeface="Arial"/>
              </a:rPr>
              <a:t>Source: Llopart X., The TimePix Chip Family, presentation, 20th Anniversary Symposium on Medipix and Timepix, 18 September 2019</a:t>
            </a:r>
            <a:endParaRPr b="0" i="0" sz="1800" u="none" cap="none" strike="noStrike">
              <a:solidFill>
                <a:srgbClr val="2F2F2F"/>
              </a:solidFill>
              <a:latin typeface="Arial"/>
              <a:ea typeface="Arial"/>
              <a:cs typeface="Arial"/>
              <a:sym typeface="Arial"/>
            </a:endParaRPr>
          </a:p>
        </p:txBody>
      </p:sp>
      <p:pic>
        <p:nvPicPr>
          <p:cNvPr id="919" name="Google Shape;919;g2e6d01cce46_0_499"/>
          <p:cNvPicPr preferRelativeResize="0"/>
          <p:nvPr/>
        </p:nvPicPr>
        <p:blipFill rotWithShape="1">
          <a:blip r:embed="rId5">
            <a:alphaModFix/>
          </a:blip>
          <a:srcRect b="0" l="0" r="41752" t="0"/>
          <a:stretch/>
        </p:blipFill>
        <p:spPr>
          <a:xfrm>
            <a:off x="519675" y="2397450"/>
            <a:ext cx="3520074" cy="2063100"/>
          </a:xfrm>
          <a:prstGeom prst="rect">
            <a:avLst/>
          </a:prstGeom>
          <a:noFill/>
          <a:ln>
            <a:noFill/>
          </a:ln>
        </p:spPr>
      </p:pic>
      <p:cxnSp>
        <p:nvCxnSpPr>
          <p:cNvPr id="920" name="Google Shape;920;g2e6d01cce46_0_499"/>
          <p:cNvCxnSpPr/>
          <p:nvPr/>
        </p:nvCxnSpPr>
        <p:spPr>
          <a:xfrm flipH="1" rot="10800000">
            <a:off x="3241375" y="4319250"/>
            <a:ext cx="319500" cy="510900"/>
          </a:xfrm>
          <a:prstGeom prst="straightConnector1">
            <a:avLst/>
          </a:prstGeom>
          <a:noFill/>
          <a:ln cap="flat" cmpd="sng" w="38100">
            <a:solidFill>
              <a:schemeClr val="dk2"/>
            </a:solidFill>
            <a:prstDash val="solid"/>
            <a:round/>
            <a:headEnd len="sm" w="sm" type="none"/>
            <a:tailEnd len="med" w="med" type="triangle"/>
          </a:ln>
        </p:spPr>
      </p:cxnSp>
      <p:pic>
        <p:nvPicPr>
          <p:cNvPr id="921" name="Google Shape;921;g2e6d01cce46_0_499"/>
          <p:cNvPicPr preferRelativeResize="0"/>
          <p:nvPr/>
        </p:nvPicPr>
        <p:blipFill rotWithShape="1">
          <a:blip r:embed="rId6">
            <a:alphaModFix/>
          </a:blip>
          <a:srcRect b="0" l="0" r="0" t="0"/>
          <a:stretch/>
        </p:blipFill>
        <p:spPr>
          <a:xfrm>
            <a:off x="1633399" y="4460550"/>
            <a:ext cx="2519816" cy="2063100"/>
          </a:xfrm>
          <a:prstGeom prst="rect">
            <a:avLst/>
          </a:prstGeom>
          <a:noFill/>
          <a:ln>
            <a:noFill/>
          </a:ln>
        </p:spPr>
      </p:pic>
      <p:graphicFrame>
        <p:nvGraphicFramePr>
          <p:cNvPr id="922" name="Google Shape;922;g2e6d01cce46_0_499"/>
          <p:cNvGraphicFramePr/>
          <p:nvPr/>
        </p:nvGraphicFramePr>
        <p:xfrm>
          <a:off x="9257725" y="2582250"/>
          <a:ext cx="3000000" cy="3000000"/>
        </p:xfrm>
        <a:graphic>
          <a:graphicData uri="http://schemas.openxmlformats.org/drawingml/2006/table">
            <a:tbl>
              <a:tblPr>
                <a:noFill/>
                <a:tableStyleId>{3A7380E0-F9CE-4B69-BFE4-80A582802992}</a:tableStyleId>
              </a:tblPr>
              <a:tblGrid>
                <a:gridCol w="1657050"/>
                <a:gridCol w="1166925"/>
              </a:tblGrid>
              <a:tr h="247650">
                <a:tc gridSpan="2">
                  <a:txBody>
                    <a:bodyPr/>
                    <a:lstStyle/>
                    <a:p>
                      <a:pPr indent="0" lvl="0" marL="0" marR="0" rtl="0" algn="ctr">
                        <a:lnSpc>
                          <a:spcPct val="115000"/>
                        </a:lnSpc>
                        <a:spcBef>
                          <a:spcPts val="0"/>
                        </a:spcBef>
                        <a:spcAft>
                          <a:spcPts val="0"/>
                        </a:spcAft>
                        <a:buClr>
                          <a:srgbClr val="000000"/>
                        </a:buClr>
                        <a:buSzPts val="1400"/>
                        <a:buFont typeface="Arial"/>
                        <a:buNone/>
                      </a:pPr>
                      <a:r>
                        <a:rPr b="1" lang="en-US" sz="1400" u="none" cap="none" strike="noStrike">
                          <a:solidFill>
                            <a:srgbClr val="FFFFFF"/>
                          </a:solidFill>
                        </a:rPr>
                        <a:t>R2E Timepix3 Sensor</a:t>
                      </a:r>
                      <a:endParaRPr b="1" sz="1400" u="none" cap="none" strike="noStrike">
                        <a:solidFill>
                          <a:srgbClr val="FFFFFF"/>
                        </a:solidFill>
                      </a:endParaRPr>
                    </a:p>
                  </a:txBody>
                  <a:tcPr marT="19050" marB="19050" marR="28575" marL="28575" anchor="b">
                    <a:solidFill>
                      <a:srgbClr val="434343"/>
                    </a:solidFill>
                    <a:extLst>
                      <a:ext uri="http://customooxmlschemas.google.com/">
                        <go:slidesCustomData xmlns:go="http://customooxmlschemas.google.com/" cellId="922:0:0"/>
                      </a:ext>
                    </a:extLst>
                  </a:tcPr>
                </a:tc>
                <a:tc hMerge="1"/>
              </a:tr>
              <a:tr h="247650">
                <a:tc>
                  <a:txBody>
                    <a:bodyPr/>
                    <a:lstStyle/>
                    <a:p>
                      <a:pPr indent="0" lvl="0" marL="0" marR="0" rtl="0" algn="l">
                        <a:lnSpc>
                          <a:spcPct val="115000"/>
                        </a:lnSpc>
                        <a:spcBef>
                          <a:spcPts val="0"/>
                        </a:spcBef>
                        <a:spcAft>
                          <a:spcPts val="0"/>
                        </a:spcAft>
                        <a:buClr>
                          <a:srgbClr val="000000"/>
                        </a:buClr>
                        <a:buSzPts val="1400"/>
                        <a:buFont typeface="Arial"/>
                        <a:buNone/>
                      </a:pPr>
                      <a:r>
                        <a:rPr lang="en-US" sz="1400" u="none" cap="none" strike="noStrike"/>
                        <a:t>Material</a:t>
                      </a:r>
                      <a:endParaRPr sz="1400" u="none" cap="none" strike="noStrike"/>
                    </a:p>
                  </a:txBody>
                  <a:tcPr marT="19050" marB="19050" marR="28575" marL="28575" anchor="b">
                    <a:solidFill>
                      <a:srgbClr val="FFFFFF"/>
                    </a:solidFill>
                    <a:extLst>
                      <a:ext uri="http://customooxmlschemas.google.com/">
                        <go:slidesCustomData xmlns:go="http://customooxmlschemas.google.com/" cellId="922:1:0"/>
                      </a:ext>
                    </a:extLst>
                  </a:tcPr>
                </a:tc>
                <a:tc>
                  <a:txBody>
                    <a:bodyPr/>
                    <a:lstStyle/>
                    <a:p>
                      <a:pPr indent="0" lvl="0" marL="0" marR="0" rtl="0" algn="l">
                        <a:lnSpc>
                          <a:spcPct val="115000"/>
                        </a:lnSpc>
                        <a:spcBef>
                          <a:spcPts val="0"/>
                        </a:spcBef>
                        <a:spcAft>
                          <a:spcPts val="0"/>
                        </a:spcAft>
                        <a:buClr>
                          <a:srgbClr val="000000"/>
                        </a:buClr>
                        <a:buSzPts val="1400"/>
                        <a:buFont typeface="Arial"/>
                        <a:buNone/>
                      </a:pPr>
                      <a:r>
                        <a:rPr lang="en-US" sz="1400" u="none" cap="none" strike="noStrike"/>
                        <a:t>Si</a:t>
                      </a:r>
                      <a:endParaRPr sz="1400" u="none" cap="none" strike="noStrike"/>
                    </a:p>
                  </a:txBody>
                  <a:tcPr marT="19050" marB="19050" marR="28575" marL="28575" anchor="b">
                    <a:solidFill>
                      <a:srgbClr val="FFFFFF"/>
                    </a:solidFill>
                    <a:extLst>
                      <a:ext uri="http://customooxmlschemas.google.com/">
                        <go:slidesCustomData xmlns:go="http://customooxmlschemas.google.com/" cellId="922:1:1"/>
                      </a:ext>
                    </a:extLst>
                  </a:tcPr>
                </a:tc>
              </a:tr>
              <a:tr h="247650">
                <a:tc>
                  <a:txBody>
                    <a:bodyPr/>
                    <a:lstStyle/>
                    <a:p>
                      <a:pPr indent="0" lvl="0" marL="0" marR="0" rtl="0" algn="l">
                        <a:lnSpc>
                          <a:spcPct val="115000"/>
                        </a:lnSpc>
                        <a:spcBef>
                          <a:spcPts val="0"/>
                        </a:spcBef>
                        <a:spcAft>
                          <a:spcPts val="0"/>
                        </a:spcAft>
                        <a:buClr>
                          <a:srgbClr val="000000"/>
                        </a:buClr>
                        <a:buSzPts val="1400"/>
                        <a:buFont typeface="Arial"/>
                        <a:buNone/>
                      </a:pPr>
                      <a:r>
                        <a:rPr lang="en-US" sz="1400" u="none" cap="none" strike="noStrike"/>
                        <a:t>Type</a:t>
                      </a:r>
                      <a:endParaRPr sz="1400" u="none" cap="none" strike="noStrike"/>
                    </a:p>
                  </a:txBody>
                  <a:tcPr marT="19050" marB="19050" marR="28575" marL="28575" anchor="b">
                    <a:solidFill>
                      <a:srgbClr val="D9D9D9"/>
                    </a:solidFill>
                    <a:extLst>
                      <a:ext uri="http://customooxmlschemas.google.com/">
                        <go:slidesCustomData xmlns:go="http://customooxmlschemas.google.com/" cellId="922:2:0"/>
                      </a:ext>
                    </a:extLst>
                  </a:tcPr>
                </a:tc>
                <a:tc>
                  <a:txBody>
                    <a:bodyPr/>
                    <a:lstStyle/>
                    <a:p>
                      <a:pPr indent="0" lvl="0" marL="0" marR="0" rtl="0" algn="l">
                        <a:lnSpc>
                          <a:spcPct val="115000"/>
                        </a:lnSpc>
                        <a:spcBef>
                          <a:spcPts val="0"/>
                        </a:spcBef>
                        <a:spcAft>
                          <a:spcPts val="0"/>
                        </a:spcAft>
                        <a:buClr>
                          <a:srgbClr val="000000"/>
                        </a:buClr>
                        <a:buSzPts val="1400"/>
                        <a:buFont typeface="Arial"/>
                        <a:buNone/>
                      </a:pPr>
                      <a:r>
                        <a:rPr lang="en-US" sz="1400" u="none" cap="none" strike="noStrike"/>
                        <a:t>P-in-N</a:t>
                      </a:r>
                      <a:endParaRPr sz="1400" u="none" cap="none" strike="noStrike"/>
                    </a:p>
                  </a:txBody>
                  <a:tcPr marT="19050" marB="19050" marR="28575" marL="28575" anchor="b">
                    <a:solidFill>
                      <a:srgbClr val="D9D9D9"/>
                    </a:solidFill>
                    <a:extLst>
                      <a:ext uri="http://customooxmlschemas.google.com/">
                        <go:slidesCustomData xmlns:go="http://customooxmlschemas.google.com/" cellId="922:2:1"/>
                      </a:ext>
                    </a:extLst>
                  </a:tcPr>
                </a:tc>
              </a:tr>
              <a:tr h="247650">
                <a:tc>
                  <a:txBody>
                    <a:bodyPr/>
                    <a:lstStyle/>
                    <a:p>
                      <a:pPr indent="0" lvl="0" marL="0" marR="0" rtl="0" algn="l">
                        <a:lnSpc>
                          <a:spcPct val="115000"/>
                        </a:lnSpc>
                        <a:spcBef>
                          <a:spcPts val="0"/>
                        </a:spcBef>
                        <a:spcAft>
                          <a:spcPts val="0"/>
                        </a:spcAft>
                        <a:buClr>
                          <a:srgbClr val="000000"/>
                        </a:buClr>
                        <a:buSzPts val="1400"/>
                        <a:buFont typeface="Arial"/>
                        <a:buNone/>
                      </a:pPr>
                      <a:r>
                        <a:rPr lang="en-US" sz="1400" u="none" cap="none" strike="noStrike"/>
                        <a:t>Sensor [um]</a:t>
                      </a:r>
                      <a:endParaRPr sz="1400" u="none" cap="none" strike="noStrike"/>
                    </a:p>
                  </a:txBody>
                  <a:tcPr marT="19050" marB="19050" marR="28575" marL="28575" anchor="b">
                    <a:extLst>
                      <a:ext uri="http://customooxmlschemas.google.com/">
                        <go:slidesCustomData xmlns:go="http://customooxmlschemas.google.com/" cellId="922:3:0"/>
                      </a:ext>
                    </a:extLst>
                  </a:tcPr>
                </a:tc>
                <a:tc>
                  <a:txBody>
                    <a:bodyPr/>
                    <a:lstStyle/>
                    <a:p>
                      <a:pPr indent="0" lvl="0" marL="0" marR="0" rtl="0" algn="l">
                        <a:lnSpc>
                          <a:spcPct val="115000"/>
                        </a:lnSpc>
                        <a:spcBef>
                          <a:spcPts val="0"/>
                        </a:spcBef>
                        <a:spcAft>
                          <a:spcPts val="0"/>
                        </a:spcAft>
                        <a:buClr>
                          <a:srgbClr val="000000"/>
                        </a:buClr>
                        <a:buSzPts val="1400"/>
                        <a:buFont typeface="Arial"/>
                        <a:buNone/>
                      </a:pPr>
                      <a:r>
                        <a:rPr lang="en-US" sz="1400" u="none" cap="none" strike="noStrike"/>
                        <a:t>300</a:t>
                      </a:r>
                      <a:endParaRPr sz="1400" u="none" cap="none" strike="noStrike"/>
                    </a:p>
                  </a:txBody>
                  <a:tcPr marT="19050" marB="19050" marR="28575" marL="28575" anchor="b">
                    <a:extLst>
                      <a:ext uri="http://customooxmlschemas.google.com/">
                        <go:slidesCustomData xmlns:go="http://customooxmlschemas.google.com/" cellId="922:3:1"/>
                      </a:ext>
                    </a:extLst>
                  </a:tcPr>
                </a:tc>
              </a:tr>
              <a:tr h="247650">
                <a:tc>
                  <a:txBody>
                    <a:bodyPr/>
                    <a:lstStyle/>
                    <a:p>
                      <a:pPr indent="0" lvl="0" marL="0" marR="0" rtl="0" algn="l">
                        <a:lnSpc>
                          <a:spcPct val="115000"/>
                        </a:lnSpc>
                        <a:spcBef>
                          <a:spcPts val="0"/>
                        </a:spcBef>
                        <a:spcAft>
                          <a:spcPts val="0"/>
                        </a:spcAft>
                        <a:buClr>
                          <a:srgbClr val="000000"/>
                        </a:buClr>
                        <a:buSzPts val="1400"/>
                        <a:buFont typeface="Arial"/>
                        <a:buNone/>
                      </a:pPr>
                      <a:r>
                        <a:rPr lang="en-US" sz="1400" u="none" cap="none" strike="noStrike"/>
                        <a:t>Dead layer [nm]</a:t>
                      </a:r>
                      <a:endParaRPr sz="1400" u="none" cap="none" strike="noStrike"/>
                    </a:p>
                  </a:txBody>
                  <a:tcPr marT="19050" marB="19050" marR="28575" marL="28575" anchor="b">
                    <a:solidFill>
                      <a:srgbClr val="D9D9D9"/>
                    </a:solidFill>
                    <a:extLst>
                      <a:ext uri="http://customooxmlschemas.google.com/">
                        <go:slidesCustomData xmlns:go="http://customooxmlschemas.google.com/" cellId="922:4:0"/>
                      </a:ext>
                    </a:extLst>
                  </a:tcPr>
                </a:tc>
                <a:tc>
                  <a:txBody>
                    <a:bodyPr/>
                    <a:lstStyle/>
                    <a:p>
                      <a:pPr indent="0" lvl="0" marL="0" marR="0" rtl="0" algn="l">
                        <a:lnSpc>
                          <a:spcPct val="115000"/>
                        </a:lnSpc>
                        <a:spcBef>
                          <a:spcPts val="0"/>
                        </a:spcBef>
                        <a:spcAft>
                          <a:spcPts val="0"/>
                        </a:spcAft>
                        <a:buClr>
                          <a:srgbClr val="000000"/>
                        </a:buClr>
                        <a:buSzPts val="1400"/>
                        <a:buFont typeface="Arial"/>
                        <a:buNone/>
                      </a:pPr>
                      <a:r>
                        <a:rPr lang="en-US" sz="1400" u="none" cap="none" strike="noStrike"/>
                        <a:t>300</a:t>
                      </a:r>
                      <a:endParaRPr sz="1400" u="none" cap="none" strike="noStrike"/>
                    </a:p>
                  </a:txBody>
                  <a:tcPr marT="19050" marB="19050" marR="28575" marL="28575" anchor="b">
                    <a:solidFill>
                      <a:srgbClr val="D9D9D9"/>
                    </a:solidFill>
                    <a:extLst>
                      <a:ext uri="http://customooxmlschemas.google.com/">
                        <go:slidesCustomData xmlns:go="http://customooxmlschemas.google.com/" cellId="922:4:1"/>
                      </a:ext>
                    </a:extLst>
                  </a:tcPr>
                </a:tc>
              </a:tr>
              <a:tr h="447675">
                <a:tc>
                  <a:txBody>
                    <a:bodyPr/>
                    <a:lstStyle/>
                    <a:p>
                      <a:pPr indent="0" lvl="0" marL="0" marR="0" rtl="0" algn="l">
                        <a:lnSpc>
                          <a:spcPct val="115000"/>
                        </a:lnSpc>
                        <a:spcBef>
                          <a:spcPts val="0"/>
                        </a:spcBef>
                        <a:spcAft>
                          <a:spcPts val="0"/>
                        </a:spcAft>
                        <a:buClr>
                          <a:srgbClr val="000000"/>
                        </a:buClr>
                        <a:buSzPts val="1400"/>
                        <a:buFont typeface="Arial"/>
                        <a:buNone/>
                      </a:pPr>
                      <a:r>
                        <a:rPr lang="en-US" sz="1400" u="none" cap="none" strike="noStrike"/>
                        <a:t>Al metalization [nm]</a:t>
                      </a:r>
                      <a:endParaRPr sz="1400" u="none" cap="none" strike="noStrike"/>
                    </a:p>
                  </a:txBody>
                  <a:tcPr marT="19050" marB="19050" marR="28575" marL="28575" anchor="b">
                    <a:extLst>
                      <a:ext uri="http://customooxmlschemas.google.com/">
                        <go:slidesCustomData xmlns:go="http://customooxmlschemas.google.com/" cellId="922:5:0"/>
                      </a:ext>
                    </a:extLst>
                  </a:tcPr>
                </a:tc>
                <a:tc>
                  <a:txBody>
                    <a:bodyPr/>
                    <a:lstStyle/>
                    <a:p>
                      <a:pPr indent="0" lvl="0" marL="0" marR="0" rtl="0" algn="l">
                        <a:lnSpc>
                          <a:spcPct val="115000"/>
                        </a:lnSpc>
                        <a:spcBef>
                          <a:spcPts val="0"/>
                        </a:spcBef>
                        <a:spcAft>
                          <a:spcPts val="0"/>
                        </a:spcAft>
                        <a:buClr>
                          <a:srgbClr val="000000"/>
                        </a:buClr>
                        <a:buSzPts val="1400"/>
                        <a:buFont typeface="Arial"/>
                        <a:buNone/>
                      </a:pPr>
                      <a:r>
                        <a:rPr lang="en-US" sz="1400" u="none" cap="none" strike="noStrike"/>
                        <a:t>500</a:t>
                      </a:r>
                      <a:endParaRPr sz="1400" u="none" cap="none" strike="noStrike"/>
                    </a:p>
                  </a:txBody>
                  <a:tcPr marT="19050" marB="19050" marR="28575" marL="28575" anchor="b">
                    <a:extLst>
                      <a:ext uri="http://customooxmlschemas.google.com/">
                        <go:slidesCustomData xmlns:go="http://customooxmlschemas.google.com/" cellId="922:5:1"/>
                      </a:ext>
                    </a:extLst>
                  </a:tcPr>
                </a:tc>
              </a:tr>
              <a:tr h="247650">
                <a:tc>
                  <a:txBody>
                    <a:bodyPr/>
                    <a:lstStyle/>
                    <a:p>
                      <a:pPr indent="0" lvl="0" marL="0" marR="0" rtl="0" algn="l">
                        <a:lnSpc>
                          <a:spcPct val="115000"/>
                        </a:lnSpc>
                        <a:spcBef>
                          <a:spcPts val="0"/>
                        </a:spcBef>
                        <a:spcAft>
                          <a:spcPts val="0"/>
                        </a:spcAft>
                        <a:buClr>
                          <a:srgbClr val="000000"/>
                        </a:buClr>
                        <a:buSzPts val="1400"/>
                        <a:buFont typeface="Arial"/>
                        <a:buNone/>
                      </a:pPr>
                      <a:r>
                        <a:rPr lang="en-US" sz="1400" u="none" cap="none" strike="noStrike"/>
                        <a:t>Bias voltage [V]</a:t>
                      </a:r>
                      <a:endParaRPr sz="1400" u="none" cap="none" strike="noStrike"/>
                    </a:p>
                  </a:txBody>
                  <a:tcPr marT="19050" marB="19050" marR="28575" marL="28575" anchor="b">
                    <a:solidFill>
                      <a:srgbClr val="D9D9D9"/>
                    </a:solidFill>
                    <a:extLst>
                      <a:ext uri="http://customooxmlschemas.google.com/">
                        <go:slidesCustomData xmlns:go="http://customooxmlschemas.google.com/" cellId="922:6:0"/>
                      </a:ext>
                    </a:extLst>
                  </a:tcPr>
                </a:tc>
                <a:tc>
                  <a:txBody>
                    <a:bodyPr/>
                    <a:lstStyle/>
                    <a:p>
                      <a:pPr indent="0" lvl="0" marL="0" marR="0" rtl="0" algn="l">
                        <a:lnSpc>
                          <a:spcPct val="115000"/>
                        </a:lnSpc>
                        <a:spcBef>
                          <a:spcPts val="0"/>
                        </a:spcBef>
                        <a:spcAft>
                          <a:spcPts val="0"/>
                        </a:spcAft>
                        <a:buClr>
                          <a:srgbClr val="000000"/>
                        </a:buClr>
                        <a:buSzPts val="1400"/>
                        <a:buFont typeface="Arial"/>
                        <a:buNone/>
                      </a:pPr>
                      <a:r>
                        <a:rPr lang="en-US" sz="1400" u="none" cap="none" strike="noStrike"/>
                        <a:t>80</a:t>
                      </a:r>
                      <a:endParaRPr sz="1400" u="none" cap="none" strike="noStrike"/>
                    </a:p>
                  </a:txBody>
                  <a:tcPr marT="19050" marB="19050" marR="28575" marL="28575" anchor="b">
                    <a:solidFill>
                      <a:srgbClr val="D9D9D9"/>
                    </a:solidFill>
                    <a:extLst>
                      <a:ext uri="http://customooxmlschemas.google.com/">
                        <go:slidesCustomData xmlns:go="http://customooxmlschemas.google.com/" cellId="922:6:1"/>
                      </a:ext>
                    </a:extLst>
                  </a:tcPr>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13">
                                            <p:txEl>
                                              <p:pRg end="0" st="0"/>
                                            </p:txEl>
                                          </p:spTgt>
                                        </p:tgtEl>
                                        <p:attrNameLst>
                                          <p:attrName>style.visibility</p:attrName>
                                        </p:attrNameLst>
                                      </p:cBhvr>
                                      <p:to>
                                        <p:strVal val="visible"/>
                                      </p:to>
                                    </p:set>
                                    <p:animEffect filter="fade" transition="in">
                                      <p:cBhvr>
                                        <p:cTn dur="1000"/>
                                        <p:tgtEl>
                                          <p:spTgt spid="91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13">
                                            <p:txEl>
                                              <p:pRg end="1" st="1"/>
                                            </p:txEl>
                                          </p:spTgt>
                                        </p:tgtEl>
                                        <p:attrNameLst>
                                          <p:attrName>style.visibility</p:attrName>
                                        </p:attrNameLst>
                                      </p:cBhvr>
                                      <p:to>
                                        <p:strVal val="visible"/>
                                      </p:to>
                                    </p:set>
                                    <p:animEffect filter="fade" transition="in">
                                      <p:cBhvr>
                                        <p:cTn dur="1000"/>
                                        <p:tgtEl>
                                          <p:spTgt spid="91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13">
                                            <p:txEl>
                                              <p:pRg end="2" st="2"/>
                                            </p:txEl>
                                          </p:spTgt>
                                        </p:tgtEl>
                                        <p:attrNameLst>
                                          <p:attrName>style.visibility</p:attrName>
                                        </p:attrNameLst>
                                      </p:cBhvr>
                                      <p:to>
                                        <p:strVal val="visible"/>
                                      </p:to>
                                    </p:set>
                                    <p:animEffect filter="fade" transition="in">
                                      <p:cBhvr>
                                        <p:cTn dur="1000"/>
                                        <p:tgtEl>
                                          <p:spTgt spid="91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13">
                                            <p:txEl>
                                              <p:pRg end="3" st="3"/>
                                            </p:txEl>
                                          </p:spTgt>
                                        </p:tgtEl>
                                        <p:attrNameLst>
                                          <p:attrName>style.visibility</p:attrName>
                                        </p:attrNameLst>
                                      </p:cBhvr>
                                      <p:to>
                                        <p:strVal val="visible"/>
                                      </p:to>
                                    </p:set>
                                    <p:animEffect filter="fade" transition="in">
                                      <p:cBhvr>
                                        <p:cTn dur="1000"/>
                                        <p:tgtEl>
                                          <p:spTgt spid="91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13">
                                            <p:txEl>
                                              <p:pRg end="4" st="4"/>
                                            </p:txEl>
                                          </p:spTgt>
                                        </p:tgtEl>
                                        <p:attrNameLst>
                                          <p:attrName>style.visibility</p:attrName>
                                        </p:attrNameLst>
                                      </p:cBhvr>
                                      <p:to>
                                        <p:strVal val="visible"/>
                                      </p:to>
                                    </p:set>
                                    <p:animEffect filter="fade" transition="in">
                                      <p:cBhvr>
                                        <p:cTn dur="1000"/>
                                        <p:tgtEl>
                                          <p:spTgt spid="91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13">
                                            <p:txEl>
                                              <p:pRg end="5" st="5"/>
                                            </p:txEl>
                                          </p:spTgt>
                                        </p:tgtEl>
                                        <p:attrNameLst>
                                          <p:attrName>style.visibility</p:attrName>
                                        </p:attrNameLst>
                                      </p:cBhvr>
                                      <p:to>
                                        <p:strVal val="visible"/>
                                      </p:to>
                                    </p:set>
                                    <p:animEffect filter="fade" transition="in">
                                      <p:cBhvr>
                                        <p:cTn dur="1000"/>
                                        <p:tgtEl>
                                          <p:spTgt spid="913">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1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1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1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1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6" name="Shape 926"/>
        <p:cNvGrpSpPr/>
        <p:nvPr/>
      </p:nvGrpSpPr>
      <p:grpSpPr>
        <a:xfrm>
          <a:off x="0" y="0"/>
          <a:ext cx="0" cy="0"/>
          <a:chOff x="0" y="0"/>
          <a:chExt cx="0" cy="0"/>
        </a:xfrm>
      </p:grpSpPr>
      <p:pic>
        <p:nvPicPr>
          <p:cNvPr id="927" name="Google Shape;927;g2e6d01cce46_0_695"/>
          <p:cNvPicPr preferRelativeResize="0"/>
          <p:nvPr/>
        </p:nvPicPr>
        <p:blipFill rotWithShape="1">
          <a:blip r:embed="rId3">
            <a:alphaModFix/>
          </a:blip>
          <a:srcRect b="0" l="0" r="0" t="0"/>
          <a:stretch/>
        </p:blipFill>
        <p:spPr>
          <a:xfrm>
            <a:off x="9098653" y="0"/>
            <a:ext cx="3108998" cy="2708275"/>
          </a:xfrm>
          <a:prstGeom prst="rect">
            <a:avLst/>
          </a:prstGeom>
          <a:noFill/>
          <a:ln>
            <a:noFill/>
          </a:ln>
        </p:spPr>
      </p:pic>
      <p:sp>
        <p:nvSpPr>
          <p:cNvPr id="928" name="Google Shape;928;g2e6d01cce46_0_695"/>
          <p:cNvSpPr/>
          <p:nvPr/>
        </p:nvSpPr>
        <p:spPr>
          <a:xfrm>
            <a:off x="498350" y="964400"/>
            <a:ext cx="8513100" cy="3951300"/>
          </a:xfrm>
          <a:prstGeom prst="rect">
            <a:avLst/>
          </a:prstGeom>
          <a:noFill/>
          <a:ln>
            <a:noFill/>
          </a:ln>
        </p:spPr>
        <p:txBody>
          <a:bodyPr anchorCtr="0" anchor="t" bIns="45000" lIns="90000" spcFirstLastPara="1" rIns="90000" wrap="square" tIns="45000">
            <a:noAutofit/>
          </a:bodyPr>
          <a:lstStyle/>
          <a:p>
            <a:pPr indent="-342900" lvl="0" marL="457200" marR="0" rtl="0" algn="l">
              <a:lnSpc>
                <a:spcPct val="100000"/>
              </a:lnSpc>
              <a:spcBef>
                <a:spcPts val="1199"/>
              </a:spcBef>
              <a:spcAft>
                <a:spcPts val="0"/>
              </a:spcAft>
              <a:buClr>
                <a:schemeClr val="dk2"/>
              </a:buClr>
              <a:buSzPts val="1800"/>
              <a:buFont typeface="Arial"/>
              <a:buChar char="●"/>
            </a:pPr>
            <a:r>
              <a:rPr b="0" i="0" lang="en-US" sz="1800" u="none" cap="none" strike="noStrike">
                <a:solidFill>
                  <a:schemeClr val="dk2"/>
                </a:solidFill>
                <a:latin typeface="Arial"/>
                <a:ea typeface="Arial"/>
                <a:cs typeface="Arial"/>
                <a:sym typeface="Arial"/>
              </a:rPr>
              <a:t>The Timepix detector family [1], designed by the Medipix collaboration [2], is a multi-purpose readout Application Specific Integrated Circuit (ASIC) for hybrid pixel detectors, designed as a:</a:t>
            </a:r>
            <a:endParaRPr b="0" i="0" sz="1800" u="none" cap="none" strike="noStrike">
              <a:solidFill>
                <a:schemeClr val="dk2"/>
              </a:solidFill>
              <a:latin typeface="Arial"/>
              <a:ea typeface="Arial"/>
              <a:cs typeface="Arial"/>
              <a:sym typeface="Arial"/>
            </a:endParaRPr>
          </a:p>
          <a:p>
            <a:pPr indent="-342900" lvl="1" marL="914400" marR="0" rtl="0" algn="l">
              <a:lnSpc>
                <a:spcPct val="100000"/>
              </a:lnSpc>
              <a:spcBef>
                <a:spcPts val="0"/>
              </a:spcBef>
              <a:spcAft>
                <a:spcPts val="0"/>
              </a:spcAft>
              <a:buClr>
                <a:schemeClr val="dk2"/>
              </a:buClr>
              <a:buSzPts val="1800"/>
              <a:buFont typeface="Arial"/>
              <a:buChar char="○"/>
            </a:pPr>
            <a:r>
              <a:rPr b="0" i="0" lang="en-US" sz="1800" u="none" cap="none" strike="noStrike">
                <a:solidFill>
                  <a:schemeClr val="dk2"/>
                </a:solidFill>
                <a:latin typeface="Arial"/>
                <a:ea typeface="Arial"/>
                <a:cs typeface="Arial"/>
                <a:sym typeface="Arial"/>
              </a:rPr>
              <a:t>timing measurement chip </a:t>
            </a:r>
            <a:endParaRPr b="0" i="0" sz="1800" u="none" cap="none" strike="noStrike">
              <a:solidFill>
                <a:schemeClr val="dk2"/>
              </a:solidFill>
              <a:latin typeface="Arial"/>
              <a:ea typeface="Arial"/>
              <a:cs typeface="Arial"/>
              <a:sym typeface="Arial"/>
            </a:endParaRPr>
          </a:p>
          <a:p>
            <a:pPr indent="-342900" lvl="1" marL="914400" marR="0" rtl="0" algn="l">
              <a:lnSpc>
                <a:spcPct val="100000"/>
              </a:lnSpc>
              <a:spcBef>
                <a:spcPts val="0"/>
              </a:spcBef>
              <a:spcAft>
                <a:spcPts val="0"/>
              </a:spcAft>
              <a:buClr>
                <a:schemeClr val="dk2"/>
              </a:buClr>
              <a:buSzPts val="1800"/>
              <a:buFont typeface="Arial"/>
              <a:buChar char="○"/>
            </a:pPr>
            <a:r>
              <a:rPr b="0" i="0" lang="en-US" sz="1800" u="none" cap="none" strike="noStrike">
                <a:solidFill>
                  <a:schemeClr val="dk2"/>
                </a:solidFill>
                <a:latin typeface="Arial"/>
                <a:ea typeface="Arial"/>
                <a:cs typeface="Arial"/>
                <a:sym typeface="Arial"/>
              </a:rPr>
              <a:t>capable as well of determining the deposited charge, using the Time over Threshold (ToT) technique</a:t>
            </a:r>
            <a:br>
              <a:rPr b="0" i="0" lang="en-US" sz="1800" u="none" cap="none" strike="noStrike">
                <a:solidFill>
                  <a:schemeClr val="dk2"/>
                </a:solidFill>
                <a:latin typeface="Arial"/>
                <a:ea typeface="Arial"/>
                <a:cs typeface="Arial"/>
                <a:sym typeface="Arial"/>
              </a:rPr>
            </a:br>
            <a:endParaRPr b="0" i="0" sz="1800" u="none" cap="none" strike="noStrike">
              <a:solidFill>
                <a:schemeClr val="dk2"/>
              </a:solidFill>
              <a:latin typeface="Arial"/>
              <a:ea typeface="Arial"/>
              <a:cs typeface="Arial"/>
              <a:sym typeface="Arial"/>
            </a:endParaRPr>
          </a:p>
          <a:p>
            <a:pPr indent="-342900" lvl="0" marL="457200" marR="0" rtl="0" algn="l">
              <a:lnSpc>
                <a:spcPct val="100000"/>
              </a:lnSpc>
              <a:spcBef>
                <a:spcPts val="0"/>
              </a:spcBef>
              <a:spcAft>
                <a:spcPts val="0"/>
              </a:spcAft>
              <a:buClr>
                <a:schemeClr val="dk2"/>
              </a:buClr>
              <a:buSzPts val="1800"/>
              <a:buFont typeface="Arial"/>
              <a:buChar char="●"/>
            </a:pPr>
            <a:r>
              <a:rPr b="0" i="0" lang="en-US" sz="1800" u="none" cap="none" strike="noStrike">
                <a:solidFill>
                  <a:schemeClr val="dk2"/>
                </a:solidFill>
                <a:latin typeface="Arial"/>
                <a:ea typeface="Arial"/>
                <a:cs typeface="Arial"/>
                <a:sym typeface="Arial"/>
              </a:rPr>
              <a:t>The Timepix3 [3] upgrade adds </a:t>
            </a:r>
            <a:br>
              <a:rPr b="0" i="0" lang="en-US" sz="1800" u="none" cap="none" strike="noStrike">
                <a:solidFill>
                  <a:schemeClr val="dk2"/>
                </a:solidFill>
                <a:latin typeface="Arial"/>
                <a:ea typeface="Arial"/>
                <a:cs typeface="Arial"/>
                <a:sym typeface="Arial"/>
              </a:rPr>
            </a:br>
            <a:r>
              <a:rPr b="0" i="0" lang="en-US" sz="1800" u="none" cap="none" strike="noStrike">
                <a:solidFill>
                  <a:schemeClr val="dk2"/>
                </a:solidFill>
                <a:latin typeface="Arial"/>
                <a:ea typeface="Arial"/>
                <a:cs typeface="Arial"/>
                <a:sym typeface="Arial"/>
              </a:rPr>
              <a:t>the functionality of simultaneous </a:t>
            </a:r>
            <a:br>
              <a:rPr b="0" i="0" lang="en-US" sz="1800" u="none" cap="none" strike="noStrike">
                <a:solidFill>
                  <a:schemeClr val="dk2"/>
                </a:solidFill>
                <a:latin typeface="Arial"/>
                <a:ea typeface="Arial"/>
                <a:cs typeface="Arial"/>
                <a:sym typeface="Arial"/>
              </a:rPr>
            </a:br>
            <a:r>
              <a:rPr b="0" i="0" lang="en-US" sz="1800" u="none" cap="none" strike="noStrike">
                <a:solidFill>
                  <a:schemeClr val="dk2"/>
                </a:solidFill>
                <a:latin typeface="Arial"/>
                <a:ea typeface="Arial"/>
                <a:cs typeface="Arial"/>
                <a:sym typeface="Arial"/>
              </a:rPr>
              <a:t>Time of Arrival (ToA) measurement </a:t>
            </a:r>
            <a:br>
              <a:rPr b="0" i="0" lang="en-US" sz="1800" u="none" cap="none" strike="noStrike">
                <a:solidFill>
                  <a:schemeClr val="dk2"/>
                </a:solidFill>
                <a:latin typeface="Arial"/>
                <a:ea typeface="Arial"/>
                <a:cs typeface="Arial"/>
                <a:sym typeface="Arial"/>
              </a:rPr>
            </a:br>
            <a:r>
              <a:rPr b="0" i="0" lang="en-US" sz="1800" u="none" cap="none" strike="noStrike">
                <a:solidFill>
                  <a:schemeClr val="dk2"/>
                </a:solidFill>
                <a:latin typeface="Arial"/>
                <a:ea typeface="Arial"/>
                <a:cs typeface="Arial"/>
                <a:sym typeface="Arial"/>
              </a:rPr>
              <a:t>with the ToT.</a:t>
            </a:r>
            <a:endParaRPr b="0" i="0" sz="1800" u="none" cap="none" strike="noStrike">
              <a:solidFill>
                <a:schemeClr val="dk2"/>
              </a:solidFill>
              <a:latin typeface="Arial"/>
              <a:ea typeface="Arial"/>
              <a:cs typeface="Arial"/>
              <a:sym typeface="Arial"/>
            </a:endParaRPr>
          </a:p>
        </p:txBody>
      </p:sp>
      <p:grpSp>
        <p:nvGrpSpPr>
          <p:cNvPr id="929" name="Google Shape;929;g2e6d01cce46_0_695"/>
          <p:cNvGrpSpPr/>
          <p:nvPr/>
        </p:nvGrpSpPr>
        <p:grpSpPr>
          <a:xfrm>
            <a:off x="5251946" y="2718147"/>
            <a:ext cx="3646200" cy="2881199"/>
            <a:chOff x="5251946" y="2946747"/>
            <a:chExt cx="3646200" cy="2881199"/>
          </a:xfrm>
        </p:grpSpPr>
        <p:pic>
          <p:nvPicPr>
            <p:cNvPr id="930" name="Google Shape;930;g2e6d01cce46_0_695"/>
            <p:cNvPicPr preferRelativeResize="0"/>
            <p:nvPr/>
          </p:nvPicPr>
          <p:blipFill rotWithShape="1">
            <a:blip r:embed="rId4">
              <a:alphaModFix/>
            </a:blip>
            <a:srcRect b="0" l="0" r="0" t="0"/>
            <a:stretch/>
          </p:blipFill>
          <p:spPr>
            <a:xfrm>
              <a:off x="5375127" y="2946747"/>
              <a:ext cx="2863445" cy="2463810"/>
            </a:xfrm>
            <a:prstGeom prst="rect">
              <a:avLst/>
            </a:prstGeom>
            <a:noFill/>
            <a:ln>
              <a:noFill/>
            </a:ln>
          </p:spPr>
        </p:pic>
        <p:sp>
          <p:nvSpPr>
            <p:cNvPr id="931" name="Google Shape;931;g2e6d01cce46_0_695"/>
            <p:cNvSpPr/>
            <p:nvPr/>
          </p:nvSpPr>
          <p:spPr>
            <a:xfrm>
              <a:off x="5251946" y="5393821"/>
              <a:ext cx="3646200" cy="2928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333333"/>
                  </a:solidFill>
                  <a:latin typeface="Arial"/>
                  <a:ea typeface="Arial"/>
                  <a:cs typeface="Arial"/>
                  <a:sym typeface="Arial"/>
                </a:rPr>
                <a:t>Co-60 2.1 kBq (3982RP) 1.17 MeV, 1.33 MeV γ</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1599"/>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a:p>
              <a:pPr indent="0" lvl="0" marL="0" marR="0" rtl="0" algn="l">
                <a:lnSpc>
                  <a:spcPct val="100000"/>
                </a:lnSpc>
                <a:spcBef>
                  <a:spcPts val="1599"/>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932" name="Google Shape;932;g2e6d01cce46_0_695"/>
            <p:cNvSpPr/>
            <p:nvPr/>
          </p:nvSpPr>
          <p:spPr>
            <a:xfrm>
              <a:off x="5251946" y="5594246"/>
              <a:ext cx="3025200" cy="2337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333333"/>
                  </a:solidFill>
                  <a:latin typeface="Arial"/>
                  <a:ea typeface="Arial"/>
                  <a:cs typeface="Arial"/>
                  <a:sym typeface="Arial"/>
                </a:rPr>
                <a:t>Distance from the detector: 100 mm (300 sec)</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1599"/>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grpSp>
      <p:grpSp>
        <p:nvGrpSpPr>
          <p:cNvPr id="933" name="Google Shape;933;g2e6d01cce46_0_695"/>
          <p:cNvGrpSpPr/>
          <p:nvPr/>
        </p:nvGrpSpPr>
        <p:grpSpPr>
          <a:xfrm>
            <a:off x="9011382" y="2718147"/>
            <a:ext cx="4794300" cy="2936987"/>
            <a:chOff x="9011382" y="2946747"/>
            <a:chExt cx="4794300" cy="2936987"/>
          </a:xfrm>
        </p:grpSpPr>
        <p:pic>
          <p:nvPicPr>
            <p:cNvPr id="934" name="Google Shape;934;g2e6d01cce46_0_695"/>
            <p:cNvPicPr preferRelativeResize="0"/>
            <p:nvPr/>
          </p:nvPicPr>
          <p:blipFill rotWithShape="1">
            <a:blip r:embed="rId5">
              <a:alphaModFix/>
            </a:blip>
            <a:srcRect b="0" l="0" r="0" t="0"/>
            <a:stretch/>
          </p:blipFill>
          <p:spPr>
            <a:xfrm>
              <a:off x="9098644" y="2946747"/>
              <a:ext cx="2863445" cy="2463810"/>
            </a:xfrm>
            <a:prstGeom prst="rect">
              <a:avLst/>
            </a:prstGeom>
            <a:noFill/>
            <a:ln>
              <a:noFill/>
            </a:ln>
          </p:spPr>
        </p:pic>
        <p:sp>
          <p:nvSpPr>
            <p:cNvPr id="935" name="Google Shape;935;g2e6d01cce46_0_695"/>
            <p:cNvSpPr/>
            <p:nvPr/>
          </p:nvSpPr>
          <p:spPr>
            <a:xfrm>
              <a:off x="9011382" y="5402344"/>
              <a:ext cx="4794300" cy="2928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333333"/>
                  </a:solidFill>
                  <a:latin typeface="Arial"/>
                  <a:ea typeface="Arial"/>
                  <a:cs typeface="Arial"/>
                  <a:sym typeface="Arial"/>
                </a:rPr>
                <a:t>Am-241 39 kBq  (4276RP) 5.49 MeV, 5.44 MeV α </a:t>
              </a:r>
              <a:endParaRPr b="0" i="0" sz="1100" u="none" cap="none" strike="noStrike">
                <a:solidFill>
                  <a:schemeClr val="dk1"/>
                </a:solidFill>
                <a:latin typeface="Arial"/>
                <a:ea typeface="Arial"/>
                <a:cs typeface="Arial"/>
                <a:sym typeface="Arial"/>
              </a:endParaRPr>
            </a:p>
          </p:txBody>
        </p:sp>
        <p:sp>
          <p:nvSpPr>
            <p:cNvPr id="936" name="Google Shape;936;g2e6d01cce46_0_695"/>
            <p:cNvSpPr/>
            <p:nvPr/>
          </p:nvSpPr>
          <p:spPr>
            <a:xfrm>
              <a:off x="9083516" y="5590934"/>
              <a:ext cx="2946000" cy="2928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333333"/>
                  </a:solidFill>
                  <a:latin typeface="Arial"/>
                  <a:ea typeface="Arial"/>
                  <a:cs typeface="Arial"/>
                  <a:sym typeface="Arial"/>
                </a:rPr>
                <a:t>Distance from the detector: 20 mm (60 sec)</a:t>
              </a:r>
              <a:endParaRPr b="0" i="0" sz="1100" u="none" cap="none" strike="noStrike">
                <a:solidFill>
                  <a:schemeClr val="dk1"/>
                </a:solidFill>
                <a:latin typeface="Arial"/>
                <a:ea typeface="Arial"/>
                <a:cs typeface="Arial"/>
                <a:sym typeface="Arial"/>
              </a:endParaRPr>
            </a:p>
          </p:txBody>
        </p:sp>
      </p:grpSp>
      <p:sp>
        <p:nvSpPr>
          <p:cNvPr id="937" name="Google Shape;937;g2e6d01cce46_0_695"/>
          <p:cNvSpPr txBox="1"/>
          <p:nvPr>
            <p:ph idx="12" type="sldNum"/>
          </p:nvPr>
        </p:nvSpPr>
        <p:spPr>
          <a:xfrm>
            <a:off x="11581501" y="6408000"/>
            <a:ext cx="4692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sp>
        <p:nvSpPr>
          <p:cNvPr id="938" name="Google Shape;938;g2e6d01cce46_0_695"/>
          <p:cNvSpPr txBox="1"/>
          <p:nvPr>
            <p:ph idx="4294967295" type="title"/>
          </p:nvPr>
        </p:nvSpPr>
        <p:spPr>
          <a:xfrm>
            <a:off x="408000" y="373597"/>
            <a:ext cx="11376000" cy="5235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3600"/>
              <a:buNone/>
            </a:pPr>
            <a:r>
              <a:rPr lang="en-US"/>
              <a:t>Timepix3 detector</a:t>
            </a:r>
            <a:endParaRPr/>
          </a:p>
          <a:p>
            <a:pPr indent="0" lvl="0" marL="0" rtl="0" algn="l">
              <a:lnSpc>
                <a:spcPct val="90000"/>
              </a:lnSpc>
              <a:spcBef>
                <a:spcPts val="0"/>
              </a:spcBef>
              <a:spcAft>
                <a:spcPts val="0"/>
              </a:spcAft>
              <a:buClr>
                <a:schemeClr val="dk1"/>
              </a:buClr>
              <a:buSzPts val="3600"/>
              <a:buFont typeface="Arial"/>
              <a:buNone/>
            </a:pPr>
            <a:r>
              <a:t/>
            </a:r>
            <a:endParaRPr/>
          </a:p>
        </p:txBody>
      </p:sp>
      <p:sp>
        <p:nvSpPr>
          <p:cNvPr id="939" name="Google Shape;939;g2e6d01cce46_0_695"/>
          <p:cNvSpPr txBox="1"/>
          <p:nvPr/>
        </p:nvSpPr>
        <p:spPr>
          <a:xfrm>
            <a:off x="838200" y="5806075"/>
            <a:ext cx="8800500" cy="975600"/>
          </a:xfrm>
          <a:prstGeom prst="rect">
            <a:avLst/>
          </a:prstGeom>
          <a:noFill/>
          <a:ln>
            <a:noFill/>
          </a:ln>
        </p:spPr>
        <p:txBody>
          <a:bodyPr anchorCtr="0" anchor="b" bIns="45700" lIns="45700" spcFirstLastPara="1" rIns="45700" wrap="square" tIns="45700">
            <a:noAutofit/>
          </a:bodyPr>
          <a:lstStyle/>
          <a:p>
            <a:pPr indent="-292100" lvl="0" marL="457200" marR="0" rtl="0" algn="l">
              <a:lnSpc>
                <a:spcPct val="90000"/>
              </a:lnSpc>
              <a:spcBef>
                <a:spcPts val="0"/>
              </a:spcBef>
              <a:spcAft>
                <a:spcPts val="0"/>
              </a:spcAft>
              <a:buClr>
                <a:srgbClr val="171717"/>
              </a:buClr>
              <a:buSzPts val="1000"/>
              <a:buFont typeface="Arial"/>
              <a:buAutoNum type="arabicPeriod"/>
            </a:pPr>
            <a:r>
              <a:rPr b="1" i="0" lang="en-US" sz="1000" u="none" cap="none" strike="noStrike">
                <a:solidFill>
                  <a:srgbClr val="171717"/>
                </a:solidFill>
                <a:latin typeface="Arial"/>
                <a:ea typeface="Arial"/>
                <a:cs typeface="Arial"/>
                <a:sym typeface="Arial"/>
              </a:rPr>
              <a:t>X. Llopart et al. “Timepix, a 65k programmable pixel readout chip for arrival time, energy and/or photon counting measurements”. </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in: Nucl. Instrum. Meth. A 581 (2007). Ed. by Josef Hrubec et al. [Erratum: Nucl.Instrum.Meth.A 585, 106–108 (2008)], pp. 485–494. DOI : 10.1016/j.nima. 2007.08.079.</a:t>
            </a:r>
            <a:endParaRPr b="1" i="0" sz="1000" u="none" cap="none" strike="noStrike">
              <a:solidFill>
                <a:srgbClr val="171717"/>
              </a:solidFill>
              <a:latin typeface="Arial"/>
              <a:ea typeface="Arial"/>
              <a:cs typeface="Arial"/>
              <a:sym typeface="Arial"/>
            </a:endParaRPr>
          </a:p>
          <a:p>
            <a:pPr indent="-292100" lvl="0" marL="457200" marR="0" rtl="0" algn="l">
              <a:lnSpc>
                <a:spcPct val="90000"/>
              </a:lnSpc>
              <a:spcBef>
                <a:spcPts val="0"/>
              </a:spcBef>
              <a:spcAft>
                <a:spcPts val="0"/>
              </a:spcAft>
              <a:buClr>
                <a:srgbClr val="171717"/>
              </a:buClr>
              <a:buSzPts val="1000"/>
              <a:buFont typeface="Arial"/>
              <a:buAutoNum type="arabicPeriod"/>
            </a:pPr>
            <a:r>
              <a:rPr b="1" i="0" lang="en-US" sz="1000" u="none" cap="none" strike="noStrike">
                <a:solidFill>
                  <a:srgbClr val="171717"/>
                </a:solidFill>
                <a:latin typeface="Arial"/>
                <a:ea typeface="Arial"/>
                <a:cs typeface="Arial"/>
                <a:sym typeface="Arial"/>
              </a:rPr>
              <a:t>Medipix Collaboration. URL : https://medipix.web.cern.ch/home (visited on 02/09/2023).</a:t>
            </a:r>
            <a:endParaRPr b="1" i="0" sz="1000" u="none" cap="none" strike="noStrike">
              <a:solidFill>
                <a:srgbClr val="171717"/>
              </a:solidFill>
              <a:latin typeface="Arial"/>
              <a:ea typeface="Arial"/>
              <a:cs typeface="Arial"/>
              <a:sym typeface="Arial"/>
            </a:endParaRPr>
          </a:p>
          <a:p>
            <a:pPr indent="-292100" lvl="0" marL="457200" marR="0" rtl="0" algn="l">
              <a:lnSpc>
                <a:spcPct val="90000"/>
              </a:lnSpc>
              <a:spcBef>
                <a:spcPts val="0"/>
              </a:spcBef>
              <a:spcAft>
                <a:spcPts val="0"/>
              </a:spcAft>
              <a:buClr>
                <a:srgbClr val="171717"/>
              </a:buClr>
              <a:buSzPts val="1000"/>
              <a:buFont typeface="Arial"/>
              <a:buAutoNum type="arabicPeriod"/>
            </a:pPr>
            <a:r>
              <a:rPr b="1" i="0" lang="en-US" sz="1000" u="none" cap="none" strike="noStrike">
                <a:solidFill>
                  <a:srgbClr val="171717"/>
                </a:solidFill>
                <a:latin typeface="Arial"/>
                <a:ea typeface="Arial"/>
                <a:cs typeface="Arial"/>
                <a:sym typeface="Arial"/>
              </a:rPr>
              <a:t>T. Poikela et al. “Timepix3: a 65K channel hybrid pixel readout chip with simultaneous ToA/ToT and sparse readout”</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in: Journal of Instrumentation 9.05 (May 2014), pp. C05013–C05013. DOI : 10.1088/1748-0221/9/05/c05013. URL : </a:t>
            </a:r>
            <a:r>
              <a:rPr b="1" i="0" lang="en-US" sz="1000" u="sng" cap="none" strike="noStrike">
                <a:solidFill>
                  <a:schemeClr val="hlink"/>
                </a:solidFill>
                <a:latin typeface="Arial"/>
                <a:ea typeface="Arial"/>
                <a:cs typeface="Arial"/>
                <a:sym typeface="Arial"/>
                <a:hlinkClick r:id="rId6"/>
              </a:rPr>
              <a:t>https://doi.org/10.1088/1748-0221/9/05</a:t>
            </a:r>
            <a:r>
              <a:rPr b="1" i="0" lang="en-US" sz="1000" u="none" cap="none" strike="noStrike">
                <a:solidFill>
                  <a:srgbClr val="171717"/>
                </a:solidFill>
                <a:latin typeface="Arial"/>
                <a:ea typeface="Arial"/>
                <a:cs typeface="Arial"/>
                <a:sym typeface="Arial"/>
              </a:rPr>
              <a:t>/c05013.</a:t>
            </a:r>
            <a:endParaRPr b="1" i="0" sz="1000" u="none" cap="none" strike="noStrike">
              <a:solidFill>
                <a:srgbClr val="171717"/>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28">
                                            <p:txEl>
                                              <p:pRg end="0" st="0"/>
                                            </p:txEl>
                                          </p:spTgt>
                                        </p:tgtEl>
                                        <p:attrNameLst>
                                          <p:attrName>style.visibility</p:attrName>
                                        </p:attrNameLst>
                                      </p:cBhvr>
                                      <p:to>
                                        <p:strVal val="visible"/>
                                      </p:to>
                                    </p:set>
                                    <p:animEffect filter="fade" transition="in">
                                      <p:cBhvr>
                                        <p:cTn dur="1000"/>
                                        <p:tgtEl>
                                          <p:spTgt spid="92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28">
                                            <p:txEl>
                                              <p:pRg end="1" st="1"/>
                                            </p:txEl>
                                          </p:spTgt>
                                        </p:tgtEl>
                                        <p:attrNameLst>
                                          <p:attrName>style.visibility</p:attrName>
                                        </p:attrNameLst>
                                      </p:cBhvr>
                                      <p:to>
                                        <p:strVal val="visible"/>
                                      </p:to>
                                    </p:set>
                                    <p:animEffect filter="fade" transition="in">
                                      <p:cBhvr>
                                        <p:cTn dur="1000"/>
                                        <p:tgtEl>
                                          <p:spTgt spid="92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28">
                                            <p:txEl>
                                              <p:pRg end="2" st="2"/>
                                            </p:txEl>
                                          </p:spTgt>
                                        </p:tgtEl>
                                        <p:attrNameLst>
                                          <p:attrName>style.visibility</p:attrName>
                                        </p:attrNameLst>
                                      </p:cBhvr>
                                      <p:to>
                                        <p:strVal val="visible"/>
                                      </p:to>
                                    </p:set>
                                    <p:animEffect filter="fade" transition="in">
                                      <p:cBhvr>
                                        <p:cTn dur="1000"/>
                                        <p:tgtEl>
                                          <p:spTgt spid="92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28">
                                            <p:txEl>
                                              <p:pRg end="3" st="3"/>
                                            </p:txEl>
                                          </p:spTgt>
                                        </p:tgtEl>
                                        <p:attrNameLst>
                                          <p:attrName>style.visibility</p:attrName>
                                        </p:attrNameLst>
                                      </p:cBhvr>
                                      <p:to>
                                        <p:strVal val="visible"/>
                                      </p:to>
                                    </p:set>
                                    <p:animEffect filter="fade" transition="in">
                                      <p:cBhvr>
                                        <p:cTn dur="1000"/>
                                        <p:tgtEl>
                                          <p:spTgt spid="92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27"/>
                                        </p:tgtEl>
                                        <p:attrNameLst>
                                          <p:attrName>style.visibility</p:attrName>
                                        </p:attrNameLst>
                                      </p:cBhvr>
                                      <p:to>
                                        <p:strVal val="visible"/>
                                      </p:to>
                                    </p:set>
                                    <p:animEffect filter="fade" transition="in">
                                      <p:cBhvr>
                                        <p:cTn dur="1000"/>
                                        <p:tgtEl>
                                          <p:spTgt spid="9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29"/>
                                        </p:tgtEl>
                                        <p:attrNameLst>
                                          <p:attrName>style.visibility</p:attrName>
                                        </p:attrNameLst>
                                      </p:cBhvr>
                                      <p:to>
                                        <p:strVal val="visible"/>
                                      </p:to>
                                    </p:set>
                                    <p:animEffect filter="fade" transition="in">
                                      <p:cBhvr>
                                        <p:cTn dur="1000"/>
                                        <p:tgtEl>
                                          <p:spTgt spid="9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33"/>
                                        </p:tgtEl>
                                        <p:attrNameLst>
                                          <p:attrName>style.visibility</p:attrName>
                                        </p:attrNameLst>
                                      </p:cBhvr>
                                      <p:to>
                                        <p:strVal val="visible"/>
                                      </p:to>
                                    </p:set>
                                    <p:animEffect filter="fade" transition="in">
                                      <p:cBhvr>
                                        <p:cTn dur="1000"/>
                                        <p:tgtEl>
                                          <p:spTgt spid="9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3" name="Shape 943"/>
        <p:cNvGrpSpPr/>
        <p:nvPr/>
      </p:nvGrpSpPr>
      <p:grpSpPr>
        <a:xfrm>
          <a:off x="0" y="0"/>
          <a:ext cx="0" cy="0"/>
          <a:chOff x="0" y="0"/>
          <a:chExt cx="0" cy="0"/>
        </a:xfrm>
      </p:grpSpPr>
      <p:sp>
        <p:nvSpPr>
          <p:cNvPr id="944" name="Google Shape;944;g2e6d01cce46_0_421"/>
          <p:cNvSpPr txBox="1"/>
          <p:nvPr>
            <p:ph type="title"/>
          </p:nvPr>
        </p:nvSpPr>
        <p:spPr>
          <a:xfrm>
            <a:off x="609600" y="233493"/>
            <a:ext cx="10969200" cy="715800"/>
          </a:xfrm>
          <a:prstGeom prst="rect">
            <a:avLst/>
          </a:prstGeom>
          <a:noFill/>
          <a:ln>
            <a:noFill/>
          </a:ln>
        </p:spPr>
        <p:txBody>
          <a:bodyPr anchorCtr="0" anchor="ctr" bIns="45700" lIns="45700" spcFirstLastPara="1" rIns="45700" wrap="square" tIns="45700">
            <a:normAutofit/>
          </a:bodyPr>
          <a:lstStyle/>
          <a:p>
            <a:pPr indent="0" lvl="0" marL="0" rtl="0" algn="l">
              <a:lnSpc>
                <a:spcPct val="100000"/>
              </a:lnSpc>
              <a:spcBef>
                <a:spcPts val="0"/>
              </a:spcBef>
              <a:spcAft>
                <a:spcPts val="0"/>
              </a:spcAft>
              <a:buSzPts val="1800"/>
              <a:buNone/>
            </a:pPr>
            <a:r>
              <a:rPr lang="en-US"/>
              <a:t>Proton and alpha range/stopping power in Si</a:t>
            </a:r>
            <a:endParaRPr/>
          </a:p>
        </p:txBody>
      </p:sp>
      <p:sp>
        <p:nvSpPr>
          <p:cNvPr id="945" name="Google Shape;945;g2e6d01cce46_0_421"/>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50"/>
              <a:buNone/>
            </a:pPr>
            <a:fld id="{00000000-1234-1234-1234-123412341234}" type="slidenum">
              <a:rPr lang="en-US"/>
              <a:t>‹#›</a:t>
            </a:fld>
            <a:endParaRPr/>
          </a:p>
        </p:txBody>
      </p:sp>
      <p:sp>
        <p:nvSpPr>
          <p:cNvPr id="946" name="Google Shape;946;g2e6d01cce46_0_421"/>
          <p:cNvSpPr txBox="1"/>
          <p:nvPr>
            <p:ph idx="1" type="body"/>
          </p:nvPr>
        </p:nvSpPr>
        <p:spPr>
          <a:xfrm>
            <a:off x="611700" y="1276851"/>
            <a:ext cx="10968600" cy="18225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900"/>
              </a:spcBef>
              <a:spcAft>
                <a:spcPts val="0"/>
              </a:spcAft>
              <a:buSzPts val="1800"/>
              <a:buChar char="▪"/>
            </a:pPr>
            <a:r>
              <a:rPr b="0" lang="en-US" sz="1800"/>
              <a:t>The R2E Timepix3 sensor has a thickness of 300 um, but partially biased to just 250 um.</a:t>
            </a:r>
            <a:endParaRPr b="0" sz="1800"/>
          </a:p>
          <a:p>
            <a:pPr indent="-342900" lvl="0" marL="457200" rtl="0" algn="l">
              <a:lnSpc>
                <a:spcPct val="100000"/>
              </a:lnSpc>
              <a:spcBef>
                <a:spcPts val="0"/>
              </a:spcBef>
              <a:spcAft>
                <a:spcPts val="0"/>
              </a:spcAft>
              <a:buSzPts val="1800"/>
              <a:buChar char="▪"/>
            </a:pPr>
            <a:r>
              <a:rPr b="0" lang="en-US" sz="1800"/>
              <a:t>The longest expected range is for protons at 5 MeV (~210 um), hence we expected a priori to see full energy deposition.</a:t>
            </a:r>
            <a:endParaRPr b="0" sz="1800"/>
          </a:p>
        </p:txBody>
      </p:sp>
      <p:sp>
        <p:nvSpPr>
          <p:cNvPr id="947" name="Google Shape;947;g2e6d01cce46_0_421"/>
          <p:cNvSpPr txBox="1"/>
          <p:nvPr/>
        </p:nvSpPr>
        <p:spPr>
          <a:xfrm>
            <a:off x="1339863" y="5798100"/>
            <a:ext cx="3000000" cy="83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Data from : </a:t>
            </a:r>
            <a:r>
              <a:rPr b="0" i="0" lang="en-US" sz="1400" u="none" cap="none" strike="noStrike">
                <a:solidFill>
                  <a:srgbClr val="000000"/>
                </a:solidFill>
                <a:latin typeface="Courier New"/>
                <a:ea typeface="Courier New"/>
                <a:cs typeface="Courier New"/>
                <a:sym typeface="Courier New"/>
              </a:rPr>
              <a:t>physics.nist.gov/PhysRefData/Star/Text/PSTAR.html</a:t>
            </a:r>
            <a:endParaRPr b="0" i="0" sz="1400" u="none" cap="none" strike="noStrike">
              <a:solidFill>
                <a:srgbClr val="000000"/>
              </a:solidFill>
              <a:latin typeface="Arial"/>
              <a:ea typeface="Arial"/>
              <a:cs typeface="Arial"/>
              <a:sym typeface="Arial"/>
            </a:endParaRPr>
          </a:p>
        </p:txBody>
      </p:sp>
      <p:pic>
        <p:nvPicPr>
          <p:cNvPr id="948" name="Google Shape;948;g2e6d01cce46_0_421"/>
          <p:cNvPicPr preferRelativeResize="0"/>
          <p:nvPr/>
        </p:nvPicPr>
        <p:blipFill rotWithShape="1">
          <a:blip r:embed="rId3">
            <a:alphaModFix/>
          </a:blip>
          <a:srcRect b="0" l="0" r="0" t="0"/>
          <a:stretch/>
        </p:blipFill>
        <p:spPr>
          <a:xfrm>
            <a:off x="611700" y="2245801"/>
            <a:ext cx="4456327" cy="3453849"/>
          </a:xfrm>
          <a:prstGeom prst="rect">
            <a:avLst/>
          </a:prstGeom>
          <a:noFill/>
          <a:ln>
            <a:noFill/>
          </a:ln>
        </p:spPr>
      </p:pic>
      <p:pic>
        <p:nvPicPr>
          <p:cNvPr id="949" name="Google Shape;949;g2e6d01cce46_0_421"/>
          <p:cNvPicPr preferRelativeResize="0"/>
          <p:nvPr/>
        </p:nvPicPr>
        <p:blipFill rotWithShape="1">
          <a:blip r:embed="rId4">
            <a:alphaModFix/>
          </a:blip>
          <a:srcRect b="0" l="0" r="0" t="0"/>
          <a:stretch/>
        </p:blipFill>
        <p:spPr>
          <a:xfrm>
            <a:off x="6813202" y="2245801"/>
            <a:ext cx="4251342" cy="345384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46">
                                            <p:txEl>
                                              <p:pRg end="0" st="0"/>
                                            </p:txEl>
                                          </p:spTgt>
                                        </p:tgtEl>
                                        <p:attrNameLst>
                                          <p:attrName>style.visibility</p:attrName>
                                        </p:attrNameLst>
                                      </p:cBhvr>
                                      <p:to>
                                        <p:strVal val="visible"/>
                                      </p:to>
                                    </p:set>
                                    <p:animEffect filter="fade" transition="in">
                                      <p:cBhvr>
                                        <p:cTn dur="1000"/>
                                        <p:tgtEl>
                                          <p:spTgt spid="94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46">
                                            <p:txEl>
                                              <p:pRg end="1" st="1"/>
                                            </p:txEl>
                                          </p:spTgt>
                                        </p:tgtEl>
                                        <p:attrNameLst>
                                          <p:attrName>style.visibility</p:attrName>
                                        </p:attrNameLst>
                                      </p:cBhvr>
                                      <p:to>
                                        <p:strVal val="visible"/>
                                      </p:to>
                                    </p:set>
                                    <p:animEffect filter="fade" transition="in">
                                      <p:cBhvr>
                                        <p:cTn dur="1000"/>
                                        <p:tgtEl>
                                          <p:spTgt spid="946">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4" name="Shape 954"/>
        <p:cNvGrpSpPr/>
        <p:nvPr/>
      </p:nvGrpSpPr>
      <p:grpSpPr>
        <a:xfrm>
          <a:off x="0" y="0"/>
          <a:ext cx="0" cy="0"/>
          <a:chOff x="0" y="0"/>
          <a:chExt cx="0" cy="0"/>
        </a:xfrm>
      </p:grpSpPr>
      <p:sp>
        <p:nvSpPr>
          <p:cNvPr id="955" name="Google Shape;955;g2e74c5cef5c_0_0"/>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Fresh from the (LHC) oven</a:t>
            </a:r>
            <a:endParaRPr/>
          </a:p>
        </p:txBody>
      </p:sp>
      <p:sp>
        <p:nvSpPr>
          <p:cNvPr id="956" name="Google Shape;956;g2e74c5cef5c_0_0"/>
          <p:cNvSpPr txBox="1"/>
          <p:nvPr>
            <p:ph idx="1" type="body"/>
          </p:nvPr>
        </p:nvSpPr>
        <p:spPr>
          <a:xfrm>
            <a:off x="6707150" y="1269400"/>
            <a:ext cx="4741500" cy="2091900"/>
          </a:xfrm>
          <a:prstGeom prst="rect">
            <a:avLst/>
          </a:prstGeom>
          <a:noFill/>
          <a:ln>
            <a:noFill/>
          </a:ln>
        </p:spPr>
        <p:txBody>
          <a:bodyPr anchorCtr="0" anchor="t" bIns="0" lIns="0" spcFirstLastPara="1" rIns="0" wrap="square" tIns="0">
            <a:noAutofit/>
          </a:bodyPr>
          <a:lstStyle/>
          <a:p>
            <a:pPr indent="-342900" lvl="0" marL="457200" rtl="0" algn="l">
              <a:lnSpc>
                <a:spcPct val="90000"/>
              </a:lnSpc>
              <a:spcBef>
                <a:spcPts val="1800"/>
              </a:spcBef>
              <a:spcAft>
                <a:spcPts val="0"/>
              </a:spcAft>
              <a:buSzPts val="1800"/>
              <a:buChar char="●"/>
            </a:pPr>
            <a:r>
              <a:rPr b="0" lang="en-US" sz="1800"/>
              <a:t>Preferred orientation along y axis, due to the geometry of the detector deployment, and the radiation source being the beam-gas collisions in the accelerator tunnel.</a:t>
            </a:r>
            <a:endParaRPr b="0" sz="1800"/>
          </a:p>
          <a:p>
            <a:pPr indent="-342900" lvl="0" marL="457200" rtl="0" algn="l">
              <a:lnSpc>
                <a:spcPct val="90000"/>
              </a:lnSpc>
              <a:spcBef>
                <a:spcPts val="0"/>
              </a:spcBef>
              <a:spcAft>
                <a:spcPts val="0"/>
              </a:spcAft>
              <a:buSzPts val="1800"/>
              <a:buChar char="●"/>
            </a:pPr>
            <a:r>
              <a:rPr b="0" lang="en-US" sz="1800"/>
              <a:t>Particle zoo:</a:t>
            </a:r>
            <a:endParaRPr b="0" sz="1800"/>
          </a:p>
          <a:p>
            <a:pPr indent="-342900" lvl="1" marL="914400" rtl="0" algn="l">
              <a:lnSpc>
                <a:spcPct val="100000"/>
              </a:lnSpc>
              <a:spcBef>
                <a:spcPts val="0"/>
              </a:spcBef>
              <a:spcAft>
                <a:spcPts val="0"/>
              </a:spcAft>
              <a:buSzPts val="1800"/>
              <a:buAutoNum type="arabicPeriod"/>
            </a:pPr>
            <a:r>
              <a:rPr lang="en-US"/>
              <a:t>longer/straighter tracks: light charged hadrons (protons, muons, etc.)</a:t>
            </a:r>
            <a:endParaRPr/>
          </a:p>
        </p:txBody>
      </p:sp>
      <p:sp>
        <p:nvSpPr>
          <p:cNvPr id="957" name="Google Shape;957;g2e74c5cef5c_0_0"/>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pic>
        <p:nvPicPr>
          <p:cNvPr id="958" name="Google Shape;958;g2e74c5cef5c_0_0"/>
          <p:cNvPicPr preferRelativeResize="0"/>
          <p:nvPr/>
        </p:nvPicPr>
        <p:blipFill rotWithShape="1">
          <a:blip r:embed="rId3">
            <a:alphaModFix/>
          </a:blip>
          <a:srcRect b="6876" l="0" r="50000" t="6953"/>
          <a:stretch/>
        </p:blipFill>
        <p:spPr>
          <a:xfrm>
            <a:off x="408000" y="1392725"/>
            <a:ext cx="4467225" cy="4267751"/>
          </a:xfrm>
          <a:prstGeom prst="rect">
            <a:avLst/>
          </a:prstGeom>
          <a:noFill/>
          <a:ln>
            <a:noFill/>
          </a:ln>
        </p:spPr>
      </p:pic>
      <p:pic>
        <p:nvPicPr>
          <p:cNvPr id="959" name="Google Shape;959;g2e74c5cef5c_0_0"/>
          <p:cNvPicPr preferRelativeResize="0"/>
          <p:nvPr/>
        </p:nvPicPr>
        <p:blipFill rotWithShape="1">
          <a:blip r:embed="rId3">
            <a:alphaModFix/>
          </a:blip>
          <a:srcRect b="92554" l="23306" r="31199" t="74"/>
          <a:stretch/>
        </p:blipFill>
        <p:spPr>
          <a:xfrm>
            <a:off x="810675" y="1074100"/>
            <a:ext cx="4064551" cy="365100"/>
          </a:xfrm>
          <a:prstGeom prst="rect">
            <a:avLst/>
          </a:prstGeom>
          <a:noFill/>
          <a:ln>
            <a:noFill/>
          </a:ln>
        </p:spPr>
      </p:pic>
      <p:pic>
        <p:nvPicPr>
          <p:cNvPr id="960" name="Google Shape;960;g2e74c5cef5c_0_0"/>
          <p:cNvPicPr preferRelativeResize="0"/>
          <p:nvPr/>
        </p:nvPicPr>
        <p:blipFill rotWithShape="1">
          <a:blip r:embed="rId3">
            <a:alphaModFix/>
          </a:blip>
          <a:srcRect b="1572" l="44572" r="45954" t="92784"/>
          <a:stretch/>
        </p:blipFill>
        <p:spPr>
          <a:xfrm>
            <a:off x="2626624" y="5632150"/>
            <a:ext cx="846275" cy="279425"/>
          </a:xfrm>
          <a:prstGeom prst="rect">
            <a:avLst/>
          </a:prstGeom>
          <a:noFill/>
          <a:ln>
            <a:noFill/>
          </a:ln>
        </p:spPr>
      </p:pic>
      <p:pic>
        <p:nvPicPr>
          <p:cNvPr id="961" name="Google Shape;961;g2e74c5cef5c_0_0"/>
          <p:cNvPicPr preferRelativeResize="0"/>
          <p:nvPr/>
        </p:nvPicPr>
        <p:blipFill rotWithShape="1">
          <a:blip r:embed="rId3">
            <a:alphaModFix/>
          </a:blip>
          <a:srcRect b="6876" l="92908" r="476" t="6953"/>
          <a:stretch/>
        </p:blipFill>
        <p:spPr>
          <a:xfrm>
            <a:off x="4875225" y="1392725"/>
            <a:ext cx="590799" cy="4267751"/>
          </a:xfrm>
          <a:prstGeom prst="rect">
            <a:avLst/>
          </a:prstGeom>
          <a:noFill/>
          <a:ln>
            <a:noFill/>
          </a:ln>
        </p:spPr>
      </p:pic>
      <p:sp>
        <p:nvSpPr>
          <p:cNvPr id="962" name="Google Shape;962;g2e74c5cef5c_0_0"/>
          <p:cNvSpPr txBox="1"/>
          <p:nvPr>
            <p:ph idx="1" type="body"/>
          </p:nvPr>
        </p:nvSpPr>
        <p:spPr>
          <a:xfrm>
            <a:off x="697925" y="5959450"/>
            <a:ext cx="4579200" cy="739200"/>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SzPts val="2800"/>
              <a:buNone/>
            </a:pPr>
            <a:r>
              <a:rPr b="0" lang="en-US" sz="1800">
                <a:solidFill>
                  <a:srgbClr val="888888"/>
                </a:solidFill>
              </a:rPr>
              <a:t>100 s of acquisition time</a:t>
            </a:r>
            <a:br>
              <a:rPr b="0" lang="en-US" sz="1800">
                <a:solidFill>
                  <a:srgbClr val="888888"/>
                </a:solidFill>
              </a:rPr>
            </a:br>
            <a:r>
              <a:rPr b="0" lang="en-US" sz="1800">
                <a:solidFill>
                  <a:srgbClr val="888888"/>
                </a:solidFill>
              </a:rPr>
              <a:t>Full intensity beam </a:t>
            </a:r>
            <a:br>
              <a:rPr b="0" lang="en-US" sz="1800">
                <a:solidFill>
                  <a:srgbClr val="888888"/>
                </a:solidFill>
              </a:rPr>
            </a:br>
            <a:r>
              <a:rPr b="0" lang="en-US" sz="1800">
                <a:solidFill>
                  <a:srgbClr val="888888"/>
                </a:solidFill>
              </a:rPr>
              <a:t>(3.2e14 charges per beam)</a:t>
            </a:r>
            <a:endParaRPr b="0" sz="1800">
              <a:solidFill>
                <a:srgbClr val="888888"/>
              </a:solidFill>
            </a:endParaRPr>
          </a:p>
        </p:txBody>
      </p:sp>
      <p:cxnSp>
        <p:nvCxnSpPr>
          <p:cNvPr id="963" name="Google Shape;963;g2e74c5cef5c_0_0"/>
          <p:cNvCxnSpPr/>
          <p:nvPr/>
        </p:nvCxnSpPr>
        <p:spPr>
          <a:xfrm rot="10800000">
            <a:off x="2339150" y="2123775"/>
            <a:ext cx="4782300" cy="774300"/>
          </a:xfrm>
          <a:prstGeom prst="straightConnector1">
            <a:avLst/>
          </a:prstGeom>
          <a:noFill/>
          <a:ln cap="flat" cmpd="sng" w="28575">
            <a:solidFill>
              <a:schemeClr val="accent2"/>
            </a:solidFill>
            <a:prstDash val="solid"/>
            <a:round/>
            <a:headEnd len="sm" w="sm" type="none"/>
            <a:tailEnd len="med" w="med" type="triangle"/>
          </a:ln>
        </p:spPr>
      </p:cxnSp>
      <p:cxnSp>
        <p:nvCxnSpPr>
          <p:cNvPr id="964" name="Google Shape;964;g2e74c5cef5c_0_0"/>
          <p:cNvCxnSpPr/>
          <p:nvPr/>
        </p:nvCxnSpPr>
        <p:spPr>
          <a:xfrm flipH="1">
            <a:off x="2602750" y="3440975"/>
            <a:ext cx="4526700" cy="678600"/>
          </a:xfrm>
          <a:prstGeom prst="straightConnector1">
            <a:avLst/>
          </a:prstGeom>
          <a:noFill/>
          <a:ln cap="flat" cmpd="sng" w="28575">
            <a:solidFill>
              <a:schemeClr val="accent2"/>
            </a:solidFill>
            <a:prstDash val="solid"/>
            <a:round/>
            <a:headEnd len="sm" w="sm" type="none"/>
            <a:tailEnd len="med" w="med" type="triangle"/>
          </a:ln>
        </p:spPr>
      </p:cxnSp>
      <p:cxnSp>
        <p:nvCxnSpPr>
          <p:cNvPr id="965" name="Google Shape;965;g2e74c5cef5c_0_0"/>
          <p:cNvCxnSpPr/>
          <p:nvPr/>
        </p:nvCxnSpPr>
        <p:spPr>
          <a:xfrm flipH="1">
            <a:off x="3480900" y="3959925"/>
            <a:ext cx="3624600" cy="614700"/>
          </a:xfrm>
          <a:prstGeom prst="straightConnector1">
            <a:avLst/>
          </a:prstGeom>
          <a:noFill/>
          <a:ln cap="flat" cmpd="sng" w="28575">
            <a:solidFill>
              <a:schemeClr val="accent2"/>
            </a:solidFill>
            <a:prstDash val="solid"/>
            <a:round/>
            <a:headEnd len="sm" w="sm" type="none"/>
            <a:tailEnd len="med" w="med" type="triangle"/>
          </a:ln>
        </p:spPr>
      </p:cxnSp>
      <p:sp>
        <p:nvSpPr>
          <p:cNvPr id="966" name="Google Shape;966;g2e74c5cef5c_0_0"/>
          <p:cNvSpPr txBox="1"/>
          <p:nvPr>
            <p:ph idx="1" type="body"/>
          </p:nvPr>
        </p:nvSpPr>
        <p:spPr>
          <a:xfrm>
            <a:off x="6707150" y="3281375"/>
            <a:ext cx="4741500" cy="614700"/>
          </a:xfrm>
          <a:prstGeom prst="rect">
            <a:avLst/>
          </a:prstGeom>
          <a:noFill/>
          <a:ln>
            <a:noFill/>
          </a:ln>
        </p:spPr>
        <p:txBody>
          <a:bodyPr anchorCtr="0" anchor="t" bIns="0" lIns="0" spcFirstLastPara="1" rIns="0" wrap="square" tIns="0">
            <a:noAutofit/>
          </a:bodyPr>
          <a:lstStyle/>
          <a:p>
            <a:pPr indent="-342900" lvl="1" marL="914400" rtl="0" algn="l">
              <a:lnSpc>
                <a:spcPct val="100000"/>
              </a:lnSpc>
              <a:spcBef>
                <a:spcPts val="500"/>
              </a:spcBef>
              <a:spcAft>
                <a:spcPts val="0"/>
              </a:spcAft>
              <a:buSzPts val="1800"/>
              <a:buAutoNum type="arabicPeriod" startAt="2"/>
            </a:pPr>
            <a:r>
              <a:rPr lang="en-US"/>
              <a:t>wiggly thin tracks: electrons/positrons</a:t>
            </a:r>
            <a:endParaRPr/>
          </a:p>
        </p:txBody>
      </p:sp>
      <p:sp>
        <p:nvSpPr>
          <p:cNvPr id="967" name="Google Shape;967;g2e74c5cef5c_0_0"/>
          <p:cNvSpPr txBox="1"/>
          <p:nvPr/>
        </p:nvSpPr>
        <p:spPr>
          <a:xfrm>
            <a:off x="6602525" y="3681200"/>
            <a:ext cx="4846200" cy="738900"/>
          </a:xfrm>
          <a:prstGeom prst="rect">
            <a:avLst/>
          </a:prstGeom>
          <a:noFill/>
          <a:ln>
            <a:noFill/>
          </a:ln>
        </p:spPr>
        <p:txBody>
          <a:bodyPr anchorCtr="0" anchor="t" bIns="91425" lIns="91425" spcFirstLastPara="1" rIns="91425" wrap="square" tIns="91425">
            <a:spAutoFit/>
          </a:bodyPr>
          <a:lstStyle/>
          <a:p>
            <a:pPr indent="-342900" lvl="1" marL="914400" marR="0" rtl="0" algn="l">
              <a:lnSpc>
                <a:spcPct val="100000"/>
              </a:lnSpc>
              <a:spcBef>
                <a:spcPts val="500"/>
              </a:spcBef>
              <a:spcAft>
                <a:spcPts val="0"/>
              </a:spcAft>
              <a:buClr>
                <a:schemeClr val="dk2"/>
              </a:buClr>
              <a:buSzPts val="1800"/>
              <a:buFont typeface="Arial"/>
              <a:buAutoNum type="arabicPeriod" startAt="3"/>
            </a:pPr>
            <a:r>
              <a:rPr b="0" i="0" lang="en-US" sz="1800" u="none" cap="none" strike="noStrike">
                <a:solidFill>
                  <a:schemeClr val="dk2"/>
                </a:solidFill>
                <a:latin typeface="Arial"/>
                <a:ea typeface="Arial"/>
                <a:cs typeface="Arial"/>
                <a:sym typeface="Arial"/>
              </a:rPr>
              <a:t>bigger blobs: heavier particles, or inelastic interactions (if round)</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5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5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5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6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6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2" name="Shape 972"/>
        <p:cNvGrpSpPr/>
        <p:nvPr/>
      </p:nvGrpSpPr>
      <p:grpSpPr>
        <a:xfrm>
          <a:off x="0" y="0"/>
          <a:ext cx="0" cy="0"/>
          <a:chOff x="0" y="0"/>
          <a:chExt cx="0" cy="0"/>
        </a:xfrm>
      </p:grpSpPr>
      <p:sp>
        <p:nvSpPr>
          <p:cNvPr id="973" name="Google Shape;973;g2d4ecd6bdab_0_305"/>
          <p:cNvSpPr/>
          <p:nvPr/>
        </p:nvSpPr>
        <p:spPr>
          <a:xfrm>
            <a:off x="4121850" y="875400"/>
            <a:ext cx="3858300" cy="5906400"/>
          </a:xfrm>
          <a:prstGeom prst="roundRect">
            <a:avLst>
              <a:gd fmla="val 6496" name="adj"/>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4" name="Google Shape;974;g2d4ecd6bdab_0_305"/>
          <p:cNvSpPr/>
          <p:nvPr/>
        </p:nvSpPr>
        <p:spPr>
          <a:xfrm>
            <a:off x="8084250" y="875400"/>
            <a:ext cx="3858300" cy="5906400"/>
          </a:xfrm>
          <a:prstGeom prst="roundRect">
            <a:avLst>
              <a:gd fmla="val 6496" name="adj"/>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5" name="Google Shape;975;g2d4ecd6bdab_0_305"/>
          <p:cNvSpPr/>
          <p:nvPr/>
        </p:nvSpPr>
        <p:spPr>
          <a:xfrm>
            <a:off x="188475" y="866800"/>
            <a:ext cx="3858300" cy="5906400"/>
          </a:xfrm>
          <a:prstGeom prst="roundRect">
            <a:avLst>
              <a:gd fmla="val 6496" name="adj"/>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6" name="Google Shape;976;g2d4ecd6bdab_0_305"/>
          <p:cNvSpPr txBox="1"/>
          <p:nvPr>
            <p:ph type="title"/>
          </p:nvPr>
        </p:nvSpPr>
        <p:spPr>
          <a:xfrm>
            <a:off x="407988" y="365125"/>
            <a:ext cx="11380800" cy="10842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Beam Gas monitors</a:t>
            </a:r>
            <a:endParaRPr/>
          </a:p>
        </p:txBody>
      </p:sp>
      <p:sp>
        <p:nvSpPr>
          <p:cNvPr id="977" name="Google Shape;977;g2d4ecd6bdab_0_305"/>
          <p:cNvSpPr txBox="1"/>
          <p:nvPr>
            <p:ph idx="1" type="body"/>
          </p:nvPr>
        </p:nvSpPr>
        <p:spPr>
          <a:xfrm>
            <a:off x="263487" y="912713"/>
            <a:ext cx="3708300" cy="668400"/>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400"/>
              </a:spcBef>
              <a:spcAft>
                <a:spcPts val="0"/>
              </a:spcAft>
              <a:buSzPts val="2100"/>
              <a:buNone/>
            </a:pPr>
            <a:r>
              <a:rPr lang="en-US"/>
              <a:t>Beam Gas </a:t>
            </a:r>
            <a:r>
              <a:rPr lang="en-US">
                <a:solidFill>
                  <a:schemeClr val="accent3"/>
                </a:solidFill>
              </a:rPr>
              <a:t>Vertex</a:t>
            </a:r>
            <a:r>
              <a:rPr lang="en-US"/>
              <a:t> (BG</a:t>
            </a:r>
            <a:r>
              <a:rPr lang="en-US">
                <a:solidFill>
                  <a:schemeClr val="accent3"/>
                </a:solidFill>
              </a:rPr>
              <a:t>V</a:t>
            </a:r>
            <a:r>
              <a:rPr lang="en-US"/>
              <a:t>)</a:t>
            </a:r>
            <a:endParaRPr/>
          </a:p>
        </p:txBody>
      </p:sp>
      <p:sp>
        <p:nvSpPr>
          <p:cNvPr id="978" name="Google Shape;978;g2d4ecd6bdab_0_305"/>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sp>
        <p:nvSpPr>
          <p:cNvPr id="979" name="Google Shape;979;g2d4ecd6bdab_0_305"/>
          <p:cNvSpPr txBox="1"/>
          <p:nvPr>
            <p:ph idx="2" type="body"/>
          </p:nvPr>
        </p:nvSpPr>
        <p:spPr>
          <a:xfrm>
            <a:off x="8156862" y="919166"/>
            <a:ext cx="3713100" cy="655500"/>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400"/>
              </a:spcBef>
              <a:spcAft>
                <a:spcPts val="0"/>
              </a:spcAft>
              <a:buSzPts val="2400"/>
              <a:buNone/>
            </a:pPr>
            <a:r>
              <a:rPr lang="en-US" sz="2100"/>
              <a:t>Beam Gas </a:t>
            </a:r>
            <a:r>
              <a:rPr lang="en-US" sz="2100">
                <a:solidFill>
                  <a:schemeClr val="accent3"/>
                </a:solidFill>
              </a:rPr>
              <a:t>Ionization</a:t>
            </a:r>
            <a:r>
              <a:rPr lang="en-US" sz="2100"/>
              <a:t> (BG</a:t>
            </a:r>
            <a:r>
              <a:rPr lang="en-US" sz="2100">
                <a:solidFill>
                  <a:schemeClr val="accent3"/>
                </a:solidFill>
              </a:rPr>
              <a:t>I</a:t>
            </a:r>
            <a:r>
              <a:rPr lang="en-US" sz="2100"/>
              <a:t>)</a:t>
            </a:r>
            <a:endParaRPr sz="2100"/>
          </a:p>
          <a:p>
            <a:pPr indent="0" lvl="0" marL="0" rtl="0" algn="ctr">
              <a:lnSpc>
                <a:spcPct val="90000"/>
              </a:lnSpc>
              <a:spcBef>
                <a:spcPts val="400"/>
              </a:spcBef>
              <a:spcAft>
                <a:spcPts val="0"/>
              </a:spcAft>
              <a:buSzPts val="2400"/>
              <a:buNone/>
            </a:pPr>
            <a:r>
              <a:t/>
            </a:r>
            <a:endParaRPr/>
          </a:p>
        </p:txBody>
      </p:sp>
      <p:sp>
        <p:nvSpPr>
          <p:cNvPr id="980" name="Google Shape;980;g2d4ecd6bdab_0_305"/>
          <p:cNvSpPr txBox="1"/>
          <p:nvPr>
            <p:ph idx="5" type="body"/>
          </p:nvPr>
        </p:nvSpPr>
        <p:spPr>
          <a:xfrm>
            <a:off x="4173859" y="912727"/>
            <a:ext cx="3708300" cy="668400"/>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400"/>
              </a:spcBef>
              <a:spcAft>
                <a:spcPts val="0"/>
              </a:spcAft>
              <a:buSzPts val="2100"/>
              <a:buNone/>
            </a:pPr>
            <a:r>
              <a:rPr lang="en-US"/>
              <a:t>Beam Gas </a:t>
            </a:r>
            <a:r>
              <a:rPr lang="en-US">
                <a:solidFill>
                  <a:schemeClr val="accent3"/>
                </a:solidFill>
              </a:rPr>
              <a:t>Curtain</a:t>
            </a:r>
            <a:r>
              <a:rPr lang="en-US"/>
              <a:t> (BG</a:t>
            </a:r>
            <a:r>
              <a:rPr lang="en-US">
                <a:solidFill>
                  <a:schemeClr val="accent3"/>
                </a:solidFill>
              </a:rPr>
              <a:t>C</a:t>
            </a:r>
            <a:r>
              <a:rPr lang="en-US"/>
              <a:t>)</a:t>
            </a:r>
            <a:endParaRPr/>
          </a:p>
          <a:p>
            <a:pPr indent="0" lvl="0" marL="0" rtl="0" algn="ctr">
              <a:lnSpc>
                <a:spcPct val="90000"/>
              </a:lnSpc>
              <a:spcBef>
                <a:spcPts val="400"/>
              </a:spcBef>
              <a:spcAft>
                <a:spcPts val="0"/>
              </a:spcAft>
              <a:buSzPts val="2100"/>
              <a:buNone/>
            </a:pPr>
            <a:r>
              <a:t/>
            </a:r>
            <a:endParaRPr/>
          </a:p>
        </p:txBody>
      </p:sp>
      <p:pic>
        <p:nvPicPr>
          <p:cNvPr id="981" name="Google Shape;981;g2d4ecd6bdab_0_305"/>
          <p:cNvPicPr preferRelativeResize="0"/>
          <p:nvPr/>
        </p:nvPicPr>
        <p:blipFill rotWithShape="1">
          <a:blip r:embed="rId3">
            <a:alphaModFix/>
          </a:blip>
          <a:srcRect b="0" l="0" r="0" t="0"/>
          <a:stretch/>
        </p:blipFill>
        <p:spPr>
          <a:xfrm>
            <a:off x="9033386" y="3571975"/>
            <a:ext cx="2547925" cy="2608600"/>
          </a:xfrm>
          <a:prstGeom prst="rect">
            <a:avLst/>
          </a:prstGeom>
          <a:noFill/>
          <a:ln>
            <a:noFill/>
          </a:ln>
        </p:spPr>
      </p:pic>
      <p:pic>
        <p:nvPicPr>
          <p:cNvPr id="982" name="Google Shape;982;g2d4ecd6bdab_0_305"/>
          <p:cNvPicPr preferRelativeResize="0"/>
          <p:nvPr/>
        </p:nvPicPr>
        <p:blipFill rotWithShape="1">
          <a:blip r:embed="rId4">
            <a:alphaModFix/>
          </a:blip>
          <a:srcRect b="0" l="0" r="0" t="0"/>
          <a:stretch/>
        </p:blipFill>
        <p:spPr>
          <a:xfrm>
            <a:off x="828485" y="2936997"/>
            <a:ext cx="2729375" cy="3384249"/>
          </a:xfrm>
          <a:prstGeom prst="rect">
            <a:avLst/>
          </a:prstGeom>
          <a:noFill/>
          <a:ln>
            <a:noFill/>
          </a:ln>
        </p:spPr>
      </p:pic>
      <p:pic>
        <p:nvPicPr>
          <p:cNvPr id="983" name="Google Shape;983;g2d4ecd6bdab_0_305"/>
          <p:cNvPicPr preferRelativeResize="0"/>
          <p:nvPr/>
        </p:nvPicPr>
        <p:blipFill rotWithShape="1">
          <a:blip r:embed="rId5">
            <a:alphaModFix/>
          </a:blip>
          <a:srcRect b="0" l="0" r="0" t="0"/>
          <a:stretch/>
        </p:blipFill>
        <p:spPr>
          <a:xfrm>
            <a:off x="224335" y="1449325"/>
            <a:ext cx="3791125" cy="1231000"/>
          </a:xfrm>
          <a:prstGeom prst="rect">
            <a:avLst/>
          </a:prstGeom>
          <a:noFill/>
          <a:ln>
            <a:noFill/>
          </a:ln>
        </p:spPr>
      </p:pic>
      <p:pic>
        <p:nvPicPr>
          <p:cNvPr id="984" name="Google Shape;984;g2d4ecd6bdab_0_305"/>
          <p:cNvPicPr preferRelativeResize="0"/>
          <p:nvPr/>
        </p:nvPicPr>
        <p:blipFill rotWithShape="1">
          <a:blip r:embed="rId6">
            <a:alphaModFix/>
          </a:blip>
          <a:srcRect b="0" l="0" r="0" t="0"/>
          <a:stretch/>
        </p:blipFill>
        <p:spPr>
          <a:xfrm>
            <a:off x="4356454" y="1321475"/>
            <a:ext cx="3027424" cy="2421924"/>
          </a:xfrm>
          <a:prstGeom prst="rect">
            <a:avLst/>
          </a:prstGeom>
          <a:noFill/>
          <a:ln>
            <a:noFill/>
          </a:ln>
        </p:spPr>
      </p:pic>
      <p:pic>
        <p:nvPicPr>
          <p:cNvPr id="985" name="Google Shape;985;g2d4ecd6bdab_0_305"/>
          <p:cNvPicPr preferRelativeResize="0"/>
          <p:nvPr/>
        </p:nvPicPr>
        <p:blipFill rotWithShape="1">
          <a:blip r:embed="rId7">
            <a:alphaModFix/>
          </a:blip>
          <a:srcRect b="0" l="0" r="0" t="0"/>
          <a:stretch/>
        </p:blipFill>
        <p:spPr>
          <a:xfrm>
            <a:off x="4540697" y="3895799"/>
            <a:ext cx="3134652" cy="2809801"/>
          </a:xfrm>
          <a:prstGeom prst="rect">
            <a:avLst/>
          </a:prstGeom>
          <a:noFill/>
          <a:ln>
            <a:noFill/>
          </a:ln>
        </p:spPr>
      </p:pic>
      <p:pic>
        <p:nvPicPr>
          <p:cNvPr id="986" name="Google Shape;986;g2d4ecd6bdab_0_305"/>
          <p:cNvPicPr preferRelativeResize="0"/>
          <p:nvPr/>
        </p:nvPicPr>
        <p:blipFill rotWithShape="1">
          <a:blip r:embed="rId8">
            <a:alphaModFix/>
          </a:blip>
          <a:srcRect b="0" l="0" r="0" t="0"/>
          <a:stretch/>
        </p:blipFill>
        <p:spPr>
          <a:xfrm>
            <a:off x="8144337" y="1449327"/>
            <a:ext cx="3636032" cy="1683348"/>
          </a:xfrm>
          <a:prstGeom prst="rect">
            <a:avLst/>
          </a:prstGeom>
          <a:noFill/>
          <a:ln>
            <a:noFill/>
          </a:ln>
        </p:spPr>
      </p:pic>
      <p:sp>
        <p:nvSpPr>
          <p:cNvPr id="987" name="Google Shape;987;g2d4ecd6bdab_0_305"/>
          <p:cNvSpPr/>
          <p:nvPr/>
        </p:nvSpPr>
        <p:spPr>
          <a:xfrm rot="-2699988">
            <a:off x="-323681" y="3779591"/>
            <a:ext cx="4906383" cy="623916"/>
          </a:xfrm>
          <a:prstGeom prst="rect">
            <a:avLst/>
          </a:prstGeom>
        </p:spPr>
        <p:txBody>
          <a:bodyPr>
            <a:prstTxWarp prst="textPlain"/>
          </a:bodyPr>
          <a:lstStyle/>
          <a:p>
            <a:pPr lvl="0" algn="ctr"/>
            <a:r>
              <a:rPr b="0" i="0">
                <a:ln cap="flat" cmpd="sng" w="9525">
                  <a:solidFill>
                    <a:schemeClr val="dk2"/>
                  </a:solidFill>
                  <a:prstDash val="solid"/>
                  <a:round/>
                  <a:headEnd len="sm" w="sm" type="none"/>
                  <a:tailEnd len="sm" w="sm" type="none"/>
                </a:ln>
                <a:solidFill>
                  <a:schemeClr val="accent3"/>
                </a:solidFill>
                <a:latin typeface="Arial"/>
              </a:rPr>
              <a:t>Descoped since 2022</a:t>
            </a:r>
          </a:p>
        </p:txBody>
      </p:sp>
      <p:sp>
        <p:nvSpPr>
          <p:cNvPr id="988" name="Google Shape;988;g2d4ecd6bdab_0_305"/>
          <p:cNvSpPr/>
          <p:nvPr/>
        </p:nvSpPr>
        <p:spPr>
          <a:xfrm rot="-2699988">
            <a:off x="8403521" y="3285977"/>
            <a:ext cx="3055629" cy="1611161"/>
          </a:xfrm>
          <a:prstGeom prst="rect">
            <a:avLst/>
          </a:prstGeom>
        </p:spPr>
        <p:txBody>
          <a:bodyPr>
            <a:prstTxWarp prst="textPlain"/>
          </a:bodyPr>
          <a:lstStyle/>
          <a:p>
            <a:pPr lvl="0" algn="ctr"/>
            <a:r>
              <a:rPr b="0" i="0">
                <a:ln cap="flat" cmpd="sng" w="9525">
                  <a:solidFill>
                    <a:schemeClr val="dk2"/>
                  </a:solidFill>
                  <a:prstDash val="solid"/>
                  <a:round/>
                  <a:headEnd len="sm" w="sm" type="none"/>
                  <a:tailEnd len="sm" w="sm" type="none"/>
                </a:ln>
                <a:solidFill>
                  <a:schemeClr val="accent3"/>
                </a:solidFill>
                <a:latin typeface="Arial"/>
              </a:rPr>
              <a:t>Uses residual </a:t>
            </a:r>
            <a:br>
              <a:rPr b="0" i="0">
                <a:ln cap="flat" cmpd="sng" w="9525">
                  <a:solidFill>
                    <a:schemeClr val="dk2"/>
                  </a:solidFill>
                  <a:prstDash val="solid"/>
                  <a:round/>
                  <a:headEnd len="sm" w="sm" type="none"/>
                  <a:tailEnd len="sm" w="sm" type="none"/>
                </a:ln>
                <a:solidFill>
                  <a:schemeClr val="accent3"/>
                </a:solidFill>
                <a:latin typeface="Arial"/>
              </a:rPr>
            </a:br>
            <a:r>
              <a:rPr b="0" i="0">
                <a:ln cap="flat" cmpd="sng" w="9525">
                  <a:solidFill>
                    <a:schemeClr val="dk2"/>
                  </a:solidFill>
                  <a:prstDash val="solid"/>
                  <a:round/>
                  <a:headEnd len="sm" w="sm" type="none"/>
                  <a:tailEnd len="sm" w="sm" type="none"/>
                </a:ln>
                <a:solidFill>
                  <a:schemeClr val="accent3"/>
                </a:solidFill>
                <a:latin typeface="Arial"/>
              </a:rPr>
              <a:t>gas only</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7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8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8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8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8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8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7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8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8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8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8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g31bff6b3820_0_20"/>
          <p:cNvSpPr/>
          <p:nvPr/>
        </p:nvSpPr>
        <p:spPr>
          <a:xfrm>
            <a:off x="10609200" y="6356520"/>
            <a:ext cx="972300" cy="364200"/>
          </a:xfrm>
          <a:prstGeom prst="rect">
            <a:avLst/>
          </a:prstGeom>
          <a:noFill/>
          <a:ln>
            <a:noFill/>
          </a:ln>
        </p:spPr>
        <p:txBody>
          <a:bodyPr anchorCtr="0" anchor="ctr" bIns="45000" lIns="90000" spcFirstLastPara="1" rIns="90000" wrap="square" tIns="450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729FCF"/>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
        <p:nvSpPr>
          <p:cNvPr id="237" name="Google Shape;237;g31bff6b3820_0_20"/>
          <p:cNvSpPr/>
          <p:nvPr/>
        </p:nvSpPr>
        <p:spPr>
          <a:xfrm>
            <a:off x="8607240" y="1198800"/>
            <a:ext cx="1858800" cy="3240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333333"/>
                </a:solidFill>
                <a:latin typeface="Arial"/>
                <a:ea typeface="Arial"/>
                <a:cs typeface="Arial"/>
                <a:sym typeface="Arial"/>
              </a:rPr>
              <a:t>Timepix3 module</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599"/>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599"/>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599"/>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pic>
        <p:nvPicPr>
          <p:cNvPr id="238" name="Google Shape;238;g31bff6b3820_0_20"/>
          <p:cNvPicPr preferRelativeResize="0"/>
          <p:nvPr/>
        </p:nvPicPr>
        <p:blipFill rotWithShape="1">
          <a:blip r:embed="rId3">
            <a:alphaModFix/>
          </a:blip>
          <a:srcRect b="0" l="0" r="0" t="0"/>
          <a:stretch/>
        </p:blipFill>
        <p:spPr>
          <a:xfrm>
            <a:off x="1635840" y="1917000"/>
            <a:ext cx="8587800" cy="4056478"/>
          </a:xfrm>
          <a:prstGeom prst="rect">
            <a:avLst/>
          </a:prstGeom>
          <a:noFill/>
          <a:ln>
            <a:noFill/>
          </a:ln>
        </p:spPr>
      </p:pic>
      <p:sp>
        <p:nvSpPr>
          <p:cNvPr id="239" name="Google Shape;239;g31bff6b3820_0_20"/>
          <p:cNvSpPr/>
          <p:nvPr/>
        </p:nvSpPr>
        <p:spPr>
          <a:xfrm>
            <a:off x="6543360" y="3241440"/>
            <a:ext cx="1151400" cy="755400"/>
          </a:xfrm>
          <a:prstGeom prst="roundRect">
            <a:avLst>
              <a:gd fmla="val 16667" name="adj"/>
            </a:avLst>
          </a:prstGeom>
          <a:noFill/>
          <a:ln cap="flat" cmpd="sng" w="381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0" name="Google Shape;240;g31bff6b3820_0_20"/>
          <p:cNvCxnSpPr/>
          <p:nvPr/>
        </p:nvCxnSpPr>
        <p:spPr>
          <a:xfrm flipH="1" rot="10800000">
            <a:off x="7661160" y="1573080"/>
            <a:ext cx="1764300" cy="1684200"/>
          </a:xfrm>
          <a:prstGeom prst="straightConnector1">
            <a:avLst/>
          </a:prstGeom>
          <a:noFill/>
          <a:ln cap="flat" cmpd="sng" w="38150">
            <a:solidFill>
              <a:srgbClr val="FF0000"/>
            </a:solidFill>
            <a:prstDash val="solid"/>
            <a:round/>
            <a:headEnd len="sm" w="sm" type="none"/>
            <a:tailEnd len="sm" w="sm" type="none"/>
          </a:ln>
        </p:spPr>
      </p:cxnSp>
      <p:sp>
        <p:nvSpPr>
          <p:cNvPr id="241" name="Google Shape;241;g31bff6b3820_0_20"/>
          <p:cNvSpPr/>
          <p:nvPr/>
        </p:nvSpPr>
        <p:spPr>
          <a:xfrm>
            <a:off x="5175000" y="3097440"/>
            <a:ext cx="2735700" cy="1367400"/>
          </a:xfrm>
          <a:prstGeom prst="roundRect">
            <a:avLst>
              <a:gd fmla="val 16667" name="adj"/>
            </a:avLst>
          </a:prstGeom>
          <a:noFill/>
          <a:ln cap="flat" cmpd="sng" w="38150">
            <a:solidFill>
              <a:srgbClr val="00B05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2" name="Google Shape;242;g31bff6b3820_0_20"/>
          <p:cNvCxnSpPr/>
          <p:nvPr/>
        </p:nvCxnSpPr>
        <p:spPr>
          <a:xfrm rot="10800000">
            <a:off x="5823000" y="1657140"/>
            <a:ext cx="720000" cy="1440300"/>
          </a:xfrm>
          <a:prstGeom prst="straightConnector1">
            <a:avLst/>
          </a:prstGeom>
          <a:noFill/>
          <a:ln cap="flat" cmpd="sng" w="38150">
            <a:solidFill>
              <a:srgbClr val="00B050"/>
            </a:solidFill>
            <a:prstDash val="solid"/>
            <a:round/>
            <a:headEnd len="sm" w="sm" type="none"/>
            <a:tailEnd len="sm" w="sm" type="none"/>
          </a:ln>
        </p:spPr>
      </p:cxnSp>
      <p:sp>
        <p:nvSpPr>
          <p:cNvPr id="243" name="Google Shape;243;g31bff6b3820_0_20"/>
          <p:cNvSpPr/>
          <p:nvPr/>
        </p:nvSpPr>
        <p:spPr>
          <a:xfrm>
            <a:off x="4764240" y="1283400"/>
            <a:ext cx="2282400" cy="3240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333333"/>
                </a:solidFill>
                <a:latin typeface="Arial"/>
                <a:ea typeface="Arial"/>
                <a:cs typeface="Arial"/>
                <a:sym typeface="Arial"/>
              </a:rPr>
              <a:t>Front-end electronics</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599"/>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44" name="Google Shape;244;g31bff6b3820_0_20"/>
          <p:cNvSpPr/>
          <p:nvPr/>
        </p:nvSpPr>
        <p:spPr>
          <a:xfrm>
            <a:off x="3771720" y="3529440"/>
            <a:ext cx="1546800" cy="1007400"/>
          </a:xfrm>
          <a:prstGeom prst="roundRect">
            <a:avLst>
              <a:gd fmla="val 16667" name="adj"/>
            </a:avLst>
          </a:prstGeom>
          <a:noFill/>
          <a:ln cap="flat" cmpd="sng" w="3815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5" name="Google Shape;245;g31bff6b3820_0_20"/>
          <p:cNvCxnSpPr/>
          <p:nvPr/>
        </p:nvCxnSpPr>
        <p:spPr>
          <a:xfrm rot="10800000">
            <a:off x="3140160" y="1729140"/>
            <a:ext cx="843600" cy="1800300"/>
          </a:xfrm>
          <a:prstGeom prst="straightConnector1">
            <a:avLst/>
          </a:prstGeom>
          <a:noFill/>
          <a:ln cap="flat" cmpd="sng" w="38150">
            <a:solidFill>
              <a:srgbClr val="666666"/>
            </a:solidFill>
            <a:prstDash val="solid"/>
            <a:round/>
            <a:headEnd len="sm" w="sm" type="none"/>
            <a:tailEnd len="sm" w="sm" type="none"/>
          </a:ln>
        </p:spPr>
      </p:cxnSp>
      <p:sp>
        <p:nvSpPr>
          <p:cNvPr id="246" name="Google Shape;246;g31bff6b3820_0_20"/>
          <p:cNvSpPr/>
          <p:nvPr/>
        </p:nvSpPr>
        <p:spPr>
          <a:xfrm>
            <a:off x="1958400" y="1318320"/>
            <a:ext cx="2282400" cy="3240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333333"/>
                </a:solidFill>
                <a:latin typeface="Arial"/>
                <a:ea typeface="Arial"/>
                <a:cs typeface="Arial"/>
                <a:sym typeface="Arial"/>
              </a:rPr>
              <a:t>Back-end electronics</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599"/>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599"/>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599"/>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47" name="Google Shape;247;g31bff6b3820_0_20"/>
          <p:cNvSpPr/>
          <p:nvPr/>
        </p:nvSpPr>
        <p:spPr>
          <a:xfrm>
            <a:off x="1635840" y="3241440"/>
            <a:ext cx="2158800" cy="2184900"/>
          </a:xfrm>
          <a:prstGeom prst="roundRect">
            <a:avLst>
              <a:gd fmla="val 16667" name="adj"/>
            </a:avLst>
          </a:prstGeom>
          <a:noFill/>
          <a:ln cap="flat" cmpd="sng" w="38150">
            <a:solidFill>
              <a:srgbClr val="3B730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8" name="Google Shape;248;g31bff6b3820_0_20"/>
          <p:cNvCxnSpPr/>
          <p:nvPr/>
        </p:nvCxnSpPr>
        <p:spPr>
          <a:xfrm rot="10800000">
            <a:off x="1022460" y="2642040"/>
            <a:ext cx="738300" cy="714600"/>
          </a:xfrm>
          <a:prstGeom prst="straightConnector1">
            <a:avLst/>
          </a:prstGeom>
          <a:noFill/>
          <a:ln cap="flat" cmpd="sng" w="38150">
            <a:solidFill>
              <a:srgbClr val="3B7304"/>
            </a:solidFill>
            <a:prstDash val="solid"/>
            <a:round/>
            <a:headEnd len="sm" w="sm" type="none"/>
            <a:tailEnd len="sm" w="sm" type="none"/>
          </a:ln>
        </p:spPr>
      </p:cxnSp>
      <p:sp>
        <p:nvSpPr>
          <p:cNvPr id="249" name="Google Shape;249;g31bff6b3820_0_20"/>
          <p:cNvSpPr/>
          <p:nvPr/>
        </p:nvSpPr>
        <p:spPr>
          <a:xfrm>
            <a:off x="8919720" y="3241440"/>
            <a:ext cx="1261500" cy="1056300"/>
          </a:xfrm>
          <a:prstGeom prst="roundRect">
            <a:avLst>
              <a:gd fmla="val 16667" name="adj"/>
            </a:avLst>
          </a:prstGeom>
          <a:noFill/>
          <a:ln cap="flat" cmpd="sng" w="38150">
            <a:solidFill>
              <a:srgbClr val="FCD2D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50" name="Google Shape;250;g31bff6b3820_0_20"/>
          <p:cNvCxnSpPr/>
          <p:nvPr/>
        </p:nvCxnSpPr>
        <p:spPr>
          <a:xfrm flipH="1" rot="10800000">
            <a:off x="10034280" y="2813640"/>
            <a:ext cx="432300" cy="427800"/>
          </a:xfrm>
          <a:prstGeom prst="straightConnector1">
            <a:avLst/>
          </a:prstGeom>
          <a:noFill/>
          <a:ln cap="flat" cmpd="sng" w="38150">
            <a:solidFill>
              <a:srgbClr val="FCD2D2"/>
            </a:solidFill>
            <a:prstDash val="solid"/>
            <a:round/>
            <a:headEnd len="sm" w="sm" type="none"/>
            <a:tailEnd len="sm" w="sm" type="none"/>
          </a:ln>
        </p:spPr>
      </p:cxnSp>
      <p:sp>
        <p:nvSpPr>
          <p:cNvPr id="251" name="Google Shape;251;g31bff6b3820_0_20"/>
          <p:cNvSpPr/>
          <p:nvPr/>
        </p:nvSpPr>
        <p:spPr>
          <a:xfrm>
            <a:off x="10442160" y="2018160"/>
            <a:ext cx="1599000" cy="11451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333333"/>
                </a:solidFill>
                <a:latin typeface="Arial"/>
                <a:ea typeface="Arial"/>
                <a:cs typeface="Arial"/>
                <a:sym typeface="Arial"/>
              </a:rPr>
              <a:t>Timepix3 + frontend crate power supply (2 x 8V)</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599"/>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599"/>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599"/>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52" name="Google Shape;252;g31bff6b3820_0_20"/>
          <p:cNvSpPr/>
          <p:nvPr/>
        </p:nvSpPr>
        <p:spPr>
          <a:xfrm>
            <a:off x="7710120" y="3651480"/>
            <a:ext cx="1261500" cy="719400"/>
          </a:xfrm>
          <a:prstGeom prst="roundRect">
            <a:avLst>
              <a:gd fmla="val 16667" name="adj"/>
            </a:avLst>
          </a:prstGeom>
          <a:noFill/>
          <a:ln cap="flat" cmpd="sng" w="38150">
            <a:solidFill>
              <a:srgbClr val="FFC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53" name="Google Shape;253;g31bff6b3820_0_20"/>
          <p:cNvCxnSpPr/>
          <p:nvPr/>
        </p:nvCxnSpPr>
        <p:spPr>
          <a:xfrm>
            <a:off x="8919360" y="4334040"/>
            <a:ext cx="1688100" cy="568500"/>
          </a:xfrm>
          <a:prstGeom prst="straightConnector1">
            <a:avLst/>
          </a:prstGeom>
          <a:noFill/>
          <a:ln cap="flat" cmpd="sng" w="38150">
            <a:solidFill>
              <a:srgbClr val="FFC000"/>
            </a:solidFill>
            <a:prstDash val="solid"/>
            <a:round/>
            <a:headEnd len="sm" w="sm" type="none"/>
            <a:tailEnd len="sm" w="sm" type="none"/>
          </a:ln>
        </p:spPr>
      </p:cxnSp>
      <p:sp>
        <p:nvSpPr>
          <p:cNvPr id="254" name="Google Shape;254;g31bff6b3820_0_20"/>
          <p:cNvSpPr/>
          <p:nvPr/>
        </p:nvSpPr>
        <p:spPr>
          <a:xfrm>
            <a:off x="10312200" y="5018400"/>
            <a:ext cx="1731000" cy="11451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333333"/>
                </a:solidFill>
                <a:latin typeface="Arial"/>
                <a:ea typeface="Arial"/>
                <a:cs typeface="Arial"/>
                <a:sym typeface="Arial"/>
              </a:rPr>
              <a:t>Timepix3 detector power supply (+50V)</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599"/>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599"/>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599"/>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55" name="Google Shape;255;g31bff6b3820_0_20"/>
          <p:cNvSpPr/>
          <p:nvPr/>
        </p:nvSpPr>
        <p:spPr>
          <a:xfrm>
            <a:off x="-75600" y="1413360"/>
            <a:ext cx="1875600" cy="11451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333333"/>
                </a:solidFill>
                <a:latin typeface="Arial"/>
                <a:ea typeface="Arial"/>
                <a:cs typeface="Arial"/>
                <a:sym typeface="Arial"/>
              </a:rPr>
              <a:t>Laptop with </a:t>
            </a:r>
            <a:br>
              <a:rPr b="0" i="0" lang="en-US" sz="1800" u="none" cap="none" strike="noStrike">
                <a:solidFill>
                  <a:schemeClr val="dk1"/>
                </a:solidFill>
                <a:latin typeface="Arial"/>
                <a:ea typeface="Arial"/>
                <a:cs typeface="Arial"/>
                <a:sym typeface="Arial"/>
              </a:rPr>
            </a:br>
            <a:r>
              <a:rPr b="0" i="0" lang="en-US" sz="1800" u="none" cap="none" strike="noStrike">
                <a:solidFill>
                  <a:srgbClr val="333333"/>
                </a:solidFill>
                <a:latin typeface="Arial"/>
                <a:ea typeface="Arial"/>
                <a:cs typeface="Arial"/>
                <a:sym typeface="Arial"/>
              </a:rPr>
              <a:t>BIPXL</a:t>
            </a:r>
            <a:br>
              <a:rPr b="0" i="0" lang="en-US" sz="1800" u="none" cap="none" strike="noStrike">
                <a:solidFill>
                  <a:schemeClr val="dk1"/>
                </a:solidFill>
                <a:latin typeface="Arial"/>
                <a:ea typeface="Arial"/>
                <a:cs typeface="Arial"/>
                <a:sym typeface="Arial"/>
              </a:rPr>
            </a:br>
            <a:r>
              <a:rPr b="0" i="0" lang="en-US" sz="1800" u="none" cap="none" strike="noStrike">
                <a:solidFill>
                  <a:srgbClr val="333333"/>
                </a:solidFill>
                <a:latin typeface="Arial"/>
                <a:ea typeface="Arial"/>
                <a:cs typeface="Arial"/>
                <a:sym typeface="Arial"/>
              </a:rPr>
              <a:t>software</a:t>
            </a:r>
            <a:br>
              <a:rPr b="0" i="0" lang="en-US" sz="1800" u="none" cap="none" strike="noStrike">
                <a:solidFill>
                  <a:schemeClr val="dk1"/>
                </a:solidFill>
                <a:latin typeface="Arial"/>
                <a:ea typeface="Arial"/>
                <a:cs typeface="Arial"/>
                <a:sym typeface="Arial"/>
              </a:rPr>
            </a:br>
            <a:r>
              <a:rPr b="0" i="0" lang="en-US" sz="1800" u="none" cap="none" strike="noStrike">
                <a:solidFill>
                  <a:srgbClr val="333333"/>
                </a:solidFill>
                <a:latin typeface="Arial"/>
                <a:ea typeface="Arial"/>
                <a:cs typeface="Arial"/>
                <a:sym typeface="Arial"/>
              </a:rPr>
              <a:t>running</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599"/>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599"/>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599"/>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56" name="Google Shape;256;g31bff6b3820_0_20"/>
          <p:cNvSpPr txBox="1"/>
          <p:nvPr>
            <p:ph idx="12" type="sldNum"/>
          </p:nvPr>
        </p:nvSpPr>
        <p:spPr>
          <a:xfrm>
            <a:off x="11369352" y="6408000"/>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Clr>
                <a:srgbClr val="000000"/>
              </a:buClr>
              <a:buSzPts val="1050"/>
              <a:buFont typeface="Arial"/>
              <a:buNone/>
            </a:pPr>
            <a:fld id="{00000000-1234-1234-1234-123412341234}" type="slidenum">
              <a:rPr lang="en-US"/>
              <a:t>‹#›</a:t>
            </a:fld>
            <a:endParaRPr/>
          </a:p>
        </p:txBody>
      </p:sp>
      <p:sp>
        <p:nvSpPr>
          <p:cNvPr id="257" name="Google Shape;257;g31bff6b3820_0_20"/>
          <p:cNvSpPr txBox="1"/>
          <p:nvPr>
            <p:ph idx="4294967295" type="title"/>
          </p:nvPr>
        </p:nvSpPr>
        <p:spPr>
          <a:xfrm>
            <a:off x="560388" y="5259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3600"/>
              <a:buNone/>
            </a:pPr>
            <a:r>
              <a:rPr lang="en-US"/>
              <a:t>BGI Pixel setup</a:t>
            </a:r>
            <a:endParaRPr/>
          </a:p>
          <a:p>
            <a:pPr indent="0" lvl="0" marL="0" rtl="0" algn="l">
              <a:lnSpc>
                <a:spcPct val="90000"/>
              </a:lnSpc>
              <a:spcBef>
                <a:spcPts val="0"/>
              </a:spcBef>
              <a:spcAft>
                <a:spcPts val="0"/>
              </a:spcAft>
              <a:buSzPts val="3600"/>
              <a:buNone/>
            </a:pPr>
            <a:r>
              <a:t/>
            </a:r>
            <a:endParaRPr/>
          </a:p>
          <a:p>
            <a:pPr indent="0" lvl="0" marL="0" rtl="0" algn="l">
              <a:lnSpc>
                <a:spcPct val="90000"/>
              </a:lnSpc>
              <a:spcBef>
                <a:spcPts val="0"/>
              </a:spcBef>
              <a:spcAft>
                <a:spcPts val="0"/>
              </a:spcAft>
              <a:buClr>
                <a:schemeClr val="dk1"/>
              </a:buClr>
              <a:buSzPts val="3600"/>
              <a:buFont typeface="Arial"/>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g2e6d01cce46_0_892"/>
          <p:cNvSpPr txBox="1"/>
          <p:nvPr>
            <p:ph idx="12" type="sldNum"/>
          </p:nvPr>
        </p:nvSpPr>
        <p:spPr>
          <a:xfrm>
            <a:off x="11293152" y="640800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50"/>
              <a:buFont typeface="Arial"/>
              <a:buNone/>
            </a:pPr>
            <a:fld id="{00000000-1234-1234-1234-123412341234}" type="slidenum">
              <a:rPr lang="en-US"/>
              <a:t>‹#›</a:t>
            </a:fld>
            <a:endParaRPr/>
          </a:p>
        </p:txBody>
      </p:sp>
      <p:sp>
        <p:nvSpPr>
          <p:cNvPr id="264" name="Google Shape;264;g2e6d01cce46_0_892"/>
          <p:cNvSpPr txBox="1"/>
          <p:nvPr>
            <p:ph type="title"/>
          </p:nvPr>
        </p:nvSpPr>
        <p:spPr>
          <a:xfrm>
            <a:off x="408000" y="373600"/>
            <a:ext cx="11644500" cy="5367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Analysis Status for the R2E Timepix3 test campaigns</a:t>
            </a:r>
            <a:endParaRPr/>
          </a:p>
        </p:txBody>
      </p:sp>
      <p:sp>
        <p:nvSpPr>
          <p:cNvPr id="265" name="Google Shape;265;g2e6d01cce46_0_892"/>
          <p:cNvSpPr txBox="1"/>
          <p:nvPr/>
        </p:nvSpPr>
        <p:spPr>
          <a:xfrm>
            <a:off x="9353550" y="1103175"/>
            <a:ext cx="2860800" cy="5196600"/>
          </a:xfrm>
          <a:prstGeom prst="rect">
            <a:avLst/>
          </a:prstGeom>
          <a:noFill/>
          <a:ln>
            <a:noFill/>
          </a:ln>
        </p:spPr>
        <p:txBody>
          <a:bodyPr anchorCtr="0" anchor="b" bIns="45700" lIns="45700" spcFirstLastPara="1" rIns="45700" wrap="square" tIns="45700">
            <a:noAutofit/>
          </a:bodyPr>
          <a:lstStyle/>
          <a:p>
            <a:pPr indent="0" lvl="0" marL="0" marR="0" rtl="0" algn="l">
              <a:lnSpc>
                <a:spcPct val="90000"/>
              </a:lnSpc>
              <a:spcBef>
                <a:spcPts val="0"/>
              </a:spcBef>
              <a:spcAft>
                <a:spcPts val="0"/>
              </a:spcAft>
              <a:buClr>
                <a:srgbClr val="000000"/>
              </a:buClr>
              <a:buSzPts val="1000"/>
              <a:buFont typeface="Arial"/>
              <a:buNone/>
            </a:pPr>
            <a:r>
              <a:rPr b="1" i="0" lang="en-US" sz="1000" u="none" cap="none" strike="noStrike">
                <a:solidFill>
                  <a:srgbClr val="171717"/>
                </a:solidFill>
                <a:latin typeface="Arial"/>
                <a:ea typeface="Arial"/>
                <a:cs typeface="Arial"/>
                <a:sym typeface="Arial"/>
              </a:rPr>
              <a:t>1. D. Prelipcean et al, </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Towards a Timepix3 Radiation Monitor for the Accelerator Mixed Radiation Field: Characterisation with Protons and Alphas from 0.6 MeV to 5.6 MeV.</a:t>
            </a:r>
            <a:endParaRPr b="1" i="0" sz="1000" u="none" cap="none" strike="noStrike">
              <a:solidFill>
                <a:srgbClr val="171717"/>
              </a:solidFill>
              <a:latin typeface="Arial"/>
              <a:ea typeface="Arial"/>
              <a:cs typeface="Arial"/>
              <a:sym typeface="Arial"/>
            </a:endParaRPr>
          </a:p>
          <a:p>
            <a:pPr indent="0" lvl="0" marL="0" marR="0" rtl="0" algn="l">
              <a:lnSpc>
                <a:spcPct val="90000"/>
              </a:lnSpc>
              <a:spcBef>
                <a:spcPts val="0"/>
              </a:spcBef>
              <a:spcAft>
                <a:spcPts val="0"/>
              </a:spcAft>
              <a:buClr>
                <a:srgbClr val="000000"/>
              </a:buClr>
              <a:buSzPts val="1000"/>
              <a:buFont typeface="Arial"/>
              <a:buNone/>
            </a:pPr>
            <a:r>
              <a:rPr b="1" i="0" lang="en-US" sz="1000" u="none" cap="none" strike="noStrike">
                <a:solidFill>
                  <a:srgbClr val="171717"/>
                </a:solidFill>
                <a:latin typeface="Arial"/>
                <a:ea typeface="Arial"/>
                <a:cs typeface="Arial"/>
                <a:sym typeface="Arial"/>
              </a:rPr>
              <a:t>in Applied Sciences 14, no. 2: 624, January 2024. DOI: 10.3390/app14020624.</a:t>
            </a:r>
            <a:endParaRPr b="1" i="0" sz="1000" u="none" cap="none" strike="noStrike">
              <a:solidFill>
                <a:srgbClr val="171717"/>
              </a:solidFill>
              <a:latin typeface="Arial"/>
              <a:ea typeface="Arial"/>
              <a:cs typeface="Arial"/>
              <a:sym typeface="Arial"/>
            </a:endParaRPr>
          </a:p>
          <a:p>
            <a:pPr indent="0" lvl="0" marL="457200" marR="0" rtl="0" algn="l">
              <a:lnSpc>
                <a:spcPct val="90000"/>
              </a:lnSpc>
              <a:spcBef>
                <a:spcPts val="0"/>
              </a:spcBef>
              <a:spcAft>
                <a:spcPts val="0"/>
              </a:spcAft>
              <a:buClr>
                <a:srgbClr val="000000"/>
              </a:buClr>
              <a:buSzPts val="1000"/>
              <a:buFont typeface="Arial"/>
              <a:buNone/>
            </a:pPr>
            <a:r>
              <a:t/>
            </a:r>
            <a:endParaRPr b="1" i="0" sz="1000" u="none" cap="none" strike="noStrike">
              <a:solidFill>
                <a:srgbClr val="171717"/>
              </a:solidFill>
              <a:latin typeface="Arial"/>
              <a:ea typeface="Arial"/>
              <a:cs typeface="Arial"/>
              <a:sym typeface="Arial"/>
            </a:endParaRPr>
          </a:p>
          <a:p>
            <a:pPr indent="0" lvl="0" marL="0" marR="0" rtl="0" algn="l">
              <a:lnSpc>
                <a:spcPct val="90000"/>
              </a:lnSpc>
              <a:spcBef>
                <a:spcPts val="0"/>
              </a:spcBef>
              <a:spcAft>
                <a:spcPts val="0"/>
              </a:spcAft>
              <a:buClr>
                <a:srgbClr val="000000"/>
              </a:buClr>
              <a:buSzPts val="1000"/>
              <a:buFont typeface="Arial"/>
              <a:buNone/>
            </a:pPr>
            <a:r>
              <a:rPr b="1" i="0" lang="en-US" sz="1000" u="none" cap="none" strike="noStrike">
                <a:solidFill>
                  <a:srgbClr val="171717"/>
                </a:solidFill>
                <a:latin typeface="Arial"/>
                <a:ea typeface="Arial"/>
                <a:cs typeface="Arial"/>
                <a:sym typeface="Arial"/>
              </a:rPr>
              <a:t>2. M. S. Barbero et al, </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Characterization of Fragmented Ultra-high Energy Heavy Ion Beam and its Effects on Electronics Single Event Effect Testing.</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in IEEE Transactions on Nuclear Science, January 2024. DOI: 10.1109/TNS.2024.3396737.</a:t>
            </a:r>
            <a:br>
              <a:rPr b="1" i="0" lang="en-US" sz="1000" u="none" cap="none" strike="noStrike">
                <a:solidFill>
                  <a:srgbClr val="171717"/>
                </a:solidFill>
                <a:latin typeface="Arial"/>
                <a:ea typeface="Arial"/>
                <a:cs typeface="Arial"/>
                <a:sym typeface="Arial"/>
              </a:rPr>
            </a:br>
            <a:endParaRPr b="1" i="0" sz="1000" u="none" cap="none" strike="noStrike">
              <a:solidFill>
                <a:srgbClr val="171717"/>
              </a:solidFill>
              <a:latin typeface="Arial"/>
              <a:ea typeface="Arial"/>
              <a:cs typeface="Arial"/>
              <a:sym typeface="Arial"/>
            </a:endParaRPr>
          </a:p>
          <a:p>
            <a:pPr indent="0" lvl="0" marL="0" marR="0" rtl="0" algn="l">
              <a:lnSpc>
                <a:spcPct val="90000"/>
              </a:lnSpc>
              <a:spcBef>
                <a:spcPts val="0"/>
              </a:spcBef>
              <a:spcAft>
                <a:spcPts val="0"/>
              </a:spcAft>
              <a:buClr>
                <a:srgbClr val="000000"/>
              </a:buClr>
              <a:buSzPts val="1000"/>
              <a:buFont typeface="Arial"/>
              <a:buNone/>
            </a:pPr>
            <a:r>
              <a:rPr b="1" i="0" lang="en-US" sz="1000" u="none" cap="none" strike="noStrike">
                <a:solidFill>
                  <a:srgbClr val="171717"/>
                </a:solidFill>
                <a:latin typeface="Arial"/>
                <a:ea typeface="Arial"/>
                <a:cs typeface="Arial"/>
                <a:sym typeface="Arial"/>
              </a:rPr>
              <a:t>3. D. Prelipcean et al,</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Radiation Monitoring in the D1 area</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in 1st CODEX-b week.</a:t>
            </a:r>
            <a:br>
              <a:rPr b="1" i="0" lang="en-US" sz="1000" u="none" cap="none" strike="noStrike">
                <a:solidFill>
                  <a:srgbClr val="171717"/>
                </a:solidFill>
                <a:latin typeface="Arial"/>
                <a:ea typeface="Arial"/>
                <a:cs typeface="Arial"/>
                <a:sym typeface="Arial"/>
              </a:rPr>
            </a:br>
            <a:r>
              <a:rPr b="1" i="0" lang="en-US" sz="1000" u="sng" cap="none" strike="noStrike">
                <a:solidFill>
                  <a:schemeClr val="hlink"/>
                </a:solidFill>
                <a:latin typeface="Arial"/>
                <a:ea typeface="Arial"/>
                <a:cs typeface="Arial"/>
                <a:sym typeface="Arial"/>
                <a:hlinkClick r:id="rId3"/>
              </a:rPr>
              <a:t>https://indico.cern.ch/event/1239064/contributions/5439527/</a:t>
            </a:r>
            <a:endParaRPr b="1" i="0" sz="1000" u="none" cap="none" strike="noStrike">
              <a:solidFill>
                <a:srgbClr val="171717"/>
              </a:solidFill>
              <a:latin typeface="Arial"/>
              <a:ea typeface="Arial"/>
              <a:cs typeface="Arial"/>
              <a:sym typeface="Arial"/>
            </a:endParaRPr>
          </a:p>
          <a:p>
            <a:pPr indent="0" lvl="0" marL="0" marR="0" rtl="0" algn="l">
              <a:lnSpc>
                <a:spcPct val="90000"/>
              </a:lnSpc>
              <a:spcBef>
                <a:spcPts val="0"/>
              </a:spcBef>
              <a:spcAft>
                <a:spcPts val="0"/>
              </a:spcAft>
              <a:buClr>
                <a:srgbClr val="000000"/>
              </a:buClr>
              <a:buSzPts val="1000"/>
              <a:buFont typeface="Arial"/>
              <a:buNone/>
            </a:pPr>
            <a:r>
              <a:t/>
            </a:r>
            <a:endParaRPr b="1" i="0" sz="1000" u="none" cap="none" strike="noStrike">
              <a:solidFill>
                <a:srgbClr val="171717"/>
              </a:solidFill>
              <a:latin typeface="Arial"/>
              <a:ea typeface="Arial"/>
              <a:cs typeface="Arial"/>
              <a:sym typeface="Arial"/>
            </a:endParaRPr>
          </a:p>
          <a:p>
            <a:pPr indent="0" lvl="0" marL="0" marR="0" rtl="0" algn="l">
              <a:lnSpc>
                <a:spcPct val="90000"/>
              </a:lnSpc>
              <a:spcBef>
                <a:spcPts val="0"/>
              </a:spcBef>
              <a:spcAft>
                <a:spcPts val="0"/>
              </a:spcAft>
              <a:buClr>
                <a:srgbClr val="000000"/>
              </a:buClr>
              <a:buSzPts val="1000"/>
              <a:buFont typeface="Arial"/>
              <a:buNone/>
            </a:pPr>
            <a:r>
              <a:rPr b="1" i="0" lang="en-US" sz="1000" u="none" cap="none" strike="noStrike">
                <a:solidFill>
                  <a:srgbClr val="171717"/>
                </a:solidFill>
                <a:latin typeface="Arial"/>
                <a:ea typeface="Arial"/>
                <a:cs typeface="Arial"/>
                <a:sym typeface="Arial"/>
              </a:rPr>
              <a:t>4. D. Prelipcean, et al,</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Study of the radiation background and of new monitoring tools at the LHC for Run 3 and the HL-LHC, in 26th Gentner Day. https://indico.cern.ch/event/1393957/</a:t>
            </a:r>
            <a:endParaRPr b="1" i="0" sz="1000" u="none" cap="none" strike="noStrike">
              <a:solidFill>
                <a:srgbClr val="171717"/>
              </a:solidFill>
              <a:latin typeface="Arial"/>
              <a:ea typeface="Arial"/>
              <a:cs typeface="Arial"/>
              <a:sym typeface="Arial"/>
            </a:endParaRPr>
          </a:p>
          <a:p>
            <a:pPr indent="0" lvl="0" marL="0" marR="0" rtl="0" algn="l">
              <a:lnSpc>
                <a:spcPct val="90000"/>
              </a:lnSpc>
              <a:spcBef>
                <a:spcPts val="0"/>
              </a:spcBef>
              <a:spcAft>
                <a:spcPts val="0"/>
              </a:spcAft>
              <a:buClr>
                <a:srgbClr val="000000"/>
              </a:buClr>
              <a:buSzPts val="1000"/>
              <a:buFont typeface="Arial"/>
              <a:buNone/>
            </a:pPr>
            <a:r>
              <a:t/>
            </a:r>
            <a:endParaRPr b="1" sz="1000">
              <a:solidFill>
                <a:srgbClr val="171717"/>
              </a:solidFill>
            </a:endParaRPr>
          </a:p>
          <a:p>
            <a:pPr indent="0" lvl="0" marL="0" marR="0" rtl="0" algn="l">
              <a:lnSpc>
                <a:spcPct val="90000"/>
              </a:lnSpc>
              <a:spcBef>
                <a:spcPts val="0"/>
              </a:spcBef>
              <a:spcAft>
                <a:spcPts val="0"/>
              </a:spcAft>
              <a:buClr>
                <a:srgbClr val="000000"/>
              </a:buClr>
              <a:buSzPts val="1000"/>
              <a:buFont typeface="Arial"/>
              <a:buNone/>
            </a:pPr>
            <a:r>
              <a:rPr b="1" lang="en-US" sz="1000">
                <a:solidFill>
                  <a:srgbClr val="171717"/>
                </a:solidFill>
              </a:rPr>
              <a:t>5. </a:t>
            </a:r>
            <a:r>
              <a:rPr b="1" i="0" lang="en-US" sz="1000" u="none" cap="none" strike="noStrike">
                <a:solidFill>
                  <a:srgbClr val="171717"/>
                </a:solidFill>
                <a:latin typeface="Arial"/>
                <a:ea typeface="Arial"/>
                <a:cs typeface="Arial"/>
                <a:sym typeface="Arial"/>
              </a:rPr>
              <a:t>E. Revani et al, </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Measurement of the muon rate background at the SND experiment with the Timepix3 Radiation Monitor </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in Summer student reporting</a:t>
            </a:r>
            <a:br>
              <a:rPr b="1" i="0" lang="en-US" sz="1000" u="none" cap="none" strike="noStrike">
                <a:solidFill>
                  <a:srgbClr val="171717"/>
                </a:solidFill>
                <a:latin typeface="Arial"/>
                <a:ea typeface="Arial"/>
                <a:cs typeface="Arial"/>
                <a:sym typeface="Arial"/>
              </a:rPr>
            </a:br>
            <a:r>
              <a:rPr b="1" i="0" lang="en-US" sz="1000" u="none" cap="none" strike="noStrike">
                <a:solidFill>
                  <a:srgbClr val="171717"/>
                </a:solidFill>
                <a:latin typeface="Arial"/>
                <a:ea typeface="Arial"/>
                <a:cs typeface="Arial"/>
                <a:sym typeface="Arial"/>
              </a:rPr>
              <a:t>https://indico.cern.ch/event/1443723/</a:t>
            </a:r>
            <a:endParaRPr b="1" i="0" sz="1000" u="none" cap="none" strike="noStrike">
              <a:solidFill>
                <a:srgbClr val="171717"/>
              </a:solidFill>
              <a:latin typeface="Arial"/>
              <a:ea typeface="Arial"/>
              <a:cs typeface="Arial"/>
              <a:sym typeface="Arial"/>
            </a:endParaRPr>
          </a:p>
        </p:txBody>
      </p:sp>
      <p:graphicFrame>
        <p:nvGraphicFramePr>
          <p:cNvPr id="266" name="Google Shape;266;g2e6d01cce46_0_892"/>
          <p:cNvGraphicFramePr/>
          <p:nvPr/>
        </p:nvGraphicFramePr>
        <p:xfrm>
          <a:off x="85725" y="910300"/>
          <a:ext cx="3000000" cy="3000000"/>
        </p:xfrm>
        <a:graphic>
          <a:graphicData uri="http://schemas.openxmlformats.org/drawingml/2006/table">
            <a:tbl>
              <a:tblPr>
                <a:noFill/>
                <a:tableStyleId>{3A7380E0-F9CE-4B69-BFE4-80A582802992}</a:tableStyleId>
              </a:tblPr>
              <a:tblGrid>
                <a:gridCol w="952500"/>
                <a:gridCol w="952500"/>
                <a:gridCol w="1200150"/>
                <a:gridCol w="1200150"/>
                <a:gridCol w="1771650"/>
                <a:gridCol w="1219200"/>
                <a:gridCol w="952500"/>
                <a:gridCol w="952500"/>
              </a:tblGrid>
              <a:tr h="352425">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solidFill>
                            <a:srgbClr val="FFFFFF"/>
                          </a:solidFill>
                        </a:rPr>
                        <a:t>Year</a:t>
                      </a:r>
                      <a:endParaRPr b="1" sz="1000" u="none" cap="none" strike="noStrike">
                        <a:solidFill>
                          <a:srgbClr val="FFFFFF"/>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solidFill>
                      <a:srgbClr val="0B5394"/>
                    </a:solidFill>
                    <a:extLst>
                      <a:ext uri="http://customooxmlschemas.google.com/">
                        <go:slidesCustomData xmlns:go="http://customooxmlschemas.google.com/" cellId="266:0:0"/>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solidFill>
                            <a:srgbClr val="FFFFFF"/>
                          </a:solidFill>
                        </a:rPr>
                        <a:t>Month</a:t>
                      </a:r>
                      <a:endParaRPr b="1" sz="1000" u="none" cap="none" strike="noStrike">
                        <a:solidFill>
                          <a:srgbClr val="FFFFFF"/>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B5394"/>
                    </a:solidFill>
                    <a:extLst>
                      <a:ext uri="http://customooxmlschemas.google.com/">
                        <go:slidesCustomData xmlns:go="http://customooxmlschemas.google.com/" cellId="266:0:1"/>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solidFill>
                            <a:srgbClr val="FFFFFF"/>
                          </a:solidFill>
                        </a:rPr>
                        <a:t>Device</a:t>
                      </a:r>
                      <a:endParaRPr b="1" sz="1000" u="none" cap="none" strike="noStrike">
                        <a:solidFill>
                          <a:srgbClr val="FFFFFF"/>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B5394"/>
                    </a:solidFill>
                    <a:extLst>
                      <a:ext uri="http://customooxmlschemas.google.com/">
                        <go:slidesCustomData xmlns:go="http://customooxmlschemas.google.com/" cellId="266:0:2"/>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solidFill>
                            <a:srgbClr val="FFFFFF"/>
                          </a:solidFill>
                        </a:rPr>
                        <a:t>Test Campaign</a:t>
                      </a:r>
                      <a:endParaRPr b="1" sz="1000" u="none" cap="none" strike="noStrike">
                        <a:solidFill>
                          <a:srgbClr val="FFFFFF"/>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B5394"/>
                    </a:solidFill>
                    <a:extLst>
                      <a:ext uri="http://customooxmlschemas.google.com/">
                        <go:slidesCustomData xmlns:go="http://customooxmlschemas.google.com/" cellId="266:0:3"/>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solidFill>
                            <a:srgbClr val="FFFFFF"/>
                          </a:solidFill>
                        </a:rPr>
                        <a:t>Particles</a:t>
                      </a:r>
                      <a:endParaRPr b="1" sz="1000" u="none" cap="none" strike="noStrike">
                        <a:solidFill>
                          <a:srgbClr val="FFFFFF"/>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B5394"/>
                    </a:solidFill>
                    <a:extLst>
                      <a:ext uri="http://customooxmlschemas.google.com/">
                        <go:slidesCustomData xmlns:go="http://customooxmlschemas.google.com/" cellId="266:0:4"/>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solidFill>
                            <a:srgbClr val="FFFFFF"/>
                          </a:solidFill>
                        </a:rPr>
                        <a:t>Purpose</a:t>
                      </a:r>
                      <a:endParaRPr b="1" sz="1000" u="none" cap="none" strike="noStrike">
                        <a:solidFill>
                          <a:srgbClr val="FFFFFF"/>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B5394"/>
                    </a:solidFill>
                    <a:extLst>
                      <a:ext uri="http://customooxmlschemas.google.com/">
                        <go:slidesCustomData xmlns:go="http://customooxmlschemas.google.com/" cellId="266:0:5"/>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solidFill>
                            <a:srgbClr val="FFFFFF"/>
                          </a:solidFill>
                        </a:rPr>
                        <a:t>analysis status</a:t>
                      </a:r>
                      <a:endParaRPr b="1" sz="1000" u="none" cap="none" strike="noStrike">
                        <a:solidFill>
                          <a:srgbClr val="FFFFFF"/>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B5394"/>
                    </a:solidFill>
                    <a:extLst>
                      <a:ext uri="http://customooxmlschemas.google.com/">
                        <go:slidesCustomData xmlns:go="http://customooxmlschemas.google.com/" cellId="266:0:6"/>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solidFill>
                            <a:srgbClr val="FFFFFF"/>
                          </a:solidFill>
                        </a:rPr>
                        <a:t>info/ references</a:t>
                      </a:r>
                      <a:endParaRPr b="1" sz="1000" u="none" cap="none" strike="noStrike">
                        <a:solidFill>
                          <a:srgbClr val="FFFFFF"/>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B5394"/>
                    </a:solidFill>
                    <a:extLst>
                      <a:ext uri="http://customooxmlschemas.google.com/">
                        <go:slidesCustomData xmlns:go="http://customooxmlschemas.google.com/" cellId="266:0:7"/>
                      </a:ext>
                    </a:extLst>
                  </a:tcPr>
                </a:tc>
              </a:tr>
              <a:tr h="352425">
                <a:tc rowSpan="3">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2021</a:t>
                      </a:r>
                      <a:endParaRPr sz="1000" u="none" cap="none" strike="noStrike"/>
                    </a:p>
                  </a:txBody>
                  <a:tcPr marT="19050" marB="19050" marR="28575" marL="28575" anchor="ctr">
                    <a:lnL cap="flat" cmpd="sng" w="9525">
                      <a:solidFill>
                        <a:srgbClr val="B7B7B7"/>
                      </a:solidFill>
                      <a:prstDash val="dot"/>
                      <a:round/>
                      <a:headEnd len="sm" w="sm" type="none"/>
                      <a:tailEnd len="sm" w="sm" type="none"/>
                    </a:lnL>
                    <a:lnB cap="flat" cmpd="sng" w="9525">
                      <a:solidFill>
                        <a:srgbClr val="B7B7B7"/>
                      </a:solidFill>
                      <a:prstDash val="dot"/>
                      <a:round/>
                      <a:headEnd len="sm" w="sm" type="none"/>
                      <a:tailEnd len="sm" w="sm" type="none"/>
                    </a:lnB>
                    <a:extLst>
                      <a:ext uri="http://customooxmlschemas.google.com/">
                        <go:slidesCustomData xmlns:go="http://customooxmlschemas.google.com/" cellId="266:1:0"/>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02</a:t>
                      </a:r>
                      <a:endParaRPr sz="1000" u="none" cap="none" strike="noStrike"/>
                    </a:p>
                  </a:txBody>
                  <a:tcPr marT="19050" marB="19050" marR="28575" marL="28575" anchor="ctr">
                    <a:lnR cap="flat" cmpd="sng" w="9525">
                      <a:solidFill>
                        <a:srgbClr val="B7B7B7"/>
                      </a:solidFill>
                      <a:prstDash val="dot"/>
                      <a:round/>
                      <a:headEnd len="sm" w="sm" type="none"/>
                      <a:tailEnd len="sm" w="sm" type="none"/>
                    </a:lnR>
                    <a:lnT cap="flat" cmpd="sng" w="9525">
                      <a:solidFill>
                        <a:srgbClr val="000000"/>
                      </a:solidFill>
                      <a:prstDash val="solid"/>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1"/>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T-Rex</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000000"/>
                      </a:solidFill>
                      <a:prstDash val="solid"/>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2"/>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ILL</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000000"/>
                      </a:solidFill>
                      <a:prstDash val="solid"/>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3"/>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cold neutrons (peaked @6.67 meV)</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000000"/>
                      </a:solidFill>
                      <a:prstDash val="solid"/>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4"/>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solidFill>
                            <a:srgbClr val="A64D79"/>
                          </a:solidFill>
                        </a:rPr>
                        <a:t>calibration</a:t>
                      </a:r>
                      <a:endParaRPr b="1" sz="1000" u="none" cap="none" strike="noStrike">
                        <a:solidFill>
                          <a:srgbClr val="A64D79"/>
                        </a:solidFill>
                      </a:endParaRPr>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000000"/>
                      </a:solidFill>
                      <a:prstDash val="solid"/>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5"/>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t>finalized</a:t>
                      </a:r>
                      <a:endParaRPr b="1"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000000"/>
                      </a:solidFill>
                      <a:prstDash val="solid"/>
                      <a:round/>
                      <a:headEnd len="sm" w="sm" type="none"/>
                      <a:tailEnd len="sm" w="sm" type="none"/>
                    </a:lnT>
                    <a:lnB cap="flat" cmpd="sng" w="9525">
                      <a:solidFill>
                        <a:srgbClr val="B7B7B7"/>
                      </a:solidFill>
                      <a:prstDash val="dot"/>
                      <a:round/>
                      <a:headEnd len="sm" w="sm" type="none"/>
                      <a:tailEnd len="sm" w="sm" type="none"/>
                    </a:lnB>
                    <a:solidFill>
                      <a:srgbClr val="B7E1CD"/>
                    </a:solidFill>
                    <a:extLst>
                      <a:ext uri="http://customooxmlschemas.google.com/">
                        <go:slidesCustomData xmlns:go="http://customooxmlschemas.google.com/" cellId="266:1:6"/>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first tests with neutrons</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000000"/>
                      </a:solidFill>
                      <a:prstDash val="solid"/>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7"/>
                      </a:ext>
                    </a:extLst>
                  </a:tcPr>
                </a:tc>
              </a:tr>
              <a:tr h="200025">
                <a:tc vMerge="1"/>
                <a:tc rowSpan="2">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07</a:t>
                      </a:r>
                      <a:endParaRPr sz="1000" u="none" cap="none" strike="noStrike"/>
                    </a:p>
                  </a:txBody>
                  <a:tcPr marT="19050" marB="19050" marR="28575" marL="28575" anchor="ctr">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2:1"/>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T-Rex</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2:2"/>
                      </a:ext>
                    </a:extLst>
                  </a:tcPr>
                </a:tc>
                <a:tc rowSpan="2">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CALLAB - radioactive sources</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2:3"/>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alphas @ 4.7 MeV</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2:4"/>
                      </a:ext>
                    </a:extLst>
                  </a:tcPr>
                </a:tc>
                <a:tc rowSpan="2">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solidFill>
                            <a:srgbClr val="A64D79"/>
                          </a:solidFill>
                        </a:rPr>
                        <a:t>calibration</a:t>
                      </a:r>
                      <a:endParaRPr b="1" sz="1000" u="none" cap="none" strike="noStrike">
                        <a:solidFill>
                          <a:srgbClr val="A64D79"/>
                        </a:solidFill>
                      </a:endParaRPr>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2:5"/>
                      </a:ext>
                    </a:extLst>
                  </a:tcPr>
                </a:tc>
                <a:tc rowSpan="2">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t>finalized</a:t>
                      </a:r>
                      <a:endParaRPr b="1"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solidFill>
                      <a:srgbClr val="B7E1CD"/>
                    </a:solidFill>
                    <a:extLst>
                      <a:ext uri="http://customooxmlschemas.google.com/">
                        <go:slidesCustomData xmlns:go="http://customooxmlschemas.google.com/" cellId="266:2:6"/>
                      </a:ext>
                    </a:extLst>
                  </a:tcPr>
                </a:tc>
                <a:tc rowSpan="2">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first tests with charged particles</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2:7"/>
                      </a:ext>
                    </a:extLst>
                  </a:tcPr>
                </a:tc>
              </a:tr>
              <a:tr h="352425">
                <a:tc vMerge="1"/>
                <a:tc vMerge="1"/>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3:2"/>
                      </a:ext>
                    </a:extLst>
                  </a:tcPr>
                </a:tc>
                <a:tc vMerge="1"/>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gammas @1.17 and 1.13 MeV</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3:4"/>
                      </a:ext>
                    </a:extLst>
                  </a:tcPr>
                </a:tc>
                <a:tc vMerge="1"/>
                <a:tc vMerge="1"/>
                <a:tc vMerge="1"/>
              </a:tr>
              <a:tr h="352425">
                <a:tc rowSpan="5">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2022</a:t>
                      </a:r>
                      <a:endParaRPr sz="1000" u="none" cap="none" strike="noStrike"/>
                    </a:p>
                  </a:txBody>
                  <a:tcPr marT="19050" marB="19050" marR="28575" marL="28575" anchor="ctr">
                    <a:lnL cap="flat" cmpd="sng" w="9525">
                      <a:solidFill>
                        <a:srgbClr val="B7B7B7"/>
                      </a:solidFill>
                      <a:prstDash val="dot"/>
                      <a:round/>
                      <a:headEnd len="sm" w="sm" type="none"/>
                      <a:tailEnd len="sm" w="sm" type="none"/>
                    </a:lnL>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4:0"/>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02</a:t>
                      </a:r>
                      <a:endParaRPr sz="1000" u="none" cap="none" strike="noStrike"/>
                    </a:p>
                  </a:txBody>
                  <a:tcPr marT="19050" marB="19050" marR="28575" marL="28575" anchor="ctr">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4:1"/>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T-Rex</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4:2"/>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CALLAB - AmBe</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4:3"/>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neutrons (up to 10 MeV)</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4:4"/>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solidFill>
                            <a:srgbClr val="A64D79"/>
                          </a:solidFill>
                        </a:rPr>
                        <a:t>calibration</a:t>
                      </a:r>
                      <a:endParaRPr b="1" sz="1000" u="none" cap="none" strike="noStrike">
                        <a:solidFill>
                          <a:srgbClr val="A64D79"/>
                        </a:solidFill>
                      </a:endParaRPr>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4:5"/>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t>finalized</a:t>
                      </a:r>
                      <a:endParaRPr b="1"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solidFill>
                      <a:srgbClr val="B7E1CD"/>
                    </a:solidFill>
                    <a:extLst>
                      <a:ext uri="http://customooxmlschemas.google.com/">
                        <go:slidesCustomData xmlns:go="http://customooxmlschemas.google.com/" cellId="266:4:6"/>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to be submitted to RADECS</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4:7"/>
                      </a:ext>
                    </a:extLst>
                  </a:tcPr>
                </a:tc>
              </a:tr>
              <a:tr h="200025">
                <a:tc vMerge="1"/>
                <a:tc rowSpan="2">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05</a:t>
                      </a:r>
                      <a:endParaRPr sz="1000" u="none" cap="none" strike="noStrike"/>
                    </a:p>
                  </a:txBody>
                  <a:tcPr marT="19050" marB="19050" marR="28575" marL="28575" anchor="ctr">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5:1"/>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T-Rex</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5:2"/>
                      </a:ext>
                    </a:extLst>
                  </a:tcPr>
                </a:tc>
                <a:tc rowSpan="2">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CNA</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5:3"/>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protons from 0.6 to 6 MeV</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5:4"/>
                      </a:ext>
                    </a:extLst>
                  </a:tcPr>
                </a:tc>
                <a:tc rowSpan="2">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solidFill>
                            <a:srgbClr val="A64D79"/>
                          </a:solidFill>
                        </a:rPr>
                        <a:t>calibration</a:t>
                      </a:r>
                      <a:endParaRPr b="1" sz="1000" u="none" cap="none" strike="noStrike">
                        <a:solidFill>
                          <a:srgbClr val="A64D79"/>
                        </a:solidFill>
                      </a:endParaRPr>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5:5"/>
                      </a:ext>
                    </a:extLst>
                  </a:tcPr>
                </a:tc>
                <a:tc rowSpan="2">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t>finalized</a:t>
                      </a:r>
                      <a:endParaRPr b="1"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solidFill>
                      <a:srgbClr val="B7E1CD"/>
                    </a:solidFill>
                    <a:extLst>
                      <a:ext uri="http://customooxmlschemas.google.com/">
                        <go:slidesCustomData xmlns:go="http://customooxmlschemas.google.com/" cellId="266:5:6"/>
                      </a:ext>
                    </a:extLst>
                  </a:tcPr>
                </a:tc>
                <a:tc rowSpan="2">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published in [1]</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5:7"/>
                      </a:ext>
                    </a:extLst>
                  </a:tcPr>
                </a:tc>
              </a:tr>
              <a:tr h="200025">
                <a:tc vMerge="1"/>
                <a:tc vMerge="1"/>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6:2"/>
                      </a:ext>
                    </a:extLst>
                  </a:tcPr>
                </a:tc>
                <a:tc vMerge="1"/>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alphas from 1 to 8.4 MeV</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6:4"/>
                      </a:ext>
                    </a:extLst>
                  </a:tcPr>
                </a:tc>
                <a:tc vMerge="1"/>
                <a:tc vMerge="1"/>
                <a:tc vMerge="1"/>
              </a:tr>
              <a:tr h="352425">
                <a:tc vMerge="1"/>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11</a:t>
                      </a:r>
                      <a:endParaRPr sz="1000" u="none" cap="none" strike="noStrike"/>
                    </a:p>
                  </a:txBody>
                  <a:tcPr marT="19050" marB="19050" marR="28575" marL="28575" anchor="ctr">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7:1"/>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T-Rex</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7:2"/>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NorthArea</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7:3"/>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heavy ions (Pb @ 450 GeV/n)</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7:4"/>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t>beam characterisation</a:t>
                      </a:r>
                      <a:endParaRPr b="1" sz="1000" u="none" cap="none" strike="noStrike"/>
                    </a:p>
                  </a:txBody>
                  <a:tcPr marT="19050" marB="19050" marR="28575" marL="28575" anchor="b">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7:5"/>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t>in progress</a:t>
                      </a:r>
                      <a:endParaRPr b="1"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solidFill>
                      <a:srgbClr val="FFFF00"/>
                    </a:solidFill>
                    <a:extLst>
                      <a:ext uri="http://customooxmlschemas.google.com/">
                        <go:slidesCustomData xmlns:go="http://customooxmlschemas.google.com/" cellId="266:7:6"/>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parly published in [2]</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7:7"/>
                      </a:ext>
                    </a:extLst>
                  </a:tcPr>
                </a:tc>
              </a:tr>
              <a:tr h="200025">
                <a:tc vMerge="1"/>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11</a:t>
                      </a:r>
                      <a:endParaRPr sz="1000" u="none" cap="none" strike="noStrike"/>
                    </a:p>
                  </a:txBody>
                  <a:tcPr marT="19050" marB="19050" marR="28575" marL="28575" anchor="ctr">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8:1"/>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T-Rex</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8:2"/>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IR8 - CODEX</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8:3"/>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muon (peaked @ 120 MeV)</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8:4"/>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solidFill>
                            <a:srgbClr val="9900FF"/>
                          </a:solidFill>
                        </a:rPr>
                        <a:t>accelerator</a:t>
                      </a:r>
                      <a:endParaRPr b="1" sz="1000" u="none" cap="none" strike="noStrike">
                        <a:solidFill>
                          <a:srgbClr val="9900FF"/>
                        </a:solidFill>
                      </a:endParaRPr>
                    </a:p>
                  </a:txBody>
                  <a:tcPr marT="19050" marB="19050" marR="28575" marL="28575" anchor="b">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8:5"/>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t>finalized</a:t>
                      </a:r>
                      <a:endParaRPr b="1"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solidFill>
                      <a:srgbClr val="B7E1CD"/>
                    </a:solidFill>
                    <a:extLst>
                      <a:ext uri="http://customooxmlschemas.google.com/">
                        <go:slidesCustomData xmlns:go="http://customooxmlschemas.google.com/" cellId="266:8:6"/>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presented at [3]</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8:7"/>
                      </a:ext>
                    </a:extLst>
                  </a:tcPr>
                </a:tc>
              </a:tr>
              <a:tr h="352425">
                <a:tc rowSpan="2">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2023</a:t>
                      </a:r>
                      <a:endParaRPr sz="1000" u="none" cap="none" strike="noStrike"/>
                    </a:p>
                  </a:txBody>
                  <a:tcPr marT="19050" marB="19050" marR="28575" marL="28575" anchor="ctr">
                    <a:lnL cap="flat" cmpd="sng" w="9525">
                      <a:solidFill>
                        <a:srgbClr val="B7B7B7"/>
                      </a:solidFill>
                      <a:prstDash val="dot"/>
                      <a:round/>
                      <a:headEnd len="sm" w="sm" type="none"/>
                      <a:tailEnd len="sm" w="sm" type="none"/>
                    </a:lnL>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9:0"/>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03 to 10</a:t>
                      </a:r>
                      <a:endParaRPr sz="1000" u="none" cap="none" strike="noStrike"/>
                    </a:p>
                  </a:txBody>
                  <a:tcPr marT="19050" marB="19050" marR="28575" marL="28575" anchor="ctr">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9:1"/>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T-Rex</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9:2"/>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IR4 - BGC</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9:3"/>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charged hadrons (muons and protons) and neutrons</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9:4"/>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solidFill>
                            <a:srgbClr val="9900FF"/>
                          </a:solidFill>
                        </a:rPr>
                        <a:t>accelerator</a:t>
                      </a:r>
                      <a:endParaRPr b="1" sz="1000" u="none" cap="none" strike="noStrike">
                        <a:solidFill>
                          <a:srgbClr val="9900FF"/>
                        </a:solidFill>
                      </a:endParaRPr>
                    </a:p>
                  </a:txBody>
                  <a:tcPr marT="19050" marB="19050" marR="28575" marL="28575" anchor="b">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9:5"/>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t>finalized</a:t>
                      </a:r>
                      <a:endParaRPr b="1"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solidFill>
                      <a:srgbClr val="B7E1CD"/>
                    </a:solidFill>
                    <a:extLst>
                      <a:ext uri="http://customooxmlschemas.google.com/">
                        <go:slidesCustomData xmlns:go="http://customooxmlschemas.google.com/" cellId="266:9:6"/>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a:t>presented at [4]</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9:7"/>
                      </a:ext>
                    </a:extLst>
                  </a:tcPr>
                </a:tc>
              </a:tr>
              <a:tr h="352425">
                <a:tc vMerge="1"/>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10</a:t>
                      </a:r>
                      <a:endParaRPr sz="1000" u="none" cap="none" strike="noStrike"/>
                    </a:p>
                  </a:txBody>
                  <a:tcPr marT="19050" marB="19050" marR="28575" marL="28575" anchor="ctr">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0:1"/>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T-Rex</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0:2"/>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HEARTS</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0:3"/>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heavy ions (Pb @ 0.6 to 2.7 GeV/n)</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0:4"/>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solidFill>
                            <a:srgbClr val="A64D79"/>
                          </a:solidFill>
                        </a:rPr>
                        <a:t>calibration</a:t>
                      </a:r>
                      <a:endParaRPr b="1" sz="1000" u="none" cap="none" strike="noStrike">
                        <a:solidFill>
                          <a:srgbClr val="A64D79"/>
                        </a:solidFill>
                      </a:endParaRPr>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0:5"/>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t>in progress</a:t>
                      </a:r>
                      <a:endParaRPr b="1"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solidFill>
                      <a:srgbClr val="FFFF00"/>
                    </a:solidFill>
                    <a:extLst>
                      <a:ext uri="http://customooxmlschemas.google.com/">
                        <go:slidesCustomData xmlns:go="http://customooxmlschemas.google.com/" cellId="266:10:6"/>
                      </a:ext>
                    </a:extLst>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0:7"/>
                      </a:ext>
                    </a:extLst>
                  </a:tcPr>
                </a:tc>
              </a:tr>
              <a:tr h="200025">
                <a:tc rowSpan="5">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2024</a:t>
                      </a:r>
                      <a:endParaRPr sz="1000" u="none" cap="none" strike="noStrike"/>
                    </a:p>
                  </a:txBody>
                  <a:tcPr marT="19050" marB="19050" marR="28575" marL="28575" anchor="ctr">
                    <a:lnL cap="flat" cmpd="sng" w="9525">
                      <a:solidFill>
                        <a:srgbClr val="B7B7B7"/>
                      </a:solidFill>
                      <a:prstDash val="dot"/>
                      <a:round/>
                      <a:headEnd len="sm" w="sm" type="none"/>
                      <a:tailEnd len="sm" w="sm" type="none"/>
                    </a:lnL>
                    <a:lnT cap="flat" cmpd="sng" w="9525">
                      <a:solidFill>
                        <a:srgbClr val="B7B7B7"/>
                      </a:solidFill>
                      <a:prstDash val="dot"/>
                      <a:round/>
                      <a:headEnd len="sm" w="sm" type="none"/>
                      <a:tailEnd len="sm" w="sm" type="none"/>
                    </a:lnT>
                    <a:extLst>
                      <a:ext uri="http://customooxmlschemas.google.com/">
                        <go:slidesCustomData xmlns:go="http://customooxmlschemas.google.com/" cellId="266:11:0"/>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03 to 06</a:t>
                      </a:r>
                      <a:endParaRPr sz="1000" u="none" cap="none" strike="noStrike"/>
                    </a:p>
                  </a:txBody>
                  <a:tcPr marT="19050" marB="19050" marR="28575" marL="28575" anchor="ctr">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1:1"/>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T-Rex</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1:2"/>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IR1 - SND</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1:3"/>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muons</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1:4"/>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solidFill>
                            <a:srgbClr val="9900FF"/>
                          </a:solidFill>
                        </a:rPr>
                        <a:t>accelerator</a:t>
                      </a:r>
                      <a:endParaRPr b="1" sz="1000" u="none" cap="none" strike="noStrike">
                        <a:solidFill>
                          <a:srgbClr val="9900FF"/>
                        </a:solidFill>
                      </a:endParaRPr>
                    </a:p>
                  </a:txBody>
                  <a:tcPr marT="19050" marB="19050" marR="28575" marL="28575" anchor="b">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1:5"/>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t>finalized</a:t>
                      </a:r>
                      <a:endParaRPr b="1"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solidFill>
                      <a:srgbClr val="B7E1CD"/>
                    </a:solidFill>
                    <a:extLst>
                      <a:ext uri="http://customooxmlschemas.google.com/">
                        <go:slidesCustomData xmlns:go="http://customooxmlschemas.google.com/" cellId="266:11:6"/>
                      </a:ext>
                    </a:extLst>
                  </a:tcPr>
                </a:tc>
                <a:tc>
                  <a:txBody>
                    <a:bodyPr/>
                    <a:lstStyle/>
                    <a:p>
                      <a:pPr indent="0" lvl="0" marL="0" rtl="0" algn="l">
                        <a:lnSpc>
                          <a:spcPct val="115000"/>
                        </a:lnSpc>
                        <a:spcBef>
                          <a:spcPts val="0"/>
                        </a:spcBef>
                        <a:spcAft>
                          <a:spcPts val="0"/>
                        </a:spcAft>
                        <a:buNone/>
                      </a:pPr>
                      <a:r>
                        <a:rPr lang="en-US" sz="1000"/>
                        <a:t>presented at [5]</a:t>
                      </a:r>
                      <a:endParaRPr sz="1000"/>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1:7"/>
                      </a:ext>
                    </a:extLst>
                  </a:tcPr>
                </a:tc>
              </a:tr>
              <a:tr h="352425">
                <a:tc vMerge="1"/>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06 to date</a:t>
                      </a:r>
                      <a:endParaRPr sz="1000" u="none" cap="none" strike="noStrike"/>
                    </a:p>
                  </a:txBody>
                  <a:tcPr marT="19050" marB="19050" marR="28575" marL="28575" anchor="ctr">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2:1"/>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T-Rex</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2:2"/>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IR4 - BGC</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2:3"/>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charged hadrons (muons and protons) and neutrons</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2:4"/>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solidFill>
                            <a:srgbClr val="9900FF"/>
                          </a:solidFill>
                        </a:rPr>
                        <a:t>accelerator</a:t>
                      </a:r>
                      <a:endParaRPr b="1" sz="1000" u="none" cap="none" strike="noStrike">
                        <a:solidFill>
                          <a:srgbClr val="9900FF"/>
                        </a:solidFill>
                      </a:endParaRPr>
                    </a:p>
                  </a:txBody>
                  <a:tcPr marT="19050" marB="19050" marR="28575" marL="28575" anchor="b">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2:5"/>
                      </a:ext>
                    </a:extLst>
                  </a:tcPr>
                </a:tc>
                <a:tc>
                  <a:txBody>
                    <a:bodyPr/>
                    <a:lstStyle/>
                    <a:p>
                      <a:pPr indent="0" lvl="0" marL="0" rtl="0" algn="l">
                        <a:lnSpc>
                          <a:spcPct val="115000"/>
                        </a:lnSpc>
                        <a:spcBef>
                          <a:spcPts val="0"/>
                        </a:spcBef>
                        <a:spcAft>
                          <a:spcPts val="0"/>
                        </a:spcAft>
                        <a:buNone/>
                      </a:pPr>
                      <a:r>
                        <a:rPr b="1" lang="en-US" sz="1000"/>
                        <a:t>finalized</a:t>
                      </a:r>
                      <a:endParaRPr b="1" sz="1000"/>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solidFill>
                      <a:srgbClr val="B7E1CD"/>
                    </a:solidFill>
                    <a:extLst>
                      <a:ext uri="http://customooxmlschemas.google.com/">
                        <go:slidesCustomData xmlns:go="http://customooxmlschemas.google.com/" cellId="266:12:6"/>
                      </a:ext>
                    </a:extLst>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2:7"/>
                      </a:ext>
                    </a:extLst>
                  </a:tcPr>
                </a:tc>
              </a:tr>
              <a:tr h="352425">
                <a:tc vMerge="1"/>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07</a:t>
                      </a:r>
                      <a:endParaRPr sz="1000" u="none" cap="none" strike="noStrike"/>
                    </a:p>
                  </a:txBody>
                  <a:tcPr marT="19050" marB="19050" marR="28575" marL="28575" anchor="ctr">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3:1"/>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Katherine</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3:2"/>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ISIS ChipIr</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3:3"/>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neutrons (atmospheric, up to 300 MeV)</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3:4"/>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t>beam characterisation</a:t>
                      </a:r>
                      <a:endParaRPr b="1" sz="1000" u="none" cap="none" strike="noStrike"/>
                    </a:p>
                  </a:txBody>
                  <a:tcPr marT="19050" marB="19050" marR="28575" marL="28575" anchor="b">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3:5"/>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t>in progress</a:t>
                      </a:r>
                      <a:endParaRPr b="1"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solidFill>
                      <a:srgbClr val="FFFF00"/>
                    </a:solidFill>
                    <a:extLst>
                      <a:ext uri="http://customooxmlschemas.google.com/">
                        <go:slidesCustomData xmlns:go="http://customooxmlschemas.google.com/" cellId="266:13:6"/>
                      </a:ext>
                    </a:extLst>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3:7"/>
                      </a:ext>
                    </a:extLst>
                  </a:tcPr>
                </a:tc>
              </a:tr>
              <a:tr h="352425">
                <a:tc vMerge="1"/>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10</a:t>
                      </a:r>
                      <a:endParaRPr sz="1000" u="none" cap="none" strike="noStrike"/>
                    </a:p>
                  </a:txBody>
                  <a:tcPr marT="19050" marB="19050" marR="28575" marL="28575" anchor="ctr">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4:1"/>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Trident</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4:2"/>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IR2 - QPS failures</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4:3"/>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accelerator mixed field</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4:4"/>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solidFill>
                            <a:srgbClr val="9900FF"/>
                          </a:solidFill>
                        </a:rPr>
                        <a:t>accelerator</a:t>
                      </a:r>
                      <a:endParaRPr b="1" sz="1000" u="none" cap="none" strike="noStrike">
                        <a:solidFill>
                          <a:srgbClr val="9900FF"/>
                        </a:solidFill>
                      </a:endParaRPr>
                    </a:p>
                  </a:txBody>
                  <a:tcPr marT="19050" marB="19050" marR="28575" marL="28575" anchor="b">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4:5"/>
                      </a:ext>
                    </a:extLst>
                  </a:tcPr>
                </a:tc>
                <a:tc>
                  <a:txBody>
                    <a:bodyPr/>
                    <a:lstStyle/>
                    <a:p>
                      <a:pPr indent="0" lvl="0" marL="0" rtl="0" algn="l">
                        <a:lnSpc>
                          <a:spcPct val="115000"/>
                        </a:lnSpc>
                        <a:spcBef>
                          <a:spcPts val="0"/>
                        </a:spcBef>
                        <a:spcAft>
                          <a:spcPts val="0"/>
                        </a:spcAft>
                        <a:buNone/>
                      </a:pPr>
                      <a:r>
                        <a:rPr b="1" lang="en-US" sz="1000"/>
                        <a:t>in progress</a:t>
                      </a:r>
                      <a:endParaRPr b="1" sz="1000"/>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solidFill>
                      <a:srgbClr val="FFFF00"/>
                    </a:solidFill>
                    <a:extLst>
                      <a:ext uri="http://customooxmlschemas.google.com/">
                        <go:slidesCustomData xmlns:go="http://customooxmlschemas.google.com/" cellId="266:14:6"/>
                      </a:ext>
                    </a:extLst>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4:7"/>
                      </a:ext>
                    </a:extLst>
                  </a:tcPr>
                </a:tc>
              </a:tr>
              <a:tr h="352425">
                <a:tc vMerge="1"/>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11</a:t>
                      </a:r>
                      <a:endParaRPr sz="1000" u="none" cap="none" strike="noStrike"/>
                    </a:p>
                  </a:txBody>
                  <a:tcPr marT="19050" marB="19050" marR="28575" marL="28575" anchor="ctr">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5:1"/>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Katherine</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extLst>
                      <a:ext uri="http://customooxmlschemas.google.com/">
                        <go:slidesCustomData xmlns:go="http://customooxmlschemas.google.com/" cellId="266:15:2"/>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HEARTS</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5:3"/>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heavy ions (Pb @ 0.6 to 2.7 GeV/n)</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5:4"/>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t>beam characterisation</a:t>
                      </a:r>
                      <a:endParaRPr b="1" sz="1000" u="none" cap="none" strike="noStrike"/>
                    </a:p>
                  </a:txBody>
                  <a:tcPr marT="19050" marB="19050" marR="28575" marL="28575" anchor="b">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5:5"/>
                      </a:ext>
                    </a:extLst>
                  </a:tcPr>
                </a:tc>
                <a:tc>
                  <a:txBody>
                    <a:bodyPr/>
                    <a:lstStyle/>
                    <a:p>
                      <a:pPr indent="0" lvl="0" marL="0" rtl="0" algn="l">
                        <a:lnSpc>
                          <a:spcPct val="115000"/>
                        </a:lnSpc>
                        <a:spcBef>
                          <a:spcPts val="0"/>
                        </a:spcBef>
                        <a:spcAft>
                          <a:spcPts val="0"/>
                        </a:spcAft>
                        <a:buNone/>
                      </a:pPr>
                      <a:r>
                        <a:rPr b="1" lang="en-US" sz="1000"/>
                        <a:t>in progress</a:t>
                      </a:r>
                      <a:endParaRPr b="1" sz="1000"/>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solidFill>
                      <a:srgbClr val="FFFF00"/>
                    </a:solidFill>
                    <a:extLst>
                      <a:ext uri="http://customooxmlschemas.google.com/">
                        <go:slidesCustomData xmlns:go="http://customooxmlschemas.google.com/" cellId="266:15:6"/>
                      </a:ext>
                    </a:extLst>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extLst>
                      <a:ext uri="http://customooxmlschemas.google.com/">
                        <go:slidesCustomData xmlns:go="http://customooxmlschemas.google.com/" cellId="266:15:7"/>
                      </a:ext>
                    </a:extLst>
                  </a:tcPr>
                </a:tc>
              </a:tr>
              <a:tr h="200025">
                <a:tc rowSpan="2">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2025</a:t>
                      </a:r>
                      <a:endParaRPr sz="1000" u="none" cap="none" strike="noStrike"/>
                    </a:p>
                  </a:txBody>
                  <a:tcPr marT="19050" marB="19050" marR="28575" marL="28575" anchor="b">
                    <a:extLst>
                      <a:ext uri="http://customooxmlschemas.google.com/">
                        <go:slidesCustomData xmlns:go="http://customooxmlschemas.google.com/" cellId="266:16:0"/>
                      </a:ext>
                    </a:extLst>
                  </a:tcPr>
                </a:tc>
                <a:tc rowSpan="2">
                  <a:txBody>
                    <a:bodyPr/>
                    <a:lstStyle/>
                    <a:p>
                      <a:pPr indent="0" lvl="0" marL="0" rtl="0" algn="l">
                        <a:lnSpc>
                          <a:spcPct val="115000"/>
                        </a:lnSpc>
                        <a:spcBef>
                          <a:spcPts val="0"/>
                        </a:spcBef>
                        <a:spcAft>
                          <a:spcPts val="0"/>
                        </a:spcAft>
                        <a:buNone/>
                      </a:pPr>
                      <a:r>
                        <a:rPr lang="en-US" sz="1000"/>
                        <a:t>2</a:t>
                      </a:r>
                      <a:endParaRPr sz="1000"/>
                    </a:p>
                  </a:txBody>
                  <a:tcPr marT="19050" marB="19050" marR="28575" marL="28575" anchor="ctr">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6:1"/>
                      </a:ext>
                    </a:extLst>
                  </a:tcPr>
                </a:tc>
                <a:tc rowSpan="2">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T-Rex/Katherine</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B cap="flat" cmpd="sng" w="9525">
                      <a:solidFill>
                        <a:srgbClr val="B7B7B7"/>
                      </a:solidFill>
                      <a:prstDash val="dot"/>
                      <a:round/>
                      <a:headEnd len="sm" w="sm" type="none"/>
                      <a:tailEnd len="sm" w="sm" type="none"/>
                    </a:lnB>
                    <a:extLst>
                      <a:ext uri="http://customooxmlschemas.google.com/">
                        <go:slidesCustomData xmlns:go="http://customooxmlschemas.google.com/" cellId="266:16:2"/>
                      </a:ext>
                    </a:extLst>
                  </a:tcPr>
                </a:tc>
                <a:tc rowSpan="2">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CNA</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6:3"/>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protons up to 1 MeV</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6:4"/>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solidFill>
                            <a:srgbClr val="A64D79"/>
                          </a:solidFill>
                        </a:rPr>
                        <a:t>calibration</a:t>
                      </a:r>
                      <a:endParaRPr b="1" sz="1000" u="none" cap="none" strike="noStrike">
                        <a:solidFill>
                          <a:srgbClr val="A64D79"/>
                        </a:solidFill>
                      </a:endParaRPr>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6:5"/>
                      </a:ext>
                    </a:extLst>
                  </a:tcPr>
                </a:tc>
                <a:tc rowSpan="2">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t>planned</a:t>
                      </a:r>
                      <a:endParaRPr b="1"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solidFill>
                      <a:srgbClr val="4285F4"/>
                    </a:solidFill>
                    <a:extLst>
                      <a:ext uri="http://customooxmlschemas.google.com/">
                        <go:slidesCustomData xmlns:go="http://customooxmlschemas.google.com/" cellId="266:16:6"/>
                      </a:ext>
                    </a:extLst>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19050" marB="19050" marR="28575" marL="28575" anchor="b">
                    <a:lnL cap="flat" cmpd="sng" w="9525">
                      <a:solidFill>
                        <a:srgbClr val="B7B7B7"/>
                      </a:solidFill>
                      <a:prstDash val="dot"/>
                      <a:round/>
                      <a:headEnd len="sm" w="sm" type="none"/>
                      <a:tailEnd len="sm" w="sm" type="none"/>
                    </a:lnL>
                    <a:extLst>
                      <a:ext uri="http://customooxmlschemas.google.com/">
                        <go:slidesCustomData xmlns:go="http://customooxmlschemas.google.com/" cellId="266:16:7"/>
                      </a:ext>
                    </a:extLst>
                  </a:tcPr>
                </a:tc>
              </a:tr>
              <a:tr h="200025">
                <a:tc vMerge="1"/>
                <a:tc vMerge="1"/>
                <a:tc vMerge="1"/>
                <a:tc vMerge="1"/>
                <a:tc>
                  <a:txBody>
                    <a:bodyPr/>
                    <a:lstStyle/>
                    <a:p>
                      <a:pPr indent="0" lvl="0" marL="0" marR="0" rtl="0" algn="l">
                        <a:lnSpc>
                          <a:spcPct val="115000"/>
                        </a:lnSpc>
                        <a:spcBef>
                          <a:spcPts val="0"/>
                        </a:spcBef>
                        <a:spcAft>
                          <a:spcPts val="0"/>
                        </a:spcAft>
                        <a:buClr>
                          <a:srgbClr val="000000"/>
                        </a:buClr>
                        <a:buSzPts val="1000"/>
                        <a:buFont typeface="Arial"/>
                        <a:buNone/>
                      </a:pPr>
                      <a:r>
                        <a:rPr lang="en-US" sz="1000" u="none" cap="none" strike="noStrike"/>
                        <a:t>Ni @ 25 MeV</a:t>
                      </a:r>
                      <a:endParaRPr sz="1000" u="none" cap="none" strike="noStrike"/>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7:4"/>
                      </a:ext>
                    </a:extLst>
                  </a:tcPr>
                </a:tc>
                <a:tc>
                  <a:txBody>
                    <a:bodyPr/>
                    <a:lstStyle/>
                    <a:p>
                      <a:pPr indent="0" lvl="0" marL="0" marR="0" rtl="0" algn="l">
                        <a:lnSpc>
                          <a:spcPct val="115000"/>
                        </a:lnSpc>
                        <a:spcBef>
                          <a:spcPts val="0"/>
                        </a:spcBef>
                        <a:spcAft>
                          <a:spcPts val="0"/>
                        </a:spcAft>
                        <a:buClr>
                          <a:srgbClr val="000000"/>
                        </a:buClr>
                        <a:buSzPts val="1000"/>
                        <a:buFont typeface="Arial"/>
                        <a:buNone/>
                      </a:pPr>
                      <a:r>
                        <a:rPr b="1" lang="en-US" sz="1000" u="none" cap="none" strike="noStrike">
                          <a:solidFill>
                            <a:srgbClr val="A64D79"/>
                          </a:solidFill>
                        </a:rPr>
                        <a:t>calibration</a:t>
                      </a:r>
                      <a:endParaRPr b="1" sz="1000" u="none" cap="none" strike="noStrike">
                        <a:solidFill>
                          <a:srgbClr val="A64D79"/>
                        </a:solidFill>
                      </a:endParaRPr>
                    </a:p>
                  </a:txBody>
                  <a:tcPr marT="19050" marB="19050" marR="28575" marL="28575" anchor="ctr">
                    <a:lnL cap="flat" cmpd="sng" w="9525">
                      <a:solidFill>
                        <a:srgbClr val="B7B7B7"/>
                      </a:solidFill>
                      <a:prstDash val="dot"/>
                      <a:round/>
                      <a:headEnd len="sm" w="sm" type="none"/>
                      <a:tailEnd len="sm" w="sm" type="none"/>
                    </a:lnL>
                    <a:lnR cap="flat" cmpd="sng" w="9525">
                      <a:solidFill>
                        <a:srgbClr val="B7B7B7"/>
                      </a:solidFill>
                      <a:prstDash val="dot"/>
                      <a:round/>
                      <a:headEnd len="sm" w="sm" type="none"/>
                      <a:tailEnd len="sm" w="sm" type="none"/>
                    </a:lnR>
                    <a:lnT cap="flat" cmpd="sng" w="9525">
                      <a:solidFill>
                        <a:srgbClr val="B7B7B7"/>
                      </a:solidFill>
                      <a:prstDash val="dot"/>
                      <a:round/>
                      <a:headEnd len="sm" w="sm" type="none"/>
                      <a:tailEnd len="sm" w="sm" type="none"/>
                    </a:lnT>
                    <a:lnB cap="flat" cmpd="sng" w="9525">
                      <a:solidFill>
                        <a:srgbClr val="B7B7B7"/>
                      </a:solidFill>
                      <a:prstDash val="dot"/>
                      <a:round/>
                      <a:headEnd len="sm" w="sm" type="none"/>
                      <a:tailEnd len="sm" w="sm" type="none"/>
                    </a:lnB>
                    <a:extLst>
                      <a:ext uri="http://customooxmlschemas.google.com/">
                        <go:slidesCustomData xmlns:go="http://customooxmlschemas.google.com/" cellId="266:17:5"/>
                      </a:ext>
                    </a:extLst>
                  </a:tcPr>
                </a:tc>
                <a:tc vMerge="1"/>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19050" marB="19050" marR="28575" marL="28575" anchor="b">
                    <a:lnL cap="flat" cmpd="sng" w="9525">
                      <a:solidFill>
                        <a:srgbClr val="B7B7B7"/>
                      </a:solidFill>
                      <a:prstDash val="dot"/>
                      <a:round/>
                      <a:headEnd len="sm" w="sm" type="none"/>
                      <a:tailEnd len="sm" w="sm" type="none"/>
                    </a:lnL>
                    <a:extLst>
                      <a:ext uri="http://customooxmlschemas.google.com/">
                        <go:slidesCustomData xmlns:go="http://customooxmlschemas.google.com/" cellId="266:17:7"/>
                      </a:ext>
                    </a:extLst>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g31bff6b3820_0_571"/>
          <p:cNvSpPr txBox="1"/>
          <p:nvPr>
            <p:ph type="ctrTitle"/>
          </p:nvPr>
        </p:nvSpPr>
        <p:spPr>
          <a:xfrm>
            <a:off x="407987" y="3429000"/>
            <a:ext cx="11376000" cy="21534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5000"/>
              <a:buNone/>
            </a:pPr>
            <a:r>
              <a:rPr lang="en-US"/>
              <a:t>2022-03 CNA</a:t>
            </a:r>
            <a:endParaRPr/>
          </a:p>
          <a:p>
            <a:pPr indent="0" lvl="0" marL="0" rtl="0" algn="l">
              <a:lnSpc>
                <a:spcPct val="90000"/>
              </a:lnSpc>
              <a:spcBef>
                <a:spcPts val="0"/>
              </a:spcBef>
              <a:spcAft>
                <a:spcPts val="0"/>
              </a:spcAft>
              <a:buSzPts val="5000"/>
              <a:buNone/>
            </a:pPr>
            <a:r>
              <a:rPr lang="en-US"/>
              <a:t>Monoenergetic charged particles</a:t>
            </a:r>
            <a:br>
              <a:rPr lang="en-US"/>
            </a:br>
            <a:r>
              <a:rPr lang="en-US"/>
              <a:t>0.6 to 8.4 MeV</a:t>
            </a:r>
            <a:endParaRPr/>
          </a:p>
          <a:p>
            <a:pPr indent="0" lvl="0" marL="0" rtl="0" algn="l">
              <a:lnSpc>
                <a:spcPct val="90000"/>
              </a:lnSpc>
              <a:spcBef>
                <a:spcPts val="0"/>
              </a:spcBef>
              <a:spcAft>
                <a:spcPts val="0"/>
              </a:spcAft>
              <a:buSzPts val="5000"/>
              <a:buNone/>
            </a:pPr>
            <a:r>
              <a:t/>
            </a:r>
            <a:endParaRPr/>
          </a:p>
          <a:p>
            <a:pPr indent="0" lvl="0" marL="0" rtl="0" algn="l">
              <a:lnSpc>
                <a:spcPct val="90000"/>
              </a:lnSpc>
              <a:spcBef>
                <a:spcPts val="0"/>
              </a:spcBef>
              <a:spcAft>
                <a:spcPts val="0"/>
              </a:spcAft>
              <a:buSzPts val="5000"/>
              <a:buNone/>
            </a:pPr>
            <a:r>
              <a:t/>
            </a:r>
            <a:endParaRPr/>
          </a:p>
        </p:txBody>
      </p:sp>
      <p:sp>
        <p:nvSpPr>
          <p:cNvPr id="273" name="Google Shape;273;g31bff6b3820_0_571"/>
          <p:cNvSpPr txBox="1"/>
          <p:nvPr>
            <p:ph idx="1" type="subTitle"/>
          </p:nvPr>
        </p:nvSpPr>
        <p:spPr>
          <a:xfrm>
            <a:off x="407988" y="5700251"/>
            <a:ext cx="11376000" cy="8037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1800"/>
              </a:spcBef>
              <a:spcAft>
                <a:spcPts val="0"/>
              </a:spcAft>
              <a:buSzPts val="2000"/>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2021-11-08T12:53:02Z</dcterms:created>
  <dc:creator>Marco Calviani</dc:creator>
</cp:coreProperties>
</file>