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2" r:id="rId4"/>
    <p:sldId id="263" r:id="rId5"/>
    <p:sldId id="258" r:id="rId6"/>
    <p:sldId id="259" r:id="rId7"/>
    <p:sldId id="261" r:id="rId8"/>
    <p:sldId id="266" r:id="rId9"/>
    <p:sldId id="267" r:id="rId10"/>
    <p:sldId id="268" r:id="rId11"/>
    <p:sldId id="269" r:id="rId12"/>
    <p:sldId id="262" r:id="rId13"/>
    <p:sldId id="260" r:id="rId14"/>
    <p:sldId id="264" r:id="rId15"/>
    <p:sldId id="265" r:id="rId16"/>
    <p:sldId id="275" r:id="rId17"/>
    <p:sldId id="276" r:id="rId18"/>
    <p:sldId id="277" r:id="rId19"/>
    <p:sldId id="278" r:id="rId20"/>
    <p:sldId id="270" r:id="rId21"/>
    <p:sldId id="271" r:id="rId22"/>
    <p:sldId id="273" r:id="rId23"/>
    <p:sldId id="274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2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68" d="100"/>
          <a:sy n="68" d="100"/>
        </p:scale>
        <p:origin x="7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387F4-7303-44A9-8F9F-432EC0BC8FE4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E8B1A-8D38-4AE5-91B5-059426AB0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92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C667D7-0AF9-45E0-B40C-76528F4C1E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1265AE-96C5-479B-9F7E-CCD5F620AC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7AA034-C2D0-47BD-997E-E32817F8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4D610F-0795-4CDD-AB84-EDD9366A5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26530C-1876-4027-9AE7-430B0F61F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948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BEDD04-434A-4091-A1D1-336EEADD0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9DC961-F36E-4F5D-B80D-EF87437E3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D378DE-6366-4A62-A392-0D282FAF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BA67FB-85D0-4B91-B659-7FFC26421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72A98E-CD33-475A-AF8B-5133784BD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3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A94D5B0-2046-4303-81DC-238EF52BA2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B0514D-F96B-467E-804D-D4846B2EFB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685F8B-7497-4A2A-ADA9-1B465F9A6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4ED706-A586-4836-A54E-A567F1B79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6D3901-BCE0-4010-A7E4-93A22F86D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893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8F3C7-0BD5-48DA-80CF-AE0BC057D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A0A0E6-E88A-4644-8EFD-1DFD5B4AD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4EA6CF-3404-45D1-A553-0530403BE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A3B1C9-F2AA-4557-A25D-DE5A2292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B6CA71-EFCC-4FEB-917C-C160CBF3B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477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3B41E-BC84-4672-99A3-4F17424A9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4D150E-802E-4CF6-9A2D-4FD5BD839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633C46-9AA4-49D3-B686-959CC96E9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2C7C1F-6023-4F2B-9BEB-41ECFB6A1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4ED319-3F5E-4F92-9E21-575D991BE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299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27A4A-BF8F-4198-96D1-93E4721B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D91464-63BB-4224-ABFC-3A49FC0AE9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8C7672-8044-4FBE-9322-29004E090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D16FD2-CE1B-4AC8-8469-93DAAA7D5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77A161-3D36-4A63-818E-72CA1DA8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F43805-596D-4A9F-BC15-E21ECFF48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671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922DA0-EFDE-47EE-85A3-A25C17B33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F87449-4571-45FD-BFB9-4B085DC55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F76B13F-05E1-43B3-A613-EDA11056E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7E897E9-CD17-499B-B53B-26F62C39F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3C63B14-0599-487B-A599-7694E7AB64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0A9DBA3-77C1-4084-A725-BC2BF2165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DFEEBB9-D324-4CB6-81FC-F386CE898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2CC210A-42F4-4C10-800F-F0A61B6F3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235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31E02-8170-4DD2-A04B-64F8AC80C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C18499-1710-4569-A2DE-C13C99F91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698405B-2AC2-4302-B044-45196A16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1F561B7-71E8-469B-A2CE-25C655005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07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57DC116-D229-41E2-A4CC-DD7E33446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B03EE13-16DA-45DC-A6BF-FBB30638C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A4FFC6-88D3-4268-B939-A02F50E3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780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AAAF49-8067-4155-BD0D-12D5F13BF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C60AF2-6629-4FAA-B05B-812125D2C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5F6640-7C4A-4871-8315-AC5CB9F66E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A61009-A29D-4C08-9BDA-C38C8B636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E3C4B4-B9D8-417F-8C1D-B815EA12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6F1E9D-31CE-4B9C-B844-3447FC3D0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18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3DBFA9-EF55-4BB7-9B75-4507954A6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05C019F-3EC0-4665-8C9B-24D80927AD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FA184B-1C23-4380-92A6-C3C3AD91A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471D3A-C97E-45E8-B60C-B777C57AD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29A401-2658-423C-A05F-8027B8F88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8B91C3-A154-4CB2-893B-A1CB83249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13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A7C92-6A39-438A-A8E1-A97612C0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7E2B07-D237-4F4B-BD26-700C3F87B2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2F6AE0-F94A-4DA4-95CE-39EC23C4B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225E7-05D1-4897-9D46-038763C85596}" type="datetimeFigureOut">
              <a:rPr lang="ru-RU" smtClean="0"/>
              <a:t>пн 06.05.24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F179AA-F843-4450-9B5A-494F946B9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95B41D-4E3B-40F4-B081-52F2AF26A0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886C9-B355-4D38-B31E-1E1E383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650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media" Target="../media/media3.mp4"/><Relationship Id="rId7" Type="http://schemas.openxmlformats.org/officeDocument/2006/relationships/image" Target="../media/image37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6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3.mp4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A5B1C9A-E892-444D-87AD-379D7DDF8B64}"/>
              </a:ext>
            </a:extLst>
          </p:cNvPr>
          <p:cNvSpPr/>
          <p:nvPr/>
        </p:nvSpPr>
        <p:spPr>
          <a:xfrm>
            <a:off x="5805704" y="0"/>
            <a:ext cx="6386296" cy="6963508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57B3BE-CC36-4AC4-BAF9-2D4766D0F1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763078"/>
            <a:ext cx="5599378" cy="23876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>
                <a:latin typeface="Comic Sans MS" panose="030F0702030302020204" pitchFamily="66" charset="0"/>
              </a:rPr>
              <a:t>My work in CERN </a:t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>(in pictures)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687754-2B2D-4BFB-BA20-7871B2ECF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361742" y="4420696"/>
            <a:ext cx="12632788" cy="1655762"/>
          </a:xfrm>
        </p:spPr>
        <p:txBody>
          <a:bodyPr>
            <a:norm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Iryna </a:t>
            </a:r>
            <a:r>
              <a:rPr lang="en-US" dirty="0" err="1">
                <a:latin typeface="Comic Sans MS" panose="030F0702030302020204" pitchFamily="66" charset="0"/>
              </a:rPr>
              <a:t>Kapran</a:t>
            </a:r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Mentor: Chris Neu</a:t>
            </a:r>
          </a:p>
          <a:p>
            <a:r>
              <a:rPr lang="en-US" dirty="0">
                <a:latin typeface="Comic Sans MS" panose="030F0702030302020204" pitchFamily="66" charset="0"/>
              </a:rPr>
              <a:t>Team: </a:t>
            </a:r>
            <a:r>
              <a:rPr lang="en-US" b="0" i="0" dirty="0">
                <a:effectLst/>
                <a:latin typeface="Google Sans"/>
              </a:rPr>
              <a:t>Braden </a:t>
            </a:r>
            <a:r>
              <a:rPr lang="en-US" b="0" i="0" dirty="0" err="1">
                <a:effectLst/>
                <a:latin typeface="Google Sans"/>
              </a:rPr>
              <a:t>Allmond</a:t>
            </a:r>
            <a:r>
              <a:rPr lang="en-US" b="0" i="0" dirty="0">
                <a:effectLst/>
                <a:latin typeface="Google Sans"/>
              </a:rPr>
              <a:t>, Giulia Sorrentino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BC4930-DBC9-4C84-9846-A9D3B330F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7188" y="1269609"/>
            <a:ext cx="5842781" cy="4382086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BDB6A80-5C6E-4862-BDBD-48C3CBA927B8}"/>
              </a:ext>
            </a:extLst>
          </p:cNvPr>
          <p:cNvSpPr/>
          <p:nvPr/>
        </p:nvSpPr>
        <p:spPr>
          <a:xfrm rot="20242280">
            <a:off x="-1418553" y="273513"/>
            <a:ext cx="4375052" cy="73567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86FAB67-893A-475F-B53B-048F36172577}"/>
              </a:ext>
            </a:extLst>
          </p:cNvPr>
          <p:cNvSpPr/>
          <p:nvPr/>
        </p:nvSpPr>
        <p:spPr>
          <a:xfrm rot="20242280">
            <a:off x="-1266153" y="425913"/>
            <a:ext cx="4375052" cy="73567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1044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PCC-CC-PCC repeated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DBECC81-E6EC-46BE-A04B-30B6EE25CF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1" t="37948" r="7897"/>
          <a:stretch/>
        </p:blipFill>
        <p:spPr>
          <a:xfrm>
            <a:off x="3437206" y="1650729"/>
            <a:ext cx="5992837" cy="3083049"/>
          </a:xfrm>
          <a:prstGeom prst="rect">
            <a:avLst/>
          </a:prstGeom>
        </p:spPr>
      </p:pic>
      <p:sp>
        <p:nvSpPr>
          <p:cNvPr id="11" name="Левая фигурная скобка 10">
            <a:extLst>
              <a:ext uri="{FF2B5EF4-FFF2-40B4-BE49-F238E27FC236}">
                <a16:creationId xmlns:a16="http://schemas.microsoft.com/office/drawing/2014/main" id="{AEA63E83-32CC-475E-9431-90304C53F70A}"/>
              </a:ext>
            </a:extLst>
          </p:cNvPr>
          <p:cNvSpPr/>
          <p:nvPr/>
        </p:nvSpPr>
        <p:spPr>
          <a:xfrm>
            <a:off x="2917523" y="1842868"/>
            <a:ext cx="1039366" cy="112542"/>
          </a:xfrm>
          <a:prstGeom prst="leftBrace">
            <a:avLst>
              <a:gd name="adj1" fmla="val 153247"/>
              <a:gd name="adj2" fmla="val 49643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Левая фигурная скобка 11">
            <a:extLst>
              <a:ext uri="{FF2B5EF4-FFF2-40B4-BE49-F238E27FC236}">
                <a16:creationId xmlns:a16="http://schemas.microsoft.com/office/drawing/2014/main" id="{9C23DAA6-64A9-4EED-AF70-09429652A24D}"/>
              </a:ext>
            </a:extLst>
          </p:cNvPr>
          <p:cNvSpPr/>
          <p:nvPr/>
        </p:nvSpPr>
        <p:spPr>
          <a:xfrm rot="10800000">
            <a:off x="9343293" y="4021014"/>
            <a:ext cx="606433" cy="128955"/>
          </a:xfrm>
          <a:prstGeom prst="leftBrace">
            <a:avLst>
              <a:gd name="adj1" fmla="val 153247"/>
              <a:gd name="adj2" fmla="val 49643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фигурная скобка 12">
            <a:extLst>
              <a:ext uri="{FF2B5EF4-FFF2-40B4-BE49-F238E27FC236}">
                <a16:creationId xmlns:a16="http://schemas.microsoft.com/office/drawing/2014/main" id="{CDF776D8-F287-4DE4-AA87-D3DC5E8F089D}"/>
              </a:ext>
            </a:extLst>
          </p:cNvPr>
          <p:cNvSpPr/>
          <p:nvPr/>
        </p:nvSpPr>
        <p:spPr>
          <a:xfrm>
            <a:off x="2657682" y="4021013"/>
            <a:ext cx="1039366" cy="354039"/>
          </a:xfrm>
          <a:prstGeom prst="leftBrace">
            <a:avLst>
              <a:gd name="adj1" fmla="val 153247"/>
              <a:gd name="adj2" fmla="val 49643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вая фигурная скобка 13">
            <a:extLst>
              <a:ext uri="{FF2B5EF4-FFF2-40B4-BE49-F238E27FC236}">
                <a16:creationId xmlns:a16="http://schemas.microsoft.com/office/drawing/2014/main" id="{0D145706-6285-4A2D-966B-1117AC824F8B}"/>
              </a:ext>
            </a:extLst>
          </p:cNvPr>
          <p:cNvSpPr/>
          <p:nvPr/>
        </p:nvSpPr>
        <p:spPr>
          <a:xfrm>
            <a:off x="5714649" y="3362180"/>
            <a:ext cx="718975" cy="1012872"/>
          </a:xfrm>
          <a:prstGeom prst="leftBrace">
            <a:avLst>
              <a:gd name="adj1" fmla="val 153247"/>
              <a:gd name="adj2" fmla="val 49643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BA5547-E8C3-4F18-B24E-5C44753BAE60}"/>
              </a:ext>
            </a:extLst>
          </p:cNvPr>
          <p:cNvSpPr txBox="1"/>
          <p:nvPr/>
        </p:nvSpPr>
        <p:spPr>
          <a:xfrm>
            <a:off x="618978" y="1699901"/>
            <a:ext cx="21804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СС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+ space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 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C7D5BE-73FC-4CA5-954F-9B25D2561419}"/>
              </a:ext>
            </a:extLst>
          </p:cNvPr>
          <p:cNvSpPr txBox="1"/>
          <p:nvPr/>
        </p:nvSpPr>
        <p:spPr>
          <a:xfrm>
            <a:off x="248590" y="4005720"/>
            <a:ext cx="23504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without PCC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839948-094C-4014-A4D2-6C973FE21C42}"/>
              </a:ext>
            </a:extLst>
          </p:cNvPr>
          <p:cNvSpPr txBox="1"/>
          <p:nvPr/>
        </p:nvSpPr>
        <p:spPr>
          <a:xfrm>
            <a:off x="3850885" y="3545450"/>
            <a:ext cx="1733843" cy="64633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Height with PCC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C1AB5A-A7A7-4A55-B626-78042BBC8718}"/>
              </a:ext>
            </a:extLst>
          </p:cNvPr>
          <p:cNvSpPr txBox="1"/>
          <p:nvPr/>
        </p:nvSpPr>
        <p:spPr>
          <a:xfrm>
            <a:off x="10067778" y="3900825"/>
            <a:ext cx="1982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of metal plate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57C473-720F-4FD7-8C16-AF5BD2A2664D}"/>
              </a:ext>
            </a:extLst>
          </p:cNvPr>
          <p:cNvSpPr txBox="1"/>
          <p:nvPr/>
        </p:nvSpPr>
        <p:spPr>
          <a:xfrm>
            <a:off x="1057273" y="5155619"/>
            <a:ext cx="475986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Caliper:</a:t>
            </a:r>
          </a:p>
          <a:p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СС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+ space = (2,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80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Height without PCC = (17,</a:t>
            </a:r>
            <a:r>
              <a:rPr lang="ru-RU" b="0" i="0" dirty="0">
                <a:effectLst/>
                <a:latin typeface="Comic Sans MS" panose="030F0702030302020204" pitchFamily="66" charset="0"/>
              </a:rPr>
              <a:t>27</a:t>
            </a:r>
            <a:r>
              <a:rPr lang="en-US" b="0" i="0" dirty="0">
                <a:effectLst/>
                <a:latin typeface="Comic Sans MS" panose="030F0702030302020204" pitchFamily="66" charset="0"/>
              </a:rPr>
              <a:t>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Height with PCC = (26,</a:t>
            </a:r>
            <a:r>
              <a:rPr lang="ru-RU" b="0" i="0" dirty="0">
                <a:effectLst/>
                <a:latin typeface="Comic Sans MS" panose="030F0702030302020204" pitchFamily="66" charset="0"/>
              </a:rPr>
              <a:t>02</a:t>
            </a:r>
            <a:r>
              <a:rPr lang="en-US" b="0" i="0" dirty="0">
                <a:effectLst/>
                <a:latin typeface="Comic Sans MS" panose="030F0702030302020204" pitchFamily="66" charset="0"/>
              </a:rPr>
              <a:t>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2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of metal plate = (4,3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5E1448D0-40FB-4494-89E6-C5B01724AFEB}"/>
              </a:ext>
            </a:extLst>
          </p:cNvPr>
          <p:cNvSpPr/>
          <p:nvPr/>
        </p:nvSpPr>
        <p:spPr>
          <a:xfrm>
            <a:off x="248590" y="6059141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9480CF-AE3D-47F8-8021-7DDA72D8F9D6}"/>
              </a:ext>
            </a:extLst>
          </p:cNvPr>
          <p:cNvSpPr txBox="1"/>
          <p:nvPr/>
        </p:nvSpPr>
        <p:spPr>
          <a:xfrm>
            <a:off x="338037" y="6111484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10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671237-CA3C-4A1C-8AF2-61A7B164E50F}"/>
              </a:ext>
            </a:extLst>
          </p:cNvPr>
          <p:cNvSpPr txBox="1"/>
          <p:nvPr/>
        </p:nvSpPr>
        <p:spPr>
          <a:xfrm>
            <a:off x="6094123" y="5155619"/>
            <a:ext cx="504060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Micrometer:</a:t>
            </a:r>
          </a:p>
          <a:p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СС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= (1,7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65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 ± 0,00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2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Height without PCC = (17,2</a:t>
            </a:r>
            <a:r>
              <a:rPr lang="ru-RU" b="0" i="0" dirty="0">
                <a:effectLst/>
                <a:latin typeface="Comic Sans MS" panose="030F0702030302020204" pitchFamily="66" charset="0"/>
              </a:rPr>
              <a:t>78</a:t>
            </a:r>
            <a:r>
              <a:rPr lang="en-US" b="0" i="0" dirty="0">
                <a:effectLst/>
                <a:latin typeface="Comic Sans MS" panose="030F0702030302020204" pitchFamily="66" charset="0"/>
              </a:rPr>
              <a:t>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Height with PCC = (24,</a:t>
            </a:r>
            <a:r>
              <a:rPr lang="ru-RU" b="0" i="0" dirty="0">
                <a:effectLst/>
                <a:latin typeface="Comic Sans MS" panose="030F0702030302020204" pitchFamily="66" charset="0"/>
              </a:rPr>
              <a:t>724</a:t>
            </a:r>
            <a:r>
              <a:rPr lang="en-US" b="0" i="0" dirty="0">
                <a:effectLst/>
                <a:latin typeface="Comic Sans MS" panose="030F0702030302020204" pitchFamily="66" charset="0"/>
              </a:rPr>
              <a:t>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076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of metal plate = (4,0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80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18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2678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PCC-CC-PCC repeated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E4E7AB-F61C-412B-90F8-96F72C7A0B78}"/>
              </a:ext>
            </a:extLst>
          </p:cNvPr>
          <p:cNvSpPr txBox="1"/>
          <p:nvPr/>
        </p:nvSpPr>
        <p:spPr>
          <a:xfrm>
            <a:off x="867920" y="1550852"/>
            <a:ext cx="4759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Caliper:</a:t>
            </a: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Copper Housing center = (0,51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All in one = (13,</a:t>
            </a:r>
            <a:r>
              <a:rPr lang="ru-RU" b="0" i="0" dirty="0">
                <a:effectLst/>
                <a:latin typeface="Comic Sans MS" panose="030F0702030302020204" pitchFamily="66" charset="0"/>
              </a:rPr>
              <a:t>11</a:t>
            </a:r>
            <a:r>
              <a:rPr lang="en-US" b="0" i="0" dirty="0">
                <a:effectLst/>
                <a:latin typeface="Comic Sans MS" panose="030F0702030302020204" pitchFamily="66" charset="0"/>
              </a:rPr>
              <a:t>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06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39656CCD-EB2B-4FCE-B8F4-95058DF0CD7A}"/>
              </a:ext>
            </a:extLst>
          </p:cNvPr>
          <p:cNvSpPr/>
          <p:nvPr/>
        </p:nvSpPr>
        <p:spPr>
          <a:xfrm>
            <a:off x="248590" y="6059141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D75CAA-790F-4983-81ED-3ADE731A6706}"/>
              </a:ext>
            </a:extLst>
          </p:cNvPr>
          <p:cNvSpPr txBox="1"/>
          <p:nvPr/>
        </p:nvSpPr>
        <p:spPr>
          <a:xfrm>
            <a:off x="248590" y="6117590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</a:t>
            </a: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FDB3B8-9047-4D3A-855D-366B6AC72288}"/>
              </a:ext>
            </a:extLst>
          </p:cNvPr>
          <p:cNvSpPr txBox="1"/>
          <p:nvPr/>
        </p:nvSpPr>
        <p:spPr>
          <a:xfrm>
            <a:off x="6094124" y="1550852"/>
            <a:ext cx="50406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Micrometer:</a:t>
            </a: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Copper Housing center = (0,5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47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08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All in one = (13,</a:t>
            </a:r>
            <a:r>
              <a:rPr lang="ru-RU" b="0" i="0" dirty="0">
                <a:effectLst/>
                <a:latin typeface="Comic Sans MS" panose="030F0702030302020204" pitchFamily="66" charset="0"/>
              </a:rPr>
              <a:t>230</a:t>
            </a:r>
            <a:r>
              <a:rPr lang="en-US" b="0" i="0" dirty="0">
                <a:effectLst/>
                <a:latin typeface="Comic Sans MS" panose="030F0702030302020204" pitchFamily="66" charset="0"/>
              </a:rPr>
              <a:t>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50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15D2EEF9-2683-40A5-80E1-B322AF6AFF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9" t="26667" r="10513" b="4288"/>
          <a:stretch/>
        </p:blipFill>
        <p:spPr>
          <a:xfrm>
            <a:off x="513531" y="2814379"/>
            <a:ext cx="5359792" cy="3244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B20F2B58-BF64-45E6-9580-E86910EB14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26" t="18004" r="11128" b="38051"/>
          <a:stretch/>
        </p:blipFill>
        <p:spPr>
          <a:xfrm>
            <a:off x="5845275" y="3429000"/>
            <a:ext cx="5830910" cy="2238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70973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6CB2059-8B81-472B-A77A-AFC78093C0A0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D7EB98-DBDF-4DBC-A971-E9ADD97B2266}"/>
              </a:ext>
            </a:extLst>
          </p:cNvPr>
          <p:cNvSpPr txBox="1"/>
          <p:nvPr/>
        </p:nvSpPr>
        <p:spPr>
          <a:xfrm>
            <a:off x="1489708" y="-96329"/>
            <a:ext cx="98878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PCC-CC-PCC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4BEAAD-4373-44A6-938B-8778A6D667AC}"/>
              </a:ext>
            </a:extLst>
          </p:cNvPr>
          <p:cNvSpPr txBox="1"/>
          <p:nvPr/>
        </p:nvSpPr>
        <p:spPr>
          <a:xfrm>
            <a:off x="1953941" y="1685616"/>
            <a:ext cx="666589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Mass [g]</a:t>
            </a:r>
          </a:p>
          <a:p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Front End Card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= (28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2) g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  <a:endParaRPr lang="en-US" sz="2000" b="0" i="0" dirty="0">
              <a:solidFill>
                <a:srgbClr val="1F1F1F"/>
              </a:solidFill>
              <a:effectLst/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Front End Card w Thermal Pads = 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(29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2) g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  <a:endParaRPr lang="en-US" sz="2000" b="0" i="0" dirty="0">
              <a:solidFill>
                <a:srgbClr val="1F1F1F"/>
              </a:solidFill>
              <a:effectLst/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Copper Housing = 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(32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2) g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2000" dirty="0" err="1">
                <a:latin typeface="Comic Sans MS" panose="030F0702030302020204" pitchFamily="66" charset="0"/>
              </a:rPr>
              <a:t>Airex</a:t>
            </a:r>
            <a:r>
              <a:rPr lang="en-US" sz="2000" dirty="0">
                <a:latin typeface="Comic Sans MS" panose="030F0702030302020204" pitchFamily="66" charset="0"/>
              </a:rPr>
              <a:t> Pad with Size of Front End Card = 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(1,15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0,15) g</a:t>
            </a:r>
          </a:p>
          <a:p>
            <a:endParaRPr lang="en-US" sz="2000" dirty="0">
              <a:solidFill>
                <a:srgbClr val="1F1F1F"/>
              </a:solidFill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All in one </a:t>
            </a:r>
            <a:r>
              <a:rPr lang="en-US" sz="2000" dirty="0">
                <a:latin typeface="Comic Sans MS" panose="030F0702030302020204" pitchFamily="66" charset="0"/>
              </a:rPr>
              <a:t>= 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(221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2) g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LYSO c25-2-T1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= 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(77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2) g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LYSO c30-3-T2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= 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(62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2) g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LYSO c25-2-T3 = 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(51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2) g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LYSO Hpk-2-30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= 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(64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2) g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CC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= 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(215 </a:t>
            </a:r>
            <a:r>
              <a:rPr lang="en-US" sz="2000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2) g</a:t>
            </a:r>
            <a:r>
              <a:rPr lang="en-US" sz="2000" dirty="0">
                <a:solidFill>
                  <a:srgbClr val="1F1F1F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543A8EC5-4276-46E8-A1CD-252D9A30C55D}"/>
              </a:ext>
            </a:extLst>
          </p:cNvPr>
          <p:cNvSpPr/>
          <p:nvPr/>
        </p:nvSpPr>
        <p:spPr>
          <a:xfrm>
            <a:off x="248590" y="6059141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EBDB6A-D660-44C8-9621-DF1F03EF1E90}"/>
              </a:ext>
            </a:extLst>
          </p:cNvPr>
          <p:cNvSpPr txBox="1"/>
          <p:nvPr/>
        </p:nvSpPr>
        <p:spPr>
          <a:xfrm>
            <a:off x="338037" y="6111484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</a:t>
            </a: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2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668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1083419" y="-96329"/>
            <a:ext cx="100214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PCC-CC-PCC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A316983-CCE5-4B59-8B8B-BF0DEADB8DB4}"/>
              </a:ext>
            </a:extLst>
          </p:cNvPr>
          <p:cNvSpPr/>
          <p:nvPr/>
        </p:nvSpPr>
        <p:spPr>
          <a:xfrm>
            <a:off x="289092" y="603234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7E681-8680-462B-98E1-348D5FD7D0D7}"/>
              </a:ext>
            </a:extLst>
          </p:cNvPr>
          <p:cNvSpPr txBox="1"/>
          <p:nvPr/>
        </p:nvSpPr>
        <p:spPr>
          <a:xfrm>
            <a:off x="336696" y="608469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</a:t>
            </a: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3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3CFCBF-421A-49B3-BD27-618774A19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419" y="1099509"/>
            <a:ext cx="6928037" cy="5437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4BDEF-3ED0-4E19-BEA8-F3563D7E5B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955"/>
          <a:stretch/>
        </p:blipFill>
        <p:spPr>
          <a:xfrm>
            <a:off x="8106665" y="1099509"/>
            <a:ext cx="1819529" cy="1896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0A79832-33B4-4A21-BBD7-94B7D73824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6429" y="2606723"/>
            <a:ext cx="2886478" cy="2086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E47B6D7-F080-47A4-AC83-DEB905BEB1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955"/>
          <a:stretch/>
        </p:blipFill>
        <p:spPr>
          <a:xfrm>
            <a:off x="8196112" y="4692989"/>
            <a:ext cx="1819529" cy="1896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26543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PCC-CC-PCC repeated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A316983-CCE5-4B59-8B8B-BF0DEADB8DB4}"/>
              </a:ext>
            </a:extLst>
          </p:cNvPr>
          <p:cNvSpPr/>
          <p:nvPr/>
        </p:nvSpPr>
        <p:spPr>
          <a:xfrm>
            <a:off x="289092" y="603234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7E681-8680-462B-98E1-348D5FD7D0D7}"/>
              </a:ext>
            </a:extLst>
          </p:cNvPr>
          <p:cNvSpPr txBox="1"/>
          <p:nvPr/>
        </p:nvSpPr>
        <p:spPr>
          <a:xfrm>
            <a:off x="292141" y="608469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</a:t>
            </a: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4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974E17-116F-4414-8479-6DCF27C387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61"/>
          <a:stretch/>
        </p:blipFill>
        <p:spPr>
          <a:xfrm>
            <a:off x="289092" y="1535860"/>
            <a:ext cx="11612176" cy="3505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50216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PCC-CC-PCC repeated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A316983-CCE5-4B59-8B8B-BF0DEADB8DB4}"/>
              </a:ext>
            </a:extLst>
          </p:cNvPr>
          <p:cNvSpPr/>
          <p:nvPr/>
        </p:nvSpPr>
        <p:spPr>
          <a:xfrm>
            <a:off x="289092" y="603234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7E681-8680-462B-98E1-348D5FD7D0D7}"/>
              </a:ext>
            </a:extLst>
          </p:cNvPr>
          <p:cNvSpPr txBox="1"/>
          <p:nvPr/>
        </p:nvSpPr>
        <p:spPr>
          <a:xfrm>
            <a:off x="289092" y="6064006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</a:t>
            </a: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5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C945BC-25A1-46D6-8AB1-C528AD687E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6154"/>
          <a:stretch/>
        </p:blipFill>
        <p:spPr>
          <a:xfrm>
            <a:off x="1640221" y="1134592"/>
            <a:ext cx="2262229" cy="4897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37D79B-B766-4EED-9683-72B575675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000"/>
          <a:stretch/>
        </p:blipFill>
        <p:spPr>
          <a:xfrm>
            <a:off x="3902450" y="1134592"/>
            <a:ext cx="6535778" cy="4898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53352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Module</a:t>
            </a:r>
            <a:r>
              <a:rPr lang="ru-RU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A316983-CCE5-4B59-8B8B-BF0DEADB8DB4}"/>
              </a:ext>
            </a:extLst>
          </p:cNvPr>
          <p:cNvSpPr/>
          <p:nvPr/>
        </p:nvSpPr>
        <p:spPr>
          <a:xfrm>
            <a:off x="289092" y="603234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7E681-8680-462B-98E1-348D5FD7D0D7}"/>
              </a:ext>
            </a:extLst>
          </p:cNvPr>
          <p:cNvSpPr txBox="1"/>
          <p:nvPr/>
        </p:nvSpPr>
        <p:spPr>
          <a:xfrm>
            <a:off x="378539" y="608469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</a:t>
            </a: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6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AA4B261-F354-44A2-A288-BD50E1236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85" y="915697"/>
            <a:ext cx="6588450" cy="2225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BE5C15-FAD3-4CBA-AC45-88FA7310D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079" y="3141018"/>
            <a:ext cx="5895461" cy="356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B5E89E-EED1-4B38-ADDD-6E2BEBB3C887}"/>
              </a:ext>
            </a:extLst>
          </p:cNvPr>
          <p:cNvSpPr txBox="1"/>
          <p:nvPr/>
        </p:nvSpPr>
        <p:spPr>
          <a:xfrm>
            <a:off x="7879197" y="3317347"/>
            <a:ext cx="33186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Height = (14,06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± 0,34) mm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F1F1F"/>
                </a:solidFill>
                <a:latin typeface="Comic Sans MS" panose="030F0702030302020204" pitchFamily="66" charset="0"/>
              </a:rPr>
              <a:t>W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idth = (61,18 ± 0,03) mm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Length = (103,20 ± 0,02) mm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10085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Module</a:t>
            </a:r>
            <a:r>
              <a:rPr lang="ru-RU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A316983-CCE5-4B59-8B8B-BF0DEADB8DB4}"/>
              </a:ext>
            </a:extLst>
          </p:cNvPr>
          <p:cNvSpPr/>
          <p:nvPr/>
        </p:nvSpPr>
        <p:spPr>
          <a:xfrm>
            <a:off x="289092" y="603234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7E681-8680-462B-98E1-348D5FD7D0D7}"/>
              </a:ext>
            </a:extLst>
          </p:cNvPr>
          <p:cNvSpPr txBox="1"/>
          <p:nvPr/>
        </p:nvSpPr>
        <p:spPr>
          <a:xfrm>
            <a:off x="378539" y="608469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</a:t>
            </a: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7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693912-32F0-481C-B577-2EDBE62F9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93" y="971678"/>
            <a:ext cx="3374592" cy="29458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67A865-63EA-4164-9F34-0F6A64033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3289" y="971678"/>
            <a:ext cx="3374591" cy="295103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0FFEA9E-CDB9-426E-9A23-84921EA4C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1738" y="971678"/>
            <a:ext cx="3334802" cy="292224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D0103D-62E6-4A08-960E-EE64F6345F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2208" y="3893928"/>
            <a:ext cx="3254537" cy="285862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A51AD88-01AE-453F-8FDF-E981E979A9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6800" y="3893927"/>
            <a:ext cx="3254537" cy="284688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0D058D7-7B6B-482E-8B7A-AED5823918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1391" y="3917530"/>
            <a:ext cx="3254537" cy="283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639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Module</a:t>
            </a:r>
            <a:r>
              <a:rPr lang="ru-RU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A316983-CCE5-4B59-8B8B-BF0DEADB8DB4}"/>
              </a:ext>
            </a:extLst>
          </p:cNvPr>
          <p:cNvSpPr/>
          <p:nvPr/>
        </p:nvSpPr>
        <p:spPr>
          <a:xfrm>
            <a:off x="289092" y="603234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7E681-8680-462B-98E1-348D5FD7D0D7}"/>
              </a:ext>
            </a:extLst>
          </p:cNvPr>
          <p:cNvSpPr txBox="1"/>
          <p:nvPr/>
        </p:nvSpPr>
        <p:spPr>
          <a:xfrm>
            <a:off x="378539" y="608469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</a:t>
            </a: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8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61AAFD4-0C3C-4F32-A180-E6AC6BD84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36" y="977307"/>
            <a:ext cx="3348395" cy="294022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DB2B55D-52B4-432A-95B9-306CD928B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226" y="977307"/>
            <a:ext cx="3348395" cy="292123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B397312-E907-41ED-BC67-DE9D125A1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1168" y="977307"/>
            <a:ext cx="3348395" cy="292123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0830CACB-91C5-495A-A088-33ABF27B9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1102" y="3898541"/>
            <a:ext cx="3348395" cy="292211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C6AF02E-4F09-4796-82A4-7793E7F9F0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9292" y="3898541"/>
            <a:ext cx="3348395" cy="292812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56332CAC-57B0-4724-9F8C-C5FAA66512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46418" y="3898541"/>
            <a:ext cx="3318030" cy="292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859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Module</a:t>
            </a:r>
            <a:r>
              <a:rPr lang="ru-RU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A316983-CCE5-4B59-8B8B-BF0DEADB8DB4}"/>
              </a:ext>
            </a:extLst>
          </p:cNvPr>
          <p:cNvSpPr/>
          <p:nvPr/>
        </p:nvSpPr>
        <p:spPr>
          <a:xfrm>
            <a:off x="289092" y="603234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7E681-8680-462B-98E1-348D5FD7D0D7}"/>
              </a:ext>
            </a:extLst>
          </p:cNvPr>
          <p:cNvSpPr txBox="1"/>
          <p:nvPr/>
        </p:nvSpPr>
        <p:spPr>
          <a:xfrm>
            <a:off x="378539" y="608469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19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1EA2A5-E35B-4E14-B2FF-1581FA081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42" y="963682"/>
            <a:ext cx="3348395" cy="291434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37CDB5-733B-4C59-BE99-105A4751E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5554" y="951765"/>
            <a:ext cx="3348396" cy="294714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F77B9A6-8E46-4D0E-9128-97F69390A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8858" y="3898541"/>
            <a:ext cx="3348396" cy="294022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30322BF-154F-4319-8834-0FB83EF1B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3146" y="3878026"/>
            <a:ext cx="3348395" cy="294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4602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280860E-8340-4D58-89B2-F8244E95E531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D7EB98-DBDF-4DBC-A971-E9ADD97B2266}"/>
              </a:ext>
            </a:extLst>
          </p:cNvPr>
          <p:cNvSpPr txBox="1"/>
          <p:nvPr/>
        </p:nvSpPr>
        <p:spPr>
          <a:xfrm>
            <a:off x="2225625" y="-46043"/>
            <a:ext cx="77407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BTL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F8E575C0-5896-4724-912A-1B22AA3E275C}"/>
              </a:ext>
            </a:extLst>
          </p:cNvPr>
          <p:cNvSpPr/>
          <p:nvPr/>
        </p:nvSpPr>
        <p:spPr>
          <a:xfrm>
            <a:off x="324143" y="616948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C39A7-49B0-41B3-93FE-375638802F38}"/>
              </a:ext>
            </a:extLst>
          </p:cNvPr>
          <p:cNvSpPr txBox="1"/>
          <p:nvPr/>
        </p:nvSpPr>
        <p:spPr>
          <a:xfrm>
            <a:off x="413590" y="622183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2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C585DC7-4A33-4FDF-A732-39C01E7A3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074" y="1213653"/>
            <a:ext cx="5836363" cy="2836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24A517-29B1-4652-BAA5-1F36AA5ED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7977" y="2280830"/>
            <a:ext cx="3279584" cy="4372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84D4576-02FC-40B6-8DC4-CD74F64ED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11" y="1213653"/>
            <a:ext cx="3281289" cy="4713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006526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С</a:t>
            </a:r>
            <a:r>
              <a:rPr lang="en-US" sz="54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onclusions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A316983-CCE5-4B59-8B8B-BF0DEADB8DB4}"/>
              </a:ext>
            </a:extLst>
          </p:cNvPr>
          <p:cNvSpPr/>
          <p:nvPr/>
        </p:nvSpPr>
        <p:spPr>
          <a:xfrm>
            <a:off x="289092" y="603234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7E681-8680-462B-98E1-348D5FD7D0D7}"/>
              </a:ext>
            </a:extLst>
          </p:cNvPr>
          <p:cNvSpPr txBox="1"/>
          <p:nvPr/>
        </p:nvSpPr>
        <p:spPr>
          <a:xfrm>
            <a:off x="378539" y="608469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20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12A20D-53CE-42F0-B9AE-5B7FB5183908}"/>
              </a:ext>
            </a:extLst>
          </p:cNvPr>
          <p:cNvSpPr txBox="1"/>
          <p:nvPr/>
        </p:nvSpPr>
        <p:spPr>
          <a:xfrm>
            <a:off x="1806994" y="1634707"/>
            <a:ext cx="9306482" cy="3734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err="1">
                <a:latin typeface="Comic Sans MS" panose="030F0702030302020204" pitchFamily="66" charset="0"/>
              </a:rPr>
              <a:t>During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the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first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measurements</a:t>
            </a:r>
            <a:r>
              <a:rPr lang="ru-RU" sz="2000" dirty="0">
                <a:latin typeface="Comic Sans MS" panose="030F0702030302020204" pitchFamily="66" charset="0"/>
              </a:rPr>
              <a:t>, </a:t>
            </a:r>
            <a:r>
              <a:rPr lang="ru-RU" sz="2000" dirty="0" err="1">
                <a:latin typeface="Comic Sans MS" panose="030F0702030302020204" pitchFamily="66" charset="0"/>
              </a:rPr>
              <a:t>we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took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an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average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of</a:t>
            </a:r>
            <a:r>
              <a:rPr lang="ru-RU" sz="2000" dirty="0">
                <a:latin typeface="Comic Sans MS" panose="030F0702030302020204" pitchFamily="66" charset="0"/>
              </a:rPr>
              <a:t> 6-7 </a:t>
            </a:r>
            <a:r>
              <a:rPr lang="ru-RU" sz="2000" dirty="0" err="1">
                <a:latin typeface="Comic Sans MS" panose="030F0702030302020204" pitchFamily="66" charset="0"/>
              </a:rPr>
              <a:t>data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per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value</a:t>
            </a:r>
            <a:r>
              <a:rPr lang="ru-RU" sz="2000" dirty="0">
                <a:latin typeface="Comic Sans MS" panose="030F0702030302020204" pitchFamily="66" charset="0"/>
              </a:rPr>
              <a:t>. </a:t>
            </a:r>
            <a:r>
              <a:rPr lang="ru-RU" sz="2000" dirty="0" err="1">
                <a:latin typeface="Comic Sans MS" panose="030F0702030302020204" pitchFamily="66" charset="0"/>
              </a:rPr>
              <a:t>The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small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number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of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experiments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and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the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human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factor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influenced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the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fact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that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the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results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of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caliber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and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microment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measurements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differ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in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some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places</a:t>
            </a:r>
            <a:r>
              <a:rPr lang="ru-RU" sz="2000" dirty="0">
                <a:latin typeface="Comic Sans MS" panose="030F0702030302020204" pitchFamily="66" charset="0"/>
              </a:rPr>
              <a:t>. </a:t>
            </a:r>
            <a:r>
              <a:rPr lang="ru-RU" sz="2000" dirty="0" err="1">
                <a:latin typeface="Comic Sans MS" panose="030F0702030302020204" pitchFamily="66" charset="0"/>
              </a:rPr>
              <a:t>Next</a:t>
            </a:r>
            <a:r>
              <a:rPr lang="ru-RU" sz="2000" dirty="0">
                <a:latin typeface="Comic Sans MS" panose="030F0702030302020204" pitchFamily="66" charset="0"/>
              </a:rPr>
              <a:t>, </a:t>
            </a:r>
            <a:r>
              <a:rPr lang="ru-RU" sz="2000" dirty="0" err="1">
                <a:latin typeface="Comic Sans MS" panose="030F0702030302020204" pitchFamily="66" charset="0"/>
              </a:rPr>
              <a:t>we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took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twenty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data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per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value</a:t>
            </a:r>
            <a:r>
              <a:rPr lang="ru-RU" sz="2000" dirty="0">
                <a:latin typeface="Comic Sans MS" panose="030F0702030302020204" pitchFamily="66" charset="0"/>
              </a:rPr>
              <a:t>. </a:t>
            </a:r>
            <a:r>
              <a:rPr lang="ru-RU" sz="2000" dirty="0" err="1">
                <a:latin typeface="Comic Sans MS" panose="030F0702030302020204" pitchFamily="66" charset="0"/>
              </a:rPr>
              <a:t>As</a:t>
            </a:r>
            <a:r>
              <a:rPr lang="ru-RU" sz="2000" dirty="0">
                <a:latin typeface="Comic Sans MS" panose="030F0702030302020204" pitchFamily="66" charset="0"/>
              </a:rPr>
              <a:t> a </a:t>
            </a:r>
            <a:r>
              <a:rPr lang="ru-RU" sz="2000" dirty="0" err="1">
                <a:latin typeface="Comic Sans MS" panose="030F0702030302020204" pitchFamily="66" charset="0"/>
              </a:rPr>
              <a:t>result</a:t>
            </a:r>
            <a:r>
              <a:rPr lang="ru-RU" sz="2000" dirty="0">
                <a:latin typeface="Comic Sans MS" panose="030F0702030302020204" pitchFamily="66" charset="0"/>
              </a:rPr>
              <a:t>, </a:t>
            </a:r>
            <a:r>
              <a:rPr lang="ru-RU" sz="2000" dirty="0" err="1">
                <a:latin typeface="Comic Sans MS" panose="030F0702030302020204" pitchFamily="66" charset="0"/>
              </a:rPr>
              <a:t>the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final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data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has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less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divergence</a:t>
            </a:r>
            <a:r>
              <a:rPr lang="ru-RU" sz="2000" dirty="0">
                <a:latin typeface="Comic Sans MS" panose="030F0702030302020204" pitchFamily="66" charset="0"/>
              </a:rPr>
              <a:t>. </a:t>
            </a:r>
            <a:r>
              <a:rPr lang="ru-RU" sz="2000" dirty="0" err="1">
                <a:latin typeface="Comic Sans MS" panose="030F0702030302020204" pitchFamily="66" charset="0"/>
              </a:rPr>
              <a:t>We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have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big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differences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in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the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Height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with</a:t>
            </a:r>
            <a:r>
              <a:rPr lang="ru-RU" sz="2000" dirty="0">
                <a:latin typeface="Comic Sans MS" panose="030F0702030302020204" pitchFamily="66" charset="0"/>
              </a:rPr>
              <a:t> PCC </a:t>
            </a:r>
            <a:r>
              <a:rPr lang="ru-RU" sz="2000" dirty="0" err="1">
                <a:latin typeface="Comic Sans MS" panose="030F0702030302020204" pitchFamily="66" charset="0"/>
              </a:rPr>
              <a:t>measurement</a:t>
            </a:r>
            <a:r>
              <a:rPr lang="ru-RU" sz="2000" dirty="0">
                <a:latin typeface="Comic Sans MS" panose="030F0702030302020204" pitchFamily="66" charset="0"/>
              </a:rPr>
              <a:t>. </a:t>
            </a:r>
            <a:r>
              <a:rPr lang="ru-RU" sz="2000" dirty="0" err="1">
                <a:latin typeface="Comic Sans MS" panose="030F0702030302020204" pitchFamily="66" charset="0"/>
              </a:rPr>
              <a:t>This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is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due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to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the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Airex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Pad</a:t>
            </a:r>
            <a:r>
              <a:rPr lang="ru-RU" sz="2000" dirty="0">
                <a:latin typeface="Comic Sans MS" panose="030F0702030302020204" pitchFamily="66" charset="0"/>
              </a:rPr>
              <a:t>, </a:t>
            </a:r>
            <a:r>
              <a:rPr lang="ru-RU" sz="2000" dirty="0" err="1">
                <a:latin typeface="Comic Sans MS" panose="030F0702030302020204" pitchFamily="66" charset="0"/>
              </a:rPr>
              <a:t>because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it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is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quite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soft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and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this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distorts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the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results</a:t>
            </a:r>
            <a:r>
              <a:rPr lang="ru-RU" sz="2000" dirty="0">
                <a:latin typeface="Comic Sans MS" panose="030F0702030302020204" pitchFamily="66" charset="0"/>
              </a:rPr>
              <a:t>. </a:t>
            </a:r>
            <a:r>
              <a:rPr lang="ru-RU" sz="2000" dirty="0" err="1">
                <a:latin typeface="Comic Sans MS" panose="030F0702030302020204" pitchFamily="66" charset="0"/>
              </a:rPr>
              <a:t>All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other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data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is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quite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accurate</a:t>
            </a:r>
            <a:r>
              <a:rPr lang="ru-RU" sz="2000" dirty="0">
                <a:latin typeface="Comic Sans MS" panose="030F0702030302020204" pitchFamily="66" charset="0"/>
              </a:rPr>
              <a:t>, </a:t>
            </a:r>
            <a:r>
              <a:rPr lang="ru-RU" sz="2000" dirty="0" err="1">
                <a:latin typeface="Comic Sans MS" panose="030F0702030302020204" pitchFamily="66" charset="0"/>
              </a:rPr>
              <a:t>which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is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confirmed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by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our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final</a:t>
            </a: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 err="1">
                <a:latin typeface="Comic Sans MS" panose="030F0702030302020204" pitchFamily="66" charset="0"/>
              </a:rPr>
              <a:t>calculations</a:t>
            </a:r>
            <a:r>
              <a:rPr lang="ru-RU" sz="2000" dirty="0"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38426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3555844" y="1859337"/>
            <a:ext cx="508031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600" dirty="0">
                <a:solidFill>
                  <a:srgbClr val="012353"/>
                </a:solidFill>
                <a:latin typeface="Comic Sans MS" panose="030F0702030302020204" pitchFamily="66" charset="0"/>
              </a:rPr>
              <a:t>Thank you for your attention</a:t>
            </a:r>
            <a:endParaRPr lang="ru-RU" sz="6600" dirty="0">
              <a:solidFill>
                <a:srgbClr val="012353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36B7EFC-89AC-4CCB-9F5B-DF7A8EC36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1522" y="1137651"/>
            <a:ext cx="3437022" cy="4582695"/>
          </a:xfrm>
          <a:prstGeom prst="rect">
            <a:avLst/>
          </a:prstGeom>
        </p:spPr>
      </p:pic>
      <p:pic>
        <p:nvPicPr>
          <p:cNvPr id="19" name="video_2024-03-14_21-07-06">
            <a:hlinkClick r:id="" action="ppaction://media"/>
            <a:extLst>
              <a:ext uri="{FF2B5EF4-FFF2-40B4-BE49-F238E27FC236}">
                <a16:creationId xmlns:a16="http://schemas.microsoft.com/office/drawing/2014/main" id="{ACC29FC5-3954-43BB-8D81-342634853CF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3458" y="288574"/>
            <a:ext cx="3437022" cy="628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73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3301759" y="2199868"/>
            <a:ext cx="508031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600" dirty="0">
                <a:solidFill>
                  <a:srgbClr val="012353"/>
                </a:solidFill>
                <a:latin typeface="Comic Sans MS" panose="030F0702030302020204" pitchFamily="66" charset="0"/>
              </a:rPr>
              <a:t>Thank you for your attention</a:t>
            </a:r>
            <a:endParaRPr lang="ru-RU" sz="6600" dirty="0">
              <a:solidFill>
                <a:srgbClr val="012353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video_2024-03-14_21-03-45">
            <a:hlinkClick r:id="" action="ppaction://media"/>
            <a:extLst>
              <a:ext uri="{FF2B5EF4-FFF2-40B4-BE49-F238E27FC236}">
                <a16:creationId xmlns:a16="http://schemas.microsoft.com/office/drawing/2014/main" id="{DCF427B1-B2E6-40CA-BC7C-04BF739ABEB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99467" y="209997"/>
            <a:ext cx="3523020" cy="6438005"/>
          </a:xfrm>
          <a:prstGeom prst="rect">
            <a:avLst/>
          </a:prstGeom>
        </p:spPr>
      </p:pic>
      <p:pic>
        <p:nvPicPr>
          <p:cNvPr id="7" name="video_2024-03-14_21-05-28">
            <a:hlinkClick r:id="" action="ppaction://media"/>
            <a:extLst>
              <a:ext uri="{FF2B5EF4-FFF2-40B4-BE49-F238E27FC236}">
                <a16:creationId xmlns:a16="http://schemas.microsoft.com/office/drawing/2014/main" id="{D88EA1ED-DA30-40E9-B09D-CDFD3A020D8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9513" y="1599699"/>
            <a:ext cx="3174283" cy="423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46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9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6850966" y="686504"/>
            <a:ext cx="479708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600" dirty="0">
                <a:solidFill>
                  <a:srgbClr val="012353"/>
                </a:solidFill>
                <a:latin typeface="Comic Sans MS" panose="030F0702030302020204" pitchFamily="66" charset="0"/>
              </a:rPr>
              <a:t>Thank you for your attention</a:t>
            </a:r>
            <a:endParaRPr lang="ru-RU" sz="6600" dirty="0">
              <a:solidFill>
                <a:srgbClr val="012353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6154FE-A191-4FE1-9886-E6E2C73F9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70" y="292286"/>
            <a:ext cx="5964796" cy="447359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1C6DBEA-4B05-455F-924F-6C4B3D3D75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326"/>
          <a:stretch/>
        </p:blipFill>
        <p:spPr>
          <a:xfrm>
            <a:off x="6203366" y="4220042"/>
            <a:ext cx="5824511" cy="256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309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280860E-8340-4D58-89B2-F8244E95E531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D7EB98-DBDF-4DBC-A971-E9ADD97B2266}"/>
              </a:ext>
            </a:extLst>
          </p:cNvPr>
          <p:cNvSpPr txBox="1"/>
          <p:nvPr/>
        </p:nvSpPr>
        <p:spPr>
          <a:xfrm>
            <a:off x="2225625" y="-46043"/>
            <a:ext cx="77407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Measuring instruments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99DF3B-836C-477D-A65D-4E4820DE8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163" y="1316155"/>
            <a:ext cx="5528606" cy="4146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4A7C973-DB96-486A-8FBE-10C535FD3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081" y="1316155"/>
            <a:ext cx="5528606" cy="4146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335938B-3A1C-48B5-BDEC-E6A48C54F650}"/>
              </a:ext>
            </a:extLst>
          </p:cNvPr>
          <p:cNvSpPr txBox="1"/>
          <p:nvPr/>
        </p:nvSpPr>
        <p:spPr>
          <a:xfrm>
            <a:off x="2225625" y="5541845"/>
            <a:ext cx="16635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Caliper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0003DFE-381D-4316-9CF0-41C5C90BC2D4}"/>
              </a:ext>
            </a:extLst>
          </p:cNvPr>
          <p:cNvSpPr txBox="1"/>
          <p:nvPr/>
        </p:nvSpPr>
        <p:spPr>
          <a:xfrm>
            <a:off x="8091857" y="5541845"/>
            <a:ext cx="22386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Micrometer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F8E575C0-5896-4724-912A-1B22AA3E275C}"/>
              </a:ext>
            </a:extLst>
          </p:cNvPr>
          <p:cNvSpPr/>
          <p:nvPr/>
        </p:nvSpPr>
        <p:spPr>
          <a:xfrm>
            <a:off x="324143" y="616948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C39A7-49B0-41B3-93FE-375638802F38}"/>
              </a:ext>
            </a:extLst>
          </p:cNvPr>
          <p:cNvSpPr txBox="1"/>
          <p:nvPr/>
        </p:nvSpPr>
        <p:spPr>
          <a:xfrm>
            <a:off x="413590" y="622183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3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121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:a16="http://schemas.microsoft.com/office/drawing/2014/main" id="{81744172-987E-4C74-9CA9-9A4FC5E163DF}"/>
              </a:ext>
            </a:extLst>
          </p:cNvPr>
          <p:cNvSpPr/>
          <p:nvPr/>
        </p:nvSpPr>
        <p:spPr>
          <a:xfrm>
            <a:off x="324143" y="6169489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280860E-8340-4D58-89B2-F8244E95E531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44154E-671F-43F1-8C8B-6505B52C96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47" t="22154" r="11437" b="25334"/>
          <a:stretch/>
        </p:blipFill>
        <p:spPr>
          <a:xfrm>
            <a:off x="1967132" y="2036299"/>
            <a:ext cx="6457072" cy="36013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D7EB98-DBDF-4DBC-A971-E9ADD97B2266}"/>
              </a:ext>
            </a:extLst>
          </p:cNvPr>
          <p:cNvSpPr txBox="1"/>
          <p:nvPr/>
        </p:nvSpPr>
        <p:spPr>
          <a:xfrm>
            <a:off x="2225625" y="-46043"/>
            <a:ext cx="77407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CC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Левая фигурная скобка 5">
            <a:extLst>
              <a:ext uri="{FF2B5EF4-FFF2-40B4-BE49-F238E27FC236}">
                <a16:creationId xmlns:a16="http://schemas.microsoft.com/office/drawing/2014/main" id="{C58E22C7-1270-4908-AB9E-E8460E0A0D10}"/>
              </a:ext>
            </a:extLst>
          </p:cNvPr>
          <p:cNvSpPr/>
          <p:nvPr/>
        </p:nvSpPr>
        <p:spPr>
          <a:xfrm>
            <a:off x="1617785" y="2166425"/>
            <a:ext cx="504795" cy="3334043"/>
          </a:xfrm>
          <a:prstGeom prst="leftBrace">
            <a:avLst>
              <a:gd name="adj1" fmla="val 153247"/>
              <a:gd name="adj2" fmla="val 50000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>
            <a:extLst>
              <a:ext uri="{FF2B5EF4-FFF2-40B4-BE49-F238E27FC236}">
                <a16:creationId xmlns:a16="http://schemas.microsoft.com/office/drawing/2014/main" id="{0B7407DF-6401-4BB8-85CC-AC8F27752A6E}"/>
              </a:ext>
            </a:extLst>
          </p:cNvPr>
          <p:cNvSpPr/>
          <p:nvPr/>
        </p:nvSpPr>
        <p:spPr>
          <a:xfrm rot="16200000">
            <a:off x="4965895" y="2672041"/>
            <a:ext cx="504795" cy="6191426"/>
          </a:xfrm>
          <a:prstGeom prst="leftBrace">
            <a:avLst>
              <a:gd name="adj1" fmla="val 153247"/>
              <a:gd name="adj2" fmla="val 50000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фигурная скобка 7">
            <a:extLst>
              <a:ext uri="{FF2B5EF4-FFF2-40B4-BE49-F238E27FC236}">
                <a16:creationId xmlns:a16="http://schemas.microsoft.com/office/drawing/2014/main" id="{1749B414-C9B3-44C0-8352-7A4AAF61C87B}"/>
              </a:ext>
            </a:extLst>
          </p:cNvPr>
          <p:cNvSpPr/>
          <p:nvPr/>
        </p:nvSpPr>
        <p:spPr>
          <a:xfrm rot="5400000">
            <a:off x="3370149" y="568920"/>
            <a:ext cx="699869" cy="3195010"/>
          </a:xfrm>
          <a:prstGeom prst="leftBrace">
            <a:avLst>
              <a:gd name="adj1" fmla="val 153247"/>
              <a:gd name="adj2" fmla="val 49524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>
            <a:extLst>
              <a:ext uri="{FF2B5EF4-FFF2-40B4-BE49-F238E27FC236}">
                <a16:creationId xmlns:a16="http://schemas.microsoft.com/office/drawing/2014/main" id="{B8927D39-4658-4417-8115-D2B512F452FC}"/>
              </a:ext>
            </a:extLst>
          </p:cNvPr>
          <p:cNvSpPr/>
          <p:nvPr/>
        </p:nvSpPr>
        <p:spPr>
          <a:xfrm rot="5400000">
            <a:off x="6407247" y="619799"/>
            <a:ext cx="699869" cy="3123029"/>
          </a:xfrm>
          <a:prstGeom prst="leftBrace">
            <a:avLst>
              <a:gd name="adj1" fmla="val 153247"/>
              <a:gd name="adj2" fmla="val 49524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фигурная скобка 9">
            <a:extLst>
              <a:ext uri="{FF2B5EF4-FFF2-40B4-BE49-F238E27FC236}">
                <a16:creationId xmlns:a16="http://schemas.microsoft.com/office/drawing/2014/main" id="{ECB99ED9-C030-47D6-B2BC-492D804BF24A}"/>
              </a:ext>
            </a:extLst>
          </p:cNvPr>
          <p:cNvSpPr/>
          <p:nvPr/>
        </p:nvSpPr>
        <p:spPr>
          <a:xfrm rot="5400000">
            <a:off x="4895323" y="2094093"/>
            <a:ext cx="699869" cy="144664"/>
          </a:xfrm>
          <a:prstGeom prst="leftBrace">
            <a:avLst>
              <a:gd name="adj1" fmla="val 153247"/>
              <a:gd name="adj2" fmla="val 49524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13160B-76C6-40E9-9E26-0CB5A9EFFEAC}"/>
              </a:ext>
            </a:extLst>
          </p:cNvPr>
          <p:cNvSpPr txBox="1"/>
          <p:nvPr/>
        </p:nvSpPr>
        <p:spPr>
          <a:xfrm>
            <a:off x="3013417" y="1069727"/>
            <a:ext cx="16148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Length Left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992C9B-4F23-4CD9-8A85-666CA04BC6EE}"/>
              </a:ext>
            </a:extLst>
          </p:cNvPr>
          <p:cNvSpPr txBox="1"/>
          <p:nvPr/>
        </p:nvSpPr>
        <p:spPr>
          <a:xfrm>
            <a:off x="5918394" y="1056495"/>
            <a:ext cx="16775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Length Right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069C80-2934-4F05-8966-54A9D841D488}"/>
              </a:ext>
            </a:extLst>
          </p:cNvPr>
          <p:cNvSpPr txBox="1"/>
          <p:nvPr/>
        </p:nvSpPr>
        <p:spPr>
          <a:xfrm>
            <a:off x="4404710" y="1075143"/>
            <a:ext cx="17760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central screw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FD9260-2BDD-43FB-B23C-28A02863F052}"/>
              </a:ext>
            </a:extLst>
          </p:cNvPr>
          <p:cNvSpPr txBox="1"/>
          <p:nvPr/>
        </p:nvSpPr>
        <p:spPr>
          <a:xfrm>
            <a:off x="4371301" y="6238969"/>
            <a:ext cx="1747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Total Length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B1EB3C-9DDE-4D3E-9A29-6D350BF72CA5}"/>
              </a:ext>
            </a:extLst>
          </p:cNvPr>
          <p:cNvSpPr txBox="1"/>
          <p:nvPr/>
        </p:nvSpPr>
        <p:spPr>
          <a:xfrm>
            <a:off x="243840" y="3648780"/>
            <a:ext cx="12386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Width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8D233E-4811-4968-99FF-EC5EB9676C37}"/>
              </a:ext>
            </a:extLst>
          </p:cNvPr>
          <p:cNvSpPr txBox="1"/>
          <p:nvPr/>
        </p:nvSpPr>
        <p:spPr>
          <a:xfrm>
            <a:off x="7595967" y="6035040"/>
            <a:ext cx="42718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Width = (149,99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Total Length = (279,90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6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49F3D8-B3D5-491E-89C3-178810362280}"/>
              </a:ext>
            </a:extLst>
          </p:cNvPr>
          <p:cNvSpPr txBox="1"/>
          <p:nvPr/>
        </p:nvSpPr>
        <p:spPr>
          <a:xfrm>
            <a:off x="413590" y="6221832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4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6711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D617BCA-868A-4724-84FD-1E805CEA4F21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D7EB98-DBDF-4DBC-A971-E9ADD97B2266}"/>
              </a:ext>
            </a:extLst>
          </p:cNvPr>
          <p:cNvSpPr txBox="1"/>
          <p:nvPr/>
        </p:nvSpPr>
        <p:spPr>
          <a:xfrm>
            <a:off x="2210272" y="-96329"/>
            <a:ext cx="77407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 Measurement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D4B8DE-4E37-4637-9FF3-E70C10072B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72" t="10986" r="24667" b="15077"/>
          <a:stretch/>
        </p:blipFill>
        <p:spPr>
          <a:xfrm>
            <a:off x="2846339" y="1645921"/>
            <a:ext cx="4951875" cy="4259814"/>
          </a:xfrm>
          <a:prstGeom prst="rect">
            <a:avLst/>
          </a:prstGeom>
        </p:spPr>
      </p:pic>
      <p:sp>
        <p:nvSpPr>
          <p:cNvPr id="7" name="Левая фигурная скобка 6">
            <a:extLst>
              <a:ext uri="{FF2B5EF4-FFF2-40B4-BE49-F238E27FC236}">
                <a16:creationId xmlns:a16="http://schemas.microsoft.com/office/drawing/2014/main" id="{0B7407DF-6401-4BB8-85CC-AC8F27752A6E}"/>
              </a:ext>
            </a:extLst>
          </p:cNvPr>
          <p:cNvSpPr/>
          <p:nvPr/>
        </p:nvSpPr>
        <p:spPr>
          <a:xfrm>
            <a:off x="2210272" y="1806351"/>
            <a:ext cx="1039366" cy="3938954"/>
          </a:xfrm>
          <a:prstGeom prst="leftBrace">
            <a:avLst>
              <a:gd name="adj1" fmla="val 153247"/>
              <a:gd name="adj2" fmla="val 50000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8FF2F9-5ED5-48E9-AA79-961CE5DE871A}"/>
              </a:ext>
            </a:extLst>
          </p:cNvPr>
          <p:cNvSpPr txBox="1"/>
          <p:nvPr/>
        </p:nvSpPr>
        <p:spPr>
          <a:xfrm>
            <a:off x="940662" y="3591162"/>
            <a:ext cx="12696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PCC width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51B3A8-2C17-41DC-9BFA-DC823FC874ED}"/>
              </a:ext>
            </a:extLst>
          </p:cNvPr>
          <p:cNvSpPr txBox="1"/>
          <p:nvPr/>
        </p:nvSpPr>
        <p:spPr>
          <a:xfrm>
            <a:off x="8187397" y="3429000"/>
            <a:ext cx="3559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PCC width = (58,96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9AE47AE7-A98B-49EE-AB87-0BF7F5E34E42}"/>
              </a:ext>
            </a:extLst>
          </p:cNvPr>
          <p:cNvSpPr/>
          <p:nvPr/>
        </p:nvSpPr>
        <p:spPr>
          <a:xfrm>
            <a:off x="321332" y="6127526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9D0E28-4006-4C8D-AC32-131082B1DB5D}"/>
              </a:ext>
            </a:extLst>
          </p:cNvPr>
          <p:cNvSpPr txBox="1"/>
          <p:nvPr/>
        </p:nvSpPr>
        <p:spPr>
          <a:xfrm>
            <a:off x="410779" y="6179869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5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8395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6CB2059-8B81-472B-A77A-AFC78093C0A0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A13014-1FBB-4FFD-B0A5-DC19FECBA2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1" t="37948" r="7897"/>
          <a:stretch/>
        </p:blipFill>
        <p:spPr>
          <a:xfrm>
            <a:off x="3437206" y="1650729"/>
            <a:ext cx="5992837" cy="30830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D7EB98-DBDF-4DBC-A971-E9ADD97B2266}"/>
              </a:ext>
            </a:extLst>
          </p:cNvPr>
          <p:cNvSpPr txBox="1"/>
          <p:nvPr/>
        </p:nvSpPr>
        <p:spPr>
          <a:xfrm>
            <a:off x="1489708" y="-96329"/>
            <a:ext cx="98878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PCC-CC-PCC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Левая фигурная скобка 6">
            <a:extLst>
              <a:ext uri="{FF2B5EF4-FFF2-40B4-BE49-F238E27FC236}">
                <a16:creationId xmlns:a16="http://schemas.microsoft.com/office/drawing/2014/main" id="{0B7407DF-6401-4BB8-85CC-AC8F27752A6E}"/>
              </a:ext>
            </a:extLst>
          </p:cNvPr>
          <p:cNvSpPr/>
          <p:nvPr/>
        </p:nvSpPr>
        <p:spPr>
          <a:xfrm>
            <a:off x="2917523" y="1842868"/>
            <a:ext cx="1039366" cy="112542"/>
          </a:xfrm>
          <a:prstGeom prst="leftBrace">
            <a:avLst>
              <a:gd name="adj1" fmla="val 153247"/>
              <a:gd name="adj2" fmla="val 49643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фигурная скобка 7">
            <a:extLst>
              <a:ext uri="{FF2B5EF4-FFF2-40B4-BE49-F238E27FC236}">
                <a16:creationId xmlns:a16="http://schemas.microsoft.com/office/drawing/2014/main" id="{87214A6F-B6A7-4842-8A65-983363A66D71}"/>
              </a:ext>
            </a:extLst>
          </p:cNvPr>
          <p:cNvSpPr/>
          <p:nvPr/>
        </p:nvSpPr>
        <p:spPr>
          <a:xfrm rot="10800000">
            <a:off x="9343293" y="4021014"/>
            <a:ext cx="606433" cy="128955"/>
          </a:xfrm>
          <a:prstGeom prst="leftBrace">
            <a:avLst>
              <a:gd name="adj1" fmla="val 153247"/>
              <a:gd name="adj2" fmla="val 49643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>
            <a:extLst>
              <a:ext uri="{FF2B5EF4-FFF2-40B4-BE49-F238E27FC236}">
                <a16:creationId xmlns:a16="http://schemas.microsoft.com/office/drawing/2014/main" id="{4A6347CA-871D-4901-BABD-BA323DB0BAD3}"/>
              </a:ext>
            </a:extLst>
          </p:cNvPr>
          <p:cNvSpPr/>
          <p:nvPr/>
        </p:nvSpPr>
        <p:spPr>
          <a:xfrm>
            <a:off x="2657682" y="4021013"/>
            <a:ext cx="1039366" cy="354039"/>
          </a:xfrm>
          <a:prstGeom prst="leftBrace">
            <a:avLst>
              <a:gd name="adj1" fmla="val 153247"/>
              <a:gd name="adj2" fmla="val 49643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фигурная скобка 9">
            <a:extLst>
              <a:ext uri="{FF2B5EF4-FFF2-40B4-BE49-F238E27FC236}">
                <a16:creationId xmlns:a16="http://schemas.microsoft.com/office/drawing/2014/main" id="{1F68C398-D4D8-4DA9-83F4-F0D80F998F81}"/>
              </a:ext>
            </a:extLst>
          </p:cNvPr>
          <p:cNvSpPr/>
          <p:nvPr/>
        </p:nvSpPr>
        <p:spPr>
          <a:xfrm>
            <a:off x="5714649" y="3362180"/>
            <a:ext cx="718975" cy="1012872"/>
          </a:xfrm>
          <a:prstGeom prst="leftBrace">
            <a:avLst>
              <a:gd name="adj1" fmla="val 153247"/>
              <a:gd name="adj2" fmla="val 49643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3EB8DA-BAAA-40AB-9B83-6BC618F24B97}"/>
              </a:ext>
            </a:extLst>
          </p:cNvPr>
          <p:cNvSpPr txBox="1"/>
          <p:nvPr/>
        </p:nvSpPr>
        <p:spPr>
          <a:xfrm>
            <a:off x="618978" y="1699901"/>
            <a:ext cx="21804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СС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+ space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 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9F71F4-6D16-48C3-BD8A-4AA05633B272}"/>
              </a:ext>
            </a:extLst>
          </p:cNvPr>
          <p:cNvSpPr txBox="1"/>
          <p:nvPr/>
        </p:nvSpPr>
        <p:spPr>
          <a:xfrm>
            <a:off x="248590" y="4005720"/>
            <a:ext cx="23504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without PCC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842407-BCC5-41B3-82F3-E92180C72A1D}"/>
              </a:ext>
            </a:extLst>
          </p:cNvPr>
          <p:cNvSpPr txBox="1"/>
          <p:nvPr/>
        </p:nvSpPr>
        <p:spPr>
          <a:xfrm>
            <a:off x="3850885" y="3545450"/>
            <a:ext cx="1733843" cy="64633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Height with PCC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E9A212-61FB-44E1-8123-B137C0E83006}"/>
              </a:ext>
            </a:extLst>
          </p:cNvPr>
          <p:cNvSpPr txBox="1"/>
          <p:nvPr/>
        </p:nvSpPr>
        <p:spPr>
          <a:xfrm>
            <a:off x="10067778" y="3900825"/>
            <a:ext cx="1982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of metal plate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4BEAAD-4373-44A6-938B-8778A6D667AC}"/>
              </a:ext>
            </a:extLst>
          </p:cNvPr>
          <p:cNvSpPr txBox="1"/>
          <p:nvPr/>
        </p:nvSpPr>
        <p:spPr>
          <a:xfrm>
            <a:off x="1057273" y="5155619"/>
            <a:ext cx="475986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Caliper:</a:t>
            </a:r>
          </a:p>
          <a:p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СС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+ space = (2,77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4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Height without PCC = (17,37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0,05)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Height with PCC = (26,17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3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of metal plate = (4,3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2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2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543A8EC5-4276-46E8-A1CD-252D9A30C55D}"/>
              </a:ext>
            </a:extLst>
          </p:cNvPr>
          <p:cNvSpPr/>
          <p:nvPr/>
        </p:nvSpPr>
        <p:spPr>
          <a:xfrm>
            <a:off x="248590" y="6059141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EBDB6A-D660-44C8-9621-DF1F03EF1E90}"/>
              </a:ext>
            </a:extLst>
          </p:cNvPr>
          <p:cNvSpPr txBox="1"/>
          <p:nvPr/>
        </p:nvSpPr>
        <p:spPr>
          <a:xfrm>
            <a:off x="338037" y="6111484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6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C8BE7F-8851-435F-825D-B8F9CD1C52CE}"/>
              </a:ext>
            </a:extLst>
          </p:cNvPr>
          <p:cNvSpPr txBox="1"/>
          <p:nvPr/>
        </p:nvSpPr>
        <p:spPr>
          <a:xfrm>
            <a:off x="6094123" y="5155619"/>
            <a:ext cx="504060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Micrometer:</a:t>
            </a:r>
          </a:p>
          <a:p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СС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= (1,771 ± 0,00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9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Height without PCC = (17,229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75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Height with PCC = (24,587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188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Height of metal plate = (4,026 ± 0,00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8355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6CB2059-8B81-472B-A77A-AFC78093C0A0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D7EB98-DBDF-4DBC-A971-E9ADD97B2266}"/>
              </a:ext>
            </a:extLst>
          </p:cNvPr>
          <p:cNvSpPr txBox="1"/>
          <p:nvPr/>
        </p:nvSpPr>
        <p:spPr>
          <a:xfrm>
            <a:off x="1489708" y="-96329"/>
            <a:ext cx="98878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PCC-CC-PCC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4BEAAD-4373-44A6-938B-8778A6D667AC}"/>
              </a:ext>
            </a:extLst>
          </p:cNvPr>
          <p:cNvSpPr txBox="1"/>
          <p:nvPr/>
        </p:nvSpPr>
        <p:spPr>
          <a:xfrm>
            <a:off x="1085409" y="1536786"/>
            <a:ext cx="4759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Caliper:</a:t>
            </a: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Copper Housing center = (0,51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4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All in one = (13,86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543A8EC5-4276-46E8-A1CD-252D9A30C55D}"/>
              </a:ext>
            </a:extLst>
          </p:cNvPr>
          <p:cNvSpPr/>
          <p:nvPr/>
        </p:nvSpPr>
        <p:spPr>
          <a:xfrm>
            <a:off x="248590" y="6059141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EBDB6A-D660-44C8-9621-DF1F03EF1E90}"/>
              </a:ext>
            </a:extLst>
          </p:cNvPr>
          <p:cNvSpPr txBox="1"/>
          <p:nvPr/>
        </p:nvSpPr>
        <p:spPr>
          <a:xfrm>
            <a:off x="338037" y="6111484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7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C8BE7F-8851-435F-825D-B8F9CD1C52CE}"/>
              </a:ext>
            </a:extLst>
          </p:cNvPr>
          <p:cNvSpPr txBox="1"/>
          <p:nvPr/>
        </p:nvSpPr>
        <p:spPr>
          <a:xfrm>
            <a:off x="6433623" y="1536786"/>
            <a:ext cx="50406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Micrometer:</a:t>
            </a: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Copper Housing center = (0,551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18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  <a:p>
            <a:r>
              <a:rPr lang="en-US" b="0" i="0" dirty="0">
                <a:effectLst/>
                <a:latin typeface="Comic Sans MS" panose="030F0702030302020204" pitchFamily="66" charset="0"/>
              </a:rPr>
              <a:t>All in one = (13,134 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79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91FC1B-2897-41FF-BE16-F69A0BFE10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9" t="26667" r="10513" b="4288"/>
          <a:stretch/>
        </p:blipFill>
        <p:spPr>
          <a:xfrm>
            <a:off x="513531" y="2814379"/>
            <a:ext cx="5359792" cy="3244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7A360CD-484A-4F50-96C6-9266F74B41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26" t="18004" r="11128" b="38051"/>
          <a:stretch/>
        </p:blipFill>
        <p:spPr>
          <a:xfrm>
            <a:off x="5845275" y="3429000"/>
            <a:ext cx="5830910" cy="2238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90011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CC repeated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6531889-65E4-41C4-A259-50D8FB1564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47" t="22154" r="11437" b="25334"/>
          <a:stretch/>
        </p:blipFill>
        <p:spPr>
          <a:xfrm>
            <a:off x="1967132" y="2036299"/>
            <a:ext cx="6457072" cy="3601330"/>
          </a:xfrm>
          <a:prstGeom prst="rect">
            <a:avLst/>
          </a:prstGeom>
        </p:spPr>
      </p:pic>
      <p:sp>
        <p:nvSpPr>
          <p:cNvPr id="13" name="Левая фигурная скобка 12">
            <a:extLst>
              <a:ext uri="{FF2B5EF4-FFF2-40B4-BE49-F238E27FC236}">
                <a16:creationId xmlns:a16="http://schemas.microsoft.com/office/drawing/2014/main" id="{E2516CE5-950C-4713-AADA-9B60615837E3}"/>
              </a:ext>
            </a:extLst>
          </p:cNvPr>
          <p:cNvSpPr/>
          <p:nvPr/>
        </p:nvSpPr>
        <p:spPr>
          <a:xfrm>
            <a:off x="1617785" y="2166425"/>
            <a:ext cx="504795" cy="3334043"/>
          </a:xfrm>
          <a:prstGeom prst="leftBrace">
            <a:avLst>
              <a:gd name="adj1" fmla="val 153247"/>
              <a:gd name="adj2" fmla="val 50000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вая фигурная скобка 13">
            <a:extLst>
              <a:ext uri="{FF2B5EF4-FFF2-40B4-BE49-F238E27FC236}">
                <a16:creationId xmlns:a16="http://schemas.microsoft.com/office/drawing/2014/main" id="{D8901EB2-ED16-4C89-989C-0646B813A23E}"/>
              </a:ext>
            </a:extLst>
          </p:cNvPr>
          <p:cNvSpPr/>
          <p:nvPr/>
        </p:nvSpPr>
        <p:spPr>
          <a:xfrm rot="16200000">
            <a:off x="4965895" y="2672041"/>
            <a:ext cx="504795" cy="6191426"/>
          </a:xfrm>
          <a:prstGeom prst="leftBrace">
            <a:avLst>
              <a:gd name="adj1" fmla="val 153247"/>
              <a:gd name="adj2" fmla="val 50000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Левая фигурная скобка 14">
            <a:extLst>
              <a:ext uri="{FF2B5EF4-FFF2-40B4-BE49-F238E27FC236}">
                <a16:creationId xmlns:a16="http://schemas.microsoft.com/office/drawing/2014/main" id="{8B5D75C2-1ECA-4AD8-8140-D5C88F342A1F}"/>
              </a:ext>
            </a:extLst>
          </p:cNvPr>
          <p:cNvSpPr/>
          <p:nvPr/>
        </p:nvSpPr>
        <p:spPr>
          <a:xfrm rot="5400000">
            <a:off x="3370149" y="568920"/>
            <a:ext cx="699869" cy="3195010"/>
          </a:xfrm>
          <a:prstGeom prst="leftBrace">
            <a:avLst>
              <a:gd name="adj1" fmla="val 153247"/>
              <a:gd name="adj2" fmla="val 49524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евая фигурная скобка 15">
            <a:extLst>
              <a:ext uri="{FF2B5EF4-FFF2-40B4-BE49-F238E27FC236}">
                <a16:creationId xmlns:a16="http://schemas.microsoft.com/office/drawing/2014/main" id="{2C0DA774-1DF8-4EBE-BF16-043224C81DFA}"/>
              </a:ext>
            </a:extLst>
          </p:cNvPr>
          <p:cNvSpPr/>
          <p:nvPr/>
        </p:nvSpPr>
        <p:spPr>
          <a:xfrm rot="5400000">
            <a:off x="6407247" y="619799"/>
            <a:ext cx="699869" cy="3123029"/>
          </a:xfrm>
          <a:prstGeom prst="leftBrace">
            <a:avLst>
              <a:gd name="adj1" fmla="val 153247"/>
              <a:gd name="adj2" fmla="val 49524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Левая фигурная скобка 16">
            <a:extLst>
              <a:ext uri="{FF2B5EF4-FFF2-40B4-BE49-F238E27FC236}">
                <a16:creationId xmlns:a16="http://schemas.microsoft.com/office/drawing/2014/main" id="{EB05D425-E143-4A25-BFA9-2B4106892F76}"/>
              </a:ext>
            </a:extLst>
          </p:cNvPr>
          <p:cNvSpPr/>
          <p:nvPr/>
        </p:nvSpPr>
        <p:spPr>
          <a:xfrm rot="5400000">
            <a:off x="4895323" y="2094093"/>
            <a:ext cx="699869" cy="144664"/>
          </a:xfrm>
          <a:prstGeom prst="leftBrace">
            <a:avLst>
              <a:gd name="adj1" fmla="val 153247"/>
              <a:gd name="adj2" fmla="val 49524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EBC055-8BA9-46A5-8B54-D42A14E272A8}"/>
              </a:ext>
            </a:extLst>
          </p:cNvPr>
          <p:cNvSpPr txBox="1"/>
          <p:nvPr/>
        </p:nvSpPr>
        <p:spPr>
          <a:xfrm>
            <a:off x="3013417" y="1069727"/>
            <a:ext cx="16148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Length Left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58B30F-3088-4E2E-A92C-E802073011D3}"/>
              </a:ext>
            </a:extLst>
          </p:cNvPr>
          <p:cNvSpPr txBox="1"/>
          <p:nvPr/>
        </p:nvSpPr>
        <p:spPr>
          <a:xfrm>
            <a:off x="5918394" y="1056495"/>
            <a:ext cx="16775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Length Right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027AEF-B30B-44F0-9E73-16CB3E45E959}"/>
              </a:ext>
            </a:extLst>
          </p:cNvPr>
          <p:cNvSpPr txBox="1"/>
          <p:nvPr/>
        </p:nvSpPr>
        <p:spPr>
          <a:xfrm>
            <a:off x="4404710" y="1075143"/>
            <a:ext cx="17760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central screw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47DBDF-6E12-44FE-936D-1591DBE1EFCD}"/>
              </a:ext>
            </a:extLst>
          </p:cNvPr>
          <p:cNvSpPr txBox="1"/>
          <p:nvPr/>
        </p:nvSpPr>
        <p:spPr>
          <a:xfrm>
            <a:off x="4371301" y="6238969"/>
            <a:ext cx="1747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Total Length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A5AA09-1DF2-467D-86D4-7B8453FB70FF}"/>
              </a:ext>
            </a:extLst>
          </p:cNvPr>
          <p:cNvSpPr txBox="1"/>
          <p:nvPr/>
        </p:nvSpPr>
        <p:spPr>
          <a:xfrm>
            <a:off x="243840" y="3648780"/>
            <a:ext cx="12386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Width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2ED4E4-2570-4777-9742-574E0F5D28D8}"/>
              </a:ext>
            </a:extLst>
          </p:cNvPr>
          <p:cNvSpPr txBox="1"/>
          <p:nvPr/>
        </p:nvSpPr>
        <p:spPr>
          <a:xfrm>
            <a:off x="7595967" y="6035040"/>
            <a:ext cx="42718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Width = (149,95 ± 0,05) mm</a:t>
            </a:r>
          </a:p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CC Total Length = (279,92 ± 0,01) mm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4A562F76-B708-485E-93E4-A3FB86C333A1}"/>
              </a:ext>
            </a:extLst>
          </p:cNvPr>
          <p:cNvSpPr/>
          <p:nvPr/>
        </p:nvSpPr>
        <p:spPr>
          <a:xfrm>
            <a:off x="248590" y="6059141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CE8F19-26FF-4B63-BF2A-0B0939C2BE9E}"/>
              </a:ext>
            </a:extLst>
          </p:cNvPr>
          <p:cNvSpPr txBox="1"/>
          <p:nvPr/>
        </p:nvSpPr>
        <p:spPr>
          <a:xfrm>
            <a:off x="338037" y="6111484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8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0683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5B31DF-2C24-437C-A422-36812F503513}"/>
              </a:ext>
            </a:extLst>
          </p:cNvPr>
          <p:cNvSpPr/>
          <p:nvPr/>
        </p:nvSpPr>
        <p:spPr>
          <a:xfrm>
            <a:off x="-3751" y="-96329"/>
            <a:ext cx="12195751" cy="1015663"/>
          </a:xfrm>
          <a:prstGeom prst="rect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414A-0509-4FE1-A823-58F6D46496D9}"/>
              </a:ext>
            </a:extLst>
          </p:cNvPr>
          <p:cNvSpPr txBox="1"/>
          <p:nvPr/>
        </p:nvSpPr>
        <p:spPr>
          <a:xfrm>
            <a:off x="-252280" y="-51981"/>
            <a:ext cx="12692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PCC repeated measurements</a:t>
            </a:r>
            <a:endParaRPr lang="ru-RU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4ADC3406-B341-4E46-AB74-D13F755BC1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72" t="10986" r="24667" b="15077"/>
          <a:stretch/>
        </p:blipFill>
        <p:spPr>
          <a:xfrm>
            <a:off x="2846339" y="1645921"/>
            <a:ext cx="4951875" cy="4259814"/>
          </a:xfrm>
          <a:prstGeom prst="rect">
            <a:avLst/>
          </a:prstGeom>
        </p:spPr>
      </p:pic>
      <p:sp>
        <p:nvSpPr>
          <p:cNvPr id="26" name="Левая фигурная скобка 25">
            <a:extLst>
              <a:ext uri="{FF2B5EF4-FFF2-40B4-BE49-F238E27FC236}">
                <a16:creationId xmlns:a16="http://schemas.microsoft.com/office/drawing/2014/main" id="{0DFE155D-89AA-4A29-8F03-619D059C4303}"/>
              </a:ext>
            </a:extLst>
          </p:cNvPr>
          <p:cNvSpPr/>
          <p:nvPr/>
        </p:nvSpPr>
        <p:spPr>
          <a:xfrm>
            <a:off x="2210272" y="1806351"/>
            <a:ext cx="1039366" cy="3938954"/>
          </a:xfrm>
          <a:prstGeom prst="leftBrace">
            <a:avLst>
              <a:gd name="adj1" fmla="val 153247"/>
              <a:gd name="adj2" fmla="val 50000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738CDF-B283-43E5-B2FE-4C8F1EBF2A16}"/>
              </a:ext>
            </a:extLst>
          </p:cNvPr>
          <p:cNvSpPr txBox="1"/>
          <p:nvPr/>
        </p:nvSpPr>
        <p:spPr>
          <a:xfrm>
            <a:off x="940662" y="3591162"/>
            <a:ext cx="12696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PCC width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E5FDE2-B490-48D3-8B5F-360D7BE3F2AC}"/>
              </a:ext>
            </a:extLst>
          </p:cNvPr>
          <p:cNvSpPr txBox="1"/>
          <p:nvPr/>
        </p:nvSpPr>
        <p:spPr>
          <a:xfrm>
            <a:off x="8187397" y="3429000"/>
            <a:ext cx="3559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PCC width = (58,97 ± 0,0</a:t>
            </a:r>
            <a:r>
              <a:rPr lang="ru-RU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1</a:t>
            </a:r>
            <a:r>
              <a:rPr lang="en-US" b="0" i="0" dirty="0">
                <a:solidFill>
                  <a:srgbClr val="1F1F1F"/>
                </a:solidFill>
                <a:effectLst/>
                <a:latin typeface="Comic Sans MS" panose="030F0702030302020204" pitchFamily="66" charset="0"/>
              </a:rPr>
              <a:t>) mm</a:t>
            </a:r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DAB86545-586B-4A89-9B50-BE31FB6C827D}"/>
              </a:ext>
            </a:extLst>
          </p:cNvPr>
          <p:cNvSpPr/>
          <p:nvPr/>
        </p:nvSpPr>
        <p:spPr>
          <a:xfrm>
            <a:off x="321332" y="6127526"/>
            <a:ext cx="529883" cy="504796"/>
          </a:xfrm>
          <a:prstGeom prst="ellipse">
            <a:avLst/>
          </a:prstGeom>
          <a:solidFill>
            <a:srgbClr val="012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1C53617-672D-460C-A14B-7137D615CC17}"/>
              </a:ext>
            </a:extLst>
          </p:cNvPr>
          <p:cNvSpPr txBox="1"/>
          <p:nvPr/>
        </p:nvSpPr>
        <p:spPr>
          <a:xfrm>
            <a:off x="410779" y="6179869"/>
            <a:ext cx="529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9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3129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21522</TotalTime>
  <Words>758</Words>
  <Application>Microsoft Office PowerPoint</Application>
  <PresentationFormat>Широкоэкранный</PresentationFormat>
  <Paragraphs>121</Paragraphs>
  <Slides>23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Comic Sans MS</vt:lpstr>
      <vt:lpstr>Google Sans</vt:lpstr>
      <vt:lpstr>Тема Office</vt:lpstr>
      <vt:lpstr>My work in CERN  (in pictures)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PCC-CC-PCC Measurements</dc:title>
  <dc:creator>IRA</dc:creator>
  <cp:lastModifiedBy>IRA</cp:lastModifiedBy>
  <cp:revision>17</cp:revision>
  <dcterms:created xsi:type="dcterms:W3CDTF">2024-02-19T15:03:26Z</dcterms:created>
  <dcterms:modified xsi:type="dcterms:W3CDTF">2024-05-07T11:53:24Z</dcterms:modified>
</cp:coreProperties>
</file>