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2"/>
  </p:notesMasterIdLst>
  <p:sldIdLst>
    <p:sldId id="282" r:id="rId2"/>
    <p:sldId id="283" r:id="rId3"/>
    <p:sldId id="374" r:id="rId4"/>
    <p:sldId id="287" r:id="rId5"/>
    <p:sldId id="373" r:id="rId6"/>
    <p:sldId id="353" r:id="rId7"/>
    <p:sldId id="289" r:id="rId8"/>
    <p:sldId id="320" r:id="rId9"/>
    <p:sldId id="322" r:id="rId10"/>
    <p:sldId id="323" r:id="rId11"/>
    <p:sldId id="324" r:id="rId12"/>
    <p:sldId id="325" r:id="rId13"/>
    <p:sldId id="326" r:id="rId14"/>
    <p:sldId id="333" r:id="rId15"/>
    <p:sldId id="376" r:id="rId16"/>
    <p:sldId id="378" r:id="rId17"/>
    <p:sldId id="354" r:id="rId18"/>
    <p:sldId id="362" r:id="rId19"/>
    <p:sldId id="355" r:id="rId20"/>
    <p:sldId id="356" r:id="rId21"/>
    <p:sldId id="358" r:id="rId22"/>
    <p:sldId id="368" r:id="rId23"/>
    <p:sldId id="380" r:id="rId24"/>
    <p:sldId id="381" r:id="rId25"/>
    <p:sldId id="382" r:id="rId26"/>
    <p:sldId id="365" r:id="rId27"/>
    <p:sldId id="384" r:id="rId28"/>
    <p:sldId id="383" r:id="rId29"/>
    <p:sldId id="375" r:id="rId30"/>
    <p:sldId id="296" r:id="rId31"/>
    <p:sldId id="288" r:id="rId32"/>
    <p:sldId id="286" r:id="rId33"/>
    <p:sldId id="285" r:id="rId34"/>
    <p:sldId id="372" r:id="rId35"/>
    <p:sldId id="334" r:id="rId36"/>
    <p:sldId id="336" r:id="rId37"/>
    <p:sldId id="357" r:id="rId38"/>
    <p:sldId id="363" r:id="rId39"/>
    <p:sldId id="361" r:id="rId40"/>
    <p:sldId id="359" r:id="rId41"/>
    <p:sldId id="366" r:id="rId42"/>
    <p:sldId id="298" r:id="rId43"/>
    <p:sldId id="337" r:id="rId44"/>
    <p:sldId id="344" r:id="rId45"/>
    <p:sldId id="302" r:id="rId46"/>
    <p:sldId id="304" r:id="rId47"/>
    <p:sldId id="305" r:id="rId48"/>
    <p:sldId id="306" r:id="rId49"/>
    <p:sldId id="307" r:id="rId50"/>
    <p:sldId id="315" r:id="rId5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B5F2"/>
    <a:srgbClr val="1F76B3"/>
    <a:srgbClr val="2B39FF"/>
    <a:srgbClr val="87CFEC"/>
    <a:srgbClr val="FF7E07"/>
    <a:srgbClr val="12165C"/>
    <a:srgbClr val="FD8A3A"/>
    <a:srgbClr val="925494"/>
    <a:srgbClr val="8B8722"/>
    <a:srgbClr val="003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54"/>
    <p:restoredTop sz="94787"/>
  </p:normalViewPr>
  <p:slideViewPr>
    <p:cSldViewPr snapToGrid="0">
      <p:cViewPr>
        <p:scale>
          <a:sx n="104" d="100"/>
          <a:sy n="104" d="100"/>
        </p:scale>
        <p:origin x="1152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32A1-90CD-4544-8A64-0FC227CD0980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D4520-11D7-AC46-8FF0-1C23429FE2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125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0EB326-87CF-3A4B-A9DB-99C34EC4BC7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5405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19674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724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327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4240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918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1598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4827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62302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0735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/</a:t>
            </a:r>
            <a:r>
              <a:rPr lang="fr-FR" dirty="0" err="1"/>
              <a:t>eos</a:t>
            </a:r>
            <a:r>
              <a:rPr lang="fr-FR" dirty="0"/>
              <a:t>/</a:t>
            </a:r>
            <a:r>
              <a:rPr lang="fr-FR" dirty="0" err="1"/>
              <a:t>project</a:t>
            </a:r>
            <a:r>
              <a:rPr lang="fr-FR" dirty="0"/>
              <a:t>/f/</a:t>
            </a:r>
            <a:r>
              <a:rPr lang="fr-FR" dirty="0" err="1"/>
              <a:t>fcc</a:t>
            </a:r>
            <a:r>
              <a:rPr lang="fr-FR" dirty="0"/>
              <a:t>-</a:t>
            </a:r>
            <a:r>
              <a:rPr lang="fr-FR" dirty="0" err="1"/>
              <a:t>ee</a:t>
            </a:r>
            <a:r>
              <a:rPr lang="fr-FR" dirty="0"/>
              <a:t>-</a:t>
            </a:r>
            <a:r>
              <a:rPr lang="fr-FR" dirty="0" err="1"/>
              <a:t>bbeam</a:t>
            </a:r>
            <a:r>
              <a:rPr lang="fr-FR" dirty="0"/>
              <a:t>-wake-</a:t>
            </a:r>
            <a:r>
              <a:rPr lang="fr-FR" dirty="0" err="1"/>
              <a:t>studies</a:t>
            </a:r>
            <a:r>
              <a:rPr lang="fr-FR" dirty="0"/>
              <a:t>/</a:t>
            </a:r>
            <a:r>
              <a:rPr lang="fr-FR" dirty="0" err="1"/>
              <a:t>rosoos</a:t>
            </a:r>
            <a:r>
              <a:rPr lang="fr-FR" dirty="0"/>
              <a:t>/</a:t>
            </a:r>
            <a:r>
              <a:rPr lang="fr-FR" dirty="0" err="1"/>
              <a:t>beambeamStudies</a:t>
            </a:r>
            <a:r>
              <a:rPr lang="fr-FR" dirty="0"/>
              <a:t>/</a:t>
            </a:r>
            <a:r>
              <a:rPr lang="fr-FR" dirty="0" err="1"/>
              <a:t>intyVStune</a:t>
            </a:r>
            <a:r>
              <a:rPr lang="fr-FR" dirty="0"/>
              <a:t>/tune_scan_0/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0680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0EB326-87CF-3A4B-A9DB-99C34EC4BC7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95089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/</a:t>
            </a:r>
            <a:r>
              <a:rPr lang="fr-FR" dirty="0" err="1"/>
              <a:t>eos</a:t>
            </a:r>
            <a:r>
              <a:rPr lang="fr-FR" dirty="0"/>
              <a:t>/</a:t>
            </a:r>
            <a:r>
              <a:rPr lang="fr-FR" dirty="0" err="1"/>
              <a:t>project</a:t>
            </a:r>
            <a:r>
              <a:rPr lang="fr-FR" dirty="0"/>
              <a:t>/f/</a:t>
            </a:r>
            <a:r>
              <a:rPr lang="fr-FR" dirty="0" err="1"/>
              <a:t>fcc</a:t>
            </a:r>
            <a:r>
              <a:rPr lang="fr-FR" dirty="0"/>
              <a:t>-</a:t>
            </a:r>
            <a:r>
              <a:rPr lang="fr-FR" dirty="0" err="1"/>
              <a:t>ee</a:t>
            </a:r>
            <a:r>
              <a:rPr lang="fr-FR" dirty="0"/>
              <a:t>-</a:t>
            </a:r>
            <a:r>
              <a:rPr lang="fr-FR" dirty="0" err="1"/>
              <a:t>bbeam</a:t>
            </a:r>
            <a:r>
              <a:rPr lang="fr-FR" dirty="0"/>
              <a:t>-wake-</a:t>
            </a:r>
            <a:r>
              <a:rPr lang="fr-FR" dirty="0" err="1"/>
              <a:t>studies</a:t>
            </a:r>
            <a:r>
              <a:rPr lang="fr-FR" dirty="0"/>
              <a:t>/</a:t>
            </a:r>
            <a:r>
              <a:rPr lang="fr-FR" dirty="0" err="1"/>
              <a:t>rosoos</a:t>
            </a:r>
            <a:r>
              <a:rPr lang="fr-FR" dirty="0"/>
              <a:t>/</a:t>
            </a:r>
            <a:r>
              <a:rPr lang="fr-FR" dirty="0" err="1"/>
              <a:t>beambeamStudies</a:t>
            </a:r>
            <a:r>
              <a:rPr lang="fr-FR" dirty="0"/>
              <a:t>/</a:t>
            </a:r>
            <a:r>
              <a:rPr lang="fr-FR" dirty="0" err="1"/>
              <a:t>intyVStune</a:t>
            </a:r>
            <a:r>
              <a:rPr lang="fr-FR" dirty="0"/>
              <a:t>/tune_scan_0/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16711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/</a:t>
            </a:r>
            <a:r>
              <a:rPr lang="fr-FR" dirty="0" err="1"/>
              <a:t>eos</a:t>
            </a:r>
            <a:r>
              <a:rPr lang="fr-FR" dirty="0"/>
              <a:t>/</a:t>
            </a:r>
            <a:r>
              <a:rPr lang="fr-FR" dirty="0" err="1"/>
              <a:t>project</a:t>
            </a:r>
            <a:r>
              <a:rPr lang="fr-FR" dirty="0"/>
              <a:t>/f/</a:t>
            </a:r>
            <a:r>
              <a:rPr lang="fr-FR" dirty="0" err="1"/>
              <a:t>fcc</a:t>
            </a:r>
            <a:r>
              <a:rPr lang="fr-FR" dirty="0"/>
              <a:t>-</a:t>
            </a:r>
            <a:r>
              <a:rPr lang="fr-FR" dirty="0" err="1"/>
              <a:t>ee</a:t>
            </a:r>
            <a:r>
              <a:rPr lang="fr-FR" dirty="0"/>
              <a:t>-</a:t>
            </a:r>
            <a:r>
              <a:rPr lang="fr-FR" dirty="0" err="1"/>
              <a:t>bbeam</a:t>
            </a:r>
            <a:r>
              <a:rPr lang="fr-FR" dirty="0"/>
              <a:t>-wake-</a:t>
            </a:r>
            <a:r>
              <a:rPr lang="fr-FR" dirty="0" err="1"/>
              <a:t>studies</a:t>
            </a:r>
            <a:r>
              <a:rPr lang="fr-FR" dirty="0"/>
              <a:t>/</a:t>
            </a:r>
            <a:r>
              <a:rPr lang="fr-FR" dirty="0" err="1"/>
              <a:t>rosoos</a:t>
            </a:r>
            <a:r>
              <a:rPr lang="fr-FR" dirty="0"/>
              <a:t>/</a:t>
            </a:r>
            <a:r>
              <a:rPr lang="fr-FR" dirty="0" err="1"/>
              <a:t>beambeamStudies</a:t>
            </a:r>
            <a:r>
              <a:rPr lang="fr-FR" dirty="0"/>
              <a:t>/</a:t>
            </a:r>
            <a:r>
              <a:rPr lang="fr-FR" dirty="0" err="1"/>
              <a:t>intyVStune</a:t>
            </a:r>
            <a:r>
              <a:rPr lang="fr-FR" dirty="0"/>
              <a:t>/tune_scan_0/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99870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04473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/</a:t>
            </a:r>
            <a:r>
              <a:rPr lang="fr-FR" dirty="0" err="1"/>
              <a:t>eos</a:t>
            </a:r>
            <a:r>
              <a:rPr lang="fr-FR" dirty="0"/>
              <a:t>/</a:t>
            </a:r>
            <a:r>
              <a:rPr lang="fr-FR" dirty="0" err="1"/>
              <a:t>project</a:t>
            </a:r>
            <a:r>
              <a:rPr lang="fr-FR" dirty="0"/>
              <a:t>/f/</a:t>
            </a:r>
            <a:r>
              <a:rPr lang="fr-FR" dirty="0" err="1"/>
              <a:t>fcc</a:t>
            </a:r>
            <a:r>
              <a:rPr lang="fr-FR" dirty="0"/>
              <a:t>-</a:t>
            </a:r>
            <a:r>
              <a:rPr lang="fr-FR" dirty="0" err="1"/>
              <a:t>ee</a:t>
            </a:r>
            <a:r>
              <a:rPr lang="fr-FR" dirty="0"/>
              <a:t>-</a:t>
            </a:r>
            <a:r>
              <a:rPr lang="fr-FR" dirty="0" err="1"/>
              <a:t>bbeam</a:t>
            </a:r>
            <a:r>
              <a:rPr lang="fr-FR" dirty="0"/>
              <a:t>-wake-</a:t>
            </a:r>
            <a:r>
              <a:rPr lang="fr-FR" dirty="0" err="1"/>
              <a:t>studies</a:t>
            </a:r>
            <a:r>
              <a:rPr lang="fr-FR" dirty="0"/>
              <a:t>/</a:t>
            </a:r>
            <a:r>
              <a:rPr lang="fr-FR" dirty="0" err="1"/>
              <a:t>rosoos</a:t>
            </a:r>
            <a:r>
              <a:rPr lang="fr-FR" dirty="0"/>
              <a:t>/</a:t>
            </a:r>
            <a:r>
              <a:rPr lang="fr-FR" dirty="0" err="1"/>
              <a:t>beambeamStudies</a:t>
            </a:r>
            <a:r>
              <a:rPr lang="fr-FR" dirty="0"/>
              <a:t>/</a:t>
            </a:r>
            <a:r>
              <a:rPr lang="fr-FR" dirty="0" err="1"/>
              <a:t>intyVStune</a:t>
            </a:r>
            <a:r>
              <a:rPr lang="fr-FR" dirty="0"/>
              <a:t>/tune_scan_13/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8212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/</a:t>
            </a:r>
            <a:r>
              <a:rPr lang="fr-FR" dirty="0" err="1"/>
              <a:t>eos</a:t>
            </a:r>
            <a:r>
              <a:rPr lang="fr-FR" dirty="0"/>
              <a:t>/</a:t>
            </a:r>
            <a:r>
              <a:rPr lang="fr-FR" dirty="0" err="1"/>
              <a:t>project</a:t>
            </a:r>
            <a:r>
              <a:rPr lang="fr-FR" dirty="0"/>
              <a:t>/f/</a:t>
            </a:r>
            <a:r>
              <a:rPr lang="fr-FR" dirty="0" err="1"/>
              <a:t>fcc</a:t>
            </a:r>
            <a:r>
              <a:rPr lang="fr-FR" dirty="0"/>
              <a:t>-</a:t>
            </a:r>
            <a:r>
              <a:rPr lang="fr-FR" dirty="0" err="1"/>
              <a:t>ee</a:t>
            </a:r>
            <a:r>
              <a:rPr lang="fr-FR" dirty="0"/>
              <a:t>-</a:t>
            </a:r>
            <a:r>
              <a:rPr lang="fr-FR" dirty="0" err="1"/>
              <a:t>bbeam</a:t>
            </a:r>
            <a:r>
              <a:rPr lang="fr-FR" dirty="0"/>
              <a:t>-wake-</a:t>
            </a:r>
            <a:r>
              <a:rPr lang="fr-FR" dirty="0" err="1"/>
              <a:t>studies</a:t>
            </a:r>
            <a:r>
              <a:rPr lang="fr-FR" dirty="0"/>
              <a:t>/</a:t>
            </a:r>
            <a:r>
              <a:rPr lang="fr-FR" dirty="0" err="1"/>
              <a:t>rosoos</a:t>
            </a:r>
            <a:r>
              <a:rPr lang="fr-FR" dirty="0"/>
              <a:t>/</a:t>
            </a:r>
            <a:r>
              <a:rPr lang="fr-FR" dirty="0" err="1"/>
              <a:t>beambeamStudies</a:t>
            </a:r>
            <a:r>
              <a:rPr lang="fr-FR" dirty="0"/>
              <a:t>/</a:t>
            </a:r>
            <a:r>
              <a:rPr lang="fr-FR" dirty="0" err="1"/>
              <a:t>intyVStune</a:t>
            </a:r>
            <a:r>
              <a:rPr lang="fr-FR" dirty="0"/>
              <a:t>/tune_scan_13/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15444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/</a:t>
            </a:r>
            <a:r>
              <a:rPr lang="fr-FR" dirty="0" err="1"/>
              <a:t>eos</a:t>
            </a:r>
            <a:r>
              <a:rPr lang="fr-FR" dirty="0"/>
              <a:t>/</a:t>
            </a:r>
            <a:r>
              <a:rPr lang="fr-FR" dirty="0" err="1"/>
              <a:t>project</a:t>
            </a:r>
            <a:r>
              <a:rPr lang="fr-FR" dirty="0"/>
              <a:t>/f/</a:t>
            </a:r>
            <a:r>
              <a:rPr lang="fr-FR" dirty="0" err="1"/>
              <a:t>fcc</a:t>
            </a:r>
            <a:r>
              <a:rPr lang="fr-FR" dirty="0"/>
              <a:t>-</a:t>
            </a:r>
            <a:r>
              <a:rPr lang="fr-FR" dirty="0" err="1"/>
              <a:t>ee</a:t>
            </a:r>
            <a:r>
              <a:rPr lang="fr-FR" dirty="0"/>
              <a:t>-</a:t>
            </a:r>
            <a:r>
              <a:rPr lang="fr-FR" dirty="0" err="1"/>
              <a:t>bbeam</a:t>
            </a:r>
            <a:r>
              <a:rPr lang="fr-FR" dirty="0"/>
              <a:t>-wake-</a:t>
            </a:r>
            <a:r>
              <a:rPr lang="fr-FR" dirty="0" err="1"/>
              <a:t>studies</a:t>
            </a:r>
            <a:r>
              <a:rPr lang="fr-FR" dirty="0"/>
              <a:t>/</a:t>
            </a:r>
            <a:r>
              <a:rPr lang="fr-FR" dirty="0" err="1"/>
              <a:t>rosoos</a:t>
            </a:r>
            <a:r>
              <a:rPr lang="fr-FR" dirty="0"/>
              <a:t>/</a:t>
            </a:r>
            <a:r>
              <a:rPr lang="fr-FR" dirty="0" err="1"/>
              <a:t>beambeamStudies</a:t>
            </a:r>
            <a:r>
              <a:rPr lang="fr-FR" dirty="0"/>
              <a:t>/</a:t>
            </a:r>
            <a:r>
              <a:rPr lang="fr-FR" dirty="0" err="1"/>
              <a:t>intyVStune</a:t>
            </a:r>
            <a:r>
              <a:rPr lang="fr-FR" dirty="0"/>
              <a:t>/tune_scan_13/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89575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/</a:t>
            </a:r>
            <a:r>
              <a:rPr lang="fr-FR" dirty="0" err="1"/>
              <a:t>eos</a:t>
            </a:r>
            <a:r>
              <a:rPr lang="fr-FR" dirty="0"/>
              <a:t>/</a:t>
            </a:r>
            <a:r>
              <a:rPr lang="fr-FR" dirty="0" err="1"/>
              <a:t>project</a:t>
            </a:r>
            <a:r>
              <a:rPr lang="fr-FR" dirty="0"/>
              <a:t>/f/</a:t>
            </a:r>
            <a:r>
              <a:rPr lang="fr-FR" dirty="0" err="1"/>
              <a:t>fcc</a:t>
            </a:r>
            <a:r>
              <a:rPr lang="fr-FR" dirty="0"/>
              <a:t>-</a:t>
            </a:r>
            <a:r>
              <a:rPr lang="fr-FR" dirty="0" err="1"/>
              <a:t>ee</a:t>
            </a:r>
            <a:r>
              <a:rPr lang="fr-FR" dirty="0"/>
              <a:t>-</a:t>
            </a:r>
            <a:r>
              <a:rPr lang="fr-FR" dirty="0" err="1"/>
              <a:t>bbeam</a:t>
            </a:r>
            <a:r>
              <a:rPr lang="fr-FR" dirty="0"/>
              <a:t>-wake-</a:t>
            </a:r>
            <a:r>
              <a:rPr lang="fr-FR" dirty="0" err="1"/>
              <a:t>studies</a:t>
            </a:r>
            <a:r>
              <a:rPr lang="fr-FR" dirty="0"/>
              <a:t>/</a:t>
            </a:r>
            <a:r>
              <a:rPr lang="fr-FR" dirty="0" err="1"/>
              <a:t>rosoos</a:t>
            </a:r>
            <a:r>
              <a:rPr lang="fr-FR" dirty="0"/>
              <a:t>/</a:t>
            </a:r>
            <a:r>
              <a:rPr lang="fr-FR" dirty="0" err="1"/>
              <a:t>beambeamStudies</a:t>
            </a:r>
            <a:r>
              <a:rPr lang="fr-FR" dirty="0"/>
              <a:t>/</a:t>
            </a:r>
            <a:r>
              <a:rPr lang="fr-FR" dirty="0" err="1"/>
              <a:t>intyVStune</a:t>
            </a:r>
            <a:r>
              <a:rPr lang="fr-FR" dirty="0"/>
              <a:t>/tune_scan_13/. (0.7,2) sigma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63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01342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31221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136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08624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14178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76245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0EB326-87CF-3A4B-A9DB-99C34EC4BC73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09508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0EB326-87CF-3A4B-A9DB-99C34EC4BC73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221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85018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0777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01568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/</a:t>
            </a:r>
            <a:r>
              <a:rPr lang="fr-FR" dirty="0" err="1"/>
              <a:t>eos</a:t>
            </a:r>
            <a:r>
              <a:rPr lang="fr-FR" dirty="0"/>
              <a:t>/</a:t>
            </a:r>
            <a:r>
              <a:rPr lang="fr-FR" dirty="0" err="1"/>
              <a:t>project</a:t>
            </a:r>
            <a:r>
              <a:rPr lang="fr-FR" dirty="0"/>
              <a:t>/f/</a:t>
            </a:r>
            <a:r>
              <a:rPr lang="fr-FR" dirty="0" err="1"/>
              <a:t>fcc</a:t>
            </a:r>
            <a:r>
              <a:rPr lang="fr-FR" dirty="0"/>
              <a:t>-</a:t>
            </a:r>
            <a:r>
              <a:rPr lang="fr-FR" dirty="0" err="1"/>
              <a:t>ee</a:t>
            </a:r>
            <a:r>
              <a:rPr lang="fr-FR" dirty="0"/>
              <a:t>-</a:t>
            </a:r>
            <a:r>
              <a:rPr lang="fr-FR" dirty="0" err="1"/>
              <a:t>bbeam</a:t>
            </a:r>
            <a:r>
              <a:rPr lang="fr-FR" dirty="0"/>
              <a:t>-wake-</a:t>
            </a:r>
            <a:r>
              <a:rPr lang="fr-FR" dirty="0" err="1"/>
              <a:t>studies</a:t>
            </a:r>
            <a:r>
              <a:rPr lang="fr-FR" dirty="0"/>
              <a:t>/</a:t>
            </a:r>
            <a:r>
              <a:rPr lang="fr-FR" dirty="0" err="1"/>
              <a:t>rosoos</a:t>
            </a:r>
            <a:r>
              <a:rPr lang="fr-FR" dirty="0"/>
              <a:t>/</a:t>
            </a:r>
            <a:r>
              <a:rPr lang="fr-FR" dirty="0" err="1"/>
              <a:t>beambeamStudies</a:t>
            </a:r>
            <a:r>
              <a:rPr lang="fr-FR" dirty="0"/>
              <a:t>/</a:t>
            </a:r>
            <a:r>
              <a:rPr lang="fr-FR" dirty="0" err="1"/>
              <a:t>intyVStune</a:t>
            </a:r>
            <a:r>
              <a:rPr lang="fr-FR" dirty="0"/>
              <a:t>/tune_scan_13/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81178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/</a:t>
            </a:r>
            <a:r>
              <a:rPr lang="fr-FR" dirty="0" err="1"/>
              <a:t>eos</a:t>
            </a:r>
            <a:r>
              <a:rPr lang="fr-FR" dirty="0"/>
              <a:t>/</a:t>
            </a:r>
            <a:r>
              <a:rPr lang="fr-FR" dirty="0" err="1"/>
              <a:t>project</a:t>
            </a:r>
            <a:r>
              <a:rPr lang="fr-FR" dirty="0"/>
              <a:t>/f/</a:t>
            </a:r>
            <a:r>
              <a:rPr lang="fr-FR" dirty="0" err="1"/>
              <a:t>fcc</a:t>
            </a:r>
            <a:r>
              <a:rPr lang="fr-FR" dirty="0"/>
              <a:t>-</a:t>
            </a:r>
            <a:r>
              <a:rPr lang="fr-FR" dirty="0" err="1"/>
              <a:t>ee</a:t>
            </a:r>
            <a:r>
              <a:rPr lang="fr-FR" dirty="0"/>
              <a:t>-</a:t>
            </a:r>
            <a:r>
              <a:rPr lang="fr-FR" dirty="0" err="1"/>
              <a:t>bbeam</a:t>
            </a:r>
            <a:r>
              <a:rPr lang="fr-FR" dirty="0"/>
              <a:t>-wake-</a:t>
            </a:r>
            <a:r>
              <a:rPr lang="fr-FR" dirty="0" err="1"/>
              <a:t>studies</a:t>
            </a:r>
            <a:r>
              <a:rPr lang="fr-FR" dirty="0"/>
              <a:t>/</a:t>
            </a:r>
            <a:r>
              <a:rPr lang="fr-FR" dirty="0" err="1"/>
              <a:t>rosoos</a:t>
            </a:r>
            <a:r>
              <a:rPr lang="fr-FR" dirty="0"/>
              <a:t>/</a:t>
            </a:r>
            <a:r>
              <a:rPr lang="fr-FR" dirty="0" err="1"/>
              <a:t>beambeamStudies</a:t>
            </a:r>
            <a:r>
              <a:rPr lang="fr-FR" dirty="0"/>
              <a:t>/</a:t>
            </a:r>
            <a:r>
              <a:rPr lang="fr-FR" dirty="0" err="1"/>
              <a:t>intyVStune</a:t>
            </a:r>
            <a:r>
              <a:rPr lang="fr-FR" dirty="0"/>
              <a:t>/tune_scan_13/ (2,2) sigma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4960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/</a:t>
            </a:r>
            <a:r>
              <a:rPr lang="fr-FR" dirty="0" err="1"/>
              <a:t>eos</a:t>
            </a:r>
            <a:r>
              <a:rPr lang="fr-FR" dirty="0"/>
              <a:t>/</a:t>
            </a:r>
            <a:r>
              <a:rPr lang="fr-FR" dirty="0" err="1"/>
              <a:t>project</a:t>
            </a:r>
            <a:r>
              <a:rPr lang="fr-FR" dirty="0"/>
              <a:t>/f/</a:t>
            </a:r>
            <a:r>
              <a:rPr lang="fr-FR" dirty="0" err="1"/>
              <a:t>fcc</a:t>
            </a:r>
            <a:r>
              <a:rPr lang="fr-FR" dirty="0"/>
              <a:t>-</a:t>
            </a:r>
            <a:r>
              <a:rPr lang="fr-FR" dirty="0" err="1"/>
              <a:t>ee</a:t>
            </a:r>
            <a:r>
              <a:rPr lang="fr-FR" dirty="0"/>
              <a:t>-</a:t>
            </a:r>
            <a:r>
              <a:rPr lang="fr-FR" dirty="0" err="1"/>
              <a:t>bbeam</a:t>
            </a:r>
            <a:r>
              <a:rPr lang="fr-FR" dirty="0"/>
              <a:t>-wake-</a:t>
            </a:r>
            <a:r>
              <a:rPr lang="fr-FR" dirty="0" err="1"/>
              <a:t>studies</a:t>
            </a:r>
            <a:r>
              <a:rPr lang="fr-FR" dirty="0"/>
              <a:t>/</a:t>
            </a:r>
            <a:r>
              <a:rPr lang="fr-FR" dirty="0" err="1"/>
              <a:t>rosoos</a:t>
            </a:r>
            <a:r>
              <a:rPr lang="fr-FR" dirty="0"/>
              <a:t>/</a:t>
            </a:r>
            <a:r>
              <a:rPr lang="fr-FR" dirty="0" err="1"/>
              <a:t>beambeamStudies</a:t>
            </a:r>
            <a:r>
              <a:rPr lang="fr-FR" dirty="0"/>
              <a:t>/</a:t>
            </a:r>
            <a:r>
              <a:rPr lang="fr-FR" dirty="0" err="1"/>
              <a:t>intyVStune</a:t>
            </a:r>
            <a:r>
              <a:rPr lang="fr-FR" dirty="0"/>
              <a:t>/tune_scan_16/.  (10,25 sigma)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722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004999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/</a:t>
            </a:r>
            <a:r>
              <a:rPr lang="fr-FR" dirty="0" err="1"/>
              <a:t>eos</a:t>
            </a:r>
            <a:r>
              <a:rPr lang="fr-FR" dirty="0"/>
              <a:t>/</a:t>
            </a:r>
            <a:r>
              <a:rPr lang="fr-FR" dirty="0" err="1"/>
              <a:t>project</a:t>
            </a:r>
            <a:r>
              <a:rPr lang="fr-FR" dirty="0"/>
              <a:t>/f/</a:t>
            </a:r>
            <a:r>
              <a:rPr lang="fr-FR" dirty="0" err="1"/>
              <a:t>fcc</a:t>
            </a:r>
            <a:r>
              <a:rPr lang="fr-FR" dirty="0"/>
              <a:t>-</a:t>
            </a:r>
            <a:r>
              <a:rPr lang="fr-FR" dirty="0" err="1"/>
              <a:t>ee</a:t>
            </a:r>
            <a:r>
              <a:rPr lang="fr-FR" dirty="0"/>
              <a:t>-</a:t>
            </a:r>
            <a:r>
              <a:rPr lang="fr-FR" dirty="0" err="1"/>
              <a:t>bbeam</a:t>
            </a:r>
            <a:r>
              <a:rPr lang="fr-FR" dirty="0"/>
              <a:t>-wake-</a:t>
            </a:r>
            <a:r>
              <a:rPr lang="fr-FR" dirty="0" err="1"/>
              <a:t>studies</a:t>
            </a:r>
            <a:r>
              <a:rPr lang="fr-FR" dirty="0"/>
              <a:t>/</a:t>
            </a:r>
            <a:r>
              <a:rPr lang="fr-FR" dirty="0" err="1"/>
              <a:t>rosoos</a:t>
            </a:r>
            <a:r>
              <a:rPr lang="fr-FR" dirty="0"/>
              <a:t>/</a:t>
            </a:r>
            <a:r>
              <a:rPr lang="fr-FR" dirty="0" err="1"/>
              <a:t>beambeamStudies</a:t>
            </a:r>
            <a:r>
              <a:rPr lang="fr-FR" dirty="0"/>
              <a:t>/</a:t>
            </a:r>
            <a:r>
              <a:rPr lang="fr-FR" dirty="0" err="1"/>
              <a:t>intyVStune</a:t>
            </a:r>
            <a:r>
              <a:rPr lang="fr-FR" dirty="0"/>
              <a:t>/tune_scan_1/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43260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/</a:t>
            </a:r>
            <a:r>
              <a:rPr lang="fr-FR" dirty="0" err="1"/>
              <a:t>eos</a:t>
            </a:r>
            <a:r>
              <a:rPr lang="fr-FR" dirty="0"/>
              <a:t>/</a:t>
            </a:r>
            <a:r>
              <a:rPr lang="fr-FR" dirty="0" err="1"/>
              <a:t>project</a:t>
            </a:r>
            <a:r>
              <a:rPr lang="fr-FR" dirty="0"/>
              <a:t>/f/</a:t>
            </a:r>
            <a:r>
              <a:rPr lang="fr-FR" dirty="0" err="1"/>
              <a:t>fcc</a:t>
            </a:r>
            <a:r>
              <a:rPr lang="fr-FR" dirty="0"/>
              <a:t>-</a:t>
            </a:r>
            <a:r>
              <a:rPr lang="fr-FR" dirty="0" err="1"/>
              <a:t>ee</a:t>
            </a:r>
            <a:r>
              <a:rPr lang="fr-FR" dirty="0"/>
              <a:t>-</a:t>
            </a:r>
            <a:r>
              <a:rPr lang="fr-FR" dirty="0" err="1"/>
              <a:t>bbeam</a:t>
            </a:r>
            <a:r>
              <a:rPr lang="fr-FR" dirty="0"/>
              <a:t>-wake-</a:t>
            </a:r>
            <a:r>
              <a:rPr lang="fr-FR" dirty="0" err="1"/>
              <a:t>studies</a:t>
            </a:r>
            <a:r>
              <a:rPr lang="fr-FR" dirty="0"/>
              <a:t>/</a:t>
            </a:r>
            <a:r>
              <a:rPr lang="fr-FR" dirty="0" err="1"/>
              <a:t>rosoos</a:t>
            </a:r>
            <a:r>
              <a:rPr lang="fr-FR" dirty="0"/>
              <a:t>/</a:t>
            </a:r>
            <a:r>
              <a:rPr lang="fr-FR" dirty="0" err="1"/>
              <a:t>beambeamStudies</a:t>
            </a:r>
            <a:r>
              <a:rPr lang="fr-FR" dirty="0"/>
              <a:t>/</a:t>
            </a:r>
            <a:r>
              <a:rPr lang="fr-FR" dirty="0" err="1"/>
              <a:t>intyVStune</a:t>
            </a:r>
            <a:r>
              <a:rPr lang="fr-FR" dirty="0"/>
              <a:t>/tune_scan_1/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35720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31371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925172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084247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88058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04090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3244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81448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46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47086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239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3367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483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679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6D4520-11D7-AC46-8FF0-1C23429FE25B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859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89A09F-628F-43DF-EA82-DAB8DCA31A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AAE5E5B-AF13-136E-5E44-171357EE95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D2C0752-FAA6-5FB1-85A3-9CFC3CA58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4C85-706E-D641-AE18-1F3ADFA30864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18DE5E-8379-4F59-90B2-61476B99B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E51D5A-0541-F782-E855-460624F40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68F1F-9263-1742-86C3-8AF93A818C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0033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3959E5-D12E-2C60-C8C4-B45170A4A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9A0977-33D8-4C00-43AF-0D45D891D7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F8309F-0206-6202-986A-AB7280BD9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4C85-706E-D641-AE18-1F3ADFA30864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5E2255-EC26-07F2-EC84-398E1B5E9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803118C-A5E5-884C-A3DB-7FE8A13A4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68F1F-9263-1742-86C3-8AF93A818C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795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1E95E9B-DFBB-C70B-1484-3D1D1233F4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50E36A6-E2D5-C342-CC7C-7DBA85B2A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9BCFF5-39A7-6E7C-0376-A05F9407A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4C85-706E-D641-AE18-1F3ADFA30864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DB7CD8-0095-6D6F-39CE-1957CAB00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CC175E-B494-9203-7B1A-9C935F700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68F1F-9263-1742-86C3-8AF93A818C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3976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033E7B-5646-13C6-78FE-55524AF4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6DF16D-7E83-EE85-9EC4-BEB20BC94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E6954F-D22F-FCB1-60C2-1F8AD477B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4C85-706E-D641-AE18-1F3ADFA30864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129A93-9D39-F51C-DC36-FA525E6CE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3953B9-38A0-CA72-325D-7E91D7C85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68F1F-9263-1742-86C3-8AF93A818C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111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133BB0-F80D-FB29-7451-048C38AD4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5F04CA-EDA3-D8C8-FACA-9F821FD14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EF3D43-D8AE-26F2-2311-47A8288B8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4C85-706E-D641-AE18-1F3ADFA30864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9FC849C-35E3-257A-2482-B1029310D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C6B3E0-41C4-1AD6-7559-4BD6065AF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68F1F-9263-1742-86C3-8AF93A818C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2718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2B0367-7FF9-174F-B21D-2662C80A5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ABA00F-518D-5BFB-1E2C-504C511A15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ECFF835-0B08-DCDC-C533-7EFB6FC599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E77281B-30DB-A876-E311-34AC74C76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4C85-706E-D641-AE18-1F3ADFA30864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7712AED-4875-4472-1C68-53E8F5864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37027C8-1037-A9CE-D9E5-9ADDA81D7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68F1F-9263-1742-86C3-8AF93A818C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70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417A2E-3DE2-7369-7F31-99E622B61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3D0223-3994-155F-8DEB-11C239EA5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01A32E-ADE0-0A58-2DBA-8636E1994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BD66C52-96CA-A53B-9EFD-3E4B410ECF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2D5975A-3BB1-A6D5-FC8D-BC607E906C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E33956E-6817-B909-01E0-0264F1FD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4C85-706E-D641-AE18-1F3ADFA30864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FCFD3AB-16A4-FEBE-42A9-4CE905B3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49168CC-DE2D-8E9C-5594-AFE0FC8EE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68F1F-9263-1742-86C3-8AF93A818C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3006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4BA142-5B5D-DEC1-AECD-1A74D41DD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FEFF9F4-144F-F63D-5940-3AC09F2C3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4C85-706E-D641-AE18-1F3ADFA30864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A0DAD81-2E16-F1F3-2B63-341C53B4E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F1B0A9A-F264-6EC6-9299-6CD2D0D54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68F1F-9263-1742-86C3-8AF93A818C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22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FE1FA5B-6FA1-9A9E-BC44-788DD00E4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4C85-706E-D641-AE18-1F3ADFA30864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2108428-4855-B534-42E3-7B469AC61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425D214-95C7-49EA-9AC6-30264F126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68F1F-9263-1742-86C3-8AF93A818C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927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FDB53C-AAB6-7E89-4415-4FA07F16F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3035D0-CDDC-61DB-F028-C04B61D80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5EC5C6B-E241-AE64-4699-BCF4C6E6C3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F7268E-D6BC-8860-4CB9-6E310DDC5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4C85-706E-D641-AE18-1F3ADFA30864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56E9799-D34C-4062-072A-8B2550ECD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F5F025E-E7AC-9C8A-D015-F24F7800E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68F1F-9263-1742-86C3-8AF93A818C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875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E56B94-67D6-AD9D-C105-5F83A4972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5D92692-3AD2-4A5E-7ECE-03425571B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AF20587-37BE-5B8A-C37C-0CEE72D636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3F9A2EC-814D-C86E-BEA4-7D0F7C03F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D4C85-706E-D641-AE18-1F3ADFA30864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71DA58D-9BA1-0A97-56D6-9746CBA4B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5F88BCC-5045-41DC-AE61-BD7AB6260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68F1F-9263-1742-86C3-8AF93A818C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6621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363B21D-5D49-AD57-E02A-1BEEF6261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DFDD532-979B-53FB-1764-691BF4A882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5B21E1-BF94-F164-58DF-475AD10298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4C85-706E-D641-AE18-1F3ADFA30864}" type="datetimeFigureOut">
              <a:rPr lang="fr-FR" smtClean="0"/>
              <a:t>04/06/2024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26B591-65EE-71C8-5DDA-3A2D379CD7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23D61B-9A6B-7BFE-E517-BA6615F458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68F1F-9263-1742-86C3-8AF93A818C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3145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5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30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5.png"/><Relationship Id="rId5" Type="http://schemas.openxmlformats.org/officeDocument/2006/relationships/image" Target="../media/image3.png"/><Relationship Id="rId10" Type="http://schemas.openxmlformats.org/officeDocument/2006/relationships/image" Target="../media/image33.emf"/><Relationship Id="rId4" Type="http://schemas.openxmlformats.org/officeDocument/2006/relationships/image" Target="../media/image2.png"/><Relationship Id="rId9" Type="http://schemas.openxmlformats.org/officeDocument/2006/relationships/image" Target="../media/image32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37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5.png"/><Relationship Id="rId3" Type="http://schemas.openxmlformats.org/officeDocument/2006/relationships/image" Target="../media/image2.png"/><Relationship Id="rId7" Type="http://schemas.openxmlformats.org/officeDocument/2006/relationships/image" Target="../media/image38.png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43.png"/><Relationship Id="rId5" Type="http://schemas.openxmlformats.org/officeDocument/2006/relationships/image" Target="../media/image4.png"/><Relationship Id="rId10" Type="http://schemas.openxmlformats.org/officeDocument/2006/relationships/image" Target="../media/image42.png"/><Relationship Id="rId4" Type="http://schemas.openxmlformats.org/officeDocument/2006/relationships/image" Target="../media/image3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2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46.png"/><Relationship Id="rId5" Type="http://schemas.openxmlformats.org/officeDocument/2006/relationships/image" Target="../media/image4.png"/><Relationship Id="rId10" Type="http://schemas.openxmlformats.org/officeDocument/2006/relationships/image" Target="../media/image38.png"/><Relationship Id="rId4" Type="http://schemas.openxmlformats.org/officeDocument/2006/relationships/image" Target="../media/image3.png"/><Relationship Id="rId9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9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46.png"/><Relationship Id="rId5" Type="http://schemas.openxmlformats.org/officeDocument/2006/relationships/image" Target="../media/image2.png"/><Relationship Id="rId10" Type="http://schemas.openxmlformats.org/officeDocument/2006/relationships/image" Target="../media/image52.png"/><Relationship Id="rId4" Type="http://schemas.openxmlformats.org/officeDocument/2006/relationships/image" Target="../media/image50.png"/><Relationship Id="rId9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2.emf"/><Relationship Id="rId3" Type="http://schemas.openxmlformats.org/officeDocument/2006/relationships/image" Target="../media/image46.png"/><Relationship Id="rId7" Type="http://schemas.openxmlformats.org/officeDocument/2006/relationships/image" Target="../media/image3.pn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52.png"/><Relationship Id="rId5" Type="http://schemas.openxmlformats.org/officeDocument/2006/relationships/image" Target="../media/image50.png"/><Relationship Id="rId15" Type="http://schemas.openxmlformats.org/officeDocument/2006/relationships/image" Target="../media/image54.emf"/><Relationship Id="rId10" Type="http://schemas.openxmlformats.org/officeDocument/2006/relationships/image" Target="../media/image48.png"/><Relationship Id="rId4" Type="http://schemas.openxmlformats.org/officeDocument/2006/relationships/image" Target="../media/image49.png"/><Relationship Id="rId9" Type="http://schemas.openxmlformats.org/officeDocument/2006/relationships/image" Target="../media/image5.png"/><Relationship Id="rId14" Type="http://schemas.openxmlformats.org/officeDocument/2006/relationships/image" Target="../media/image53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38.png"/><Relationship Id="rId3" Type="http://schemas.openxmlformats.org/officeDocument/2006/relationships/image" Target="../media/image55.png"/><Relationship Id="rId7" Type="http://schemas.openxmlformats.org/officeDocument/2006/relationships/image" Target="../media/image4.png"/><Relationship Id="rId12" Type="http://schemas.openxmlformats.org/officeDocument/2006/relationships/image" Target="../media/image6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43.png"/><Relationship Id="rId5" Type="http://schemas.openxmlformats.org/officeDocument/2006/relationships/image" Target="../media/image2.png"/><Relationship Id="rId10" Type="http://schemas.openxmlformats.org/officeDocument/2006/relationships/image" Target="../media/image59.png"/><Relationship Id="rId4" Type="http://schemas.openxmlformats.org/officeDocument/2006/relationships/image" Target="../media/image56.png"/><Relationship Id="rId9" Type="http://schemas.openxmlformats.org/officeDocument/2006/relationships/image" Target="../media/image41.png"/><Relationship Id="rId1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5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8.png"/><Relationship Id="rId9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3.png"/><Relationship Id="rId9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5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61.png"/><Relationship Id="rId4" Type="http://schemas.openxmlformats.org/officeDocument/2006/relationships/image" Target="../media/image66.png"/><Relationship Id="rId9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3" Type="http://schemas.openxmlformats.org/officeDocument/2006/relationships/image" Target="../media/image2.png"/><Relationship Id="rId7" Type="http://schemas.openxmlformats.org/officeDocument/2006/relationships/image" Target="../media/image68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13" Type="http://schemas.openxmlformats.org/officeDocument/2006/relationships/image" Target="../media/image72.png"/><Relationship Id="rId3" Type="http://schemas.openxmlformats.org/officeDocument/2006/relationships/image" Target="../media/image2.png"/><Relationship Id="rId7" Type="http://schemas.openxmlformats.org/officeDocument/2006/relationships/image" Target="../media/image68.emf"/><Relationship Id="rId12" Type="http://schemas.openxmlformats.org/officeDocument/2006/relationships/image" Target="../media/image72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32.emf"/><Relationship Id="rId5" Type="http://schemas.openxmlformats.org/officeDocument/2006/relationships/image" Target="../media/image4.png"/><Relationship Id="rId10" Type="http://schemas.openxmlformats.org/officeDocument/2006/relationships/image" Target="../media/image71.emf"/><Relationship Id="rId4" Type="http://schemas.openxmlformats.org/officeDocument/2006/relationships/image" Target="../media/image3.png"/><Relationship Id="rId9" Type="http://schemas.openxmlformats.org/officeDocument/2006/relationships/image" Target="../media/image70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2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5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33.png"/><Relationship Id="rId5" Type="http://schemas.openxmlformats.org/officeDocument/2006/relationships/image" Target="../media/image3.png"/><Relationship Id="rId10" Type="http://schemas.openxmlformats.org/officeDocument/2006/relationships/image" Target="../media/image78.png"/><Relationship Id="rId4" Type="http://schemas.openxmlformats.org/officeDocument/2006/relationships/image" Target="../media/image2.png"/><Relationship Id="rId9" Type="http://schemas.openxmlformats.org/officeDocument/2006/relationships/image" Target="../media/image7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79.emf"/><Relationship Id="rId12" Type="http://schemas.openxmlformats.org/officeDocument/2006/relationships/image" Target="../media/image23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0.png"/><Relationship Id="rId5" Type="http://schemas.openxmlformats.org/officeDocument/2006/relationships/image" Target="../media/image4.png"/><Relationship Id="rId10" Type="http://schemas.openxmlformats.org/officeDocument/2006/relationships/image" Target="../media/image28.png"/><Relationship Id="rId4" Type="http://schemas.openxmlformats.org/officeDocument/2006/relationships/image" Target="../media/image3.png"/><Relationship Id="rId9" Type="http://schemas.openxmlformats.org/officeDocument/2006/relationships/image" Target="../media/image19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79.emf"/><Relationship Id="rId12" Type="http://schemas.openxmlformats.org/officeDocument/2006/relationships/image" Target="../media/image8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230.png"/><Relationship Id="rId5" Type="http://schemas.openxmlformats.org/officeDocument/2006/relationships/image" Target="../media/image4.png"/><Relationship Id="rId10" Type="http://schemas.openxmlformats.org/officeDocument/2006/relationships/image" Target="../media/image80.png"/><Relationship Id="rId4" Type="http://schemas.openxmlformats.org/officeDocument/2006/relationships/image" Target="../media/image3.png"/><Relationship Id="rId9" Type="http://schemas.openxmlformats.org/officeDocument/2006/relationships/image" Target="../media/image19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82.png"/><Relationship Id="rId9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61.png"/><Relationship Id="rId5" Type="http://schemas.openxmlformats.org/officeDocument/2006/relationships/image" Target="../media/image2.png"/><Relationship Id="rId10" Type="http://schemas.openxmlformats.org/officeDocument/2006/relationships/image" Target="../media/image85.png"/><Relationship Id="rId4" Type="http://schemas.openxmlformats.org/officeDocument/2006/relationships/image" Target="../media/image66.png"/><Relationship Id="rId9" Type="http://schemas.openxmlformats.org/officeDocument/2006/relationships/image" Target="../media/image8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1.png"/><Relationship Id="rId4" Type="http://schemas.openxmlformats.org/officeDocument/2006/relationships/image" Target="../media/image3.png"/><Relationship Id="rId9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2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em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9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90.png"/><Relationship Id="rId9" Type="http://schemas.openxmlformats.org/officeDocument/2006/relationships/image" Target="../media/image94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9.png"/><Relationship Id="rId7" Type="http://schemas.openxmlformats.org/officeDocument/2006/relationships/image" Target="../media/image4.png"/><Relationship Id="rId12" Type="http://schemas.openxmlformats.org/officeDocument/2006/relationships/image" Target="../media/image9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95.png"/><Relationship Id="rId5" Type="http://schemas.openxmlformats.org/officeDocument/2006/relationships/image" Target="../media/image2.png"/><Relationship Id="rId10" Type="http://schemas.openxmlformats.org/officeDocument/2006/relationships/image" Target="../media/image93.png"/><Relationship Id="rId4" Type="http://schemas.openxmlformats.org/officeDocument/2006/relationships/image" Target="../media/image90.png"/><Relationship Id="rId9" Type="http://schemas.openxmlformats.org/officeDocument/2006/relationships/image" Target="../media/image9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image" Target="../media/image102.emf"/><Relationship Id="rId3" Type="http://schemas.openxmlformats.org/officeDocument/2006/relationships/image" Target="../media/image2.png"/><Relationship Id="rId7" Type="http://schemas.openxmlformats.org/officeDocument/2006/relationships/image" Target="../media/image96.png"/><Relationship Id="rId12" Type="http://schemas.openxmlformats.org/officeDocument/2006/relationships/image" Target="../media/image10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0.png"/><Relationship Id="rId5" Type="http://schemas.openxmlformats.org/officeDocument/2006/relationships/image" Target="../media/image4.png"/><Relationship Id="rId10" Type="http://schemas.openxmlformats.org/officeDocument/2006/relationships/image" Target="../media/image99.emf"/><Relationship Id="rId4" Type="http://schemas.openxmlformats.org/officeDocument/2006/relationships/image" Target="../media/image3.png"/><Relationship Id="rId9" Type="http://schemas.openxmlformats.org/officeDocument/2006/relationships/image" Target="../media/image98.emf"/><Relationship Id="rId14" Type="http://schemas.openxmlformats.org/officeDocument/2006/relationships/image" Target="../media/image103.e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2.png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13" Type="http://schemas.openxmlformats.org/officeDocument/2006/relationships/image" Target="../media/image110.png"/><Relationship Id="rId18" Type="http://schemas.openxmlformats.org/officeDocument/2006/relationships/image" Target="../media/image115.png"/><Relationship Id="rId3" Type="http://schemas.openxmlformats.org/officeDocument/2006/relationships/image" Target="../media/image106.png"/><Relationship Id="rId7" Type="http://schemas.openxmlformats.org/officeDocument/2006/relationships/image" Target="../media/image5.png"/><Relationship Id="rId12" Type="http://schemas.openxmlformats.org/officeDocument/2006/relationships/image" Target="../media/image109.png"/><Relationship Id="rId17" Type="http://schemas.openxmlformats.org/officeDocument/2006/relationships/image" Target="../media/image114.png"/><Relationship Id="rId2" Type="http://schemas.openxmlformats.org/officeDocument/2006/relationships/notesSlide" Target="../notesSlides/notesSlide44.xml"/><Relationship Id="rId16" Type="http://schemas.openxmlformats.org/officeDocument/2006/relationships/image" Target="../media/image113.png"/><Relationship Id="rId20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08.emf"/><Relationship Id="rId5" Type="http://schemas.openxmlformats.org/officeDocument/2006/relationships/image" Target="../media/image3.png"/><Relationship Id="rId15" Type="http://schemas.openxmlformats.org/officeDocument/2006/relationships/image" Target="../media/image112.png"/><Relationship Id="rId10" Type="http://schemas.openxmlformats.org/officeDocument/2006/relationships/image" Target="../media/image97.png"/><Relationship Id="rId19" Type="http://schemas.openxmlformats.org/officeDocument/2006/relationships/image" Target="../media/image116.png"/><Relationship Id="rId4" Type="http://schemas.openxmlformats.org/officeDocument/2006/relationships/image" Target="../media/image2.png"/><Relationship Id="rId9" Type="http://schemas.openxmlformats.org/officeDocument/2006/relationships/image" Target="../media/image96.png"/><Relationship Id="rId14" Type="http://schemas.openxmlformats.org/officeDocument/2006/relationships/image" Target="../media/image111.sv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emf"/><Relationship Id="rId3" Type="http://schemas.openxmlformats.org/officeDocument/2006/relationships/image" Target="../media/image2.png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emf"/><Relationship Id="rId3" Type="http://schemas.openxmlformats.org/officeDocument/2006/relationships/image" Target="../media/image2.png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0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emf"/><Relationship Id="rId3" Type="http://schemas.openxmlformats.org/officeDocument/2006/relationships/image" Target="../media/image2.png"/><Relationship Id="rId7" Type="http://schemas.openxmlformats.org/officeDocument/2006/relationships/image" Target="../media/image121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2.png"/><Relationship Id="rId7" Type="http://schemas.openxmlformats.org/officeDocument/2006/relationships/image" Target="../media/image10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3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2.png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.emf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0.png"/><Relationship Id="rId3" Type="http://schemas.openxmlformats.org/officeDocument/2006/relationships/image" Target="../media/image2.png"/><Relationship Id="rId7" Type="http://schemas.openxmlformats.org/officeDocument/2006/relationships/image" Target="../media/image12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5.png"/><Relationship Id="rId4" Type="http://schemas.openxmlformats.org/officeDocument/2006/relationships/image" Target="../media/image3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12" Type="http://schemas.openxmlformats.org/officeDocument/2006/relationships/image" Target="../media/image2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20.emf"/><Relationship Id="rId5" Type="http://schemas.openxmlformats.org/officeDocument/2006/relationships/image" Target="../media/image4.png"/><Relationship Id="rId10" Type="http://schemas.openxmlformats.org/officeDocument/2006/relationships/image" Target="../media/image19.emf"/><Relationship Id="rId4" Type="http://schemas.openxmlformats.org/officeDocument/2006/relationships/image" Target="../media/image3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84FD5E89-6A8C-46CC-2CEE-05C40C5105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80"/>
          <a:stretch/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99FAA92-F22F-760B-7A60-6B0E11C7CD4E}"/>
              </a:ext>
            </a:extLst>
          </p:cNvPr>
          <p:cNvSpPr/>
          <p:nvPr/>
        </p:nvSpPr>
        <p:spPr>
          <a:xfrm>
            <a:off x="0" y="0"/>
            <a:ext cx="10146688" cy="68580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0A68B66-3B5F-6CE1-3BAE-74B8E184965D}"/>
              </a:ext>
            </a:extLst>
          </p:cNvPr>
          <p:cNvSpPr txBox="1"/>
          <p:nvPr/>
        </p:nvSpPr>
        <p:spPr>
          <a:xfrm>
            <a:off x="403122" y="2309571"/>
            <a:ext cx="54786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20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20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20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20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20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20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20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20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20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AE6B422-74BA-90A2-8AAD-CC53D29914CC}"/>
              </a:ext>
            </a:extLst>
          </p:cNvPr>
          <p:cNvSpPr txBox="1"/>
          <p:nvPr/>
        </p:nvSpPr>
        <p:spPr>
          <a:xfrm>
            <a:off x="403122" y="3337419"/>
            <a:ext cx="218508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FCC </a:t>
            </a:r>
            <a:r>
              <a:rPr lang="fr-FR" sz="1500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week</a:t>
            </a:r>
            <a:r>
              <a:rPr lang="fr-FR" sz="15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2024 - DATE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2F04B8E-8F53-0D6B-B3D3-6C6CFF56529B}"/>
              </a:ext>
            </a:extLst>
          </p:cNvPr>
          <p:cNvSpPr txBox="1"/>
          <p:nvPr/>
        </p:nvSpPr>
        <p:spPr>
          <a:xfrm>
            <a:off x="403123" y="3950810"/>
            <a:ext cx="4452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Roxana SOOS, Xavier BUFFAT, Angeles FAUS-GOLFE, FCC-</a:t>
            </a:r>
            <a:r>
              <a:rPr lang="fr-FR" sz="15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ee</a:t>
            </a:r>
            <a:r>
              <a:rPr lang="fr-FR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collective </a:t>
            </a:r>
            <a:r>
              <a:rPr lang="fr-FR" sz="15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effects</a:t>
            </a:r>
            <a:r>
              <a:rPr lang="fr-FR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study</a:t>
            </a:r>
            <a:r>
              <a:rPr lang="fr-FR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group</a:t>
            </a:r>
          </a:p>
        </p:txBody>
      </p:sp>
      <p:sp>
        <p:nvSpPr>
          <p:cNvPr id="3" name="Espace réservé du numéro de diapositive 18">
            <a:extLst>
              <a:ext uri="{FF2B5EF4-FFF2-40B4-BE49-F238E27FC236}">
                <a16:creationId xmlns:a16="http://schemas.microsoft.com/office/drawing/2014/main" id="{AD78E64F-EADD-7758-7C27-67FD55CA3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5736" y="6568231"/>
            <a:ext cx="2743200" cy="365125"/>
          </a:xfrm>
        </p:spPr>
        <p:txBody>
          <a:bodyPr/>
          <a:lstStyle/>
          <a:p>
            <a:fld id="{39A98EFD-EAD1-354C-9663-C1EAF02EB37B}" type="slidenum">
              <a:rPr lang="fr-FR" sz="110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fld>
            <a:endParaRPr lang="fr-FR" sz="11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Image 3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9AA5531E-1975-E0B9-21D0-9027DBB70E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215" y="156278"/>
            <a:ext cx="556203" cy="556203"/>
          </a:xfrm>
          <a:prstGeom prst="rect">
            <a:avLst/>
          </a:prstGeom>
        </p:spPr>
      </p:pic>
      <p:pic>
        <p:nvPicPr>
          <p:cNvPr id="5" name="Picture 2" descr="IJCLab (@IJCLab) / X">
            <a:extLst>
              <a:ext uri="{FF2B5EF4-FFF2-40B4-BE49-F238E27FC236}">
                <a16:creationId xmlns:a16="http://schemas.microsoft.com/office/drawing/2014/main" id="{884C41D4-05AC-A66A-A1A9-5FAAF12AB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244" y="175603"/>
            <a:ext cx="505416" cy="50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En Vues">
            <a:extLst>
              <a:ext uri="{FF2B5EF4-FFF2-40B4-BE49-F238E27FC236}">
                <a16:creationId xmlns:a16="http://schemas.microsoft.com/office/drawing/2014/main" id="{C14AF17A-AEED-DB49-E623-20CB904A1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058" y="175603"/>
            <a:ext cx="1426805" cy="48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E7F412C-F468-BD02-47A0-FB840FCC3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31" y="144141"/>
            <a:ext cx="1605315" cy="56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494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10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C09254B-1A78-0D33-C4BB-88B8E5D5B098}"/>
              </a:ext>
            </a:extLst>
          </p:cNvPr>
          <p:cNvSpPr/>
          <p:nvPr/>
        </p:nvSpPr>
        <p:spPr>
          <a:xfrm>
            <a:off x="297926" y="1908787"/>
            <a:ext cx="11596149" cy="46310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39BBE70-A2F1-673D-E1AB-8D8955810804}"/>
              </a:ext>
            </a:extLst>
          </p:cNvPr>
          <p:cNvSpPr/>
          <p:nvPr/>
        </p:nvSpPr>
        <p:spPr>
          <a:xfrm>
            <a:off x="297925" y="1911131"/>
            <a:ext cx="11596149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Linearized coherent flat beam-beam kick</a:t>
            </a:r>
          </a:p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(from Bassetti – Erskine formula)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74D4BCB-0D71-9D77-D88F-2718AF45F3F4}"/>
              </a:ext>
            </a:extLst>
          </p:cNvPr>
          <p:cNvSpPr txBox="1"/>
          <p:nvPr/>
        </p:nvSpPr>
        <p:spPr>
          <a:xfrm rot="5400000">
            <a:off x="11006587" y="2693412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Matrix elements example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42371" y="987307"/>
            <a:ext cx="3113444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9528EE8-E5D7-7826-EA20-E92050A709BA}"/>
              </a:ext>
            </a:extLst>
          </p:cNvPr>
          <p:cNvSpPr txBox="1"/>
          <p:nvPr/>
        </p:nvSpPr>
        <p:spPr>
          <a:xfrm>
            <a:off x="4069341" y="3025436"/>
            <a:ext cx="2339757" cy="258846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What is in the beam-beam model?</a:t>
            </a:r>
          </a:p>
          <a:p>
            <a:endParaRPr lang="en-GB" sz="15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Crossing angle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Drifts (IP -&gt; CP -&gt; IP)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Hourglass effect</a:t>
            </a:r>
          </a:p>
        </p:txBody>
      </p:sp>
      <p:pic>
        <p:nvPicPr>
          <p:cNvPr id="15" name="Image 14" descr="Une image contenant lance&#10;&#10;Description générée automatiquement">
            <a:extLst>
              <a:ext uri="{FF2B5EF4-FFF2-40B4-BE49-F238E27FC236}">
                <a16:creationId xmlns:a16="http://schemas.microsoft.com/office/drawing/2014/main" id="{87F6E021-90C0-22B0-B71C-BBBEE88343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730" y="2816372"/>
            <a:ext cx="3510344" cy="3034917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7838A62E-7907-B9A5-C321-CB881638ACF1}"/>
              </a:ext>
            </a:extLst>
          </p:cNvPr>
          <p:cNvSpPr txBox="1"/>
          <p:nvPr/>
        </p:nvSpPr>
        <p:spPr>
          <a:xfrm>
            <a:off x="-50346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sp>
        <p:nvSpPr>
          <p:cNvPr id="44" name="Signalisation droite 43">
            <a:extLst>
              <a:ext uri="{FF2B5EF4-FFF2-40B4-BE49-F238E27FC236}">
                <a16:creationId xmlns:a16="http://schemas.microsoft.com/office/drawing/2014/main" id="{706C148C-29D2-21ED-3E4E-215B7F1781AD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Signalisation droite 44">
            <a:extLst>
              <a:ext uri="{FF2B5EF4-FFF2-40B4-BE49-F238E27FC236}">
                <a16:creationId xmlns:a16="http://schemas.microsoft.com/office/drawing/2014/main" id="{108567DA-4357-36E9-EF03-276CF677846A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Signalisation droite 48">
            <a:extLst>
              <a:ext uri="{FF2B5EF4-FFF2-40B4-BE49-F238E27FC236}">
                <a16:creationId xmlns:a16="http://schemas.microsoft.com/office/drawing/2014/main" id="{D31D83B2-B536-C3AA-B1D4-D48F2A6C755E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Signalisation droite 49">
            <a:extLst>
              <a:ext uri="{FF2B5EF4-FFF2-40B4-BE49-F238E27FC236}">
                <a16:creationId xmlns:a16="http://schemas.microsoft.com/office/drawing/2014/main" id="{918DF2B9-7CDA-02DD-F76C-D6000555BBCC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Signalisation droite 50">
            <a:extLst>
              <a:ext uri="{FF2B5EF4-FFF2-40B4-BE49-F238E27FC236}">
                <a16:creationId xmlns:a16="http://schemas.microsoft.com/office/drawing/2014/main" id="{C6179FCB-4F32-DC9B-6FD5-B6FE18CEAF02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703BF4C4-BD0C-9E4F-C271-0439FBF715A2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3D512277-C83F-7E4B-00D9-F5A24E74E235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5363" name="Image 15362">
            <a:extLst>
              <a:ext uri="{FF2B5EF4-FFF2-40B4-BE49-F238E27FC236}">
                <a16:creationId xmlns:a16="http://schemas.microsoft.com/office/drawing/2014/main" id="{CFBA9478-3CC3-F3F0-82BD-00F2D351F4A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6006"/>
          <a:stretch/>
        </p:blipFill>
        <p:spPr>
          <a:xfrm>
            <a:off x="6897990" y="2816372"/>
            <a:ext cx="4928690" cy="3309042"/>
          </a:xfrm>
          <a:prstGeom prst="rect">
            <a:avLst/>
          </a:prstGeom>
        </p:spPr>
      </p:pic>
      <p:sp>
        <p:nvSpPr>
          <p:cNvPr id="15365" name="Multiplication 15364">
            <a:extLst>
              <a:ext uri="{FF2B5EF4-FFF2-40B4-BE49-F238E27FC236}">
                <a16:creationId xmlns:a16="http://schemas.microsoft.com/office/drawing/2014/main" id="{1EFEDDD2-C3CC-A00C-26BA-7E573BAA26D6}"/>
              </a:ext>
            </a:extLst>
          </p:cNvPr>
          <p:cNvSpPr/>
          <p:nvPr/>
        </p:nvSpPr>
        <p:spPr>
          <a:xfrm rot="1956304">
            <a:off x="9709770" y="3785491"/>
            <a:ext cx="159729" cy="166826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66" name="Multiplication 15365">
            <a:extLst>
              <a:ext uri="{FF2B5EF4-FFF2-40B4-BE49-F238E27FC236}">
                <a16:creationId xmlns:a16="http://schemas.microsoft.com/office/drawing/2014/main" id="{4E30E49C-26BC-25F4-97F7-08A5BC0D6660}"/>
              </a:ext>
            </a:extLst>
          </p:cNvPr>
          <p:cNvSpPr/>
          <p:nvPr/>
        </p:nvSpPr>
        <p:spPr>
          <a:xfrm rot="1956304">
            <a:off x="9246583" y="4841400"/>
            <a:ext cx="134914" cy="156787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367" name="Connecteur droit 15366">
            <a:extLst>
              <a:ext uri="{FF2B5EF4-FFF2-40B4-BE49-F238E27FC236}">
                <a16:creationId xmlns:a16="http://schemas.microsoft.com/office/drawing/2014/main" id="{766DFEF0-3AC1-4859-4691-AF6CE9713F8A}"/>
              </a:ext>
            </a:extLst>
          </p:cNvPr>
          <p:cNvCxnSpPr>
            <a:cxnSpLocks/>
          </p:cNvCxnSpPr>
          <p:nvPr/>
        </p:nvCxnSpPr>
        <p:spPr>
          <a:xfrm flipH="1">
            <a:off x="8993083" y="3324069"/>
            <a:ext cx="1012898" cy="2352948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8" name="ZoneTexte 15367">
            <a:extLst>
              <a:ext uri="{FF2B5EF4-FFF2-40B4-BE49-F238E27FC236}">
                <a16:creationId xmlns:a16="http://schemas.microsoft.com/office/drawing/2014/main" id="{8D77DB12-34E5-8A77-B520-C2BB6FDF8821}"/>
              </a:ext>
            </a:extLst>
          </p:cNvPr>
          <p:cNvSpPr txBox="1"/>
          <p:nvPr/>
        </p:nvSpPr>
        <p:spPr>
          <a:xfrm>
            <a:off x="7480034" y="2429289"/>
            <a:ext cx="38661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Transverse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kicks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reprensentation</a:t>
            </a:r>
            <a:endParaRPr lang="fr-FR" sz="15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</a:t>
            </a:r>
            <a:r>
              <a:rPr lang="fr-FR" sz="10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Given</a:t>
            </a:r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by Bassetti – Erskine formula) </a:t>
            </a:r>
          </a:p>
        </p:txBody>
      </p:sp>
      <p:sp>
        <p:nvSpPr>
          <p:cNvPr id="15369" name="ZoneTexte 15368">
            <a:extLst>
              <a:ext uri="{FF2B5EF4-FFF2-40B4-BE49-F238E27FC236}">
                <a16:creationId xmlns:a16="http://schemas.microsoft.com/office/drawing/2014/main" id="{4DDB6A0E-86B5-66FF-E6F8-D04771F26126}"/>
              </a:ext>
            </a:extLst>
          </p:cNvPr>
          <p:cNvSpPr txBox="1"/>
          <p:nvPr/>
        </p:nvSpPr>
        <p:spPr>
          <a:xfrm rot="1499358">
            <a:off x="10551425" y="3431712"/>
            <a:ext cx="1038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err="1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Coherent</a:t>
            </a:r>
            <a:r>
              <a:rPr lang="fr-FR" sz="1000" i="1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over all </a:t>
            </a:r>
            <a:r>
              <a:rPr lang="fr-FR" sz="1000" i="1" dirty="0" err="1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particle</a:t>
            </a:r>
            <a:endParaRPr lang="fr-FR" sz="1000" i="1" dirty="0">
              <a:solidFill>
                <a:srgbClr val="1F76B3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370" name="ZoneTexte 15369">
            <a:extLst>
              <a:ext uri="{FF2B5EF4-FFF2-40B4-BE49-F238E27FC236}">
                <a16:creationId xmlns:a16="http://schemas.microsoft.com/office/drawing/2014/main" id="{6EC1DB08-5B9E-288E-A9DD-14771D090AA3}"/>
              </a:ext>
            </a:extLst>
          </p:cNvPr>
          <p:cNvSpPr txBox="1"/>
          <p:nvPr/>
        </p:nvSpPr>
        <p:spPr>
          <a:xfrm rot="2432820">
            <a:off x="7641115" y="5189816"/>
            <a:ext cx="129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err="1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Incoherent</a:t>
            </a:r>
            <a:r>
              <a:rPr lang="fr-FR" sz="1000" i="1" dirty="0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single </a:t>
            </a:r>
            <a:r>
              <a:rPr lang="fr-FR" sz="1000" i="1" dirty="0" err="1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particle</a:t>
            </a:r>
            <a:endParaRPr lang="fr-FR" sz="1000" i="1" dirty="0">
              <a:solidFill>
                <a:srgbClr val="FF7E07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371" name="ZoneTexte 15370">
            <a:extLst>
              <a:ext uri="{FF2B5EF4-FFF2-40B4-BE49-F238E27FC236}">
                <a16:creationId xmlns:a16="http://schemas.microsoft.com/office/drawing/2014/main" id="{ABDEE163-0BC2-F610-70FA-FE5A1555A746}"/>
              </a:ext>
            </a:extLst>
          </p:cNvPr>
          <p:cNvSpPr txBox="1"/>
          <p:nvPr/>
        </p:nvSpPr>
        <p:spPr>
          <a:xfrm rot="16200000">
            <a:off x="4988552" y="4271485"/>
            <a:ext cx="34779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</a:t>
            </a:r>
            <a:r>
              <a:rPr lang="fr-FR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</a:t>
            </a:r>
            <a:r>
              <a:rPr lang="fr-F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</a:t>
            </a:r>
            <a:endParaRPr lang="fr-FR" sz="1000" i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372" name="Rectangle : coins arrondis 15371">
            <a:extLst>
              <a:ext uri="{FF2B5EF4-FFF2-40B4-BE49-F238E27FC236}">
                <a16:creationId xmlns:a16="http://schemas.microsoft.com/office/drawing/2014/main" id="{D654D55B-B9E2-BF98-C440-023992D93B7F}"/>
              </a:ext>
            </a:extLst>
          </p:cNvPr>
          <p:cNvSpPr/>
          <p:nvPr/>
        </p:nvSpPr>
        <p:spPr>
          <a:xfrm rot="1401364">
            <a:off x="9388785" y="3786642"/>
            <a:ext cx="303056" cy="1177081"/>
          </a:xfrm>
          <a:prstGeom prst="roundRect">
            <a:avLst>
              <a:gd name="adj" fmla="val 40904"/>
            </a:avLst>
          </a:prstGeom>
          <a:solidFill>
            <a:srgbClr val="C00000">
              <a:alpha val="5000"/>
            </a:srgbClr>
          </a:solidFill>
          <a:ln w="63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373" name="Picture 2" descr="equation.pdf">
            <a:extLst>
              <a:ext uri="{FF2B5EF4-FFF2-40B4-BE49-F238E27FC236}">
                <a16:creationId xmlns:a16="http://schemas.microsoft.com/office/drawing/2014/main" id="{CA05728A-A329-55C1-0488-01B81A364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726" y="6172049"/>
            <a:ext cx="537665" cy="23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A144DB37-CDD2-5966-A1A1-9AB4EC1CB9FE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6EDCB30D-9DE8-6775-2DD6-57337DB57E51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091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23013D2A-C5CF-C52C-2A6A-DC95D91B071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1727" y="2833998"/>
            <a:ext cx="3587499" cy="310162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11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C09254B-1A78-0D33-C4BB-88B8E5D5B098}"/>
              </a:ext>
            </a:extLst>
          </p:cNvPr>
          <p:cNvSpPr/>
          <p:nvPr/>
        </p:nvSpPr>
        <p:spPr>
          <a:xfrm>
            <a:off x="297926" y="1908787"/>
            <a:ext cx="11596149" cy="46310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39BBE70-A2F1-673D-E1AB-8D8955810804}"/>
              </a:ext>
            </a:extLst>
          </p:cNvPr>
          <p:cNvSpPr/>
          <p:nvPr/>
        </p:nvSpPr>
        <p:spPr>
          <a:xfrm>
            <a:off x="297925" y="1911131"/>
            <a:ext cx="11596149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Linearized coherent flat beam-beam kick</a:t>
            </a:r>
          </a:p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(from Bassetti – Erskine formula)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74D4BCB-0D71-9D77-D88F-2718AF45F3F4}"/>
              </a:ext>
            </a:extLst>
          </p:cNvPr>
          <p:cNvSpPr txBox="1"/>
          <p:nvPr/>
        </p:nvSpPr>
        <p:spPr>
          <a:xfrm rot="5400000">
            <a:off x="11006587" y="2693412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Matrix elements example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42371" y="987307"/>
            <a:ext cx="3113444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04D7506-D48A-8C77-3485-BE4FDCFB76C5}"/>
              </a:ext>
            </a:extLst>
          </p:cNvPr>
          <p:cNvSpPr txBox="1"/>
          <p:nvPr/>
        </p:nvSpPr>
        <p:spPr>
          <a:xfrm>
            <a:off x="-50346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sp>
        <p:nvSpPr>
          <p:cNvPr id="29" name="Signalisation droite 28">
            <a:extLst>
              <a:ext uri="{FF2B5EF4-FFF2-40B4-BE49-F238E27FC236}">
                <a16:creationId xmlns:a16="http://schemas.microsoft.com/office/drawing/2014/main" id="{C7A3C10E-BF3B-F0A8-5399-C3FAEEE93427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Signalisation droite 41">
            <a:extLst>
              <a:ext uri="{FF2B5EF4-FFF2-40B4-BE49-F238E27FC236}">
                <a16:creationId xmlns:a16="http://schemas.microsoft.com/office/drawing/2014/main" id="{7EEE4C06-2712-D287-764A-6F42EEA4DAB0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6FCEAC9C-8F99-938A-47BF-66F1B02E6307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Signalisation droite 43">
            <a:extLst>
              <a:ext uri="{FF2B5EF4-FFF2-40B4-BE49-F238E27FC236}">
                <a16:creationId xmlns:a16="http://schemas.microsoft.com/office/drawing/2014/main" id="{0C326F31-DE58-1534-C83A-542D3AFD8E8F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Signalisation droite 44">
            <a:extLst>
              <a:ext uri="{FF2B5EF4-FFF2-40B4-BE49-F238E27FC236}">
                <a16:creationId xmlns:a16="http://schemas.microsoft.com/office/drawing/2014/main" id="{489E8ABF-6B31-4638-11F4-76B6A9021E03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E54FA3A5-6210-E996-80DA-0025429ABE84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FCBB36D3-1F4C-3A7D-269C-B3E473F2C737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1" name="Image 50">
            <a:extLst>
              <a:ext uri="{FF2B5EF4-FFF2-40B4-BE49-F238E27FC236}">
                <a16:creationId xmlns:a16="http://schemas.microsoft.com/office/drawing/2014/main" id="{9CBC0BD5-5882-6061-98C1-790F5B5A475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6006"/>
          <a:stretch/>
        </p:blipFill>
        <p:spPr>
          <a:xfrm>
            <a:off x="6897990" y="2816372"/>
            <a:ext cx="4928690" cy="3309042"/>
          </a:xfrm>
          <a:prstGeom prst="rect">
            <a:avLst/>
          </a:prstGeom>
        </p:spPr>
      </p:pic>
      <p:sp>
        <p:nvSpPr>
          <p:cNvPr id="53" name="Multiplication 52">
            <a:extLst>
              <a:ext uri="{FF2B5EF4-FFF2-40B4-BE49-F238E27FC236}">
                <a16:creationId xmlns:a16="http://schemas.microsoft.com/office/drawing/2014/main" id="{836CF541-9C43-F528-DF77-E37398D6767B}"/>
              </a:ext>
            </a:extLst>
          </p:cNvPr>
          <p:cNvSpPr/>
          <p:nvPr/>
        </p:nvSpPr>
        <p:spPr>
          <a:xfrm rot="1956304">
            <a:off x="9709770" y="3785491"/>
            <a:ext cx="159729" cy="166826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Multiplication 53">
            <a:extLst>
              <a:ext uri="{FF2B5EF4-FFF2-40B4-BE49-F238E27FC236}">
                <a16:creationId xmlns:a16="http://schemas.microsoft.com/office/drawing/2014/main" id="{4E2FA3D3-D270-0356-9073-D126941FE39E}"/>
              </a:ext>
            </a:extLst>
          </p:cNvPr>
          <p:cNvSpPr/>
          <p:nvPr/>
        </p:nvSpPr>
        <p:spPr>
          <a:xfrm rot="1956304">
            <a:off x="9246583" y="4841400"/>
            <a:ext cx="134914" cy="156787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4CC09B5B-CFDE-916B-91CA-7316B214F1F4}"/>
              </a:ext>
            </a:extLst>
          </p:cNvPr>
          <p:cNvCxnSpPr>
            <a:cxnSpLocks/>
          </p:cNvCxnSpPr>
          <p:nvPr/>
        </p:nvCxnSpPr>
        <p:spPr>
          <a:xfrm flipH="1">
            <a:off x="8993083" y="3324069"/>
            <a:ext cx="1012898" cy="2352948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B102E554-F48A-A666-83AC-DC9330148C7A}"/>
              </a:ext>
            </a:extLst>
          </p:cNvPr>
          <p:cNvSpPr txBox="1"/>
          <p:nvPr/>
        </p:nvSpPr>
        <p:spPr>
          <a:xfrm>
            <a:off x="7480034" y="2429289"/>
            <a:ext cx="38661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Transverse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kicks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reprensentation</a:t>
            </a:r>
            <a:endParaRPr lang="fr-FR" sz="15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</a:t>
            </a:r>
            <a:r>
              <a:rPr lang="fr-FR" sz="10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Given</a:t>
            </a:r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by Bassetti – Erskine formula) 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879011E2-51BB-B9ED-6940-36482CE06DD3}"/>
              </a:ext>
            </a:extLst>
          </p:cNvPr>
          <p:cNvSpPr txBox="1"/>
          <p:nvPr/>
        </p:nvSpPr>
        <p:spPr>
          <a:xfrm rot="1499358">
            <a:off x="10551425" y="3431712"/>
            <a:ext cx="1038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err="1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Coherent</a:t>
            </a:r>
            <a:r>
              <a:rPr lang="fr-FR" sz="1000" i="1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over all </a:t>
            </a:r>
            <a:r>
              <a:rPr lang="fr-FR" sz="1000" i="1" dirty="0" err="1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particle</a:t>
            </a:r>
            <a:endParaRPr lang="fr-FR" sz="1000" i="1" dirty="0">
              <a:solidFill>
                <a:srgbClr val="1F76B3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F0D948E3-3A97-4E1A-B01E-4F5B19AF0F48}"/>
              </a:ext>
            </a:extLst>
          </p:cNvPr>
          <p:cNvSpPr txBox="1"/>
          <p:nvPr/>
        </p:nvSpPr>
        <p:spPr>
          <a:xfrm rot="2432820">
            <a:off x="7641115" y="5189816"/>
            <a:ext cx="129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err="1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Incoherent</a:t>
            </a:r>
            <a:r>
              <a:rPr lang="fr-FR" sz="1000" i="1" dirty="0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single </a:t>
            </a:r>
            <a:r>
              <a:rPr lang="fr-FR" sz="1000" i="1" dirty="0" err="1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particle</a:t>
            </a:r>
            <a:endParaRPr lang="fr-FR" sz="1000" i="1" dirty="0">
              <a:solidFill>
                <a:srgbClr val="FF7E07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748C4FB0-03C8-3F17-6AF5-53A516869809}"/>
              </a:ext>
            </a:extLst>
          </p:cNvPr>
          <p:cNvSpPr txBox="1"/>
          <p:nvPr/>
        </p:nvSpPr>
        <p:spPr>
          <a:xfrm rot="16200000">
            <a:off x="4988552" y="4271485"/>
            <a:ext cx="34779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</a:t>
            </a:r>
            <a:r>
              <a:rPr lang="fr-FR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</a:t>
            </a:r>
            <a:r>
              <a:rPr lang="fr-F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</a:t>
            </a:r>
            <a:endParaRPr lang="fr-FR" sz="1000" i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2" name="Rectangle : coins arrondis 61">
            <a:extLst>
              <a:ext uri="{FF2B5EF4-FFF2-40B4-BE49-F238E27FC236}">
                <a16:creationId xmlns:a16="http://schemas.microsoft.com/office/drawing/2014/main" id="{7D914ACD-DC07-C0D4-F490-01F4C9BC9387}"/>
              </a:ext>
            </a:extLst>
          </p:cNvPr>
          <p:cNvSpPr/>
          <p:nvPr/>
        </p:nvSpPr>
        <p:spPr>
          <a:xfrm rot="1401364">
            <a:off x="9388785" y="3786642"/>
            <a:ext cx="303056" cy="1177081"/>
          </a:xfrm>
          <a:prstGeom prst="roundRect">
            <a:avLst>
              <a:gd name="adj" fmla="val 40904"/>
            </a:avLst>
          </a:prstGeom>
          <a:solidFill>
            <a:srgbClr val="C00000">
              <a:alpha val="5000"/>
            </a:srgbClr>
          </a:solidFill>
          <a:ln w="63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F9EAF675-EB29-1736-0F49-E7D72A82C8FB}"/>
              </a:ext>
            </a:extLst>
          </p:cNvPr>
          <p:cNvSpPr txBox="1"/>
          <p:nvPr/>
        </p:nvSpPr>
        <p:spPr>
          <a:xfrm>
            <a:off x="4069341" y="3025436"/>
            <a:ext cx="2339757" cy="258846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What is in the beam-beam model?</a:t>
            </a:r>
          </a:p>
          <a:p>
            <a:endParaRPr lang="en-GB" sz="15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Crossing angle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Drifts (IP -&gt; CP -&gt; IP)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Hourglass effect</a:t>
            </a:r>
          </a:p>
        </p:txBody>
      </p:sp>
      <p:pic>
        <p:nvPicPr>
          <p:cNvPr id="15361" name="Picture 2" descr="equation.pdf">
            <a:extLst>
              <a:ext uri="{FF2B5EF4-FFF2-40B4-BE49-F238E27FC236}">
                <a16:creationId xmlns:a16="http://schemas.microsoft.com/office/drawing/2014/main" id="{B73CC7A0-9C4F-91BB-4D3B-EEAAF738F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726" y="6172049"/>
            <a:ext cx="537665" cy="23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6D4098F-FC60-61E7-E435-D6B5C8D872E1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978B17E9-76C1-ED5B-945F-8E05E8F714C2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44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Une image contenant ligne&#10;&#10;Description générée automatiquement">
            <a:extLst>
              <a:ext uri="{FF2B5EF4-FFF2-40B4-BE49-F238E27FC236}">
                <a16:creationId xmlns:a16="http://schemas.microsoft.com/office/drawing/2014/main" id="{27DC4333-E97E-A150-9C12-31DEF092515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730" y="2828096"/>
            <a:ext cx="3610231" cy="312127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12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C09254B-1A78-0D33-C4BB-88B8E5D5B098}"/>
              </a:ext>
            </a:extLst>
          </p:cNvPr>
          <p:cNvSpPr/>
          <p:nvPr/>
        </p:nvSpPr>
        <p:spPr>
          <a:xfrm>
            <a:off x="297926" y="1908787"/>
            <a:ext cx="11596149" cy="46310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39BBE70-A2F1-673D-E1AB-8D8955810804}"/>
              </a:ext>
            </a:extLst>
          </p:cNvPr>
          <p:cNvSpPr/>
          <p:nvPr/>
        </p:nvSpPr>
        <p:spPr>
          <a:xfrm>
            <a:off x="297925" y="1911131"/>
            <a:ext cx="11596149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Linearized coherent flat beam-beam kick</a:t>
            </a:r>
          </a:p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(from Bassetti – Erskine formula)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74D4BCB-0D71-9D77-D88F-2718AF45F3F4}"/>
              </a:ext>
            </a:extLst>
          </p:cNvPr>
          <p:cNvSpPr txBox="1"/>
          <p:nvPr/>
        </p:nvSpPr>
        <p:spPr>
          <a:xfrm rot="5400000">
            <a:off x="11006587" y="2693412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Matrix elements example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42371" y="987307"/>
            <a:ext cx="3113444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A96CB4E-38B2-6C61-6611-431642882A7A}"/>
              </a:ext>
            </a:extLst>
          </p:cNvPr>
          <p:cNvSpPr txBox="1"/>
          <p:nvPr/>
        </p:nvSpPr>
        <p:spPr>
          <a:xfrm>
            <a:off x="-50346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sp>
        <p:nvSpPr>
          <p:cNvPr id="29" name="Signalisation droite 28">
            <a:extLst>
              <a:ext uri="{FF2B5EF4-FFF2-40B4-BE49-F238E27FC236}">
                <a16:creationId xmlns:a16="http://schemas.microsoft.com/office/drawing/2014/main" id="{F3AAE7B1-B3B4-13A4-02FD-D3F5017C2B91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Signalisation droite 41">
            <a:extLst>
              <a:ext uri="{FF2B5EF4-FFF2-40B4-BE49-F238E27FC236}">
                <a16:creationId xmlns:a16="http://schemas.microsoft.com/office/drawing/2014/main" id="{073AC41E-E206-57D1-FF20-BB1A9B4E89F7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8B4DB70C-27BE-6D6D-67EF-8562288AAA8D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Signalisation droite 43">
            <a:extLst>
              <a:ext uri="{FF2B5EF4-FFF2-40B4-BE49-F238E27FC236}">
                <a16:creationId xmlns:a16="http://schemas.microsoft.com/office/drawing/2014/main" id="{DF3CFD5B-5C66-A4FE-F2C6-35906EF644EF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Signalisation droite 44">
            <a:extLst>
              <a:ext uri="{FF2B5EF4-FFF2-40B4-BE49-F238E27FC236}">
                <a16:creationId xmlns:a16="http://schemas.microsoft.com/office/drawing/2014/main" id="{DDE4223B-3393-8C7A-ABEF-E55AC2265531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D2922ACD-DBD4-150E-9875-48FEB712FAEF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B08078C4-1736-81C2-6ED9-F0D8F0C28695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1" name="Image 50">
            <a:extLst>
              <a:ext uri="{FF2B5EF4-FFF2-40B4-BE49-F238E27FC236}">
                <a16:creationId xmlns:a16="http://schemas.microsoft.com/office/drawing/2014/main" id="{4A3351B1-3136-E18D-FC49-7D8781797FE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6006"/>
          <a:stretch/>
        </p:blipFill>
        <p:spPr>
          <a:xfrm>
            <a:off x="6897990" y="2816372"/>
            <a:ext cx="4928690" cy="3309042"/>
          </a:xfrm>
          <a:prstGeom prst="rect">
            <a:avLst/>
          </a:prstGeom>
        </p:spPr>
      </p:pic>
      <p:sp>
        <p:nvSpPr>
          <p:cNvPr id="53" name="Multiplication 52">
            <a:extLst>
              <a:ext uri="{FF2B5EF4-FFF2-40B4-BE49-F238E27FC236}">
                <a16:creationId xmlns:a16="http://schemas.microsoft.com/office/drawing/2014/main" id="{70AA484A-2F24-0D60-DDCE-273BDB179B3C}"/>
              </a:ext>
            </a:extLst>
          </p:cNvPr>
          <p:cNvSpPr/>
          <p:nvPr/>
        </p:nvSpPr>
        <p:spPr>
          <a:xfrm rot="1956304">
            <a:off x="9709770" y="3785491"/>
            <a:ext cx="159729" cy="166826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Multiplication 53">
            <a:extLst>
              <a:ext uri="{FF2B5EF4-FFF2-40B4-BE49-F238E27FC236}">
                <a16:creationId xmlns:a16="http://schemas.microsoft.com/office/drawing/2014/main" id="{DED1B3E5-80EC-AEE3-2D3F-7176883270CB}"/>
              </a:ext>
            </a:extLst>
          </p:cNvPr>
          <p:cNvSpPr/>
          <p:nvPr/>
        </p:nvSpPr>
        <p:spPr>
          <a:xfrm rot="1956304">
            <a:off x="9246583" y="4841400"/>
            <a:ext cx="134914" cy="156787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ED61ED46-1966-F1E9-5A42-998D9FE6FF23}"/>
              </a:ext>
            </a:extLst>
          </p:cNvPr>
          <p:cNvCxnSpPr>
            <a:cxnSpLocks/>
          </p:cNvCxnSpPr>
          <p:nvPr/>
        </p:nvCxnSpPr>
        <p:spPr>
          <a:xfrm flipH="1">
            <a:off x="8993083" y="3324069"/>
            <a:ext cx="1012898" cy="2352948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B2523CE1-252D-227D-4E34-35D69BDDB82F}"/>
              </a:ext>
            </a:extLst>
          </p:cNvPr>
          <p:cNvSpPr txBox="1"/>
          <p:nvPr/>
        </p:nvSpPr>
        <p:spPr>
          <a:xfrm>
            <a:off x="7480034" y="2429289"/>
            <a:ext cx="38661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Transverse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kicks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reprensentation</a:t>
            </a:r>
            <a:endParaRPr lang="fr-FR" sz="15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</a:t>
            </a:r>
            <a:r>
              <a:rPr lang="fr-FR" sz="10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Given</a:t>
            </a:r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by Bassetti – Erskine formula) 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7D37E930-88B2-6E79-E7CE-1BAA747C995B}"/>
              </a:ext>
            </a:extLst>
          </p:cNvPr>
          <p:cNvSpPr txBox="1"/>
          <p:nvPr/>
        </p:nvSpPr>
        <p:spPr>
          <a:xfrm rot="1499358">
            <a:off x="10551425" y="3431712"/>
            <a:ext cx="1038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err="1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Coherent</a:t>
            </a:r>
            <a:r>
              <a:rPr lang="fr-FR" sz="1000" i="1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over all </a:t>
            </a:r>
            <a:r>
              <a:rPr lang="fr-FR" sz="1000" i="1" dirty="0" err="1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particle</a:t>
            </a:r>
            <a:endParaRPr lang="fr-FR" sz="1000" i="1" dirty="0">
              <a:solidFill>
                <a:srgbClr val="1F76B3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E5737A43-1485-0862-A8FA-D9D6F419028E}"/>
              </a:ext>
            </a:extLst>
          </p:cNvPr>
          <p:cNvSpPr txBox="1"/>
          <p:nvPr/>
        </p:nvSpPr>
        <p:spPr>
          <a:xfrm rot="2432820">
            <a:off x="7641115" y="5189816"/>
            <a:ext cx="129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err="1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Incoherent</a:t>
            </a:r>
            <a:r>
              <a:rPr lang="fr-FR" sz="1000" i="1" dirty="0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single </a:t>
            </a:r>
            <a:r>
              <a:rPr lang="fr-FR" sz="1000" i="1" dirty="0" err="1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particle</a:t>
            </a:r>
            <a:endParaRPr lang="fr-FR" sz="1000" i="1" dirty="0">
              <a:solidFill>
                <a:srgbClr val="FF7E07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0A829C2A-A9A7-90E1-0256-13AC4226610E}"/>
              </a:ext>
            </a:extLst>
          </p:cNvPr>
          <p:cNvSpPr txBox="1"/>
          <p:nvPr/>
        </p:nvSpPr>
        <p:spPr>
          <a:xfrm rot="16200000">
            <a:off x="4988552" y="4271485"/>
            <a:ext cx="34779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</a:t>
            </a:r>
            <a:r>
              <a:rPr lang="fr-FR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</a:t>
            </a:r>
            <a:r>
              <a:rPr lang="fr-F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</a:t>
            </a:r>
            <a:endParaRPr lang="fr-FR" sz="1000" i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2" name="Rectangle : coins arrondis 61">
            <a:extLst>
              <a:ext uri="{FF2B5EF4-FFF2-40B4-BE49-F238E27FC236}">
                <a16:creationId xmlns:a16="http://schemas.microsoft.com/office/drawing/2014/main" id="{7BCBB63D-4664-519B-0E82-09644A7DE2CA}"/>
              </a:ext>
            </a:extLst>
          </p:cNvPr>
          <p:cNvSpPr/>
          <p:nvPr/>
        </p:nvSpPr>
        <p:spPr>
          <a:xfrm rot="1401364">
            <a:off x="9388785" y="3786642"/>
            <a:ext cx="303056" cy="1177081"/>
          </a:xfrm>
          <a:prstGeom prst="roundRect">
            <a:avLst>
              <a:gd name="adj" fmla="val 40904"/>
            </a:avLst>
          </a:prstGeom>
          <a:solidFill>
            <a:srgbClr val="C00000">
              <a:alpha val="5000"/>
            </a:srgbClr>
          </a:solidFill>
          <a:ln w="63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E8BE5AFA-8442-F41D-B61B-AE4A84BB67AE}"/>
              </a:ext>
            </a:extLst>
          </p:cNvPr>
          <p:cNvSpPr txBox="1"/>
          <p:nvPr/>
        </p:nvSpPr>
        <p:spPr>
          <a:xfrm>
            <a:off x="4069341" y="3025436"/>
            <a:ext cx="2339757" cy="258846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What is in the beam-beam model?</a:t>
            </a:r>
          </a:p>
          <a:p>
            <a:endParaRPr lang="en-GB" sz="15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Crossing angle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Drifts (IP -&gt; CP -&gt; IP)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Hourglass effect</a:t>
            </a:r>
          </a:p>
        </p:txBody>
      </p:sp>
      <p:pic>
        <p:nvPicPr>
          <p:cNvPr id="15361" name="Picture 2" descr="equation.pdf">
            <a:extLst>
              <a:ext uri="{FF2B5EF4-FFF2-40B4-BE49-F238E27FC236}">
                <a16:creationId xmlns:a16="http://schemas.microsoft.com/office/drawing/2014/main" id="{7FCD6AD3-BB96-9CDD-5079-879F502C2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726" y="6172049"/>
            <a:ext cx="537665" cy="23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3094D92D-283E-486A-488B-9E4B22824F25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98F854B6-FEE4-E51F-DC7B-CE15A32A0ECF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012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FAE2EFB8-B4F2-7AD7-DF00-BAA1DBB2796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385" y="2822395"/>
            <a:ext cx="3610233" cy="312127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13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C09254B-1A78-0D33-C4BB-88B8E5D5B098}"/>
              </a:ext>
            </a:extLst>
          </p:cNvPr>
          <p:cNvSpPr/>
          <p:nvPr/>
        </p:nvSpPr>
        <p:spPr>
          <a:xfrm>
            <a:off x="297926" y="1908787"/>
            <a:ext cx="11596149" cy="46310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39BBE70-A2F1-673D-E1AB-8D8955810804}"/>
              </a:ext>
            </a:extLst>
          </p:cNvPr>
          <p:cNvSpPr/>
          <p:nvPr/>
        </p:nvSpPr>
        <p:spPr>
          <a:xfrm>
            <a:off x="297925" y="1911131"/>
            <a:ext cx="11596149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Linearized coherent flat beam-beam kick</a:t>
            </a:r>
          </a:p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(from Bassetti – Erskine formula)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74D4BCB-0D71-9D77-D88F-2718AF45F3F4}"/>
              </a:ext>
            </a:extLst>
          </p:cNvPr>
          <p:cNvSpPr txBox="1"/>
          <p:nvPr/>
        </p:nvSpPr>
        <p:spPr>
          <a:xfrm rot="5400000">
            <a:off x="11006587" y="2693412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Matrix elements example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42371" y="987307"/>
            <a:ext cx="3113444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ECA25A39-DEB9-0C12-580E-9C2EF28FD57E}"/>
              </a:ext>
            </a:extLst>
          </p:cNvPr>
          <p:cNvSpPr txBox="1"/>
          <p:nvPr/>
        </p:nvSpPr>
        <p:spPr>
          <a:xfrm>
            <a:off x="-50346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sp>
        <p:nvSpPr>
          <p:cNvPr id="20" name="Signalisation droite 19">
            <a:extLst>
              <a:ext uri="{FF2B5EF4-FFF2-40B4-BE49-F238E27FC236}">
                <a16:creationId xmlns:a16="http://schemas.microsoft.com/office/drawing/2014/main" id="{2825F877-5218-3C77-A592-87539FAED90D}"/>
              </a:ext>
            </a:extLst>
          </p:cNvPr>
          <p:cNvSpPr/>
          <p:nvPr/>
        </p:nvSpPr>
        <p:spPr>
          <a:xfrm>
            <a:off x="-36315" y="451714"/>
            <a:ext cx="2101286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alisation droite 20">
            <a:extLst>
              <a:ext uri="{FF2B5EF4-FFF2-40B4-BE49-F238E27FC236}">
                <a16:creationId xmlns:a16="http://schemas.microsoft.com/office/drawing/2014/main" id="{D838F2EF-CD14-273C-2E2F-2B5F8A4D9D6D}"/>
              </a:ext>
            </a:extLst>
          </p:cNvPr>
          <p:cNvSpPr/>
          <p:nvPr/>
        </p:nvSpPr>
        <p:spPr>
          <a:xfrm>
            <a:off x="-54483" y="452183"/>
            <a:ext cx="2024089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ignalisation droite 22">
            <a:extLst>
              <a:ext uri="{FF2B5EF4-FFF2-40B4-BE49-F238E27FC236}">
                <a16:creationId xmlns:a16="http://schemas.microsoft.com/office/drawing/2014/main" id="{7FF11A61-8713-C324-F10D-B6A3FB626C8D}"/>
              </a:ext>
            </a:extLst>
          </p:cNvPr>
          <p:cNvSpPr/>
          <p:nvPr/>
        </p:nvSpPr>
        <p:spPr>
          <a:xfrm>
            <a:off x="-60538" y="452905"/>
            <a:ext cx="1933254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ignalisation droite 23">
            <a:extLst>
              <a:ext uri="{FF2B5EF4-FFF2-40B4-BE49-F238E27FC236}">
                <a16:creationId xmlns:a16="http://schemas.microsoft.com/office/drawing/2014/main" id="{C1A21797-7E23-A70A-EB93-920EB706637E}"/>
              </a:ext>
            </a:extLst>
          </p:cNvPr>
          <p:cNvSpPr/>
          <p:nvPr/>
        </p:nvSpPr>
        <p:spPr>
          <a:xfrm>
            <a:off x="-72650" y="453295"/>
            <a:ext cx="1848846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alisation droite 24">
            <a:extLst>
              <a:ext uri="{FF2B5EF4-FFF2-40B4-BE49-F238E27FC236}">
                <a16:creationId xmlns:a16="http://schemas.microsoft.com/office/drawing/2014/main" id="{73AC7688-A42C-4C7A-1F65-45D11C4A81CB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C560EFD-4172-6949-8952-207457EBC193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29" name="Signalisation droite 28">
            <a:extLst>
              <a:ext uri="{FF2B5EF4-FFF2-40B4-BE49-F238E27FC236}">
                <a16:creationId xmlns:a16="http://schemas.microsoft.com/office/drawing/2014/main" id="{22EBABCB-ADC5-61F4-2FE5-80EF55E3F2A9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Signalisation droite 41">
            <a:extLst>
              <a:ext uri="{FF2B5EF4-FFF2-40B4-BE49-F238E27FC236}">
                <a16:creationId xmlns:a16="http://schemas.microsoft.com/office/drawing/2014/main" id="{A681E8E5-24DC-9591-F97B-3441FBB9D0BF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DCEA6F93-12D0-B333-629B-23E477C0BACD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Signalisation droite 43">
            <a:extLst>
              <a:ext uri="{FF2B5EF4-FFF2-40B4-BE49-F238E27FC236}">
                <a16:creationId xmlns:a16="http://schemas.microsoft.com/office/drawing/2014/main" id="{604DBB1D-2AC1-443D-751A-F8DE222065A3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Signalisation droite 44">
            <a:extLst>
              <a:ext uri="{FF2B5EF4-FFF2-40B4-BE49-F238E27FC236}">
                <a16:creationId xmlns:a16="http://schemas.microsoft.com/office/drawing/2014/main" id="{D8954805-73FA-72B6-9D84-F9A39C9A73A6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1AA84058-9957-A89E-D0AE-9D48ECE33507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0D3B4A36-A601-FFCB-75FB-8FFE0C3817DB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1" name="Image 50">
            <a:extLst>
              <a:ext uri="{FF2B5EF4-FFF2-40B4-BE49-F238E27FC236}">
                <a16:creationId xmlns:a16="http://schemas.microsoft.com/office/drawing/2014/main" id="{75F36AFE-5E5F-CCD3-765A-92D0032E0DD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6006"/>
          <a:stretch/>
        </p:blipFill>
        <p:spPr>
          <a:xfrm>
            <a:off x="6897990" y="2816372"/>
            <a:ext cx="4928690" cy="3309042"/>
          </a:xfrm>
          <a:prstGeom prst="rect">
            <a:avLst/>
          </a:prstGeom>
        </p:spPr>
      </p:pic>
      <p:sp>
        <p:nvSpPr>
          <p:cNvPr id="53" name="Multiplication 52">
            <a:extLst>
              <a:ext uri="{FF2B5EF4-FFF2-40B4-BE49-F238E27FC236}">
                <a16:creationId xmlns:a16="http://schemas.microsoft.com/office/drawing/2014/main" id="{11DDFDFA-31B9-34A8-1383-7AEA448CA477}"/>
              </a:ext>
            </a:extLst>
          </p:cNvPr>
          <p:cNvSpPr/>
          <p:nvPr/>
        </p:nvSpPr>
        <p:spPr>
          <a:xfrm rot="1956304">
            <a:off x="9709770" y="3785491"/>
            <a:ext cx="159729" cy="166826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Multiplication 53">
            <a:extLst>
              <a:ext uri="{FF2B5EF4-FFF2-40B4-BE49-F238E27FC236}">
                <a16:creationId xmlns:a16="http://schemas.microsoft.com/office/drawing/2014/main" id="{8F564D08-E7E7-F0E5-6BA4-FBE96DD0E5EC}"/>
              </a:ext>
            </a:extLst>
          </p:cNvPr>
          <p:cNvSpPr/>
          <p:nvPr/>
        </p:nvSpPr>
        <p:spPr>
          <a:xfrm rot="1956304">
            <a:off x="9246583" y="4841400"/>
            <a:ext cx="134914" cy="156787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F5C93B73-8DD5-838A-406A-0ABA1A89EC13}"/>
              </a:ext>
            </a:extLst>
          </p:cNvPr>
          <p:cNvCxnSpPr>
            <a:cxnSpLocks/>
          </p:cNvCxnSpPr>
          <p:nvPr/>
        </p:nvCxnSpPr>
        <p:spPr>
          <a:xfrm flipH="1">
            <a:off x="8993083" y="3324069"/>
            <a:ext cx="1012898" cy="2352948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C91A03C3-3D56-B2C5-FF94-BB7E1605719D}"/>
              </a:ext>
            </a:extLst>
          </p:cNvPr>
          <p:cNvSpPr txBox="1"/>
          <p:nvPr/>
        </p:nvSpPr>
        <p:spPr>
          <a:xfrm>
            <a:off x="7480034" y="2429289"/>
            <a:ext cx="38661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Transverse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kicks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reprensentation</a:t>
            </a:r>
            <a:endParaRPr lang="fr-FR" sz="15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</a:t>
            </a:r>
            <a:r>
              <a:rPr lang="fr-FR" sz="10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Given</a:t>
            </a:r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by Bassetti – Erskine formula) 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9D4E24E2-47D7-9013-3042-002A44D2778B}"/>
              </a:ext>
            </a:extLst>
          </p:cNvPr>
          <p:cNvSpPr txBox="1"/>
          <p:nvPr/>
        </p:nvSpPr>
        <p:spPr>
          <a:xfrm rot="1499358">
            <a:off x="10551425" y="3431712"/>
            <a:ext cx="1038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err="1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Coherent</a:t>
            </a:r>
            <a:r>
              <a:rPr lang="fr-FR" sz="1000" i="1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over all </a:t>
            </a:r>
            <a:r>
              <a:rPr lang="fr-FR" sz="1000" i="1" dirty="0" err="1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particle</a:t>
            </a:r>
            <a:endParaRPr lang="fr-FR" sz="1000" i="1" dirty="0">
              <a:solidFill>
                <a:srgbClr val="1F76B3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2E8F87A1-9E0C-A481-A785-058F0EE340F1}"/>
              </a:ext>
            </a:extLst>
          </p:cNvPr>
          <p:cNvSpPr txBox="1"/>
          <p:nvPr/>
        </p:nvSpPr>
        <p:spPr>
          <a:xfrm rot="2432820">
            <a:off x="7641115" y="5189816"/>
            <a:ext cx="129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err="1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Incoherent</a:t>
            </a:r>
            <a:r>
              <a:rPr lang="fr-FR" sz="1000" i="1" dirty="0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single </a:t>
            </a:r>
            <a:r>
              <a:rPr lang="fr-FR" sz="1000" i="1" dirty="0" err="1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particle</a:t>
            </a:r>
            <a:endParaRPr lang="fr-FR" sz="1000" i="1" dirty="0">
              <a:solidFill>
                <a:srgbClr val="FF7E07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F50900A8-6814-4948-E4E9-9CCDA0F5B14E}"/>
              </a:ext>
            </a:extLst>
          </p:cNvPr>
          <p:cNvSpPr txBox="1"/>
          <p:nvPr/>
        </p:nvSpPr>
        <p:spPr>
          <a:xfrm rot="16200000">
            <a:off x="4988552" y="4271485"/>
            <a:ext cx="34779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</a:t>
            </a:r>
            <a:r>
              <a:rPr lang="fr-FR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</a:t>
            </a:r>
            <a:r>
              <a:rPr lang="fr-F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</a:t>
            </a:r>
            <a:endParaRPr lang="fr-FR" sz="1000" i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2" name="Rectangle : coins arrondis 61">
            <a:extLst>
              <a:ext uri="{FF2B5EF4-FFF2-40B4-BE49-F238E27FC236}">
                <a16:creationId xmlns:a16="http://schemas.microsoft.com/office/drawing/2014/main" id="{B3E931BD-80F6-F8DE-5A6E-430EF7C57545}"/>
              </a:ext>
            </a:extLst>
          </p:cNvPr>
          <p:cNvSpPr/>
          <p:nvPr/>
        </p:nvSpPr>
        <p:spPr>
          <a:xfrm rot="1401364">
            <a:off x="9388785" y="3786642"/>
            <a:ext cx="303056" cy="1177081"/>
          </a:xfrm>
          <a:prstGeom prst="roundRect">
            <a:avLst>
              <a:gd name="adj" fmla="val 40904"/>
            </a:avLst>
          </a:prstGeom>
          <a:solidFill>
            <a:srgbClr val="C00000">
              <a:alpha val="5000"/>
            </a:srgbClr>
          </a:solidFill>
          <a:ln w="63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9BE06FF8-024A-4234-F31C-A647CC2C7174}"/>
              </a:ext>
            </a:extLst>
          </p:cNvPr>
          <p:cNvSpPr txBox="1"/>
          <p:nvPr/>
        </p:nvSpPr>
        <p:spPr>
          <a:xfrm>
            <a:off x="4069341" y="3025436"/>
            <a:ext cx="2339757" cy="258846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What is in the beam-beam model?</a:t>
            </a:r>
          </a:p>
          <a:p>
            <a:endParaRPr lang="en-GB" sz="15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Crossing angle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Drifts (IP -&gt; CP -&gt; IP)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Hourglass effect</a:t>
            </a:r>
          </a:p>
        </p:txBody>
      </p:sp>
      <p:sp>
        <p:nvSpPr>
          <p:cNvPr id="15361" name="ZoneTexte 15360">
            <a:extLst>
              <a:ext uri="{FF2B5EF4-FFF2-40B4-BE49-F238E27FC236}">
                <a16:creationId xmlns:a16="http://schemas.microsoft.com/office/drawing/2014/main" id="{F9FF4FF6-CC87-DF50-FF2D-A738474856BF}"/>
              </a:ext>
            </a:extLst>
          </p:cNvPr>
          <p:cNvSpPr txBox="1"/>
          <p:nvPr/>
        </p:nvSpPr>
        <p:spPr>
          <a:xfrm>
            <a:off x="39458" y="5860396"/>
            <a:ext cx="38661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Disclaimer: </a:t>
            </a:r>
            <a:r>
              <a:rPr lang="fr-FR" sz="10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schematic</a:t>
            </a:r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not 100% </a:t>
            </a:r>
            <a:r>
              <a:rPr lang="fr-FR" sz="10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accurate</a:t>
            </a:r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0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representation</a:t>
            </a:r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  <p:pic>
        <p:nvPicPr>
          <p:cNvPr id="15363" name="Picture 2" descr="equation.pdf">
            <a:extLst>
              <a:ext uri="{FF2B5EF4-FFF2-40B4-BE49-F238E27FC236}">
                <a16:creationId xmlns:a16="http://schemas.microsoft.com/office/drawing/2014/main" id="{27A51D18-CF5B-0FB6-DAA4-BAB408762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726" y="6172049"/>
            <a:ext cx="537665" cy="23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479BEAD-F76A-A30D-168B-80F52FF123C4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404BEA01-167B-6590-8AFD-C4A46D2CBC0E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205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 : coins arrondis 52">
            <a:extLst>
              <a:ext uri="{FF2B5EF4-FFF2-40B4-BE49-F238E27FC236}">
                <a16:creationId xmlns:a16="http://schemas.microsoft.com/office/drawing/2014/main" id="{C83686B9-FBFC-37FC-D8D1-BC675357C2CC}"/>
              </a:ext>
            </a:extLst>
          </p:cNvPr>
          <p:cNvSpPr/>
          <p:nvPr/>
        </p:nvSpPr>
        <p:spPr>
          <a:xfrm>
            <a:off x="4068389" y="3356057"/>
            <a:ext cx="2074278" cy="439828"/>
          </a:xfrm>
          <a:prstGeom prst="roundRect">
            <a:avLst/>
          </a:prstGeom>
          <a:solidFill>
            <a:srgbClr val="FF7E07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 : coins arrondis 54">
            <a:extLst>
              <a:ext uri="{FF2B5EF4-FFF2-40B4-BE49-F238E27FC236}">
                <a16:creationId xmlns:a16="http://schemas.microsoft.com/office/drawing/2014/main" id="{CCE55F47-DB55-FB2E-BDC5-EB6D0E6AF2C8}"/>
              </a:ext>
            </a:extLst>
          </p:cNvPr>
          <p:cNvSpPr/>
          <p:nvPr/>
        </p:nvSpPr>
        <p:spPr>
          <a:xfrm>
            <a:off x="1849486" y="5129254"/>
            <a:ext cx="3399061" cy="1007660"/>
          </a:xfrm>
          <a:prstGeom prst="roundRect">
            <a:avLst/>
          </a:prstGeom>
          <a:solidFill>
            <a:srgbClr val="FFFF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 : coins arrondis 58">
            <a:extLst>
              <a:ext uri="{FF2B5EF4-FFF2-40B4-BE49-F238E27FC236}">
                <a16:creationId xmlns:a16="http://schemas.microsoft.com/office/drawing/2014/main" id="{0C624385-FDA2-3179-9F77-C3EEBFDB18C6}"/>
              </a:ext>
            </a:extLst>
          </p:cNvPr>
          <p:cNvSpPr/>
          <p:nvPr/>
        </p:nvSpPr>
        <p:spPr>
          <a:xfrm>
            <a:off x="1847980" y="4110036"/>
            <a:ext cx="3399061" cy="1007660"/>
          </a:xfrm>
          <a:prstGeom prst="roundRect">
            <a:avLst/>
          </a:prstGeom>
          <a:solidFill>
            <a:srgbClr val="92D05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67" name="Rectangle : coins arrondis 15366">
            <a:extLst>
              <a:ext uri="{FF2B5EF4-FFF2-40B4-BE49-F238E27FC236}">
                <a16:creationId xmlns:a16="http://schemas.microsoft.com/office/drawing/2014/main" id="{392E4E0E-43CB-5724-F8E3-C5ADD66BBB67}"/>
              </a:ext>
            </a:extLst>
          </p:cNvPr>
          <p:cNvSpPr/>
          <p:nvPr/>
        </p:nvSpPr>
        <p:spPr>
          <a:xfrm>
            <a:off x="937747" y="3332611"/>
            <a:ext cx="2965829" cy="476408"/>
          </a:xfrm>
          <a:prstGeom prst="roundRect">
            <a:avLst/>
          </a:prstGeom>
          <a:solidFill>
            <a:srgbClr val="00B0F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14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C09254B-1A78-0D33-C4BB-88B8E5D5B098}"/>
              </a:ext>
            </a:extLst>
          </p:cNvPr>
          <p:cNvSpPr/>
          <p:nvPr/>
        </p:nvSpPr>
        <p:spPr>
          <a:xfrm>
            <a:off x="297926" y="1908787"/>
            <a:ext cx="11596149" cy="46310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39BBE70-A2F1-673D-E1AB-8D8955810804}"/>
              </a:ext>
            </a:extLst>
          </p:cNvPr>
          <p:cNvSpPr/>
          <p:nvPr/>
        </p:nvSpPr>
        <p:spPr>
          <a:xfrm>
            <a:off x="297925" y="1911131"/>
            <a:ext cx="11596149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Linearized coherent flat beam-beam kick</a:t>
            </a:r>
          </a:p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(from Bassetti – Erskine formula)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74D4BCB-0D71-9D77-D88F-2718AF45F3F4}"/>
              </a:ext>
            </a:extLst>
          </p:cNvPr>
          <p:cNvSpPr txBox="1"/>
          <p:nvPr/>
        </p:nvSpPr>
        <p:spPr>
          <a:xfrm rot="5400000">
            <a:off x="11006587" y="2693412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Matrix elements example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42371" y="987307"/>
            <a:ext cx="3113444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BDA92CF-6DAA-FFD1-F8EF-1E800E8E6765}"/>
              </a:ext>
            </a:extLst>
          </p:cNvPr>
          <p:cNvSpPr txBox="1"/>
          <p:nvPr/>
        </p:nvSpPr>
        <p:spPr>
          <a:xfrm>
            <a:off x="12169" y="6578716"/>
            <a:ext cx="64038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[4] K. HIRATA,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Nuclear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Instruments and </a:t>
            </a:r>
            <a:r>
              <a:rPr lang="fr-FR" sz="1000" i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ethods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in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Physics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Research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A269, 7-22 (1988)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5EE3D54A-E799-C3FF-03C1-C37E9FAAA405}"/>
              </a:ext>
            </a:extLst>
          </p:cNvPr>
          <p:cNvSpPr txBox="1"/>
          <p:nvPr/>
        </p:nvSpPr>
        <p:spPr>
          <a:xfrm>
            <a:off x="3985748" y="2414965"/>
            <a:ext cx="4008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0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[4] </a:t>
            </a:r>
            <a:endParaRPr lang="fr-FR" b="1" dirty="0">
              <a:solidFill>
                <a:srgbClr val="C00000"/>
              </a:solidFill>
            </a:endParaRPr>
          </a:p>
        </p:txBody>
      </p:sp>
      <p:pic>
        <p:nvPicPr>
          <p:cNvPr id="45" name="Image 44">
            <a:extLst>
              <a:ext uri="{FF2B5EF4-FFF2-40B4-BE49-F238E27FC236}">
                <a16:creationId xmlns:a16="http://schemas.microsoft.com/office/drawing/2014/main" id="{E50CC1E3-03C0-0066-E787-EBCDF1BF2C8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66097"/>
          <a:stretch/>
        </p:blipFill>
        <p:spPr>
          <a:xfrm>
            <a:off x="756085" y="2538076"/>
            <a:ext cx="5563117" cy="1294389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269E14ED-2105-F8F6-8B15-945A3FD74B8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038" t="34119" r="20133" b="11808"/>
          <a:stretch/>
        </p:blipFill>
        <p:spPr>
          <a:xfrm>
            <a:off x="1741028" y="4055986"/>
            <a:ext cx="3518448" cy="2146534"/>
          </a:xfrm>
          <a:prstGeom prst="rect">
            <a:avLst/>
          </a:prstGeom>
        </p:spPr>
      </p:pic>
      <p:sp>
        <p:nvSpPr>
          <p:cNvPr id="54" name="ZoneTexte 53">
            <a:extLst>
              <a:ext uri="{FF2B5EF4-FFF2-40B4-BE49-F238E27FC236}">
                <a16:creationId xmlns:a16="http://schemas.microsoft.com/office/drawing/2014/main" id="{B7392BE3-8EA4-02F7-0442-21C6A58A0A68}"/>
              </a:ext>
            </a:extLst>
          </p:cNvPr>
          <p:cNvSpPr txBox="1"/>
          <p:nvPr/>
        </p:nvSpPr>
        <p:spPr>
          <a:xfrm>
            <a:off x="4695876" y="3144273"/>
            <a:ext cx="1540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Bassetti – Erskine formula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E526AC0F-74B1-B0B3-FB35-8C88178D95D6}"/>
              </a:ext>
            </a:extLst>
          </p:cNvPr>
          <p:cNvSpPr txBox="1"/>
          <p:nvPr/>
        </p:nvSpPr>
        <p:spPr>
          <a:xfrm>
            <a:off x="4405811" y="6112213"/>
            <a:ext cx="997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chemeClr val="accent4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Coupled forces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03268639-C7A8-78A1-59A7-C2F55D610E8A}"/>
              </a:ext>
            </a:extLst>
          </p:cNvPr>
          <p:cNvSpPr txBox="1"/>
          <p:nvPr/>
        </p:nvSpPr>
        <p:spPr>
          <a:xfrm>
            <a:off x="4439571" y="3898376"/>
            <a:ext cx="9268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rgbClr val="92D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Normal forces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CC5AADB-37DB-6D42-5B47-9A398BA63C93}"/>
              </a:ext>
            </a:extLst>
          </p:cNvPr>
          <p:cNvSpPr txBox="1"/>
          <p:nvPr/>
        </p:nvSpPr>
        <p:spPr>
          <a:xfrm>
            <a:off x="-50346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sp>
        <p:nvSpPr>
          <p:cNvPr id="16" name="Signalisation droite 15">
            <a:extLst>
              <a:ext uri="{FF2B5EF4-FFF2-40B4-BE49-F238E27FC236}">
                <a16:creationId xmlns:a16="http://schemas.microsoft.com/office/drawing/2014/main" id="{7A62CA26-2984-E2D5-F5F1-7BAAB22EBA9B}"/>
              </a:ext>
            </a:extLst>
          </p:cNvPr>
          <p:cNvSpPr/>
          <p:nvPr/>
        </p:nvSpPr>
        <p:spPr>
          <a:xfrm>
            <a:off x="-36315" y="451714"/>
            <a:ext cx="2101286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alisation droite 16">
            <a:extLst>
              <a:ext uri="{FF2B5EF4-FFF2-40B4-BE49-F238E27FC236}">
                <a16:creationId xmlns:a16="http://schemas.microsoft.com/office/drawing/2014/main" id="{362A3833-0DCC-54B1-4B75-7071EF7C66D0}"/>
              </a:ext>
            </a:extLst>
          </p:cNvPr>
          <p:cNvSpPr/>
          <p:nvPr/>
        </p:nvSpPr>
        <p:spPr>
          <a:xfrm>
            <a:off x="-54483" y="452183"/>
            <a:ext cx="2024089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alisation droite 17">
            <a:extLst>
              <a:ext uri="{FF2B5EF4-FFF2-40B4-BE49-F238E27FC236}">
                <a16:creationId xmlns:a16="http://schemas.microsoft.com/office/drawing/2014/main" id="{60F161A4-BF3C-4F12-4686-1B1E02CD4032}"/>
              </a:ext>
            </a:extLst>
          </p:cNvPr>
          <p:cNvSpPr/>
          <p:nvPr/>
        </p:nvSpPr>
        <p:spPr>
          <a:xfrm>
            <a:off x="-60538" y="452905"/>
            <a:ext cx="1933254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ignalisation droite 18">
            <a:extLst>
              <a:ext uri="{FF2B5EF4-FFF2-40B4-BE49-F238E27FC236}">
                <a16:creationId xmlns:a16="http://schemas.microsoft.com/office/drawing/2014/main" id="{161C5192-C033-E8F5-4B9F-0755379AC1B2}"/>
              </a:ext>
            </a:extLst>
          </p:cNvPr>
          <p:cNvSpPr/>
          <p:nvPr/>
        </p:nvSpPr>
        <p:spPr>
          <a:xfrm>
            <a:off x="-72650" y="453295"/>
            <a:ext cx="1848846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alisation droite 19">
            <a:extLst>
              <a:ext uri="{FF2B5EF4-FFF2-40B4-BE49-F238E27FC236}">
                <a16:creationId xmlns:a16="http://schemas.microsoft.com/office/drawing/2014/main" id="{0544AA1C-C64C-E564-FF88-137F3722D8EB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0C356A38-F611-A0AC-71EB-106551D882BB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25" name="Signalisation droite 24">
            <a:extLst>
              <a:ext uri="{FF2B5EF4-FFF2-40B4-BE49-F238E27FC236}">
                <a16:creationId xmlns:a16="http://schemas.microsoft.com/office/drawing/2014/main" id="{98BA66FF-9FD5-0914-750C-D7C0BE68D03D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alisation droite 25">
            <a:extLst>
              <a:ext uri="{FF2B5EF4-FFF2-40B4-BE49-F238E27FC236}">
                <a16:creationId xmlns:a16="http://schemas.microsoft.com/office/drawing/2014/main" id="{58709DBC-F192-96E3-B424-DCE0777BCD8A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alisation droite 26">
            <a:extLst>
              <a:ext uri="{FF2B5EF4-FFF2-40B4-BE49-F238E27FC236}">
                <a16:creationId xmlns:a16="http://schemas.microsoft.com/office/drawing/2014/main" id="{78267720-25E8-BFCD-33AD-AAB0BFEC418F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alisation droite 28">
            <a:extLst>
              <a:ext uri="{FF2B5EF4-FFF2-40B4-BE49-F238E27FC236}">
                <a16:creationId xmlns:a16="http://schemas.microsoft.com/office/drawing/2014/main" id="{C479DC54-162E-0D09-2316-B013CE375E95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69470B34-D99E-D60B-10EE-26E86F7BCA31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51DC7BF7-5C05-EFEB-773D-BC18525C473C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9471A665-C153-BBCF-2064-E3FC5CA7CCA1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1" name="Image 50">
            <a:extLst>
              <a:ext uri="{FF2B5EF4-FFF2-40B4-BE49-F238E27FC236}">
                <a16:creationId xmlns:a16="http://schemas.microsoft.com/office/drawing/2014/main" id="{9690441B-D1BC-6F56-FF30-F32B8C4609F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6006"/>
          <a:stretch/>
        </p:blipFill>
        <p:spPr>
          <a:xfrm>
            <a:off x="6897990" y="2816372"/>
            <a:ext cx="4928690" cy="3309042"/>
          </a:xfrm>
          <a:prstGeom prst="rect">
            <a:avLst/>
          </a:prstGeom>
        </p:spPr>
      </p:pic>
      <p:sp>
        <p:nvSpPr>
          <p:cNvPr id="62" name="Multiplication 61">
            <a:extLst>
              <a:ext uri="{FF2B5EF4-FFF2-40B4-BE49-F238E27FC236}">
                <a16:creationId xmlns:a16="http://schemas.microsoft.com/office/drawing/2014/main" id="{F694D59E-CDB5-94AE-DF9D-9621F5CE3CC3}"/>
              </a:ext>
            </a:extLst>
          </p:cNvPr>
          <p:cNvSpPr/>
          <p:nvPr/>
        </p:nvSpPr>
        <p:spPr>
          <a:xfrm rot="1956304">
            <a:off x="9709770" y="3785491"/>
            <a:ext cx="159729" cy="166826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Multiplication 62">
            <a:extLst>
              <a:ext uri="{FF2B5EF4-FFF2-40B4-BE49-F238E27FC236}">
                <a16:creationId xmlns:a16="http://schemas.microsoft.com/office/drawing/2014/main" id="{1ED4CC02-650C-024B-70A8-197171B423BD}"/>
              </a:ext>
            </a:extLst>
          </p:cNvPr>
          <p:cNvSpPr/>
          <p:nvPr/>
        </p:nvSpPr>
        <p:spPr>
          <a:xfrm rot="1956304">
            <a:off x="9246583" y="4841400"/>
            <a:ext cx="134914" cy="156787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360" name="Connecteur droit 15359">
            <a:extLst>
              <a:ext uri="{FF2B5EF4-FFF2-40B4-BE49-F238E27FC236}">
                <a16:creationId xmlns:a16="http://schemas.microsoft.com/office/drawing/2014/main" id="{2374E3A2-206B-6D6A-DFBF-A765E0C9B4E2}"/>
              </a:ext>
            </a:extLst>
          </p:cNvPr>
          <p:cNvCxnSpPr>
            <a:cxnSpLocks/>
          </p:cNvCxnSpPr>
          <p:nvPr/>
        </p:nvCxnSpPr>
        <p:spPr>
          <a:xfrm flipH="1">
            <a:off x="8993083" y="3324069"/>
            <a:ext cx="1012898" cy="2352948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1" name="ZoneTexte 15360">
            <a:extLst>
              <a:ext uri="{FF2B5EF4-FFF2-40B4-BE49-F238E27FC236}">
                <a16:creationId xmlns:a16="http://schemas.microsoft.com/office/drawing/2014/main" id="{288A26E0-CDAB-B9A4-B000-60F2B76D3D5E}"/>
              </a:ext>
            </a:extLst>
          </p:cNvPr>
          <p:cNvSpPr txBox="1"/>
          <p:nvPr/>
        </p:nvSpPr>
        <p:spPr>
          <a:xfrm>
            <a:off x="7480034" y="2429289"/>
            <a:ext cx="38661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Transverse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kicks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reprensentation</a:t>
            </a:r>
            <a:endParaRPr lang="fr-FR" sz="15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</a:t>
            </a:r>
            <a:r>
              <a:rPr lang="fr-FR" sz="10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Given</a:t>
            </a:r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by Bassetti – Erskine formula) </a:t>
            </a:r>
          </a:p>
        </p:txBody>
      </p:sp>
      <p:sp>
        <p:nvSpPr>
          <p:cNvPr id="15363" name="ZoneTexte 15362">
            <a:extLst>
              <a:ext uri="{FF2B5EF4-FFF2-40B4-BE49-F238E27FC236}">
                <a16:creationId xmlns:a16="http://schemas.microsoft.com/office/drawing/2014/main" id="{A0736023-DC59-00C6-DE6B-216E3DBEA371}"/>
              </a:ext>
            </a:extLst>
          </p:cNvPr>
          <p:cNvSpPr txBox="1"/>
          <p:nvPr/>
        </p:nvSpPr>
        <p:spPr>
          <a:xfrm rot="1499358">
            <a:off x="10551425" y="3431712"/>
            <a:ext cx="1038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err="1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Coherent</a:t>
            </a:r>
            <a:r>
              <a:rPr lang="fr-FR" sz="1000" i="1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over all </a:t>
            </a:r>
            <a:r>
              <a:rPr lang="fr-FR" sz="1000" i="1" dirty="0" err="1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particle</a:t>
            </a:r>
            <a:endParaRPr lang="fr-FR" sz="1000" i="1" dirty="0">
              <a:solidFill>
                <a:srgbClr val="1F76B3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364" name="ZoneTexte 15363">
            <a:extLst>
              <a:ext uri="{FF2B5EF4-FFF2-40B4-BE49-F238E27FC236}">
                <a16:creationId xmlns:a16="http://schemas.microsoft.com/office/drawing/2014/main" id="{70DBCAAE-30FB-B092-EC89-45716EB3737C}"/>
              </a:ext>
            </a:extLst>
          </p:cNvPr>
          <p:cNvSpPr txBox="1"/>
          <p:nvPr/>
        </p:nvSpPr>
        <p:spPr>
          <a:xfrm rot="2432820">
            <a:off x="7641115" y="5189816"/>
            <a:ext cx="129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err="1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Incoherent</a:t>
            </a:r>
            <a:r>
              <a:rPr lang="fr-FR" sz="1000" i="1" dirty="0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single </a:t>
            </a:r>
            <a:r>
              <a:rPr lang="fr-FR" sz="1000" i="1" dirty="0" err="1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particle</a:t>
            </a:r>
            <a:endParaRPr lang="fr-FR" sz="1000" i="1" dirty="0">
              <a:solidFill>
                <a:srgbClr val="FF7E07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365" name="ZoneTexte 15364">
            <a:extLst>
              <a:ext uri="{FF2B5EF4-FFF2-40B4-BE49-F238E27FC236}">
                <a16:creationId xmlns:a16="http://schemas.microsoft.com/office/drawing/2014/main" id="{BC1A6A82-B876-AC28-C478-A30F27F10298}"/>
              </a:ext>
            </a:extLst>
          </p:cNvPr>
          <p:cNvSpPr txBox="1"/>
          <p:nvPr/>
        </p:nvSpPr>
        <p:spPr>
          <a:xfrm rot="16200000">
            <a:off x="4988552" y="4271485"/>
            <a:ext cx="34779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</a:t>
            </a:r>
            <a:r>
              <a:rPr lang="fr-FR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</a:t>
            </a:r>
            <a:r>
              <a:rPr lang="fr-F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</a:t>
            </a:r>
            <a:endParaRPr lang="fr-FR" sz="1000" i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366" name="Rectangle : coins arrondis 15365">
            <a:extLst>
              <a:ext uri="{FF2B5EF4-FFF2-40B4-BE49-F238E27FC236}">
                <a16:creationId xmlns:a16="http://schemas.microsoft.com/office/drawing/2014/main" id="{68B7FBBF-DE6B-F637-CA9D-5A054134BEC8}"/>
              </a:ext>
            </a:extLst>
          </p:cNvPr>
          <p:cNvSpPr/>
          <p:nvPr/>
        </p:nvSpPr>
        <p:spPr>
          <a:xfrm rot="1401364">
            <a:off x="9388785" y="3786642"/>
            <a:ext cx="303056" cy="1177081"/>
          </a:xfrm>
          <a:prstGeom prst="roundRect">
            <a:avLst>
              <a:gd name="adj" fmla="val 40904"/>
            </a:avLst>
          </a:prstGeom>
          <a:solidFill>
            <a:srgbClr val="C00000">
              <a:alpha val="5000"/>
            </a:srgbClr>
          </a:solidFill>
          <a:ln w="63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68" name="ZoneTexte 15367">
            <a:extLst>
              <a:ext uri="{FF2B5EF4-FFF2-40B4-BE49-F238E27FC236}">
                <a16:creationId xmlns:a16="http://schemas.microsoft.com/office/drawing/2014/main" id="{16673C69-86AB-EBF9-2A17-66CA13395C74}"/>
              </a:ext>
            </a:extLst>
          </p:cNvPr>
          <p:cNvSpPr txBox="1"/>
          <p:nvPr/>
        </p:nvSpPr>
        <p:spPr>
          <a:xfrm>
            <a:off x="872114" y="3120827"/>
            <a:ext cx="9605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Coherent force</a:t>
            </a:r>
          </a:p>
        </p:txBody>
      </p:sp>
      <p:pic>
        <p:nvPicPr>
          <p:cNvPr id="13314" name="Picture 2" descr="equation.pdf">
            <a:extLst>
              <a:ext uri="{FF2B5EF4-FFF2-40B4-BE49-F238E27FC236}">
                <a16:creationId xmlns:a16="http://schemas.microsoft.com/office/drawing/2014/main" id="{D2D97C57-D33F-F7B9-1242-5F43D230C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726" y="6172049"/>
            <a:ext cx="537665" cy="23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843DF5FE-46CD-94E1-2C93-B65FB2C6B782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B5C21C47-89BC-7F92-89D1-6F7587BEB4EF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317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 : coins arrondis 52">
            <a:extLst>
              <a:ext uri="{FF2B5EF4-FFF2-40B4-BE49-F238E27FC236}">
                <a16:creationId xmlns:a16="http://schemas.microsoft.com/office/drawing/2014/main" id="{C83686B9-FBFC-37FC-D8D1-BC675357C2CC}"/>
              </a:ext>
            </a:extLst>
          </p:cNvPr>
          <p:cNvSpPr/>
          <p:nvPr/>
        </p:nvSpPr>
        <p:spPr>
          <a:xfrm>
            <a:off x="4068389" y="3356057"/>
            <a:ext cx="2074278" cy="439828"/>
          </a:xfrm>
          <a:prstGeom prst="roundRect">
            <a:avLst/>
          </a:prstGeom>
          <a:solidFill>
            <a:srgbClr val="FF7E07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 : coins arrondis 54">
            <a:extLst>
              <a:ext uri="{FF2B5EF4-FFF2-40B4-BE49-F238E27FC236}">
                <a16:creationId xmlns:a16="http://schemas.microsoft.com/office/drawing/2014/main" id="{CCE55F47-DB55-FB2E-BDC5-EB6D0E6AF2C8}"/>
              </a:ext>
            </a:extLst>
          </p:cNvPr>
          <p:cNvSpPr/>
          <p:nvPr/>
        </p:nvSpPr>
        <p:spPr>
          <a:xfrm>
            <a:off x="1849486" y="5129254"/>
            <a:ext cx="3399061" cy="1007660"/>
          </a:xfrm>
          <a:prstGeom prst="roundRect">
            <a:avLst/>
          </a:prstGeom>
          <a:solidFill>
            <a:srgbClr val="FFFF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 : coins arrondis 58">
            <a:extLst>
              <a:ext uri="{FF2B5EF4-FFF2-40B4-BE49-F238E27FC236}">
                <a16:creationId xmlns:a16="http://schemas.microsoft.com/office/drawing/2014/main" id="{0C624385-FDA2-3179-9F77-C3EEBFDB18C6}"/>
              </a:ext>
            </a:extLst>
          </p:cNvPr>
          <p:cNvSpPr/>
          <p:nvPr/>
        </p:nvSpPr>
        <p:spPr>
          <a:xfrm>
            <a:off x="1847980" y="4110036"/>
            <a:ext cx="3399061" cy="1007660"/>
          </a:xfrm>
          <a:prstGeom prst="roundRect">
            <a:avLst/>
          </a:prstGeom>
          <a:solidFill>
            <a:srgbClr val="92D05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67" name="Rectangle : coins arrondis 15366">
            <a:extLst>
              <a:ext uri="{FF2B5EF4-FFF2-40B4-BE49-F238E27FC236}">
                <a16:creationId xmlns:a16="http://schemas.microsoft.com/office/drawing/2014/main" id="{392E4E0E-43CB-5724-F8E3-C5ADD66BBB67}"/>
              </a:ext>
            </a:extLst>
          </p:cNvPr>
          <p:cNvSpPr/>
          <p:nvPr/>
        </p:nvSpPr>
        <p:spPr>
          <a:xfrm>
            <a:off x="937747" y="3332611"/>
            <a:ext cx="2965829" cy="476408"/>
          </a:xfrm>
          <a:prstGeom prst="roundRect">
            <a:avLst/>
          </a:prstGeom>
          <a:solidFill>
            <a:srgbClr val="00B0F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15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C09254B-1A78-0D33-C4BB-88B8E5D5B098}"/>
              </a:ext>
            </a:extLst>
          </p:cNvPr>
          <p:cNvSpPr/>
          <p:nvPr/>
        </p:nvSpPr>
        <p:spPr>
          <a:xfrm>
            <a:off x="297926" y="1908787"/>
            <a:ext cx="11596149" cy="46310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39BBE70-A2F1-673D-E1AB-8D8955810804}"/>
              </a:ext>
            </a:extLst>
          </p:cNvPr>
          <p:cNvSpPr/>
          <p:nvPr/>
        </p:nvSpPr>
        <p:spPr>
          <a:xfrm>
            <a:off x="297925" y="1911131"/>
            <a:ext cx="11596149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Linearized coherent flat beam-beam kick</a:t>
            </a:r>
          </a:p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(from Bassetti – Erskine formula)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74D4BCB-0D71-9D77-D88F-2718AF45F3F4}"/>
              </a:ext>
            </a:extLst>
          </p:cNvPr>
          <p:cNvSpPr txBox="1"/>
          <p:nvPr/>
        </p:nvSpPr>
        <p:spPr>
          <a:xfrm rot="5400000">
            <a:off x="11006587" y="2693412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Matrix elements example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42371" y="987307"/>
            <a:ext cx="3113444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BDA92CF-6DAA-FFD1-F8EF-1E800E8E6765}"/>
              </a:ext>
            </a:extLst>
          </p:cNvPr>
          <p:cNvSpPr txBox="1"/>
          <p:nvPr/>
        </p:nvSpPr>
        <p:spPr>
          <a:xfrm>
            <a:off x="12169" y="6578716"/>
            <a:ext cx="64038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[4] K. HIRATA,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Nuclear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Instruments and </a:t>
            </a:r>
            <a:r>
              <a:rPr lang="fr-FR" sz="1000" i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ethods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in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Physics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Research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A269, 7-22 (1988)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5EE3D54A-E799-C3FF-03C1-C37E9FAAA405}"/>
              </a:ext>
            </a:extLst>
          </p:cNvPr>
          <p:cNvSpPr txBox="1"/>
          <p:nvPr/>
        </p:nvSpPr>
        <p:spPr>
          <a:xfrm>
            <a:off x="3985748" y="2414965"/>
            <a:ext cx="4008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0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[4] </a:t>
            </a:r>
            <a:endParaRPr lang="fr-FR" b="1" dirty="0">
              <a:solidFill>
                <a:srgbClr val="C00000"/>
              </a:solidFill>
            </a:endParaRPr>
          </a:p>
        </p:txBody>
      </p:sp>
      <p:pic>
        <p:nvPicPr>
          <p:cNvPr id="45" name="Image 44">
            <a:extLst>
              <a:ext uri="{FF2B5EF4-FFF2-40B4-BE49-F238E27FC236}">
                <a16:creationId xmlns:a16="http://schemas.microsoft.com/office/drawing/2014/main" id="{E50CC1E3-03C0-0066-E787-EBCDF1BF2C8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66097"/>
          <a:stretch/>
        </p:blipFill>
        <p:spPr>
          <a:xfrm>
            <a:off x="756085" y="2538076"/>
            <a:ext cx="5563117" cy="1294389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269E14ED-2105-F8F6-8B15-945A3FD74B8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038" t="34119" r="20133" b="11808"/>
          <a:stretch/>
        </p:blipFill>
        <p:spPr>
          <a:xfrm>
            <a:off x="1741028" y="4055986"/>
            <a:ext cx="3518448" cy="2146534"/>
          </a:xfrm>
          <a:prstGeom prst="rect">
            <a:avLst/>
          </a:prstGeom>
        </p:spPr>
      </p:pic>
      <p:sp>
        <p:nvSpPr>
          <p:cNvPr id="54" name="ZoneTexte 53">
            <a:extLst>
              <a:ext uri="{FF2B5EF4-FFF2-40B4-BE49-F238E27FC236}">
                <a16:creationId xmlns:a16="http://schemas.microsoft.com/office/drawing/2014/main" id="{B7392BE3-8EA4-02F7-0442-21C6A58A0A68}"/>
              </a:ext>
            </a:extLst>
          </p:cNvPr>
          <p:cNvSpPr txBox="1"/>
          <p:nvPr/>
        </p:nvSpPr>
        <p:spPr>
          <a:xfrm>
            <a:off x="4695876" y="3144273"/>
            <a:ext cx="1540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Bassetti – Erskine formula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E526AC0F-74B1-B0B3-FB35-8C88178D95D6}"/>
              </a:ext>
            </a:extLst>
          </p:cNvPr>
          <p:cNvSpPr txBox="1"/>
          <p:nvPr/>
        </p:nvSpPr>
        <p:spPr>
          <a:xfrm>
            <a:off x="4405811" y="6112213"/>
            <a:ext cx="997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chemeClr val="accent4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Coupled forces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03268639-C7A8-78A1-59A7-C2F55D610E8A}"/>
              </a:ext>
            </a:extLst>
          </p:cNvPr>
          <p:cNvSpPr txBox="1"/>
          <p:nvPr/>
        </p:nvSpPr>
        <p:spPr>
          <a:xfrm>
            <a:off x="4439571" y="3898376"/>
            <a:ext cx="9268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rgbClr val="92D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Normal forces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CC5AADB-37DB-6D42-5B47-9A398BA63C93}"/>
              </a:ext>
            </a:extLst>
          </p:cNvPr>
          <p:cNvSpPr txBox="1"/>
          <p:nvPr/>
        </p:nvSpPr>
        <p:spPr>
          <a:xfrm>
            <a:off x="-50346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sp>
        <p:nvSpPr>
          <p:cNvPr id="16" name="Signalisation droite 15">
            <a:extLst>
              <a:ext uri="{FF2B5EF4-FFF2-40B4-BE49-F238E27FC236}">
                <a16:creationId xmlns:a16="http://schemas.microsoft.com/office/drawing/2014/main" id="{7A62CA26-2984-E2D5-F5F1-7BAAB22EBA9B}"/>
              </a:ext>
            </a:extLst>
          </p:cNvPr>
          <p:cNvSpPr/>
          <p:nvPr/>
        </p:nvSpPr>
        <p:spPr>
          <a:xfrm>
            <a:off x="-36315" y="451714"/>
            <a:ext cx="2101286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alisation droite 16">
            <a:extLst>
              <a:ext uri="{FF2B5EF4-FFF2-40B4-BE49-F238E27FC236}">
                <a16:creationId xmlns:a16="http://schemas.microsoft.com/office/drawing/2014/main" id="{362A3833-0DCC-54B1-4B75-7071EF7C66D0}"/>
              </a:ext>
            </a:extLst>
          </p:cNvPr>
          <p:cNvSpPr/>
          <p:nvPr/>
        </p:nvSpPr>
        <p:spPr>
          <a:xfrm>
            <a:off x="-54483" y="452183"/>
            <a:ext cx="2024089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alisation droite 17">
            <a:extLst>
              <a:ext uri="{FF2B5EF4-FFF2-40B4-BE49-F238E27FC236}">
                <a16:creationId xmlns:a16="http://schemas.microsoft.com/office/drawing/2014/main" id="{60F161A4-BF3C-4F12-4686-1B1E02CD4032}"/>
              </a:ext>
            </a:extLst>
          </p:cNvPr>
          <p:cNvSpPr/>
          <p:nvPr/>
        </p:nvSpPr>
        <p:spPr>
          <a:xfrm>
            <a:off x="-60538" y="452905"/>
            <a:ext cx="1933254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ignalisation droite 18">
            <a:extLst>
              <a:ext uri="{FF2B5EF4-FFF2-40B4-BE49-F238E27FC236}">
                <a16:creationId xmlns:a16="http://schemas.microsoft.com/office/drawing/2014/main" id="{161C5192-C033-E8F5-4B9F-0755379AC1B2}"/>
              </a:ext>
            </a:extLst>
          </p:cNvPr>
          <p:cNvSpPr/>
          <p:nvPr/>
        </p:nvSpPr>
        <p:spPr>
          <a:xfrm>
            <a:off x="-72650" y="453295"/>
            <a:ext cx="1848846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alisation droite 19">
            <a:extLst>
              <a:ext uri="{FF2B5EF4-FFF2-40B4-BE49-F238E27FC236}">
                <a16:creationId xmlns:a16="http://schemas.microsoft.com/office/drawing/2014/main" id="{0544AA1C-C64C-E564-FF88-137F3722D8EB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0C356A38-F611-A0AC-71EB-106551D882BB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25" name="Signalisation droite 24">
            <a:extLst>
              <a:ext uri="{FF2B5EF4-FFF2-40B4-BE49-F238E27FC236}">
                <a16:creationId xmlns:a16="http://schemas.microsoft.com/office/drawing/2014/main" id="{98BA66FF-9FD5-0914-750C-D7C0BE68D03D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alisation droite 25">
            <a:extLst>
              <a:ext uri="{FF2B5EF4-FFF2-40B4-BE49-F238E27FC236}">
                <a16:creationId xmlns:a16="http://schemas.microsoft.com/office/drawing/2014/main" id="{58709DBC-F192-96E3-B424-DCE0777BCD8A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alisation droite 26">
            <a:extLst>
              <a:ext uri="{FF2B5EF4-FFF2-40B4-BE49-F238E27FC236}">
                <a16:creationId xmlns:a16="http://schemas.microsoft.com/office/drawing/2014/main" id="{78267720-25E8-BFCD-33AD-AAB0BFEC418F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alisation droite 28">
            <a:extLst>
              <a:ext uri="{FF2B5EF4-FFF2-40B4-BE49-F238E27FC236}">
                <a16:creationId xmlns:a16="http://schemas.microsoft.com/office/drawing/2014/main" id="{C479DC54-162E-0D09-2316-B013CE375E95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69470B34-D99E-D60B-10EE-26E86F7BCA31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51DC7BF7-5C05-EFEB-773D-BC18525C473C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9471A665-C153-BBCF-2064-E3FC5CA7CCA1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368" name="ZoneTexte 15367">
            <a:extLst>
              <a:ext uri="{FF2B5EF4-FFF2-40B4-BE49-F238E27FC236}">
                <a16:creationId xmlns:a16="http://schemas.microsoft.com/office/drawing/2014/main" id="{16673C69-86AB-EBF9-2A17-66CA13395C74}"/>
              </a:ext>
            </a:extLst>
          </p:cNvPr>
          <p:cNvSpPr txBox="1"/>
          <p:nvPr/>
        </p:nvSpPr>
        <p:spPr>
          <a:xfrm>
            <a:off x="872114" y="3120827"/>
            <a:ext cx="9605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Coherent force</a:t>
            </a:r>
          </a:p>
        </p:txBody>
      </p:sp>
      <p:pic>
        <p:nvPicPr>
          <p:cNvPr id="37892" name="Picture 4" descr="equation.pdf">
            <a:extLst>
              <a:ext uri="{FF2B5EF4-FFF2-40B4-BE49-F238E27FC236}">
                <a16:creationId xmlns:a16="http://schemas.microsoft.com/office/drawing/2014/main" id="{E5CC6E86-984A-8291-340B-40663F644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7944" y="5009757"/>
            <a:ext cx="782557" cy="215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F282624-BDB3-A864-5E8E-C433F5C3C23A}"/>
              </a:ext>
            </a:extLst>
          </p:cNvPr>
          <p:cNvSpPr/>
          <p:nvPr/>
        </p:nvSpPr>
        <p:spPr>
          <a:xfrm>
            <a:off x="7889536" y="4647606"/>
            <a:ext cx="797263" cy="556458"/>
          </a:xfrm>
          <a:prstGeom prst="roundRect">
            <a:avLst/>
          </a:prstGeom>
          <a:solidFill>
            <a:srgbClr val="92D05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B09AB20D-1AB5-12C2-0B79-663E2A381A28}"/>
              </a:ext>
            </a:extLst>
          </p:cNvPr>
          <p:cNvSpPr/>
          <p:nvPr/>
        </p:nvSpPr>
        <p:spPr>
          <a:xfrm>
            <a:off x="8997945" y="5370401"/>
            <a:ext cx="797263" cy="556458"/>
          </a:xfrm>
          <a:prstGeom prst="roundRect">
            <a:avLst/>
          </a:prstGeom>
          <a:solidFill>
            <a:srgbClr val="92D05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3E2FAE81-1C8A-EECE-E965-E5E6831C3033}"/>
              </a:ext>
            </a:extLst>
          </p:cNvPr>
          <p:cNvSpPr/>
          <p:nvPr/>
        </p:nvSpPr>
        <p:spPr>
          <a:xfrm>
            <a:off x="7889535" y="5353464"/>
            <a:ext cx="797263" cy="556458"/>
          </a:xfrm>
          <a:prstGeom prst="roundRect">
            <a:avLst/>
          </a:prstGeom>
          <a:solidFill>
            <a:srgbClr val="92D05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F61B40DB-C88A-E4E9-89BA-2B16CF73D348}"/>
              </a:ext>
            </a:extLst>
          </p:cNvPr>
          <p:cNvSpPr/>
          <p:nvPr/>
        </p:nvSpPr>
        <p:spPr>
          <a:xfrm>
            <a:off x="8995516" y="4649454"/>
            <a:ext cx="797263" cy="556458"/>
          </a:xfrm>
          <a:prstGeom prst="roundRect">
            <a:avLst/>
          </a:prstGeom>
          <a:solidFill>
            <a:srgbClr val="92D05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890" name="Picture 2" descr="equation.pdf">
            <a:extLst>
              <a:ext uri="{FF2B5EF4-FFF2-40B4-BE49-F238E27FC236}">
                <a16:creationId xmlns:a16="http://schemas.microsoft.com/office/drawing/2014/main" id="{392E08A3-408D-833C-8818-0BD5EDDC4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936" y="4442637"/>
            <a:ext cx="2322670" cy="142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921DCD38-C5A7-CD7E-12AC-F3056E4C812D}"/>
              </a:ext>
            </a:extLst>
          </p:cNvPr>
          <p:cNvSpPr/>
          <p:nvPr/>
        </p:nvSpPr>
        <p:spPr>
          <a:xfrm>
            <a:off x="2935003" y="4299474"/>
            <a:ext cx="5062552" cy="872272"/>
          </a:xfrm>
          <a:prstGeom prst="arc">
            <a:avLst>
              <a:gd name="adj1" fmla="val 15485700"/>
              <a:gd name="adj2" fmla="val 21458778"/>
            </a:avLst>
          </a:prstGeom>
          <a:ln w="38100">
            <a:solidFill>
              <a:srgbClr val="92D050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E5079C09-AA9E-B443-1CBB-F3FB397A511C}"/>
              </a:ext>
            </a:extLst>
          </p:cNvPr>
          <p:cNvSpPr txBox="1"/>
          <p:nvPr/>
        </p:nvSpPr>
        <p:spPr>
          <a:xfrm>
            <a:off x="3813250" y="3319497"/>
            <a:ext cx="4008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0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[4] 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AB65C825-F279-E3C9-E0D9-370813662E18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31" name="Textfeld 1">
            <a:extLst>
              <a:ext uri="{FF2B5EF4-FFF2-40B4-BE49-F238E27FC236}">
                <a16:creationId xmlns:a16="http://schemas.microsoft.com/office/drawing/2014/main" id="{F8CE922C-69F2-3404-7EAA-6926FC5B2050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317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equation.pdf">
            <a:extLst>
              <a:ext uri="{FF2B5EF4-FFF2-40B4-BE49-F238E27FC236}">
                <a16:creationId xmlns:a16="http://schemas.microsoft.com/office/drawing/2014/main" id="{392E08A3-408D-833C-8818-0BD5EDDC4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064" y="3593445"/>
            <a:ext cx="2322670" cy="142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16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C09254B-1A78-0D33-C4BB-88B8E5D5B098}"/>
              </a:ext>
            </a:extLst>
          </p:cNvPr>
          <p:cNvSpPr/>
          <p:nvPr/>
        </p:nvSpPr>
        <p:spPr>
          <a:xfrm>
            <a:off x="297926" y="1908787"/>
            <a:ext cx="11596149" cy="46310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39BBE70-A2F1-673D-E1AB-8D8955810804}"/>
              </a:ext>
            </a:extLst>
          </p:cNvPr>
          <p:cNvSpPr/>
          <p:nvPr/>
        </p:nvSpPr>
        <p:spPr>
          <a:xfrm>
            <a:off x="297925" y="1911131"/>
            <a:ext cx="11596149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Linearized coherent flat beam-beam kick</a:t>
            </a:r>
          </a:p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(from Bassetti – Erskine formula)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74D4BCB-0D71-9D77-D88F-2718AF45F3F4}"/>
              </a:ext>
            </a:extLst>
          </p:cNvPr>
          <p:cNvSpPr txBox="1"/>
          <p:nvPr/>
        </p:nvSpPr>
        <p:spPr>
          <a:xfrm rot="5400000">
            <a:off x="11006587" y="2693412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Matrix elements example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42371" y="987307"/>
            <a:ext cx="3113444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BDA92CF-6DAA-FFD1-F8EF-1E800E8E6765}"/>
              </a:ext>
            </a:extLst>
          </p:cNvPr>
          <p:cNvSpPr txBox="1"/>
          <p:nvPr/>
        </p:nvSpPr>
        <p:spPr>
          <a:xfrm>
            <a:off x="12169" y="6578716"/>
            <a:ext cx="64038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[4] K. HIRATA,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Nuclear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Instruments and </a:t>
            </a:r>
            <a:r>
              <a:rPr lang="fr-FR" sz="1000" i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ethods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in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Physics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Research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A269, 7-22 (1988)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CC5AADB-37DB-6D42-5B47-9A398BA63C93}"/>
              </a:ext>
            </a:extLst>
          </p:cNvPr>
          <p:cNvSpPr txBox="1"/>
          <p:nvPr/>
        </p:nvSpPr>
        <p:spPr>
          <a:xfrm>
            <a:off x="-50346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sp>
        <p:nvSpPr>
          <p:cNvPr id="16" name="Signalisation droite 15">
            <a:extLst>
              <a:ext uri="{FF2B5EF4-FFF2-40B4-BE49-F238E27FC236}">
                <a16:creationId xmlns:a16="http://schemas.microsoft.com/office/drawing/2014/main" id="{7A62CA26-2984-E2D5-F5F1-7BAAB22EBA9B}"/>
              </a:ext>
            </a:extLst>
          </p:cNvPr>
          <p:cNvSpPr/>
          <p:nvPr/>
        </p:nvSpPr>
        <p:spPr>
          <a:xfrm>
            <a:off x="-36315" y="451714"/>
            <a:ext cx="2101286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alisation droite 16">
            <a:extLst>
              <a:ext uri="{FF2B5EF4-FFF2-40B4-BE49-F238E27FC236}">
                <a16:creationId xmlns:a16="http://schemas.microsoft.com/office/drawing/2014/main" id="{362A3833-0DCC-54B1-4B75-7071EF7C66D0}"/>
              </a:ext>
            </a:extLst>
          </p:cNvPr>
          <p:cNvSpPr/>
          <p:nvPr/>
        </p:nvSpPr>
        <p:spPr>
          <a:xfrm>
            <a:off x="-54483" y="452183"/>
            <a:ext cx="2024089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alisation droite 17">
            <a:extLst>
              <a:ext uri="{FF2B5EF4-FFF2-40B4-BE49-F238E27FC236}">
                <a16:creationId xmlns:a16="http://schemas.microsoft.com/office/drawing/2014/main" id="{60F161A4-BF3C-4F12-4686-1B1E02CD4032}"/>
              </a:ext>
            </a:extLst>
          </p:cNvPr>
          <p:cNvSpPr/>
          <p:nvPr/>
        </p:nvSpPr>
        <p:spPr>
          <a:xfrm>
            <a:off x="-60538" y="452905"/>
            <a:ext cx="1933254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ignalisation droite 18">
            <a:extLst>
              <a:ext uri="{FF2B5EF4-FFF2-40B4-BE49-F238E27FC236}">
                <a16:creationId xmlns:a16="http://schemas.microsoft.com/office/drawing/2014/main" id="{161C5192-C033-E8F5-4B9F-0755379AC1B2}"/>
              </a:ext>
            </a:extLst>
          </p:cNvPr>
          <p:cNvSpPr/>
          <p:nvPr/>
        </p:nvSpPr>
        <p:spPr>
          <a:xfrm>
            <a:off x="-72650" y="453295"/>
            <a:ext cx="1848846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alisation droite 19">
            <a:extLst>
              <a:ext uri="{FF2B5EF4-FFF2-40B4-BE49-F238E27FC236}">
                <a16:creationId xmlns:a16="http://schemas.microsoft.com/office/drawing/2014/main" id="{0544AA1C-C64C-E564-FF88-137F3722D8EB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0C356A38-F611-A0AC-71EB-106551D882BB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25" name="Signalisation droite 24">
            <a:extLst>
              <a:ext uri="{FF2B5EF4-FFF2-40B4-BE49-F238E27FC236}">
                <a16:creationId xmlns:a16="http://schemas.microsoft.com/office/drawing/2014/main" id="{98BA66FF-9FD5-0914-750C-D7C0BE68D03D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alisation droite 25">
            <a:extLst>
              <a:ext uri="{FF2B5EF4-FFF2-40B4-BE49-F238E27FC236}">
                <a16:creationId xmlns:a16="http://schemas.microsoft.com/office/drawing/2014/main" id="{58709DBC-F192-96E3-B424-DCE0777BCD8A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alisation droite 26">
            <a:extLst>
              <a:ext uri="{FF2B5EF4-FFF2-40B4-BE49-F238E27FC236}">
                <a16:creationId xmlns:a16="http://schemas.microsoft.com/office/drawing/2014/main" id="{78267720-25E8-BFCD-33AD-AAB0BFEC418F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alisation droite 28">
            <a:extLst>
              <a:ext uri="{FF2B5EF4-FFF2-40B4-BE49-F238E27FC236}">
                <a16:creationId xmlns:a16="http://schemas.microsoft.com/office/drawing/2014/main" id="{C479DC54-162E-0D09-2316-B013CE375E95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69470B34-D99E-D60B-10EE-26E86F7BCA31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51DC7BF7-5C05-EFEB-773D-BC18525C473C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9471A665-C153-BBCF-2064-E3FC5CA7CCA1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B09AB20D-1AB5-12C2-0B79-663E2A381A28}"/>
              </a:ext>
            </a:extLst>
          </p:cNvPr>
          <p:cNvSpPr/>
          <p:nvPr/>
        </p:nvSpPr>
        <p:spPr>
          <a:xfrm>
            <a:off x="6470402" y="4315555"/>
            <a:ext cx="2348871" cy="761555"/>
          </a:xfrm>
          <a:prstGeom prst="roundRect">
            <a:avLst/>
          </a:prstGeom>
          <a:solidFill>
            <a:srgbClr val="FF0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F61B40DB-C88A-E4E9-89BA-2B16CF73D348}"/>
              </a:ext>
            </a:extLst>
          </p:cNvPr>
          <p:cNvSpPr/>
          <p:nvPr/>
        </p:nvSpPr>
        <p:spPr>
          <a:xfrm>
            <a:off x="6483504" y="3529614"/>
            <a:ext cx="2322669" cy="761555"/>
          </a:xfrm>
          <a:prstGeom prst="roundRect">
            <a:avLst/>
          </a:prstGeom>
          <a:solidFill>
            <a:srgbClr val="00B0F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31F1C62-CF84-F48F-9C70-31260539293E}"/>
              </a:ext>
            </a:extLst>
          </p:cNvPr>
          <p:cNvSpPr txBox="1"/>
          <p:nvPr/>
        </p:nvSpPr>
        <p:spPr>
          <a:xfrm>
            <a:off x="8054846" y="3228114"/>
            <a:ext cx="80342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i="1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 1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960C2D-610B-94AC-2D1C-905434F2417D}"/>
              </a:ext>
            </a:extLst>
          </p:cNvPr>
          <p:cNvSpPr txBox="1"/>
          <p:nvPr/>
        </p:nvSpPr>
        <p:spPr>
          <a:xfrm>
            <a:off x="8003024" y="5065387"/>
            <a:ext cx="8162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i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 2</a:t>
            </a:r>
          </a:p>
        </p:txBody>
      </p:sp>
      <p:pic>
        <p:nvPicPr>
          <p:cNvPr id="39938" name="Picture 2" descr="equation.pdf">
            <a:extLst>
              <a:ext uri="{FF2B5EF4-FFF2-40B4-BE49-F238E27FC236}">
                <a16:creationId xmlns:a16="http://schemas.microsoft.com/office/drawing/2014/main" id="{ACFE370F-C5A9-A398-0D53-B8BC769E9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531" y="3576600"/>
            <a:ext cx="637907" cy="142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0" name="Picture 4" descr="equation.pdf">
            <a:extLst>
              <a:ext uri="{FF2B5EF4-FFF2-40B4-BE49-F238E27FC236}">
                <a16:creationId xmlns:a16="http://schemas.microsoft.com/office/drawing/2014/main" id="{27731835-A987-3EAD-C1F6-8A30D96D9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350" y="4210927"/>
            <a:ext cx="259220" cy="10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2" name="Picture 6" descr="equation.pdf">
            <a:extLst>
              <a:ext uri="{FF2B5EF4-FFF2-40B4-BE49-F238E27FC236}">
                <a16:creationId xmlns:a16="http://schemas.microsoft.com/office/drawing/2014/main" id="{AF994E67-66D7-07AE-5498-C857BD902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002" y="3593445"/>
            <a:ext cx="2227758" cy="140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4BDD4A4-F1FC-2744-A6B8-B3DC54E7CBDA}"/>
              </a:ext>
            </a:extLst>
          </p:cNvPr>
          <p:cNvSpPr txBox="1"/>
          <p:nvPr/>
        </p:nvSpPr>
        <p:spPr>
          <a:xfrm>
            <a:off x="2670907" y="2728703"/>
            <a:ext cx="63357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Simple case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with</a:t>
            </a:r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the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</a:t>
            </a:r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</a:t>
            </a:r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</a:t>
            </a:r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applied</a:t>
            </a:r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to the horizontal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space</a:t>
            </a:r>
            <a:endParaRPr lang="fr-FR" sz="1000" i="1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3708B0BE-A1C7-4802-3BB7-B56A0360E134}"/>
                  </a:ext>
                </a:extLst>
              </p:cNvPr>
              <p:cNvSpPr txBox="1"/>
              <p:nvPr/>
            </p:nvSpPr>
            <p:spPr>
              <a:xfrm>
                <a:off x="2361071" y="5576833"/>
                <a:ext cx="6955444" cy="341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500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This can </a:t>
                </a:r>
                <a:r>
                  <a:rPr lang="fr-FR" sz="1500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be</a:t>
                </a:r>
                <a:r>
                  <a:rPr lang="fr-FR" sz="1500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fr-FR" sz="1500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generalized</a:t>
                </a:r>
                <a:r>
                  <a:rPr lang="fr-FR" sz="1500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to the vertical </a:t>
                </a:r>
                <a:r>
                  <a:rPr lang="fr-FR" sz="1500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space</a:t>
                </a:r>
                <a:r>
                  <a:rPr lang="fr-FR" sz="1500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and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 dirty="0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500" b="0" i="1" dirty="0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𝑁</m:t>
                        </m:r>
                      </m:e>
                      <m:sub>
                        <m:r>
                          <a:rPr lang="fr-FR" sz="1500" i="1" dirty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𝑠𝑙𝑖𝑐𝑒</m:t>
                        </m:r>
                      </m:sub>
                    </m:sSub>
                  </m:oMath>
                </a14:m>
                <a:r>
                  <a:rPr lang="fr-FR" sz="1500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i="1" dirty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500" i="1" dirty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𝑁</m:t>
                        </m:r>
                      </m:e>
                      <m:sub>
                        <m:r>
                          <a:rPr lang="fr-CH" sz="1500" b="0" i="1" dirty="0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𝑟𝑖𝑛𝑔</m:t>
                        </m:r>
                      </m:sub>
                    </m:sSub>
                  </m:oMath>
                </a14:m>
                <a:r>
                  <a:rPr lang="fr-FR" sz="1500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fr-FR" sz="1500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mesh</a:t>
                </a:r>
                <a:r>
                  <a:rPr lang="fr-FR" sz="1500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fr-FR" sz="1500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elements</a:t>
                </a:r>
                <a:r>
                  <a:rPr lang="fr-FR" sz="1500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.</a:t>
                </a:r>
                <a:endParaRPr lang="fr-FR" sz="1000" i="1" dirty="0">
                  <a:solidFill>
                    <a:srgbClr val="12165C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3708B0BE-A1C7-4802-3BB7-B56A0360E1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1071" y="5576833"/>
                <a:ext cx="6955444" cy="341888"/>
              </a:xfrm>
              <a:prstGeom prst="rect">
                <a:avLst/>
              </a:prstGeom>
              <a:blipFill>
                <a:blip r:embed="rId11"/>
                <a:stretch>
                  <a:fillRect t="-10714" b="-71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>
            <a:extLst>
              <a:ext uri="{FF2B5EF4-FFF2-40B4-BE49-F238E27FC236}">
                <a16:creationId xmlns:a16="http://schemas.microsoft.com/office/drawing/2014/main" id="{78C4D7E9-6547-4A04-64E0-83F79155621D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30" name="Textfeld 1">
            <a:extLst>
              <a:ext uri="{FF2B5EF4-FFF2-40B4-BE49-F238E27FC236}">
                <a16:creationId xmlns:a16="http://schemas.microsoft.com/office/drawing/2014/main" id="{742FB426-B760-A431-1BB9-8E5D5B0AC5D6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396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17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72CAA82C-5899-11E4-D7D0-C699829D9841}"/>
              </a:ext>
            </a:extLst>
          </p:cNvPr>
          <p:cNvSpPr txBox="1">
            <a:spLocks/>
          </p:cNvSpPr>
          <p:nvPr/>
        </p:nvSpPr>
        <p:spPr>
          <a:xfrm>
            <a:off x="45628" y="1040275"/>
            <a:ext cx="4023000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dirty="0" err="1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XSuite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versus mode analysis algorithm </a:t>
            </a:r>
          </a:p>
        </p:txBody>
      </p:sp>
      <p:sp>
        <p:nvSpPr>
          <p:cNvPr id="14" name="Signalisation droite 13">
            <a:extLst>
              <a:ext uri="{FF2B5EF4-FFF2-40B4-BE49-F238E27FC236}">
                <a16:creationId xmlns:a16="http://schemas.microsoft.com/office/drawing/2014/main" id="{26EF270C-F7B3-411F-9011-3F6DF61F9D5F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alisation droite 14">
            <a:extLst>
              <a:ext uri="{FF2B5EF4-FFF2-40B4-BE49-F238E27FC236}">
                <a16:creationId xmlns:a16="http://schemas.microsoft.com/office/drawing/2014/main" id="{A99B5469-9922-EC52-0F1F-3A7497BE7972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alisation droite 15">
            <a:extLst>
              <a:ext uri="{FF2B5EF4-FFF2-40B4-BE49-F238E27FC236}">
                <a16:creationId xmlns:a16="http://schemas.microsoft.com/office/drawing/2014/main" id="{98A2D383-1B7C-ABE5-1A80-698695EAEB37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alisation droite 16">
            <a:extLst>
              <a:ext uri="{FF2B5EF4-FFF2-40B4-BE49-F238E27FC236}">
                <a16:creationId xmlns:a16="http://schemas.microsoft.com/office/drawing/2014/main" id="{C25E0C8E-74B9-AA5B-56C4-B094672858C6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alisation droite 17">
            <a:extLst>
              <a:ext uri="{FF2B5EF4-FFF2-40B4-BE49-F238E27FC236}">
                <a16:creationId xmlns:a16="http://schemas.microsoft.com/office/drawing/2014/main" id="{73E78AEA-CBF9-B248-033B-9574D55177C6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1598436-BA1D-105E-8C51-E60E395974EA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3C31E46-89E9-5866-66AD-6C4AD04CDB71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C3BAB7A4-7FA6-2F29-BD32-6674B118AA6B}"/>
              </a:ext>
            </a:extLst>
          </p:cNvPr>
          <p:cNvSpPr/>
          <p:nvPr/>
        </p:nvSpPr>
        <p:spPr>
          <a:xfrm>
            <a:off x="408673" y="1372135"/>
            <a:ext cx="6946155" cy="5207420"/>
          </a:xfrm>
          <a:prstGeom prst="roundRect">
            <a:avLst/>
          </a:prstGeom>
          <a:solidFill>
            <a:srgbClr val="0070C0">
              <a:alpha val="1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AF0E701D-59BA-3564-8DFF-F98D713FBD58}"/>
              </a:ext>
            </a:extLst>
          </p:cNvPr>
          <p:cNvSpPr/>
          <p:nvPr/>
        </p:nvSpPr>
        <p:spPr>
          <a:xfrm>
            <a:off x="5168997" y="1372135"/>
            <a:ext cx="6547132" cy="5214502"/>
          </a:xfrm>
          <a:prstGeom prst="roundRect">
            <a:avLst/>
          </a:prstGeom>
          <a:solidFill>
            <a:srgbClr val="FF0000">
              <a:alpha val="1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7E42E72-B534-9AAF-2738-422284AC239C}"/>
              </a:ext>
            </a:extLst>
          </p:cNvPr>
          <p:cNvSpPr txBox="1"/>
          <p:nvPr/>
        </p:nvSpPr>
        <p:spPr>
          <a:xfrm>
            <a:off x="5200246" y="3160237"/>
            <a:ext cx="2141954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Study of BOTH wakefields and </a:t>
            </a:r>
          </a:p>
          <a:p>
            <a:pPr algn="ctr"/>
            <a:r>
              <a:rPr lang="en-GB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 interactions possible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508501D-8196-31B9-5EB6-612BA32EF0BC}"/>
              </a:ext>
            </a:extLst>
          </p:cNvPr>
          <p:cNvSpPr txBox="1"/>
          <p:nvPr/>
        </p:nvSpPr>
        <p:spPr>
          <a:xfrm>
            <a:off x="2759157" y="1485543"/>
            <a:ext cx="13965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rgbClr val="313E48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Xsuite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D794F07-C11F-3FD2-EDA1-376A49CA8313}"/>
              </a:ext>
            </a:extLst>
          </p:cNvPr>
          <p:cNvSpPr txBox="1"/>
          <p:nvPr/>
        </p:nvSpPr>
        <p:spPr>
          <a:xfrm>
            <a:off x="7945692" y="1555148"/>
            <a:ext cx="28714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rgbClr val="313E48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CMM</a:t>
            </a:r>
            <a:r>
              <a:rPr lang="en-GB" sz="3000" b="1" baseline="30000" dirty="0">
                <a:solidFill>
                  <a:srgbClr val="313E48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*</a:t>
            </a:r>
            <a:endParaRPr lang="en-GB" sz="3000" b="1" dirty="0">
              <a:solidFill>
                <a:srgbClr val="313E48"/>
              </a:solidFill>
              <a:latin typeface="Segoe UI Black" panose="020F0502020204030204" pitchFamily="34" charset="0"/>
              <a:cs typeface="Segoe UI Black" panose="020F0502020204030204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22283E3-859D-8929-42AD-A1EF6601BC2C}"/>
              </a:ext>
            </a:extLst>
          </p:cNvPr>
          <p:cNvSpPr txBox="1"/>
          <p:nvPr/>
        </p:nvSpPr>
        <p:spPr>
          <a:xfrm>
            <a:off x="882053" y="2046760"/>
            <a:ext cx="20571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313E48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Output: </a:t>
            </a:r>
          </a:p>
          <a:p>
            <a:r>
              <a:rPr lang="en-GB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Turn by turn parameters of the particles in the beam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722F8069-64FE-EA24-DBBD-ADA2CFF96059}"/>
              </a:ext>
            </a:extLst>
          </p:cNvPr>
          <p:cNvSpPr txBox="1"/>
          <p:nvPr/>
        </p:nvSpPr>
        <p:spPr>
          <a:xfrm>
            <a:off x="7699531" y="2119912"/>
            <a:ext cx="2219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313E48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Output: </a:t>
            </a:r>
          </a:p>
          <a:p>
            <a:r>
              <a:rPr lang="en-GB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Eigenvalues</a:t>
            </a:r>
          </a:p>
          <a:p>
            <a:r>
              <a:rPr lang="en-GB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  <a:sym typeface="Wingdings" pitchFamily="2" charset="2"/>
              </a:rPr>
              <a:t></a:t>
            </a:r>
          </a:p>
          <a:p>
            <a:r>
              <a:rPr lang="en-GB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  <a:sym typeface="Wingdings" pitchFamily="2" charset="2"/>
              </a:rPr>
              <a:t>tunes and growth rates</a:t>
            </a:r>
            <a:endParaRPr lang="en-GB" dirty="0">
              <a:solidFill>
                <a:srgbClr val="313E48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3071296-504E-6C6A-C912-5BA98B7EEFF6}"/>
              </a:ext>
            </a:extLst>
          </p:cNvPr>
          <p:cNvSpPr txBox="1"/>
          <p:nvPr/>
        </p:nvSpPr>
        <p:spPr>
          <a:xfrm>
            <a:off x="7739262" y="3749648"/>
            <a:ext cx="26933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313E48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Advantages:</a:t>
            </a:r>
          </a:p>
          <a:p>
            <a:r>
              <a:rPr lang="en-GB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We can see all oscillation modes and the growth rates quickly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693E42AD-AA85-763A-2EF4-DCCF919C880E}"/>
              </a:ext>
            </a:extLst>
          </p:cNvPr>
          <p:cNvSpPr txBox="1"/>
          <p:nvPr/>
        </p:nvSpPr>
        <p:spPr>
          <a:xfrm>
            <a:off x="9479690" y="6611779"/>
            <a:ext cx="2950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i="1" baseline="30000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*</a:t>
            </a:r>
            <a:r>
              <a:rPr lang="en-GB" sz="1500" i="1" u="sng" baseline="30000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</a:t>
            </a:r>
            <a:r>
              <a:rPr lang="en-GB" sz="1500" i="1" baseline="30000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irculant </a:t>
            </a:r>
            <a:r>
              <a:rPr lang="en-GB" sz="1500" i="1" u="sng" baseline="30000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</a:t>
            </a:r>
            <a:r>
              <a:rPr lang="en-GB" sz="1500" i="1" baseline="30000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atrix </a:t>
            </a:r>
            <a:r>
              <a:rPr lang="en-GB" sz="1500" i="1" u="sng" baseline="30000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</a:t>
            </a:r>
            <a:r>
              <a:rPr lang="en-GB" sz="1500" i="1" baseline="30000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odel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BFC21D8C-8B8B-9C85-B997-8E9B2731135F}"/>
              </a:ext>
            </a:extLst>
          </p:cNvPr>
          <p:cNvSpPr txBox="1"/>
          <p:nvPr/>
        </p:nvSpPr>
        <p:spPr>
          <a:xfrm>
            <a:off x="7746603" y="5117622"/>
            <a:ext cx="32696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313E48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Drawbacks:</a:t>
            </a:r>
          </a:p>
          <a:p>
            <a:r>
              <a:rPr lang="en-GB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model, cannot show non-linear effects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6BEA07E-77B1-C62B-B223-2EC395706923}"/>
              </a:ext>
            </a:extLst>
          </p:cNvPr>
          <p:cNvSpPr txBox="1"/>
          <p:nvPr/>
        </p:nvSpPr>
        <p:spPr>
          <a:xfrm>
            <a:off x="882053" y="4164458"/>
            <a:ext cx="37104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313E48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Advantages:</a:t>
            </a:r>
          </a:p>
          <a:p>
            <a:r>
              <a:rPr lang="en-GB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Closer to reality, non-linear models,</a:t>
            </a:r>
          </a:p>
          <a:p>
            <a:r>
              <a:rPr lang="en-GB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Landau damping,…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6830FDFB-69C2-3F59-C780-C2B143AB3C1B}"/>
              </a:ext>
            </a:extLst>
          </p:cNvPr>
          <p:cNvSpPr txBox="1"/>
          <p:nvPr/>
        </p:nvSpPr>
        <p:spPr>
          <a:xfrm>
            <a:off x="882053" y="5234746"/>
            <a:ext cx="3678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313E48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Drawbacks:</a:t>
            </a:r>
          </a:p>
          <a:p>
            <a:r>
              <a:rPr lang="en-GB" dirty="0">
                <a:solidFill>
                  <a:srgbClr val="313E4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Difficult to interpret results, slower</a:t>
            </a:r>
          </a:p>
          <a:p>
            <a:endParaRPr lang="en-GB" dirty="0">
              <a:solidFill>
                <a:srgbClr val="313E48"/>
              </a:solidFill>
            </a:endParaRPr>
          </a:p>
        </p:txBody>
      </p:sp>
      <p:pic>
        <p:nvPicPr>
          <p:cNvPr id="46" name="Image 45" descr="Une image contenant diagramme, capture d’écran, conception&#10;&#10;Description générée automatiquement">
            <a:extLst>
              <a:ext uri="{FF2B5EF4-FFF2-40B4-BE49-F238E27FC236}">
                <a16:creationId xmlns:a16="http://schemas.microsoft.com/office/drawing/2014/main" id="{3797FDC6-D549-B604-1866-2F72540EBF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280" y="2119912"/>
            <a:ext cx="2068638" cy="1960912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D08309BD-3D1E-F1B9-50B8-F40BFC6A485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526" t="1679" r="14877" b="15162"/>
          <a:stretch/>
        </p:blipFill>
        <p:spPr>
          <a:xfrm>
            <a:off x="9757435" y="2267583"/>
            <a:ext cx="1685518" cy="1314420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F3F29E4C-107B-91EE-77CE-3A07B181107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4688" t="15995" r="21282" b="5711"/>
          <a:stretch/>
        </p:blipFill>
        <p:spPr>
          <a:xfrm>
            <a:off x="2846420" y="2164740"/>
            <a:ext cx="1762962" cy="1916011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F23F54B-8053-AB97-78E8-A462EE8454FB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DDA8C273-D3C7-2260-ACE3-F3931943BE8D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197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18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Intensity scans – coherent instability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449507" y="1471600"/>
            <a:ext cx="112929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rates of the instabilities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modes of oscillation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The CMM outputs are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modes of oscillation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 growth rates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50" name="Signalisation droite 49">
            <a:extLst>
              <a:ext uri="{FF2B5EF4-FFF2-40B4-BE49-F238E27FC236}">
                <a16:creationId xmlns:a16="http://schemas.microsoft.com/office/drawing/2014/main" id="{2D16E537-B63A-2A05-3A25-54A6AAC92447}"/>
              </a:ext>
            </a:extLst>
          </p:cNvPr>
          <p:cNvSpPr/>
          <p:nvPr/>
        </p:nvSpPr>
        <p:spPr>
          <a:xfrm>
            <a:off x="-48672" y="451714"/>
            <a:ext cx="7289731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Signalisation droite 52">
            <a:extLst>
              <a:ext uri="{FF2B5EF4-FFF2-40B4-BE49-F238E27FC236}">
                <a16:creationId xmlns:a16="http://schemas.microsoft.com/office/drawing/2014/main" id="{9E1915E4-6EBD-F6CF-9E0F-DAE4AD753ACF}"/>
              </a:ext>
            </a:extLst>
          </p:cNvPr>
          <p:cNvSpPr/>
          <p:nvPr/>
        </p:nvSpPr>
        <p:spPr>
          <a:xfrm>
            <a:off x="-73018" y="452183"/>
            <a:ext cx="7178153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Signalisation droite 53">
            <a:extLst>
              <a:ext uri="{FF2B5EF4-FFF2-40B4-BE49-F238E27FC236}">
                <a16:creationId xmlns:a16="http://schemas.microsoft.com/office/drawing/2014/main" id="{52399AB2-3F9F-BDE7-4EB9-4D16DAD21106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Signalisation droite 54">
            <a:extLst>
              <a:ext uri="{FF2B5EF4-FFF2-40B4-BE49-F238E27FC236}">
                <a16:creationId xmlns:a16="http://schemas.microsoft.com/office/drawing/2014/main" id="{5C8D1D0D-9CC8-39A7-6EC9-AB7DE11BB217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Signalisation droite 55">
            <a:extLst>
              <a:ext uri="{FF2B5EF4-FFF2-40B4-BE49-F238E27FC236}">
                <a16:creationId xmlns:a16="http://schemas.microsoft.com/office/drawing/2014/main" id="{38C78600-DC96-38B2-7634-47D90A32BED3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531F61FB-23D9-B801-8324-5E7593A6981B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67632737-F0C8-6A1C-4833-B53E7E75EE8B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1DC2C00-D289-94CD-8A4C-16838A2E3A35}"/>
              </a:ext>
            </a:extLst>
          </p:cNvPr>
          <p:cNvSpPr txBox="1"/>
          <p:nvPr/>
        </p:nvSpPr>
        <p:spPr>
          <a:xfrm>
            <a:off x="513194" y="6135603"/>
            <a:ext cx="974215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Simple case: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circular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 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to demonstrate ‘simple’ intensity scan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4E668521-EBE6-255E-E7F0-74B8ABA4AF96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1" name="Image 20" descr="Une image contenant texte, ligne, Tracé, nombre&#10;&#10;Description générée automatiquement">
            <a:extLst>
              <a:ext uri="{FF2B5EF4-FFF2-40B4-BE49-F238E27FC236}">
                <a16:creationId xmlns:a16="http://schemas.microsoft.com/office/drawing/2014/main" id="{8621428A-D36F-842A-7163-2F00860B8F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0761" y="2515079"/>
            <a:ext cx="4973334" cy="3456801"/>
          </a:xfrm>
          <a:prstGeom prst="rect">
            <a:avLst/>
          </a:prstGeom>
        </p:spPr>
      </p:pic>
      <p:pic>
        <p:nvPicPr>
          <p:cNvPr id="23" name="Image 22" descr="Une image contenant texte, ligne, Tracé, diagramme&#10;&#10;Description générée automatiquement">
            <a:extLst>
              <a:ext uri="{FF2B5EF4-FFF2-40B4-BE49-F238E27FC236}">
                <a16:creationId xmlns:a16="http://schemas.microsoft.com/office/drawing/2014/main" id="{6CA48EE7-9FB6-05AC-DAF3-AE2E48DB60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9577" y="2523043"/>
            <a:ext cx="4961876" cy="3448837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AF27F573-C502-07E3-22F5-4EED6FD53B1D}"/>
              </a:ext>
            </a:extLst>
          </p:cNvPr>
          <p:cNvSpPr txBox="1"/>
          <p:nvPr/>
        </p:nvSpPr>
        <p:spPr>
          <a:xfrm>
            <a:off x="1535613" y="2208960"/>
            <a:ext cx="50918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Smaller vertical tune: farther from 0.5 resonance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B570149-B4B5-0008-002F-84D24D552869}"/>
              </a:ext>
            </a:extLst>
          </p:cNvPr>
          <p:cNvSpPr txBox="1"/>
          <p:nvPr/>
        </p:nvSpPr>
        <p:spPr>
          <a:xfrm>
            <a:off x="6963662" y="2208959"/>
            <a:ext cx="50918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Higher vertical tune: closer to 0.5 resonance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6FA32461-2DF1-B0B0-CC59-B4D7D480390C}"/>
                  </a:ext>
                </a:extLst>
              </p:cNvPr>
              <p:cNvSpPr txBox="1"/>
              <p:nvPr/>
            </p:nvSpPr>
            <p:spPr>
              <a:xfrm rot="21003483">
                <a:off x="4355501" y="2572574"/>
                <a:ext cx="391453" cy="2489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500" b="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50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fr-CH" sz="1500" b="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1500" b="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fr-FR" sz="1500" dirty="0">
                  <a:solidFill>
                    <a:srgbClr val="FD8A3A"/>
                  </a:solidFill>
                </a:endParaRPr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6FA32461-2DF1-B0B0-CC59-B4D7D48039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003483">
                <a:off x="4355501" y="2572574"/>
                <a:ext cx="391453" cy="248979"/>
              </a:xfrm>
              <a:prstGeom prst="rect">
                <a:avLst/>
              </a:prstGeom>
              <a:blipFill>
                <a:blip r:embed="rId9"/>
                <a:stretch>
                  <a:fillRect l="-14286" r="-5714" b="-148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F9C1AA72-00B0-08ED-6033-88C48F61D3E5}"/>
                  </a:ext>
                </a:extLst>
              </p:cNvPr>
              <p:cNvSpPr txBox="1"/>
              <p:nvPr/>
            </p:nvSpPr>
            <p:spPr>
              <a:xfrm>
                <a:off x="4765508" y="2820425"/>
                <a:ext cx="391326" cy="2489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i="1" smtClean="0">
                              <a:solidFill>
                                <a:srgbClr val="8B87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500" b="0" i="1" smtClean="0">
                              <a:solidFill>
                                <a:srgbClr val="8B8722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500" i="1" smtClean="0">
                              <a:solidFill>
                                <a:srgbClr val="8B87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fr-CH" sz="1500" b="0" i="1" smtClean="0">
                              <a:solidFill>
                                <a:srgbClr val="8B87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1500" b="0" i="1" smtClean="0">
                              <a:solidFill>
                                <a:srgbClr val="8B87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fr-FR" sz="1500" dirty="0">
                  <a:solidFill>
                    <a:srgbClr val="8B8722"/>
                  </a:solidFill>
                </a:endParaRPr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F9C1AA72-00B0-08ED-6033-88C48F61D3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5508" y="2820425"/>
                <a:ext cx="391326" cy="248979"/>
              </a:xfrm>
              <a:prstGeom prst="rect">
                <a:avLst/>
              </a:prstGeom>
              <a:blipFill>
                <a:blip r:embed="rId10"/>
                <a:stretch>
                  <a:fillRect l="-15625" r="-3125" b="-2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128B9645-467C-ED9E-C1DE-850C70E21010}"/>
                  </a:ext>
                </a:extLst>
              </p:cNvPr>
              <p:cNvSpPr txBox="1"/>
              <p:nvPr/>
            </p:nvSpPr>
            <p:spPr>
              <a:xfrm>
                <a:off x="4754831" y="3539657"/>
                <a:ext cx="386901" cy="240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i="1" smtClean="0">
                              <a:solidFill>
                                <a:srgbClr val="92549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500" b="0" i="1" smtClean="0">
                              <a:solidFill>
                                <a:srgbClr val="925494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500" i="1" smtClean="0">
                              <a:solidFill>
                                <a:srgbClr val="92549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fr-CH" sz="1500" b="0" i="1" smtClean="0">
                              <a:solidFill>
                                <a:srgbClr val="92549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1500" b="0" i="1" smtClean="0">
                              <a:solidFill>
                                <a:srgbClr val="92549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fr-FR" sz="1500" dirty="0">
                  <a:solidFill>
                    <a:srgbClr val="925494"/>
                  </a:solidFill>
                </a:endParaRPr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128B9645-467C-ED9E-C1DE-850C70E21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4831" y="3539657"/>
                <a:ext cx="386901" cy="240900"/>
              </a:xfrm>
              <a:prstGeom prst="rect">
                <a:avLst/>
              </a:prstGeom>
              <a:blipFill>
                <a:blip r:embed="rId11"/>
                <a:stretch>
                  <a:fillRect l="-16129" r="-3226"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610899EB-CD7F-ED0D-FEE1-49DEAE66DD4A}"/>
                  </a:ext>
                </a:extLst>
              </p:cNvPr>
              <p:cNvSpPr txBox="1"/>
              <p:nvPr/>
            </p:nvSpPr>
            <p:spPr>
              <a:xfrm rot="21398921">
                <a:off x="4343656" y="3105669"/>
                <a:ext cx="387029" cy="240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500" b="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50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fr-CH" sz="1500" b="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1500" b="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fr-FR" sz="1500" dirty="0">
                  <a:solidFill>
                    <a:srgbClr val="FD8A3A"/>
                  </a:solidFill>
                </a:endParaRPr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610899EB-CD7F-ED0D-FEE1-49DEAE66D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398921">
                <a:off x="4343656" y="3105669"/>
                <a:ext cx="387029" cy="240900"/>
              </a:xfrm>
              <a:prstGeom prst="rect">
                <a:avLst/>
              </a:prstGeom>
              <a:blipFill>
                <a:blip r:embed="rId12"/>
                <a:stretch>
                  <a:fillRect l="-15152" b="-2272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ZoneTexte 35">
            <a:extLst>
              <a:ext uri="{FF2B5EF4-FFF2-40B4-BE49-F238E27FC236}">
                <a16:creationId xmlns:a16="http://schemas.microsoft.com/office/drawing/2014/main" id="{94D121C7-96B0-16DE-5DC5-1BCDBF98216A}"/>
              </a:ext>
            </a:extLst>
          </p:cNvPr>
          <p:cNvSpPr txBox="1"/>
          <p:nvPr/>
        </p:nvSpPr>
        <p:spPr>
          <a:xfrm rot="16200000">
            <a:off x="4364503" y="4613375"/>
            <a:ext cx="16073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rgbClr val="FD8A3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0.5 resonance hit</a:t>
            </a:r>
          </a:p>
          <a:p>
            <a:pPr algn="ctr"/>
            <a:r>
              <a:rPr lang="en-GB" sz="1000" b="1" dirty="0">
                <a:solidFill>
                  <a:srgbClr val="FD8A3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=</a:t>
            </a:r>
          </a:p>
          <a:p>
            <a:pPr algn="ctr"/>
            <a:r>
              <a:rPr lang="en-GB" sz="1000" b="1" dirty="0">
                <a:solidFill>
                  <a:srgbClr val="FD8A3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Coherent instability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CCFE805-5432-92C1-A897-01F9E01B3B20}"/>
              </a:ext>
            </a:extLst>
          </p:cNvPr>
          <p:cNvSpPr/>
          <p:nvPr/>
        </p:nvSpPr>
        <p:spPr>
          <a:xfrm>
            <a:off x="5535168" y="2589452"/>
            <a:ext cx="256643" cy="138514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1DFDDA-5DB2-8B93-3B7E-40AC7DFB3A1A}"/>
              </a:ext>
            </a:extLst>
          </p:cNvPr>
          <p:cNvSpPr/>
          <p:nvPr/>
        </p:nvSpPr>
        <p:spPr>
          <a:xfrm>
            <a:off x="5517632" y="4222188"/>
            <a:ext cx="256643" cy="138514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BC66D6-5E84-5BBA-62A5-73DA321A1050}"/>
              </a:ext>
            </a:extLst>
          </p:cNvPr>
          <p:cNvSpPr/>
          <p:nvPr/>
        </p:nvSpPr>
        <p:spPr>
          <a:xfrm>
            <a:off x="7989663" y="2589452"/>
            <a:ext cx="3221575" cy="138514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7C2647D-4CC5-2354-DE1E-076AFF08FA8C}"/>
              </a:ext>
            </a:extLst>
          </p:cNvPr>
          <p:cNvSpPr/>
          <p:nvPr/>
        </p:nvSpPr>
        <p:spPr>
          <a:xfrm>
            <a:off x="7971956" y="4243936"/>
            <a:ext cx="3221575" cy="138514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28022ED5-247A-441D-B61B-96CC964E716D}"/>
              </a:ext>
            </a:extLst>
          </p:cNvPr>
          <p:cNvCxnSpPr/>
          <p:nvPr/>
        </p:nvCxnSpPr>
        <p:spPr>
          <a:xfrm>
            <a:off x="5542016" y="2668806"/>
            <a:ext cx="0" cy="412790"/>
          </a:xfrm>
          <a:prstGeom prst="straightConnector1">
            <a:avLst/>
          </a:prstGeom>
          <a:ln w="222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0B53C4BD-B3D7-AF98-4C9D-0D5A84199D4A}"/>
                  </a:ext>
                </a:extLst>
              </p:cNvPr>
              <p:cNvSpPr txBox="1"/>
              <p:nvPr/>
            </p:nvSpPr>
            <p:spPr>
              <a:xfrm rot="5400000">
                <a:off x="5737535" y="2750711"/>
                <a:ext cx="467949" cy="2489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5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fr-CH" sz="15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CH" sz="15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CH" sz="15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fr-CH" sz="15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5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0B53C4BD-B3D7-AF98-4C9D-0D5A84199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5737535" y="2750711"/>
                <a:ext cx="467949" cy="248979"/>
              </a:xfrm>
              <a:prstGeom prst="rect">
                <a:avLst/>
              </a:prstGeom>
              <a:blipFill>
                <a:blip r:embed="rId13"/>
                <a:stretch>
                  <a:fillRect l="-19048" t="-10526" b="-157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" name="Image 44" descr="Une image contenant texte, ligne, Tracé, nombre&#10;&#10;Description générée automatiquement">
            <a:extLst>
              <a:ext uri="{FF2B5EF4-FFF2-40B4-BE49-F238E27FC236}">
                <a16:creationId xmlns:a16="http://schemas.microsoft.com/office/drawing/2014/main" id="{95334C44-2A24-4D2E-4EBA-94651964D05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7102" t="94543" r="40941" b="1008"/>
          <a:stretch/>
        </p:blipFill>
        <p:spPr>
          <a:xfrm>
            <a:off x="3333707" y="4081615"/>
            <a:ext cx="594632" cy="153825"/>
          </a:xfrm>
          <a:prstGeom prst="rect">
            <a:avLst/>
          </a:prstGeom>
        </p:spPr>
      </p:pic>
      <p:pic>
        <p:nvPicPr>
          <p:cNvPr id="46" name="Image 45" descr="Une image contenant texte, ligne, Tracé, nombre&#10;&#10;Description générée automatiquement">
            <a:extLst>
              <a:ext uri="{FF2B5EF4-FFF2-40B4-BE49-F238E27FC236}">
                <a16:creationId xmlns:a16="http://schemas.microsoft.com/office/drawing/2014/main" id="{95ABD747-D80E-98EB-0021-553C95295B2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7102" t="94543" r="40941" b="1008"/>
          <a:stretch/>
        </p:blipFill>
        <p:spPr>
          <a:xfrm>
            <a:off x="8760674" y="4077981"/>
            <a:ext cx="594632" cy="1538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30189AB4-43BD-F0A5-9B41-661518C7BAD7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 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0.15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7.1e-10m, </a:t>
                </a:r>
                <a14:m>
                  <m:oMath xmlns:m="http://schemas.openxmlformats.org/officeDocument/2006/math">
                    <m:r>
                      <a:rPr lang="en-GB" sz="130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48" name="ZoneTexte 47">
                <a:extLst>
                  <a:ext uri="{FF2B5EF4-FFF2-40B4-BE49-F238E27FC236}">
                    <a16:creationId xmlns:a16="http://schemas.microsoft.com/office/drawing/2014/main" id="{30189AB4-43BD-F0A5-9B41-661518C7BA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14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ZoneTexte 50">
            <a:extLst>
              <a:ext uri="{FF2B5EF4-FFF2-40B4-BE49-F238E27FC236}">
                <a16:creationId xmlns:a16="http://schemas.microsoft.com/office/drawing/2014/main" id="{9DE704AA-944A-C75A-9B3F-4020E45137C8}"/>
              </a:ext>
            </a:extLst>
          </p:cNvPr>
          <p:cNvSpPr txBox="1"/>
          <p:nvPr/>
        </p:nvSpPr>
        <p:spPr>
          <a:xfrm>
            <a:off x="9312876" y="6536902"/>
            <a:ext cx="64038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[5] A. CHAO,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Coherent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Beam-Beam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Effects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(1991)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8F08ADE-5593-CBB6-7307-019A939196C6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20E7F9C1-F94D-D586-47C7-1E1BFA948656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200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19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Tune scans – study of different characteristics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513194" y="1389022"/>
            <a:ext cx="107953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of the instabilities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a bunch,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and/or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tune(s)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9" name="Image 18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19CA8997-112B-ABE7-6AFE-82CB30F7713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484"/>
          <a:stretch/>
        </p:blipFill>
        <p:spPr>
          <a:xfrm>
            <a:off x="1349019" y="2135869"/>
            <a:ext cx="4199166" cy="3847942"/>
          </a:xfrm>
          <a:prstGeom prst="rect">
            <a:avLst/>
          </a:prstGeom>
        </p:spPr>
      </p:pic>
      <p:pic>
        <p:nvPicPr>
          <p:cNvPr id="29" name="Image 28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58938BB1-E67B-B78C-73FB-E9F56DEDE49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332" b="1"/>
          <a:stretch/>
        </p:blipFill>
        <p:spPr>
          <a:xfrm>
            <a:off x="6192303" y="2187145"/>
            <a:ext cx="4442793" cy="3796665"/>
          </a:xfrm>
          <a:prstGeom prst="rect">
            <a:avLst/>
          </a:prstGeom>
        </p:spPr>
      </p:pic>
      <p:pic>
        <p:nvPicPr>
          <p:cNvPr id="32" name="Image 31" descr="Une image contenant blanc, croquis, noir et blanc, conception&#10;&#10;Description générée automatiquement">
            <a:extLst>
              <a:ext uri="{FF2B5EF4-FFF2-40B4-BE49-F238E27FC236}">
                <a16:creationId xmlns:a16="http://schemas.microsoft.com/office/drawing/2014/main" id="{6C3F81FC-1FD8-D039-173F-644EF598966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8249" r="93288" b="36369"/>
          <a:stretch/>
        </p:blipFill>
        <p:spPr>
          <a:xfrm>
            <a:off x="5560915" y="3429000"/>
            <a:ext cx="318595" cy="1043555"/>
          </a:xfrm>
          <a:prstGeom prst="rect">
            <a:avLst/>
          </a:prstGeom>
        </p:spPr>
      </p:pic>
      <p:pic>
        <p:nvPicPr>
          <p:cNvPr id="33" name="Image 32" descr="Une image contenant blanc, croquis, noir et blanc, conception&#10;&#10;Description générée automatiquement">
            <a:extLst>
              <a:ext uri="{FF2B5EF4-FFF2-40B4-BE49-F238E27FC236}">
                <a16:creationId xmlns:a16="http://schemas.microsoft.com/office/drawing/2014/main" id="{A1F70025-65F2-652E-3404-6612A2B94A4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8249" r="93288" b="36369"/>
          <a:stretch/>
        </p:blipFill>
        <p:spPr>
          <a:xfrm>
            <a:off x="10406523" y="3436817"/>
            <a:ext cx="318595" cy="1043555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C1DC2C00-D289-94CD-8A4C-16838A2E3A35}"/>
              </a:ext>
            </a:extLst>
          </p:cNvPr>
          <p:cNvSpPr txBox="1"/>
          <p:nvPr/>
        </p:nvSpPr>
        <p:spPr>
          <a:xfrm>
            <a:off x="513194" y="6135603"/>
            <a:ext cx="94423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Simple case: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circular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 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to demonstrate ‘simple’ tune scan</a:t>
            </a:r>
          </a:p>
        </p:txBody>
      </p:sp>
      <p:pic>
        <p:nvPicPr>
          <p:cNvPr id="38" name="Image 37" descr="Une image contenant texte, ligne, Tracé, nombre&#10;&#10;Description générée automatiquement">
            <a:extLst>
              <a:ext uri="{FF2B5EF4-FFF2-40B4-BE49-F238E27FC236}">
                <a16:creationId xmlns:a16="http://schemas.microsoft.com/office/drawing/2014/main" id="{CAC5F0A7-022A-7370-D0B9-39F15799200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" t="47862" r="1497" b="9170"/>
          <a:stretch/>
        </p:blipFill>
        <p:spPr>
          <a:xfrm rot="16200000">
            <a:off x="-960013" y="3588035"/>
            <a:ext cx="3492287" cy="1058878"/>
          </a:xfrm>
          <a:prstGeom prst="rect">
            <a:avLst/>
          </a:prstGeom>
          <a:ln w="25400">
            <a:solidFill>
              <a:srgbClr val="00B050"/>
            </a:solidFill>
          </a:ln>
          <a:effectLst>
            <a:outerShdw blurRad="549868" dist="394108" algn="ctr" rotWithShape="0">
              <a:srgbClr val="00B050">
                <a:alpha val="30238"/>
              </a:srgbClr>
            </a:outerShdw>
          </a:effectLst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EAE4FBB0-4793-9DDE-3011-4FF97DAA913C}"/>
              </a:ext>
            </a:extLst>
          </p:cNvPr>
          <p:cNvSpPr/>
          <p:nvPr/>
        </p:nvSpPr>
        <p:spPr>
          <a:xfrm>
            <a:off x="2798213" y="2474976"/>
            <a:ext cx="188827" cy="3035808"/>
          </a:xfrm>
          <a:prstGeom prst="rect">
            <a:avLst/>
          </a:prstGeom>
          <a:solidFill>
            <a:srgbClr val="00B050">
              <a:alpha val="20000"/>
            </a:srgbClr>
          </a:solidFill>
          <a:ln w="254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898640E-9A11-1CB7-7C5A-FE163AEDFEF3}"/>
              </a:ext>
            </a:extLst>
          </p:cNvPr>
          <p:cNvSpPr/>
          <p:nvPr/>
        </p:nvSpPr>
        <p:spPr>
          <a:xfrm>
            <a:off x="306140" y="2450591"/>
            <a:ext cx="952858" cy="19039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F6666570-A4BF-526A-3E33-55DCB0BFCFF1}"/>
              </a:ext>
            </a:extLst>
          </p:cNvPr>
          <p:cNvCxnSpPr>
            <a:cxnSpLocks/>
            <a:endCxn id="39" idx="0"/>
          </p:cNvCxnSpPr>
          <p:nvPr/>
        </p:nvCxnSpPr>
        <p:spPr>
          <a:xfrm>
            <a:off x="1308447" y="2371330"/>
            <a:ext cx="1584180" cy="10364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60" name="Connecteur droit 15359">
            <a:extLst>
              <a:ext uri="{FF2B5EF4-FFF2-40B4-BE49-F238E27FC236}">
                <a16:creationId xmlns:a16="http://schemas.microsoft.com/office/drawing/2014/main" id="{E0A15C5D-AE99-ED5A-30E4-C31E9B1FBE21}"/>
              </a:ext>
            </a:extLst>
          </p:cNvPr>
          <p:cNvCxnSpPr>
            <a:cxnSpLocks/>
          </p:cNvCxnSpPr>
          <p:nvPr/>
        </p:nvCxnSpPr>
        <p:spPr>
          <a:xfrm flipV="1">
            <a:off x="1325607" y="5510784"/>
            <a:ext cx="1472606" cy="36938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365" name="ZoneTexte 15364">
                <a:extLst>
                  <a:ext uri="{FF2B5EF4-FFF2-40B4-BE49-F238E27FC236}">
                    <a16:creationId xmlns:a16="http://schemas.microsoft.com/office/drawing/2014/main" id="{A63B1CA2-17B8-EC88-3917-94A58FB21461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 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0.15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7.1e-10m, </a:t>
                </a:r>
                <a14:m>
                  <m:oMath xmlns:m="http://schemas.openxmlformats.org/officeDocument/2006/math">
                    <m:r>
                      <a:rPr lang="en-GB" sz="1300" i="1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5365" name="ZoneTexte 15364">
                <a:extLst>
                  <a:ext uri="{FF2B5EF4-FFF2-40B4-BE49-F238E27FC236}">
                    <a16:creationId xmlns:a16="http://schemas.microsoft.com/office/drawing/2014/main" id="{A63B1CA2-17B8-EC88-3917-94A58FB214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11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6" name="ZoneTexte 15365">
            <a:extLst>
              <a:ext uri="{FF2B5EF4-FFF2-40B4-BE49-F238E27FC236}">
                <a16:creationId xmlns:a16="http://schemas.microsoft.com/office/drawing/2014/main" id="{40806873-C4E5-3189-B8B0-598E26F76CE6}"/>
              </a:ext>
            </a:extLst>
          </p:cNvPr>
          <p:cNvSpPr txBox="1"/>
          <p:nvPr/>
        </p:nvSpPr>
        <p:spPr>
          <a:xfrm>
            <a:off x="9312876" y="6536902"/>
            <a:ext cx="64038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[5] A. CHAO,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Coherent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Beam-Beam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Effects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(1991)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EC740FB-A01D-91EA-D29B-655E3D7F0E09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AC8BF345-A994-884B-7DF9-79F457407608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D4CCA764-F9B0-A84B-4C6E-F281B9BCD604}"/>
              </a:ext>
            </a:extLst>
          </p:cNvPr>
          <p:cNvSpPr/>
          <p:nvPr/>
        </p:nvSpPr>
        <p:spPr>
          <a:xfrm>
            <a:off x="-48672" y="451714"/>
            <a:ext cx="7289731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alisation droite 36">
            <a:extLst>
              <a:ext uri="{FF2B5EF4-FFF2-40B4-BE49-F238E27FC236}">
                <a16:creationId xmlns:a16="http://schemas.microsoft.com/office/drawing/2014/main" id="{E42C57B0-3865-9948-46F8-5B567F049A1A}"/>
              </a:ext>
            </a:extLst>
          </p:cNvPr>
          <p:cNvSpPr/>
          <p:nvPr/>
        </p:nvSpPr>
        <p:spPr>
          <a:xfrm>
            <a:off x="-73018" y="452183"/>
            <a:ext cx="7178153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Signalisation droite 39">
            <a:extLst>
              <a:ext uri="{FF2B5EF4-FFF2-40B4-BE49-F238E27FC236}">
                <a16:creationId xmlns:a16="http://schemas.microsoft.com/office/drawing/2014/main" id="{0A6DC93A-874C-0E34-7F32-EED354A27D26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Signalisation droite 40">
            <a:extLst>
              <a:ext uri="{FF2B5EF4-FFF2-40B4-BE49-F238E27FC236}">
                <a16:creationId xmlns:a16="http://schemas.microsoft.com/office/drawing/2014/main" id="{2A5AA6D5-99E1-02A8-4F41-B58C427D41B3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FE04990F-674E-1FEA-C175-183BDDB29326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18725BC-ECFB-F49C-C43C-E28375BD7ABC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AE687F8F-8A3F-B3B4-9014-263D504A76CA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182103AF-FC80-8E87-B04F-19C05E4BC98E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61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84FD5E89-6A8C-46CC-2CEE-05C40C5105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83" b="19480"/>
          <a:stretch/>
        </p:blipFill>
        <p:spPr bwMode="auto">
          <a:xfrm>
            <a:off x="-1" y="0"/>
            <a:ext cx="65857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99FAA92-F22F-760B-7A60-6B0E11C7CD4E}"/>
              </a:ext>
            </a:extLst>
          </p:cNvPr>
          <p:cNvSpPr/>
          <p:nvPr/>
        </p:nvSpPr>
        <p:spPr>
          <a:xfrm>
            <a:off x="-1" y="0"/>
            <a:ext cx="6520619" cy="68580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9182332-DFE5-C54E-8F87-1CC2FEAB2490}"/>
              </a:ext>
            </a:extLst>
          </p:cNvPr>
          <p:cNvSpPr txBox="1"/>
          <p:nvPr/>
        </p:nvSpPr>
        <p:spPr>
          <a:xfrm>
            <a:off x="6730322" y="156278"/>
            <a:ext cx="16321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500" b="1" dirty="0" err="1">
                <a:solidFill>
                  <a:srgbClr val="003B2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Summary</a:t>
            </a:r>
            <a:endParaRPr lang="fr-FR" sz="2500" b="1" dirty="0">
              <a:solidFill>
                <a:srgbClr val="003B28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Espace réservé du numéro de diapositive 18">
            <a:extLst>
              <a:ext uri="{FF2B5EF4-FFF2-40B4-BE49-F238E27FC236}">
                <a16:creationId xmlns:a16="http://schemas.microsoft.com/office/drawing/2014/main" id="{1985EF3C-E096-0387-DE50-C35951193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5736" y="6568231"/>
            <a:ext cx="2743200" cy="365125"/>
          </a:xfrm>
        </p:spPr>
        <p:txBody>
          <a:bodyPr/>
          <a:lstStyle/>
          <a:p>
            <a:fld id="{39A98EFD-EAD1-354C-9663-C1EAF02EB37B}" type="slidenum">
              <a:rPr lang="fr-FR" sz="1100" smtClean="0">
                <a:solidFill>
                  <a:srgbClr val="002C1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fld>
            <a:endParaRPr lang="fr-FR" sz="1100" dirty="0">
              <a:solidFill>
                <a:srgbClr val="002C1B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Image 10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B65E9AE1-AB22-09CA-33A7-720DF313EA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215" y="156278"/>
            <a:ext cx="556203" cy="556203"/>
          </a:xfrm>
          <a:prstGeom prst="rect">
            <a:avLst/>
          </a:prstGeom>
        </p:spPr>
      </p:pic>
      <p:pic>
        <p:nvPicPr>
          <p:cNvPr id="12" name="Picture 2" descr="IJCLab (@IJCLab) / X">
            <a:extLst>
              <a:ext uri="{FF2B5EF4-FFF2-40B4-BE49-F238E27FC236}">
                <a16:creationId xmlns:a16="http://schemas.microsoft.com/office/drawing/2014/main" id="{245C897F-9063-2374-89F5-BFF15044D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244" y="175603"/>
            <a:ext cx="505416" cy="50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F1DCFDBD-981D-391C-106D-8606693D8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058" y="175603"/>
            <a:ext cx="1426805" cy="48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B3F478CA-EA34-BDC8-833F-49550D0C6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31" y="144141"/>
            <a:ext cx="1605315" cy="56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platzhalter 6">
            <a:extLst>
              <a:ext uri="{FF2B5EF4-FFF2-40B4-BE49-F238E27FC236}">
                <a16:creationId xmlns:a16="http://schemas.microsoft.com/office/drawing/2014/main" id="{DE825739-A620-60CD-ACAE-2DA3B150C02B}"/>
              </a:ext>
            </a:extLst>
          </p:cNvPr>
          <p:cNvSpPr txBox="1">
            <a:spLocks/>
          </p:cNvSpPr>
          <p:nvPr/>
        </p:nvSpPr>
        <p:spPr>
          <a:xfrm>
            <a:off x="6988913" y="1039366"/>
            <a:ext cx="5830145" cy="52424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0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Introduction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500" dirty="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Study context for FCC-</a:t>
            </a:r>
            <a:r>
              <a:rPr lang="en-US" sz="1500" dirty="0" err="1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ee</a:t>
            </a:r>
            <a:r>
              <a:rPr lang="en-US" sz="1500" dirty="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			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500" dirty="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Xsuite and parameter sets for simulations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Simulation tools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500" dirty="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Circulant matrix model 			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500" dirty="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Xsuite versus mode analysis algorithm	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Simulation of Beam-Beam 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500" dirty="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 scans – coherent instability	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500" dirty="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 scans – study of different characteristics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Simulation of wakefields 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500" dirty="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Circulant matrix model for wakefields			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500" dirty="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Transverse mode coupling instability simulations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Summary</a:t>
            </a:r>
          </a:p>
          <a:p>
            <a:pPr marL="457200" lvl="1" indent="0">
              <a:buNone/>
            </a:pPr>
            <a:r>
              <a:rPr lang="en-US" sz="1500" dirty="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Summary and outlook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5FACC26-2A80-0569-56FD-A5F7E365C95D}"/>
              </a:ext>
            </a:extLst>
          </p:cNvPr>
          <p:cNvSpPr txBox="1"/>
          <p:nvPr/>
        </p:nvSpPr>
        <p:spPr>
          <a:xfrm>
            <a:off x="403122" y="3337419"/>
            <a:ext cx="218508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FCC </a:t>
            </a:r>
            <a:r>
              <a:rPr lang="fr-FR" sz="1500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week</a:t>
            </a:r>
            <a:r>
              <a:rPr lang="fr-FR" sz="15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2024 - DATE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9472077-DB0D-1283-C71F-785A5B9855EE}"/>
              </a:ext>
            </a:extLst>
          </p:cNvPr>
          <p:cNvSpPr txBox="1"/>
          <p:nvPr/>
        </p:nvSpPr>
        <p:spPr>
          <a:xfrm>
            <a:off x="403123" y="3950810"/>
            <a:ext cx="4452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Roxana SOOS, Xavier BUFFAT, Angeles FAUS-GOLFE, FCC-</a:t>
            </a:r>
            <a:r>
              <a:rPr lang="fr-FR" sz="15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ee</a:t>
            </a:r>
            <a:r>
              <a:rPr lang="fr-FR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collective </a:t>
            </a:r>
            <a:r>
              <a:rPr lang="fr-FR" sz="15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effects</a:t>
            </a:r>
            <a:r>
              <a:rPr lang="fr-FR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study</a:t>
            </a:r>
            <a:r>
              <a:rPr lang="fr-FR" sz="15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group.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514219A-0DCE-3115-2892-2916F0762D69}"/>
              </a:ext>
            </a:extLst>
          </p:cNvPr>
          <p:cNvSpPr txBox="1"/>
          <p:nvPr/>
        </p:nvSpPr>
        <p:spPr>
          <a:xfrm>
            <a:off x="403122" y="2309571"/>
            <a:ext cx="54786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20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20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20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20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20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20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20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20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20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6564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54C9206F-4C6A-F111-2246-1FA7C4F7E8A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2303" y="2161506"/>
            <a:ext cx="4442793" cy="3847942"/>
          </a:xfrm>
          <a:prstGeom prst="rect">
            <a:avLst/>
          </a:prstGeom>
        </p:spPr>
      </p:pic>
      <p:pic>
        <p:nvPicPr>
          <p:cNvPr id="5" name="Image 4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44F0B8ED-2515-4F98-208E-F4147980AD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789"/>
          <a:stretch/>
        </p:blipFill>
        <p:spPr>
          <a:xfrm>
            <a:off x="1336660" y="2100958"/>
            <a:ext cx="4230059" cy="384794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20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Tune scans – study of different characteristics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513194" y="1389022"/>
            <a:ext cx="107953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of the instabilities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a bunch,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and/or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tune(s)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7" name="Image 16" descr="Une image contenant blanc, croquis, noir et blanc, conception&#10;&#10;Description générée automatiquement">
            <a:extLst>
              <a:ext uri="{FF2B5EF4-FFF2-40B4-BE49-F238E27FC236}">
                <a16:creationId xmlns:a16="http://schemas.microsoft.com/office/drawing/2014/main" id="{AC52A3CF-F5DC-89D1-2B56-D2A3D12E8EF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8249" r="93288" b="36369"/>
          <a:stretch/>
        </p:blipFill>
        <p:spPr>
          <a:xfrm>
            <a:off x="5560915" y="3429000"/>
            <a:ext cx="318595" cy="1043555"/>
          </a:xfrm>
          <a:prstGeom prst="rect">
            <a:avLst/>
          </a:prstGeom>
        </p:spPr>
      </p:pic>
      <p:pic>
        <p:nvPicPr>
          <p:cNvPr id="18" name="Image 17" descr="Une image contenant blanc, croquis, noir et blanc, conception&#10;&#10;Description générée automatiquement">
            <a:extLst>
              <a:ext uri="{FF2B5EF4-FFF2-40B4-BE49-F238E27FC236}">
                <a16:creationId xmlns:a16="http://schemas.microsoft.com/office/drawing/2014/main" id="{7DD0199C-F533-52AC-AB8D-6CA065F1909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38249" r="93288" b="36369"/>
          <a:stretch/>
        </p:blipFill>
        <p:spPr>
          <a:xfrm>
            <a:off x="10406523" y="3436817"/>
            <a:ext cx="318595" cy="104355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30FA5E2-A959-E11B-7BEF-02277C2D633E}"/>
              </a:ext>
            </a:extLst>
          </p:cNvPr>
          <p:cNvSpPr/>
          <p:nvPr/>
        </p:nvSpPr>
        <p:spPr>
          <a:xfrm>
            <a:off x="10455279" y="3452893"/>
            <a:ext cx="221081" cy="995767"/>
          </a:xfrm>
          <a:prstGeom prst="rect">
            <a:avLst/>
          </a:prstGeom>
          <a:solidFill>
            <a:schemeClr val="accent4">
              <a:alpha val="15000"/>
            </a:schemeClr>
          </a:solidFill>
          <a:ln w="158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6ACAD824-0EF1-1CC8-B104-7104DA56F450}"/>
                  </a:ext>
                </a:extLst>
              </p:cNvPr>
              <p:cNvSpPr txBox="1"/>
              <p:nvPr/>
            </p:nvSpPr>
            <p:spPr>
              <a:xfrm>
                <a:off x="10696879" y="3670986"/>
                <a:ext cx="94138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>
                    <a:solidFill>
                      <a:srgbClr val="C0000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MAX TURNS = 2</a:t>
                </a:r>
                <a14:m>
                  <m:oMath xmlns:m="http://schemas.openxmlformats.org/officeDocument/2006/math">
                    <m:r>
                      <a:rPr lang="en-GB" sz="10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𝜋</m:t>
                    </m:r>
                  </m:oMath>
                </a14:m>
                <a:r>
                  <a:rPr lang="en-GB" sz="1000" b="1" dirty="0">
                    <a:solidFill>
                      <a:srgbClr val="C0000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/GROWTH RATE</a:t>
                </a: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6ACAD824-0EF1-1CC8-B104-7104DA56F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6879" y="3670986"/>
                <a:ext cx="941384" cy="707886"/>
              </a:xfrm>
              <a:prstGeom prst="rect">
                <a:avLst/>
              </a:prstGeom>
              <a:blipFill>
                <a:blip r:embed="rId10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ZoneTexte 21">
            <a:extLst>
              <a:ext uri="{FF2B5EF4-FFF2-40B4-BE49-F238E27FC236}">
                <a16:creationId xmlns:a16="http://schemas.microsoft.com/office/drawing/2014/main" id="{3AEB9F66-DDA6-B558-FCE7-34A5B08D0CDB}"/>
              </a:ext>
            </a:extLst>
          </p:cNvPr>
          <p:cNvSpPr txBox="1"/>
          <p:nvPr/>
        </p:nvSpPr>
        <p:spPr>
          <a:xfrm>
            <a:off x="2284000" y="4840977"/>
            <a:ext cx="789575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non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STABLE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16EB939-5AFB-9159-ED58-19D91E2CF85B}"/>
              </a:ext>
            </a:extLst>
          </p:cNvPr>
          <p:cNvSpPr txBox="1"/>
          <p:nvPr/>
        </p:nvSpPr>
        <p:spPr>
          <a:xfrm rot="5400000">
            <a:off x="2519033" y="2872735"/>
            <a:ext cx="1181099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UNSTABLE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DDDEA277-6B12-13BA-80D1-C0C4466D72ED}"/>
              </a:ext>
            </a:extLst>
          </p:cNvPr>
          <p:cNvCxnSpPr>
            <a:cxnSpLocks/>
          </p:cNvCxnSpPr>
          <p:nvPr/>
        </p:nvCxnSpPr>
        <p:spPr>
          <a:xfrm>
            <a:off x="2798213" y="2489886"/>
            <a:ext cx="471960" cy="2979092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9F7C9C9D-9C7A-BFA1-B3D7-F7AB93FA91F8}"/>
              </a:ext>
            </a:extLst>
          </p:cNvPr>
          <p:cNvSpPr txBox="1"/>
          <p:nvPr/>
        </p:nvSpPr>
        <p:spPr>
          <a:xfrm>
            <a:off x="2298245" y="3034318"/>
            <a:ext cx="94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[5]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A49D3324-628B-71CE-9355-C7E4CB43E331}"/>
              </a:ext>
            </a:extLst>
          </p:cNvPr>
          <p:cNvSpPr txBox="1"/>
          <p:nvPr/>
        </p:nvSpPr>
        <p:spPr>
          <a:xfrm>
            <a:off x="9312876" y="6536902"/>
            <a:ext cx="64038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[5] A. CHAO,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Coherent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Beam-Beam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Effects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(1991)</a:t>
            </a:r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17633CAB-14AC-53AB-AF0C-6550686CB2DB}"/>
              </a:ext>
            </a:extLst>
          </p:cNvPr>
          <p:cNvCxnSpPr>
            <a:cxnSpLocks/>
          </p:cNvCxnSpPr>
          <p:nvPr/>
        </p:nvCxnSpPr>
        <p:spPr>
          <a:xfrm>
            <a:off x="7640312" y="2489886"/>
            <a:ext cx="529940" cy="2979092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>
            <a:extLst>
              <a:ext uri="{FF2B5EF4-FFF2-40B4-BE49-F238E27FC236}">
                <a16:creationId xmlns:a16="http://schemas.microsoft.com/office/drawing/2014/main" id="{4297635E-8838-5A8A-98F3-2A92E6891FE8}"/>
              </a:ext>
            </a:extLst>
          </p:cNvPr>
          <p:cNvSpPr txBox="1"/>
          <p:nvPr/>
        </p:nvSpPr>
        <p:spPr>
          <a:xfrm>
            <a:off x="513194" y="6135603"/>
            <a:ext cx="94423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Simple case: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circular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 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to demonstrate ‘simple’ tune scan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ZoneTexte 62">
                <a:extLst>
                  <a:ext uri="{FF2B5EF4-FFF2-40B4-BE49-F238E27FC236}">
                    <a16:creationId xmlns:a16="http://schemas.microsoft.com/office/drawing/2014/main" id="{3FCB68EB-6A61-A39B-2B3D-C9F76594B978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 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0.15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7.1e-10m, </a:t>
                </a:r>
                <a14:m>
                  <m:oMath xmlns:m="http://schemas.openxmlformats.org/officeDocument/2006/math">
                    <m:r>
                      <a:rPr lang="en-GB" sz="1300" i="1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63" name="ZoneTexte 62">
                <a:extLst>
                  <a:ext uri="{FF2B5EF4-FFF2-40B4-BE49-F238E27FC236}">
                    <a16:creationId xmlns:a16="http://schemas.microsoft.com/office/drawing/2014/main" id="{3FCB68EB-6A61-A39B-2B3D-C9F76594B9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11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84" name="ZoneTexte 16383">
            <a:extLst>
              <a:ext uri="{FF2B5EF4-FFF2-40B4-BE49-F238E27FC236}">
                <a16:creationId xmlns:a16="http://schemas.microsoft.com/office/drawing/2014/main" id="{AFDFC383-5E95-EDC6-1A4D-36A27DBC121A}"/>
              </a:ext>
            </a:extLst>
          </p:cNvPr>
          <p:cNvSpPr txBox="1"/>
          <p:nvPr/>
        </p:nvSpPr>
        <p:spPr>
          <a:xfrm rot="5400000">
            <a:off x="3953286" y="2883471"/>
            <a:ext cx="1181099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UNSTABLE</a:t>
            </a:r>
          </a:p>
        </p:txBody>
      </p:sp>
      <p:sp>
        <p:nvSpPr>
          <p:cNvPr id="16385" name="ZoneTexte 16384">
            <a:extLst>
              <a:ext uri="{FF2B5EF4-FFF2-40B4-BE49-F238E27FC236}">
                <a16:creationId xmlns:a16="http://schemas.microsoft.com/office/drawing/2014/main" id="{3FCFB6FC-DDAA-7A88-DF61-7541E51BF9FA}"/>
              </a:ext>
            </a:extLst>
          </p:cNvPr>
          <p:cNvSpPr txBox="1"/>
          <p:nvPr/>
        </p:nvSpPr>
        <p:spPr>
          <a:xfrm>
            <a:off x="7113482" y="4864042"/>
            <a:ext cx="789575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non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STABLE</a:t>
            </a:r>
          </a:p>
        </p:txBody>
      </p:sp>
      <p:sp>
        <p:nvSpPr>
          <p:cNvPr id="16387" name="ZoneTexte 16386">
            <a:extLst>
              <a:ext uri="{FF2B5EF4-FFF2-40B4-BE49-F238E27FC236}">
                <a16:creationId xmlns:a16="http://schemas.microsoft.com/office/drawing/2014/main" id="{0D42F6B0-A946-2BB5-ACE5-5D216BFBDBB5}"/>
              </a:ext>
            </a:extLst>
          </p:cNvPr>
          <p:cNvSpPr txBox="1"/>
          <p:nvPr/>
        </p:nvSpPr>
        <p:spPr>
          <a:xfrm rot="5400000">
            <a:off x="7348515" y="2895800"/>
            <a:ext cx="1181099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UNSTABLE</a:t>
            </a:r>
          </a:p>
        </p:txBody>
      </p:sp>
      <p:sp>
        <p:nvSpPr>
          <p:cNvPr id="16389" name="ZoneTexte 16388">
            <a:extLst>
              <a:ext uri="{FF2B5EF4-FFF2-40B4-BE49-F238E27FC236}">
                <a16:creationId xmlns:a16="http://schemas.microsoft.com/office/drawing/2014/main" id="{D5631CDF-E90D-7F8F-833B-2AC6080558ED}"/>
              </a:ext>
            </a:extLst>
          </p:cNvPr>
          <p:cNvSpPr txBox="1"/>
          <p:nvPr/>
        </p:nvSpPr>
        <p:spPr>
          <a:xfrm rot="5400000">
            <a:off x="8782768" y="2906536"/>
            <a:ext cx="1181099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UNSTABLE</a:t>
            </a:r>
          </a:p>
        </p:txBody>
      </p:sp>
      <p:sp>
        <p:nvSpPr>
          <p:cNvPr id="16391" name="ZoneTexte 16390">
            <a:extLst>
              <a:ext uri="{FF2B5EF4-FFF2-40B4-BE49-F238E27FC236}">
                <a16:creationId xmlns:a16="http://schemas.microsoft.com/office/drawing/2014/main" id="{42539DD7-C9C7-5CCF-E3F5-7F8CC15DDC4C}"/>
              </a:ext>
            </a:extLst>
          </p:cNvPr>
          <p:cNvSpPr txBox="1"/>
          <p:nvPr/>
        </p:nvSpPr>
        <p:spPr>
          <a:xfrm rot="16200000">
            <a:off x="6429370" y="3236893"/>
            <a:ext cx="1247457" cy="246221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none" rtlCol="0">
            <a:spAutoFit/>
          </a:bodyPr>
          <a:lstStyle/>
          <a:p>
            <a:r>
              <a:rPr lang="en-GB" sz="1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Missing data points</a:t>
            </a:r>
          </a:p>
        </p:txBody>
      </p:sp>
      <p:sp>
        <p:nvSpPr>
          <p:cNvPr id="16393" name="ZoneTexte 16392">
            <a:extLst>
              <a:ext uri="{FF2B5EF4-FFF2-40B4-BE49-F238E27FC236}">
                <a16:creationId xmlns:a16="http://schemas.microsoft.com/office/drawing/2014/main" id="{920FCA3F-7297-4867-1584-2F44513AEE70}"/>
              </a:ext>
            </a:extLst>
          </p:cNvPr>
          <p:cNvSpPr txBox="1"/>
          <p:nvPr/>
        </p:nvSpPr>
        <p:spPr>
          <a:xfrm rot="16200000">
            <a:off x="3296385" y="3827665"/>
            <a:ext cx="1247457" cy="246221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none" rtlCol="0">
            <a:spAutoFit/>
          </a:bodyPr>
          <a:lstStyle/>
          <a:p>
            <a:r>
              <a:rPr lang="en-GB" sz="10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Missing data points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F99B93C-C1B9-FC13-71A6-075221008CA5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6A5883E9-B092-8539-57A3-5059613F1319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31" name="Signalisation droite 30">
            <a:extLst>
              <a:ext uri="{FF2B5EF4-FFF2-40B4-BE49-F238E27FC236}">
                <a16:creationId xmlns:a16="http://schemas.microsoft.com/office/drawing/2014/main" id="{2C0912EA-CE0A-0995-8C98-234BC3E3F45D}"/>
              </a:ext>
            </a:extLst>
          </p:cNvPr>
          <p:cNvSpPr/>
          <p:nvPr/>
        </p:nvSpPr>
        <p:spPr>
          <a:xfrm>
            <a:off x="-48672" y="451714"/>
            <a:ext cx="7289731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alisation droite 31">
            <a:extLst>
              <a:ext uri="{FF2B5EF4-FFF2-40B4-BE49-F238E27FC236}">
                <a16:creationId xmlns:a16="http://schemas.microsoft.com/office/drawing/2014/main" id="{DE811135-65F6-6FC2-681B-53573E8D31A1}"/>
              </a:ext>
            </a:extLst>
          </p:cNvPr>
          <p:cNvSpPr/>
          <p:nvPr/>
        </p:nvSpPr>
        <p:spPr>
          <a:xfrm>
            <a:off x="-73018" y="452183"/>
            <a:ext cx="7178153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8964B6E7-D492-212A-9271-41DF1F2102CB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E6D9A931-341F-D47C-6348-E01B65AC6206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42E43AA9-D035-D781-0FA9-B36244F36ADB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014709F9-E303-360B-6080-17678F4AA3F5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1A0AD6C3-B93C-8932-780E-0FA054A3AA4A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FCF5F4E4-1338-6FCC-DB7B-2E5FE9478F2D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4171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ZoneTexte 44">
            <a:extLst>
              <a:ext uri="{FF2B5EF4-FFF2-40B4-BE49-F238E27FC236}">
                <a16:creationId xmlns:a16="http://schemas.microsoft.com/office/drawing/2014/main" id="{998C1661-11F8-D80B-F327-542BE5299296}"/>
              </a:ext>
            </a:extLst>
          </p:cNvPr>
          <p:cNvSpPr txBox="1"/>
          <p:nvPr/>
        </p:nvSpPr>
        <p:spPr>
          <a:xfrm>
            <a:off x="9312876" y="6536902"/>
            <a:ext cx="64038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[5] A. CHAO,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Coherent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Beam-Beam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Effects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(1991)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A5FA5C94-A03D-82AA-3C6E-B3CE36B546C5}"/>
              </a:ext>
            </a:extLst>
          </p:cNvPr>
          <p:cNvSpPr txBox="1"/>
          <p:nvPr/>
        </p:nvSpPr>
        <p:spPr>
          <a:xfrm>
            <a:off x="513194" y="6135603"/>
            <a:ext cx="94423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Simple case: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circular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 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to demonstrate ‘simple’ tune scan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B327B52E-0E3C-809F-C1F9-A4E8DD42DA44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 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0.15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7.1e-10m, </a:t>
                </a:r>
                <a14:m>
                  <m:oMath xmlns:m="http://schemas.openxmlformats.org/officeDocument/2006/math">
                    <m:r>
                      <a:rPr lang="en-GB" sz="1300" i="1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B327B52E-0E3C-809F-C1F9-A4E8DD42DA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3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age 13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54C9206F-4C6A-F111-2246-1FA7C4F7E8A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92303" y="2161506"/>
            <a:ext cx="4442793" cy="3847942"/>
          </a:xfrm>
          <a:prstGeom prst="rect">
            <a:avLst/>
          </a:prstGeom>
        </p:spPr>
      </p:pic>
      <p:pic>
        <p:nvPicPr>
          <p:cNvPr id="5" name="Image 4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44F0B8ED-2515-4F98-208E-F4147980AD5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</a:blip>
          <a:srcRect r="4789"/>
          <a:stretch/>
        </p:blipFill>
        <p:spPr>
          <a:xfrm>
            <a:off x="1336660" y="2100958"/>
            <a:ext cx="4230059" cy="384794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21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Tune scans – study of different characteristics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513194" y="1389022"/>
            <a:ext cx="107953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of the instabilities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a bunch,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and/or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tune(s)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7" name="Image 16" descr="Une image contenant blanc, croquis, noir et blanc, conception&#10;&#10;Description générée automatiquement">
            <a:extLst>
              <a:ext uri="{FF2B5EF4-FFF2-40B4-BE49-F238E27FC236}">
                <a16:creationId xmlns:a16="http://schemas.microsoft.com/office/drawing/2014/main" id="{AC52A3CF-F5DC-89D1-2B56-D2A3D12E8EF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8249" r="93288" b="36369"/>
          <a:stretch/>
        </p:blipFill>
        <p:spPr>
          <a:xfrm>
            <a:off x="5560915" y="3429000"/>
            <a:ext cx="318595" cy="1043555"/>
          </a:xfrm>
          <a:prstGeom prst="rect">
            <a:avLst/>
          </a:prstGeom>
        </p:spPr>
      </p:pic>
      <p:pic>
        <p:nvPicPr>
          <p:cNvPr id="18" name="Image 17" descr="Une image contenant blanc, croquis, noir et blanc, conception&#10;&#10;Description générée automatiquement">
            <a:extLst>
              <a:ext uri="{FF2B5EF4-FFF2-40B4-BE49-F238E27FC236}">
                <a16:creationId xmlns:a16="http://schemas.microsoft.com/office/drawing/2014/main" id="{7DD0199C-F533-52AC-AB8D-6CA065F1909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8249" r="93288" b="36369"/>
          <a:stretch/>
        </p:blipFill>
        <p:spPr>
          <a:xfrm>
            <a:off x="10406523" y="3436817"/>
            <a:ext cx="318595" cy="104355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30FA5E2-A959-E11B-7BEF-02277C2D633E}"/>
              </a:ext>
            </a:extLst>
          </p:cNvPr>
          <p:cNvSpPr/>
          <p:nvPr/>
        </p:nvSpPr>
        <p:spPr>
          <a:xfrm>
            <a:off x="10455279" y="3452893"/>
            <a:ext cx="221081" cy="995767"/>
          </a:xfrm>
          <a:prstGeom prst="rect">
            <a:avLst/>
          </a:prstGeom>
          <a:solidFill>
            <a:schemeClr val="accent4">
              <a:alpha val="15000"/>
            </a:schemeClr>
          </a:solidFill>
          <a:ln w="158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6ACAD824-0EF1-1CC8-B104-7104DA56F450}"/>
                  </a:ext>
                </a:extLst>
              </p:cNvPr>
              <p:cNvSpPr txBox="1"/>
              <p:nvPr/>
            </p:nvSpPr>
            <p:spPr>
              <a:xfrm>
                <a:off x="10696879" y="3670986"/>
                <a:ext cx="94138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b="1" dirty="0">
                    <a:solidFill>
                      <a:srgbClr val="C0000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MAX TURNS = 2</a:t>
                </a:r>
                <a14:m>
                  <m:oMath xmlns:m="http://schemas.openxmlformats.org/officeDocument/2006/math">
                    <m:r>
                      <a:rPr lang="en-GB" sz="10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𝜋</m:t>
                    </m:r>
                  </m:oMath>
                </a14:m>
                <a:r>
                  <a:rPr lang="en-GB" sz="1000" b="1" dirty="0">
                    <a:solidFill>
                      <a:srgbClr val="C0000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/GROWTH RATE</a:t>
                </a: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6ACAD824-0EF1-1CC8-B104-7104DA56F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6879" y="3670986"/>
                <a:ext cx="941384" cy="707886"/>
              </a:xfrm>
              <a:prstGeom prst="rect">
                <a:avLst/>
              </a:prstGeom>
              <a:blipFill>
                <a:blip r:embed="rId11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ZoneTexte 60">
            <a:extLst>
              <a:ext uri="{FF2B5EF4-FFF2-40B4-BE49-F238E27FC236}">
                <a16:creationId xmlns:a16="http://schemas.microsoft.com/office/drawing/2014/main" id="{008170C1-069A-1797-F035-E129FA244885}"/>
              </a:ext>
            </a:extLst>
          </p:cNvPr>
          <p:cNvSpPr txBox="1"/>
          <p:nvPr/>
        </p:nvSpPr>
        <p:spPr>
          <a:xfrm>
            <a:off x="7113482" y="4864042"/>
            <a:ext cx="789575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non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STABLE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DDDEA277-6B12-13BA-80D1-C0C4466D72ED}"/>
              </a:ext>
            </a:extLst>
          </p:cNvPr>
          <p:cNvCxnSpPr>
            <a:cxnSpLocks/>
          </p:cNvCxnSpPr>
          <p:nvPr/>
        </p:nvCxnSpPr>
        <p:spPr>
          <a:xfrm>
            <a:off x="2798213" y="2489886"/>
            <a:ext cx="471960" cy="2979092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9F7C9C9D-9C7A-BFA1-B3D7-F7AB93FA91F8}"/>
              </a:ext>
            </a:extLst>
          </p:cNvPr>
          <p:cNvSpPr txBox="1"/>
          <p:nvPr/>
        </p:nvSpPr>
        <p:spPr>
          <a:xfrm>
            <a:off x="2298245" y="3034318"/>
            <a:ext cx="94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[5]</a:t>
            </a:r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17633CAB-14AC-53AB-AF0C-6550686CB2DB}"/>
              </a:ext>
            </a:extLst>
          </p:cNvPr>
          <p:cNvCxnSpPr>
            <a:cxnSpLocks/>
          </p:cNvCxnSpPr>
          <p:nvPr/>
        </p:nvCxnSpPr>
        <p:spPr>
          <a:xfrm>
            <a:off x="7640312" y="2489886"/>
            <a:ext cx="529940" cy="2979092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 descr="Une image contenant texte, capture d’écran, Tracé, ligne&#10;&#10;Description générée automatiquement">
            <a:extLst>
              <a:ext uri="{FF2B5EF4-FFF2-40B4-BE49-F238E27FC236}">
                <a16:creationId xmlns:a16="http://schemas.microsoft.com/office/drawing/2014/main" id="{8576F67E-2C5B-1627-7A2B-4481B892631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54342" y="3875590"/>
            <a:ext cx="3604723" cy="2470652"/>
          </a:xfrm>
          <a:prstGeom prst="rect">
            <a:avLst/>
          </a:prstGeom>
          <a:ln w="31750">
            <a:solidFill>
              <a:srgbClr val="C00000"/>
            </a:solidFill>
          </a:ln>
        </p:spPr>
      </p:pic>
      <p:sp>
        <p:nvSpPr>
          <p:cNvPr id="31" name="Arc 30">
            <a:extLst>
              <a:ext uri="{FF2B5EF4-FFF2-40B4-BE49-F238E27FC236}">
                <a16:creationId xmlns:a16="http://schemas.microsoft.com/office/drawing/2014/main" id="{4CE2420D-833D-6B32-4F34-9EF08088EEF0}"/>
              </a:ext>
            </a:extLst>
          </p:cNvPr>
          <p:cNvSpPr/>
          <p:nvPr/>
        </p:nvSpPr>
        <p:spPr>
          <a:xfrm rot="9985063">
            <a:off x="2971843" y="2020661"/>
            <a:ext cx="998754" cy="2981739"/>
          </a:xfrm>
          <a:prstGeom prst="arc">
            <a:avLst>
              <a:gd name="adj1" fmla="val 16188650"/>
              <a:gd name="adj2" fmla="val 1673189"/>
            </a:avLst>
          </a:prstGeom>
          <a:ln w="31750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436" name="Picture 4" descr="equation.pdf">
            <a:extLst>
              <a:ext uri="{FF2B5EF4-FFF2-40B4-BE49-F238E27FC236}">
                <a16:creationId xmlns:a16="http://schemas.microsoft.com/office/drawing/2014/main" id="{0090B3DA-3F91-14F4-144C-CFD9DED0C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483" y="4786157"/>
            <a:ext cx="1226346" cy="469342"/>
          </a:xfrm>
          <a:prstGeom prst="rect">
            <a:avLst/>
          </a:prstGeom>
          <a:solidFill>
            <a:schemeClr val="bg1">
              <a:alpha val="30000"/>
            </a:schemeClr>
          </a:solidFill>
        </p:spPr>
      </p:pic>
      <p:pic>
        <p:nvPicPr>
          <p:cNvPr id="18438" name="Picture 6" descr="equation.pdf">
            <a:extLst>
              <a:ext uri="{FF2B5EF4-FFF2-40B4-BE49-F238E27FC236}">
                <a16:creationId xmlns:a16="http://schemas.microsoft.com/office/drawing/2014/main" id="{C77C1E3D-346D-10BB-3ACB-68AFE2A4A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425" y="5714829"/>
            <a:ext cx="1044989" cy="28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equation.pdf">
            <a:extLst>
              <a:ext uri="{FF2B5EF4-FFF2-40B4-BE49-F238E27FC236}">
                <a16:creationId xmlns:a16="http://schemas.microsoft.com/office/drawing/2014/main" id="{F2B19E1B-C90C-73C5-2C84-CC003A7FF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039" y="4091418"/>
            <a:ext cx="986244" cy="26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ZoneTexte 47">
            <a:extLst>
              <a:ext uri="{FF2B5EF4-FFF2-40B4-BE49-F238E27FC236}">
                <a16:creationId xmlns:a16="http://schemas.microsoft.com/office/drawing/2014/main" id="{BA68A7DC-E187-CC30-7211-33A71BB29C52}"/>
              </a:ext>
            </a:extLst>
          </p:cNvPr>
          <p:cNvSpPr txBox="1"/>
          <p:nvPr/>
        </p:nvSpPr>
        <p:spPr>
          <a:xfrm>
            <a:off x="2284000" y="4840977"/>
            <a:ext cx="789575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non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STABLE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F19CC1F3-ED4F-993D-F64E-950336CDC9E1}"/>
              </a:ext>
            </a:extLst>
          </p:cNvPr>
          <p:cNvSpPr txBox="1"/>
          <p:nvPr/>
        </p:nvSpPr>
        <p:spPr>
          <a:xfrm rot="5400000">
            <a:off x="2519033" y="2872735"/>
            <a:ext cx="1181099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UNSTABLE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FF0F84A4-EF21-909E-BAB0-87AF23FD112E}"/>
              </a:ext>
            </a:extLst>
          </p:cNvPr>
          <p:cNvSpPr txBox="1"/>
          <p:nvPr/>
        </p:nvSpPr>
        <p:spPr>
          <a:xfrm rot="5400000">
            <a:off x="3953286" y="2883471"/>
            <a:ext cx="1181099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UNSTABLE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9EA940A3-3AB2-2CF3-9EA6-D3AF5A31669E}"/>
              </a:ext>
            </a:extLst>
          </p:cNvPr>
          <p:cNvSpPr txBox="1"/>
          <p:nvPr/>
        </p:nvSpPr>
        <p:spPr>
          <a:xfrm rot="5400000">
            <a:off x="7348515" y="2895800"/>
            <a:ext cx="1181099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UNSTABLE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3B8D05B9-2DDA-6D6F-47BD-A59ABD9D65CD}"/>
              </a:ext>
            </a:extLst>
          </p:cNvPr>
          <p:cNvSpPr txBox="1"/>
          <p:nvPr/>
        </p:nvSpPr>
        <p:spPr>
          <a:xfrm rot="5400000">
            <a:off x="8782768" y="2906536"/>
            <a:ext cx="1181099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UNSTABLE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3B2F820-475A-416C-624F-FA4ED2B5E7F3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D18CC842-8CEB-BAFF-C239-15356EF6DD19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29" name="Signalisation droite 28">
            <a:extLst>
              <a:ext uri="{FF2B5EF4-FFF2-40B4-BE49-F238E27FC236}">
                <a16:creationId xmlns:a16="http://schemas.microsoft.com/office/drawing/2014/main" id="{B0F35A59-B1F6-C3A3-EBC9-51964E0B2A2E}"/>
              </a:ext>
            </a:extLst>
          </p:cNvPr>
          <p:cNvSpPr/>
          <p:nvPr/>
        </p:nvSpPr>
        <p:spPr>
          <a:xfrm>
            <a:off x="-48672" y="451714"/>
            <a:ext cx="7289731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alisation droite 36">
            <a:extLst>
              <a:ext uri="{FF2B5EF4-FFF2-40B4-BE49-F238E27FC236}">
                <a16:creationId xmlns:a16="http://schemas.microsoft.com/office/drawing/2014/main" id="{88BE212F-551E-B127-58AA-235820D05F79}"/>
              </a:ext>
            </a:extLst>
          </p:cNvPr>
          <p:cNvSpPr/>
          <p:nvPr/>
        </p:nvSpPr>
        <p:spPr>
          <a:xfrm>
            <a:off x="-73018" y="452183"/>
            <a:ext cx="7178153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Signalisation droite 40">
            <a:extLst>
              <a:ext uri="{FF2B5EF4-FFF2-40B4-BE49-F238E27FC236}">
                <a16:creationId xmlns:a16="http://schemas.microsoft.com/office/drawing/2014/main" id="{146D42EF-E0AE-BFEC-58CF-3389A954193D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Signalisation droite 41">
            <a:extLst>
              <a:ext uri="{FF2B5EF4-FFF2-40B4-BE49-F238E27FC236}">
                <a16:creationId xmlns:a16="http://schemas.microsoft.com/office/drawing/2014/main" id="{6A853F6A-A19C-E52A-2F4E-D4D74F2E5B65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Signalisation droite 49">
            <a:extLst>
              <a:ext uri="{FF2B5EF4-FFF2-40B4-BE49-F238E27FC236}">
                <a16:creationId xmlns:a16="http://schemas.microsoft.com/office/drawing/2014/main" id="{35E36DB0-1D28-2211-8E53-3103E1FE13AD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60D19FCD-7AC3-F05D-19DD-A2863BB83A8E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41550CAB-0C49-822E-F794-A80B2F2CD4A0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7452D278-0617-B68C-B2AF-F648AF3809BB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8447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ligne, Tracé, diagramme&#10;&#10;Description générée automatiquement">
            <a:extLst>
              <a:ext uri="{FF2B5EF4-FFF2-40B4-BE49-F238E27FC236}">
                <a16:creationId xmlns:a16="http://schemas.microsoft.com/office/drawing/2014/main" id="{75646CC4-4D17-0AE1-3CFC-EF912C33C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4980" y="2494234"/>
            <a:ext cx="4941028" cy="3504154"/>
          </a:xfrm>
          <a:prstGeom prst="rect">
            <a:avLst/>
          </a:prstGeom>
        </p:spPr>
      </p:pic>
      <p:pic>
        <p:nvPicPr>
          <p:cNvPr id="7" name="Image 6" descr="Une image contenant texte, ligne, Tracé, nombre&#10;&#10;Description générée automatiquement">
            <a:extLst>
              <a:ext uri="{FF2B5EF4-FFF2-40B4-BE49-F238E27FC236}">
                <a16:creationId xmlns:a16="http://schemas.microsoft.com/office/drawing/2014/main" id="{82E115CD-FF30-6843-0EBD-C276C68A01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740" y="2493632"/>
            <a:ext cx="4941028" cy="350415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22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Intensity scans – coherent instability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1DC2C00-D289-94CD-8A4C-16838A2E3A35}"/>
              </a:ext>
            </a:extLst>
          </p:cNvPr>
          <p:cNvSpPr txBox="1"/>
          <p:nvPr/>
        </p:nvSpPr>
        <p:spPr>
          <a:xfrm>
            <a:off x="513194" y="6135603"/>
            <a:ext cx="940456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Simple case: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 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to demonstrate ‘simple’ intensity scan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F27F573-C502-07E3-22F5-4EED6FD53B1D}"/>
              </a:ext>
            </a:extLst>
          </p:cNvPr>
          <p:cNvSpPr txBox="1"/>
          <p:nvPr/>
        </p:nvSpPr>
        <p:spPr>
          <a:xfrm>
            <a:off x="1535613" y="2208960"/>
            <a:ext cx="50918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Smaller vertical tune: farther from 0.5 resonance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B570149-B4B5-0008-002F-84D24D552869}"/>
              </a:ext>
            </a:extLst>
          </p:cNvPr>
          <p:cNvSpPr txBox="1"/>
          <p:nvPr/>
        </p:nvSpPr>
        <p:spPr>
          <a:xfrm>
            <a:off x="6963662" y="2208959"/>
            <a:ext cx="50918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Higher vertical tune: closer to 0.5 resonance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6FA32461-2DF1-B0B0-CC59-B4D7D480390C}"/>
                  </a:ext>
                </a:extLst>
              </p:cNvPr>
              <p:cNvSpPr txBox="1"/>
              <p:nvPr/>
            </p:nvSpPr>
            <p:spPr>
              <a:xfrm rot="21003483">
                <a:off x="4355501" y="2572574"/>
                <a:ext cx="391453" cy="2489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500" b="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50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fr-CH" sz="1500" b="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1500" b="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fr-FR" sz="1500" dirty="0">
                  <a:solidFill>
                    <a:srgbClr val="FD8A3A"/>
                  </a:solidFill>
                </a:endParaRPr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6FA32461-2DF1-B0B0-CC59-B4D7D48039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003483">
                <a:off x="4355501" y="2572574"/>
                <a:ext cx="391453" cy="248979"/>
              </a:xfrm>
              <a:prstGeom prst="rect">
                <a:avLst/>
              </a:prstGeom>
              <a:blipFill>
                <a:blip r:embed="rId9"/>
                <a:stretch>
                  <a:fillRect l="-14286" r="-5714" b="-148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F9C1AA72-00B0-08ED-6033-88C48F61D3E5}"/>
                  </a:ext>
                </a:extLst>
              </p:cNvPr>
              <p:cNvSpPr txBox="1"/>
              <p:nvPr/>
            </p:nvSpPr>
            <p:spPr>
              <a:xfrm>
                <a:off x="5057052" y="3045709"/>
                <a:ext cx="391326" cy="2489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i="1" smtClean="0">
                              <a:solidFill>
                                <a:srgbClr val="8B872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500" b="0" i="1" smtClean="0">
                              <a:solidFill>
                                <a:srgbClr val="8B8722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500" i="1" smtClean="0">
                              <a:solidFill>
                                <a:srgbClr val="8B87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fr-CH" sz="1500" b="0" i="1" smtClean="0">
                              <a:solidFill>
                                <a:srgbClr val="8B87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1500" b="0" i="1" smtClean="0">
                              <a:solidFill>
                                <a:srgbClr val="8B872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fr-FR" sz="1500" dirty="0">
                  <a:solidFill>
                    <a:srgbClr val="8B8722"/>
                  </a:solidFill>
                </a:endParaRPr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F9C1AA72-00B0-08ED-6033-88C48F61D3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7052" y="3045709"/>
                <a:ext cx="391326" cy="248979"/>
              </a:xfrm>
              <a:prstGeom prst="rect">
                <a:avLst/>
              </a:prstGeom>
              <a:blipFill>
                <a:blip r:embed="rId10"/>
                <a:stretch>
                  <a:fillRect l="-15625" r="-3125" b="-2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128B9645-467C-ED9E-C1DE-850C70E21010}"/>
                  </a:ext>
                </a:extLst>
              </p:cNvPr>
              <p:cNvSpPr txBox="1"/>
              <p:nvPr/>
            </p:nvSpPr>
            <p:spPr>
              <a:xfrm>
                <a:off x="5059627" y="3539657"/>
                <a:ext cx="386901" cy="240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i="1" smtClean="0">
                              <a:solidFill>
                                <a:srgbClr val="92549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500" b="0" i="1" smtClean="0">
                              <a:solidFill>
                                <a:srgbClr val="925494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500" i="1" smtClean="0">
                              <a:solidFill>
                                <a:srgbClr val="92549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fr-CH" sz="1500" b="0" i="1" smtClean="0">
                              <a:solidFill>
                                <a:srgbClr val="92549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1500" b="0" i="1" smtClean="0">
                              <a:solidFill>
                                <a:srgbClr val="92549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fr-FR" sz="1500" dirty="0">
                  <a:solidFill>
                    <a:srgbClr val="925494"/>
                  </a:solidFill>
                </a:endParaRPr>
              </a:p>
            </p:txBody>
          </p:sp>
        </mc:Choice>
        <mc:Fallback xmlns=""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128B9645-467C-ED9E-C1DE-850C70E21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9627" y="3539657"/>
                <a:ext cx="386901" cy="240900"/>
              </a:xfrm>
              <a:prstGeom prst="rect">
                <a:avLst/>
              </a:prstGeom>
              <a:blipFill>
                <a:blip r:embed="rId11"/>
                <a:stretch>
                  <a:fillRect l="-16129" r="-3226"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610899EB-CD7F-ED0D-FEE1-49DEAE66DD4A}"/>
                  </a:ext>
                </a:extLst>
              </p:cNvPr>
              <p:cNvSpPr txBox="1"/>
              <p:nvPr/>
            </p:nvSpPr>
            <p:spPr>
              <a:xfrm rot="20944922">
                <a:off x="2663041" y="3041611"/>
                <a:ext cx="387029" cy="2409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500" b="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50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fr-CH" sz="1500" b="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1500" b="0" i="1" smtClean="0">
                              <a:solidFill>
                                <a:srgbClr val="FD8A3A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fr-FR" sz="1500" dirty="0">
                  <a:solidFill>
                    <a:srgbClr val="FD8A3A"/>
                  </a:solidFill>
                </a:endParaRPr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610899EB-CD7F-ED0D-FEE1-49DEAE66D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944922">
                <a:off x="2663041" y="3041611"/>
                <a:ext cx="387029" cy="240900"/>
              </a:xfrm>
              <a:prstGeom prst="rect">
                <a:avLst/>
              </a:prstGeom>
              <a:blipFill>
                <a:blip r:embed="rId12"/>
                <a:stretch>
                  <a:fillRect l="-11429" r="-2857" b="-192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ZoneTexte 35">
            <a:extLst>
              <a:ext uri="{FF2B5EF4-FFF2-40B4-BE49-F238E27FC236}">
                <a16:creationId xmlns:a16="http://schemas.microsoft.com/office/drawing/2014/main" id="{94D121C7-96B0-16DE-5DC5-1BCDBF98216A}"/>
              </a:ext>
            </a:extLst>
          </p:cNvPr>
          <p:cNvSpPr txBox="1"/>
          <p:nvPr/>
        </p:nvSpPr>
        <p:spPr>
          <a:xfrm rot="16200000">
            <a:off x="4364503" y="4613375"/>
            <a:ext cx="16073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solidFill>
                  <a:srgbClr val="FD8A3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0.5 resonance hit</a:t>
            </a:r>
          </a:p>
          <a:p>
            <a:pPr algn="ctr"/>
            <a:r>
              <a:rPr lang="en-GB" sz="1000" b="1" dirty="0">
                <a:solidFill>
                  <a:srgbClr val="FD8A3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=</a:t>
            </a:r>
          </a:p>
          <a:p>
            <a:pPr algn="ctr"/>
            <a:r>
              <a:rPr lang="en-GB" sz="1000" b="1" dirty="0">
                <a:solidFill>
                  <a:srgbClr val="FD8A3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Coherent instability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CCFE805-5432-92C1-A897-01F9E01B3B20}"/>
              </a:ext>
            </a:extLst>
          </p:cNvPr>
          <p:cNvSpPr/>
          <p:nvPr/>
        </p:nvSpPr>
        <p:spPr>
          <a:xfrm>
            <a:off x="5535168" y="2589452"/>
            <a:ext cx="256643" cy="138514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1DFDDA-5DB2-8B93-3B7E-40AC7DFB3A1A}"/>
              </a:ext>
            </a:extLst>
          </p:cNvPr>
          <p:cNvSpPr/>
          <p:nvPr/>
        </p:nvSpPr>
        <p:spPr>
          <a:xfrm>
            <a:off x="5517632" y="4222188"/>
            <a:ext cx="256643" cy="138514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BC66D6-5E84-5BBA-62A5-73DA321A1050}"/>
              </a:ext>
            </a:extLst>
          </p:cNvPr>
          <p:cNvSpPr/>
          <p:nvPr/>
        </p:nvSpPr>
        <p:spPr>
          <a:xfrm>
            <a:off x="7989663" y="2589452"/>
            <a:ext cx="3221575" cy="138514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7C2647D-4CC5-2354-DE1E-076AFF08FA8C}"/>
              </a:ext>
            </a:extLst>
          </p:cNvPr>
          <p:cNvSpPr/>
          <p:nvPr/>
        </p:nvSpPr>
        <p:spPr>
          <a:xfrm>
            <a:off x="7971956" y="4243936"/>
            <a:ext cx="3221575" cy="138514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5" name="Image 44" descr="Une image contenant texte, ligne, Tracé, nombre&#10;&#10;Description générée automatiquement">
            <a:extLst>
              <a:ext uri="{FF2B5EF4-FFF2-40B4-BE49-F238E27FC236}">
                <a16:creationId xmlns:a16="http://schemas.microsoft.com/office/drawing/2014/main" id="{95334C44-2A24-4D2E-4EBA-94651964D05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47102" t="94543" r="40941" b="1008"/>
          <a:stretch/>
        </p:blipFill>
        <p:spPr>
          <a:xfrm>
            <a:off x="3333707" y="4081615"/>
            <a:ext cx="594632" cy="153825"/>
          </a:xfrm>
          <a:prstGeom prst="rect">
            <a:avLst/>
          </a:prstGeom>
        </p:spPr>
      </p:pic>
      <p:pic>
        <p:nvPicPr>
          <p:cNvPr id="46" name="Image 45" descr="Une image contenant texte, ligne, Tracé, nombre&#10;&#10;Description générée automatiquement">
            <a:extLst>
              <a:ext uri="{FF2B5EF4-FFF2-40B4-BE49-F238E27FC236}">
                <a16:creationId xmlns:a16="http://schemas.microsoft.com/office/drawing/2014/main" id="{95ABD747-D80E-98EB-0021-553C95295B2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47102" t="94543" r="40941" b="1008"/>
          <a:stretch/>
        </p:blipFill>
        <p:spPr>
          <a:xfrm>
            <a:off x="8760674" y="4077981"/>
            <a:ext cx="594632" cy="15382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A3BF1FF-B30E-2001-4DCE-EFCC5DF0EF58}"/>
              </a:ext>
            </a:extLst>
          </p:cNvPr>
          <p:cNvSpPr/>
          <p:nvPr/>
        </p:nvSpPr>
        <p:spPr>
          <a:xfrm>
            <a:off x="5456836" y="2559793"/>
            <a:ext cx="327582" cy="138514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8135FC-FAFF-EEC5-E2E5-926F97E6BE38}"/>
              </a:ext>
            </a:extLst>
          </p:cNvPr>
          <p:cNvSpPr/>
          <p:nvPr/>
        </p:nvSpPr>
        <p:spPr>
          <a:xfrm>
            <a:off x="5456836" y="4259264"/>
            <a:ext cx="327582" cy="138514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37E541-AE67-4F44-5812-B6FE4FC01064}"/>
              </a:ext>
            </a:extLst>
          </p:cNvPr>
          <p:cNvSpPr/>
          <p:nvPr/>
        </p:nvSpPr>
        <p:spPr>
          <a:xfrm>
            <a:off x="10901307" y="2589348"/>
            <a:ext cx="327582" cy="138514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0AFFB3D-0FC0-4E88-1DFA-E436A75056BC}"/>
              </a:ext>
            </a:extLst>
          </p:cNvPr>
          <p:cNvSpPr/>
          <p:nvPr/>
        </p:nvSpPr>
        <p:spPr>
          <a:xfrm>
            <a:off x="10914559" y="4245058"/>
            <a:ext cx="327582" cy="1385140"/>
          </a:xfrm>
          <a:prstGeom prst="rect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E982524A-D829-B332-F447-85C3B3A6D960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= </m:t>
                    </m:r>
                    <m:r>
                      <m:rPr>
                        <m:nor/>
                      </m:rPr>
                      <a:rPr lang="fr-CH" sz="1300" b="0" i="1" dirty="0" smtClean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1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m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, </m:t>
                        </m:r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7.1e-10m, </a:t>
                </a:r>
                <a14:m>
                  <m:oMath xmlns:m="http://schemas.openxmlformats.org/officeDocument/2006/math">
                    <m:r>
                      <a:rPr lang="en-GB" sz="1300" i="1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E982524A-D829-B332-F447-85C3B3A6D9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14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ZoneTexte 26">
            <a:extLst>
              <a:ext uri="{FF2B5EF4-FFF2-40B4-BE49-F238E27FC236}">
                <a16:creationId xmlns:a16="http://schemas.microsoft.com/office/drawing/2014/main" id="{243124FC-4292-EB15-8A42-DA817F19A149}"/>
              </a:ext>
            </a:extLst>
          </p:cNvPr>
          <p:cNvSpPr txBox="1"/>
          <p:nvPr/>
        </p:nvSpPr>
        <p:spPr>
          <a:xfrm>
            <a:off x="449507" y="1471600"/>
            <a:ext cx="112929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rates of the instabilities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modes of oscillation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The CMM outputs are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modes of oscillation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 growth rates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694D0ED-81A8-EF59-8A7E-684C72D7AA3E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Textfeld 1">
            <a:extLst>
              <a:ext uri="{FF2B5EF4-FFF2-40B4-BE49-F238E27FC236}">
                <a16:creationId xmlns:a16="http://schemas.microsoft.com/office/drawing/2014/main" id="{025EB198-2A32-EF9E-B38D-6015C3FA59F3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42" name="Signalisation droite 41">
            <a:extLst>
              <a:ext uri="{FF2B5EF4-FFF2-40B4-BE49-F238E27FC236}">
                <a16:creationId xmlns:a16="http://schemas.microsoft.com/office/drawing/2014/main" id="{73F40B92-2FEE-BE3E-FD67-4253F0E2A29D}"/>
              </a:ext>
            </a:extLst>
          </p:cNvPr>
          <p:cNvSpPr/>
          <p:nvPr/>
        </p:nvSpPr>
        <p:spPr>
          <a:xfrm>
            <a:off x="-48672" y="451714"/>
            <a:ext cx="7289731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8749B6F3-CEE4-F052-948D-9A3648514837}"/>
              </a:ext>
            </a:extLst>
          </p:cNvPr>
          <p:cNvSpPr/>
          <p:nvPr/>
        </p:nvSpPr>
        <p:spPr>
          <a:xfrm>
            <a:off x="-73018" y="452183"/>
            <a:ext cx="7178153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Signalisation droite 43">
            <a:extLst>
              <a:ext uri="{FF2B5EF4-FFF2-40B4-BE49-F238E27FC236}">
                <a16:creationId xmlns:a16="http://schemas.microsoft.com/office/drawing/2014/main" id="{DDA2218C-51D7-F13F-B274-7C0143C9E12C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Signalisation droite 46">
            <a:extLst>
              <a:ext uri="{FF2B5EF4-FFF2-40B4-BE49-F238E27FC236}">
                <a16:creationId xmlns:a16="http://schemas.microsoft.com/office/drawing/2014/main" id="{7A53914C-A0AC-0468-58B1-10B47790C27A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Signalisation droite 47">
            <a:extLst>
              <a:ext uri="{FF2B5EF4-FFF2-40B4-BE49-F238E27FC236}">
                <a16:creationId xmlns:a16="http://schemas.microsoft.com/office/drawing/2014/main" id="{289A4706-3115-6FFE-DD3D-C92D043B2EF8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88ED2551-F4C5-4E93-5C35-090D3723AF2B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D4AFE1F4-2C11-41FE-3FA1-EC4A844D09C9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0D94DE53-41EC-327D-E360-782F8B838CBD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9221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 descr="Une image contenant texte, capture d’écran, Tracé, diagramme&#10;&#10;Description générée automatiquement">
            <a:extLst>
              <a:ext uri="{FF2B5EF4-FFF2-40B4-BE49-F238E27FC236}">
                <a16:creationId xmlns:a16="http://schemas.microsoft.com/office/drawing/2014/main" id="{2C95590E-D301-C658-DA35-435D9475805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7938" y="2157539"/>
            <a:ext cx="4323263" cy="3777070"/>
          </a:xfrm>
          <a:prstGeom prst="rect">
            <a:avLst/>
          </a:prstGeom>
        </p:spPr>
      </p:pic>
      <p:pic>
        <p:nvPicPr>
          <p:cNvPr id="15" name="Image 14" descr="Une image contenant texte, capture d’écran, Tracé, Police&#10;&#10;Description générée automatiquement">
            <a:extLst>
              <a:ext uri="{FF2B5EF4-FFF2-40B4-BE49-F238E27FC236}">
                <a16:creationId xmlns:a16="http://schemas.microsoft.com/office/drawing/2014/main" id="{9AB1CB4A-2599-D3F6-FC6A-00ADFD2DDF5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44278" y="2208802"/>
            <a:ext cx="4303670" cy="375995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23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Tune scans – study of different characteristics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513194" y="1389022"/>
            <a:ext cx="107953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of the instabilities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a bunch,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and/or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tune(s)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1DC2C00-D289-94CD-8A4C-16838A2E3A35}"/>
              </a:ext>
            </a:extLst>
          </p:cNvPr>
          <p:cNvSpPr txBox="1"/>
          <p:nvPr/>
        </p:nvSpPr>
        <p:spPr>
          <a:xfrm>
            <a:off x="513194" y="6135603"/>
            <a:ext cx="78106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Simple case 2: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 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Y PLANE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2A2D390E-B960-0888-768A-CDAFE73BE654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= </m:t>
                    </m:r>
                    <m:r>
                      <m:rPr>
                        <m:nor/>
                      </m:rPr>
                      <a:rPr lang="fr-CH" sz="1300" b="0" i="1" dirty="0" smtClean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1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m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, </m:t>
                        </m:r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7.1e-10m, </a:t>
                </a:r>
                <a14:m>
                  <m:oMath xmlns:m="http://schemas.openxmlformats.org/officeDocument/2006/math">
                    <m:r>
                      <a:rPr lang="en-GB" sz="1300" i="1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2A2D390E-B960-0888-768A-CDAFE73BE6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9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49E97870-B5B3-C2B9-DF58-0F29D42D37CF}"/>
              </a:ext>
            </a:extLst>
          </p:cNvPr>
          <p:cNvCxnSpPr>
            <a:cxnSpLocks/>
          </p:cNvCxnSpPr>
          <p:nvPr/>
        </p:nvCxnSpPr>
        <p:spPr>
          <a:xfrm>
            <a:off x="2798213" y="2489886"/>
            <a:ext cx="471960" cy="2979092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C65BA56-B996-4C9A-CC96-8143A6041E99}"/>
              </a:ext>
            </a:extLst>
          </p:cNvPr>
          <p:cNvCxnSpPr>
            <a:cxnSpLocks/>
          </p:cNvCxnSpPr>
          <p:nvPr/>
        </p:nvCxnSpPr>
        <p:spPr>
          <a:xfrm>
            <a:off x="7686736" y="2489886"/>
            <a:ext cx="471960" cy="2979092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CBA75D9B-E2D1-C90B-5D0B-22B4C1A38984}"/>
              </a:ext>
            </a:extLst>
          </p:cNvPr>
          <p:cNvCxnSpPr>
            <a:cxnSpLocks/>
          </p:cNvCxnSpPr>
          <p:nvPr/>
        </p:nvCxnSpPr>
        <p:spPr>
          <a:xfrm>
            <a:off x="4232302" y="2489886"/>
            <a:ext cx="471960" cy="2979092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D085B603-4D49-EB75-EC95-E0444D8E0AB0}"/>
              </a:ext>
            </a:extLst>
          </p:cNvPr>
          <p:cNvCxnSpPr>
            <a:cxnSpLocks/>
          </p:cNvCxnSpPr>
          <p:nvPr/>
        </p:nvCxnSpPr>
        <p:spPr>
          <a:xfrm>
            <a:off x="9119603" y="2492964"/>
            <a:ext cx="471960" cy="2979092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BB768C78-0D27-010A-52D1-F66C25E43531}"/>
              </a:ext>
            </a:extLst>
          </p:cNvPr>
          <p:cNvSpPr txBox="1"/>
          <p:nvPr/>
        </p:nvSpPr>
        <p:spPr>
          <a:xfrm rot="4894444">
            <a:off x="1684406" y="3546218"/>
            <a:ext cx="2331635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Y PLANE RESONNANCES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4862775-97CE-E55B-7C3F-EADF44E84A57}"/>
              </a:ext>
            </a:extLst>
          </p:cNvPr>
          <p:cNvSpPr txBox="1"/>
          <p:nvPr/>
        </p:nvSpPr>
        <p:spPr>
          <a:xfrm rot="4894444">
            <a:off x="3107441" y="3550074"/>
            <a:ext cx="2326145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Y PLANE RESONNANCES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0D58D8BB-7363-DBC1-C681-9469E1C25509}"/>
              </a:ext>
            </a:extLst>
          </p:cNvPr>
          <p:cNvSpPr txBox="1"/>
          <p:nvPr/>
        </p:nvSpPr>
        <p:spPr>
          <a:xfrm rot="4894444">
            <a:off x="6547350" y="3552858"/>
            <a:ext cx="2331635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Y PLANE RESONNANCES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C15A5D7F-EBDA-09C4-BE80-44A561FE3C90}"/>
              </a:ext>
            </a:extLst>
          </p:cNvPr>
          <p:cNvSpPr txBox="1"/>
          <p:nvPr/>
        </p:nvSpPr>
        <p:spPr>
          <a:xfrm rot="4894444">
            <a:off x="7970385" y="3556714"/>
            <a:ext cx="2326145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Y PLANE RESONNANCES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E25F6C3-D44E-2F0B-E82B-F2F067DE09BB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1F2F4AA8-BBEA-E002-EB65-CED9EB7985E7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42" name="Signalisation droite 41">
            <a:extLst>
              <a:ext uri="{FF2B5EF4-FFF2-40B4-BE49-F238E27FC236}">
                <a16:creationId xmlns:a16="http://schemas.microsoft.com/office/drawing/2014/main" id="{E11F7EFF-AFF2-4DF5-A2A1-20476412230F}"/>
              </a:ext>
            </a:extLst>
          </p:cNvPr>
          <p:cNvSpPr/>
          <p:nvPr/>
        </p:nvSpPr>
        <p:spPr>
          <a:xfrm>
            <a:off x="-48672" y="451714"/>
            <a:ext cx="7289731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4F741995-1A87-3D0C-4EF3-70E6957ABE06}"/>
              </a:ext>
            </a:extLst>
          </p:cNvPr>
          <p:cNvSpPr/>
          <p:nvPr/>
        </p:nvSpPr>
        <p:spPr>
          <a:xfrm>
            <a:off x="-73018" y="452183"/>
            <a:ext cx="7178153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Signalisation droite 43">
            <a:extLst>
              <a:ext uri="{FF2B5EF4-FFF2-40B4-BE49-F238E27FC236}">
                <a16:creationId xmlns:a16="http://schemas.microsoft.com/office/drawing/2014/main" id="{9E8F0EC0-B9ED-19E8-42C1-FB1182AB4B6D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Signalisation droite 44">
            <a:extLst>
              <a:ext uri="{FF2B5EF4-FFF2-40B4-BE49-F238E27FC236}">
                <a16:creationId xmlns:a16="http://schemas.microsoft.com/office/drawing/2014/main" id="{F5714A69-A5B4-C6C2-F010-D348E7BA2157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Signalisation droite 45">
            <a:extLst>
              <a:ext uri="{FF2B5EF4-FFF2-40B4-BE49-F238E27FC236}">
                <a16:creationId xmlns:a16="http://schemas.microsoft.com/office/drawing/2014/main" id="{9FEE33B4-961F-3845-D1C6-85CAA1DFFEA8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B6B3FB55-6324-A2A2-DC8D-2C1EDC44AE00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FFE2107C-FFF9-2153-0D9C-ACAD79ABEE79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9D81351D-389C-D177-9240-335FCD5096B4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3202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22D12B9C-4B0F-C137-950C-38CB970E703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3566" y="2152924"/>
            <a:ext cx="4317872" cy="377235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FE32546-B9D2-003B-CEA5-5B73F04DD56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38194" y="2211539"/>
            <a:ext cx="4303672" cy="375995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24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Tune scans – study of different characteristics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513194" y="1389022"/>
            <a:ext cx="107953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of the instabilities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a bunch,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and/or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tune(s)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1DC2C00-D289-94CD-8A4C-16838A2E3A35}"/>
              </a:ext>
            </a:extLst>
          </p:cNvPr>
          <p:cNvSpPr txBox="1"/>
          <p:nvPr/>
        </p:nvSpPr>
        <p:spPr>
          <a:xfrm>
            <a:off x="513194" y="6135603"/>
            <a:ext cx="804239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Simple case 2: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 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Y AND X PLANES.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2A2D390E-B960-0888-768A-CDAFE73BE654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= </m:t>
                    </m:r>
                    <m:r>
                      <m:rPr>
                        <m:nor/>
                      </m:rPr>
                      <a:rPr lang="fr-CH" sz="1300" b="0" i="1" dirty="0" smtClean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1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m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, </m:t>
                        </m:r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7.1e-10m, </a:t>
                </a:r>
                <a14:m>
                  <m:oMath xmlns:m="http://schemas.openxmlformats.org/officeDocument/2006/math">
                    <m:r>
                      <a:rPr lang="en-GB" sz="1300" i="1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2A2D390E-B960-0888-768A-CDAFE73BE6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9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1005B5A3-87CC-1EAB-BF0A-7D1BF9A77AA8}"/>
              </a:ext>
            </a:extLst>
          </p:cNvPr>
          <p:cNvCxnSpPr>
            <a:cxnSpLocks/>
          </p:cNvCxnSpPr>
          <p:nvPr/>
        </p:nvCxnSpPr>
        <p:spPr>
          <a:xfrm>
            <a:off x="2798213" y="2489886"/>
            <a:ext cx="471960" cy="2979092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626CD62E-8771-D974-84BF-A408F6A06D22}"/>
              </a:ext>
            </a:extLst>
          </p:cNvPr>
          <p:cNvCxnSpPr>
            <a:cxnSpLocks/>
          </p:cNvCxnSpPr>
          <p:nvPr/>
        </p:nvCxnSpPr>
        <p:spPr>
          <a:xfrm>
            <a:off x="7686736" y="2489886"/>
            <a:ext cx="471960" cy="2979092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6BA4F7BA-0867-425E-83EE-E8D778EFA987}"/>
              </a:ext>
            </a:extLst>
          </p:cNvPr>
          <p:cNvCxnSpPr>
            <a:cxnSpLocks/>
          </p:cNvCxnSpPr>
          <p:nvPr/>
        </p:nvCxnSpPr>
        <p:spPr>
          <a:xfrm>
            <a:off x="4232302" y="2489886"/>
            <a:ext cx="471960" cy="2979092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EAE43D6-641B-B178-6ACE-442159FC4EE9}"/>
              </a:ext>
            </a:extLst>
          </p:cNvPr>
          <p:cNvCxnSpPr>
            <a:cxnSpLocks/>
          </p:cNvCxnSpPr>
          <p:nvPr/>
        </p:nvCxnSpPr>
        <p:spPr>
          <a:xfrm>
            <a:off x="9119603" y="2492964"/>
            <a:ext cx="471960" cy="2979092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6BBD5F5-D4B7-1DF8-7E40-072989B4006D}"/>
              </a:ext>
            </a:extLst>
          </p:cNvPr>
          <p:cNvCxnSpPr>
            <a:cxnSpLocks/>
          </p:cNvCxnSpPr>
          <p:nvPr/>
        </p:nvCxnSpPr>
        <p:spPr>
          <a:xfrm>
            <a:off x="1880957" y="2606204"/>
            <a:ext cx="2950535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7EDD693B-59A8-1217-42C3-3F8811FDE4E3}"/>
              </a:ext>
            </a:extLst>
          </p:cNvPr>
          <p:cNvCxnSpPr>
            <a:cxnSpLocks/>
          </p:cNvCxnSpPr>
          <p:nvPr/>
        </p:nvCxnSpPr>
        <p:spPr>
          <a:xfrm>
            <a:off x="6769480" y="2606204"/>
            <a:ext cx="2950535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BAD969F3-2A3A-2F37-325D-99B0A8E99FAC}"/>
              </a:ext>
            </a:extLst>
          </p:cNvPr>
          <p:cNvSpPr txBox="1"/>
          <p:nvPr/>
        </p:nvSpPr>
        <p:spPr>
          <a:xfrm>
            <a:off x="1947990" y="2608733"/>
            <a:ext cx="2155860" cy="323165"/>
          </a:xfrm>
          <a:prstGeom prst="rect">
            <a:avLst/>
          </a:prstGeom>
          <a:solidFill>
            <a:schemeClr val="bg1">
              <a:alpha val="40000"/>
            </a:schemeClr>
          </a:solidFill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GB" sz="15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X PLANE RESONNANCE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42C8E45-471E-CA94-2307-9DA189CBBEBB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20" name="Textfeld 1">
            <a:extLst>
              <a:ext uri="{FF2B5EF4-FFF2-40B4-BE49-F238E27FC236}">
                <a16:creationId xmlns:a16="http://schemas.microsoft.com/office/drawing/2014/main" id="{78B3CF48-D573-278D-3ABB-4E4F9DD8E6DA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41" name="Signalisation droite 40">
            <a:extLst>
              <a:ext uri="{FF2B5EF4-FFF2-40B4-BE49-F238E27FC236}">
                <a16:creationId xmlns:a16="http://schemas.microsoft.com/office/drawing/2014/main" id="{DEBCC37C-91A6-0922-D383-41D2F7F81EDE}"/>
              </a:ext>
            </a:extLst>
          </p:cNvPr>
          <p:cNvSpPr/>
          <p:nvPr/>
        </p:nvSpPr>
        <p:spPr>
          <a:xfrm>
            <a:off x="-48672" y="451714"/>
            <a:ext cx="7289731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Signalisation droite 41">
            <a:extLst>
              <a:ext uri="{FF2B5EF4-FFF2-40B4-BE49-F238E27FC236}">
                <a16:creationId xmlns:a16="http://schemas.microsoft.com/office/drawing/2014/main" id="{ACC4DD6E-5473-3663-CE18-9C32A96B41B8}"/>
              </a:ext>
            </a:extLst>
          </p:cNvPr>
          <p:cNvSpPr/>
          <p:nvPr/>
        </p:nvSpPr>
        <p:spPr>
          <a:xfrm>
            <a:off x="-73018" y="452183"/>
            <a:ext cx="7178153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3C3F5ACE-E09B-0C19-03E7-B1FDFEE95F53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Signalisation droite 43">
            <a:extLst>
              <a:ext uri="{FF2B5EF4-FFF2-40B4-BE49-F238E27FC236}">
                <a16:creationId xmlns:a16="http://schemas.microsoft.com/office/drawing/2014/main" id="{8965A415-C664-4DAA-33E7-D5A721BC7974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Signalisation droite 44">
            <a:extLst>
              <a:ext uri="{FF2B5EF4-FFF2-40B4-BE49-F238E27FC236}">
                <a16:creationId xmlns:a16="http://schemas.microsoft.com/office/drawing/2014/main" id="{5B49A7C7-F37C-AAF6-52DD-36EA5D18F786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509A4ADC-5160-9CE1-3431-C15E46F825D8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21E51947-3DF1-AF99-BD86-2BFFC42277CE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F9AEF62E-FABE-1C75-18C6-56BDF4FC3463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0054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22D12B9C-4B0F-C137-950C-38CB970E703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3566" y="2152924"/>
            <a:ext cx="4317872" cy="377235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FE32546-B9D2-003B-CEA5-5B73F04DD56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38194" y="2211539"/>
            <a:ext cx="4303672" cy="375995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25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Tune scans – study of different characteristics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513194" y="1389022"/>
            <a:ext cx="107953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of the instabilities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a bunch,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and/or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tune(s)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1DC2C00-D289-94CD-8A4C-16838A2E3A35}"/>
              </a:ext>
            </a:extLst>
          </p:cNvPr>
          <p:cNvSpPr txBox="1"/>
          <p:nvPr/>
        </p:nvSpPr>
        <p:spPr>
          <a:xfrm>
            <a:off x="513194" y="6135603"/>
            <a:ext cx="804239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Simple case 2: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 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Y AND X PLANES.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2A2D390E-B960-0888-768A-CDAFE73BE654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= </m:t>
                    </m:r>
                    <m:r>
                      <m:rPr>
                        <m:nor/>
                      </m:rPr>
                      <a:rPr lang="fr-CH" sz="1300" b="0" i="1" dirty="0" smtClean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1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m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, </m:t>
                        </m:r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7.1e-10m, </a:t>
                </a:r>
                <a14:m>
                  <m:oMath xmlns:m="http://schemas.openxmlformats.org/officeDocument/2006/math">
                    <m:r>
                      <a:rPr lang="en-GB" sz="1300" i="1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2A2D390E-B960-0888-768A-CDAFE73BE6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9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1005B5A3-87CC-1EAB-BF0A-7D1BF9A77AA8}"/>
              </a:ext>
            </a:extLst>
          </p:cNvPr>
          <p:cNvCxnSpPr>
            <a:cxnSpLocks/>
          </p:cNvCxnSpPr>
          <p:nvPr/>
        </p:nvCxnSpPr>
        <p:spPr>
          <a:xfrm>
            <a:off x="2798213" y="2489886"/>
            <a:ext cx="471960" cy="2979092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6BA4F7BA-0867-425E-83EE-E8D778EFA987}"/>
              </a:ext>
            </a:extLst>
          </p:cNvPr>
          <p:cNvCxnSpPr>
            <a:cxnSpLocks/>
          </p:cNvCxnSpPr>
          <p:nvPr/>
        </p:nvCxnSpPr>
        <p:spPr>
          <a:xfrm>
            <a:off x="4232302" y="2489886"/>
            <a:ext cx="471960" cy="2979092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6BBD5F5-D4B7-1DF8-7E40-072989B4006D}"/>
              </a:ext>
            </a:extLst>
          </p:cNvPr>
          <p:cNvCxnSpPr>
            <a:cxnSpLocks/>
          </p:cNvCxnSpPr>
          <p:nvPr/>
        </p:nvCxnSpPr>
        <p:spPr>
          <a:xfrm>
            <a:off x="1880957" y="2606204"/>
            <a:ext cx="2950535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orme libre 32">
            <a:extLst>
              <a:ext uri="{FF2B5EF4-FFF2-40B4-BE49-F238E27FC236}">
                <a16:creationId xmlns:a16="http://schemas.microsoft.com/office/drawing/2014/main" id="{79E727B4-C431-B316-E60E-31A06BB6E683}"/>
              </a:ext>
            </a:extLst>
          </p:cNvPr>
          <p:cNvSpPr/>
          <p:nvPr/>
        </p:nvSpPr>
        <p:spPr>
          <a:xfrm>
            <a:off x="980761" y="1967345"/>
            <a:ext cx="9974333" cy="4004147"/>
          </a:xfrm>
          <a:custGeom>
            <a:avLst/>
            <a:gdLst>
              <a:gd name="connsiteX0" fmla="*/ 7212506 w 9974333"/>
              <a:gd name="connsiteY0" fmla="*/ 516485 h 4004147"/>
              <a:gd name="connsiteX1" fmla="*/ 7212506 w 9974333"/>
              <a:gd name="connsiteY1" fmla="*/ 667875 h 4004147"/>
              <a:gd name="connsiteX2" fmla="*/ 7363896 w 9974333"/>
              <a:gd name="connsiteY2" fmla="*/ 667875 h 4004147"/>
              <a:gd name="connsiteX3" fmla="*/ 7363896 w 9974333"/>
              <a:gd name="connsiteY3" fmla="*/ 516485 h 4004147"/>
              <a:gd name="connsiteX4" fmla="*/ 0 w 9974333"/>
              <a:gd name="connsiteY4" fmla="*/ 0 h 4004147"/>
              <a:gd name="connsiteX5" fmla="*/ 9974333 w 9974333"/>
              <a:gd name="connsiteY5" fmla="*/ 0 h 4004147"/>
              <a:gd name="connsiteX6" fmla="*/ 9974333 w 9974333"/>
              <a:gd name="connsiteY6" fmla="*/ 4004147 h 4004147"/>
              <a:gd name="connsiteX7" fmla="*/ 0 w 9974333"/>
              <a:gd name="connsiteY7" fmla="*/ 4004147 h 4004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74333" h="4004147">
                <a:moveTo>
                  <a:pt x="7212506" y="516485"/>
                </a:moveTo>
                <a:lnTo>
                  <a:pt x="7212506" y="667875"/>
                </a:lnTo>
                <a:lnTo>
                  <a:pt x="7363896" y="667875"/>
                </a:lnTo>
                <a:lnTo>
                  <a:pt x="7363896" y="516485"/>
                </a:lnTo>
                <a:close/>
                <a:moveTo>
                  <a:pt x="0" y="0"/>
                </a:moveTo>
                <a:lnTo>
                  <a:pt x="9974333" y="0"/>
                </a:lnTo>
                <a:lnTo>
                  <a:pt x="9974333" y="4004147"/>
                </a:lnTo>
                <a:lnTo>
                  <a:pt x="0" y="4004147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B2C1347F-ECC1-2E48-C51E-AF489C01E4A2}"/>
              </a:ext>
            </a:extLst>
          </p:cNvPr>
          <p:cNvSpPr txBox="1"/>
          <p:nvPr/>
        </p:nvSpPr>
        <p:spPr>
          <a:xfrm>
            <a:off x="6753567" y="2931291"/>
            <a:ext cx="14285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rgbClr val="003B2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LANDAU DAMPING?</a:t>
            </a:r>
          </a:p>
        </p:txBody>
      </p:sp>
      <p:pic>
        <p:nvPicPr>
          <p:cNvPr id="38" name="Image 37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79876E1F-AB2A-9888-EE5F-F932F2A4683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2082" y="3177512"/>
            <a:ext cx="7772400" cy="1218419"/>
          </a:xfrm>
          <a:prstGeom prst="rect">
            <a:avLst/>
          </a:prstGeom>
          <a:noFill/>
          <a:ln w="25400">
            <a:solidFill>
              <a:srgbClr val="87CFEC"/>
            </a:solidFill>
          </a:ln>
        </p:spPr>
      </p:pic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8BF997F9-5851-33D8-A4A6-6394E4298031}"/>
              </a:ext>
            </a:extLst>
          </p:cNvPr>
          <p:cNvCxnSpPr>
            <a:cxnSpLocks/>
          </p:cNvCxnSpPr>
          <p:nvPr/>
        </p:nvCxnSpPr>
        <p:spPr>
          <a:xfrm flipV="1">
            <a:off x="8182163" y="2606204"/>
            <a:ext cx="77917" cy="571308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B5A37740-8F94-94E6-6B11-57F48FF96BB8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4" name="Textfeld 1">
            <a:extLst>
              <a:ext uri="{FF2B5EF4-FFF2-40B4-BE49-F238E27FC236}">
                <a16:creationId xmlns:a16="http://schemas.microsoft.com/office/drawing/2014/main" id="{1AEF5B29-85C7-17C3-E1A2-DFC7C0152242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41" name="Signalisation droite 40">
            <a:extLst>
              <a:ext uri="{FF2B5EF4-FFF2-40B4-BE49-F238E27FC236}">
                <a16:creationId xmlns:a16="http://schemas.microsoft.com/office/drawing/2014/main" id="{DE634A58-88EC-0304-C017-66ACFF727B66}"/>
              </a:ext>
            </a:extLst>
          </p:cNvPr>
          <p:cNvSpPr/>
          <p:nvPr/>
        </p:nvSpPr>
        <p:spPr>
          <a:xfrm>
            <a:off x="-48672" y="451714"/>
            <a:ext cx="7289731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Signalisation droite 41">
            <a:extLst>
              <a:ext uri="{FF2B5EF4-FFF2-40B4-BE49-F238E27FC236}">
                <a16:creationId xmlns:a16="http://schemas.microsoft.com/office/drawing/2014/main" id="{B64366F9-B0B0-F32F-9BEF-0193C3F0B4D9}"/>
              </a:ext>
            </a:extLst>
          </p:cNvPr>
          <p:cNvSpPr/>
          <p:nvPr/>
        </p:nvSpPr>
        <p:spPr>
          <a:xfrm>
            <a:off x="-73018" y="452183"/>
            <a:ext cx="7178153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B274CF3F-2497-3309-DCB3-AE388750C4E6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Signalisation droite 43">
            <a:extLst>
              <a:ext uri="{FF2B5EF4-FFF2-40B4-BE49-F238E27FC236}">
                <a16:creationId xmlns:a16="http://schemas.microsoft.com/office/drawing/2014/main" id="{6817183B-4B0D-21A8-6D7A-8C9AF1A3D5F0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Signalisation droite 44">
            <a:extLst>
              <a:ext uri="{FF2B5EF4-FFF2-40B4-BE49-F238E27FC236}">
                <a16:creationId xmlns:a16="http://schemas.microsoft.com/office/drawing/2014/main" id="{DDE5691D-D89C-989F-8235-D3D250CDCD69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979E06B8-4AED-30BC-4D7E-7842B0EE28C6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3C125738-72AB-E2D3-77AC-D32FA0A98D7F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F9423B74-1D87-FD6E-4C37-6CA716F481A0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0199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 descr="Une image contenant texte, capture d’écran, Bleu électrique, Tracé&#10;&#10;Description générée automatiquement">
            <a:extLst>
              <a:ext uri="{FF2B5EF4-FFF2-40B4-BE49-F238E27FC236}">
                <a16:creationId xmlns:a16="http://schemas.microsoft.com/office/drawing/2014/main" id="{0EE5A08A-CCD4-97B8-A2FA-B2F534FC1DA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8133" y="2239389"/>
            <a:ext cx="4324402" cy="3715851"/>
          </a:xfrm>
          <a:prstGeom prst="rect">
            <a:avLst/>
          </a:prstGeom>
        </p:spPr>
      </p:pic>
      <p:pic>
        <p:nvPicPr>
          <p:cNvPr id="5" name="Image 4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1A3953BA-41C0-46E1-E147-9CD132DF1F63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99293" y="2135869"/>
            <a:ext cx="4442792" cy="384794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26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Tune scans – study of different characteristics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513194" y="1389022"/>
            <a:ext cx="107953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of the instabilities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a bunch,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and/or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tune(s)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579BF0B-1AED-9F40-744D-206AC3560AD0}"/>
              </a:ext>
            </a:extLst>
          </p:cNvPr>
          <p:cNvCxnSpPr>
            <a:cxnSpLocks/>
          </p:cNvCxnSpPr>
          <p:nvPr/>
        </p:nvCxnSpPr>
        <p:spPr>
          <a:xfrm>
            <a:off x="2798213" y="2489886"/>
            <a:ext cx="471960" cy="2979092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DCB2050A-B00B-8CF7-1899-4CED69979347}"/>
              </a:ext>
            </a:extLst>
          </p:cNvPr>
          <p:cNvCxnSpPr>
            <a:cxnSpLocks/>
          </p:cNvCxnSpPr>
          <p:nvPr/>
        </p:nvCxnSpPr>
        <p:spPr>
          <a:xfrm>
            <a:off x="1880957" y="2606204"/>
            <a:ext cx="2950535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orme libre 36">
            <a:extLst>
              <a:ext uri="{FF2B5EF4-FFF2-40B4-BE49-F238E27FC236}">
                <a16:creationId xmlns:a16="http://schemas.microsoft.com/office/drawing/2014/main" id="{6C0AA053-D8CA-6D0B-DF30-AA54F4559A9B}"/>
              </a:ext>
            </a:extLst>
          </p:cNvPr>
          <p:cNvSpPr/>
          <p:nvPr/>
        </p:nvSpPr>
        <p:spPr>
          <a:xfrm>
            <a:off x="1445553" y="2100958"/>
            <a:ext cx="9472965" cy="3924969"/>
          </a:xfrm>
          <a:custGeom>
            <a:avLst/>
            <a:gdLst>
              <a:gd name="connsiteX0" fmla="*/ 7133996 w 9595302"/>
              <a:gd name="connsiteY0" fmla="*/ 2000685 h 3989409"/>
              <a:gd name="connsiteX1" fmla="*/ 7133996 w 9595302"/>
              <a:gd name="connsiteY1" fmla="*/ 2178107 h 3989409"/>
              <a:gd name="connsiteX2" fmla="*/ 7303846 w 9595302"/>
              <a:gd name="connsiteY2" fmla="*/ 2178107 h 3989409"/>
              <a:gd name="connsiteX3" fmla="*/ 7303846 w 9595302"/>
              <a:gd name="connsiteY3" fmla="*/ 2000685 h 3989409"/>
              <a:gd name="connsiteX4" fmla="*/ 6445525 w 9595302"/>
              <a:gd name="connsiteY4" fmla="*/ 1993861 h 3989409"/>
              <a:gd name="connsiteX5" fmla="*/ 6445525 w 9595302"/>
              <a:gd name="connsiteY5" fmla="*/ 2171283 h 3989409"/>
              <a:gd name="connsiteX6" fmla="*/ 6615375 w 9595302"/>
              <a:gd name="connsiteY6" fmla="*/ 2171283 h 3989409"/>
              <a:gd name="connsiteX7" fmla="*/ 6615375 w 9595302"/>
              <a:gd name="connsiteY7" fmla="*/ 1993861 h 3989409"/>
              <a:gd name="connsiteX8" fmla="*/ 7400291 w 9595302"/>
              <a:gd name="connsiteY8" fmla="*/ 1369897 h 3989409"/>
              <a:gd name="connsiteX9" fmla="*/ 7400291 w 9595302"/>
              <a:gd name="connsiteY9" fmla="*/ 1583126 h 3989409"/>
              <a:gd name="connsiteX10" fmla="*/ 7613520 w 9595302"/>
              <a:gd name="connsiteY10" fmla="*/ 1583126 h 3989409"/>
              <a:gd name="connsiteX11" fmla="*/ 7613520 w 9595302"/>
              <a:gd name="connsiteY11" fmla="*/ 1369897 h 3989409"/>
              <a:gd name="connsiteX12" fmla="*/ 0 w 9595302"/>
              <a:gd name="connsiteY12" fmla="*/ 0 h 3989409"/>
              <a:gd name="connsiteX13" fmla="*/ 9595302 w 9595302"/>
              <a:gd name="connsiteY13" fmla="*/ 0 h 3989409"/>
              <a:gd name="connsiteX14" fmla="*/ 9595302 w 9595302"/>
              <a:gd name="connsiteY14" fmla="*/ 3989409 h 3989409"/>
              <a:gd name="connsiteX15" fmla="*/ 0 w 9595302"/>
              <a:gd name="connsiteY15" fmla="*/ 3989409 h 398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595302" h="3989409">
                <a:moveTo>
                  <a:pt x="7133996" y="2000685"/>
                </a:moveTo>
                <a:lnTo>
                  <a:pt x="7133996" y="2178107"/>
                </a:lnTo>
                <a:lnTo>
                  <a:pt x="7303846" y="2178107"/>
                </a:lnTo>
                <a:lnTo>
                  <a:pt x="7303846" y="2000685"/>
                </a:lnTo>
                <a:close/>
                <a:moveTo>
                  <a:pt x="6445525" y="1993861"/>
                </a:moveTo>
                <a:lnTo>
                  <a:pt x="6445525" y="2171283"/>
                </a:lnTo>
                <a:lnTo>
                  <a:pt x="6615375" y="2171283"/>
                </a:lnTo>
                <a:lnTo>
                  <a:pt x="6615375" y="1993861"/>
                </a:lnTo>
                <a:close/>
                <a:moveTo>
                  <a:pt x="7400291" y="1369897"/>
                </a:moveTo>
                <a:lnTo>
                  <a:pt x="7400291" y="1583126"/>
                </a:lnTo>
                <a:lnTo>
                  <a:pt x="7613520" y="1583126"/>
                </a:lnTo>
                <a:lnTo>
                  <a:pt x="7613520" y="1369897"/>
                </a:lnTo>
                <a:close/>
                <a:moveTo>
                  <a:pt x="0" y="0"/>
                </a:moveTo>
                <a:lnTo>
                  <a:pt x="9595302" y="0"/>
                </a:lnTo>
                <a:lnTo>
                  <a:pt x="9595302" y="3989409"/>
                </a:lnTo>
                <a:lnTo>
                  <a:pt x="0" y="3989409"/>
                </a:lnTo>
                <a:close/>
              </a:path>
            </a:pathLst>
          </a:custGeom>
          <a:solidFill>
            <a:schemeClr val="bg1">
              <a:alpha val="7358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15" name="Image 14" descr="Une image contenant capture d’écran, texte, ligne, Tracé&#10;&#10;Description générée automatiquement">
            <a:extLst>
              <a:ext uri="{FF2B5EF4-FFF2-40B4-BE49-F238E27FC236}">
                <a16:creationId xmlns:a16="http://schemas.microsoft.com/office/drawing/2014/main" id="{7A195023-19B7-D68C-DBA1-5C5C709DB9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59243" y="4023502"/>
            <a:ext cx="7772400" cy="1235612"/>
          </a:xfrm>
          <a:prstGeom prst="rect">
            <a:avLst/>
          </a:prstGeom>
          <a:ln w="25400">
            <a:solidFill>
              <a:srgbClr val="87CFEC"/>
            </a:solidFill>
          </a:ln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3862A08D-D67C-FB5E-8710-BC613165EF93}"/>
              </a:ext>
            </a:extLst>
          </p:cNvPr>
          <p:cNvCxnSpPr>
            <a:cxnSpLocks/>
          </p:cNvCxnSpPr>
          <p:nvPr/>
        </p:nvCxnSpPr>
        <p:spPr>
          <a:xfrm flipV="1">
            <a:off x="8510334" y="3642229"/>
            <a:ext cx="279598" cy="337203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C34E3244-9562-1E51-8C7E-C2CFC7F2086E}"/>
              </a:ext>
            </a:extLst>
          </p:cNvPr>
          <p:cNvSpPr txBox="1"/>
          <p:nvPr/>
        </p:nvSpPr>
        <p:spPr>
          <a:xfrm>
            <a:off x="6783384" y="5257886"/>
            <a:ext cx="26869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rgbClr val="003B2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HIGHER ORDER COHERENT INSTABILITY?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8387B0C1-A703-8415-CFB7-8BC520B7B178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= </m:t>
                    </m:r>
                    <m:r>
                      <m:rPr>
                        <m:nor/>
                      </m:rPr>
                      <a:rPr lang="fr-CH" sz="1300" b="0" i="1" dirty="0" smtClean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1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m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, </m:t>
                        </m:r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7.1e-10m, </a:t>
                </a:r>
                <a14:m>
                  <m:oMath xmlns:m="http://schemas.openxmlformats.org/officeDocument/2006/math">
                    <m:r>
                      <a:rPr lang="en-GB" sz="1300" i="1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8387B0C1-A703-8415-CFB7-8BC520B7B1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10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ZoneTexte 39">
            <a:extLst>
              <a:ext uri="{FF2B5EF4-FFF2-40B4-BE49-F238E27FC236}">
                <a16:creationId xmlns:a16="http://schemas.microsoft.com/office/drawing/2014/main" id="{5A5C2346-2CA4-588B-479D-E8025A4C5E24}"/>
              </a:ext>
            </a:extLst>
          </p:cNvPr>
          <p:cNvSpPr txBox="1"/>
          <p:nvPr/>
        </p:nvSpPr>
        <p:spPr>
          <a:xfrm>
            <a:off x="513194" y="6135603"/>
            <a:ext cx="804239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Simple case 2: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 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Y AND X PLANES.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5D6BD1A-E754-681C-6BA1-0D325FCA8353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4" name="Textfeld 1">
            <a:extLst>
              <a:ext uri="{FF2B5EF4-FFF2-40B4-BE49-F238E27FC236}">
                <a16:creationId xmlns:a16="http://schemas.microsoft.com/office/drawing/2014/main" id="{130A6E75-AD51-086F-D13D-34D010F53CD3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3EB7B317-1D8F-0145-B4B5-9144EC24EB44}"/>
              </a:ext>
            </a:extLst>
          </p:cNvPr>
          <p:cNvSpPr/>
          <p:nvPr/>
        </p:nvSpPr>
        <p:spPr>
          <a:xfrm>
            <a:off x="-48672" y="451714"/>
            <a:ext cx="7289731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Signalisation droite 40">
            <a:extLst>
              <a:ext uri="{FF2B5EF4-FFF2-40B4-BE49-F238E27FC236}">
                <a16:creationId xmlns:a16="http://schemas.microsoft.com/office/drawing/2014/main" id="{BB50A1EF-170A-1C3F-7CC3-EE29DCC4ED9B}"/>
              </a:ext>
            </a:extLst>
          </p:cNvPr>
          <p:cNvSpPr/>
          <p:nvPr/>
        </p:nvSpPr>
        <p:spPr>
          <a:xfrm>
            <a:off x="-73018" y="452183"/>
            <a:ext cx="7178153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Signalisation droite 41">
            <a:extLst>
              <a:ext uri="{FF2B5EF4-FFF2-40B4-BE49-F238E27FC236}">
                <a16:creationId xmlns:a16="http://schemas.microsoft.com/office/drawing/2014/main" id="{99924E4C-2E8B-50C1-462C-BBF32E0BC9C1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57B337D9-8CAF-2BC2-C56A-A7C3A15EF8F0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Signalisation droite 43">
            <a:extLst>
              <a:ext uri="{FF2B5EF4-FFF2-40B4-BE49-F238E27FC236}">
                <a16:creationId xmlns:a16="http://schemas.microsoft.com/office/drawing/2014/main" id="{90AEAB16-9BE8-5F94-3A59-DF64618183C9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A16C8F4D-AB85-B221-A96B-D6751EB71802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7C755808-3206-FCC9-04ED-F26B712B4AC4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C58D0C05-16D0-75FA-2799-F718FC73AF62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2831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60" name="Connecteur droit 15359">
            <a:extLst>
              <a:ext uri="{FF2B5EF4-FFF2-40B4-BE49-F238E27FC236}">
                <a16:creationId xmlns:a16="http://schemas.microsoft.com/office/drawing/2014/main" id="{E651400B-1A90-0AFF-4B7A-2DECE79E038E}"/>
              </a:ext>
            </a:extLst>
          </p:cNvPr>
          <p:cNvCxnSpPr>
            <a:cxnSpLocks/>
          </p:cNvCxnSpPr>
          <p:nvPr/>
        </p:nvCxnSpPr>
        <p:spPr>
          <a:xfrm flipH="1">
            <a:off x="10298862" y="2727976"/>
            <a:ext cx="7270" cy="8059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DC54A285-74DF-816A-1D13-453133BCCA65}"/>
              </a:ext>
            </a:extLst>
          </p:cNvPr>
          <p:cNvCxnSpPr>
            <a:cxnSpLocks/>
          </p:cNvCxnSpPr>
          <p:nvPr/>
        </p:nvCxnSpPr>
        <p:spPr>
          <a:xfrm flipV="1">
            <a:off x="7655031" y="2858664"/>
            <a:ext cx="0" cy="8139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7A517618-01D2-607B-3617-0EAA1A3FCF89}"/>
              </a:ext>
            </a:extLst>
          </p:cNvPr>
          <p:cNvCxnSpPr/>
          <p:nvPr/>
        </p:nvCxnSpPr>
        <p:spPr>
          <a:xfrm flipV="1">
            <a:off x="6674747" y="3516854"/>
            <a:ext cx="4659489" cy="341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27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C09254B-1A78-0D33-C4BB-88B8E5D5B098}"/>
              </a:ext>
            </a:extLst>
          </p:cNvPr>
          <p:cNvSpPr/>
          <p:nvPr/>
        </p:nvSpPr>
        <p:spPr>
          <a:xfrm>
            <a:off x="297926" y="1908787"/>
            <a:ext cx="11596149" cy="46310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39BBE70-A2F1-673D-E1AB-8D8955810804}"/>
              </a:ext>
            </a:extLst>
          </p:cNvPr>
          <p:cNvSpPr/>
          <p:nvPr/>
        </p:nvSpPr>
        <p:spPr>
          <a:xfrm>
            <a:off x="297925" y="1911131"/>
            <a:ext cx="11596149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Transverse wake kick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74D4BCB-0D71-9D77-D88F-2718AF45F3F4}"/>
              </a:ext>
            </a:extLst>
          </p:cNvPr>
          <p:cNvSpPr txBox="1"/>
          <p:nvPr/>
        </p:nvSpPr>
        <p:spPr>
          <a:xfrm rot="5400000">
            <a:off x="11006587" y="2693412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Matrix elements example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113617" y="946792"/>
            <a:ext cx="4775009" cy="267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 for wakefields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BDA92CF-6DAA-FFD1-F8EF-1E800E8E6765}"/>
              </a:ext>
            </a:extLst>
          </p:cNvPr>
          <p:cNvSpPr txBox="1"/>
          <p:nvPr/>
        </p:nvSpPr>
        <p:spPr>
          <a:xfrm>
            <a:off x="12169" y="6578716"/>
            <a:ext cx="64038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00" i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X. BUFFAT CERN– EPFL </a:t>
            </a:r>
            <a:r>
              <a:rPr lang="fr-FR" sz="1000" i="1" dirty="0" err="1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Thesis</a:t>
            </a:r>
            <a:r>
              <a:rPr lang="fr-FR" sz="1000" i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2015</a:t>
            </a:r>
            <a:endParaRPr kumimoji="0" lang="fr-FR" sz="10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CC5AADB-37DB-6D42-5B47-9A398BA63C93}"/>
              </a:ext>
            </a:extLst>
          </p:cNvPr>
          <p:cNvSpPr txBox="1"/>
          <p:nvPr/>
        </p:nvSpPr>
        <p:spPr>
          <a:xfrm>
            <a:off x="-50346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pic>
        <p:nvPicPr>
          <p:cNvPr id="46084" name="Picture 4" descr="equation.pdf">
            <a:extLst>
              <a:ext uri="{FF2B5EF4-FFF2-40B4-BE49-F238E27FC236}">
                <a16:creationId xmlns:a16="http://schemas.microsoft.com/office/drawing/2014/main" id="{474BBCC6-0A69-5231-4059-6ACBB0176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939" y="3194311"/>
            <a:ext cx="4363021" cy="35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6" name="Picture 6" descr="equation.pdf">
            <a:extLst>
              <a:ext uri="{FF2B5EF4-FFF2-40B4-BE49-F238E27FC236}">
                <a16:creationId xmlns:a16="http://schemas.microsoft.com/office/drawing/2014/main" id="{3CB08848-BB77-49CA-854B-1A07BB656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939" y="2756807"/>
            <a:ext cx="4363021" cy="35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Ellipse 30">
            <a:extLst>
              <a:ext uri="{FF2B5EF4-FFF2-40B4-BE49-F238E27FC236}">
                <a16:creationId xmlns:a16="http://schemas.microsoft.com/office/drawing/2014/main" id="{B546DB94-5B78-A300-CF17-EB14609AF6BE}"/>
              </a:ext>
            </a:extLst>
          </p:cNvPr>
          <p:cNvSpPr/>
          <p:nvPr/>
        </p:nvSpPr>
        <p:spPr>
          <a:xfrm rot="20653863">
            <a:off x="7320948" y="2911546"/>
            <a:ext cx="3367086" cy="531388"/>
          </a:xfrm>
          <a:custGeom>
            <a:avLst/>
            <a:gdLst>
              <a:gd name="connsiteX0" fmla="*/ 0 w 3367086"/>
              <a:gd name="connsiteY0" fmla="*/ 265694 h 531388"/>
              <a:gd name="connsiteX1" fmla="*/ 1683543 w 3367086"/>
              <a:gd name="connsiteY1" fmla="*/ 0 h 531388"/>
              <a:gd name="connsiteX2" fmla="*/ 3367086 w 3367086"/>
              <a:gd name="connsiteY2" fmla="*/ 265694 h 531388"/>
              <a:gd name="connsiteX3" fmla="*/ 1683543 w 3367086"/>
              <a:gd name="connsiteY3" fmla="*/ 531388 h 531388"/>
              <a:gd name="connsiteX4" fmla="*/ 0 w 3367086"/>
              <a:gd name="connsiteY4" fmla="*/ 265694 h 531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7086" h="531388" fill="none" extrusionOk="0">
                <a:moveTo>
                  <a:pt x="0" y="265694"/>
                </a:moveTo>
                <a:cubicBezTo>
                  <a:pt x="61080" y="126201"/>
                  <a:pt x="779018" y="-52005"/>
                  <a:pt x="1683543" y="0"/>
                </a:cubicBezTo>
                <a:cubicBezTo>
                  <a:pt x="2604275" y="-1388"/>
                  <a:pt x="3350435" y="134632"/>
                  <a:pt x="3367086" y="265694"/>
                </a:cubicBezTo>
                <a:cubicBezTo>
                  <a:pt x="3360608" y="350653"/>
                  <a:pt x="2510859" y="673804"/>
                  <a:pt x="1683543" y="531388"/>
                </a:cubicBezTo>
                <a:cubicBezTo>
                  <a:pt x="785591" y="549215"/>
                  <a:pt x="10617" y="414986"/>
                  <a:pt x="0" y="265694"/>
                </a:cubicBezTo>
                <a:close/>
              </a:path>
              <a:path w="3367086" h="531388" stroke="0" extrusionOk="0">
                <a:moveTo>
                  <a:pt x="0" y="265694"/>
                </a:moveTo>
                <a:cubicBezTo>
                  <a:pt x="-114226" y="48498"/>
                  <a:pt x="673136" y="30255"/>
                  <a:pt x="1683543" y="0"/>
                </a:cubicBezTo>
                <a:cubicBezTo>
                  <a:pt x="2626606" y="2793"/>
                  <a:pt x="3358406" y="119231"/>
                  <a:pt x="3367086" y="265694"/>
                </a:cubicBezTo>
                <a:cubicBezTo>
                  <a:pt x="3212539" y="563356"/>
                  <a:pt x="2598580" y="612961"/>
                  <a:pt x="1683543" y="531388"/>
                </a:cubicBezTo>
                <a:cubicBezTo>
                  <a:pt x="750113" y="529399"/>
                  <a:pt x="23899" y="423852"/>
                  <a:pt x="0" y="265694"/>
                </a:cubicBezTo>
                <a:close/>
              </a:path>
            </a:pathLst>
          </a:custGeom>
          <a:solidFill>
            <a:srgbClr val="92B5F2">
              <a:alpha val="50000"/>
            </a:srgbClr>
          </a:solidFill>
          <a:ln>
            <a:solidFill>
              <a:srgbClr val="1F76B3">
                <a:alpha val="5000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173CD72C-466B-B616-3FDF-E4D66F084C61}"/>
              </a:ext>
            </a:extLst>
          </p:cNvPr>
          <p:cNvSpPr/>
          <p:nvPr/>
        </p:nvSpPr>
        <p:spPr>
          <a:xfrm>
            <a:off x="10232146" y="2721964"/>
            <a:ext cx="151904" cy="15190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BF6FFCD4-2ABF-1A30-40A1-FE377176EDBB}"/>
              </a:ext>
            </a:extLst>
          </p:cNvPr>
          <p:cNvSpPr/>
          <p:nvPr/>
        </p:nvSpPr>
        <p:spPr>
          <a:xfrm>
            <a:off x="7577277" y="3473724"/>
            <a:ext cx="151904" cy="15190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D1F35B8-BEC2-17AB-1FB2-B28F880BB6BF}"/>
              </a:ext>
            </a:extLst>
          </p:cNvPr>
          <p:cNvSpPr txBox="1"/>
          <p:nvPr/>
        </p:nvSpPr>
        <p:spPr>
          <a:xfrm>
            <a:off x="11168928" y="3516854"/>
            <a:ext cx="330615" cy="329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Segoe UI Light" panose="020B0502040204020203" pitchFamily="34" charset="0"/>
                <a:cs typeface="Segoe UI Light" panose="020B0502040204020203" pitchFamily="34" charset="0"/>
              </a:rPr>
              <a:t>s</a:t>
            </a:r>
            <a:endParaRPr lang="en-GB" sz="15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AE5B9B3-19E3-7327-C561-1C16F8F75976}"/>
              </a:ext>
            </a:extLst>
          </p:cNvPr>
          <p:cNvSpPr txBox="1"/>
          <p:nvPr/>
        </p:nvSpPr>
        <p:spPr>
          <a:xfrm>
            <a:off x="7531590" y="2556517"/>
            <a:ext cx="2696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x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FC2B39F8-2878-8923-5E65-845BBEB98F65}"/>
              </a:ext>
            </a:extLst>
          </p:cNvPr>
          <p:cNvSpPr txBox="1"/>
          <p:nvPr/>
        </p:nvSpPr>
        <p:spPr>
          <a:xfrm>
            <a:off x="10006600" y="2727976"/>
            <a:ext cx="61753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</a:t>
            </a:r>
            <a:r>
              <a:rPr lang="en-GB" sz="1500" b="1" baseline="-25000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</a:t>
            </a:r>
            <a:endParaRPr lang="en-GB" sz="1500" b="1" dirty="0">
              <a:solidFill>
                <a:srgbClr val="1F76B3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39A274EF-06DF-A2A8-7754-584857847FED}"/>
              </a:ext>
            </a:extLst>
          </p:cNvPr>
          <p:cNvSpPr txBox="1"/>
          <p:nvPr/>
        </p:nvSpPr>
        <p:spPr>
          <a:xfrm>
            <a:off x="7710242" y="3259106"/>
            <a:ext cx="61753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</a:t>
            </a:r>
            <a:r>
              <a:rPr lang="en-GB" sz="1500" b="1" baseline="-25000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</a:t>
            </a:r>
            <a:endParaRPr lang="en-GB" sz="1500" b="1" dirty="0">
              <a:solidFill>
                <a:srgbClr val="1F76B3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5362" name="Connecteur droit avec flèche 15361">
            <a:extLst>
              <a:ext uri="{FF2B5EF4-FFF2-40B4-BE49-F238E27FC236}">
                <a16:creationId xmlns:a16="http://schemas.microsoft.com/office/drawing/2014/main" id="{C63A78B1-926B-1534-42FC-CBF6C5E07887}"/>
              </a:ext>
            </a:extLst>
          </p:cNvPr>
          <p:cNvCxnSpPr/>
          <p:nvPr/>
        </p:nvCxnSpPr>
        <p:spPr>
          <a:xfrm>
            <a:off x="7643993" y="3762520"/>
            <a:ext cx="2662139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363" name="ZoneTexte 15362">
                <a:extLst>
                  <a:ext uri="{FF2B5EF4-FFF2-40B4-BE49-F238E27FC236}">
                    <a16:creationId xmlns:a16="http://schemas.microsoft.com/office/drawing/2014/main" id="{681195FB-02C7-02B9-CBEB-CA61BE1673DD}"/>
                  </a:ext>
                </a:extLst>
              </p:cNvPr>
              <p:cNvSpPr txBox="1"/>
              <p:nvPr/>
            </p:nvSpPr>
            <p:spPr>
              <a:xfrm>
                <a:off x="8882415" y="3478370"/>
                <a:ext cx="33061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Segoe UI Light" panose="020B0502040204020203" pitchFamily="34" charset="0"/>
                        </a:rPr>
                        <m:t>∆</m:t>
                      </m:r>
                      <m:r>
                        <a:rPr lang="fr-CH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Segoe UI Light" panose="020B0502040204020203" pitchFamily="34" charset="0"/>
                        </a:rPr>
                        <m:t>𝑠</m:t>
                      </m:r>
                    </m:oMath>
                  </m:oMathPara>
                </a14:m>
                <a:endParaRPr lang="en-GB" sz="1500" dirty="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5363" name="ZoneTexte 15362">
                <a:extLst>
                  <a:ext uri="{FF2B5EF4-FFF2-40B4-BE49-F238E27FC236}">
                    <a16:creationId xmlns:a16="http://schemas.microsoft.com/office/drawing/2014/main" id="{681195FB-02C7-02B9-CBEB-CA61BE1673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2415" y="3478370"/>
                <a:ext cx="330615" cy="323165"/>
              </a:xfrm>
              <a:prstGeom prst="rect">
                <a:avLst/>
              </a:prstGeom>
              <a:blipFill>
                <a:blip r:embed="rId9"/>
                <a:stretch>
                  <a:fillRect r="-3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5" name="Accolade ouvrante 15364">
            <a:extLst>
              <a:ext uri="{FF2B5EF4-FFF2-40B4-BE49-F238E27FC236}">
                <a16:creationId xmlns:a16="http://schemas.microsoft.com/office/drawing/2014/main" id="{C1F017C0-CBC2-295A-9DB9-F9CBE3914ADA}"/>
              </a:ext>
            </a:extLst>
          </p:cNvPr>
          <p:cNvSpPr/>
          <p:nvPr/>
        </p:nvSpPr>
        <p:spPr>
          <a:xfrm>
            <a:off x="1186345" y="2791529"/>
            <a:ext cx="152236" cy="747819"/>
          </a:xfrm>
          <a:prstGeom prst="leftBrace">
            <a:avLst>
              <a:gd name="adj1" fmla="val 83843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4C57A9E-CBB3-1C3F-431F-B9BBBFA08D23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9A2B7B31-2C76-26CD-6D16-3372DDFE3659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6906C7ED-C7D5-519E-4C31-EA7B98F9842C}"/>
              </a:ext>
            </a:extLst>
          </p:cNvPr>
          <p:cNvSpPr/>
          <p:nvPr/>
        </p:nvSpPr>
        <p:spPr>
          <a:xfrm>
            <a:off x="-48672" y="451714"/>
            <a:ext cx="10280818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alisation droite 36">
            <a:extLst>
              <a:ext uri="{FF2B5EF4-FFF2-40B4-BE49-F238E27FC236}">
                <a16:creationId xmlns:a16="http://schemas.microsoft.com/office/drawing/2014/main" id="{0354A106-FCA5-1173-0681-67AFA86A0E88}"/>
              </a:ext>
            </a:extLst>
          </p:cNvPr>
          <p:cNvSpPr/>
          <p:nvPr/>
        </p:nvSpPr>
        <p:spPr>
          <a:xfrm>
            <a:off x="-73018" y="452183"/>
            <a:ext cx="10180845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Signalisation droite 39">
            <a:extLst>
              <a:ext uri="{FF2B5EF4-FFF2-40B4-BE49-F238E27FC236}">
                <a16:creationId xmlns:a16="http://schemas.microsoft.com/office/drawing/2014/main" id="{24627040-F4BE-1387-62EE-A4A84CED2818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Signalisation droite 41">
            <a:extLst>
              <a:ext uri="{FF2B5EF4-FFF2-40B4-BE49-F238E27FC236}">
                <a16:creationId xmlns:a16="http://schemas.microsoft.com/office/drawing/2014/main" id="{012C83E4-7B6B-BED9-FC2A-7708D27BFDFF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Signalisation droite 44">
            <a:extLst>
              <a:ext uri="{FF2B5EF4-FFF2-40B4-BE49-F238E27FC236}">
                <a16:creationId xmlns:a16="http://schemas.microsoft.com/office/drawing/2014/main" id="{286E3CED-4B54-E172-EC1F-1CEE9063743F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7A192D17-A5A7-308C-D31B-586A9769254C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9651AF74-5650-FC48-7F54-3961D6AD3F4C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0F837BC2-7F70-10C4-2637-FA6ABB2C60A2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D1333A95-5C62-F383-3FFF-BCA025D45450}"/>
              </a:ext>
            </a:extLst>
          </p:cNvPr>
          <p:cNvSpPr txBox="1"/>
          <p:nvPr/>
        </p:nvSpPr>
        <p:spPr>
          <a:xfrm>
            <a:off x="6998006" y="487622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wakefields</a:t>
            </a:r>
          </a:p>
        </p:txBody>
      </p:sp>
    </p:spTree>
    <p:extLst>
      <p:ext uri="{BB962C8B-B14F-4D97-AF65-F5344CB8AC3E}">
        <p14:creationId xmlns:p14="http://schemas.microsoft.com/office/powerpoint/2010/main" val="3809885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0" name="Rectangle : coins arrondis 15369">
            <a:extLst>
              <a:ext uri="{FF2B5EF4-FFF2-40B4-BE49-F238E27FC236}">
                <a16:creationId xmlns:a16="http://schemas.microsoft.com/office/drawing/2014/main" id="{02EE1B06-08A8-B49D-B83A-52714013C1DF}"/>
              </a:ext>
            </a:extLst>
          </p:cNvPr>
          <p:cNvSpPr/>
          <p:nvPr/>
        </p:nvSpPr>
        <p:spPr>
          <a:xfrm>
            <a:off x="1077442" y="5311163"/>
            <a:ext cx="1746172" cy="578441"/>
          </a:xfrm>
          <a:prstGeom prst="roundRect">
            <a:avLst>
              <a:gd name="adj" fmla="val 34334"/>
            </a:avLst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71" name="Rectangle : coins arrondis 15370">
            <a:extLst>
              <a:ext uri="{FF2B5EF4-FFF2-40B4-BE49-F238E27FC236}">
                <a16:creationId xmlns:a16="http://schemas.microsoft.com/office/drawing/2014/main" id="{BEE7803E-6A03-7E50-EF96-A3C494BF4166}"/>
              </a:ext>
            </a:extLst>
          </p:cNvPr>
          <p:cNvSpPr/>
          <p:nvPr/>
        </p:nvSpPr>
        <p:spPr>
          <a:xfrm>
            <a:off x="3328664" y="5311872"/>
            <a:ext cx="1891466" cy="578441"/>
          </a:xfrm>
          <a:prstGeom prst="roundRect">
            <a:avLst>
              <a:gd name="adj" fmla="val 34334"/>
            </a:avLst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69" name="Rectangle : coins arrondis 15368">
            <a:extLst>
              <a:ext uri="{FF2B5EF4-FFF2-40B4-BE49-F238E27FC236}">
                <a16:creationId xmlns:a16="http://schemas.microsoft.com/office/drawing/2014/main" id="{C94C6007-12AC-DF6E-40FB-4BFCEBFDDACB}"/>
              </a:ext>
            </a:extLst>
          </p:cNvPr>
          <p:cNvSpPr/>
          <p:nvPr/>
        </p:nvSpPr>
        <p:spPr>
          <a:xfrm>
            <a:off x="6832884" y="5410943"/>
            <a:ext cx="4554905" cy="431317"/>
          </a:xfrm>
          <a:prstGeom prst="roundRect">
            <a:avLst>
              <a:gd name="adj" fmla="val 34334"/>
            </a:avLst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66" name="Rectangle : coins arrondis 15365">
            <a:extLst>
              <a:ext uri="{FF2B5EF4-FFF2-40B4-BE49-F238E27FC236}">
                <a16:creationId xmlns:a16="http://schemas.microsoft.com/office/drawing/2014/main" id="{1F2301F8-778C-C5BF-BDCB-5CA39EAC1FFC}"/>
              </a:ext>
            </a:extLst>
          </p:cNvPr>
          <p:cNvSpPr/>
          <p:nvPr/>
        </p:nvSpPr>
        <p:spPr>
          <a:xfrm>
            <a:off x="1275163" y="3168954"/>
            <a:ext cx="4554905" cy="431317"/>
          </a:xfrm>
          <a:prstGeom prst="roundRect">
            <a:avLst>
              <a:gd name="adj" fmla="val 34334"/>
            </a:avLst>
          </a:prstGeom>
          <a:solidFill>
            <a:schemeClr val="accent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360" name="Connecteur droit 15359">
            <a:extLst>
              <a:ext uri="{FF2B5EF4-FFF2-40B4-BE49-F238E27FC236}">
                <a16:creationId xmlns:a16="http://schemas.microsoft.com/office/drawing/2014/main" id="{E651400B-1A90-0AFF-4B7A-2DECE79E038E}"/>
              </a:ext>
            </a:extLst>
          </p:cNvPr>
          <p:cNvCxnSpPr>
            <a:cxnSpLocks/>
          </p:cNvCxnSpPr>
          <p:nvPr/>
        </p:nvCxnSpPr>
        <p:spPr>
          <a:xfrm flipH="1">
            <a:off x="10298862" y="2727976"/>
            <a:ext cx="7270" cy="8059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DC54A285-74DF-816A-1D13-453133BCCA65}"/>
              </a:ext>
            </a:extLst>
          </p:cNvPr>
          <p:cNvCxnSpPr>
            <a:cxnSpLocks/>
          </p:cNvCxnSpPr>
          <p:nvPr/>
        </p:nvCxnSpPr>
        <p:spPr>
          <a:xfrm flipV="1">
            <a:off x="7655031" y="2858664"/>
            <a:ext cx="0" cy="8139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7A517618-01D2-607B-3617-0EAA1A3FCF89}"/>
              </a:ext>
            </a:extLst>
          </p:cNvPr>
          <p:cNvCxnSpPr/>
          <p:nvPr/>
        </p:nvCxnSpPr>
        <p:spPr>
          <a:xfrm flipV="1">
            <a:off x="6674747" y="3516854"/>
            <a:ext cx="4659489" cy="341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28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C09254B-1A78-0D33-C4BB-88B8E5D5B098}"/>
              </a:ext>
            </a:extLst>
          </p:cNvPr>
          <p:cNvSpPr/>
          <p:nvPr/>
        </p:nvSpPr>
        <p:spPr>
          <a:xfrm>
            <a:off x="297926" y="1908787"/>
            <a:ext cx="11596149" cy="46310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39BBE70-A2F1-673D-E1AB-8D8955810804}"/>
              </a:ext>
            </a:extLst>
          </p:cNvPr>
          <p:cNvSpPr/>
          <p:nvPr/>
        </p:nvSpPr>
        <p:spPr>
          <a:xfrm>
            <a:off x="297925" y="1911131"/>
            <a:ext cx="11596149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Transverse wake kick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74D4BCB-0D71-9D77-D88F-2718AF45F3F4}"/>
              </a:ext>
            </a:extLst>
          </p:cNvPr>
          <p:cNvSpPr txBox="1"/>
          <p:nvPr/>
        </p:nvSpPr>
        <p:spPr>
          <a:xfrm rot="5400000">
            <a:off x="11006587" y="2693412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Matrix elements example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BDA92CF-6DAA-FFD1-F8EF-1E800E8E6765}"/>
              </a:ext>
            </a:extLst>
          </p:cNvPr>
          <p:cNvSpPr txBox="1"/>
          <p:nvPr/>
        </p:nvSpPr>
        <p:spPr>
          <a:xfrm>
            <a:off x="12169" y="6578716"/>
            <a:ext cx="64038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00" i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X. BUFFAT CERN– EPFL </a:t>
            </a:r>
            <a:r>
              <a:rPr lang="fr-FR" sz="1000" i="1" dirty="0" err="1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Thesis</a:t>
            </a:r>
            <a:r>
              <a:rPr lang="fr-FR" sz="1000" i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2015</a:t>
            </a:r>
            <a:endParaRPr kumimoji="0" lang="fr-FR" sz="1000" b="0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CC5AADB-37DB-6D42-5B47-9A398BA63C93}"/>
              </a:ext>
            </a:extLst>
          </p:cNvPr>
          <p:cNvSpPr txBox="1"/>
          <p:nvPr/>
        </p:nvSpPr>
        <p:spPr>
          <a:xfrm>
            <a:off x="13154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pic>
        <p:nvPicPr>
          <p:cNvPr id="46084" name="Picture 4" descr="equation.pdf">
            <a:extLst>
              <a:ext uri="{FF2B5EF4-FFF2-40B4-BE49-F238E27FC236}">
                <a16:creationId xmlns:a16="http://schemas.microsoft.com/office/drawing/2014/main" id="{474BBCC6-0A69-5231-4059-6ACBB01764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939" y="3194311"/>
            <a:ext cx="4363021" cy="35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6" name="Picture 6" descr="equation.pdf">
            <a:extLst>
              <a:ext uri="{FF2B5EF4-FFF2-40B4-BE49-F238E27FC236}">
                <a16:creationId xmlns:a16="http://schemas.microsoft.com/office/drawing/2014/main" id="{3CB08848-BB77-49CA-854B-1A07BB656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939" y="2756807"/>
            <a:ext cx="4363021" cy="35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8" name="Picture 8" descr="equation.pdf">
            <a:extLst>
              <a:ext uri="{FF2B5EF4-FFF2-40B4-BE49-F238E27FC236}">
                <a16:creationId xmlns:a16="http://schemas.microsoft.com/office/drawing/2014/main" id="{FBA3F3D2-A20C-B636-74D8-A53B7EB9FB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09" y="4291866"/>
            <a:ext cx="4547272" cy="160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0" name="Picture 10" descr="equation.pdf">
            <a:extLst>
              <a:ext uri="{FF2B5EF4-FFF2-40B4-BE49-F238E27FC236}">
                <a16:creationId xmlns:a16="http://schemas.microsoft.com/office/drawing/2014/main" id="{5B8B19F7-548B-5EC9-C6EF-E49E03F99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11" y="4291865"/>
            <a:ext cx="545072" cy="160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equation.pdf">
            <a:extLst>
              <a:ext uri="{FF2B5EF4-FFF2-40B4-BE49-F238E27FC236}">
                <a16:creationId xmlns:a16="http://schemas.microsoft.com/office/drawing/2014/main" id="{B7A23AA5-0B0B-E364-A1B7-E60252D4C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964" y="4949563"/>
            <a:ext cx="259220" cy="10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94" name="Picture 14" descr="equation.pdf">
            <a:extLst>
              <a:ext uri="{FF2B5EF4-FFF2-40B4-BE49-F238E27FC236}">
                <a16:creationId xmlns:a16="http://schemas.microsoft.com/office/drawing/2014/main" id="{FB153A85-47F0-B3C4-B5DB-589CE8AE1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564" y="4289162"/>
            <a:ext cx="4403165" cy="160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Ellipse 30">
            <a:extLst>
              <a:ext uri="{FF2B5EF4-FFF2-40B4-BE49-F238E27FC236}">
                <a16:creationId xmlns:a16="http://schemas.microsoft.com/office/drawing/2014/main" id="{B546DB94-5B78-A300-CF17-EB14609AF6BE}"/>
              </a:ext>
            </a:extLst>
          </p:cNvPr>
          <p:cNvSpPr/>
          <p:nvPr/>
        </p:nvSpPr>
        <p:spPr>
          <a:xfrm rot="20653863">
            <a:off x="7320948" y="2911546"/>
            <a:ext cx="3367086" cy="531388"/>
          </a:xfrm>
          <a:custGeom>
            <a:avLst/>
            <a:gdLst>
              <a:gd name="connsiteX0" fmla="*/ 0 w 3367086"/>
              <a:gd name="connsiteY0" fmla="*/ 265694 h 531388"/>
              <a:gd name="connsiteX1" fmla="*/ 1683543 w 3367086"/>
              <a:gd name="connsiteY1" fmla="*/ 0 h 531388"/>
              <a:gd name="connsiteX2" fmla="*/ 3367086 w 3367086"/>
              <a:gd name="connsiteY2" fmla="*/ 265694 h 531388"/>
              <a:gd name="connsiteX3" fmla="*/ 1683543 w 3367086"/>
              <a:gd name="connsiteY3" fmla="*/ 531388 h 531388"/>
              <a:gd name="connsiteX4" fmla="*/ 0 w 3367086"/>
              <a:gd name="connsiteY4" fmla="*/ 265694 h 531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7086" h="531388" fill="none" extrusionOk="0">
                <a:moveTo>
                  <a:pt x="0" y="265694"/>
                </a:moveTo>
                <a:cubicBezTo>
                  <a:pt x="61080" y="126201"/>
                  <a:pt x="779018" y="-52005"/>
                  <a:pt x="1683543" y="0"/>
                </a:cubicBezTo>
                <a:cubicBezTo>
                  <a:pt x="2604275" y="-1388"/>
                  <a:pt x="3350435" y="134632"/>
                  <a:pt x="3367086" y="265694"/>
                </a:cubicBezTo>
                <a:cubicBezTo>
                  <a:pt x="3360608" y="350653"/>
                  <a:pt x="2510859" y="673804"/>
                  <a:pt x="1683543" y="531388"/>
                </a:cubicBezTo>
                <a:cubicBezTo>
                  <a:pt x="785591" y="549215"/>
                  <a:pt x="10617" y="414986"/>
                  <a:pt x="0" y="265694"/>
                </a:cubicBezTo>
                <a:close/>
              </a:path>
              <a:path w="3367086" h="531388" stroke="0" extrusionOk="0">
                <a:moveTo>
                  <a:pt x="0" y="265694"/>
                </a:moveTo>
                <a:cubicBezTo>
                  <a:pt x="-114226" y="48498"/>
                  <a:pt x="673136" y="30255"/>
                  <a:pt x="1683543" y="0"/>
                </a:cubicBezTo>
                <a:cubicBezTo>
                  <a:pt x="2626606" y="2793"/>
                  <a:pt x="3358406" y="119231"/>
                  <a:pt x="3367086" y="265694"/>
                </a:cubicBezTo>
                <a:cubicBezTo>
                  <a:pt x="3212539" y="563356"/>
                  <a:pt x="2598580" y="612961"/>
                  <a:pt x="1683543" y="531388"/>
                </a:cubicBezTo>
                <a:cubicBezTo>
                  <a:pt x="750113" y="529399"/>
                  <a:pt x="23899" y="423852"/>
                  <a:pt x="0" y="265694"/>
                </a:cubicBezTo>
                <a:close/>
              </a:path>
            </a:pathLst>
          </a:custGeom>
          <a:solidFill>
            <a:srgbClr val="92B5F2">
              <a:alpha val="50000"/>
            </a:srgbClr>
          </a:solidFill>
          <a:ln>
            <a:solidFill>
              <a:srgbClr val="1F76B3">
                <a:alpha val="50000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173CD72C-466B-B616-3FDF-E4D66F084C61}"/>
              </a:ext>
            </a:extLst>
          </p:cNvPr>
          <p:cNvSpPr/>
          <p:nvPr/>
        </p:nvSpPr>
        <p:spPr>
          <a:xfrm>
            <a:off x="10232146" y="2721964"/>
            <a:ext cx="151904" cy="15190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BF6FFCD4-2ABF-1A30-40A1-FE377176EDBB}"/>
              </a:ext>
            </a:extLst>
          </p:cNvPr>
          <p:cNvSpPr/>
          <p:nvPr/>
        </p:nvSpPr>
        <p:spPr>
          <a:xfrm>
            <a:off x="7577277" y="3473724"/>
            <a:ext cx="151904" cy="151904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D1F35B8-BEC2-17AB-1FB2-B28F880BB6BF}"/>
              </a:ext>
            </a:extLst>
          </p:cNvPr>
          <p:cNvSpPr txBox="1"/>
          <p:nvPr/>
        </p:nvSpPr>
        <p:spPr>
          <a:xfrm>
            <a:off x="11168928" y="3516854"/>
            <a:ext cx="330615" cy="329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Segoe UI Light" panose="020B0502040204020203" pitchFamily="34" charset="0"/>
                <a:cs typeface="Segoe UI Light" panose="020B0502040204020203" pitchFamily="34" charset="0"/>
              </a:rPr>
              <a:t>s</a:t>
            </a:r>
            <a:endParaRPr lang="en-GB" sz="15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AE5B9B3-19E3-7327-C561-1C16F8F75976}"/>
              </a:ext>
            </a:extLst>
          </p:cNvPr>
          <p:cNvSpPr txBox="1"/>
          <p:nvPr/>
        </p:nvSpPr>
        <p:spPr>
          <a:xfrm>
            <a:off x="7531590" y="2556517"/>
            <a:ext cx="2696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x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FC2B39F8-2878-8923-5E65-845BBEB98F65}"/>
              </a:ext>
            </a:extLst>
          </p:cNvPr>
          <p:cNvSpPr txBox="1"/>
          <p:nvPr/>
        </p:nvSpPr>
        <p:spPr>
          <a:xfrm>
            <a:off x="10006600" y="2727976"/>
            <a:ext cx="61753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</a:t>
            </a:r>
            <a:r>
              <a:rPr lang="en-GB" sz="1500" b="1" baseline="-25000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</a:t>
            </a:r>
            <a:endParaRPr lang="en-GB" sz="1500" b="1" dirty="0">
              <a:solidFill>
                <a:srgbClr val="1F76B3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39A274EF-06DF-A2A8-7754-584857847FED}"/>
              </a:ext>
            </a:extLst>
          </p:cNvPr>
          <p:cNvSpPr txBox="1"/>
          <p:nvPr/>
        </p:nvSpPr>
        <p:spPr>
          <a:xfrm>
            <a:off x="7710242" y="3259106"/>
            <a:ext cx="61753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</a:t>
            </a:r>
            <a:r>
              <a:rPr lang="en-GB" sz="1500" b="1" baseline="-25000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</a:t>
            </a:r>
            <a:endParaRPr lang="en-GB" sz="1500" b="1" dirty="0">
              <a:solidFill>
                <a:srgbClr val="1F76B3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5362" name="Connecteur droit avec flèche 15361">
            <a:extLst>
              <a:ext uri="{FF2B5EF4-FFF2-40B4-BE49-F238E27FC236}">
                <a16:creationId xmlns:a16="http://schemas.microsoft.com/office/drawing/2014/main" id="{C63A78B1-926B-1534-42FC-CBF6C5E07887}"/>
              </a:ext>
            </a:extLst>
          </p:cNvPr>
          <p:cNvCxnSpPr/>
          <p:nvPr/>
        </p:nvCxnSpPr>
        <p:spPr>
          <a:xfrm>
            <a:off x="7643993" y="3762520"/>
            <a:ext cx="2662139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363" name="ZoneTexte 15362">
                <a:extLst>
                  <a:ext uri="{FF2B5EF4-FFF2-40B4-BE49-F238E27FC236}">
                    <a16:creationId xmlns:a16="http://schemas.microsoft.com/office/drawing/2014/main" id="{681195FB-02C7-02B9-CBEB-CA61BE1673DD}"/>
                  </a:ext>
                </a:extLst>
              </p:cNvPr>
              <p:cNvSpPr txBox="1"/>
              <p:nvPr/>
            </p:nvSpPr>
            <p:spPr>
              <a:xfrm>
                <a:off x="8882415" y="3478370"/>
                <a:ext cx="33061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Segoe UI Light" panose="020B0502040204020203" pitchFamily="34" charset="0"/>
                        </a:rPr>
                        <m:t>∆</m:t>
                      </m:r>
                      <m:r>
                        <a:rPr lang="fr-CH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Segoe UI Light" panose="020B0502040204020203" pitchFamily="34" charset="0"/>
                        </a:rPr>
                        <m:t>𝑠</m:t>
                      </m:r>
                    </m:oMath>
                  </m:oMathPara>
                </a14:m>
                <a:endParaRPr lang="en-GB" sz="1500" dirty="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5363" name="ZoneTexte 15362">
                <a:extLst>
                  <a:ext uri="{FF2B5EF4-FFF2-40B4-BE49-F238E27FC236}">
                    <a16:creationId xmlns:a16="http://schemas.microsoft.com/office/drawing/2014/main" id="{681195FB-02C7-02B9-CBEB-CA61BE1673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2415" y="3478370"/>
                <a:ext cx="330615" cy="323165"/>
              </a:xfrm>
              <a:prstGeom prst="rect">
                <a:avLst/>
              </a:prstGeom>
              <a:blipFill>
                <a:blip r:embed="rId13"/>
                <a:stretch>
                  <a:fillRect r="-37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65" name="Accolade ouvrante 15364">
            <a:extLst>
              <a:ext uri="{FF2B5EF4-FFF2-40B4-BE49-F238E27FC236}">
                <a16:creationId xmlns:a16="http://schemas.microsoft.com/office/drawing/2014/main" id="{C1F017C0-CBC2-295A-9DB9-F9CBE3914ADA}"/>
              </a:ext>
            </a:extLst>
          </p:cNvPr>
          <p:cNvSpPr/>
          <p:nvPr/>
        </p:nvSpPr>
        <p:spPr>
          <a:xfrm>
            <a:off x="1186345" y="2791529"/>
            <a:ext cx="152236" cy="747819"/>
          </a:xfrm>
          <a:prstGeom prst="leftBrace">
            <a:avLst>
              <a:gd name="adj1" fmla="val 83843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3968D53-18BF-103D-4365-9EFFC8A76B52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43387734-BCE7-35E4-604D-6F07445D3CCC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5" name="Espace réservé du texte 8">
            <a:extLst>
              <a:ext uri="{FF2B5EF4-FFF2-40B4-BE49-F238E27FC236}">
                <a16:creationId xmlns:a16="http://schemas.microsoft.com/office/drawing/2014/main" id="{8DDB020F-430F-CE1F-4442-24B6FA5EC395}"/>
              </a:ext>
            </a:extLst>
          </p:cNvPr>
          <p:cNvSpPr txBox="1">
            <a:spLocks/>
          </p:cNvSpPr>
          <p:nvPr/>
        </p:nvSpPr>
        <p:spPr>
          <a:xfrm>
            <a:off x="-113617" y="946792"/>
            <a:ext cx="4775009" cy="267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 for wakefields</a:t>
            </a:r>
          </a:p>
        </p:txBody>
      </p:sp>
      <p:sp>
        <p:nvSpPr>
          <p:cNvPr id="40" name="Signalisation droite 39">
            <a:extLst>
              <a:ext uri="{FF2B5EF4-FFF2-40B4-BE49-F238E27FC236}">
                <a16:creationId xmlns:a16="http://schemas.microsoft.com/office/drawing/2014/main" id="{3585909A-8194-4B25-1261-D979CD48E9A3}"/>
              </a:ext>
            </a:extLst>
          </p:cNvPr>
          <p:cNvSpPr/>
          <p:nvPr/>
        </p:nvSpPr>
        <p:spPr>
          <a:xfrm>
            <a:off x="-48672" y="451714"/>
            <a:ext cx="10280818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Signalisation droite 41">
            <a:extLst>
              <a:ext uri="{FF2B5EF4-FFF2-40B4-BE49-F238E27FC236}">
                <a16:creationId xmlns:a16="http://schemas.microsoft.com/office/drawing/2014/main" id="{6F288D82-3092-2E0A-719C-99F29D8BCDE4}"/>
              </a:ext>
            </a:extLst>
          </p:cNvPr>
          <p:cNvSpPr/>
          <p:nvPr/>
        </p:nvSpPr>
        <p:spPr>
          <a:xfrm>
            <a:off x="-73018" y="452183"/>
            <a:ext cx="10180845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Signalisation droite 44">
            <a:extLst>
              <a:ext uri="{FF2B5EF4-FFF2-40B4-BE49-F238E27FC236}">
                <a16:creationId xmlns:a16="http://schemas.microsoft.com/office/drawing/2014/main" id="{CF0A62E2-BA01-C941-1A1B-15132BF1ED06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Signalisation droite 49">
            <a:extLst>
              <a:ext uri="{FF2B5EF4-FFF2-40B4-BE49-F238E27FC236}">
                <a16:creationId xmlns:a16="http://schemas.microsoft.com/office/drawing/2014/main" id="{24299381-9DFE-F5B8-BBE0-7617A2C6A47A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Signalisation droite 52">
            <a:extLst>
              <a:ext uri="{FF2B5EF4-FFF2-40B4-BE49-F238E27FC236}">
                <a16:creationId xmlns:a16="http://schemas.microsoft.com/office/drawing/2014/main" id="{B6DA500B-168B-BA7E-B9B0-8F5EB856D298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90088FF4-8A06-D876-03C2-69201BA53715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9AF41764-6D4C-03E0-526D-5EBA54DD8A86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7F4B58C8-9F0E-2C71-CC13-5F321411B7DA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80223905-00EE-214A-74A2-109D931DE2F0}"/>
              </a:ext>
            </a:extLst>
          </p:cNvPr>
          <p:cNvSpPr txBox="1"/>
          <p:nvPr/>
        </p:nvSpPr>
        <p:spPr>
          <a:xfrm>
            <a:off x="6998006" y="487622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wakefields</a:t>
            </a:r>
          </a:p>
        </p:txBody>
      </p:sp>
    </p:spTree>
    <p:extLst>
      <p:ext uri="{BB962C8B-B14F-4D97-AF65-F5344CB8AC3E}">
        <p14:creationId xmlns:p14="http://schemas.microsoft.com/office/powerpoint/2010/main" val="2262692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29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 22" descr="Une image contenant capture d’écran, texte, logiciel&#10;&#10;Description générée automatiquement">
            <a:extLst>
              <a:ext uri="{FF2B5EF4-FFF2-40B4-BE49-F238E27FC236}">
                <a16:creationId xmlns:a16="http://schemas.microsoft.com/office/drawing/2014/main" id="{B43B427E-E6F7-FF73-FD9B-37166A5604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485" y="1826431"/>
            <a:ext cx="10985428" cy="2186471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AB8AE874-3F18-CA69-2A79-1CF2732ECE1A}"/>
              </a:ext>
            </a:extLst>
          </p:cNvPr>
          <p:cNvSpPr/>
          <p:nvPr/>
        </p:nvSpPr>
        <p:spPr>
          <a:xfrm>
            <a:off x="1891207" y="3231185"/>
            <a:ext cx="4839793" cy="934415"/>
          </a:xfrm>
          <a:prstGeom prst="rect">
            <a:avLst/>
          </a:prstGeom>
          <a:noFill/>
          <a:ln w="254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Forme libre 24">
            <a:extLst>
              <a:ext uri="{FF2B5EF4-FFF2-40B4-BE49-F238E27FC236}">
                <a16:creationId xmlns:a16="http://schemas.microsoft.com/office/drawing/2014/main" id="{880BC1DE-1AD5-06DD-450D-C5795BFBBDC4}"/>
              </a:ext>
            </a:extLst>
          </p:cNvPr>
          <p:cNvSpPr/>
          <p:nvPr/>
        </p:nvSpPr>
        <p:spPr>
          <a:xfrm>
            <a:off x="3896473" y="4177721"/>
            <a:ext cx="1545348" cy="983911"/>
          </a:xfrm>
          <a:custGeom>
            <a:avLst/>
            <a:gdLst>
              <a:gd name="connsiteX0" fmla="*/ 135648 w 1545348"/>
              <a:gd name="connsiteY0" fmla="*/ 0 h 983911"/>
              <a:gd name="connsiteX1" fmla="*/ 135648 w 1545348"/>
              <a:gd name="connsiteY1" fmla="*/ 838200 h 983911"/>
              <a:gd name="connsiteX2" fmla="*/ 1545348 w 1545348"/>
              <a:gd name="connsiteY2" fmla="*/ 977900 h 983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5348" h="983911">
                <a:moveTo>
                  <a:pt x="135648" y="0"/>
                </a:moveTo>
                <a:cubicBezTo>
                  <a:pt x="18173" y="337608"/>
                  <a:pt x="-99302" y="675217"/>
                  <a:pt x="135648" y="838200"/>
                </a:cubicBezTo>
                <a:cubicBezTo>
                  <a:pt x="370598" y="1001183"/>
                  <a:pt x="957973" y="989541"/>
                  <a:pt x="1545348" y="977900"/>
                </a:cubicBezTo>
              </a:path>
            </a:pathLst>
          </a:custGeom>
          <a:noFill/>
          <a:ln w="25400">
            <a:solidFill>
              <a:srgbClr val="C00000"/>
            </a:solidFill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E5E7DAB-0179-F2CE-1B9D-9906DAD705E5}"/>
              </a:ext>
            </a:extLst>
          </p:cNvPr>
          <p:cNvSpPr txBox="1"/>
          <p:nvPr/>
        </p:nvSpPr>
        <p:spPr>
          <a:xfrm>
            <a:off x="1464216" y="5177939"/>
            <a:ext cx="284688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Talk earlier this morning on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effects of wakefields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FCC-</a:t>
            </a:r>
            <a:r>
              <a:rPr lang="en-GB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ee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and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mitigation techniques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89C4897-34A1-D622-3431-1E70E00A90E3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pic>
        <p:nvPicPr>
          <p:cNvPr id="27" name="Image 26" descr="Une image contenant texte, capture d’écran, Police, logo&#10;&#10;Description générée automatiquement">
            <a:extLst>
              <a:ext uri="{FF2B5EF4-FFF2-40B4-BE49-F238E27FC236}">
                <a16:creationId xmlns:a16="http://schemas.microsoft.com/office/drawing/2014/main" id="{718C8ECC-6AEA-ABB5-EDB4-0302FAF61D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4374373"/>
            <a:ext cx="3778265" cy="2101873"/>
          </a:xfrm>
          <a:prstGeom prst="rect">
            <a:avLst/>
          </a:prstGeom>
          <a:ln w="25400">
            <a:solidFill>
              <a:srgbClr val="C00000"/>
            </a:solidFill>
          </a:ln>
        </p:spPr>
      </p:pic>
      <p:sp>
        <p:nvSpPr>
          <p:cNvPr id="29" name="Textfeld 1">
            <a:extLst>
              <a:ext uri="{FF2B5EF4-FFF2-40B4-BE49-F238E27FC236}">
                <a16:creationId xmlns:a16="http://schemas.microsoft.com/office/drawing/2014/main" id="{76FC33F6-F190-5BA6-4748-EEF9E194E6AE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30" name="Espace réservé du texte 8">
            <a:extLst>
              <a:ext uri="{FF2B5EF4-FFF2-40B4-BE49-F238E27FC236}">
                <a16:creationId xmlns:a16="http://schemas.microsoft.com/office/drawing/2014/main" id="{7E37A7ED-73EE-18ED-C8B5-6A369983F621}"/>
              </a:ext>
            </a:extLst>
          </p:cNvPr>
          <p:cNvSpPr txBox="1">
            <a:spLocks/>
          </p:cNvSpPr>
          <p:nvPr/>
        </p:nvSpPr>
        <p:spPr>
          <a:xfrm>
            <a:off x="-113617" y="946792"/>
            <a:ext cx="4775009" cy="267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 for wakefields</a:t>
            </a:r>
          </a:p>
        </p:txBody>
      </p:sp>
      <p:sp>
        <p:nvSpPr>
          <p:cNvPr id="39" name="Signalisation droite 38">
            <a:extLst>
              <a:ext uri="{FF2B5EF4-FFF2-40B4-BE49-F238E27FC236}">
                <a16:creationId xmlns:a16="http://schemas.microsoft.com/office/drawing/2014/main" id="{2E957556-C6DA-AA29-8A6F-F16190E31189}"/>
              </a:ext>
            </a:extLst>
          </p:cNvPr>
          <p:cNvSpPr/>
          <p:nvPr/>
        </p:nvSpPr>
        <p:spPr>
          <a:xfrm>
            <a:off x="-48672" y="451714"/>
            <a:ext cx="10280818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Signalisation droite 39">
            <a:extLst>
              <a:ext uri="{FF2B5EF4-FFF2-40B4-BE49-F238E27FC236}">
                <a16:creationId xmlns:a16="http://schemas.microsoft.com/office/drawing/2014/main" id="{EFB8D620-0F2A-81DA-9E72-48DCD1C1B75A}"/>
              </a:ext>
            </a:extLst>
          </p:cNvPr>
          <p:cNvSpPr/>
          <p:nvPr/>
        </p:nvSpPr>
        <p:spPr>
          <a:xfrm>
            <a:off x="-73018" y="452183"/>
            <a:ext cx="10180845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Signalisation droite 40">
            <a:extLst>
              <a:ext uri="{FF2B5EF4-FFF2-40B4-BE49-F238E27FC236}">
                <a16:creationId xmlns:a16="http://schemas.microsoft.com/office/drawing/2014/main" id="{C106F153-7C00-5DA7-6B5E-5EEC7F4844E3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Signalisation droite 41">
            <a:extLst>
              <a:ext uri="{FF2B5EF4-FFF2-40B4-BE49-F238E27FC236}">
                <a16:creationId xmlns:a16="http://schemas.microsoft.com/office/drawing/2014/main" id="{ECB632DB-85C6-296B-1912-05DFA46828F9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F7737C68-F4EC-DAA6-2AFB-B41E0CBD35DF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3C28ED04-D50E-9D84-1903-62EEBCE80A7F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860D33ED-6B09-0D58-0C00-66B43D339D84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A1881F55-DD82-D1DF-04A8-2368048C1B58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CD89BA73-EFBD-50FC-AA91-469BDE7FADA9}"/>
              </a:ext>
            </a:extLst>
          </p:cNvPr>
          <p:cNvSpPr txBox="1"/>
          <p:nvPr/>
        </p:nvSpPr>
        <p:spPr>
          <a:xfrm>
            <a:off x="6998006" y="487622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wakefields</a:t>
            </a:r>
          </a:p>
        </p:txBody>
      </p:sp>
    </p:spTree>
    <p:extLst>
      <p:ext uri="{BB962C8B-B14F-4D97-AF65-F5344CB8AC3E}">
        <p14:creationId xmlns:p14="http://schemas.microsoft.com/office/powerpoint/2010/main" val="2575813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3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1282334" cy="2162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ignalisation droite 31">
            <a:extLst>
              <a:ext uri="{FF2B5EF4-FFF2-40B4-BE49-F238E27FC236}">
                <a16:creationId xmlns:a16="http://schemas.microsoft.com/office/drawing/2014/main" id="{92674AB0-E465-2365-6CFB-6D039D40FD72}"/>
              </a:ext>
            </a:extLst>
          </p:cNvPr>
          <p:cNvSpPr/>
          <p:nvPr/>
        </p:nvSpPr>
        <p:spPr>
          <a:xfrm>
            <a:off x="-36315" y="451714"/>
            <a:ext cx="2101286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E7DB27C4-6FB1-A950-7586-675A4D1015FD}"/>
              </a:ext>
            </a:extLst>
          </p:cNvPr>
          <p:cNvSpPr/>
          <p:nvPr/>
        </p:nvSpPr>
        <p:spPr>
          <a:xfrm>
            <a:off x="-54483" y="452183"/>
            <a:ext cx="2024089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E1F53DA8-D403-497A-1710-0B421B547AD0}"/>
              </a:ext>
            </a:extLst>
          </p:cNvPr>
          <p:cNvSpPr/>
          <p:nvPr/>
        </p:nvSpPr>
        <p:spPr>
          <a:xfrm>
            <a:off x="-60538" y="452905"/>
            <a:ext cx="1933254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680BED06-D9E2-0229-122F-D405029000F7}"/>
              </a:ext>
            </a:extLst>
          </p:cNvPr>
          <p:cNvSpPr/>
          <p:nvPr/>
        </p:nvSpPr>
        <p:spPr>
          <a:xfrm>
            <a:off x="-72650" y="453295"/>
            <a:ext cx="1848846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B4A7CE14-D717-AA63-052F-FF6A234BAF3C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FC512E6D-0F17-867D-19D9-2EE4895BF5C6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72CAA82C-5899-11E4-D7D0-C699829D9841}"/>
              </a:ext>
            </a:extLst>
          </p:cNvPr>
          <p:cNvSpPr txBox="1">
            <a:spLocks/>
          </p:cNvSpPr>
          <p:nvPr/>
        </p:nvSpPr>
        <p:spPr>
          <a:xfrm>
            <a:off x="-545823" y="983189"/>
            <a:ext cx="4023000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Study context for the FCC-</a:t>
            </a:r>
            <a:r>
              <a:rPr lang="en-GB" sz="1500" b="1" dirty="0" err="1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endParaRPr lang="en-GB" sz="1500" b="1" dirty="0">
              <a:solidFill>
                <a:srgbClr val="12165C"/>
              </a:solidFill>
              <a:latin typeface="Segoe UI Black" panose="020F0502020204030204" pitchFamily="34" charset="0"/>
              <a:cs typeface="Segoe UI Black" panose="020F0502020204030204" pitchFamily="34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EC0F31E-F3EB-3F59-0915-6EC401E361A2}"/>
              </a:ext>
            </a:extLst>
          </p:cNvPr>
          <p:cNvSpPr txBox="1"/>
          <p:nvPr/>
        </p:nvSpPr>
        <p:spPr>
          <a:xfrm>
            <a:off x="1384593" y="1137528"/>
            <a:ext cx="9505103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500" b="1" dirty="0">
                <a:solidFill>
                  <a:srgbClr val="12165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Context: </a:t>
            </a:r>
          </a:p>
          <a:p>
            <a:pPr algn="ctr"/>
            <a:endParaRPr lang="en-GB" sz="10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Interplay between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impedance (wakefields)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has a growing interest for building new accelerators [1]</a:t>
            </a:r>
          </a:p>
          <a:p>
            <a:pPr algn="ctr"/>
            <a:r>
              <a:rPr lang="en-GB" sz="1500" b="1" dirty="0" err="1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BimBim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(CMM)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Xsuite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showed agreement with LHC and VEPP measurements [2], [3]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D2934B0A-F4B6-D30D-9BFC-B65F4DE97284}"/>
              </a:ext>
            </a:extLst>
          </p:cNvPr>
          <p:cNvSpPr txBox="1"/>
          <p:nvPr/>
        </p:nvSpPr>
        <p:spPr>
          <a:xfrm>
            <a:off x="32156" y="6215810"/>
            <a:ext cx="49311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000" b="1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[1] 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Y. Zhang, et al., Phys.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Rev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Accel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Beams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26, 064401 (2023)</a:t>
            </a:r>
          </a:p>
          <a:p>
            <a:pPr algn="l"/>
            <a:r>
              <a:rPr lang="fr-FR" sz="1000" b="1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[2] 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S. White, et al., Phys.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Rev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ST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Accel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Beams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17, 041002 (2014)</a:t>
            </a:r>
          </a:p>
          <a:p>
            <a:pPr algn="l"/>
            <a:r>
              <a:rPr lang="fr-FR" sz="1000" b="1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[3] 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E. A.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Perevedentsev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and A. A.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Valishev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, Phys.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Rev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ST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Accel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Beams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4, 024403 (2001)</a:t>
            </a:r>
            <a:endParaRPr lang="fr-FR" sz="1000" b="1" i="1" dirty="0">
              <a:solidFill>
                <a:srgbClr val="FFC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422207-13D5-F323-9A5A-7697CFD409CB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3178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Image 53">
            <a:extLst>
              <a:ext uri="{FF2B5EF4-FFF2-40B4-BE49-F238E27FC236}">
                <a16:creationId xmlns:a16="http://schemas.microsoft.com/office/drawing/2014/main" id="{9C0EC41C-4066-BEBD-A07F-79EE05544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574" y="4033670"/>
            <a:ext cx="4363787" cy="194412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30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 22" descr="Une image contenant capture d’écran, ligne, Rectangle, bâtiment&#10;&#10;Description générée automatiquement">
            <a:extLst>
              <a:ext uri="{FF2B5EF4-FFF2-40B4-BE49-F238E27FC236}">
                <a16:creationId xmlns:a16="http://schemas.microsoft.com/office/drawing/2014/main" id="{193423E1-82AF-7473-9CC7-07D8931B19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04" y="1816080"/>
            <a:ext cx="6652773" cy="4435181"/>
          </a:xfrm>
          <a:prstGeom prst="rect">
            <a:avLst/>
          </a:prstGeom>
        </p:spPr>
      </p:pic>
      <p:pic>
        <p:nvPicPr>
          <p:cNvPr id="24" name="Image 23" descr="Une image contenant Caractère coloré, capture d’écran, ligne, art&#10;&#10;Description générée automatiquement">
            <a:extLst>
              <a:ext uri="{FF2B5EF4-FFF2-40B4-BE49-F238E27FC236}">
                <a16:creationId xmlns:a16="http://schemas.microsoft.com/office/drawing/2014/main" id="{25E0F495-63EB-82C2-07E0-02BB8F7379F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03"/>
          <a:stretch/>
        </p:blipFill>
        <p:spPr>
          <a:xfrm>
            <a:off x="6708894" y="2093289"/>
            <a:ext cx="2353602" cy="2004000"/>
          </a:xfrm>
          <a:prstGeom prst="rect">
            <a:avLst/>
          </a:prstGeom>
        </p:spPr>
      </p:pic>
      <p:pic>
        <p:nvPicPr>
          <p:cNvPr id="25" name="Image 24" descr="Une image contenant Caractère coloré, capture d’écran, bleu, ligne&#10;&#10;Description générée automatiquement">
            <a:extLst>
              <a:ext uri="{FF2B5EF4-FFF2-40B4-BE49-F238E27FC236}">
                <a16:creationId xmlns:a16="http://schemas.microsoft.com/office/drawing/2014/main" id="{388029CC-0EE0-7F50-8A2D-DF6AC7588C25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16"/>
          <a:stretch/>
        </p:blipFill>
        <p:spPr>
          <a:xfrm>
            <a:off x="8936359" y="2097797"/>
            <a:ext cx="2315678" cy="1994983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3772110A-D28D-F20C-C7A5-7E4E50389691}"/>
              </a:ext>
            </a:extLst>
          </p:cNvPr>
          <p:cNvSpPr txBox="1"/>
          <p:nvPr/>
        </p:nvSpPr>
        <p:spPr>
          <a:xfrm>
            <a:off x="2779289" y="1850817"/>
            <a:ext cx="22140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 scan with CMM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69AA6FE4-E8AB-B35F-EAF8-4BC76473A55A}"/>
              </a:ext>
            </a:extLst>
          </p:cNvPr>
          <p:cNvSpPr txBox="1"/>
          <p:nvPr/>
        </p:nvSpPr>
        <p:spPr>
          <a:xfrm rot="16200000">
            <a:off x="-395778" y="4769898"/>
            <a:ext cx="194412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[2pi/</a:t>
            </a:r>
            <a:r>
              <a:rPr lang="en-GB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trun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494B308F-0EB3-FAE2-3A00-EBE50C12049F}"/>
                  </a:ext>
                </a:extLst>
              </p:cNvPr>
              <p:cNvSpPr txBox="1"/>
              <p:nvPr/>
            </p:nvSpPr>
            <p:spPr>
              <a:xfrm rot="16200000">
                <a:off x="-157321" y="2928817"/>
                <a:ext cx="1467581" cy="3332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1500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Re(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500" b="0" i="0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</a:rPr>
                      <m:t>Q</m:t>
                    </m:r>
                    <m:r>
                      <a:rPr lang="en-GB" sz="1500" b="0" i="0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15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500" b="0" i="0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500" b="0" i="0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GB" sz="1500" b="0" i="0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</m:oMath>
                </a14:m>
                <a:r>
                  <a:rPr lang="en-GB" sz="1500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)/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500" b="0" i="0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500" b="0" i="0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endParaRPr lang="en-GB" sz="1500" dirty="0">
                  <a:solidFill>
                    <a:srgbClr val="12165C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494B308F-0EB3-FAE2-3A00-EBE50C1204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57321" y="2928817"/>
                <a:ext cx="1467581" cy="333233"/>
              </a:xfrm>
              <a:prstGeom prst="rect">
                <a:avLst/>
              </a:prstGeom>
              <a:blipFill>
                <a:blip r:embed="rId11"/>
                <a:stretch>
                  <a:fillRect l="-7407" r="-11111" b="-17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ZoneTexte 37">
            <a:extLst>
              <a:ext uri="{FF2B5EF4-FFF2-40B4-BE49-F238E27FC236}">
                <a16:creationId xmlns:a16="http://schemas.microsoft.com/office/drawing/2014/main" id="{C8B2FCD9-A33F-DBE4-49B6-BB3D7BA3E8DC}"/>
              </a:ext>
            </a:extLst>
          </p:cNvPr>
          <p:cNvSpPr txBox="1"/>
          <p:nvPr/>
        </p:nvSpPr>
        <p:spPr>
          <a:xfrm>
            <a:off x="7638201" y="1850818"/>
            <a:ext cx="289053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 scan with Xsuite - </a:t>
            </a:r>
            <a:r>
              <a:rPr lang="en-GB" sz="1500" b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PyHT</a:t>
            </a:r>
            <a:endParaRPr lang="en-GB" sz="1500" b="1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DEACBD73-BA6A-E08F-52D8-60CFBEF91120}"/>
              </a:ext>
            </a:extLst>
          </p:cNvPr>
          <p:cNvCxnSpPr>
            <a:cxnSpLocks/>
          </p:cNvCxnSpPr>
          <p:nvPr/>
        </p:nvCxnSpPr>
        <p:spPr>
          <a:xfrm>
            <a:off x="3703635" y="3124046"/>
            <a:ext cx="0" cy="2098705"/>
          </a:xfrm>
          <a:prstGeom prst="line">
            <a:avLst/>
          </a:prstGeom>
          <a:ln w="31750">
            <a:solidFill>
              <a:srgbClr val="FF0000"/>
            </a:solidFill>
            <a:headEnd type="stealth" w="sm" len="sm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9AB5539C-2C36-BDAF-68B1-9D6C74BAC6AC}"/>
              </a:ext>
            </a:extLst>
          </p:cNvPr>
          <p:cNvCxnSpPr>
            <a:cxnSpLocks/>
          </p:cNvCxnSpPr>
          <p:nvPr/>
        </p:nvCxnSpPr>
        <p:spPr>
          <a:xfrm>
            <a:off x="4054238" y="3447433"/>
            <a:ext cx="0" cy="1358748"/>
          </a:xfrm>
          <a:prstGeom prst="line">
            <a:avLst/>
          </a:prstGeom>
          <a:ln w="31750">
            <a:solidFill>
              <a:srgbClr val="FF0000"/>
            </a:solidFill>
            <a:headEnd type="triangle" w="sm" len="sm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80771360-F5B7-168E-56D6-1007EF690D77}"/>
              </a:ext>
            </a:extLst>
          </p:cNvPr>
          <p:cNvSpPr txBox="1"/>
          <p:nvPr/>
        </p:nvSpPr>
        <p:spPr>
          <a:xfrm rot="5400000">
            <a:off x="3525727" y="4307771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2,3.10</a:t>
            </a:r>
            <a:r>
              <a:rPr lang="en-GB" sz="1000" b="1" baseline="30000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11</a:t>
            </a:r>
            <a:endParaRPr lang="en-GB" sz="10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3C37EC3A-9514-0118-3042-00F9753CA5AA}"/>
              </a:ext>
            </a:extLst>
          </p:cNvPr>
          <p:cNvSpPr txBox="1"/>
          <p:nvPr/>
        </p:nvSpPr>
        <p:spPr>
          <a:xfrm rot="5400000">
            <a:off x="3922365" y="4307772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2,6.10</a:t>
            </a:r>
            <a:r>
              <a:rPr lang="en-GB" sz="1000" b="1" baseline="30000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11</a:t>
            </a:r>
            <a:endParaRPr lang="en-GB" sz="10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D1E4E00A-6C83-4A87-C28B-BE33FB08B862}"/>
              </a:ext>
            </a:extLst>
          </p:cNvPr>
          <p:cNvSpPr txBox="1"/>
          <p:nvPr/>
        </p:nvSpPr>
        <p:spPr>
          <a:xfrm rot="19788224">
            <a:off x="9510277" y="5012114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dirty="0">
                <a:solidFill>
                  <a:srgbClr val="D8909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2,6.10</a:t>
            </a:r>
            <a:r>
              <a:rPr lang="en-GB" sz="1000" b="1" baseline="30000" dirty="0">
                <a:solidFill>
                  <a:srgbClr val="D8909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11</a:t>
            </a:r>
            <a:endParaRPr lang="en-GB" sz="1000" b="1" dirty="0">
              <a:solidFill>
                <a:srgbClr val="D8909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6F74202C-3683-E94E-48DC-DF6D139B593F}"/>
              </a:ext>
            </a:extLst>
          </p:cNvPr>
          <p:cNvSpPr txBox="1"/>
          <p:nvPr/>
        </p:nvSpPr>
        <p:spPr>
          <a:xfrm rot="19591964">
            <a:off x="9062863" y="4763727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1" dirty="0">
                <a:solidFill>
                  <a:srgbClr val="92B5F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2,3.10</a:t>
            </a:r>
            <a:r>
              <a:rPr lang="en-GB" sz="1000" b="1" baseline="30000" dirty="0">
                <a:solidFill>
                  <a:srgbClr val="92B5F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11</a:t>
            </a:r>
            <a:endParaRPr lang="en-GB" sz="1000" b="1" dirty="0">
              <a:solidFill>
                <a:srgbClr val="92B5F2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08F357DD-BE3B-A4B6-1FB8-E0271E200DCB}"/>
              </a:ext>
            </a:extLst>
          </p:cNvPr>
          <p:cNvSpPr txBox="1"/>
          <p:nvPr/>
        </p:nvSpPr>
        <p:spPr>
          <a:xfrm>
            <a:off x="251380" y="1380913"/>
            <a:ext cx="575399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Transverse wakefields for FCC-</a:t>
            </a:r>
            <a:r>
              <a:rPr lang="en-GB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ee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at Z energy; </a:t>
            </a:r>
            <a:r>
              <a:rPr lang="en-GB" sz="15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perfect agreement!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4533793B-82B0-8D75-C368-768C9A78A845}"/>
              </a:ext>
            </a:extLst>
          </p:cNvPr>
          <p:cNvSpPr txBox="1"/>
          <p:nvPr/>
        </p:nvSpPr>
        <p:spPr>
          <a:xfrm>
            <a:off x="97874" y="6496182"/>
            <a:ext cx="6455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Bunch length without </a:t>
            </a:r>
            <a:r>
              <a:rPr lang="en-GB" sz="12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beamstrahlung</a:t>
            </a:r>
            <a:r>
              <a:rPr lang="en-GB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(5.2mm), L = 90.66 km , linearized RF, no longitudinal wakes.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E54A2970-D309-37B5-FB0D-173A70E26A4E}"/>
              </a:ext>
            </a:extLst>
          </p:cNvPr>
          <p:cNvSpPr txBox="1"/>
          <p:nvPr/>
        </p:nvSpPr>
        <p:spPr>
          <a:xfrm>
            <a:off x="2951760" y="5918049"/>
            <a:ext cx="160172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Bunch population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0E5B2FA2-2E68-65DA-5BA1-B61A7824C7E5}"/>
              </a:ext>
            </a:extLst>
          </p:cNvPr>
          <p:cNvSpPr txBox="1"/>
          <p:nvPr/>
        </p:nvSpPr>
        <p:spPr>
          <a:xfrm>
            <a:off x="8508168" y="5841358"/>
            <a:ext cx="1601721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Bunch population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3C9BE456-E79A-00FC-4A18-41C888D22914}"/>
              </a:ext>
            </a:extLst>
          </p:cNvPr>
          <p:cNvSpPr txBox="1"/>
          <p:nvPr/>
        </p:nvSpPr>
        <p:spPr>
          <a:xfrm rot="16200000">
            <a:off x="5973675" y="4769898"/>
            <a:ext cx="1795620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[1/</a:t>
            </a:r>
            <a:r>
              <a:rPr lang="en-GB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trun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70AF1CD-2A89-7F9C-C3FB-5B4DED9EBC26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DE476DE6-9B1F-99A3-3DA8-E0078C8AFC9F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31921288-43D6-1AB4-C8EF-60C4B27C9D10}"/>
              </a:ext>
            </a:extLst>
          </p:cNvPr>
          <p:cNvSpPr txBox="1">
            <a:spLocks/>
          </p:cNvSpPr>
          <p:nvPr/>
        </p:nvSpPr>
        <p:spPr>
          <a:xfrm>
            <a:off x="-168824" y="971778"/>
            <a:ext cx="5106974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Transverse mode coupling instability simulations</a:t>
            </a:r>
          </a:p>
        </p:txBody>
      </p:sp>
      <p:sp>
        <p:nvSpPr>
          <p:cNvPr id="28" name="Signalisation droite 27">
            <a:extLst>
              <a:ext uri="{FF2B5EF4-FFF2-40B4-BE49-F238E27FC236}">
                <a16:creationId xmlns:a16="http://schemas.microsoft.com/office/drawing/2014/main" id="{8BEE5EF8-0FCC-3A73-7DCA-3786D290928B}"/>
              </a:ext>
            </a:extLst>
          </p:cNvPr>
          <p:cNvSpPr/>
          <p:nvPr/>
        </p:nvSpPr>
        <p:spPr>
          <a:xfrm>
            <a:off x="-48672" y="451714"/>
            <a:ext cx="10280818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alisation droite 36">
            <a:extLst>
              <a:ext uri="{FF2B5EF4-FFF2-40B4-BE49-F238E27FC236}">
                <a16:creationId xmlns:a16="http://schemas.microsoft.com/office/drawing/2014/main" id="{DE117EBA-3A14-C46D-9536-2A6DBE3A08F9}"/>
              </a:ext>
            </a:extLst>
          </p:cNvPr>
          <p:cNvSpPr/>
          <p:nvPr/>
        </p:nvSpPr>
        <p:spPr>
          <a:xfrm>
            <a:off x="-73018" y="452183"/>
            <a:ext cx="10180845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Signalisation droite 44">
            <a:extLst>
              <a:ext uri="{FF2B5EF4-FFF2-40B4-BE49-F238E27FC236}">
                <a16:creationId xmlns:a16="http://schemas.microsoft.com/office/drawing/2014/main" id="{5DDAD988-C8FB-1B33-C87E-FC7D12EFD698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Signalisation droite 52">
            <a:extLst>
              <a:ext uri="{FF2B5EF4-FFF2-40B4-BE49-F238E27FC236}">
                <a16:creationId xmlns:a16="http://schemas.microsoft.com/office/drawing/2014/main" id="{AD8A340A-A6C7-7FF2-148C-4326822464CD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Signalisation droite 54">
            <a:extLst>
              <a:ext uri="{FF2B5EF4-FFF2-40B4-BE49-F238E27FC236}">
                <a16:creationId xmlns:a16="http://schemas.microsoft.com/office/drawing/2014/main" id="{F3653DAA-FA4F-AD0C-E5CA-880A7231E7E2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B17CBDC3-420B-07DB-A6BB-8D78936C8F4B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B123DE4F-96F5-F553-7F2A-1896059D3384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B6759F91-7708-21CF-1E03-1849BC4C62CA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52A6354F-0305-9895-5742-F1AF33CCC438}"/>
              </a:ext>
            </a:extLst>
          </p:cNvPr>
          <p:cNvSpPr txBox="1"/>
          <p:nvPr/>
        </p:nvSpPr>
        <p:spPr>
          <a:xfrm>
            <a:off x="6998006" y="487622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wakefields</a:t>
            </a:r>
          </a:p>
        </p:txBody>
      </p:sp>
    </p:spTree>
    <p:extLst>
      <p:ext uri="{BB962C8B-B14F-4D97-AF65-F5344CB8AC3E}">
        <p14:creationId xmlns:p14="http://schemas.microsoft.com/office/powerpoint/2010/main" val="40626928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0F77435-671B-700B-5612-57A40F6FE707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587BAF7F-A9FE-F799-C290-48C7BB61FBFF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31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9" name="Image 8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3C05B7B6-EC20-39DF-3B65-A3B5107DF5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10" name="Picture 2" descr="IJCLab (@IJCLab) / X">
            <a:extLst>
              <a:ext uri="{FF2B5EF4-FFF2-40B4-BE49-F238E27FC236}">
                <a16:creationId xmlns:a16="http://schemas.microsoft.com/office/drawing/2014/main" id="{84EDB822-0538-9931-F620-4B7E8FB5A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En Vues">
            <a:extLst>
              <a:ext uri="{FF2B5EF4-FFF2-40B4-BE49-F238E27FC236}">
                <a16:creationId xmlns:a16="http://schemas.microsoft.com/office/drawing/2014/main" id="{3F25BB91-DB3C-C32F-BE40-156394C73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2">
            <a:extLst>
              <a:ext uri="{FF2B5EF4-FFF2-40B4-BE49-F238E27FC236}">
                <a16:creationId xmlns:a16="http://schemas.microsoft.com/office/drawing/2014/main" id="{7BECB599-4F14-3B22-2ED7-4E977EE6E957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Roxana SOOS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6687D3B4-D1E9-E9E4-F4A9-1D22BF612D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4">
            <a:extLst>
              <a:ext uri="{FF2B5EF4-FFF2-40B4-BE49-F238E27FC236}">
                <a16:creationId xmlns:a16="http://schemas.microsoft.com/office/drawing/2014/main" id="{732A4131-BD67-6266-966B-3F3FA4118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642" y="950393"/>
            <a:ext cx="8263350" cy="804066"/>
          </a:xfrm>
        </p:spPr>
        <p:txBody>
          <a:bodyPr>
            <a:normAutofit/>
          </a:bodyPr>
          <a:lstStyle/>
          <a:p>
            <a:r>
              <a:rPr lang="en-GB" sz="3000" b="1" dirty="0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Summary and outlook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6868B41-7525-3583-6BCA-4B253BEEC569}"/>
              </a:ext>
            </a:extLst>
          </p:cNvPr>
          <p:cNvSpPr txBox="1"/>
          <p:nvPr/>
        </p:nvSpPr>
        <p:spPr>
          <a:xfrm>
            <a:off x="1114219" y="2301492"/>
            <a:ext cx="9842169" cy="360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circulant matrix model (CMM) has successfully been tested for simple cases of flat beam collisions, x and y planes can be studied separately, but coupled forces can also be calculated.</a:t>
            </a:r>
            <a:endParaRPr lang="en-GB" sz="1500" b="1" u="sng" dirty="0">
              <a:solidFill>
                <a:srgbClr val="0F124A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Another method should be applied to predict higher order collective resonances.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CMM has shown perfect agreement for simulations involving transverse wakefields.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Further development should allow longitudinal wakefields to be considered.</a:t>
            </a:r>
          </a:p>
          <a:p>
            <a:pPr algn="l">
              <a:lnSpc>
                <a:spcPts val="3700"/>
              </a:lnSpc>
            </a:pPr>
            <a:endParaRPr lang="en-GB" sz="800" dirty="0">
              <a:solidFill>
                <a:srgbClr val="0F124A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Studies with a crossing angle and Crab waist are ongoing, with both the CMM and Xsuite, a correct setup is yet to be done with strong-strong simulations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1500" b="1" dirty="0">
              <a:solidFill>
                <a:srgbClr val="0F124A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Once the setup is totally controlled,  reliable simulation with both beam beam and wakefields can be obtained with both Xsuite and CMM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90FCC97-4C96-432E-A31C-E857DE32A28A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3DFABCAB-0CCD-AF6D-E22E-0EE83B6E5412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6" name="Signalisation droite 15">
            <a:extLst>
              <a:ext uri="{FF2B5EF4-FFF2-40B4-BE49-F238E27FC236}">
                <a16:creationId xmlns:a16="http://schemas.microsoft.com/office/drawing/2014/main" id="{AD15EEAC-89B4-F993-753E-588A5C7E58BA}"/>
              </a:ext>
            </a:extLst>
          </p:cNvPr>
          <p:cNvSpPr/>
          <p:nvPr/>
        </p:nvSpPr>
        <p:spPr>
          <a:xfrm>
            <a:off x="-48673" y="451714"/>
            <a:ext cx="1256606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alisation droite 16">
            <a:extLst>
              <a:ext uri="{FF2B5EF4-FFF2-40B4-BE49-F238E27FC236}">
                <a16:creationId xmlns:a16="http://schemas.microsoft.com/office/drawing/2014/main" id="{53B3EC1C-8561-DEFA-45CD-0C284BFA1B1E}"/>
              </a:ext>
            </a:extLst>
          </p:cNvPr>
          <p:cNvSpPr/>
          <p:nvPr/>
        </p:nvSpPr>
        <p:spPr>
          <a:xfrm>
            <a:off x="-73018" y="452183"/>
            <a:ext cx="10180845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alisation droite 17">
            <a:extLst>
              <a:ext uri="{FF2B5EF4-FFF2-40B4-BE49-F238E27FC236}">
                <a16:creationId xmlns:a16="http://schemas.microsoft.com/office/drawing/2014/main" id="{25357275-6833-655B-B3D5-70F48C164E86}"/>
              </a:ext>
            </a:extLst>
          </p:cNvPr>
          <p:cNvSpPr/>
          <p:nvPr/>
        </p:nvSpPr>
        <p:spPr>
          <a:xfrm>
            <a:off x="-60540" y="452905"/>
            <a:ext cx="7024202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ignalisation droite 18">
            <a:extLst>
              <a:ext uri="{FF2B5EF4-FFF2-40B4-BE49-F238E27FC236}">
                <a16:creationId xmlns:a16="http://schemas.microsoft.com/office/drawing/2014/main" id="{2546026A-47B8-9DC2-AF4A-2A6C7B5D48DF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Signalisation droite 19">
            <a:extLst>
              <a:ext uri="{FF2B5EF4-FFF2-40B4-BE49-F238E27FC236}">
                <a16:creationId xmlns:a16="http://schemas.microsoft.com/office/drawing/2014/main" id="{8EFDBA92-68BA-4DA9-F215-2CFA3E497626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C5504F3-3EDC-FD30-637E-F7A92457203D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2851EFC-0401-16FE-CBE2-16A256B78CFE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2003215-C4A4-5D52-2756-3915A00AE13C}"/>
              </a:ext>
            </a:extLst>
          </p:cNvPr>
          <p:cNvSpPr txBox="1"/>
          <p:nvPr/>
        </p:nvSpPr>
        <p:spPr>
          <a:xfrm>
            <a:off x="3772262" y="482525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8182F6F-9C35-5A9C-DADF-8230296550F8}"/>
              </a:ext>
            </a:extLst>
          </p:cNvPr>
          <p:cNvSpPr txBox="1"/>
          <p:nvPr/>
        </p:nvSpPr>
        <p:spPr>
          <a:xfrm>
            <a:off x="6998006" y="487622"/>
            <a:ext cx="31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Simulations of wakefields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ABD4946-4181-13B4-8213-37544581B034}"/>
              </a:ext>
            </a:extLst>
          </p:cNvPr>
          <p:cNvSpPr txBox="1"/>
          <p:nvPr/>
        </p:nvSpPr>
        <p:spPr>
          <a:xfrm>
            <a:off x="10176337" y="468762"/>
            <a:ext cx="129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Summary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8928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84FD5E89-6A8C-46CC-2CEE-05C40C5105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80"/>
          <a:stretch/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0A68B66-3B5F-6CE1-3BAE-74B8E184965D}"/>
              </a:ext>
            </a:extLst>
          </p:cNvPr>
          <p:cNvSpPr txBox="1"/>
          <p:nvPr/>
        </p:nvSpPr>
        <p:spPr>
          <a:xfrm>
            <a:off x="-22231499" y="5108713"/>
            <a:ext cx="51257918" cy="10864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Thank</a:t>
            </a:r>
            <a:r>
              <a:rPr lang="fr-FR" sz="700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</a:t>
            </a:r>
            <a:r>
              <a:rPr lang="fr-FR" sz="700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you</a:t>
            </a:r>
            <a:r>
              <a:rPr lang="fr-FR" sz="700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!</a:t>
            </a:r>
          </a:p>
        </p:txBody>
      </p:sp>
      <p:sp>
        <p:nvSpPr>
          <p:cNvPr id="3" name="Espace réservé du numéro de diapositive 18">
            <a:extLst>
              <a:ext uri="{FF2B5EF4-FFF2-40B4-BE49-F238E27FC236}">
                <a16:creationId xmlns:a16="http://schemas.microsoft.com/office/drawing/2014/main" id="{AD78E64F-EADD-7758-7C27-67FD55CA3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5736" y="6568231"/>
            <a:ext cx="2743200" cy="365125"/>
          </a:xfrm>
        </p:spPr>
        <p:txBody>
          <a:bodyPr/>
          <a:lstStyle/>
          <a:p>
            <a:fld id="{39A98EFD-EAD1-354C-9663-C1EAF02EB37B}" type="slidenum">
              <a:rPr lang="fr-FR" sz="110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32</a:t>
            </a:fld>
            <a:endParaRPr lang="fr-FR" sz="11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Image 3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9AA5531E-1975-E0B9-21D0-9027DBB70E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215" y="156278"/>
            <a:ext cx="556203" cy="556203"/>
          </a:xfrm>
          <a:prstGeom prst="rect">
            <a:avLst/>
          </a:prstGeom>
        </p:spPr>
      </p:pic>
      <p:pic>
        <p:nvPicPr>
          <p:cNvPr id="5" name="Picture 2" descr="IJCLab (@IJCLab) / X">
            <a:extLst>
              <a:ext uri="{FF2B5EF4-FFF2-40B4-BE49-F238E27FC236}">
                <a16:creationId xmlns:a16="http://schemas.microsoft.com/office/drawing/2014/main" id="{884C41D4-05AC-A66A-A1A9-5FAAF12AB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244" y="175603"/>
            <a:ext cx="505416" cy="50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En Vues">
            <a:extLst>
              <a:ext uri="{FF2B5EF4-FFF2-40B4-BE49-F238E27FC236}">
                <a16:creationId xmlns:a16="http://schemas.microsoft.com/office/drawing/2014/main" id="{C14AF17A-AEED-DB49-E623-20CB904A1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058" y="175603"/>
            <a:ext cx="1426805" cy="48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E7F412C-F468-BD02-47A0-FB840FCC3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31" y="144141"/>
            <a:ext cx="1605315" cy="56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8488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84FD5E89-6A8C-46CC-2CEE-05C40C5105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80"/>
          <a:stretch/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99FAA92-F22F-760B-7A60-6B0E11C7CD4E}"/>
              </a:ext>
            </a:extLst>
          </p:cNvPr>
          <p:cNvSpPr/>
          <p:nvPr/>
        </p:nvSpPr>
        <p:spPr>
          <a:xfrm>
            <a:off x="-2" y="0"/>
            <a:ext cx="12191999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0A68B66-3B5F-6CE1-3BAE-74B8E184965D}"/>
              </a:ext>
            </a:extLst>
          </p:cNvPr>
          <p:cNvSpPr txBox="1"/>
          <p:nvPr/>
        </p:nvSpPr>
        <p:spPr>
          <a:xfrm>
            <a:off x="4299215" y="3269020"/>
            <a:ext cx="3013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Thank</a:t>
            </a:r>
            <a:r>
              <a:rPr lang="fr-FR" sz="40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</a:t>
            </a:r>
            <a:r>
              <a:rPr lang="fr-FR" sz="40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you</a:t>
            </a:r>
            <a:r>
              <a:rPr lang="fr-FR" sz="40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!</a:t>
            </a:r>
          </a:p>
        </p:txBody>
      </p:sp>
      <p:sp>
        <p:nvSpPr>
          <p:cNvPr id="3" name="Espace réservé du numéro de diapositive 18">
            <a:extLst>
              <a:ext uri="{FF2B5EF4-FFF2-40B4-BE49-F238E27FC236}">
                <a16:creationId xmlns:a16="http://schemas.microsoft.com/office/drawing/2014/main" id="{AD78E64F-EADD-7758-7C27-67FD55CA3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5736" y="6568231"/>
            <a:ext cx="2743200" cy="365125"/>
          </a:xfrm>
        </p:spPr>
        <p:txBody>
          <a:bodyPr/>
          <a:lstStyle/>
          <a:p>
            <a:fld id="{39A98EFD-EAD1-354C-9663-C1EAF02EB37B}" type="slidenum">
              <a:rPr lang="fr-FR" sz="110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33</a:t>
            </a:fld>
            <a:endParaRPr lang="fr-FR" sz="11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Image 3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9AA5531E-1975-E0B9-21D0-9027DBB70E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215" y="156278"/>
            <a:ext cx="556203" cy="556203"/>
          </a:xfrm>
          <a:prstGeom prst="rect">
            <a:avLst/>
          </a:prstGeom>
        </p:spPr>
      </p:pic>
      <p:pic>
        <p:nvPicPr>
          <p:cNvPr id="5" name="Picture 2" descr="IJCLab (@IJCLab) / X">
            <a:extLst>
              <a:ext uri="{FF2B5EF4-FFF2-40B4-BE49-F238E27FC236}">
                <a16:creationId xmlns:a16="http://schemas.microsoft.com/office/drawing/2014/main" id="{884C41D4-05AC-A66A-A1A9-5FAAF12AB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244" y="175603"/>
            <a:ext cx="505416" cy="50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En Vues">
            <a:extLst>
              <a:ext uri="{FF2B5EF4-FFF2-40B4-BE49-F238E27FC236}">
                <a16:creationId xmlns:a16="http://schemas.microsoft.com/office/drawing/2014/main" id="{C14AF17A-AEED-DB49-E623-20CB904A1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058" y="175603"/>
            <a:ext cx="1426805" cy="48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E7F412C-F468-BD02-47A0-FB840FCC3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31" y="144141"/>
            <a:ext cx="1605315" cy="56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648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34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DATE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72CAA82C-5899-11E4-D7D0-C699829D9841}"/>
              </a:ext>
            </a:extLst>
          </p:cNvPr>
          <p:cNvSpPr txBox="1">
            <a:spLocks/>
          </p:cNvSpPr>
          <p:nvPr/>
        </p:nvSpPr>
        <p:spPr>
          <a:xfrm>
            <a:off x="45628" y="1040275"/>
            <a:ext cx="4023000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dirty="0" err="1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XSuite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versus mode analysis algorithms 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483E3BD2-B220-CCE3-D0E5-0F38AC53FF91}"/>
              </a:ext>
            </a:extLst>
          </p:cNvPr>
          <p:cNvSpPr txBox="1"/>
          <p:nvPr/>
        </p:nvSpPr>
        <p:spPr>
          <a:xfrm>
            <a:off x="4076022" y="-65144"/>
            <a:ext cx="36632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Xsuite simulations of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with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impedance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contribution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90B21E-ACAB-A0AA-9607-AFC6D00B9BF3}"/>
              </a:ext>
            </a:extLst>
          </p:cNvPr>
          <p:cNvSpPr/>
          <p:nvPr/>
        </p:nvSpPr>
        <p:spPr>
          <a:xfrm>
            <a:off x="138869" y="1638144"/>
            <a:ext cx="11815352" cy="4749170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Backup slide on the </a:t>
            </a:r>
            <a:r>
              <a:rPr lang="fr-FR" sz="3000" b="1" dirty="0" err="1"/>
              <a:t>coupled</a:t>
            </a:r>
            <a:r>
              <a:rPr lang="fr-FR" sz="3000" b="1" dirty="0"/>
              <a:t> forces benchmark,</a:t>
            </a:r>
          </a:p>
          <a:p>
            <a:pPr algn="ctr"/>
            <a:r>
              <a:rPr lang="fr-FR" sz="3000" b="1" dirty="0"/>
              <a:t>On the slice </a:t>
            </a:r>
            <a:r>
              <a:rPr lang="fr-FR" sz="3000" b="1" dirty="0" err="1"/>
              <a:t>analysis</a:t>
            </a:r>
            <a:endParaRPr lang="fr-FR" sz="3000" b="1" dirty="0"/>
          </a:p>
          <a:p>
            <a:pPr algn="ctr"/>
            <a:r>
              <a:rPr lang="fr-FR" sz="3000" b="1" dirty="0"/>
              <a:t>The </a:t>
            </a:r>
            <a:r>
              <a:rPr lang="fr-FR" sz="3000" b="1" dirty="0" err="1"/>
              <a:t>precise</a:t>
            </a:r>
            <a:r>
              <a:rPr lang="fr-FR" sz="3000" b="1" dirty="0"/>
              <a:t> </a:t>
            </a:r>
            <a:r>
              <a:rPr lang="fr-FR" sz="3000" b="1" dirty="0" err="1"/>
              <a:t>calculation</a:t>
            </a:r>
            <a:r>
              <a:rPr lang="fr-FR" sz="3000" b="1" dirty="0"/>
              <a:t> of the force</a:t>
            </a:r>
          </a:p>
          <a:p>
            <a:pPr algn="ctr"/>
            <a:r>
              <a:rPr lang="fr-FR" sz="3000" b="1" dirty="0"/>
              <a:t>The matrices in the CMM, </a:t>
            </a:r>
            <a:r>
              <a:rPr lang="fr-FR" sz="3000" b="1" dirty="0" err="1"/>
              <a:t>basically</a:t>
            </a:r>
            <a:r>
              <a:rPr lang="fr-FR" sz="3000" b="1" dirty="0"/>
              <a:t> </a:t>
            </a:r>
            <a:r>
              <a:rPr lang="fr-FR" sz="3000" b="1" dirty="0" err="1"/>
              <a:t>what</a:t>
            </a:r>
            <a:r>
              <a:rPr lang="fr-FR" sz="3000" b="1" dirty="0"/>
              <a:t> I </a:t>
            </a:r>
            <a:r>
              <a:rPr lang="fr-FR" sz="3000" b="1" dirty="0" err="1"/>
              <a:t>did</a:t>
            </a:r>
            <a:r>
              <a:rPr lang="fr-FR" sz="3000" b="1" dirty="0"/>
              <a:t> </a:t>
            </a:r>
            <a:r>
              <a:rPr lang="fr-FR" sz="3000" b="1" dirty="0" err="1"/>
              <a:t>with</a:t>
            </a:r>
            <a:r>
              <a:rPr lang="fr-FR" sz="3000" b="1" dirty="0"/>
              <a:t> HIRATA</a:t>
            </a:r>
          </a:p>
          <a:p>
            <a:pPr algn="ctr"/>
            <a:r>
              <a:rPr lang="fr-FR" sz="3000" b="1" dirty="0"/>
              <a:t>On SR?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7BA264-59C5-8B14-6DCD-C31D900A9999}"/>
              </a:ext>
            </a:extLst>
          </p:cNvPr>
          <p:cNvSpPr/>
          <p:nvPr/>
        </p:nvSpPr>
        <p:spPr>
          <a:xfrm>
            <a:off x="4178931" y="61591"/>
            <a:ext cx="322576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TITRE</a:t>
            </a:r>
          </a:p>
        </p:txBody>
      </p:sp>
      <p:sp>
        <p:nvSpPr>
          <p:cNvPr id="14" name="Signalisation droite 13">
            <a:extLst>
              <a:ext uri="{FF2B5EF4-FFF2-40B4-BE49-F238E27FC236}">
                <a16:creationId xmlns:a16="http://schemas.microsoft.com/office/drawing/2014/main" id="{26EF270C-F7B3-411F-9011-3F6DF61F9D5F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alisation droite 14">
            <a:extLst>
              <a:ext uri="{FF2B5EF4-FFF2-40B4-BE49-F238E27FC236}">
                <a16:creationId xmlns:a16="http://schemas.microsoft.com/office/drawing/2014/main" id="{A99B5469-9922-EC52-0F1F-3A7497BE7972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alisation droite 15">
            <a:extLst>
              <a:ext uri="{FF2B5EF4-FFF2-40B4-BE49-F238E27FC236}">
                <a16:creationId xmlns:a16="http://schemas.microsoft.com/office/drawing/2014/main" id="{98A2D383-1B7C-ABE5-1A80-698695EAEB37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alisation droite 16">
            <a:extLst>
              <a:ext uri="{FF2B5EF4-FFF2-40B4-BE49-F238E27FC236}">
                <a16:creationId xmlns:a16="http://schemas.microsoft.com/office/drawing/2014/main" id="{C25E0C8E-74B9-AA5B-56C4-B094672858C6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alisation droite 17">
            <a:extLst>
              <a:ext uri="{FF2B5EF4-FFF2-40B4-BE49-F238E27FC236}">
                <a16:creationId xmlns:a16="http://schemas.microsoft.com/office/drawing/2014/main" id="{73E78AEA-CBF9-B248-033B-9574D55177C6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1598436-BA1D-105E-8C51-E60E395974EA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3C31E46-89E9-5866-66AD-6C4AD04CDB71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5806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19">
            <a:extLst>
              <a:ext uri="{FF2B5EF4-FFF2-40B4-BE49-F238E27FC236}">
                <a16:creationId xmlns:a16="http://schemas.microsoft.com/office/drawing/2014/main" id="{4F6D2BE4-CD2E-FDAF-A6D3-50A5837626A7}"/>
              </a:ext>
            </a:extLst>
          </p:cNvPr>
          <p:cNvSpPr txBox="1"/>
          <p:nvPr/>
        </p:nvSpPr>
        <p:spPr>
          <a:xfrm>
            <a:off x="4729243" y="4109728"/>
            <a:ext cx="2858664" cy="201593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Computational cost</a:t>
            </a:r>
          </a:p>
          <a:p>
            <a:endParaRPr lang="en-GB" sz="1500" b="1" dirty="0">
              <a:solidFill>
                <a:srgbClr val="12165C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  <a:p>
            <a:r>
              <a:rPr lang="en-GB" sz="1500" b="1" dirty="0">
                <a:solidFill>
                  <a:srgbClr val="12165C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Fully numerical method</a:t>
            </a:r>
          </a:p>
          <a:p>
            <a:endParaRPr lang="en-GB" sz="1500" b="1" dirty="0">
              <a:solidFill>
                <a:srgbClr val="12165C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  <a:p>
            <a:endParaRPr lang="en-GB" sz="1500" b="1" dirty="0">
              <a:solidFill>
                <a:srgbClr val="12165C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  <a:p>
            <a:r>
              <a:rPr lang="en-GB" sz="1500" b="1" dirty="0">
                <a:solidFill>
                  <a:srgbClr val="12165C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Fully analytical model</a:t>
            </a:r>
          </a:p>
          <a:p>
            <a:endParaRPr lang="en-GB" sz="1500" b="1" dirty="0">
              <a:solidFill>
                <a:srgbClr val="12165C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  <a:p>
            <a:endParaRPr lang="en-GB" sz="15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35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C09254B-1A78-0D33-C4BB-88B8E5D5B098}"/>
              </a:ext>
            </a:extLst>
          </p:cNvPr>
          <p:cNvSpPr/>
          <p:nvPr/>
        </p:nvSpPr>
        <p:spPr>
          <a:xfrm>
            <a:off x="297926" y="1908787"/>
            <a:ext cx="11596149" cy="46310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39BBE70-A2F1-673D-E1AB-8D8955810804}"/>
              </a:ext>
            </a:extLst>
          </p:cNvPr>
          <p:cNvSpPr/>
          <p:nvPr/>
        </p:nvSpPr>
        <p:spPr>
          <a:xfrm>
            <a:off x="297925" y="1911131"/>
            <a:ext cx="11596149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Linearized coherent flat beam-beam kick</a:t>
            </a:r>
          </a:p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(from Bassetti – Erskine formula)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74D4BCB-0D71-9D77-D88F-2718AF45F3F4}"/>
              </a:ext>
            </a:extLst>
          </p:cNvPr>
          <p:cNvSpPr txBox="1"/>
          <p:nvPr/>
        </p:nvSpPr>
        <p:spPr>
          <a:xfrm rot="5400000">
            <a:off x="11006587" y="2693412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Matrix elements example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4C156CAB-0971-582F-083A-7C806154F433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42371" y="987307"/>
            <a:ext cx="3113444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</a:t>
            </a:r>
          </a:p>
        </p:txBody>
      </p:sp>
      <p:pic>
        <p:nvPicPr>
          <p:cNvPr id="15362" name="Picture 2" descr="equation.pdf">
            <a:extLst>
              <a:ext uri="{FF2B5EF4-FFF2-40B4-BE49-F238E27FC236}">
                <a16:creationId xmlns:a16="http://schemas.microsoft.com/office/drawing/2014/main" id="{4DD07521-988A-3B57-EF08-54ABE7B097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4" t="6707" r="80055" b="75359"/>
          <a:stretch/>
        </p:blipFill>
        <p:spPr bwMode="auto">
          <a:xfrm>
            <a:off x="8112721" y="3327592"/>
            <a:ext cx="577517" cy="44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F195FF6-39E7-C465-7BCF-DC590883FB8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6006"/>
          <a:stretch/>
        </p:blipFill>
        <p:spPr>
          <a:xfrm>
            <a:off x="8276260" y="3917582"/>
            <a:ext cx="3376752" cy="22670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443092A2-FED6-59AD-4EB5-125B7C7624EF}"/>
                  </a:ext>
                </a:extLst>
              </p:cNvPr>
              <p:cNvSpPr txBox="1"/>
              <p:nvPr/>
            </p:nvSpPr>
            <p:spPr>
              <a:xfrm>
                <a:off x="9888068" y="6211677"/>
                <a:ext cx="450123" cy="2308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5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CH" sz="15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fr-CH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H" sz="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fr-FR" sz="1500" dirty="0"/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443092A2-FED6-59AD-4EB5-125B7C7624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8068" y="6211677"/>
                <a:ext cx="450123" cy="230832"/>
              </a:xfrm>
              <a:prstGeom prst="rect">
                <a:avLst/>
              </a:prstGeom>
              <a:blipFill>
                <a:blip r:embed="rId9"/>
                <a:stretch>
                  <a:fillRect l="-2703" b="-263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Multiplication 29">
            <a:extLst>
              <a:ext uri="{FF2B5EF4-FFF2-40B4-BE49-F238E27FC236}">
                <a16:creationId xmlns:a16="http://schemas.microsoft.com/office/drawing/2014/main" id="{6A5977C7-E5F1-F602-8A98-DD6E0208280A}"/>
              </a:ext>
            </a:extLst>
          </p:cNvPr>
          <p:cNvSpPr/>
          <p:nvPr/>
        </p:nvSpPr>
        <p:spPr>
          <a:xfrm rot="1956304">
            <a:off x="10129775" y="4661446"/>
            <a:ext cx="159729" cy="166826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Multiplication 30">
            <a:extLst>
              <a:ext uri="{FF2B5EF4-FFF2-40B4-BE49-F238E27FC236}">
                <a16:creationId xmlns:a16="http://schemas.microsoft.com/office/drawing/2014/main" id="{316A2A5B-1B0C-B72E-CB11-88DAD1B57304}"/>
              </a:ext>
            </a:extLst>
          </p:cNvPr>
          <p:cNvSpPr/>
          <p:nvPr/>
        </p:nvSpPr>
        <p:spPr>
          <a:xfrm rot="1956304">
            <a:off x="9885294" y="5221616"/>
            <a:ext cx="134914" cy="156787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A4FC3C8A-E9B4-D383-2FF2-EDB2DDA06F14}"/>
              </a:ext>
            </a:extLst>
          </p:cNvPr>
          <p:cNvCxnSpPr>
            <a:cxnSpLocks/>
          </p:cNvCxnSpPr>
          <p:nvPr/>
        </p:nvCxnSpPr>
        <p:spPr>
          <a:xfrm>
            <a:off x="8588461" y="3744441"/>
            <a:ext cx="1366789" cy="1230620"/>
          </a:xfrm>
          <a:prstGeom prst="straightConnector1">
            <a:avLst/>
          </a:prstGeom>
          <a:ln>
            <a:solidFill>
              <a:srgbClr val="12165C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DABC7AEC-D956-7585-512A-52F51CE82F4B}"/>
              </a:ext>
            </a:extLst>
          </p:cNvPr>
          <p:cNvSpPr txBox="1"/>
          <p:nvPr/>
        </p:nvSpPr>
        <p:spPr>
          <a:xfrm>
            <a:off x="8844551" y="3600987"/>
            <a:ext cx="2526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transverse </a:t>
            </a:r>
            <a:r>
              <a:rPr lang="fr-FR" sz="10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fr-FR" sz="1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kicks,</a:t>
            </a:r>
          </a:p>
          <a:p>
            <a:pPr algn="ctr"/>
            <a:r>
              <a:rPr lang="fr-FR" sz="1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main </a:t>
            </a:r>
            <a:r>
              <a:rPr lang="fr-FR" sz="10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frequencies</a:t>
            </a:r>
            <a:r>
              <a:rPr lang="fr-FR" sz="1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</a:t>
            </a:r>
            <a:r>
              <a:rPr lang="fr-FR" sz="10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coherent</a:t>
            </a:r>
            <a:r>
              <a:rPr lang="fr-FR" sz="1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BDA92CF-6DAA-FFD1-F8EF-1E800E8E6765}"/>
              </a:ext>
            </a:extLst>
          </p:cNvPr>
          <p:cNvSpPr txBox="1"/>
          <p:nvPr/>
        </p:nvSpPr>
        <p:spPr>
          <a:xfrm>
            <a:off x="12169" y="6578716"/>
            <a:ext cx="64038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[4] K. HIRATA,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Nuclear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Instruments and </a:t>
            </a:r>
            <a:r>
              <a:rPr lang="fr-FR" sz="1000" i="1" dirty="0">
                <a:solidFill>
                  <a:srgbClr val="ED7D31">
                    <a:lumMod val="60000"/>
                    <a:lumOff val="40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ethods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in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Physics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Research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A269, 7-22 (1988)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5EE3D54A-E799-C3FF-03C1-C37E9FAAA405}"/>
              </a:ext>
            </a:extLst>
          </p:cNvPr>
          <p:cNvSpPr txBox="1"/>
          <p:nvPr/>
        </p:nvSpPr>
        <p:spPr>
          <a:xfrm>
            <a:off x="3711379" y="2409514"/>
            <a:ext cx="4008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1000" b="1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[4] </a:t>
            </a:r>
            <a:endParaRPr lang="fr-FR" b="1" dirty="0"/>
          </a:p>
        </p:txBody>
      </p:sp>
      <p:pic>
        <p:nvPicPr>
          <p:cNvPr id="45" name="Image 44">
            <a:extLst>
              <a:ext uri="{FF2B5EF4-FFF2-40B4-BE49-F238E27FC236}">
                <a16:creationId xmlns:a16="http://schemas.microsoft.com/office/drawing/2014/main" id="{E50CC1E3-03C0-0066-E787-EBCDF1BF2C8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66097"/>
          <a:stretch/>
        </p:blipFill>
        <p:spPr>
          <a:xfrm>
            <a:off x="486456" y="2538076"/>
            <a:ext cx="5563117" cy="1294389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269E14ED-2105-F8F6-8B15-945A3FD74B8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9038" t="34119" r="20133" b="11808"/>
          <a:stretch/>
        </p:blipFill>
        <p:spPr>
          <a:xfrm>
            <a:off x="744573" y="4055986"/>
            <a:ext cx="3518448" cy="2146534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67AB84C5-485C-5C8D-BC37-3CF60E2D0A3E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7932" t="1" r="35355" b="-4320"/>
          <a:stretch/>
        </p:blipFill>
        <p:spPr>
          <a:xfrm>
            <a:off x="5062954" y="5725978"/>
            <a:ext cx="630812" cy="279415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D8D7A188-F524-DA9C-6094-7279B98F262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9823"/>
          <a:stretch/>
        </p:blipFill>
        <p:spPr>
          <a:xfrm rot="16200000">
            <a:off x="7795411" y="4905513"/>
            <a:ext cx="712608" cy="267845"/>
          </a:xfrm>
          <a:prstGeom prst="rect">
            <a:avLst/>
          </a:prstGeom>
        </p:spPr>
      </p:pic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67E523AD-D883-D13E-EA90-E69184AB8C16}"/>
              </a:ext>
            </a:extLst>
          </p:cNvPr>
          <p:cNvSpPr/>
          <p:nvPr/>
        </p:nvSpPr>
        <p:spPr>
          <a:xfrm>
            <a:off x="3787037" y="3356057"/>
            <a:ext cx="2074278" cy="439828"/>
          </a:xfrm>
          <a:prstGeom prst="roundRect">
            <a:avLst/>
          </a:prstGeom>
          <a:solidFill>
            <a:srgbClr val="FFC0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B989204-9C72-C2A9-B92A-08178F936CA2}"/>
              </a:ext>
            </a:extLst>
          </p:cNvPr>
          <p:cNvSpPr txBox="1"/>
          <p:nvPr/>
        </p:nvSpPr>
        <p:spPr>
          <a:xfrm>
            <a:off x="4437970" y="3144273"/>
            <a:ext cx="1540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Bassetti – Erskine formula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CD49FED-B225-9764-72B4-0271799FC176}"/>
              </a:ext>
            </a:extLst>
          </p:cNvPr>
          <p:cNvSpPr/>
          <p:nvPr/>
        </p:nvSpPr>
        <p:spPr>
          <a:xfrm>
            <a:off x="853031" y="5129254"/>
            <a:ext cx="3399061" cy="1007660"/>
          </a:xfrm>
          <a:prstGeom prst="roundRect">
            <a:avLst/>
          </a:prstGeom>
          <a:solidFill>
            <a:srgbClr val="00B0F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44B74BA-D655-985F-2144-9F4C9F14B788}"/>
              </a:ext>
            </a:extLst>
          </p:cNvPr>
          <p:cNvSpPr txBox="1"/>
          <p:nvPr/>
        </p:nvSpPr>
        <p:spPr>
          <a:xfrm>
            <a:off x="3409356" y="6112213"/>
            <a:ext cx="997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rgbClr val="00B0F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Coupled forces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6E29EF10-D3AC-1DA7-65C6-7A87CD69CA88}"/>
              </a:ext>
            </a:extLst>
          </p:cNvPr>
          <p:cNvSpPr/>
          <p:nvPr/>
        </p:nvSpPr>
        <p:spPr>
          <a:xfrm>
            <a:off x="851525" y="4110036"/>
            <a:ext cx="3399061" cy="1007660"/>
          </a:xfrm>
          <a:prstGeom prst="roundRect">
            <a:avLst/>
          </a:prstGeom>
          <a:solidFill>
            <a:srgbClr val="92D05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6805CAE-931C-46AD-585E-EA21AC08AAB6}"/>
              </a:ext>
            </a:extLst>
          </p:cNvPr>
          <p:cNvSpPr txBox="1"/>
          <p:nvPr/>
        </p:nvSpPr>
        <p:spPr>
          <a:xfrm>
            <a:off x="3443116" y="3898376"/>
            <a:ext cx="9268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rgbClr val="92D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Normal forces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B8160B0-6770-3C1C-30C0-99CBD262F46D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-1" t="1" r="74234" b="710"/>
          <a:stretch/>
        </p:blipFill>
        <p:spPr>
          <a:xfrm>
            <a:off x="5151956" y="5015083"/>
            <a:ext cx="608462" cy="265941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5B1A22A0-796E-8367-0CE4-E46B6288E657}"/>
              </a:ext>
            </a:extLst>
          </p:cNvPr>
          <p:cNvSpPr txBox="1"/>
          <p:nvPr/>
        </p:nvSpPr>
        <p:spPr>
          <a:xfrm>
            <a:off x="5716758" y="4888111"/>
            <a:ext cx="122501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1000 pts ~6h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F06B864F-6363-41D4-A242-45558CDE4606}"/>
                  </a:ext>
                </a:extLst>
              </p:cNvPr>
              <p:cNvSpPr txBox="1"/>
              <p:nvPr/>
            </p:nvSpPr>
            <p:spPr>
              <a:xfrm>
                <a:off x="5701085" y="5576918"/>
                <a:ext cx="63709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500" i="1" dirty="0">
                    <a:solidFill>
                      <a:srgbClr val="FFC00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~ 5</a:t>
                </a:r>
                <a14:m>
                  <m:oMath xmlns:m="http://schemas.openxmlformats.org/officeDocument/2006/math">
                    <m:r>
                      <a:rPr lang="en-GB" sz="150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𝜇</m:t>
                    </m:r>
                  </m:oMath>
                </a14:m>
                <a:r>
                  <a:rPr lang="en-GB" sz="1500" i="1" dirty="0">
                    <a:solidFill>
                      <a:srgbClr val="FFC00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s</a:t>
                </a: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F06B864F-6363-41D4-A242-45558CDE46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1085" y="5576918"/>
                <a:ext cx="637097" cy="323165"/>
              </a:xfrm>
              <a:prstGeom prst="rect">
                <a:avLst/>
              </a:prstGeom>
              <a:blipFill>
                <a:blip r:embed="rId12"/>
                <a:stretch>
                  <a:fillRect l="-3846" t="-7692" r="-1923" b="-192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oneTexte 25">
            <a:extLst>
              <a:ext uri="{FF2B5EF4-FFF2-40B4-BE49-F238E27FC236}">
                <a16:creationId xmlns:a16="http://schemas.microsoft.com/office/drawing/2014/main" id="{FFF27744-942C-0D1D-8AA4-7B36D01F8F4C}"/>
              </a:ext>
            </a:extLst>
          </p:cNvPr>
          <p:cNvSpPr txBox="1"/>
          <p:nvPr/>
        </p:nvSpPr>
        <p:spPr>
          <a:xfrm>
            <a:off x="5721029" y="5117696"/>
            <a:ext cx="18533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u="sng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Dependent</a:t>
            </a:r>
            <a:r>
              <a:rPr lang="en-GB" sz="1000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on numerical values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30E7EF93-74AD-4935-4B19-AAF318B8B755}"/>
              </a:ext>
            </a:extLst>
          </p:cNvPr>
          <p:cNvSpPr txBox="1"/>
          <p:nvPr/>
        </p:nvSpPr>
        <p:spPr>
          <a:xfrm>
            <a:off x="5705638" y="5787977"/>
            <a:ext cx="18966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u="sng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Independent</a:t>
            </a:r>
            <a:r>
              <a:rPr lang="en-GB" sz="1000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of numerical values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23A0446-0FAC-6B73-C215-DB59620B57BE}"/>
              </a:ext>
            </a:extLst>
          </p:cNvPr>
          <p:cNvSpPr/>
          <p:nvPr/>
        </p:nvSpPr>
        <p:spPr>
          <a:xfrm>
            <a:off x="7995260" y="3231399"/>
            <a:ext cx="694978" cy="601066"/>
          </a:xfrm>
          <a:custGeom>
            <a:avLst/>
            <a:gdLst>
              <a:gd name="connsiteX0" fmla="*/ 0 w 694978"/>
              <a:gd name="connsiteY0" fmla="*/ 300533 h 601066"/>
              <a:gd name="connsiteX1" fmla="*/ 347489 w 694978"/>
              <a:gd name="connsiteY1" fmla="*/ 0 h 601066"/>
              <a:gd name="connsiteX2" fmla="*/ 694978 w 694978"/>
              <a:gd name="connsiteY2" fmla="*/ 300533 h 601066"/>
              <a:gd name="connsiteX3" fmla="*/ 347489 w 694978"/>
              <a:gd name="connsiteY3" fmla="*/ 601066 h 601066"/>
              <a:gd name="connsiteX4" fmla="*/ 0 w 694978"/>
              <a:gd name="connsiteY4" fmla="*/ 300533 h 601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4978" h="601066" fill="none" extrusionOk="0">
                <a:moveTo>
                  <a:pt x="0" y="300533"/>
                </a:moveTo>
                <a:cubicBezTo>
                  <a:pt x="34895" y="138693"/>
                  <a:pt x="165133" y="-19667"/>
                  <a:pt x="347489" y="0"/>
                </a:cubicBezTo>
                <a:cubicBezTo>
                  <a:pt x="508237" y="-4772"/>
                  <a:pt x="690638" y="138639"/>
                  <a:pt x="694978" y="300533"/>
                </a:cubicBezTo>
                <a:cubicBezTo>
                  <a:pt x="691732" y="435560"/>
                  <a:pt x="524201" y="622191"/>
                  <a:pt x="347489" y="601066"/>
                </a:cubicBezTo>
                <a:cubicBezTo>
                  <a:pt x="165188" y="606447"/>
                  <a:pt x="34221" y="474741"/>
                  <a:pt x="0" y="300533"/>
                </a:cubicBezTo>
                <a:close/>
              </a:path>
              <a:path w="694978" h="601066" stroke="0" extrusionOk="0">
                <a:moveTo>
                  <a:pt x="0" y="300533"/>
                </a:moveTo>
                <a:cubicBezTo>
                  <a:pt x="-8017" y="129608"/>
                  <a:pt x="129554" y="9766"/>
                  <a:pt x="347489" y="0"/>
                </a:cubicBezTo>
                <a:cubicBezTo>
                  <a:pt x="557948" y="3904"/>
                  <a:pt x="669394" y="135367"/>
                  <a:pt x="694978" y="300533"/>
                </a:cubicBezTo>
                <a:cubicBezTo>
                  <a:pt x="671073" y="489858"/>
                  <a:pt x="538116" y="608176"/>
                  <a:pt x="347489" y="601066"/>
                </a:cubicBezTo>
                <a:cubicBezTo>
                  <a:pt x="122599" y="583024"/>
                  <a:pt x="25974" y="478924"/>
                  <a:pt x="0" y="300533"/>
                </a:cubicBezTo>
                <a:close/>
              </a:path>
            </a:pathLst>
          </a:custGeom>
          <a:solidFill>
            <a:srgbClr val="2B39FF">
              <a:alpha val="20000"/>
            </a:srgbClr>
          </a:solidFill>
          <a:ln w="12700">
            <a:solidFill>
              <a:srgbClr val="C00000"/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D5298BEA-BD6B-D657-DFDE-A50AC724F4EF}"/>
              </a:ext>
            </a:extLst>
          </p:cNvPr>
          <p:cNvCxnSpPr>
            <a:cxnSpLocks/>
          </p:cNvCxnSpPr>
          <p:nvPr/>
        </p:nvCxnSpPr>
        <p:spPr>
          <a:xfrm flipH="1">
            <a:off x="9758218" y="4398301"/>
            <a:ext cx="597307" cy="1389173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llipse 28">
            <a:extLst>
              <a:ext uri="{FF2B5EF4-FFF2-40B4-BE49-F238E27FC236}">
                <a16:creationId xmlns:a16="http://schemas.microsoft.com/office/drawing/2014/main" id="{088F5C4F-48B3-D41E-E270-B6361C8BB36A}"/>
              </a:ext>
            </a:extLst>
          </p:cNvPr>
          <p:cNvSpPr/>
          <p:nvPr/>
        </p:nvSpPr>
        <p:spPr>
          <a:xfrm rot="1469317">
            <a:off x="9942767" y="4718053"/>
            <a:ext cx="277531" cy="629056"/>
          </a:xfrm>
          <a:custGeom>
            <a:avLst/>
            <a:gdLst>
              <a:gd name="connsiteX0" fmla="*/ 0 w 277531"/>
              <a:gd name="connsiteY0" fmla="*/ 314528 h 629056"/>
              <a:gd name="connsiteX1" fmla="*/ 138766 w 277531"/>
              <a:gd name="connsiteY1" fmla="*/ 0 h 629056"/>
              <a:gd name="connsiteX2" fmla="*/ 277532 w 277531"/>
              <a:gd name="connsiteY2" fmla="*/ 314528 h 629056"/>
              <a:gd name="connsiteX3" fmla="*/ 138766 w 277531"/>
              <a:gd name="connsiteY3" fmla="*/ 629056 h 629056"/>
              <a:gd name="connsiteX4" fmla="*/ 0 w 277531"/>
              <a:gd name="connsiteY4" fmla="*/ 314528 h 62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531" h="629056" fill="none" extrusionOk="0">
                <a:moveTo>
                  <a:pt x="0" y="314528"/>
                </a:moveTo>
                <a:cubicBezTo>
                  <a:pt x="8045" y="141773"/>
                  <a:pt x="68223" y="-12543"/>
                  <a:pt x="138766" y="0"/>
                </a:cubicBezTo>
                <a:cubicBezTo>
                  <a:pt x="190116" y="-3873"/>
                  <a:pt x="268781" y="149058"/>
                  <a:pt x="277532" y="314528"/>
                </a:cubicBezTo>
                <a:cubicBezTo>
                  <a:pt x="276795" y="481211"/>
                  <a:pt x="213920" y="631119"/>
                  <a:pt x="138766" y="629056"/>
                </a:cubicBezTo>
                <a:cubicBezTo>
                  <a:pt x="71832" y="634489"/>
                  <a:pt x="7461" y="490031"/>
                  <a:pt x="0" y="314528"/>
                </a:cubicBezTo>
                <a:close/>
              </a:path>
              <a:path w="277531" h="629056" stroke="0" extrusionOk="0">
                <a:moveTo>
                  <a:pt x="0" y="314528"/>
                </a:moveTo>
                <a:cubicBezTo>
                  <a:pt x="-10744" y="134192"/>
                  <a:pt x="48580" y="5085"/>
                  <a:pt x="138766" y="0"/>
                </a:cubicBezTo>
                <a:cubicBezTo>
                  <a:pt x="227035" y="2449"/>
                  <a:pt x="243926" y="141888"/>
                  <a:pt x="277532" y="314528"/>
                </a:cubicBezTo>
                <a:cubicBezTo>
                  <a:pt x="276092" y="489643"/>
                  <a:pt x="214458" y="634284"/>
                  <a:pt x="138766" y="629056"/>
                </a:cubicBezTo>
                <a:cubicBezTo>
                  <a:pt x="57374" y="626455"/>
                  <a:pt x="31582" y="503327"/>
                  <a:pt x="0" y="314528"/>
                </a:cubicBezTo>
                <a:close/>
              </a:path>
            </a:pathLst>
          </a:custGeom>
          <a:solidFill>
            <a:srgbClr val="2B39FF">
              <a:alpha val="20000"/>
            </a:srgbClr>
          </a:solidFill>
          <a:ln w="12700">
            <a:solidFill>
              <a:srgbClr val="C00000"/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16B871A1-7DF3-90C9-10F2-7A814AFCDE15}"/>
              </a:ext>
            </a:extLst>
          </p:cNvPr>
          <p:cNvSpPr txBox="1"/>
          <p:nvPr/>
        </p:nvSpPr>
        <p:spPr>
          <a:xfrm>
            <a:off x="-50346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DE8816F-C47D-8CDE-5571-32F24055A643}"/>
              </a:ext>
            </a:extLst>
          </p:cNvPr>
          <p:cNvSpPr/>
          <p:nvPr/>
        </p:nvSpPr>
        <p:spPr>
          <a:xfrm>
            <a:off x="4178931" y="61591"/>
            <a:ext cx="322576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TITRE</a:t>
            </a:r>
          </a:p>
        </p:txBody>
      </p:sp>
      <p:sp>
        <p:nvSpPr>
          <p:cNvPr id="60" name="Signalisation droite 59">
            <a:extLst>
              <a:ext uri="{FF2B5EF4-FFF2-40B4-BE49-F238E27FC236}">
                <a16:creationId xmlns:a16="http://schemas.microsoft.com/office/drawing/2014/main" id="{CC25184F-ED29-73F5-3367-F65547D05A24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Signalisation droite 60">
            <a:extLst>
              <a:ext uri="{FF2B5EF4-FFF2-40B4-BE49-F238E27FC236}">
                <a16:creationId xmlns:a16="http://schemas.microsoft.com/office/drawing/2014/main" id="{4940BB80-57C1-2964-235E-48DD84D103B1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Signalisation droite 61">
            <a:extLst>
              <a:ext uri="{FF2B5EF4-FFF2-40B4-BE49-F238E27FC236}">
                <a16:creationId xmlns:a16="http://schemas.microsoft.com/office/drawing/2014/main" id="{44D6A95F-8272-D650-1996-EBD44315DE15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Signalisation droite 62">
            <a:extLst>
              <a:ext uri="{FF2B5EF4-FFF2-40B4-BE49-F238E27FC236}">
                <a16:creationId xmlns:a16="http://schemas.microsoft.com/office/drawing/2014/main" id="{E25A70AD-B2EA-34DD-A297-8B4E81BFF19A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60" name="Signalisation droite 15359">
            <a:extLst>
              <a:ext uri="{FF2B5EF4-FFF2-40B4-BE49-F238E27FC236}">
                <a16:creationId xmlns:a16="http://schemas.microsoft.com/office/drawing/2014/main" id="{5573170F-2156-36A0-EE55-421DD0B3D489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61" name="ZoneTexte 15360">
            <a:extLst>
              <a:ext uri="{FF2B5EF4-FFF2-40B4-BE49-F238E27FC236}">
                <a16:creationId xmlns:a16="http://schemas.microsoft.com/office/drawing/2014/main" id="{C26E0D19-68F2-CD3F-842F-597FA2FC8714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15363" name="ZoneTexte 15362">
            <a:extLst>
              <a:ext uri="{FF2B5EF4-FFF2-40B4-BE49-F238E27FC236}">
                <a16:creationId xmlns:a16="http://schemas.microsoft.com/office/drawing/2014/main" id="{03D59968-4A23-68E0-49D3-075EAFA152BA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356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ZoneTexte 19">
            <a:extLst>
              <a:ext uri="{FF2B5EF4-FFF2-40B4-BE49-F238E27FC236}">
                <a16:creationId xmlns:a16="http://schemas.microsoft.com/office/drawing/2014/main" id="{4F6D2BE4-CD2E-FDAF-A6D3-50A5837626A7}"/>
              </a:ext>
            </a:extLst>
          </p:cNvPr>
          <p:cNvSpPr txBox="1"/>
          <p:nvPr/>
        </p:nvSpPr>
        <p:spPr>
          <a:xfrm>
            <a:off x="4729243" y="4109728"/>
            <a:ext cx="2858664" cy="201593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Computational cost</a:t>
            </a:r>
          </a:p>
          <a:p>
            <a:endParaRPr lang="en-GB" sz="1500" b="1" dirty="0">
              <a:solidFill>
                <a:srgbClr val="12165C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  <a:p>
            <a:r>
              <a:rPr lang="en-GB" sz="1500" b="1" dirty="0">
                <a:solidFill>
                  <a:srgbClr val="12165C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Fully numerical method</a:t>
            </a:r>
          </a:p>
          <a:p>
            <a:endParaRPr lang="en-GB" sz="1500" b="1" dirty="0">
              <a:solidFill>
                <a:srgbClr val="12165C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  <a:p>
            <a:endParaRPr lang="en-GB" sz="1500" b="1" dirty="0">
              <a:solidFill>
                <a:srgbClr val="12165C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  <a:p>
            <a:r>
              <a:rPr lang="en-GB" sz="1500" b="1" dirty="0">
                <a:solidFill>
                  <a:srgbClr val="12165C"/>
                </a:solidFill>
                <a:latin typeface="Segoe UI Semibold" panose="020B0502040204020203" pitchFamily="34" charset="0"/>
                <a:cs typeface="Segoe UI Semibold" panose="020B0502040204020203" pitchFamily="34" charset="0"/>
              </a:rPr>
              <a:t>Fully analytical model</a:t>
            </a:r>
          </a:p>
          <a:p>
            <a:endParaRPr lang="en-GB" sz="1500" b="1" dirty="0">
              <a:solidFill>
                <a:srgbClr val="12165C"/>
              </a:solidFill>
              <a:latin typeface="Segoe UI Semibold" panose="020B0502040204020203" pitchFamily="34" charset="0"/>
              <a:cs typeface="Segoe UI Semibold" panose="020B0502040204020203" pitchFamily="34" charset="0"/>
            </a:endParaRPr>
          </a:p>
          <a:p>
            <a:endParaRPr lang="en-GB" sz="15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36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C09254B-1A78-0D33-C4BB-88B8E5D5B098}"/>
              </a:ext>
            </a:extLst>
          </p:cNvPr>
          <p:cNvSpPr/>
          <p:nvPr/>
        </p:nvSpPr>
        <p:spPr>
          <a:xfrm>
            <a:off x="297926" y="1908787"/>
            <a:ext cx="11596149" cy="46310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39BBE70-A2F1-673D-E1AB-8D8955810804}"/>
              </a:ext>
            </a:extLst>
          </p:cNvPr>
          <p:cNvSpPr/>
          <p:nvPr/>
        </p:nvSpPr>
        <p:spPr>
          <a:xfrm>
            <a:off x="297925" y="1911131"/>
            <a:ext cx="11596149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Linearized coherent flat beam-beam kick</a:t>
            </a:r>
          </a:p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(from Bassetti – Erskine formula)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74D4BCB-0D71-9D77-D88F-2718AF45F3F4}"/>
              </a:ext>
            </a:extLst>
          </p:cNvPr>
          <p:cNvSpPr txBox="1"/>
          <p:nvPr/>
        </p:nvSpPr>
        <p:spPr>
          <a:xfrm rot="5400000">
            <a:off x="11006587" y="2693412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Matrix elements example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4C156CAB-0971-582F-083A-7C806154F433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42371" y="987307"/>
            <a:ext cx="3113444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</a:t>
            </a:r>
          </a:p>
        </p:txBody>
      </p:sp>
      <p:pic>
        <p:nvPicPr>
          <p:cNvPr id="15362" name="Picture 2" descr="equation.pdf">
            <a:extLst>
              <a:ext uri="{FF2B5EF4-FFF2-40B4-BE49-F238E27FC236}">
                <a16:creationId xmlns:a16="http://schemas.microsoft.com/office/drawing/2014/main" id="{4DD07521-988A-3B57-EF08-54ABE7B097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4" t="6707" r="80055" b="75359"/>
          <a:stretch/>
        </p:blipFill>
        <p:spPr bwMode="auto">
          <a:xfrm>
            <a:off x="8112721" y="3327592"/>
            <a:ext cx="577517" cy="44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EF195FF6-39E7-C465-7BCF-DC590883FB8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6006"/>
          <a:stretch/>
        </p:blipFill>
        <p:spPr>
          <a:xfrm>
            <a:off x="8276260" y="3917582"/>
            <a:ext cx="3376752" cy="22670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443092A2-FED6-59AD-4EB5-125B7C7624EF}"/>
                  </a:ext>
                </a:extLst>
              </p:cNvPr>
              <p:cNvSpPr txBox="1"/>
              <p:nvPr/>
            </p:nvSpPr>
            <p:spPr>
              <a:xfrm>
                <a:off x="9888068" y="6211677"/>
                <a:ext cx="450123" cy="2308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5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CH" sz="1500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fr-CH" sz="15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H" sz="15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fr-FR" sz="1500" dirty="0"/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443092A2-FED6-59AD-4EB5-125B7C7624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8068" y="6211677"/>
                <a:ext cx="450123" cy="230832"/>
              </a:xfrm>
              <a:prstGeom prst="rect">
                <a:avLst/>
              </a:prstGeom>
              <a:blipFill>
                <a:blip r:embed="rId9"/>
                <a:stretch>
                  <a:fillRect l="-2703" b="-263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Multiplication 29">
            <a:extLst>
              <a:ext uri="{FF2B5EF4-FFF2-40B4-BE49-F238E27FC236}">
                <a16:creationId xmlns:a16="http://schemas.microsoft.com/office/drawing/2014/main" id="{6A5977C7-E5F1-F602-8A98-DD6E0208280A}"/>
              </a:ext>
            </a:extLst>
          </p:cNvPr>
          <p:cNvSpPr/>
          <p:nvPr/>
        </p:nvSpPr>
        <p:spPr>
          <a:xfrm rot="1956304">
            <a:off x="10129775" y="4661446"/>
            <a:ext cx="159729" cy="166826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Multiplication 30">
            <a:extLst>
              <a:ext uri="{FF2B5EF4-FFF2-40B4-BE49-F238E27FC236}">
                <a16:creationId xmlns:a16="http://schemas.microsoft.com/office/drawing/2014/main" id="{316A2A5B-1B0C-B72E-CB11-88DAD1B57304}"/>
              </a:ext>
            </a:extLst>
          </p:cNvPr>
          <p:cNvSpPr/>
          <p:nvPr/>
        </p:nvSpPr>
        <p:spPr>
          <a:xfrm rot="1956304">
            <a:off x="9885294" y="5221616"/>
            <a:ext cx="134914" cy="156787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A4FC3C8A-E9B4-D383-2FF2-EDB2DDA06F14}"/>
              </a:ext>
            </a:extLst>
          </p:cNvPr>
          <p:cNvCxnSpPr>
            <a:cxnSpLocks/>
          </p:cNvCxnSpPr>
          <p:nvPr/>
        </p:nvCxnSpPr>
        <p:spPr>
          <a:xfrm>
            <a:off x="8588461" y="3744441"/>
            <a:ext cx="1366789" cy="1230620"/>
          </a:xfrm>
          <a:prstGeom prst="straightConnector1">
            <a:avLst/>
          </a:prstGeom>
          <a:ln>
            <a:solidFill>
              <a:srgbClr val="12165C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DABC7AEC-D956-7585-512A-52F51CE82F4B}"/>
              </a:ext>
            </a:extLst>
          </p:cNvPr>
          <p:cNvSpPr txBox="1"/>
          <p:nvPr/>
        </p:nvSpPr>
        <p:spPr>
          <a:xfrm>
            <a:off x="8844551" y="3600987"/>
            <a:ext cx="2526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transverse </a:t>
            </a:r>
            <a:r>
              <a:rPr lang="fr-FR" sz="10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fr-FR" sz="1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kicks,</a:t>
            </a:r>
          </a:p>
          <a:p>
            <a:pPr algn="ctr"/>
            <a:r>
              <a:rPr lang="fr-FR" sz="1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main </a:t>
            </a:r>
            <a:r>
              <a:rPr lang="fr-FR" sz="10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frequencies</a:t>
            </a:r>
            <a:r>
              <a:rPr lang="fr-FR" sz="1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</a:t>
            </a:r>
            <a:r>
              <a:rPr lang="fr-FR" sz="10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coherent</a:t>
            </a:r>
            <a:r>
              <a:rPr lang="fr-FR" sz="1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</a:t>
            </a:r>
          </a:p>
        </p:txBody>
      </p:sp>
      <p:pic>
        <p:nvPicPr>
          <p:cNvPr id="51" name="Image 50">
            <a:extLst>
              <a:ext uri="{FF2B5EF4-FFF2-40B4-BE49-F238E27FC236}">
                <a16:creationId xmlns:a16="http://schemas.microsoft.com/office/drawing/2014/main" id="{67AB84C5-485C-5C8D-BC37-3CF60E2D0A3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7932" t="1" r="35355" b="-4320"/>
          <a:stretch/>
        </p:blipFill>
        <p:spPr>
          <a:xfrm>
            <a:off x="5062954" y="5725978"/>
            <a:ext cx="630812" cy="279415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D8D7A188-F524-DA9C-6094-7279B98F262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9823"/>
          <a:stretch/>
        </p:blipFill>
        <p:spPr>
          <a:xfrm rot="16200000">
            <a:off x="7795411" y="4905513"/>
            <a:ext cx="712608" cy="267845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B8160B0-6770-3C1C-30C0-99CBD262F46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-1" t="1" r="74234" b="710"/>
          <a:stretch/>
        </p:blipFill>
        <p:spPr>
          <a:xfrm>
            <a:off x="5151956" y="5015083"/>
            <a:ext cx="608462" cy="265941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5B1A22A0-796E-8367-0CE4-E46B6288E657}"/>
              </a:ext>
            </a:extLst>
          </p:cNvPr>
          <p:cNvSpPr txBox="1"/>
          <p:nvPr/>
        </p:nvSpPr>
        <p:spPr>
          <a:xfrm>
            <a:off x="5716758" y="4888111"/>
            <a:ext cx="122501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1000 pts ~6h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F06B864F-6363-41D4-A242-45558CDE4606}"/>
                  </a:ext>
                </a:extLst>
              </p:cNvPr>
              <p:cNvSpPr txBox="1"/>
              <p:nvPr/>
            </p:nvSpPr>
            <p:spPr>
              <a:xfrm>
                <a:off x="5701085" y="5576918"/>
                <a:ext cx="63709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500" i="1" dirty="0">
                    <a:solidFill>
                      <a:srgbClr val="FFC00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~ 5</a:t>
                </a:r>
                <a14:m>
                  <m:oMath xmlns:m="http://schemas.openxmlformats.org/officeDocument/2006/math">
                    <m:r>
                      <a:rPr lang="en-GB" sz="150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𝜇</m:t>
                    </m:r>
                  </m:oMath>
                </a14:m>
                <a:r>
                  <a:rPr lang="en-GB" sz="1500" i="1" dirty="0">
                    <a:solidFill>
                      <a:srgbClr val="FFC00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s</a:t>
                </a: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F06B864F-6363-41D4-A242-45558CDE46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1085" y="5576918"/>
                <a:ext cx="637097" cy="323165"/>
              </a:xfrm>
              <a:prstGeom prst="rect">
                <a:avLst/>
              </a:prstGeom>
              <a:blipFill>
                <a:blip r:embed="rId11"/>
                <a:stretch>
                  <a:fillRect l="-3846" t="-7692" r="-1923" b="-192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oneTexte 25">
            <a:extLst>
              <a:ext uri="{FF2B5EF4-FFF2-40B4-BE49-F238E27FC236}">
                <a16:creationId xmlns:a16="http://schemas.microsoft.com/office/drawing/2014/main" id="{FFF27744-942C-0D1D-8AA4-7B36D01F8F4C}"/>
              </a:ext>
            </a:extLst>
          </p:cNvPr>
          <p:cNvSpPr txBox="1"/>
          <p:nvPr/>
        </p:nvSpPr>
        <p:spPr>
          <a:xfrm>
            <a:off x="5721029" y="5117696"/>
            <a:ext cx="18533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u="sng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Dependent</a:t>
            </a:r>
            <a:r>
              <a:rPr lang="en-GB" sz="1000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on numerical values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30E7EF93-74AD-4935-4B19-AAF318B8B755}"/>
              </a:ext>
            </a:extLst>
          </p:cNvPr>
          <p:cNvSpPr txBox="1"/>
          <p:nvPr/>
        </p:nvSpPr>
        <p:spPr>
          <a:xfrm>
            <a:off x="5705638" y="5787977"/>
            <a:ext cx="18966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u="sng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Independent</a:t>
            </a:r>
            <a:r>
              <a:rPr lang="en-GB" sz="1000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of numerical values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AD50EC0-4F7F-4877-9669-B74EA3D1089D}"/>
              </a:ext>
            </a:extLst>
          </p:cNvPr>
          <p:cNvSpPr/>
          <p:nvPr/>
        </p:nvSpPr>
        <p:spPr>
          <a:xfrm>
            <a:off x="7995260" y="3231399"/>
            <a:ext cx="694978" cy="601066"/>
          </a:xfrm>
          <a:custGeom>
            <a:avLst/>
            <a:gdLst>
              <a:gd name="connsiteX0" fmla="*/ 0 w 694978"/>
              <a:gd name="connsiteY0" fmla="*/ 300533 h 601066"/>
              <a:gd name="connsiteX1" fmla="*/ 347489 w 694978"/>
              <a:gd name="connsiteY1" fmla="*/ 0 h 601066"/>
              <a:gd name="connsiteX2" fmla="*/ 694978 w 694978"/>
              <a:gd name="connsiteY2" fmla="*/ 300533 h 601066"/>
              <a:gd name="connsiteX3" fmla="*/ 347489 w 694978"/>
              <a:gd name="connsiteY3" fmla="*/ 601066 h 601066"/>
              <a:gd name="connsiteX4" fmla="*/ 0 w 694978"/>
              <a:gd name="connsiteY4" fmla="*/ 300533 h 601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4978" h="601066" fill="none" extrusionOk="0">
                <a:moveTo>
                  <a:pt x="0" y="300533"/>
                </a:moveTo>
                <a:cubicBezTo>
                  <a:pt x="34895" y="138693"/>
                  <a:pt x="165133" y="-19667"/>
                  <a:pt x="347489" y="0"/>
                </a:cubicBezTo>
                <a:cubicBezTo>
                  <a:pt x="508237" y="-4772"/>
                  <a:pt x="690638" y="138639"/>
                  <a:pt x="694978" y="300533"/>
                </a:cubicBezTo>
                <a:cubicBezTo>
                  <a:pt x="691732" y="435560"/>
                  <a:pt x="524201" y="622191"/>
                  <a:pt x="347489" y="601066"/>
                </a:cubicBezTo>
                <a:cubicBezTo>
                  <a:pt x="165188" y="606447"/>
                  <a:pt x="34221" y="474741"/>
                  <a:pt x="0" y="300533"/>
                </a:cubicBezTo>
                <a:close/>
              </a:path>
              <a:path w="694978" h="601066" stroke="0" extrusionOk="0">
                <a:moveTo>
                  <a:pt x="0" y="300533"/>
                </a:moveTo>
                <a:cubicBezTo>
                  <a:pt x="-8017" y="129608"/>
                  <a:pt x="129554" y="9766"/>
                  <a:pt x="347489" y="0"/>
                </a:cubicBezTo>
                <a:cubicBezTo>
                  <a:pt x="557948" y="3904"/>
                  <a:pt x="669394" y="135367"/>
                  <a:pt x="694978" y="300533"/>
                </a:cubicBezTo>
                <a:cubicBezTo>
                  <a:pt x="671073" y="489858"/>
                  <a:pt x="538116" y="608176"/>
                  <a:pt x="347489" y="601066"/>
                </a:cubicBezTo>
                <a:cubicBezTo>
                  <a:pt x="122599" y="583024"/>
                  <a:pt x="25974" y="478924"/>
                  <a:pt x="0" y="300533"/>
                </a:cubicBezTo>
                <a:close/>
              </a:path>
            </a:pathLst>
          </a:custGeom>
          <a:solidFill>
            <a:srgbClr val="2B39FF">
              <a:alpha val="20000"/>
            </a:srgbClr>
          </a:solidFill>
          <a:ln w="12700">
            <a:solidFill>
              <a:srgbClr val="C00000"/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81A0E7B-41C6-6BA9-4AF3-CAF17C1C2EAC}"/>
              </a:ext>
            </a:extLst>
          </p:cNvPr>
          <p:cNvCxnSpPr>
            <a:cxnSpLocks/>
          </p:cNvCxnSpPr>
          <p:nvPr/>
        </p:nvCxnSpPr>
        <p:spPr>
          <a:xfrm flipH="1">
            <a:off x="9758218" y="4398301"/>
            <a:ext cx="597307" cy="1389173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llipse 14">
            <a:extLst>
              <a:ext uri="{FF2B5EF4-FFF2-40B4-BE49-F238E27FC236}">
                <a16:creationId xmlns:a16="http://schemas.microsoft.com/office/drawing/2014/main" id="{D7F89791-A0B4-A35D-133F-6F014743271E}"/>
              </a:ext>
            </a:extLst>
          </p:cNvPr>
          <p:cNvSpPr/>
          <p:nvPr/>
        </p:nvSpPr>
        <p:spPr>
          <a:xfrm rot="1469317">
            <a:off x="9942767" y="4718053"/>
            <a:ext cx="277531" cy="629056"/>
          </a:xfrm>
          <a:custGeom>
            <a:avLst/>
            <a:gdLst>
              <a:gd name="connsiteX0" fmla="*/ 0 w 277531"/>
              <a:gd name="connsiteY0" fmla="*/ 314528 h 629056"/>
              <a:gd name="connsiteX1" fmla="*/ 138766 w 277531"/>
              <a:gd name="connsiteY1" fmla="*/ 0 h 629056"/>
              <a:gd name="connsiteX2" fmla="*/ 277532 w 277531"/>
              <a:gd name="connsiteY2" fmla="*/ 314528 h 629056"/>
              <a:gd name="connsiteX3" fmla="*/ 138766 w 277531"/>
              <a:gd name="connsiteY3" fmla="*/ 629056 h 629056"/>
              <a:gd name="connsiteX4" fmla="*/ 0 w 277531"/>
              <a:gd name="connsiteY4" fmla="*/ 314528 h 629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531" h="629056" fill="none" extrusionOk="0">
                <a:moveTo>
                  <a:pt x="0" y="314528"/>
                </a:moveTo>
                <a:cubicBezTo>
                  <a:pt x="8045" y="141773"/>
                  <a:pt x="68223" y="-12543"/>
                  <a:pt x="138766" y="0"/>
                </a:cubicBezTo>
                <a:cubicBezTo>
                  <a:pt x="190116" y="-3873"/>
                  <a:pt x="268781" y="149058"/>
                  <a:pt x="277532" y="314528"/>
                </a:cubicBezTo>
                <a:cubicBezTo>
                  <a:pt x="276795" y="481211"/>
                  <a:pt x="213920" y="631119"/>
                  <a:pt x="138766" y="629056"/>
                </a:cubicBezTo>
                <a:cubicBezTo>
                  <a:pt x="71832" y="634489"/>
                  <a:pt x="7461" y="490031"/>
                  <a:pt x="0" y="314528"/>
                </a:cubicBezTo>
                <a:close/>
              </a:path>
              <a:path w="277531" h="629056" stroke="0" extrusionOk="0">
                <a:moveTo>
                  <a:pt x="0" y="314528"/>
                </a:moveTo>
                <a:cubicBezTo>
                  <a:pt x="-10744" y="134192"/>
                  <a:pt x="48580" y="5085"/>
                  <a:pt x="138766" y="0"/>
                </a:cubicBezTo>
                <a:cubicBezTo>
                  <a:pt x="227035" y="2449"/>
                  <a:pt x="243926" y="141888"/>
                  <a:pt x="277532" y="314528"/>
                </a:cubicBezTo>
                <a:cubicBezTo>
                  <a:pt x="276092" y="489643"/>
                  <a:pt x="214458" y="634284"/>
                  <a:pt x="138766" y="629056"/>
                </a:cubicBezTo>
                <a:cubicBezTo>
                  <a:pt x="57374" y="626455"/>
                  <a:pt x="31582" y="503327"/>
                  <a:pt x="0" y="314528"/>
                </a:cubicBezTo>
                <a:close/>
              </a:path>
            </a:pathLst>
          </a:custGeom>
          <a:solidFill>
            <a:srgbClr val="2B39FF">
              <a:alpha val="20000"/>
            </a:srgbClr>
          </a:solidFill>
          <a:ln w="12700">
            <a:solidFill>
              <a:srgbClr val="C00000"/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-50346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118E5F54-0FD8-54E4-F44A-593E9ED1C9DE}"/>
              </a:ext>
            </a:extLst>
          </p:cNvPr>
          <p:cNvSpPr txBox="1"/>
          <p:nvPr/>
        </p:nvSpPr>
        <p:spPr>
          <a:xfrm>
            <a:off x="12169" y="6578716"/>
            <a:ext cx="64038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[4] K. HIRATA,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Nuclear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Instruments and </a:t>
            </a:r>
            <a:r>
              <a:rPr lang="fr-FR" sz="1000" i="1" dirty="0">
                <a:solidFill>
                  <a:srgbClr val="ED7D31">
                    <a:lumMod val="60000"/>
                    <a:lumOff val="40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ethods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in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Physics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Research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A269, 7-22 (1988)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502F38D-3B34-0179-E7B2-1C1FFC6EA164}"/>
              </a:ext>
            </a:extLst>
          </p:cNvPr>
          <p:cNvSpPr/>
          <p:nvPr/>
        </p:nvSpPr>
        <p:spPr>
          <a:xfrm>
            <a:off x="4178931" y="61591"/>
            <a:ext cx="322576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TITRE</a:t>
            </a:r>
          </a:p>
        </p:txBody>
      </p:sp>
      <p:sp>
        <p:nvSpPr>
          <p:cNvPr id="50" name="Signalisation droite 49">
            <a:extLst>
              <a:ext uri="{FF2B5EF4-FFF2-40B4-BE49-F238E27FC236}">
                <a16:creationId xmlns:a16="http://schemas.microsoft.com/office/drawing/2014/main" id="{2D16E537-B63A-2A05-3A25-54A6AAC92447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Signalisation droite 52">
            <a:extLst>
              <a:ext uri="{FF2B5EF4-FFF2-40B4-BE49-F238E27FC236}">
                <a16:creationId xmlns:a16="http://schemas.microsoft.com/office/drawing/2014/main" id="{9E1915E4-6EBD-F6CF-9E0F-DAE4AD753ACF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Signalisation droite 53">
            <a:extLst>
              <a:ext uri="{FF2B5EF4-FFF2-40B4-BE49-F238E27FC236}">
                <a16:creationId xmlns:a16="http://schemas.microsoft.com/office/drawing/2014/main" id="{52399AB2-3F9F-BDE7-4EB9-4D16DAD21106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Signalisation droite 54">
            <a:extLst>
              <a:ext uri="{FF2B5EF4-FFF2-40B4-BE49-F238E27FC236}">
                <a16:creationId xmlns:a16="http://schemas.microsoft.com/office/drawing/2014/main" id="{5C8D1D0D-9CC8-39A7-6EC9-AB7DE11BB217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Signalisation droite 55">
            <a:extLst>
              <a:ext uri="{FF2B5EF4-FFF2-40B4-BE49-F238E27FC236}">
                <a16:creationId xmlns:a16="http://schemas.microsoft.com/office/drawing/2014/main" id="{38C78600-DC96-38B2-7634-47D90A32BED3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531F61FB-23D9-B801-8324-5E7593A6981B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67632737-F0C8-6A1C-4833-B53E7E75EE8B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5364" name="Image 15363" descr="Une image contenant texte, diagramme, Tracé, ligne&#10;&#10;Description générée automatiquement">
            <a:extLst>
              <a:ext uri="{FF2B5EF4-FFF2-40B4-BE49-F238E27FC236}">
                <a16:creationId xmlns:a16="http://schemas.microsoft.com/office/drawing/2014/main" id="{903B9315-FC99-A2E1-F805-6C8ABA67C653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146" t="8813" r="8723" b="6211"/>
          <a:stretch/>
        </p:blipFill>
        <p:spPr>
          <a:xfrm>
            <a:off x="347353" y="2685495"/>
            <a:ext cx="4335642" cy="3694237"/>
          </a:xfrm>
          <a:prstGeom prst="rect">
            <a:avLst/>
          </a:prstGeom>
        </p:spPr>
      </p:pic>
      <p:sp>
        <p:nvSpPr>
          <p:cNvPr id="15361" name="ZoneTexte 15360">
            <a:extLst>
              <a:ext uri="{FF2B5EF4-FFF2-40B4-BE49-F238E27FC236}">
                <a16:creationId xmlns:a16="http://schemas.microsoft.com/office/drawing/2014/main" id="{BE4F8A9D-7C04-C94C-68C3-5C5D30D27E25}"/>
              </a:ext>
            </a:extLst>
          </p:cNvPr>
          <p:cNvSpPr txBox="1"/>
          <p:nvPr/>
        </p:nvSpPr>
        <p:spPr>
          <a:xfrm>
            <a:off x="1337284" y="2489392"/>
            <a:ext cx="25266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Linearized</a:t>
            </a:r>
            <a:r>
              <a:rPr lang="fr-FR" sz="1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0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coherent</a:t>
            </a:r>
            <a:r>
              <a:rPr lang="fr-FR" sz="1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 benchmark</a:t>
            </a:r>
          </a:p>
        </p:txBody>
      </p:sp>
    </p:spTree>
    <p:extLst>
      <p:ext uri="{BB962C8B-B14F-4D97-AF65-F5344CB8AC3E}">
        <p14:creationId xmlns:p14="http://schemas.microsoft.com/office/powerpoint/2010/main" val="35376465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1A3953BA-41C0-46E1-E147-9CD132DF1F6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9293" y="2135869"/>
            <a:ext cx="4442792" cy="3847941"/>
          </a:xfrm>
          <a:prstGeom prst="rect">
            <a:avLst/>
          </a:prstGeom>
        </p:spPr>
      </p:pic>
      <p:pic>
        <p:nvPicPr>
          <p:cNvPr id="17" name="Image 16" descr="Une image contenant texte, capture d’écran, Tracé, diagramme&#10;&#10;Description générée automatiquement">
            <a:extLst>
              <a:ext uri="{FF2B5EF4-FFF2-40B4-BE49-F238E27FC236}">
                <a16:creationId xmlns:a16="http://schemas.microsoft.com/office/drawing/2014/main" id="{EE26B638-190F-AA60-85A1-E37D46A1AAB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48622" y="2187144"/>
            <a:ext cx="4442792" cy="384794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37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ZoneTexte 56">
            <a:extLst>
              <a:ext uri="{FF2B5EF4-FFF2-40B4-BE49-F238E27FC236}">
                <a16:creationId xmlns:a16="http://schemas.microsoft.com/office/drawing/2014/main" id="{4C156CAB-0971-582F-083A-7C806154F433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Tune scans – study of different characteristics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513194" y="1389022"/>
            <a:ext cx="107953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of the instabilities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a bunch,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and/or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tune(s)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502F38D-3B34-0179-E7B2-1C1FFC6EA164}"/>
              </a:ext>
            </a:extLst>
          </p:cNvPr>
          <p:cNvSpPr/>
          <p:nvPr/>
        </p:nvSpPr>
        <p:spPr>
          <a:xfrm>
            <a:off x="4178931" y="61591"/>
            <a:ext cx="322576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TITRE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74FDD-0C46-6140-EDD6-BC5BE16CA0EB}"/>
              </a:ext>
            </a:extLst>
          </p:cNvPr>
          <p:cNvSpPr/>
          <p:nvPr/>
        </p:nvSpPr>
        <p:spPr>
          <a:xfrm>
            <a:off x="10402648" y="68836"/>
            <a:ext cx="119411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DATE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1DC2C00-D289-94CD-8A4C-16838A2E3A35}"/>
              </a:ext>
            </a:extLst>
          </p:cNvPr>
          <p:cNvSpPr txBox="1"/>
          <p:nvPr/>
        </p:nvSpPr>
        <p:spPr>
          <a:xfrm>
            <a:off x="513194" y="6135603"/>
            <a:ext cx="1049601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Simple case 2: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 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to understand some effects of having a flat beam.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579BF0B-1AED-9F40-744D-206AC3560AD0}"/>
              </a:ext>
            </a:extLst>
          </p:cNvPr>
          <p:cNvCxnSpPr>
            <a:cxnSpLocks/>
          </p:cNvCxnSpPr>
          <p:nvPr/>
        </p:nvCxnSpPr>
        <p:spPr>
          <a:xfrm>
            <a:off x="2798213" y="2489886"/>
            <a:ext cx="471960" cy="2979092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DCB2050A-B00B-8CF7-1899-4CED69979347}"/>
              </a:ext>
            </a:extLst>
          </p:cNvPr>
          <p:cNvCxnSpPr>
            <a:cxnSpLocks/>
          </p:cNvCxnSpPr>
          <p:nvPr/>
        </p:nvCxnSpPr>
        <p:spPr>
          <a:xfrm>
            <a:off x="1880957" y="2606204"/>
            <a:ext cx="2950535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ignalisation droite 23">
            <a:extLst>
              <a:ext uri="{FF2B5EF4-FFF2-40B4-BE49-F238E27FC236}">
                <a16:creationId xmlns:a16="http://schemas.microsoft.com/office/drawing/2014/main" id="{13097DF5-D5EC-745E-91B6-D41B209C42DB}"/>
              </a:ext>
            </a:extLst>
          </p:cNvPr>
          <p:cNvSpPr/>
          <p:nvPr/>
        </p:nvSpPr>
        <p:spPr>
          <a:xfrm>
            <a:off x="-48671" y="451714"/>
            <a:ext cx="5380612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alisation droite 24">
            <a:extLst>
              <a:ext uri="{FF2B5EF4-FFF2-40B4-BE49-F238E27FC236}">
                <a16:creationId xmlns:a16="http://schemas.microsoft.com/office/drawing/2014/main" id="{36679BB8-E158-6331-1CFC-9A1B7DC2FED0}"/>
              </a:ext>
            </a:extLst>
          </p:cNvPr>
          <p:cNvSpPr/>
          <p:nvPr/>
        </p:nvSpPr>
        <p:spPr>
          <a:xfrm>
            <a:off x="-73017" y="452183"/>
            <a:ext cx="5318460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alisation droite 25">
            <a:extLst>
              <a:ext uri="{FF2B5EF4-FFF2-40B4-BE49-F238E27FC236}">
                <a16:creationId xmlns:a16="http://schemas.microsoft.com/office/drawing/2014/main" id="{56E2D0DB-4513-FBFC-A075-870C877BF2B1}"/>
              </a:ext>
            </a:extLst>
          </p:cNvPr>
          <p:cNvSpPr/>
          <p:nvPr/>
        </p:nvSpPr>
        <p:spPr>
          <a:xfrm>
            <a:off x="-60539" y="452905"/>
            <a:ext cx="5213307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alisation droite 26">
            <a:extLst>
              <a:ext uri="{FF2B5EF4-FFF2-40B4-BE49-F238E27FC236}">
                <a16:creationId xmlns:a16="http://schemas.microsoft.com/office/drawing/2014/main" id="{62BB3270-376B-167B-2A4C-29A07596BCF4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alisation droite 27">
            <a:extLst>
              <a:ext uri="{FF2B5EF4-FFF2-40B4-BE49-F238E27FC236}">
                <a16:creationId xmlns:a16="http://schemas.microsoft.com/office/drawing/2014/main" id="{CE3158BC-348A-8DC1-DF35-0D6BD6318835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FAFF686-CA88-A7CD-ACB3-B9B23D8F7DB5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9CBB016-2BE3-BF81-9DBB-3647A18F37A2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62A5CEE-5E6A-6BB5-71B1-A67927AE081B}"/>
              </a:ext>
            </a:extLst>
          </p:cNvPr>
          <p:cNvSpPr txBox="1"/>
          <p:nvPr/>
        </p:nvSpPr>
        <p:spPr>
          <a:xfrm>
            <a:off x="3737918" y="477943"/>
            <a:ext cx="1337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Tune scans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C8CBD9E1-64EC-2159-4E27-0C94FAECABBB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= </m:t>
                    </m:r>
                    <m:r>
                      <m:rPr>
                        <m:nor/>
                      </m:rPr>
                      <a:rPr lang="fr-CH" sz="1300" b="0" i="1" dirty="0" smtClean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1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m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, </m:t>
                        </m:r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7.1e-10m, </a:t>
                </a:r>
                <a14:m>
                  <m:oMath xmlns:m="http://schemas.openxmlformats.org/officeDocument/2006/math">
                    <m:r>
                      <a:rPr lang="en-GB" sz="1300" i="1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C8CBD9E1-64EC-2159-4E27-0C94FAECAB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9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89798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 descr="Une image contenant texte, capture d’écran, Tracé, diagramme&#10;&#10;Description générée automatiquement">
            <a:extLst>
              <a:ext uri="{FF2B5EF4-FFF2-40B4-BE49-F238E27FC236}">
                <a16:creationId xmlns:a16="http://schemas.microsoft.com/office/drawing/2014/main" id="{0E6FD77D-8E2E-7B4A-0D67-D733FEA221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020" y="2221213"/>
            <a:ext cx="4358958" cy="3740208"/>
          </a:xfrm>
          <a:prstGeom prst="rect">
            <a:avLst/>
          </a:prstGeom>
        </p:spPr>
      </p:pic>
      <p:pic>
        <p:nvPicPr>
          <p:cNvPr id="5" name="Image 4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1A3953BA-41C0-46E1-E147-9CD132DF1F63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99293" y="2135869"/>
            <a:ext cx="4442792" cy="384794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38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ZoneTexte 56">
            <a:extLst>
              <a:ext uri="{FF2B5EF4-FFF2-40B4-BE49-F238E27FC236}">
                <a16:creationId xmlns:a16="http://schemas.microsoft.com/office/drawing/2014/main" id="{4C156CAB-0971-582F-083A-7C806154F433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Tune scans – study of different characteristics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513194" y="1389022"/>
            <a:ext cx="107953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of the instabilities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a bunch,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and/or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tune(s)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502F38D-3B34-0179-E7B2-1C1FFC6EA164}"/>
              </a:ext>
            </a:extLst>
          </p:cNvPr>
          <p:cNvSpPr/>
          <p:nvPr/>
        </p:nvSpPr>
        <p:spPr>
          <a:xfrm>
            <a:off x="4178931" y="61591"/>
            <a:ext cx="322576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TITRE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74FDD-0C46-6140-EDD6-BC5BE16CA0EB}"/>
              </a:ext>
            </a:extLst>
          </p:cNvPr>
          <p:cNvSpPr/>
          <p:nvPr/>
        </p:nvSpPr>
        <p:spPr>
          <a:xfrm>
            <a:off x="10402648" y="68836"/>
            <a:ext cx="119411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DATE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1DC2C00-D289-94CD-8A4C-16838A2E3A35}"/>
              </a:ext>
            </a:extLst>
          </p:cNvPr>
          <p:cNvSpPr txBox="1"/>
          <p:nvPr/>
        </p:nvSpPr>
        <p:spPr>
          <a:xfrm>
            <a:off x="513194" y="6135603"/>
            <a:ext cx="1049601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Simple case 2: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 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to understand some effects of having a flat beam.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579BF0B-1AED-9F40-744D-206AC3560AD0}"/>
              </a:ext>
            </a:extLst>
          </p:cNvPr>
          <p:cNvCxnSpPr>
            <a:cxnSpLocks/>
          </p:cNvCxnSpPr>
          <p:nvPr/>
        </p:nvCxnSpPr>
        <p:spPr>
          <a:xfrm>
            <a:off x="2798213" y="2489886"/>
            <a:ext cx="471960" cy="2979092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DCB2050A-B00B-8CF7-1899-4CED69979347}"/>
              </a:ext>
            </a:extLst>
          </p:cNvPr>
          <p:cNvCxnSpPr>
            <a:cxnSpLocks/>
          </p:cNvCxnSpPr>
          <p:nvPr/>
        </p:nvCxnSpPr>
        <p:spPr>
          <a:xfrm>
            <a:off x="1880957" y="2606204"/>
            <a:ext cx="2950535" cy="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ignalisation droite 23">
            <a:extLst>
              <a:ext uri="{FF2B5EF4-FFF2-40B4-BE49-F238E27FC236}">
                <a16:creationId xmlns:a16="http://schemas.microsoft.com/office/drawing/2014/main" id="{13097DF5-D5EC-745E-91B6-D41B209C42DB}"/>
              </a:ext>
            </a:extLst>
          </p:cNvPr>
          <p:cNvSpPr/>
          <p:nvPr/>
        </p:nvSpPr>
        <p:spPr>
          <a:xfrm>
            <a:off x="-48671" y="451714"/>
            <a:ext cx="5380612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alisation droite 24">
            <a:extLst>
              <a:ext uri="{FF2B5EF4-FFF2-40B4-BE49-F238E27FC236}">
                <a16:creationId xmlns:a16="http://schemas.microsoft.com/office/drawing/2014/main" id="{36679BB8-E158-6331-1CFC-9A1B7DC2FED0}"/>
              </a:ext>
            </a:extLst>
          </p:cNvPr>
          <p:cNvSpPr/>
          <p:nvPr/>
        </p:nvSpPr>
        <p:spPr>
          <a:xfrm>
            <a:off x="-73017" y="452183"/>
            <a:ext cx="5318460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alisation droite 25">
            <a:extLst>
              <a:ext uri="{FF2B5EF4-FFF2-40B4-BE49-F238E27FC236}">
                <a16:creationId xmlns:a16="http://schemas.microsoft.com/office/drawing/2014/main" id="{56E2D0DB-4513-FBFC-A075-870C877BF2B1}"/>
              </a:ext>
            </a:extLst>
          </p:cNvPr>
          <p:cNvSpPr/>
          <p:nvPr/>
        </p:nvSpPr>
        <p:spPr>
          <a:xfrm>
            <a:off x="-60539" y="452905"/>
            <a:ext cx="5213307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alisation droite 26">
            <a:extLst>
              <a:ext uri="{FF2B5EF4-FFF2-40B4-BE49-F238E27FC236}">
                <a16:creationId xmlns:a16="http://schemas.microsoft.com/office/drawing/2014/main" id="{62BB3270-376B-167B-2A4C-29A07596BCF4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alisation droite 27">
            <a:extLst>
              <a:ext uri="{FF2B5EF4-FFF2-40B4-BE49-F238E27FC236}">
                <a16:creationId xmlns:a16="http://schemas.microsoft.com/office/drawing/2014/main" id="{CE3158BC-348A-8DC1-DF35-0D6BD6318835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FAFF686-CA88-A7CD-ACB3-B9B23D8F7DB5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9CBB016-2BE3-BF81-9DBB-3647A18F37A2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62A5CEE-5E6A-6BB5-71B1-A67927AE081B}"/>
              </a:ext>
            </a:extLst>
          </p:cNvPr>
          <p:cNvSpPr txBox="1"/>
          <p:nvPr/>
        </p:nvSpPr>
        <p:spPr>
          <a:xfrm>
            <a:off x="3737918" y="477943"/>
            <a:ext cx="1337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Tune scans</a:t>
            </a:r>
          </a:p>
        </p:txBody>
      </p:sp>
      <p:sp>
        <p:nvSpPr>
          <p:cNvPr id="40" name="Forme libre 39">
            <a:extLst>
              <a:ext uri="{FF2B5EF4-FFF2-40B4-BE49-F238E27FC236}">
                <a16:creationId xmlns:a16="http://schemas.microsoft.com/office/drawing/2014/main" id="{E3681624-EE6F-78C5-5BC3-10E0196DAD53}"/>
              </a:ext>
            </a:extLst>
          </p:cNvPr>
          <p:cNvSpPr/>
          <p:nvPr/>
        </p:nvSpPr>
        <p:spPr>
          <a:xfrm>
            <a:off x="1335408" y="2059103"/>
            <a:ext cx="9595302" cy="3989409"/>
          </a:xfrm>
          <a:custGeom>
            <a:avLst/>
            <a:gdLst>
              <a:gd name="connsiteX0" fmla="*/ 7133996 w 9595302"/>
              <a:gd name="connsiteY0" fmla="*/ 2000685 h 3989409"/>
              <a:gd name="connsiteX1" fmla="*/ 7133996 w 9595302"/>
              <a:gd name="connsiteY1" fmla="*/ 2178107 h 3989409"/>
              <a:gd name="connsiteX2" fmla="*/ 7303846 w 9595302"/>
              <a:gd name="connsiteY2" fmla="*/ 2178107 h 3989409"/>
              <a:gd name="connsiteX3" fmla="*/ 7303846 w 9595302"/>
              <a:gd name="connsiteY3" fmla="*/ 2000685 h 3989409"/>
              <a:gd name="connsiteX4" fmla="*/ 6445525 w 9595302"/>
              <a:gd name="connsiteY4" fmla="*/ 1993861 h 3989409"/>
              <a:gd name="connsiteX5" fmla="*/ 6445525 w 9595302"/>
              <a:gd name="connsiteY5" fmla="*/ 2171283 h 3989409"/>
              <a:gd name="connsiteX6" fmla="*/ 6615375 w 9595302"/>
              <a:gd name="connsiteY6" fmla="*/ 2171283 h 3989409"/>
              <a:gd name="connsiteX7" fmla="*/ 6615375 w 9595302"/>
              <a:gd name="connsiteY7" fmla="*/ 1993861 h 3989409"/>
              <a:gd name="connsiteX8" fmla="*/ 7447518 w 9595302"/>
              <a:gd name="connsiteY8" fmla="*/ 394206 h 3989409"/>
              <a:gd name="connsiteX9" fmla="*/ 7447518 w 9595302"/>
              <a:gd name="connsiteY9" fmla="*/ 557493 h 3989409"/>
              <a:gd name="connsiteX10" fmla="*/ 7610805 w 9595302"/>
              <a:gd name="connsiteY10" fmla="*/ 557493 h 3989409"/>
              <a:gd name="connsiteX11" fmla="*/ 7610805 w 9595302"/>
              <a:gd name="connsiteY11" fmla="*/ 394206 h 3989409"/>
              <a:gd name="connsiteX12" fmla="*/ 0 w 9595302"/>
              <a:gd name="connsiteY12" fmla="*/ 0 h 3989409"/>
              <a:gd name="connsiteX13" fmla="*/ 9595302 w 9595302"/>
              <a:gd name="connsiteY13" fmla="*/ 0 h 3989409"/>
              <a:gd name="connsiteX14" fmla="*/ 9595302 w 9595302"/>
              <a:gd name="connsiteY14" fmla="*/ 3989409 h 3989409"/>
              <a:gd name="connsiteX15" fmla="*/ 0 w 9595302"/>
              <a:gd name="connsiteY15" fmla="*/ 3989409 h 398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595302" h="3989409">
                <a:moveTo>
                  <a:pt x="7133996" y="2000685"/>
                </a:moveTo>
                <a:lnTo>
                  <a:pt x="7133996" y="2178107"/>
                </a:lnTo>
                <a:lnTo>
                  <a:pt x="7303846" y="2178107"/>
                </a:lnTo>
                <a:lnTo>
                  <a:pt x="7303846" y="2000685"/>
                </a:lnTo>
                <a:close/>
                <a:moveTo>
                  <a:pt x="6445525" y="1993861"/>
                </a:moveTo>
                <a:lnTo>
                  <a:pt x="6445525" y="2171283"/>
                </a:lnTo>
                <a:lnTo>
                  <a:pt x="6615375" y="2171283"/>
                </a:lnTo>
                <a:lnTo>
                  <a:pt x="6615375" y="1993861"/>
                </a:lnTo>
                <a:close/>
                <a:moveTo>
                  <a:pt x="7447518" y="394206"/>
                </a:moveTo>
                <a:lnTo>
                  <a:pt x="7447518" y="557493"/>
                </a:lnTo>
                <a:lnTo>
                  <a:pt x="7610805" y="557493"/>
                </a:lnTo>
                <a:lnTo>
                  <a:pt x="7610805" y="394206"/>
                </a:lnTo>
                <a:close/>
                <a:moveTo>
                  <a:pt x="0" y="0"/>
                </a:moveTo>
                <a:lnTo>
                  <a:pt x="9595302" y="0"/>
                </a:lnTo>
                <a:lnTo>
                  <a:pt x="9595302" y="3989409"/>
                </a:lnTo>
                <a:lnTo>
                  <a:pt x="0" y="3989409"/>
                </a:lnTo>
                <a:close/>
              </a:path>
            </a:pathLst>
          </a:custGeom>
          <a:solidFill>
            <a:schemeClr val="bg1">
              <a:alpha val="7358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7" name="Image 6" descr="Une image contenant capture d’écran, ligne, Tracé, texte&#10;&#10;Description générée automatiquement">
            <a:extLst>
              <a:ext uri="{FF2B5EF4-FFF2-40B4-BE49-F238E27FC236}">
                <a16:creationId xmlns:a16="http://schemas.microsoft.com/office/drawing/2014/main" id="{C575A374-C46B-5BCA-0B87-6B3835A01F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9429" y="3572594"/>
            <a:ext cx="7772400" cy="1212941"/>
          </a:xfrm>
          <a:prstGeom prst="rect">
            <a:avLst/>
          </a:prstGeom>
          <a:ln w="25400">
            <a:solidFill>
              <a:srgbClr val="87CFEC"/>
            </a:solidFill>
          </a:ln>
        </p:spPr>
      </p:pic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881029D9-3441-0863-4CD4-C1CD99607317}"/>
              </a:ext>
            </a:extLst>
          </p:cNvPr>
          <p:cNvCxnSpPr>
            <a:cxnSpLocks/>
          </p:cNvCxnSpPr>
          <p:nvPr/>
        </p:nvCxnSpPr>
        <p:spPr>
          <a:xfrm flipV="1">
            <a:off x="6590502" y="2557009"/>
            <a:ext cx="2224314" cy="101558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Image 36">
            <a:extLst>
              <a:ext uri="{FF2B5EF4-FFF2-40B4-BE49-F238E27FC236}">
                <a16:creationId xmlns:a16="http://schemas.microsoft.com/office/drawing/2014/main" id="{B2FB7D42-478D-FF2D-8E3C-B0B3918D46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549556" y="2330293"/>
            <a:ext cx="2711665" cy="3522047"/>
          </a:xfrm>
          <a:prstGeom prst="rect">
            <a:avLst/>
          </a:prstGeom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4801DD09-AA17-D22A-EA0E-888E88D6D996}"/>
              </a:ext>
            </a:extLst>
          </p:cNvPr>
          <p:cNvSpPr txBox="1"/>
          <p:nvPr/>
        </p:nvSpPr>
        <p:spPr>
          <a:xfrm>
            <a:off x="7493233" y="3338544"/>
            <a:ext cx="14285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rgbClr val="003B2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LANDAU DAMPING?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753A9712-090E-B83B-D2DC-E8400EFF4E72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= </m:t>
                    </m:r>
                    <m:r>
                      <m:rPr>
                        <m:nor/>
                      </m:rPr>
                      <a:rPr lang="fr-CH" sz="1300" b="0" i="1" dirty="0" smtClean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1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m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, </m:t>
                        </m:r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7.1e-10m, </a:t>
                </a:r>
                <a14:m>
                  <m:oMath xmlns:m="http://schemas.openxmlformats.org/officeDocument/2006/math">
                    <m:r>
                      <a:rPr lang="en-GB" sz="1300" i="1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753A9712-090E-B83B-D2DC-E8400EFF4E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11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6654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39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ZoneTexte 56">
            <a:extLst>
              <a:ext uri="{FF2B5EF4-FFF2-40B4-BE49-F238E27FC236}">
                <a16:creationId xmlns:a16="http://schemas.microsoft.com/office/drawing/2014/main" id="{4C156CAB-0971-582F-083A-7C806154F433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Tune scans – study of different characteristics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513194" y="1389022"/>
            <a:ext cx="107953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of the instabilities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a bunch,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and/or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tune(s)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502F38D-3B34-0179-E7B2-1C1FFC6EA164}"/>
              </a:ext>
            </a:extLst>
          </p:cNvPr>
          <p:cNvSpPr/>
          <p:nvPr/>
        </p:nvSpPr>
        <p:spPr>
          <a:xfrm>
            <a:off x="4178931" y="61591"/>
            <a:ext cx="322576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TITRE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74FDD-0C46-6140-EDD6-BC5BE16CA0EB}"/>
              </a:ext>
            </a:extLst>
          </p:cNvPr>
          <p:cNvSpPr/>
          <p:nvPr/>
        </p:nvSpPr>
        <p:spPr>
          <a:xfrm>
            <a:off x="10402648" y="68836"/>
            <a:ext cx="119411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DATE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1DC2C00-D289-94CD-8A4C-16838A2E3A35}"/>
              </a:ext>
            </a:extLst>
          </p:cNvPr>
          <p:cNvSpPr txBox="1"/>
          <p:nvPr/>
        </p:nvSpPr>
        <p:spPr>
          <a:xfrm>
            <a:off x="513194" y="6135603"/>
            <a:ext cx="1118723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Case 2 bis: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kick beams by a fraction of sigma to see some coupled modes.</a:t>
            </a:r>
          </a:p>
        </p:txBody>
      </p:sp>
      <p:sp>
        <p:nvSpPr>
          <p:cNvPr id="24" name="Signalisation droite 23">
            <a:extLst>
              <a:ext uri="{FF2B5EF4-FFF2-40B4-BE49-F238E27FC236}">
                <a16:creationId xmlns:a16="http://schemas.microsoft.com/office/drawing/2014/main" id="{13097DF5-D5EC-745E-91B6-D41B209C42DB}"/>
              </a:ext>
            </a:extLst>
          </p:cNvPr>
          <p:cNvSpPr/>
          <p:nvPr/>
        </p:nvSpPr>
        <p:spPr>
          <a:xfrm>
            <a:off x="-48671" y="451714"/>
            <a:ext cx="5380612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alisation droite 24">
            <a:extLst>
              <a:ext uri="{FF2B5EF4-FFF2-40B4-BE49-F238E27FC236}">
                <a16:creationId xmlns:a16="http://schemas.microsoft.com/office/drawing/2014/main" id="{36679BB8-E158-6331-1CFC-9A1B7DC2FED0}"/>
              </a:ext>
            </a:extLst>
          </p:cNvPr>
          <p:cNvSpPr/>
          <p:nvPr/>
        </p:nvSpPr>
        <p:spPr>
          <a:xfrm>
            <a:off x="-73017" y="452183"/>
            <a:ext cx="5318460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alisation droite 25">
            <a:extLst>
              <a:ext uri="{FF2B5EF4-FFF2-40B4-BE49-F238E27FC236}">
                <a16:creationId xmlns:a16="http://schemas.microsoft.com/office/drawing/2014/main" id="{56E2D0DB-4513-FBFC-A075-870C877BF2B1}"/>
              </a:ext>
            </a:extLst>
          </p:cNvPr>
          <p:cNvSpPr/>
          <p:nvPr/>
        </p:nvSpPr>
        <p:spPr>
          <a:xfrm>
            <a:off x="-60539" y="452905"/>
            <a:ext cx="5213307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alisation droite 26">
            <a:extLst>
              <a:ext uri="{FF2B5EF4-FFF2-40B4-BE49-F238E27FC236}">
                <a16:creationId xmlns:a16="http://schemas.microsoft.com/office/drawing/2014/main" id="{62BB3270-376B-167B-2A4C-29A07596BCF4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alisation droite 27">
            <a:extLst>
              <a:ext uri="{FF2B5EF4-FFF2-40B4-BE49-F238E27FC236}">
                <a16:creationId xmlns:a16="http://schemas.microsoft.com/office/drawing/2014/main" id="{CE3158BC-348A-8DC1-DF35-0D6BD6318835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FAFF686-CA88-A7CD-ACB3-B9B23D8F7DB5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9CBB016-2BE3-BF81-9DBB-3647A18F37A2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62A5CEE-5E6A-6BB5-71B1-A67927AE081B}"/>
              </a:ext>
            </a:extLst>
          </p:cNvPr>
          <p:cNvSpPr txBox="1"/>
          <p:nvPr/>
        </p:nvSpPr>
        <p:spPr>
          <a:xfrm>
            <a:off x="3737918" y="477943"/>
            <a:ext cx="1337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Tune scans</a:t>
            </a:r>
          </a:p>
        </p:txBody>
      </p:sp>
      <p:pic>
        <p:nvPicPr>
          <p:cNvPr id="18" name="Image 17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B7CF3025-1065-7045-B6D8-6C922D0915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4361" y="1687740"/>
            <a:ext cx="3634366" cy="3247731"/>
          </a:xfrm>
          <a:prstGeom prst="rect">
            <a:avLst/>
          </a:prstGeom>
        </p:spPr>
      </p:pic>
      <p:pic>
        <p:nvPicPr>
          <p:cNvPr id="21" name="Image 20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484CE02C-C08A-E52C-1F4B-8BE61116DCE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688"/>
          <a:stretch/>
        </p:blipFill>
        <p:spPr>
          <a:xfrm>
            <a:off x="6238096" y="1826078"/>
            <a:ext cx="3634366" cy="3160452"/>
          </a:xfrm>
          <a:prstGeom prst="rect">
            <a:avLst/>
          </a:prstGeom>
        </p:spPr>
      </p:pic>
      <p:pic>
        <p:nvPicPr>
          <p:cNvPr id="5" name="Image 4" descr="Une image contenant capture d’écran, vert&#10;&#10;Description générée automatiquement">
            <a:extLst>
              <a:ext uri="{FF2B5EF4-FFF2-40B4-BE49-F238E27FC236}">
                <a16:creationId xmlns:a16="http://schemas.microsoft.com/office/drawing/2014/main" id="{8FB7ADF3-BC30-EB05-1C4E-A35A8CAF28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92229" y="4962095"/>
            <a:ext cx="6812995" cy="1051670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C2143B3A-C8F2-BA47-C6F1-922004D4D0BB}"/>
              </a:ext>
            </a:extLst>
          </p:cNvPr>
          <p:cNvSpPr txBox="1"/>
          <p:nvPr/>
        </p:nvSpPr>
        <p:spPr>
          <a:xfrm>
            <a:off x="7618641" y="4874828"/>
            <a:ext cx="2258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rgbClr val="003B2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HIGHER COHERENT INSTABILITY ?</a:t>
            </a:r>
          </a:p>
        </p:txBody>
      </p: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A216C1F3-A12D-D4CD-B7EC-B62D557DE916}"/>
              </a:ext>
            </a:extLst>
          </p:cNvPr>
          <p:cNvCxnSpPr>
            <a:cxnSpLocks/>
          </p:cNvCxnSpPr>
          <p:nvPr/>
        </p:nvCxnSpPr>
        <p:spPr>
          <a:xfrm flipH="1" flipV="1">
            <a:off x="3872545" y="3511922"/>
            <a:ext cx="1102064" cy="1336282"/>
          </a:xfrm>
          <a:prstGeom prst="straightConnector1">
            <a:avLst/>
          </a:prstGeom>
          <a:ln w="25400">
            <a:solidFill>
              <a:srgbClr val="003B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BA7D10D8-5D3F-79C1-9077-E1971F1C5285}"/>
              </a:ext>
            </a:extLst>
          </p:cNvPr>
          <p:cNvCxnSpPr>
            <a:cxnSpLocks/>
          </p:cNvCxnSpPr>
          <p:nvPr/>
        </p:nvCxnSpPr>
        <p:spPr>
          <a:xfrm flipV="1">
            <a:off x="6712809" y="3498136"/>
            <a:ext cx="991352" cy="1350068"/>
          </a:xfrm>
          <a:prstGeom prst="straightConnector1">
            <a:avLst/>
          </a:prstGeom>
          <a:ln w="25400">
            <a:solidFill>
              <a:srgbClr val="003B2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36033253-C101-98C9-6D4F-92BFA784DB2E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= </m:t>
                    </m:r>
                    <m:r>
                      <m:rPr>
                        <m:nor/>
                      </m:rPr>
                      <a:rPr lang="fr-CH" sz="1300" b="0" i="1" dirty="0" smtClean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1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m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, </m:t>
                        </m:r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7.1e-10m, </a:t>
                </a:r>
                <a14:m>
                  <m:oMath xmlns:m="http://schemas.openxmlformats.org/officeDocument/2006/math">
                    <m:r>
                      <a:rPr lang="en-GB" sz="1300" i="1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𝑜𝑓𝑓</m:t>
                        </m:r>
                      </m:sub>
                    </m:sSub>
                    <m:r>
                      <a:rPr lang="fr-CH" sz="1300" b="0" i="1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=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𝑜𝑓𝑓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= 0.3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sigmas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36033253-C101-98C9-6D4F-92BFA784DB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10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8674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4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ignalisation droite 31">
            <a:extLst>
              <a:ext uri="{FF2B5EF4-FFF2-40B4-BE49-F238E27FC236}">
                <a16:creationId xmlns:a16="http://schemas.microsoft.com/office/drawing/2014/main" id="{92674AB0-E465-2365-6CFB-6D039D40FD72}"/>
              </a:ext>
            </a:extLst>
          </p:cNvPr>
          <p:cNvSpPr/>
          <p:nvPr/>
        </p:nvSpPr>
        <p:spPr>
          <a:xfrm>
            <a:off x="-36315" y="451714"/>
            <a:ext cx="2101286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E7DB27C4-6FB1-A950-7586-675A4D1015FD}"/>
              </a:ext>
            </a:extLst>
          </p:cNvPr>
          <p:cNvSpPr/>
          <p:nvPr/>
        </p:nvSpPr>
        <p:spPr>
          <a:xfrm>
            <a:off x="-54483" y="452183"/>
            <a:ext cx="2024089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E1F53DA8-D403-497A-1710-0B421B547AD0}"/>
              </a:ext>
            </a:extLst>
          </p:cNvPr>
          <p:cNvSpPr/>
          <p:nvPr/>
        </p:nvSpPr>
        <p:spPr>
          <a:xfrm>
            <a:off x="-60538" y="452905"/>
            <a:ext cx="1933254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680BED06-D9E2-0229-122F-D405029000F7}"/>
              </a:ext>
            </a:extLst>
          </p:cNvPr>
          <p:cNvSpPr/>
          <p:nvPr/>
        </p:nvSpPr>
        <p:spPr>
          <a:xfrm>
            <a:off x="-72650" y="453295"/>
            <a:ext cx="1848846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B4A7CE14-D717-AA63-052F-FF6A234BAF3C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FC512E6D-0F17-867D-19D9-2EE4895BF5C6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72CAA82C-5899-11E4-D7D0-C699829D9841}"/>
              </a:ext>
            </a:extLst>
          </p:cNvPr>
          <p:cNvSpPr txBox="1">
            <a:spLocks/>
          </p:cNvSpPr>
          <p:nvPr/>
        </p:nvSpPr>
        <p:spPr>
          <a:xfrm>
            <a:off x="-545823" y="983189"/>
            <a:ext cx="4023000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Study context for the FCC-</a:t>
            </a:r>
            <a:r>
              <a:rPr lang="en-GB" sz="1500" b="1" dirty="0" err="1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endParaRPr lang="en-GB" sz="1500" b="1" dirty="0">
              <a:solidFill>
                <a:srgbClr val="12165C"/>
              </a:solidFill>
              <a:latin typeface="Segoe UI Black" panose="020F0502020204030204" pitchFamily="34" charset="0"/>
              <a:cs typeface="Segoe UI Black" panose="020F0502020204030204" pitchFamily="34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EC0F31E-F3EB-3F59-0915-6EC401E361A2}"/>
              </a:ext>
            </a:extLst>
          </p:cNvPr>
          <p:cNvSpPr txBox="1"/>
          <p:nvPr/>
        </p:nvSpPr>
        <p:spPr>
          <a:xfrm>
            <a:off x="1384593" y="1137528"/>
            <a:ext cx="9505103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500" b="1" dirty="0">
                <a:solidFill>
                  <a:srgbClr val="12165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Context: </a:t>
            </a:r>
          </a:p>
          <a:p>
            <a:pPr algn="ctr"/>
            <a:endParaRPr lang="en-GB" sz="10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Interplay between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impedance (wakefields)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has a growing interest for building new accelerators [1]</a:t>
            </a:r>
          </a:p>
          <a:p>
            <a:pPr algn="ctr"/>
            <a:r>
              <a:rPr lang="en-GB" sz="1500" b="1" dirty="0" err="1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BimBim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(CMM)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Xsuite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showed agreement with LHC and VEPP measurements [2], [3]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D2934B0A-F4B6-D30D-9BFC-B65F4DE97284}"/>
              </a:ext>
            </a:extLst>
          </p:cNvPr>
          <p:cNvSpPr txBox="1"/>
          <p:nvPr/>
        </p:nvSpPr>
        <p:spPr>
          <a:xfrm>
            <a:off x="32156" y="6215810"/>
            <a:ext cx="49311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000" b="1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[1] 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Y. Zhang, et al., Phys.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Rev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Accel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Beams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26, 064401 (2023)</a:t>
            </a:r>
          </a:p>
          <a:p>
            <a:pPr algn="l"/>
            <a:r>
              <a:rPr lang="fr-FR" sz="1000" b="1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[2] 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S. White, et al., Phys.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Rev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ST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Accel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Beams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17, 041002 (2014)</a:t>
            </a:r>
          </a:p>
          <a:p>
            <a:pPr algn="l"/>
            <a:r>
              <a:rPr lang="fr-FR" sz="1000" b="1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[3] 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E. A.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Perevedentsev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and A. A.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Valishev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, Phys.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Rev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ST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Accel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Beams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4, 024403 (2001)</a:t>
            </a:r>
            <a:endParaRPr lang="fr-FR" sz="1000" b="1" i="1" dirty="0">
              <a:solidFill>
                <a:srgbClr val="FFC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483E3BD2-B220-CCE3-D0E5-0F38AC53FF91}"/>
              </a:ext>
            </a:extLst>
          </p:cNvPr>
          <p:cNvSpPr txBox="1"/>
          <p:nvPr/>
        </p:nvSpPr>
        <p:spPr>
          <a:xfrm>
            <a:off x="3579962" y="-55891"/>
            <a:ext cx="511436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Xsuite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BimBim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simulation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tools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for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impedance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studies</a:t>
            </a:r>
            <a:endParaRPr lang="fr-FR" sz="1500" b="1" dirty="0">
              <a:solidFill>
                <a:schemeClr val="bg1"/>
              </a:solidFill>
              <a:latin typeface="Segoe UI Black" panose="020F0502020204030204" pitchFamily="34" charset="0"/>
              <a:cs typeface="Segoe UI Black" panose="020F050202020403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9F7BAC7-8A56-2C5E-4B2C-BCE5B08347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0622" y="2333086"/>
            <a:ext cx="1643159" cy="2323423"/>
          </a:xfrm>
          <a:prstGeom prst="rect">
            <a:avLst/>
          </a:prstGeom>
          <a:ln>
            <a:solidFill>
              <a:srgbClr val="12165C"/>
            </a:solidFill>
          </a:ln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DFB5D20-6254-7D54-AAC3-5D69E916B4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55315" y="2333086"/>
            <a:ext cx="4130531" cy="2323424"/>
          </a:xfrm>
          <a:prstGeom prst="rect">
            <a:avLst/>
          </a:prstGeom>
          <a:ln>
            <a:solidFill>
              <a:srgbClr val="12165C"/>
            </a:solidFill>
          </a:ln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A408E1FC-0C3D-3233-2BFB-0FB52F4690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17381" y="2333086"/>
            <a:ext cx="4130531" cy="2323424"/>
          </a:xfrm>
          <a:prstGeom prst="rect">
            <a:avLst/>
          </a:prstGeom>
          <a:ln>
            <a:solidFill>
              <a:srgbClr val="12165C"/>
            </a:solidFill>
          </a:ln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4C92D91B-B507-EEBA-37D5-692342033568}"/>
              </a:ext>
            </a:extLst>
          </p:cNvPr>
          <p:cNvSpPr txBox="1"/>
          <p:nvPr/>
        </p:nvSpPr>
        <p:spPr>
          <a:xfrm rot="16200000">
            <a:off x="6065310" y="3356296"/>
            <a:ext cx="2545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https://</a:t>
            </a:r>
            <a:r>
              <a:rPr lang="fr-FR" sz="12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indico.cern.ch</a:t>
            </a:r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</a:t>
            </a:r>
            <a:r>
              <a:rPr lang="fr-FR" sz="12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event</a:t>
            </a:r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/1326738/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7845959-D617-3CA2-C640-D2AB03E93499}"/>
              </a:ext>
            </a:extLst>
          </p:cNvPr>
          <p:cNvSpPr txBox="1"/>
          <p:nvPr/>
        </p:nvSpPr>
        <p:spPr>
          <a:xfrm rot="16200000">
            <a:off x="1526543" y="3356297"/>
            <a:ext cx="2545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https://</a:t>
            </a:r>
            <a:r>
              <a:rPr lang="fr-FR" sz="12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indico.cern.ch</a:t>
            </a:r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</a:t>
            </a:r>
            <a:r>
              <a:rPr lang="fr-FR" sz="12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event</a:t>
            </a:r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/1326738/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D890FF8-ABF4-996A-9359-CCCA41245DF2}"/>
              </a:ext>
            </a:extLst>
          </p:cNvPr>
          <p:cNvSpPr txBox="1"/>
          <p:nvPr/>
        </p:nvSpPr>
        <p:spPr>
          <a:xfrm rot="16200000">
            <a:off x="-641229" y="3328125"/>
            <a:ext cx="2545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https://</a:t>
            </a:r>
            <a:r>
              <a:rPr lang="fr-FR" sz="12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indico.cern.ch</a:t>
            </a:r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</a:t>
            </a:r>
            <a:r>
              <a:rPr lang="fr-FR" sz="12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event</a:t>
            </a:r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/1202105/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53D09D4E-FAFE-67E8-3C17-CFE9F62D6C58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4647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0" descr="Une image contenant texte, capture d’écran, Tracé, diagramme&#10;&#10;Description générée automatiquement">
            <a:extLst>
              <a:ext uri="{FF2B5EF4-FFF2-40B4-BE49-F238E27FC236}">
                <a16:creationId xmlns:a16="http://schemas.microsoft.com/office/drawing/2014/main" id="{3DCA2692-CB58-AEA2-7713-07665013586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4682" y="2140729"/>
            <a:ext cx="4361969" cy="3813235"/>
          </a:xfrm>
          <a:prstGeom prst="rect">
            <a:avLst/>
          </a:prstGeom>
        </p:spPr>
      </p:pic>
      <p:pic>
        <p:nvPicPr>
          <p:cNvPr id="29" name="Image 28" descr="Une image contenant texte, capture d’écran, ligne, diagramme&#10;&#10;Description générée automatiquement">
            <a:extLst>
              <a:ext uri="{FF2B5EF4-FFF2-40B4-BE49-F238E27FC236}">
                <a16:creationId xmlns:a16="http://schemas.microsoft.com/office/drawing/2014/main" id="{1D999A41-6D3E-8AEA-C486-B518B01477A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7252" y="2213881"/>
            <a:ext cx="4361969" cy="37481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40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ZoneTexte 56">
            <a:extLst>
              <a:ext uri="{FF2B5EF4-FFF2-40B4-BE49-F238E27FC236}">
                <a16:creationId xmlns:a16="http://schemas.microsoft.com/office/drawing/2014/main" id="{4C156CAB-0971-582F-083A-7C806154F433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Tune scans – study of different characteristics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513194" y="1389022"/>
            <a:ext cx="107953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of the instabilities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a bunch,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and/or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tune(s)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502F38D-3B34-0179-E7B2-1C1FFC6EA164}"/>
              </a:ext>
            </a:extLst>
          </p:cNvPr>
          <p:cNvSpPr/>
          <p:nvPr/>
        </p:nvSpPr>
        <p:spPr>
          <a:xfrm>
            <a:off x="4178931" y="61591"/>
            <a:ext cx="322576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TITRE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74FDD-0C46-6140-EDD6-BC5BE16CA0EB}"/>
              </a:ext>
            </a:extLst>
          </p:cNvPr>
          <p:cNvSpPr/>
          <p:nvPr/>
        </p:nvSpPr>
        <p:spPr>
          <a:xfrm>
            <a:off x="10402648" y="68836"/>
            <a:ext cx="119411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DATE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1DC2C00-D289-94CD-8A4C-16838A2E3A35}"/>
              </a:ext>
            </a:extLst>
          </p:cNvPr>
          <p:cNvSpPr txBox="1"/>
          <p:nvPr/>
        </p:nvSpPr>
        <p:spPr>
          <a:xfrm>
            <a:off x="513194" y="6135603"/>
            <a:ext cx="96864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Case 3: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to understand some effects of having a flat beam.</a:t>
            </a:r>
          </a:p>
        </p:txBody>
      </p:sp>
      <p:sp>
        <p:nvSpPr>
          <p:cNvPr id="24" name="Signalisation droite 23">
            <a:extLst>
              <a:ext uri="{FF2B5EF4-FFF2-40B4-BE49-F238E27FC236}">
                <a16:creationId xmlns:a16="http://schemas.microsoft.com/office/drawing/2014/main" id="{13097DF5-D5EC-745E-91B6-D41B209C42DB}"/>
              </a:ext>
            </a:extLst>
          </p:cNvPr>
          <p:cNvSpPr/>
          <p:nvPr/>
        </p:nvSpPr>
        <p:spPr>
          <a:xfrm>
            <a:off x="-48671" y="451714"/>
            <a:ext cx="5380612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alisation droite 24">
            <a:extLst>
              <a:ext uri="{FF2B5EF4-FFF2-40B4-BE49-F238E27FC236}">
                <a16:creationId xmlns:a16="http://schemas.microsoft.com/office/drawing/2014/main" id="{36679BB8-E158-6331-1CFC-9A1B7DC2FED0}"/>
              </a:ext>
            </a:extLst>
          </p:cNvPr>
          <p:cNvSpPr/>
          <p:nvPr/>
        </p:nvSpPr>
        <p:spPr>
          <a:xfrm>
            <a:off x="-73017" y="452183"/>
            <a:ext cx="5318460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alisation droite 25">
            <a:extLst>
              <a:ext uri="{FF2B5EF4-FFF2-40B4-BE49-F238E27FC236}">
                <a16:creationId xmlns:a16="http://schemas.microsoft.com/office/drawing/2014/main" id="{56E2D0DB-4513-FBFC-A075-870C877BF2B1}"/>
              </a:ext>
            </a:extLst>
          </p:cNvPr>
          <p:cNvSpPr/>
          <p:nvPr/>
        </p:nvSpPr>
        <p:spPr>
          <a:xfrm>
            <a:off x="-60539" y="452905"/>
            <a:ext cx="5213307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alisation droite 26">
            <a:extLst>
              <a:ext uri="{FF2B5EF4-FFF2-40B4-BE49-F238E27FC236}">
                <a16:creationId xmlns:a16="http://schemas.microsoft.com/office/drawing/2014/main" id="{62BB3270-376B-167B-2A4C-29A07596BCF4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alisation droite 27">
            <a:extLst>
              <a:ext uri="{FF2B5EF4-FFF2-40B4-BE49-F238E27FC236}">
                <a16:creationId xmlns:a16="http://schemas.microsoft.com/office/drawing/2014/main" id="{CE3158BC-348A-8DC1-DF35-0D6BD6318835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FAFF686-CA88-A7CD-ACB3-B9B23D8F7DB5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9CBB016-2BE3-BF81-9DBB-3647A18F37A2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62A5CEE-5E6A-6BB5-71B1-A67927AE081B}"/>
              </a:ext>
            </a:extLst>
          </p:cNvPr>
          <p:cNvSpPr txBox="1"/>
          <p:nvPr/>
        </p:nvSpPr>
        <p:spPr>
          <a:xfrm>
            <a:off x="3737918" y="477943"/>
            <a:ext cx="1337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Tune scans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A9DA6F8B-1945-7CF6-E74C-85B7B73DE585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= </m:t>
                    </m:r>
                    <m:r>
                      <m:rPr>
                        <m:nor/>
                      </m:rPr>
                      <a:rPr lang="fr-CH" sz="1300" b="0" i="1" dirty="0" smtClean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0.0008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m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, </m:t>
                        </m:r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0.15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= 7.1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e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−10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m</m:t>
                    </m:r>
                    <m:r>
                      <a:rPr lang="fr-CH" sz="1300" b="0" i="1" dirty="0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,  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1.42e-12m, </a:t>
                </a:r>
                <a14:m>
                  <m:oMath xmlns:m="http://schemas.openxmlformats.org/officeDocument/2006/math">
                    <m:r>
                      <a:rPr lang="en-GB" sz="1300" i="1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A9DA6F8B-1945-7CF6-E74C-85B7B73DE5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9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93418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40" descr="Une image contenant texte, capture d’écran, Tracé, diagramme&#10;&#10;Description générée automatiquement">
            <a:extLst>
              <a:ext uri="{FF2B5EF4-FFF2-40B4-BE49-F238E27FC236}">
                <a16:creationId xmlns:a16="http://schemas.microsoft.com/office/drawing/2014/main" id="{3DCA2692-CB58-AEA2-7713-07665013586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4682" y="2140729"/>
            <a:ext cx="4361969" cy="3813235"/>
          </a:xfrm>
          <a:prstGeom prst="rect">
            <a:avLst/>
          </a:prstGeom>
        </p:spPr>
      </p:pic>
      <p:pic>
        <p:nvPicPr>
          <p:cNvPr id="29" name="Image 28" descr="Une image contenant texte, capture d’écran, ligne, diagramme&#10;&#10;Description générée automatiquement">
            <a:extLst>
              <a:ext uri="{FF2B5EF4-FFF2-40B4-BE49-F238E27FC236}">
                <a16:creationId xmlns:a16="http://schemas.microsoft.com/office/drawing/2014/main" id="{1D999A41-6D3E-8AEA-C486-B518B01477A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7252" y="2213881"/>
            <a:ext cx="4361969" cy="37481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41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ZoneTexte 56">
            <a:extLst>
              <a:ext uri="{FF2B5EF4-FFF2-40B4-BE49-F238E27FC236}">
                <a16:creationId xmlns:a16="http://schemas.microsoft.com/office/drawing/2014/main" id="{4C156CAB-0971-582F-083A-7C806154F433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0" y="994383"/>
            <a:ext cx="5440772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Tune scans – study of different characteristics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F1B97B1-C8A2-E55D-7835-BCA20544B587}"/>
              </a:ext>
            </a:extLst>
          </p:cNvPr>
          <p:cNvSpPr txBox="1"/>
          <p:nvPr/>
        </p:nvSpPr>
        <p:spPr>
          <a:xfrm>
            <a:off x="513194" y="1389022"/>
            <a:ext cx="1079539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 scan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a simulation where we study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 of the instabilities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 a bunch, varying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and/or the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tune(s)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502F38D-3B34-0179-E7B2-1C1FFC6EA164}"/>
              </a:ext>
            </a:extLst>
          </p:cNvPr>
          <p:cNvSpPr/>
          <p:nvPr/>
        </p:nvSpPr>
        <p:spPr>
          <a:xfrm>
            <a:off x="4178931" y="61591"/>
            <a:ext cx="322576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TITRE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74FDD-0C46-6140-EDD6-BC5BE16CA0EB}"/>
              </a:ext>
            </a:extLst>
          </p:cNvPr>
          <p:cNvSpPr/>
          <p:nvPr/>
        </p:nvSpPr>
        <p:spPr>
          <a:xfrm>
            <a:off x="10402648" y="68836"/>
            <a:ext cx="119411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DATE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1DC2C00-D289-94CD-8A4C-16838A2E3A35}"/>
              </a:ext>
            </a:extLst>
          </p:cNvPr>
          <p:cNvSpPr txBox="1"/>
          <p:nvPr/>
        </p:nvSpPr>
        <p:spPr>
          <a:xfrm>
            <a:off x="513194" y="6135603"/>
            <a:ext cx="96864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u="sng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Case 3:</a:t>
            </a:r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Only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with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hourglass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 intensity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to understand some effects of having a flat beam.</a:t>
            </a:r>
          </a:p>
        </p:txBody>
      </p:sp>
      <p:sp>
        <p:nvSpPr>
          <p:cNvPr id="24" name="Signalisation droite 23">
            <a:extLst>
              <a:ext uri="{FF2B5EF4-FFF2-40B4-BE49-F238E27FC236}">
                <a16:creationId xmlns:a16="http://schemas.microsoft.com/office/drawing/2014/main" id="{13097DF5-D5EC-745E-91B6-D41B209C42DB}"/>
              </a:ext>
            </a:extLst>
          </p:cNvPr>
          <p:cNvSpPr/>
          <p:nvPr/>
        </p:nvSpPr>
        <p:spPr>
          <a:xfrm>
            <a:off x="-48671" y="451714"/>
            <a:ext cx="5380612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alisation droite 24">
            <a:extLst>
              <a:ext uri="{FF2B5EF4-FFF2-40B4-BE49-F238E27FC236}">
                <a16:creationId xmlns:a16="http://schemas.microsoft.com/office/drawing/2014/main" id="{36679BB8-E158-6331-1CFC-9A1B7DC2FED0}"/>
              </a:ext>
            </a:extLst>
          </p:cNvPr>
          <p:cNvSpPr/>
          <p:nvPr/>
        </p:nvSpPr>
        <p:spPr>
          <a:xfrm>
            <a:off x="-73017" y="452183"/>
            <a:ext cx="5318460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alisation droite 25">
            <a:extLst>
              <a:ext uri="{FF2B5EF4-FFF2-40B4-BE49-F238E27FC236}">
                <a16:creationId xmlns:a16="http://schemas.microsoft.com/office/drawing/2014/main" id="{56E2D0DB-4513-FBFC-A075-870C877BF2B1}"/>
              </a:ext>
            </a:extLst>
          </p:cNvPr>
          <p:cNvSpPr/>
          <p:nvPr/>
        </p:nvSpPr>
        <p:spPr>
          <a:xfrm>
            <a:off x="-60539" y="452905"/>
            <a:ext cx="5213307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Signalisation droite 26">
            <a:extLst>
              <a:ext uri="{FF2B5EF4-FFF2-40B4-BE49-F238E27FC236}">
                <a16:creationId xmlns:a16="http://schemas.microsoft.com/office/drawing/2014/main" id="{62BB3270-376B-167B-2A4C-29A07596BCF4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alisation droite 27">
            <a:extLst>
              <a:ext uri="{FF2B5EF4-FFF2-40B4-BE49-F238E27FC236}">
                <a16:creationId xmlns:a16="http://schemas.microsoft.com/office/drawing/2014/main" id="{CE3158BC-348A-8DC1-DF35-0D6BD6318835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FAFF686-CA88-A7CD-ACB3-B9B23D8F7DB5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9CBB016-2BE3-BF81-9DBB-3647A18F37A2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rgbClr val="92B5F2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62A5CEE-5E6A-6BB5-71B1-A67927AE081B}"/>
              </a:ext>
            </a:extLst>
          </p:cNvPr>
          <p:cNvSpPr txBox="1"/>
          <p:nvPr/>
        </p:nvSpPr>
        <p:spPr>
          <a:xfrm>
            <a:off x="3737918" y="477943"/>
            <a:ext cx="1337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Tune scans</a:t>
            </a:r>
          </a:p>
        </p:txBody>
      </p:sp>
      <p:pic>
        <p:nvPicPr>
          <p:cNvPr id="3" name="Image 2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E3E5934F-F919-71ED-E669-EDBF983E89E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alphaModFix/>
          </a:blip>
          <a:srcRect l="50707" t="49748" r="45226" b="46107"/>
          <a:stretch/>
        </p:blipFill>
        <p:spPr>
          <a:xfrm>
            <a:off x="7825906" y="3959203"/>
            <a:ext cx="177422" cy="156949"/>
          </a:xfrm>
          <a:prstGeom prst="rect">
            <a:avLst/>
          </a:prstGeom>
        </p:spPr>
      </p:pic>
      <p:sp>
        <p:nvSpPr>
          <p:cNvPr id="5" name="Forme libre 4">
            <a:extLst>
              <a:ext uri="{FF2B5EF4-FFF2-40B4-BE49-F238E27FC236}">
                <a16:creationId xmlns:a16="http://schemas.microsoft.com/office/drawing/2014/main" id="{FB34A365-A00C-BCAB-5D31-318866505A76}"/>
              </a:ext>
            </a:extLst>
          </p:cNvPr>
          <p:cNvSpPr/>
          <p:nvPr/>
        </p:nvSpPr>
        <p:spPr>
          <a:xfrm>
            <a:off x="1093039" y="1953574"/>
            <a:ext cx="10023062" cy="3989409"/>
          </a:xfrm>
          <a:custGeom>
            <a:avLst/>
            <a:gdLst>
              <a:gd name="connsiteX0" fmla="*/ 7452031 w 10023062"/>
              <a:gd name="connsiteY0" fmla="*/ 2000685 h 3989409"/>
              <a:gd name="connsiteX1" fmla="*/ 7452031 w 10023062"/>
              <a:gd name="connsiteY1" fmla="*/ 2178107 h 3989409"/>
              <a:gd name="connsiteX2" fmla="*/ 7629453 w 10023062"/>
              <a:gd name="connsiteY2" fmla="*/ 2178107 h 3989409"/>
              <a:gd name="connsiteX3" fmla="*/ 7629453 w 10023062"/>
              <a:gd name="connsiteY3" fmla="*/ 2000685 h 3989409"/>
              <a:gd name="connsiteX4" fmla="*/ 6732867 w 10023062"/>
              <a:gd name="connsiteY4" fmla="*/ 1993861 h 3989409"/>
              <a:gd name="connsiteX5" fmla="*/ 6732867 w 10023062"/>
              <a:gd name="connsiteY5" fmla="*/ 2171283 h 3989409"/>
              <a:gd name="connsiteX6" fmla="*/ 6910289 w 10023062"/>
              <a:gd name="connsiteY6" fmla="*/ 2171283 h 3989409"/>
              <a:gd name="connsiteX7" fmla="*/ 6910289 w 10023062"/>
              <a:gd name="connsiteY7" fmla="*/ 1993861 h 3989409"/>
              <a:gd name="connsiteX8" fmla="*/ 0 w 10023062"/>
              <a:gd name="connsiteY8" fmla="*/ 0 h 3989409"/>
              <a:gd name="connsiteX9" fmla="*/ 10023062 w 10023062"/>
              <a:gd name="connsiteY9" fmla="*/ 0 h 3989409"/>
              <a:gd name="connsiteX10" fmla="*/ 10023062 w 10023062"/>
              <a:gd name="connsiteY10" fmla="*/ 3989409 h 3989409"/>
              <a:gd name="connsiteX11" fmla="*/ 0 w 10023062"/>
              <a:gd name="connsiteY11" fmla="*/ 3989409 h 398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023062" h="3989409">
                <a:moveTo>
                  <a:pt x="7452031" y="2000685"/>
                </a:moveTo>
                <a:lnTo>
                  <a:pt x="7452031" y="2178107"/>
                </a:lnTo>
                <a:lnTo>
                  <a:pt x="7629453" y="2178107"/>
                </a:lnTo>
                <a:lnTo>
                  <a:pt x="7629453" y="2000685"/>
                </a:lnTo>
                <a:close/>
                <a:moveTo>
                  <a:pt x="6732867" y="1993861"/>
                </a:moveTo>
                <a:lnTo>
                  <a:pt x="6732867" y="2171283"/>
                </a:lnTo>
                <a:lnTo>
                  <a:pt x="6910289" y="2171283"/>
                </a:lnTo>
                <a:lnTo>
                  <a:pt x="6910289" y="1993861"/>
                </a:lnTo>
                <a:close/>
                <a:moveTo>
                  <a:pt x="0" y="0"/>
                </a:moveTo>
                <a:lnTo>
                  <a:pt x="10023062" y="0"/>
                </a:lnTo>
                <a:lnTo>
                  <a:pt x="10023062" y="3989409"/>
                </a:lnTo>
                <a:lnTo>
                  <a:pt x="0" y="3989409"/>
                </a:lnTo>
                <a:close/>
              </a:path>
            </a:pathLst>
          </a:custGeom>
          <a:solidFill>
            <a:schemeClr val="bg1">
              <a:alpha val="7358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pic>
        <p:nvPicPr>
          <p:cNvPr id="7" name="Image 6" descr="Une image contenant capture d’écran, texte, ligne, Tracé&#10;&#10;Description générée automatiquement">
            <a:extLst>
              <a:ext uri="{FF2B5EF4-FFF2-40B4-BE49-F238E27FC236}">
                <a16:creationId xmlns:a16="http://schemas.microsoft.com/office/drawing/2014/main" id="{9EC52D11-D112-573D-1247-D9E7472620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4062" y="2535129"/>
            <a:ext cx="7683500" cy="1155700"/>
          </a:xfrm>
          <a:prstGeom prst="rect">
            <a:avLst/>
          </a:prstGeom>
          <a:ln w="25400">
            <a:solidFill>
              <a:srgbClr val="003B28"/>
            </a:solidFill>
          </a:ln>
        </p:spPr>
      </p:pic>
      <p:pic>
        <p:nvPicPr>
          <p:cNvPr id="14" name="Image 13" descr="Une image contenant capture d’écran, ligne, Tracé&#10;&#10;Description générée automatiquement">
            <a:extLst>
              <a:ext uri="{FF2B5EF4-FFF2-40B4-BE49-F238E27FC236}">
                <a16:creationId xmlns:a16="http://schemas.microsoft.com/office/drawing/2014/main" id="{244381F7-CD1E-AA8B-A439-C1A5E33B0C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05812" y="4367414"/>
            <a:ext cx="7683500" cy="1155700"/>
          </a:xfrm>
          <a:prstGeom prst="rect">
            <a:avLst/>
          </a:prstGeom>
          <a:ln w="25400">
            <a:solidFill>
              <a:srgbClr val="003B28"/>
            </a:solidFill>
          </a:ln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94E61204-B5FF-9378-6922-9CBB6BF6A24E}"/>
              </a:ext>
            </a:extLst>
          </p:cNvPr>
          <p:cNvSpPr txBox="1"/>
          <p:nvPr/>
        </p:nvSpPr>
        <p:spPr>
          <a:xfrm>
            <a:off x="6523504" y="3689714"/>
            <a:ext cx="1653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rgbClr val="003B2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COHERENT INSTABILITY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E4B5753-97AA-DC7D-6E33-A6357A192B76}"/>
              </a:ext>
            </a:extLst>
          </p:cNvPr>
          <p:cNvSpPr txBox="1"/>
          <p:nvPr/>
        </p:nvSpPr>
        <p:spPr>
          <a:xfrm>
            <a:off x="8441558" y="4100842"/>
            <a:ext cx="20040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solidFill>
                  <a:srgbClr val="003B2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NON-COHERENT INSTABILITY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55A3E29A-6B45-5D67-C9BF-6A71C8BAB350}"/>
                  </a:ext>
                </a:extLst>
              </p:cNvPr>
              <p:cNvSpPr txBox="1"/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FCC-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ee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(Z) base parameters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= </m:t>
                    </m:r>
                    <m:r>
                      <m:rPr>
                        <m:nor/>
                      </m:rPr>
                      <a:rPr lang="fr-CH" sz="1300" b="0" i="1" dirty="0" smtClean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0.0008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m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, </m:t>
                        </m:r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𝛽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0.15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en-GB" sz="130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𝑥</m:t>
                        </m:r>
                      </m:sub>
                    </m:sSub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= 7.1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e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−10</m:t>
                    </m:r>
                    <m:r>
                      <m:rPr>
                        <m:nor/>
                      </m:rPr>
                      <a:rPr lang="en-GB" sz="1300" i="1" dirty="0">
                        <a:solidFill>
                          <a:srgbClr val="12165C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rPr>
                      <m:t>m</m:t>
                    </m:r>
                    <m:r>
                      <a:rPr lang="fr-CH" sz="1300" b="0" i="1" dirty="0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cs typeface="Segoe UI Light" panose="020B0502040204020203" pitchFamily="34" charset="0"/>
                      </a:rPr>
                      <m:t>,  </m:t>
                    </m:r>
                    <m:sSub>
                      <m:sSubPr>
                        <m:ctrlP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bPr>
                      <m:e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𝜀</m:t>
                        </m:r>
                      </m:e>
                      <m:sub>
                        <m:r>
                          <a:rPr lang="fr-CH" sz="1300" b="0" i="1" smtClean="0">
                            <a:solidFill>
                              <a:srgbClr val="12165C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1.42e-12m, </a:t>
                </a:r>
                <a14:m>
                  <m:oMath xmlns:m="http://schemas.openxmlformats.org/officeDocument/2006/math">
                    <m:r>
                      <a:rPr lang="en-GB" sz="1300" i="1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𝜃</m:t>
                    </m:r>
                  </m:oMath>
                </a14:m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= 0 </a:t>
                </a:r>
                <a:r>
                  <a:rPr lang="en-GB" sz="1300" i="1" dirty="0" err="1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mrad</a:t>
                </a:r>
                <a:r>
                  <a:rPr lang="en-GB" sz="1300" i="1" dirty="0">
                    <a:solidFill>
                      <a:srgbClr val="12165C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  </a:t>
                </a:r>
                <a:endParaRPr lang="en-GB" sz="1300" b="1" i="1" dirty="0">
                  <a:solidFill>
                    <a:srgbClr val="00B05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55A3E29A-6B45-5D67-C9BF-6A71C8BAB3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194" y="6426853"/>
                <a:ext cx="11292985" cy="308161"/>
              </a:xfrm>
              <a:prstGeom prst="rect">
                <a:avLst/>
              </a:prstGeom>
              <a:blipFill>
                <a:blip r:embed="rId12"/>
                <a:stretch>
                  <a:fillRect l="-112" t="-3846" b="-76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43079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42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ignalisation droite 31">
            <a:extLst>
              <a:ext uri="{FF2B5EF4-FFF2-40B4-BE49-F238E27FC236}">
                <a16:creationId xmlns:a16="http://schemas.microsoft.com/office/drawing/2014/main" id="{92674AB0-E465-2365-6CFB-6D039D40FD72}"/>
              </a:ext>
            </a:extLst>
          </p:cNvPr>
          <p:cNvSpPr/>
          <p:nvPr/>
        </p:nvSpPr>
        <p:spPr>
          <a:xfrm>
            <a:off x="-42372" y="451714"/>
            <a:ext cx="4937833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E7DB27C4-6FB1-A950-7586-675A4D1015FD}"/>
              </a:ext>
            </a:extLst>
          </p:cNvPr>
          <p:cNvSpPr/>
          <p:nvPr/>
        </p:nvSpPr>
        <p:spPr>
          <a:xfrm>
            <a:off x="-42371" y="452967"/>
            <a:ext cx="4850748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E1F53DA8-D403-497A-1710-0B421B547AD0}"/>
              </a:ext>
            </a:extLst>
          </p:cNvPr>
          <p:cNvSpPr/>
          <p:nvPr/>
        </p:nvSpPr>
        <p:spPr>
          <a:xfrm>
            <a:off x="-42370" y="452741"/>
            <a:ext cx="476988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680BED06-D9E2-0229-122F-D405029000F7}"/>
              </a:ext>
            </a:extLst>
          </p:cNvPr>
          <p:cNvSpPr/>
          <p:nvPr/>
        </p:nvSpPr>
        <p:spPr>
          <a:xfrm>
            <a:off x="-42371" y="459187"/>
            <a:ext cx="4682795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B4A7CE14-D717-AA63-052F-FF6A234BAF3C}"/>
              </a:ext>
            </a:extLst>
          </p:cNvPr>
          <p:cNvSpPr/>
          <p:nvPr/>
        </p:nvSpPr>
        <p:spPr>
          <a:xfrm>
            <a:off x="-42369" y="465407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307D7B-B135-DCCF-F89A-1B7ACB7892B8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ABA402-5713-F698-585B-0272E4FB2A56}"/>
              </a:ext>
            </a:extLst>
          </p:cNvPr>
          <p:cNvSpPr txBox="1"/>
          <p:nvPr/>
        </p:nvSpPr>
        <p:spPr>
          <a:xfrm>
            <a:off x="1683464" y="483339"/>
            <a:ext cx="288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impedance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EA5E77AF-5E82-DF1A-0C21-4CD1119F1B2D}"/>
              </a:ext>
            </a:extLst>
          </p:cNvPr>
          <p:cNvSpPr/>
          <p:nvPr/>
        </p:nvSpPr>
        <p:spPr>
          <a:xfrm>
            <a:off x="9556732" y="5405550"/>
            <a:ext cx="1422400" cy="850778"/>
          </a:xfrm>
          <a:prstGeom prst="roundRect">
            <a:avLst/>
          </a:prstGeom>
          <a:solidFill>
            <a:srgbClr val="92D050">
              <a:alpha val="2001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9034D9F3-BA34-B64F-1222-D28A9391DD36}"/>
              </a:ext>
            </a:extLst>
          </p:cNvPr>
          <p:cNvSpPr/>
          <p:nvPr/>
        </p:nvSpPr>
        <p:spPr>
          <a:xfrm>
            <a:off x="8946225" y="5701859"/>
            <a:ext cx="351607" cy="330266"/>
          </a:xfrm>
          <a:prstGeom prst="roundRect">
            <a:avLst/>
          </a:prstGeom>
          <a:solidFill>
            <a:srgbClr val="00B0F0">
              <a:alpha val="2001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E3FE7BFB-E458-6814-FA27-8AAAD685C466}"/>
              </a:ext>
            </a:extLst>
          </p:cNvPr>
          <p:cNvSpPr/>
          <p:nvPr/>
        </p:nvSpPr>
        <p:spPr>
          <a:xfrm>
            <a:off x="7336323" y="5634422"/>
            <a:ext cx="498537" cy="462873"/>
          </a:xfrm>
          <a:prstGeom prst="roundRect">
            <a:avLst/>
          </a:prstGeom>
          <a:solidFill>
            <a:srgbClr val="FF0000">
              <a:alpha val="2001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52FFABFF-0BF0-DC7F-841A-FD97F4A38023}"/>
              </a:ext>
            </a:extLst>
          </p:cNvPr>
          <p:cNvSpPr/>
          <p:nvPr/>
        </p:nvSpPr>
        <p:spPr>
          <a:xfrm>
            <a:off x="8121640" y="5355142"/>
            <a:ext cx="816794" cy="959956"/>
          </a:xfrm>
          <a:prstGeom prst="roundRect">
            <a:avLst/>
          </a:prstGeom>
          <a:solidFill>
            <a:srgbClr val="FFC000">
              <a:alpha val="2001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magine 39">
            <a:extLst>
              <a:ext uri="{FF2B5EF4-FFF2-40B4-BE49-F238E27FC236}">
                <a16:creationId xmlns:a16="http://schemas.microsoft.com/office/drawing/2014/main" id="{368C7DAC-72B5-7F7F-1678-B50CF9CC34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>
          <a:xfrm>
            <a:off x="548329" y="1388178"/>
            <a:ext cx="5131103" cy="3213261"/>
          </a:xfrm>
          <a:prstGeom prst="rect">
            <a:avLst/>
          </a:prstGeom>
          <a:ln w="0">
            <a:noFill/>
          </a:ln>
        </p:spPr>
      </p:pic>
      <p:pic>
        <p:nvPicPr>
          <p:cNvPr id="17" name="Immagine 41">
            <a:extLst>
              <a:ext uri="{FF2B5EF4-FFF2-40B4-BE49-F238E27FC236}">
                <a16:creationId xmlns:a16="http://schemas.microsoft.com/office/drawing/2014/main" id="{2720C43F-1127-86CB-27DC-FCEE081C20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/>
        </p:blipFill>
        <p:spPr>
          <a:xfrm>
            <a:off x="6155529" y="1324082"/>
            <a:ext cx="5131103" cy="3264319"/>
          </a:xfrm>
          <a:prstGeom prst="rect">
            <a:avLst/>
          </a:prstGeom>
          <a:ln w="0">
            <a:noFill/>
          </a:ln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DED1136E-C604-FBAF-1D88-2F290F9B6ABF}"/>
              </a:ext>
            </a:extLst>
          </p:cNvPr>
          <p:cNvSpPr txBox="1"/>
          <p:nvPr/>
        </p:nvSpPr>
        <p:spPr>
          <a:xfrm>
            <a:off x="2161537" y="967913"/>
            <a:ext cx="1904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Xsuite - </a:t>
            </a:r>
            <a:r>
              <a:rPr lang="fr-FR" sz="2000" b="1" dirty="0" err="1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PyHT</a:t>
            </a:r>
            <a:endParaRPr lang="fr-FR" sz="2000" b="1" dirty="0">
              <a:solidFill>
                <a:srgbClr val="0F124A"/>
              </a:solidFill>
              <a:latin typeface="Segoe UI Black" panose="020F0502020204030204" pitchFamily="34" charset="0"/>
              <a:cs typeface="Segoe UI Black" panose="020F050202020403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287797F-BFC6-F917-C607-30CCE1F59B08}"/>
              </a:ext>
            </a:extLst>
          </p:cNvPr>
          <p:cNvSpPr txBox="1"/>
          <p:nvPr/>
        </p:nvSpPr>
        <p:spPr>
          <a:xfrm>
            <a:off x="8014355" y="966109"/>
            <a:ext cx="18181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PyHEADTAIL</a:t>
            </a:r>
            <a:endParaRPr lang="fr-FR" sz="2000" b="1" dirty="0">
              <a:solidFill>
                <a:srgbClr val="0F124A"/>
              </a:solidFill>
              <a:latin typeface="Segoe UI Black" panose="020F0502020204030204" pitchFamily="34" charset="0"/>
              <a:cs typeface="Segoe UI Black" panose="020F0502020204030204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7F55F4A-B54B-4B9A-13CD-781DB750F95D}"/>
              </a:ext>
            </a:extLst>
          </p:cNvPr>
          <p:cNvSpPr txBox="1"/>
          <p:nvPr/>
        </p:nvSpPr>
        <p:spPr>
          <a:xfrm rot="5400000">
            <a:off x="10209699" y="2451195"/>
            <a:ext cx="2284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sz="1000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executed</a:t>
            </a:r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by </a:t>
            </a:r>
            <a:r>
              <a:rPr lang="fr-FR" sz="1000" b="1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M. </a:t>
            </a:r>
            <a:r>
              <a:rPr lang="fr-FR" sz="1000" b="1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Migliorati</a:t>
            </a:r>
            <a:endParaRPr lang="fr-FR" sz="1000" b="1" i="1" dirty="0">
              <a:solidFill>
                <a:srgbClr val="0F124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C9B45A5-CC5E-C980-C1B3-195BB1E4E2E4}"/>
              </a:ext>
            </a:extLst>
          </p:cNvPr>
          <p:cNvSpPr txBox="1"/>
          <p:nvPr/>
        </p:nvSpPr>
        <p:spPr>
          <a:xfrm rot="5400000">
            <a:off x="4508260" y="2407368"/>
            <a:ext cx="2284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sz="1000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executed</a:t>
            </a:r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by </a:t>
            </a:r>
            <a:r>
              <a:rPr lang="fr-FR" sz="1000" b="1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M. </a:t>
            </a:r>
            <a:r>
              <a:rPr lang="fr-FR" sz="1000" b="1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Migliorati</a:t>
            </a:r>
            <a:endParaRPr lang="fr-FR" sz="1000" b="1" i="1" dirty="0">
              <a:solidFill>
                <a:srgbClr val="0F124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2" name="Picture 2" descr="equation.pdf">
            <a:extLst>
              <a:ext uri="{FF2B5EF4-FFF2-40B4-BE49-F238E27FC236}">
                <a16:creationId xmlns:a16="http://schemas.microsoft.com/office/drawing/2014/main" id="{F0BCA3FA-0FE5-C224-DB88-62E27061B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679" y="5434198"/>
            <a:ext cx="3568097" cy="79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equation.pdf">
            <a:extLst>
              <a:ext uri="{FF2B5EF4-FFF2-40B4-BE49-F238E27FC236}">
                <a16:creationId xmlns:a16="http://schemas.microsoft.com/office/drawing/2014/main" id="{0E1730DF-A39C-1075-4ABB-D4D7062E6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365" y="5585363"/>
            <a:ext cx="1260191" cy="813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F0A1E58D-D3E4-B20C-5F33-DFE4AF418382}"/>
              </a:ext>
            </a:extLst>
          </p:cNvPr>
          <p:cNvSpPr txBox="1"/>
          <p:nvPr/>
        </p:nvSpPr>
        <p:spPr>
          <a:xfrm>
            <a:off x="616800" y="5206660"/>
            <a:ext cx="584234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Sum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of the Fourier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transforms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of the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higher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order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momentas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38356F7A-A00F-4FE9-7F8B-EF7831D0DFB1}"/>
              </a:ext>
            </a:extLst>
          </p:cNvPr>
          <p:cNvSpPr/>
          <p:nvPr/>
        </p:nvSpPr>
        <p:spPr>
          <a:xfrm>
            <a:off x="240214" y="5137382"/>
            <a:ext cx="11674695" cy="1475854"/>
          </a:xfrm>
          <a:prstGeom prst="roundRect">
            <a:avLst/>
          </a:prstGeom>
          <a:noFill/>
          <a:ln>
            <a:solidFill>
              <a:srgbClr val="0F124A"/>
            </a:solidFill>
          </a:ln>
          <a:effectLst>
            <a:outerShdw blurRad="96019" algn="ctr" rotWithShape="0">
              <a:srgbClr val="181E7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11B317A5-3AA7-3389-5A09-72FAF800043D}"/>
              </a:ext>
            </a:extLst>
          </p:cNvPr>
          <p:cNvSpPr txBox="1"/>
          <p:nvPr/>
        </p:nvSpPr>
        <p:spPr>
          <a:xfrm>
            <a:off x="7529596" y="6125413"/>
            <a:ext cx="1805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err="1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Average</a:t>
            </a:r>
            <a:r>
              <a:rPr lang="fr-FR" sz="1000" b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on the </a:t>
            </a:r>
            <a:r>
              <a:rPr lang="fr-FR" sz="1000" b="1" dirty="0" err="1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macroparticles</a:t>
            </a:r>
            <a:endParaRPr lang="fr-FR" sz="1000" b="1" dirty="0">
              <a:solidFill>
                <a:srgbClr val="FFC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8E03C5D3-DF3D-6C3F-CE74-D85D1D49B9CE}"/>
              </a:ext>
            </a:extLst>
          </p:cNvPr>
          <p:cNvSpPr txBox="1"/>
          <p:nvPr/>
        </p:nvSpPr>
        <p:spPr>
          <a:xfrm>
            <a:off x="9882224" y="6109159"/>
            <a:ext cx="1805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rgbClr val="92D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Longitudinal positions relative to the </a:t>
            </a:r>
            <a:r>
              <a:rPr lang="fr-FR" sz="1000" b="1" dirty="0" err="1">
                <a:solidFill>
                  <a:srgbClr val="92D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bunch</a:t>
            </a:r>
            <a:endParaRPr lang="fr-FR" sz="1000" b="1" dirty="0">
              <a:solidFill>
                <a:srgbClr val="92D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0059416-BAF3-ECBC-D327-A0C760249952}"/>
              </a:ext>
            </a:extLst>
          </p:cNvPr>
          <p:cNvSpPr txBox="1"/>
          <p:nvPr/>
        </p:nvSpPr>
        <p:spPr>
          <a:xfrm>
            <a:off x="8923418" y="5325193"/>
            <a:ext cx="973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Horizontal positions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BB88426-2065-92F0-D0AC-586F7D0C4A11}"/>
              </a:ext>
            </a:extLst>
          </p:cNvPr>
          <p:cNvSpPr txBox="1"/>
          <p:nvPr/>
        </p:nvSpPr>
        <p:spPr>
          <a:xfrm>
            <a:off x="6755164" y="5254199"/>
            <a:ext cx="1185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Momentum of </a:t>
            </a:r>
            <a:r>
              <a:rPr lang="fr-FR" sz="1000" b="1" dirty="0" err="1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order</a:t>
            </a:r>
            <a:r>
              <a:rPr lang="fr-FR" sz="1000" b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 at a </a:t>
            </a:r>
            <a:r>
              <a:rPr lang="fr-FR" sz="1000" b="1" dirty="0" err="1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turn</a:t>
            </a:r>
            <a:r>
              <a:rPr lang="fr-FR" sz="1000" b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000" b="1" dirty="0" err="1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</a:t>
            </a:r>
            <a:endParaRPr lang="fr-FR" sz="1000" b="1" dirty="0">
              <a:solidFill>
                <a:srgbClr val="C0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805F41D-AFB9-D6F5-9E34-B264476622A9}"/>
              </a:ext>
            </a:extLst>
          </p:cNvPr>
          <p:cNvSpPr txBox="1"/>
          <p:nvPr/>
        </p:nvSpPr>
        <p:spPr>
          <a:xfrm>
            <a:off x="12169" y="488854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>
                    <a:alpha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F32ED2F1-A96F-268F-D0E0-17E1EE894BDA}"/>
              </a:ext>
            </a:extLst>
          </p:cNvPr>
          <p:cNvSpPr txBox="1"/>
          <p:nvPr/>
        </p:nvSpPr>
        <p:spPr>
          <a:xfrm>
            <a:off x="1503850" y="4682253"/>
            <a:ext cx="820269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00" b="1" dirty="0" err="1">
                <a:solidFill>
                  <a:srgbClr val="C00000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Perfect</a:t>
            </a:r>
            <a:r>
              <a:rPr lang="fr-FR" sz="1500" b="1" dirty="0">
                <a:solidFill>
                  <a:srgbClr val="C00000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agreement </a:t>
            </a:r>
            <a:r>
              <a:rPr lang="fr-FR" sz="15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(Radio </a:t>
            </a:r>
            <a:r>
              <a:rPr lang="fr-FR" sz="1500" b="1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frequency</a:t>
            </a:r>
            <a:r>
              <a:rPr lang="fr-FR" sz="15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b="1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cavities</a:t>
            </a:r>
            <a:r>
              <a:rPr lang="fr-FR" sz="15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 synchrotron radiation + wakes for FCC-</a:t>
            </a:r>
            <a:r>
              <a:rPr lang="fr-FR" sz="1500" b="1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ee</a:t>
            </a:r>
            <a:r>
              <a:rPr lang="fr-FR" sz="15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Z).</a:t>
            </a:r>
          </a:p>
        </p:txBody>
      </p:sp>
      <p:pic>
        <p:nvPicPr>
          <p:cNvPr id="38" name="Image 37" descr="Une image contenant Caractère coloré, capture d’écran, ligne, art&#10;&#10;Description générée automatiquement">
            <a:extLst>
              <a:ext uri="{FF2B5EF4-FFF2-40B4-BE49-F238E27FC236}">
                <a16:creationId xmlns:a16="http://schemas.microsoft.com/office/drawing/2014/main" id="{EDD1017D-EB66-3620-9909-34D96F74068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87"/>
          <a:stretch/>
        </p:blipFill>
        <p:spPr>
          <a:xfrm>
            <a:off x="579012" y="5645585"/>
            <a:ext cx="1297372" cy="768159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88BE4185-20DB-738C-1161-0CFEC96B009B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573" t="9836" r="1815" b="12640"/>
          <a:stretch/>
        </p:blipFill>
        <p:spPr>
          <a:xfrm>
            <a:off x="2952741" y="5638080"/>
            <a:ext cx="1095437" cy="670520"/>
          </a:xfrm>
          <a:prstGeom prst="rect">
            <a:avLst/>
          </a:prstGeom>
        </p:spPr>
      </p:pic>
      <p:pic>
        <p:nvPicPr>
          <p:cNvPr id="1028" name="Picture 4" descr="equation.pdf">
            <a:extLst>
              <a:ext uri="{FF2B5EF4-FFF2-40B4-BE49-F238E27FC236}">
                <a16:creationId xmlns:a16="http://schemas.microsoft.com/office/drawing/2014/main" id="{F38EB327-72CD-BF88-21C0-E163D1317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226" y="5655716"/>
            <a:ext cx="692276" cy="36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quation.pdf">
            <a:extLst>
              <a:ext uri="{FF2B5EF4-FFF2-40B4-BE49-F238E27FC236}">
                <a16:creationId xmlns:a16="http://schemas.microsoft.com/office/drawing/2014/main" id="{E3462939-A24E-36BF-AAE0-5F1C68F6C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301" y="6147719"/>
            <a:ext cx="779253" cy="12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5C26FBFD-47BB-0AF9-57A5-FD4B9AE42602}"/>
              </a:ext>
            </a:extLst>
          </p:cNvPr>
          <p:cNvSpPr/>
          <p:nvPr/>
        </p:nvSpPr>
        <p:spPr>
          <a:xfrm>
            <a:off x="4178931" y="61591"/>
            <a:ext cx="322576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TITRE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403402E-1B5E-6845-F213-A330C1FEAAAE}"/>
              </a:ext>
            </a:extLst>
          </p:cNvPr>
          <p:cNvSpPr/>
          <p:nvPr/>
        </p:nvSpPr>
        <p:spPr>
          <a:xfrm>
            <a:off x="890916" y="565138"/>
            <a:ext cx="3225761" cy="300528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35390077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43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ignalisation droite 31">
            <a:extLst>
              <a:ext uri="{FF2B5EF4-FFF2-40B4-BE49-F238E27FC236}">
                <a16:creationId xmlns:a16="http://schemas.microsoft.com/office/drawing/2014/main" id="{92674AB0-E465-2365-6CFB-6D039D40FD72}"/>
              </a:ext>
            </a:extLst>
          </p:cNvPr>
          <p:cNvSpPr/>
          <p:nvPr/>
        </p:nvSpPr>
        <p:spPr>
          <a:xfrm>
            <a:off x="-42371" y="451714"/>
            <a:ext cx="2101286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E7DB27C4-6FB1-A950-7586-675A4D1015FD}"/>
              </a:ext>
            </a:extLst>
          </p:cNvPr>
          <p:cNvSpPr/>
          <p:nvPr/>
        </p:nvSpPr>
        <p:spPr>
          <a:xfrm>
            <a:off x="-42371" y="458239"/>
            <a:ext cx="2024089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E1F53DA8-D403-497A-1710-0B421B547AD0}"/>
              </a:ext>
            </a:extLst>
          </p:cNvPr>
          <p:cNvSpPr/>
          <p:nvPr/>
        </p:nvSpPr>
        <p:spPr>
          <a:xfrm>
            <a:off x="-42370" y="458961"/>
            <a:ext cx="1933254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680BED06-D9E2-0229-122F-D405029000F7}"/>
              </a:ext>
            </a:extLst>
          </p:cNvPr>
          <p:cNvSpPr/>
          <p:nvPr/>
        </p:nvSpPr>
        <p:spPr>
          <a:xfrm>
            <a:off x="-42370" y="465407"/>
            <a:ext cx="1848846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B4A7CE14-D717-AA63-052F-FF6A234BAF3C}"/>
              </a:ext>
            </a:extLst>
          </p:cNvPr>
          <p:cNvSpPr/>
          <p:nvPr/>
        </p:nvSpPr>
        <p:spPr>
          <a:xfrm>
            <a:off x="-42369" y="465407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FC512E6D-0F17-867D-19D9-2EE4895BF5C6}"/>
              </a:ext>
            </a:extLst>
          </p:cNvPr>
          <p:cNvSpPr txBox="1"/>
          <p:nvPr/>
        </p:nvSpPr>
        <p:spPr>
          <a:xfrm>
            <a:off x="12169" y="488854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C6E85A0-ABFF-6558-7B5B-3E4529061647}"/>
              </a:ext>
            </a:extLst>
          </p:cNvPr>
          <p:cNvSpPr txBox="1"/>
          <p:nvPr/>
        </p:nvSpPr>
        <p:spPr>
          <a:xfrm>
            <a:off x="-50346" y="1244098"/>
            <a:ext cx="924073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linear algebra on a one turn matrix that represents a system, applied on discretized longitudinal phase space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C09254B-1A78-0D33-C4BB-88B8E5D5B098}"/>
              </a:ext>
            </a:extLst>
          </p:cNvPr>
          <p:cNvSpPr/>
          <p:nvPr/>
        </p:nvSpPr>
        <p:spPr>
          <a:xfrm>
            <a:off x="297926" y="1908787"/>
            <a:ext cx="11596149" cy="46310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39BBE70-A2F1-673D-E1AB-8D8955810804}"/>
              </a:ext>
            </a:extLst>
          </p:cNvPr>
          <p:cNvSpPr/>
          <p:nvPr/>
        </p:nvSpPr>
        <p:spPr>
          <a:xfrm>
            <a:off x="297925" y="1911131"/>
            <a:ext cx="11596149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Linearized coherent flat beam-beam kick</a:t>
            </a:r>
          </a:p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(from Bassetti – Erskine formula)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74D4BCB-0D71-9D77-D88F-2718AF45F3F4}"/>
              </a:ext>
            </a:extLst>
          </p:cNvPr>
          <p:cNvSpPr txBox="1"/>
          <p:nvPr/>
        </p:nvSpPr>
        <p:spPr>
          <a:xfrm rot="5400000">
            <a:off x="11006587" y="2693412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Matrix elements example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4C156CAB-0971-582F-083A-7C806154F433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42371" y="987307"/>
            <a:ext cx="3113444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BDA92CF-6DAA-FFD1-F8EF-1E800E8E6765}"/>
              </a:ext>
            </a:extLst>
          </p:cNvPr>
          <p:cNvSpPr txBox="1"/>
          <p:nvPr/>
        </p:nvSpPr>
        <p:spPr>
          <a:xfrm>
            <a:off x="12169" y="6578716"/>
            <a:ext cx="64038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[4] K. HIRATA,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Nuclear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Instruments and </a:t>
            </a:r>
            <a:r>
              <a:rPr lang="fr-FR" sz="1000" i="1" dirty="0">
                <a:solidFill>
                  <a:srgbClr val="ED7D31">
                    <a:lumMod val="60000"/>
                    <a:lumOff val="40000"/>
                  </a:srgb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ethods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in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Physics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</a:t>
            </a: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Research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60000"/>
                    <a:lumOff val="40000"/>
                  </a:srgbClr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A269, 7-22 (1988)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9C24A97-4935-494B-8BF4-818085471B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0072" y="4434273"/>
            <a:ext cx="3332841" cy="199375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43794B6-EA35-EB8C-FFD6-75562AB247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40747" y="2468811"/>
            <a:ext cx="3312651" cy="192512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952192B-F8BF-D4C5-6312-3EE80962208E}"/>
              </a:ext>
            </a:extLst>
          </p:cNvPr>
          <p:cNvSpPr/>
          <p:nvPr/>
        </p:nvSpPr>
        <p:spPr>
          <a:xfrm>
            <a:off x="4242287" y="2351133"/>
            <a:ext cx="3688409" cy="4028600"/>
          </a:xfrm>
          <a:prstGeom prst="rect">
            <a:avLst/>
          </a:prstGeom>
          <a:solidFill>
            <a:srgbClr val="C00000">
              <a:alpha val="3975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BETTER PLOT OF THIS IN THE BACKUP SLIDES</a:t>
            </a:r>
          </a:p>
          <a:p>
            <a:pPr algn="ctr"/>
            <a:r>
              <a:rPr lang="fr-FR" sz="3000" b="1" dirty="0"/>
              <a:t>+</a:t>
            </a:r>
          </a:p>
          <a:p>
            <a:pPr algn="ctr"/>
            <a:r>
              <a:rPr lang="fr-FR" sz="3000" b="1" dirty="0"/>
              <a:t>ANALYTIC FORCE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04D21D4-1C85-679A-2273-7C43A22835F1}"/>
              </a:ext>
            </a:extLst>
          </p:cNvPr>
          <p:cNvSpPr txBox="1"/>
          <p:nvPr/>
        </p:nvSpPr>
        <p:spPr>
          <a:xfrm>
            <a:off x="1608553" y="3130118"/>
            <a:ext cx="1821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NEXT PUT THE WEIRD COIUPLING THAT COULD BE SECOND ORDER AND SEE WITH HIRATA MAYBE</a:t>
            </a:r>
          </a:p>
        </p:txBody>
      </p:sp>
    </p:spTree>
    <p:extLst>
      <p:ext uri="{BB962C8B-B14F-4D97-AF65-F5344CB8AC3E}">
        <p14:creationId xmlns:p14="http://schemas.microsoft.com/office/powerpoint/2010/main" val="20088191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9E4A192-A7D7-88A1-A3D7-1D7091D69362}"/>
              </a:ext>
            </a:extLst>
          </p:cNvPr>
          <p:cNvSpPr/>
          <p:nvPr/>
        </p:nvSpPr>
        <p:spPr>
          <a:xfrm>
            <a:off x="177971" y="1116465"/>
            <a:ext cx="9641089" cy="825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B1A07E1-63BB-AF96-661A-5CA9E2BD64CC}"/>
              </a:ext>
            </a:extLst>
          </p:cNvPr>
          <p:cNvSpPr/>
          <p:nvPr/>
        </p:nvSpPr>
        <p:spPr>
          <a:xfrm rot="5400000">
            <a:off x="7038973" y="3792548"/>
            <a:ext cx="5458398" cy="10177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A36892-27CA-50ED-9DB1-8CA390B69518}"/>
              </a:ext>
            </a:extLst>
          </p:cNvPr>
          <p:cNvSpPr/>
          <p:nvPr/>
        </p:nvSpPr>
        <p:spPr>
          <a:xfrm>
            <a:off x="9770612" y="2465220"/>
            <a:ext cx="2145366" cy="2678458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C84C5AE-73AC-A195-1EE6-D5735BCC8DE2}"/>
              </a:ext>
            </a:extLst>
          </p:cNvPr>
          <p:cNvSpPr txBox="1"/>
          <p:nvPr/>
        </p:nvSpPr>
        <p:spPr>
          <a:xfrm>
            <a:off x="9794836" y="2552714"/>
            <a:ext cx="206967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 interactions with </a:t>
            </a:r>
            <a:r>
              <a:rPr lang="en-GB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wakefield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contributions</a:t>
            </a:r>
          </a:p>
        </p:txBody>
      </p:sp>
      <p:pic>
        <p:nvPicPr>
          <p:cNvPr id="11" name="Image 10" descr="Une image contenant texte, capture d’écran, Police, Tracé&#10;&#10;Description générée automatiquement">
            <a:extLst>
              <a:ext uri="{FF2B5EF4-FFF2-40B4-BE49-F238E27FC236}">
                <a16:creationId xmlns:a16="http://schemas.microsoft.com/office/drawing/2014/main" id="{CBF7163D-C787-EBC9-C82D-699CFC669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7524" y="3407409"/>
            <a:ext cx="1799990" cy="1578804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24C1673-C476-C002-C9E1-71EB263882EF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oliennummernplatzhalter 4">
            <a:extLst>
              <a:ext uri="{FF2B5EF4-FFF2-40B4-BE49-F238E27FC236}">
                <a16:creationId xmlns:a16="http://schemas.microsoft.com/office/drawing/2014/main" id="{F92570A2-5F0C-954A-A22D-4E9FA60F56E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44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28" name="Image 2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33F7EB78-0EE7-58D8-2018-F08B6CE510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29" name="Picture 2" descr="IJCLab (@IJCLab) / X">
            <a:extLst>
              <a:ext uri="{FF2B5EF4-FFF2-40B4-BE49-F238E27FC236}">
                <a16:creationId xmlns:a16="http://schemas.microsoft.com/office/drawing/2014/main" id="{C03E2380-058F-9E35-3654-CC2608946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En Vues">
            <a:extLst>
              <a:ext uri="{FF2B5EF4-FFF2-40B4-BE49-F238E27FC236}">
                <a16:creationId xmlns:a16="http://schemas.microsoft.com/office/drawing/2014/main" id="{793E305D-A91B-61E4-54C1-4FE45CBBB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feld 2">
            <a:extLst>
              <a:ext uri="{FF2B5EF4-FFF2-40B4-BE49-F238E27FC236}">
                <a16:creationId xmlns:a16="http://schemas.microsoft.com/office/drawing/2014/main" id="{FCA86AF8-A9DA-1780-91B8-4107A19EF4ED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0CAF4781-F0F3-72E6-5D4B-8DB8C27C7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4C029EE6-1AB7-061C-F187-B61BA8A05434}"/>
              </a:ext>
            </a:extLst>
          </p:cNvPr>
          <p:cNvSpPr/>
          <p:nvPr/>
        </p:nvSpPr>
        <p:spPr>
          <a:xfrm>
            <a:off x="-42371" y="457770"/>
            <a:ext cx="3536469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7A683A53-95B8-908B-649B-ADDA591D77DD}"/>
              </a:ext>
            </a:extLst>
          </p:cNvPr>
          <p:cNvSpPr/>
          <p:nvPr/>
        </p:nvSpPr>
        <p:spPr>
          <a:xfrm>
            <a:off x="-42370" y="458239"/>
            <a:ext cx="3422716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DE516273-BEE1-9349-3133-11037537D39B}"/>
              </a:ext>
            </a:extLst>
          </p:cNvPr>
          <p:cNvSpPr/>
          <p:nvPr/>
        </p:nvSpPr>
        <p:spPr>
          <a:xfrm>
            <a:off x="-42371" y="458961"/>
            <a:ext cx="3300299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5D7FA1DF-C68C-D226-56BA-75C0901A06FE}"/>
              </a:ext>
            </a:extLst>
          </p:cNvPr>
          <p:cNvSpPr/>
          <p:nvPr/>
        </p:nvSpPr>
        <p:spPr>
          <a:xfrm>
            <a:off x="-42370" y="459351"/>
            <a:ext cx="3179186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alisation droite 36">
            <a:extLst>
              <a:ext uri="{FF2B5EF4-FFF2-40B4-BE49-F238E27FC236}">
                <a16:creationId xmlns:a16="http://schemas.microsoft.com/office/drawing/2014/main" id="{63E6BED2-6A63-A7B0-75DF-A3FC92D60CA6}"/>
              </a:ext>
            </a:extLst>
          </p:cNvPr>
          <p:cNvSpPr/>
          <p:nvPr/>
        </p:nvSpPr>
        <p:spPr>
          <a:xfrm>
            <a:off x="-42369" y="459351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D675EAB9-1A9B-6F5E-F5CC-5C63E9152926}"/>
              </a:ext>
            </a:extLst>
          </p:cNvPr>
          <p:cNvSpPr txBox="1"/>
          <p:nvPr/>
        </p:nvSpPr>
        <p:spPr>
          <a:xfrm>
            <a:off x="12169" y="482798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33096253-1183-B38D-7D5C-753C8236D1FA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67A30B4-FA18-C2B4-B23B-8D84DE685E70}"/>
              </a:ext>
            </a:extLst>
          </p:cNvPr>
          <p:cNvSpPr txBox="1"/>
          <p:nvPr/>
        </p:nvSpPr>
        <p:spPr>
          <a:xfrm>
            <a:off x="1744141" y="490234"/>
            <a:ext cx="120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Overview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3F1DA66-5D67-6520-F22C-2D2EDF5F8451}"/>
              </a:ext>
            </a:extLst>
          </p:cNvPr>
          <p:cNvSpPr/>
          <p:nvPr/>
        </p:nvSpPr>
        <p:spPr>
          <a:xfrm>
            <a:off x="177971" y="6494663"/>
            <a:ext cx="9641089" cy="825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190A6841-B38F-044A-F443-21E08E06E41F}"/>
              </a:ext>
            </a:extLst>
          </p:cNvPr>
          <p:cNvSpPr txBox="1"/>
          <p:nvPr/>
        </p:nvSpPr>
        <p:spPr>
          <a:xfrm>
            <a:off x="257659" y="1164095"/>
            <a:ext cx="19740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Transverse wakefields</a:t>
            </a:r>
          </a:p>
        </p:txBody>
      </p:sp>
      <p:pic>
        <p:nvPicPr>
          <p:cNvPr id="49" name="Image 48" descr="Une image contenant ligne, diagramme, Tracé, capture d’écran&#10;&#10;Description générée automatiquement">
            <a:extLst>
              <a:ext uri="{FF2B5EF4-FFF2-40B4-BE49-F238E27FC236}">
                <a16:creationId xmlns:a16="http://schemas.microsoft.com/office/drawing/2014/main" id="{DF78D6F6-0153-A5E6-6FE8-4EE4658A71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338" y="1419233"/>
            <a:ext cx="1649401" cy="659760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427CA41-ED6D-6388-9C56-8177C812E250}"/>
              </a:ext>
            </a:extLst>
          </p:cNvPr>
          <p:cNvSpPr txBox="1"/>
          <p:nvPr/>
        </p:nvSpPr>
        <p:spPr>
          <a:xfrm>
            <a:off x="2270541" y="1153633"/>
            <a:ext cx="24115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Longitudinal wakefields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03DA6BF-C925-87A5-30F9-E1889BFB7CC1}"/>
              </a:ext>
            </a:extLst>
          </p:cNvPr>
          <p:cNvSpPr/>
          <p:nvPr/>
        </p:nvSpPr>
        <p:spPr>
          <a:xfrm>
            <a:off x="2429151" y="1145061"/>
            <a:ext cx="2115740" cy="990686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52" name="Immagine 39">
            <a:extLst>
              <a:ext uri="{FF2B5EF4-FFF2-40B4-BE49-F238E27FC236}">
                <a16:creationId xmlns:a16="http://schemas.microsoft.com/office/drawing/2014/main" id="{775CF75E-EC73-5079-E889-CB937077354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/>
        </p:blipFill>
        <p:spPr>
          <a:xfrm>
            <a:off x="2564757" y="1505394"/>
            <a:ext cx="907423" cy="568257"/>
          </a:xfrm>
          <a:prstGeom prst="rect">
            <a:avLst/>
          </a:prstGeom>
          <a:ln w="0">
            <a:noFill/>
          </a:ln>
        </p:spPr>
      </p:pic>
      <p:pic>
        <p:nvPicPr>
          <p:cNvPr id="53" name="Immagine 41">
            <a:extLst>
              <a:ext uri="{FF2B5EF4-FFF2-40B4-BE49-F238E27FC236}">
                <a16:creationId xmlns:a16="http://schemas.microsoft.com/office/drawing/2014/main" id="{0A2C2264-82AD-1CF9-D6D7-A24580E1F3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/>
        </p:blipFill>
        <p:spPr>
          <a:xfrm>
            <a:off x="3472180" y="1499240"/>
            <a:ext cx="907423" cy="577286"/>
          </a:xfrm>
          <a:prstGeom prst="rect">
            <a:avLst/>
          </a:prstGeom>
          <a:ln w="0">
            <a:noFill/>
          </a:ln>
        </p:spPr>
      </p:pic>
      <p:sp>
        <p:nvSpPr>
          <p:cNvPr id="54" name="ZoneTexte 53">
            <a:extLst>
              <a:ext uri="{FF2B5EF4-FFF2-40B4-BE49-F238E27FC236}">
                <a16:creationId xmlns:a16="http://schemas.microsoft.com/office/drawing/2014/main" id="{5326C50C-4113-7B32-E122-6EDB536EAF0A}"/>
              </a:ext>
            </a:extLst>
          </p:cNvPr>
          <p:cNvSpPr txBox="1"/>
          <p:nvPr/>
        </p:nvSpPr>
        <p:spPr>
          <a:xfrm>
            <a:off x="6720429" y="1180318"/>
            <a:ext cx="24115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Slice Analysis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5B10799-B39D-6489-8D9A-CFFFF544B5CC}"/>
              </a:ext>
            </a:extLst>
          </p:cNvPr>
          <p:cNvSpPr/>
          <p:nvPr/>
        </p:nvSpPr>
        <p:spPr>
          <a:xfrm>
            <a:off x="6863818" y="1145061"/>
            <a:ext cx="2115740" cy="990686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56" name="Image 55">
            <a:extLst>
              <a:ext uri="{FF2B5EF4-FFF2-40B4-BE49-F238E27FC236}">
                <a16:creationId xmlns:a16="http://schemas.microsoft.com/office/drawing/2014/main" id="{39578236-C329-0B23-648A-68DB841E72F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38291" y="1496961"/>
            <a:ext cx="751238" cy="563836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75F465D0-8AFC-F08C-EDBB-2E9430E3D64B}"/>
              </a:ext>
            </a:extLst>
          </p:cNvPr>
          <p:cNvSpPr/>
          <p:nvPr/>
        </p:nvSpPr>
        <p:spPr>
          <a:xfrm>
            <a:off x="4652720" y="1145061"/>
            <a:ext cx="2115740" cy="990686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ADAC0173-8C0E-6E28-704D-55BBB0EC2E02}"/>
              </a:ext>
            </a:extLst>
          </p:cNvPr>
          <p:cNvSpPr txBox="1"/>
          <p:nvPr/>
        </p:nvSpPr>
        <p:spPr>
          <a:xfrm>
            <a:off x="4511995" y="1145061"/>
            <a:ext cx="24115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Synchrotron radiation</a:t>
            </a:r>
          </a:p>
        </p:txBody>
      </p:sp>
      <p:pic>
        <p:nvPicPr>
          <p:cNvPr id="59" name="Image 58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6EB702A9-EBA8-4902-5B01-4013CC2589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75764" y="1444077"/>
            <a:ext cx="621622" cy="610071"/>
          </a:xfrm>
          <a:prstGeom prst="rect">
            <a:avLst/>
          </a:prstGeom>
        </p:spPr>
      </p:pic>
      <p:sp>
        <p:nvSpPr>
          <p:cNvPr id="61" name="ZoneTexte 60">
            <a:extLst>
              <a:ext uri="{FF2B5EF4-FFF2-40B4-BE49-F238E27FC236}">
                <a16:creationId xmlns:a16="http://schemas.microsoft.com/office/drawing/2014/main" id="{A6D9F26E-7D1B-EB9A-0BBA-888FF3572606}"/>
              </a:ext>
            </a:extLst>
          </p:cNvPr>
          <p:cNvSpPr txBox="1"/>
          <p:nvPr/>
        </p:nvSpPr>
        <p:spPr>
          <a:xfrm>
            <a:off x="257659" y="5569397"/>
            <a:ext cx="19740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Round beam collision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DCC264DF-1F35-70E4-F92A-F88766CB5237}"/>
              </a:ext>
            </a:extLst>
          </p:cNvPr>
          <p:cNvSpPr txBox="1"/>
          <p:nvPr/>
        </p:nvSpPr>
        <p:spPr>
          <a:xfrm>
            <a:off x="2166580" y="5565611"/>
            <a:ext cx="26588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 w/o hourglass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EACEB418-551F-961E-6FFC-17C3F581B11B}"/>
              </a:ext>
            </a:extLst>
          </p:cNvPr>
          <p:cNvSpPr txBox="1"/>
          <p:nvPr/>
        </p:nvSpPr>
        <p:spPr>
          <a:xfrm>
            <a:off x="6592273" y="5594293"/>
            <a:ext cx="26588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Crossing angle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4559723-CEC4-E854-2B2E-9C8FD532BC84}"/>
              </a:ext>
            </a:extLst>
          </p:cNvPr>
          <p:cNvSpPr/>
          <p:nvPr/>
        </p:nvSpPr>
        <p:spPr>
          <a:xfrm>
            <a:off x="197169" y="1140552"/>
            <a:ext cx="2115740" cy="990686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16E56F6-7D45-975A-B5A7-5E01B42AF12E}"/>
              </a:ext>
            </a:extLst>
          </p:cNvPr>
          <p:cNvSpPr/>
          <p:nvPr/>
        </p:nvSpPr>
        <p:spPr>
          <a:xfrm>
            <a:off x="197169" y="5557931"/>
            <a:ext cx="2115740" cy="990686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A906B5C-E8A2-CE71-3BAF-9FC511214BE3}"/>
              </a:ext>
            </a:extLst>
          </p:cNvPr>
          <p:cNvSpPr/>
          <p:nvPr/>
        </p:nvSpPr>
        <p:spPr>
          <a:xfrm>
            <a:off x="2429151" y="5557931"/>
            <a:ext cx="2115740" cy="990686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12DEDAA-2599-78DC-8384-87931A327422}"/>
              </a:ext>
            </a:extLst>
          </p:cNvPr>
          <p:cNvSpPr/>
          <p:nvPr/>
        </p:nvSpPr>
        <p:spPr>
          <a:xfrm>
            <a:off x="4675740" y="5560313"/>
            <a:ext cx="2115740" cy="990686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508C8DE-258B-B193-D78D-BD891E90C33B}"/>
              </a:ext>
            </a:extLst>
          </p:cNvPr>
          <p:cNvSpPr/>
          <p:nvPr/>
        </p:nvSpPr>
        <p:spPr>
          <a:xfrm>
            <a:off x="6922329" y="5565611"/>
            <a:ext cx="2115740" cy="990686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10EB8186-D620-CD31-EA13-B332F3618AD2}"/>
              </a:ext>
            </a:extLst>
          </p:cNvPr>
          <p:cNvSpPr txBox="1"/>
          <p:nvPr/>
        </p:nvSpPr>
        <p:spPr>
          <a:xfrm>
            <a:off x="4388334" y="5579952"/>
            <a:ext cx="265883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Flat beam w hourglass</a:t>
            </a:r>
          </a:p>
        </p:txBody>
      </p:sp>
      <p:pic>
        <p:nvPicPr>
          <p:cNvPr id="75" name="Graphique 74" descr="Badge point d’interrogation contour">
            <a:extLst>
              <a:ext uri="{FF2B5EF4-FFF2-40B4-BE49-F238E27FC236}">
                <a16:creationId xmlns:a16="http://schemas.microsoft.com/office/drawing/2014/main" id="{10BB6A14-A01B-8077-E6C9-6BA48D8BC7B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819059" y="3239078"/>
            <a:ext cx="1871778" cy="1871778"/>
          </a:xfrm>
          <a:prstGeom prst="rect">
            <a:avLst/>
          </a:prstGeom>
        </p:spPr>
      </p:pic>
      <p:pic>
        <p:nvPicPr>
          <p:cNvPr id="77" name="Image 76" descr="Une image contenant texte, capture d’écran, Tracé, diagramme&#10;&#10;Description générée automatiquement">
            <a:extLst>
              <a:ext uri="{FF2B5EF4-FFF2-40B4-BE49-F238E27FC236}">
                <a16:creationId xmlns:a16="http://schemas.microsoft.com/office/drawing/2014/main" id="{FFA42D2A-8BC4-46DC-9CDF-1195419813A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8960" y="5867752"/>
            <a:ext cx="703174" cy="598315"/>
          </a:xfrm>
          <a:prstGeom prst="rect">
            <a:avLst/>
          </a:prstGeom>
        </p:spPr>
      </p:pic>
      <p:pic>
        <p:nvPicPr>
          <p:cNvPr id="79" name="Image 78" descr="Une image contenant texte, capture d’écran, diagramme, ligne&#10;&#10;Description générée automatiquement">
            <a:extLst>
              <a:ext uri="{FF2B5EF4-FFF2-40B4-BE49-F238E27FC236}">
                <a16:creationId xmlns:a16="http://schemas.microsoft.com/office/drawing/2014/main" id="{195A63CD-C9CB-8296-8C30-BF9244027CA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273803" y="5857944"/>
            <a:ext cx="706303" cy="608123"/>
          </a:xfrm>
          <a:prstGeom prst="rect">
            <a:avLst/>
          </a:prstGeom>
        </p:spPr>
      </p:pic>
      <p:pic>
        <p:nvPicPr>
          <p:cNvPr id="81" name="Image 80" descr="Une image contenant capture d’écran, texte, Tracé, diagramme&#10;&#10;Description générée automatiquement">
            <a:extLst>
              <a:ext uri="{FF2B5EF4-FFF2-40B4-BE49-F238E27FC236}">
                <a16:creationId xmlns:a16="http://schemas.microsoft.com/office/drawing/2014/main" id="{E52C8664-CF55-99CC-A4D4-2EC56A43E78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994682" y="5911982"/>
            <a:ext cx="663912" cy="570340"/>
          </a:xfrm>
          <a:prstGeom prst="rect">
            <a:avLst/>
          </a:prstGeom>
        </p:spPr>
      </p:pic>
      <p:pic>
        <p:nvPicPr>
          <p:cNvPr id="83" name="Image 82" descr="Une image contenant texte, capture d’écran, Police, Tracé&#10;&#10;Description générée automatiquement">
            <a:extLst>
              <a:ext uri="{FF2B5EF4-FFF2-40B4-BE49-F238E27FC236}">
                <a16:creationId xmlns:a16="http://schemas.microsoft.com/office/drawing/2014/main" id="{36F3EA59-FD3F-6DD5-2806-F92D9E7F8A1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733610" y="5888776"/>
            <a:ext cx="624519" cy="569454"/>
          </a:xfrm>
          <a:prstGeom prst="rect">
            <a:avLst/>
          </a:prstGeom>
        </p:spPr>
      </p:pic>
      <p:pic>
        <p:nvPicPr>
          <p:cNvPr id="85" name="Image 84" descr="Une image contenant texte, capture d’écran, Tracé, diagramme&#10;&#10;Description générée automatiquement">
            <a:extLst>
              <a:ext uri="{FF2B5EF4-FFF2-40B4-BE49-F238E27FC236}">
                <a16:creationId xmlns:a16="http://schemas.microsoft.com/office/drawing/2014/main" id="{254BAADA-D938-E880-8F7C-CA396DA82F1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794892" y="5918997"/>
            <a:ext cx="634008" cy="545444"/>
          </a:xfrm>
          <a:prstGeom prst="rect">
            <a:avLst/>
          </a:prstGeom>
        </p:spPr>
      </p:pic>
      <p:pic>
        <p:nvPicPr>
          <p:cNvPr id="87" name="Image 86" descr="Une image contenant texte, capture d’écran, Tracé, ligne&#10;&#10;Description générée automatiquement">
            <a:extLst>
              <a:ext uri="{FF2B5EF4-FFF2-40B4-BE49-F238E27FC236}">
                <a16:creationId xmlns:a16="http://schemas.microsoft.com/office/drawing/2014/main" id="{BBD4320A-81B1-F0BA-E173-7C2A21AB6A5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552981" y="5896456"/>
            <a:ext cx="662562" cy="598305"/>
          </a:xfrm>
          <a:prstGeom prst="rect">
            <a:avLst/>
          </a:prstGeom>
        </p:spPr>
      </p:pic>
      <p:sp>
        <p:nvSpPr>
          <p:cNvPr id="94" name="Rectangle 93">
            <a:extLst>
              <a:ext uri="{FF2B5EF4-FFF2-40B4-BE49-F238E27FC236}">
                <a16:creationId xmlns:a16="http://schemas.microsoft.com/office/drawing/2014/main" id="{38FF819F-FF4B-45A5-E3DF-3C17FF4BE330}"/>
              </a:ext>
            </a:extLst>
          </p:cNvPr>
          <p:cNvSpPr/>
          <p:nvPr/>
        </p:nvSpPr>
        <p:spPr>
          <a:xfrm>
            <a:off x="239089" y="5637001"/>
            <a:ext cx="2014777" cy="832546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73F977DA-3A45-2AAC-3B5D-6A4CFA696C68}"/>
              </a:ext>
            </a:extLst>
          </p:cNvPr>
          <p:cNvSpPr/>
          <p:nvPr/>
        </p:nvSpPr>
        <p:spPr>
          <a:xfrm>
            <a:off x="2473615" y="5610024"/>
            <a:ext cx="2014777" cy="832546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D270BBA-F80F-4912-4E80-27755C7CB100}"/>
              </a:ext>
            </a:extLst>
          </p:cNvPr>
          <p:cNvSpPr/>
          <p:nvPr/>
        </p:nvSpPr>
        <p:spPr>
          <a:xfrm>
            <a:off x="4739120" y="5616325"/>
            <a:ext cx="2014777" cy="832546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2FDDFE9E-16FA-3C01-84E7-2C3D8895CB8B}"/>
              </a:ext>
            </a:extLst>
          </p:cNvPr>
          <p:cNvSpPr/>
          <p:nvPr/>
        </p:nvSpPr>
        <p:spPr>
          <a:xfrm>
            <a:off x="6972810" y="5626230"/>
            <a:ext cx="2014777" cy="832546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2FC478F-453D-002D-8EE1-6A4B6D8BCC9E}"/>
              </a:ext>
            </a:extLst>
          </p:cNvPr>
          <p:cNvSpPr/>
          <p:nvPr/>
        </p:nvSpPr>
        <p:spPr>
          <a:xfrm>
            <a:off x="410186" y="1014269"/>
            <a:ext cx="9457321" cy="5462177"/>
          </a:xfrm>
          <a:prstGeom prst="rect">
            <a:avLst/>
          </a:prstGeom>
          <a:solidFill>
            <a:srgbClr val="C00000">
              <a:alpha val="70009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000" b="1" dirty="0"/>
              <a:t>SLIDE ON SLICE ANALYSIS WHEN HTC SUPPORT FIXES THE SERVICE</a:t>
            </a:r>
          </a:p>
          <a:p>
            <a:pPr algn="ctr"/>
            <a:endParaRPr lang="fr-FR" sz="3000" b="1" dirty="0"/>
          </a:p>
          <a:p>
            <a:pPr algn="ctr"/>
            <a:endParaRPr lang="fr-FR" sz="3000" b="1" dirty="0"/>
          </a:p>
          <a:p>
            <a:pPr algn="ctr"/>
            <a:endParaRPr lang="fr-FR" sz="3000" b="1" dirty="0"/>
          </a:p>
          <a:p>
            <a:pPr algn="ctr"/>
            <a:endParaRPr lang="fr-FR" sz="3000" b="1" dirty="0"/>
          </a:p>
          <a:p>
            <a:pPr algn="ctr"/>
            <a:endParaRPr lang="fr-FR" sz="3000" b="1" dirty="0"/>
          </a:p>
          <a:p>
            <a:pPr algn="ctr"/>
            <a:endParaRPr lang="fr-FR" sz="3000" b="1" dirty="0"/>
          </a:p>
          <a:p>
            <a:pPr algn="ctr"/>
            <a:endParaRPr lang="fr-FR" sz="3000" b="1" dirty="0"/>
          </a:p>
          <a:p>
            <a:pPr algn="ctr"/>
            <a:endParaRPr lang="fr-FR" sz="3000" b="1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7CEA4C9-E297-51BB-1D52-A13B1F983DC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73614" y="2517051"/>
            <a:ext cx="5046570" cy="378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9319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45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ignalisation droite 31">
            <a:extLst>
              <a:ext uri="{FF2B5EF4-FFF2-40B4-BE49-F238E27FC236}">
                <a16:creationId xmlns:a16="http://schemas.microsoft.com/office/drawing/2014/main" id="{92674AB0-E465-2365-6CFB-6D039D40FD72}"/>
              </a:ext>
            </a:extLst>
          </p:cNvPr>
          <p:cNvSpPr/>
          <p:nvPr/>
        </p:nvSpPr>
        <p:spPr>
          <a:xfrm>
            <a:off x="-42372" y="451714"/>
            <a:ext cx="4937833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E7DB27C4-6FB1-A950-7586-675A4D1015FD}"/>
              </a:ext>
            </a:extLst>
          </p:cNvPr>
          <p:cNvSpPr/>
          <p:nvPr/>
        </p:nvSpPr>
        <p:spPr>
          <a:xfrm>
            <a:off x="-42371" y="452967"/>
            <a:ext cx="4850748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E1F53DA8-D403-497A-1710-0B421B547AD0}"/>
              </a:ext>
            </a:extLst>
          </p:cNvPr>
          <p:cNvSpPr/>
          <p:nvPr/>
        </p:nvSpPr>
        <p:spPr>
          <a:xfrm>
            <a:off x="-42370" y="452741"/>
            <a:ext cx="476988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680BED06-D9E2-0229-122F-D405029000F7}"/>
              </a:ext>
            </a:extLst>
          </p:cNvPr>
          <p:cNvSpPr/>
          <p:nvPr/>
        </p:nvSpPr>
        <p:spPr>
          <a:xfrm>
            <a:off x="-42371" y="459187"/>
            <a:ext cx="4682795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B4A7CE14-D717-AA63-052F-FF6A234BAF3C}"/>
              </a:ext>
            </a:extLst>
          </p:cNvPr>
          <p:cNvSpPr/>
          <p:nvPr/>
        </p:nvSpPr>
        <p:spPr>
          <a:xfrm>
            <a:off x="-42369" y="465407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307D7B-B135-DCCF-F89A-1B7ACB7892B8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ABA402-5713-F698-585B-0272E4FB2A56}"/>
              </a:ext>
            </a:extLst>
          </p:cNvPr>
          <p:cNvSpPr txBox="1"/>
          <p:nvPr/>
        </p:nvSpPr>
        <p:spPr>
          <a:xfrm>
            <a:off x="1683464" y="483339"/>
            <a:ext cx="288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impedance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63CF8DC-CB43-4805-A32F-86F551E7CED1}"/>
              </a:ext>
            </a:extLst>
          </p:cNvPr>
          <p:cNvSpPr txBox="1"/>
          <p:nvPr/>
        </p:nvSpPr>
        <p:spPr>
          <a:xfrm>
            <a:off x="7464583" y="2920655"/>
            <a:ext cx="2904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</a:t>
            </a:r>
            <a:r>
              <a:rPr lang="fr-FR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FR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 the wake </a:t>
            </a:r>
            <a:r>
              <a:rPr lang="fr-FR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fields</a:t>
            </a:r>
            <a:r>
              <a:rPr lang="fr-FR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?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78BE3107-B6A6-4C2E-D1A2-341D8393E658}"/>
              </a:ext>
            </a:extLst>
          </p:cNvPr>
          <p:cNvGrpSpPr/>
          <p:nvPr/>
        </p:nvGrpSpPr>
        <p:grpSpPr>
          <a:xfrm>
            <a:off x="3504759" y="2325327"/>
            <a:ext cx="3815377" cy="282377"/>
            <a:chOff x="3343246" y="2107656"/>
            <a:chExt cx="3815377" cy="28237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0C21CEF-31A6-35A2-C0CE-EBDEC7935A11}"/>
                </a:ext>
              </a:extLst>
            </p:cNvPr>
            <p:cNvSpPr/>
            <p:nvPr/>
          </p:nvSpPr>
          <p:spPr>
            <a:xfrm>
              <a:off x="3343246" y="2107656"/>
              <a:ext cx="3815377" cy="28237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fr-FR" sz="1500" dirty="0" err="1">
                  <a:solidFill>
                    <a:schemeClr val="bg2">
                      <a:lumMod val="75000"/>
                    </a:schemeClr>
                  </a:solidFill>
                  <a:latin typeface="Miriam Fixed" panose="020F0502020204030204" pitchFamily="34" charset="0"/>
                  <a:cs typeface="Miriam Fixed" panose="020F0502020204030204" pitchFamily="34" charset="0"/>
                </a:rPr>
                <a:t>elements</a:t>
              </a:r>
              <a:r>
                <a:rPr lang="fr-FR" sz="1500" dirty="0">
                  <a:solidFill>
                    <a:schemeClr val="bg2">
                      <a:lumMod val="75000"/>
                    </a:schemeClr>
                  </a:solidFill>
                  <a:latin typeface="Miriam Fixed" panose="020F0502020204030204" pitchFamily="34" charset="0"/>
                  <a:cs typeface="Miriam Fixed" panose="020F0502020204030204" pitchFamily="34" charset="0"/>
                </a:rPr>
                <a:t> = [arc, </a:t>
              </a:r>
              <a:r>
                <a:rPr lang="fr-FR" sz="1500" dirty="0" err="1">
                  <a:solidFill>
                    <a:schemeClr val="bg2">
                      <a:lumMod val="75000"/>
                    </a:schemeClr>
                  </a:solidFill>
                  <a:latin typeface="Miriam Fixed" panose="020F0502020204030204" pitchFamily="34" charset="0"/>
                  <a:cs typeface="Miriam Fixed" panose="020F0502020204030204" pitchFamily="34" charset="0"/>
                </a:rPr>
                <a:t>wake_field</a:t>
              </a:r>
              <a:r>
                <a:rPr lang="fr-FR" sz="1500" dirty="0">
                  <a:solidFill>
                    <a:schemeClr val="bg2">
                      <a:lumMod val="75000"/>
                    </a:schemeClr>
                  </a:solidFill>
                  <a:latin typeface="Miriam Fixed" panose="020F0502020204030204" pitchFamily="34" charset="0"/>
                  <a:cs typeface="Miriam Fixed" panose="020F0502020204030204" pitchFamily="34" charset="0"/>
                </a:rPr>
                <a:t>]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43DA0A8-FD38-D9FE-36DB-0F47484E704C}"/>
                </a:ext>
              </a:extLst>
            </p:cNvPr>
            <p:cNvSpPr/>
            <p:nvPr/>
          </p:nvSpPr>
          <p:spPr>
            <a:xfrm>
              <a:off x="3343247" y="2107656"/>
              <a:ext cx="464666" cy="282377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iriam Fixed" panose="020B0509050101010101" pitchFamily="49" charset="-79"/>
                  <a:cs typeface="Miriam Fixed" panose="020B0509050101010101" pitchFamily="49" charset="-79"/>
                </a:rPr>
                <a:t>142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19EB888A-DF1A-A136-7A91-9D1DD36B490F}"/>
              </a:ext>
            </a:extLst>
          </p:cNvPr>
          <p:cNvSpPr/>
          <p:nvPr/>
        </p:nvSpPr>
        <p:spPr>
          <a:xfrm>
            <a:off x="5631071" y="2723285"/>
            <a:ext cx="45719" cy="566702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CFB406-9EE1-CBC5-53D8-7326199DD22A}"/>
              </a:ext>
            </a:extLst>
          </p:cNvPr>
          <p:cNvSpPr/>
          <p:nvPr/>
        </p:nvSpPr>
        <p:spPr>
          <a:xfrm>
            <a:off x="6697871" y="2723285"/>
            <a:ext cx="45719" cy="566702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DDAE5CB-E9B6-2F11-AC1C-A111C5F75B6E}"/>
              </a:ext>
            </a:extLst>
          </p:cNvPr>
          <p:cNvSpPr/>
          <p:nvPr/>
        </p:nvSpPr>
        <p:spPr>
          <a:xfrm rot="5400000">
            <a:off x="8894205" y="1047933"/>
            <a:ext cx="45719" cy="443838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081272-94E2-158C-251B-F06E35E5D720}"/>
              </a:ext>
            </a:extLst>
          </p:cNvPr>
          <p:cNvSpPr/>
          <p:nvPr/>
        </p:nvSpPr>
        <p:spPr>
          <a:xfrm rot="5400000">
            <a:off x="3434737" y="1050021"/>
            <a:ext cx="45719" cy="4438389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C043C43-9448-8C1E-A631-35F4189F3C91}"/>
              </a:ext>
            </a:extLst>
          </p:cNvPr>
          <p:cNvSpPr txBox="1"/>
          <p:nvPr/>
        </p:nvSpPr>
        <p:spPr>
          <a:xfrm>
            <a:off x="2176700" y="2892604"/>
            <a:ext cx="2070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</a:t>
            </a:r>
            <a:r>
              <a:rPr lang="fr-FR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</a:t>
            </a:r>
            <a:r>
              <a:rPr lang="fr-FR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in the arc?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4C7E5F4-F0AA-DAB6-3986-570E7BBB20A1}"/>
              </a:ext>
            </a:extLst>
          </p:cNvPr>
          <p:cNvSpPr/>
          <p:nvPr/>
        </p:nvSpPr>
        <p:spPr>
          <a:xfrm>
            <a:off x="1233711" y="3302099"/>
            <a:ext cx="4438388" cy="1639294"/>
          </a:xfrm>
          <a:prstGeom prst="rect">
            <a:avLst/>
          </a:prstGeom>
          <a:solidFill>
            <a:srgbClr val="2029A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4599F43-EE2A-58EF-75D0-D4D1286E9FE8}"/>
              </a:ext>
            </a:extLst>
          </p:cNvPr>
          <p:cNvSpPr/>
          <p:nvPr/>
        </p:nvSpPr>
        <p:spPr>
          <a:xfrm>
            <a:off x="1232375" y="3283185"/>
            <a:ext cx="4438388" cy="1533061"/>
          </a:xfrm>
          <a:prstGeom prst="rect">
            <a:avLst/>
          </a:prstGeom>
          <a:solidFill>
            <a:srgbClr val="181E7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8356394-CD59-33DC-035D-25F6C9D47A33}"/>
              </a:ext>
            </a:extLst>
          </p:cNvPr>
          <p:cNvSpPr/>
          <p:nvPr/>
        </p:nvSpPr>
        <p:spPr>
          <a:xfrm>
            <a:off x="1232318" y="3289987"/>
            <a:ext cx="4438388" cy="675482"/>
          </a:xfrm>
          <a:prstGeom prst="rect">
            <a:avLst/>
          </a:prstGeom>
          <a:solidFill>
            <a:srgbClr val="12165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258A92B-522B-1B06-DE91-E0B39FFED681}"/>
              </a:ext>
            </a:extLst>
          </p:cNvPr>
          <p:cNvSpPr txBox="1"/>
          <p:nvPr/>
        </p:nvSpPr>
        <p:spPr>
          <a:xfrm>
            <a:off x="2145119" y="3328906"/>
            <a:ext cx="2560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Synchrotron radiation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CE62C9E-0A36-AF2B-71F7-2B1EC46505E1}"/>
              </a:ext>
            </a:extLst>
          </p:cNvPr>
          <p:cNvSpPr txBox="1"/>
          <p:nvPr/>
        </p:nvSpPr>
        <p:spPr>
          <a:xfrm>
            <a:off x="1352277" y="3675579"/>
            <a:ext cx="919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Energy </a:t>
            </a:r>
            <a:r>
              <a:rPr lang="fr-FR" sz="1200" i="1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loss</a:t>
            </a:r>
            <a:endParaRPr lang="fr-FR" sz="1200" i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1F15B40F-27A1-079B-2F33-16716EA820A1}"/>
              </a:ext>
            </a:extLst>
          </p:cNvPr>
          <p:cNvSpPr txBox="1"/>
          <p:nvPr/>
        </p:nvSpPr>
        <p:spPr>
          <a:xfrm>
            <a:off x="2513809" y="3675579"/>
            <a:ext cx="1128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Damping</a:t>
            </a:r>
            <a:r>
              <a:rPr lang="fr-FR" sz="12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rates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E152D53-E513-3861-77D4-8231A9BF4F52}"/>
              </a:ext>
            </a:extLst>
          </p:cNvPr>
          <p:cNvSpPr txBox="1"/>
          <p:nvPr/>
        </p:nvSpPr>
        <p:spPr>
          <a:xfrm>
            <a:off x="3840904" y="3669012"/>
            <a:ext cx="1636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Equilibrium</a:t>
            </a:r>
            <a:r>
              <a:rPr lang="fr-FR" sz="12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200" i="1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emittances</a:t>
            </a:r>
            <a:endParaRPr lang="fr-FR" sz="1200" i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EC0ABB5-A9E2-E5AD-B4B9-20873056E688}"/>
              </a:ext>
            </a:extLst>
          </p:cNvPr>
          <p:cNvSpPr/>
          <p:nvPr/>
        </p:nvSpPr>
        <p:spPr>
          <a:xfrm>
            <a:off x="6691982" y="3309462"/>
            <a:ext cx="4438388" cy="1631931"/>
          </a:xfrm>
          <a:prstGeom prst="rect">
            <a:avLst/>
          </a:prstGeom>
          <a:solidFill>
            <a:srgbClr val="2029A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5293E49-B3CF-C852-CF28-9147431E8408}"/>
              </a:ext>
            </a:extLst>
          </p:cNvPr>
          <p:cNvSpPr/>
          <p:nvPr/>
        </p:nvSpPr>
        <p:spPr>
          <a:xfrm>
            <a:off x="6696702" y="3290548"/>
            <a:ext cx="4438388" cy="1578178"/>
          </a:xfrm>
          <a:prstGeom prst="rect">
            <a:avLst/>
          </a:prstGeom>
          <a:solidFill>
            <a:srgbClr val="181E7F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DBF3B64-71D2-8FDB-7B19-836ED12702AC}"/>
              </a:ext>
            </a:extLst>
          </p:cNvPr>
          <p:cNvSpPr/>
          <p:nvPr/>
        </p:nvSpPr>
        <p:spPr>
          <a:xfrm>
            <a:off x="6696645" y="3297349"/>
            <a:ext cx="4438388" cy="1518897"/>
          </a:xfrm>
          <a:prstGeom prst="rect">
            <a:avLst/>
          </a:prstGeom>
          <a:solidFill>
            <a:srgbClr val="12165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CD93ADD-AE31-061A-C52B-970FB543AE74}"/>
              </a:ext>
            </a:extLst>
          </p:cNvPr>
          <p:cNvSpPr txBox="1"/>
          <p:nvPr/>
        </p:nvSpPr>
        <p:spPr>
          <a:xfrm>
            <a:off x="2645906" y="4092057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RF </a:t>
            </a:r>
            <a:r>
              <a:rPr lang="fr-FR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Cavities</a:t>
            </a:r>
            <a:endParaRPr lang="fr-FR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42DF7EE1-4385-3DC8-25A2-6A40F9CFE90A}"/>
              </a:ext>
            </a:extLst>
          </p:cNvPr>
          <p:cNvSpPr txBox="1"/>
          <p:nvPr/>
        </p:nvSpPr>
        <p:spPr>
          <a:xfrm>
            <a:off x="1331152" y="4432669"/>
            <a:ext cx="1433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Nonlinear</a:t>
            </a:r>
            <a:r>
              <a:rPr lang="fr-FR" sz="12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RF forces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35D7E5D2-5A84-FC0A-4B29-4BA5A1504EEE}"/>
              </a:ext>
            </a:extLst>
          </p:cNvPr>
          <p:cNvSpPr txBox="1"/>
          <p:nvPr/>
        </p:nvSpPr>
        <p:spPr>
          <a:xfrm>
            <a:off x="3905344" y="4432669"/>
            <a:ext cx="16010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Energy compensation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8467C68-6D64-49CC-C94A-7A941153E3AA}"/>
              </a:ext>
            </a:extLst>
          </p:cNvPr>
          <p:cNvSpPr txBox="1"/>
          <p:nvPr/>
        </p:nvSpPr>
        <p:spPr>
          <a:xfrm>
            <a:off x="7831916" y="3275037"/>
            <a:ext cx="2214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Transverse wakes /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4EE97E2-9E0D-F481-CEE7-3A80E64EEDD0}"/>
              </a:ext>
            </a:extLst>
          </p:cNvPr>
          <p:cNvSpPr txBox="1"/>
          <p:nvPr/>
        </p:nvSpPr>
        <p:spPr>
          <a:xfrm>
            <a:off x="7790575" y="3581197"/>
            <a:ext cx="2282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Longitudinal wakes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25A9962A-4A32-B882-4990-017C2E5868DE}"/>
              </a:ext>
            </a:extLst>
          </p:cNvPr>
          <p:cNvSpPr txBox="1"/>
          <p:nvPr/>
        </p:nvSpPr>
        <p:spPr>
          <a:xfrm>
            <a:off x="12169" y="488854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>
                    <a:alpha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ABFC555A-F4C4-8605-733C-18F0C5AACCAD}"/>
              </a:ext>
            </a:extLst>
          </p:cNvPr>
          <p:cNvSpPr txBox="1"/>
          <p:nvPr/>
        </p:nvSpPr>
        <p:spPr>
          <a:xfrm>
            <a:off x="10212914" y="4489220"/>
            <a:ext cx="647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Bellows</a:t>
            </a:r>
            <a:endParaRPr lang="fr-FR" sz="1200" i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66ECA3B4-A061-E218-B51A-374BCEA5DB3E}"/>
              </a:ext>
            </a:extLst>
          </p:cNvPr>
          <p:cNvSpPr txBox="1"/>
          <p:nvPr/>
        </p:nvSpPr>
        <p:spPr>
          <a:xfrm>
            <a:off x="7074294" y="4482791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RF </a:t>
            </a:r>
            <a:r>
              <a:rPr lang="fr-FR" sz="1200" i="1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Cavities</a:t>
            </a:r>
            <a:endParaRPr lang="fr-FR" sz="1200" i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FBD3CC18-67F8-586A-FB22-E7A460DA4083}"/>
              </a:ext>
            </a:extLst>
          </p:cNvPr>
          <p:cNvSpPr txBox="1"/>
          <p:nvPr/>
        </p:nvSpPr>
        <p:spPr>
          <a:xfrm>
            <a:off x="7378489" y="3948451"/>
            <a:ext cx="31218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</a:t>
            </a:r>
            <a:r>
              <a:rPr lang="fr-FR" sz="12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200" i="1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geometrical</a:t>
            </a:r>
            <a:r>
              <a:rPr lang="fr-FR" sz="12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contribution of the </a:t>
            </a:r>
            <a:r>
              <a:rPr lang="fr-FR" sz="1200" i="1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collimators</a:t>
            </a:r>
            <a:endParaRPr lang="fr-FR" sz="1200" i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31DEF119-B199-576F-121C-2397FF8DC07A}"/>
              </a:ext>
            </a:extLst>
          </p:cNvPr>
          <p:cNvSpPr txBox="1"/>
          <p:nvPr/>
        </p:nvSpPr>
        <p:spPr>
          <a:xfrm>
            <a:off x="7422905" y="4227081"/>
            <a:ext cx="2946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Resisitive</a:t>
            </a:r>
            <a:r>
              <a:rPr lang="fr-FR" sz="12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200" i="1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wall</a:t>
            </a:r>
            <a:r>
              <a:rPr lang="fr-FR" sz="12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 Beam pipe + </a:t>
            </a:r>
            <a:r>
              <a:rPr lang="fr-FR" sz="1200" i="1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collimator</a:t>
            </a:r>
            <a:r>
              <a:rPr lang="fr-FR" sz="12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RW)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A1CB414F-E51F-744E-A881-5794CABFDAEC}"/>
              </a:ext>
            </a:extLst>
          </p:cNvPr>
          <p:cNvSpPr txBox="1"/>
          <p:nvPr/>
        </p:nvSpPr>
        <p:spPr>
          <a:xfrm>
            <a:off x="8063217" y="4495649"/>
            <a:ext cx="2113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 Position Monitors (BPM)</a:t>
            </a:r>
          </a:p>
        </p:txBody>
      </p:sp>
    </p:spTree>
    <p:extLst>
      <p:ext uri="{BB962C8B-B14F-4D97-AF65-F5344CB8AC3E}">
        <p14:creationId xmlns:p14="http://schemas.microsoft.com/office/powerpoint/2010/main" val="23150555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46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ignalisation droite 31">
            <a:extLst>
              <a:ext uri="{FF2B5EF4-FFF2-40B4-BE49-F238E27FC236}">
                <a16:creationId xmlns:a16="http://schemas.microsoft.com/office/drawing/2014/main" id="{92674AB0-E465-2365-6CFB-6D039D40FD72}"/>
              </a:ext>
            </a:extLst>
          </p:cNvPr>
          <p:cNvSpPr/>
          <p:nvPr/>
        </p:nvSpPr>
        <p:spPr>
          <a:xfrm>
            <a:off x="-42372" y="451714"/>
            <a:ext cx="4937833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E7DB27C4-6FB1-A950-7586-675A4D1015FD}"/>
              </a:ext>
            </a:extLst>
          </p:cNvPr>
          <p:cNvSpPr/>
          <p:nvPr/>
        </p:nvSpPr>
        <p:spPr>
          <a:xfrm>
            <a:off x="-42371" y="452967"/>
            <a:ext cx="4850748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E1F53DA8-D403-497A-1710-0B421B547AD0}"/>
              </a:ext>
            </a:extLst>
          </p:cNvPr>
          <p:cNvSpPr/>
          <p:nvPr/>
        </p:nvSpPr>
        <p:spPr>
          <a:xfrm>
            <a:off x="-42370" y="452741"/>
            <a:ext cx="476988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680BED06-D9E2-0229-122F-D405029000F7}"/>
              </a:ext>
            </a:extLst>
          </p:cNvPr>
          <p:cNvSpPr/>
          <p:nvPr/>
        </p:nvSpPr>
        <p:spPr>
          <a:xfrm>
            <a:off x="-42371" y="459187"/>
            <a:ext cx="4682795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B4A7CE14-D717-AA63-052F-FF6A234BAF3C}"/>
              </a:ext>
            </a:extLst>
          </p:cNvPr>
          <p:cNvSpPr/>
          <p:nvPr/>
        </p:nvSpPr>
        <p:spPr>
          <a:xfrm>
            <a:off x="-42369" y="465407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307D7B-B135-DCCF-F89A-1B7ACB7892B8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ABA402-5713-F698-585B-0272E4FB2A56}"/>
              </a:ext>
            </a:extLst>
          </p:cNvPr>
          <p:cNvSpPr txBox="1"/>
          <p:nvPr/>
        </p:nvSpPr>
        <p:spPr>
          <a:xfrm>
            <a:off x="1683464" y="483339"/>
            <a:ext cx="288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impedance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19E99F8-37EC-387C-1E78-CF6CB0292202}"/>
              </a:ext>
            </a:extLst>
          </p:cNvPr>
          <p:cNvSpPr txBox="1"/>
          <p:nvPr/>
        </p:nvSpPr>
        <p:spPr>
          <a:xfrm>
            <a:off x="45628" y="1054184"/>
            <a:ext cx="7066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LineSegmentMap</a:t>
            </a:r>
            <a:r>
              <a:rPr lang="fr-FR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already</a:t>
            </a:r>
            <a:r>
              <a:rPr lang="fr-FR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benchmarked</a:t>
            </a:r>
            <a:r>
              <a:rPr lang="fr-FR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; </a:t>
            </a:r>
            <a:r>
              <a:rPr lang="fr-FR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add</a:t>
            </a:r>
            <a:r>
              <a:rPr lang="fr-FR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b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synchrotron radiation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4AB0C67-494A-3977-952D-2EF6592E58CE}"/>
              </a:ext>
            </a:extLst>
          </p:cNvPr>
          <p:cNvSpPr txBox="1"/>
          <p:nvPr/>
        </p:nvSpPr>
        <p:spPr>
          <a:xfrm>
            <a:off x="51645" y="1506961"/>
            <a:ext cx="243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Test </a:t>
            </a:r>
            <a:r>
              <a:rPr lang="fr-FR" b="1" dirty="0" err="1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damping</a:t>
            </a:r>
            <a:r>
              <a:rPr lang="fr-FR" b="1" dirty="0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times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061E508-37DB-A4CB-36BA-21186CEF0DA4}"/>
              </a:ext>
            </a:extLst>
          </p:cNvPr>
          <p:cNvSpPr txBox="1"/>
          <p:nvPr/>
        </p:nvSpPr>
        <p:spPr>
          <a:xfrm>
            <a:off x="349324" y="1959738"/>
            <a:ext cx="54349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map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SR (               ), no wakes,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same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inital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distribution</a:t>
            </a:r>
          </a:p>
        </p:txBody>
      </p:sp>
      <p:pic>
        <p:nvPicPr>
          <p:cNvPr id="15" name="Image 14" descr="Une image contenant texte, Tracé, ligne, diagramme&#10;&#10;Description générée automatiquement">
            <a:extLst>
              <a:ext uri="{FF2B5EF4-FFF2-40B4-BE49-F238E27FC236}">
                <a16:creationId xmlns:a16="http://schemas.microsoft.com/office/drawing/2014/main" id="{EAEA4994-976A-DF6E-22B1-DD86717CFB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930" y="2431597"/>
            <a:ext cx="4580521" cy="4164110"/>
          </a:xfrm>
          <a:prstGeom prst="rect">
            <a:avLst/>
          </a:prstGeom>
        </p:spPr>
      </p:pic>
      <p:pic>
        <p:nvPicPr>
          <p:cNvPr id="16" name="Picture 2" descr="equation.pdf">
            <a:extLst>
              <a:ext uri="{FF2B5EF4-FFF2-40B4-BE49-F238E27FC236}">
                <a16:creationId xmlns:a16="http://schemas.microsoft.com/office/drawing/2014/main" id="{B35FE408-2DE1-4A4A-9310-5F7B1EB64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398" y="2047365"/>
            <a:ext cx="720927" cy="18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EEC3AB24-9888-74CB-D4E3-E95274F3B243}"/>
              </a:ext>
            </a:extLst>
          </p:cNvPr>
          <p:cNvSpPr txBox="1"/>
          <p:nvPr/>
        </p:nvSpPr>
        <p:spPr>
          <a:xfrm>
            <a:off x="12169" y="488854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>
                    <a:alpha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87634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47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ignalisation droite 31">
            <a:extLst>
              <a:ext uri="{FF2B5EF4-FFF2-40B4-BE49-F238E27FC236}">
                <a16:creationId xmlns:a16="http://schemas.microsoft.com/office/drawing/2014/main" id="{92674AB0-E465-2365-6CFB-6D039D40FD72}"/>
              </a:ext>
            </a:extLst>
          </p:cNvPr>
          <p:cNvSpPr/>
          <p:nvPr/>
        </p:nvSpPr>
        <p:spPr>
          <a:xfrm>
            <a:off x="-42372" y="451714"/>
            <a:ext cx="4937833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E7DB27C4-6FB1-A950-7586-675A4D1015FD}"/>
              </a:ext>
            </a:extLst>
          </p:cNvPr>
          <p:cNvSpPr/>
          <p:nvPr/>
        </p:nvSpPr>
        <p:spPr>
          <a:xfrm>
            <a:off x="-42371" y="452967"/>
            <a:ext cx="4850748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E1F53DA8-D403-497A-1710-0B421B547AD0}"/>
              </a:ext>
            </a:extLst>
          </p:cNvPr>
          <p:cNvSpPr/>
          <p:nvPr/>
        </p:nvSpPr>
        <p:spPr>
          <a:xfrm>
            <a:off x="-42370" y="452741"/>
            <a:ext cx="476988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680BED06-D9E2-0229-122F-D405029000F7}"/>
              </a:ext>
            </a:extLst>
          </p:cNvPr>
          <p:cNvSpPr/>
          <p:nvPr/>
        </p:nvSpPr>
        <p:spPr>
          <a:xfrm>
            <a:off x="-42371" y="459187"/>
            <a:ext cx="4682795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B4A7CE14-D717-AA63-052F-FF6A234BAF3C}"/>
              </a:ext>
            </a:extLst>
          </p:cNvPr>
          <p:cNvSpPr/>
          <p:nvPr/>
        </p:nvSpPr>
        <p:spPr>
          <a:xfrm>
            <a:off x="-42369" y="465407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307D7B-B135-DCCF-F89A-1B7ACB7892B8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ABA402-5713-F698-585B-0272E4FB2A56}"/>
              </a:ext>
            </a:extLst>
          </p:cNvPr>
          <p:cNvSpPr txBox="1"/>
          <p:nvPr/>
        </p:nvSpPr>
        <p:spPr>
          <a:xfrm>
            <a:off x="1683464" y="483339"/>
            <a:ext cx="288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impedance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D18C5BE-EEB5-EDFB-796C-2BC85BD57051}"/>
              </a:ext>
            </a:extLst>
          </p:cNvPr>
          <p:cNvSpPr txBox="1"/>
          <p:nvPr/>
        </p:nvSpPr>
        <p:spPr>
          <a:xfrm>
            <a:off x="6087926" y="1489302"/>
            <a:ext cx="3357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Test </a:t>
            </a:r>
            <a:r>
              <a:rPr lang="fr-FR" b="1" dirty="0" err="1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equilibrium</a:t>
            </a:r>
            <a:r>
              <a:rPr lang="fr-FR" b="1" dirty="0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</a:t>
            </a:r>
            <a:r>
              <a:rPr lang="fr-FR" b="1" dirty="0" err="1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emittances</a:t>
            </a:r>
            <a:endParaRPr lang="fr-FR" b="1" dirty="0">
              <a:solidFill>
                <a:srgbClr val="0F124A"/>
              </a:solidFill>
              <a:latin typeface="Segoe UI Black" panose="020F0502020204030204" pitchFamily="34" charset="0"/>
              <a:cs typeface="Segoe UI Black" panose="020F0502020204030204" pitchFamily="34" charset="0"/>
            </a:endParaRPr>
          </a:p>
        </p:txBody>
      </p:sp>
      <p:pic>
        <p:nvPicPr>
          <p:cNvPr id="7" name="Image 6" descr="Une image contenant texte, Tracé, ligne, diagramme&#10;&#10;Description générée automatiquement">
            <a:extLst>
              <a:ext uri="{FF2B5EF4-FFF2-40B4-BE49-F238E27FC236}">
                <a16:creationId xmlns:a16="http://schemas.microsoft.com/office/drawing/2014/main" id="{CDF23A0A-896C-7432-63D8-FAD51E1F5F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930" y="2431597"/>
            <a:ext cx="4580521" cy="416411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E18EBBA4-E2F6-694A-F68C-9F570AB9724E}"/>
              </a:ext>
            </a:extLst>
          </p:cNvPr>
          <p:cNvSpPr txBox="1"/>
          <p:nvPr/>
        </p:nvSpPr>
        <p:spPr>
          <a:xfrm>
            <a:off x="6407770" y="1910167"/>
            <a:ext cx="54349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map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SR (               ), no wakes,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same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inital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distribution</a:t>
            </a:r>
          </a:p>
        </p:txBody>
      </p:sp>
      <p:pic>
        <p:nvPicPr>
          <p:cNvPr id="15" name="Picture 2" descr="equation.pdf">
            <a:extLst>
              <a:ext uri="{FF2B5EF4-FFF2-40B4-BE49-F238E27FC236}">
                <a16:creationId xmlns:a16="http://schemas.microsoft.com/office/drawing/2014/main" id="{144B368C-7D48-A75B-6D91-CDE04F319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263" y="2006182"/>
            <a:ext cx="720927" cy="18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CF750BC-25FD-61A6-BB19-4BDDE1D3A6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3345" y="2383862"/>
            <a:ext cx="4705544" cy="4319719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FBC41674-4931-D8CA-610F-A0917BCE442B}"/>
              </a:ext>
            </a:extLst>
          </p:cNvPr>
          <p:cNvSpPr txBox="1"/>
          <p:nvPr/>
        </p:nvSpPr>
        <p:spPr>
          <a:xfrm>
            <a:off x="45628" y="1054184"/>
            <a:ext cx="7066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LineSegmentMap</a:t>
            </a:r>
            <a:r>
              <a:rPr lang="fr-FR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already</a:t>
            </a:r>
            <a:r>
              <a:rPr lang="fr-FR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benchmarked</a:t>
            </a:r>
            <a:r>
              <a:rPr lang="fr-FR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; </a:t>
            </a:r>
            <a:r>
              <a:rPr lang="fr-FR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add</a:t>
            </a:r>
            <a:r>
              <a:rPr lang="fr-FR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b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synchrotron radiation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D8BB596-6440-BF1B-4459-EA655A6708F7}"/>
              </a:ext>
            </a:extLst>
          </p:cNvPr>
          <p:cNvSpPr txBox="1"/>
          <p:nvPr/>
        </p:nvSpPr>
        <p:spPr>
          <a:xfrm>
            <a:off x="51645" y="1506961"/>
            <a:ext cx="243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Test </a:t>
            </a:r>
            <a:r>
              <a:rPr lang="fr-FR" b="1" dirty="0" err="1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damping</a:t>
            </a:r>
            <a:r>
              <a:rPr lang="fr-FR" b="1" dirty="0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times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608A418-4B5B-70FB-094E-CCF058A0556A}"/>
              </a:ext>
            </a:extLst>
          </p:cNvPr>
          <p:cNvSpPr txBox="1"/>
          <p:nvPr/>
        </p:nvSpPr>
        <p:spPr>
          <a:xfrm>
            <a:off x="349324" y="1959738"/>
            <a:ext cx="54349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map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SR (               ), no wakes,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same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inital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distribution</a:t>
            </a:r>
          </a:p>
        </p:txBody>
      </p:sp>
      <p:pic>
        <p:nvPicPr>
          <p:cNvPr id="20" name="Picture 2" descr="equation.pdf">
            <a:extLst>
              <a:ext uri="{FF2B5EF4-FFF2-40B4-BE49-F238E27FC236}">
                <a16:creationId xmlns:a16="http://schemas.microsoft.com/office/drawing/2014/main" id="{C0B15C15-8470-01B0-942B-E79475390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398" y="2047365"/>
            <a:ext cx="720927" cy="18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87925AD4-CACE-CC61-8861-A9F7315CD34B}"/>
              </a:ext>
            </a:extLst>
          </p:cNvPr>
          <p:cNvCxnSpPr/>
          <p:nvPr/>
        </p:nvCxnSpPr>
        <p:spPr>
          <a:xfrm>
            <a:off x="11238126" y="2724727"/>
            <a:ext cx="0" cy="544946"/>
          </a:xfrm>
          <a:prstGeom prst="straightConnector1">
            <a:avLst/>
          </a:prstGeom>
          <a:ln w="25400">
            <a:solidFill>
              <a:srgbClr val="0F124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B3A468B3-9A7C-FB4C-EEE4-F2C5E09B0450}"/>
              </a:ext>
            </a:extLst>
          </p:cNvPr>
          <p:cNvCxnSpPr/>
          <p:nvPr/>
        </p:nvCxnSpPr>
        <p:spPr>
          <a:xfrm>
            <a:off x="11238126" y="4068618"/>
            <a:ext cx="0" cy="544946"/>
          </a:xfrm>
          <a:prstGeom prst="straightConnector1">
            <a:avLst/>
          </a:prstGeom>
          <a:ln w="25400">
            <a:solidFill>
              <a:srgbClr val="0F124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0970D560-C545-D38E-6199-597FA2E22732}"/>
              </a:ext>
            </a:extLst>
          </p:cNvPr>
          <p:cNvCxnSpPr/>
          <p:nvPr/>
        </p:nvCxnSpPr>
        <p:spPr>
          <a:xfrm>
            <a:off x="11249452" y="5777345"/>
            <a:ext cx="0" cy="544946"/>
          </a:xfrm>
          <a:prstGeom prst="straightConnector1">
            <a:avLst/>
          </a:prstGeom>
          <a:ln w="25400">
            <a:solidFill>
              <a:srgbClr val="0F124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A150FBD7-B28D-161F-7DD1-953E0CD76E33}"/>
              </a:ext>
            </a:extLst>
          </p:cNvPr>
          <p:cNvSpPr txBox="1"/>
          <p:nvPr/>
        </p:nvSpPr>
        <p:spPr>
          <a:xfrm>
            <a:off x="11247364" y="2835617"/>
            <a:ext cx="7391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8%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BC151CA-A51B-6CF9-6000-66A2B1E3BE13}"/>
              </a:ext>
            </a:extLst>
          </p:cNvPr>
          <p:cNvSpPr txBox="1"/>
          <p:nvPr/>
        </p:nvSpPr>
        <p:spPr>
          <a:xfrm>
            <a:off x="11228889" y="4190487"/>
            <a:ext cx="7391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8%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9261B48-4F55-A428-34E6-E3507F351050}"/>
              </a:ext>
            </a:extLst>
          </p:cNvPr>
          <p:cNvSpPr txBox="1"/>
          <p:nvPr/>
        </p:nvSpPr>
        <p:spPr>
          <a:xfrm>
            <a:off x="11247364" y="5888235"/>
            <a:ext cx="73911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8%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C6D5A24-4F56-1328-B602-18F4CCD94D83}"/>
              </a:ext>
            </a:extLst>
          </p:cNvPr>
          <p:cNvSpPr txBox="1"/>
          <p:nvPr/>
        </p:nvSpPr>
        <p:spPr>
          <a:xfrm rot="5400000">
            <a:off x="10329297" y="4799870"/>
            <a:ext cx="27986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SYSTEMATIC  DISCREPENCY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F577634-3053-3A34-318C-9EDDA3456B39}"/>
              </a:ext>
            </a:extLst>
          </p:cNvPr>
          <p:cNvSpPr txBox="1"/>
          <p:nvPr/>
        </p:nvSpPr>
        <p:spPr>
          <a:xfrm rot="5400000">
            <a:off x="3588251" y="4955054"/>
            <a:ext cx="36169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PERFECT OVERLAP / EXPECTED VALUES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3AC384FC-470C-C8FF-6880-35FFEC004C8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3533" r="96771" b="81295"/>
          <a:stretch/>
        </p:blipFill>
        <p:spPr>
          <a:xfrm>
            <a:off x="6364832" y="2841017"/>
            <a:ext cx="317026" cy="466193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8BB11609-43FA-330A-53BA-56A4CCB9ADD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654" t="78680" r="94326" b="17888"/>
          <a:stretch/>
        </p:blipFill>
        <p:spPr>
          <a:xfrm>
            <a:off x="6523345" y="5660708"/>
            <a:ext cx="296543" cy="309473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97D48083-4811-FEA1-F121-0A42CF59502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296" t="46816" r="95475" b="50015"/>
          <a:stretch/>
        </p:blipFill>
        <p:spPr>
          <a:xfrm>
            <a:off x="6418397" y="4341091"/>
            <a:ext cx="317026" cy="285736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81F5CC63-B9CC-55C8-4D56-8C3BF28D9FEF}"/>
              </a:ext>
            </a:extLst>
          </p:cNvPr>
          <p:cNvSpPr txBox="1"/>
          <p:nvPr/>
        </p:nvSpPr>
        <p:spPr>
          <a:xfrm>
            <a:off x="12169" y="488854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>
                    <a:alpha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0107467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48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ignalisation droite 31">
            <a:extLst>
              <a:ext uri="{FF2B5EF4-FFF2-40B4-BE49-F238E27FC236}">
                <a16:creationId xmlns:a16="http://schemas.microsoft.com/office/drawing/2014/main" id="{92674AB0-E465-2365-6CFB-6D039D40FD72}"/>
              </a:ext>
            </a:extLst>
          </p:cNvPr>
          <p:cNvSpPr/>
          <p:nvPr/>
        </p:nvSpPr>
        <p:spPr>
          <a:xfrm>
            <a:off x="-42372" y="451714"/>
            <a:ext cx="4937833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E7DB27C4-6FB1-A950-7586-675A4D1015FD}"/>
              </a:ext>
            </a:extLst>
          </p:cNvPr>
          <p:cNvSpPr/>
          <p:nvPr/>
        </p:nvSpPr>
        <p:spPr>
          <a:xfrm>
            <a:off x="-42371" y="452967"/>
            <a:ext cx="4850748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E1F53DA8-D403-497A-1710-0B421B547AD0}"/>
              </a:ext>
            </a:extLst>
          </p:cNvPr>
          <p:cNvSpPr/>
          <p:nvPr/>
        </p:nvSpPr>
        <p:spPr>
          <a:xfrm>
            <a:off x="-42370" y="452741"/>
            <a:ext cx="476988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680BED06-D9E2-0229-122F-D405029000F7}"/>
              </a:ext>
            </a:extLst>
          </p:cNvPr>
          <p:cNvSpPr/>
          <p:nvPr/>
        </p:nvSpPr>
        <p:spPr>
          <a:xfrm>
            <a:off x="-42371" y="459187"/>
            <a:ext cx="4682795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B4A7CE14-D717-AA63-052F-FF6A234BAF3C}"/>
              </a:ext>
            </a:extLst>
          </p:cNvPr>
          <p:cNvSpPr/>
          <p:nvPr/>
        </p:nvSpPr>
        <p:spPr>
          <a:xfrm>
            <a:off x="-42369" y="465407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307D7B-B135-DCCF-F89A-1B7ACB7892B8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ABA402-5713-F698-585B-0272E4FB2A56}"/>
              </a:ext>
            </a:extLst>
          </p:cNvPr>
          <p:cNvSpPr txBox="1"/>
          <p:nvPr/>
        </p:nvSpPr>
        <p:spPr>
          <a:xfrm>
            <a:off x="1683464" y="483339"/>
            <a:ext cx="288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impedance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E94BCBE-5927-2B04-318E-A880002F8AF8}"/>
              </a:ext>
            </a:extLst>
          </p:cNvPr>
          <p:cNvSpPr txBox="1"/>
          <p:nvPr/>
        </p:nvSpPr>
        <p:spPr>
          <a:xfrm>
            <a:off x="257744" y="5145548"/>
            <a:ext cx="96411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Implemented</a:t>
            </a:r>
            <a:r>
              <a:rPr lang="fr-FR" b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flag </a:t>
            </a:r>
            <a:r>
              <a:rPr lang="fr-FR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 </a:t>
            </a:r>
            <a:r>
              <a:rPr lang="fr-FR" i="1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LineSegmentMap</a:t>
            </a:r>
            <a:r>
              <a:rPr lang="fr-FR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with</a:t>
            </a:r>
            <a:r>
              <a:rPr lang="fr-FR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partition ratio.</a:t>
            </a:r>
          </a:p>
          <a:p>
            <a:endParaRPr lang="fr-FR" dirty="0">
              <a:solidFill>
                <a:srgbClr val="0F124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fr-FR" b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Full matrix</a:t>
            </a:r>
            <a:r>
              <a:rPr lang="fr-FR" b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?</a:t>
            </a:r>
            <a:r>
              <a:rPr lang="fr-FR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 </a:t>
            </a:r>
            <a:r>
              <a:rPr lang="fr-FR" u="none" strike="noStrike" dirty="0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"</a:t>
            </a:r>
            <a:r>
              <a:rPr lang="fr-FR" u="none" strike="noStrike" dirty="0" err="1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From</a:t>
            </a:r>
            <a:r>
              <a:rPr lang="fr-FR" u="none" strike="noStrike" dirty="0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the </a:t>
            </a:r>
            <a:r>
              <a:rPr lang="fr-FR" u="none" strike="noStrike" dirty="0" err="1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beam</a:t>
            </a:r>
            <a:r>
              <a:rPr lang="fr-FR" u="none" strike="noStrike" dirty="0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u="none" strike="noStrike" dirty="0" err="1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envelope</a:t>
            </a:r>
            <a:r>
              <a:rPr lang="fr-FR" u="none" strike="noStrike" dirty="0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matrix to synchrotron radiation </a:t>
            </a:r>
            <a:r>
              <a:rPr lang="fr-FR" u="none" strike="noStrike" dirty="0" err="1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integrals</a:t>
            </a:r>
            <a:r>
              <a:rPr lang="fr-FR" u="none" strike="noStrike" dirty="0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",</a:t>
            </a:r>
          </a:p>
          <a:p>
            <a:r>
              <a:rPr lang="fr-FR" u="none" strike="noStrike" dirty="0" err="1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Kazuhito</a:t>
            </a:r>
            <a:r>
              <a:rPr lang="fr-FR" u="none" strike="noStrike" dirty="0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u="none" strike="noStrike" dirty="0" err="1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Ohmi</a:t>
            </a:r>
            <a:r>
              <a:rPr lang="fr-FR" u="none" strike="noStrike" dirty="0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fr-FR" u="none" strike="noStrike" dirty="0" err="1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Kohji</a:t>
            </a:r>
            <a:r>
              <a:rPr lang="fr-FR" u="none" strike="noStrike" dirty="0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u="none" strike="noStrike" dirty="0" err="1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Hirata</a:t>
            </a:r>
            <a:r>
              <a:rPr lang="fr-FR" u="none" strike="noStrike" dirty="0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fr-FR" u="none" strike="noStrike" dirty="0" err="1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Katsunobu</a:t>
            </a:r>
            <a:r>
              <a:rPr lang="fr-FR" u="none" strike="noStrike" dirty="0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u="none" strike="noStrike" dirty="0" err="1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Oide</a:t>
            </a:r>
            <a:r>
              <a:rPr lang="fr-FR" u="none" strike="noStrike" dirty="0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, in </a:t>
            </a:r>
            <a:r>
              <a:rPr lang="fr-FR" u="none" strike="noStrike" dirty="0" err="1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Phys.Rev.E</a:t>
            </a:r>
            <a:r>
              <a:rPr lang="fr-FR" u="none" strike="noStrike" dirty="0">
                <a:solidFill>
                  <a:srgbClr val="0F124A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49 (1994) 751-765 </a:t>
            </a:r>
            <a:endParaRPr lang="fr-FR" dirty="0">
              <a:solidFill>
                <a:srgbClr val="0F124A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Picture 8" descr="equation.pdf">
            <a:extLst>
              <a:ext uri="{FF2B5EF4-FFF2-40B4-BE49-F238E27FC236}">
                <a16:creationId xmlns:a16="http://schemas.microsoft.com/office/drawing/2014/main" id="{1C5EFEA8-3AE1-F778-AE10-1A54F824E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832" y="2759420"/>
            <a:ext cx="5014523" cy="157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equation.pdf">
            <a:extLst>
              <a:ext uri="{FF2B5EF4-FFF2-40B4-BE49-F238E27FC236}">
                <a16:creationId xmlns:a16="http://schemas.microsoft.com/office/drawing/2014/main" id="{4C3FC751-0F78-E39D-4177-8CCEECDBF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61" y="2767428"/>
            <a:ext cx="4097582" cy="157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ABDC6B27-3FAF-41A4-0937-B7D0E81D0297}"/>
              </a:ext>
            </a:extLst>
          </p:cNvPr>
          <p:cNvSpPr txBox="1"/>
          <p:nvPr/>
        </p:nvSpPr>
        <p:spPr>
          <a:xfrm>
            <a:off x="2170155" y="2478034"/>
            <a:ext cx="110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damping</a:t>
            </a:r>
            <a:endParaRPr lang="fr-FR" i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E24A3B0-69E8-A445-1C78-79AD036663B3}"/>
              </a:ext>
            </a:extLst>
          </p:cNvPr>
          <p:cNvSpPr txBox="1"/>
          <p:nvPr/>
        </p:nvSpPr>
        <p:spPr>
          <a:xfrm>
            <a:off x="3300350" y="2472040"/>
            <a:ext cx="1471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eq </a:t>
            </a:r>
            <a:r>
              <a:rPr lang="fr-FR" i="1" dirty="0" err="1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emittance</a:t>
            </a:r>
            <a:endParaRPr lang="fr-FR" i="1" dirty="0">
              <a:solidFill>
                <a:srgbClr val="92D05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5C71B59-7715-4D08-986D-7C095B2DC565}"/>
              </a:ext>
            </a:extLst>
          </p:cNvPr>
          <p:cNvSpPr txBox="1"/>
          <p:nvPr/>
        </p:nvSpPr>
        <p:spPr>
          <a:xfrm>
            <a:off x="2170155" y="1914665"/>
            <a:ext cx="1907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Xsuite - </a:t>
            </a:r>
            <a:r>
              <a:rPr lang="fr-FR" sz="2000" b="1" dirty="0" err="1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PyHT</a:t>
            </a:r>
            <a:endParaRPr lang="fr-FR" sz="2000" b="1" dirty="0">
              <a:solidFill>
                <a:srgbClr val="0F124A"/>
              </a:solidFill>
              <a:latin typeface="Segoe UI Black" panose="020F0502020204030204" pitchFamily="34" charset="0"/>
              <a:cs typeface="Segoe UI Black" panose="020F0502020204030204" pitchFamily="34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7108C80-8E38-85F8-3BC2-86CB906D871E}"/>
              </a:ext>
            </a:extLst>
          </p:cNvPr>
          <p:cNvSpPr txBox="1"/>
          <p:nvPr/>
        </p:nvSpPr>
        <p:spPr>
          <a:xfrm>
            <a:off x="8291087" y="1917067"/>
            <a:ext cx="18181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>
                <a:solidFill>
                  <a:srgbClr val="0F124A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PyHEADTAIL</a:t>
            </a:r>
            <a:endParaRPr lang="fr-FR" sz="2000" b="1" dirty="0">
              <a:solidFill>
                <a:srgbClr val="0F124A"/>
              </a:solidFill>
              <a:latin typeface="Segoe UI Black" panose="020F0502020204030204" pitchFamily="34" charset="0"/>
              <a:cs typeface="Segoe UI Black" panose="020F050202020403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66DB023-D707-FDA2-472B-2E2CD5A39771}"/>
              </a:ext>
            </a:extLst>
          </p:cNvPr>
          <p:cNvSpPr txBox="1"/>
          <p:nvPr/>
        </p:nvSpPr>
        <p:spPr>
          <a:xfrm>
            <a:off x="9045963" y="2494660"/>
            <a:ext cx="1471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eq </a:t>
            </a:r>
            <a:r>
              <a:rPr lang="fr-FR" i="1" dirty="0" err="1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emittance</a:t>
            </a:r>
            <a:endParaRPr lang="fr-FR" i="1" dirty="0">
              <a:solidFill>
                <a:srgbClr val="92D05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9BE2C592-E7EC-DCA9-18D8-B22E1990F3E3}"/>
              </a:ext>
            </a:extLst>
          </p:cNvPr>
          <p:cNvSpPr txBox="1"/>
          <p:nvPr/>
        </p:nvSpPr>
        <p:spPr>
          <a:xfrm>
            <a:off x="7575426" y="2697961"/>
            <a:ext cx="110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damping</a:t>
            </a:r>
            <a:endParaRPr lang="fr-FR" i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1B93E2C-54C9-BC87-8D7D-795F89537FDC}"/>
              </a:ext>
            </a:extLst>
          </p:cNvPr>
          <p:cNvSpPr txBox="1"/>
          <p:nvPr/>
        </p:nvSpPr>
        <p:spPr>
          <a:xfrm>
            <a:off x="1615355" y="4216755"/>
            <a:ext cx="1109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damping</a:t>
            </a:r>
            <a:endParaRPr lang="fr-FR" i="1" dirty="0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6EC4F30-0BEA-4533-17D8-93740542D2F8}"/>
              </a:ext>
            </a:extLst>
          </p:cNvPr>
          <p:cNvSpPr txBox="1"/>
          <p:nvPr/>
        </p:nvSpPr>
        <p:spPr>
          <a:xfrm>
            <a:off x="3908917" y="4216755"/>
            <a:ext cx="1471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eq </a:t>
            </a:r>
            <a:r>
              <a:rPr lang="fr-FR" i="1" dirty="0" err="1">
                <a:solidFill>
                  <a:srgbClr val="92D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emittance</a:t>
            </a:r>
            <a:endParaRPr lang="fr-FR" i="1" dirty="0">
              <a:solidFill>
                <a:srgbClr val="92D05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10D6284-4D1A-A045-7EE0-F5A397E00920}"/>
              </a:ext>
            </a:extLst>
          </p:cNvPr>
          <p:cNvSpPr txBox="1"/>
          <p:nvPr/>
        </p:nvSpPr>
        <p:spPr>
          <a:xfrm>
            <a:off x="9467058" y="4598733"/>
            <a:ext cx="18792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00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 = </a:t>
            </a:r>
            <a:r>
              <a:rPr lang="fr-FR" sz="1500" i="1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damping</a:t>
            </a:r>
            <a:r>
              <a:rPr lang="fr-FR" sz="1500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time </a:t>
            </a:r>
          </a:p>
          <a:p>
            <a:r>
              <a:rPr lang="fr-FR" sz="1500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 = </a:t>
            </a:r>
            <a:r>
              <a:rPr lang="fr-FR" sz="1500" i="1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random</a:t>
            </a:r>
            <a:r>
              <a:rPr lang="fr-FR" sz="1500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i="1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number</a:t>
            </a:r>
            <a:endParaRPr lang="fr-FR" sz="1500" i="1" dirty="0">
              <a:solidFill>
                <a:schemeClr val="accent1">
                  <a:lumMod val="40000"/>
                  <a:lumOff val="6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A6B6226-D7C2-2163-5EB6-4D10C3165236}"/>
              </a:ext>
            </a:extLst>
          </p:cNvPr>
          <p:cNvSpPr txBox="1"/>
          <p:nvPr/>
        </p:nvSpPr>
        <p:spPr>
          <a:xfrm>
            <a:off x="1876324" y="6573079"/>
            <a:ext cx="103957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Xtrack</a:t>
            </a:r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fr-FR" sz="1000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xtrack</a:t>
            </a:r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fr-FR" sz="1000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beam_elements</a:t>
            </a:r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fr-FR" sz="1000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elements.py</a:t>
            </a:r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000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class </a:t>
            </a:r>
            <a:r>
              <a:rPr lang="fr-FR" sz="1000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LineSegmentMap</a:t>
            </a:r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000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l.1955 to l.1966 and </a:t>
            </a:r>
            <a:r>
              <a:rPr lang="fr-FR" sz="1000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Xtrack</a:t>
            </a:r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fr-FR" sz="1000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xtrack</a:t>
            </a:r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fr-FR" sz="1000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beam_elements</a:t>
            </a:r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fr-FR" sz="1000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elements_src</a:t>
            </a:r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fr-FR" sz="1000" i="1" dirty="0" err="1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linesegmentmap.h</a:t>
            </a:r>
            <a:r>
              <a:rPr lang="fr-FR" sz="1000" i="1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000" dirty="0">
                <a:solidFill>
                  <a:srgbClr val="0F12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l.281 to l.290 and l.337 to l.350 </a:t>
            </a:r>
            <a:endParaRPr lang="fr-FR" sz="1000" i="1" dirty="0">
              <a:solidFill>
                <a:srgbClr val="0F124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C9EFA718-A450-7460-D2FB-14D02D2C1F3B}"/>
              </a:ext>
            </a:extLst>
          </p:cNvPr>
          <p:cNvSpPr/>
          <p:nvPr/>
        </p:nvSpPr>
        <p:spPr>
          <a:xfrm>
            <a:off x="9354023" y="4524955"/>
            <a:ext cx="1992332" cy="696427"/>
          </a:xfrm>
          <a:prstGeom prst="round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96019" algn="ctr" rotWithShape="0">
              <a:srgbClr val="181E7F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73B923CC-28ED-F22F-8C60-39DE6CA866DD}"/>
              </a:ext>
            </a:extLst>
          </p:cNvPr>
          <p:cNvSpPr/>
          <p:nvPr/>
        </p:nvSpPr>
        <p:spPr>
          <a:xfrm>
            <a:off x="2230927" y="2825428"/>
            <a:ext cx="981410" cy="800858"/>
          </a:xfrm>
          <a:prstGeom prst="roundRect">
            <a:avLst/>
          </a:prstGeom>
          <a:solidFill>
            <a:srgbClr val="FFC000">
              <a:alpha val="1968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DF4C7E69-B4B1-8219-F434-55AD8B25F0FD}"/>
              </a:ext>
            </a:extLst>
          </p:cNvPr>
          <p:cNvSpPr/>
          <p:nvPr/>
        </p:nvSpPr>
        <p:spPr>
          <a:xfrm>
            <a:off x="1876324" y="3684286"/>
            <a:ext cx="992367" cy="610941"/>
          </a:xfrm>
          <a:prstGeom prst="roundRect">
            <a:avLst/>
          </a:prstGeom>
          <a:solidFill>
            <a:srgbClr val="FFC000">
              <a:alpha val="1968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D9C7A367-D551-30F8-FA4A-634CB4D05FA9}"/>
              </a:ext>
            </a:extLst>
          </p:cNvPr>
          <p:cNvSpPr/>
          <p:nvPr/>
        </p:nvSpPr>
        <p:spPr>
          <a:xfrm>
            <a:off x="3273765" y="2817912"/>
            <a:ext cx="1621695" cy="800858"/>
          </a:xfrm>
          <a:prstGeom prst="roundRect">
            <a:avLst/>
          </a:prstGeom>
          <a:solidFill>
            <a:srgbClr val="92D050">
              <a:alpha val="1968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29ADA6AF-9847-3E6D-8800-A923C3FE4814}"/>
              </a:ext>
            </a:extLst>
          </p:cNvPr>
          <p:cNvSpPr/>
          <p:nvPr/>
        </p:nvSpPr>
        <p:spPr>
          <a:xfrm>
            <a:off x="7636537" y="3038188"/>
            <a:ext cx="1351206" cy="685686"/>
          </a:xfrm>
          <a:prstGeom prst="roundRect">
            <a:avLst/>
          </a:prstGeom>
          <a:solidFill>
            <a:srgbClr val="FFC000">
              <a:alpha val="1968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A1182707-D3B3-5589-5514-37A8243778CB}"/>
              </a:ext>
            </a:extLst>
          </p:cNvPr>
          <p:cNvSpPr/>
          <p:nvPr/>
        </p:nvSpPr>
        <p:spPr>
          <a:xfrm>
            <a:off x="2921049" y="3687527"/>
            <a:ext cx="2314002" cy="607700"/>
          </a:xfrm>
          <a:prstGeom prst="roundRect">
            <a:avLst/>
          </a:prstGeom>
          <a:solidFill>
            <a:srgbClr val="92D050">
              <a:alpha val="1968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 : coins arrondis 37">
            <a:extLst>
              <a:ext uri="{FF2B5EF4-FFF2-40B4-BE49-F238E27FC236}">
                <a16:creationId xmlns:a16="http://schemas.microsoft.com/office/drawing/2014/main" id="{210BC9BB-E3D1-56DD-93B8-162732DA3A9F}"/>
              </a:ext>
            </a:extLst>
          </p:cNvPr>
          <p:cNvSpPr/>
          <p:nvPr/>
        </p:nvSpPr>
        <p:spPr>
          <a:xfrm>
            <a:off x="9329930" y="2825428"/>
            <a:ext cx="2077536" cy="1105870"/>
          </a:xfrm>
          <a:prstGeom prst="roundRect">
            <a:avLst/>
          </a:prstGeom>
          <a:solidFill>
            <a:srgbClr val="92D050">
              <a:alpha val="1968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8707C13C-073D-D6EC-6119-89929DF0A2D7}"/>
              </a:ext>
            </a:extLst>
          </p:cNvPr>
          <p:cNvSpPr txBox="1"/>
          <p:nvPr/>
        </p:nvSpPr>
        <p:spPr>
          <a:xfrm>
            <a:off x="12169" y="488854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>
                    <a:alpha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FDF83B40-EA49-51FF-6605-FA3CF7B2678D}"/>
              </a:ext>
            </a:extLst>
          </p:cNvPr>
          <p:cNvSpPr txBox="1"/>
          <p:nvPr/>
        </p:nvSpPr>
        <p:spPr>
          <a:xfrm>
            <a:off x="1417039" y="1062545"/>
            <a:ext cx="89579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Different</a:t>
            </a:r>
            <a:r>
              <a:rPr lang="fr-FR" sz="20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synchrotron radiation </a:t>
            </a:r>
            <a:r>
              <a:rPr lang="fr-FR" sz="20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models</a:t>
            </a:r>
            <a:r>
              <a:rPr lang="fr-FR" sz="20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</a:t>
            </a:r>
            <a:r>
              <a:rPr lang="fr-FR" sz="2000" i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 </a:t>
            </a:r>
            <a:r>
              <a:rPr lang="fr-FR" sz="2000" i="1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both</a:t>
            </a:r>
            <a:r>
              <a:rPr lang="fr-FR" sz="2000" i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longitudinal and transverse planes</a:t>
            </a:r>
            <a:r>
              <a:rPr lang="fr-FR" sz="20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2328671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49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ignalisation droite 31">
            <a:extLst>
              <a:ext uri="{FF2B5EF4-FFF2-40B4-BE49-F238E27FC236}">
                <a16:creationId xmlns:a16="http://schemas.microsoft.com/office/drawing/2014/main" id="{92674AB0-E465-2365-6CFB-6D039D40FD72}"/>
              </a:ext>
            </a:extLst>
          </p:cNvPr>
          <p:cNvSpPr/>
          <p:nvPr/>
        </p:nvSpPr>
        <p:spPr>
          <a:xfrm>
            <a:off x="-42372" y="451714"/>
            <a:ext cx="4937833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E7DB27C4-6FB1-A950-7586-675A4D1015FD}"/>
              </a:ext>
            </a:extLst>
          </p:cNvPr>
          <p:cNvSpPr/>
          <p:nvPr/>
        </p:nvSpPr>
        <p:spPr>
          <a:xfrm>
            <a:off x="-42371" y="452967"/>
            <a:ext cx="4850748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E1F53DA8-D403-497A-1710-0B421B547AD0}"/>
              </a:ext>
            </a:extLst>
          </p:cNvPr>
          <p:cNvSpPr/>
          <p:nvPr/>
        </p:nvSpPr>
        <p:spPr>
          <a:xfrm>
            <a:off x="-42370" y="452741"/>
            <a:ext cx="476988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680BED06-D9E2-0229-122F-D405029000F7}"/>
              </a:ext>
            </a:extLst>
          </p:cNvPr>
          <p:cNvSpPr/>
          <p:nvPr/>
        </p:nvSpPr>
        <p:spPr>
          <a:xfrm>
            <a:off x="-42371" y="459187"/>
            <a:ext cx="4682795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B4A7CE14-D717-AA63-052F-FF6A234BAF3C}"/>
              </a:ext>
            </a:extLst>
          </p:cNvPr>
          <p:cNvSpPr/>
          <p:nvPr/>
        </p:nvSpPr>
        <p:spPr>
          <a:xfrm>
            <a:off x="-42369" y="465407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307D7B-B135-DCCF-F89A-1B7ACB7892B8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ABA402-5713-F698-585B-0272E4FB2A56}"/>
              </a:ext>
            </a:extLst>
          </p:cNvPr>
          <p:cNvSpPr txBox="1"/>
          <p:nvPr/>
        </p:nvSpPr>
        <p:spPr>
          <a:xfrm>
            <a:off x="1683464" y="483339"/>
            <a:ext cx="288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impedance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Image 4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CDC2919C-F849-82EF-42E3-226E95FC02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73626" y="2546328"/>
            <a:ext cx="3662551" cy="359449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FBC91E4-8F70-EA62-D7C2-0B486B9545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54262" y="2619733"/>
            <a:ext cx="3835584" cy="3521091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2F29AAB3-34D8-B1C0-80C8-B82A9EF587AD}"/>
              </a:ext>
            </a:extLst>
          </p:cNvPr>
          <p:cNvSpPr txBox="1"/>
          <p:nvPr/>
        </p:nvSpPr>
        <p:spPr>
          <a:xfrm>
            <a:off x="1417039" y="1062545"/>
            <a:ext cx="89579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Different</a:t>
            </a:r>
            <a:r>
              <a:rPr lang="fr-FR" sz="20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synchrotron radiation </a:t>
            </a:r>
            <a:r>
              <a:rPr lang="fr-FR" sz="20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models</a:t>
            </a:r>
            <a:r>
              <a:rPr lang="fr-FR" sz="20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</a:t>
            </a:r>
            <a:r>
              <a:rPr lang="fr-FR" sz="2000" i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 </a:t>
            </a:r>
            <a:r>
              <a:rPr lang="fr-FR" sz="2000" i="1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both</a:t>
            </a:r>
            <a:r>
              <a:rPr lang="fr-FR" sz="2000" i="1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longitudinal and transverse planes</a:t>
            </a:r>
            <a:r>
              <a:rPr lang="fr-FR" sz="20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A882391-17C6-7D1D-13AA-F2E1FB7B8231}"/>
              </a:ext>
            </a:extLst>
          </p:cNvPr>
          <p:cNvSpPr/>
          <p:nvPr/>
        </p:nvSpPr>
        <p:spPr>
          <a:xfrm>
            <a:off x="318750" y="1867886"/>
            <a:ext cx="2414715" cy="54896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sz="1500" dirty="0">
              <a:solidFill>
                <a:schemeClr val="bg2">
                  <a:lumMod val="75000"/>
                </a:schemeClr>
              </a:solidFill>
              <a:latin typeface="Miriam Fixed" panose="020F0502020204030204" pitchFamily="34" charset="0"/>
              <a:cs typeface="Miriam Fixed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0F0935-0445-D513-302A-149F0B87323B}"/>
              </a:ext>
            </a:extLst>
          </p:cNvPr>
          <p:cNvSpPr/>
          <p:nvPr/>
        </p:nvSpPr>
        <p:spPr>
          <a:xfrm>
            <a:off x="318750" y="1867886"/>
            <a:ext cx="464666" cy="20288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162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707B93C-71D7-85DC-1FF7-F88B468DD84F}"/>
              </a:ext>
            </a:extLst>
          </p:cNvPr>
          <p:cNvSpPr txBox="1"/>
          <p:nvPr/>
        </p:nvSpPr>
        <p:spPr>
          <a:xfrm>
            <a:off x="757421" y="1859547"/>
            <a:ext cx="21370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arc = </a:t>
            </a:r>
            <a:r>
              <a:rPr lang="fr-FR" sz="1000" dirty="0" err="1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xt.LineSegmentMap</a:t>
            </a:r>
            <a:r>
              <a:rPr lang="fr-FR" sz="1000" dirty="0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(</a:t>
            </a:r>
          </a:p>
          <a:p>
            <a:r>
              <a:rPr lang="fr-FR" sz="1000" dirty="0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         </a:t>
            </a:r>
            <a:r>
              <a:rPr lang="fr-FR" sz="1000" dirty="0" err="1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sync_ratio</a:t>
            </a:r>
            <a:r>
              <a:rPr lang="fr-FR" sz="1000" dirty="0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 = 1,</a:t>
            </a:r>
          </a:p>
          <a:p>
            <a:r>
              <a:rPr lang="fr-FR" sz="1000" dirty="0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8CCA0F7-16A7-3022-9696-6090DBA1E8F8}"/>
              </a:ext>
            </a:extLst>
          </p:cNvPr>
          <p:cNvSpPr/>
          <p:nvPr/>
        </p:nvSpPr>
        <p:spPr>
          <a:xfrm>
            <a:off x="318750" y="2035103"/>
            <a:ext cx="464666" cy="20288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163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666F4D0-72EF-4C11-F383-CC9B7A19B226}"/>
              </a:ext>
            </a:extLst>
          </p:cNvPr>
          <p:cNvSpPr/>
          <p:nvPr/>
        </p:nvSpPr>
        <p:spPr>
          <a:xfrm>
            <a:off x="318907" y="2212313"/>
            <a:ext cx="464666" cy="20288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164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C55380A-94DA-B59F-D1DF-B5345412F9F4}"/>
              </a:ext>
            </a:extLst>
          </p:cNvPr>
          <p:cNvSpPr/>
          <p:nvPr/>
        </p:nvSpPr>
        <p:spPr>
          <a:xfrm>
            <a:off x="9336954" y="1863211"/>
            <a:ext cx="2414715" cy="54896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fr-FR" sz="1500" dirty="0">
              <a:solidFill>
                <a:schemeClr val="bg2">
                  <a:lumMod val="75000"/>
                </a:schemeClr>
              </a:solidFill>
              <a:latin typeface="Miriam Fixed" panose="020F0502020204030204" pitchFamily="34" charset="0"/>
              <a:cs typeface="Miriam Fixed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099287-3AC3-72BF-85DA-6931892ECFCA}"/>
              </a:ext>
            </a:extLst>
          </p:cNvPr>
          <p:cNvSpPr/>
          <p:nvPr/>
        </p:nvSpPr>
        <p:spPr>
          <a:xfrm>
            <a:off x="9336954" y="1863211"/>
            <a:ext cx="464666" cy="20288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162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AE34848-4FDC-1176-4D9C-8415B6D93BD9}"/>
              </a:ext>
            </a:extLst>
          </p:cNvPr>
          <p:cNvSpPr txBox="1"/>
          <p:nvPr/>
        </p:nvSpPr>
        <p:spPr>
          <a:xfrm>
            <a:off x="9775624" y="1854872"/>
            <a:ext cx="210826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arc = </a:t>
            </a:r>
            <a:r>
              <a:rPr lang="fr-FR" sz="1000" dirty="0" err="1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xt.LineSegmentMap</a:t>
            </a:r>
            <a:r>
              <a:rPr lang="fr-FR" sz="1000" dirty="0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(</a:t>
            </a:r>
          </a:p>
          <a:p>
            <a:r>
              <a:rPr lang="fr-FR" sz="1000" dirty="0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       </a:t>
            </a:r>
            <a:r>
              <a:rPr lang="fr-FR" sz="1000" dirty="0" err="1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sync_ratio</a:t>
            </a:r>
            <a:r>
              <a:rPr lang="fr-FR" sz="1000" dirty="0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 = 0.5,</a:t>
            </a:r>
          </a:p>
          <a:p>
            <a:r>
              <a:rPr lang="fr-FR" sz="1000" dirty="0">
                <a:solidFill>
                  <a:schemeClr val="bg2">
                    <a:lumMod val="7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EA7C321-0E22-D0C3-B59B-0477D4AE1AE9}"/>
              </a:ext>
            </a:extLst>
          </p:cNvPr>
          <p:cNvSpPr/>
          <p:nvPr/>
        </p:nvSpPr>
        <p:spPr>
          <a:xfrm>
            <a:off x="9336954" y="2030428"/>
            <a:ext cx="464666" cy="20288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163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6CFEF69-DF95-B7CB-625A-87987C8BA2BD}"/>
              </a:ext>
            </a:extLst>
          </p:cNvPr>
          <p:cNvSpPr/>
          <p:nvPr/>
        </p:nvSpPr>
        <p:spPr>
          <a:xfrm>
            <a:off x="9337111" y="2207638"/>
            <a:ext cx="464666" cy="20288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Miriam Fixed" panose="020B0509050101010101" pitchFamily="49" charset="-79"/>
                <a:cs typeface="Miriam Fixed" panose="020B0509050101010101" pitchFamily="49" charset="-79"/>
              </a:rPr>
              <a:t>164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B0C1CDA-115A-1B05-9E4A-7093AC286D9D}"/>
              </a:ext>
            </a:extLst>
          </p:cNvPr>
          <p:cNvSpPr/>
          <p:nvPr/>
        </p:nvSpPr>
        <p:spPr>
          <a:xfrm>
            <a:off x="5555695" y="1727188"/>
            <a:ext cx="172446" cy="187724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7D5FDB9-091E-6003-A49D-7CED0627BD03}"/>
              </a:ext>
            </a:extLst>
          </p:cNvPr>
          <p:cNvSpPr/>
          <p:nvPr/>
        </p:nvSpPr>
        <p:spPr>
          <a:xfrm>
            <a:off x="6516937" y="1720514"/>
            <a:ext cx="278372" cy="187724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F3DE51-2C22-AB65-A92F-C3EA5EC2E470}"/>
              </a:ext>
            </a:extLst>
          </p:cNvPr>
          <p:cNvSpPr/>
          <p:nvPr/>
        </p:nvSpPr>
        <p:spPr>
          <a:xfrm>
            <a:off x="5027303" y="2146566"/>
            <a:ext cx="626278" cy="244353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F4C6FB6-A305-5B5C-7F9B-DE3DAAE24115}"/>
              </a:ext>
            </a:extLst>
          </p:cNvPr>
          <p:cNvSpPr/>
          <p:nvPr/>
        </p:nvSpPr>
        <p:spPr>
          <a:xfrm>
            <a:off x="6169030" y="2146565"/>
            <a:ext cx="706371" cy="244353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9" name="Picture 2" descr="equation.pdf">
            <a:extLst>
              <a:ext uri="{FF2B5EF4-FFF2-40B4-BE49-F238E27FC236}">
                <a16:creationId xmlns:a16="http://schemas.microsoft.com/office/drawing/2014/main" id="{1084E880-0696-DBD8-6771-A22E903A84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927" y="1544844"/>
            <a:ext cx="3668534" cy="95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37017761-DC48-3AD0-F87D-1B6F3FF5F362}"/>
              </a:ext>
            </a:extLst>
          </p:cNvPr>
          <p:cNvSpPr/>
          <p:nvPr/>
        </p:nvSpPr>
        <p:spPr>
          <a:xfrm>
            <a:off x="9345832" y="1845945"/>
            <a:ext cx="2433403" cy="588488"/>
          </a:xfrm>
          <a:prstGeom prst="roundRect">
            <a:avLst>
              <a:gd name="adj" fmla="val 21206"/>
            </a:avLst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AD3C1138-3883-8931-5D92-6547EFCFBAEB}"/>
              </a:ext>
            </a:extLst>
          </p:cNvPr>
          <p:cNvSpPr/>
          <p:nvPr/>
        </p:nvSpPr>
        <p:spPr>
          <a:xfrm>
            <a:off x="308107" y="1840717"/>
            <a:ext cx="2442151" cy="588488"/>
          </a:xfrm>
          <a:prstGeom prst="roundRect">
            <a:avLst>
              <a:gd name="adj" fmla="val 21206"/>
            </a:avLst>
          </a:prstGeom>
          <a:noFill/>
          <a:ln w="1016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284EA3C5-F38E-4BC7-D4CD-154D3EE722E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4243" r="96638" b="81754"/>
          <a:stretch/>
        </p:blipFill>
        <p:spPr>
          <a:xfrm>
            <a:off x="6094396" y="2982726"/>
            <a:ext cx="380006" cy="415355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9BF75A75-EE05-E795-CB8A-4976B4778F6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169" t="78202" r="94176" b="17595"/>
          <a:stretch/>
        </p:blipFill>
        <p:spPr>
          <a:xfrm>
            <a:off x="6260532" y="5183306"/>
            <a:ext cx="300093" cy="436147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B4620A9A-4CCC-8A33-46D3-006643A7B1B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08" t="46743" r="95618" b="49254"/>
          <a:stretch/>
        </p:blipFill>
        <p:spPr>
          <a:xfrm>
            <a:off x="6160747" y="4135898"/>
            <a:ext cx="336055" cy="415355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C7604B86-AFDD-4396-D358-8887CE5C698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4243" r="96638" b="81754"/>
          <a:stretch/>
        </p:blipFill>
        <p:spPr>
          <a:xfrm>
            <a:off x="1314922" y="2938473"/>
            <a:ext cx="380006" cy="415355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636CA662-8051-4CE7-626C-9622F574832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08" t="46743" r="95618" b="49254"/>
          <a:stretch/>
        </p:blipFill>
        <p:spPr>
          <a:xfrm>
            <a:off x="1405598" y="4124293"/>
            <a:ext cx="336055" cy="415355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00B1E7B8-2166-58D6-FFF1-FB20D48F557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169" t="78202" r="94176" b="17595"/>
          <a:stretch/>
        </p:blipFill>
        <p:spPr>
          <a:xfrm>
            <a:off x="1471826" y="5183306"/>
            <a:ext cx="300093" cy="436147"/>
          </a:xfrm>
          <a:prstGeom prst="rect">
            <a:avLst/>
          </a:prstGeom>
        </p:spPr>
      </p:pic>
      <p:pic>
        <p:nvPicPr>
          <p:cNvPr id="44" name="Image 43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374668CA-CB3A-BE00-63C3-C821BAE8BF4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8811" t="96844" r="41422" b="637"/>
          <a:stretch/>
        </p:blipFill>
        <p:spPr>
          <a:xfrm>
            <a:off x="7987602" y="6015517"/>
            <a:ext cx="794390" cy="201027"/>
          </a:xfrm>
          <a:prstGeom prst="rect">
            <a:avLst/>
          </a:prstGeom>
        </p:spPr>
      </p:pic>
      <p:pic>
        <p:nvPicPr>
          <p:cNvPr id="45" name="Image 44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50E0885B-4FFB-7111-D8EE-676739F9A0B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8811" t="96844" r="41422" b="637"/>
          <a:stretch/>
        </p:blipFill>
        <p:spPr>
          <a:xfrm>
            <a:off x="3209803" y="6040310"/>
            <a:ext cx="794390" cy="201027"/>
          </a:xfrm>
          <a:prstGeom prst="rect">
            <a:avLst/>
          </a:prstGeom>
        </p:spPr>
      </p:pic>
      <p:sp>
        <p:nvSpPr>
          <p:cNvPr id="46" name="ZoneTexte 45">
            <a:extLst>
              <a:ext uri="{FF2B5EF4-FFF2-40B4-BE49-F238E27FC236}">
                <a16:creationId xmlns:a16="http://schemas.microsoft.com/office/drawing/2014/main" id="{0AFB27D8-CE16-20E7-9ADF-40778BE01D14}"/>
              </a:ext>
            </a:extLst>
          </p:cNvPr>
          <p:cNvSpPr txBox="1"/>
          <p:nvPr/>
        </p:nvSpPr>
        <p:spPr>
          <a:xfrm>
            <a:off x="12169" y="488854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>
                    <a:alpha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B180CB3B-AF6F-7299-BB9F-6C25DF8EAAB7}"/>
              </a:ext>
            </a:extLst>
          </p:cNvPr>
          <p:cNvSpPr txBox="1"/>
          <p:nvPr/>
        </p:nvSpPr>
        <p:spPr>
          <a:xfrm>
            <a:off x="3597570" y="6398813"/>
            <a:ext cx="442781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00" b="1" dirty="0" err="1">
                <a:solidFill>
                  <a:srgbClr val="C00000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Perfect</a:t>
            </a:r>
            <a:r>
              <a:rPr lang="fr-FR" sz="1500" b="1" dirty="0">
                <a:solidFill>
                  <a:srgbClr val="C00000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agreement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when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the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same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model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dirty="0" err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used</a:t>
            </a:r>
            <a:r>
              <a:rPr lang="fr-FR" sz="1500" dirty="0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509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5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ignalisation droite 31">
            <a:extLst>
              <a:ext uri="{FF2B5EF4-FFF2-40B4-BE49-F238E27FC236}">
                <a16:creationId xmlns:a16="http://schemas.microsoft.com/office/drawing/2014/main" id="{92674AB0-E465-2365-6CFB-6D039D40FD72}"/>
              </a:ext>
            </a:extLst>
          </p:cNvPr>
          <p:cNvSpPr/>
          <p:nvPr/>
        </p:nvSpPr>
        <p:spPr>
          <a:xfrm>
            <a:off x="-36315" y="451714"/>
            <a:ext cx="2101286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E7DB27C4-6FB1-A950-7586-675A4D1015FD}"/>
              </a:ext>
            </a:extLst>
          </p:cNvPr>
          <p:cNvSpPr/>
          <p:nvPr/>
        </p:nvSpPr>
        <p:spPr>
          <a:xfrm>
            <a:off x="-54483" y="452183"/>
            <a:ext cx="2024089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E1F53DA8-D403-497A-1710-0B421B547AD0}"/>
              </a:ext>
            </a:extLst>
          </p:cNvPr>
          <p:cNvSpPr/>
          <p:nvPr/>
        </p:nvSpPr>
        <p:spPr>
          <a:xfrm>
            <a:off x="-60538" y="452905"/>
            <a:ext cx="1933254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680BED06-D9E2-0229-122F-D405029000F7}"/>
              </a:ext>
            </a:extLst>
          </p:cNvPr>
          <p:cNvSpPr/>
          <p:nvPr/>
        </p:nvSpPr>
        <p:spPr>
          <a:xfrm>
            <a:off x="-72650" y="453295"/>
            <a:ext cx="1848846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B4A7CE14-D717-AA63-052F-FF6A234BAF3C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FC512E6D-0F17-867D-19D9-2EE4895BF5C6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72CAA82C-5899-11E4-D7D0-C699829D9841}"/>
              </a:ext>
            </a:extLst>
          </p:cNvPr>
          <p:cNvSpPr txBox="1">
            <a:spLocks/>
          </p:cNvSpPr>
          <p:nvPr/>
        </p:nvSpPr>
        <p:spPr>
          <a:xfrm>
            <a:off x="-545823" y="983189"/>
            <a:ext cx="4023000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Study context for the FCC-</a:t>
            </a:r>
            <a:r>
              <a:rPr lang="en-GB" sz="1500" b="1" dirty="0" err="1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endParaRPr lang="en-GB" sz="1500" b="1" dirty="0">
              <a:solidFill>
                <a:srgbClr val="12165C"/>
              </a:solidFill>
              <a:latin typeface="Segoe UI Black" panose="020F0502020204030204" pitchFamily="34" charset="0"/>
              <a:cs typeface="Segoe UI Black" panose="020F0502020204030204" pitchFamily="34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EC0F31E-F3EB-3F59-0915-6EC401E361A2}"/>
              </a:ext>
            </a:extLst>
          </p:cNvPr>
          <p:cNvSpPr txBox="1"/>
          <p:nvPr/>
        </p:nvSpPr>
        <p:spPr>
          <a:xfrm>
            <a:off x="1384593" y="1137528"/>
            <a:ext cx="9505103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500" b="1" dirty="0">
                <a:solidFill>
                  <a:srgbClr val="12165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Context: </a:t>
            </a:r>
          </a:p>
          <a:p>
            <a:pPr algn="ctr"/>
            <a:endParaRPr lang="en-GB" sz="10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Interplay between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impedance (wakefields)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has a growing interest for building new accelerators [1]</a:t>
            </a:r>
          </a:p>
          <a:p>
            <a:pPr algn="ctr"/>
            <a:r>
              <a:rPr lang="en-GB" sz="1500" b="1" dirty="0" err="1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BimBim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(CMM)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Xsuite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showed agreement with LHC and VEPP measurements [2], [3]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DCE98FF4-E879-E70F-D3C0-89F486794308}"/>
              </a:ext>
            </a:extLst>
          </p:cNvPr>
          <p:cNvSpPr txBox="1"/>
          <p:nvPr/>
        </p:nvSpPr>
        <p:spPr>
          <a:xfrm>
            <a:off x="493152" y="4903143"/>
            <a:ext cx="1115476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rgbClr val="12165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Goal: </a:t>
            </a:r>
          </a:p>
          <a:p>
            <a:pPr algn="ctr"/>
            <a:endParaRPr lang="en-GB" sz="1000" b="1" dirty="0">
              <a:solidFill>
                <a:srgbClr val="12165C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Understand the different effects due to the contribution of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500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impedance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 the dependence on different parameters.</a:t>
            </a:r>
            <a:endParaRPr lang="en-GB" sz="10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As announced in [1] and other literature, it is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difficult to find a stable tune area</a:t>
            </a:r>
            <a:r>
              <a:rPr lang="en-GB" sz="1500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when the two effects are considered. 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D2934B0A-F4B6-D30D-9BFC-B65F4DE97284}"/>
              </a:ext>
            </a:extLst>
          </p:cNvPr>
          <p:cNvSpPr txBox="1"/>
          <p:nvPr/>
        </p:nvSpPr>
        <p:spPr>
          <a:xfrm>
            <a:off x="32156" y="6215810"/>
            <a:ext cx="49311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000" b="1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[1] 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Y. Zhang, et al., Phys.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Rev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Accel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Beams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26, 064401 (2023)</a:t>
            </a:r>
          </a:p>
          <a:p>
            <a:pPr algn="l"/>
            <a:r>
              <a:rPr lang="fr-FR" sz="1000" b="1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[2] 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S. White, et al., Phys.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Rev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ST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Accel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Beams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17, 041002 (2014)</a:t>
            </a:r>
          </a:p>
          <a:p>
            <a:pPr algn="l"/>
            <a:r>
              <a:rPr lang="fr-FR" sz="1000" b="1" i="1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[3] 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E. A.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Perevedentsev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and A. A.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Valishev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, Phys.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Rev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ST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Accel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fr-FR" sz="1000" b="1" i="1" u="none" strike="noStrike" dirty="0" err="1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Beams</a:t>
            </a:r>
            <a:r>
              <a:rPr lang="fr-FR" sz="1000" b="1" i="1" u="none" strike="noStrike" dirty="0">
                <a:solidFill>
                  <a:srgbClr val="FFC000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4, 024403 (2001)</a:t>
            </a:r>
            <a:endParaRPr lang="fr-FR" sz="1000" b="1" i="1" dirty="0">
              <a:solidFill>
                <a:srgbClr val="FFC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483E3BD2-B220-CCE3-D0E5-0F38AC53FF91}"/>
              </a:ext>
            </a:extLst>
          </p:cNvPr>
          <p:cNvSpPr txBox="1"/>
          <p:nvPr/>
        </p:nvSpPr>
        <p:spPr>
          <a:xfrm>
            <a:off x="3579962" y="-55891"/>
            <a:ext cx="511436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Xsuite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BimBim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simulation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tools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for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impedance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studies</a:t>
            </a:r>
            <a:endParaRPr lang="fr-FR" sz="1500" b="1" dirty="0">
              <a:solidFill>
                <a:schemeClr val="bg1"/>
              </a:solidFill>
              <a:latin typeface="Segoe UI Black" panose="020F0502020204030204" pitchFamily="34" charset="0"/>
              <a:cs typeface="Segoe UI Black" panose="020F050202020403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9F7BAC7-8A56-2C5E-4B2C-BCE5B08347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0622" y="2333086"/>
            <a:ext cx="1643159" cy="2323423"/>
          </a:xfrm>
          <a:prstGeom prst="rect">
            <a:avLst/>
          </a:prstGeom>
          <a:ln>
            <a:solidFill>
              <a:srgbClr val="12165C"/>
            </a:solidFill>
          </a:ln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DFB5D20-6254-7D54-AAC3-5D69E916B4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55315" y="2333086"/>
            <a:ext cx="4130531" cy="2323424"/>
          </a:xfrm>
          <a:prstGeom prst="rect">
            <a:avLst/>
          </a:prstGeom>
          <a:ln>
            <a:solidFill>
              <a:srgbClr val="12165C"/>
            </a:solidFill>
          </a:ln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A408E1FC-0C3D-3233-2BFB-0FB52F4690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17381" y="2333086"/>
            <a:ext cx="4130531" cy="2323424"/>
          </a:xfrm>
          <a:prstGeom prst="rect">
            <a:avLst/>
          </a:prstGeom>
          <a:ln>
            <a:solidFill>
              <a:srgbClr val="12165C"/>
            </a:solidFill>
          </a:ln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4C92D91B-B507-EEBA-37D5-692342033568}"/>
              </a:ext>
            </a:extLst>
          </p:cNvPr>
          <p:cNvSpPr txBox="1"/>
          <p:nvPr/>
        </p:nvSpPr>
        <p:spPr>
          <a:xfrm rot="16200000">
            <a:off x="6065310" y="3356296"/>
            <a:ext cx="2545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https://</a:t>
            </a:r>
            <a:r>
              <a:rPr lang="fr-FR" sz="12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indico.cern.ch</a:t>
            </a:r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</a:t>
            </a:r>
            <a:r>
              <a:rPr lang="fr-FR" sz="12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event</a:t>
            </a:r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/1326738/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7845959-D617-3CA2-C640-D2AB03E93499}"/>
              </a:ext>
            </a:extLst>
          </p:cNvPr>
          <p:cNvSpPr txBox="1"/>
          <p:nvPr/>
        </p:nvSpPr>
        <p:spPr>
          <a:xfrm rot="16200000">
            <a:off x="1526543" y="3356297"/>
            <a:ext cx="2545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https://</a:t>
            </a:r>
            <a:r>
              <a:rPr lang="fr-FR" sz="12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indico.cern.ch</a:t>
            </a:r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</a:t>
            </a:r>
            <a:r>
              <a:rPr lang="fr-FR" sz="12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event</a:t>
            </a:r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/1326738/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D890FF8-ABF4-996A-9359-CCCA41245DF2}"/>
              </a:ext>
            </a:extLst>
          </p:cNvPr>
          <p:cNvSpPr txBox="1"/>
          <p:nvPr/>
        </p:nvSpPr>
        <p:spPr>
          <a:xfrm rot="16200000">
            <a:off x="-641229" y="3328125"/>
            <a:ext cx="2545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https://</a:t>
            </a:r>
            <a:r>
              <a:rPr lang="fr-FR" sz="12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indico.cern.ch</a:t>
            </a:r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</a:t>
            </a:r>
            <a:r>
              <a:rPr lang="fr-FR" sz="12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event</a:t>
            </a:r>
            <a:r>
              <a:rPr lang="fr-FR" sz="12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/1202105/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00F6AEC4-5B49-880C-8EBC-65CD99F180ED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854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50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4EA936F0-49C9-5F03-65BE-67104376F3F6}"/>
              </a:ext>
            </a:extLst>
          </p:cNvPr>
          <p:cNvSpPr txBox="1"/>
          <p:nvPr/>
        </p:nvSpPr>
        <p:spPr>
          <a:xfrm>
            <a:off x="10696879" y="74877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fld id="{99667111-A86B-1A44-A452-04DB578C1DD2}" type="datetime1">
              <a:rPr lang="fr-FR" sz="1000" smtClean="0">
                <a:solidFill>
                  <a:schemeClr val="bg1"/>
                </a:solidFill>
                <a:latin typeface="Avenir Book" panose="02000503020000020003" pitchFamily="2" charset="0"/>
              </a:rPr>
              <a:t>04/06/2024</a:t>
            </a:fld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ignalisation droite 31">
            <a:extLst>
              <a:ext uri="{FF2B5EF4-FFF2-40B4-BE49-F238E27FC236}">
                <a16:creationId xmlns:a16="http://schemas.microsoft.com/office/drawing/2014/main" id="{92674AB0-E465-2365-6CFB-6D039D40FD72}"/>
              </a:ext>
            </a:extLst>
          </p:cNvPr>
          <p:cNvSpPr/>
          <p:nvPr/>
        </p:nvSpPr>
        <p:spPr>
          <a:xfrm>
            <a:off x="-42372" y="458146"/>
            <a:ext cx="7951532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E7DB27C4-6FB1-A950-7586-675A4D1015FD}"/>
              </a:ext>
            </a:extLst>
          </p:cNvPr>
          <p:cNvSpPr/>
          <p:nvPr/>
        </p:nvSpPr>
        <p:spPr>
          <a:xfrm>
            <a:off x="-42371" y="452967"/>
            <a:ext cx="7870664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E1F53DA8-D403-497A-1710-0B421B547AD0}"/>
              </a:ext>
            </a:extLst>
          </p:cNvPr>
          <p:cNvSpPr/>
          <p:nvPr/>
        </p:nvSpPr>
        <p:spPr>
          <a:xfrm>
            <a:off x="-42371" y="452741"/>
            <a:ext cx="7768117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680BED06-D9E2-0229-122F-D405029000F7}"/>
              </a:ext>
            </a:extLst>
          </p:cNvPr>
          <p:cNvSpPr/>
          <p:nvPr/>
        </p:nvSpPr>
        <p:spPr>
          <a:xfrm>
            <a:off x="-42371" y="459187"/>
            <a:ext cx="4682795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B4A7CE14-D717-AA63-052F-FF6A234BAF3C}"/>
              </a:ext>
            </a:extLst>
          </p:cNvPr>
          <p:cNvSpPr/>
          <p:nvPr/>
        </p:nvSpPr>
        <p:spPr>
          <a:xfrm>
            <a:off x="-42369" y="465407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307D7B-B135-DCCF-F89A-1B7ACB7892B8}"/>
              </a:ext>
            </a:extLst>
          </p:cNvPr>
          <p:cNvSpPr txBox="1"/>
          <p:nvPr/>
        </p:nvSpPr>
        <p:spPr>
          <a:xfrm>
            <a:off x="4081544" y="-58993"/>
            <a:ext cx="68735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FCC-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ee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collective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effects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:</a:t>
            </a:r>
          </a:p>
          <a:p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wakefileds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and </a:t>
            </a:r>
            <a:r>
              <a:rPr lang="fr-FR" sz="1500" b="1" dirty="0" err="1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beam-beam</a:t>
            </a:r>
            <a:r>
              <a:rPr lang="fr-FR" sz="1500" b="1" dirty="0">
                <a:solidFill>
                  <a:schemeClr val="bg1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 interactions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ABA402-5713-F698-585B-0272E4FB2A56}"/>
              </a:ext>
            </a:extLst>
          </p:cNvPr>
          <p:cNvSpPr txBox="1"/>
          <p:nvPr/>
        </p:nvSpPr>
        <p:spPr>
          <a:xfrm>
            <a:off x="1683464" y="483339"/>
            <a:ext cx="288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>
                    <a:alpha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of </a:t>
            </a:r>
            <a:r>
              <a:rPr lang="fr-FR" b="1" i="1" dirty="0" err="1">
                <a:solidFill>
                  <a:schemeClr val="bg1">
                    <a:alpha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impedance</a:t>
            </a:r>
            <a:endParaRPr lang="fr-FR" b="1" i="1" dirty="0">
              <a:solidFill>
                <a:schemeClr val="bg1">
                  <a:alpha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B805F41D-AFB9-D6F5-9E34-B264476622A9}"/>
              </a:ext>
            </a:extLst>
          </p:cNvPr>
          <p:cNvSpPr txBox="1"/>
          <p:nvPr/>
        </p:nvSpPr>
        <p:spPr>
          <a:xfrm>
            <a:off x="12169" y="488854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>
                    <a:alpha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B5901119-C1EF-9909-29E5-688A9AF0DC34}"/>
              </a:ext>
            </a:extLst>
          </p:cNvPr>
          <p:cNvSpPr txBox="1"/>
          <p:nvPr/>
        </p:nvSpPr>
        <p:spPr>
          <a:xfrm>
            <a:off x="4630545" y="489881"/>
            <a:ext cx="3012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of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beam-beam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259E25D-6631-01CD-1664-BD996B779D75}"/>
              </a:ext>
            </a:extLst>
          </p:cNvPr>
          <p:cNvSpPr txBox="1"/>
          <p:nvPr/>
        </p:nvSpPr>
        <p:spPr>
          <a:xfrm>
            <a:off x="485693" y="2700594"/>
            <a:ext cx="528253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itchFamily="2" charset="2"/>
              <a:buChar char="v"/>
            </a:pPr>
            <a:r>
              <a:rPr lang="en-GB" sz="20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Arbitrary tunes</a:t>
            </a:r>
            <a:r>
              <a:rPr lang="en-GB" sz="2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used for simulation to reduce numerical noise.</a:t>
            </a:r>
          </a:p>
          <a:p>
            <a:pPr marL="285750" indent="-285750" algn="l">
              <a:buFont typeface="Wingdings" pitchFamily="2" charset="2"/>
              <a:buChar char="v"/>
            </a:pPr>
            <a:endParaRPr lang="en-GB" sz="20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 algn="l">
              <a:buFont typeface="Wingdings" pitchFamily="2" charset="2"/>
              <a:buChar char="v"/>
            </a:pPr>
            <a:r>
              <a:rPr lang="en-GB" sz="2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Xsuite results show a </a:t>
            </a:r>
            <a:r>
              <a:rPr lang="en-GB" sz="20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20% error</a:t>
            </a:r>
            <a:r>
              <a:rPr lang="en-GB" sz="2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with respect to </a:t>
            </a:r>
            <a:r>
              <a:rPr lang="en-GB" sz="20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Yokoya</a:t>
            </a:r>
            <a:r>
              <a:rPr lang="en-GB" sz="2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(self-consistent)</a:t>
            </a:r>
          </a:p>
          <a:p>
            <a:pPr marL="285750" indent="-285750" algn="l">
              <a:buFont typeface="Wingdings" pitchFamily="2" charset="2"/>
              <a:buChar char="v"/>
            </a:pPr>
            <a:endParaRPr lang="en-GB" sz="20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 algn="l">
              <a:buFont typeface="Wingdings" pitchFamily="2" charset="2"/>
              <a:buChar char="v"/>
            </a:pPr>
            <a:r>
              <a:rPr lang="en-GB" sz="20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Errors improve to only 5%</a:t>
            </a:r>
            <a:r>
              <a:rPr lang="en-GB" sz="20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when compared to Yokoya (soft-gaussian) -&gt; Due to an artificial transverse kick</a:t>
            </a:r>
          </a:p>
          <a:p>
            <a:pPr algn="l"/>
            <a:endParaRPr lang="en-GB" sz="20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36F1419E-7131-BD5E-1225-A99ED28C11D5}"/>
              </a:ext>
            </a:extLst>
          </p:cNvPr>
          <p:cNvSpPr txBox="1">
            <a:spLocks/>
          </p:cNvSpPr>
          <p:nvPr/>
        </p:nvSpPr>
        <p:spPr>
          <a:xfrm>
            <a:off x="-42372" y="987307"/>
            <a:ext cx="4359990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Benchmark Xsuite</a:t>
            </a:r>
          </a:p>
        </p:txBody>
      </p:sp>
      <p:pic>
        <p:nvPicPr>
          <p:cNvPr id="27" name="Image 26" descr="Une image contenant texte, ligne, diagramme, Tracé&#10;&#10;Description générée automatiquement">
            <a:extLst>
              <a:ext uri="{FF2B5EF4-FFF2-40B4-BE49-F238E27FC236}">
                <a16:creationId xmlns:a16="http://schemas.microsoft.com/office/drawing/2014/main" id="{3C35CE41-C9A6-104F-CDF8-A9D49C0E5D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37471" y="1461399"/>
            <a:ext cx="5908478" cy="5321724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297F6194-EBE1-8A1E-3F4B-B78C4D8D8C07}"/>
              </a:ext>
            </a:extLst>
          </p:cNvPr>
          <p:cNvSpPr txBox="1"/>
          <p:nvPr/>
        </p:nvSpPr>
        <p:spPr>
          <a:xfrm>
            <a:off x="7518319" y="1184569"/>
            <a:ext cx="28391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Aspect ratio versus </a:t>
            </a:r>
            <a:r>
              <a:rPr lang="fr-FR" sz="1500" b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form</a:t>
            </a:r>
            <a:r>
              <a:rPr lang="fr-FR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b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factors</a:t>
            </a:r>
            <a:endParaRPr lang="fr-FR" sz="1500" b="1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F505D2D9-E06A-AFB8-2DCD-48994C935A70}"/>
                  </a:ext>
                </a:extLst>
              </p:cNvPr>
              <p:cNvSpPr txBox="1"/>
              <p:nvPr/>
            </p:nvSpPr>
            <p:spPr>
              <a:xfrm>
                <a:off x="298355" y="2029122"/>
                <a:ext cx="551634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000" b="1" dirty="0">
                    <a:solidFill>
                      <a:srgbClr val="12165C"/>
                    </a:solidFill>
                    <a:latin typeface="Segoe UI Semibold" panose="020B0502040204020203" pitchFamily="34" charset="0"/>
                    <a:cs typeface="Segoe UI Semibold" panose="020B0502040204020203" pitchFamily="34" charset="0"/>
                  </a:rPr>
                  <a:t>Scan on aspect ratio versus </a:t>
                </a:r>
                <a14:m>
                  <m:oMath xmlns:m="http://schemas.openxmlformats.org/officeDocument/2006/math">
                    <m:r>
                      <a:rPr lang="en-GB" sz="2000" b="1" i="0" smtClean="0">
                        <a:solidFill>
                          <a:srgbClr val="12165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𝛑</m:t>
                    </m:r>
                  </m:oMath>
                </a14:m>
                <a:r>
                  <a:rPr lang="en-GB" sz="2000" b="1" dirty="0">
                    <a:solidFill>
                      <a:srgbClr val="12165C"/>
                    </a:solidFill>
                    <a:latin typeface="Segoe UI Semibold" panose="020B0502040204020203" pitchFamily="34" charset="0"/>
                    <a:ea typeface="Cambria Math" panose="02040503050406030204" pitchFamily="18" charset="0"/>
                    <a:cs typeface="Segoe UI Semibold" panose="020B0502040204020203" pitchFamily="34" charset="0"/>
                  </a:rPr>
                  <a:t> mode tune shift</a:t>
                </a:r>
                <a:endParaRPr lang="fr-CH" sz="2000" b="1" dirty="0">
                  <a:solidFill>
                    <a:srgbClr val="12165C"/>
                  </a:solidFill>
                  <a:latin typeface="Segoe UI Semibold" panose="020B0502040204020203" pitchFamily="34" charset="0"/>
                  <a:ea typeface="Cambria Math" panose="02040503050406030204" pitchFamily="18" charset="0"/>
                  <a:cs typeface="Segoe UI Semibold" panose="020B0502040204020203" pitchFamily="34" charset="0"/>
                </a:endParaRPr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F505D2D9-E06A-AFB8-2DCD-48994C935A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55" y="2029122"/>
                <a:ext cx="5516346" cy="400110"/>
              </a:xfrm>
              <a:prstGeom prst="rect">
                <a:avLst/>
              </a:prstGeom>
              <a:blipFill>
                <a:blip r:embed="rId8"/>
                <a:stretch>
                  <a:fillRect l="-1149" t="-9091" b="-242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6807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6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Signalisation droite 31">
            <a:extLst>
              <a:ext uri="{FF2B5EF4-FFF2-40B4-BE49-F238E27FC236}">
                <a16:creationId xmlns:a16="http://schemas.microsoft.com/office/drawing/2014/main" id="{92674AB0-E465-2365-6CFB-6D039D40FD72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Signalisation droite 32">
            <a:extLst>
              <a:ext uri="{FF2B5EF4-FFF2-40B4-BE49-F238E27FC236}">
                <a16:creationId xmlns:a16="http://schemas.microsoft.com/office/drawing/2014/main" id="{E7DB27C4-6FB1-A950-7586-675A4D1015FD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Signalisation droite 33">
            <a:extLst>
              <a:ext uri="{FF2B5EF4-FFF2-40B4-BE49-F238E27FC236}">
                <a16:creationId xmlns:a16="http://schemas.microsoft.com/office/drawing/2014/main" id="{E1F53DA8-D403-497A-1710-0B421B547AD0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alisation droite 34">
            <a:extLst>
              <a:ext uri="{FF2B5EF4-FFF2-40B4-BE49-F238E27FC236}">
                <a16:creationId xmlns:a16="http://schemas.microsoft.com/office/drawing/2014/main" id="{680BED06-D9E2-0229-122F-D405029000F7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alisation droite 35">
            <a:extLst>
              <a:ext uri="{FF2B5EF4-FFF2-40B4-BE49-F238E27FC236}">
                <a16:creationId xmlns:a16="http://schemas.microsoft.com/office/drawing/2014/main" id="{B4A7CE14-D717-AA63-052F-FF6A234BAF3C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FC512E6D-0F17-867D-19D9-2EE4895BF5C6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28" name="Espace réservé du texte 8">
            <a:extLst>
              <a:ext uri="{FF2B5EF4-FFF2-40B4-BE49-F238E27FC236}">
                <a16:creationId xmlns:a16="http://schemas.microsoft.com/office/drawing/2014/main" id="{72CAA82C-5899-11E4-D7D0-C699829D9841}"/>
              </a:ext>
            </a:extLst>
          </p:cNvPr>
          <p:cNvSpPr txBox="1">
            <a:spLocks/>
          </p:cNvSpPr>
          <p:nvPr/>
        </p:nvSpPr>
        <p:spPr>
          <a:xfrm>
            <a:off x="40666" y="992369"/>
            <a:ext cx="4023000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Xsuite and parameter sets for simulation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BCC107D-0D97-24B7-2A35-BE33B9BA184B}"/>
              </a:ext>
            </a:extLst>
          </p:cNvPr>
          <p:cNvSpPr txBox="1"/>
          <p:nvPr/>
        </p:nvSpPr>
        <p:spPr>
          <a:xfrm>
            <a:off x="-50346" y="1244098"/>
            <a:ext cx="892372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Turn by turn tracking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of particles, calculating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nonlinear forces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around the specified accelerator components.</a:t>
            </a:r>
            <a:endParaRPr lang="en-GB" sz="1500" b="1" dirty="0">
              <a:solidFill>
                <a:srgbClr val="00B05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1C42A6A-D46B-9D2D-F837-E4A177DAAB9F}"/>
              </a:ext>
            </a:extLst>
          </p:cNvPr>
          <p:cNvSpPr/>
          <p:nvPr/>
        </p:nvSpPr>
        <p:spPr>
          <a:xfrm>
            <a:off x="1591414" y="3432568"/>
            <a:ext cx="5486400" cy="2743201"/>
          </a:xfrm>
          <a:prstGeom prst="ellipse">
            <a:avLst/>
          </a:prstGeom>
          <a:noFill/>
          <a:ln w="190500" cmpd="dbl"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486400"/>
                      <a:gd name="connsiteY0" fmla="*/ 1371601 h 2743201"/>
                      <a:gd name="connsiteX1" fmla="*/ 2743200 w 5486400"/>
                      <a:gd name="connsiteY1" fmla="*/ 0 h 2743201"/>
                      <a:gd name="connsiteX2" fmla="*/ 5486400 w 5486400"/>
                      <a:gd name="connsiteY2" fmla="*/ 1371601 h 2743201"/>
                      <a:gd name="connsiteX3" fmla="*/ 2743200 w 5486400"/>
                      <a:gd name="connsiteY3" fmla="*/ 2743202 h 2743201"/>
                      <a:gd name="connsiteX4" fmla="*/ 0 w 5486400"/>
                      <a:gd name="connsiteY4" fmla="*/ 1371601 h 2743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86400" h="2743201" extrusionOk="0">
                        <a:moveTo>
                          <a:pt x="0" y="1371601"/>
                        </a:moveTo>
                        <a:cubicBezTo>
                          <a:pt x="-63902" y="574670"/>
                          <a:pt x="1128303" y="37482"/>
                          <a:pt x="2743200" y="0"/>
                        </a:cubicBezTo>
                        <a:cubicBezTo>
                          <a:pt x="4364625" y="22399"/>
                          <a:pt x="5462365" y="614851"/>
                          <a:pt x="5486400" y="1371601"/>
                        </a:cubicBezTo>
                        <a:cubicBezTo>
                          <a:pt x="5213885" y="2395241"/>
                          <a:pt x="4208031" y="3020656"/>
                          <a:pt x="2743200" y="2743202"/>
                        </a:cubicBezTo>
                        <a:cubicBezTo>
                          <a:pt x="1213736" y="2735304"/>
                          <a:pt x="104142" y="2178875"/>
                          <a:pt x="0" y="1371601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65BF6198-B578-BC7C-17FF-150000364B2F}"/>
              </a:ext>
            </a:extLst>
          </p:cNvPr>
          <p:cNvSpPr/>
          <p:nvPr/>
        </p:nvSpPr>
        <p:spPr>
          <a:xfrm>
            <a:off x="1591414" y="3432568"/>
            <a:ext cx="5486400" cy="2743201"/>
          </a:xfrm>
          <a:prstGeom prst="ellipse">
            <a:avLst/>
          </a:prstGeom>
          <a:noFill/>
          <a:ln w="190500" cmpd="dbl">
            <a:solidFill>
              <a:srgbClr val="2B39FF">
                <a:alpha val="50000"/>
              </a:srgbClr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486400"/>
                      <a:gd name="connsiteY0" fmla="*/ 1371601 h 2743201"/>
                      <a:gd name="connsiteX1" fmla="*/ 2743200 w 5486400"/>
                      <a:gd name="connsiteY1" fmla="*/ 0 h 2743201"/>
                      <a:gd name="connsiteX2" fmla="*/ 5486400 w 5486400"/>
                      <a:gd name="connsiteY2" fmla="*/ 1371601 h 2743201"/>
                      <a:gd name="connsiteX3" fmla="*/ 2743200 w 5486400"/>
                      <a:gd name="connsiteY3" fmla="*/ 2743202 h 2743201"/>
                      <a:gd name="connsiteX4" fmla="*/ 0 w 5486400"/>
                      <a:gd name="connsiteY4" fmla="*/ 1371601 h 2743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86400" h="2743201" extrusionOk="0">
                        <a:moveTo>
                          <a:pt x="0" y="1371601"/>
                        </a:moveTo>
                        <a:cubicBezTo>
                          <a:pt x="-63902" y="574670"/>
                          <a:pt x="1128303" y="37482"/>
                          <a:pt x="2743200" y="0"/>
                        </a:cubicBezTo>
                        <a:cubicBezTo>
                          <a:pt x="4364625" y="22399"/>
                          <a:pt x="5462365" y="614851"/>
                          <a:pt x="5486400" y="1371601"/>
                        </a:cubicBezTo>
                        <a:cubicBezTo>
                          <a:pt x="5213885" y="2395241"/>
                          <a:pt x="4208031" y="3020656"/>
                          <a:pt x="2743200" y="2743202"/>
                        </a:cubicBezTo>
                        <a:cubicBezTo>
                          <a:pt x="1213736" y="2735304"/>
                          <a:pt x="104142" y="2178875"/>
                          <a:pt x="0" y="1371601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1" name="Image 40" descr="Une image contenant printemps, ressort hélicoïdal, nature&#10;&#10;Description générée automatiquement">
            <a:extLst>
              <a:ext uri="{FF2B5EF4-FFF2-40B4-BE49-F238E27FC236}">
                <a16:creationId xmlns:a16="http://schemas.microsoft.com/office/drawing/2014/main" id="{9D2B6C8D-FF9A-3D24-03B7-978D1D5F92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bright="24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800000" flipV="1">
            <a:off x="3095320" y="5434148"/>
            <a:ext cx="2437470" cy="569799"/>
          </a:xfrm>
          <a:prstGeom prst="rect">
            <a:avLst/>
          </a:prstGeom>
          <a:effectLst>
            <a:outerShdw sx="1000" sy="1000" algn="ctr" rotWithShape="0">
              <a:srgbClr val="000000">
                <a:alpha val="0"/>
              </a:srgbClr>
            </a:outerShdw>
          </a:effectLst>
        </p:spPr>
      </p:pic>
      <p:sp>
        <p:nvSpPr>
          <p:cNvPr id="69" name="ZoneTexte 68">
            <a:extLst>
              <a:ext uri="{FF2B5EF4-FFF2-40B4-BE49-F238E27FC236}">
                <a16:creationId xmlns:a16="http://schemas.microsoft.com/office/drawing/2014/main" id="{A6CA8CA7-B905-FB42-D97B-15B88CB50745}"/>
              </a:ext>
            </a:extLst>
          </p:cNvPr>
          <p:cNvSpPr txBox="1"/>
          <p:nvPr/>
        </p:nvSpPr>
        <p:spPr>
          <a:xfrm>
            <a:off x="8401869" y="1941585"/>
            <a:ext cx="3241213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12165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FCC-</a:t>
            </a:r>
            <a:r>
              <a:rPr lang="en-GB" sz="2000" b="1" dirty="0" err="1">
                <a:solidFill>
                  <a:srgbClr val="12165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ee</a:t>
            </a:r>
            <a:r>
              <a:rPr lang="en-GB" sz="2000" b="1" dirty="0">
                <a:solidFill>
                  <a:srgbClr val="12165C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(Z) approximated model:</a:t>
            </a:r>
          </a:p>
          <a:p>
            <a:pPr algn="ctr"/>
            <a:endParaRPr lang="en-GB" sz="10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Why: </a:t>
            </a:r>
          </a:p>
          <a:p>
            <a:pPr algn="just"/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Limits the numerous </a:t>
            </a:r>
            <a:r>
              <a:rPr lang="en-GB" sz="13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complicated</a:t>
            </a:r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non studied effects.</a:t>
            </a:r>
          </a:p>
          <a:p>
            <a:pPr algn="just"/>
            <a:r>
              <a:rPr lang="en-GB" sz="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</a:t>
            </a:r>
          </a:p>
          <a:p>
            <a:pPr algn="just"/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</a:t>
            </a:r>
            <a:r>
              <a:rPr lang="en-GB" sz="13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Faster</a:t>
            </a:r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simulations.</a:t>
            </a:r>
          </a:p>
          <a:p>
            <a:pPr algn="just"/>
            <a:endParaRPr lang="en-GB" sz="13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GB" sz="15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What:</a:t>
            </a:r>
          </a:p>
          <a:p>
            <a:pPr algn="just"/>
            <a:r>
              <a:rPr lang="en-GB" sz="13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FCC-</a:t>
            </a:r>
            <a:r>
              <a:rPr lang="en-GB" sz="1300" b="1" dirty="0" err="1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ee</a:t>
            </a:r>
            <a:r>
              <a:rPr lang="en-GB" sz="13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(Z) </a:t>
            </a:r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parameters table (bunch lengths/sizes, RF power, crossing angle, …)</a:t>
            </a:r>
          </a:p>
          <a:p>
            <a:pPr algn="just"/>
            <a:r>
              <a:rPr lang="en-GB" sz="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</a:t>
            </a:r>
          </a:p>
          <a:p>
            <a:pPr algn="just"/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</a:t>
            </a:r>
            <a:r>
              <a:rPr lang="en-GB" sz="13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Synchrotron radiation </a:t>
            </a:r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(SR) + </a:t>
            </a:r>
            <a:r>
              <a:rPr lang="en-GB" sz="13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Radio frequency cavities</a:t>
            </a:r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(RF)</a:t>
            </a:r>
          </a:p>
          <a:p>
            <a:pPr algn="just"/>
            <a:r>
              <a:rPr lang="en-GB" sz="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</a:t>
            </a:r>
          </a:p>
          <a:p>
            <a:pPr algn="just"/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Single </a:t>
            </a:r>
            <a:r>
              <a:rPr lang="en-GB" sz="13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interaction point + </a:t>
            </a:r>
            <a:r>
              <a:rPr lang="en-GB" sz="13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Beamstrahlung </a:t>
            </a:r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(BS)</a:t>
            </a:r>
          </a:p>
          <a:p>
            <a:pPr algn="just"/>
            <a:r>
              <a:rPr lang="en-GB" sz="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</a:t>
            </a:r>
          </a:p>
          <a:p>
            <a:pPr algn="just"/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Crab </a:t>
            </a:r>
            <a:r>
              <a:rPr lang="en-GB" sz="1300" b="1" dirty="0" err="1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sextupoles</a:t>
            </a:r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(when crossing angle)</a:t>
            </a:r>
          </a:p>
          <a:p>
            <a:pPr algn="just"/>
            <a:r>
              <a:rPr lang="en-GB" sz="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</a:t>
            </a:r>
          </a:p>
          <a:p>
            <a:pPr algn="just"/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</a:t>
            </a:r>
            <a:r>
              <a:rPr lang="en-GB" sz="13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Longitudinal</a:t>
            </a:r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+ </a:t>
            </a:r>
            <a:r>
              <a:rPr lang="en-GB" sz="13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Transverse</a:t>
            </a:r>
            <a:r>
              <a:rPr lang="en-GB" sz="13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wakefields (2023 - M. MIGLIORATI)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1821510-8823-4F6B-02E1-D9060CA4C659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7" name="Image 76" descr="Une image contenant art, émail&#10;&#10;Description générée automatiquement">
            <a:extLst>
              <a:ext uri="{FF2B5EF4-FFF2-40B4-BE49-F238E27FC236}">
                <a16:creationId xmlns:a16="http://schemas.microsoft.com/office/drawing/2014/main" id="{C72D166E-1A2A-7961-4175-028F847627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76190" y="2554791"/>
            <a:ext cx="1178132" cy="1065058"/>
          </a:xfrm>
          <a:prstGeom prst="rect">
            <a:avLst/>
          </a:prstGeom>
        </p:spPr>
      </p:pic>
      <p:pic>
        <p:nvPicPr>
          <p:cNvPr id="79" name="Image 78" descr="Une image contenant croquis, art, noir et blanc, monochrome&#10;&#10;Description générée automatiquement">
            <a:extLst>
              <a:ext uri="{FF2B5EF4-FFF2-40B4-BE49-F238E27FC236}">
                <a16:creationId xmlns:a16="http://schemas.microsoft.com/office/drawing/2014/main" id="{310DE096-5FB0-AFFE-1875-3C4D2020E2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6200000">
            <a:off x="3767801" y="1117269"/>
            <a:ext cx="1191155" cy="2467727"/>
          </a:xfrm>
          <a:prstGeom prst="rect">
            <a:avLst/>
          </a:prstGeom>
        </p:spPr>
      </p:pic>
      <p:pic>
        <p:nvPicPr>
          <p:cNvPr id="80" name="Image 79" descr="Une image contenant art, émail&#10;&#10;Description générée automatiquement">
            <a:extLst>
              <a:ext uri="{FF2B5EF4-FFF2-40B4-BE49-F238E27FC236}">
                <a16:creationId xmlns:a16="http://schemas.microsoft.com/office/drawing/2014/main" id="{E817113D-1A71-3EFC-8C1B-68CC1E7758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53289" y="2617332"/>
            <a:ext cx="1178133" cy="1065059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contrasting" dir="t"/>
          </a:scene3d>
          <a:sp3d prstMaterial="matte"/>
        </p:spPr>
      </p:pic>
      <p:sp>
        <p:nvSpPr>
          <p:cNvPr id="81" name="ZoneTexte 80">
            <a:extLst>
              <a:ext uri="{FF2B5EF4-FFF2-40B4-BE49-F238E27FC236}">
                <a16:creationId xmlns:a16="http://schemas.microsoft.com/office/drawing/2014/main" id="{584DCE93-0DD4-2208-D2B1-85BC805AE18B}"/>
              </a:ext>
            </a:extLst>
          </p:cNvPr>
          <p:cNvSpPr txBox="1"/>
          <p:nvPr/>
        </p:nvSpPr>
        <p:spPr>
          <a:xfrm>
            <a:off x="1571865" y="2292834"/>
            <a:ext cx="11743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313E4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SEXTUPOLE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AC7FDA86-86A9-CDB5-7BD0-3DDE7343B666}"/>
              </a:ext>
            </a:extLst>
          </p:cNvPr>
          <p:cNvSpPr txBox="1"/>
          <p:nvPr/>
        </p:nvSpPr>
        <p:spPr>
          <a:xfrm>
            <a:off x="5980532" y="2311763"/>
            <a:ext cx="11743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313E4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SEXTUPOLE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6891D94A-23C4-4405-F6CC-2D27216813EC}"/>
              </a:ext>
            </a:extLst>
          </p:cNvPr>
          <p:cNvSpPr txBox="1"/>
          <p:nvPr/>
        </p:nvSpPr>
        <p:spPr>
          <a:xfrm>
            <a:off x="3095320" y="2740454"/>
            <a:ext cx="24923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313E4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BEAM BEAM INTERACTION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48B399B4-E412-F05E-9C19-458C7FBAC29D}"/>
              </a:ext>
            </a:extLst>
          </p:cNvPr>
          <p:cNvSpPr txBox="1"/>
          <p:nvPr/>
        </p:nvSpPr>
        <p:spPr>
          <a:xfrm>
            <a:off x="3777427" y="5088091"/>
            <a:ext cx="120283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313E4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RF CAVITIES</a:t>
            </a:r>
          </a:p>
        </p:txBody>
      </p:sp>
      <p:sp>
        <p:nvSpPr>
          <p:cNvPr id="85" name="ZoneTexte 84">
            <a:extLst>
              <a:ext uri="{FF2B5EF4-FFF2-40B4-BE49-F238E27FC236}">
                <a16:creationId xmlns:a16="http://schemas.microsoft.com/office/drawing/2014/main" id="{5A63D7A1-2A4F-D828-6E8B-85A34EC3F7D2}"/>
              </a:ext>
            </a:extLst>
          </p:cNvPr>
          <p:cNvSpPr txBox="1"/>
          <p:nvPr/>
        </p:nvSpPr>
        <p:spPr>
          <a:xfrm rot="16200000">
            <a:off x="-29853" y="4727873"/>
            <a:ext cx="257262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313E4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SYNCHROTRON RADIATION</a:t>
            </a:r>
          </a:p>
        </p:txBody>
      </p:sp>
      <p:sp>
        <p:nvSpPr>
          <p:cNvPr id="86" name="ZoneTexte 85">
            <a:extLst>
              <a:ext uri="{FF2B5EF4-FFF2-40B4-BE49-F238E27FC236}">
                <a16:creationId xmlns:a16="http://schemas.microsoft.com/office/drawing/2014/main" id="{537E8ABD-21CF-9E71-4F17-5748F3A8BA13}"/>
              </a:ext>
            </a:extLst>
          </p:cNvPr>
          <p:cNvSpPr txBox="1"/>
          <p:nvPr/>
        </p:nvSpPr>
        <p:spPr>
          <a:xfrm rot="16200000">
            <a:off x="6812483" y="4727872"/>
            <a:ext cx="12613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313E4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WAKEFIELDS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A5B38A0-734C-40F3-6103-7FA75CC30E82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C185ED84-C999-3610-D075-35FCE06A419C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992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7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C6E85A0-ABFF-6558-7B5B-3E4529061647}"/>
              </a:ext>
            </a:extLst>
          </p:cNvPr>
          <p:cNvSpPr txBox="1"/>
          <p:nvPr/>
        </p:nvSpPr>
        <p:spPr>
          <a:xfrm>
            <a:off x="-50346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pic>
        <p:nvPicPr>
          <p:cNvPr id="14" name="Image 13" descr="Une image contenant Police, blanc, noir et blanc, texte&#10;&#10;Description générée automatiquement">
            <a:extLst>
              <a:ext uri="{FF2B5EF4-FFF2-40B4-BE49-F238E27FC236}">
                <a16:creationId xmlns:a16="http://schemas.microsoft.com/office/drawing/2014/main" id="{4BB2C054-8DAB-2FE7-4140-D70C5C3D689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50"/>
          <a:stretch/>
        </p:blipFill>
        <p:spPr>
          <a:xfrm>
            <a:off x="2170883" y="4862307"/>
            <a:ext cx="780187" cy="1630860"/>
          </a:xfrm>
          <a:prstGeom prst="rect">
            <a:avLst/>
          </a:prstGeom>
        </p:spPr>
      </p:pic>
      <p:pic>
        <p:nvPicPr>
          <p:cNvPr id="15" name="Image 14" descr="Une image contenant Police, blanc, noir et blanc, texte&#10;&#10;Description générée automatiquement">
            <a:extLst>
              <a:ext uri="{FF2B5EF4-FFF2-40B4-BE49-F238E27FC236}">
                <a16:creationId xmlns:a16="http://schemas.microsoft.com/office/drawing/2014/main" id="{EA32BB6B-105E-51E6-FA63-1868CAC942D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1"/>
          <a:stretch/>
        </p:blipFill>
        <p:spPr>
          <a:xfrm>
            <a:off x="1046460" y="5406179"/>
            <a:ext cx="986576" cy="615894"/>
          </a:xfrm>
          <a:prstGeom prst="rect">
            <a:avLst/>
          </a:prstGeom>
        </p:spPr>
      </p:pic>
      <p:pic>
        <p:nvPicPr>
          <p:cNvPr id="16" name="Image 15" descr="Une image contenant diagramme, texte, ligne&#10;&#10;Description générée automatiquement">
            <a:extLst>
              <a:ext uri="{FF2B5EF4-FFF2-40B4-BE49-F238E27FC236}">
                <a16:creationId xmlns:a16="http://schemas.microsoft.com/office/drawing/2014/main" id="{265EB299-C2D4-9713-B639-7A574130E5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95" y="2412298"/>
            <a:ext cx="2967914" cy="2345864"/>
          </a:xfrm>
          <a:prstGeom prst="rect">
            <a:avLst/>
          </a:prstGeom>
        </p:spPr>
      </p:pic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1D55BE04-3D2D-0F04-E391-046BCC05A73D}"/>
              </a:ext>
            </a:extLst>
          </p:cNvPr>
          <p:cNvCxnSpPr>
            <a:cxnSpLocks/>
          </p:cNvCxnSpPr>
          <p:nvPr/>
        </p:nvCxnSpPr>
        <p:spPr>
          <a:xfrm flipH="1">
            <a:off x="1458180" y="3510177"/>
            <a:ext cx="905486" cy="0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B82D22B-A6A9-78D3-0071-F4C1CBC00218}"/>
              </a:ext>
            </a:extLst>
          </p:cNvPr>
          <p:cNvCxnSpPr>
            <a:cxnSpLocks/>
          </p:cNvCxnSpPr>
          <p:nvPr/>
        </p:nvCxnSpPr>
        <p:spPr>
          <a:xfrm>
            <a:off x="1458180" y="3504824"/>
            <a:ext cx="0" cy="1829802"/>
          </a:xfrm>
          <a:prstGeom prst="line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FBA92845-1654-72A2-9FDD-F71577762BAE}"/>
              </a:ext>
            </a:extLst>
          </p:cNvPr>
          <p:cNvSpPr txBox="1"/>
          <p:nvPr/>
        </p:nvSpPr>
        <p:spPr>
          <a:xfrm>
            <a:off x="1846432" y="5355947"/>
            <a:ext cx="1405630" cy="515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2000" dirty="0">
                <a:solidFill>
                  <a:srgbClr val="000000"/>
                </a:solidFill>
              </a:rPr>
              <a:t>=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2A6AF2B-AD9B-9626-2D18-86BDD34EA780}"/>
              </a:ext>
            </a:extLst>
          </p:cNvPr>
          <p:cNvSpPr/>
          <p:nvPr/>
        </p:nvSpPr>
        <p:spPr>
          <a:xfrm>
            <a:off x="350245" y="1893495"/>
            <a:ext cx="3299296" cy="463105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9058A1D1-CADA-5165-6652-627AE34D0BC9}"/>
              </a:ext>
            </a:extLst>
          </p:cNvPr>
          <p:cNvSpPr txBox="1"/>
          <p:nvPr/>
        </p:nvSpPr>
        <p:spPr>
          <a:xfrm rot="5400000">
            <a:off x="3193634" y="2273799"/>
            <a:ext cx="1245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Slicing structure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8D0F844-0F13-F597-9EBE-6117FFC34AD7}"/>
              </a:ext>
            </a:extLst>
          </p:cNvPr>
          <p:cNvSpPr/>
          <p:nvPr/>
        </p:nvSpPr>
        <p:spPr>
          <a:xfrm>
            <a:off x="350245" y="1893495"/>
            <a:ext cx="3298384" cy="446040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latin typeface="Segoe UI" panose="020B0502040204020203" pitchFamily="34" charset="0"/>
                <a:cs typeface="Segoe UI" panose="020B0502040204020203" pitchFamily="34" charset="0"/>
              </a:rPr>
              <a:t>Polar longitudinal phase space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42371" y="987307"/>
            <a:ext cx="3113444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</a:t>
            </a:r>
          </a:p>
        </p:txBody>
      </p:sp>
      <p:sp>
        <p:nvSpPr>
          <p:cNvPr id="27" name="Signalisation droite 26">
            <a:extLst>
              <a:ext uri="{FF2B5EF4-FFF2-40B4-BE49-F238E27FC236}">
                <a16:creationId xmlns:a16="http://schemas.microsoft.com/office/drawing/2014/main" id="{634165C5-7D1C-B5D2-D4F8-83618FA0F9D3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ignalisation droite 27">
            <a:extLst>
              <a:ext uri="{FF2B5EF4-FFF2-40B4-BE49-F238E27FC236}">
                <a16:creationId xmlns:a16="http://schemas.microsoft.com/office/drawing/2014/main" id="{18F78718-97A3-67D2-F61D-878E22B0B9E3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Signalisation droite 28">
            <a:extLst>
              <a:ext uri="{FF2B5EF4-FFF2-40B4-BE49-F238E27FC236}">
                <a16:creationId xmlns:a16="http://schemas.microsoft.com/office/drawing/2014/main" id="{BDE4E908-5BA6-1F43-4E6A-6873B89D1948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Signalisation droite 29">
            <a:extLst>
              <a:ext uri="{FF2B5EF4-FFF2-40B4-BE49-F238E27FC236}">
                <a16:creationId xmlns:a16="http://schemas.microsoft.com/office/drawing/2014/main" id="{EF728ACB-41FF-E8C8-D127-DDFE382ED280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Signalisation droite 30">
            <a:extLst>
              <a:ext uri="{FF2B5EF4-FFF2-40B4-BE49-F238E27FC236}">
                <a16:creationId xmlns:a16="http://schemas.microsoft.com/office/drawing/2014/main" id="{C3DF70B1-494F-504F-6512-BE0825949CF3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D836664A-9664-A47D-4A62-192FAC57D63D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97221029-96C8-1688-0BB3-A72FC0C5D81C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CD333E1-26C7-4B95-4672-184D8411FAB6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ECAC4918-4278-1DC9-6603-A05749E46942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441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EA51E7A5-3F92-0810-08E6-DC0AA9BADEB0}"/>
              </a:ext>
            </a:extLst>
          </p:cNvPr>
          <p:cNvSpPr/>
          <p:nvPr/>
        </p:nvSpPr>
        <p:spPr>
          <a:xfrm>
            <a:off x="5890517" y="4807796"/>
            <a:ext cx="503079" cy="516004"/>
          </a:xfrm>
          <a:prstGeom prst="roundRect">
            <a:avLst>
              <a:gd name="adj" fmla="val 22995"/>
            </a:avLst>
          </a:prstGeom>
          <a:solidFill>
            <a:schemeClr val="accent6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 : coins arrondis 47">
            <a:extLst>
              <a:ext uri="{FF2B5EF4-FFF2-40B4-BE49-F238E27FC236}">
                <a16:creationId xmlns:a16="http://schemas.microsoft.com/office/drawing/2014/main" id="{9788321B-65DD-0112-BCE3-A634E9A99C55}"/>
              </a:ext>
            </a:extLst>
          </p:cNvPr>
          <p:cNvSpPr/>
          <p:nvPr/>
        </p:nvSpPr>
        <p:spPr>
          <a:xfrm>
            <a:off x="5001964" y="4807796"/>
            <a:ext cx="555722" cy="516004"/>
          </a:xfrm>
          <a:prstGeom prst="roundRect">
            <a:avLst>
              <a:gd name="adj" fmla="val 22995"/>
            </a:avLst>
          </a:prstGeom>
          <a:solidFill>
            <a:schemeClr val="accent2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21C0C1B8-1656-D335-9D95-FEA2C991E627}"/>
              </a:ext>
            </a:extLst>
          </p:cNvPr>
          <p:cNvSpPr/>
          <p:nvPr/>
        </p:nvSpPr>
        <p:spPr>
          <a:xfrm>
            <a:off x="4273090" y="4807796"/>
            <a:ext cx="696215" cy="516004"/>
          </a:xfrm>
          <a:prstGeom prst="roundRect">
            <a:avLst>
              <a:gd name="adj" fmla="val 22995"/>
            </a:avLst>
          </a:prstGeom>
          <a:solidFill>
            <a:schemeClr val="accent4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8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 descr="Une image contenant Police, typographie, blanc, calligraphie&#10;&#10;Description générée automatiquement">
            <a:extLst>
              <a:ext uri="{FF2B5EF4-FFF2-40B4-BE49-F238E27FC236}">
                <a16:creationId xmlns:a16="http://schemas.microsoft.com/office/drawing/2014/main" id="{910EC195-F6EC-0E59-5D4F-9BB62A964A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126" y="2602118"/>
            <a:ext cx="1951777" cy="553998"/>
          </a:xfrm>
          <a:prstGeom prst="rect">
            <a:avLst/>
          </a:prstGeom>
        </p:spPr>
      </p:pic>
      <p:sp>
        <p:nvSpPr>
          <p:cNvPr id="7" name="Flèche vers la droite 6">
            <a:extLst>
              <a:ext uri="{FF2B5EF4-FFF2-40B4-BE49-F238E27FC236}">
                <a16:creationId xmlns:a16="http://schemas.microsoft.com/office/drawing/2014/main" id="{21ADCCB6-F6C0-3D31-1562-2C6DAC682986}"/>
              </a:ext>
            </a:extLst>
          </p:cNvPr>
          <p:cNvSpPr/>
          <p:nvPr/>
        </p:nvSpPr>
        <p:spPr>
          <a:xfrm rot="16200000">
            <a:off x="5120728" y="3579369"/>
            <a:ext cx="616914" cy="191684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Image 13" descr="Une image contenant Police, blanc, noir et blanc, texte&#10;&#10;Description générée automatiquement">
            <a:extLst>
              <a:ext uri="{FF2B5EF4-FFF2-40B4-BE49-F238E27FC236}">
                <a16:creationId xmlns:a16="http://schemas.microsoft.com/office/drawing/2014/main" id="{4BB2C054-8DAB-2FE7-4140-D70C5C3D689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50"/>
          <a:stretch/>
        </p:blipFill>
        <p:spPr>
          <a:xfrm>
            <a:off x="2170883" y="4862307"/>
            <a:ext cx="780187" cy="1630860"/>
          </a:xfrm>
          <a:prstGeom prst="rect">
            <a:avLst/>
          </a:prstGeom>
        </p:spPr>
      </p:pic>
      <p:pic>
        <p:nvPicPr>
          <p:cNvPr id="15" name="Image 14" descr="Une image contenant Police, blanc, noir et blanc, texte&#10;&#10;Description générée automatiquement">
            <a:extLst>
              <a:ext uri="{FF2B5EF4-FFF2-40B4-BE49-F238E27FC236}">
                <a16:creationId xmlns:a16="http://schemas.microsoft.com/office/drawing/2014/main" id="{EA32BB6B-105E-51E6-FA63-1868CAC942D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1"/>
          <a:stretch/>
        </p:blipFill>
        <p:spPr>
          <a:xfrm>
            <a:off x="1046460" y="5406179"/>
            <a:ext cx="986576" cy="615894"/>
          </a:xfrm>
          <a:prstGeom prst="rect">
            <a:avLst/>
          </a:prstGeom>
        </p:spPr>
      </p:pic>
      <p:pic>
        <p:nvPicPr>
          <p:cNvPr id="16" name="Image 15" descr="Une image contenant diagramme, texte, ligne&#10;&#10;Description générée automatiquement">
            <a:extLst>
              <a:ext uri="{FF2B5EF4-FFF2-40B4-BE49-F238E27FC236}">
                <a16:creationId xmlns:a16="http://schemas.microsoft.com/office/drawing/2014/main" id="{265EB299-C2D4-9713-B639-7A574130E5C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95" y="2412298"/>
            <a:ext cx="2967914" cy="2345864"/>
          </a:xfrm>
          <a:prstGeom prst="rect">
            <a:avLst/>
          </a:prstGeom>
        </p:spPr>
      </p:pic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1D55BE04-3D2D-0F04-E391-046BCC05A73D}"/>
              </a:ext>
            </a:extLst>
          </p:cNvPr>
          <p:cNvCxnSpPr>
            <a:cxnSpLocks/>
          </p:cNvCxnSpPr>
          <p:nvPr/>
        </p:nvCxnSpPr>
        <p:spPr>
          <a:xfrm flipH="1">
            <a:off x="1458180" y="3510177"/>
            <a:ext cx="905486" cy="0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B82D22B-A6A9-78D3-0071-F4C1CBC00218}"/>
              </a:ext>
            </a:extLst>
          </p:cNvPr>
          <p:cNvCxnSpPr>
            <a:cxnSpLocks/>
          </p:cNvCxnSpPr>
          <p:nvPr/>
        </p:nvCxnSpPr>
        <p:spPr>
          <a:xfrm>
            <a:off x="1458180" y="3504824"/>
            <a:ext cx="0" cy="1829802"/>
          </a:xfrm>
          <a:prstGeom prst="line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FBA92845-1654-72A2-9FDD-F71577762BAE}"/>
              </a:ext>
            </a:extLst>
          </p:cNvPr>
          <p:cNvSpPr txBox="1"/>
          <p:nvPr/>
        </p:nvSpPr>
        <p:spPr>
          <a:xfrm>
            <a:off x="1846432" y="5355947"/>
            <a:ext cx="1405630" cy="515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2000" dirty="0">
                <a:solidFill>
                  <a:srgbClr val="000000"/>
                </a:solidFill>
              </a:rPr>
              <a:t>=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AD211FAA-22F3-734B-4045-4C5E919F15F7}"/>
              </a:ext>
            </a:extLst>
          </p:cNvPr>
          <p:cNvSpPr/>
          <p:nvPr/>
        </p:nvSpPr>
        <p:spPr>
          <a:xfrm>
            <a:off x="5039852" y="2571919"/>
            <a:ext cx="778667" cy="702627"/>
          </a:xfrm>
          <a:custGeom>
            <a:avLst/>
            <a:gdLst>
              <a:gd name="connsiteX0" fmla="*/ 0 w 778667"/>
              <a:gd name="connsiteY0" fmla="*/ 351314 h 702627"/>
              <a:gd name="connsiteX1" fmla="*/ 389334 w 778667"/>
              <a:gd name="connsiteY1" fmla="*/ 0 h 702627"/>
              <a:gd name="connsiteX2" fmla="*/ 778668 w 778667"/>
              <a:gd name="connsiteY2" fmla="*/ 351314 h 702627"/>
              <a:gd name="connsiteX3" fmla="*/ 389334 w 778667"/>
              <a:gd name="connsiteY3" fmla="*/ 702628 h 702627"/>
              <a:gd name="connsiteX4" fmla="*/ 0 w 778667"/>
              <a:gd name="connsiteY4" fmla="*/ 351314 h 70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8667" h="702627" extrusionOk="0">
                <a:moveTo>
                  <a:pt x="0" y="351314"/>
                </a:moveTo>
                <a:cubicBezTo>
                  <a:pt x="-9228" y="151597"/>
                  <a:pt x="115938" y="21908"/>
                  <a:pt x="389334" y="0"/>
                </a:cubicBezTo>
                <a:cubicBezTo>
                  <a:pt x="628709" y="5127"/>
                  <a:pt x="740604" y="158499"/>
                  <a:pt x="778668" y="351314"/>
                </a:cubicBezTo>
                <a:cubicBezTo>
                  <a:pt x="744849" y="578365"/>
                  <a:pt x="594029" y="759713"/>
                  <a:pt x="389334" y="702628"/>
                </a:cubicBezTo>
                <a:cubicBezTo>
                  <a:pt x="125258" y="675790"/>
                  <a:pt x="8190" y="549252"/>
                  <a:pt x="0" y="351314"/>
                </a:cubicBezTo>
                <a:close/>
              </a:path>
            </a:pathLst>
          </a:custGeom>
          <a:noFill/>
          <a:ln>
            <a:solidFill>
              <a:srgbClr val="FFC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2A6AF2B-AD9B-9626-2D18-86BDD34EA780}"/>
              </a:ext>
            </a:extLst>
          </p:cNvPr>
          <p:cNvSpPr/>
          <p:nvPr/>
        </p:nvSpPr>
        <p:spPr>
          <a:xfrm>
            <a:off x="350245" y="1893495"/>
            <a:ext cx="3299296" cy="463105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9058A1D1-CADA-5165-6652-627AE34D0BC9}"/>
              </a:ext>
            </a:extLst>
          </p:cNvPr>
          <p:cNvSpPr txBox="1"/>
          <p:nvPr/>
        </p:nvSpPr>
        <p:spPr>
          <a:xfrm rot="5400000">
            <a:off x="3193634" y="2273799"/>
            <a:ext cx="1245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Slicing structure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4142330-E8A5-7237-FE70-D80CCD8FE930}"/>
              </a:ext>
            </a:extLst>
          </p:cNvPr>
          <p:cNvSpPr/>
          <p:nvPr/>
        </p:nvSpPr>
        <p:spPr>
          <a:xfrm>
            <a:off x="3955125" y="1908788"/>
            <a:ext cx="7728580" cy="463105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8D0F844-0F13-F597-9EBE-6117FFC34AD7}"/>
              </a:ext>
            </a:extLst>
          </p:cNvPr>
          <p:cNvSpPr/>
          <p:nvPr/>
        </p:nvSpPr>
        <p:spPr>
          <a:xfrm>
            <a:off x="350245" y="1893495"/>
            <a:ext cx="3298384" cy="446040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latin typeface="Segoe UI" panose="020B0502040204020203" pitchFamily="34" charset="0"/>
                <a:cs typeface="Segoe UI" panose="020B0502040204020203" pitchFamily="34" charset="0"/>
              </a:rPr>
              <a:t>Polar longitudinal phase space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668C5BE-09C6-A4DF-7025-FD0CFE3F790D}"/>
              </a:ext>
            </a:extLst>
          </p:cNvPr>
          <p:cNvSpPr/>
          <p:nvPr/>
        </p:nvSpPr>
        <p:spPr>
          <a:xfrm>
            <a:off x="3943326" y="1908788"/>
            <a:ext cx="7748120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latin typeface="Segoe UI" panose="020B0502040204020203" pitchFamily="34" charset="0"/>
                <a:cs typeface="Segoe UI" panose="020B0502040204020203" pitchFamily="34" charset="0"/>
              </a:rPr>
              <a:t>1 turn system matrix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F0CAC4E6-7F52-D7E7-5F5B-CF82283DBC5E}"/>
              </a:ext>
            </a:extLst>
          </p:cNvPr>
          <p:cNvSpPr txBox="1"/>
          <p:nvPr/>
        </p:nvSpPr>
        <p:spPr>
          <a:xfrm>
            <a:off x="6688056" y="4115385"/>
            <a:ext cx="134405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rgbClr val="0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Diagonalize to get eigenvalues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91D72B7B-DDDE-B53E-0981-25F1847C4B0D}"/>
              </a:ext>
            </a:extLst>
          </p:cNvPr>
          <p:cNvSpPr txBox="1"/>
          <p:nvPr/>
        </p:nvSpPr>
        <p:spPr>
          <a:xfrm rot="5400000">
            <a:off x="10844261" y="2665463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Circulant matrix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42371" y="987307"/>
            <a:ext cx="3113444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E313C07-92D3-9386-525B-203B3C41DCF9}"/>
              </a:ext>
            </a:extLst>
          </p:cNvPr>
          <p:cNvSpPr txBox="1"/>
          <p:nvPr/>
        </p:nvSpPr>
        <p:spPr>
          <a:xfrm>
            <a:off x="-50346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sp>
        <p:nvSpPr>
          <p:cNvPr id="39" name="Signalisation droite 38">
            <a:extLst>
              <a:ext uri="{FF2B5EF4-FFF2-40B4-BE49-F238E27FC236}">
                <a16:creationId xmlns:a16="http://schemas.microsoft.com/office/drawing/2014/main" id="{78D30496-C2CB-6512-3A6E-46F3EBB0440C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Signalisation droite 39">
            <a:extLst>
              <a:ext uri="{FF2B5EF4-FFF2-40B4-BE49-F238E27FC236}">
                <a16:creationId xmlns:a16="http://schemas.microsoft.com/office/drawing/2014/main" id="{C929C6A1-42BF-9ED9-96CB-6E7A8F1B8690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Signalisation droite 40">
            <a:extLst>
              <a:ext uri="{FF2B5EF4-FFF2-40B4-BE49-F238E27FC236}">
                <a16:creationId xmlns:a16="http://schemas.microsoft.com/office/drawing/2014/main" id="{653D907F-5C7D-58EA-E658-6585B8834801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Signalisation droite 41">
            <a:extLst>
              <a:ext uri="{FF2B5EF4-FFF2-40B4-BE49-F238E27FC236}">
                <a16:creationId xmlns:a16="http://schemas.microsoft.com/office/drawing/2014/main" id="{10F00BE0-F881-ADB2-A479-95CDA2EC1712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Signalisation droite 42">
            <a:extLst>
              <a:ext uri="{FF2B5EF4-FFF2-40B4-BE49-F238E27FC236}">
                <a16:creationId xmlns:a16="http://schemas.microsoft.com/office/drawing/2014/main" id="{0E428013-B839-F02E-10DC-D73272A493B3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874B5C6C-F2B7-6E9C-14C7-351BFD36A9B1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F450F0B8-DD26-165F-16C8-B2C7CB8CAEE8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148" name="Picture 4" descr="equation.pdf">
            <a:extLst>
              <a:ext uri="{FF2B5EF4-FFF2-40B4-BE49-F238E27FC236}">
                <a16:creationId xmlns:a16="http://schemas.microsoft.com/office/drawing/2014/main" id="{8978EC12-34C4-F59A-FA66-5D90031D3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908" y="4929110"/>
            <a:ext cx="2060870" cy="29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ZoneTexte 45">
            <a:extLst>
              <a:ext uri="{FF2B5EF4-FFF2-40B4-BE49-F238E27FC236}">
                <a16:creationId xmlns:a16="http://schemas.microsoft.com/office/drawing/2014/main" id="{3230A3C2-6D74-3510-EFA3-8EE7E9109355}"/>
              </a:ext>
            </a:extLst>
          </p:cNvPr>
          <p:cNvSpPr txBox="1"/>
          <p:nvPr/>
        </p:nvSpPr>
        <p:spPr>
          <a:xfrm>
            <a:off x="3769584" y="5341163"/>
            <a:ext cx="17032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Synchrotron (permutation) </a:t>
            </a:r>
          </a:p>
          <a:p>
            <a:pPr algn="ctr"/>
            <a:r>
              <a:rPr lang="en-GB" sz="1200" dirty="0">
                <a:solidFill>
                  <a:schemeClr val="accent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+</a:t>
            </a:r>
          </a:p>
          <a:p>
            <a:pPr algn="ctr"/>
            <a:r>
              <a:rPr lang="en-GB" sz="1200" dirty="0">
                <a:solidFill>
                  <a:schemeClr val="accent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200" dirty="0" err="1">
                <a:solidFill>
                  <a:schemeClr val="accent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betatron</a:t>
            </a:r>
            <a:r>
              <a:rPr lang="en-GB" sz="1200" dirty="0">
                <a:solidFill>
                  <a:schemeClr val="accent4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motion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B108391E-290C-8986-7A97-3A17352EACEB}"/>
              </a:ext>
            </a:extLst>
          </p:cNvPr>
          <p:cNvSpPr txBox="1"/>
          <p:nvPr/>
        </p:nvSpPr>
        <p:spPr>
          <a:xfrm>
            <a:off x="4426094" y="4285474"/>
            <a:ext cx="1703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beam-beam perturbation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F1A18AEF-88FA-626C-A80C-3EDD8B5B5EA7}"/>
              </a:ext>
            </a:extLst>
          </p:cNvPr>
          <p:cNvSpPr txBox="1"/>
          <p:nvPr/>
        </p:nvSpPr>
        <p:spPr>
          <a:xfrm>
            <a:off x="5290443" y="5387452"/>
            <a:ext cx="1703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6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Wakefield perturbation</a:t>
            </a:r>
          </a:p>
        </p:txBody>
      </p:sp>
      <p:sp>
        <p:nvSpPr>
          <p:cNvPr id="54" name="Flèche vers la droite 53">
            <a:extLst>
              <a:ext uri="{FF2B5EF4-FFF2-40B4-BE49-F238E27FC236}">
                <a16:creationId xmlns:a16="http://schemas.microsoft.com/office/drawing/2014/main" id="{D9F4C12B-8017-BB32-85A8-7C412445EFA0}"/>
              </a:ext>
            </a:extLst>
          </p:cNvPr>
          <p:cNvSpPr/>
          <p:nvPr/>
        </p:nvSpPr>
        <p:spPr>
          <a:xfrm>
            <a:off x="6726427" y="4980473"/>
            <a:ext cx="1381432" cy="191684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156" name="Picture 12" descr="equation.pdf">
            <a:extLst>
              <a:ext uri="{FF2B5EF4-FFF2-40B4-BE49-F238E27FC236}">
                <a16:creationId xmlns:a16="http://schemas.microsoft.com/office/drawing/2014/main" id="{8088ED34-E6E3-3046-ABBF-0AA7B8F4D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348" y="2724658"/>
            <a:ext cx="1381433" cy="234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equation.pdf">
            <a:extLst>
              <a:ext uri="{FF2B5EF4-FFF2-40B4-BE49-F238E27FC236}">
                <a16:creationId xmlns:a16="http://schemas.microsoft.com/office/drawing/2014/main" id="{3B0E016D-0B94-31D0-3639-B1107AB01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688" y="4232470"/>
            <a:ext cx="2547012" cy="173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Flèche vers la droite 60">
            <a:extLst>
              <a:ext uri="{FF2B5EF4-FFF2-40B4-BE49-F238E27FC236}">
                <a16:creationId xmlns:a16="http://schemas.microsoft.com/office/drawing/2014/main" id="{608C243D-1D49-637D-2D6E-C2BD718D4398}"/>
              </a:ext>
            </a:extLst>
          </p:cNvPr>
          <p:cNvSpPr/>
          <p:nvPr/>
        </p:nvSpPr>
        <p:spPr>
          <a:xfrm rot="16200000">
            <a:off x="8324001" y="3494463"/>
            <a:ext cx="868378" cy="191684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AA9357BD-1A4D-AB9C-89DF-5AB35AEA0EC2}"/>
              </a:ext>
            </a:extLst>
          </p:cNvPr>
          <p:cNvSpPr txBox="1"/>
          <p:nvPr/>
        </p:nvSpPr>
        <p:spPr>
          <a:xfrm>
            <a:off x="8758190" y="3308231"/>
            <a:ext cx="27008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rgbClr val="0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Real part = </a:t>
            </a:r>
            <a:r>
              <a:rPr lang="en-GB" sz="1500" b="1" i="1" dirty="0">
                <a:solidFill>
                  <a:srgbClr val="0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oscillation modes</a:t>
            </a:r>
          </a:p>
          <a:p>
            <a:pPr algn="ctr"/>
            <a:r>
              <a:rPr lang="en-GB" sz="1500" b="1" dirty="0">
                <a:solidFill>
                  <a:srgbClr val="0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Imaginary part = </a:t>
            </a:r>
            <a:r>
              <a:rPr lang="en-GB" sz="1500" b="1" i="1" dirty="0">
                <a:solidFill>
                  <a:srgbClr val="0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growth rate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216E643-6594-C512-7E2D-274BDD2D0F5D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21" name="Textfeld 1">
            <a:extLst>
              <a:ext uri="{FF2B5EF4-FFF2-40B4-BE49-F238E27FC236}">
                <a16:creationId xmlns:a16="http://schemas.microsoft.com/office/drawing/2014/main" id="{8CF09ABE-7397-B056-3094-F37E4AAD74E1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117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9B1243-E8B6-80B8-E43E-BDDB92F525D1}"/>
              </a:ext>
            </a:extLst>
          </p:cNvPr>
          <p:cNvSpPr/>
          <p:nvPr/>
        </p:nvSpPr>
        <p:spPr>
          <a:xfrm>
            <a:off x="-42368" y="-18012"/>
            <a:ext cx="12280794" cy="478240"/>
          </a:xfrm>
          <a:prstGeom prst="rect">
            <a:avLst/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2986F078-19D2-98FC-ED53-FBA08FA8823E}"/>
              </a:ext>
            </a:extLst>
          </p:cNvPr>
          <p:cNvSpPr txBox="1">
            <a:spLocks/>
          </p:cNvSpPr>
          <p:nvPr/>
        </p:nvSpPr>
        <p:spPr>
          <a:xfrm>
            <a:off x="11647913" y="74877"/>
            <a:ext cx="407610" cy="294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fld id="{88A1DFE4-5FC5-43BD-BB7E-75EAD82B965F}" type="slidenum">
              <a:rPr lang="en-GB" sz="1000" b="0" smtClean="0">
                <a:solidFill>
                  <a:schemeClr val="bg1"/>
                </a:solidFill>
                <a:latin typeface="Avenir Book" panose="02000503020000020003" pitchFamily="2" charset="0"/>
              </a:rPr>
              <a:pPr algn="r">
                <a:lnSpc>
                  <a:spcPct val="100000"/>
                </a:lnSpc>
              </a:pPr>
              <a:t>9</a:t>
            </a:fld>
            <a:endParaRPr lang="en-GB" sz="1000" b="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pic>
        <p:nvPicPr>
          <p:cNvPr id="8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F5B38FE-0207-CCF7-B364-198F30BF0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39" y="28440"/>
            <a:ext cx="324000" cy="324000"/>
          </a:xfrm>
          <a:prstGeom prst="rect">
            <a:avLst/>
          </a:prstGeom>
        </p:spPr>
      </p:pic>
      <p:pic>
        <p:nvPicPr>
          <p:cNvPr id="9" name="Picture 2" descr="IJCLab (@IJCLab) / X">
            <a:extLst>
              <a:ext uri="{FF2B5EF4-FFF2-40B4-BE49-F238E27FC236}">
                <a16:creationId xmlns:a16="http://schemas.microsoft.com/office/drawing/2014/main" id="{72683B2F-541E-F6E4-29F0-02C9D7891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797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En Vues">
            <a:extLst>
              <a:ext uri="{FF2B5EF4-FFF2-40B4-BE49-F238E27FC236}">
                <a16:creationId xmlns:a16="http://schemas.microsoft.com/office/drawing/2014/main" id="{A0AF0288-BB6F-4AA7-288E-0FC23990A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516" y="25676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>
            <a:extLst>
              <a:ext uri="{FF2B5EF4-FFF2-40B4-BE49-F238E27FC236}">
                <a16:creationId xmlns:a16="http://schemas.microsoft.com/office/drawing/2014/main" id="{D360F4DC-AE28-CB93-B47A-03DBC32685BC}"/>
              </a:ext>
            </a:extLst>
          </p:cNvPr>
          <p:cNvSpPr txBox="1"/>
          <p:nvPr/>
        </p:nvSpPr>
        <p:spPr>
          <a:xfrm>
            <a:off x="9190389" y="90495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1000" dirty="0">
                <a:solidFill>
                  <a:schemeClr val="bg1"/>
                </a:solidFill>
                <a:latin typeface="Avenir Book" panose="02000503020000020003" pitchFamily="2" charset="0"/>
              </a:rPr>
              <a:t>Roxana SOOS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9718A601-CBB6-9571-BA42-353A40F8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" y="35280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C09254B-1A78-0D33-C4BB-88B8E5D5B098}"/>
              </a:ext>
            </a:extLst>
          </p:cNvPr>
          <p:cNvSpPr/>
          <p:nvPr/>
        </p:nvSpPr>
        <p:spPr>
          <a:xfrm>
            <a:off x="297926" y="1908787"/>
            <a:ext cx="11596149" cy="463105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39BBE70-A2F1-673D-E1AB-8D8955810804}"/>
              </a:ext>
            </a:extLst>
          </p:cNvPr>
          <p:cNvSpPr/>
          <p:nvPr/>
        </p:nvSpPr>
        <p:spPr>
          <a:xfrm>
            <a:off x="297925" y="1911131"/>
            <a:ext cx="11596149" cy="415161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Linearized coherent flat beam-beam kick</a:t>
            </a:r>
          </a:p>
          <a:p>
            <a:pPr algn="ctr"/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(from Bassetti – Erskine formula)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74D4BCB-0D71-9D77-D88F-2718AF45F3F4}"/>
              </a:ext>
            </a:extLst>
          </p:cNvPr>
          <p:cNvSpPr txBox="1"/>
          <p:nvPr/>
        </p:nvSpPr>
        <p:spPr>
          <a:xfrm rot="5400000">
            <a:off x="11006587" y="2693412"/>
            <a:ext cx="2014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Matrix elements example</a:t>
            </a:r>
          </a:p>
        </p:txBody>
      </p:sp>
      <p:sp>
        <p:nvSpPr>
          <p:cNvPr id="58" name="Espace réservé du texte 8">
            <a:extLst>
              <a:ext uri="{FF2B5EF4-FFF2-40B4-BE49-F238E27FC236}">
                <a16:creationId xmlns:a16="http://schemas.microsoft.com/office/drawing/2014/main" id="{90DFD9FC-D69D-26F8-CACA-95272D1D0566}"/>
              </a:ext>
            </a:extLst>
          </p:cNvPr>
          <p:cNvSpPr txBox="1">
            <a:spLocks/>
          </p:cNvSpPr>
          <p:nvPr/>
        </p:nvSpPr>
        <p:spPr>
          <a:xfrm>
            <a:off x="-42371" y="987307"/>
            <a:ext cx="3113444" cy="2125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C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irculant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atrix </a:t>
            </a:r>
            <a:r>
              <a:rPr lang="en-GB" sz="1500" b="1" u="sng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M</a:t>
            </a:r>
            <a:r>
              <a:rPr lang="en-GB" sz="1500" b="1" dirty="0">
                <a:solidFill>
                  <a:srgbClr val="12165C"/>
                </a:solidFill>
                <a:latin typeface="Segoe UI Black" panose="020F0502020204030204" pitchFamily="34" charset="0"/>
                <a:cs typeface="Segoe UI Black" panose="020F0502020204030204" pitchFamily="34" charset="0"/>
              </a:rPr>
              <a:t>odel (CMM)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EF195FF6-39E7-C465-7BCF-DC590883FB8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6006"/>
          <a:stretch/>
        </p:blipFill>
        <p:spPr>
          <a:xfrm>
            <a:off x="6897990" y="2816372"/>
            <a:ext cx="4928690" cy="3309042"/>
          </a:xfrm>
          <a:prstGeom prst="rect">
            <a:avLst/>
          </a:prstGeom>
        </p:spPr>
      </p:pic>
      <p:sp>
        <p:nvSpPr>
          <p:cNvPr id="30" name="Multiplication 29">
            <a:extLst>
              <a:ext uri="{FF2B5EF4-FFF2-40B4-BE49-F238E27FC236}">
                <a16:creationId xmlns:a16="http://schemas.microsoft.com/office/drawing/2014/main" id="{6A5977C7-E5F1-F602-8A98-DD6E0208280A}"/>
              </a:ext>
            </a:extLst>
          </p:cNvPr>
          <p:cNvSpPr/>
          <p:nvPr/>
        </p:nvSpPr>
        <p:spPr>
          <a:xfrm rot="1956304">
            <a:off x="9709770" y="3785491"/>
            <a:ext cx="159729" cy="166826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Multiplication 30">
            <a:extLst>
              <a:ext uri="{FF2B5EF4-FFF2-40B4-BE49-F238E27FC236}">
                <a16:creationId xmlns:a16="http://schemas.microsoft.com/office/drawing/2014/main" id="{316A2A5B-1B0C-B72E-CB11-88DAD1B57304}"/>
              </a:ext>
            </a:extLst>
          </p:cNvPr>
          <p:cNvSpPr/>
          <p:nvPr/>
        </p:nvSpPr>
        <p:spPr>
          <a:xfrm rot="1956304">
            <a:off x="9246583" y="4841400"/>
            <a:ext cx="134914" cy="156787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7E36A979-9FA2-A0D5-3D89-7125B5E60123}"/>
              </a:ext>
            </a:extLst>
          </p:cNvPr>
          <p:cNvCxnSpPr>
            <a:cxnSpLocks/>
          </p:cNvCxnSpPr>
          <p:nvPr/>
        </p:nvCxnSpPr>
        <p:spPr>
          <a:xfrm flipH="1">
            <a:off x="8993083" y="3324069"/>
            <a:ext cx="1012898" cy="2352948"/>
          </a:xfrm>
          <a:prstGeom prst="line">
            <a:avLst/>
          </a:prstGeom>
          <a:ln w="222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DABC7AEC-D956-7585-512A-52F51CE82F4B}"/>
              </a:ext>
            </a:extLst>
          </p:cNvPr>
          <p:cNvSpPr txBox="1"/>
          <p:nvPr/>
        </p:nvSpPr>
        <p:spPr>
          <a:xfrm>
            <a:off x="7480034" y="2429289"/>
            <a:ext cx="38661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Transverse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beam-beam</a:t>
            </a:r>
            <a:r>
              <a:rPr lang="fr-FR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kicks </a:t>
            </a:r>
            <a:r>
              <a:rPr lang="fr-FR" sz="1500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reprensentation</a:t>
            </a:r>
            <a:endParaRPr lang="fr-FR" sz="1500" dirty="0">
              <a:solidFill>
                <a:srgbClr val="12165C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</a:t>
            </a:r>
            <a:r>
              <a:rPr lang="fr-FR" sz="1000" i="1" dirty="0" err="1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Given</a:t>
            </a:r>
            <a:r>
              <a:rPr lang="fr-FR" sz="1000" i="1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by Bassetti – Erskine formula)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0E9B727-47C3-CBB0-D1ED-8AC935941DF6}"/>
              </a:ext>
            </a:extLst>
          </p:cNvPr>
          <p:cNvSpPr txBox="1"/>
          <p:nvPr/>
        </p:nvSpPr>
        <p:spPr>
          <a:xfrm>
            <a:off x="-50346" y="1244098"/>
            <a:ext cx="94234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Use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linear algebra </a:t>
            </a:r>
            <a:r>
              <a:rPr lang="en-GB" sz="1500" dirty="0">
                <a:solidFill>
                  <a:srgbClr val="12165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 a one turn matrix that represents a system, applied on </a:t>
            </a:r>
            <a:r>
              <a:rPr lang="en-GB" sz="1500" b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discretized longitudinal phase space</a:t>
            </a:r>
          </a:p>
        </p:txBody>
      </p:sp>
      <p:sp>
        <p:nvSpPr>
          <p:cNvPr id="21" name="Signalisation droite 20">
            <a:extLst>
              <a:ext uri="{FF2B5EF4-FFF2-40B4-BE49-F238E27FC236}">
                <a16:creationId xmlns:a16="http://schemas.microsoft.com/office/drawing/2014/main" id="{F726D6F0-4235-2304-4896-4D0F5C0AF698}"/>
              </a:ext>
            </a:extLst>
          </p:cNvPr>
          <p:cNvSpPr/>
          <p:nvPr/>
        </p:nvSpPr>
        <p:spPr>
          <a:xfrm>
            <a:off x="-48671" y="451714"/>
            <a:ext cx="4112337" cy="443612"/>
          </a:xfrm>
          <a:prstGeom prst="homePlate">
            <a:avLst/>
          </a:prstGeom>
          <a:solidFill>
            <a:srgbClr val="12165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ignalisation droite 22">
            <a:extLst>
              <a:ext uri="{FF2B5EF4-FFF2-40B4-BE49-F238E27FC236}">
                <a16:creationId xmlns:a16="http://schemas.microsoft.com/office/drawing/2014/main" id="{6C65E49B-A63E-7CFF-1D3D-40F66C3FC870}"/>
              </a:ext>
            </a:extLst>
          </p:cNvPr>
          <p:cNvSpPr/>
          <p:nvPr/>
        </p:nvSpPr>
        <p:spPr>
          <a:xfrm>
            <a:off x="-73017" y="452183"/>
            <a:ext cx="4025471" cy="443612"/>
          </a:xfrm>
          <a:prstGeom prst="homePlate">
            <a:avLst/>
          </a:prstGeom>
          <a:solidFill>
            <a:srgbClr val="181E7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ignalisation droite 23">
            <a:extLst>
              <a:ext uri="{FF2B5EF4-FFF2-40B4-BE49-F238E27FC236}">
                <a16:creationId xmlns:a16="http://schemas.microsoft.com/office/drawing/2014/main" id="{FE699274-30D1-1E5D-02B7-26876CBA1B57}"/>
              </a:ext>
            </a:extLst>
          </p:cNvPr>
          <p:cNvSpPr/>
          <p:nvPr/>
        </p:nvSpPr>
        <p:spPr>
          <a:xfrm>
            <a:off x="-60538" y="452905"/>
            <a:ext cx="3903490" cy="443612"/>
          </a:xfrm>
          <a:prstGeom prst="homePlate">
            <a:avLst/>
          </a:prstGeom>
          <a:solidFill>
            <a:srgbClr val="2029A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Signalisation droite 24">
            <a:extLst>
              <a:ext uri="{FF2B5EF4-FFF2-40B4-BE49-F238E27FC236}">
                <a16:creationId xmlns:a16="http://schemas.microsoft.com/office/drawing/2014/main" id="{2ED64195-51AB-B0B0-69DE-CB099803E3C9}"/>
              </a:ext>
            </a:extLst>
          </p:cNvPr>
          <p:cNvSpPr/>
          <p:nvPr/>
        </p:nvSpPr>
        <p:spPr>
          <a:xfrm>
            <a:off x="-72651" y="453295"/>
            <a:ext cx="3810569" cy="443612"/>
          </a:xfrm>
          <a:prstGeom prst="homePlate">
            <a:avLst/>
          </a:prstGeom>
          <a:solidFill>
            <a:srgbClr val="2631D8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Signalisation droite 25">
            <a:extLst>
              <a:ext uri="{FF2B5EF4-FFF2-40B4-BE49-F238E27FC236}">
                <a16:creationId xmlns:a16="http://schemas.microsoft.com/office/drawing/2014/main" id="{141ECCB3-A47D-0B1C-E734-150423E9EFDF}"/>
              </a:ext>
            </a:extLst>
          </p:cNvPr>
          <p:cNvSpPr/>
          <p:nvPr/>
        </p:nvSpPr>
        <p:spPr>
          <a:xfrm>
            <a:off x="-42369" y="447239"/>
            <a:ext cx="1725833" cy="443612"/>
          </a:xfrm>
          <a:prstGeom prst="homePlate">
            <a:avLst/>
          </a:prstGeom>
          <a:solidFill>
            <a:srgbClr val="2B39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7F47A51-B2A9-2FB2-85DC-5E5E103004A7}"/>
              </a:ext>
            </a:extLst>
          </p:cNvPr>
          <p:cNvSpPr txBox="1"/>
          <p:nvPr/>
        </p:nvSpPr>
        <p:spPr>
          <a:xfrm>
            <a:off x="12169" y="470686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rgbClr val="92B5F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AEC8D72E-6EA2-A103-A363-99160540AFA1}"/>
              </a:ext>
            </a:extLst>
          </p:cNvPr>
          <p:cNvSpPr txBox="1"/>
          <p:nvPr/>
        </p:nvSpPr>
        <p:spPr>
          <a:xfrm>
            <a:off x="1669076" y="477943"/>
            <a:ext cx="1961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Simulation </a:t>
            </a:r>
            <a:r>
              <a:rPr lang="fr-FR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tools</a:t>
            </a:r>
            <a:endParaRPr lang="fr-FR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E9DD582F-87B9-FFA6-59BA-B6C5CDEEE3FC}"/>
              </a:ext>
            </a:extLst>
          </p:cNvPr>
          <p:cNvSpPr txBox="1"/>
          <p:nvPr/>
        </p:nvSpPr>
        <p:spPr>
          <a:xfrm rot="1499358">
            <a:off x="10551425" y="3431712"/>
            <a:ext cx="1038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err="1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Coherent</a:t>
            </a:r>
            <a:r>
              <a:rPr lang="fr-FR" sz="1000" i="1" dirty="0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over all </a:t>
            </a:r>
            <a:r>
              <a:rPr lang="fr-FR" sz="1000" i="1" dirty="0" err="1">
                <a:solidFill>
                  <a:srgbClr val="1F76B3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particle</a:t>
            </a:r>
            <a:endParaRPr lang="fr-FR" sz="1000" i="1" dirty="0">
              <a:solidFill>
                <a:srgbClr val="1F76B3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13B0B6A9-D9F6-9115-67BA-0CDDCC15F76E}"/>
              </a:ext>
            </a:extLst>
          </p:cNvPr>
          <p:cNvSpPr txBox="1"/>
          <p:nvPr/>
        </p:nvSpPr>
        <p:spPr>
          <a:xfrm rot="2432820">
            <a:off x="7641115" y="5189816"/>
            <a:ext cx="1293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i="1" dirty="0" err="1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Incoherent</a:t>
            </a:r>
            <a:r>
              <a:rPr lang="fr-FR" sz="1000" i="1" dirty="0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single </a:t>
            </a:r>
            <a:r>
              <a:rPr lang="fr-FR" sz="1000" i="1" dirty="0" err="1">
                <a:solidFill>
                  <a:srgbClr val="FF7E07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particle</a:t>
            </a:r>
            <a:endParaRPr lang="fr-FR" sz="1000" i="1" dirty="0">
              <a:solidFill>
                <a:srgbClr val="FF7E07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0D8169AC-8076-48F3-DF97-B28D1D372B7F}"/>
              </a:ext>
            </a:extLst>
          </p:cNvPr>
          <p:cNvSpPr txBox="1"/>
          <p:nvPr/>
        </p:nvSpPr>
        <p:spPr>
          <a:xfrm rot="16200000">
            <a:off x="4988552" y="4271485"/>
            <a:ext cx="34779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Beam-</a:t>
            </a:r>
            <a:r>
              <a:rPr lang="fr-FR" sz="15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beam</a:t>
            </a:r>
            <a:r>
              <a:rPr lang="fr-FR" sz="1500" dirty="0">
                <a:solidFill>
                  <a:schemeClr val="tx1">
                    <a:lumMod val="95000"/>
                    <a:lumOff val="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kick</a:t>
            </a:r>
            <a:endParaRPr lang="fr-FR" sz="1000" i="1" dirty="0">
              <a:solidFill>
                <a:schemeClr val="tx1">
                  <a:lumMod val="95000"/>
                  <a:lumOff val="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5" name="Rectangle : coins arrondis 54">
            <a:extLst>
              <a:ext uri="{FF2B5EF4-FFF2-40B4-BE49-F238E27FC236}">
                <a16:creationId xmlns:a16="http://schemas.microsoft.com/office/drawing/2014/main" id="{CA17D162-DB93-CCC9-73AE-20101C63090D}"/>
              </a:ext>
            </a:extLst>
          </p:cNvPr>
          <p:cNvSpPr/>
          <p:nvPr/>
        </p:nvSpPr>
        <p:spPr>
          <a:xfrm rot="1401364">
            <a:off x="9388785" y="3786642"/>
            <a:ext cx="303056" cy="1177081"/>
          </a:xfrm>
          <a:prstGeom prst="roundRect">
            <a:avLst>
              <a:gd name="adj" fmla="val 40904"/>
            </a:avLst>
          </a:prstGeom>
          <a:solidFill>
            <a:srgbClr val="C00000">
              <a:alpha val="5000"/>
            </a:srgbClr>
          </a:solidFill>
          <a:ln w="63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6" name="Picture 2" descr="equation.pdf">
            <a:extLst>
              <a:ext uri="{FF2B5EF4-FFF2-40B4-BE49-F238E27FC236}">
                <a16:creationId xmlns:a16="http://schemas.microsoft.com/office/drawing/2014/main" id="{ED1AF885-702E-C853-9352-2DED5E274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726" y="6172049"/>
            <a:ext cx="537665" cy="23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00BF8DA-02F3-C8BB-1CAF-53BD7987F090}"/>
              </a:ext>
            </a:extLst>
          </p:cNvPr>
          <p:cNvSpPr txBox="1"/>
          <p:nvPr/>
        </p:nvSpPr>
        <p:spPr>
          <a:xfrm>
            <a:off x="3360081" y="-52694"/>
            <a:ext cx="5817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Xsuite and Circulant Matrix Model simulations for FCC-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wakefield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</a:t>
            </a:r>
            <a:r>
              <a:rPr lang="fr-FR" sz="14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effects</a:t>
            </a:r>
            <a:r>
              <a:rPr lang="fr-FR" sz="14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.</a:t>
            </a:r>
            <a:endParaRPr lang="fr-FR" sz="1400" b="1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79B4154F-91A3-C38F-4FEB-24815278B994}"/>
              </a:ext>
            </a:extLst>
          </p:cNvPr>
          <p:cNvSpPr txBox="1"/>
          <p:nvPr/>
        </p:nvSpPr>
        <p:spPr>
          <a:xfrm>
            <a:off x="10687635" y="99816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fr-FR" sz="1000" dirty="0">
                <a:solidFill>
                  <a:schemeClr val="bg1"/>
                </a:solidFill>
                <a:latin typeface="Avenir Book" panose="02000503020000020003" pitchFamily="2" charset="0"/>
              </a:rPr>
              <a:t>12/06/24</a:t>
            </a:r>
            <a:endParaRPr lang="en-GB" sz="10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0009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75023</TotalTime>
  <Words>5368</Words>
  <Application>Microsoft Macintosh PowerPoint</Application>
  <PresentationFormat>Grand écran</PresentationFormat>
  <Paragraphs>941</Paragraphs>
  <Slides>50</Slides>
  <Notes>50</Notes>
  <HiddenSlides>17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50</vt:i4>
      </vt:variant>
    </vt:vector>
  </HeadingPairs>
  <TitlesOfParts>
    <vt:vector size="62" baseType="lpstr">
      <vt:lpstr>Arial</vt:lpstr>
      <vt:lpstr>Avenir Book</vt:lpstr>
      <vt:lpstr>Calibri</vt:lpstr>
      <vt:lpstr>Calibri Light</vt:lpstr>
      <vt:lpstr>Cambria Math</vt:lpstr>
      <vt:lpstr>Miriam Fixed</vt:lpstr>
      <vt:lpstr>Segoe UI</vt:lpstr>
      <vt:lpstr>Segoe UI Black</vt:lpstr>
      <vt:lpstr>Segoe UI Light</vt:lpstr>
      <vt:lpstr>Segoe UI Semibold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Summary and outlook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Roxana Soos</dc:creator>
  <cp:lastModifiedBy>Roxana Soos</cp:lastModifiedBy>
  <cp:revision>110</cp:revision>
  <dcterms:created xsi:type="dcterms:W3CDTF">2024-01-29T15:09:24Z</dcterms:created>
  <dcterms:modified xsi:type="dcterms:W3CDTF">2024-06-04T11:41:33Z</dcterms:modified>
</cp:coreProperties>
</file>