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2" r:id="rId31"/>
    <p:sldId id="313" r:id="rId32"/>
    <p:sldId id="314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/>
    <p:restoredTop sz="91743"/>
  </p:normalViewPr>
  <p:slideViewPr>
    <p:cSldViewPr>
      <p:cViewPr varScale="1">
        <p:scale>
          <a:sx n="124" d="100"/>
          <a:sy n="124" d="100"/>
        </p:scale>
        <p:origin x="1184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6/11/24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kt@cern.ch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5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6/11/24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6/11/24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16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1.png"/><Relationship Id="rId5" Type="http://schemas.openxmlformats.org/officeDocument/2006/relationships/image" Target="../media/image70.jpg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2.png"/><Relationship Id="rId7" Type="http://schemas.openxmlformats.org/officeDocument/2006/relationships/hyperlink" Target="https://kt.cern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kt@cern.ch" TargetMode="External"/><Relationship Id="rId5" Type="http://schemas.openxmlformats.org/officeDocument/2006/relationships/image" Target="../media/image74.jpg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>
                <a:solidFill>
                  <a:srgbClr val="92D050"/>
                </a:solidFill>
                <a:latin typeface="+mn-lt"/>
              </a:rPr>
              <a:t>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Giovanna Lehmann Miotto,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5D2A1F2-D2B2-4D4E-BD63-38E63BA5F425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FBD1B3-360C-0C4E-A983-E26AC64A4DCF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8980D7F-37C4-3544-A5A3-585771BB1166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SND@LHC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400800" y="5334431"/>
            <a:ext cx="4423776" cy="1463367"/>
            <a:chOff x="6616433" y="5334431"/>
            <a:chExt cx="4423776" cy="1463367"/>
          </a:xfrm>
        </p:grpSpPr>
        <p:sp>
          <p:nvSpPr>
            <p:cNvPr id="15" name="Oval 14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616433" y="5334431"/>
              <a:ext cx="4343400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0888" y="5403011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2010-2012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	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13.6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Le CERN </a:t>
            </a:r>
            <a:r>
              <a:rPr lang="en-US" sz="3600" dirty="0" err="1">
                <a:solidFill>
                  <a:srgbClr val="FFFF00"/>
                </a:solidFill>
              </a:rPr>
              <a:t>n’est</a:t>
            </a:r>
            <a:r>
              <a:rPr lang="en-US" sz="3600" dirty="0">
                <a:solidFill>
                  <a:srgbClr val="FFFF00"/>
                </a:solidFill>
              </a:rPr>
              <a:t> pas </a:t>
            </a:r>
            <a:r>
              <a:rPr lang="en-US" sz="3600" dirty="0" err="1">
                <a:solidFill>
                  <a:srgbClr val="FFFF00"/>
                </a:solidFill>
              </a:rPr>
              <a:t>seulement</a:t>
            </a:r>
            <a:r>
              <a:rPr lang="en-US" sz="3600" dirty="0">
                <a:solidFill>
                  <a:srgbClr val="FFFF00"/>
                </a:solidFill>
              </a:rPr>
              <a:t> le LHC !</a:t>
            </a: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CA18B5-31A7-8A4D-AC14-D69EAA509196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EFC7305-AF3C-754C-8649-914703CA9ACE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8BEFC2-8537-4348-B560-9CFDB1EADB4C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 La science au service de la paix 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l'Italie,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L’Estonie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l'Inde, 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    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Turquie, l'Ukraine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Russie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(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suspendue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le 8/3/22)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Japon, la Commission européenne, le JINR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(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suspendu</a:t>
            </a: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25/3/22)</a:t>
            </a:r>
            <a:r>
              <a:rPr lang="fr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136" y="1843860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>
                <a:solidFill>
                  <a:srgbClr val="99CCFF"/>
                </a:solidFill>
              </a:rPr>
              <a:t>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Par </a:t>
            </a:r>
            <a:r>
              <a:rPr lang="en-GB" dirty="0" err="1">
                <a:solidFill>
                  <a:schemeClr val="accent5"/>
                </a:solidFill>
              </a:rPr>
              <a:t>exemple</a:t>
            </a:r>
            <a:r>
              <a:rPr lang="en-GB" dirty="0">
                <a:solidFill>
                  <a:schemeClr val="accent5"/>
                </a:solidFill>
              </a:rPr>
              <a:t>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1-</a:t>
            </a:r>
            <a:r>
              <a:rPr lang="en-US" sz="2000" dirty="0">
                <a:solidFill>
                  <a:srgbClr val="99CCFF"/>
                </a:solidFill>
              </a:rPr>
              <a:t>4</a:t>
            </a:r>
            <a:r>
              <a:rPr lang="fr" sz="2000" dirty="0">
                <a:solidFill>
                  <a:srgbClr val="99CCFF"/>
                </a:solidFill>
              </a:rPr>
              <a:t>00 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251838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neutrino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>
                <a:solidFill>
                  <a:schemeClr val="accent5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et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95871A-3680-854D-9564-928D1428F11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A5B04EE-F475-D14B-9092-4C2EEC4D28DF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3C1D7A-56CE-1346-BCDD-29AC6B13498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radioactifs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>
                <a:solidFill>
                  <a:schemeClr val="accent5"/>
                </a:solidFill>
              </a:rPr>
              <a:t>fondamentales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>
                <a:solidFill>
                  <a:schemeClr val="accent5"/>
                </a:solidFill>
              </a:rPr>
              <a:t>nucléaire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L’Application</a:t>
            </a:r>
            <a:r>
              <a:rPr lang="en-US" i="1" dirty="0">
                <a:solidFill>
                  <a:schemeClr val="accent5"/>
                </a:solidFill>
              </a:rPr>
              <a:t> (</a:t>
            </a: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>
                <a:solidFill>
                  <a:schemeClr val="accent5"/>
                </a:solidFill>
              </a:rPr>
              <a:t>, p</a:t>
            </a:r>
            <a:r>
              <a:rPr lang="fr" i="1" dirty="0" err="1">
                <a:solidFill>
                  <a:schemeClr val="accent5"/>
                </a:solidFill>
              </a:rPr>
              <a:t>hysique</a:t>
            </a:r>
            <a:r>
              <a:rPr lang="fr" i="1" dirty="0">
                <a:solidFill>
                  <a:schemeClr val="accent5"/>
                </a:solidFill>
              </a:rPr>
              <a:t> du solide</a:t>
            </a:r>
            <a:r>
              <a:rPr lang="en-US" i="1" dirty="0">
                <a:solidFill>
                  <a:schemeClr val="accent5"/>
                </a:solidFill>
              </a:rPr>
              <a:t>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cibles: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fusion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lasers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>
                <a:solidFill>
                  <a:srgbClr val="99CCFF"/>
                </a:solidFill>
              </a:rPr>
              <a:t>vol des neutrons</a:t>
            </a:r>
            <a:r>
              <a:rPr lang="en-US" sz="2000" b="1" dirty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Comparaison 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Le d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>
                <a:solidFill>
                  <a:schemeClr val="accent5"/>
                </a:solidFill>
              </a:rPr>
              <a:t>rateur</a:t>
            </a:r>
            <a:r>
              <a:rPr lang="de-AT" dirty="0">
                <a:solidFill>
                  <a:schemeClr val="accent5"/>
                </a:solidFill>
              </a:rPr>
              <a:t> d‘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>
                <a:solidFill>
                  <a:schemeClr val="accent5"/>
                </a:solidFill>
              </a:rPr>
              <a:t>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mettant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tr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s </a:t>
              </a:r>
              <a:r>
                <a:rPr lang="en-GB" dirty="0" err="1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nergie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>
                  <a:solidFill>
                    <a:schemeClr val="accent5"/>
                  </a:solidFill>
                </a:rPr>
                <a:t>grande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efficacit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>
                  <a:solidFill>
                    <a:schemeClr val="accent5"/>
                  </a:solidFill>
                </a:rPr>
                <a:t>     pi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geage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 Ex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cution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parall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le </a:t>
              </a:r>
              <a:r>
                <a:rPr lang="en-GB" dirty="0" err="1">
                  <a:solidFill>
                    <a:schemeClr val="accent5"/>
                  </a:solidFill>
                </a:rPr>
                <a:t>d’exp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riences</a:t>
              </a:r>
              <a:endParaRPr lang="en-GB" dirty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de noyaux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gravité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gravité sur l'antimatière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21411" y="5029200"/>
            <a:ext cx="5671893" cy="934266"/>
            <a:chOff x="1948013" y="5928873"/>
            <a:chExt cx="5671893" cy="934266"/>
          </a:xfrm>
        </p:grpSpPr>
        <p:sp>
          <p:nvSpPr>
            <p:cNvPr id="23" name="Oval 22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3261430" y="6336448"/>
              <a:ext cx="42945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0585" y="6386829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Hall Est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E6935D-3DF9-FB4B-A77D-2962E6B9802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7FF915C-F3DA-0543-9097-35B693D21ED0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DF750E-5F04-EF48-9A70-C12F1A250B1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climatique</a:t>
            </a: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>
                <a:solidFill>
                  <a:schemeClr val="accent1"/>
                </a:solidFill>
              </a:rPr>
              <a:t>Étude 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après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études:</a:t>
            </a:r>
            <a:endParaRPr lang="en-US" sz="1800" kern="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- Futur accélérateur circulaire </a:t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de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faisabilit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sur 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Éventuellement</a:t>
            </a:r>
            <a:r>
              <a:rPr lang="en-GB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Higgs) et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suivi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par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pp à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endParaRPr lang="en-US" sz="18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La physique au-delà des 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</a:t>
              </a:r>
              <a:r>
                <a:rPr lang="fr" sz="2000" dirty="0">
                  <a:solidFill>
                    <a:srgbClr val="FF0000"/>
                  </a:solidFill>
                </a:rPr>
                <a:t> 1</a:t>
              </a:r>
              <a:r>
                <a:rPr lang="en-US" sz="2000" dirty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>
                  <a:solidFill>
                    <a:srgbClr val="FF0000"/>
                  </a:solidFill>
                </a:rPr>
                <a:t>5</a:t>
              </a:r>
              <a:r>
                <a:rPr lang="fr" sz="2000" dirty="0">
                  <a:solidFill>
                    <a:srgbClr val="FF0000"/>
                  </a:solidFill>
                </a:rPr>
                <a:t>00 utilisateurs de </a:t>
              </a:r>
              <a:r>
                <a:rPr lang="en-US" sz="2000">
                  <a:solidFill>
                    <a:srgbClr val="FF0000"/>
                  </a:solidFill>
                </a:rPr>
                <a:t>116</a:t>
              </a:r>
              <a:r>
                <a:rPr lang="fr" sz="2000">
                  <a:solidFill>
                    <a:srgbClr val="FF0000"/>
                  </a:solidFill>
                </a:rPr>
                <a:t> </a:t>
              </a:r>
              <a:r>
                <a:rPr lang="en-US" sz="2000" dirty="0" err="1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81025" y="144464"/>
            <a:ext cx="110299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La mission du CERN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au-</a:t>
            </a:r>
            <a:r>
              <a:rPr lang="en-US" dirty="0" err="1">
                <a:solidFill>
                  <a:srgbClr val="FFFF00"/>
                </a:solidFill>
              </a:rPr>
              <a:t>delà</a:t>
            </a:r>
            <a:r>
              <a:rPr lang="en-US" dirty="0">
                <a:solidFill>
                  <a:srgbClr val="FFFF00"/>
                </a:solidFill>
              </a:rPr>
              <a:t> de la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6/11/24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Exemples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de technologies du CERN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ayant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un impact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positif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sur la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société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609847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 CERN </a:t>
            </a:r>
            <a:r>
              <a:rPr lang="en-GB" sz="2000" dirty="0" err="1"/>
              <a:t>s'est</a:t>
            </a:r>
            <a:r>
              <a:rPr lang="en-GB" sz="2000" dirty="0"/>
              <a:t> </a:t>
            </a:r>
            <a:r>
              <a:rPr lang="en-GB" sz="2000" dirty="0" err="1"/>
              <a:t>associé</a:t>
            </a:r>
            <a:r>
              <a:rPr lang="en-GB" sz="2000" dirty="0"/>
              <a:t> </a:t>
            </a:r>
            <a:r>
              <a:rPr lang="en-GB" sz="2000" dirty="0" err="1"/>
              <a:t>à</a:t>
            </a:r>
            <a:r>
              <a:rPr lang="en-GB" sz="2000" dirty="0"/>
              <a:t> </a:t>
            </a:r>
            <a:r>
              <a:rPr lang="en-GB" sz="2000" dirty="0" err="1"/>
              <a:t>l'hôpital</a:t>
            </a:r>
            <a:r>
              <a:rPr lang="en-GB" sz="2000" dirty="0"/>
              <a:t> de Lausanne pour </a:t>
            </a:r>
            <a:r>
              <a:rPr lang="en-GB" sz="2000" dirty="0" err="1"/>
              <a:t>développer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installation </a:t>
            </a:r>
            <a:r>
              <a:rPr lang="en-GB" sz="2000" dirty="0" err="1"/>
              <a:t>innovante</a:t>
            </a:r>
            <a:r>
              <a:rPr lang="en-GB" sz="2000" dirty="0"/>
              <a:t> de </a:t>
            </a:r>
            <a:r>
              <a:rPr lang="en-GB" sz="2000" dirty="0" err="1"/>
              <a:t>radiothérapie</a:t>
            </a:r>
            <a:r>
              <a:rPr lang="en-GB" sz="2000" dirty="0"/>
              <a:t> </a:t>
            </a:r>
            <a:r>
              <a:rPr lang="en-GB" sz="2000" dirty="0" err="1"/>
              <a:t>électrones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343400"/>
            <a:ext cx="2966486" cy="1815516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Les </a:t>
            </a:r>
            <a:r>
              <a:rPr lang="en-GB" sz="2000" dirty="0" err="1"/>
              <a:t>nouvelles</a:t>
            </a:r>
            <a:r>
              <a:rPr lang="en-GB" sz="2000" dirty="0"/>
              <a:t> radiographies 3D </a:t>
            </a:r>
            <a:r>
              <a:rPr lang="en-GB" sz="2000" dirty="0" err="1"/>
              <a:t>couleur</a:t>
            </a:r>
            <a:r>
              <a:rPr lang="en-GB" sz="2000" dirty="0"/>
              <a:t> </a:t>
            </a:r>
            <a:r>
              <a:rPr lang="en-GB" sz="2000" dirty="0" err="1"/>
              <a:t>humaine</a:t>
            </a:r>
            <a:r>
              <a:rPr lang="en-GB" sz="2000" dirty="0"/>
              <a:t> </a:t>
            </a:r>
            <a:r>
              <a:rPr lang="en-GB" sz="2000" dirty="0" err="1"/>
              <a:t>rendues</a:t>
            </a:r>
            <a:r>
              <a:rPr lang="en-GB" sz="2000" dirty="0"/>
              <a:t> </a:t>
            </a:r>
            <a:r>
              <a:rPr lang="en-GB" sz="2000" dirty="0" err="1"/>
              <a:t>possibles</a:t>
            </a:r>
            <a:r>
              <a:rPr lang="en-GB" sz="2000" dirty="0"/>
              <a:t> grâce </a:t>
            </a:r>
            <a:r>
              <a:rPr lang="en-GB" sz="2000" dirty="0" err="1"/>
              <a:t>à</a:t>
            </a:r>
            <a:r>
              <a:rPr lang="en-GB" sz="2000" dirty="0"/>
              <a:t> la </a:t>
            </a:r>
            <a:r>
              <a:rPr lang="en-GB" sz="2000" dirty="0" err="1"/>
              <a:t>technologie</a:t>
            </a:r>
            <a:r>
              <a:rPr lang="en-GB" sz="2000" dirty="0"/>
              <a:t> Medipix3 du CERN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605232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018665"/>
            <a:ext cx="2853923" cy="245833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Les </a:t>
            </a:r>
            <a:r>
              <a:rPr lang="en-US" sz="2000" dirty="0" err="1"/>
              <a:t>détecteurs</a:t>
            </a:r>
            <a:r>
              <a:rPr lang="en-US" sz="2000" dirty="0"/>
              <a:t> de </a:t>
            </a:r>
            <a:r>
              <a:rPr lang="en-US" sz="2000" dirty="0" err="1"/>
              <a:t>particules</a:t>
            </a:r>
            <a:r>
              <a:rPr lang="en-US" sz="2000" dirty="0"/>
              <a:t> </a:t>
            </a:r>
            <a:r>
              <a:rPr lang="en-US" sz="2000" dirty="0" err="1"/>
              <a:t>Timepix</a:t>
            </a:r>
            <a:r>
              <a:rPr lang="en-US" sz="2000" dirty="0"/>
              <a:t> du CERN </a:t>
            </a:r>
            <a:r>
              <a:rPr lang="en-US" sz="2000" dirty="0" err="1"/>
              <a:t>utilisés</a:t>
            </a:r>
            <a:r>
              <a:rPr lang="en-US" sz="2000" dirty="0"/>
              <a:t> pour </a:t>
            </a:r>
            <a:r>
              <a:rPr lang="en-US" sz="2000" dirty="0" err="1"/>
              <a:t>percer</a:t>
            </a:r>
            <a:r>
              <a:rPr lang="en-US" sz="2000" dirty="0"/>
              <a:t> le secret d'un tableau perdu </a:t>
            </a:r>
            <a:r>
              <a:rPr lang="en-US" sz="2000" dirty="0" err="1"/>
              <a:t>depuis</a:t>
            </a:r>
            <a:r>
              <a:rPr lang="en-US" sz="2000" dirty="0"/>
              <a:t> </a:t>
            </a:r>
            <a:r>
              <a:rPr lang="en-US" sz="2000" dirty="0" err="1"/>
              <a:t>longtemps</a:t>
            </a:r>
            <a:r>
              <a:rPr lang="en-US" sz="2000" dirty="0"/>
              <a:t> du grand maître de la Renaissance,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524000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600200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 dirty="0" err="1"/>
              <a:t>Réseau</a:t>
            </a:r>
            <a:r>
              <a:rPr lang="en-US" sz="2000" dirty="0"/>
              <a:t> </a:t>
            </a:r>
            <a:r>
              <a:rPr lang="en-US" sz="2000" dirty="0" err="1"/>
              <a:t>mondial</a:t>
            </a:r>
            <a:r>
              <a:rPr lang="en-US" sz="2000" dirty="0"/>
              <a:t> de surveillance de </a:t>
            </a:r>
            <a:r>
              <a:rPr lang="en-US" sz="2000" dirty="0" err="1"/>
              <a:t>l'air</a:t>
            </a:r>
            <a:r>
              <a:rPr lang="en-US" sz="2000" dirty="0"/>
              <a:t> pour </a:t>
            </a:r>
            <a:r>
              <a:rPr lang="en-US" sz="2000" dirty="0" err="1"/>
              <a:t>détecter</a:t>
            </a:r>
            <a:r>
              <a:rPr lang="en-US" sz="2000" dirty="0"/>
              <a:t> la pollution </a:t>
            </a:r>
            <a:r>
              <a:rPr lang="en-US" sz="2000" dirty="0" err="1"/>
              <a:t>construit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</a:t>
            </a:r>
            <a:r>
              <a:rPr lang="en-US" sz="2000" dirty="0" err="1"/>
              <a:t>l'aide</a:t>
            </a:r>
            <a:r>
              <a:rPr lang="en-US" sz="2000" dirty="0"/>
              <a:t> du cadre </a:t>
            </a:r>
            <a:r>
              <a:rPr lang="en-US" sz="2000" dirty="0" err="1"/>
              <a:t>d'acquisition</a:t>
            </a:r>
            <a:r>
              <a:rPr lang="en-US" sz="2000" dirty="0"/>
              <a:t> de </a:t>
            </a:r>
            <a:r>
              <a:rPr lang="en-US" sz="2000" dirty="0" err="1"/>
              <a:t>données</a:t>
            </a:r>
            <a:r>
              <a:rPr lang="en-US" sz="2000" dirty="0"/>
              <a:t> du CERN</a:t>
            </a:r>
            <a:endParaRPr lang="en-US" sz="2000" dirty="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7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80265" y="-48193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Le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groupe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transfert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des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connaissances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du CERN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peut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vous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aider ...</a:t>
            </a:r>
            <a:endParaRPr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 err="1">
                <a:solidFill>
                  <a:schemeClr val="bg2">
                    <a:lumMod val="10000"/>
                  </a:schemeClr>
                </a:solidFill>
              </a:rPr>
              <a:t>En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savoir plus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br>
              <a:rPr lang="en-US" sz="1400" dirty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/>
              <a:t>Merci</a:t>
            </a:r>
            <a:r>
              <a:rPr lang="en-GB" sz="2800" dirty="0"/>
              <a:t> de </a:t>
            </a:r>
            <a:r>
              <a:rPr lang="en-GB" sz="2800" dirty="0" err="1"/>
              <a:t>votre</a:t>
            </a:r>
            <a:r>
              <a:rPr lang="en-GB" sz="2800" dirty="0"/>
              <a:t> attention!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>
                <a:solidFill>
                  <a:srgbClr val="FFFFFF"/>
                </a:solidFill>
              </a:rPr>
              <a:t>G</a:t>
            </a:r>
            <a:r>
              <a:rPr lang="fr" sz="1600" dirty="0" err="1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demain</a:t>
            </a:r>
            <a:endParaRPr lang="en-US" sz="2400" dirty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CERN: 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fr" sz="4000" dirty="0">
                <a:solidFill>
                  <a:srgbClr val="FFFF00"/>
                </a:solidFill>
              </a:rPr>
              <a:t>comprendre 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</a:t>
              </a:r>
              <a:r>
                <a:rPr lang="en-US" dirty="0" err="1">
                  <a:solidFill>
                    <a:srgbClr val="FFFF00"/>
                  </a:solidFill>
                </a:rPr>
                <a:t>ans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>
                  <a:solidFill>
                    <a:srgbClr val="FFFF00"/>
                  </a:solidFill>
                </a:rPr>
                <a:t> Les </a:t>
              </a:r>
              <a:r>
                <a:rPr lang="en-US" dirty="0" err="1">
                  <a:solidFill>
                    <a:srgbClr val="FFFF00"/>
                  </a:solidFill>
                </a:rPr>
                <a:t>atomes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sont</a:t>
              </a:r>
              <a:r>
                <a:rPr lang="en-US" dirty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s et </a:t>
              </a:r>
              <a:r>
                <a:rPr lang="en-US" dirty="0" err="1">
                  <a:solidFill>
                    <a:srgbClr val="FFFF00"/>
                  </a:solidFill>
                </a:rPr>
                <a:t>l’univers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devient</a:t>
              </a:r>
              <a:r>
                <a:rPr lang="en-US" dirty="0">
                  <a:solidFill>
                    <a:srgbClr val="FFFF00"/>
                  </a:solidFill>
                </a:rPr>
                <a:t>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Atome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>
                <a:solidFill>
                  <a:srgbClr val="FF0000"/>
                </a:solidFill>
              </a:rPr>
              <a:t>			</a:t>
            </a:r>
            <a:r>
              <a:rPr lang="fr" sz="2400" kern="0" dirty="0">
                <a:solidFill>
                  <a:srgbClr val="FF0000"/>
                </a:solidFill>
              </a:rPr>
              <a:t>les 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>
                <a:solidFill>
                  <a:schemeClr val="bg1"/>
                </a:solidFill>
              </a:rPr>
              <a:t>(spin 0) </a:t>
            </a:r>
            <a:r>
              <a:rPr lang="fr" sz="2000" kern="0" dirty="0">
                <a:solidFill>
                  <a:schemeClr val="bg1"/>
                </a:solidFill>
              </a:rPr>
              <a:t>donne 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également 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…</a:t>
            </a:r>
            <a:endParaRPr lang="en-US" sz="2000" dirty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finale.</a:t>
            </a:r>
            <a:endParaRPr lang="en-US" sz="20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10721</TotalTime>
  <Words>2724</Words>
  <Application>Microsoft Macintosh PowerPoint</Application>
  <PresentationFormat>Widescreen</PresentationFormat>
  <Paragraphs>311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ＭＳ Ｐゴシック</vt:lpstr>
      <vt:lpstr>Arial</vt:lpstr>
      <vt:lpstr>Calibri</vt:lpstr>
      <vt:lpstr>Helvetica</vt:lpstr>
      <vt:lpstr>Helvetica Neue</vt:lpstr>
      <vt:lpstr>Symbol</vt:lpstr>
      <vt:lpstr>Tahoma</vt:lpstr>
      <vt:lpstr>TheSans 6-SemiBold</vt:lpstr>
      <vt:lpstr>Times New Roman</vt:lpstr>
      <vt:lpstr>Times New Roman Antimatter</vt:lpstr>
      <vt:lpstr>Wingdings</vt:lpstr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Plateforme neutrino (extension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La mission du CERN va au-delà de la science</vt:lpstr>
      <vt:lpstr>Exemples de technologies du CERN ayant un impact positif sur la société</vt:lpstr>
      <vt:lpstr>Le groupe de transfert des connaissances du CERN peut vous aider ...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Giovanna Lehmann Miotto</cp:lastModifiedBy>
  <cp:revision>445</cp:revision>
  <cp:lastPrinted>2011-05-16T11:08:40Z</cp:lastPrinted>
  <dcterms:created xsi:type="dcterms:W3CDTF">2014-11-24T13:35:18Z</dcterms:created>
  <dcterms:modified xsi:type="dcterms:W3CDTF">2024-06-11T09:38:58Z</dcterms:modified>
</cp:coreProperties>
</file>