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7"/>
  </p:notesMasterIdLst>
  <p:sldIdLst>
    <p:sldId id="277" r:id="rId2"/>
    <p:sldId id="302" r:id="rId3"/>
    <p:sldId id="303" r:id="rId4"/>
    <p:sldId id="306" r:id="rId5"/>
    <p:sldId id="274" r:id="rId6"/>
    <p:sldId id="275" r:id="rId7"/>
    <p:sldId id="292" r:id="rId8"/>
    <p:sldId id="294" r:id="rId9"/>
    <p:sldId id="299" r:id="rId10"/>
    <p:sldId id="305" r:id="rId11"/>
    <p:sldId id="298" r:id="rId12"/>
    <p:sldId id="295" r:id="rId13"/>
    <p:sldId id="296" r:id="rId14"/>
    <p:sldId id="276" r:id="rId15"/>
    <p:sldId id="285" r:id="rId16"/>
    <p:sldId id="297" r:id="rId17"/>
    <p:sldId id="286" r:id="rId18"/>
    <p:sldId id="271" r:id="rId19"/>
    <p:sldId id="310" r:id="rId20"/>
    <p:sldId id="308" r:id="rId21"/>
    <p:sldId id="301" r:id="rId22"/>
    <p:sldId id="268" r:id="rId23"/>
    <p:sldId id="263" r:id="rId24"/>
    <p:sldId id="269" r:id="rId25"/>
    <p:sldId id="307" r:id="rId26"/>
    <p:sldId id="287" r:id="rId27"/>
    <p:sldId id="272" r:id="rId28"/>
    <p:sldId id="300" r:id="rId29"/>
    <p:sldId id="289" r:id="rId30"/>
    <p:sldId id="311" r:id="rId31"/>
    <p:sldId id="312" r:id="rId32"/>
    <p:sldId id="313" r:id="rId33"/>
    <p:sldId id="314" r:id="rId34"/>
    <p:sldId id="281" r:id="rId35"/>
    <p:sldId id="309" r:id="rId36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883FF"/>
    <a:srgbClr val="99CCFF"/>
    <a:srgbClr val="66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520"/>
    <p:restoredTop sz="91743"/>
  </p:normalViewPr>
  <p:slideViewPr>
    <p:cSldViewPr>
      <p:cViewPr varScale="1">
        <p:scale>
          <a:sx n="119" d="100"/>
          <a:sy n="119" d="100"/>
        </p:scale>
        <p:origin x="512" y="19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BE810E-4A51-4E0F-B6F9-2D9A65CE2B68}" type="datetimeFigureOut">
              <a:rPr lang="en-US" smtClean="0"/>
              <a:pPr/>
              <a:t>6/11/24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85714B-FA73-4B91-8030-9D447141FDD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5708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3" Type="http://schemas.openxmlformats.org/officeDocument/2006/relationships/hyperlink" Target="mailto:kt@cern.ch" TargetMode="External"/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85714B-FA73-4B91-8030-9D447141FDD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12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5" name="Espace réservé des notes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 marL="171450" indent="-171450">
              <a:buFont typeface="Arial"/>
              <a:buChar char="•"/>
              <a:defRPr/>
            </a:pPr>
            <a:r>
              <a:rPr lang="en-US" sz="1200" b="0" dirty="0">
                <a:latin typeface="Helvetica"/>
              </a:rPr>
              <a:t>CERN’s mission extends beyond science: it also aims to advance the frontiers of technology, to train the next generation of scientists and engineers, and to bring nations together. </a:t>
            </a:r>
            <a:endParaRPr dirty="0"/>
          </a:p>
          <a:p>
            <a:pPr marL="171450" marR="0" lvl="0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defRPr/>
            </a:pPr>
            <a:r>
              <a:rPr lang="en-GB" b="0" dirty="0"/>
              <a:t>Society can benefit from the result of CERN’s research and know-how which demonstrates the </a:t>
            </a:r>
            <a:r>
              <a:rPr lang="en-US" sz="1200" dirty="0">
                <a:solidFill>
                  <a:srgbClr val="434DD6"/>
                </a:solidFill>
                <a:latin typeface="Arial"/>
                <a:ea typeface="ＭＳ Ｐゴシック"/>
              </a:rPr>
              <a:t>importance of investing in basic research (also with a view to future, larger projects)</a:t>
            </a:r>
            <a:endParaRPr dirty="0"/>
          </a:p>
          <a:p>
            <a:pPr marL="285750" indent="-285750">
              <a:buFont typeface="Arial"/>
              <a:buChar char="•"/>
              <a:defRPr b="1"/>
            </a:pPr>
            <a:endParaRPr lang="en-GB" sz="1200" b="0" dirty="0"/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defRPr/>
            </a:pPr>
            <a:r>
              <a:rPr lang="en-GB" sz="1200" b="1" dirty="0"/>
              <a:t>[Illustration]</a:t>
            </a:r>
            <a:endParaRPr lang="en-GB" sz="1200" b="0" dirty="0"/>
          </a:p>
          <a:p>
            <a:pPr marL="285750" indent="-285750">
              <a:buFont typeface="Arial"/>
              <a:buChar char="•"/>
              <a:defRPr/>
            </a:pPr>
            <a:r>
              <a:rPr lang="en-GB" sz="1200" b="0" i="0" dirty="0">
                <a:latin typeface="Helvetica Neue"/>
                <a:ea typeface="Helvetica Neue"/>
                <a:cs typeface="Helvetica Neue"/>
              </a:rPr>
              <a:t>CERN's expertise builds broadly on three technical fields: accelerators, detectors and computing. </a:t>
            </a:r>
            <a:endParaRPr dirty="0"/>
          </a:p>
          <a:p>
            <a:pPr marL="285750" indent="-285750">
              <a:buFont typeface="Arial"/>
              <a:buChar char="•"/>
              <a:defRPr/>
            </a:pPr>
            <a:r>
              <a:rPr lang="en-GB" sz="1200" b="0" i="0" dirty="0">
                <a:latin typeface="Helvetica Neue"/>
                <a:ea typeface="Helvetica Neue"/>
                <a:cs typeface="Helvetica Neue"/>
              </a:rPr>
              <a:t>Behind these three pillars of technology, lies a great number of areas of expertise: from cryogenics to ultra-high vacuums, from particle tracking and radiation monitoring to superconductivity and many more. </a:t>
            </a:r>
            <a:endParaRPr lang="en-GB" sz="1200" b="0" i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285750" marR="0" lvl="0" indent="-2857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defRPr/>
            </a:pPr>
            <a:r>
              <a:rPr lang="en-GB" sz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These technologies and know-how associated with them </a:t>
            </a:r>
            <a:r>
              <a:rPr lang="en-GB" sz="1200" b="0" i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translate into positive impact on society </a:t>
            </a:r>
            <a:r>
              <a:rPr lang="en-GB" sz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 diverse fields ranging from medical and biomedical technologies, aerospace applications, cultural heritage and safety.</a:t>
            </a:r>
            <a:r>
              <a:rPr lang="en-GB" sz="1200" b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lang="en-GB" sz="1200" b="0" i="0" dirty="0">
              <a:latin typeface="Helvetica Neue"/>
              <a:ea typeface="Helvetica Neue"/>
              <a:cs typeface="Helvetica Neue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GB" sz="1200" b="0" dirty="0"/>
          </a:p>
          <a:p>
            <a:pPr marL="342900" indent="-342900">
              <a:buFont typeface="Arial"/>
              <a:buChar char="•"/>
              <a:defRPr/>
            </a:pPr>
            <a:endParaRPr lang="en-GB" sz="1200" b="0" dirty="0"/>
          </a:p>
          <a:p>
            <a:pPr marL="342900" indent="-342900">
              <a:buFont typeface="Arial"/>
              <a:buChar char="•"/>
              <a:defRPr/>
            </a:pPr>
            <a:endParaRPr lang="en-GB" sz="1200" b="0" i="0" u="none" strike="noStrike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342900" indent="-342900">
              <a:buFont typeface="Arial"/>
              <a:buChar char="•"/>
              <a:defRPr/>
            </a:pPr>
            <a:endParaRPr lang="en-GB" sz="1200" b="0" i="0" u="none" strike="noStrike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indent="0">
              <a:buFont typeface="Arial"/>
              <a:buNone/>
              <a:defRPr/>
            </a:pPr>
            <a:endParaRPr lang="fr-CH" sz="1200" b="0" i="0" u="none" strike="noStrike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Espace réservé du numéro de diapositive 3"/>
          <p:cNvSpPr>
            <a:spLocks noGrp="1"/>
          </p:cNvSpPr>
          <p:nvPr>
            <p:ph type="sldNum" sz="quarter" idx="5"/>
          </p:nvPr>
        </p:nvSpPr>
        <p:spPr bwMode="auto"/>
        <p:txBody>
          <a:bodyPr/>
          <a:lstStyle/>
          <a:p>
            <a:pPr>
              <a:defRPr/>
            </a:pPr>
            <a:fld id="{8CB0EE9E-52B8-AA4F-8DD5-ED0FB4E5CBC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70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>
            <a:normAutofit lnSpcReduction="10000"/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sz="1200" b="1"/>
              <a:t>[From left to right]</a:t>
            </a:r>
            <a:endParaRPr/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GB" sz="1200" b="0"/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sz="1200" b="0"/>
              <a:t>1) </a:t>
            </a:r>
            <a:r>
              <a:rPr lang="en-US" sz="1200" b="0" i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New 3D colour X-rays made possible with CERN detector technology (Medipix3 is a CMOS pixel detector readout chip designed to be connected to a segmented semiconductor sensor): https://home.cern/news/news/knowledge-sharing/new-3d-colour-x-rays-made-possible-cern-technology  </a:t>
            </a:r>
            <a:endParaRPr/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GB" sz="1200" b="0"/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sz="1200" b="0"/>
              <a:t>2) CERN partnered with a local hospital to develop an </a:t>
            </a:r>
            <a:r>
              <a:rPr lang="en-US" sz="1200" b="0"/>
              <a:t>i</a:t>
            </a:r>
            <a:r>
              <a:rPr lang="en-US"/>
              <a:t>nnovative radiotherapy facility (</a:t>
            </a:r>
            <a:r>
              <a:rPr lang="en-US" sz="1200" b="0" i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FLASH radiotherapy with electrons</a:t>
            </a:r>
            <a:r>
              <a:rPr lang="en-US"/>
              <a:t>) based on </a:t>
            </a:r>
            <a:r>
              <a:rPr lang="en-US" sz="1200" b="0" i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Compact Linear Collider (CLIC)</a:t>
            </a:r>
            <a:r>
              <a:rPr lang="en-US"/>
              <a:t> technology: https://home.cern/news/news/knowledge-sharing/cern-and-lausanne-university-hospital-collaborate-pioneering-new-cancer </a:t>
            </a:r>
            <a:endParaRPr/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/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/>
              <a:t>3) </a:t>
            </a:r>
            <a:r>
              <a:rPr lang="en-US" sz="1200" b="0" i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CERN’s Timepix particle detector, microchips developed for detectors at the LHC, helped unravel the secret of a long-lost painting by the great Renaissance master, Raphael (The Madonna and Child): </a:t>
            </a:r>
            <a:r>
              <a:rPr lang="en-US"/>
              <a:t>https://medipix.web.cern.ch/news/news/timepix/cern-technology-helps-rediscover-lost-painting-raphael </a:t>
            </a:r>
            <a:endParaRPr/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/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2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4) A global air monitoring network which aims to provide an end to end solution to generate, validate, analyze and record air quality data made possible with the help of </a:t>
            </a:r>
            <a:r>
              <a:rPr lang="en-US" sz="1200" b="0" i="0" u="none" strike="noStrike" cap="none" spc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a data acquisition framework developed at CERN</a:t>
            </a:r>
            <a:r>
              <a:rPr lang="en-US" sz="12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sz="1200" b="0" i="0" u="none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The project's ambition is to provide city and public health administrators, industry as well as citizens with accurate, timely and easy to understand information about air quality:  </a:t>
            </a:r>
            <a:r>
              <a:rPr lang="en-US" sz="12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https://kt.cern/article/cern-air-quality-data-analysis-spin-raises-12-million-euros-funding</a:t>
            </a:r>
            <a:endParaRPr sz="120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18BCC6D2-7F7E-F6A1-F413-3C044C14EF98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04286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>
            <a:normAutofit fontScale="92500" lnSpcReduction="20000"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200" b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dedicated </a:t>
            </a:r>
            <a:r>
              <a:rPr lang="en-US" sz="1200" b="0" i="0" dirty="0">
                <a:latin typeface="Helvetica Neue"/>
                <a:ea typeface="Helvetica Neue"/>
                <a:cs typeface="Helvetica Neue"/>
              </a:rPr>
              <a:t>Knowledge Transfer (KT) group </a:t>
            </a:r>
            <a:r>
              <a:rPr lang="en-US" dirty="0"/>
              <a:t>in the Industry, Procurement and Knowledge Transfer Department</a:t>
            </a:r>
            <a:r>
              <a:rPr lang="en-US" sz="1200" b="0" i="0" dirty="0">
                <a:latin typeface="Helvetica Neue"/>
                <a:ea typeface="Helvetica Neue"/>
                <a:cs typeface="Helvetica Neue"/>
              </a:rPr>
              <a:t> f</a:t>
            </a:r>
            <a:r>
              <a:rPr lang="en-US" sz="1200" b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acilitates knowledge transfer </a:t>
            </a:r>
            <a:r>
              <a:rPr lang="en-US" sz="1200" b="0" i="0" dirty="0">
                <a:latin typeface="Helvetica Neue"/>
                <a:ea typeface="Helvetica Neue"/>
                <a:cs typeface="Helvetica Neue"/>
              </a:rPr>
              <a:t>at CERN. The group aims to engage with experts in science, technology and industry in order to create opportunities for the transfer of CERN’s technology and know-how. </a:t>
            </a:r>
            <a:endParaRPr dirty="0"/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GB" dirty="0">
              <a:solidFill>
                <a:schemeClr val="bg2">
                  <a:lumMod val="10000"/>
                </a:schemeClr>
              </a:solidFill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If your work could be applied outside of particle physics, do not hesitate to contact the KT group</a:t>
            </a:r>
            <a:r>
              <a:rPr lang="en-GB" dirty="0"/>
              <a:t>: </a:t>
            </a:r>
            <a:r>
              <a:rPr lang="en-GB" u="sng" dirty="0">
                <a:hlinkClick r:id="rId3" tooltip="mailto:kt@cern.ch"/>
              </a:rPr>
              <a:t>kt@cern.ch</a:t>
            </a:r>
            <a:endParaRPr lang="en-GB" dirty="0"/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GB" sz="1200" b="1" dirty="0"/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sz="1200" b="0" dirty="0"/>
              <a:t>CERN’s Knowledge Transfer group can help you:</a:t>
            </a:r>
            <a:endParaRPr dirty="0"/>
          </a:p>
          <a:p>
            <a:pPr marL="171450" marR="0" lvl="0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defRPr/>
            </a:pPr>
            <a:r>
              <a:rPr lang="en-GB" sz="1200" b="0" dirty="0"/>
              <a:t>take your technology from the laboratory to the market </a:t>
            </a:r>
            <a:endParaRPr dirty="0"/>
          </a:p>
          <a:p>
            <a:pPr marL="171450" marR="0" lvl="0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defRPr/>
            </a:pPr>
            <a:r>
              <a:rPr lang="en-US" sz="1200" b="0" dirty="0"/>
              <a:t>navigate your start-up journey beyond CERN </a:t>
            </a:r>
            <a:endParaRPr lang="en-US" dirty="0"/>
          </a:p>
          <a:p>
            <a:pPr marL="628650" marR="0" lvl="1" indent="-17145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tabLst/>
              <a:defRPr/>
            </a:pPr>
            <a:r>
              <a:rPr lang="en-US" sz="1200" b="0" dirty="0"/>
              <a:t>11 Entrepreneurship Meet-Ups in 2020</a:t>
            </a:r>
          </a:p>
          <a:p>
            <a:pPr marL="628650" marR="0" lvl="1" indent="-17145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tabLst/>
              <a:defRPr/>
            </a:pPr>
            <a:r>
              <a:rPr lang="en-US" sz="1200" b="0" dirty="0"/>
              <a:t>9 Business Incubation </a:t>
            </a:r>
            <a:r>
              <a:rPr lang="en-US" sz="1200" b="0" dirty="0" err="1"/>
              <a:t>Centres</a:t>
            </a:r>
            <a:r>
              <a:rPr lang="en-US" sz="1200" b="0" dirty="0"/>
              <a:t> (BICs) in CERN Member States </a:t>
            </a:r>
            <a:endParaRPr lang="en-US" dirty="0"/>
          </a:p>
          <a:p>
            <a:pPr marL="628649" marR="0" lvl="1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defRPr/>
            </a:pPr>
            <a:r>
              <a:rPr lang="en-US" sz="1200" b="0" dirty="0"/>
              <a:t>6 start-ups accepted into BICs in 2020</a:t>
            </a:r>
            <a:endParaRPr lang="en-US" dirty="0"/>
          </a:p>
          <a:p>
            <a:pPr marL="628649" marR="0" lvl="1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defRPr/>
            </a:pPr>
            <a:r>
              <a:rPr lang="en-US" sz="1200" b="0" dirty="0"/>
              <a:t>Entrepreneurship training </a:t>
            </a:r>
            <a:r>
              <a:rPr lang="en-US" sz="1200" b="0" dirty="0" err="1"/>
              <a:t>programmes</a:t>
            </a:r>
            <a:endParaRPr lang="en-US" dirty="0"/>
          </a:p>
          <a:p>
            <a:pPr marL="171450" marR="0" lvl="0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defRPr/>
            </a:pPr>
            <a:r>
              <a:rPr lang="en-GB" sz="1200" b="0" dirty="0"/>
              <a:t>train in business, entrepreneurship and intellectual property</a:t>
            </a:r>
            <a:endParaRPr dirty="0"/>
          </a:p>
          <a:p>
            <a:pPr marL="628650" marR="0" lvl="1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defRPr/>
            </a:pPr>
            <a:r>
              <a:rPr lang="en-US" b="0" i="1" dirty="0"/>
              <a:t> </a:t>
            </a:r>
            <a:r>
              <a:rPr lang="en-US" b="0" dirty="0"/>
              <a:t>A variety of training courses to help CERN personnel in their knowledge transfer journey are </a:t>
            </a:r>
            <a:r>
              <a:rPr lang="en-US" b="0" dirty="0" err="1"/>
              <a:t>organised</a:t>
            </a:r>
            <a:r>
              <a:rPr lang="en-US" b="0" dirty="0"/>
              <a:t> by the KT group</a:t>
            </a:r>
            <a:r>
              <a:rPr lang="en-US" b="0" baseline="0" dirty="0"/>
              <a:t> e.g. </a:t>
            </a:r>
            <a:r>
              <a:rPr lang="en-US" b="0" dirty="0"/>
              <a:t>'Finding Happiness in Patent Information Databases',  'Introduction to Knowledge Transfer Tools' , 'Drafting Clearer Contracts'</a:t>
            </a:r>
            <a:endParaRPr lang="en-US" b="0" i="1" dirty="0">
              <a:solidFill>
                <a:schemeClr val="accent1"/>
              </a:solidFill>
            </a:endParaRPr>
          </a:p>
          <a:p>
            <a:pPr marL="171450" marR="0" lvl="0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defRPr/>
            </a:pPr>
            <a:r>
              <a:rPr lang="en-US" sz="1200" b="0" dirty="0"/>
              <a:t>find resources to develop projects with a positive impact on society</a:t>
            </a:r>
          </a:p>
          <a:p>
            <a:pPr marL="628650" marR="0" lvl="1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defRPr/>
            </a:pPr>
            <a:r>
              <a:rPr lang="en-US" dirty="0"/>
              <a:t>KT and Medical Applications funds for CERN personnel:</a:t>
            </a:r>
            <a:r>
              <a:rPr lang="en-US" sz="1200" b="0" dirty="0"/>
              <a:t> </a:t>
            </a:r>
            <a:endParaRPr lang="en-US" dirty="0"/>
          </a:p>
          <a:p>
            <a:pPr marL="914400" marR="0" lvl="2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dirty="0"/>
              <a:t>~ 1.3 MCHF/year | </a:t>
            </a:r>
          </a:p>
          <a:p>
            <a:pPr marL="914400" marR="0" lvl="2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dirty="0"/>
              <a:t>10 projects funded in 2020  </a:t>
            </a:r>
          </a:p>
          <a:p>
            <a:pPr marL="914400" marR="0" lvl="2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dirty="0"/>
              <a:t>100 projects since 2011</a:t>
            </a:r>
            <a:endParaRPr lang="en-US" sz="1200" b="0" dirty="0"/>
          </a:p>
          <a:p>
            <a:pPr marL="457200" marR="0" lvl="1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1200" b="0" dirty="0"/>
          </a:p>
          <a:p>
            <a:pPr marL="457200" marR="0" lvl="1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200" b="0" dirty="0"/>
              <a:t>L</a:t>
            </a:r>
            <a:r>
              <a:rPr lang="en-US" b="0" dirty="0"/>
              <a:t>earn more about knowledge-transfer by visiting </a:t>
            </a:r>
            <a:r>
              <a:rPr lang="en-US" b="0" dirty="0" err="1"/>
              <a:t>kt.cern</a:t>
            </a:r>
            <a:r>
              <a:rPr lang="en-US" b="0" dirty="0"/>
              <a:t> </a:t>
            </a:r>
            <a:endParaRPr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8CB0EE9E-52B8-AA4F-8DD5-ED0FB4E5CBC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5245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349B39-E793-CC40-A333-C35A31BEFB22}" type="slidenum">
              <a:rPr lang="en-GB"/>
              <a:pPr/>
              <a:t>4</a:t>
            </a:fld>
            <a:endParaRPr lang="en-GB" dirty="0"/>
          </a:p>
        </p:txBody>
      </p:sp>
      <p:sp>
        <p:nvSpPr>
          <p:cNvPr id="17411" name="Rectangle 7"/>
          <p:cNvSpPr txBox="1">
            <a:spLocks noGrp="1" noChangeArrowheads="1"/>
          </p:cNvSpPr>
          <p:nvPr/>
        </p:nvSpPr>
        <p:spPr bwMode="auto">
          <a:xfrm>
            <a:off x="3852016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66ABDDD2-2266-1E4D-AD49-39AAE94C9749}" type="slidenum">
              <a:rPr lang="en-GB" sz="1200"/>
              <a:pPr algn="r"/>
              <a:t>4</a:t>
            </a:fld>
            <a:endParaRPr lang="en-GB" sz="1200" dirty="0"/>
          </a:p>
        </p:txBody>
      </p:sp>
      <p:sp>
        <p:nvSpPr>
          <p:cNvPr id="174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28845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EEB854E-987A-8C41-AFDE-3D82A02CA39E}" type="slidenum">
              <a:rPr lang="en-GB"/>
              <a:pPr/>
              <a:t>5</a:t>
            </a:fld>
            <a:endParaRPr lang="en-GB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solidFill>
            <a:srgbClr val="FFFFFF"/>
          </a:solidFill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447301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D84AED7-AE32-9447-885A-A5349C80AD37}" type="slidenum">
              <a:rPr lang="en-GB"/>
              <a:pPr/>
              <a:t>6</a:t>
            </a:fld>
            <a:endParaRPr lang="en-GB"/>
          </a:p>
        </p:txBody>
      </p:sp>
      <p:sp>
        <p:nvSpPr>
          <p:cNvPr id="22531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15E7909A-99AA-644A-B6FF-E5DE9B835504}" type="slidenum">
              <a:rPr lang="en-GB" sz="1200"/>
              <a:pPr algn="r"/>
              <a:t>6</a:t>
            </a:fld>
            <a:endParaRPr lang="en-GB" sz="1200"/>
          </a:p>
        </p:txBody>
      </p:sp>
      <p:sp>
        <p:nvSpPr>
          <p:cNvPr id="225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solidFill>
            <a:srgbClr val="FFFFFF"/>
          </a:solidFill>
          <a:ln/>
        </p:spPr>
      </p:sp>
      <p:sp>
        <p:nvSpPr>
          <p:cNvPr id="2253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de-CH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60 Grössenordnungen</a:t>
            </a:r>
          </a:p>
        </p:txBody>
      </p:sp>
    </p:spTree>
    <p:extLst>
      <p:ext uri="{BB962C8B-B14F-4D97-AF65-F5344CB8AC3E}">
        <p14:creationId xmlns:p14="http://schemas.microsoft.com/office/powerpoint/2010/main" val="2827233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6463DB0-E57E-2A47-8428-6117AF72A66A}" type="slidenum">
              <a:rPr lang="en-GB"/>
              <a:pPr/>
              <a:t>14</a:t>
            </a:fld>
            <a:endParaRPr lang="en-GB"/>
          </a:p>
        </p:txBody>
      </p:sp>
      <p:sp>
        <p:nvSpPr>
          <p:cNvPr id="24579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90732BC5-6EFE-B646-91E3-E64A8C0FECBE}" type="slidenum">
              <a:rPr lang="en-GB" sz="1200"/>
              <a:pPr algn="r"/>
              <a:t>14</a:t>
            </a:fld>
            <a:endParaRPr lang="en-GB" sz="1200"/>
          </a:p>
        </p:txBody>
      </p:sp>
      <p:sp>
        <p:nvSpPr>
          <p:cNvPr id="2458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solidFill>
            <a:srgbClr val="FFFFFF"/>
          </a:solidFill>
          <a:ln/>
        </p:spPr>
      </p:sp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756697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1CF52A2-A345-B54D-996A-57C633346C38}" type="slidenum">
              <a:rPr lang="en-US"/>
              <a:pPr/>
              <a:t>15</a:t>
            </a:fld>
            <a:endParaRPr lang="en-US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8544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85714B-FA73-4B91-8030-9D447141FDDB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100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85714B-FA73-4B91-8030-9D447141FDDB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3247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fld id="{2EBADD1D-1864-AC46-B778-171961A8D4A9}" type="slidenum">
              <a:rPr lang="en-US" sz="1300" smtClean="0">
                <a:latin typeface="Times New Roman" charset="0"/>
              </a:rPr>
              <a:pPr>
                <a:defRPr/>
              </a:pPr>
              <a:t>29</a:t>
            </a:fld>
            <a:endParaRPr lang="en-US" sz="1300">
              <a:latin typeface="Times New Roman" charset="0"/>
            </a:endParaRPr>
          </a:p>
        </p:txBody>
      </p:sp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17016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76772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78901" y="152400"/>
            <a:ext cx="2603500" cy="5943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62052" y="152400"/>
            <a:ext cx="7613649" cy="59436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1025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_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032080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ide_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981745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2181663"/>
            <a:ext cx="336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20445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fr-FR"/>
              <a:t>Modifier les styles du texte du masque</a:t>
            </a:r>
            <a:br>
              <a:rPr lang="fr-FR"/>
            </a:br>
            <a:r>
              <a:rPr lang="fr-FR"/>
              <a:t>Deuxième niveau</a:t>
            </a:r>
            <a:br>
              <a:rPr lang="fr-FR"/>
            </a:br>
            <a:r>
              <a:rPr lang="fr-FR"/>
              <a:t>Troisième niveau</a:t>
            </a:r>
            <a:br>
              <a:rPr lang="fr-FR"/>
            </a:br>
            <a:r>
              <a:rPr lang="fr-FR"/>
              <a:t>Quatrième niveau</a:t>
            </a:r>
            <a:br>
              <a:rPr lang="fr-FR"/>
            </a:br>
            <a:r>
              <a:rPr lang="fr-FR"/>
              <a:t>Cinquième niveau</a:t>
            </a:r>
            <a:endParaRPr lang="en-US"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fr-FR"/>
              <a:t>Modifier les styles du texte du masque</a:t>
            </a:r>
            <a:br>
              <a:rPr lang="fr-FR"/>
            </a:br>
            <a:r>
              <a:rPr lang="fr-FR"/>
              <a:t>Deuxième niveau</a:t>
            </a:r>
            <a:br>
              <a:rPr lang="fr-FR"/>
            </a:br>
            <a:r>
              <a:rPr lang="fr-FR"/>
              <a:t>Troisième niveau</a:t>
            </a:r>
            <a:br>
              <a:rPr lang="fr-FR"/>
            </a:br>
            <a:r>
              <a:rPr lang="fr-FR"/>
              <a:t>Quatrième niveau</a:t>
            </a:r>
            <a:br>
              <a:rPr lang="fr-FR"/>
            </a:br>
            <a:r>
              <a:rPr lang="fr-FR"/>
              <a:t>Cinquième niveau</a:t>
            </a:r>
            <a:endParaRPr lang="en-US"/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6/11/24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  <a:endParaRPr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00155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Modifier les styles du texte du masque</a:t>
            </a:r>
            <a:br>
              <a:rPr lang="fr-FR"/>
            </a:br>
            <a:r>
              <a:rPr lang="fr-FR"/>
              <a:t>Deuxième niveau</a:t>
            </a:r>
            <a:br>
              <a:rPr lang="fr-FR"/>
            </a:br>
            <a:r>
              <a:rPr lang="fr-FR"/>
              <a:t>Troisième niveau</a:t>
            </a:r>
            <a:br>
              <a:rPr lang="fr-FR"/>
            </a:br>
            <a:r>
              <a:rPr lang="fr-FR"/>
              <a:t>Quatrième niveau</a:t>
            </a:r>
            <a:br>
              <a:rPr lang="fr-FR"/>
            </a:br>
            <a:r>
              <a:rPr lang="fr-FR"/>
              <a:t>Cinquième niveau</a:t>
            </a:r>
            <a:endParaRPr lang="en-US"/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6/11/24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  <a:endParaRPr/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Modifier les styles du texte du masque</a:t>
            </a:r>
            <a:br>
              <a:rPr lang="fr-FR"/>
            </a:br>
            <a:r>
              <a:rPr lang="fr-FR"/>
              <a:t>Deuxième niveau</a:t>
            </a:r>
            <a:br>
              <a:rPr lang="fr-FR"/>
            </a:br>
            <a:r>
              <a:rPr lang="fr-FR"/>
              <a:t>Troisième niveau</a:t>
            </a:r>
            <a:br>
              <a:rPr lang="fr-FR"/>
            </a:br>
            <a:r>
              <a:rPr lang="fr-FR"/>
              <a:t>Quatrième niveau</a:t>
            </a:r>
            <a:br>
              <a:rPr lang="fr-FR"/>
            </a:br>
            <a:r>
              <a:rPr lang="fr-FR"/>
              <a:t>Cinquième niveau</a:t>
            </a:r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Modifier les styles du texte du masque</a:t>
            </a:r>
            <a:br>
              <a:rPr lang="fr-FR"/>
            </a:br>
            <a:r>
              <a:rPr lang="fr-FR"/>
              <a:t>Deuxième niveau</a:t>
            </a:r>
            <a:br>
              <a:rPr lang="fr-FR"/>
            </a:br>
            <a:r>
              <a:rPr lang="fr-FR"/>
              <a:t>Troisième niveau</a:t>
            </a:r>
            <a:br>
              <a:rPr lang="fr-FR"/>
            </a:br>
            <a:r>
              <a:rPr lang="fr-FR"/>
              <a:t>Quatrième niveau</a:t>
            </a:r>
            <a:br>
              <a:rPr lang="fr-FR"/>
            </a:br>
            <a:r>
              <a:rPr lang="fr-FR"/>
              <a:t>Cinquième niveau</a:t>
            </a:r>
            <a:endParaRPr lang="en-US"/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8899304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393896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7084" y="1295400"/>
            <a:ext cx="508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0285" y="1295400"/>
            <a:ext cx="5082116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8528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52905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53232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46363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39587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850734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8087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1162051" y="152400"/>
            <a:ext cx="10420349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7085" y="1295400"/>
            <a:ext cx="10365316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140" name="Rectangle 6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400800"/>
            <a:ext cx="4470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141" name="Rectangle 6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359900" y="62865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fld id="{BCD80EBE-9844-8249-A766-B820430A377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30" name="Picture 17" descr="CERNlogo-bleu"/>
          <p:cNvPicPr>
            <a:picLocks noChangeAspect="1" noChangeArrowheads="1"/>
          </p:cNvPicPr>
          <p:nvPr userDrawn="1"/>
        </p:nvPicPr>
        <p:blipFill>
          <a:blip r:embed="rId1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8000" y="6324601"/>
            <a:ext cx="711200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43" name="Line 71"/>
          <p:cNvSpPr>
            <a:spLocks noChangeShapeType="1"/>
          </p:cNvSpPr>
          <p:nvPr userDrawn="1"/>
        </p:nvSpPr>
        <p:spPr bwMode="auto">
          <a:xfrm>
            <a:off x="1422400" y="6324600"/>
            <a:ext cx="9652000" cy="0"/>
          </a:xfrm>
          <a:prstGeom prst="line">
            <a:avLst/>
          </a:prstGeom>
          <a:noFill/>
          <a:ln w="12700">
            <a:solidFill>
              <a:srgbClr val="0967A4">
                <a:alpha val="74001"/>
              </a:srgbClr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>
              <a:defRPr/>
            </a:pPr>
            <a:endParaRPr lang="en-GB" sz="2400" dirty="0">
              <a:solidFill>
                <a:srgbClr val="000000"/>
              </a:solidFill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3146" name="Rectangle 74"/>
          <p:cNvSpPr>
            <a:spLocks noChangeArrowheads="1"/>
          </p:cNvSpPr>
          <p:nvPr userDrawn="1"/>
        </p:nvSpPr>
        <p:spPr bwMode="auto">
          <a:xfrm>
            <a:off x="0" y="990600"/>
            <a:ext cx="9357784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kumimoji="1" lang="en-US" sz="2400" dirty="0">
              <a:solidFill>
                <a:srgbClr val="000000"/>
              </a:solidFill>
              <a:latin typeface="Helvetica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9" name="Rectangle 1042"/>
          <p:cNvSpPr>
            <a:spLocks noChangeArrowheads="1"/>
          </p:cNvSpPr>
          <p:nvPr userDrawn="1"/>
        </p:nvSpPr>
        <p:spPr bwMode="auto">
          <a:xfrm>
            <a:off x="0" y="3175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74000">
                <a:schemeClr val="tx2">
                  <a:lumMod val="50000"/>
                </a:schemeClr>
              </a:gs>
              <a:gs pos="99000">
                <a:srgbClr val="000F20"/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sz="2400" dirty="0">
              <a:solidFill>
                <a:srgbClr val="000000"/>
              </a:solidFill>
              <a:ea typeface="ＭＳ Ｐゴシック" charset="-128"/>
              <a:cs typeface="ＭＳ Ｐゴシック" pitchFamily="-112" charset="-128"/>
            </a:endParaRPr>
          </a:p>
        </p:txBody>
      </p:sp>
      <p:pic>
        <p:nvPicPr>
          <p:cNvPr id="11" name="Picture 10" descr="cern_logo_1.png"/>
          <p:cNvPicPr>
            <a:picLocks noChangeAspect="1"/>
          </p:cNvPicPr>
          <p:nvPr userDrawn="1"/>
        </p:nvPicPr>
        <p:blipFill>
          <a:blip r:embed="rId18" cstate="print">
            <a:lum bright="100000" contras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07" y="6285594"/>
            <a:ext cx="658493" cy="485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0911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2" r:id="rId11"/>
    <p:sldLayoutId id="2147483671" r:id="rId12"/>
    <p:sldLayoutId id="2147483673" r:id="rId13"/>
    <p:sldLayoutId id="2147483674" r:id="rId14"/>
    <p:sldLayoutId id="2147483675" r:id="rId15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charset="2"/>
        <a:buChar char="n"/>
        <a:defRPr sz="2800">
          <a:solidFill>
            <a:schemeClr val="tx2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charset="2"/>
        <a:buChar char="n"/>
        <a:defRPr sz="2400">
          <a:solidFill>
            <a:schemeClr val="tx2"/>
          </a:solidFill>
          <a:latin typeface="+mn-lt"/>
          <a:ea typeface="ＭＳ Ｐゴシック" pitchFamily="19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7.png"/><Relationship Id="rId5" Type="http://schemas.openxmlformats.org/officeDocument/2006/relationships/image" Target="../media/image36.jpeg"/><Relationship Id="rId4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38.jpeg"/><Relationship Id="rId7" Type="http://schemas.openxmlformats.org/officeDocument/2006/relationships/image" Target="../media/image4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8.jpeg"/><Relationship Id="rId4" Type="http://schemas.openxmlformats.org/officeDocument/2006/relationships/image" Target="../media/image47.tif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72.jpg"/><Relationship Id="rId5" Type="http://schemas.openxmlformats.org/officeDocument/2006/relationships/image" Target="../media/image71.jpg"/><Relationship Id="rId4" Type="http://schemas.openxmlformats.org/officeDocument/2006/relationships/image" Target="../media/image7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4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mailto:kt@cern.ch" TargetMode="External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kt.cern/" TargetMode="Externa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14.jpeg"/><Relationship Id="rId4" Type="http://schemas.openxmlformats.org/officeDocument/2006/relationships/image" Target="../media/image8.png"/><Relationship Id="rId9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jpeg"/><Relationship Id="rId5" Type="http://schemas.openxmlformats.org/officeDocument/2006/relationships/image" Target="../media/image18.png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1905000"/>
            <a:ext cx="7772400" cy="1500187"/>
          </a:xfrm>
        </p:spPr>
        <p:txBody>
          <a:bodyPr/>
          <a:lstStyle/>
          <a:p>
            <a:pPr algn="ctr">
              <a:spcAft>
                <a:spcPts val="1200"/>
              </a:spcAft>
            </a:pPr>
            <a:r>
              <a:rPr lang="en-US" sz="3600" dirty="0">
                <a:solidFill>
                  <a:schemeClr val="accent1"/>
                </a:solidFill>
              </a:rPr>
              <a:t>The CERN Scientific Program</a:t>
            </a:r>
            <a:br>
              <a:rPr lang="en-US" sz="3600" dirty="0">
                <a:solidFill>
                  <a:schemeClr val="accent1"/>
                </a:solidFill>
              </a:rPr>
            </a:br>
            <a:endParaRPr lang="en-US" sz="3600" dirty="0">
              <a:solidFill>
                <a:schemeClr val="accent1"/>
              </a:solidFill>
            </a:endParaRPr>
          </a:p>
          <a:p>
            <a:pPr algn="ctr">
              <a:spcAft>
                <a:spcPts val="1200"/>
              </a:spcAft>
            </a:pPr>
            <a:r>
              <a:rPr lang="en-US" sz="2400" i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 tour around the laboratory</a:t>
            </a:r>
          </a:p>
          <a:p>
            <a:pPr algn="ctr"/>
            <a:endParaRPr lang="en-US" sz="2400" i="1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745508" y="3505201"/>
            <a:ext cx="7446269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dirty="0">
                <a:solidFill>
                  <a:srgbClr val="FFFF00"/>
                </a:solidFill>
              </a:rPr>
              <a:t>CERN is the </a:t>
            </a:r>
            <a:r>
              <a:rPr lang="en-US" sz="2000" dirty="0">
                <a:solidFill>
                  <a:srgbClr val="FFFF00"/>
                </a:solidFill>
                <a:latin typeface="Helvetica Neue" charset="0"/>
                <a:ea typeface="Helvetica Neue" charset="0"/>
                <a:cs typeface="Helvetica Neue" charset="0"/>
              </a:rPr>
              <a:t>largest</a:t>
            </a:r>
            <a:r>
              <a:rPr lang="en-US" sz="2000" dirty="0">
                <a:solidFill>
                  <a:srgbClr val="FFFF00"/>
                </a:solidFill>
              </a:rPr>
              <a:t> laboratory in the world for particle physics</a:t>
            </a:r>
          </a:p>
          <a:p>
            <a:pPr>
              <a:spcAft>
                <a:spcPts val="600"/>
              </a:spcAft>
            </a:pPr>
            <a:r>
              <a:rPr lang="en-US" sz="2000" dirty="0">
                <a:solidFill>
                  <a:srgbClr val="FFFF00"/>
                </a:solidFill>
              </a:rPr>
              <a:t>CERN has the world’s highest energy accelerator (the LHC)</a:t>
            </a:r>
          </a:p>
          <a:p>
            <a:pPr>
              <a:spcAft>
                <a:spcPts val="600"/>
              </a:spcAft>
            </a:pPr>
            <a:r>
              <a:rPr lang="en-US" sz="2000" dirty="0">
                <a:solidFill>
                  <a:srgbClr val="FFFF00"/>
                </a:solidFill>
              </a:rPr>
              <a:t>CERN has a very broad scientific program   </a:t>
            </a:r>
            <a:endParaRPr lang="en-GB" sz="2000" dirty="0">
              <a:solidFill>
                <a:srgbClr val="FFFF00"/>
              </a:solidFill>
            </a:endParaRPr>
          </a:p>
        </p:txBody>
      </p:sp>
      <p:sp>
        <p:nvSpPr>
          <p:cNvPr id="5" name="Text Placeholder 2"/>
          <p:cNvSpPr txBox="1">
            <a:spLocks/>
          </p:cNvSpPr>
          <p:nvPr/>
        </p:nvSpPr>
        <p:spPr bwMode="auto">
          <a:xfrm>
            <a:off x="2362200" y="4419601"/>
            <a:ext cx="7772400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sz="2400" kern="0" dirty="0">
                <a:solidFill>
                  <a:srgbClr val="92D050"/>
                </a:solidFill>
                <a:latin typeface="+mn-lt"/>
              </a:rPr>
              <a:t>Experimental Physics Department (EP)  </a:t>
            </a:r>
          </a:p>
          <a:p>
            <a:pPr algn="ctr">
              <a:spcBef>
                <a:spcPct val="20000"/>
              </a:spcBef>
              <a:defRPr/>
            </a:pPr>
            <a:r>
              <a:rPr lang="en-US" sz="2000" i="1" kern="0" dirty="0">
                <a:solidFill>
                  <a:srgbClr val="92D050"/>
                </a:solidFill>
                <a:latin typeface="+mn-lt"/>
              </a:rPr>
              <a:t>Giovanna Lehmann Miotto, slides originally from Manfred </a:t>
            </a:r>
            <a:r>
              <a:rPr lang="en-US" sz="2000" i="1" kern="0" dirty="0" err="1">
                <a:solidFill>
                  <a:srgbClr val="92D050"/>
                </a:solidFill>
                <a:latin typeface="+mn-lt"/>
              </a:rPr>
              <a:t>Krammer</a:t>
            </a:r>
            <a:endParaRPr lang="en-US" sz="2000" i="1" kern="0" dirty="0">
              <a:solidFill>
                <a:srgbClr val="92D050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752600" y="76200"/>
            <a:ext cx="8839200" cy="563562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l"/>
            <a:r>
              <a:rPr lang="en-US" sz="3600" kern="0" dirty="0">
                <a:solidFill>
                  <a:srgbClr val="FFFF00"/>
                </a:solidFill>
              </a:rPr>
              <a:t>Research in Particle Physics needs: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352801" y="1447801"/>
            <a:ext cx="20665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3200" dirty="0">
                <a:solidFill>
                  <a:srgbClr val="FFFF00"/>
                </a:solidFill>
              </a:rPr>
              <a:t>Theories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369315" y="4449423"/>
            <a:ext cx="13147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000" dirty="0">
                <a:solidFill>
                  <a:srgbClr val="FFFF00"/>
                </a:solidFill>
              </a:rPr>
              <a:t>People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369316" y="2668479"/>
            <a:ext cx="50962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3200" dirty="0">
                <a:solidFill>
                  <a:srgbClr val="FFFF00"/>
                </a:solidFill>
              </a:rPr>
              <a:t>Experiments - Computing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369315" y="2054819"/>
            <a:ext cx="53014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3200" dirty="0">
                <a:solidFill>
                  <a:srgbClr val="FFFF00"/>
                </a:solidFill>
              </a:rPr>
              <a:t>Accelerators - Engineering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369316" y="3252367"/>
            <a:ext cx="18165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3200" dirty="0">
                <a:solidFill>
                  <a:srgbClr val="FFFF00"/>
                </a:solidFill>
              </a:rPr>
              <a:t>People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369315" y="3884314"/>
            <a:ext cx="1568058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600" dirty="0">
                <a:solidFill>
                  <a:srgbClr val="FFFF00"/>
                </a:solidFill>
              </a:rPr>
              <a:t>People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369316" y="4953000"/>
            <a:ext cx="11448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600" dirty="0">
                <a:solidFill>
                  <a:srgbClr val="FFFF00"/>
                </a:solidFill>
              </a:rPr>
              <a:t>People</a:t>
            </a:r>
          </a:p>
        </p:txBody>
      </p:sp>
    </p:spTree>
    <p:extLst>
      <p:ext uri="{BB962C8B-B14F-4D97-AF65-F5344CB8AC3E}">
        <p14:creationId xmlns:p14="http://schemas.microsoft.com/office/powerpoint/2010/main" val="705178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C8C705C5-C79D-324D-9169-068C0CBC9D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5800" y="3295650"/>
            <a:ext cx="660400" cy="2667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 bwMode="auto">
          <a:xfrm>
            <a:off x="0" y="-24384"/>
            <a:ext cx="12192000" cy="6858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GB" sz="2400"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2800" y="120654"/>
            <a:ext cx="8229600" cy="762000"/>
          </a:xfrm>
        </p:spPr>
        <p:txBody>
          <a:bodyPr/>
          <a:lstStyle/>
          <a:p>
            <a:r>
              <a:rPr lang="en-US">
                <a:solidFill>
                  <a:srgbClr val="0070C0"/>
                </a:solidFill>
              </a:rPr>
              <a:t>CERN Accelerators</a:t>
            </a:r>
            <a:endParaRPr lang="en-US" sz="3200" dirty="0">
              <a:solidFill>
                <a:srgbClr val="0070C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3700" y="1023627"/>
            <a:ext cx="9321800" cy="5725145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81644DB2-7215-5E46-9599-45B2588640F7}"/>
              </a:ext>
            </a:extLst>
          </p:cNvPr>
          <p:cNvGrpSpPr/>
          <p:nvPr/>
        </p:nvGrpSpPr>
        <p:grpSpPr>
          <a:xfrm>
            <a:off x="4876800" y="5651956"/>
            <a:ext cx="574196" cy="215444"/>
            <a:chOff x="457200" y="5029200"/>
            <a:chExt cx="574196" cy="215444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CE28B0E-CD32-8443-9D77-948A6C3C9AF6}"/>
                </a:ext>
              </a:extLst>
            </p:cNvPr>
            <p:cNvSpPr/>
            <p:nvPr/>
          </p:nvSpPr>
          <p:spPr bwMode="auto">
            <a:xfrm>
              <a:off x="457200" y="5029200"/>
              <a:ext cx="574196" cy="215444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19" charset="0"/>
                <a:ea typeface="ＭＳ Ｐゴシック" pitchFamily="19" charset="-128"/>
                <a:cs typeface="ＭＳ Ｐゴシック" pitchFamily="19" charset="-128"/>
              </a:endParaRP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60E50A62-FB86-A14B-866A-EC1EA0C9C86A}"/>
                </a:ext>
              </a:extLst>
            </p:cNvPr>
            <p:cNvSpPr txBox="1"/>
            <p:nvPr/>
          </p:nvSpPr>
          <p:spPr>
            <a:xfrm>
              <a:off x="457200" y="5029200"/>
              <a:ext cx="574196" cy="215444"/>
            </a:xfrm>
            <a:prstGeom prst="rect">
              <a:avLst/>
            </a:prstGeom>
            <a:noFill/>
            <a:ln>
              <a:solidFill>
                <a:schemeClr val="accent5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solidFill>
                    <a:srgbClr val="D883FF"/>
                  </a:solidFill>
                </a:rPr>
                <a:t>LINAC 4</a:t>
              </a:r>
            </a:p>
          </p:txBody>
        </p:sp>
      </p:grpSp>
      <p:pic>
        <p:nvPicPr>
          <p:cNvPr id="7" name="Picture 6">
            <a:extLst>
              <a:ext uri="{FF2B5EF4-FFF2-40B4-BE49-F238E27FC236}">
                <a16:creationId xmlns:a16="http://schemas.microsoft.com/office/drawing/2014/main" id="{59C3B5A5-F168-8D41-9BF8-EEADB3975E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5800" y="3295650"/>
            <a:ext cx="660400" cy="2667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06CD50B-07B6-A548-A7D5-CA8489C11A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5800" y="3295650"/>
            <a:ext cx="660400" cy="26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55334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HCTunnel_200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32238" y="1808164"/>
            <a:ext cx="9144000" cy="5049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1524000" y="1524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2">
                <a:alpha val="74997"/>
              </a:scheme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en-GB" sz="3600" dirty="0">
                <a:solidFill>
                  <a:srgbClr val="FCF933"/>
                </a:solidFill>
                <a:latin typeface="Helvetica" pitchFamily="-112" charset="0"/>
              </a:rPr>
              <a:t>The Large Hadron Collider</a:t>
            </a:r>
            <a:endParaRPr lang="en-GB" sz="4000" dirty="0">
              <a:solidFill>
                <a:schemeClr val="hlink"/>
              </a:solidFill>
              <a:latin typeface="Helvetica" pitchFamily="-112" charset="0"/>
            </a:endParaRPr>
          </a:p>
        </p:txBody>
      </p:sp>
      <p:sp>
        <p:nvSpPr>
          <p:cNvPr id="9" name="Rectangle 5"/>
          <p:cNvSpPr txBox="1">
            <a:spLocks noChangeArrowheads="1"/>
          </p:cNvSpPr>
          <p:nvPr/>
        </p:nvSpPr>
        <p:spPr bwMode="auto">
          <a:xfrm>
            <a:off x="1524000" y="68580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75000"/>
              <a:defRPr/>
            </a:pPr>
            <a:r>
              <a:rPr lang="en-GB" sz="2000" dirty="0">
                <a:solidFill>
                  <a:srgbClr val="FFFFFF"/>
                </a:solidFill>
                <a:latin typeface="Helvetica" pitchFamily="-112" charset="0"/>
              </a:rPr>
              <a:t>Search for (and study!) the Higgs boson, study Standard Model particles and search for physics beyond the Standard Model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75000"/>
              <a:defRPr/>
            </a:pPr>
            <a:r>
              <a:rPr lang="en-GB" sz="2000" dirty="0">
                <a:solidFill>
                  <a:schemeClr val="accent1"/>
                </a:solidFill>
              </a:rPr>
              <a:t>Exploration of a new energy frontier in p-p and </a:t>
            </a:r>
            <a:r>
              <a:rPr lang="en-GB" sz="2000" dirty="0" err="1">
                <a:solidFill>
                  <a:schemeClr val="accent1"/>
                </a:solidFill>
              </a:rPr>
              <a:t>Pb-Pb</a:t>
            </a:r>
            <a:r>
              <a:rPr lang="en-GB" sz="2000" dirty="0">
                <a:solidFill>
                  <a:schemeClr val="accent1"/>
                </a:solidFill>
              </a:rPr>
              <a:t> collisions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75000"/>
              <a:defRPr/>
            </a:pPr>
            <a:endParaRPr lang="en-GB" sz="2000" dirty="0">
              <a:solidFill>
                <a:srgbClr val="FFFFFF"/>
              </a:solidFill>
              <a:latin typeface="Helvetica" pitchFamily="-11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99973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aerial-vie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524000" y="0"/>
            <a:ext cx="9300576" cy="6858000"/>
          </a:xfrm>
          <a:prstGeom prst="rect">
            <a:avLst/>
          </a:prstGeom>
          <a:solidFill>
            <a:srgbClr val="FFFF00"/>
          </a:solidFill>
        </p:spPr>
      </p:pic>
      <p:sp>
        <p:nvSpPr>
          <p:cNvPr id="2" name="Oval 1"/>
          <p:cNvSpPr/>
          <p:nvPr/>
        </p:nvSpPr>
        <p:spPr>
          <a:xfrm>
            <a:off x="7031183" y="5137729"/>
            <a:ext cx="173181" cy="173181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4035797" y="5051138"/>
            <a:ext cx="173181" cy="173181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9551226" y="3575629"/>
            <a:ext cx="173181" cy="173181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5233226" y="1969986"/>
            <a:ext cx="173181" cy="173181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5177550" y="1600653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rgbClr val="FFFF00"/>
                </a:solidFill>
              </a:rPr>
              <a:t>CMS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739062" y="4687338"/>
            <a:ext cx="937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rgbClr val="FFFF00"/>
                </a:solidFill>
              </a:rPr>
              <a:t>ATLAS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968721" y="3298197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rgbClr val="FFFF00"/>
                </a:solidFill>
              </a:rPr>
              <a:t>LHCb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872005" y="4681805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rgbClr val="FFFF00"/>
                </a:solidFill>
              </a:rPr>
              <a:t>ALICE</a:t>
            </a:r>
          </a:p>
        </p:txBody>
      </p:sp>
      <p:sp>
        <p:nvSpPr>
          <p:cNvPr id="12" name="Rectangle 4"/>
          <p:cNvSpPr txBox="1">
            <a:spLocks noChangeArrowheads="1"/>
          </p:cNvSpPr>
          <p:nvPr/>
        </p:nvSpPr>
        <p:spPr bwMode="auto">
          <a:xfrm>
            <a:off x="1524000" y="5417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2">
                <a:alpha val="74997"/>
              </a:scheme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en-GB" sz="3600" dirty="0">
                <a:solidFill>
                  <a:srgbClr val="FCF933"/>
                </a:solidFill>
                <a:latin typeface="Helvetica" pitchFamily="-112" charset="0"/>
              </a:rPr>
              <a:t>Experiments at the LHC</a:t>
            </a:r>
          </a:p>
        </p:txBody>
      </p:sp>
      <p:sp>
        <p:nvSpPr>
          <p:cNvPr id="8" name="Rounded Rectangle 7"/>
          <p:cNvSpPr/>
          <p:nvPr/>
        </p:nvSpPr>
        <p:spPr bwMode="auto">
          <a:xfrm>
            <a:off x="2459182" y="5920400"/>
            <a:ext cx="6684818" cy="556601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2400"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13" name="Rectangle 4"/>
          <p:cNvSpPr txBox="1">
            <a:spLocks noChangeArrowheads="1"/>
          </p:cNvSpPr>
          <p:nvPr/>
        </p:nvSpPr>
        <p:spPr bwMode="auto">
          <a:xfrm>
            <a:off x="2459182" y="5966801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2">
                <a:alpha val="74997"/>
              </a:scheme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GB" sz="2400" dirty="0">
                <a:solidFill>
                  <a:srgbClr val="FFFF00"/>
                </a:solidFill>
                <a:latin typeface="Helvetica" pitchFamily="-112" charset="0"/>
              </a:rPr>
              <a:t>+ TOTEM, </a:t>
            </a:r>
            <a:r>
              <a:rPr lang="en-GB" sz="2400" dirty="0" err="1">
                <a:solidFill>
                  <a:srgbClr val="FFFF00"/>
                </a:solidFill>
                <a:latin typeface="Helvetica" pitchFamily="-112" charset="0"/>
              </a:rPr>
              <a:t>LHCf</a:t>
            </a:r>
            <a:r>
              <a:rPr lang="en-GB" sz="2400" dirty="0">
                <a:solidFill>
                  <a:srgbClr val="FFFF00"/>
                </a:solidFill>
                <a:latin typeface="Helvetica" pitchFamily="-112" charset="0"/>
              </a:rPr>
              <a:t>, </a:t>
            </a:r>
            <a:r>
              <a:rPr lang="en-GB" sz="2400" dirty="0" err="1">
                <a:solidFill>
                  <a:srgbClr val="FFFF00"/>
                </a:solidFill>
                <a:latin typeface="Helvetica" pitchFamily="-112" charset="0"/>
              </a:rPr>
              <a:t>MoEDAL</a:t>
            </a:r>
            <a:r>
              <a:rPr lang="en-GB" sz="2400" dirty="0">
                <a:solidFill>
                  <a:srgbClr val="FFFF00"/>
                </a:solidFill>
                <a:latin typeface="Helvetica" pitchFamily="-112" charset="0"/>
              </a:rPr>
              <a:t>, FASER, SND@LHC</a:t>
            </a:r>
          </a:p>
        </p:txBody>
      </p:sp>
    </p:spTree>
    <p:extLst>
      <p:ext uri="{BB962C8B-B14F-4D97-AF65-F5344CB8AC3E}">
        <p14:creationId xmlns:p14="http://schemas.microsoft.com/office/powerpoint/2010/main" val="4855602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23" name="Rectangle 31"/>
          <p:cNvSpPr>
            <a:spLocks noChangeArrowheads="1"/>
          </p:cNvSpPr>
          <p:nvPr/>
        </p:nvSpPr>
        <p:spPr bwMode="auto">
          <a:xfrm>
            <a:off x="1524000" y="3505200"/>
            <a:ext cx="9144000" cy="452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2">
                <a:alpha val="74997"/>
              </a:schemeClr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  <a:defRPr/>
            </a:pPr>
            <a:endParaRPr lang="en-GB" sz="2600" dirty="0">
              <a:solidFill>
                <a:srgbClr val="FCF933"/>
              </a:solidFill>
            </a:endParaRPr>
          </a:p>
        </p:txBody>
      </p:sp>
      <p:pic>
        <p:nvPicPr>
          <p:cNvPr id="23587" name="Picture 79" descr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258025" y="3855536"/>
            <a:ext cx="3946007" cy="2793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83" name="Picture 86" descr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324600" y="3923810"/>
            <a:ext cx="3538581" cy="2629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76" name="Picture 94" descr="0511013_01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287979" y="1325939"/>
            <a:ext cx="3796097" cy="2529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" name="Rectangle 4"/>
          <p:cNvSpPr txBox="1">
            <a:spLocks noChangeArrowheads="1"/>
          </p:cNvSpPr>
          <p:nvPr/>
        </p:nvSpPr>
        <p:spPr bwMode="auto">
          <a:xfrm>
            <a:off x="1524000" y="1524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2">
                <a:alpha val="74997"/>
              </a:scheme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en-GB" sz="3600" dirty="0">
                <a:solidFill>
                  <a:srgbClr val="FCF933"/>
                </a:solidFill>
                <a:latin typeface="Helvetica" pitchFamily="-112" charset="0"/>
              </a:rPr>
              <a:t>Experiments at the LHC</a:t>
            </a:r>
            <a:endParaRPr lang="en-GB" sz="4000" dirty="0">
              <a:solidFill>
                <a:schemeClr val="hlink"/>
              </a:solidFill>
              <a:latin typeface="Helvetica" pitchFamily="-112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05236" y="653833"/>
            <a:ext cx="34371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Four major </a:t>
            </a:r>
            <a:r>
              <a:rPr lang="fr-CH" sz="2400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experiments</a:t>
            </a:r>
            <a:endParaRPr lang="en-GB" sz="24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5981" y="1337966"/>
            <a:ext cx="3955256" cy="2472035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1370443" y="1441908"/>
            <a:ext cx="75533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CMS</a:t>
            </a:r>
            <a:endParaRPr lang="en-GB" sz="2000" dirty="0"/>
          </a:p>
        </p:txBody>
      </p:sp>
      <p:sp>
        <p:nvSpPr>
          <p:cNvPr id="23" name="Rectangle 22"/>
          <p:cNvSpPr/>
          <p:nvPr/>
        </p:nvSpPr>
        <p:spPr>
          <a:xfrm>
            <a:off x="10218710" y="1354360"/>
            <a:ext cx="98001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ATLAS</a:t>
            </a:r>
            <a:endParaRPr lang="en-GB" sz="2000" dirty="0"/>
          </a:p>
        </p:txBody>
      </p:sp>
      <p:sp>
        <p:nvSpPr>
          <p:cNvPr id="24" name="TextBox 23"/>
          <p:cNvSpPr txBox="1"/>
          <p:nvPr/>
        </p:nvSpPr>
        <p:spPr>
          <a:xfrm>
            <a:off x="10183150" y="4061662"/>
            <a:ext cx="8418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LHCb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63201" y="4066430"/>
            <a:ext cx="2099000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	ALICE</a:t>
            </a:r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</a:t>
            </a:r>
          </a:p>
          <a:p>
            <a:endParaRPr lang="en-GB" sz="1600" dirty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  <a:p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Dedicated to heavy ion physics</a:t>
            </a:r>
            <a:br>
              <a:rPr lang="en-GB" sz="16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</a:br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~ 1 month/year </a:t>
            </a:r>
          </a:p>
          <a:p>
            <a:r>
              <a:rPr lang="en-US" sz="1600" dirty="0" err="1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/>
                <a:ea typeface="Arial Hebrew" charset="-79"/>
                <a:cs typeface="Arial"/>
              </a:rPr>
              <a:t>Pb-Pb</a:t>
            </a:r>
            <a:r>
              <a:rPr lang="en-US" sz="16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/>
                <a:ea typeface="Arial Hebrew" charset="-79"/>
                <a:cs typeface="Arial"/>
              </a:rPr>
              <a:t> collisions</a:t>
            </a:r>
          </a:p>
          <a:p>
            <a:endParaRPr lang="en-GB" sz="1600" dirty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906651" y="4685966"/>
            <a:ext cx="19805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Dedicated to </a:t>
            </a:r>
            <a:r>
              <a:rPr lang="en-US" dirty="0" err="1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flavour</a:t>
            </a:r>
            <a:r>
              <a:rPr lang="en-US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 physics (b and c quarks)  </a:t>
            </a:r>
            <a:endParaRPr lang="en-GB" dirty="0">
              <a:solidFill>
                <a:srgbClr val="FFFFFF"/>
              </a:solidFill>
              <a:effectLst>
                <a:outerShdw blurRad="38100" dist="38100" dir="2700000">
                  <a:srgbClr val="000000"/>
                </a:outerShdw>
              </a:effectLst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642" name="Rectangle 2"/>
          <p:cNvSpPr>
            <a:spLocks noGrp="1" noChangeArrowheads="1"/>
          </p:cNvSpPr>
          <p:nvPr>
            <p:ph type="title"/>
          </p:nvPr>
        </p:nvSpPr>
        <p:spPr>
          <a:xfrm>
            <a:off x="2114551" y="228600"/>
            <a:ext cx="8520112" cy="533400"/>
          </a:xfrm>
          <a:effectLst/>
        </p:spPr>
        <p:txBody>
          <a:bodyPr/>
          <a:lstStyle/>
          <a:p>
            <a:pPr algn="ctr" eaLnBrk="1" hangingPunct="1">
              <a:defRPr/>
            </a:pPr>
            <a:r>
              <a:rPr lang="en-GB" sz="36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/>
                <a:cs typeface="Arial"/>
              </a:rPr>
              <a:t>E</a:t>
            </a:r>
            <a:r>
              <a:rPr lang="en-GB" sz="36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/>
                <a:ea typeface="+mj-ea"/>
                <a:cs typeface="Arial"/>
              </a:rPr>
              <a:t>xperiments at the LHC</a:t>
            </a:r>
            <a:endParaRPr lang="en-GB" sz="3600" i="1" dirty="0">
              <a:solidFill>
                <a:srgbClr val="0070C0"/>
              </a:solidFill>
              <a:effectLst>
                <a:outerShdw blurRad="38100" dist="38100" dir="2700000">
                  <a:srgbClr val="000000"/>
                </a:outerShdw>
              </a:effectLst>
              <a:latin typeface="Arial"/>
              <a:ea typeface="+mj-ea"/>
              <a:cs typeface="Arial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213714" y="4664600"/>
            <a:ext cx="8418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LHCb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876462" y="4570071"/>
            <a:ext cx="24813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ALICE</a:t>
            </a:r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</a:t>
            </a:r>
          </a:p>
          <a:p>
            <a:endParaRPr lang="en-GB" sz="1600" dirty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</p:txBody>
      </p:sp>
      <p:pic>
        <p:nvPicPr>
          <p:cNvPr id="23" name="Picture 22" descr="CMSgg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9143" y="2477387"/>
            <a:ext cx="2941057" cy="1988609"/>
          </a:xfrm>
          <a:prstGeom prst="rect">
            <a:avLst/>
          </a:prstGeom>
        </p:spPr>
      </p:pic>
      <p:pic>
        <p:nvPicPr>
          <p:cNvPr id="26" name="Picture 25" descr="ATLAS_Higgs_4e.pn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0553"/>
          <a:stretch/>
        </p:blipFill>
        <p:spPr>
          <a:xfrm>
            <a:off x="5792344" y="2477387"/>
            <a:ext cx="2303332" cy="1988609"/>
          </a:xfrm>
          <a:prstGeom prst="rect">
            <a:avLst/>
          </a:prstGeom>
        </p:spPr>
      </p:pic>
      <p:sp>
        <p:nvSpPr>
          <p:cNvPr id="20" name="Content Placeholder 2"/>
          <p:cNvSpPr txBox="1">
            <a:spLocks/>
          </p:cNvSpPr>
          <p:nvPr/>
        </p:nvSpPr>
        <p:spPr bwMode="auto">
          <a:xfrm>
            <a:off x="1105694" y="767190"/>
            <a:ext cx="10019506" cy="142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20000"/>
              </a:spcBef>
              <a:buSzPct val="75000"/>
              <a:defRPr/>
            </a:pPr>
            <a:r>
              <a:rPr lang="en-US" sz="2200" kern="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Brilliant performance of the LHC, the experiments and the Grid computing: </a:t>
            </a:r>
            <a:r>
              <a:rPr lang="en-US" sz="22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Run1</a:t>
            </a:r>
            <a:r>
              <a:rPr lang="en-US" sz="2200" kern="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</a:t>
            </a:r>
            <a:r>
              <a:rPr lang="en-US" sz="22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2010-2012: </a:t>
            </a:r>
            <a:r>
              <a:rPr lang="en-US" sz="2200" i="1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E</a:t>
            </a:r>
            <a:r>
              <a:rPr lang="en-US" sz="2200" baseline="-25000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cm</a:t>
            </a:r>
            <a:r>
              <a:rPr lang="en-US" sz="22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= 7– 8 TeV      Run2 2015-2018: </a:t>
            </a:r>
            <a:r>
              <a:rPr lang="en-US" sz="2200" i="1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E</a:t>
            </a:r>
            <a:r>
              <a:rPr lang="en-US" sz="2200" baseline="-25000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cm</a:t>
            </a:r>
            <a:r>
              <a:rPr lang="en-US" sz="2200" baseline="-250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 </a:t>
            </a:r>
            <a:r>
              <a:rPr lang="en-US" sz="22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= 13 TeV </a:t>
            </a:r>
          </a:p>
          <a:p>
            <a:pPr>
              <a:spcBef>
                <a:spcPct val="20000"/>
              </a:spcBef>
              <a:buSzPct val="75000"/>
              <a:defRPr/>
            </a:pPr>
            <a:r>
              <a:rPr lang="en-US" sz="22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Run3 started on 5/7/2022: </a:t>
            </a:r>
            <a:r>
              <a:rPr lang="en-US" sz="2200" i="1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E</a:t>
            </a:r>
            <a:r>
              <a:rPr lang="en-US" sz="2200" baseline="-25000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cm</a:t>
            </a:r>
            <a:r>
              <a:rPr lang="en-US" sz="2200" baseline="-250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 </a:t>
            </a:r>
            <a:r>
              <a:rPr lang="en-US" sz="22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= 13.6 TeV, and will continue until end 2025</a:t>
            </a:r>
          </a:p>
          <a:p>
            <a:pPr>
              <a:spcBef>
                <a:spcPct val="20000"/>
              </a:spcBef>
              <a:buSzPct val="75000"/>
              <a:defRPr/>
            </a:pPr>
            <a:r>
              <a:rPr lang="en-US" sz="2200" dirty="0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LHC operation approved until 2041 </a:t>
            </a:r>
          </a:p>
          <a:p>
            <a:pPr>
              <a:spcBef>
                <a:spcPct val="20000"/>
              </a:spcBef>
              <a:buSzPct val="75000"/>
              <a:defRPr/>
            </a:pPr>
            <a:endParaRPr lang="en-US" sz="2200" kern="0" dirty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  <a:p>
            <a:pPr>
              <a:spcBef>
                <a:spcPct val="20000"/>
              </a:spcBef>
              <a:buSzPct val="75000"/>
              <a:defRPr/>
            </a:pPr>
            <a:endParaRPr lang="en-US" sz="2200" kern="0" dirty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  <a:latin typeface="+mn-lt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2986350" y="4570071"/>
            <a:ext cx="2423850" cy="2124230"/>
            <a:chOff x="2699307" y="3991777"/>
            <a:chExt cx="3015694" cy="2491772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99307" y="3991777"/>
              <a:ext cx="3015694" cy="2491772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44521" y="4076700"/>
              <a:ext cx="395095" cy="495300"/>
            </a:xfrm>
            <a:prstGeom prst="rect">
              <a:avLst/>
            </a:prstGeom>
          </p:spPr>
        </p:pic>
      </p:grpSp>
      <p:sp>
        <p:nvSpPr>
          <p:cNvPr id="5" name="Rectangle 4"/>
          <p:cNvSpPr/>
          <p:nvPr/>
        </p:nvSpPr>
        <p:spPr>
          <a:xfrm>
            <a:off x="1672254" y="2451203"/>
            <a:ext cx="6976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CMS</a:t>
            </a:r>
            <a:endParaRPr lang="en-GB" dirty="0"/>
          </a:p>
        </p:txBody>
      </p:sp>
      <p:sp>
        <p:nvSpPr>
          <p:cNvPr id="21" name="Rectangle 20"/>
          <p:cNvSpPr/>
          <p:nvPr/>
        </p:nvSpPr>
        <p:spPr>
          <a:xfrm>
            <a:off x="8086137" y="2470806"/>
            <a:ext cx="8985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ATLAS</a:t>
            </a:r>
            <a:endParaRPr lang="en-GB" dirty="0"/>
          </a:p>
        </p:txBody>
      </p:sp>
      <p:grpSp>
        <p:nvGrpSpPr>
          <p:cNvPr id="8" name="Group 7"/>
          <p:cNvGrpSpPr/>
          <p:nvPr/>
        </p:nvGrpSpPr>
        <p:grpSpPr>
          <a:xfrm>
            <a:off x="5794535" y="4584623"/>
            <a:ext cx="4285150" cy="2166164"/>
            <a:chOff x="5794535" y="4584623"/>
            <a:chExt cx="4285150" cy="2166164"/>
          </a:xfrm>
        </p:grpSpPr>
        <p:pic>
          <p:nvPicPr>
            <p:cNvPr id="18" name="Picture 17" descr="Screen shot 2011-01-06 at 16.37.45.png"/>
            <p:cNvPicPr>
              <a:picLocks noChangeAspect="1"/>
            </p:cNvPicPr>
            <p:nvPr/>
          </p:nvPicPr>
          <p:blipFill>
            <a:blip r:embed="rId7" cstate="email"/>
            <a:stretch>
              <a:fillRect/>
            </a:stretch>
          </p:blipFill>
          <p:spPr>
            <a:xfrm>
              <a:off x="5794535" y="4584623"/>
              <a:ext cx="4285150" cy="2166164"/>
            </a:xfrm>
            <a:prstGeom prst="rect">
              <a:avLst/>
            </a:prstGeom>
            <a:effectLst>
              <a:outerShdw blurRad="50800" dist="38100" dir="2700000">
                <a:srgbClr val="000000"/>
              </a:outerShdw>
            </a:effectLst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03119" y="6255487"/>
              <a:ext cx="2017239" cy="4953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2286900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gammagamma_run194108_evt564224000_ispy_3d-annotated-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-27384"/>
            <a:ext cx="9144000" cy="688538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8023599" y="0"/>
            <a:ext cx="2409634" cy="16312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>
                <a:solidFill>
                  <a:srgbClr val="FFFF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H</a:t>
            </a:r>
            <a:r>
              <a:rPr lang="en-US" sz="4000" dirty="0">
                <a:solidFill>
                  <a:srgbClr val="FFFF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800" dirty="0">
                <a:solidFill>
                  <a:srgbClr val="FFFF00"/>
                </a:solidFill>
                <a:effectLst>
                  <a:reflection blurRad="6350" stA="55000" endA="300" endPos="45500" dir="5400000" sy="-100000" algn="bl" rotWithShape="0"/>
                </a:effectLst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6000" dirty="0" err="1">
                <a:solidFill>
                  <a:srgbClr val="FFFF00"/>
                </a:solidFill>
                <a:effectLst>
                  <a:reflection blurRad="6350" stA="55000" endA="300" endPos="45500" dir="5400000" sy="-100000" algn="bl" rotWithShape="0"/>
                </a:effectLst>
                <a:latin typeface="Symbol" charset="2"/>
                <a:cs typeface="Symbol" charset="2"/>
              </a:rPr>
              <a:t>gg</a:t>
            </a:r>
            <a:endParaRPr lang="en-US" sz="4000" b="1" dirty="0">
              <a:solidFill>
                <a:srgbClr val="FFFF00"/>
              </a:solidFill>
              <a:effectLst>
                <a:reflection blurRad="6350" stA="55000" endA="300" endPos="45500" dir="5400000" sy="-100000" algn="bl" rotWithShape="0"/>
              </a:effectLst>
            </a:endParaRPr>
          </a:p>
          <a:p>
            <a:r>
              <a:rPr lang="en-US" sz="4000" dirty="0">
                <a:solidFill>
                  <a:srgbClr val="FFFF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candidate</a:t>
            </a:r>
          </a:p>
        </p:txBody>
      </p:sp>
      <p:sp>
        <p:nvSpPr>
          <p:cNvPr id="6" name="Rectangle 5"/>
          <p:cNvSpPr/>
          <p:nvPr/>
        </p:nvSpPr>
        <p:spPr bwMode="auto">
          <a:xfrm>
            <a:off x="-422276" y="-63960"/>
            <a:ext cx="2063750" cy="71628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A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10509250" y="0"/>
            <a:ext cx="2063750" cy="71628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A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559966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79576" y="44625"/>
            <a:ext cx="7632848" cy="830997"/>
          </a:xfrm>
          <a:prstGeom prst="rect">
            <a:avLst/>
          </a:prstGeom>
          <a:noFill/>
          <a:effectLst>
            <a:outerShdw blurRad="38100" dist="38100" dir="2700000" algn="tl" rotWithShape="0">
              <a:prstClr val="black"/>
            </a:outerShdw>
          </a:effectLst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en-US" sz="2400" dirty="0">
                <a:solidFill>
                  <a:srgbClr val="FFFF00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July 2012: “ATLAS and CMS observe a new particle    compatible with the Higgs Boson” </a:t>
            </a:r>
          </a:p>
        </p:txBody>
      </p:sp>
      <p:pic>
        <p:nvPicPr>
          <p:cNvPr id="5" name="Picture 4" descr="Figure_2b_HIggs_signa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0800" y="1143001"/>
            <a:ext cx="2971800" cy="2540889"/>
          </a:xfrm>
          <a:prstGeom prst="rect">
            <a:avLst/>
          </a:prstGeom>
          <a:effectLst>
            <a:innerShdw blurRad="63500" dist="50800" dir="2700000">
              <a:prstClr val="black">
                <a:alpha val="50000"/>
              </a:prstClr>
            </a:inn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1190625"/>
            <a:ext cx="2743200" cy="2631924"/>
          </a:xfrm>
          <a:prstGeom prst="rect">
            <a:avLst/>
          </a:prstGeom>
        </p:spPr>
      </p:pic>
      <p:pic>
        <p:nvPicPr>
          <p:cNvPr id="10" name="Content Placeholder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4" t="21567" r="5921" b="38848"/>
          <a:stretch/>
        </p:blipFill>
        <p:spPr bwMode="auto">
          <a:xfrm>
            <a:off x="5073200" y="3835099"/>
            <a:ext cx="4756601" cy="2937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Content Placeholder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642" t="66864" b="19667"/>
          <a:stretch/>
        </p:blipFill>
        <p:spPr bwMode="auto">
          <a:xfrm>
            <a:off x="5410200" y="5169649"/>
            <a:ext cx="2971800" cy="1602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3592" y="4572000"/>
            <a:ext cx="2428875" cy="1885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7717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mv="urn:schemas-microsoft-com:mac:vml"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2667000"/>
            <a:ext cx="7815262" cy="762000"/>
          </a:xfrm>
        </p:spPr>
        <p:txBody>
          <a:bodyPr/>
          <a:lstStyle/>
          <a:p>
            <a:r>
              <a:rPr lang="en-US" sz="3600" dirty="0">
                <a:solidFill>
                  <a:srgbClr val="FFFF00"/>
                </a:solidFill>
              </a:rPr>
              <a:t>CERN is not </a:t>
            </a:r>
            <a:r>
              <a:rPr lang="en-US" sz="3600">
                <a:solidFill>
                  <a:srgbClr val="FFFF00"/>
                </a:solidFill>
              </a:rPr>
              <a:t>only the LHC !</a:t>
            </a:r>
            <a:endParaRPr lang="en-US" sz="3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advClick="0" advTm="4000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81000"/>
            <a:ext cx="7815262" cy="762000"/>
          </a:xfrm>
        </p:spPr>
        <p:txBody>
          <a:bodyPr/>
          <a:lstStyle/>
          <a:p>
            <a:r>
              <a:rPr lang="en-US" sz="3200" dirty="0">
                <a:solidFill>
                  <a:srgbClr val="FFFF00"/>
                </a:solidFill>
              </a:rPr>
              <a:t>SPS: Injector for the LHC and accelerator 	 for experiments in the North Area</a:t>
            </a:r>
          </a:p>
        </p:txBody>
      </p:sp>
      <p:pic>
        <p:nvPicPr>
          <p:cNvPr id="7" name="Picture 6"/>
          <p:cNvPicPr preferRelativeResize="0"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0989" y="1219201"/>
            <a:ext cx="7730528" cy="5052851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 bwMode="auto">
          <a:xfrm>
            <a:off x="5486400" y="1905000"/>
            <a:ext cx="990600" cy="990600"/>
          </a:xfrm>
          <a:prstGeom prst="ellips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77000" y="1981200"/>
            <a:ext cx="21723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In CERN </a:t>
            </a:r>
            <a:r>
              <a:rPr lang="en-GB" dirty="0" err="1">
                <a:solidFill>
                  <a:srgbClr val="FF0000"/>
                </a:solidFill>
              </a:rPr>
              <a:t>Prévessin</a:t>
            </a:r>
            <a:endParaRPr lang="en-GB" dirty="0">
              <a:solidFill>
                <a:srgbClr val="FF0000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2898AEE6-6246-CC46-AFE1-E2245FEB2613}"/>
              </a:ext>
            </a:extLst>
          </p:cNvPr>
          <p:cNvGrpSpPr/>
          <p:nvPr/>
        </p:nvGrpSpPr>
        <p:grpSpPr>
          <a:xfrm>
            <a:off x="4800600" y="5410200"/>
            <a:ext cx="914400" cy="246221"/>
            <a:chOff x="2743200" y="5638800"/>
            <a:chExt cx="914400" cy="246221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3F043464-FC99-B34E-B403-42091A079B75}"/>
                </a:ext>
              </a:extLst>
            </p:cNvPr>
            <p:cNvSpPr/>
            <p:nvPr/>
          </p:nvSpPr>
          <p:spPr bwMode="auto">
            <a:xfrm>
              <a:off x="2743200" y="5638800"/>
              <a:ext cx="914400" cy="2286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19" charset="0"/>
                <a:ea typeface="ＭＳ Ｐゴシック" pitchFamily="19" charset="-128"/>
                <a:cs typeface="ＭＳ Ｐゴシック" pitchFamily="19" charset="-128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A38652C-C000-2D43-A33C-9FBE935444F5}"/>
                </a:ext>
              </a:extLst>
            </p:cNvPr>
            <p:cNvSpPr txBox="1"/>
            <p:nvPr/>
          </p:nvSpPr>
          <p:spPr>
            <a:xfrm>
              <a:off x="2895600" y="5638800"/>
              <a:ext cx="685800" cy="246221"/>
            </a:xfrm>
            <a:prstGeom prst="rect">
              <a:avLst/>
            </a:prstGeom>
            <a:noFill/>
            <a:ln>
              <a:solidFill>
                <a:schemeClr val="accent5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000" dirty="0">
                  <a:solidFill>
                    <a:srgbClr val="D883FF"/>
                  </a:solidFill>
                </a:rPr>
                <a:t>LINAC 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48249482"/>
      </p:ext>
    </p:extLst>
  </p:cSld>
  <p:clrMapOvr>
    <a:masterClrMapping/>
  </p:clrMapOvr>
  <p:transition advClick="0" advTm="400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48488"/>
          </a:xfrm>
          <a:prstGeom prst="rect">
            <a:avLst/>
          </a:prstGeom>
        </p:spPr>
      </p:pic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457200" y="-9512"/>
            <a:ext cx="90678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GB" sz="36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CERN was founded 1954: </a:t>
            </a:r>
            <a:r>
              <a:rPr lang="en-GB" sz="28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12 European States</a:t>
            </a:r>
          </a:p>
          <a:p>
            <a:pPr eaLnBrk="1" hangingPunct="1">
              <a:defRPr/>
            </a:pPr>
            <a:r>
              <a:rPr lang="en-GB" sz="28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	</a:t>
            </a:r>
            <a:r>
              <a:rPr lang="en-GB" sz="28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    		 </a:t>
            </a:r>
            <a:r>
              <a:rPr lang="en-GB" sz="36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“Science for </a:t>
            </a:r>
            <a:r>
              <a:rPr lang="en-GB" sz="360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Peace”</a:t>
            </a:r>
            <a:endParaRPr lang="en-GB" sz="1000" dirty="0">
              <a:solidFill>
                <a:srgbClr val="FFFF00"/>
              </a:solidFill>
              <a:effectLst>
                <a:outerShdw blurRad="38100" dist="38100" dir="2700000">
                  <a:srgbClr val="000000"/>
                </a:outerShdw>
              </a:effectLst>
              <a:latin typeface="Helvetica Neue" charset="0"/>
              <a:ea typeface="Helvetica Neue" charset="0"/>
              <a:cs typeface="Helvetica Neue" charset="0"/>
            </a:endParaRPr>
          </a:p>
          <a:p>
            <a:pPr eaLnBrk="1" hangingPunct="1">
              <a:defRPr/>
            </a:pPr>
            <a:r>
              <a:rPr lang="en-GB" sz="32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Today: 23 Member States</a:t>
            </a:r>
            <a:endParaRPr lang="en-GB" sz="3200" dirty="0">
              <a:solidFill>
                <a:srgbClr val="003366"/>
              </a:solidFill>
              <a:effectLst>
                <a:outerShdw blurRad="38100" dist="38100" dir="2700000">
                  <a:srgbClr val="000000"/>
                </a:outerShdw>
              </a:effectLst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6" name="Rectangle 5"/>
          <p:cNvSpPr txBox="1">
            <a:spLocks noChangeArrowheads="1"/>
          </p:cNvSpPr>
          <p:nvPr/>
        </p:nvSpPr>
        <p:spPr bwMode="auto">
          <a:xfrm>
            <a:off x="3831844" y="3886200"/>
            <a:ext cx="8326628" cy="2971800"/>
          </a:xfrm>
          <a:prstGeom prst="rect">
            <a:avLst/>
          </a:prstGeom>
          <a:gradFill rotWithShape="1">
            <a:gsLst>
              <a:gs pos="0">
                <a:srgbClr val="235D81">
                  <a:alpha val="70000"/>
                </a:srgbClr>
              </a:gs>
              <a:gs pos="100000">
                <a:srgbClr val="4F81BD">
                  <a:alpha val="6700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38100" dist="38099" dir="2700000" algn="ctr" rotWithShape="0">
              <a:srgbClr val="000000"/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endParaRPr lang="en-GB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charset="-128"/>
            </a:endParaRP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n-GB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Member States:</a:t>
            </a:r>
            <a:r>
              <a:rPr lang="en-GB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 </a:t>
            </a:r>
            <a:r>
              <a:rPr lang="en-GB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Austria, Belgium, Bulgaria, the Czech Republic, Denmark, Finland, France, Germany, Greece, Hungary, </a:t>
            </a:r>
            <a:r>
              <a:rPr lang="en-US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Israel,</a:t>
            </a:r>
            <a:r>
              <a:rPr lang="en-US" sz="1600" dirty="0">
                <a:solidFill>
                  <a:srgbClr val="EAEAE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 </a:t>
            </a:r>
            <a:r>
              <a:rPr lang="en-GB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Italy, the Netherlands, Norway, Poland, Portugal, Romania, </a:t>
            </a:r>
            <a:r>
              <a:rPr lang="en-US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Serbia, </a:t>
            </a:r>
            <a:r>
              <a:rPr lang="en-GB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Slovakia, Spain, Sweden, Switzerland and the United Kingdom </a:t>
            </a: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endParaRPr lang="en-GB" sz="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charset="-128"/>
            </a:endParaRP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n-US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Associate Member: </a:t>
            </a:r>
            <a:r>
              <a:rPr lang="en-US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Brazil, Croatia, Cyprus, Estonia, India, Latvia, Lithuania, Pakistan, Slovenia</a:t>
            </a:r>
            <a:r>
              <a:rPr lang="en-GB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, </a:t>
            </a:r>
            <a:r>
              <a:rPr lang="en-US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Turkey, Ukraine</a:t>
            </a: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endParaRPr lang="en-US" sz="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charset="-128"/>
            </a:endParaRP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n-GB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Observers to Council:</a:t>
            </a:r>
            <a:r>
              <a:rPr lang="en-GB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 </a:t>
            </a:r>
            <a:r>
              <a:rPr lang="en-GB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Japan, Russia (suspended 8/3/22) , United States of America; JINR (suspended 25/3/22) , European Commission and UNESCO </a:t>
            </a: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endParaRPr lang="en-GB" sz="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charset="-128"/>
            </a:endParaRPr>
          </a:p>
        </p:txBody>
      </p:sp>
      <p:sp>
        <p:nvSpPr>
          <p:cNvPr id="7" name="Rectangle 4"/>
          <p:cNvSpPr txBox="1">
            <a:spLocks noChangeArrowheads="1"/>
          </p:cNvSpPr>
          <p:nvPr/>
        </p:nvSpPr>
        <p:spPr bwMode="auto">
          <a:xfrm>
            <a:off x="533400" y="2209800"/>
            <a:ext cx="3810000" cy="1003176"/>
          </a:xfrm>
          <a:prstGeom prst="rect">
            <a:avLst/>
          </a:prstGeom>
          <a:gradFill rotWithShape="1">
            <a:gsLst>
              <a:gs pos="0">
                <a:schemeClr val="accent2">
                  <a:alpha val="70000"/>
                </a:schemeClr>
              </a:gs>
              <a:gs pos="100000">
                <a:srgbClr val="4F81BD">
                  <a:alpha val="6700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38100" dist="38099" dir="2700000" algn="ctr" rotWithShape="0">
              <a:srgbClr val="000000"/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pPr marL="171450" indent="-171450">
              <a:lnSpc>
                <a:spcPct val="80000"/>
              </a:lnSpc>
              <a:spcBef>
                <a:spcPct val="20000"/>
              </a:spcBef>
              <a:buSzPct val="65000"/>
              <a:defRPr/>
            </a:pP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</a:rPr>
              <a:t>  ~ 2600 staff</a:t>
            </a:r>
          </a:p>
          <a:p>
            <a:pPr marL="171450" indent="-171450">
              <a:lnSpc>
                <a:spcPct val="80000"/>
              </a:lnSpc>
              <a:spcBef>
                <a:spcPct val="20000"/>
              </a:spcBef>
              <a:buSzPct val="65000"/>
              <a:defRPr/>
            </a:pP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</a:rPr>
              <a:t>  ~ 1800 other paid personnel</a:t>
            </a:r>
          </a:p>
          <a:p>
            <a:pPr marL="171450" indent="-171450">
              <a:lnSpc>
                <a:spcPct val="80000"/>
              </a:lnSpc>
              <a:spcBef>
                <a:spcPct val="20000"/>
              </a:spcBef>
              <a:buSzPct val="65000"/>
              <a:defRPr/>
            </a:pP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</a:rPr>
              <a:t>  ~ 12500 scientific users</a:t>
            </a:r>
          </a:p>
        </p:txBody>
      </p:sp>
    </p:spTree>
    <p:extLst>
      <p:ext uri="{BB962C8B-B14F-4D97-AF65-F5344CB8AC3E}">
        <p14:creationId xmlns:p14="http://schemas.microsoft.com/office/powerpoint/2010/main" val="2037335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FFFF00"/>
                </a:solidFill>
              </a:rPr>
              <a:t>Fixed Target Physics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076997" y="6096001"/>
            <a:ext cx="23987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Calibri" panose="020F0502020204030204" pitchFamily="34" charset="0"/>
              </a:rPr>
              <a:t>COMPASS in North Hall</a:t>
            </a:r>
          </a:p>
          <a:p>
            <a:r>
              <a:rPr lang="en-US" b="1" dirty="0">
                <a:latin typeface="Calibri" panose="020F0502020204030204" pitchFamily="34" charset="0"/>
              </a:rPr>
              <a:t>(60 m long)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0020" y="3709571"/>
            <a:ext cx="4346580" cy="301013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85800" y="1753479"/>
            <a:ext cx="11049000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99CCFF"/>
                </a:solidFill>
              </a:rPr>
              <a:t>6 approved experiments:</a:t>
            </a:r>
            <a:endParaRPr lang="en-US" sz="1200" dirty="0">
              <a:solidFill>
                <a:schemeClr val="accent1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600" dirty="0">
                <a:solidFill>
                  <a:schemeClr val="accent1"/>
                </a:solidFill>
              </a:rPr>
              <a:t>NA61 (SHINE):  strong interaction, quark gluon plasma, neutrino and cosmic ray program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>
                <a:solidFill>
                  <a:schemeClr val="accent1"/>
                </a:solidFill>
              </a:rPr>
              <a:t>NA62:  rare K decays BR(K</a:t>
            </a:r>
            <a:r>
              <a:rPr lang="en-US" sz="1600" baseline="30000" dirty="0">
                <a:solidFill>
                  <a:schemeClr val="accent1"/>
                </a:solidFill>
              </a:rPr>
              <a:t>+</a:t>
            </a:r>
            <a:r>
              <a:rPr lang="en-US" sz="1600" dirty="0">
                <a:solidFill>
                  <a:schemeClr val="accent1"/>
                </a:solidFill>
              </a:rPr>
              <a:t> </a:t>
            </a:r>
            <a:r>
              <a:rPr lang="en-US" sz="1600" kern="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→</a:t>
            </a:r>
            <a:r>
              <a:rPr lang="en-US" sz="1600" dirty="0">
                <a:solidFill>
                  <a:schemeClr val="accent1"/>
                </a:solidFill>
              </a:rPr>
              <a:t> π</a:t>
            </a:r>
            <a:r>
              <a:rPr lang="en-US" sz="1600" baseline="30000" dirty="0">
                <a:solidFill>
                  <a:schemeClr val="accent1"/>
                </a:solidFill>
              </a:rPr>
              <a:t>+</a:t>
            </a:r>
            <a:r>
              <a:rPr lang="en-US" sz="1600" dirty="0" err="1">
                <a:solidFill>
                  <a:schemeClr val="accent1"/>
                </a:solidFill>
                <a:latin typeface="Symbol" charset="2"/>
                <a:ea typeface="Symbol" charset="2"/>
                <a:cs typeface="Symbol" charset="2"/>
              </a:rPr>
              <a:t>nn</a:t>
            </a:r>
            <a:r>
              <a:rPr lang="en-US" sz="1600" dirty="0">
                <a:solidFill>
                  <a:schemeClr val="accent1"/>
                </a:solidFill>
              </a:rPr>
              <a:t>)</a:t>
            </a:r>
            <a:endParaRPr lang="en-US" sz="1600" dirty="0">
              <a:solidFill>
                <a:srgbClr val="FF0000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600" dirty="0">
                <a:solidFill>
                  <a:schemeClr val="accent1"/>
                </a:solidFill>
              </a:rPr>
              <a:t>NA63:  electromagnetic processes in strong crystalline fields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>
                <a:solidFill>
                  <a:schemeClr val="accent1"/>
                </a:solidFill>
              </a:rPr>
              <a:t>NA64:  search for dark sectors in missing energy events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>
                <a:solidFill>
                  <a:schemeClr val="accent1"/>
                </a:solidFill>
              </a:rPr>
              <a:t>NA65 (</a:t>
            </a:r>
            <a:r>
              <a:rPr lang="en-US" sz="1600" dirty="0" err="1">
                <a:solidFill>
                  <a:schemeClr val="accent1"/>
                </a:solidFill>
              </a:rPr>
              <a:t>DsTau</a:t>
            </a:r>
            <a:r>
              <a:rPr lang="en-US" sz="1600" dirty="0">
                <a:solidFill>
                  <a:schemeClr val="accent1"/>
                </a:solidFill>
              </a:rPr>
              <a:t>): study of </a:t>
            </a:r>
            <a:r>
              <a:rPr lang="en-US" sz="1600" dirty="0" err="1">
                <a:solidFill>
                  <a:schemeClr val="accent1"/>
                </a:solidFill>
                <a:latin typeface="Symbol" charset="2"/>
                <a:ea typeface="Symbol" charset="2"/>
                <a:cs typeface="Symbol" charset="2"/>
              </a:rPr>
              <a:t>n</a:t>
            </a:r>
            <a:r>
              <a:rPr lang="en-US" sz="1600" baseline="-25000" dirty="0" err="1">
                <a:solidFill>
                  <a:schemeClr val="accent1"/>
                </a:solidFill>
                <a:latin typeface="Symbol" charset="2"/>
                <a:ea typeface="Symbol" charset="2"/>
                <a:cs typeface="Symbol" charset="2"/>
              </a:rPr>
              <a:t>t</a:t>
            </a:r>
            <a:r>
              <a:rPr lang="en-US" sz="1600" dirty="0">
                <a:solidFill>
                  <a:schemeClr val="accent1"/>
                </a:solidFill>
              </a:rPr>
              <a:t> production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>
                <a:solidFill>
                  <a:schemeClr val="accent1"/>
                </a:solidFill>
              </a:rPr>
              <a:t>NA66 (AMBER): proton radius, antiproton production, pion/</a:t>
            </a:r>
            <a:r>
              <a:rPr lang="en-US" sz="1600" dirty="0" err="1">
                <a:solidFill>
                  <a:schemeClr val="accent1"/>
                </a:solidFill>
              </a:rPr>
              <a:t>kaon</a:t>
            </a:r>
            <a:r>
              <a:rPr lang="en-US" sz="1600" dirty="0">
                <a:solidFill>
                  <a:schemeClr val="accent1"/>
                </a:solidFill>
              </a:rPr>
              <a:t> structure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39443" y="3720068"/>
            <a:ext cx="1787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5"/>
                </a:solidFill>
              </a:rPr>
              <a:t>Example NA62: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230" y="4089400"/>
            <a:ext cx="5598563" cy="2540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85800" y="956441"/>
            <a:ext cx="11049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99CCFF"/>
                </a:solidFill>
              </a:rPr>
              <a:t>Lower energy experiments at PS or SPS (in 1 - 400 GeV range) allow precision measurements and comparison with theory. Deviations can be sign of new physics at higher energies.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191000" y="2438400"/>
            <a:ext cx="261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solidFill>
                  <a:schemeClr val="accent5"/>
                </a:solidFill>
              </a:rPr>
              <a:t>-</a:t>
            </a:r>
            <a:endParaRPr lang="en-GB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386348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5938" y="152400"/>
            <a:ext cx="8333462" cy="762000"/>
          </a:xfr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Neutrino Platform </a:t>
            </a:r>
            <a:r>
              <a:rPr lang="en-US" sz="2400" dirty="0">
                <a:solidFill>
                  <a:srgbClr val="FFFF00"/>
                </a:solidFill>
              </a:rPr>
              <a:t>(extension of North Area)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14400" y="988872"/>
            <a:ext cx="1059180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Like quarks, neutrinos exist in different flavors </a:t>
            </a:r>
            <a:r>
              <a:rPr lang="en-US" dirty="0">
                <a:solidFill>
                  <a:schemeClr val="accent1"/>
                </a:solidFill>
                <a:latin typeface="Symbol" pitchFamily="18" charset="2"/>
              </a:rPr>
              <a:t>n</a:t>
            </a:r>
            <a:r>
              <a:rPr lang="en-US" baseline="-25000" dirty="0">
                <a:solidFill>
                  <a:schemeClr val="accent1"/>
                </a:solidFill>
              </a:rPr>
              <a:t>e</a:t>
            </a: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 </a:t>
            </a:r>
            <a:r>
              <a:rPr lang="en-US" dirty="0">
                <a:solidFill>
                  <a:schemeClr val="accent1"/>
                </a:solidFill>
                <a:latin typeface="Symbol" pitchFamily="18" charset="2"/>
              </a:rPr>
              <a:t>n</a:t>
            </a:r>
            <a:r>
              <a:rPr lang="en-US" baseline="-25000" dirty="0">
                <a:solidFill>
                  <a:schemeClr val="accent1"/>
                </a:solidFill>
                <a:latin typeface="Symbol" pitchFamily="18" charset="2"/>
              </a:rPr>
              <a:t>m</a:t>
            </a:r>
            <a:r>
              <a:rPr lang="en-US" baseline="-25000" dirty="0">
                <a:solidFill>
                  <a:schemeClr val="accent1"/>
                </a:solidFill>
                <a:ea typeface="Arial" charset="0"/>
                <a:cs typeface="Arial" charset="0"/>
              </a:rPr>
              <a:t> </a:t>
            </a:r>
            <a:r>
              <a:rPr lang="en-US" dirty="0" err="1">
                <a:solidFill>
                  <a:schemeClr val="accent1"/>
                </a:solidFill>
                <a:latin typeface="Symbol" pitchFamily="18" charset="2"/>
              </a:rPr>
              <a:t>n</a:t>
            </a:r>
            <a:r>
              <a:rPr lang="en-US" baseline="-25000" dirty="0" err="1">
                <a:solidFill>
                  <a:schemeClr val="accent1"/>
                </a:solidFill>
                <a:latin typeface="Symbol" pitchFamily="18" charset="2"/>
              </a:rPr>
              <a:t>t</a:t>
            </a:r>
            <a:r>
              <a:rPr lang="en-US" baseline="-25000" dirty="0">
                <a:solidFill>
                  <a:schemeClr val="accent1"/>
                </a:solidFill>
                <a:ea typeface="Arial" charset="0"/>
                <a:cs typeface="Arial" charset="0"/>
              </a:rPr>
              <a:t> </a:t>
            </a:r>
          </a:p>
          <a:p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	</a:t>
            </a:r>
            <a:r>
              <a:rPr lang="en-US" dirty="0">
                <a:solidFill>
                  <a:srgbClr val="FF0000"/>
                </a:solidFill>
                <a:ea typeface="Arial" charset="0"/>
                <a:cs typeface="Arial" charset="0"/>
              </a:rPr>
              <a:t>but their </a:t>
            </a:r>
            <a:r>
              <a:rPr lang="en-US" dirty="0" err="1">
                <a:solidFill>
                  <a:srgbClr val="FF0000"/>
                </a:solidFill>
                <a:ea typeface="Arial" charset="0"/>
                <a:cs typeface="Arial" charset="0"/>
              </a:rPr>
              <a:t>flavour</a:t>
            </a:r>
            <a:r>
              <a:rPr lang="en-US" dirty="0">
                <a:solidFill>
                  <a:srgbClr val="FF0000"/>
                </a:solidFill>
                <a:ea typeface="Arial" charset="0"/>
                <a:cs typeface="Arial" charset="0"/>
              </a:rPr>
              <a:t> oscillates</a:t>
            </a:r>
            <a:r>
              <a:rPr lang="en-US" b="1" dirty="0">
                <a:solidFill>
                  <a:schemeClr val="accent1"/>
                </a:solidFill>
                <a:ea typeface="Arial" charset="0"/>
                <a:cs typeface="Arial" charset="0"/>
              </a:rPr>
              <a:t>              </a:t>
            </a:r>
            <a:r>
              <a:rPr lang="en-US" sz="2400" b="1" dirty="0">
                <a:solidFill>
                  <a:schemeClr val="accent1"/>
                </a:solidFill>
                <a:latin typeface="Symbol" pitchFamily="18" charset="2"/>
              </a:rPr>
              <a:t>n</a:t>
            </a:r>
            <a:r>
              <a:rPr lang="en-US" sz="2400" b="1" baseline="-25000" dirty="0">
                <a:solidFill>
                  <a:schemeClr val="accent1"/>
                </a:solidFill>
                <a:latin typeface="Symbol" pitchFamily="18" charset="2"/>
              </a:rPr>
              <a:t>m</a:t>
            </a:r>
            <a:r>
              <a:rPr lang="en-US" sz="2400" b="1" dirty="0">
                <a:solidFill>
                  <a:schemeClr val="accent1"/>
                </a:solidFill>
                <a:latin typeface="Symbol" pitchFamily="18" charset="2"/>
                <a:sym typeface="Symbol"/>
              </a:rPr>
              <a:t></a:t>
            </a:r>
            <a:r>
              <a:rPr lang="en-US" sz="2400" b="1" baseline="-25000" dirty="0">
                <a:solidFill>
                  <a:schemeClr val="accent1"/>
                </a:solidFill>
                <a:latin typeface="Symbol" pitchFamily="18" charset="2"/>
              </a:rPr>
              <a:t> </a:t>
            </a:r>
            <a:r>
              <a:rPr lang="en-US" sz="2400" b="1" dirty="0" err="1">
                <a:solidFill>
                  <a:schemeClr val="accent1"/>
                </a:solidFill>
                <a:latin typeface="Symbol" pitchFamily="18" charset="2"/>
              </a:rPr>
              <a:t>n</a:t>
            </a:r>
            <a:r>
              <a:rPr lang="en-US" sz="2400" b="1" baseline="-25000" dirty="0" err="1">
                <a:solidFill>
                  <a:schemeClr val="accent1"/>
                </a:solidFill>
                <a:latin typeface="Symbol" pitchFamily="18" charset="2"/>
              </a:rPr>
              <a:t>t</a:t>
            </a:r>
            <a:r>
              <a:rPr lang="en-US" sz="2400" b="1" baseline="-25000" dirty="0">
                <a:solidFill>
                  <a:schemeClr val="accent1"/>
                </a:solidFill>
                <a:latin typeface="Symbol" pitchFamily="18" charset="2"/>
              </a:rPr>
              <a:t>               </a:t>
            </a:r>
            <a:r>
              <a:rPr lang="en-US" sz="2400" dirty="0">
                <a:solidFill>
                  <a:schemeClr val="accent1"/>
                </a:solidFill>
                <a:latin typeface="Symbol" pitchFamily="18" charset="2"/>
              </a:rPr>
              <a:t>n</a:t>
            </a:r>
            <a:r>
              <a:rPr lang="en-US" sz="2400" baseline="-25000" dirty="0">
                <a:solidFill>
                  <a:schemeClr val="accent1"/>
                </a:solidFill>
                <a:latin typeface="Symbol" pitchFamily="18" charset="2"/>
              </a:rPr>
              <a:t>m</a:t>
            </a:r>
            <a:r>
              <a:rPr lang="en-US" sz="2400" dirty="0">
                <a:solidFill>
                  <a:schemeClr val="accent1"/>
                </a:solidFill>
                <a:latin typeface="Symbol" pitchFamily="18" charset="2"/>
                <a:sym typeface="Symbol"/>
              </a:rPr>
              <a:t></a:t>
            </a:r>
            <a:r>
              <a:rPr lang="en-US" sz="2400" baseline="-25000" dirty="0">
                <a:solidFill>
                  <a:schemeClr val="accent1"/>
                </a:solidFill>
                <a:latin typeface="Symbol" pitchFamily="18" charset="2"/>
              </a:rPr>
              <a:t> </a:t>
            </a:r>
            <a:r>
              <a:rPr lang="en-US" sz="2400" dirty="0">
                <a:solidFill>
                  <a:schemeClr val="accent1"/>
                </a:solidFill>
                <a:latin typeface="Symbol" pitchFamily="18" charset="2"/>
              </a:rPr>
              <a:t>n</a:t>
            </a:r>
            <a:r>
              <a:rPr lang="en-US" sz="2400" baseline="-25000" dirty="0">
                <a:solidFill>
                  <a:schemeClr val="accent1"/>
                </a:solidFill>
                <a:latin typeface="+mj-lt"/>
              </a:rPr>
              <a:t>e</a:t>
            </a:r>
            <a:r>
              <a:rPr lang="en-US" sz="2400" baseline="-25000" dirty="0">
                <a:solidFill>
                  <a:schemeClr val="accent1"/>
                </a:solidFill>
                <a:latin typeface="Symbol" pitchFamily="18" charset="2"/>
              </a:rPr>
              <a:t> </a:t>
            </a:r>
            <a:endParaRPr lang="en-US" dirty="0">
              <a:solidFill>
                <a:schemeClr val="accent1"/>
              </a:solidFill>
              <a:ea typeface="Arial" charset="0"/>
              <a:cs typeface="Arial" charset="0"/>
            </a:endParaRPr>
          </a:p>
          <a:p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  <a:t>Has been studied with </a:t>
            </a:r>
            <a:r>
              <a:rPr lang="en-US" b="1" dirty="0">
                <a:solidFill>
                  <a:schemeClr val="tx2">
                    <a:lumMod val="20000"/>
                    <a:lumOff val="80000"/>
                  </a:schemeClr>
                </a:solidFill>
                <a:latin typeface="Symbol" pitchFamily="18" charset="2"/>
              </a:rPr>
              <a:t>n</a:t>
            </a:r>
            <a:r>
              <a:rPr lang="en-US" b="1" baseline="-25000" dirty="0">
                <a:solidFill>
                  <a:schemeClr val="tx2">
                    <a:lumMod val="20000"/>
                    <a:lumOff val="80000"/>
                  </a:schemeClr>
                </a:solidFill>
                <a:latin typeface="Symbol" pitchFamily="18" charset="2"/>
              </a:rPr>
              <a:t>m</a:t>
            </a:r>
            <a:r>
              <a:rPr lang="en-US" b="1" baseline="-25000" dirty="0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  <a:t> </a:t>
            </a: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  <a:t>beam sent from CERN to Gran </a:t>
            </a:r>
            <a:r>
              <a:rPr lang="en-US" dirty="0" err="1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  <a:t>Sasso</a:t>
            </a: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  <a:t> in Italy (CNGS).</a:t>
            </a:r>
            <a:b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</a:br>
            <a:endParaRPr lang="en-US" dirty="0">
              <a:solidFill>
                <a:schemeClr val="accent1"/>
              </a:solidFill>
              <a:ea typeface="Arial" charset="0"/>
              <a:cs typeface="Arial" charset="0"/>
            </a:endParaRPr>
          </a:p>
          <a:p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Neutrino platform as a test area with charged beams for neutrino detectors (e.g. R&amp;D for large liquid argon detectors). The experiments will take place in the US and Japan.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0" y="2995424"/>
            <a:ext cx="4267200" cy="240883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2995424"/>
            <a:ext cx="4267200" cy="2392680"/>
          </a:xfrm>
          <a:prstGeom prst="rect">
            <a:avLst/>
          </a:prstGeom>
        </p:spPr>
      </p:pic>
      <p:pic>
        <p:nvPicPr>
          <p:cNvPr id="6" name="Picture 5" descr="Screen Shot 2015-12-13 at 19.01.49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799" y="5598018"/>
            <a:ext cx="3682283" cy="118378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752600" y="5598018"/>
            <a:ext cx="2569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5"/>
                </a:solidFill>
              </a:rPr>
              <a:t>LBNF/DUNE in the US:</a:t>
            </a:r>
          </a:p>
        </p:txBody>
      </p:sp>
    </p:spTree>
    <p:extLst>
      <p:ext uri="{BB962C8B-B14F-4D97-AF65-F5344CB8AC3E}">
        <p14:creationId xmlns:p14="http://schemas.microsoft.com/office/powerpoint/2010/main" val="13698931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FFFF00"/>
                </a:solidFill>
              </a:rPr>
              <a:t>ISOLDE and </a:t>
            </a:r>
            <a:r>
              <a:rPr lang="en-US" dirty="0" err="1">
                <a:solidFill>
                  <a:srgbClr val="FFFF00"/>
                </a:solidFill>
              </a:rPr>
              <a:t>nTOF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8" name="Picture 7"/>
          <p:cNvPicPr preferRelativeResize="0"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0989" y="1219201"/>
            <a:ext cx="7730528" cy="5052851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 bwMode="auto">
          <a:xfrm>
            <a:off x="3352800" y="4648200"/>
            <a:ext cx="990600" cy="990600"/>
          </a:xfrm>
          <a:prstGeom prst="ellips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6934200" y="4152900"/>
            <a:ext cx="990600" cy="990600"/>
          </a:xfrm>
          <a:prstGeom prst="ellips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C63B863-5F4F-E44E-B518-616BF1C6D212}"/>
              </a:ext>
            </a:extLst>
          </p:cNvPr>
          <p:cNvGrpSpPr/>
          <p:nvPr/>
        </p:nvGrpSpPr>
        <p:grpSpPr>
          <a:xfrm>
            <a:off x="4876800" y="5392579"/>
            <a:ext cx="838200" cy="246221"/>
            <a:chOff x="2743200" y="5638800"/>
            <a:chExt cx="1005840" cy="246221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D1521CDD-2974-C442-A4E8-3649E342B997}"/>
                </a:ext>
              </a:extLst>
            </p:cNvPr>
            <p:cNvSpPr/>
            <p:nvPr/>
          </p:nvSpPr>
          <p:spPr bwMode="auto">
            <a:xfrm>
              <a:off x="2743200" y="5638800"/>
              <a:ext cx="914400" cy="2286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19" charset="0"/>
                <a:ea typeface="ＭＳ Ｐゴシック" pitchFamily="19" charset="-128"/>
                <a:cs typeface="ＭＳ Ｐゴシック" pitchFamily="19" charset="-128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E0D6D72-02E8-DC4B-BB28-231200D92E42}"/>
                </a:ext>
              </a:extLst>
            </p:cNvPr>
            <p:cNvSpPr txBox="1"/>
            <p:nvPr/>
          </p:nvSpPr>
          <p:spPr>
            <a:xfrm>
              <a:off x="2895600" y="5638800"/>
              <a:ext cx="853440" cy="246221"/>
            </a:xfrm>
            <a:prstGeom prst="rect">
              <a:avLst/>
            </a:prstGeom>
            <a:noFill/>
            <a:ln>
              <a:solidFill>
                <a:schemeClr val="accent5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000" dirty="0">
                  <a:solidFill>
                    <a:srgbClr val="D883FF"/>
                  </a:solidFill>
                </a:rPr>
                <a:t>LINAC 4</a:t>
              </a:r>
            </a:p>
          </p:txBody>
        </p:sp>
      </p:grpSp>
    </p:spTree>
  </p:cSld>
  <p:clrMapOvr>
    <a:masterClrMapping/>
  </p:clrMapOvr>
  <p:transition advClick="0" advTm="4000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74069" y="152400"/>
            <a:ext cx="8043862" cy="762000"/>
          </a:xfr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Nuclear Physics:  ISOLDE &amp; </a:t>
            </a:r>
            <a:r>
              <a:rPr lang="en-US" dirty="0" err="1">
                <a:solidFill>
                  <a:srgbClr val="FFFF00"/>
                </a:solidFill>
              </a:rPr>
              <a:t>nTOF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90600" y="924560"/>
            <a:ext cx="982980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99CCFF"/>
                </a:solidFill>
              </a:rPr>
              <a:t>ISOLDE: radioactive ion beams</a:t>
            </a:r>
          </a:p>
          <a:p>
            <a:r>
              <a:rPr lang="en-US" dirty="0">
                <a:solidFill>
                  <a:schemeClr val="accent1"/>
                </a:solidFill>
              </a:rPr>
              <a:t>1000 nuclides of over 75 elements produced, about 50 experiments every year</a:t>
            </a:r>
          </a:p>
          <a:p>
            <a:pPr marL="285750" indent="-285750">
              <a:buFont typeface="Arial" charset="0"/>
              <a:buChar char="•"/>
            </a:pPr>
            <a:r>
              <a:rPr lang="en-US" i="1" dirty="0">
                <a:solidFill>
                  <a:schemeClr val="accent5"/>
                </a:solidFill>
              </a:rPr>
              <a:t>Nuclear physics </a:t>
            </a:r>
          </a:p>
          <a:p>
            <a:pPr marL="285750" indent="-285750">
              <a:buFont typeface="Arial" charset="0"/>
              <a:buChar char="•"/>
            </a:pPr>
            <a:r>
              <a:rPr lang="en-US" i="1" dirty="0">
                <a:solidFill>
                  <a:schemeClr val="accent5"/>
                </a:solidFill>
              </a:rPr>
              <a:t>Fundamental interactions</a:t>
            </a:r>
          </a:p>
          <a:p>
            <a:pPr marL="285750" indent="-285750">
              <a:buFont typeface="Arial" charset="0"/>
              <a:buChar char="•"/>
            </a:pPr>
            <a:r>
              <a:rPr lang="en-US" i="1" dirty="0">
                <a:solidFill>
                  <a:schemeClr val="accent5"/>
                </a:solidFill>
              </a:rPr>
              <a:t>Nuclear Astrophysics</a:t>
            </a:r>
          </a:p>
          <a:p>
            <a:pPr marL="285750" indent="-285750">
              <a:buFont typeface="Arial" charset="0"/>
              <a:buChar char="•"/>
            </a:pPr>
            <a:r>
              <a:rPr lang="en-US" i="1" dirty="0">
                <a:solidFill>
                  <a:schemeClr val="accent5"/>
                </a:solidFill>
              </a:rPr>
              <a:t>Applications (Medicine, Material Science)</a:t>
            </a:r>
            <a:endParaRPr lang="en-US" dirty="0">
              <a:solidFill>
                <a:schemeClr val="accent1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0600" y="2717197"/>
            <a:ext cx="625443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5"/>
                </a:solidFill>
                <a:ea typeface="Arial" charset="0"/>
                <a:cs typeface="Arial" charset="0"/>
              </a:rPr>
              <a:t>Over 20 Target materials: </a:t>
            </a:r>
          </a:p>
          <a:p>
            <a:r>
              <a:rPr lang="en-US" dirty="0">
                <a:solidFill>
                  <a:schemeClr val="accent5"/>
                </a:solidFill>
                <a:ea typeface="Arial" charset="0"/>
                <a:cs typeface="Arial" charset="0"/>
              </a:rPr>
              <a:t>   carbides, oxides, solid metals, molten metals </a:t>
            </a:r>
          </a:p>
          <a:p>
            <a:r>
              <a:rPr lang="en-US" dirty="0">
                <a:solidFill>
                  <a:schemeClr val="accent5"/>
                </a:solidFill>
                <a:ea typeface="Arial" charset="0"/>
                <a:cs typeface="Arial" charset="0"/>
              </a:rPr>
              <a:t>   and molten salts (U, Ta, </a:t>
            </a:r>
            <a:r>
              <a:rPr lang="en-US" dirty="0" err="1">
                <a:solidFill>
                  <a:schemeClr val="accent5"/>
                </a:solidFill>
                <a:ea typeface="Arial" charset="0"/>
                <a:cs typeface="Arial" charset="0"/>
              </a:rPr>
              <a:t>Zr</a:t>
            </a:r>
            <a:r>
              <a:rPr lang="en-US" dirty="0">
                <a:solidFill>
                  <a:schemeClr val="accent5"/>
                </a:solidFill>
                <a:ea typeface="Arial" charset="0"/>
                <a:cs typeface="Arial" charset="0"/>
              </a:rPr>
              <a:t>, Y, </a:t>
            </a:r>
            <a:r>
              <a:rPr lang="en-US" dirty="0" err="1">
                <a:solidFill>
                  <a:schemeClr val="accent5"/>
                </a:solidFill>
                <a:ea typeface="Arial" charset="0"/>
                <a:cs typeface="Arial" charset="0"/>
              </a:rPr>
              <a:t>Ti</a:t>
            </a:r>
            <a:r>
              <a:rPr lang="en-US" dirty="0">
                <a:solidFill>
                  <a:schemeClr val="accent5"/>
                </a:solidFill>
                <a:ea typeface="Arial" charset="0"/>
                <a:cs typeface="Arial" charset="0"/>
              </a:rPr>
              <a:t>, Si, …)</a:t>
            </a:r>
            <a:endParaRPr lang="en-US" sz="1000" dirty="0">
              <a:solidFill>
                <a:schemeClr val="accent5"/>
              </a:solidFill>
              <a:ea typeface="Arial" charset="0"/>
              <a:cs typeface="Arial" charset="0"/>
            </a:endParaRPr>
          </a:p>
          <a:p>
            <a:r>
              <a:rPr lang="en-US" dirty="0">
                <a:solidFill>
                  <a:schemeClr val="accent5"/>
                </a:solidFill>
                <a:ea typeface="Arial" charset="0"/>
                <a:cs typeface="Arial" charset="0"/>
              </a:rPr>
              <a:t>3 types of ion sources: surface, plasma, laser</a:t>
            </a:r>
            <a:endParaRPr lang="en-US" sz="1000" dirty="0">
              <a:solidFill>
                <a:schemeClr val="accent5"/>
              </a:solidFill>
              <a:ea typeface="Arial" charset="0"/>
              <a:cs typeface="Arial" charset="0"/>
            </a:endParaRPr>
          </a:p>
          <a:p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HIE-ISOLDE (post acceleration up to 10 MeV/nucleon)</a:t>
            </a:r>
          </a:p>
          <a:p>
            <a:endParaRPr lang="en-US" dirty="0">
              <a:solidFill>
                <a:schemeClr val="accent1"/>
              </a:solidFill>
              <a:ea typeface="Arial" charset="0"/>
              <a:cs typeface="Arial" charset="0"/>
            </a:endParaRPr>
          </a:p>
          <a:p>
            <a:endParaRPr lang="de-AT" dirty="0">
              <a:ea typeface="Arial" charset="0"/>
              <a:cs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90600" y="4635608"/>
            <a:ext cx="10921465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>
                <a:solidFill>
                  <a:srgbClr val="99CCFF"/>
                </a:solidFill>
              </a:rPr>
              <a:t>nTOF</a:t>
            </a:r>
            <a:r>
              <a:rPr lang="en-US" sz="2000" b="1" dirty="0">
                <a:solidFill>
                  <a:srgbClr val="99CCFF"/>
                </a:solidFill>
              </a:rPr>
              <a:t> (neutron time-of-flight)</a:t>
            </a:r>
          </a:p>
          <a:p>
            <a:r>
              <a:rPr lang="en-US" dirty="0">
                <a:solidFill>
                  <a:schemeClr val="accent1"/>
                </a:solidFill>
              </a:rPr>
              <a:t>Neutron cross-section measurements</a:t>
            </a:r>
          </a:p>
          <a:p>
            <a:pPr marL="285750" indent="-285750">
              <a:buFont typeface="Arial" charset="0"/>
              <a:buChar char="•"/>
            </a:pPr>
            <a:r>
              <a:rPr lang="en-US" i="1" dirty="0">
                <a:solidFill>
                  <a:schemeClr val="accent5"/>
                </a:solidFill>
              </a:rPr>
              <a:t>Astrophysics</a:t>
            </a:r>
          </a:p>
          <a:p>
            <a:pPr marL="285750" indent="-285750">
              <a:buFont typeface="Arial" charset="0"/>
              <a:buChar char="•"/>
            </a:pPr>
            <a:r>
              <a:rPr lang="en-US" i="1" dirty="0">
                <a:solidFill>
                  <a:schemeClr val="accent5"/>
                </a:solidFill>
                <a:ea typeface="Arial" charset="0"/>
                <a:cs typeface="Arial" charset="0"/>
              </a:rPr>
              <a:t>Nuclear Physics</a:t>
            </a:r>
          </a:p>
          <a:p>
            <a:pPr marL="285750" indent="-285750">
              <a:buFont typeface="Arial" charset="0"/>
              <a:buChar char="•"/>
            </a:pPr>
            <a:r>
              <a:rPr lang="en-US" i="1" dirty="0">
                <a:solidFill>
                  <a:schemeClr val="accent5"/>
                </a:solidFill>
                <a:ea typeface="Arial" charset="0"/>
                <a:cs typeface="Arial" charset="0"/>
              </a:rPr>
              <a:t>Medical Applications</a:t>
            </a:r>
          </a:p>
          <a:p>
            <a:pPr marL="285750" indent="-285750">
              <a:buFont typeface="Arial" charset="0"/>
              <a:buChar char="•"/>
            </a:pPr>
            <a:r>
              <a:rPr lang="en-US" i="1" dirty="0">
                <a:solidFill>
                  <a:schemeClr val="accent5"/>
                </a:solidFill>
                <a:ea typeface="Arial" charset="0"/>
                <a:cs typeface="Arial" charset="0"/>
              </a:rPr>
              <a:t>Nuclear Waste Transmutation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6668106" y="1703963"/>
            <a:ext cx="4729225" cy="2565400"/>
            <a:chOff x="4406537" y="2082462"/>
            <a:chExt cx="4729225" cy="2565400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06537" y="2082462"/>
              <a:ext cx="4729225" cy="2565400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8382000" y="2209800"/>
              <a:ext cx="71846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AT" sz="1000">
                  <a:solidFill>
                    <a:schemeClr val="accent1"/>
                  </a:solidFill>
                </a:rPr>
                <a:t>MEDICIS</a:t>
              </a:r>
            </a:p>
          </p:txBody>
        </p:sp>
      </p:grpSp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2956" y="4586061"/>
            <a:ext cx="3088786" cy="2046272"/>
          </a:xfrm>
          <a:prstGeom prst="rect">
            <a:avLst/>
          </a:prstGeom>
        </p:spPr>
      </p:pic>
      <p:pic>
        <p:nvPicPr>
          <p:cNvPr id="17" name="Imagen 7" descr="Fig3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186" y="1654415"/>
            <a:ext cx="3963616" cy="2664496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1643" y="4586060"/>
            <a:ext cx="3352800" cy="204627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FFFF00"/>
                </a:solidFill>
              </a:rPr>
              <a:t>Antiproton &amp; Antihydrogen Physics</a:t>
            </a:r>
          </a:p>
        </p:txBody>
      </p:sp>
      <p:pic>
        <p:nvPicPr>
          <p:cNvPr id="7" name="Picture 6"/>
          <p:cNvPicPr preferRelativeResize="0"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0989" y="1219201"/>
            <a:ext cx="7730528" cy="5052851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 bwMode="auto">
          <a:xfrm>
            <a:off x="4343400" y="3810000"/>
            <a:ext cx="1752600" cy="990600"/>
          </a:xfrm>
          <a:prstGeom prst="ellips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</p:spTree>
  </p:cSld>
  <p:clrMapOvr>
    <a:masterClrMapping/>
  </p:clrMapOvr>
  <p:transition advClick="0" advTm="4000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905000" y="274638"/>
            <a:ext cx="8457992" cy="563562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Antiproton &amp; </a:t>
            </a:r>
            <a:r>
              <a:rPr lang="en-US" dirty="0" err="1">
                <a:solidFill>
                  <a:srgbClr val="FFFF00"/>
                </a:solidFill>
              </a:rPr>
              <a:t>Antihydrogen</a:t>
            </a:r>
            <a:r>
              <a:rPr lang="en-US" dirty="0">
                <a:solidFill>
                  <a:srgbClr val="FFFF00"/>
                </a:solidFill>
              </a:rPr>
              <a:t> Physics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30917" y="990600"/>
            <a:ext cx="99060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99CCFF"/>
                </a:solidFill>
                <a:ea typeface="Arial" charset="0"/>
                <a:cs typeface="Arial" charset="0"/>
              </a:rPr>
              <a:t>Matter-Antimatter comparison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Test CPT invariance, the most fundamental Symmetry in relativistic quantum field theory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Test of the Weak Equivalence Principle by measuring the gravitational behavior of antimatter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Measurements of “</a:t>
            </a:r>
            <a:r>
              <a:rPr lang="en-US" dirty="0" err="1">
                <a:solidFill>
                  <a:schemeClr val="accent1"/>
                </a:solidFill>
                <a:ea typeface="Arial" charset="0"/>
                <a:cs typeface="Arial" charset="0"/>
              </a:rPr>
              <a:t>antihydrogen</a:t>
            </a: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”-like systems: </a:t>
            </a:r>
            <a:r>
              <a:rPr lang="en-US" dirty="0" err="1">
                <a:solidFill>
                  <a:schemeClr val="accent1"/>
                </a:solidFill>
                <a:ea typeface="Arial" charset="0"/>
                <a:cs typeface="Arial" charset="0"/>
              </a:rPr>
              <a:t>antiprotonic</a:t>
            </a: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 helium, </a:t>
            </a:r>
            <a:r>
              <a:rPr lang="en-US" dirty="0" err="1">
                <a:solidFill>
                  <a:schemeClr val="accent1"/>
                </a:solidFill>
                <a:ea typeface="Arial" charset="0"/>
                <a:cs typeface="Arial" charset="0"/>
              </a:rPr>
              <a:t>positronium</a:t>
            </a: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, </a:t>
            </a:r>
            <a:r>
              <a:rPr lang="en-US" dirty="0" err="1">
                <a:solidFill>
                  <a:schemeClr val="accent1"/>
                </a:solidFill>
                <a:ea typeface="Arial" charset="0"/>
                <a:cs typeface="Arial" charset="0"/>
              </a:rPr>
              <a:t>protonium</a:t>
            </a:r>
            <a:endParaRPr lang="en-US" dirty="0">
              <a:solidFill>
                <a:schemeClr val="accent1"/>
              </a:solidFill>
              <a:ea typeface="Arial" charset="0"/>
              <a:cs typeface="Arial" charset="0"/>
            </a:endParaRPr>
          </a:p>
        </p:txBody>
      </p:sp>
      <p:cxnSp>
        <p:nvCxnSpPr>
          <p:cNvPr id="16" name="Straight Connector 15"/>
          <p:cNvCxnSpPr>
            <a:stCxn id="14" idx="0"/>
            <a:endCxn id="14" idx="0"/>
          </p:cNvCxnSpPr>
          <p:nvPr/>
        </p:nvCxnSpPr>
        <p:spPr>
          <a:xfrm>
            <a:off x="11462302" y="3852766"/>
            <a:ext cx="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2"/>
          <p:cNvGrpSpPr/>
          <p:nvPr/>
        </p:nvGrpSpPr>
        <p:grpSpPr>
          <a:xfrm>
            <a:off x="8001000" y="2370650"/>
            <a:ext cx="3810000" cy="1861066"/>
            <a:chOff x="4714875" y="1295400"/>
            <a:chExt cx="4429125" cy="2105025"/>
          </a:xfrm>
        </p:grpSpPr>
        <p:pic>
          <p:nvPicPr>
            <p:cNvPr id="5" name="Picture 4" descr="aegis_1.png"/>
            <p:cNvPicPr>
              <a:picLocks noChangeAspect="1"/>
            </p:cNvPicPr>
            <p:nvPr/>
          </p:nvPicPr>
          <p:blipFill>
            <a:blip r:embed="rId3" cstate="screen"/>
            <a:stretch>
              <a:fillRect/>
            </a:stretch>
          </p:blipFill>
          <p:spPr>
            <a:xfrm>
              <a:off x="4714875" y="1295400"/>
              <a:ext cx="4429125" cy="2105025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8534400" y="2971800"/>
              <a:ext cx="408477" cy="4177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>
                  <a:solidFill>
                    <a:schemeClr val="bg1"/>
                  </a:solidFill>
                  <a:latin typeface="Times New Roman Antimatter" pitchFamily="18" charset="0"/>
                </a:rPr>
                <a:t>H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876800" y="2971800"/>
              <a:ext cx="408477" cy="4177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</a:t>
              </a:r>
            </a:p>
          </p:txBody>
        </p:sp>
        <p:cxnSp>
          <p:nvCxnSpPr>
            <p:cNvPr id="18" name="Straight Connector 17"/>
            <p:cNvCxnSpPr/>
            <p:nvPr/>
          </p:nvCxnSpPr>
          <p:spPr>
            <a:xfrm>
              <a:off x="8637029" y="3032144"/>
              <a:ext cx="1524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895600"/>
            <a:ext cx="4080216" cy="338418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30917" y="2474932"/>
            <a:ext cx="6477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>
                <a:solidFill>
                  <a:schemeClr val="accent5"/>
                </a:solidFill>
              </a:rPr>
              <a:t>The Antiproton </a:t>
            </a:r>
            <a:r>
              <a:rPr lang="de-AT" dirty="0" err="1">
                <a:solidFill>
                  <a:schemeClr val="accent5"/>
                </a:solidFill>
              </a:rPr>
              <a:t>Decelerator</a:t>
            </a:r>
            <a:r>
              <a:rPr lang="de-AT" dirty="0">
                <a:solidFill>
                  <a:schemeClr val="accent5"/>
                </a:solidFill>
              </a:rPr>
              <a:t> (AD): </a:t>
            </a:r>
            <a:r>
              <a:rPr lang="de-AT" dirty="0" err="1">
                <a:solidFill>
                  <a:schemeClr val="accent5"/>
                </a:solidFill>
              </a:rPr>
              <a:t>antiprotons</a:t>
            </a:r>
            <a:r>
              <a:rPr lang="de-AT" dirty="0">
                <a:solidFill>
                  <a:schemeClr val="accent5"/>
                </a:solidFill>
              </a:rPr>
              <a:t> at 5.3 </a:t>
            </a:r>
            <a:r>
              <a:rPr lang="de-AT" dirty="0" err="1">
                <a:solidFill>
                  <a:schemeClr val="accent5"/>
                </a:solidFill>
              </a:rPr>
              <a:t>MeV</a:t>
            </a:r>
            <a:endParaRPr lang="de-AT" dirty="0">
              <a:solidFill>
                <a:schemeClr val="accent5"/>
              </a:solidFill>
            </a:endParaRPr>
          </a:p>
          <a:p>
            <a:endParaRPr lang="de-AT" dirty="0">
              <a:solidFill>
                <a:schemeClr val="accent5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868724" y="3720684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>
                <a:solidFill>
                  <a:schemeClr val="accent5"/>
                </a:solidFill>
              </a:rPr>
              <a:t>ELENA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2339366" y="4041898"/>
            <a:ext cx="9815701" cy="2236041"/>
            <a:chOff x="2339366" y="4041898"/>
            <a:chExt cx="9815701" cy="2236041"/>
          </a:xfrm>
        </p:grpSpPr>
        <p:grpSp>
          <p:nvGrpSpPr>
            <p:cNvPr id="11" name="Group 10"/>
            <p:cNvGrpSpPr/>
            <p:nvPr/>
          </p:nvGrpSpPr>
          <p:grpSpPr>
            <a:xfrm>
              <a:off x="2339366" y="4041898"/>
              <a:ext cx="5204434" cy="2236041"/>
              <a:chOff x="2339366" y="4041898"/>
              <a:chExt cx="5204434" cy="2236041"/>
            </a:xfrm>
          </p:grpSpPr>
          <p:pic>
            <p:nvPicPr>
              <p:cNvPr id="20" name="Picture 19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83339" y="4267200"/>
                <a:ext cx="2960461" cy="2010739"/>
              </a:xfrm>
              <a:prstGeom prst="rect">
                <a:avLst/>
              </a:prstGeom>
            </p:spPr>
          </p:pic>
          <p:cxnSp>
            <p:nvCxnSpPr>
              <p:cNvPr id="9" name="Straight Arrow Connector 8"/>
              <p:cNvCxnSpPr/>
              <p:nvPr/>
            </p:nvCxnSpPr>
            <p:spPr bwMode="auto">
              <a:xfrm flipH="1" flipV="1">
                <a:off x="2339366" y="4041898"/>
                <a:ext cx="2243973" cy="258001"/>
              </a:xfrm>
              <a:prstGeom prst="straightConnector1">
                <a:avLst/>
              </a:prstGeom>
              <a:solidFill>
                <a:schemeClr val="accent1"/>
              </a:solidFill>
              <a:ln w="762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</p:grpSp>
        <p:sp>
          <p:nvSpPr>
            <p:cNvPr id="6" name="TextBox 5"/>
            <p:cNvSpPr txBox="1"/>
            <p:nvPr/>
          </p:nvSpPr>
          <p:spPr>
            <a:xfrm>
              <a:off x="7597409" y="4648200"/>
              <a:ext cx="4557658" cy="14773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chemeClr val="accent5"/>
                  </a:solidFill>
                </a:rPr>
                <a:t>ELENA  (Extra Low Energy Antiprotons) </a:t>
              </a:r>
            </a:p>
            <a:p>
              <a:r>
                <a:rPr lang="en-GB" dirty="0">
                  <a:solidFill>
                    <a:schemeClr val="accent5"/>
                  </a:solidFill>
                </a:rPr>
                <a:t>Reduces energy of antiprotons to 100 </a:t>
              </a:r>
              <a:r>
                <a:rPr lang="en-GB" dirty="0" err="1">
                  <a:solidFill>
                    <a:schemeClr val="accent5"/>
                  </a:solidFill>
                </a:rPr>
                <a:t>keV</a:t>
              </a:r>
              <a:endParaRPr lang="en-GB" dirty="0">
                <a:solidFill>
                  <a:schemeClr val="accent5"/>
                </a:solidFill>
              </a:endParaRPr>
            </a:p>
            <a:p>
              <a:r>
                <a:rPr lang="en-GB" dirty="0">
                  <a:solidFill>
                    <a:schemeClr val="accent5"/>
                  </a:solidFill>
                </a:rPr>
                <a:t> →10-100 x larger trapping efficiency</a:t>
              </a:r>
            </a:p>
            <a:p>
              <a:r>
                <a:rPr lang="en-GB" dirty="0">
                  <a:solidFill>
                    <a:schemeClr val="accent5"/>
                  </a:solidFill>
                </a:rPr>
                <a:t> → Parallel running of experiments</a:t>
              </a:r>
            </a:p>
            <a:p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170621553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905000" y="274638"/>
            <a:ext cx="8457992" cy="563562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Antiproton &amp; </a:t>
            </a:r>
            <a:r>
              <a:rPr lang="en-US" dirty="0" err="1">
                <a:solidFill>
                  <a:srgbClr val="FFFF00"/>
                </a:solidFill>
              </a:rPr>
              <a:t>Antihydrogen</a:t>
            </a:r>
            <a:r>
              <a:rPr lang="en-US" dirty="0">
                <a:solidFill>
                  <a:srgbClr val="FFFF00"/>
                </a:solidFill>
              </a:rPr>
              <a:t> Physics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98650" y="914400"/>
            <a:ext cx="4240263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accent1"/>
                </a:solidFill>
                <a:ea typeface="Arial" charset="0"/>
                <a:cs typeface="Arial" charset="0"/>
              </a:rPr>
              <a:t>Matter-Antimatter comparison</a:t>
            </a:r>
          </a:p>
          <a:p>
            <a:r>
              <a:rPr lang="en-US" sz="2000" i="1" dirty="0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  <a:t>Fundamental in the current theory </a:t>
            </a:r>
            <a:br>
              <a:rPr lang="en-US" sz="2000" i="1" dirty="0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</a:br>
            <a:r>
              <a:rPr lang="en-US" sz="2000" i="1" dirty="0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  <a:t>of physics: </a:t>
            </a:r>
            <a:r>
              <a:rPr lang="en-US" sz="2000" i="1" dirty="0">
                <a:solidFill>
                  <a:srgbClr val="FF0000"/>
                </a:solidFill>
                <a:ea typeface="Arial" charset="0"/>
                <a:cs typeface="Arial" charset="0"/>
              </a:rPr>
              <a:t>m = m, g = g</a:t>
            </a:r>
          </a:p>
          <a:p>
            <a:endParaRPr lang="en-US" sz="2000" dirty="0">
              <a:solidFill>
                <a:schemeClr val="accent1"/>
              </a:solidFill>
              <a:ea typeface="Arial" charset="0"/>
              <a:cs typeface="Arial" charset="0"/>
            </a:endParaRPr>
          </a:p>
        </p:txBody>
      </p:sp>
      <p:cxnSp>
        <p:nvCxnSpPr>
          <p:cNvPr id="37" name="Straight Connector 36"/>
          <p:cNvCxnSpPr/>
          <p:nvPr/>
        </p:nvCxnSpPr>
        <p:spPr>
          <a:xfrm rot="10800000" flipV="1">
            <a:off x="2895600" y="1676401"/>
            <a:ext cx="76202" cy="1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rot="10800000" flipV="1">
            <a:off x="3657598" y="1676400"/>
            <a:ext cx="76202" cy="1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stCxn id="14" idx="0"/>
            <a:endCxn id="14" idx="0"/>
          </p:cNvCxnSpPr>
          <p:nvPr/>
        </p:nvCxnSpPr>
        <p:spPr>
          <a:xfrm>
            <a:off x="10319302" y="2725096"/>
            <a:ext cx="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77400" y="3124200"/>
            <a:ext cx="2440449" cy="3660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8743950" y="3352800"/>
            <a:ext cx="702436" cy="369332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chemeClr val="bg1"/>
                </a:solidFill>
                <a:latin typeface="Calibri" panose="020F0502020204030204" pitchFamily="34" charset="0"/>
              </a:rPr>
              <a:t>AEgIS</a:t>
            </a:r>
            <a:endParaRPr lang="en-GB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5630" y="992374"/>
            <a:ext cx="2810756" cy="203678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004804" y="2173513"/>
            <a:ext cx="5298016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6 experiments:</a:t>
            </a:r>
          </a:p>
          <a:p>
            <a:endParaRPr lang="en-US" sz="1000" b="1" i="1" dirty="0">
              <a:solidFill>
                <a:schemeClr val="accent1"/>
              </a:solidFill>
              <a:latin typeface="Helvetica" charset="0"/>
              <a:ea typeface="Helvetica" charset="0"/>
              <a:cs typeface="Helvetica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b="1" dirty="0">
                <a:solidFill>
                  <a:srgbClr val="99CCFF"/>
                </a:solidFill>
                <a:latin typeface="Helvetica" charset="0"/>
                <a:ea typeface="Helvetica" charset="0"/>
                <a:cs typeface="Helvetica" charset="0"/>
              </a:rPr>
              <a:t>ASACUSA</a:t>
            </a:r>
            <a:r>
              <a:rPr lang="en-US" b="1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spectroscopy of exotic atoms </a:t>
            </a:r>
          </a:p>
          <a:p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      (</a:t>
            </a:r>
            <a:r>
              <a:rPr lang="en-US" dirty="0" err="1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antiprotonic</a:t>
            </a:r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Helium),  and nuclear </a:t>
            </a:r>
          </a:p>
          <a:p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      collision cross section</a:t>
            </a:r>
          </a:p>
          <a:p>
            <a:pPr marL="285750" indent="-285750">
              <a:buFont typeface="Arial" charset="0"/>
              <a:buChar char="•"/>
            </a:pPr>
            <a:r>
              <a:rPr lang="en-US" b="1" dirty="0">
                <a:solidFill>
                  <a:srgbClr val="99CCFF"/>
                </a:solidFill>
                <a:latin typeface="Helvetica" charset="0"/>
                <a:ea typeface="Helvetica" charset="0"/>
                <a:cs typeface="Helvetica" charset="0"/>
              </a:rPr>
              <a:t>BASE</a:t>
            </a:r>
            <a:r>
              <a:rPr lang="en-US" b="1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magnetic moment of the antiproton</a:t>
            </a:r>
          </a:p>
          <a:p>
            <a:pPr marL="285750" indent="-285750">
              <a:buFont typeface="Arial" charset="0"/>
              <a:buChar char="•"/>
            </a:pPr>
            <a:r>
              <a:rPr lang="en-US" b="1" dirty="0">
                <a:solidFill>
                  <a:srgbClr val="99CCFF"/>
                </a:solidFill>
                <a:latin typeface="Helvetica" charset="0"/>
                <a:ea typeface="Helvetica" charset="0"/>
                <a:cs typeface="Helvetica" charset="0"/>
              </a:rPr>
              <a:t>ALPHA/ALPHA-g</a:t>
            </a:r>
            <a:r>
              <a:rPr lang="en-US" b="1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spectroscopy and gravity</a:t>
            </a:r>
          </a:p>
          <a:p>
            <a:pPr marL="285750" indent="-285750">
              <a:buFont typeface="Arial" charset="0"/>
              <a:buChar char="•"/>
            </a:pPr>
            <a:r>
              <a:rPr lang="en-US" b="1" dirty="0" err="1">
                <a:solidFill>
                  <a:srgbClr val="99CCFF"/>
                </a:solidFill>
                <a:latin typeface="Helvetica" charset="0"/>
                <a:ea typeface="Helvetica" charset="0"/>
                <a:cs typeface="Helvetica" charset="0"/>
              </a:rPr>
              <a:t>AEgIS</a:t>
            </a:r>
            <a:r>
              <a:rPr lang="en-US" b="1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spectroscopy, antimatter gravity </a:t>
            </a:r>
          </a:p>
          <a:p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     experiment</a:t>
            </a:r>
          </a:p>
          <a:p>
            <a:pPr marL="285750" indent="-285750">
              <a:buFont typeface="Arial" charset="0"/>
              <a:buChar char="•"/>
            </a:pPr>
            <a:r>
              <a:rPr lang="en-US" b="1" dirty="0">
                <a:solidFill>
                  <a:srgbClr val="99CCFF"/>
                </a:solidFill>
                <a:latin typeface="Helvetica" charset="0"/>
                <a:ea typeface="Helvetica" charset="0"/>
                <a:cs typeface="Helvetica" charset="0"/>
              </a:rPr>
              <a:t>GBAR</a:t>
            </a:r>
            <a:r>
              <a:rPr lang="en-US" b="1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antimatter gravity experiment</a:t>
            </a:r>
          </a:p>
          <a:p>
            <a:pPr marL="285750" indent="-285750">
              <a:buFont typeface="Arial" charset="0"/>
              <a:buChar char="•"/>
            </a:pPr>
            <a:r>
              <a:rPr lang="en-US" b="1" dirty="0">
                <a:solidFill>
                  <a:srgbClr val="99CCFF"/>
                </a:solidFill>
                <a:latin typeface="Helvetica" charset="0"/>
                <a:ea typeface="Helvetica" charset="0"/>
                <a:cs typeface="Helvetica" charset="0"/>
              </a:rPr>
              <a:t>PUMA</a:t>
            </a:r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transporting antiprotons from the AD to ISOLDE</a:t>
            </a:r>
            <a:endParaRPr lang="en-US" dirty="0">
              <a:solidFill>
                <a:srgbClr val="FF0000"/>
              </a:solidFill>
              <a:latin typeface="Helvetica" charset="0"/>
              <a:ea typeface="Helvetica" charset="0"/>
              <a:cs typeface="Helvetica" charset="0"/>
            </a:endParaRPr>
          </a:p>
          <a:p>
            <a:endParaRPr lang="en-US" dirty="0">
              <a:solidFill>
                <a:schemeClr val="accent1"/>
              </a:solidFill>
              <a:latin typeface="Helvetica" charset="0"/>
              <a:ea typeface="Helvetica" charset="0"/>
              <a:cs typeface="Helvetica" charset="0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4977538"/>
            <a:ext cx="2943459" cy="1807336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3124200"/>
            <a:ext cx="2943459" cy="175829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251460" y="3120611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ASACUSA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631576" y="6019800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ALPHA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753600" y="3168134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solidFill>
                  <a:schemeClr val="accent5"/>
                </a:solidFill>
              </a:rPr>
              <a:t>AEgIS</a:t>
            </a:r>
            <a:endParaRPr lang="en-GB" dirty="0">
              <a:solidFill>
                <a:schemeClr val="accent5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021411" y="4774025"/>
            <a:ext cx="5150789" cy="934266"/>
            <a:chOff x="1948013" y="5928873"/>
            <a:chExt cx="5150789" cy="934266"/>
          </a:xfrm>
        </p:grpSpPr>
        <p:sp>
          <p:nvSpPr>
            <p:cNvPr id="18" name="Oval 17"/>
            <p:cNvSpPr/>
            <p:nvPr/>
          </p:nvSpPr>
          <p:spPr bwMode="auto">
            <a:xfrm>
              <a:off x="1948013" y="5928873"/>
              <a:ext cx="1461937" cy="460259"/>
            </a:xfrm>
            <a:prstGeom prst="ellipse">
              <a:avLst/>
            </a:prstGeom>
            <a:noFill/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19" charset="0"/>
                <a:ea typeface="ＭＳ Ｐゴシック" pitchFamily="19" charset="-128"/>
                <a:cs typeface="ＭＳ Ｐゴシック" pitchFamily="19" charset="-128"/>
              </a:endParaRPr>
            </a:p>
          </p:txBody>
        </p:sp>
        <p:sp>
          <p:nvSpPr>
            <p:cNvPr id="23" name="Rounded Rectangle 22"/>
            <p:cNvSpPr/>
            <p:nvPr/>
          </p:nvSpPr>
          <p:spPr bwMode="auto">
            <a:xfrm>
              <a:off x="3261430" y="6336448"/>
              <a:ext cx="3837372" cy="526691"/>
            </a:xfrm>
            <a:prstGeom prst="roundRect">
              <a:avLst/>
            </a:prstGeom>
            <a:solidFill>
              <a:schemeClr val="accent5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19" charset="0"/>
                <a:ea typeface="ＭＳ Ｐゴシック" pitchFamily="19" charset="-128"/>
                <a:cs typeface="ＭＳ Ｐゴシック" pitchFamily="19" charset="-128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310585" y="6386829"/>
              <a:ext cx="378821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>
                  <a:solidFill>
                    <a:srgbClr val="FF0000"/>
                  </a:solidFill>
                </a:rPr>
                <a:t>New! Approved in March 2021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2215760" y="5952183"/>
              <a:ext cx="86433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>
                  <a:solidFill>
                    <a:srgbClr val="FF0000"/>
                  </a:solidFill>
                  <a:latin typeface="Helvetica" charset="0"/>
                  <a:ea typeface="Helvetica" charset="0"/>
                  <a:cs typeface="Helvetica" charset="0"/>
                </a:rPr>
                <a:t>PUMA</a:t>
              </a:r>
              <a:endParaRPr lang="en-US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80636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FFFF00"/>
                </a:solidFill>
              </a:rPr>
              <a:t>PS East Hall</a:t>
            </a:r>
          </a:p>
        </p:txBody>
      </p:sp>
      <p:pic>
        <p:nvPicPr>
          <p:cNvPr id="7" name="Picture 6"/>
          <p:cNvPicPr preferRelativeResize="0"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4789" y="1173893"/>
            <a:ext cx="7730528" cy="5052851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 bwMode="auto">
          <a:xfrm>
            <a:off x="8763000" y="4495800"/>
            <a:ext cx="990600" cy="990600"/>
          </a:xfrm>
          <a:prstGeom prst="ellips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67EF2183-CCC2-E64F-922F-1A91715563A0}"/>
              </a:ext>
            </a:extLst>
          </p:cNvPr>
          <p:cNvGrpSpPr/>
          <p:nvPr/>
        </p:nvGrpSpPr>
        <p:grpSpPr>
          <a:xfrm>
            <a:off x="4876800" y="5392579"/>
            <a:ext cx="838200" cy="246221"/>
            <a:chOff x="2743200" y="5638800"/>
            <a:chExt cx="1005840" cy="246221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B7B72C6-D74F-464B-AE79-BD766A04585D}"/>
                </a:ext>
              </a:extLst>
            </p:cNvPr>
            <p:cNvSpPr/>
            <p:nvPr/>
          </p:nvSpPr>
          <p:spPr bwMode="auto">
            <a:xfrm>
              <a:off x="2743200" y="5638800"/>
              <a:ext cx="914400" cy="2286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19" charset="0"/>
                <a:ea typeface="ＭＳ Ｐゴシック" pitchFamily="19" charset="-128"/>
                <a:cs typeface="ＭＳ Ｐゴシック" pitchFamily="19" charset="-128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AC76ED49-B09B-644D-95BA-9BF93C1C3D65}"/>
                </a:ext>
              </a:extLst>
            </p:cNvPr>
            <p:cNvSpPr txBox="1"/>
            <p:nvPr/>
          </p:nvSpPr>
          <p:spPr>
            <a:xfrm>
              <a:off x="2895600" y="5638800"/>
              <a:ext cx="853440" cy="246221"/>
            </a:xfrm>
            <a:prstGeom prst="rect">
              <a:avLst/>
            </a:prstGeom>
            <a:noFill/>
            <a:ln>
              <a:solidFill>
                <a:schemeClr val="accent5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000" dirty="0">
                  <a:solidFill>
                    <a:srgbClr val="D883FF"/>
                  </a:solidFill>
                </a:rPr>
                <a:t>LINAC 4</a:t>
              </a:r>
            </a:p>
          </p:txBody>
        </p:sp>
      </p:grpSp>
    </p:spTree>
  </p:cSld>
  <p:clrMapOvr>
    <a:masterClrMapping/>
  </p:clrMapOvr>
  <p:transition advClick="0" advTm="4000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057400" y="228601"/>
            <a:ext cx="7696200" cy="56356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dirty="0">
                <a:solidFill>
                  <a:srgbClr val="FFFF00"/>
                </a:solidFill>
              </a:rPr>
              <a:t>Environmental Physics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62000" y="1626295"/>
            <a:ext cx="3657600" cy="25391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dirty="0">
                <a:solidFill>
                  <a:schemeClr val="accent1"/>
                </a:solidFill>
              </a:rPr>
              <a:t>Clouds created in a large climatic chamber</a:t>
            </a:r>
          </a:p>
          <a:p>
            <a:pPr>
              <a:spcAft>
                <a:spcPts val="600"/>
              </a:spcAft>
            </a:pPr>
            <a:endParaRPr lang="en-US" dirty="0">
              <a:solidFill>
                <a:schemeClr val="accent1"/>
              </a:solidFill>
            </a:endParaRPr>
          </a:p>
          <a:p>
            <a:pPr>
              <a:spcAft>
                <a:spcPts val="600"/>
              </a:spcAft>
            </a:pPr>
            <a:r>
              <a:rPr lang="en-US" dirty="0">
                <a:solidFill>
                  <a:schemeClr val="accent1"/>
                </a:solidFill>
              </a:rPr>
              <a:t>Study influence of natural and man made aerosols on the development of clouds, cosmic rays “simulated” by PS beam, </a:t>
            </a:r>
          </a:p>
          <a:p>
            <a:pPr>
              <a:spcAft>
                <a:spcPts val="600"/>
              </a:spcAft>
            </a:pPr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1651347"/>
            <a:ext cx="5607368" cy="37338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920382" y="928817"/>
            <a:ext cx="59256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99CCFF"/>
                </a:solidFill>
              </a:rPr>
              <a:t>CLOUD </a:t>
            </a:r>
            <a:r>
              <a:rPr lang="en-US" dirty="0">
                <a:solidFill>
                  <a:srgbClr val="99CCFF"/>
                </a:solidFill>
              </a:rPr>
              <a:t>- Study effect of cosmic rays on cloud formation</a:t>
            </a:r>
          </a:p>
          <a:p>
            <a:endParaRPr lang="de-AT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87400" y="4800600"/>
            <a:ext cx="836661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en-US" dirty="0">
                <a:solidFill>
                  <a:srgbClr val="FF0000"/>
                </a:solidFill>
              </a:rPr>
              <a:t>CLOUD breakthrough: </a:t>
            </a:r>
          </a:p>
          <a:p>
            <a:pPr>
              <a:spcAft>
                <a:spcPts val="0"/>
              </a:spcAft>
            </a:pPr>
            <a:endParaRPr lang="en-US" sz="1000" dirty="0"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FF0000"/>
                </a:solidFill>
              </a:rPr>
              <a:t>Cloud formation was higher</a:t>
            </a: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FF0000"/>
                </a:solidFill>
              </a:rPr>
              <a:t>than expected in pre-industrial times and influenced by cosmic rays. </a:t>
            </a: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FF0000"/>
                </a:solidFill>
              </a:rPr>
              <a:t>Result important to reduce uncertainties in current climate model. </a:t>
            </a:r>
          </a:p>
          <a:p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99052634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 bwMode="auto">
          <a:xfrm>
            <a:off x="1981200" y="228600"/>
            <a:ext cx="82296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endParaRPr lang="en-US" sz="3200" b="1" i="1" kern="0" dirty="0">
              <a:solidFill>
                <a:srgbClr val="00009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647700" y="304800"/>
            <a:ext cx="10896600" cy="563563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Future accelerators and experiments at CERN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13" name="Content Placeholder 4"/>
          <p:cNvSpPr txBox="1">
            <a:spLocks/>
          </p:cNvSpPr>
          <p:nvPr/>
        </p:nvSpPr>
        <p:spPr bwMode="auto">
          <a:xfrm>
            <a:off x="647700" y="1066800"/>
            <a:ext cx="5714999" cy="5230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5000"/>
              <a:buFont typeface="Wingdings" charset="2"/>
              <a:buChar char="n"/>
              <a:defRPr sz="2800">
                <a:solidFill>
                  <a:schemeClr val="tx2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charset="2"/>
              <a:buChar char="n"/>
              <a:defRPr sz="2400"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 sz="2000"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9pPr>
          </a:lstStyle>
          <a:p>
            <a:pPr marL="0" indent="0">
              <a:spcAft>
                <a:spcPts val="1200"/>
              </a:spcAft>
              <a:buClr>
                <a:schemeClr val="accent1"/>
              </a:buClr>
              <a:buSzPct val="100000"/>
              <a:buNone/>
            </a:pPr>
            <a:r>
              <a:rPr lang="en-US" sz="20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LHC, and its upgrade to higher luminosity,</a:t>
            </a:r>
            <a:br>
              <a:rPr lang="en-US" sz="20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</a:br>
            <a:r>
              <a:rPr lang="en-US" sz="20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is central to CERN program for next decade(s)</a:t>
            </a:r>
            <a:br>
              <a:rPr lang="en-US" sz="2000" kern="0" dirty="0">
                <a:solidFill>
                  <a:schemeClr val="accent1"/>
                </a:solidFill>
                <a:latin typeface="Calibri" panose="020F0502020204030204" pitchFamily="34" charset="0"/>
              </a:rPr>
            </a:br>
            <a:r>
              <a:rPr lang="en-US" sz="2000" kern="0" dirty="0">
                <a:solidFill>
                  <a:schemeClr val="accent1"/>
                </a:solidFill>
                <a:latin typeface="Calibri" panose="020F0502020204030204" pitchFamily="34" charset="0"/>
              </a:rPr>
              <a:t>But need to prepare for what will come after.</a:t>
            </a:r>
          </a:p>
          <a:p>
            <a:pPr marL="0" indent="0">
              <a:spcAft>
                <a:spcPts val="1200"/>
              </a:spcAft>
              <a:buClr>
                <a:schemeClr val="accent1"/>
              </a:buClr>
              <a:buSzPct val="100000"/>
              <a:buNone/>
            </a:pPr>
            <a:r>
              <a:rPr lang="en-US" sz="2000" kern="0" dirty="0">
                <a:solidFill>
                  <a:schemeClr val="accent1"/>
                </a:solidFill>
                <a:latin typeface="Calibri" panose="020F0502020204030204" pitchFamily="34" charset="0"/>
              </a:rPr>
              <a:t>Following the Update of the European Strategy for Particle Physics in June 2020, continue with two studies: </a:t>
            </a:r>
            <a:endParaRPr lang="en-US" sz="2000" kern="0" dirty="0">
              <a:solidFill>
                <a:schemeClr val="tx2">
                  <a:lumMod val="20000"/>
                  <a:lumOff val="80000"/>
                </a:schemeClr>
              </a:solidFill>
              <a:latin typeface="Calibri" panose="020F0502020204030204" pitchFamily="34" charset="0"/>
            </a:endParaRPr>
          </a:p>
          <a:p>
            <a:pPr>
              <a:spcAft>
                <a:spcPts val="12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2000" kern="0" dirty="0">
                <a:solidFill>
                  <a:srgbClr val="FFFF00"/>
                </a:solidFill>
                <a:latin typeface="Calibri" panose="020F0502020204030204" pitchFamily="34" charset="0"/>
              </a:rPr>
              <a:t>FCC – Future Circular Collider</a:t>
            </a:r>
            <a:br>
              <a:rPr lang="en-US" sz="2000" kern="0" dirty="0">
                <a:solidFill>
                  <a:schemeClr val="accent1"/>
                </a:solidFill>
                <a:latin typeface="Calibri" panose="020F0502020204030204" pitchFamily="34" charset="0"/>
              </a:rPr>
            </a:br>
            <a:r>
              <a:rPr lang="en-US" sz="20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Feasibility study for a ~100 km circumference machine</a:t>
            </a:r>
            <a:br>
              <a:rPr lang="en-US" sz="20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</a:br>
            <a:r>
              <a:rPr lang="en-US" sz="20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Possible first stage as an </a:t>
            </a:r>
            <a:r>
              <a:rPr lang="en-US" sz="2000" kern="0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e</a:t>
            </a:r>
            <a:r>
              <a:rPr lang="en-US" sz="2000" kern="0" baseline="30000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+</a:t>
            </a:r>
            <a:r>
              <a:rPr lang="en-US" sz="2000" kern="0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e</a:t>
            </a:r>
            <a:r>
              <a:rPr lang="en-US" sz="2000" kern="0" baseline="3000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- </a:t>
            </a:r>
            <a:r>
              <a:rPr lang="en-US" sz="20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collider (90-365 GeV, Higgs factory) followed by a pp collider at &gt;100 TeV.</a:t>
            </a:r>
          </a:p>
          <a:p>
            <a:pPr>
              <a:spcAft>
                <a:spcPts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2000" kern="0" dirty="0">
                <a:solidFill>
                  <a:srgbClr val="FFFF00"/>
                </a:solidFill>
                <a:latin typeface="Calibri" panose="020F0502020204030204" pitchFamily="34" charset="0"/>
              </a:rPr>
              <a:t>Physics beyond Colliders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</a:pPr>
            <a:r>
              <a:rPr lang="en-US" sz="2000" kern="0" dirty="0">
                <a:solidFill>
                  <a:schemeClr val="accent1"/>
                </a:solidFill>
                <a:latin typeface="Calibri" panose="020F0502020204030204" pitchFamily="34" charset="0"/>
              </a:rPr>
              <a:t>       </a:t>
            </a:r>
            <a:r>
              <a:rPr lang="en-US" sz="2000" kern="0" dirty="0">
                <a:solidFill>
                  <a:srgbClr val="99CCFF"/>
                </a:solidFill>
                <a:latin typeface="Calibri" panose="020F0502020204030204" pitchFamily="34" charset="0"/>
              </a:rPr>
              <a:t>Study to explore possibilities using the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</a:pPr>
            <a:r>
              <a:rPr lang="en-US" sz="2000" kern="0" dirty="0">
                <a:solidFill>
                  <a:srgbClr val="99CCFF"/>
                </a:solidFill>
                <a:latin typeface="Calibri" panose="020F0502020204030204" pitchFamily="34" charset="0"/>
              </a:rPr>
              <a:t>       non-collider part of the CERN accelerator     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</a:pPr>
            <a:r>
              <a:rPr lang="en-US" sz="2000" kern="0" dirty="0">
                <a:solidFill>
                  <a:srgbClr val="99CCFF"/>
                </a:solidFill>
                <a:latin typeface="Calibri" panose="020F0502020204030204" pitchFamily="34" charset="0"/>
              </a:rPr>
              <a:t>       complex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2699" y="2057400"/>
            <a:ext cx="5664946" cy="373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486271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EEA57F81-F423-8644-BEA4-6567E1B995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821730"/>
            <a:ext cx="8460000" cy="5796666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 bwMode="auto">
          <a:xfrm>
            <a:off x="1676400" y="149823"/>
            <a:ext cx="87630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3200" kern="0" dirty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CERN attracts scientists from all over </a:t>
            </a:r>
            <a:r>
              <a:rPr lang="en-US" sz="3200" kern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the world </a:t>
            </a:r>
            <a:endParaRPr lang="en-US" sz="3200" kern="0" dirty="0">
              <a:solidFill>
                <a:srgbClr val="FFFF00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5486400" y="1676400"/>
            <a:ext cx="4814138" cy="461665"/>
            <a:chOff x="5410200" y="1752600"/>
            <a:chExt cx="4814138" cy="461665"/>
          </a:xfrm>
        </p:grpSpPr>
        <p:sp>
          <p:nvSpPr>
            <p:cNvPr id="8" name="Rectangle 7"/>
            <p:cNvSpPr/>
            <p:nvPr/>
          </p:nvSpPr>
          <p:spPr bwMode="auto">
            <a:xfrm>
              <a:off x="5410200" y="1752600"/>
              <a:ext cx="4814138" cy="461665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US" sz="2400">
                <a:latin typeface="Arial" pitchFamily="19" charset="0"/>
                <a:ea typeface="ＭＳ Ｐゴシック" pitchFamily="19" charset="-128"/>
                <a:cs typeface="ＭＳ Ｐゴシック" pitchFamily="19" charset="-128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638800" y="1790342"/>
              <a:ext cx="436234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srgbClr val="FF0000"/>
                  </a:solidFill>
                </a:rPr>
                <a:t>~ 12.500 Users with 116 nationalities</a:t>
              </a:r>
            </a:p>
          </p:txBody>
        </p:sp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5726" y="3276600"/>
            <a:ext cx="5740400" cy="3341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1761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 bwMode="auto">
          <a:xfrm>
            <a:off x="1162051" y="152400"/>
            <a:ext cx="10420349" cy="762000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00"/>
                </a:solidFill>
                <a:latin typeface="Helvetica"/>
              </a:rPr>
              <a:t>CERN’s mission extends beyond science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 bwMode="auto">
          <a:xfrm>
            <a:off x="3485227" y="6350850"/>
            <a:ext cx="717545" cy="303600"/>
          </a:xfrm>
        </p:spPr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6/11/24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3983" y="906464"/>
            <a:ext cx="9404034" cy="5289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9105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74904"/>
            <a:ext cx="11380810" cy="1084261"/>
          </a:xfrm>
        </p:spPr>
        <p:txBody>
          <a:bodyPr/>
          <a:lstStyle/>
          <a:p>
            <a:pPr>
              <a:defRPr/>
            </a:pPr>
            <a:r>
              <a:rPr lang="en-GB" sz="3600" i="0" u="none" strike="noStrike" cap="none" spc="0" dirty="0">
                <a:solidFill>
                  <a:srgbClr val="FFFF00"/>
                </a:solidFill>
                <a:ea typeface="+mj-ea"/>
                <a:cs typeface="+mj-cs"/>
              </a:rPr>
              <a:t>CERN technologies and know-how have a positive impact on society</a:t>
            </a:r>
            <a:endParaRPr dirty="0">
              <a:solidFill>
                <a:srgbClr val="FFFF00"/>
              </a:solidFill>
            </a:endParaRPr>
          </a:p>
        </p:txBody>
      </p:sp>
      <p:sp>
        <p:nvSpPr>
          <p:cNvPr id="15" name="Espace réservé de la date 4"/>
          <p:cNvSpPr>
            <a:spLocks noGrp="1"/>
          </p:cNvSpPr>
          <p:nvPr>
            <p:ph type="dt" sz="half" idx="4294967295"/>
          </p:nvPr>
        </p:nvSpPr>
        <p:spPr bwMode="auto">
          <a:xfrm>
            <a:off x="3485227" y="6350850"/>
            <a:ext cx="717544" cy="303600"/>
          </a:xfrm>
        </p:spPr>
        <p:txBody>
          <a:bodyPr/>
          <a:lstStyle/>
          <a:p>
            <a:pPr>
              <a:defRPr/>
            </a:pPr>
            <a:fld id="{78D986AC-3191-90F1-D5B6-21D8E7004F37}" type="datetime1">
              <a:rPr lang="en-US"/>
              <a:t>6/11/24</a:t>
            </a:fld>
            <a:endParaRPr lang="en-US"/>
          </a:p>
        </p:txBody>
      </p:sp>
      <p:sp>
        <p:nvSpPr>
          <p:cNvPr id="18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3299699" y="1934815"/>
            <a:ext cx="2853925" cy="1779051"/>
          </a:xfrm>
        </p:spPr>
        <p:txBody>
          <a:bodyPr/>
          <a:lstStyle/>
          <a:p>
            <a:pPr>
              <a:defRPr/>
            </a:pPr>
            <a:r>
              <a:rPr lang="en-GB" dirty="0"/>
              <a:t>Partnership with Lausanne Hospital and THERYQ to build innovative electron radiotherapy facility</a:t>
            </a:r>
            <a:endParaRPr dirty="0"/>
          </a:p>
        </p:txBody>
      </p:sp>
      <p:pic>
        <p:nvPicPr>
          <p:cNvPr id="19" name="Espace réservé pour une image  18"/>
          <p:cNvPicPr>
            <a:picLocks noGrp="1" noChangeAspect="1"/>
          </p:cNvPicPr>
          <p:nvPr>
            <p:ph type="pic" sz="quarter" idx="16"/>
          </p:nvPr>
        </p:nvPicPr>
        <p:blipFill>
          <a:blip r:embed="rId3"/>
          <a:stretch/>
        </p:blipFill>
        <p:spPr bwMode="auto">
          <a:xfrm>
            <a:off x="3299699" y="3713867"/>
            <a:ext cx="2853925" cy="2507196"/>
          </a:xfrm>
          <a:prstGeom prst="rect">
            <a:avLst/>
          </a:prstGeom>
        </p:spPr>
      </p:pic>
      <p:sp>
        <p:nvSpPr>
          <p:cNvPr id="20" name="Text Placeholder 7"/>
          <p:cNvSpPr>
            <a:spLocks noGrp="1"/>
          </p:cNvSpPr>
          <p:nvPr>
            <p:ph type="body" idx="20"/>
          </p:nvPr>
        </p:nvSpPr>
        <p:spPr bwMode="auto">
          <a:xfrm>
            <a:off x="209895" y="4535335"/>
            <a:ext cx="2966488" cy="1674406"/>
          </a:xfrm>
        </p:spPr>
        <p:txBody>
          <a:bodyPr/>
          <a:lstStyle/>
          <a:p>
            <a:pPr>
              <a:defRPr/>
            </a:pPr>
            <a:r>
              <a:rPr lang="en-GB" sz="2400" dirty="0"/>
              <a:t>New 3D colour</a:t>
            </a:r>
            <a:br>
              <a:rPr lang="en-GB" sz="2400" dirty="0"/>
            </a:br>
            <a:r>
              <a:rPr lang="en-GB" sz="2400" dirty="0"/>
              <a:t>human X-rays made possible by CERN Medipix3 technology</a:t>
            </a:r>
          </a:p>
        </p:txBody>
      </p:sp>
      <p:pic>
        <p:nvPicPr>
          <p:cNvPr id="21" name="Espace réservé pour une image  16"/>
          <p:cNvPicPr>
            <a:picLocks noGrp="1" noChangeAspect="1"/>
          </p:cNvPicPr>
          <p:nvPr>
            <p:ph type="pic" sz="quarter" idx="21"/>
          </p:nvPr>
        </p:nvPicPr>
        <p:blipFill>
          <a:blip r:embed="rId4"/>
          <a:stretch/>
        </p:blipFill>
        <p:spPr bwMode="auto">
          <a:xfrm>
            <a:off x="210199" y="1930200"/>
            <a:ext cx="2966186" cy="2605134"/>
          </a:xfrm>
          <a:prstGeom prst="rect">
            <a:avLst/>
          </a:prstGeom>
        </p:spPr>
      </p:pic>
      <p:sp>
        <p:nvSpPr>
          <p:cNvPr id="22" name="Text Placeholder 9"/>
          <p:cNvSpPr>
            <a:spLocks noGrp="1"/>
          </p:cNvSpPr>
          <p:nvPr>
            <p:ph type="body" idx="22"/>
          </p:nvPr>
        </p:nvSpPr>
        <p:spPr bwMode="auto">
          <a:xfrm>
            <a:off x="6250277" y="4458072"/>
            <a:ext cx="2853925" cy="1751668"/>
          </a:xfrm>
          <a:prstGeom prst="rect">
            <a:avLst/>
          </a:prstGeom>
          <a:solidFill>
            <a:schemeClr val="tx1"/>
          </a:solidFill>
        </p:spPr>
        <p:txBody>
          <a:bodyPr/>
          <a:lstStyle/>
          <a:p>
            <a:pPr>
              <a:defRPr/>
            </a:pPr>
            <a:r>
              <a:rPr lang="en-US" sz="2000" dirty="0"/>
              <a:t>CERN’s </a:t>
            </a:r>
            <a:r>
              <a:rPr lang="en-US" sz="2000" dirty="0" err="1"/>
              <a:t>Timepix</a:t>
            </a:r>
            <a:r>
              <a:rPr lang="en-US" sz="2000" dirty="0"/>
              <a:t> particle detectors </a:t>
            </a:r>
            <a:r>
              <a:rPr lang="en-GB" sz="2000" dirty="0"/>
              <a:t>used to unravel the secret of a long-lost painting by the great Renaissance master, Raphael</a:t>
            </a:r>
          </a:p>
        </p:txBody>
      </p:sp>
      <p:pic>
        <p:nvPicPr>
          <p:cNvPr id="23" name="Espace réservé pour une image  20"/>
          <p:cNvPicPr>
            <a:picLocks noGrp="1" noChangeAspect="1"/>
          </p:cNvPicPr>
          <p:nvPr>
            <p:ph type="pic" sz="quarter" idx="23"/>
          </p:nvPr>
        </p:nvPicPr>
        <p:blipFill>
          <a:blip r:embed="rId5"/>
          <a:stretch/>
        </p:blipFill>
        <p:spPr bwMode="auto">
          <a:xfrm>
            <a:off x="6250883" y="1925169"/>
            <a:ext cx="2853320" cy="2532903"/>
          </a:xfrm>
          <a:prstGeom prst="rect">
            <a:avLst/>
          </a:prstGeom>
        </p:spPr>
      </p:pic>
      <p:sp>
        <p:nvSpPr>
          <p:cNvPr id="24" name="Text Placeholder 9"/>
          <p:cNvSpPr>
            <a:spLocks/>
          </p:cNvSpPr>
          <p:nvPr/>
        </p:nvSpPr>
        <p:spPr bwMode="auto">
          <a:xfrm>
            <a:off x="9228121" y="1925168"/>
            <a:ext cx="2853925" cy="201072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vert="horz" lIns="36000" tIns="36000" rIns="36000" bIns="36000" rtlCol="0" anchor="ctr" anchorCtr="0">
            <a:noAutofit/>
          </a:bodyPr>
          <a:lstStyle>
            <a:lvl1pPr marL="0" indent="0" algn="ctr" defTabSz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defRPr sz="2100" b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None/>
              <a:defRPr sz="20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None/>
              <a:defRPr sz="18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None/>
              <a:defRPr sz="16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57200">
              <a:defRPr/>
            </a:pPr>
            <a:r>
              <a:rPr lang="en-GB" sz="2000" b="0" i="0" dirty="0">
                <a:effectLst/>
              </a:rPr>
              <a:t>Partnership with Airbus to assess the feasibility of CERN’s superconducting power transmission cables for future clean aviation</a:t>
            </a:r>
          </a:p>
          <a:p>
            <a:pPr defTabSz="457200">
              <a:spcBef>
                <a:spcPts val="0"/>
              </a:spcBef>
              <a:spcAft>
                <a:spcPts val="0"/>
              </a:spcAft>
              <a:defRPr/>
            </a:pPr>
            <a:endParaRPr lang="en-US" sz="2000" dirty="0">
              <a:ea typeface="ＭＳ Ｐゴシック"/>
            </a:endParaRPr>
          </a:p>
        </p:txBody>
      </p:sp>
      <p:pic>
        <p:nvPicPr>
          <p:cNvPr id="25" name="Picture 24" descr="A close-up of a plant&#10;&#10;Description automatically generated with low confidence">
            <a:extLst>
              <a:ext uri="{FF2B5EF4-FFF2-40B4-BE49-F238E27FC236}">
                <a16:creationId xmlns:a16="http://schemas.microsoft.com/office/drawing/2014/main" id="{748740B6-2865-D73E-0C13-B1D412551A3F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9605" t="-1" r="-1" b="6285"/>
          <a:stretch/>
        </p:blipFill>
        <p:spPr bwMode="auto">
          <a:xfrm>
            <a:off x="9228119" y="3676837"/>
            <a:ext cx="2853927" cy="2532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577898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>
            <a:spLocks noGrp="1"/>
          </p:cNvSpPr>
          <p:nvPr>
            <p:ph type="title"/>
          </p:nvPr>
        </p:nvSpPr>
        <p:spPr bwMode="auto">
          <a:xfrm>
            <a:off x="407988" y="-228600"/>
            <a:ext cx="11631612" cy="1065742"/>
          </a:xfrm>
        </p:spPr>
        <p:txBody>
          <a:bodyPr/>
          <a:lstStyle/>
          <a:p>
            <a:pPr lvl="0">
              <a:lnSpc>
                <a:spcPct val="100000"/>
              </a:lnSpc>
              <a:spcBef>
                <a:spcPts val="0"/>
              </a:spcBef>
              <a:defRPr/>
            </a:pPr>
            <a:r>
              <a:rPr lang="en-US" dirty="0">
                <a:solidFill>
                  <a:srgbClr val="FFFF00"/>
                </a:solidFill>
                <a:ea typeface="Helvetica Neue"/>
                <a:cs typeface="Helvetica Neue"/>
              </a:rPr>
              <a:t>CERN's Knowledge Transfer group can help you...</a:t>
            </a:r>
            <a:endParaRPr dirty="0">
              <a:solidFill>
                <a:srgbClr val="FFFF00"/>
              </a:solidFill>
            </a:endParaRPr>
          </a:p>
        </p:txBody>
      </p:sp>
      <p:sp>
        <p:nvSpPr>
          <p:cNvPr id="12" name="Espace réservé de la date 4"/>
          <p:cNvSpPr>
            <a:spLocks noGrp="1"/>
          </p:cNvSpPr>
          <p:nvPr>
            <p:ph type="dt" sz="half" idx="4294967295"/>
          </p:nvPr>
        </p:nvSpPr>
        <p:spPr bwMode="auto">
          <a:xfrm>
            <a:off x="3485227" y="6350850"/>
            <a:ext cx="717544" cy="3036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46504DED-5AF2-F95B-658B-7F044AFC89FF}" type="datetime1">
              <a:rPr lang="en-US"/>
              <a:t>6/11/24</a:t>
            </a:fld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1C5B86B-CEE2-7ACD-D1FF-1CC6A9EDEC20}"/>
              </a:ext>
            </a:extLst>
          </p:cNvPr>
          <p:cNvSpPr txBox="1"/>
          <p:nvPr/>
        </p:nvSpPr>
        <p:spPr bwMode="auto">
          <a:xfrm>
            <a:off x="396777" y="4489795"/>
            <a:ext cx="10968517" cy="175432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5"/>
                </a:solidFill>
                <a:latin typeface="Arial"/>
              </a:rPr>
              <a:t>I</a:t>
            </a:r>
            <a:r>
              <a:rPr lang="en-US" sz="1800" b="0" i="0" u="none" strike="noStrike" dirty="0">
                <a:solidFill>
                  <a:schemeClr val="accent5"/>
                </a:solidFill>
                <a:effectLst/>
                <a:latin typeface="Arial"/>
              </a:rPr>
              <a:t>f you have ideas on possible applications of the CERN technologies you're developing, </a:t>
            </a:r>
            <a:r>
              <a:rPr lang="en-US" dirty="0">
                <a:solidFill>
                  <a:schemeClr val="accent5"/>
                </a:solidFill>
                <a:latin typeface="Arial"/>
              </a:rPr>
              <a:t>contact</a:t>
            </a:r>
            <a:r>
              <a:rPr lang="en-US" sz="1800" b="0" i="0" u="none" strike="noStrike" dirty="0">
                <a:solidFill>
                  <a:schemeClr val="accent5"/>
                </a:solidFill>
                <a:effectLst/>
                <a:latin typeface="Arial"/>
              </a:rPr>
              <a:t> </a:t>
            </a:r>
            <a:r>
              <a:rPr lang="en-US" dirty="0">
                <a:solidFill>
                  <a:schemeClr val="accent5"/>
                </a:solidFill>
                <a:latin typeface="Arial"/>
              </a:rPr>
              <a:t>CERN’s KT group</a:t>
            </a:r>
            <a:r>
              <a:rPr lang="en-US" sz="1800" b="0" i="0" u="none" strike="noStrike" dirty="0">
                <a:solidFill>
                  <a:schemeClr val="accent5"/>
                </a:solidFill>
                <a:effectLst/>
                <a:latin typeface="Arial"/>
              </a:rPr>
              <a:t>.</a:t>
            </a:r>
            <a:r>
              <a:rPr lang="en-US" dirty="0">
                <a:solidFill>
                  <a:schemeClr val="accent5"/>
                </a:solidFill>
                <a:latin typeface="Arial"/>
              </a:rPr>
              <a:t> </a:t>
            </a:r>
            <a:endParaRPr lang="en-US" dirty="0">
              <a:solidFill>
                <a:schemeClr val="accent5"/>
              </a:solidFill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i="0" u="none" strike="noStrike" dirty="0">
                <a:solidFill>
                  <a:schemeClr val="accent5"/>
                </a:solidFill>
                <a:effectLst/>
                <a:latin typeface="Arial"/>
              </a:rPr>
              <a:t>If you are contacted by a company to access your skills/technologies, </a:t>
            </a:r>
            <a:r>
              <a:rPr lang="en-US" dirty="0">
                <a:solidFill>
                  <a:schemeClr val="accent5"/>
                </a:solidFill>
                <a:latin typeface="Arial"/>
              </a:rPr>
              <a:t>CERN’s KT group would</a:t>
            </a:r>
            <a:r>
              <a:rPr lang="en-US" sz="1800" b="0" i="0" u="none" strike="noStrike" dirty="0">
                <a:solidFill>
                  <a:schemeClr val="accent5"/>
                </a:solidFill>
                <a:effectLst/>
                <a:latin typeface="Arial"/>
              </a:rPr>
              <a:t> be happy to help you.</a:t>
            </a:r>
            <a:r>
              <a:rPr lang="en-US" dirty="0">
                <a:solidFill>
                  <a:schemeClr val="accent5"/>
                </a:solidFill>
                <a:latin typeface="Arial"/>
              </a:rPr>
              <a:t> </a:t>
            </a:r>
            <a:endParaRPr lang="en-US" dirty="0">
              <a:solidFill>
                <a:schemeClr val="accent5"/>
              </a:solidFill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i="0" u="none" strike="noStrike" dirty="0">
                <a:solidFill>
                  <a:schemeClr val="accent5"/>
                </a:solidFill>
                <a:effectLst/>
                <a:latin typeface="Arial"/>
              </a:rPr>
              <a:t>If you have a business idea and would like to launch a startup, </a:t>
            </a:r>
            <a:r>
              <a:rPr lang="en-US" dirty="0">
                <a:solidFill>
                  <a:schemeClr val="accent5"/>
                </a:solidFill>
                <a:latin typeface="Arial"/>
              </a:rPr>
              <a:t>CERN’s KT group</a:t>
            </a:r>
            <a:r>
              <a:rPr lang="en-US" sz="1800" b="0" i="0" u="none" strike="noStrike" dirty="0">
                <a:solidFill>
                  <a:schemeClr val="accent5"/>
                </a:solidFill>
                <a:effectLst/>
                <a:latin typeface="Arial"/>
              </a:rPr>
              <a:t> can guide you through the process.</a:t>
            </a:r>
            <a:endParaRPr lang="x-none" dirty="0">
              <a:solidFill>
                <a:schemeClr val="accent5"/>
              </a:solidFill>
              <a:latin typeface="Arial"/>
            </a:endParaRPr>
          </a:p>
        </p:txBody>
      </p:sp>
      <p:pic>
        <p:nvPicPr>
          <p:cNvPr id="14" name="Picture 2">
            <a:extLst>
              <a:ext uri="{FF2B5EF4-FFF2-40B4-BE49-F238E27FC236}">
                <a16:creationId xmlns:a16="http://schemas.microsoft.com/office/drawing/2014/main" id="{EF8F9F62-E434-D10E-14B4-CCC42700842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773"/>
          <a:stretch/>
        </p:blipFill>
        <p:spPr bwMode="auto">
          <a:xfrm>
            <a:off x="623392" y="1522716"/>
            <a:ext cx="4086850" cy="2896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 descr="A picture containing text, screenshot, graphics, font&#10;&#10;Description automatically generated">
            <a:extLst>
              <a:ext uri="{FF2B5EF4-FFF2-40B4-BE49-F238E27FC236}">
                <a16:creationId xmlns:a16="http://schemas.microsoft.com/office/drawing/2014/main" id="{4A894927-8551-573E-2089-46C29C63B8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05694" y="1524000"/>
            <a:ext cx="4086850" cy="2896884"/>
          </a:xfrm>
          <a:prstGeom prst="rect">
            <a:avLst/>
          </a:prstGeom>
        </p:spPr>
      </p:pic>
      <p:sp>
        <p:nvSpPr>
          <p:cNvPr id="16" name="Left-right Arrow 21">
            <a:extLst>
              <a:ext uri="{FF2B5EF4-FFF2-40B4-BE49-F238E27FC236}">
                <a16:creationId xmlns:a16="http://schemas.microsoft.com/office/drawing/2014/main" id="{0291E728-953F-A065-C88A-52C6EADD5E6B}"/>
              </a:ext>
            </a:extLst>
          </p:cNvPr>
          <p:cNvSpPr/>
          <p:nvPr/>
        </p:nvSpPr>
        <p:spPr>
          <a:xfrm>
            <a:off x="5087888" y="2564904"/>
            <a:ext cx="1440160" cy="719526"/>
          </a:xfrm>
          <a:prstGeom prst="leftRightArrow">
            <a:avLst>
              <a:gd name="adj1" fmla="val 50000"/>
              <a:gd name="adj2" fmla="val 31543"/>
            </a:avLst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13DEA469-C633-8EC1-491D-E845D9A934A8}"/>
              </a:ext>
            </a:extLst>
          </p:cNvPr>
          <p:cNvSpPr txBox="1">
            <a:spLocks/>
          </p:cNvSpPr>
          <p:nvPr/>
        </p:nvSpPr>
        <p:spPr>
          <a:xfrm>
            <a:off x="394850" y="880674"/>
            <a:ext cx="5334109" cy="719526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5000"/>
              <a:buFont typeface="Wingdings" charset="2"/>
              <a:buChar char="n"/>
              <a:defRPr sz="2800">
                <a:solidFill>
                  <a:schemeClr val="tx2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charset="2"/>
              <a:buChar char="n"/>
              <a:defRPr sz="2400"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 sz="2000"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9pPr>
          </a:lstStyle>
          <a:p>
            <a:r>
              <a:rPr lang="en-GB" sz="1800" b="1" dirty="0">
                <a:solidFill>
                  <a:srgbClr val="FFFFFF"/>
                </a:solidFill>
                <a:latin typeface="Arial"/>
              </a:rPr>
              <a:t>K</a:t>
            </a:r>
            <a:r>
              <a:rPr lang="en-US" sz="1800" dirty="0" err="1">
                <a:solidFill>
                  <a:srgbClr val="FFFFFF"/>
                </a:solidFill>
              </a:rPr>
              <a:t>nowledge</a:t>
            </a:r>
            <a:r>
              <a:rPr lang="en-US" sz="1800" dirty="0">
                <a:solidFill>
                  <a:srgbClr val="FFFFFF"/>
                </a:solidFill>
              </a:rPr>
              <a:t> transfer is carried out by CERN scientists and engineers </a:t>
            </a:r>
            <a:endParaRPr lang="x-none" sz="1800" dirty="0">
              <a:solidFill>
                <a:srgbClr val="FFFFFF"/>
              </a:solidFill>
            </a:endParaRPr>
          </a:p>
          <a:p>
            <a:endParaRPr lang="x-none" sz="1800" dirty="0">
              <a:solidFill>
                <a:srgbClr val="FFFFFF"/>
              </a:solidFill>
            </a:endParaRPr>
          </a:p>
        </p:txBody>
      </p: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8E6B3926-2833-C9B2-869E-37EC25DE8FE5}"/>
              </a:ext>
            </a:extLst>
          </p:cNvPr>
          <p:cNvSpPr txBox="1">
            <a:spLocks/>
          </p:cNvSpPr>
          <p:nvPr/>
        </p:nvSpPr>
        <p:spPr>
          <a:xfrm>
            <a:off x="5943600" y="901080"/>
            <a:ext cx="6096000" cy="108012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5000"/>
              <a:buFont typeface="Wingdings" charset="2"/>
              <a:buChar char="n"/>
              <a:defRPr sz="2800">
                <a:solidFill>
                  <a:schemeClr val="tx2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charset="2"/>
              <a:buChar char="n"/>
              <a:defRPr sz="2400"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 sz="2000"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9pPr>
          </a:lstStyle>
          <a:p>
            <a:r>
              <a:rPr lang="en-US" sz="1800" dirty="0">
                <a:solidFill>
                  <a:srgbClr val="FFFFFF"/>
                </a:solidFill>
              </a:rPr>
              <a:t>A dedicated group is available to help – CERN’s Knowledge Transfer (KT) group in the IPT department</a:t>
            </a:r>
            <a:endParaRPr lang="x-none" sz="18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929844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solidFill>
                  <a:srgbClr val="FFFF00"/>
                </a:solidFill>
              </a:rPr>
              <a:t>KT group tools for the knowledge transfer process </a:t>
            </a:r>
          </a:p>
        </p:txBody>
      </p:sp>
      <p:pic>
        <p:nvPicPr>
          <p:cNvPr id="3" name="Picture 2" descr="A picture containing screenshot, font, graphics, circle&#10;&#10;Description automatically generated">
            <a:extLst>
              <a:ext uri="{FF2B5EF4-FFF2-40B4-BE49-F238E27FC236}">
                <a16:creationId xmlns:a16="http://schemas.microsoft.com/office/drawing/2014/main" id="{72DD6047-1107-1DC8-8868-D455E78AE9E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539" t="12961" r="5263" b="14026"/>
          <a:stretch/>
        </p:blipFill>
        <p:spPr bwMode="auto">
          <a:xfrm>
            <a:off x="983432" y="1501200"/>
            <a:ext cx="9704035" cy="4442400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4" name="TextBox 9"/>
          <p:cNvSpPr/>
          <p:nvPr/>
        </p:nvSpPr>
        <p:spPr bwMode="auto">
          <a:xfrm>
            <a:off x="9829800" y="5562600"/>
            <a:ext cx="2232248" cy="533401"/>
          </a:xfrm>
          <a:prstGeom prst="rect">
            <a:avLst/>
          </a:prstGeom>
          <a:solidFill>
            <a:srgbClr val="99CCFF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0" rIns="0" bIns="0" rtlCol="0">
            <a:noAutofit/>
          </a:bodyPr>
          <a:lstStyle/>
          <a:p>
            <a:pPr>
              <a:defRPr/>
            </a:pPr>
            <a:r>
              <a:rPr lang="en-GB" sz="1600" dirty="0">
                <a:solidFill>
                  <a:schemeClr val="bg2">
                    <a:lumMod val="10000"/>
                  </a:schemeClr>
                </a:solidFill>
              </a:rPr>
              <a:t>Contact</a:t>
            </a:r>
            <a:r>
              <a:rPr lang="en-GB" sz="1600" dirty="0"/>
              <a:t>: </a:t>
            </a:r>
            <a:r>
              <a:rPr lang="en-GB" sz="1600" u="sng" dirty="0">
                <a:hlinkClick r:id="rId3" tooltip="mailto:kt@cern.ch"/>
              </a:rPr>
              <a:t>kt@cern.ch</a:t>
            </a:r>
            <a:endParaRPr lang="en-GB" sz="1600" dirty="0">
              <a:solidFill>
                <a:schemeClr val="bg2">
                  <a:lumMod val="10000"/>
                </a:schemeClr>
              </a:solidFill>
            </a:endParaRPr>
          </a:p>
          <a:p>
            <a:pPr>
              <a:defRPr/>
            </a:pPr>
            <a:r>
              <a:rPr lang="en-GB" sz="1600" dirty="0">
                <a:solidFill>
                  <a:schemeClr val="bg2">
                    <a:lumMod val="10000"/>
                  </a:schemeClr>
                </a:solidFill>
              </a:rPr>
              <a:t>Find out more</a:t>
            </a:r>
            <a:r>
              <a:rPr lang="en-GB" sz="1600" dirty="0"/>
              <a:t>: </a:t>
            </a:r>
            <a:r>
              <a:rPr lang="en-GB" sz="1600" u="sng" dirty="0">
                <a:hlinkClick r:id="rId4" tooltip="https://kt.cern/"/>
              </a:rPr>
              <a:t>kt.cern</a:t>
            </a:r>
            <a:endParaRPr lang="en-GB" sz="1600" u="sng" dirty="0"/>
          </a:p>
        </p:txBody>
      </p:sp>
    </p:spTree>
    <p:extLst>
      <p:ext uri="{BB962C8B-B14F-4D97-AF65-F5344CB8AC3E}">
        <p14:creationId xmlns:p14="http://schemas.microsoft.com/office/powerpoint/2010/main" val="260295930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0338" y="228600"/>
            <a:ext cx="7815262" cy="762000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FFFF00"/>
                </a:solidFill>
              </a:rPr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295400"/>
            <a:ext cx="9601200" cy="5029200"/>
          </a:xfrm>
        </p:spPr>
        <p:txBody>
          <a:bodyPr/>
          <a:lstStyle/>
          <a:p>
            <a:pPr marL="457200" lvl="1" indent="0">
              <a:buClr>
                <a:schemeClr val="accent1"/>
              </a:buClr>
              <a:buSzPct val="100000"/>
              <a:buNone/>
            </a:pPr>
            <a:r>
              <a:rPr lang="en-US" dirty="0">
                <a:solidFill>
                  <a:schemeClr val="accent1"/>
                </a:solidFill>
              </a:rPr>
              <a:t>The CERN scientific program is:</a:t>
            </a:r>
          </a:p>
          <a:p>
            <a:pPr marL="0" indent="0" algn="ctr">
              <a:buClr>
                <a:schemeClr val="accent1"/>
              </a:buClr>
              <a:buSzPct val="100000"/>
              <a:buNone/>
            </a:pPr>
            <a:endParaRPr lang="en-US" sz="2000" dirty="0">
              <a:solidFill>
                <a:schemeClr val="accent1"/>
              </a:solidFill>
            </a:endParaRPr>
          </a:p>
          <a:p>
            <a:pPr lvl="1">
              <a:spcAft>
                <a:spcPts val="6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Rich and diverse</a:t>
            </a:r>
          </a:p>
          <a:p>
            <a:pPr lvl="1">
              <a:spcAft>
                <a:spcPts val="6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Covers a wide range of energies from atomic physics to the highest energy frontier</a:t>
            </a:r>
          </a:p>
          <a:p>
            <a:pPr lvl="1">
              <a:spcAft>
                <a:spcPts val="6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Strong in transfer of technology, education and relevance to issues in wider society (information, health, climate, energy, …)</a:t>
            </a:r>
            <a:b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</a:br>
            <a:endParaRPr lang="en-US" dirty="0">
              <a:solidFill>
                <a:schemeClr val="accent1"/>
              </a:solidFill>
            </a:endParaRPr>
          </a:p>
          <a:p>
            <a:pPr marL="457200" lvl="1" indent="0">
              <a:spcAft>
                <a:spcPts val="600"/>
              </a:spcAft>
              <a:buClr>
                <a:schemeClr val="accent1"/>
              </a:buClr>
              <a:buSzPct val="100000"/>
              <a:buNone/>
            </a:pPr>
            <a:r>
              <a:rPr lang="en-US" dirty="0">
                <a:solidFill>
                  <a:schemeClr val="accent1"/>
                </a:solidFill>
              </a:rPr>
              <a:t>CERN’s success is built on its personnel</a:t>
            </a:r>
          </a:p>
          <a:p>
            <a:pPr marL="457200" lvl="1" indent="0">
              <a:spcAft>
                <a:spcPts val="600"/>
              </a:spcAft>
              <a:buClr>
                <a:schemeClr val="accent1"/>
              </a:buClr>
              <a:buSzPct val="100000"/>
              <a:buNone/>
            </a:pPr>
            <a:endParaRPr lang="en-US" sz="1400" dirty="0">
              <a:solidFill>
                <a:schemeClr val="accent1"/>
              </a:solidFill>
            </a:endParaRPr>
          </a:p>
          <a:p>
            <a:pPr marL="457200" lvl="1" indent="0">
              <a:spcAft>
                <a:spcPts val="600"/>
              </a:spcAft>
              <a:buClr>
                <a:schemeClr val="accent1"/>
              </a:buClr>
              <a:buSzPct val="100000"/>
              <a:buNone/>
            </a:pPr>
            <a:r>
              <a:rPr lang="en-US" dirty="0">
                <a:solidFill>
                  <a:srgbClr val="FF0000"/>
                </a:solidFill>
              </a:rPr>
              <a:t>Welcome, join the adventure! </a:t>
            </a:r>
            <a:r>
              <a:rPr lang="en-US" i="1" dirty="0" err="1">
                <a:solidFill>
                  <a:srgbClr val="FF0000"/>
                </a:solidFill>
              </a:rPr>
              <a:t>Bienvenue</a:t>
            </a:r>
            <a:r>
              <a:rPr lang="en-US" i="1" dirty="0">
                <a:solidFill>
                  <a:srgbClr val="FF0000"/>
                </a:solidFill>
              </a:rPr>
              <a:t>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2133599"/>
            <a:ext cx="4800600" cy="298812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914400"/>
            <a:ext cx="3619500" cy="36195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581400" y="5181600"/>
            <a:ext cx="48622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/>
              <a:t>Thank you for your attention !</a:t>
            </a:r>
          </a:p>
        </p:txBody>
      </p:sp>
    </p:spTree>
    <p:extLst>
      <p:ext uri="{BB962C8B-B14F-4D97-AF65-F5344CB8AC3E}">
        <p14:creationId xmlns:p14="http://schemas.microsoft.com/office/powerpoint/2010/main" val="10275042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1027"/>
          <p:cNvSpPr>
            <a:spLocks noGrp="1" noChangeArrowheads="1"/>
          </p:cNvSpPr>
          <p:nvPr>
            <p:ph type="title" idx="4294967295"/>
          </p:nvPr>
        </p:nvSpPr>
        <p:spPr>
          <a:xfrm>
            <a:off x="3702413" y="228600"/>
            <a:ext cx="6705600" cy="685800"/>
          </a:xfrm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  <p:txBody>
          <a:bodyPr anchor="ctr"/>
          <a:lstStyle/>
          <a:p>
            <a:pPr eaLnBrk="1" hangingPunct="1">
              <a:defRPr/>
            </a:pPr>
            <a:r>
              <a:rPr lang="en-GB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ea typeface="+mj-ea"/>
                <a:cs typeface="+mj-cs"/>
              </a:rPr>
              <a:t>The mission of CERN</a:t>
            </a:r>
            <a:endParaRPr lang="en-GB" dirty="0">
              <a:solidFill>
                <a:srgbClr val="FFFF00"/>
              </a:solidFill>
              <a:effectLst>
                <a:outerShdw blurRad="38100" dist="38100" dir="2700000">
                  <a:srgbClr val="000000"/>
                </a:outerShdw>
              </a:effectLst>
              <a:ea typeface="+mj-ea"/>
              <a:cs typeface="+mj-cs"/>
            </a:endParaRPr>
          </a:p>
        </p:txBody>
      </p:sp>
      <p:sp>
        <p:nvSpPr>
          <p:cNvPr id="37892" name="Rectangle 1028"/>
          <p:cNvSpPr>
            <a:spLocks noGrp="1" noChangeArrowheads="1"/>
          </p:cNvSpPr>
          <p:nvPr>
            <p:ph type="body" idx="4294967295"/>
          </p:nvPr>
        </p:nvSpPr>
        <p:spPr>
          <a:xfrm>
            <a:off x="702768" y="1524000"/>
            <a:ext cx="7206432" cy="5181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ClrTx/>
              <a:buFont typeface="Wingdings" charset="2"/>
              <a:buChar char="q"/>
              <a:defRPr/>
            </a:pPr>
            <a:r>
              <a:rPr lang="en-GB" sz="2400" dirty="0">
                <a:solidFill>
                  <a:srgbClr val="FCF933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Push back </a:t>
            </a: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the frontiers of knowledge</a:t>
            </a:r>
          </a:p>
          <a:p>
            <a:pPr eaLnBrk="1" hangingPunct="1">
              <a:lnSpc>
                <a:spcPct val="90000"/>
              </a:lnSpc>
              <a:buClrTx/>
              <a:buFont typeface="Wingdings" pitchFamily="-112" charset="2"/>
              <a:buNone/>
              <a:defRPr/>
            </a:pP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	</a:t>
            </a:r>
            <a:r>
              <a:rPr lang="en-GB" sz="1600" dirty="0">
                <a:solidFill>
                  <a:srgbClr val="FFFFFF"/>
                </a:solidFill>
              </a:rPr>
              <a:t>Studying the structure of matter on the smallest distances/highest energies… what was the matter like in the first moments of the Universe’s existence?</a:t>
            </a:r>
          </a:p>
          <a:p>
            <a:pPr eaLnBrk="1" hangingPunct="1">
              <a:lnSpc>
                <a:spcPct val="90000"/>
              </a:lnSpc>
              <a:buClrTx/>
              <a:defRPr/>
            </a:pPr>
            <a:endParaRPr lang="en-GB" sz="16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  <a:buClrTx/>
              <a:buFont typeface="Wingdings" charset="2"/>
              <a:buChar char="q"/>
              <a:defRPr/>
            </a:pPr>
            <a:r>
              <a:rPr lang="en-GB" sz="2400" dirty="0">
                <a:solidFill>
                  <a:srgbClr val="FCF933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Develop</a:t>
            </a: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 new technologies for accelerators and detectors</a:t>
            </a:r>
          </a:p>
          <a:p>
            <a:pPr eaLnBrk="1" hangingPunct="1">
              <a:lnSpc>
                <a:spcPct val="90000"/>
              </a:lnSpc>
              <a:buClrTx/>
              <a:buFont typeface="Wingdings" pitchFamily="-112" charset="2"/>
              <a:buNone/>
              <a:defRPr/>
            </a:pP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	</a:t>
            </a:r>
            <a:r>
              <a:rPr lang="en-GB" sz="16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Benefits for society: e.g. accelerator technology, detectors for medicine, the WWW and the GRID</a:t>
            </a:r>
          </a:p>
          <a:p>
            <a:pPr eaLnBrk="1" hangingPunct="1">
              <a:lnSpc>
                <a:spcPct val="90000"/>
              </a:lnSpc>
              <a:buClrTx/>
              <a:defRPr/>
            </a:pPr>
            <a:endParaRPr lang="en-GB" sz="16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  <a:buClrTx/>
              <a:buFont typeface="Wingdings" charset="2"/>
              <a:buChar char="q"/>
              <a:defRPr/>
            </a:pPr>
            <a:r>
              <a:rPr lang="en-GB" sz="2400" dirty="0">
                <a:solidFill>
                  <a:srgbClr val="FCF933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Train</a:t>
            </a: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 </a:t>
            </a:r>
            <a:r>
              <a:rPr lang="en-US" sz="2400" dirty="0">
                <a:solidFill>
                  <a:srgbClr val="FFFFFF"/>
                </a:solidFill>
              </a:rPr>
              <a:t>scientists and engineers of tomorrow</a:t>
            </a:r>
            <a:endParaRPr lang="en-GB" sz="24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  <a:buClrTx/>
              <a:defRPr/>
            </a:pPr>
            <a:endParaRPr lang="en-GB" sz="16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  <a:buClrTx/>
              <a:buFont typeface="Wingdings" charset="2"/>
              <a:buChar char="q"/>
              <a:defRPr/>
            </a:pPr>
            <a:r>
              <a:rPr lang="en-GB" sz="2400" dirty="0">
                <a:solidFill>
                  <a:srgbClr val="FCF933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Unite</a:t>
            </a: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 people from different countries </a:t>
            </a:r>
            <a:b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</a:b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and cultures</a:t>
            </a:r>
            <a:endParaRPr lang="en-GB" sz="20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ea typeface="+mn-ea"/>
              <a:cs typeface="+mn-cs"/>
            </a:endParaRPr>
          </a:p>
        </p:txBody>
      </p:sp>
      <p:pic>
        <p:nvPicPr>
          <p:cNvPr id="37894" name="Picture 1030" descr="einstein-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374188" y="990600"/>
            <a:ext cx="1217612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896" name="Picture 1032" descr="PET_Alzheimer"/>
          <p:cNvPicPr>
            <a:picLocks noChangeAspect="1" noChangeArrowheads="1"/>
          </p:cNvPicPr>
          <p:nvPr/>
        </p:nvPicPr>
        <p:blipFill rotWithShape="1">
          <a:blip r:embed="rId4"/>
          <a:srcRect l="853" b="-1647"/>
          <a:stretch/>
        </p:blipFill>
        <p:spPr bwMode="auto">
          <a:xfrm>
            <a:off x="9693000" y="2819400"/>
            <a:ext cx="18132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897" name="Picture 1033" descr="Grid_globe_V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001000" y="2819401"/>
            <a:ext cx="1600200" cy="134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905" name="Picture 1041" descr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004175" y="1219201"/>
            <a:ext cx="1265238" cy="125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grpSp>
        <p:nvGrpSpPr>
          <p:cNvPr id="2" name="Group 15"/>
          <p:cNvGrpSpPr/>
          <p:nvPr/>
        </p:nvGrpSpPr>
        <p:grpSpPr>
          <a:xfrm>
            <a:off x="1524000" y="1"/>
            <a:ext cx="1714500" cy="1304925"/>
            <a:chOff x="0" y="0"/>
            <a:chExt cx="1714500" cy="1304925"/>
          </a:xfrm>
        </p:grpSpPr>
        <p:sp>
          <p:nvSpPr>
            <p:cNvPr id="16389" name="Rectangle 3"/>
            <p:cNvSpPr>
              <a:spLocks noChangeArrowheads="1"/>
            </p:cNvSpPr>
            <p:nvPr/>
          </p:nvSpPr>
          <p:spPr bwMode="auto">
            <a:xfrm>
              <a:off x="609600" y="457200"/>
              <a:ext cx="533400" cy="381000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pic>
          <p:nvPicPr>
            <p:cNvPr id="16399" name="Picture 13" descr="Picture 21"/>
            <p:cNvPicPr>
              <a:picLocks noChangeAspect="1" noChangeArrowheads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0"/>
              <a:ext cx="1714500" cy="1304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8"/>
          <a:srcRect t="4680" b="15027"/>
          <a:stretch/>
        </p:blipFill>
        <p:spPr>
          <a:xfrm>
            <a:off x="7986936" y="5540070"/>
            <a:ext cx="2376264" cy="1273307"/>
          </a:xfrm>
          <a:prstGeom prst="rect">
            <a:avLst/>
          </a:prstGeom>
        </p:spPr>
      </p:pic>
      <p:grpSp>
        <p:nvGrpSpPr>
          <p:cNvPr id="4" name="Grouper 3"/>
          <p:cNvGrpSpPr/>
          <p:nvPr/>
        </p:nvGrpSpPr>
        <p:grpSpPr>
          <a:xfrm>
            <a:off x="8001000" y="4293097"/>
            <a:ext cx="3520800" cy="1128881"/>
            <a:chOff x="6477000" y="4293096"/>
            <a:chExt cx="3520800" cy="1128881"/>
          </a:xfrm>
        </p:grpSpPr>
        <p:pic>
          <p:nvPicPr>
            <p:cNvPr id="14" name="Picture 2" descr="ttps://cds.cern.ch/record/2138941/files/DSC_0088.jpg?subformat=icon-640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77000" y="4293096"/>
              <a:ext cx="1692000" cy="11235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6" descr="ttps://cds.cern.ch/record/2210064/files/summerstudents-5.jpg?subformat=icon-640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05800" y="4293096"/>
              <a:ext cx="1692000" cy="11288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" name="TextBox 4"/>
          <p:cNvSpPr txBox="1"/>
          <p:nvPr/>
        </p:nvSpPr>
        <p:spPr>
          <a:xfrm>
            <a:off x="6726621" y="642182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867449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7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78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7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7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78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78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7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7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789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789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2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Footer Placeholder 3"/>
          <p:cNvSpPr txBox="1">
            <a:spLocks noGrp="1"/>
          </p:cNvSpPr>
          <p:nvPr/>
        </p:nvSpPr>
        <p:spPr bwMode="auto">
          <a:xfrm>
            <a:off x="4419600" y="6400800"/>
            <a:ext cx="3429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ctr" eaLnBrk="1" hangingPunct="1"/>
            <a:r>
              <a:rPr lang="en-US" sz="1200">
                <a:solidFill>
                  <a:srgbClr val="0967A4"/>
                </a:solidFill>
                <a:latin typeface="Helvetica" pitchFamily="-112" charset="0"/>
              </a:rPr>
              <a:t>Germany and CERN | May 2009</a:t>
            </a:r>
            <a:endParaRPr lang="en-US" sz="1200">
              <a:latin typeface="Helvetica" pitchFamily="-112" charset="0"/>
            </a:endParaRPr>
          </a:p>
        </p:txBody>
      </p:sp>
      <p:sp>
        <p:nvSpPr>
          <p:cNvPr id="19461" name="Rectangle 2"/>
          <p:cNvSpPr>
            <a:spLocks noChangeArrowheads="1"/>
          </p:cNvSpPr>
          <p:nvPr/>
        </p:nvSpPr>
        <p:spPr bwMode="auto">
          <a:xfrm>
            <a:off x="1524000" y="-76200"/>
            <a:ext cx="9144000" cy="6858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9462" name="Picture 3" descr="CMB_Timeline150nt"/>
          <p:cNvPicPr>
            <a:picLocks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524000" y="609600"/>
            <a:ext cx="91440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1908813" y="2563814"/>
            <a:ext cx="1117912" cy="402291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algn="ctr" eaLnBrk="1" hangingPunct="1">
              <a:defRPr/>
            </a:pPr>
            <a:r>
              <a:rPr lang="en-GB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Big Bang</a:t>
            </a:r>
            <a:endParaRPr lang="de-DE" sz="2000">
              <a:solidFill>
                <a:schemeClr val="bg1"/>
              </a:solidFill>
            </a:endParaRPr>
          </a:p>
        </p:txBody>
      </p:sp>
      <p:sp>
        <p:nvSpPr>
          <p:cNvPr id="19464" name="Rectangle 5"/>
          <p:cNvSpPr>
            <a:spLocks noChangeArrowheads="1"/>
          </p:cNvSpPr>
          <p:nvPr/>
        </p:nvSpPr>
        <p:spPr bwMode="auto">
          <a:xfrm>
            <a:off x="1758951" y="0"/>
            <a:ext cx="6542473" cy="132562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GB" sz="4000" dirty="0">
                <a:solidFill>
                  <a:srgbClr val="FFFF00"/>
                </a:solidFill>
              </a:rPr>
              <a:t>Physics at </a:t>
            </a:r>
            <a:r>
              <a:rPr lang="en-GB" sz="4000">
                <a:solidFill>
                  <a:srgbClr val="FFFF00"/>
                </a:solidFill>
              </a:rPr>
              <a:t>CERN: </a:t>
            </a:r>
          </a:p>
          <a:p>
            <a:pPr eaLnBrk="1" hangingPunct="1"/>
            <a:r>
              <a:rPr lang="en-GB" sz="4000" dirty="0">
                <a:solidFill>
                  <a:srgbClr val="FFFF00"/>
                </a:solidFill>
              </a:rPr>
              <a:t>Understanding the Universe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3352800" y="5181601"/>
            <a:ext cx="6710363" cy="889000"/>
            <a:chOff x="1152" y="3384"/>
            <a:chExt cx="4227" cy="560"/>
          </a:xfrm>
        </p:grpSpPr>
        <p:sp>
          <p:nvSpPr>
            <p:cNvPr id="19466" name="Line 7"/>
            <p:cNvSpPr>
              <a:spLocks noChangeShapeType="1"/>
            </p:cNvSpPr>
            <p:nvPr/>
          </p:nvSpPr>
          <p:spPr bwMode="auto">
            <a:xfrm>
              <a:off x="1152" y="3702"/>
              <a:ext cx="3648" cy="0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 type="triangle" w="med" len="med"/>
            </a:ln>
          </p:spPr>
          <p:txBody>
            <a:bodyPr wrap="none" lIns="90000" tIns="46800" rIns="90000" bIns="46800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160" name="Rectangle 8"/>
            <p:cNvSpPr>
              <a:spLocks noChangeArrowheads="1"/>
            </p:cNvSpPr>
            <p:nvPr/>
          </p:nvSpPr>
          <p:spPr bwMode="auto">
            <a:xfrm>
              <a:off x="4877" y="3552"/>
              <a:ext cx="502" cy="23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defRPr/>
              </a:pPr>
              <a:r>
                <a:rPr lang="en-GB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Today</a:t>
              </a:r>
            </a:p>
          </p:txBody>
        </p:sp>
        <p:sp>
          <p:nvSpPr>
            <p:cNvPr id="49161" name="Rectangle 9"/>
            <p:cNvSpPr>
              <a:spLocks noChangeArrowheads="1"/>
            </p:cNvSpPr>
            <p:nvPr/>
          </p:nvSpPr>
          <p:spPr bwMode="auto">
            <a:xfrm>
              <a:off x="2304" y="3384"/>
              <a:ext cx="1205" cy="23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defRPr/>
              </a:pPr>
              <a:r>
                <a:rPr lang="en-GB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13.7 billion years</a:t>
              </a:r>
            </a:p>
          </p:txBody>
        </p:sp>
        <p:sp>
          <p:nvSpPr>
            <p:cNvPr id="49162" name="Rectangle 10"/>
            <p:cNvSpPr>
              <a:spLocks noChangeArrowheads="1"/>
            </p:cNvSpPr>
            <p:nvPr/>
          </p:nvSpPr>
          <p:spPr bwMode="auto">
            <a:xfrm>
              <a:off x="2600" y="3710"/>
              <a:ext cx="617" cy="23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defRPr/>
              </a:pPr>
              <a:r>
                <a:rPr lang="de-DE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10</a:t>
              </a:r>
              <a:r>
                <a:rPr lang="de-DE" baseline="300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28</a:t>
              </a:r>
              <a:r>
                <a:rPr lang="de-DE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 cm</a:t>
              </a:r>
              <a:endParaRPr lang="en-US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9470" name="Line 11"/>
            <p:cNvSpPr>
              <a:spLocks noChangeShapeType="1"/>
            </p:cNvSpPr>
            <p:nvPr/>
          </p:nvSpPr>
          <p:spPr bwMode="auto">
            <a:xfrm>
              <a:off x="1152" y="3552"/>
              <a:ext cx="0" cy="288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6" name="Rectangle 15"/>
          <p:cNvSpPr/>
          <p:nvPr/>
        </p:nvSpPr>
        <p:spPr bwMode="auto">
          <a:xfrm>
            <a:off x="-457200" y="-152400"/>
            <a:ext cx="2063750" cy="71628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A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10370650" y="0"/>
            <a:ext cx="2063750" cy="71628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A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Footer Placeholder 1"/>
          <p:cNvSpPr txBox="1">
            <a:spLocks noGrp="1"/>
          </p:cNvSpPr>
          <p:nvPr/>
        </p:nvSpPr>
        <p:spPr bwMode="auto">
          <a:xfrm>
            <a:off x="4419600" y="6400800"/>
            <a:ext cx="3429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ctr" eaLnBrk="1" hangingPunct="1"/>
            <a:r>
              <a:rPr lang="en-US" sz="1200">
                <a:solidFill>
                  <a:srgbClr val="0967A4"/>
                </a:solidFill>
                <a:latin typeface="Helvetica" pitchFamily="-112" charset="0"/>
              </a:rPr>
              <a:t>Germany and CERN | May 2009</a:t>
            </a:r>
            <a:endParaRPr lang="en-US" sz="1200">
              <a:latin typeface="Helvetica" pitchFamily="-112" charset="0"/>
            </a:endParaRPr>
          </a:p>
        </p:txBody>
      </p:sp>
      <p:sp>
        <p:nvSpPr>
          <p:cNvPr id="21509" name="Rectangle 2"/>
          <p:cNvSpPr>
            <a:spLocks noChangeArrowheads="1"/>
          </p:cNvSpPr>
          <p:nvPr/>
        </p:nvSpPr>
        <p:spPr bwMode="auto">
          <a:xfrm>
            <a:off x="1524000" y="0"/>
            <a:ext cx="9144000" cy="6858000"/>
          </a:xfrm>
          <a:prstGeom prst="rect">
            <a:avLst/>
          </a:prstGeom>
          <a:gradFill rotWithShape="0">
            <a:gsLst>
              <a:gs pos="0">
                <a:srgbClr val="1B056B"/>
              </a:gs>
              <a:gs pos="100000">
                <a:srgbClr val="2074A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" name="Group 46"/>
          <p:cNvGrpSpPr>
            <a:grpSpLocks/>
          </p:cNvGrpSpPr>
          <p:nvPr/>
        </p:nvGrpSpPr>
        <p:grpSpPr bwMode="auto">
          <a:xfrm>
            <a:off x="7467600" y="4953000"/>
            <a:ext cx="2825750" cy="1606550"/>
            <a:chOff x="3696" y="3264"/>
            <a:chExt cx="1780" cy="1012"/>
          </a:xfrm>
        </p:grpSpPr>
        <p:grpSp>
          <p:nvGrpSpPr>
            <p:cNvPr id="3" name="Group 47"/>
            <p:cNvGrpSpPr>
              <a:grpSpLocks/>
            </p:cNvGrpSpPr>
            <p:nvPr/>
          </p:nvGrpSpPr>
          <p:grpSpPr bwMode="auto">
            <a:xfrm>
              <a:off x="3696" y="3264"/>
              <a:ext cx="604" cy="558"/>
              <a:chOff x="3744" y="3408"/>
              <a:chExt cx="604" cy="558"/>
            </a:xfrm>
          </p:grpSpPr>
          <p:pic>
            <p:nvPicPr>
              <p:cNvPr id="21557" name="Picture 48"/>
              <p:cNvPicPr>
                <a:picLocks noChangeAspect="1" noChangeArrowheads="1"/>
              </p:cNvPicPr>
              <p:nvPr/>
            </p:nvPicPr>
            <p:blipFill>
              <a:blip r:embed="rId3" cstate="screen"/>
              <a:srcRect/>
              <a:stretch>
                <a:fillRect/>
              </a:stretch>
            </p:blipFill>
            <p:spPr bwMode="auto">
              <a:xfrm>
                <a:off x="3744" y="3408"/>
                <a:ext cx="604" cy="5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1558" name="Text Box 49"/>
              <p:cNvSpPr txBox="1">
                <a:spLocks noChangeArrowheads="1"/>
              </p:cNvSpPr>
              <p:nvPr/>
            </p:nvSpPr>
            <p:spPr bwMode="auto">
              <a:xfrm>
                <a:off x="3840" y="3792"/>
                <a:ext cx="417" cy="1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de-CH" sz="1200">
                    <a:solidFill>
                      <a:schemeClr val="bg1"/>
                    </a:solidFill>
                    <a:latin typeface="Tahoma" pitchFamily="-112" charset="0"/>
                  </a:rPr>
                  <a:t>Hubble</a:t>
                </a:r>
              </a:p>
            </p:txBody>
          </p:sp>
        </p:grpSp>
        <p:grpSp>
          <p:nvGrpSpPr>
            <p:cNvPr id="4" name="Group 50"/>
            <p:cNvGrpSpPr>
              <a:grpSpLocks/>
            </p:cNvGrpSpPr>
            <p:nvPr/>
          </p:nvGrpSpPr>
          <p:grpSpPr bwMode="auto">
            <a:xfrm>
              <a:off x="4927" y="3744"/>
              <a:ext cx="549" cy="486"/>
              <a:chOff x="4848" y="3792"/>
              <a:chExt cx="549" cy="486"/>
            </a:xfrm>
          </p:grpSpPr>
          <p:pic>
            <p:nvPicPr>
              <p:cNvPr id="21555" name="Picture 51" descr="Picture 2"/>
              <p:cNvPicPr>
                <a:picLocks noChangeAspect="1" noChangeArrowheads="1"/>
              </p:cNvPicPr>
              <p:nvPr/>
            </p:nvPicPr>
            <p:blipFill>
              <a:blip r:embed="rId4" cstate="screen"/>
              <a:srcRect/>
              <a:stretch>
                <a:fillRect/>
              </a:stretch>
            </p:blipFill>
            <p:spPr bwMode="auto">
              <a:xfrm>
                <a:off x="4848" y="3815"/>
                <a:ext cx="528" cy="4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9508" name="Text Box 52"/>
              <p:cNvSpPr txBox="1">
                <a:spLocks noChangeArrowheads="1"/>
              </p:cNvSpPr>
              <p:nvPr/>
            </p:nvSpPr>
            <p:spPr bwMode="auto">
              <a:xfrm>
                <a:off x="5040" y="3792"/>
                <a:ext cx="357" cy="1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>
                  <a:lnSpc>
                    <a:spcPct val="90000"/>
                  </a:lnSpc>
                  <a:defRPr/>
                </a:pPr>
                <a:r>
                  <a:rPr lang="de-CH" sz="1200">
                    <a:solidFill>
                      <a:schemeClr val="bg1"/>
                    </a:solidFill>
                    <a:latin typeface="Tahoma" pitchFamily="-112" charset="0"/>
                  </a:rPr>
                  <a:t>ALMA</a:t>
                </a:r>
                <a:endParaRPr lang="de-CH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-112" charset="0"/>
                </a:endParaRPr>
              </a:p>
            </p:txBody>
          </p:sp>
        </p:grpSp>
        <p:grpSp>
          <p:nvGrpSpPr>
            <p:cNvPr id="5" name="Group 53"/>
            <p:cNvGrpSpPr>
              <a:grpSpLocks/>
            </p:cNvGrpSpPr>
            <p:nvPr/>
          </p:nvGrpSpPr>
          <p:grpSpPr bwMode="auto">
            <a:xfrm>
              <a:off x="4320" y="3933"/>
              <a:ext cx="576" cy="343"/>
              <a:chOff x="4128" y="3933"/>
              <a:chExt cx="576" cy="343"/>
            </a:xfrm>
          </p:grpSpPr>
          <p:pic>
            <p:nvPicPr>
              <p:cNvPr id="21553" name="Picture 54" descr="Picture 3"/>
              <p:cNvPicPr>
                <a:picLocks noChangeAspect="1" noChangeArrowheads="1"/>
              </p:cNvPicPr>
              <p:nvPr/>
            </p:nvPicPr>
            <p:blipFill>
              <a:blip r:embed="rId5" cstate="screen"/>
              <a:srcRect/>
              <a:stretch>
                <a:fillRect/>
              </a:stretch>
            </p:blipFill>
            <p:spPr bwMode="auto">
              <a:xfrm>
                <a:off x="4176" y="3933"/>
                <a:ext cx="528" cy="3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1554" name="Text Box 55"/>
              <p:cNvSpPr txBox="1">
                <a:spLocks noChangeArrowheads="1"/>
              </p:cNvSpPr>
              <p:nvPr/>
            </p:nvSpPr>
            <p:spPr bwMode="auto">
              <a:xfrm>
                <a:off x="4128" y="4099"/>
                <a:ext cx="277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de-CH" sz="1200">
                    <a:solidFill>
                      <a:schemeClr val="bg1"/>
                    </a:solidFill>
                    <a:latin typeface="Tahoma" pitchFamily="-112" charset="0"/>
                  </a:rPr>
                  <a:t>VLT</a:t>
                </a:r>
              </a:p>
            </p:txBody>
          </p:sp>
        </p:grpSp>
        <p:grpSp>
          <p:nvGrpSpPr>
            <p:cNvPr id="6" name="Group 56"/>
            <p:cNvGrpSpPr>
              <a:grpSpLocks/>
            </p:cNvGrpSpPr>
            <p:nvPr/>
          </p:nvGrpSpPr>
          <p:grpSpPr bwMode="auto">
            <a:xfrm>
              <a:off x="4224" y="3600"/>
              <a:ext cx="669" cy="339"/>
              <a:chOff x="4371" y="3885"/>
              <a:chExt cx="669" cy="339"/>
            </a:xfrm>
          </p:grpSpPr>
          <p:pic>
            <p:nvPicPr>
              <p:cNvPr id="21551" name="Picture 57"/>
              <p:cNvPicPr>
                <a:picLocks noChangeAspect="1" noChangeArrowheads="1"/>
              </p:cNvPicPr>
              <p:nvPr/>
            </p:nvPicPr>
            <p:blipFill>
              <a:blip r:embed="rId6" cstate="screen"/>
              <a:srcRect/>
              <a:stretch>
                <a:fillRect/>
              </a:stretch>
            </p:blipFill>
            <p:spPr bwMode="auto">
              <a:xfrm>
                <a:off x="4371" y="3885"/>
                <a:ext cx="669" cy="3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9514" name="Text Box 58"/>
              <p:cNvSpPr txBox="1">
                <a:spLocks noChangeArrowheads="1"/>
              </p:cNvSpPr>
              <p:nvPr/>
            </p:nvSpPr>
            <p:spPr bwMode="auto">
              <a:xfrm>
                <a:off x="4371" y="3932"/>
                <a:ext cx="391" cy="1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>
                  <a:lnSpc>
                    <a:spcPct val="90000"/>
                  </a:lnSpc>
                  <a:defRPr/>
                </a:pPr>
                <a:r>
                  <a:rPr lang="de-CH" sz="1200">
                    <a:solidFill>
                      <a:schemeClr val="bg1"/>
                    </a:solidFill>
                    <a:latin typeface="Tahoma" pitchFamily="-112" charset="0"/>
                  </a:rPr>
                  <a:t>WMAP</a:t>
                </a:r>
                <a:endParaRPr lang="de-CH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-112" charset="0"/>
                </a:endParaRPr>
              </a:p>
            </p:txBody>
          </p:sp>
        </p:grpSp>
      </p:grpSp>
      <p:grpSp>
        <p:nvGrpSpPr>
          <p:cNvPr id="7" name="Group 62"/>
          <p:cNvGrpSpPr>
            <a:grpSpLocks/>
          </p:cNvGrpSpPr>
          <p:nvPr/>
        </p:nvGrpSpPr>
        <p:grpSpPr bwMode="auto">
          <a:xfrm>
            <a:off x="2589214" y="533400"/>
            <a:ext cx="7877175" cy="5137150"/>
            <a:chOff x="671" y="362"/>
            <a:chExt cx="4962" cy="3236"/>
          </a:xfrm>
        </p:grpSpPr>
        <p:pic>
          <p:nvPicPr>
            <p:cNvPr id="21528" name="Picture 62" descr="Picture 1"/>
            <p:cNvPicPr>
              <a:picLocks noChangeAspect="1" noChangeArrowheads="1"/>
            </p:cNvPicPr>
            <p:nvPr/>
          </p:nvPicPr>
          <p:blipFill>
            <a:blip r:embed="rId7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71" y="445"/>
              <a:ext cx="4657" cy="3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8" name="Group 59"/>
            <p:cNvGrpSpPr>
              <a:grpSpLocks/>
            </p:cNvGrpSpPr>
            <p:nvPr/>
          </p:nvGrpSpPr>
          <p:grpSpPr bwMode="auto">
            <a:xfrm>
              <a:off x="895" y="362"/>
              <a:ext cx="1549" cy="762"/>
              <a:chOff x="895" y="362"/>
              <a:chExt cx="1549" cy="762"/>
            </a:xfrm>
          </p:grpSpPr>
          <p:sp>
            <p:nvSpPr>
              <p:cNvPr id="21541" name="Line 67"/>
              <p:cNvSpPr>
                <a:spLocks noChangeShapeType="1"/>
              </p:cNvSpPr>
              <p:nvPr/>
            </p:nvSpPr>
            <p:spPr bwMode="auto">
              <a:xfrm rot="21300000" flipV="1">
                <a:off x="1664" y="954"/>
                <a:ext cx="139" cy="46"/>
              </a:xfrm>
              <a:prstGeom prst="line">
                <a:avLst/>
              </a:prstGeom>
              <a:noFill/>
              <a:ln w="19050">
                <a:solidFill>
                  <a:srgbClr val="C62017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42" name="Line 68"/>
              <p:cNvSpPr>
                <a:spLocks noChangeShapeType="1"/>
              </p:cNvSpPr>
              <p:nvPr/>
            </p:nvSpPr>
            <p:spPr bwMode="auto">
              <a:xfrm rot="21420000" flipV="1">
                <a:off x="895" y="554"/>
                <a:ext cx="144" cy="48"/>
              </a:xfrm>
              <a:prstGeom prst="line">
                <a:avLst/>
              </a:prstGeom>
              <a:noFill/>
              <a:ln w="19050">
                <a:solidFill>
                  <a:srgbClr val="C62017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43" name="Rectangle 72"/>
              <p:cNvSpPr>
                <a:spLocks noChangeArrowheads="1"/>
              </p:cNvSpPr>
              <p:nvPr/>
            </p:nvSpPr>
            <p:spPr bwMode="auto">
              <a:xfrm>
                <a:off x="2029" y="912"/>
                <a:ext cx="415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de-DE" sz="1600">
                    <a:solidFill>
                      <a:srgbClr val="C62017"/>
                    </a:solidFill>
                  </a:rPr>
                  <a:t>Atom</a:t>
                </a:r>
              </a:p>
            </p:txBody>
          </p:sp>
          <p:sp>
            <p:nvSpPr>
              <p:cNvPr id="21544" name="Rectangle 73"/>
              <p:cNvSpPr>
                <a:spLocks noChangeArrowheads="1"/>
              </p:cNvSpPr>
              <p:nvPr/>
            </p:nvSpPr>
            <p:spPr bwMode="auto">
              <a:xfrm>
                <a:off x="1794" y="790"/>
                <a:ext cx="493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de-DE" sz="1600">
                    <a:solidFill>
                      <a:srgbClr val="C62017"/>
                    </a:solidFill>
                  </a:rPr>
                  <a:t>Proton</a:t>
                </a:r>
              </a:p>
            </p:txBody>
          </p:sp>
          <p:sp>
            <p:nvSpPr>
              <p:cNvPr id="21545" name="Rectangle 74"/>
              <p:cNvSpPr>
                <a:spLocks noChangeArrowheads="1"/>
              </p:cNvSpPr>
              <p:nvPr/>
            </p:nvSpPr>
            <p:spPr bwMode="auto">
              <a:xfrm>
                <a:off x="973" y="362"/>
                <a:ext cx="63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de-DE" sz="1600">
                    <a:solidFill>
                      <a:srgbClr val="C62017"/>
                    </a:solidFill>
                  </a:rPr>
                  <a:t>Big Bang</a:t>
                </a:r>
              </a:p>
            </p:txBody>
          </p:sp>
          <p:sp>
            <p:nvSpPr>
              <p:cNvPr id="21546" name="Line 79"/>
              <p:cNvSpPr>
                <a:spLocks noChangeShapeType="1"/>
              </p:cNvSpPr>
              <p:nvPr/>
            </p:nvSpPr>
            <p:spPr bwMode="auto">
              <a:xfrm rot="21180000" flipV="1">
                <a:off x="1880" y="1056"/>
                <a:ext cx="139" cy="46"/>
              </a:xfrm>
              <a:prstGeom prst="line">
                <a:avLst/>
              </a:prstGeom>
              <a:noFill/>
              <a:ln w="19050">
                <a:solidFill>
                  <a:srgbClr val="C62017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9" name="Group 61"/>
            <p:cNvGrpSpPr>
              <a:grpSpLocks/>
            </p:cNvGrpSpPr>
            <p:nvPr/>
          </p:nvGrpSpPr>
          <p:grpSpPr bwMode="auto">
            <a:xfrm>
              <a:off x="2899" y="1296"/>
              <a:ext cx="2734" cy="2246"/>
              <a:chOff x="2899" y="1296"/>
              <a:chExt cx="2734" cy="2246"/>
            </a:xfrm>
          </p:grpSpPr>
          <p:sp>
            <p:nvSpPr>
              <p:cNvPr id="21531" name="Line 63"/>
              <p:cNvSpPr>
                <a:spLocks noChangeShapeType="1"/>
              </p:cNvSpPr>
              <p:nvPr/>
            </p:nvSpPr>
            <p:spPr bwMode="auto">
              <a:xfrm rot="21360000" flipV="1">
                <a:off x="4337" y="2238"/>
                <a:ext cx="240" cy="96"/>
              </a:xfrm>
              <a:prstGeom prst="line">
                <a:avLst/>
              </a:prstGeom>
              <a:noFill/>
              <a:ln w="19050">
                <a:solidFill>
                  <a:srgbClr val="2E9029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32" name="Line 64"/>
              <p:cNvSpPr>
                <a:spLocks noChangeShapeType="1"/>
              </p:cNvSpPr>
              <p:nvPr/>
            </p:nvSpPr>
            <p:spPr bwMode="auto">
              <a:xfrm flipV="1">
                <a:off x="3373" y="1764"/>
                <a:ext cx="192" cy="96"/>
              </a:xfrm>
              <a:prstGeom prst="line">
                <a:avLst/>
              </a:prstGeom>
              <a:noFill/>
              <a:ln w="19050">
                <a:solidFill>
                  <a:srgbClr val="2E9029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33" name="Line 65"/>
              <p:cNvSpPr>
                <a:spLocks noChangeShapeType="1"/>
              </p:cNvSpPr>
              <p:nvPr/>
            </p:nvSpPr>
            <p:spPr bwMode="auto">
              <a:xfrm flipV="1">
                <a:off x="2899" y="1520"/>
                <a:ext cx="192" cy="96"/>
              </a:xfrm>
              <a:prstGeom prst="line">
                <a:avLst/>
              </a:prstGeom>
              <a:noFill/>
              <a:ln w="19050">
                <a:solidFill>
                  <a:srgbClr val="2E9029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34" name="Line 69"/>
              <p:cNvSpPr>
                <a:spLocks noChangeShapeType="1"/>
              </p:cNvSpPr>
              <p:nvPr/>
            </p:nvSpPr>
            <p:spPr bwMode="auto">
              <a:xfrm>
                <a:off x="4913" y="2446"/>
                <a:ext cx="624" cy="0"/>
              </a:xfrm>
              <a:prstGeom prst="line">
                <a:avLst/>
              </a:prstGeom>
              <a:noFill/>
              <a:ln w="19050">
                <a:solidFill>
                  <a:srgbClr val="2E9029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35" name="Line 70"/>
              <p:cNvSpPr>
                <a:spLocks noChangeShapeType="1"/>
              </p:cNvSpPr>
              <p:nvPr/>
            </p:nvSpPr>
            <p:spPr bwMode="auto">
              <a:xfrm rot="5400000">
                <a:off x="4973" y="2762"/>
                <a:ext cx="624" cy="0"/>
              </a:xfrm>
              <a:prstGeom prst="line">
                <a:avLst/>
              </a:prstGeom>
              <a:noFill/>
              <a:ln w="19050">
                <a:solidFill>
                  <a:srgbClr val="2E9029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36" name="Rectangle 75"/>
              <p:cNvSpPr>
                <a:spLocks noChangeArrowheads="1"/>
              </p:cNvSpPr>
              <p:nvPr/>
            </p:nvSpPr>
            <p:spPr bwMode="auto">
              <a:xfrm>
                <a:off x="2999" y="1296"/>
                <a:ext cx="998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GB" sz="1600">
                    <a:solidFill>
                      <a:srgbClr val="2E9029"/>
                    </a:solidFill>
                  </a:rPr>
                  <a:t>Radius of Earth</a:t>
                </a:r>
                <a:endParaRPr lang="de-DE" sz="1600">
                  <a:solidFill>
                    <a:srgbClr val="2E9029"/>
                  </a:solidFill>
                </a:endParaRPr>
              </a:p>
            </p:txBody>
          </p:sp>
          <p:sp>
            <p:nvSpPr>
              <p:cNvPr id="21537" name="Rectangle 76"/>
              <p:cNvSpPr>
                <a:spLocks noChangeArrowheads="1"/>
              </p:cNvSpPr>
              <p:nvPr/>
            </p:nvSpPr>
            <p:spPr bwMode="auto">
              <a:xfrm>
                <a:off x="4443" y="2047"/>
                <a:ext cx="1190" cy="1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>
                  <a:lnSpc>
                    <a:spcPct val="80000"/>
                  </a:lnSpc>
                </a:pPr>
                <a:r>
                  <a:rPr lang="en-GB" sz="1600">
                    <a:solidFill>
                      <a:srgbClr val="2E9029"/>
                    </a:solidFill>
                  </a:rPr>
                  <a:t>Radius of Galaxies</a:t>
                </a:r>
                <a:endParaRPr lang="de-DE" sz="1600">
                  <a:solidFill>
                    <a:srgbClr val="2E9029"/>
                  </a:solidFill>
                </a:endParaRPr>
              </a:p>
            </p:txBody>
          </p:sp>
          <p:sp>
            <p:nvSpPr>
              <p:cNvPr id="21538" name="Rectangle 77"/>
              <p:cNvSpPr>
                <a:spLocks noChangeArrowheads="1"/>
              </p:cNvSpPr>
              <p:nvPr/>
            </p:nvSpPr>
            <p:spPr bwMode="auto">
              <a:xfrm>
                <a:off x="3457" y="1536"/>
                <a:ext cx="828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GB" sz="1600">
                    <a:solidFill>
                      <a:srgbClr val="2E9029"/>
                    </a:solidFill>
                  </a:rPr>
                  <a:t>Earth to Sun</a:t>
                </a:r>
              </a:p>
            </p:txBody>
          </p:sp>
          <p:sp>
            <p:nvSpPr>
              <p:cNvPr id="21539" name="Rectangle 78"/>
              <p:cNvSpPr>
                <a:spLocks noChangeArrowheads="1"/>
              </p:cNvSpPr>
              <p:nvPr/>
            </p:nvSpPr>
            <p:spPr bwMode="auto">
              <a:xfrm>
                <a:off x="4916" y="2287"/>
                <a:ext cx="621" cy="1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>
                  <a:lnSpc>
                    <a:spcPct val="80000"/>
                  </a:lnSpc>
                </a:pPr>
                <a:r>
                  <a:rPr lang="en-GB" sz="1600">
                    <a:solidFill>
                      <a:srgbClr val="2E9029"/>
                    </a:solidFill>
                  </a:rPr>
                  <a:t>Universe</a:t>
                </a:r>
              </a:p>
            </p:txBody>
          </p:sp>
          <p:sp>
            <p:nvSpPr>
              <p:cNvPr id="21540" name="Rectangle 42"/>
              <p:cNvSpPr>
                <a:spLocks noChangeArrowheads="1"/>
              </p:cNvSpPr>
              <p:nvPr/>
            </p:nvSpPr>
            <p:spPr bwMode="auto">
              <a:xfrm rot="-1857825">
                <a:off x="5136" y="3361"/>
                <a:ext cx="287" cy="1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>
                  <a:lnSpc>
                    <a:spcPct val="80000"/>
                  </a:lnSpc>
                </a:pPr>
                <a:r>
                  <a:rPr lang="de-DE" sz="1600">
                    <a:solidFill>
                      <a:srgbClr val="2E9029"/>
                    </a:solidFill>
                  </a:rPr>
                  <a:t>cm</a:t>
                </a:r>
              </a:p>
            </p:txBody>
          </p:sp>
        </p:grpSp>
      </p:grpSp>
      <p:pic>
        <p:nvPicPr>
          <p:cNvPr id="28694" name="Picture 22" descr="sriimg20040301_4754942_0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8458200" y="1189039"/>
            <a:ext cx="1905000" cy="1398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</p:pic>
      <p:grpSp>
        <p:nvGrpSpPr>
          <p:cNvPr id="10" name="Group 51"/>
          <p:cNvGrpSpPr>
            <a:grpSpLocks/>
          </p:cNvGrpSpPr>
          <p:nvPr/>
        </p:nvGrpSpPr>
        <p:grpSpPr bwMode="auto">
          <a:xfrm>
            <a:off x="1752600" y="4832350"/>
            <a:ext cx="5638800" cy="1644650"/>
            <a:chOff x="228600" y="4832350"/>
            <a:chExt cx="5638800" cy="1644650"/>
          </a:xfrm>
        </p:grpSpPr>
        <p:sp>
          <p:nvSpPr>
            <p:cNvPr id="46" name="Rectangle 41"/>
            <p:cNvSpPr>
              <a:spLocks noChangeArrowheads="1"/>
            </p:cNvSpPr>
            <p:nvPr/>
          </p:nvSpPr>
          <p:spPr bwMode="auto">
            <a:xfrm>
              <a:off x="228600" y="5480050"/>
              <a:ext cx="5638800" cy="996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110000"/>
                </a:lnSpc>
                <a:defRPr/>
              </a:pPr>
              <a:r>
                <a:rPr lang="en-GB" dirty="0">
                  <a:solidFill>
                    <a:schemeClr val="accent1"/>
                  </a:solidFill>
                </a:rPr>
                <a:t>Study laws of physics at first moments after Big Bang</a:t>
              </a:r>
            </a:p>
            <a:p>
              <a:pPr>
                <a:lnSpc>
                  <a:spcPct val="110000"/>
                </a:lnSpc>
                <a:defRPr/>
              </a:pPr>
              <a:r>
                <a:rPr lang="en-GB" dirty="0">
                  <a:solidFill>
                    <a:schemeClr val="accent1"/>
                  </a:solidFill>
                </a:rPr>
                <a:t>Increasing symbiosis between Particle Physics,</a:t>
              </a:r>
            </a:p>
            <a:p>
              <a:pPr>
                <a:lnSpc>
                  <a:spcPct val="110000"/>
                </a:lnSpc>
                <a:buFont typeface="Monotype Sorts" pitchFamily="-112" charset="2"/>
                <a:buNone/>
                <a:defRPr/>
              </a:pPr>
              <a:r>
                <a:rPr lang="en-GB" dirty="0">
                  <a:solidFill>
                    <a:schemeClr val="accent1"/>
                  </a:solidFill>
                </a:rPr>
                <a:t>Astrophysics and Cosmology</a:t>
              </a:r>
              <a:endParaRPr lang="de-DE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1527" name="AutoShape 42"/>
            <p:cNvSpPr>
              <a:spLocks noChangeArrowheads="1"/>
            </p:cNvSpPr>
            <p:nvPr/>
          </p:nvSpPr>
          <p:spPr bwMode="auto">
            <a:xfrm rot="5400000">
              <a:off x="1058863" y="4916487"/>
              <a:ext cx="654050" cy="485775"/>
            </a:xfrm>
            <a:custGeom>
              <a:avLst/>
              <a:gdLst>
                <a:gd name="T0" fmla="*/ 2147483647 w 21600"/>
                <a:gd name="T1" fmla="*/ 0 h 21600"/>
                <a:gd name="T2" fmla="*/ 0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375 w 21600"/>
                <a:gd name="T13" fmla="*/ 5400 h 21600"/>
                <a:gd name="T14" fmla="*/ 18900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gradFill rotWithShape="0">
              <a:gsLst>
                <a:gs pos="0">
                  <a:srgbClr val="3A62AB"/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" name="Group 54"/>
          <p:cNvGrpSpPr>
            <a:grpSpLocks/>
          </p:cNvGrpSpPr>
          <p:nvPr/>
        </p:nvGrpSpPr>
        <p:grpSpPr bwMode="auto">
          <a:xfrm>
            <a:off x="1630365" y="2098675"/>
            <a:ext cx="4160843" cy="2706688"/>
            <a:chOff x="67" y="1322"/>
            <a:chExt cx="2621" cy="1705"/>
          </a:xfrm>
        </p:grpSpPr>
        <p:sp>
          <p:nvSpPr>
            <p:cNvPr id="21519" name="Line 45"/>
            <p:cNvSpPr>
              <a:spLocks noChangeShapeType="1"/>
            </p:cNvSpPr>
            <p:nvPr/>
          </p:nvSpPr>
          <p:spPr bwMode="auto">
            <a:xfrm>
              <a:off x="1500" y="1322"/>
              <a:ext cx="0" cy="144"/>
            </a:xfrm>
            <a:prstGeom prst="line">
              <a:avLst/>
            </a:prstGeom>
            <a:noFill/>
            <a:ln w="19050">
              <a:solidFill>
                <a:srgbClr val="3A62AB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20" name="Line 46"/>
            <p:cNvSpPr>
              <a:spLocks noChangeShapeType="1"/>
            </p:cNvSpPr>
            <p:nvPr/>
          </p:nvSpPr>
          <p:spPr bwMode="auto">
            <a:xfrm>
              <a:off x="692" y="1466"/>
              <a:ext cx="0" cy="336"/>
            </a:xfrm>
            <a:prstGeom prst="line">
              <a:avLst/>
            </a:prstGeom>
            <a:noFill/>
            <a:ln w="19050">
              <a:solidFill>
                <a:srgbClr val="3A62AB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21" name="Line 48"/>
            <p:cNvSpPr>
              <a:spLocks noChangeShapeType="1"/>
            </p:cNvSpPr>
            <p:nvPr/>
          </p:nvSpPr>
          <p:spPr bwMode="auto">
            <a:xfrm>
              <a:off x="684" y="1463"/>
              <a:ext cx="816" cy="0"/>
            </a:xfrm>
            <a:prstGeom prst="line">
              <a:avLst/>
            </a:prstGeom>
            <a:noFill/>
            <a:ln w="19050">
              <a:solidFill>
                <a:srgbClr val="3A62AB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21" name="Rectangle 49"/>
            <p:cNvSpPr>
              <a:spLocks noChangeArrowheads="1"/>
            </p:cNvSpPr>
            <p:nvPr/>
          </p:nvSpPr>
          <p:spPr bwMode="auto">
            <a:xfrm>
              <a:off x="67" y="2761"/>
              <a:ext cx="2621" cy="2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lnSpc>
                  <a:spcPct val="107000"/>
                </a:lnSpc>
                <a:defRPr/>
              </a:pPr>
              <a:r>
                <a:rPr lang="en-GB" dirty="0">
                  <a:solidFill>
                    <a:srgbClr val="C7EEF0"/>
                  </a:solidFill>
                </a:rPr>
                <a:t>Accelerators act as super-microscopes</a:t>
              </a:r>
              <a:endParaRPr lang="en-GB" sz="2000" dirty="0">
                <a:solidFill>
                  <a:srgbClr val="3A62AB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pic>
          <p:nvPicPr>
            <p:cNvPr id="21524" name="Picture 7" descr="interconnect"/>
            <p:cNvPicPr>
              <a:picLocks noChangeAspect="1" noChangeArrowheads="1"/>
            </p:cNvPicPr>
            <p:nvPr/>
          </p:nvPicPr>
          <p:blipFill>
            <a:blip r:embed="rId9" cstate="screen"/>
            <a:srcRect/>
            <a:stretch>
              <a:fillRect/>
            </a:stretch>
          </p:blipFill>
          <p:spPr bwMode="auto">
            <a:xfrm>
              <a:off x="144" y="1814"/>
              <a:ext cx="1488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341" name="Picture 9"/>
            <p:cNvPicPr>
              <a:picLocks noChangeAspect="1"/>
            </p:cNvPicPr>
            <p:nvPr/>
          </p:nvPicPr>
          <p:blipFill>
            <a:blip r:embed="rId10" cstate="screen"/>
            <a:srcRect/>
            <a:stretch>
              <a:fillRect/>
            </a:stretch>
          </p:blipFill>
          <p:spPr bwMode="auto">
            <a:xfrm>
              <a:off x="162" y="1326"/>
              <a:ext cx="432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63500" dist="38099" dir="2700000" algn="ctr" rotWithShape="0">
                <a:srgbClr val="000000">
                  <a:alpha val="74997"/>
                </a:srgbClr>
              </a:outerShdw>
            </a:effectLst>
          </p:spPr>
        </p:pic>
        <p:sp>
          <p:nvSpPr>
            <p:cNvPr id="21523" name="Text Box 50"/>
            <p:cNvSpPr txBox="1">
              <a:spLocks noChangeArrowheads="1"/>
            </p:cNvSpPr>
            <p:nvPr/>
          </p:nvSpPr>
          <p:spPr bwMode="auto">
            <a:xfrm>
              <a:off x="1202" y="1814"/>
              <a:ext cx="440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de-CH" sz="2000" dirty="0">
                  <a:solidFill>
                    <a:srgbClr val="C7EEF0"/>
                  </a:solidFill>
                </a:rPr>
                <a:t>LHC</a:t>
              </a:r>
            </a:p>
          </p:txBody>
        </p:sp>
      </p:grpSp>
      <p:sp>
        <p:nvSpPr>
          <p:cNvPr id="56" name="Rectangle 5"/>
          <p:cNvSpPr>
            <a:spLocks noChangeArrowheads="1"/>
          </p:cNvSpPr>
          <p:nvPr/>
        </p:nvSpPr>
        <p:spPr bwMode="auto">
          <a:xfrm>
            <a:off x="1627304" y="76200"/>
            <a:ext cx="8876446" cy="6485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GB" sz="3600" dirty="0">
                <a:solidFill>
                  <a:srgbClr val="FFFF00"/>
                </a:solidFill>
              </a:rPr>
              <a:t>From the smallest to the </a:t>
            </a:r>
            <a:r>
              <a:rPr lang="en-GB" sz="3600">
                <a:solidFill>
                  <a:srgbClr val="FFFF00"/>
                </a:solidFill>
              </a:rPr>
              <a:t>largest Structures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TheSans 6-SemiBold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2057400" y="152400"/>
            <a:ext cx="8001000" cy="563562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sz="3600" kern="0" dirty="0">
                <a:solidFill>
                  <a:srgbClr val="FFFF00"/>
                </a:solidFill>
              </a:rPr>
              <a:t>Composition of Matter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143000" y="3200400"/>
            <a:ext cx="11658600" cy="2921132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Aft>
                <a:spcPts val="600"/>
              </a:spcAft>
            </a:pPr>
            <a:r>
              <a:rPr lang="en-US" sz="2400" kern="0" dirty="0">
                <a:solidFill>
                  <a:schemeClr val="accent1"/>
                </a:solidFill>
              </a:rPr>
              <a:t>All matter built from Atoms</a:t>
            </a:r>
          </a:p>
          <a:p>
            <a:pPr>
              <a:spcAft>
                <a:spcPts val="600"/>
              </a:spcAft>
            </a:pPr>
            <a:r>
              <a:rPr lang="en-US" sz="2400" kern="0" dirty="0">
                <a:solidFill>
                  <a:schemeClr val="accent1"/>
                </a:solidFill>
              </a:rPr>
              <a:t>Atoms consist of a Nucleus and </a:t>
            </a:r>
            <a:r>
              <a:rPr lang="en-US" sz="2400" kern="0" dirty="0">
                <a:solidFill>
                  <a:srgbClr val="FF0000"/>
                </a:solidFill>
              </a:rPr>
              <a:t>Electrons</a:t>
            </a:r>
          </a:p>
          <a:p>
            <a:pPr>
              <a:spcAft>
                <a:spcPts val="600"/>
              </a:spcAft>
            </a:pPr>
            <a:r>
              <a:rPr lang="en-US" sz="2400" kern="0" dirty="0">
                <a:solidFill>
                  <a:schemeClr val="accent1"/>
                </a:solidFill>
              </a:rPr>
              <a:t>The Nucleus consists of Neutrons and Protons</a:t>
            </a:r>
          </a:p>
          <a:p>
            <a:pPr>
              <a:spcAft>
                <a:spcPts val="600"/>
              </a:spcAft>
            </a:pPr>
            <a:r>
              <a:rPr lang="en-US" sz="2400" kern="0" dirty="0">
                <a:solidFill>
                  <a:schemeClr val="accent1"/>
                </a:solidFill>
              </a:rPr>
              <a:t>Neutrons and Protons consist of </a:t>
            </a:r>
            <a:r>
              <a:rPr lang="en-US" sz="2400" kern="0" dirty="0">
                <a:solidFill>
                  <a:srgbClr val="FF0000"/>
                </a:solidFill>
              </a:rPr>
              <a:t>Up </a:t>
            </a:r>
            <a:r>
              <a:rPr lang="en-US" sz="2400" kern="0" dirty="0">
                <a:solidFill>
                  <a:schemeClr val="accent1"/>
                </a:solidFill>
              </a:rPr>
              <a:t>and</a:t>
            </a:r>
            <a:r>
              <a:rPr lang="en-US" sz="2400" kern="0" dirty="0">
                <a:solidFill>
                  <a:srgbClr val="FF0000"/>
                </a:solidFill>
              </a:rPr>
              <a:t> Down Quarks </a:t>
            </a:r>
            <a:endParaRPr lang="en-US" sz="2400" kern="0" dirty="0">
              <a:solidFill>
                <a:schemeClr val="accent1"/>
              </a:solidFill>
            </a:endParaRPr>
          </a:p>
          <a:p>
            <a:pPr marL="0" indent="0">
              <a:spcAft>
                <a:spcPts val="600"/>
              </a:spcAft>
              <a:buNone/>
            </a:pPr>
            <a:r>
              <a:rPr lang="en-US" sz="2400" kern="0" dirty="0">
                <a:solidFill>
                  <a:srgbClr val="FF0000"/>
                </a:solidFill>
              </a:rPr>
              <a:t>Fundamental Matter Particles: Electrons, Up Quarks, Down Quarks</a:t>
            </a:r>
            <a:endParaRPr lang="en-US" sz="2400" kern="0" dirty="0">
              <a:solidFill>
                <a:schemeClr val="bg1"/>
              </a:solidFill>
            </a:endParaRPr>
          </a:p>
        </p:txBody>
      </p:sp>
      <p:pic>
        <p:nvPicPr>
          <p:cNvPr id="13" name="Picture 6" descr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223830"/>
            <a:ext cx="5667375" cy="167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 descr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1219200"/>
            <a:ext cx="3505200" cy="167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259517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/>
          </p:cNvPicPr>
          <p:nvPr/>
        </p:nvPicPr>
        <p:blipFill>
          <a:blip r:embed="rId2"/>
          <a:srcRect t="6042" r="6967" b="5062"/>
          <a:stretch>
            <a:fillRect/>
          </a:stretch>
        </p:blipFill>
        <p:spPr bwMode="auto">
          <a:xfrm>
            <a:off x="1066800" y="1179668"/>
            <a:ext cx="4524928" cy="3859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752600" y="76200"/>
            <a:ext cx="8839200" cy="563562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l"/>
            <a:r>
              <a:rPr lang="en-US" sz="3600" kern="0" dirty="0">
                <a:solidFill>
                  <a:srgbClr val="FFFF00"/>
                </a:solidFill>
              </a:rPr>
              <a:t>The Standard Model of </a:t>
            </a:r>
            <a:r>
              <a:rPr lang="en-US" sz="3600" kern="0">
                <a:solidFill>
                  <a:srgbClr val="FFFF00"/>
                </a:solidFill>
              </a:rPr>
              <a:t>Particle Physics</a:t>
            </a:r>
            <a:endParaRPr lang="en-US" sz="3600" kern="0" dirty="0">
              <a:solidFill>
                <a:srgbClr val="FFFF00"/>
              </a:solidFill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6159610" y="1312530"/>
            <a:ext cx="5498990" cy="3810000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Aft>
                <a:spcPts val="600"/>
              </a:spcAft>
              <a:buNone/>
            </a:pPr>
            <a:r>
              <a:rPr lang="en-US" sz="2000" kern="0" dirty="0">
                <a:solidFill>
                  <a:srgbClr val="FF0000"/>
                </a:solidFill>
              </a:rPr>
              <a:t>Fermions</a:t>
            </a:r>
            <a:r>
              <a:rPr lang="en-US" sz="2000" kern="0" dirty="0">
                <a:solidFill>
                  <a:schemeClr val="bg1"/>
                </a:solidFill>
              </a:rPr>
              <a:t> (spin ½) quarks and leptons: the building blocks of matter</a:t>
            </a:r>
          </a:p>
          <a:p>
            <a:pPr marL="0" indent="0">
              <a:spcAft>
                <a:spcPts val="600"/>
              </a:spcAft>
              <a:buNone/>
            </a:pPr>
            <a:endParaRPr lang="en-US" sz="2000" kern="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None/>
            </a:pPr>
            <a:r>
              <a:rPr lang="en-US" sz="2000" kern="0" dirty="0">
                <a:solidFill>
                  <a:srgbClr val="FF0000"/>
                </a:solidFill>
              </a:rPr>
              <a:t>Bosons</a:t>
            </a:r>
            <a:r>
              <a:rPr lang="en-US" sz="2000" kern="0" dirty="0">
                <a:solidFill>
                  <a:schemeClr val="bg1"/>
                </a:solidFill>
              </a:rPr>
              <a:t> (integer spin) carry the forces: electromagnetic (Photon), weak force (W, Z) and strong force (Gluons)</a:t>
            </a:r>
          </a:p>
          <a:p>
            <a:pPr marL="0" indent="0">
              <a:spcAft>
                <a:spcPts val="600"/>
              </a:spcAft>
              <a:buNone/>
            </a:pPr>
            <a:br>
              <a:rPr lang="en-US" sz="2000" kern="0" dirty="0">
                <a:solidFill>
                  <a:schemeClr val="bg1"/>
                </a:solidFill>
              </a:rPr>
            </a:br>
            <a:r>
              <a:rPr lang="en-US" sz="2000" kern="0" dirty="0">
                <a:solidFill>
                  <a:srgbClr val="FF0000"/>
                </a:solidFill>
              </a:rPr>
              <a:t>Higgs Boson</a:t>
            </a:r>
            <a:r>
              <a:rPr lang="en-US" sz="2000" kern="0" dirty="0">
                <a:solidFill>
                  <a:schemeClr val="bg1"/>
                </a:solidFill>
              </a:rPr>
              <a:t> (spin 0), gives mass to particles</a:t>
            </a:r>
            <a:endParaRPr lang="en-GB" sz="2000" kern="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80160" y="5746650"/>
            <a:ext cx="7192313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kern="0" dirty="0">
                <a:solidFill>
                  <a:schemeClr val="bg1"/>
                </a:solidFill>
              </a:rPr>
              <a:t>Plus antimatter partners of each particle.</a:t>
            </a:r>
            <a:br>
              <a:rPr lang="en-US" sz="2000" kern="0" dirty="0">
                <a:solidFill>
                  <a:schemeClr val="bg1"/>
                </a:solidFill>
              </a:rPr>
            </a:br>
            <a:endParaRPr lang="en-US" sz="2000" kern="0" baseline="30000" dirty="0">
              <a:solidFill>
                <a:srgbClr val="FFFF00"/>
              </a:solidFill>
              <a:latin typeface="Symbol" panose="05050102010706020507" pitchFamily="18" charset="2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295400" y="1419228"/>
            <a:ext cx="8805759" cy="4327422"/>
            <a:chOff x="643041" y="1419228"/>
            <a:chExt cx="8805759" cy="4327422"/>
          </a:xfrm>
        </p:grpSpPr>
        <p:sp>
          <p:nvSpPr>
            <p:cNvPr id="7" name="Oval 6"/>
            <p:cNvSpPr/>
            <p:nvPr/>
          </p:nvSpPr>
          <p:spPr>
            <a:xfrm>
              <a:off x="643041" y="1419228"/>
              <a:ext cx="800469" cy="2454560"/>
            </a:xfrm>
            <a:prstGeom prst="ellipse">
              <a:avLst/>
            </a:prstGeom>
            <a:noFill/>
            <a:ln w="5715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" name="Straight Arrow Connector 7"/>
            <p:cNvCxnSpPr/>
            <p:nvPr/>
          </p:nvCxnSpPr>
          <p:spPr>
            <a:xfrm flipH="1" flipV="1">
              <a:off x="1443511" y="3026504"/>
              <a:ext cx="4423889" cy="2251820"/>
            </a:xfrm>
            <a:prstGeom prst="straightConnector1">
              <a:avLst/>
            </a:prstGeom>
            <a:ln w="57150" cmpd="sng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5867400" y="5038764"/>
              <a:ext cx="35814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solidFill>
                    <a:srgbClr val="FF0000"/>
                  </a:solidFill>
                </a:rPr>
                <a:t>Sufficient to explain the matter around us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00731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716024" y="152400"/>
            <a:ext cx="8839200" cy="563562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sz="3600" kern="0" dirty="0">
                <a:solidFill>
                  <a:srgbClr val="FFFF00"/>
                </a:solidFill>
              </a:rPr>
              <a:t>What </a:t>
            </a:r>
            <a:r>
              <a:rPr lang="en-US" sz="3600" kern="0">
                <a:solidFill>
                  <a:srgbClr val="FFFF00"/>
                </a:solidFill>
              </a:rPr>
              <a:t>is missing?</a:t>
            </a:r>
            <a:endParaRPr lang="en-US" sz="3600" kern="0" dirty="0">
              <a:solidFill>
                <a:srgbClr val="FFFF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62000" y="1090190"/>
            <a:ext cx="8153400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99CCFF"/>
                </a:solidFill>
              </a:rPr>
              <a:t>Several observations and mysteries point to the fact that the Standard Model is not the final theory:</a:t>
            </a:r>
          </a:p>
          <a:p>
            <a:endParaRPr lang="en-GB" sz="2000" dirty="0">
              <a:solidFill>
                <a:srgbClr val="99CCFF"/>
              </a:solidFill>
            </a:endParaRPr>
          </a:p>
          <a:p>
            <a:pPr marL="342900" indent="-342900">
              <a:spcAft>
                <a:spcPts val="600"/>
              </a:spcAft>
              <a:buFont typeface="Arial" charset="0"/>
              <a:buChar char="•"/>
            </a:pPr>
            <a:r>
              <a:rPr lang="en-US" sz="2000" kern="0" dirty="0">
                <a:solidFill>
                  <a:schemeClr val="bg1"/>
                </a:solidFill>
              </a:rPr>
              <a:t>Dark matter (as “seen” in Astrophysics) not explained:  need new particles? 5x more dark matter than “standard” matter.</a:t>
            </a:r>
          </a:p>
          <a:p>
            <a:pPr marL="342900" indent="-342900">
              <a:spcAft>
                <a:spcPts val="600"/>
              </a:spcAft>
              <a:buFont typeface="Arial" charset="0"/>
              <a:buChar char="•"/>
            </a:pPr>
            <a:endParaRPr lang="en-US" sz="1000" kern="0" dirty="0">
              <a:solidFill>
                <a:schemeClr val="bg1"/>
              </a:solidFill>
            </a:endParaRPr>
          </a:p>
          <a:p>
            <a:pPr marL="342900" indent="-342900">
              <a:buFont typeface="Arial" charset="0"/>
              <a:buChar char="•"/>
            </a:pPr>
            <a:r>
              <a:rPr lang="en-GB" sz="2000" dirty="0">
                <a:solidFill>
                  <a:schemeClr val="accent5"/>
                </a:solidFill>
              </a:rPr>
              <a:t>Matter Antimatter asymmetry:</a:t>
            </a:r>
            <a:r>
              <a:rPr lang="en-US" sz="2000" kern="0" dirty="0">
                <a:solidFill>
                  <a:schemeClr val="bg1"/>
                </a:solidFill>
              </a:rPr>
              <a:t> Why is the Universe made of matter, when matter and antimatter would be equally produced in the Big Bang? </a:t>
            </a:r>
          </a:p>
          <a:p>
            <a:pPr marL="342900" indent="-342900">
              <a:buFont typeface="Arial" charset="0"/>
              <a:buChar char="•"/>
            </a:pPr>
            <a:endParaRPr lang="en-US" sz="1000" kern="0" dirty="0">
              <a:solidFill>
                <a:schemeClr val="bg1"/>
              </a:solidFill>
            </a:endParaRPr>
          </a:p>
          <a:p>
            <a:pPr marL="342900" indent="-342900">
              <a:buFont typeface="Arial" charset="0"/>
              <a:buChar char="•"/>
            </a:pPr>
            <a:r>
              <a:rPr lang="en-GB" sz="2000" dirty="0">
                <a:solidFill>
                  <a:schemeClr val="accent5"/>
                </a:solidFill>
              </a:rPr>
              <a:t>Mass of the neutrinos not explained by the SM: 3 different “flavour” of neutrinos – changing flavour, hence have to have mass.</a:t>
            </a:r>
          </a:p>
          <a:p>
            <a:pPr marL="342900" indent="-342900">
              <a:buFont typeface="Arial" charset="0"/>
              <a:buChar char="•"/>
            </a:pPr>
            <a:r>
              <a:rPr lang="is-IS" sz="2000" dirty="0">
                <a:solidFill>
                  <a:schemeClr val="accent5"/>
                </a:solidFill>
              </a:rPr>
              <a:t>…</a:t>
            </a:r>
            <a:endParaRPr lang="en-GB" sz="2000" dirty="0">
              <a:solidFill>
                <a:schemeClr val="accent5"/>
              </a:solidFill>
            </a:endParaRPr>
          </a:p>
          <a:p>
            <a:endParaRPr lang="en-GB" sz="2000" dirty="0">
              <a:solidFill>
                <a:schemeClr val="accent5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GB" sz="2000" dirty="0">
                <a:solidFill>
                  <a:schemeClr val="accent5"/>
                </a:solidFill>
              </a:rPr>
              <a:t>And finally, inclusion of Gravity in the final theory.</a:t>
            </a:r>
          </a:p>
          <a:p>
            <a:pPr marL="285750" indent="-285750">
              <a:buFont typeface="Arial" charset="0"/>
              <a:buChar char="•"/>
            </a:pPr>
            <a:endParaRPr lang="en-GB" sz="2000" dirty="0">
              <a:solidFill>
                <a:schemeClr val="accent5"/>
              </a:solidFill>
            </a:endParaRPr>
          </a:p>
          <a:p>
            <a:r>
              <a:rPr lang="en-GB" sz="2000" dirty="0">
                <a:solidFill>
                  <a:srgbClr val="99CCFF"/>
                </a:solidFill>
              </a:rPr>
              <a:t>Still a lot to explore, to measure and to collect Nobel prizes!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7800" y="990600"/>
            <a:ext cx="2988046" cy="218556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7800" y="4724400"/>
            <a:ext cx="3025983" cy="17526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7800" y="2964844"/>
            <a:ext cx="2988046" cy="1759556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75518157"/>
      </p:ext>
    </p:extLst>
  </p:cSld>
  <p:clrMapOvr>
    <a:masterClrMapping/>
  </p:clrMapOvr>
</p:sld>
</file>

<file path=ppt/theme/theme1.xml><?xml version="1.0" encoding="utf-8"?>
<a:theme xmlns:a="http://schemas.openxmlformats.org/drawingml/2006/main" name="2_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12798</TotalTime>
  <Words>2407</Words>
  <Application>Microsoft Macintosh PowerPoint</Application>
  <PresentationFormat>Widescreen</PresentationFormat>
  <Paragraphs>304</Paragraphs>
  <Slides>35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8" baseType="lpstr">
      <vt:lpstr>ＭＳ Ｐゴシック</vt:lpstr>
      <vt:lpstr>Arial</vt:lpstr>
      <vt:lpstr>Calibri</vt:lpstr>
      <vt:lpstr>Helvetica</vt:lpstr>
      <vt:lpstr>Helvetica Neue</vt:lpstr>
      <vt:lpstr>Monotype Sorts</vt:lpstr>
      <vt:lpstr>Symbol</vt:lpstr>
      <vt:lpstr>Tahoma</vt:lpstr>
      <vt:lpstr>TheSans 6-SemiBold</vt:lpstr>
      <vt:lpstr>Times New Roman</vt:lpstr>
      <vt:lpstr>Times New Roman Antimatter</vt:lpstr>
      <vt:lpstr>Wingdings</vt:lpstr>
      <vt:lpstr>2_Bold Stripes</vt:lpstr>
      <vt:lpstr>PowerPoint Presentation</vt:lpstr>
      <vt:lpstr>PowerPoint Presentation</vt:lpstr>
      <vt:lpstr>PowerPoint Presentation</vt:lpstr>
      <vt:lpstr>The mission of CERN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CERN Accelerators</vt:lpstr>
      <vt:lpstr>PowerPoint Presentation</vt:lpstr>
      <vt:lpstr>PowerPoint Presentation</vt:lpstr>
      <vt:lpstr>PowerPoint Presentation</vt:lpstr>
      <vt:lpstr>Experiments at the LHC</vt:lpstr>
      <vt:lpstr>PowerPoint Presentation</vt:lpstr>
      <vt:lpstr>PowerPoint Presentation</vt:lpstr>
      <vt:lpstr>CERN is not only the LHC !</vt:lpstr>
      <vt:lpstr>SPS: Injector for the LHC and accelerator   for experiments in the North Area</vt:lpstr>
      <vt:lpstr>Fixed Target Physics</vt:lpstr>
      <vt:lpstr>Neutrino Platform (extension of North Area)</vt:lpstr>
      <vt:lpstr>ISOLDE and nTOF</vt:lpstr>
      <vt:lpstr>Nuclear Physics:  ISOLDE &amp; nTOF</vt:lpstr>
      <vt:lpstr>Antiproton &amp; Antihydrogen Physics</vt:lpstr>
      <vt:lpstr>Antiproton &amp; Antihydrogen Physics</vt:lpstr>
      <vt:lpstr>Antiproton &amp; Antihydrogen Physics</vt:lpstr>
      <vt:lpstr>PS East Hall</vt:lpstr>
      <vt:lpstr>Environmental Physics</vt:lpstr>
      <vt:lpstr>Future accelerators and experiments at CERN</vt:lpstr>
      <vt:lpstr>CERN’s mission extends beyond science</vt:lpstr>
      <vt:lpstr>CERN technologies and know-how have a positive impact on society</vt:lpstr>
      <vt:lpstr>CERN's Knowledge Transfer group can help you...</vt:lpstr>
      <vt:lpstr>KT group tools for the knowledge transfer process </vt:lpstr>
      <vt:lpstr>Summary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blochp</dc:creator>
  <cp:lastModifiedBy>Giovanna Lehmann Miotto</cp:lastModifiedBy>
  <cp:revision>415</cp:revision>
  <cp:lastPrinted>2011-05-16T11:08:40Z</cp:lastPrinted>
  <dcterms:created xsi:type="dcterms:W3CDTF">2014-11-24T13:35:18Z</dcterms:created>
  <dcterms:modified xsi:type="dcterms:W3CDTF">2024-06-11T09:38:04Z</dcterms:modified>
</cp:coreProperties>
</file>