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embeddings/oleObject5.bin" ContentType="application/vnd.openxmlformats-officedocument.oleObject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3" r:id="rId1"/>
  </p:sldMasterIdLst>
  <p:notesMasterIdLst>
    <p:notesMasterId r:id="rId31"/>
  </p:notesMasterIdLst>
  <p:handoutMasterIdLst>
    <p:handoutMasterId r:id="rId32"/>
  </p:handoutMasterIdLst>
  <p:sldIdLst>
    <p:sldId id="256" r:id="rId2"/>
    <p:sldId id="273" r:id="rId3"/>
    <p:sldId id="257" r:id="rId4"/>
    <p:sldId id="258" r:id="rId5"/>
    <p:sldId id="271" r:id="rId6"/>
    <p:sldId id="265" r:id="rId7"/>
    <p:sldId id="260" r:id="rId8"/>
    <p:sldId id="261" r:id="rId9"/>
    <p:sldId id="266" r:id="rId10"/>
    <p:sldId id="274" r:id="rId11"/>
    <p:sldId id="275" r:id="rId12"/>
    <p:sldId id="267" r:id="rId13"/>
    <p:sldId id="276" r:id="rId14"/>
    <p:sldId id="278" r:id="rId15"/>
    <p:sldId id="277" r:id="rId16"/>
    <p:sldId id="280" r:id="rId17"/>
    <p:sldId id="281" r:id="rId18"/>
    <p:sldId id="282" r:id="rId19"/>
    <p:sldId id="283" r:id="rId20"/>
    <p:sldId id="269" r:id="rId21"/>
    <p:sldId id="285" r:id="rId22"/>
    <p:sldId id="286" r:id="rId23"/>
    <p:sldId id="262" r:id="rId24"/>
    <p:sldId id="264" r:id="rId25"/>
    <p:sldId id="263" r:id="rId26"/>
    <p:sldId id="284" r:id="rId27"/>
    <p:sldId id="287" r:id="rId28"/>
    <p:sldId id="288" r:id="rId29"/>
    <p:sldId id="290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A86"/>
    <a:srgbClr val="97B4B8"/>
    <a:srgbClr val="F4F4F4"/>
    <a:srgbClr val="36E3BF"/>
    <a:srgbClr val="E38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vukotic:Desktop:%20diff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vukotic:Desktop:%20diff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vukotic:Desktop:%20diff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vukotic:Desktop:%20dif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86538606542969"/>
          <c:y val="0.0368715116237638"/>
          <c:w val="0.875348464392057"/>
          <c:h val="0.784550282369268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Sheet3!$B$1</c:f>
              <c:strCache>
                <c:ptCount val="1"/>
                <c:pt idx="0">
                  <c:v>CPU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Sheet3!$A$31:$A$38</c:f>
              <c:strCache>
                <c:ptCount val="8"/>
                <c:pt idx="0">
                  <c:v>8k</c:v>
                </c:pt>
                <c:pt idx="1">
                  <c:v>16k</c:v>
                </c:pt>
                <c:pt idx="2">
                  <c:v>32k</c:v>
                </c:pt>
                <c:pt idx="3">
                  <c:v>64k</c:v>
                </c:pt>
                <c:pt idx="4">
                  <c:v>128k</c:v>
                </c:pt>
                <c:pt idx="5">
                  <c:v>256k</c:v>
                </c:pt>
                <c:pt idx="6">
                  <c:v>512k</c:v>
                </c:pt>
                <c:pt idx="7">
                  <c:v>1M</c:v>
                </c:pt>
              </c:strCache>
            </c:strRef>
          </c:cat>
          <c:val>
            <c:numRef>
              <c:f>Sheet3!$B$2:$B$9</c:f>
              <c:numCache>
                <c:formatCode>General</c:formatCode>
                <c:ptCount val="8"/>
                <c:pt idx="0">
                  <c:v>174.0</c:v>
                </c:pt>
                <c:pt idx="1">
                  <c:v>106.0</c:v>
                </c:pt>
                <c:pt idx="2">
                  <c:v>60.0</c:v>
                </c:pt>
                <c:pt idx="3">
                  <c:v>32.0</c:v>
                </c:pt>
                <c:pt idx="4">
                  <c:v>16.0</c:v>
                </c:pt>
                <c:pt idx="5">
                  <c:v>8.0</c:v>
                </c:pt>
                <c:pt idx="6">
                  <c:v>4.0</c:v>
                </c:pt>
                <c:pt idx="7">
                  <c:v>2.0</c:v>
                </c:pt>
              </c:numCache>
            </c:numRef>
          </c:val>
        </c:ser>
        <c:ser>
          <c:idx val="2"/>
          <c:order val="1"/>
          <c:tx>
            <c:strRef>
              <c:f>Sheet3!$C$1</c:f>
              <c:strCache>
                <c:ptCount val="1"/>
                <c:pt idx="0">
                  <c:v>GPU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Sheet3!$A$31:$A$38</c:f>
              <c:strCache>
                <c:ptCount val="8"/>
                <c:pt idx="0">
                  <c:v>8k</c:v>
                </c:pt>
                <c:pt idx="1">
                  <c:v>16k</c:v>
                </c:pt>
                <c:pt idx="2">
                  <c:v>32k</c:v>
                </c:pt>
                <c:pt idx="3">
                  <c:v>64k</c:v>
                </c:pt>
                <c:pt idx="4">
                  <c:v>128k</c:v>
                </c:pt>
                <c:pt idx="5">
                  <c:v>256k</c:v>
                </c:pt>
                <c:pt idx="6">
                  <c:v>512k</c:v>
                </c:pt>
                <c:pt idx="7">
                  <c:v>1M</c:v>
                </c:pt>
              </c:strCache>
            </c:strRef>
          </c:cat>
          <c:val>
            <c:numRef>
              <c:f>Sheet3!$C$2:$C$9</c:f>
              <c:numCache>
                <c:formatCode>General</c:formatCode>
                <c:ptCount val="8"/>
                <c:pt idx="0">
                  <c:v>110.0</c:v>
                </c:pt>
                <c:pt idx="1">
                  <c:v>100.0</c:v>
                </c:pt>
                <c:pt idx="2">
                  <c:v>80.0</c:v>
                </c:pt>
                <c:pt idx="3">
                  <c:v>52.0</c:v>
                </c:pt>
                <c:pt idx="4">
                  <c:v>34.0</c:v>
                </c:pt>
                <c:pt idx="5">
                  <c:v>23.0</c:v>
                </c:pt>
                <c:pt idx="6">
                  <c:v>14.0</c:v>
                </c:pt>
                <c:pt idx="7">
                  <c:v>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14664"/>
        <c:axId val="145586360"/>
        <c:axId val="0"/>
      </c:bar3DChart>
      <c:catAx>
        <c:axId val="20146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problem size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5586360"/>
        <c:crosses val="autoZero"/>
        <c:auto val="1"/>
        <c:lblAlgn val="ctr"/>
        <c:lblOffset val="100"/>
        <c:noMultiLvlLbl val="0"/>
      </c:catAx>
      <c:valAx>
        <c:axId val="1455863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generations per second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146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5932024244085"/>
          <c:y val="0.184638119442055"/>
          <c:w val="0.133974167989916"/>
          <c:h val="0.22438645899189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300"/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1826474414919"/>
          <c:y val="0.0339506172839506"/>
          <c:w val="0.844514855915483"/>
          <c:h val="0.86643263342082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Sheet3!$B$30</c:f>
              <c:strCache>
                <c:ptCount val="1"/>
                <c:pt idx="0">
                  <c:v>CPU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Sheet3!$A$31:$A$38</c:f>
              <c:strCache>
                <c:ptCount val="8"/>
                <c:pt idx="0">
                  <c:v>8k</c:v>
                </c:pt>
                <c:pt idx="1">
                  <c:v>16k</c:v>
                </c:pt>
                <c:pt idx="2">
                  <c:v>32k</c:v>
                </c:pt>
                <c:pt idx="3">
                  <c:v>64k</c:v>
                </c:pt>
                <c:pt idx="4">
                  <c:v>128k</c:v>
                </c:pt>
                <c:pt idx="5">
                  <c:v>256k</c:v>
                </c:pt>
                <c:pt idx="6">
                  <c:v>512k</c:v>
                </c:pt>
                <c:pt idx="7">
                  <c:v>1M</c:v>
                </c:pt>
              </c:strCache>
            </c:strRef>
          </c:cat>
          <c:val>
            <c:numRef>
              <c:f>Sheet3!$B$31:$B$38</c:f>
              <c:numCache>
                <c:formatCode>General</c:formatCode>
                <c:ptCount val="8"/>
                <c:pt idx="0">
                  <c:v>2.850816E7</c:v>
                </c:pt>
                <c:pt idx="1">
                  <c:v>3.473408E7</c:v>
                </c:pt>
                <c:pt idx="2">
                  <c:v>3.93216E7</c:v>
                </c:pt>
                <c:pt idx="3">
                  <c:v>4.194304E7</c:v>
                </c:pt>
                <c:pt idx="4">
                  <c:v>4.194304E7</c:v>
                </c:pt>
                <c:pt idx="5">
                  <c:v>4.194304E7</c:v>
                </c:pt>
                <c:pt idx="6">
                  <c:v>4.194304E7</c:v>
                </c:pt>
                <c:pt idx="7">
                  <c:v>4.194304E7</c:v>
                </c:pt>
              </c:numCache>
            </c:numRef>
          </c:val>
        </c:ser>
        <c:ser>
          <c:idx val="1"/>
          <c:order val="1"/>
          <c:tx>
            <c:strRef>
              <c:f>Sheet3!$C$30</c:f>
              <c:strCache>
                <c:ptCount val="1"/>
                <c:pt idx="0">
                  <c:v>GPU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Sheet3!$A$31:$A$38</c:f>
              <c:strCache>
                <c:ptCount val="8"/>
                <c:pt idx="0">
                  <c:v>8k</c:v>
                </c:pt>
                <c:pt idx="1">
                  <c:v>16k</c:v>
                </c:pt>
                <c:pt idx="2">
                  <c:v>32k</c:v>
                </c:pt>
                <c:pt idx="3">
                  <c:v>64k</c:v>
                </c:pt>
                <c:pt idx="4">
                  <c:v>128k</c:v>
                </c:pt>
                <c:pt idx="5">
                  <c:v>256k</c:v>
                </c:pt>
                <c:pt idx="6">
                  <c:v>512k</c:v>
                </c:pt>
                <c:pt idx="7">
                  <c:v>1M</c:v>
                </c:pt>
              </c:strCache>
            </c:strRef>
          </c:cat>
          <c:val>
            <c:numRef>
              <c:f>Sheet3!$C$31:$C$38</c:f>
              <c:numCache>
                <c:formatCode>General</c:formatCode>
                <c:ptCount val="8"/>
                <c:pt idx="0">
                  <c:v>1.80224E7</c:v>
                </c:pt>
                <c:pt idx="1">
                  <c:v>3.2768E7</c:v>
                </c:pt>
                <c:pt idx="2">
                  <c:v>5.24288E7</c:v>
                </c:pt>
                <c:pt idx="3">
                  <c:v>6.815744E7</c:v>
                </c:pt>
                <c:pt idx="4">
                  <c:v>8.912896E7</c:v>
                </c:pt>
                <c:pt idx="5">
                  <c:v>1.2058624E8</c:v>
                </c:pt>
                <c:pt idx="6">
                  <c:v>1.4680064E8</c:v>
                </c:pt>
                <c:pt idx="7">
                  <c:v>1.6777216E8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3919480"/>
        <c:axId val="243922456"/>
        <c:axId val="0"/>
      </c:bar3DChart>
      <c:catAx>
        <c:axId val="243919480"/>
        <c:scaling>
          <c:orientation val="minMax"/>
        </c:scaling>
        <c:delete val="0"/>
        <c:axPos val="b"/>
        <c:majorTickMark val="out"/>
        <c:minorTickMark val="none"/>
        <c:tickLblPos val="nextTo"/>
        <c:crossAx val="243922456"/>
        <c:crosses val="min"/>
        <c:auto val="1"/>
        <c:lblAlgn val="ctr"/>
        <c:lblOffset val="100"/>
        <c:noMultiLvlLbl val="0"/>
      </c:catAx>
      <c:valAx>
        <c:axId val="243922456"/>
        <c:scaling>
          <c:logBase val="10.0"/>
          <c:orientation val="minMax"/>
          <c:min val="1.0E6"/>
        </c:scaling>
        <c:delete val="0"/>
        <c:axPos val="l"/>
        <c:majorGridlines/>
        <c:numFmt formatCode="0.E+00" sourceLinked="0"/>
        <c:majorTickMark val="out"/>
        <c:minorTickMark val="none"/>
        <c:tickLblPos val="nextTo"/>
        <c:crossAx val="243919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1346978762877"/>
          <c:y val="0.1108552055993"/>
          <c:w val="0.150111253216636"/>
          <c:h val="0.208136235329074"/>
        </c:manualLayout>
      </c:layout>
      <c:overlay val="0"/>
      <c:txPr>
        <a:bodyPr/>
        <a:lstStyle/>
        <a:p>
          <a:pPr>
            <a:defRPr sz="1300"/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Sheet3!$E$1</c:f>
              <c:strCache>
                <c:ptCount val="1"/>
                <c:pt idx="0">
                  <c:v>CPU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Sheet3!$D$2:$D$9</c:f>
              <c:strCache>
                <c:ptCount val="8"/>
                <c:pt idx="0">
                  <c:v>8k</c:v>
                </c:pt>
                <c:pt idx="1">
                  <c:v>16k</c:v>
                </c:pt>
                <c:pt idx="2">
                  <c:v>32k</c:v>
                </c:pt>
                <c:pt idx="3">
                  <c:v>64k</c:v>
                </c:pt>
                <c:pt idx="4">
                  <c:v>128k</c:v>
                </c:pt>
                <c:pt idx="5">
                  <c:v>256k</c:v>
                </c:pt>
                <c:pt idx="6">
                  <c:v>512k</c:v>
                </c:pt>
                <c:pt idx="7">
                  <c:v>1M</c:v>
                </c:pt>
              </c:strCache>
            </c:strRef>
          </c:cat>
          <c:val>
            <c:numRef>
              <c:f>Sheet3!$E$2:$E$9</c:f>
              <c:numCache>
                <c:formatCode>General</c:formatCode>
                <c:ptCount val="8"/>
                <c:pt idx="0">
                  <c:v>130.0</c:v>
                </c:pt>
                <c:pt idx="1">
                  <c:v>94.0</c:v>
                </c:pt>
                <c:pt idx="2">
                  <c:v>63.0</c:v>
                </c:pt>
                <c:pt idx="3">
                  <c:v>40.0</c:v>
                </c:pt>
                <c:pt idx="4">
                  <c:v>24.0</c:v>
                </c:pt>
                <c:pt idx="5">
                  <c:v>13.0</c:v>
                </c:pt>
                <c:pt idx="6">
                  <c:v>7.0</c:v>
                </c:pt>
                <c:pt idx="7">
                  <c:v>4.0</c:v>
                </c:pt>
              </c:numCache>
            </c:numRef>
          </c:val>
        </c:ser>
        <c:ser>
          <c:idx val="1"/>
          <c:order val="1"/>
          <c:tx>
            <c:strRef>
              <c:f>Sheet3!$F$1</c:f>
              <c:strCache>
                <c:ptCount val="1"/>
                <c:pt idx="0">
                  <c:v>GPU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Sheet3!$D$2:$D$9</c:f>
              <c:strCache>
                <c:ptCount val="8"/>
                <c:pt idx="0">
                  <c:v>8k</c:v>
                </c:pt>
                <c:pt idx="1">
                  <c:v>16k</c:v>
                </c:pt>
                <c:pt idx="2">
                  <c:v>32k</c:v>
                </c:pt>
                <c:pt idx="3">
                  <c:v>64k</c:v>
                </c:pt>
                <c:pt idx="4">
                  <c:v>128k</c:v>
                </c:pt>
                <c:pt idx="5">
                  <c:v>256k</c:v>
                </c:pt>
                <c:pt idx="6">
                  <c:v>512k</c:v>
                </c:pt>
                <c:pt idx="7">
                  <c:v>1M</c:v>
                </c:pt>
              </c:strCache>
            </c:strRef>
          </c:cat>
          <c:val>
            <c:numRef>
              <c:f>Sheet3!$F$2:$F$9</c:f>
              <c:numCache>
                <c:formatCode>General</c:formatCode>
                <c:ptCount val="8"/>
                <c:pt idx="0">
                  <c:v>145.0</c:v>
                </c:pt>
                <c:pt idx="1">
                  <c:v>130.0</c:v>
                </c:pt>
                <c:pt idx="2">
                  <c:v>105.0</c:v>
                </c:pt>
                <c:pt idx="3">
                  <c:v>80.0</c:v>
                </c:pt>
                <c:pt idx="4">
                  <c:v>53.0</c:v>
                </c:pt>
                <c:pt idx="5">
                  <c:v>31.0</c:v>
                </c:pt>
                <c:pt idx="6">
                  <c:v>18.0</c:v>
                </c:pt>
                <c:pt idx="7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55195960"/>
        <c:axId val="655198936"/>
        <c:axId val="0"/>
      </c:bar3DChart>
      <c:catAx>
        <c:axId val="655195960"/>
        <c:scaling>
          <c:orientation val="minMax"/>
        </c:scaling>
        <c:delete val="0"/>
        <c:axPos val="b"/>
        <c:majorTickMark val="out"/>
        <c:minorTickMark val="none"/>
        <c:tickLblPos val="nextTo"/>
        <c:crossAx val="655198936"/>
        <c:crosses val="autoZero"/>
        <c:auto val="1"/>
        <c:lblAlgn val="ctr"/>
        <c:lblOffset val="100"/>
        <c:noMultiLvlLbl val="0"/>
      </c:catAx>
      <c:valAx>
        <c:axId val="655198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5195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409576967436"/>
          <c:y val="0.151191676040495"/>
          <c:w val="0.122739673363614"/>
          <c:h val="0.15475950506186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3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829481559650404"/>
          <c:y val="0.0349206349206349"/>
          <c:w val="0.897230024082041"/>
          <c:h val="0.86261642294713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Sheet3!$E$30</c:f>
              <c:strCache>
                <c:ptCount val="1"/>
                <c:pt idx="0">
                  <c:v>CPU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Sheet3!$D$31:$D$38</c:f>
              <c:strCache>
                <c:ptCount val="8"/>
                <c:pt idx="0">
                  <c:v>8k</c:v>
                </c:pt>
                <c:pt idx="1">
                  <c:v>16k</c:v>
                </c:pt>
                <c:pt idx="2">
                  <c:v>32k</c:v>
                </c:pt>
                <c:pt idx="3">
                  <c:v>64k</c:v>
                </c:pt>
                <c:pt idx="4">
                  <c:v>128k</c:v>
                </c:pt>
                <c:pt idx="5">
                  <c:v>256k</c:v>
                </c:pt>
                <c:pt idx="6">
                  <c:v>512k</c:v>
                </c:pt>
                <c:pt idx="7">
                  <c:v>1M</c:v>
                </c:pt>
              </c:strCache>
            </c:strRef>
          </c:cat>
          <c:val>
            <c:numRef>
              <c:f>Sheet3!$E$31:$E$38</c:f>
              <c:numCache>
                <c:formatCode>General</c:formatCode>
                <c:ptCount val="8"/>
                <c:pt idx="0">
                  <c:v>2.12992E7</c:v>
                </c:pt>
                <c:pt idx="1">
                  <c:v>3.080192E7</c:v>
                </c:pt>
                <c:pt idx="2">
                  <c:v>4.128768E7</c:v>
                </c:pt>
                <c:pt idx="3">
                  <c:v>5.24288E7</c:v>
                </c:pt>
                <c:pt idx="4">
                  <c:v>6.291456E7</c:v>
                </c:pt>
                <c:pt idx="5">
                  <c:v>6.815744E7</c:v>
                </c:pt>
                <c:pt idx="6">
                  <c:v>7.340032E7</c:v>
                </c:pt>
                <c:pt idx="7">
                  <c:v>8.388608E7</c:v>
                </c:pt>
              </c:numCache>
            </c:numRef>
          </c:val>
        </c:ser>
        <c:ser>
          <c:idx val="1"/>
          <c:order val="1"/>
          <c:tx>
            <c:strRef>
              <c:f>Sheet3!$F$30</c:f>
              <c:strCache>
                <c:ptCount val="1"/>
                <c:pt idx="0">
                  <c:v>GPU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Sheet3!$D$31:$D$38</c:f>
              <c:strCache>
                <c:ptCount val="8"/>
                <c:pt idx="0">
                  <c:v>8k</c:v>
                </c:pt>
                <c:pt idx="1">
                  <c:v>16k</c:v>
                </c:pt>
                <c:pt idx="2">
                  <c:v>32k</c:v>
                </c:pt>
                <c:pt idx="3">
                  <c:v>64k</c:v>
                </c:pt>
                <c:pt idx="4">
                  <c:v>128k</c:v>
                </c:pt>
                <c:pt idx="5">
                  <c:v>256k</c:v>
                </c:pt>
                <c:pt idx="6">
                  <c:v>512k</c:v>
                </c:pt>
                <c:pt idx="7">
                  <c:v>1M</c:v>
                </c:pt>
              </c:strCache>
            </c:strRef>
          </c:cat>
          <c:val>
            <c:numRef>
              <c:f>Sheet3!$F$31:$F$38</c:f>
              <c:numCache>
                <c:formatCode>General</c:formatCode>
                <c:ptCount val="8"/>
                <c:pt idx="0">
                  <c:v>2.37568E7</c:v>
                </c:pt>
                <c:pt idx="1">
                  <c:v>4.25984E7</c:v>
                </c:pt>
                <c:pt idx="2">
                  <c:v>6.88128E7</c:v>
                </c:pt>
                <c:pt idx="3">
                  <c:v>1.048576E8</c:v>
                </c:pt>
                <c:pt idx="4">
                  <c:v>1.3893632E8</c:v>
                </c:pt>
                <c:pt idx="5">
                  <c:v>1.6252928E8</c:v>
                </c:pt>
                <c:pt idx="6">
                  <c:v>1.8874368E8</c:v>
                </c:pt>
                <c:pt idx="7">
                  <c:v>1.8874368E8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9445400"/>
        <c:axId val="220040328"/>
        <c:axId val="0"/>
      </c:bar3DChart>
      <c:catAx>
        <c:axId val="219445400"/>
        <c:scaling>
          <c:orientation val="minMax"/>
        </c:scaling>
        <c:delete val="0"/>
        <c:axPos val="b"/>
        <c:majorTickMark val="out"/>
        <c:minorTickMark val="none"/>
        <c:tickLblPos val="nextTo"/>
        <c:crossAx val="220040328"/>
        <c:crosses val="min"/>
        <c:auto val="1"/>
        <c:lblAlgn val="ctr"/>
        <c:lblOffset val="100"/>
        <c:noMultiLvlLbl val="0"/>
      </c:catAx>
      <c:valAx>
        <c:axId val="220040328"/>
        <c:scaling>
          <c:logBase val="10.0"/>
          <c:orientation val="minMax"/>
          <c:min val="1.0E6"/>
        </c:scaling>
        <c:delete val="0"/>
        <c:axPos val="l"/>
        <c:majorGridlines/>
        <c:numFmt formatCode="0.E+00" sourceLinked="0"/>
        <c:majorTickMark val="out"/>
        <c:minorTickMark val="none"/>
        <c:tickLblPos val="nextTo"/>
        <c:crossAx val="219445400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>
        <c:manualLayout>
          <c:xMode val="edge"/>
          <c:yMode val="edge"/>
          <c:x val="0.357603025137322"/>
          <c:y val="0.0711653543307086"/>
          <c:w val="0.127436282635723"/>
          <c:h val="0.182262117235346"/>
        </c:manualLayout>
      </c:layout>
      <c:overlay val="0"/>
      <c:txPr>
        <a:bodyPr/>
        <a:lstStyle/>
        <a:p>
          <a:pPr>
            <a:defRPr sz="13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A8A96D5-E0BD-8F4C-910F-3911E45DFE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57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Cliquez pour modifier les styles du texte du masque</a:t>
            </a:r>
          </a:p>
          <a:p>
            <a:pPr lvl="1"/>
            <a:r>
              <a:rPr lang="en-US" noProof="0"/>
              <a:t>Deuxième niveau</a:t>
            </a:r>
          </a:p>
          <a:p>
            <a:pPr lvl="2"/>
            <a:r>
              <a:rPr lang="en-US" noProof="0"/>
              <a:t>Troisième niveau</a:t>
            </a:r>
          </a:p>
          <a:p>
            <a:pPr lvl="3"/>
            <a:r>
              <a:rPr lang="en-US" noProof="0"/>
              <a:t>Quatrième niveau</a:t>
            </a:r>
          </a:p>
          <a:p>
            <a:pPr lvl="4"/>
            <a:r>
              <a:rPr lang="en-US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7905325-BEC1-7847-9161-AEC5440AC9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441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0B32B3-348E-9045-AA52-04F8ED9BB9F2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9CE809-DD01-454B-A8E7-6ACA71F024D3}" type="slidenum">
              <a:rPr lang="en-US"/>
              <a:pPr/>
              <a:t>3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152400" y="152400"/>
            <a:ext cx="2209800" cy="6705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05000" y="685800"/>
            <a:ext cx="7239000" cy="1371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 dirty="0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0"/>
            <a:ext cx="2209800" cy="67246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 dirty="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732213" y="6319838"/>
            <a:ext cx="3382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 dirty="0"/>
              <a:t>Ilija Vukotic       vukotic@lal.in2p3.fr</a:t>
            </a:r>
          </a:p>
        </p:txBody>
      </p:sp>
      <p:sp>
        <p:nvSpPr>
          <p:cNvPr id="9" name="AutoShape 29"/>
          <p:cNvSpPr>
            <a:spLocks noChangeArrowheads="1"/>
          </p:cNvSpPr>
          <p:nvPr/>
        </p:nvSpPr>
        <p:spPr bwMode="auto">
          <a:xfrm>
            <a:off x="2209800" y="685800"/>
            <a:ext cx="6934200" cy="13716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 dirty="0"/>
          </a:p>
        </p:txBody>
      </p:sp>
      <p:pic>
        <p:nvPicPr>
          <p:cNvPr id="10" name="Picture 8" descr="lal_log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762000"/>
            <a:ext cx="2209800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Cliquez pour modifier le style des sous-titres du masque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838200"/>
            <a:ext cx="6781800" cy="11430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r>
              <a:rPr lang="de-DE"/>
              <a:t>Cliquez et modifiez le titre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91749-00BA-6F4E-BEC6-B06B84DD481D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C17E4-16B9-194E-8C27-D4424EFA8BD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200900" y="0"/>
            <a:ext cx="1943100" cy="6105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71600" y="0"/>
            <a:ext cx="5676900" cy="6105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32C8C-EF30-9F47-BBA7-3C2F115DBA12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01347-B187-8A48-865D-8964E5CAE96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83065-B8EE-6F44-B9C8-5660DDFE8E30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6CEB6-FEA2-344A-A7BD-344E46212B3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3B60C-5646-C840-91A8-0B356D17D70A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8A585-5920-5C4B-B6FD-9B0E785C867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47800" y="1990725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990725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DFB00-D0D1-7C44-9F2D-E4D25773056C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A2613-D638-774A-A81D-8AA5EC1111A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4DFFA-492A-054D-A840-6FA9CF49915B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59733-C9FA-3945-AB72-0419F111578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11D38-DCB4-6C4C-9912-7ADA95F97601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EB041-C9AA-B349-A6CD-E84B28495CC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26B12-584E-DA45-83EF-6D244222189C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3FC75-7272-8242-9C67-40F377D49AA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07DA-31B2-3642-98E8-CFE0716ED992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C5E9E-955E-9E4E-B0C4-EF9BC3E6003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6C42E-43D5-D34A-A93A-A0A0A0E11BC8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6D768-7354-B04D-B005-5EFAC7F49CA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990725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B77C3A0B-D134-F44D-8361-45A88B8783B8}" type="datetime1">
              <a:rPr lang="fr-FR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553200"/>
            <a:ext cx="304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dirty="0" smtClean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553200"/>
            <a:ext cx="19050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E5BC78F1-8181-0843-B3EE-3AD8BBF2DCF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>
            <a:off x="1371600" y="6477000"/>
            <a:ext cx="7391400" cy="0"/>
          </a:xfrm>
          <a:prstGeom prst="line">
            <a:avLst/>
          </a:prstGeom>
          <a:noFill/>
          <a:ln w="19050">
            <a:solidFill>
              <a:srgbClr val="1F1A86">
                <a:alpha val="35001"/>
              </a:srgbClr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 dirty="0"/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152400" y="76200"/>
            <a:ext cx="914400" cy="6705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 dirty="0"/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0" y="0"/>
            <a:ext cx="990600" cy="67056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 dirty="0"/>
          </a:p>
        </p:txBody>
      </p:sp>
      <p:sp>
        <p:nvSpPr>
          <p:cNvPr id="22565" name="AutoShape 37"/>
          <p:cNvSpPr>
            <a:spLocks noChangeArrowheads="1"/>
          </p:cNvSpPr>
          <p:nvPr/>
        </p:nvSpPr>
        <p:spPr bwMode="auto">
          <a:xfrm>
            <a:off x="1066800" y="1143000"/>
            <a:ext cx="8077200" cy="3048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 dirty="0"/>
          </a:p>
        </p:txBody>
      </p:sp>
      <p:pic>
        <p:nvPicPr>
          <p:cNvPr id="1036" name="Picture 38" descr="lal_logo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" y="1066800"/>
            <a:ext cx="9906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  <a:cs typeface="Osaka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  <a:cs typeface="Osaka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  <a:cs typeface="Osaka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  <a:cs typeface="Osaka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  <a:cs typeface="Osaka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  <a:cs typeface="Osaka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  <a:cs typeface="Osaka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  <a:cs typeface="Osaka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oleObject" Target="../embeddings/Feuille_Microsoft_Excel_97_-_20041.xls"/><Relationship Id="rId5" Type="http://schemas.openxmlformats.org/officeDocument/2006/relationships/image" Target="../media/image14.emf"/><Relationship Id="rId1" Type="http://schemas.openxmlformats.org/officeDocument/2006/relationships/vmlDrawing" Target="../drawings/vmlDrawing3.vml"/><Relationship Id="rId2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2.e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jpeg"/><Relationship Id="rId1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n8xgl0iUAF8" TargetMode="External"/><Relationship Id="rId3" Type="http://schemas.openxmlformats.org/officeDocument/2006/relationships/image" Target="../media/image18.png"/><Relationship Id="rId4" Type="http://schemas.openxmlformats.org/officeDocument/2006/relationships/hyperlink" Target="http://www.youtube.com/watch?v=KCAwWoQDpF0" TargetMode="External"/><Relationship Id="rId5" Type="http://schemas.openxmlformats.org/officeDocument/2006/relationships/image" Target="../media/image19.png"/><Relationship Id="rId6" Type="http://schemas.openxmlformats.org/officeDocument/2006/relationships/image" Target="../media/image20.jpeg"/><Relationship Id="rId7" Type="http://schemas.openxmlformats.org/officeDocument/2006/relationships/image" Target="../media/image21.jpeg"/><Relationship Id="rId8" Type="http://schemas.openxmlformats.org/officeDocument/2006/relationships/image" Target="../media/image22.jpeg"/><Relationship Id="rId9" Type="http://schemas.openxmlformats.org/officeDocument/2006/relationships/image" Target="../media/image23.jpeg"/><Relationship Id="rId10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oleObject" Target="../embeddings/oleObject3.bin"/><Relationship Id="rId6" Type="http://schemas.openxmlformats.org/officeDocument/2006/relationships/image" Target="../media/image6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ringer.com/physics/particle+and+nuclear+physics/book/978-3-642-14736-4" TargetMode="External"/><Relationship Id="rId4" Type="http://schemas.openxmlformats.org/officeDocument/2006/relationships/hyperlink" Target="http://en.wikipedia.org/wiki/Springer_Science+Business_Media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4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2" Type="http://schemas.openxmlformats.org/officeDocument/2006/relationships/slide" Target="slide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483768" y="908720"/>
            <a:ext cx="6400800" cy="990600"/>
          </a:xfrm>
        </p:spPr>
        <p:txBody>
          <a:bodyPr/>
          <a:lstStyle/>
          <a:p>
            <a:pPr eaLnBrk="1" hangingPunct="1"/>
            <a:r>
              <a:rPr lang="en-GB" sz="4400" dirty="0" smtClean="0"/>
              <a:t>GP using GP GPU</a:t>
            </a:r>
            <a:endParaRPr lang="en-GB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2780928"/>
            <a:ext cx="403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experience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OpenCL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5157192"/>
            <a:ext cx="2195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Future computing in particle </a:t>
            </a:r>
            <a:r>
              <a:rPr lang="en-US" sz="1600" dirty="0" smtClean="0"/>
              <a:t>physics </a:t>
            </a:r>
          </a:p>
          <a:p>
            <a:endParaRPr lang="en-US" sz="1600" dirty="0" smtClean="0"/>
          </a:p>
          <a:p>
            <a:r>
              <a:rPr lang="en-US" sz="1600" dirty="0" smtClean="0"/>
              <a:t>15. Jun. 2011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 advTm="59816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sp>
        <p:nvSpPr>
          <p:cNvPr id="41" name="TextBox 40"/>
          <p:cNvSpPr txBox="1"/>
          <p:nvPr/>
        </p:nvSpPr>
        <p:spPr>
          <a:xfrm>
            <a:off x="1219200" y="1676400"/>
            <a:ext cx="2956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Deceptively simple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19200" y="5105400"/>
            <a:ext cx="71986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some aspects are theoretically explained. </a:t>
            </a:r>
          </a:p>
          <a:p>
            <a:r>
              <a:rPr lang="en-US" dirty="0" smtClean="0"/>
              <a:t>Only experience will help you get optimal algorithm.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219200" y="2212033"/>
            <a:ext cx="7467600" cy="2819400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Infinite number of ways to set it up*.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Important decisions: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Representation (binary, real, multiple sexes…)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Crossover (single, two point, continuous,…)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Selection (elitist strategy, weighted,… )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Tunings: number of populations, population size, mutation rate, 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71600" y="6096000"/>
            <a:ext cx="70866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* There are even Human based Genetic algorithms</a:t>
            </a:r>
          </a:p>
        </p:txBody>
      </p:sp>
    </p:spTree>
  </p:cSld>
  <p:clrMapOvr>
    <a:masterClrMapping/>
  </p:clrMapOvr>
  <p:transition xmlns:p14="http://schemas.microsoft.com/office/powerpoint/2010/main" advTm="12316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sp>
        <p:nvSpPr>
          <p:cNvPr id="44" name="Rectangle 43"/>
          <p:cNvSpPr/>
          <p:nvPr/>
        </p:nvSpPr>
        <p:spPr>
          <a:xfrm>
            <a:off x="1219200" y="1676400"/>
            <a:ext cx="373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Pros</a:t>
            </a:r>
          </a:p>
          <a:p>
            <a:pPr>
              <a:buFont typeface="Arial"/>
              <a:buChar char="•"/>
            </a:pPr>
            <a:r>
              <a:rPr lang="en-US" dirty="0" smtClean="0"/>
              <a:t> Applicability</a:t>
            </a:r>
          </a:p>
          <a:p>
            <a:pPr>
              <a:buFont typeface="Arial"/>
              <a:buChar char="•"/>
            </a:pPr>
            <a:r>
              <a:rPr lang="en-US" dirty="0" smtClean="0"/>
              <a:t> Speed </a:t>
            </a:r>
          </a:p>
          <a:p>
            <a:pPr>
              <a:buFont typeface="Arial"/>
              <a:buChar char="•"/>
            </a:pPr>
            <a:r>
              <a:rPr lang="en-US" dirty="0" smtClean="0"/>
              <a:t> Embarrassingly parallel</a:t>
            </a:r>
          </a:p>
          <a:p>
            <a:pPr>
              <a:buFont typeface="Arial"/>
              <a:buChar char="•"/>
            </a:pPr>
            <a:r>
              <a:rPr lang="en-US" dirty="0" smtClean="0"/>
              <a:t> robust to local minima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05400" y="1676400"/>
            <a:ext cx="373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Cons</a:t>
            </a:r>
          </a:p>
          <a:p>
            <a:pPr>
              <a:buFont typeface="Arial"/>
              <a:buChar char="•"/>
            </a:pPr>
            <a:r>
              <a:rPr lang="en-US" dirty="0" smtClean="0"/>
              <a:t> Needs full understanding of both problem and method</a:t>
            </a:r>
          </a:p>
          <a:p>
            <a:pPr>
              <a:buFont typeface="Arial"/>
              <a:buChar char="•"/>
            </a:pPr>
            <a:r>
              <a:rPr lang="en-US" dirty="0" smtClean="0"/>
              <a:t> Needs tuning for optimal performance</a:t>
            </a:r>
          </a:p>
          <a:p>
            <a:pPr>
              <a:buFont typeface="Arial"/>
              <a:buChar char="•"/>
            </a:pPr>
            <a:r>
              <a:rPr lang="en-US" dirty="0" smtClean="0"/>
              <a:t> Speed (in case of very expensive fitness function)</a:t>
            </a:r>
          </a:p>
        </p:txBody>
      </p:sp>
    </p:spTree>
  </p:cSld>
  <p:clrMapOvr>
    <a:masterClrMapping/>
  </p:clrMapOvr>
  <p:transition xmlns:p14="http://schemas.microsoft.com/office/powerpoint/2010/main" advTm="98799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239000" cy="426720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Usually a genetic algorithm evolving a computer program optimal for a given task.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Recent breakthroughs in theoretical explanations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Important results in last few years (electronic design, game playing, evolvable hardware)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Even more complex to set up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Very computationally intensive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Usually done in Lisp. Gens are often assembler commands.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</p:spTree>
  </p:cSld>
  <p:clrMapOvr>
    <a:masterClrMapping/>
  </p:clrMapOvr>
  <p:transition xmlns:p14="http://schemas.microsoft.com/office/powerpoint/2010/main" advTm="83733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programming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1600200"/>
            <a:ext cx="1467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2743200" y="1524000"/>
            <a:ext cx="2819400" cy="2362200"/>
            <a:chOff x="2971800" y="1905000"/>
            <a:chExt cx="2819400" cy="2362200"/>
          </a:xfrm>
        </p:grpSpPr>
        <p:sp>
          <p:nvSpPr>
            <p:cNvPr id="15" name="Oval 14"/>
            <p:cNvSpPr/>
            <p:nvPr/>
          </p:nvSpPr>
          <p:spPr bwMode="auto">
            <a:xfrm>
              <a:off x="2971800" y="32766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1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962400" y="19050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+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352800" y="25908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/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4724400" y="25908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+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3810000" y="32766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sin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5105400" y="3276600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mod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3810000" y="3886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x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419600" y="32766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y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876800" y="3886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z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5410200" y="3886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y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31" name="Straight Connector 30"/>
            <p:cNvCxnSpPr>
              <a:endCxn id="21" idx="2"/>
            </p:cNvCxnSpPr>
            <p:nvPr/>
          </p:nvCxnSpPr>
          <p:spPr bwMode="auto">
            <a:xfrm flipV="1">
              <a:off x="3733800" y="2286000"/>
              <a:ext cx="41910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>
              <a:endCxn id="21" idx="2"/>
            </p:cNvCxnSpPr>
            <p:nvPr/>
          </p:nvCxnSpPr>
          <p:spPr bwMode="auto">
            <a:xfrm rot="10800000">
              <a:off x="4152900" y="2286000"/>
              <a:ext cx="57150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>
              <a:stCxn id="15" idx="7"/>
              <a:endCxn id="22" idx="2"/>
            </p:cNvCxnSpPr>
            <p:nvPr/>
          </p:nvCxnSpPr>
          <p:spPr bwMode="auto">
            <a:xfrm rot="5400000" flipH="1" flipV="1">
              <a:off x="3239854" y="3028950"/>
              <a:ext cx="360596" cy="246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>
              <a:endCxn id="22" idx="2"/>
            </p:cNvCxnSpPr>
            <p:nvPr/>
          </p:nvCxnSpPr>
          <p:spPr bwMode="auto">
            <a:xfrm rot="16200000" flipV="1">
              <a:off x="3524250" y="2990850"/>
              <a:ext cx="304800" cy="266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>
              <a:stCxn id="27" idx="7"/>
              <a:endCxn id="23" idx="2"/>
            </p:cNvCxnSpPr>
            <p:nvPr/>
          </p:nvCxnSpPr>
          <p:spPr bwMode="auto">
            <a:xfrm rot="5400000" flipH="1" flipV="1">
              <a:off x="4649554" y="3067050"/>
              <a:ext cx="360596" cy="1700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>
              <a:endCxn id="23" idx="2"/>
            </p:cNvCxnSpPr>
            <p:nvPr/>
          </p:nvCxnSpPr>
          <p:spPr bwMode="auto">
            <a:xfrm rot="16200000" flipV="1">
              <a:off x="4857750" y="3028950"/>
              <a:ext cx="304800" cy="190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>
              <a:stCxn id="28" idx="7"/>
              <a:endCxn id="25" idx="2"/>
            </p:cNvCxnSpPr>
            <p:nvPr/>
          </p:nvCxnSpPr>
          <p:spPr bwMode="auto">
            <a:xfrm rot="5400000" flipH="1" flipV="1">
              <a:off x="5125804" y="3733800"/>
              <a:ext cx="284396" cy="1319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>
              <a:stCxn id="29" idx="1"/>
              <a:endCxn id="25" idx="2"/>
            </p:cNvCxnSpPr>
            <p:nvPr/>
          </p:nvCxnSpPr>
          <p:spPr bwMode="auto">
            <a:xfrm rot="16200000" flipV="1">
              <a:off x="5257800" y="3733800"/>
              <a:ext cx="284396" cy="1319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>
              <a:stCxn id="26" idx="0"/>
              <a:endCxn id="24" idx="2"/>
            </p:cNvCxnSpPr>
            <p:nvPr/>
          </p:nvCxnSpPr>
          <p:spPr bwMode="auto">
            <a:xfrm rot="5400000" flipH="1" flipV="1">
              <a:off x="3886200" y="3771900"/>
              <a:ext cx="2286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9" name="Group 78"/>
          <p:cNvGrpSpPr/>
          <p:nvPr/>
        </p:nvGrpSpPr>
        <p:grpSpPr>
          <a:xfrm>
            <a:off x="6172200" y="1524000"/>
            <a:ext cx="2819400" cy="2362200"/>
            <a:chOff x="6172200" y="1905000"/>
            <a:chExt cx="2819400" cy="2362200"/>
          </a:xfrm>
        </p:grpSpPr>
        <p:sp>
          <p:nvSpPr>
            <p:cNvPr id="60" name="Oval 59"/>
            <p:cNvSpPr/>
            <p:nvPr/>
          </p:nvSpPr>
          <p:spPr bwMode="auto">
            <a:xfrm>
              <a:off x="6172200" y="32766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1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7162800" y="19050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+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6553200" y="25908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/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7924800" y="25908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+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7010400" y="32766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sin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8305800" y="3276600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mod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7010400" y="3886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x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7620000" y="32766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y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8077200" y="3886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z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8610600" y="3886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y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70" name="Straight Connector 69"/>
            <p:cNvCxnSpPr>
              <a:endCxn id="61" idx="2"/>
            </p:cNvCxnSpPr>
            <p:nvPr/>
          </p:nvCxnSpPr>
          <p:spPr bwMode="auto">
            <a:xfrm flipV="1">
              <a:off x="6934200" y="2286000"/>
              <a:ext cx="41910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>
              <a:endCxn id="61" idx="2"/>
            </p:cNvCxnSpPr>
            <p:nvPr/>
          </p:nvCxnSpPr>
          <p:spPr bwMode="auto">
            <a:xfrm rot="10800000">
              <a:off x="7353300" y="2286000"/>
              <a:ext cx="57150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>
              <a:stCxn id="60" idx="7"/>
              <a:endCxn id="62" idx="2"/>
            </p:cNvCxnSpPr>
            <p:nvPr/>
          </p:nvCxnSpPr>
          <p:spPr bwMode="auto">
            <a:xfrm rot="5400000" flipH="1" flipV="1">
              <a:off x="6440254" y="3028950"/>
              <a:ext cx="360596" cy="246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>
              <a:endCxn id="62" idx="2"/>
            </p:cNvCxnSpPr>
            <p:nvPr/>
          </p:nvCxnSpPr>
          <p:spPr bwMode="auto">
            <a:xfrm rot="16200000" flipV="1">
              <a:off x="6724650" y="2990850"/>
              <a:ext cx="304800" cy="266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>
              <a:stCxn id="67" idx="7"/>
              <a:endCxn id="63" idx="2"/>
            </p:cNvCxnSpPr>
            <p:nvPr/>
          </p:nvCxnSpPr>
          <p:spPr bwMode="auto">
            <a:xfrm rot="5400000" flipH="1" flipV="1">
              <a:off x="7849954" y="3067050"/>
              <a:ext cx="360596" cy="1700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>
              <a:endCxn id="63" idx="2"/>
            </p:cNvCxnSpPr>
            <p:nvPr/>
          </p:nvCxnSpPr>
          <p:spPr bwMode="auto">
            <a:xfrm rot="16200000" flipV="1">
              <a:off x="8058150" y="3028950"/>
              <a:ext cx="304800" cy="190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>
              <a:stCxn id="68" idx="7"/>
              <a:endCxn id="65" idx="2"/>
            </p:cNvCxnSpPr>
            <p:nvPr/>
          </p:nvCxnSpPr>
          <p:spPr bwMode="auto">
            <a:xfrm rot="5400000" flipH="1" flipV="1">
              <a:off x="8326204" y="3733800"/>
              <a:ext cx="284396" cy="1319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>
              <a:stCxn id="69" idx="1"/>
              <a:endCxn id="65" idx="2"/>
            </p:cNvCxnSpPr>
            <p:nvPr/>
          </p:nvCxnSpPr>
          <p:spPr bwMode="auto">
            <a:xfrm rot="16200000" flipV="1">
              <a:off x="8458200" y="3733800"/>
              <a:ext cx="284396" cy="1319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>
              <a:stCxn id="66" idx="0"/>
              <a:endCxn id="64" idx="2"/>
            </p:cNvCxnSpPr>
            <p:nvPr/>
          </p:nvCxnSpPr>
          <p:spPr bwMode="auto">
            <a:xfrm rot="5400000" flipH="1" flipV="1">
              <a:off x="7086600" y="3771900"/>
              <a:ext cx="2286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81" name="Picture 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286000"/>
            <a:ext cx="649960" cy="682625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2286000"/>
            <a:ext cx="649960" cy="682625"/>
          </a:xfrm>
          <a:prstGeom prst="rect">
            <a:avLst/>
          </a:prstGeom>
        </p:spPr>
      </p:pic>
      <p:grpSp>
        <p:nvGrpSpPr>
          <p:cNvPr id="125" name="Group 124"/>
          <p:cNvGrpSpPr/>
          <p:nvPr/>
        </p:nvGrpSpPr>
        <p:grpSpPr>
          <a:xfrm>
            <a:off x="5562600" y="4267200"/>
            <a:ext cx="2819400" cy="2209800"/>
            <a:chOff x="6096000" y="4191000"/>
            <a:chExt cx="2819400" cy="23622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6705600" y="5562600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mod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2" name="Oval 91"/>
            <p:cNvSpPr/>
            <p:nvPr/>
          </p:nvSpPr>
          <p:spPr bwMode="auto">
            <a:xfrm>
              <a:off x="6477000" y="6172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z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3" name="Oval 92"/>
            <p:cNvSpPr/>
            <p:nvPr/>
          </p:nvSpPr>
          <p:spPr bwMode="auto">
            <a:xfrm>
              <a:off x="7010400" y="6172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y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100" name="Straight Connector 99"/>
            <p:cNvCxnSpPr>
              <a:stCxn id="92" idx="7"/>
              <a:endCxn id="89" idx="2"/>
            </p:cNvCxnSpPr>
            <p:nvPr/>
          </p:nvCxnSpPr>
          <p:spPr bwMode="auto">
            <a:xfrm rot="5400000" flipH="1" flipV="1">
              <a:off x="6726004" y="6019800"/>
              <a:ext cx="284396" cy="1319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/>
            <p:cNvCxnSpPr>
              <a:stCxn id="93" idx="1"/>
              <a:endCxn id="89" idx="2"/>
            </p:cNvCxnSpPr>
            <p:nvPr/>
          </p:nvCxnSpPr>
          <p:spPr bwMode="auto">
            <a:xfrm rot="16200000" flipV="1">
              <a:off x="6858000" y="6019800"/>
              <a:ext cx="284396" cy="1319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Oval 103"/>
            <p:cNvSpPr/>
            <p:nvPr/>
          </p:nvSpPr>
          <p:spPr bwMode="auto">
            <a:xfrm>
              <a:off x="6096000" y="55626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1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7086600" y="41910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+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6477000" y="48768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/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>
              <a:off x="7848600" y="48768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+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8229600" y="5562600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mod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7543800" y="55626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y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8001000" y="6172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z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3" name="Oval 112"/>
            <p:cNvSpPr/>
            <p:nvPr/>
          </p:nvSpPr>
          <p:spPr bwMode="auto">
            <a:xfrm>
              <a:off x="8534400" y="61722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y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114" name="Straight Connector 113"/>
            <p:cNvCxnSpPr>
              <a:endCxn id="105" idx="2"/>
            </p:cNvCxnSpPr>
            <p:nvPr/>
          </p:nvCxnSpPr>
          <p:spPr bwMode="auto">
            <a:xfrm flipV="1">
              <a:off x="6858000" y="4572000"/>
              <a:ext cx="41910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/>
            <p:cNvCxnSpPr>
              <a:endCxn id="105" idx="2"/>
            </p:cNvCxnSpPr>
            <p:nvPr/>
          </p:nvCxnSpPr>
          <p:spPr bwMode="auto">
            <a:xfrm rot="10800000">
              <a:off x="7277100" y="4572000"/>
              <a:ext cx="57150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/>
            <p:cNvCxnSpPr>
              <a:stCxn id="104" idx="7"/>
              <a:endCxn id="106" idx="2"/>
            </p:cNvCxnSpPr>
            <p:nvPr/>
          </p:nvCxnSpPr>
          <p:spPr bwMode="auto">
            <a:xfrm rot="5400000" flipH="1" flipV="1">
              <a:off x="6364054" y="5314950"/>
              <a:ext cx="360596" cy="246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>
              <a:endCxn id="106" idx="2"/>
            </p:cNvCxnSpPr>
            <p:nvPr/>
          </p:nvCxnSpPr>
          <p:spPr bwMode="auto">
            <a:xfrm rot="16200000" flipV="1">
              <a:off x="6648450" y="5276850"/>
              <a:ext cx="304800" cy="266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>
              <a:stCxn id="111" idx="7"/>
              <a:endCxn id="107" idx="2"/>
            </p:cNvCxnSpPr>
            <p:nvPr/>
          </p:nvCxnSpPr>
          <p:spPr bwMode="auto">
            <a:xfrm rot="5400000" flipH="1" flipV="1">
              <a:off x="7773754" y="5353050"/>
              <a:ext cx="360596" cy="1700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Straight Connector 118"/>
            <p:cNvCxnSpPr>
              <a:endCxn id="107" idx="2"/>
            </p:cNvCxnSpPr>
            <p:nvPr/>
          </p:nvCxnSpPr>
          <p:spPr bwMode="auto">
            <a:xfrm rot="16200000" flipV="1">
              <a:off x="7981950" y="5314950"/>
              <a:ext cx="304800" cy="190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Straight Connector 119"/>
            <p:cNvCxnSpPr>
              <a:stCxn id="112" idx="7"/>
              <a:endCxn id="109" idx="2"/>
            </p:cNvCxnSpPr>
            <p:nvPr/>
          </p:nvCxnSpPr>
          <p:spPr bwMode="auto">
            <a:xfrm rot="5400000" flipH="1" flipV="1">
              <a:off x="8250004" y="6019800"/>
              <a:ext cx="284396" cy="1319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>
              <a:stCxn id="113" idx="1"/>
              <a:endCxn id="109" idx="2"/>
            </p:cNvCxnSpPr>
            <p:nvPr/>
          </p:nvCxnSpPr>
          <p:spPr bwMode="auto">
            <a:xfrm rot="16200000" flipV="1">
              <a:off x="8382000" y="6019800"/>
              <a:ext cx="284396" cy="1319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2743200" y="4267200"/>
            <a:ext cx="2133600" cy="2057400"/>
            <a:chOff x="1524000" y="3962400"/>
            <a:chExt cx="2362200" cy="2362200"/>
          </a:xfrm>
        </p:grpSpPr>
        <p:sp>
          <p:nvSpPr>
            <p:cNvPr id="84" name="Oval 83"/>
            <p:cNvSpPr/>
            <p:nvPr/>
          </p:nvSpPr>
          <p:spPr bwMode="auto">
            <a:xfrm>
              <a:off x="1524000" y="53340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1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2514600" y="39624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+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1905000" y="46482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/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3276600" y="46482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+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2362200" y="53340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0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sin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2362200" y="59436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x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1" name="Oval 90"/>
            <p:cNvSpPr/>
            <p:nvPr/>
          </p:nvSpPr>
          <p:spPr bwMode="auto">
            <a:xfrm>
              <a:off x="2971800" y="53340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y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94" name="Straight Connector 93"/>
            <p:cNvCxnSpPr>
              <a:endCxn id="85" idx="2"/>
            </p:cNvCxnSpPr>
            <p:nvPr/>
          </p:nvCxnSpPr>
          <p:spPr bwMode="auto">
            <a:xfrm flipV="1">
              <a:off x="2286000" y="4343400"/>
              <a:ext cx="41910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>
              <a:endCxn id="85" idx="2"/>
            </p:cNvCxnSpPr>
            <p:nvPr/>
          </p:nvCxnSpPr>
          <p:spPr bwMode="auto">
            <a:xfrm rot="10800000">
              <a:off x="2705100" y="4343400"/>
              <a:ext cx="57150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>
              <a:stCxn id="84" idx="7"/>
              <a:endCxn id="86" idx="2"/>
            </p:cNvCxnSpPr>
            <p:nvPr/>
          </p:nvCxnSpPr>
          <p:spPr bwMode="auto">
            <a:xfrm rot="5400000" flipH="1" flipV="1">
              <a:off x="1792054" y="5086350"/>
              <a:ext cx="360596" cy="2462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>
              <a:endCxn id="86" idx="2"/>
            </p:cNvCxnSpPr>
            <p:nvPr/>
          </p:nvCxnSpPr>
          <p:spPr bwMode="auto">
            <a:xfrm rot="16200000" flipV="1">
              <a:off x="2076450" y="5048250"/>
              <a:ext cx="304800" cy="266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>
              <a:stCxn id="91" idx="7"/>
              <a:endCxn id="87" idx="2"/>
            </p:cNvCxnSpPr>
            <p:nvPr/>
          </p:nvCxnSpPr>
          <p:spPr bwMode="auto">
            <a:xfrm rot="5400000" flipH="1" flipV="1">
              <a:off x="3201754" y="5124450"/>
              <a:ext cx="360596" cy="1700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/>
            <p:cNvCxnSpPr>
              <a:stCxn id="108" idx="0"/>
              <a:endCxn id="87" idx="2"/>
            </p:cNvCxnSpPr>
            <p:nvPr/>
          </p:nvCxnSpPr>
          <p:spPr bwMode="auto">
            <a:xfrm rot="16200000" flipV="1">
              <a:off x="3429000" y="5067300"/>
              <a:ext cx="304800" cy="228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/>
            <p:cNvCxnSpPr>
              <a:stCxn id="90" idx="0"/>
              <a:endCxn id="88" idx="2"/>
            </p:cNvCxnSpPr>
            <p:nvPr/>
          </p:nvCxnSpPr>
          <p:spPr bwMode="auto">
            <a:xfrm rot="5400000" flipH="1" flipV="1">
              <a:off x="2438400" y="5829300"/>
              <a:ext cx="2286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8" name="Rectangle 107"/>
            <p:cNvSpPr/>
            <p:nvPr/>
          </p:nvSpPr>
          <p:spPr bwMode="auto">
            <a:xfrm>
              <a:off x="3505200" y="5334000"/>
              <a:ext cx="381000" cy="381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00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sin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0" name="Oval 109"/>
            <p:cNvSpPr/>
            <p:nvPr/>
          </p:nvSpPr>
          <p:spPr bwMode="auto">
            <a:xfrm>
              <a:off x="3505200" y="5943600"/>
              <a:ext cx="381000" cy="381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x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122" name="Straight Connector 121"/>
            <p:cNvCxnSpPr>
              <a:stCxn id="110" idx="0"/>
              <a:endCxn id="108" idx="2"/>
            </p:cNvCxnSpPr>
            <p:nvPr/>
          </p:nvCxnSpPr>
          <p:spPr bwMode="auto">
            <a:xfrm rot="5400000" flipH="1" flipV="1">
              <a:off x="3581400" y="5829300"/>
              <a:ext cx="2286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custDataLst>
      <p:tags r:id="rId1"/>
    </p:custDataLst>
  </p:cSld>
  <p:clrMapOvr>
    <a:masterClrMapping/>
  </p:clrMapOvr>
  <p:transition xmlns:p14="http://schemas.microsoft.com/office/powerpoint/2010/main" advTm="22933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GenetiX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447801" y="1905000"/>
            <a:ext cx="7086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Requirements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Any platform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Use all CPU’s and </a:t>
            </a:r>
            <a:r>
              <a:rPr lang="en-US" dirty="0" err="1" smtClean="0"/>
              <a:t>GPU’s</a:t>
            </a:r>
            <a:endParaRPr lang="en-US" dirty="0" smtClean="0"/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As simple as possible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As extensible as possible </a:t>
            </a:r>
          </a:p>
        </p:txBody>
      </p:sp>
    </p:spTree>
  </p:cSld>
  <p:clrMapOvr>
    <a:masterClrMapping/>
  </p:clrMapOvr>
  <p:transition xmlns:p14="http://schemas.microsoft.com/office/powerpoint/2010/main" advTm="1783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Started with having ARTS in mind</a:t>
            </a:r>
          </a:p>
          <a:p>
            <a:pPr lvl="1"/>
            <a:r>
              <a:rPr lang="en-US" dirty="0" smtClean="0"/>
              <a:t>4 servers – 16 cores + 4 </a:t>
            </a:r>
            <a:r>
              <a:rPr lang="en-US" dirty="0" err="1" smtClean="0"/>
              <a:t>nVidia</a:t>
            </a:r>
            <a:r>
              <a:rPr lang="en-US" dirty="0" smtClean="0"/>
              <a:t>    </a:t>
            </a:r>
            <a:r>
              <a:rPr lang="en-US" dirty="0" err="1" smtClean="0"/>
              <a:t>GPUs</a:t>
            </a:r>
            <a:endParaRPr lang="en-US" dirty="0" smtClean="0"/>
          </a:p>
          <a:p>
            <a:pPr lvl="1"/>
            <a:r>
              <a:rPr lang="en-US" dirty="0" smtClean="0"/>
              <a:t>Unfortunately of compute capability 1.0  </a:t>
            </a:r>
          </a:p>
          <a:p>
            <a:r>
              <a:rPr lang="en-US" dirty="0" smtClean="0"/>
              <a:t>Decide on </a:t>
            </a:r>
            <a:r>
              <a:rPr lang="en-US" dirty="0" err="1" smtClean="0"/>
              <a:t>OpenCL</a:t>
            </a:r>
            <a:endParaRPr lang="en-US" dirty="0" smtClean="0"/>
          </a:p>
          <a:p>
            <a:pPr lvl="1"/>
            <a:r>
              <a:rPr lang="en-US" dirty="0" smtClean="0"/>
              <a:t>A bit more complex to use than CUDA</a:t>
            </a:r>
          </a:p>
          <a:p>
            <a:pPr lvl="1"/>
            <a:r>
              <a:rPr lang="en-US" dirty="0" smtClean="0"/>
              <a:t>Similar performance expected</a:t>
            </a:r>
          </a:p>
          <a:p>
            <a:r>
              <a:rPr lang="en-US" dirty="0" smtClean="0"/>
              <a:t>All the genetic operations on CPU only </a:t>
            </a:r>
          </a:p>
          <a:p>
            <a:r>
              <a:rPr lang="en-US" dirty="0" smtClean="0"/>
              <a:t>Graphics based on Qt (with </a:t>
            </a:r>
            <a:r>
              <a:rPr lang="en-US" dirty="0" err="1" smtClean="0"/>
              <a:t>qwt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</p:cSld>
  <p:clrMapOvr>
    <a:masterClrMapping/>
  </p:clrMapOvr>
  <p:transition xmlns:p14="http://schemas.microsoft.com/office/powerpoint/2010/main" advTm="65533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OpenCl</a:t>
            </a:r>
            <a:r>
              <a:rPr lang="en-US" dirty="0" smtClean="0"/>
              <a:t>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3914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Usage rather simple</a:t>
            </a:r>
          </a:p>
          <a:p>
            <a:pPr lvl="1"/>
            <a:r>
              <a:rPr lang="en-US" dirty="0" err="1" smtClean="0"/>
              <a:t>clGetDeviceIDs</a:t>
            </a:r>
            <a:endParaRPr lang="en-US" dirty="0" smtClean="0"/>
          </a:p>
          <a:p>
            <a:pPr lvl="1"/>
            <a:r>
              <a:rPr lang="en-US" dirty="0" err="1" smtClean="0"/>
              <a:t>clCreateContext</a:t>
            </a:r>
            <a:endParaRPr lang="en-US" dirty="0" smtClean="0"/>
          </a:p>
          <a:p>
            <a:pPr lvl="1"/>
            <a:r>
              <a:rPr lang="en-US" dirty="0" err="1" smtClean="0"/>
              <a:t>clCreateCommandQueue</a:t>
            </a:r>
            <a:endParaRPr lang="en-US" dirty="0" smtClean="0"/>
          </a:p>
          <a:p>
            <a:pPr lvl="1"/>
            <a:r>
              <a:rPr lang="en-US" dirty="0" err="1" smtClean="0"/>
              <a:t>clCreateBuffer</a:t>
            </a:r>
            <a:endParaRPr lang="en-US" dirty="0" smtClean="0"/>
          </a:p>
          <a:p>
            <a:pPr lvl="1"/>
            <a:r>
              <a:rPr lang="en-US" dirty="0" err="1" smtClean="0"/>
              <a:t>clEnqueueWriteBuffer/clEnqueueMapBuffer</a:t>
            </a:r>
            <a:endParaRPr lang="en-US" dirty="0" smtClean="0"/>
          </a:p>
          <a:p>
            <a:pPr lvl="1"/>
            <a:r>
              <a:rPr lang="en-US" dirty="0" err="1" smtClean="0"/>
              <a:t>clCreateProgramWithSource</a:t>
            </a:r>
            <a:endParaRPr lang="en-US" dirty="0" smtClean="0"/>
          </a:p>
          <a:p>
            <a:pPr lvl="1"/>
            <a:r>
              <a:rPr lang="en-US" dirty="0" err="1" smtClean="0"/>
              <a:t>clBuildProgram</a:t>
            </a:r>
            <a:endParaRPr lang="en-US" dirty="0" smtClean="0"/>
          </a:p>
          <a:p>
            <a:pPr lvl="1"/>
            <a:r>
              <a:rPr lang="en-US" dirty="0" err="1" smtClean="0"/>
              <a:t>clCreateKernel</a:t>
            </a:r>
            <a:endParaRPr lang="en-US" dirty="0" smtClean="0"/>
          </a:p>
          <a:p>
            <a:pPr lvl="1"/>
            <a:r>
              <a:rPr lang="en-US" dirty="0" err="1" smtClean="0"/>
              <a:t>clGetKernelWorkGroupInfo</a:t>
            </a:r>
            <a:endParaRPr lang="en-US" dirty="0" smtClean="0"/>
          </a:p>
          <a:p>
            <a:pPr lvl="1"/>
            <a:r>
              <a:rPr lang="en-US" dirty="0" err="1" smtClean="0"/>
              <a:t>clSetKernelArg</a:t>
            </a:r>
            <a:endParaRPr lang="en-US" dirty="0" smtClean="0"/>
          </a:p>
          <a:p>
            <a:pPr lvl="1"/>
            <a:r>
              <a:rPr lang="en-US" dirty="0" err="1" smtClean="0"/>
              <a:t>clEnqueueNDRangeKernel</a:t>
            </a:r>
            <a:endParaRPr lang="en-US" dirty="0" smtClean="0"/>
          </a:p>
          <a:p>
            <a:pPr lvl="1"/>
            <a:r>
              <a:rPr lang="en-US" dirty="0" err="1" smtClean="0"/>
              <a:t>clFinish</a:t>
            </a:r>
            <a:endParaRPr lang="en-US" dirty="0" smtClean="0"/>
          </a:p>
          <a:p>
            <a:pPr lvl="1"/>
            <a:r>
              <a:rPr lang="en-US" dirty="0" err="1" smtClean="0"/>
              <a:t>clEnqueueReadBuffer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</p:spTree>
  </p:cSld>
  <p:clrMapOvr>
    <a:masterClrMapping/>
  </p:clrMapOvr>
  <p:transition xmlns:p14="http://schemas.microsoft.com/office/powerpoint/2010/main" advTm="1415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OpenCl</a:t>
            </a:r>
            <a:r>
              <a:rPr lang="en-US" dirty="0" smtClean="0"/>
              <a:t>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391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Usage rather simple but </a:t>
            </a:r>
            <a:r>
              <a:rPr lang="en-US" b="1" dirty="0" smtClean="0"/>
              <a:t>good performance complex</a:t>
            </a:r>
          </a:p>
          <a:p>
            <a:pPr lvl="1"/>
            <a:r>
              <a:rPr lang="en-US" dirty="0" smtClean="0"/>
              <a:t>Need new tools to measure performance</a:t>
            </a:r>
          </a:p>
          <a:p>
            <a:pPr lvl="1"/>
            <a:r>
              <a:rPr lang="en-US" dirty="0" smtClean="0"/>
              <a:t>Need to know hardware in details</a:t>
            </a:r>
          </a:p>
          <a:p>
            <a:pPr lvl="2"/>
            <a:r>
              <a:rPr lang="en-US" dirty="0" smtClean="0"/>
              <a:t>Even differences between 1.0 and 1.3 cards are huge</a:t>
            </a:r>
          </a:p>
          <a:p>
            <a:pPr lvl="1"/>
            <a:r>
              <a:rPr lang="en-US" dirty="0" smtClean="0"/>
              <a:t>Need parallel algorithms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</p:spTree>
  </p:cSld>
  <p:clrMapOvr>
    <a:masterClrMapping/>
  </p:clrMapOvr>
  <p:transition xmlns:p14="http://schemas.microsoft.com/office/powerpoint/2010/main" advTm="307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work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391400" cy="914400"/>
          </a:xfrm>
          <a:solidFill>
            <a:schemeClr val="accent1"/>
          </a:solidFill>
        </p:spPr>
        <p:txBody>
          <a:bodyPr>
            <a:normAutofit fontScale="55000" lnSpcReduction="20000"/>
          </a:bodyPr>
          <a:lstStyle/>
          <a:p>
            <a:pPr>
              <a:spcAft>
                <a:spcPts val="600"/>
              </a:spcAft>
              <a:buNone/>
            </a:pPr>
            <a:r>
              <a:rPr lang="en-US" dirty="0" smtClean="0"/>
              <a:t>First idea: let </a:t>
            </a:r>
            <a:r>
              <a:rPr lang="en-US" dirty="0" err="1" smtClean="0"/>
              <a:t>OpenCl</a:t>
            </a:r>
            <a:r>
              <a:rPr lang="en-US" dirty="0" smtClean="0"/>
              <a:t> parse the equation string.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Fast to build for CPU. 100x slower for GPU even without aggressive optimization.</a:t>
            </a:r>
          </a:p>
          <a:p>
            <a:pPr lvl="1"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438400"/>
            <a:ext cx="7315200" cy="838200"/>
          </a:xfrm>
          <a:prstGeom prst="rect">
            <a:avLst/>
          </a:prstGeom>
          <a:noFill/>
        </p:spPr>
        <p:txBody>
          <a:bodyPr wrap="none" rtlCol="0">
            <a:normAutofit fontScale="47500" lnSpcReduction="20000"/>
          </a:bodyPr>
          <a:lstStyle/>
          <a:p>
            <a:pPr>
              <a:spcAft>
                <a:spcPts val="1200"/>
              </a:spcAft>
            </a:pPr>
            <a:r>
              <a:rPr lang="en-US" b="1" i="1" dirty="0" smtClean="0">
                <a:latin typeface="Consolas"/>
                <a:cs typeface="Consolas"/>
              </a:rPr>
              <a:t>__kernel void FF( __global float* A, __global float* B, __global float* R){ </a:t>
            </a:r>
          </a:p>
          <a:p>
            <a:pPr>
              <a:spcAft>
                <a:spcPts val="1200"/>
              </a:spcAft>
            </a:pPr>
            <a:r>
              <a:rPr lang="en-US" b="1" i="1" dirty="0" smtClean="0">
                <a:latin typeface="Consolas"/>
                <a:cs typeface="Consolas"/>
              </a:rPr>
              <a:t>	</a:t>
            </a:r>
            <a:r>
              <a:rPr lang="en-US" b="1" i="1" dirty="0" err="1" smtClean="0">
                <a:latin typeface="Consolas"/>
                <a:cs typeface="Consolas"/>
              </a:rPr>
              <a:t>int</a:t>
            </a:r>
            <a:r>
              <a:rPr lang="en-US" b="1" i="1" dirty="0" smtClean="0">
                <a:latin typeface="Consolas"/>
                <a:cs typeface="Consolas"/>
              </a:rPr>
              <a:t> </a:t>
            </a:r>
            <a:r>
              <a:rPr lang="en-US" b="1" i="1" dirty="0" err="1" smtClean="0">
                <a:latin typeface="Consolas"/>
                <a:cs typeface="Consolas"/>
              </a:rPr>
              <a:t>i</a:t>
            </a:r>
            <a:r>
              <a:rPr lang="en-US" b="1" i="1" dirty="0" smtClean="0">
                <a:latin typeface="Consolas"/>
                <a:cs typeface="Consolas"/>
              </a:rPr>
              <a:t> = get_global_id(0); </a:t>
            </a:r>
          </a:p>
          <a:p>
            <a:pPr>
              <a:spcAft>
                <a:spcPts val="1200"/>
              </a:spcAft>
            </a:pPr>
            <a:r>
              <a:rPr lang="en-US" b="1" i="1" dirty="0" smtClean="0">
                <a:latin typeface="Consolas"/>
                <a:cs typeface="Consolas"/>
              </a:rPr>
              <a:t>	</a:t>
            </a:r>
            <a:r>
              <a:rPr lang="en-US" b="1" i="1" dirty="0" err="1" smtClean="0">
                <a:latin typeface="Consolas"/>
                <a:cs typeface="Consolas"/>
              </a:rPr>
              <a:t>R[i</a:t>
            </a:r>
            <a:r>
              <a:rPr lang="en-US" b="1" i="1" dirty="0" smtClean="0">
                <a:latin typeface="Consolas"/>
                <a:cs typeface="Consolas"/>
              </a:rPr>
              <a:t>]=</a:t>
            </a:r>
            <a:r>
              <a:rPr lang="en-US" b="1" i="1" dirty="0" err="1" smtClean="0">
                <a:latin typeface="Consolas"/>
                <a:cs typeface="Consolas"/>
              </a:rPr>
              <a:t>A[i]+B[i</a:t>
            </a:r>
            <a:r>
              <a:rPr lang="en-US" b="1" i="1" dirty="0" smtClean="0">
                <a:latin typeface="Consolas"/>
                <a:cs typeface="Consolas"/>
              </a:rPr>
              <a:t>] * </a:t>
            </a:r>
            <a:r>
              <a:rPr lang="en-US" b="1" i="1" dirty="0" err="1" smtClean="0">
                <a:latin typeface="Consolas"/>
                <a:cs typeface="Consolas"/>
              </a:rPr>
              <a:t>sin(A[i</a:t>
            </a:r>
            <a:r>
              <a:rPr lang="en-US" b="1" i="1" dirty="0" smtClean="0">
                <a:latin typeface="Consolas"/>
                <a:cs typeface="Consolas"/>
              </a:rPr>
              <a:t>]) / </a:t>
            </a:r>
            <a:r>
              <a:rPr lang="en-US" b="1" i="1" dirty="0" err="1" smtClean="0">
                <a:latin typeface="Consolas"/>
                <a:cs typeface="Consolas"/>
              </a:rPr>
              <a:t>pow(A[i],B[i</a:t>
            </a:r>
            <a:r>
              <a:rPr lang="en-US" b="1" i="1" dirty="0" smtClean="0">
                <a:latin typeface="Consolas"/>
                <a:cs typeface="Consolas"/>
              </a:rPr>
              <a:t>]);} </a:t>
            </a:r>
            <a:endParaRPr lang="en-US" b="1" i="1" dirty="0">
              <a:latin typeface="Consolas"/>
              <a:cs typeface="Consola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600" y="5638800"/>
            <a:ext cx="7315200" cy="838200"/>
          </a:xfrm>
          <a:prstGeom prst="rect">
            <a:avLst/>
          </a:prstGeom>
          <a:noFill/>
        </p:spPr>
        <p:txBody>
          <a:bodyPr wrap="none" rtlCol="0">
            <a:normAutofit fontScale="47500" lnSpcReduction="20000"/>
          </a:bodyPr>
          <a:lstStyle/>
          <a:p>
            <a:pPr>
              <a:spcAft>
                <a:spcPts val="1200"/>
              </a:spcAft>
            </a:pPr>
            <a:r>
              <a:rPr lang="en-US" b="1" i="1" dirty="0" smtClean="0">
                <a:latin typeface="Consolas"/>
                <a:cs typeface="Consolas"/>
              </a:rPr>
              <a:t>__kernel void DIV( __global float* A, __global float* B, __global float* C){ </a:t>
            </a:r>
          </a:p>
          <a:p>
            <a:pPr>
              <a:spcAft>
                <a:spcPts val="1200"/>
              </a:spcAft>
            </a:pPr>
            <a:r>
              <a:rPr lang="en-US" b="1" i="1" dirty="0" smtClean="0">
                <a:latin typeface="Consolas"/>
                <a:cs typeface="Consolas"/>
              </a:rPr>
              <a:t>	</a:t>
            </a:r>
            <a:r>
              <a:rPr lang="en-US" b="1" i="1" dirty="0" err="1" smtClean="0">
                <a:latin typeface="Consolas"/>
                <a:cs typeface="Consolas"/>
              </a:rPr>
              <a:t>int</a:t>
            </a:r>
            <a:r>
              <a:rPr lang="en-US" b="1" i="1" dirty="0" smtClean="0">
                <a:latin typeface="Consolas"/>
                <a:cs typeface="Consolas"/>
              </a:rPr>
              <a:t> </a:t>
            </a:r>
            <a:r>
              <a:rPr lang="en-US" b="1" i="1" dirty="0" err="1" smtClean="0">
                <a:latin typeface="Consolas"/>
                <a:cs typeface="Consolas"/>
              </a:rPr>
              <a:t>i</a:t>
            </a:r>
            <a:r>
              <a:rPr lang="en-US" b="1" i="1" dirty="0" smtClean="0">
                <a:latin typeface="Consolas"/>
                <a:cs typeface="Consolas"/>
              </a:rPr>
              <a:t> = get_global_id(0); </a:t>
            </a:r>
          </a:p>
          <a:p>
            <a:pPr>
              <a:spcAft>
                <a:spcPts val="1200"/>
              </a:spcAft>
            </a:pPr>
            <a:r>
              <a:rPr lang="en-US" b="1" i="1" dirty="0" smtClean="0">
                <a:latin typeface="Consolas"/>
                <a:cs typeface="Consolas"/>
              </a:rPr>
              <a:t>	</a:t>
            </a:r>
            <a:r>
              <a:rPr lang="en-US" b="1" i="1" dirty="0" err="1" smtClean="0">
                <a:latin typeface="Consolas"/>
                <a:cs typeface="Consolas"/>
              </a:rPr>
              <a:t>C[i</a:t>
            </a:r>
            <a:r>
              <a:rPr lang="en-US" b="1" i="1" dirty="0" smtClean="0">
                <a:latin typeface="Consolas"/>
                <a:cs typeface="Consolas"/>
              </a:rPr>
              <a:t>]=</a:t>
            </a:r>
            <a:r>
              <a:rPr lang="en-US" b="1" i="1" dirty="0" err="1" smtClean="0">
                <a:latin typeface="Consolas"/>
                <a:cs typeface="Consolas"/>
              </a:rPr>
              <a:t>native_divide(A[i],B[i</a:t>
            </a:r>
            <a:r>
              <a:rPr lang="en-US" b="1" i="1" dirty="0" smtClean="0">
                <a:latin typeface="Consolas"/>
                <a:cs typeface="Consolas"/>
              </a:rPr>
              <a:t>]);} </a:t>
            </a:r>
            <a:endParaRPr lang="en-US" b="1" i="1" dirty="0">
              <a:latin typeface="Consolas"/>
              <a:cs typeface="Consola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71600" y="4724400"/>
            <a:ext cx="7315200" cy="838200"/>
          </a:xfrm>
          <a:prstGeom prst="rect">
            <a:avLst/>
          </a:prstGeom>
          <a:noFill/>
        </p:spPr>
        <p:txBody>
          <a:bodyPr wrap="none" rtlCol="0">
            <a:normAutofit fontScale="47500" lnSpcReduction="20000"/>
          </a:bodyPr>
          <a:lstStyle/>
          <a:p>
            <a:pPr>
              <a:spcAft>
                <a:spcPts val="1200"/>
              </a:spcAft>
            </a:pPr>
            <a:r>
              <a:rPr lang="en-US" b="1" i="1" dirty="0" smtClean="0">
                <a:latin typeface="Consolas"/>
                <a:cs typeface="Consolas"/>
              </a:rPr>
              <a:t>__kernel void ADD( __global float* A, __global float* B, __global float* C){ </a:t>
            </a:r>
          </a:p>
          <a:p>
            <a:pPr>
              <a:spcAft>
                <a:spcPts val="1200"/>
              </a:spcAft>
            </a:pPr>
            <a:r>
              <a:rPr lang="en-US" b="1" i="1" dirty="0" smtClean="0">
                <a:latin typeface="Consolas"/>
                <a:cs typeface="Consolas"/>
              </a:rPr>
              <a:t>	</a:t>
            </a:r>
            <a:r>
              <a:rPr lang="en-US" b="1" i="1" dirty="0" err="1" smtClean="0">
                <a:latin typeface="Consolas"/>
                <a:cs typeface="Consolas"/>
              </a:rPr>
              <a:t>int</a:t>
            </a:r>
            <a:r>
              <a:rPr lang="en-US" b="1" i="1" dirty="0" smtClean="0">
                <a:latin typeface="Consolas"/>
                <a:cs typeface="Consolas"/>
              </a:rPr>
              <a:t> </a:t>
            </a:r>
            <a:r>
              <a:rPr lang="en-US" b="1" i="1" dirty="0" err="1" smtClean="0">
                <a:latin typeface="Consolas"/>
                <a:cs typeface="Consolas"/>
              </a:rPr>
              <a:t>i</a:t>
            </a:r>
            <a:r>
              <a:rPr lang="en-US" b="1" i="1" dirty="0" smtClean="0">
                <a:latin typeface="Consolas"/>
                <a:cs typeface="Consolas"/>
              </a:rPr>
              <a:t> = get_global_id(0); </a:t>
            </a:r>
          </a:p>
          <a:p>
            <a:pPr>
              <a:spcAft>
                <a:spcPts val="1200"/>
              </a:spcAft>
            </a:pPr>
            <a:r>
              <a:rPr lang="en-US" b="1" i="1" dirty="0" smtClean="0">
                <a:latin typeface="Consolas"/>
                <a:cs typeface="Consolas"/>
              </a:rPr>
              <a:t>	</a:t>
            </a:r>
            <a:r>
              <a:rPr lang="en-US" b="1" i="1" dirty="0" err="1" smtClean="0">
                <a:latin typeface="Consolas"/>
                <a:cs typeface="Consolas"/>
              </a:rPr>
              <a:t>C[i</a:t>
            </a:r>
            <a:r>
              <a:rPr lang="en-US" b="1" i="1" dirty="0" smtClean="0">
                <a:latin typeface="Consolas"/>
                <a:cs typeface="Consolas"/>
              </a:rPr>
              <a:t>]=</a:t>
            </a:r>
            <a:r>
              <a:rPr lang="en-US" b="1" i="1" dirty="0" err="1" smtClean="0">
                <a:latin typeface="Consolas"/>
                <a:cs typeface="Consolas"/>
              </a:rPr>
              <a:t>A[i]+B[i</a:t>
            </a:r>
            <a:r>
              <a:rPr lang="en-US" b="1" i="1" dirty="0" smtClean="0">
                <a:latin typeface="Consolas"/>
                <a:cs typeface="Consolas"/>
              </a:rPr>
              <a:t>];} </a:t>
            </a:r>
            <a:endParaRPr lang="en-US" b="1" i="1" dirty="0">
              <a:latin typeface="Consolas"/>
              <a:cs typeface="Consola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5400" y="3505200"/>
            <a:ext cx="7302450" cy="1219200"/>
          </a:xfrm>
          <a:prstGeom prst="rect">
            <a:avLst/>
          </a:prstGeom>
          <a:solidFill>
            <a:srgbClr val="BBE0E3"/>
          </a:solidFill>
        </p:spPr>
        <p:txBody>
          <a:bodyPr wrap="square" rtlCol="0"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Solution: 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equation in postfix format 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operations as separate kernels uploaded once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parsed by myself 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 advTm="95466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work part 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1524000"/>
            <a:ext cx="6651280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Idea:  Sum elements of fitness function on CPU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Getting results back is way too expensive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9200" y="3962400"/>
            <a:ext cx="7532831" cy="1800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Non-power-of-2 size problems are greatly penalized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Do one transfer per population and not per individual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Use page-locked (pinned) memory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1219200" y="2667000"/>
            <a:ext cx="70104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Solution: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Do parallel reduction on the GPU 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Optimal reduction quite complex</a:t>
            </a:r>
          </a:p>
        </p:txBody>
      </p:sp>
      <p:graphicFrame>
        <p:nvGraphicFramePr>
          <p:cNvPr id="62466" name="Object 7"/>
          <p:cNvGraphicFramePr>
            <a:graphicFrameLocks noChangeAspect="1"/>
          </p:cNvGraphicFramePr>
          <p:nvPr/>
        </p:nvGraphicFramePr>
        <p:xfrm>
          <a:off x="1143000" y="2025364"/>
          <a:ext cx="8001000" cy="4832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3" name="Chart" r:id="rId4" imgW="7480300" imgH="4330700" progId="Excel.Sheet.8">
                  <p:embed/>
                </p:oleObj>
              </mc:Choice>
              <mc:Fallback>
                <p:oleObj name="Chart" r:id="rId4" imgW="7480300" imgH="4330700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025364"/>
                        <a:ext cx="8001000" cy="48326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xmlns:p14="http://schemas.microsoft.com/office/powerpoint/2010/main" advTm="74966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8" grpId="0"/>
      <p:bldOleChart spid="62466" grpId="0"/>
      <p:bldOleChart spid="6246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time ago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grpSp>
        <p:nvGrpSpPr>
          <p:cNvPr id="7" name="Group 6"/>
          <p:cNvGrpSpPr/>
          <p:nvPr/>
        </p:nvGrpSpPr>
        <p:grpSpPr>
          <a:xfrm>
            <a:off x="1206912" y="3060278"/>
            <a:ext cx="3397250" cy="3321050"/>
            <a:chOff x="685800" y="1828800"/>
            <a:chExt cx="3397250" cy="3321050"/>
          </a:xfrm>
        </p:grpSpPr>
        <p:pic>
          <p:nvPicPr>
            <p:cNvPr id="8" name="Picture 7" descr="r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24000" y="1828800"/>
              <a:ext cx="1644650" cy="1644650"/>
            </a:xfrm>
            <a:prstGeom prst="rect">
              <a:avLst/>
            </a:prstGeom>
          </p:spPr>
        </p:pic>
        <p:pic>
          <p:nvPicPr>
            <p:cNvPr id="9" name="Picture 8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33600" y="1905000"/>
              <a:ext cx="1644650" cy="1644650"/>
            </a:xfrm>
            <a:prstGeom prst="rect">
              <a:avLst/>
            </a:prstGeom>
          </p:spPr>
        </p:pic>
        <p:pic>
          <p:nvPicPr>
            <p:cNvPr id="10" name="Picture 9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24000" y="3505200"/>
              <a:ext cx="1644650" cy="1644650"/>
            </a:xfrm>
            <a:prstGeom prst="rect">
              <a:avLst/>
            </a:prstGeom>
          </p:spPr>
        </p:pic>
        <p:pic>
          <p:nvPicPr>
            <p:cNvPr id="11" name="Picture 10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19200" y="1981200"/>
              <a:ext cx="1644650" cy="1644650"/>
            </a:xfrm>
            <a:prstGeom prst="rect">
              <a:avLst/>
            </a:prstGeom>
          </p:spPr>
        </p:pic>
        <p:pic>
          <p:nvPicPr>
            <p:cNvPr id="12" name="Picture 11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38400" y="2362200"/>
              <a:ext cx="1644650" cy="1644650"/>
            </a:xfrm>
            <a:prstGeom prst="rect">
              <a:avLst/>
            </a:prstGeom>
          </p:spPr>
        </p:pic>
        <p:pic>
          <p:nvPicPr>
            <p:cNvPr id="13" name="Picture 12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81200" y="2165350"/>
              <a:ext cx="1644650" cy="1644650"/>
            </a:xfrm>
            <a:prstGeom prst="rect">
              <a:avLst/>
            </a:prstGeom>
          </p:spPr>
        </p:pic>
        <p:pic>
          <p:nvPicPr>
            <p:cNvPr id="14" name="Picture 13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62200" y="3048000"/>
              <a:ext cx="1644650" cy="1644650"/>
            </a:xfrm>
            <a:prstGeom prst="rect">
              <a:avLst/>
            </a:prstGeom>
          </p:spPr>
        </p:pic>
        <p:pic>
          <p:nvPicPr>
            <p:cNvPr id="15" name="Picture 14" descr="r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7800" y="2209800"/>
              <a:ext cx="1644650" cy="1644650"/>
            </a:xfrm>
            <a:prstGeom prst="rect">
              <a:avLst/>
            </a:prstGeom>
          </p:spPr>
        </p:pic>
        <p:pic>
          <p:nvPicPr>
            <p:cNvPr id="16" name="Picture 15" descr="r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9950" y="2165350"/>
              <a:ext cx="1644650" cy="1644650"/>
            </a:xfrm>
            <a:prstGeom prst="rect">
              <a:avLst/>
            </a:prstGeom>
          </p:spPr>
        </p:pic>
        <p:pic>
          <p:nvPicPr>
            <p:cNvPr id="17" name="Picture 16" descr="r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5800" y="2743200"/>
              <a:ext cx="1644650" cy="1644650"/>
            </a:xfrm>
            <a:prstGeom prst="rect">
              <a:avLst/>
            </a:prstGeom>
          </p:spPr>
        </p:pic>
        <p:pic>
          <p:nvPicPr>
            <p:cNvPr id="18" name="Picture 17" descr="r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09800" y="2514600"/>
              <a:ext cx="1644650" cy="1644650"/>
            </a:xfrm>
            <a:prstGeom prst="rect">
              <a:avLst/>
            </a:prstGeom>
          </p:spPr>
        </p:pic>
        <p:pic>
          <p:nvPicPr>
            <p:cNvPr id="19" name="Picture 18" descr="r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57400" y="3276600"/>
              <a:ext cx="1644650" cy="1644650"/>
            </a:xfrm>
            <a:prstGeom prst="rect">
              <a:avLst/>
            </a:prstGeom>
          </p:spPr>
        </p:pic>
        <p:pic>
          <p:nvPicPr>
            <p:cNvPr id="20" name="Picture 19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4750" y="2317750"/>
              <a:ext cx="1644650" cy="1644650"/>
            </a:xfrm>
            <a:prstGeom prst="rect">
              <a:avLst/>
            </a:prstGeom>
          </p:spPr>
        </p:pic>
        <p:pic>
          <p:nvPicPr>
            <p:cNvPr id="21" name="Picture 20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0600" y="3352800"/>
              <a:ext cx="1644650" cy="1644650"/>
            </a:xfrm>
            <a:prstGeom prst="rect">
              <a:avLst/>
            </a:prstGeom>
          </p:spPr>
        </p:pic>
        <p:pic>
          <p:nvPicPr>
            <p:cNvPr id="22" name="Picture 21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0600" y="2590800"/>
              <a:ext cx="1644650" cy="1644650"/>
            </a:xfrm>
            <a:prstGeom prst="rect">
              <a:avLst/>
            </a:prstGeom>
          </p:spPr>
        </p:pic>
        <p:pic>
          <p:nvPicPr>
            <p:cNvPr id="23" name="Picture 22" descr="r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19200" y="3200400"/>
              <a:ext cx="1644650" cy="1644650"/>
            </a:xfrm>
            <a:prstGeom prst="rect">
              <a:avLst/>
            </a:prstGeom>
          </p:spPr>
        </p:pic>
        <p:pic>
          <p:nvPicPr>
            <p:cNvPr id="24" name="Picture 23" descr="blu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52600" y="2743200"/>
              <a:ext cx="1644650" cy="1644650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4800600" y="3060849"/>
            <a:ext cx="321268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Nucleons interactions:</a:t>
            </a:r>
          </a:p>
          <a:p>
            <a:r>
              <a:rPr lang="en-US" dirty="0" smtClean="0"/>
              <a:t>Strong force</a:t>
            </a:r>
          </a:p>
          <a:p>
            <a:r>
              <a:rPr lang="en-US" dirty="0" smtClean="0"/>
              <a:t>Electromagnetic </a:t>
            </a: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1259632" y="2492896"/>
            <a:ext cx="6934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Liquid drop model – Gamow,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Borh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Wheeler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327028"/>
              </p:ext>
            </p:extLst>
          </p:nvPr>
        </p:nvGraphicFramePr>
        <p:xfrm>
          <a:off x="4800600" y="5575449"/>
          <a:ext cx="3352800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3" name="Equation" r:id="rId6" imgW="1358900" imgH="355600" progId="Equation.3">
                  <p:embed/>
                </p:oleObj>
              </mc:Choice>
              <mc:Fallback>
                <p:oleObj name="Equation" r:id="rId6" imgW="1358900" imgH="355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575449"/>
                        <a:ext cx="3352800" cy="877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767037"/>
              </p:ext>
            </p:extLst>
          </p:nvPr>
        </p:nvGraphicFramePr>
        <p:xfrm>
          <a:off x="4953000" y="4432449"/>
          <a:ext cx="1676400" cy="1186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4" name="Equation" r:id="rId8" imgW="825500" imgH="584200" progId="Equation.3">
                  <p:embed/>
                </p:oleObj>
              </mc:Choice>
              <mc:Fallback>
                <p:oleObj name="Equation" r:id="rId8" imgW="825500" imgH="584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4432449"/>
                        <a:ext cx="1676400" cy="11863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1331640" y="1556792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None/>
            </a:pPr>
            <a:r>
              <a:rPr lang="en-US" dirty="0" smtClean="0"/>
              <a:t>1935 – Carl Friedrich von </a:t>
            </a:r>
            <a:r>
              <a:rPr lang="en-US" dirty="0" err="1" smtClean="0"/>
              <a:t>Weizsäcker</a:t>
            </a:r>
            <a:r>
              <a:rPr lang="en-US" dirty="0" smtClean="0"/>
              <a:t>  </a:t>
            </a:r>
            <a:r>
              <a:rPr lang="en-US" u="sng" dirty="0" smtClean="0">
                <a:solidFill>
                  <a:srgbClr val="FF0000"/>
                </a:solidFill>
              </a:rPr>
              <a:t>SEMF</a:t>
            </a:r>
            <a:endParaRPr lang="en-US" dirty="0" smtClean="0"/>
          </a:p>
        </p:txBody>
      </p:sp>
      <p:sp>
        <p:nvSpPr>
          <p:cNvPr id="30" name="Right Arrow 17"/>
          <p:cNvSpPr/>
          <p:nvPr/>
        </p:nvSpPr>
        <p:spPr bwMode="auto">
          <a:xfrm>
            <a:off x="7956376" y="1484784"/>
            <a:ext cx="914400" cy="6096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2"/>
    </p:custDataLst>
  </p:cSld>
  <p:clrMapOvr>
    <a:masterClrMapping/>
  </p:clrMapOvr>
  <p:transition xmlns:p14="http://schemas.microsoft.com/office/powerpoint/2010/main" advTm="186883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build="p"/>
      <p:bldP spid="29" grpId="0"/>
      <p:bldP spid="3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0"/>
            <a:ext cx="3886200" cy="2743200"/>
          </a:xfrm>
        </p:spPr>
        <p:txBody>
          <a:bodyPr>
            <a:normAutofit fontScale="47500" lnSpcReduction="20000"/>
          </a:bodyPr>
          <a:lstStyle/>
          <a:p>
            <a:r>
              <a:rPr lang="en-US" dirty="0" err="1" smtClean="0"/>
              <a:t>MacBookPro</a:t>
            </a:r>
            <a:endParaRPr lang="en-US" dirty="0" smtClean="0"/>
          </a:p>
          <a:p>
            <a:r>
              <a:rPr lang="en-US" dirty="0" smtClean="0"/>
              <a:t>CPU</a:t>
            </a:r>
          </a:p>
          <a:p>
            <a:pPr lvl="1"/>
            <a:r>
              <a:rPr lang="en-US" dirty="0" smtClean="0"/>
              <a:t>I5 M520</a:t>
            </a:r>
          </a:p>
          <a:p>
            <a:pPr lvl="1"/>
            <a:r>
              <a:rPr lang="en-US" dirty="0" smtClean="0"/>
              <a:t>2.40 GHz</a:t>
            </a:r>
          </a:p>
          <a:p>
            <a:pPr lvl="1"/>
            <a:r>
              <a:rPr lang="en-US" dirty="0" smtClean="0"/>
              <a:t>2 cores/4 threads</a:t>
            </a:r>
          </a:p>
          <a:p>
            <a:pPr lvl="1"/>
            <a:r>
              <a:rPr lang="en-US" dirty="0" smtClean="0"/>
              <a:t>L2 256kB</a:t>
            </a:r>
          </a:p>
          <a:p>
            <a:pPr lvl="1"/>
            <a:r>
              <a:rPr lang="en-US" dirty="0" smtClean="0"/>
              <a:t>L3 3MB</a:t>
            </a:r>
          </a:p>
          <a:p>
            <a:r>
              <a:rPr lang="en-US" dirty="0" smtClean="0"/>
              <a:t>GPU</a:t>
            </a:r>
          </a:p>
          <a:p>
            <a:pPr lvl="1"/>
            <a:r>
              <a:rPr lang="en-US" dirty="0" err="1" smtClean="0"/>
              <a:t>GeForce</a:t>
            </a:r>
            <a:r>
              <a:rPr lang="en-US" dirty="0" smtClean="0"/>
              <a:t> GT 330M </a:t>
            </a:r>
          </a:p>
          <a:p>
            <a:pPr lvl="1"/>
            <a:r>
              <a:rPr lang="en-US" dirty="0" err="1" smtClean="0"/>
              <a:t>Cuda</a:t>
            </a:r>
            <a:r>
              <a:rPr lang="en-US" dirty="0" smtClean="0"/>
              <a:t> 1.2</a:t>
            </a:r>
          </a:p>
          <a:p>
            <a:pPr lvl="1"/>
            <a:r>
              <a:rPr lang="en-US" dirty="0" smtClean="0"/>
              <a:t>6 multiprocessors * 8 cores	</a:t>
            </a:r>
          </a:p>
          <a:p>
            <a:pPr lvl="1"/>
            <a:r>
              <a:rPr lang="en-US" dirty="0" smtClean="0"/>
              <a:t>MAX_WORK_GROUP_SIZE: 512</a:t>
            </a:r>
          </a:p>
          <a:p>
            <a:pPr lvl="1"/>
            <a:r>
              <a:rPr lang="en-US" dirty="0" smtClean="0"/>
              <a:t>MAX_CLOCK_FREQUENCY: 1100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267200" y="6172200"/>
          <a:ext cx="1752600" cy="288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3" name="Equation" r:id="rId3" imgW="1003300" imgH="165100" progId="Equation.3">
                  <p:embed/>
                </p:oleObj>
              </mc:Choice>
              <mc:Fallback>
                <p:oleObj name="Equation" r:id="rId3" imgW="1003300" imgH="1651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6172200"/>
                        <a:ext cx="1752600" cy="2884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876800" y="1600200"/>
            <a:ext cx="3886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MacPro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CPU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2800" kern="0" dirty="0" smtClean="0">
                <a:latin typeface="+mn-lt"/>
                <a:ea typeface="+mn-ea"/>
                <a:cs typeface="+mn-cs"/>
              </a:rPr>
              <a:t>Quad-Core Xeon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2.26 GHz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2800" kern="0" dirty="0" smtClean="0">
                <a:latin typeface="+mn-lt"/>
                <a:ea typeface="+mn-ea"/>
                <a:cs typeface="+mn-cs"/>
              </a:rPr>
              <a:t>2 processors/8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kern="0" dirty="0" smtClean="0">
                <a:latin typeface="+mn-lt"/>
                <a:ea typeface="+mn-ea"/>
                <a:cs typeface="+mn-cs"/>
              </a:rPr>
              <a:t>cores/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 threads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L2 256kB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L3 8MB (per processor)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GPU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GeForce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GT 120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Cuda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</a:t>
            </a:r>
            <a:r>
              <a:rPr lang="en-US" sz="2800" kern="0" dirty="0" smtClean="0">
                <a:latin typeface="+mn-lt"/>
                <a:ea typeface="+mn-ea"/>
                <a:cs typeface="+mn-cs"/>
              </a:rPr>
              <a:t>.1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 cores	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MAX_WORK_GROUP_SIZE: 512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MAX_CLOCK_FREQUENCY: </a:t>
            </a:r>
            <a:r>
              <a:rPr lang="en-US" sz="2800" kern="0" dirty="0" smtClean="0">
                <a:latin typeface="+mn-lt"/>
                <a:ea typeface="+mn-ea"/>
                <a:cs typeface="+mn-cs"/>
              </a:rPr>
              <a:t>55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advTm="2766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1066800" y="1447800"/>
          <a:ext cx="6108700" cy="2609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2654300" y="4165600"/>
          <a:ext cx="6489700" cy="269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934200" y="1752600"/>
            <a:ext cx="2032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MacBook</a:t>
            </a:r>
            <a:r>
              <a:rPr lang="en-US" dirty="0" smtClean="0"/>
              <a:t> Pro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810366" y="5284335"/>
            <a:ext cx="2021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Equation calculations/</a:t>
            </a:r>
            <a:r>
              <a:rPr lang="en-US" sz="1400" dirty="0" err="1" smtClean="0"/>
              <a:t>s</a:t>
            </a:r>
            <a:endParaRPr lang="en-US" sz="1400" dirty="0"/>
          </a:p>
        </p:txBody>
      </p:sp>
    </p:spTree>
  </p:cSld>
  <p:clrMapOvr>
    <a:masterClrMapping/>
  </p:clrMapOvr>
  <p:transition xmlns:p14="http://schemas.microsoft.com/office/powerpoint/2010/main" advTm="32183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1752600"/>
            <a:ext cx="1245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MacPro</a:t>
            </a: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914400" y="1371600"/>
          <a:ext cx="66294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3352800" y="4000500"/>
          <a:ext cx="5791200" cy="285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2416983" y="5284335"/>
            <a:ext cx="2021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Equation calculations/</a:t>
            </a:r>
            <a:r>
              <a:rPr lang="en-US" sz="1400" dirty="0" err="1" smtClean="0"/>
              <a:t>s</a:t>
            </a:r>
            <a:endParaRPr lang="en-US" sz="1400" dirty="0"/>
          </a:p>
        </p:txBody>
      </p:sp>
      <p:sp>
        <p:nvSpPr>
          <p:cNvPr id="3" name="ZoneTexte 2"/>
          <p:cNvSpPr txBox="1"/>
          <p:nvPr/>
        </p:nvSpPr>
        <p:spPr>
          <a:xfrm>
            <a:off x="179512" y="4725144"/>
            <a:ext cx="2483768" cy="830997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Doing very bad job on this CPU!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1483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90725"/>
            <a:ext cx="7010400" cy="3495675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Compute profiler on Mac not well supported by </a:t>
            </a:r>
            <a:r>
              <a:rPr lang="en-US" dirty="0" err="1" smtClean="0"/>
              <a:t>nVidia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On laptops need to warm up GPU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Even in simple cases there is no analytical way to pre-calculate optimal </a:t>
            </a:r>
            <a:r>
              <a:rPr lang="en-US" dirty="0" err="1" smtClean="0"/>
              <a:t>localWorkSize</a:t>
            </a:r>
            <a:r>
              <a:rPr lang="en-US" dirty="0" smtClean="0"/>
              <a:t> (there is an excel spreadsheet …)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Difficult to estimate influence of non ECC memory</a:t>
            </a:r>
          </a:p>
          <a:p>
            <a:pPr>
              <a:spcAft>
                <a:spcPts val="1200"/>
              </a:spcAft>
            </a:pPr>
            <a:endParaRPr lang="en-US" dirty="0" smtClean="0"/>
          </a:p>
          <a:p>
            <a:pPr>
              <a:spcAft>
                <a:spcPts val="1200"/>
              </a:spcAft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Ilija </a:t>
            </a:r>
            <a:r>
              <a:rPr lang="fr-FR" dirty="0" err="1" smtClean="0"/>
              <a:t>Vukotic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</p:spTree>
  </p:cSld>
  <p:clrMapOvr>
    <a:masterClrMapping/>
  </p:clrMapOvr>
  <p:transition xmlns:p14="http://schemas.microsoft.com/office/powerpoint/2010/main" advTm="48583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OpenCL</a:t>
            </a:r>
            <a:r>
              <a:rPr lang="en-US" dirty="0" smtClean="0"/>
              <a:t>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For current CPU’s (4 cores) more than factor 2-5 can’t be obtained with compute capability 1.2 cards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And that only with very optimal problem (code)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Problems smaller than 64k elements shouldn’t be considered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Problems with large I/O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Problems with unpredictable branching</a:t>
            </a:r>
          </a:p>
          <a:p>
            <a:pPr>
              <a:spcAft>
                <a:spcPts val="600"/>
              </a:spcAft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</p:spTree>
  </p:cSld>
  <p:clrMapOvr>
    <a:masterClrMapping/>
  </p:clrMapOvr>
  <p:transition xmlns:p14="http://schemas.microsoft.com/office/powerpoint/2010/main" advTm="3565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Move project storage to cloud (Google)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Add </a:t>
            </a:r>
            <a:r>
              <a:rPr lang="en-US" dirty="0" err="1" smtClean="0"/>
              <a:t>OpenMPI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Move from </a:t>
            </a:r>
            <a:r>
              <a:rPr lang="en-US" dirty="0" err="1" smtClean="0"/>
              <a:t>qwt</a:t>
            </a:r>
            <a:r>
              <a:rPr lang="en-US" dirty="0" smtClean="0"/>
              <a:t> to ROOT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Add symbolic reduction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Add free fit parameters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Fine GA tuning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Move from tree to node representation (?)</a:t>
            </a:r>
          </a:p>
          <a:p>
            <a:pPr>
              <a:spcAft>
                <a:spcPts val="600"/>
              </a:spcAft>
            </a:pPr>
            <a:r>
              <a:rPr lang="en-US" b="1" dirty="0" smtClean="0"/>
              <a:t>“Discover” better description of inter-nucleon interactions.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25</a:t>
            </a:fld>
            <a:endParaRPr lang="fr-FR" dirty="0"/>
          </a:p>
        </p:txBody>
      </p:sp>
    </p:spTree>
  </p:cSld>
  <p:clrMapOvr>
    <a:masterClrMapping/>
  </p:clrMapOvr>
  <p:transition xmlns:p14="http://schemas.microsoft.com/office/powerpoint/2010/main" advTm="71333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Disclaimer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90725"/>
            <a:ext cx="7010400" cy="2200275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1200"/>
              </a:spcAft>
              <a:buNone/>
            </a:pPr>
            <a:r>
              <a:rPr lang="en-US" b="1" dirty="0" smtClean="0"/>
              <a:t>No physicist will loose job because of this or any other similar system.</a:t>
            </a:r>
          </a:p>
          <a:p>
            <a:pPr>
              <a:spcAft>
                <a:spcPts val="1200"/>
              </a:spcAft>
              <a:buNone/>
            </a:pPr>
            <a:r>
              <a:rPr lang="en-US" b="1" dirty="0" smtClean="0"/>
              <a:t>Physics laws are expressed by equations but further advancement is made by humans making mental picture of what that equation means. </a:t>
            </a:r>
          </a:p>
          <a:p>
            <a:pPr>
              <a:spcAft>
                <a:spcPts val="1200"/>
              </a:spcAft>
              <a:buNone/>
            </a:pPr>
            <a:r>
              <a:rPr lang="en-US" b="1" dirty="0" smtClean="0"/>
              <a:t>Still, having equation would greatly help.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27</a:t>
            </a:fld>
            <a:endParaRPr lang="fr-FR" dirty="0"/>
          </a:p>
        </p:txBody>
      </p:sp>
      <p:sp>
        <p:nvSpPr>
          <p:cNvPr id="7" name="Rounded Rectangle 6">
            <a:hlinkClick r:id="" action="ppaction://hlinkshowjump?jump=lastslideviewed"/>
          </p:cNvPr>
          <p:cNvSpPr/>
          <p:nvPr/>
        </p:nvSpPr>
        <p:spPr bwMode="auto">
          <a:xfrm>
            <a:off x="8458200" y="6096000"/>
            <a:ext cx="685800" cy="38100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back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19200" y="1600200"/>
            <a:ext cx="6096000" cy="4652665"/>
            <a:chOff x="1295400" y="1676400"/>
            <a:chExt cx="6096000" cy="4652665"/>
          </a:xfrm>
        </p:grpSpPr>
        <p:grpSp>
          <p:nvGrpSpPr>
            <p:cNvPr id="11" name="Group 10"/>
            <p:cNvGrpSpPr/>
            <p:nvPr/>
          </p:nvGrpSpPr>
          <p:grpSpPr>
            <a:xfrm>
              <a:off x="1295400" y="1752600"/>
              <a:ext cx="6096000" cy="4576465"/>
              <a:chOff x="1295400" y="1828800"/>
              <a:chExt cx="6096000" cy="4576465"/>
            </a:xfrm>
          </p:grpSpPr>
          <p:pic>
            <p:nvPicPr>
              <p:cNvPr id="8" name="Picture 7" descr="plot_surface_easy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95400" y="1828800"/>
                <a:ext cx="6096000" cy="4573588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3581400" y="5943600"/>
                <a:ext cx="38995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562600" y="5715000"/>
                <a:ext cx="38995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</a:t>
                </a:r>
              </a:p>
            </p:txBody>
          </p:sp>
        </p:grpSp>
        <p:sp>
          <p:nvSpPr>
            <p:cNvPr id="12" name="Rectangle 11"/>
            <p:cNvSpPr/>
            <p:nvPr/>
          </p:nvSpPr>
          <p:spPr bwMode="auto">
            <a:xfrm>
              <a:off x="3581400" y="1676400"/>
              <a:ext cx="1828800" cy="381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5638800" y="1752600"/>
            <a:ext cx="3065813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Simulated annealing</a:t>
            </a:r>
          </a:p>
          <a:p>
            <a:pPr algn="r"/>
            <a:r>
              <a:rPr lang="en-US" dirty="0" smtClean="0"/>
              <a:t>Hill climbing</a:t>
            </a:r>
          </a:p>
          <a:p>
            <a:pPr algn="r"/>
            <a:endParaRPr lang="en-US" dirty="0"/>
          </a:p>
        </p:txBody>
      </p:sp>
      <p:pic>
        <p:nvPicPr>
          <p:cNvPr id="20" name="Picture 19" descr="comple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524000"/>
            <a:ext cx="6791056" cy="491172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257800" y="1752600"/>
            <a:ext cx="36745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Blind kangaroos</a:t>
            </a:r>
          </a:p>
          <a:p>
            <a:pPr algn="r"/>
            <a:r>
              <a:rPr lang="en-US" dirty="0" smtClean="0"/>
              <a:t>looking for Mount Everest 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295400" y="3657600"/>
            <a:ext cx="7848600" cy="1447800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none" rtlCol="0"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Gen: 64 bit number in gray representation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Individual: two genes connected 128 bits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Mutation: toggle of one random bit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Crossover: with 20% probability take bit from other individual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8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14" grpId="1"/>
      <p:bldP spid="21" grpId="0"/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28</a:t>
            </a:fld>
            <a:endParaRPr lang="fr-FR" dirty="0"/>
          </a:p>
        </p:txBody>
      </p:sp>
      <p:sp>
        <p:nvSpPr>
          <p:cNvPr id="7" name="Rounded Rectangle 6">
            <a:hlinkClick r:id="" action="ppaction://hlinkshowjump?jump=lastslideviewed"/>
          </p:cNvPr>
          <p:cNvSpPr/>
          <p:nvPr/>
        </p:nvSpPr>
        <p:spPr bwMode="auto">
          <a:xfrm>
            <a:off x="8458200" y="6096000"/>
            <a:ext cx="685800" cy="38100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back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 descr="metamaterialdesign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524000"/>
            <a:ext cx="3657600" cy="2438400"/>
          </a:xfrm>
          <a:prstGeom prst="rect">
            <a:avLst/>
          </a:prstGeom>
        </p:spPr>
      </p:pic>
      <p:pic>
        <p:nvPicPr>
          <p:cNvPr id="9" name="Picture 8" descr="lens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1524000"/>
            <a:ext cx="3525950" cy="26879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3000" y="1676400"/>
            <a:ext cx="4233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HEP analysis cut optimization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143000" y="2209800"/>
            <a:ext cx="8001000" cy="3628800"/>
            <a:chOff x="1143000" y="2209800"/>
            <a:chExt cx="8001000" cy="3628800"/>
          </a:xfrm>
        </p:grpSpPr>
        <p:grpSp>
          <p:nvGrpSpPr>
            <p:cNvPr id="20" name="Group 19"/>
            <p:cNvGrpSpPr/>
            <p:nvPr/>
          </p:nvGrpSpPr>
          <p:grpSpPr>
            <a:xfrm>
              <a:off x="1143000" y="2209800"/>
              <a:ext cx="5334000" cy="3628800"/>
              <a:chOff x="1143000" y="2209800"/>
              <a:chExt cx="5334000" cy="3628800"/>
            </a:xfrm>
          </p:grpSpPr>
          <p:pic>
            <p:nvPicPr>
              <p:cNvPr id="11" name="Picture 10" descr="dpe_muon_ax.jp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43001" y="2209800"/>
                <a:ext cx="1568267" cy="1767983"/>
              </a:xfrm>
              <a:prstGeom prst="rect">
                <a:avLst/>
              </a:prstGeom>
            </p:spPr>
          </p:pic>
          <p:pic>
            <p:nvPicPr>
              <p:cNvPr id="12" name="Picture 11" descr="dpe_muon_chi2.jp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99333" y="2209800"/>
                <a:ext cx="1592935" cy="1795792"/>
              </a:xfrm>
              <a:prstGeom prst="rect">
                <a:avLst/>
              </a:prstGeom>
            </p:spPr>
          </p:pic>
          <p:pic>
            <p:nvPicPr>
              <p:cNvPr id="13" name="Picture 12" descr="dpe_muon_d0.jpg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880334" y="2209800"/>
                <a:ext cx="1596666" cy="1800000"/>
              </a:xfrm>
              <a:prstGeom prst="rect">
                <a:avLst/>
              </a:prstGeom>
            </p:spPr>
          </p:pic>
          <p:pic>
            <p:nvPicPr>
              <p:cNvPr id="14" name="Picture 13" descr="dpe_muon_eta.jp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43000" y="4038600"/>
                <a:ext cx="1596667" cy="1800000"/>
              </a:xfrm>
              <a:prstGeom prst="rect">
                <a:avLst/>
              </a:prstGeom>
            </p:spPr>
          </p:pic>
          <p:pic>
            <p:nvPicPr>
              <p:cNvPr id="15" name="Picture 14" descr="dpe_muon_pt.jp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009900" y="4038600"/>
                <a:ext cx="1596666" cy="1800000"/>
              </a:xfrm>
              <a:prstGeom prst="rect">
                <a:avLst/>
              </a:prstGeom>
            </p:spPr>
          </p:pic>
          <p:pic>
            <p:nvPicPr>
              <p:cNvPr id="16" name="Picture 15" descr="dpe_muon_z0.jp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876800" y="4038600"/>
                <a:ext cx="1596667" cy="1800000"/>
              </a:xfrm>
              <a:prstGeom prst="rect">
                <a:avLst/>
              </a:prstGeom>
            </p:spPr>
          </p:pic>
        </p:grpSp>
        <p:pic>
          <p:nvPicPr>
            <p:cNvPr id="21" name="Picture 20" descr="jpsi_mass.jpg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534750" y="2743200"/>
              <a:ext cx="2609250" cy="25037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&amp; Art industry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29</a:t>
            </a:fld>
            <a:endParaRPr lang="fr-FR" dirty="0"/>
          </a:p>
        </p:txBody>
      </p:sp>
      <p:sp>
        <p:nvSpPr>
          <p:cNvPr id="7" name="Rounded Rectangle 6">
            <a:hlinkClick r:id="" action="ppaction://hlinkshowjump?jump=lastslideviewed"/>
          </p:cNvPr>
          <p:cNvSpPr/>
          <p:nvPr/>
        </p:nvSpPr>
        <p:spPr bwMode="auto">
          <a:xfrm>
            <a:off x="8458200" y="6096000"/>
            <a:ext cx="685800" cy="38100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back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 descr="darwinsga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524000"/>
            <a:ext cx="5698074" cy="4614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35702ED-87F6-174B-9CE3-B370F46CA825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Ilija Vukotic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112E81-A67C-1547-868B-C0425851D01A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Long time ago …</a:t>
            </a:r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66800" y="2743200"/>
          <a:ext cx="8077200" cy="752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Equation" r:id="rId5" imgW="3492500" imgH="406400" progId="Equation.3">
                  <p:embed/>
                </p:oleObj>
              </mc:Choice>
              <mc:Fallback>
                <p:oleObj name="Equation" r:id="rId5" imgW="3492500" imgH="406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743200"/>
                        <a:ext cx="8077200" cy="7525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8001289" y="3581400"/>
            <a:ext cx="1142711" cy="995065"/>
            <a:chOff x="8001289" y="4038600"/>
            <a:chExt cx="1142711" cy="995065"/>
          </a:xfrm>
        </p:grpSpPr>
        <p:sp>
          <p:nvSpPr>
            <p:cNvPr id="12" name="Up Arrow 11"/>
            <p:cNvSpPr/>
            <p:nvPr/>
          </p:nvSpPr>
          <p:spPr bwMode="auto">
            <a:xfrm>
              <a:off x="8382000" y="4038600"/>
              <a:ext cx="304800" cy="381000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01289" y="4572000"/>
              <a:ext cx="11427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Pairing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371600" y="3581400"/>
            <a:ext cx="1228221" cy="995065"/>
            <a:chOff x="1371600" y="4038600"/>
            <a:chExt cx="1228221" cy="995065"/>
          </a:xfrm>
        </p:grpSpPr>
        <p:sp>
          <p:nvSpPr>
            <p:cNvPr id="8" name="Up Arrow 7"/>
            <p:cNvSpPr/>
            <p:nvPr/>
          </p:nvSpPr>
          <p:spPr bwMode="auto">
            <a:xfrm>
              <a:off x="2133600" y="4038600"/>
              <a:ext cx="304800" cy="381000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371600" y="4572000"/>
              <a:ext cx="122822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lvl="0" indent="-342900" eaLnBrk="1" hangingPunct="1">
                <a:spcBef>
                  <a:spcPct val="20000"/>
                </a:spcBef>
              </a:pPr>
              <a:r>
                <a:rPr lang="en-US" kern="0" dirty="0" smtClean="0">
                  <a:solidFill>
                    <a:srgbClr val="000000"/>
                  </a:solidFill>
                  <a:latin typeface="Arial"/>
                  <a:ea typeface="Osaka"/>
                  <a:cs typeface="Osaka"/>
                </a:rPr>
                <a:t>Volume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667000" y="3581400"/>
            <a:ext cx="1245353" cy="995065"/>
            <a:chOff x="2667000" y="4038600"/>
            <a:chExt cx="1245353" cy="995065"/>
          </a:xfrm>
        </p:grpSpPr>
        <p:sp>
          <p:nvSpPr>
            <p:cNvPr id="9" name="Up Arrow 8"/>
            <p:cNvSpPr/>
            <p:nvPr/>
          </p:nvSpPr>
          <p:spPr bwMode="auto">
            <a:xfrm>
              <a:off x="2971800" y="4038600"/>
              <a:ext cx="304800" cy="381000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667000" y="4572000"/>
              <a:ext cx="12453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dirty="0" smtClean="0">
                  <a:solidFill>
                    <a:srgbClr val="000000"/>
                  </a:solidFill>
                </a:rPr>
                <a:t>Surface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343400" y="3581400"/>
            <a:ext cx="1416373" cy="995065"/>
            <a:chOff x="4343400" y="4038600"/>
            <a:chExt cx="1416373" cy="995065"/>
          </a:xfrm>
        </p:grpSpPr>
        <p:sp>
          <p:nvSpPr>
            <p:cNvPr id="10" name="Up Arrow 9"/>
            <p:cNvSpPr/>
            <p:nvPr/>
          </p:nvSpPr>
          <p:spPr bwMode="auto">
            <a:xfrm>
              <a:off x="4953000" y="4038600"/>
              <a:ext cx="304800" cy="381000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43400" y="4572000"/>
              <a:ext cx="14163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dirty="0" smtClean="0">
                  <a:solidFill>
                    <a:srgbClr val="000000"/>
                  </a:solidFill>
                </a:rPr>
                <a:t>Coulomb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172200" y="3581400"/>
            <a:ext cx="1736373" cy="995065"/>
            <a:chOff x="6172200" y="4038600"/>
            <a:chExt cx="1736373" cy="995065"/>
          </a:xfrm>
        </p:grpSpPr>
        <p:sp>
          <p:nvSpPr>
            <p:cNvPr id="11" name="Up Arrow 10"/>
            <p:cNvSpPr/>
            <p:nvPr/>
          </p:nvSpPr>
          <p:spPr bwMode="auto">
            <a:xfrm>
              <a:off x="6934200" y="4038600"/>
              <a:ext cx="304800" cy="381000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72200" y="4572000"/>
              <a:ext cx="17363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dirty="0" smtClean="0">
                  <a:solidFill>
                    <a:srgbClr val="000000"/>
                  </a:solidFill>
                </a:rPr>
                <a:t>Asymmetry</a:t>
              </a:r>
            </a:p>
          </p:txBody>
        </p:sp>
      </p:grp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6553200" y="4802732"/>
          <a:ext cx="2362200" cy="1404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Equation" r:id="rId7" imgW="1816100" imgH="1079500" progId="Equation.3">
                  <p:embed/>
                </p:oleObj>
              </mc:Choice>
              <mc:Fallback>
                <p:oleObj name="Equation" r:id="rId7" imgW="1816100" imgH="10795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802732"/>
                        <a:ext cx="2362200" cy="14041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1143000" y="5257800"/>
            <a:ext cx="34360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Magic numbers: </a:t>
            </a:r>
          </a:p>
          <a:p>
            <a:r>
              <a:rPr lang="en-US" dirty="0" smtClean="0"/>
              <a:t>2, 8, 20, 28, 50, 82, 126 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1905000" y="1828800"/>
            <a:ext cx="5959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Weizsäcker</a:t>
            </a:r>
            <a:r>
              <a:rPr lang="en-US" dirty="0" smtClean="0"/>
              <a:t> Semi-Empirical Mass Formula 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ransition xmlns:p14="http://schemas.microsoft.com/office/powerpoint/2010/main" advTm="135533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time ago...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pic>
        <p:nvPicPr>
          <p:cNvPr id="10" name="Picture 9" descr="binding per nucle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447800"/>
            <a:ext cx="7482724" cy="51054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47083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days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7391400" cy="121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Nuclei don’t look like you imagine them</a:t>
            </a:r>
          </a:p>
          <a:p>
            <a:r>
              <a:rPr lang="en-US" dirty="0" smtClean="0"/>
              <a:t>Diameter 1.75 – 15fm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37 different models* – from 3 to hundreds of parameters.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8" name="Picture 7" descr="Be11nucleus_20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3189495"/>
            <a:ext cx="2514600" cy="23457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71600" y="6019800"/>
            <a:ext cx="7315200" cy="381000"/>
          </a:xfrm>
          <a:prstGeom prst="rect">
            <a:avLst/>
          </a:prstGeom>
        </p:spPr>
        <p:txBody>
          <a:bodyPr wrap="square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Osaka"/>
                <a:cs typeface="Osaka"/>
              </a:rPr>
              <a:t>*N.D. Cook (2010). </a:t>
            </a:r>
            <a:r>
              <a:rPr lang="en-US" sz="3200" i="1" kern="0" dirty="0" smtClean="0">
                <a:solidFill>
                  <a:srgbClr val="000000"/>
                </a:solidFill>
                <a:latin typeface="Arial"/>
                <a:ea typeface="Osaka"/>
                <a:cs typeface="Osaka"/>
                <a:hlinkClick r:id="rId3"/>
              </a:rPr>
              <a:t>Models of the Atomic Nucleus</a:t>
            </a:r>
            <a:r>
              <a:rPr lang="en-US" sz="3200" kern="0" dirty="0" smtClean="0">
                <a:solidFill>
                  <a:srgbClr val="000000"/>
                </a:solidFill>
                <a:latin typeface="Arial"/>
                <a:ea typeface="Osaka"/>
                <a:cs typeface="Osaka"/>
              </a:rPr>
              <a:t> (2nd ed.) </a:t>
            </a:r>
            <a:r>
              <a:rPr lang="en-US" sz="3200" kern="0" dirty="0" smtClean="0">
                <a:solidFill>
                  <a:srgbClr val="000000"/>
                </a:solidFill>
                <a:latin typeface="Arial"/>
                <a:ea typeface="Osaka"/>
                <a:cs typeface="Osaka"/>
                <a:hlinkClick r:id="rId4" tooltip="Springer Science+Business Media"/>
              </a:rPr>
              <a:t>Springer</a:t>
            </a:r>
            <a:endParaRPr lang="en-US" sz="3200" kern="0" dirty="0">
              <a:solidFill>
                <a:srgbClr val="000000"/>
              </a:solidFill>
              <a:latin typeface="Arial"/>
              <a:ea typeface="Osaka"/>
              <a:cs typeface="Osak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3810000"/>
            <a:ext cx="3852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2009 - Be11 GSI - ISOLDA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105733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days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pic>
        <p:nvPicPr>
          <p:cNvPr id="7" name="Picture 6" descr="C22_Borromean_feb_2010_Riken_toki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495800"/>
            <a:ext cx="3861406" cy="20272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95400" y="4114800"/>
            <a:ext cx="5465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 – </a:t>
            </a:r>
            <a:r>
              <a:rPr lang="en-US" dirty="0" err="1" smtClean="0"/>
              <a:t>Borromean</a:t>
            </a:r>
            <a:r>
              <a:rPr lang="en-US" dirty="0" smtClean="0"/>
              <a:t> –RIKEN </a:t>
            </a:r>
            <a:r>
              <a:rPr lang="en-US" dirty="0" err="1" smtClean="0"/>
              <a:t>Tokio</a:t>
            </a:r>
            <a:r>
              <a:rPr lang="en-US" dirty="0" smtClean="0"/>
              <a:t>  C22 </a:t>
            </a:r>
            <a:endParaRPr lang="en-US" dirty="0"/>
          </a:p>
        </p:txBody>
      </p:sp>
      <p:pic>
        <p:nvPicPr>
          <p:cNvPr id="9" name="Picture 8" descr="He-Argon-GANIL_2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6908" y="2133600"/>
            <a:ext cx="5507092" cy="18081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1752600"/>
            <a:ext cx="3201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2008 – Argon - GANIL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78883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days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pic>
        <p:nvPicPr>
          <p:cNvPr id="8" name="Picture 7" descr="euriso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524000"/>
            <a:ext cx="6759575" cy="514289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62549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1600200"/>
            <a:ext cx="410881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Goals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Test bounds </a:t>
            </a:r>
          </a:p>
          <a:p>
            <a:pPr>
              <a:buFont typeface="Arial"/>
              <a:buChar char="•"/>
            </a:pPr>
            <a:r>
              <a:rPr lang="en-US" dirty="0" smtClean="0"/>
              <a:t> Nuclear Structure </a:t>
            </a:r>
          </a:p>
          <a:p>
            <a:pPr>
              <a:buFont typeface="Arial"/>
              <a:buChar char="•"/>
            </a:pPr>
            <a:r>
              <a:rPr lang="en-US" dirty="0" smtClean="0"/>
              <a:t> Phases of Nuclear Matter</a:t>
            </a:r>
          </a:p>
          <a:p>
            <a:pPr>
              <a:buFont typeface="Arial"/>
              <a:buChar char="•"/>
            </a:pPr>
            <a:r>
              <a:rPr lang="en-US" dirty="0" smtClean="0"/>
              <a:t> Quantum </a:t>
            </a:r>
            <a:r>
              <a:rPr lang="en-US" dirty="0" err="1" smtClean="0"/>
              <a:t>Chromodynamics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Nuclei in the Universe</a:t>
            </a:r>
          </a:p>
          <a:p>
            <a:pPr>
              <a:buFont typeface="Arial"/>
              <a:buChar char="•"/>
            </a:pPr>
            <a:r>
              <a:rPr lang="en-US" dirty="0" smtClean="0"/>
              <a:t> Fundamental Interactions</a:t>
            </a:r>
          </a:p>
          <a:p>
            <a:pPr>
              <a:buFont typeface="Arial"/>
              <a:buChar char="•"/>
            </a:pPr>
            <a:r>
              <a:rPr lang="en-US" dirty="0" smtClean="0"/>
              <a:t> Applications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4000" y="3505200"/>
            <a:ext cx="3581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rgbClr val="000000"/>
                </a:solidFill>
              </a:rPr>
              <a:t>Experiments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lvl="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CERN ISOLDA</a:t>
            </a:r>
          </a:p>
          <a:p>
            <a:pPr lvl="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FAIR – GSI </a:t>
            </a:r>
          </a:p>
          <a:p>
            <a:pPr lvl="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EURISOL</a:t>
            </a:r>
          </a:p>
          <a:p>
            <a:pPr lvl="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Spiral2 GANIL – Caen</a:t>
            </a:r>
          </a:p>
          <a:p>
            <a:pPr lvl="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Riken – Japan </a:t>
            </a:r>
          </a:p>
          <a:p>
            <a:pPr lvl="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MSU, ISAAC – USA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Tm="116883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83065-B8EE-6F44-B9C8-5660DDFE8E30}" type="datetime1">
              <a:rPr lang="fr-FR" smtClean="0"/>
              <a:pPr>
                <a:defRPr/>
              </a:pPr>
              <a:t>6/13/11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Ilija Vukotic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6CEB6-FEA2-344A-A7BD-344E46212B3F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  <p:sp>
        <p:nvSpPr>
          <p:cNvPr id="41" name="TextBox 40"/>
          <p:cNvSpPr txBox="1"/>
          <p:nvPr/>
        </p:nvSpPr>
        <p:spPr>
          <a:xfrm>
            <a:off x="1219200" y="1676400"/>
            <a:ext cx="7401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Def. </a:t>
            </a:r>
            <a:r>
              <a:rPr lang="en-US" b="1" dirty="0" smtClean="0"/>
              <a:t>heuristic based on rules of natural evolution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219200" y="2968249"/>
            <a:ext cx="18434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Ingredients</a:t>
            </a:r>
          </a:p>
          <a:p>
            <a:pPr>
              <a:buFont typeface="Arial"/>
              <a:buChar char="•"/>
            </a:pPr>
            <a:r>
              <a:rPr lang="en-US" dirty="0" smtClean="0"/>
              <a:t> Genes</a:t>
            </a:r>
          </a:p>
          <a:p>
            <a:pPr>
              <a:buFont typeface="Arial"/>
              <a:buChar char="•"/>
            </a:pPr>
            <a:r>
              <a:rPr lang="en-US" dirty="0" smtClean="0"/>
              <a:t> Individuals</a:t>
            </a:r>
          </a:p>
          <a:p>
            <a:pPr>
              <a:buFont typeface="Arial"/>
              <a:buChar char="•"/>
            </a:pPr>
            <a:r>
              <a:rPr lang="en-US" dirty="0" smtClean="0"/>
              <a:t> Population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19200" y="2324557"/>
            <a:ext cx="4571999" cy="4572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dirty="0" smtClean="0"/>
              <a:t>Used for difficult optimization or search problems.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1219200" y="4724400"/>
            <a:ext cx="1981200" cy="1558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Operations </a:t>
            </a:r>
          </a:p>
          <a:p>
            <a:pPr>
              <a:buFont typeface="Arial"/>
              <a:buChar char="•"/>
            </a:pPr>
            <a:r>
              <a:rPr lang="en-US" dirty="0" smtClean="0"/>
              <a:t> Selection </a:t>
            </a:r>
          </a:p>
          <a:p>
            <a:pPr>
              <a:buFont typeface="Arial"/>
              <a:buChar char="•"/>
            </a:pPr>
            <a:r>
              <a:rPr lang="en-US" dirty="0" smtClean="0"/>
              <a:t> Crossover</a:t>
            </a:r>
          </a:p>
          <a:p>
            <a:pPr>
              <a:buFont typeface="Arial"/>
              <a:buChar char="•"/>
            </a:pPr>
            <a:r>
              <a:rPr lang="en-US" dirty="0" smtClean="0"/>
              <a:t> Mutation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724400" y="3048000"/>
            <a:ext cx="2514600" cy="3048000"/>
            <a:chOff x="5334000" y="3048000"/>
            <a:chExt cx="2514600" cy="3048000"/>
          </a:xfrm>
        </p:grpSpPr>
        <p:sp>
          <p:nvSpPr>
            <p:cNvPr id="46" name="Alternate Process 45"/>
            <p:cNvSpPr/>
            <p:nvPr/>
          </p:nvSpPr>
          <p:spPr bwMode="auto">
            <a:xfrm>
              <a:off x="5334000" y="3048000"/>
              <a:ext cx="1600200" cy="304800"/>
            </a:xfrm>
            <a:prstGeom prst="flowChartAlternateProcess">
              <a:avLst/>
            </a:prstGeom>
            <a:solidFill>
              <a:schemeClr val="accent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initialization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7" name="Alternate Process 46"/>
            <p:cNvSpPr/>
            <p:nvPr/>
          </p:nvSpPr>
          <p:spPr bwMode="auto">
            <a:xfrm>
              <a:off x="5334000" y="3733800"/>
              <a:ext cx="1600200" cy="304800"/>
            </a:xfrm>
            <a:prstGeom prst="flowChartAlternateProcess">
              <a:avLst/>
            </a:prstGeom>
            <a:solidFill>
              <a:schemeClr val="accent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evaluation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8" name="Alternate Process 47"/>
            <p:cNvSpPr/>
            <p:nvPr/>
          </p:nvSpPr>
          <p:spPr bwMode="auto">
            <a:xfrm>
              <a:off x="5334000" y="4419600"/>
              <a:ext cx="1600200" cy="304800"/>
            </a:xfrm>
            <a:prstGeom prst="flowChartAlternateProcess">
              <a:avLst/>
            </a:prstGeom>
            <a:solidFill>
              <a:schemeClr val="accent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selection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9" name="Alternate Process 48"/>
            <p:cNvSpPr/>
            <p:nvPr/>
          </p:nvSpPr>
          <p:spPr bwMode="auto">
            <a:xfrm>
              <a:off x="5334000" y="5105400"/>
              <a:ext cx="1600200" cy="304800"/>
            </a:xfrm>
            <a:prstGeom prst="flowChartAlternateProcess">
              <a:avLst/>
            </a:prstGeom>
            <a:solidFill>
              <a:schemeClr val="accent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bg1"/>
                  </a:solidFill>
                </a:rPr>
                <a:t>c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ross-over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0" name="Alternate Process 49"/>
            <p:cNvSpPr/>
            <p:nvPr/>
          </p:nvSpPr>
          <p:spPr bwMode="auto">
            <a:xfrm>
              <a:off x="5334000" y="5791200"/>
              <a:ext cx="1600200" cy="304800"/>
            </a:xfrm>
            <a:prstGeom prst="flowChartAlternateProcess">
              <a:avLst/>
            </a:prstGeom>
            <a:solidFill>
              <a:schemeClr val="accent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rPr>
                <a:t>mutation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1" name="Down Arrow 50"/>
            <p:cNvSpPr/>
            <p:nvPr/>
          </p:nvSpPr>
          <p:spPr bwMode="auto">
            <a:xfrm>
              <a:off x="6019800" y="3429000"/>
              <a:ext cx="228600" cy="228600"/>
            </a:xfrm>
            <a:prstGeom prst="downArrow">
              <a:avLst/>
            </a:prstGeom>
            <a:solidFill>
              <a:srgbClr val="0000FF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2" name="Down Arrow 51"/>
            <p:cNvSpPr/>
            <p:nvPr/>
          </p:nvSpPr>
          <p:spPr bwMode="auto">
            <a:xfrm>
              <a:off x="6019800" y="4114800"/>
              <a:ext cx="228600" cy="228600"/>
            </a:xfrm>
            <a:prstGeom prst="downArrow">
              <a:avLst/>
            </a:prstGeom>
            <a:solidFill>
              <a:srgbClr val="0000FF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" name="Down Arrow 52"/>
            <p:cNvSpPr/>
            <p:nvPr/>
          </p:nvSpPr>
          <p:spPr bwMode="auto">
            <a:xfrm>
              <a:off x="6019800" y="4800600"/>
              <a:ext cx="228600" cy="228600"/>
            </a:xfrm>
            <a:prstGeom prst="downArrow">
              <a:avLst/>
            </a:prstGeom>
            <a:solidFill>
              <a:srgbClr val="0000FF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4" name="Down Arrow 53"/>
            <p:cNvSpPr/>
            <p:nvPr/>
          </p:nvSpPr>
          <p:spPr bwMode="auto">
            <a:xfrm>
              <a:off x="6019800" y="5486400"/>
              <a:ext cx="228600" cy="228600"/>
            </a:xfrm>
            <a:prstGeom prst="downArrow">
              <a:avLst/>
            </a:prstGeom>
            <a:solidFill>
              <a:srgbClr val="0000FF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5" name="Curved Right Arrow 54"/>
            <p:cNvSpPr/>
            <p:nvPr/>
          </p:nvSpPr>
          <p:spPr bwMode="auto">
            <a:xfrm rot="10800000">
              <a:off x="7010400" y="3733800"/>
              <a:ext cx="838200" cy="2286000"/>
            </a:xfrm>
            <a:prstGeom prst="curvedRightArrow">
              <a:avLst/>
            </a:prstGeom>
            <a:solidFill>
              <a:srgbClr val="0000FF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1" name="Right Arrow 20">
            <a:hlinkClick r:id="rId2" action="ppaction://hlinksldjump"/>
          </p:cNvPr>
          <p:cNvSpPr/>
          <p:nvPr/>
        </p:nvSpPr>
        <p:spPr bwMode="auto">
          <a:xfrm>
            <a:off x="7543800" y="3048000"/>
            <a:ext cx="1295400" cy="6096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bg1"/>
                </a:solidFill>
              </a:rPr>
              <a:t>Example 1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Right Arrow 21">
            <a:hlinkClick r:id="rId3" action="ppaction://hlinksldjump"/>
          </p:cNvPr>
          <p:cNvSpPr/>
          <p:nvPr/>
        </p:nvSpPr>
        <p:spPr bwMode="auto">
          <a:xfrm>
            <a:off x="7543800" y="3638550"/>
            <a:ext cx="1295400" cy="6096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bg1"/>
                </a:solidFill>
              </a:rPr>
              <a:t>Example 2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" name="Right Arrow 23">
            <a:hlinkClick r:id="rId4" action="ppaction://hlinksldjump"/>
          </p:cNvPr>
          <p:cNvSpPr/>
          <p:nvPr/>
        </p:nvSpPr>
        <p:spPr bwMode="auto">
          <a:xfrm>
            <a:off x="7543800" y="4221088"/>
            <a:ext cx="1295400" cy="6096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bg1"/>
                </a:solidFill>
              </a:rPr>
              <a:t>Example </a:t>
            </a:r>
            <a:r>
              <a:rPr lang="en-US" sz="1400" b="1" dirty="0" smtClean="0">
                <a:solidFill>
                  <a:schemeClr val="bg1"/>
                </a:solidFill>
              </a:rPr>
              <a:t>3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 xmlns:p14="http://schemas.microsoft.com/office/powerpoint/2010/main" advTm="239799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6.9|49.1|7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72.4|0.9|2.6|5.4|10.2|2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.5|8|1.3|1.4|2.: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2.8|17.1|26.3"/>
</p:tagLst>
</file>

<file path=ppt/theme/theme1.xml><?xml version="1.0" encoding="utf-8"?>
<a:theme xmlns:a="http://schemas.openxmlformats.org/drawingml/2006/main" name="zvanicna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ème Office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zvanicna.pot</Template>
  <TotalTime>9470</TotalTime>
  <Words>1227</Words>
  <Application>Microsoft Macintosh PowerPoint</Application>
  <PresentationFormat>Présentation à l'écran (4:3)</PresentationFormat>
  <Paragraphs>360</Paragraphs>
  <Slides>29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29</vt:i4>
      </vt:variant>
    </vt:vector>
  </HeadingPairs>
  <TitlesOfParts>
    <vt:vector size="32" baseType="lpstr">
      <vt:lpstr>zvanicna</vt:lpstr>
      <vt:lpstr>Equation</vt:lpstr>
      <vt:lpstr>Chart</vt:lpstr>
      <vt:lpstr>Présentation PowerPoint</vt:lpstr>
      <vt:lpstr>Long time ago …</vt:lpstr>
      <vt:lpstr>Long time ago …</vt:lpstr>
      <vt:lpstr>Long time ago...</vt:lpstr>
      <vt:lpstr>These days</vt:lpstr>
      <vt:lpstr>These days </vt:lpstr>
      <vt:lpstr>These days</vt:lpstr>
      <vt:lpstr>Why?</vt:lpstr>
      <vt:lpstr>Genetic Algorithm</vt:lpstr>
      <vt:lpstr>Genetic Algorithm</vt:lpstr>
      <vt:lpstr>Genetic Algorithm</vt:lpstr>
      <vt:lpstr>Genetic programming</vt:lpstr>
      <vt:lpstr>Genetic programming</vt:lpstr>
      <vt:lpstr>GenetiX</vt:lpstr>
      <vt:lpstr>Real work</vt:lpstr>
      <vt:lpstr>OpenCl part 1</vt:lpstr>
      <vt:lpstr>OpenCl part 2</vt:lpstr>
      <vt:lpstr>Real work part 2</vt:lpstr>
      <vt:lpstr>Real work part 3</vt:lpstr>
      <vt:lpstr>Performance</vt:lpstr>
      <vt:lpstr>Performance</vt:lpstr>
      <vt:lpstr>Performance</vt:lpstr>
      <vt:lpstr>Problems</vt:lpstr>
      <vt:lpstr>OpenCL experience</vt:lpstr>
      <vt:lpstr>To do</vt:lpstr>
      <vt:lpstr>Disclaimer</vt:lpstr>
      <vt:lpstr>Simple search</vt:lpstr>
      <vt:lpstr>Physics systems</vt:lpstr>
      <vt:lpstr>Music &amp; Art industry</vt:lpstr>
    </vt:vector>
  </TitlesOfParts>
  <Company>LAL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Ilija Vukotic</dc:creator>
  <cp:lastModifiedBy>Ilija Vukotic</cp:lastModifiedBy>
  <cp:revision>59</cp:revision>
  <dcterms:created xsi:type="dcterms:W3CDTF">2011-02-10T18:41:54Z</dcterms:created>
  <dcterms:modified xsi:type="dcterms:W3CDTF">2011-06-13T19:06:18Z</dcterms:modified>
</cp:coreProperties>
</file>