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4"/>
  </p:notesMasterIdLst>
  <p:sldIdLst>
    <p:sldId id="256" r:id="rId5"/>
    <p:sldId id="257" r:id="rId6"/>
    <p:sldId id="315" r:id="rId7"/>
    <p:sldId id="318" r:id="rId8"/>
    <p:sldId id="316" r:id="rId9"/>
    <p:sldId id="317" r:id="rId10"/>
    <p:sldId id="308" r:id="rId11"/>
    <p:sldId id="309" r:id="rId12"/>
    <p:sldId id="304" r:id="rId13"/>
    <p:sldId id="305" r:id="rId14"/>
    <p:sldId id="306" r:id="rId15"/>
    <p:sldId id="310" r:id="rId16"/>
    <p:sldId id="311" r:id="rId17"/>
    <p:sldId id="312" r:id="rId18"/>
    <p:sldId id="313" r:id="rId19"/>
    <p:sldId id="314" r:id="rId20"/>
    <p:sldId id="281" r:id="rId21"/>
    <p:sldId id="282" r:id="rId22"/>
    <p:sldId id="264" r:id="rId23"/>
    <p:sldId id="279" r:id="rId24"/>
    <p:sldId id="269" r:id="rId25"/>
    <p:sldId id="270" r:id="rId26"/>
    <p:sldId id="277" r:id="rId27"/>
    <p:sldId id="271" r:id="rId28"/>
    <p:sldId id="273" r:id="rId29"/>
    <p:sldId id="272" r:id="rId30"/>
    <p:sldId id="276" r:id="rId31"/>
    <p:sldId id="287" r:id="rId32"/>
    <p:sldId id="263" r:id="rId33"/>
    <p:sldId id="265" r:id="rId34"/>
    <p:sldId id="290" r:id="rId35"/>
    <p:sldId id="288" r:id="rId36"/>
    <p:sldId id="289" r:id="rId37"/>
    <p:sldId id="296" r:id="rId38"/>
    <p:sldId id="297" r:id="rId39"/>
    <p:sldId id="299" r:id="rId40"/>
    <p:sldId id="301" r:id="rId41"/>
    <p:sldId id="302" r:id="rId42"/>
    <p:sldId id="303"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172DFC-A487-4CA1-93FA-9544740E8499}" v="136" dt="2024-05-07T11:56:41.4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22" autoAdjust="0"/>
    <p:restoredTop sz="72913" autoAdjust="0"/>
  </p:normalViewPr>
  <p:slideViewPr>
    <p:cSldViewPr snapToGrid="0">
      <p:cViewPr>
        <p:scale>
          <a:sx n="61" d="100"/>
          <a:sy n="61" d="100"/>
        </p:scale>
        <p:origin x="1668" y="3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BF0E12-32BA-40F4-A4F2-E9B27B434222}" type="datetimeFigureOut">
              <a:rPr lang="en-US" smtClean="0"/>
              <a:t>5/7/2024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1EFF3D-4C22-4CB7-A9B3-335346EDFAE7}" type="slidenum">
              <a:rPr lang="en-US" smtClean="0"/>
              <a:t>‹#›</a:t>
            </a:fld>
            <a:endParaRPr lang="en-US"/>
          </a:p>
        </p:txBody>
      </p:sp>
    </p:spTree>
    <p:extLst>
      <p:ext uri="{BB962C8B-B14F-4D97-AF65-F5344CB8AC3E}">
        <p14:creationId xmlns:p14="http://schemas.microsoft.com/office/powerpoint/2010/main" val="291943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2</a:t>
            </a:fld>
            <a:endParaRPr lang="en-US"/>
          </a:p>
        </p:txBody>
      </p:sp>
    </p:spTree>
    <p:extLst>
      <p:ext uri="{BB962C8B-B14F-4D97-AF65-F5344CB8AC3E}">
        <p14:creationId xmlns:p14="http://schemas.microsoft.com/office/powerpoint/2010/main" val="17001541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5</a:t>
            </a:fld>
            <a:endParaRPr lang="en-US"/>
          </a:p>
        </p:txBody>
      </p:sp>
    </p:spTree>
    <p:extLst>
      <p:ext uri="{BB962C8B-B14F-4D97-AF65-F5344CB8AC3E}">
        <p14:creationId xmlns:p14="http://schemas.microsoft.com/office/powerpoint/2010/main" val="2950194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arial" panose="020B0604020202020204" pitchFamily="34" charset="0"/>
              </a:rPr>
              <a:t>Four-top candidate from 2018. Event display of a candidate four-top-quark event (Run 349114, Event 1280053930) with seven jets (four of them are b-tagged); two of the top quarks decay leptonically (one with a resulting muon, shown in red, and one with an electron, shown in green), and two top quarks decay hadronically. Green rectangles correspond to energy deposits in cells of the electromagnetic calorimeter, while yellow rectangles correspond to energy deposits in cells of the hadron calorimeter. The jets (b-tagged jets) are shown as yellow (blue) cones. The direction of the missing transverse momentum is indicated by a dotted line.</a:t>
            </a:r>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23</a:t>
            </a:fld>
            <a:endParaRPr lang="en-US"/>
          </a:p>
        </p:txBody>
      </p:sp>
    </p:spTree>
    <p:extLst>
      <p:ext uri="{BB962C8B-B14F-4D97-AF65-F5344CB8AC3E}">
        <p14:creationId xmlns:p14="http://schemas.microsoft.com/office/powerpoint/2010/main" val="3596791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Grid is CERN’s computer network</a:t>
            </a:r>
          </a:p>
        </p:txBody>
      </p:sp>
      <p:sp>
        <p:nvSpPr>
          <p:cNvPr id="4" name="Slide Number Placeholder 3"/>
          <p:cNvSpPr>
            <a:spLocks noGrp="1"/>
          </p:cNvSpPr>
          <p:nvPr>
            <p:ph type="sldNum" sz="quarter" idx="5"/>
          </p:nvPr>
        </p:nvSpPr>
        <p:spPr/>
        <p:txBody>
          <a:bodyPr/>
          <a:lstStyle/>
          <a:p>
            <a:fld id="{B11EFF3D-4C22-4CB7-A9B3-335346EDFAE7}" type="slidenum">
              <a:rPr lang="en-US" smtClean="0"/>
              <a:t>28</a:t>
            </a:fld>
            <a:endParaRPr lang="en-US"/>
          </a:p>
        </p:txBody>
      </p:sp>
    </p:spTree>
    <p:extLst>
      <p:ext uri="{BB962C8B-B14F-4D97-AF65-F5344CB8AC3E}">
        <p14:creationId xmlns:p14="http://schemas.microsoft.com/office/powerpoint/2010/main" val="1415044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31</a:t>
            </a:fld>
            <a:endParaRPr lang="en-US"/>
          </a:p>
        </p:txBody>
      </p:sp>
    </p:spTree>
    <p:extLst>
      <p:ext uri="{BB962C8B-B14F-4D97-AF65-F5344CB8AC3E}">
        <p14:creationId xmlns:p14="http://schemas.microsoft.com/office/powerpoint/2010/main" val="1023754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11EFF3D-4C22-4CB7-A9B3-335346EDFAE7}" type="slidenum">
              <a:rPr lang="en-US" smtClean="0"/>
              <a:t>33</a:t>
            </a:fld>
            <a:endParaRPr lang="en-US"/>
          </a:p>
        </p:txBody>
      </p:sp>
    </p:spTree>
    <p:extLst>
      <p:ext uri="{BB962C8B-B14F-4D97-AF65-F5344CB8AC3E}">
        <p14:creationId xmlns:p14="http://schemas.microsoft.com/office/powerpoint/2010/main" val="842413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21646965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3" name="Footer Placeholder 2">
            <a:extLst>
              <a:ext uri="{FF2B5EF4-FFF2-40B4-BE49-F238E27FC236}">
                <a16:creationId xmlns:a16="http://schemas.microsoft.com/office/drawing/2014/main" id="{F536317C-B766-8D2D-253A-AA7086F59A1D}"/>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751506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4131686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Edit Master text styles</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solidFill>
                  <a:srgbClr val="0055A0">
                    <a:tint val="75000"/>
                  </a:srgbClr>
                </a:solidFill>
              </a:rPr>
              <a:t>A. Filenius</a:t>
            </a:r>
          </a:p>
        </p:txBody>
      </p:sp>
    </p:spTree>
    <p:extLst>
      <p:ext uri="{BB962C8B-B14F-4D97-AF65-F5344CB8AC3E}">
        <p14:creationId xmlns:p14="http://schemas.microsoft.com/office/powerpoint/2010/main" val="5573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392428375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D68880-79AC-2CF1-2B49-A872A91AD9CD}"/>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E5B7475F-6413-F853-FF8A-13E4B90430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6" name="Slide Number Placeholder 5">
            <a:extLst>
              <a:ext uri="{FF2B5EF4-FFF2-40B4-BE49-F238E27FC236}">
                <a16:creationId xmlns:a16="http://schemas.microsoft.com/office/drawing/2014/main" id="{FCCDBCF3-5C41-1B1D-E9C1-0C032014A5DF}"/>
              </a:ext>
            </a:extLst>
          </p:cNvPr>
          <p:cNvSpPr>
            <a:spLocks noGrp="1"/>
          </p:cNvSpPr>
          <p:nvPr>
            <p:ph type="sldNum" sz="quarter" idx="12"/>
          </p:nvPr>
        </p:nvSpPr>
        <p:spPr/>
        <p:txBody>
          <a:bodyPr/>
          <a:lstStyle/>
          <a:p>
            <a:fld id="{118D88C7-C99C-447C-8BCF-8F8A84AD502D}" type="slidenum">
              <a:rPr lang="en-US" smtClean="0"/>
              <a:t>‹#›</a:t>
            </a:fld>
            <a:endParaRPr lang="en-US"/>
          </a:p>
        </p:txBody>
      </p:sp>
      <p:sp>
        <p:nvSpPr>
          <p:cNvPr id="8" name="Footer Placeholder 4">
            <a:extLst>
              <a:ext uri="{FF2B5EF4-FFF2-40B4-BE49-F238E27FC236}">
                <a16:creationId xmlns:a16="http://schemas.microsoft.com/office/drawing/2014/main" id="{F7BD5C10-3FA6-8DCC-A7AD-0109CD2EE7EF}"/>
              </a:ext>
            </a:extLst>
          </p:cNvPr>
          <p:cNvSpPr>
            <a:spLocks noGrp="1"/>
          </p:cNvSpPr>
          <p:nvPr>
            <p:ph type="ftr" sz="quarter" idx="11"/>
          </p:nvPr>
        </p:nvSpPr>
        <p:spPr>
          <a:xfrm>
            <a:off x="6910341" y="6356351"/>
            <a:ext cx="3860800" cy="365125"/>
          </a:xfrm>
        </p:spPr>
        <p:txBody>
          <a:bodyPr/>
          <a:lstStyle/>
          <a:p>
            <a:endParaRPr lang="en-US"/>
          </a:p>
        </p:txBody>
      </p:sp>
    </p:spTree>
    <p:extLst>
      <p:ext uri="{BB962C8B-B14F-4D97-AF65-F5344CB8AC3E}">
        <p14:creationId xmlns:p14="http://schemas.microsoft.com/office/powerpoint/2010/main" val="4148908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65562" y="2486891"/>
            <a:ext cx="2060876" cy="1707171"/>
          </a:xfrm>
          <a:prstGeom prst="rect">
            <a:avLst/>
          </a:prstGeom>
        </p:spPr>
      </p:pic>
    </p:spTree>
    <p:extLst>
      <p:ext uri="{BB962C8B-B14F-4D97-AF65-F5344CB8AC3E}">
        <p14:creationId xmlns:p14="http://schemas.microsoft.com/office/powerpoint/2010/main" val="1083448131"/>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683327"/>
            <a:ext cx="3360000" cy="3005673"/>
          </a:xfrm>
          <a:prstGeom prst="rect">
            <a:avLst/>
          </a:prstGeom>
        </p:spPr>
      </p:pic>
    </p:spTree>
    <p:extLst>
      <p:ext uri="{BB962C8B-B14F-4D97-AF65-F5344CB8AC3E}">
        <p14:creationId xmlns:p14="http://schemas.microsoft.com/office/powerpoint/2010/main" val="121933024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email">
            <a:extLst>
              <a:ext uri="{28A0092B-C50C-407E-A947-70E740481C1C}">
                <a14:useLocalDpi xmlns:a14="http://schemas.microsoft.com/office/drawing/2010/main" val="0"/>
              </a:ext>
            </a:extLst>
          </a:blip>
          <a:srcRect b="17835"/>
          <a:stretch/>
        </p:blipFill>
        <p:spPr>
          <a:xfrm>
            <a:off x="5279254" y="2765965"/>
            <a:ext cx="1629261" cy="1261931"/>
          </a:xfrm>
          <a:prstGeom prst="rect">
            <a:avLst/>
          </a:prstGeom>
        </p:spPr>
      </p:pic>
      <p:sp>
        <p:nvSpPr>
          <p:cNvPr id="6"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360272934"/>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6" name="Footer Placeholder 2">
            <a:extLst>
              <a:ext uri="{FF2B5EF4-FFF2-40B4-BE49-F238E27FC236}">
                <a16:creationId xmlns:a16="http://schemas.microsoft.com/office/drawing/2014/main" id="{B25D03D3-CB06-8D84-B271-DE20C733BBC8}"/>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279239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561338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5" name="Footer Placeholder 2">
            <a:extLst>
              <a:ext uri="{FF2B5EF4-FFF2-40B4-BE49-F238E27FC236}">
                <a16:creationId xmlns:a16="http://schemas.microsoft.com/office/drawing/2014/main" id="{27D96A04-2871-8F20-2AC1-3CC724392EAF}"/>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597206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6" name="Footer Placeholder 2">
            <a:extLst>
              <a:ext uri="{FF2B5EF4-FFF2-40B4-BE49-F238E27FC236}">
                <a16:creationId xmlns:a16="http://schemas.microsoft.com/office/drawing/2014/main" id="{C3FE147E-5B89-A4B0-405E-FDE77C6A8F1B}"/>
              </a:ext>
            </a:extLst>
          </p:cNvPr>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839117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sp>
        <p:nvSpPr>
          <p:cNvPr id="8" name="Footer Placeholder 2">
            <a:extLst>
              <a:ext uri="{FF2B5EF4-FFF2-40B4-BE49-F238E27FC236}">
                <a16:creationId xmlns:a16="http://schemas.microsoft.com/office/drawing/2014/main" id="{A43B6666-E3BE-9460-D2BA-D83D96B56CCF}"/>
              </a:ext>
            </a:extLst>
          </p:cNvPr>
          <p:cNvSpPr>
            <a:spLocks noGrp="1"/>
          </p:cNvSpPr>
          <p:nvPr>
            <p:ph type="ftr" sz="quarter" idx="14"/>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Tree>
    <p:extLst>
      <p:ext uri="{BB962C8B-B14F-4D97-AF65-F5344CB8AC3E}">
        <p14:creationId xmlns:p14="http://schemas.microsoft.com/office/powerpoint/2010/main" val="2460093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0" y="6157663"/>
            <a:ext cx="12192000" cy="707202"/>
          </a:xfrm>
          <a:prstGeom prst="rect">
            <a:avLst/>
          </a:prstGeom>
        </p:spPr>
      </p:pic>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solidFill>
                  <a:srgbClr val="0055A0">
                    <a:tint val="75000"/>
                  </a:srgbClr>
                </a:solidFill>
              </a:rPr>
              <a:t>D. Reiter</a:t>
            </a:r>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84A20-3561-481C-B08E-8C16483B05C2}" type="slidenum">
              <a:rPr lang="en-GB" smtClean="0">
                <a:solidFill>
                  <a:srgbClr val="0055A0">
                    <a:tint val="75000"/>
                  </a:srgbClr>
                </a:solidFill>
              </a:rPr>
              <a:pPr/>
              <a:t>‹#›</a:t>
            </a:fld>
            <a:endParaRPr lang="en-GB">
              <a:solidFill>
                <a:srgbClr val="0055A0">
                  <a:tint val="75000"/>
                </a:srgbClr>
              </a:solidFill>
            </a:endParaRPr>
          </a:p>
        </p:txBody>
      </p:sp>
      <p:pic>
        <p:nvPicPr>
          <p:cNvPr id="2050" name="Picture 2">
            <a:extLst>
              <a:ext uri="{FF2B5EF4-FFF2-40B4-BE49-F238E27FC236}">
                <a16:creationId xmlns:a16="http://schemas.microsoft.com/office/drawing/2014/main" id="{BBA41BDF-D797-02AB-F37C-DB5E4EB23AA8}"/>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286000" y="1847850"/>
            <a:ext cx="7620000" cy="31623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EAF00BA8-BA22-4873-F2EA-48C368C53FB0}"/>
              </a:ext>
            </a:extLst>
          </p:cNvP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1039089" y="6293127"/>
            <a:ext cx="1032165" cy="428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1643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2.png"/><Relationship Id="rId4" Type="http://schemas.openxmlformats.org/officeDocument/2006/relationships/image" Target="../media/image33.png"/></Relationships>
</file>

<file path=ppt/slides/_rels/slide3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3" Type="http://schemas.openxmlformats.org/officeDocument/2006/relationships/hyperlink" Target="https://arxiv.org/abs/1907.11181" TargetMode="External"/><Relationship Id="rId2" Type="http://schemas.openxmlformats.org/officeDocument/2006/relationships/hyperlink" Target="https://doi.org/10.1016/j.nima.2014.02.029" TargetMode="External"/><Relationship Id="rId1" Type="http://schemas.openxmlformats.org/officeDocument/2006/relationships/slideLayout" Target="../slideLayouts/slideLayout7.xml"/><Relationship Id="rId5" Type="http://schemas.openxmlformats.org/officeDocument/2006/relationships/hyperlink" Target="https://arxiv.org/abs/2106.03898" TargetMode="External"/><Relationship Id="rId4" Type="http://schemas.openxmlformats.org/officeDocument/2006/relationships/hyperlink" Target="https://cds.cern.ch/record/2765538/files/ATL-COM-PHYS-2021-195.pdf"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arxiv.org/abs/hep-ex/9808029" TargetMode="External"/><Relationship Id="rId2" Type="http://schemas.openxmlformats.org/officeDocument/2006/relationships/hyperlink" Target="https://pdg.lbl.gov/2019/reviews/rpp2019-rev-top-quark.pdf" TargetMode="External"/><Relationship Id="rId1" Type="http://schemas.openxmlformats.org/officeDocument/2006/relationships/slideLayout" Target="../slideLayouts/slideLayout7.xml"/><Relationship Id="rId4" Type="http://schemas.openxmlformats.org/officeDocument/2006/relationships/hyperlink" Target="https://arxiv.org/abs/2307.02405"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728F8-3971-044D-ED34-85E00027D8C5}"/>
              </a:ext>
            </a:extLst>
          </p:cNvPr>
          <p:cNvSpPr>
            <a:spLocks noGrp="1"/>
          </p:cNvSpPr>
          <p:nvPr>
            <p:ph type="ctrTitle"/>
          </p:nvPr>
        </p:nvSpPr>
        <p:spPr>
          <a:xfrm>
            <a:off x="268856" y="868362"/>
            <a:ext cx="11654287" cy="2387600"/>
          </a:xfrm>
        </p:spPr>
        <p:txBody>
          <a:bodyPr>
            <a:normAutofit/>
          </a:bodyPr>
          <a:lstStyle/>
          <a:p>
            <a:r>
              <a:rPr lang="en-US" sz="3200" dirty="0"/>
              <a:t>Project Report 6</a:t>
            </a:r>
            <a:br>
              <a:rPr lang="en-US" sz="3200" dirty="0"/>
            </a:br>
            <a:r>
              <a:rPr lang="en-US" sz="3200" dirty="0"/>
              <a:t>Investigating Four-Top Production with ATLAS</a:t>
            </a:r>
          </a:p>
        </p:txBody>
      </p:sp>
      <p:sp>
        <p:nvSpPr>
          <p:cNvPr id="3" name="Subtitle 2">
            <a:extLst>
              <a:ext uri="{FF2B5EF4-FFF2-40B4-BE49-F238E27FC236}">
                <a16:creationId xmlns:a16="http://schemas.microsoft.com/office/drawing/2014/main" id="{EE86E8CF-E0DC-485C-15A5-3AF4FB744F25}"/>
              </a:ext>
            </a:extLst>
          </p:cNvPr>
          <p:cNvSpPr>
            <a:spLocks noGrp="1"/>
          </p:cNvSpPr>
          <p:nvPr>
            <p:ph type="subTitle" idx="1"/>
          </p:nvPr>
        </p:nvSpPr>
        <p:spPr/>
        <p:txBody>
          <a:bodyPr>
            <a:normAutofit/>
          </a:bodyPr>
          <a:lstStyle/>
          <a:p>
            <a:r>
              <a:rPr lang="en-US" dirty="0"/>
              <a:t>Dean A. Reiter</a:t>
            </a:r>
          </a:p>
          <a:p>
            <a:r>
              <a:rPr lang="en-US" dirty="0"/>
              <a:t>Advisor: </a:t>
            </a:r>
            <a:r>
              <a:rPr lang="en-US" dirty="0" err="1"/>
              <a:t>Nedaa</a:t>
            </a:r>
            <a:r>
              <a:rPr lang="en-US" dirty="0"/>
              <a:t>-Alexandra </a:t>
            </a:r>
            <a:r>
              <a:rPr lang="en-US" dirty="0" err="1"/>
              <a:t>Asbah</a:t>
            </a:r>
            <a:endParaRPr lang="en-US" dirty="0"/>
          </a:p>
          <a:p>
            <a:r>
              <a:rPr lang="en-US" dirty="0"/>
              <a:t>May 7, 2024</a:t>
            </a:r>
          </a:p>
        </p:txBody>
      </p:sp>
    </p:spTree>
    <p:extLst>
      <p:ext uri="{BB962C8B-B14F-4D97-AF65-F5344CB8AC3E}">
        <p14:creationId xmlns:p14="http://schemas.microsoft.com/office/powerpoint/2010/main" val="27757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96E0D-66B4-2602-79A6-B85E1FE97831}"/>
              </a:ext>
            </a:extLst>
          </p:cNvPr>
          <p:cNvSpPr>
            <a:spLocks noGrp="1"/>
          </p:cNvSpPr>
          <p:nvPr>
            <p:ph type="title"/>
          </p:nvPr>
        </p:nvSpPr>
        <p:spPr/>
        <p:txBody>
          <a:bodyPr>
            <a:normAutofit/>
          </a:bodyPr>
          <a:lstStyle/>
          <a:p>
            <a:r>
              <a:rPr lang="en-US" sz="3600" dirty="0"/>
              <a:t>Calculating chi-squared of jet systems</a:t>
            </a:r>
          </a:p>
        </p:txBody>
      </p:sp>
      <p:sp>
        <p:nvSpPr>
          <p:cNvPr id="4" name="Slide Number Placeholder 3">
            <a:extLst>
              <a:ext uri="{FF2B5EF4-FFF2-40B4-BE49-F238E27FC236}">
                <a16:creationId xmlns:a16="http://schemas.microsoft.com/office/drawing/2014/main" id="{680CB843-AE63-EFB9-6CB3-945B2CA0E24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10</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9B652E74-0341-5FF7-2505-8DAE5084F1D7}"/>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7" name="Picture 6">
            <a:extLst>
              <a:ext uri="{FF2B5EF4-FFF2-40B4-BE49-F238E27FC236}">
                <a16:creationId xmlns:a16="http://schemas.microsoft.com/office/drawing/2014/main" id="{7CF30B63-51A0-EAFB-940C-04B413E2F419}"/>
              </a:ext>
            </a:extLst>
          </p:cNvPr>
          <p:cNvPicPr>
            <a:picLocks noChangeAspect="1"/>
          </p:cNvPicPr>
          <p:nvPr/>
        </p:nvPicPr>
        <p:blipFill>
          <a:blip r:embed="rId2"/>
          <a:stretch>
            <a:fillRect/>
          </a:stretch>
        </p:blipFill>
        <p:spPr>
          <a:xfrm>
            <a:off x="609600" y="1263517"/>
            <a:ext cx="6636871" cy="4330965"/>
          </a:xfrm>
          <a:prstGeom prst="rect">
            <a:avLst/>
          </a:prstGeom>
        </p:spPr>
      </p:pic>
      <p:pic>
        <p:nvPicPr>
          <p:cNvPr id="11" name="Picture 10">
            <a:extLst>
              <a:ext uri="{FF2B5EF4-FFF2-40B4-BE49-F238E27FC236}">
                <a16:creationId xmlns:a16="http://schemas.microsoft.com/office/drawing/2014/main" id="{D62B509B-6D14-4F50-9C69-43A88371A405}"/>
              </a:ext>
            </a:extLst>
          </p:cNvPr>
          <p:cNvPicPr>
            <a:picLocks noChangeAspect="1"/>
          </p:cNvPicPr>
          <p:nvPr/>
        </p:nvPicPr>
        <p:blipFill>
          <a:blip r:embed="rId3"/>
          <a:stretch>
            <a:fillRect/>
          </a:stretch>
        </p:blipFill>
        <p:spPr>
          <a:xfrm>
            <a:off x="5492149" y="2495332"/>
            <a:ext cx="6464632" cy="1505027"/>
          </a:xfrm>
          <a:prstGeom prst="rect">
            <a:avLst/>
          </a:prstGeom>
        </p:spPr>
      </p:pic>
      <p:sp>
        <p:nvSpPr>
          <p:cNvPr id="6" name="TextBox 5">
            <a:extLst>
              <a:ext uri="{FF2B5EF4-FFF2-40B4-BE49-F238E27FC236}">
                <a16:creationId xmlns:a16="http://schemas.microsoft.com/office/drawing/2014/main" id="{64B15130-766D-EAAC-4E44-4B79EF82A244}"/>
              </a:ext>
            </a:extLst>
          </p:cNvPr>
          <p:cNvSpPr txBox="1"/>
          <p:nvPr/>
        </p:nvSpPr>
        <p:spPr>
          <a:xfrm>
            <a:off x="7065604" y="4239758"/>
            <a:ext cx="4891177" cy="1754326"/>
          </a:xfrm>
          <a:prstGeom prst="rect">
            <a:avLst/>
          </a:prstGeom>
          <a:noFill/>
        </p:spPr>
        <p:txBody>
          <a:bodyPr wrap="square" rtlCol="0">
            <a:spAutoFit/>
          </a:bodyPr>
          <a:lstStyle/>
          <a:p>
            <a:pPr marL="285750" indent="-285750">
              <a:buFont typeface="Arial" panose="020B0604020202020204" pitchFamily="34" charset="0"/>
              <a:buChar char="•"/>
            </a:pPr>
            <a:r>
              <a:rPr lang="en-US" dirty="0"/>
              <a:t>Many jet combinations have chi-squared over 1000 and up to 200,000</a:t>
            </a:r>
          </a:p>
          <a:p>
            <a:pPr marL="742950" lvl="1" indent="-285750">
              <a:buFont typeface="Arial" panose="020B0604020202020204" pitchFamily="34" charset="0"/>
              <a:buChar char="•"/>
            </a:pPr>
            <a:r>
              <a:rPr lang="en-US" dirty="0"/>
              <a:t>These can be easily ruled out</a:t>
            </a:r>
          </a:p>
          <a:p>
            <a:pPr marL="285750" indent="-285750">
              <a:buFont typeface="Arial" panose="020B0604020202020204" pitchFamily="34" charset="0"/>
              <a:buChar char="•"/>
            </a:pPr>
            <a:r>
              <a:rPr lang="en-US" dirty="0"/>
              <a:t>Some have low chi-squared by coincidence</a:t>
            </a:r>
          </a:p>
          <a:p>
            <a:pPr marL="742950" lvl="1" indent="-285750">
              <a:buFont typeface="Arial" panose="020B0604020202020204" pitchFamily="34" charset="0"/>
              <a:buChar char="•"/>
            </a:pPr>
            <a:r>
              <a:rPr lang="en-US" dirty="0"/>
              <a:t>Can be misidentified as top quarks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650487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29781-FAD9-7826-FC9B-79EF8BC34353}"/>
              </a:ext>
            </a:extLst>
          </p:cNvPr>
          <p:cNvSpPr>
            <a:spLocks noGrp="1"/>
          </p:cNvSpPr>
          <p:nvPr>
            <p:ph type="title"/>
          </p:nvPr>
        </p:nvSpPr>
        <p:spPr/>
        <p:txBody>
          <a:bodyPr>
            <a:normAutofit fontScale="90000"/>
          </a:bodyPr>
          <a:lstStyle/>
          <a:p>
            <a:r>
              <a:rPr lang="en-US" sz="4000" dirty="0"/>
              <a:t>Calculating the mass of all jet system combinations</a:t>
            </a:r>
          </a:p>
        </p:txBody>
      </p:sp>
      <p:sp>
        <p:nvSpPr>
          <p:cNvPr id="4" name="Slide Number Placeholder 3">
            <a:extLst>
              <a:ext uri="{FF2B5EF4-FFF2-40B4-BE49-F238E27FC236}">
                <a16:creationId xmlns:a16="http://schemas.microsoft.com/office/drawing/2014/main" id="{B17186D1-902D-6AE4-B45C-06AF26A5605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11</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A38D14B6-4CBD-428E-365B-A38CE0263DB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0B0FF799-96EE-835B-98EC-53012857F430}"/>
              </a:ext>
            </a:extLst>
          </p:cNvPr>
          <p:cNvPicPr>
            <a:picLocks noChangeAspect="1"/>
          </p:cNvPicPr>
          <p:nvPr/>
        </p:nvPicPr>
        <p:blipFill>
          <a:blip r:embed="rId2"/>
          <a:stretch>
            <a:fillRect/>
          </a:stretch>
        </p:blipFill>
        <p:spPr>
          <a:xfrm>
            <a:off x="793631" y="1308354"/>
            <a:ext cx="7047666" cy="4599034"/>
          </a:xfrm>
          <a:prstGeom prst="rect">
            <a:avLst/>
          </a:prstGeom>
        </p:spPr>
      </p:pic>
      <p:pic>
        <p:nvPicPr>
          <p:cNvPr id="9" name="Content Placeholder 8">
            <a:extLst>
              <a:ext uri="{FF2B5EF4-FFF2-40B4-BE49-F238E27FC236}">
                <a16:creationId xmlns:a16="http://schemas.microsoft.com/office/drawing/2014/main" id="{5AC09048-45C8-5334-39AC-6F527E3DF59A}"/>
              </a:ext>
            </a:extLst>
          </p:cNvPr>
          <p:cNvPicPr>
            <a:picLocks noChangeAspect="1"/>
          </p:cNvPicPr>
          <p:nvPr/>
        </p:nvPicPr>
        <p:blipFill>
          <a:blip r:embed="rId3"/>
          <a:stretch>
            <a:fillRect/>
          </a:stretch>
        </p:blipFill>
        <p:spPr>
          <a:xfrm>
            <a:off x="6409573" y="2611485"/>
            <a:ext cx="5169166" cy="1371670"/>
          </a:xfrm>
          <a:prstGeom prst="rect">
            <a:avLst/>
          </a:prstGeom>
        </p:spPr>
      </p:pic>
      <p:sp>
        <p:nvSpPr>
          <p:cNvPr id="3" name="TextBox 2">
            <a:extLst>
              <a:ext uri="{FF2B5EF4-FFF2-40B4-BE49-F238E27FC236}">
                <a16:creationId xmlns:a16="http://schemas.microsoft.com/office/drawing/2014/main" id="{0278A29F-A87B-532F-FE3D-BFAE0DC84369}"/>
              </a:ext>
            </a:extLst>
          </p:cNvPr>
          <p:cNvSpPr txBox="1"/>
          <p:nvPr/>
        </p:nvSpPr>
        <p:spPr>
          <a:xfrm>
            <a:off x="7617398" y="4298940"/>
            <a:ext cx="4054142" cy="923330"/>
          </a:xfrm>
          <a:prstGeom prst="rect">
            <a:avLst/>
          </a:prstGeom>
          <a:noFill/>
        </p:spPr>
        <p:txBody>
          <a:bodyPr wrap="square" rtlCol="0">
            <a:spAutoFit/>
          </a:bodyPr>
          <a:lstStyle/>
          <a:p>
            <a:pPr marL="285750" indent="-285750">
              <a:buFont typeface="Arial" panose="020B0604020202020204" pitchFamily="34" charset="0"/>
              <a:buChar char="•"/>
            </a:pPr>
            <a:r>
              <a:rPr lang="en-US" dirty="0"/>
              <a:t>Peaks around 250 GeV which makes it somewhat difficult to extract real top quarks</a:t>
            </a:r>
          </a:p>
        </p:txBody>
      </p:sp>
    </p:spTree>
    <p:extLst>
      <p:ext uri="{BB962C8B-B14F-4D97-AF65-F5344CB8AC3E}">
        <p14:creationId xmlns:p14="http://schemas.microsoft.com/office/powerpoint/2010/main" val="1425032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D6D7AE-C6EA-1B51-9F39-9F2B141A16ED}"/>
              </a:ext>
            </a:extLst>
          </p:cNvPr>
          <p:cNvSpPr>
            <a:spLocks noGrp="1"/>
          </p:cNvSpPr>
          <p:nvPr>
            <p:ph type="title"/>
          </p:nvPr>
        </p:nvSpPr>
        <p:spPr/>
        <p:txBody>
          <a:bodyPr>
            <a:normAutofit/>
          </a:bodyPr>
          <a:lstStyle/>
          <a:p>
            <a:r>
              <a:rPr lang="en-US" sz="3600" dirty="0"/>
              <a:t>Selecting jet permutations with low chi-squared</a:t>
            </a:r>
          </a:p>
        </p:txBody>
      </p:sp>
      <p:sp>
        <p:nvSpPr>
          <p:cNvPr id="4" name="Slide Number Placeholder 3">
            <a:extLst>
              <a:ext uri="{FF2B5EF4-FFF2-40B4-BE49-F238E27FC236}">
                <a16:creationId xmlns:a16="http://schemas.microsoft.com/office/drawing/2014/main" id="{5D425BC2-90DA-5E69-5F48-A52D05CC45FC}"/>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12</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11FBA94-3AC6-F648-FAEC-82086CCB7A3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DBC3315C-9BB8-E40E-44E3-184DAFBB0CE7}"/>
              </a:ext>
            </a:extLst>
          </p:cNvPr>
          <p:cNvPicPr>
            <a:picLocks noChangeAspect="1"/>
          </p:cNvPicPr>
          <p:nvPr/>
        </p:nvPicPr>
        <p:blipFill>
          <a:blip r:embed="rId2"/>
          <a:stretch>
            <a:fillRect/>
          </a:stretch>
        </p:blipFill>
        <p:spPr>
          <a:xfrm>
            <a:off x="247503" y="1670855"/>
            <a:ext cx="5745952" cy="3749586"/>
          </a:xfrm>
          <a:prstGeom prst="rect">
            <a:avLst/>
          </a:prstGeom>
        </p:spPr>
      </p:pic>
      <p:pic>
        <p:nvPicPr>
          <p:cNvPr id="11" name="Picture 10">
            <a:extLst>
              <a:ext uri="{FF2B5EF4-FFF2-40B4-BE49-F238E27FC236}">
                <a16:creationId xmlns:a16="http://schemas.microsoft.com/office/drawing/2014/main" id="{D06E0F97-1A8D-F12C-E3BA-7BCD3DBE2548}"/>
              </a:ext>
            </a:extLst>
          </p:cNvPr>
          <p:cNvPicPr>
            <a:picLocks noChangeAspect="1"/>
          </p:cNvPicPr>
          <p:nvPr/>
        </p:nvPicPr>
        <p:blipFill>
          <a:blip r:embed="rId3"/>
          <a:stretch>
            <a:fillRect/>
          </a:stretch>
        </p:blipFill>
        <p:spPr>
          <a:xfrm>
            <a:off x="5993455" y="1558903"/>
            <a:ext cx="6089066" cy="3973489"/>
          </a:xfrm>
          <a:prstGeom prst="rect">
            <a:avLst/>
          </a:prstGeom>
        </p:spPr>
      </p:pic>
      <p:sp>
        <p:nvSpPr>
          <p:cNvPr id="3" name="TextBox 2">
            <a:extLst>
              <a:ext uri="{FF2B5EF4-FFF2-40B4-BE49-F238E27FC236}">
                <a16:creationId xmlns:a16="http://schemas.microsoft.com/office/drawing/2014/main" id="{A0ACF2A4-1A26-66B6-DF92-4BB4D3E29548}"/>
              </a:ext>
            </a:extLst>
          </p:cNvPr>
          <p:cNvSpPr txBox="1"/>
          <p:nvPr/>
        </p:nvSpPr>
        <p:spPr>
          <a:xfrm>
            <a:off x="2191370" y="5343733"/>
            <a:ext cx="2639683" cy="369332"/>
          </a:xfrm>
          <a:prstGeom prst="rect">
            <a:avLst/>
          </a:prstGeom>
          <a:noFill/>
        </p:spPr>
        <p:txBody>
          <a:bodyPr wrap="square" rtlCol="0">
            <a:spAutoFit/>
          </a:bodyPr>
          <a:lstStyle/>
          <a:p>
            <a:r>
              <a:rPr lang="en-US" dirty="0"/>
              <a:t>Passed </a:t>
            </a:r>
            <a:r>
              <a:rPr lang="el-GR" dirty="0"/>
              <a:t>χ</a:t>
            </a:r>
            <a:r>
              <a:rPr lang="en-US" baseline="30000" dirty="0"/>
              <a:t>2</a:t>
            </a:r>
            <a:r>
              <a:rPr lang="en-US" dirty="0"/>
              <a:t> &lt; 10 </a:t>
            </a:r>
          </a:p>
        </p:txBody>
      </p:sp>
      <p:sp>
        <p:nvSpPr>
          <p:cNvPr id="6" name="TextBox 5">
            <a:extLst>
              <a:ext uri="{FF2B5EF4-FFF2-40B4-BE49-F238E27FC236}">
                <a16:creationId xmlns:a16="http://schemas.microsoft.com/office/drawing/2014/main" id="{21FFEB14-2B09-9CBD-020C-57C8F6A2AB66}"/>
              </a:ext>
            </a:extLst>
          </p:cNvPr>
          <p:cNvSpPr txBox="1"/>
          <p:nvPr/>
        </p:nvSpPr>
        <p:spPr>
          <a:xfrm>
            <a:off x="8463933" y="5390373"/>
            <a:ext cx="2639683" cy="369332"/>
          </a:xfrm>
          <a:prstGeom prst="rect">
            <a:avLst/>
          </a:prstGeom>
          <a:noFill/>
        </p:spPr>
        <p:txBody>
          <a:bodyPr wrap="square" rtlCol="0">
            <a:spAutoFit/>
          </a:bodyPr>
          <a:lstStyle/>
          <a:p>
            <a:r>
              <a:rPr lang="en-US" dirty="0"/>
              <a:t>Failed </a:t>
            </a:r>
            <a:r>
              <a:rPr lang="el-GR" dirty="0"/>
              <a:t>χ</a:t>
            </a:r>
            <a:r>
              <a:rPr lang="en-US" baseline="30000" dirty="0"/>
              <a:t>2</a:t>
            </a:r>
            <a:r>
              <a:rPr lang="en-US" dirty="0"/>
              <a:t> &lt; 10 </a:t>
            </a:r>
          </a:p>
        </p:txBody>
      </p:sp>
      <p:sp>
        <p:nvSpPr>
          <p:cNvPr id="9" name="TextBox 8">
            <a:extLst>
              <a:ext uri="{FF2B5EF4-FFF2-40B4-BE49-F238E27FC236}">
                <a16:creationId xmlns:a16="http://schemas.microsoft.com/office/drawing/2014/main" id="{985FE2B2-493D-9D85-BE1A-8BCED638ABB5}"/>
              </a:ext>
            </a:extLst>
          </p:cNvPr>
          <p:cNvSpPr txBox="1"/>
          <p:nvPr/>
        </p:nvSpPr>
        <p:spPr>
          <a:xfrm>
            <a:off x="3511211" y="5729523"/>
            <a:ext cx="5981125" cy="369332"/>
          </a:xfrm>
          <a:prstGeom prst="rect">
            <a:avLst/>
          </a:prstGeom>
          <a:noFill/>
        </p:spPr>
        <p:txBody>
          <a:bodyPr wrap="none" rtlCol="0">
            <a:spAutoFit/>
          </a:bodyPr>
          <a:lstStyle/>
          <a:p>
            <a:r>
              <a:rPr lang="en-US" dirty="0">
                <a:solidFill>
                  <a:srgbClr val="FF0000"/>
                </a:solidFill>
              </a:rPr>
              <a:t>Algorithm only finds about 35% of top quarks (estimate)</a:t>
            </a:r>
          </a:p>
        </p:txBody>
      </p:sp>
    </p:spTree>
    <p:extLst>
      <p:ext uri="{BB962C8B-B14F-4D97-AF65-F5344CB8AC3E}">
        <p14:creationId xmlns:p14="http://schemas.microsoft.com/office/powerpoint/2010/main" val="3202307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443B5-52DD-35E6-B884-EAAFE144129A}"/>
              </a:ext>
            </a:extLst>
          </p:cNvPr>
          <p:cNvSpPr>
            <a:spLocks noGrp="1"/>
          </p:cNvSpPr>
          <p:nvPr>
            <p:ph type="title"/>
          </p:nvPr>
        </p:nvSpPr>
        <p:spPr/>
        <p:txBody>
          <a:bodyPr>
            <a:normAutofit/>
          </a:bodyPr>
          <a:lstStyle/>
          <a:p>
            <a:r>
              <a:rPr lang="en-US" sz="4000" dirty="0"/>
              <a:t>There are at most 2 hadronic tops per event…</a:t>
            </a:r>
          </a:p>
        </p:txBody>
      </p:sp>
      <p:sp>
        <p:nvSpPr>
          <p:cNvPr id="4" name="Slide Number Placeholder 3">
            <a:extLst>
              <a:ext uri="{FF2B5EF4-FFF2-40B4-BE49-F238E27FC236}">
                <a16:creationId xmlns:a16="http://schemas.microsoft.com/office/drawing/2014/main" id="{124BB1DF-1EBB-276C-4416-8791A8145F99}"/>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80EA183D-BA3A-4037-B2CC-CC7489331265}"/>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A65A79B1-764F-A2E0-CB5B-67735936E853}"/>
              </a:ext>
            </a:extLst>
          </p:cNvPr>
          <p:cNvPicPr>
            <a:picLocks noChangeAspect="1"/>
          </p:cNvPicPr>
          <p:nvPr/>
        </p:nvPicPr>
        <p:blipFill>
          <a:blip r:embed="rId2"/>
          <a:stretch>
            <a:fillRect/>
          </a:stretch>
        </p:blipFill>
        <p:spPr>
          <a:xfrm>
            <a:off x="2302660" y="1173936"/>
            <a:ext cx="7089230" cy="4626157"/>
          </a:xfrm>
          <a:prstGeom prst="rect">
            <a:avLst/>
          </a:prstGeom>
        </p:spPr>
      </p:pic>
      <p:sp>
        <p:nvSpPr>
          <p:cNvPr id="3" name="TextBox 2">
            <a:extLst>
              <a:ext uri="{FF2B5EF4-FFF2-40B4-BE49-F238E27FC236}">
                <a16:creationId xmlns:a16="http://schemas.microsoft.com/office/drawing/2014/main" id="{964223C3-7A0A-F3A7-0A17-66247BBE393A}"/>
              </a:ext>
            </a:extLst>
          </p:cNvPr>
          <p:cNvSpPr txBox="1"/>
          <p:nvPr/>
        </p:nvSpPr>
        <p:spPr>
          <a:xfrm>
            <a:off x="3196549" y="5684064"/>
            <a:ext cx="5301451" cy="369332"/>
          </a:xfrm>
          <a:prstGeom prst="rect">
            <a:avLst/>
          </a:prstGeom>
          <a:noFill/>
        </p:spPr>
        <p:txBody>
          <a:bodyPr wrap="none" rtlCol="0">
            <a:spAutoFit/>
          </a:bodyPr>
          <a:lstStyle/>
          <a:p>
            <a:r>
              <a:rPr lang="en-US" dirty="0">
                <a:solidFill>
                  <a:srgbClr val="FF0000"/>
                </a:solidFill>
              </a:rPr>
              <a:t>The algorithm misidentifies some jet combinations </a:t>
            </a:r>
          </a:p>
        </p:txBody>
      </p:sp>
    </p:spTree>
    <p:extLst>
      <p:ext uri="{BB962C8B-B14F-4D97-AF65-F5344CB8AC3E}">
        <p14:creationId xmlns:p14="http://schemas.microsoft.com/office/powerpoint/2010/main" val="1740953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68EDE-610A-1109-11AB-3326AC5B4F37}"/>
              </a:ext>
            </a:extLst>
          </p:cNvPr>
          <p:cNvSpPr>
            <a:spLocks noGrp="1"/>
          </p:cNvSpPr>
          <p:nvPr>
            <p:ph type="title"/>
          </p:nvPr>
        </p:nvSpPr>
        <p:spPr/>
        <p:txBody>
          <a:bodyPr>
            <a:normAutofit/>
          </a:bodyPr>
          <a:lstStyle/>
          <a:p>
            <a:r>
              <a:rPr lang="en-US" sz="4000" dirty="0"/>
              <a:t>Combinatorial explosion</a:t>
            </a:r>
          </a:p>
        </p:txBody>
      </p:sp>
      <p:sp>
        <p:nvSpPr>
          <p:cNvPr id="4" name="Slide Number Placeholder 3">
            <a:extLst>
              <a:ext uri="{FF2B5EF4-FFF2-40B4-BE49-F238E27FC236}">
                <a16:creationId xmlns:a16="http://schemas.microsoft.com/office/drawing/2014/main" id="{2D9890B6-23C9-0673-2D47-EF873BDBF1F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14</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61CC5CCC-EDAA-0B3B-DB2F-B26E3E7F569E}"/>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0EF77C47-7692-2A7A-C0BA-AA0C28ADDAE7}"/>
              </a:ext>
            </a:extLst>
          </p:cNvPr>
          <p:cNvPicPr>
            <a:picLocks noChangeAspect="1"/>
          </p:cNvPicPr>
          <p:nvPr/>
        </p:nvPicPr>
        <p:blipFill>
          <a:blip r:embed="rId2"/>
          <a:stretch>
            <a:fillRect/>
          </a:stretch>
        </p:blipFill>
        <p:spPr>
          <a:xfrm>
            <a:off x="4187674" y="1173936"/>
            <a:ext cx="7391065" cy="4823123"/>
          </a:xfrm>
          <a:prstGeom prst="rect">
            <a:avLst/>
          </a:prstGeom>
        </p:spPr>
      </p:pic>
      <p:sp>
        <p:nvSpPr>
          <p:cNvPr id="8" name="TextBox 7">
            <a:extLst>
              <a:ext uri="{FF2B5EF4-FFF2-40B4-BE49-F238E27FC236}">
                <a16:creationId xmlns:a16="http://schemas.microsoft.com/office/drawing/2014/main" id="{4F600F83-0418-D20E-6E9D-A7558FD57AB1}"/>
              </a:ext>
            </a:extLst>
          </p:cNvPr>
          <p:cNvSpPr txBox="1"/>
          <p:nvPr/>
        </p:nvSpPr>
        <p:spPr>
          <a:xfrm>
            <a:off x="493986" y="1966728"/>
            <a:ext cx="3326552" cy="646331"/>
          </a:xfrm>
          <a:prstGeom prst="rect">
            <a:avLst/>
          </a:prstGeom>
          <a:noFill/>
        </p:spPr>
        <p:txBody>
          <a:bodyPr wrap="none" rtlCol="0">
            <a:spAutoFit/>
          </a:bodyPr>
          <a:lstStyle/>
          <a:p>
            <a:r>
              <a:rPr lang="en-US" dirty="0">
                <a:solidFill>
                  <a:srgbClr val="FF0000"/>
                </a:solidFill>
              </a:rPr>
              <a:t>47,757 events</a:t>
            </a:r>
          </a:p>
          <a:p>
            <a:r>
              <a:rPr lang="en-US" b="1" dirty="0">
                <a:solidFill>
                  <a:srgbClr val="FF0000"/>
                </a:solidFill>
              </a:rPr>
              <a:t>2,006,616 total combinations</a:t>
            </a:r>
          </a:p>
        </p:txBody>
      </p:sp>
      <p:sp>
        <p:nvSpPr>
          <p:cNvPr id="6" name="TextBox 5">
            <a:extLst>
              <a:ext uri="{FF2B5EF4-FFF2-40B4-BE49-F238E27FC236}">
                <a16:creationId xmlns:a16="http://schemas.microsoft.com/office/drawing/2014/main" id="{CC7C1A17-8D3C-ABBF-A444-669AA60EE530}"/>
              </a:ext>
            </a:extLst>
          </p:cNvPr>
          <p:cNvSpPr txBox="1"/>
          <p:nvPr/>
        </p:nvSpPr>
        <p:spPr>
          <a:xfrm>
            <a:off x="493986" y="3105834"/>
            <a:ext cx="3568989" cy="646331"/>
          </a:xfrm>
          <a:prstGeom prst="rect">
            <a:avLst/>
          </a:prstGeom>
          <a:noFill/>
        </p:spPr>
        <p:txBody>
          <a:bodyPr wrap="square" rtlCol="0">
            <a:spAutoFit/>
          </a:bodyPr>
          <a:lstStyle/>
          <a:p>
            <a:r>
              <a:rPr lang="en-US" dirty="0"/>
              <a:t>On average 46 combinations checked per event</a:t>
            </a:r>
          </a:p>
        </p:txBody>
      </p:sp>
    </p:spTree>
    <p:extLst>
      <p:ext uri="{BB962C8B-B14F-4D97-AF65-F5344CB8AC3E}">
        <p14:creationId xmlns:p14="http://schemas.microsoft.com/office/powerpoint/2010/main" val="3835715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2AB2C-0FF4-528B-C392-BC98815295F0}"/>
              </a:ext>
            </a:extLst>
          </p:cNvPr>
          <p:cNvSpPr>
            <a:spLocks noGrp="1"/>
          </p:cNvSpPr>
          <p:nvPr>
            <p:ph type="title"/>
          </p:nvPr>
        </p:nvSpPr>
        <p:spPr/>
        <p:txBody>
          <a:bodyPr>
            <a:normAutofit fontScale="90000"/>
          </a:bodyPr>
          <a:lstStyle/>
          <a:p>
            <a:r>
              <a:rPr lang="en-US" sz="3600" dirty="0"/>
              <a:t>What if we select only the two lowest scoring combinations?</a:t>
            </a:r>
          </a:p>
        </p:txBody>
      </p:sp>
      <p:sp>
        <p:nvSpPr>
          <p:cNvPr id="4" name="Slide Number Placeholder 3">
            <a:extLst>
              <a:ext uri="{FF2B5EF4-FFF2-40B4-BE49-F238E27FC236}">
                <a16:creationId xmlns:a16="http://schemas.microsoft.com/office/drawing/2014/main" id="{09B0C366-7CCA-D4D0-A738-AC52D9B0CAF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15</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B2C171D6-EA31-752D-8F1E-7F8AB0700C3F}"/>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BBB444A9-BB30-7E55-111A-F0021FB8CCC8}"/>
              </a:ext>
            </a:extLst>
          </p:cNvPr>
          <p:cNvPicPr>
            <a:picLocks noChangeAspect="1"/>
          </p:cNvPicPr>
          <p:nvPr/>
        </p:nvPicPr>
        <p:blipFill>
          <a:blip r:embed="rId2"/>
          <a:stretch>
            <a:fillRect/>
          </a:stretch>
        </p:blipFill>
        <p:spPr>
          <a:xfrm>
            <a:off x="2456250" y="1098491"/>
            <a:ext cx="6572135" cy="4288721"/>
          </a:xfrm>
          <a:prstGeom prst="rect">
            <a:avLst/>
          </a:prstGeom>
        </p:spPr>
      </p:pic>
      <p:sp>
        <p:nvSpPr>
          <p:cNvPr id="3" name="TextBox 2">
            <a:extLst>
              <a:ext uri="{FF2B5EF4-FFF2-40B4-BE49-F238E27FC236}">
                <a16:creationId xmlns:a16="http://schemas.microsoft.com/office/drawing/2014/main" id="{337E1F44-74B3-FCEE-C24C-07D5DAECC85E}"/>
              </a:ext>
            </a:extLst>
          </p:cNvPr>
          <p:cNvSpPr txBox="1"/>
          <p:nvPr/>
        </p:nvSpPr>
        <p:spPr>
          <a:xfrm>
            <a:off x="2354318" y="5387212"/>
            <a:ext cx="6923690" cy="646331"/>
          </a:xfrm>
          <a:prstGeom prst="rect">
            <a:avLst/>
          </a:prstGeom>
          <a:noFill/>
        </p:spPr>
        <p:txBody>
          <a:bodyPr wrap="none" rtlCol="0">
            <a:spAutoFit/>
          </a:bodyPr>
          <a:lstStyle/>
          <a:p>
            <a:pPr marL="285750" indent="-285750">
              <a:buFont typeface="Arial" panose="020B0604020202020204" pitchFamily="34" charset="0"/>
              <a:buChar char="•"/>
            </a:pPr>
            <a:r>
              <a:rPr lang="en-US" dirty="0">
                <a:solidFill>
                  <a:srgbClr val="FF0000"/>
                </a:solidFill>
              </a:rPr>
              <a:t>Reduces standard deviation in mass distribution from 4.4 to 4.2</a:t>
            </a:r>
          </a:p>
          <a:p>
            <a:pPr marL="285750" indent="-285750">
              <a:buFont typeface="Arial" panose="020B0604020202020204" pitchFamily="34" charset="0"/>
              <a:buChar char="•"/>
            </a:pPr>
            <a:r>
              <a:rPr lang="en-US" dirty="0">
                <a:solidFill>
                  <a:srgbClr val="FF0000"/>
                </a:solidFill>
              </a:rPr>
              <a:t>Reduces number of false top quarks</a:t>
            </a:r>
          </a:p>
        </p:txBody>
      </p:sp>
    </p:spTree>
    <p:extLst>
      <p:ext uri="{BB962C8B-B14F-4D97-AF65-F5344CB8AC3E}">
        <p14:creationId xmlns:p14="http://schemas.microsoft.com/office/powerpoint/2010/main" val="17204272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FCA42-28D2-5CA3-A3E2-DF2D0E38A636}"/>
              </a:ext>
            </a:extLst>
          </p:cNvPr>
          <p:cNvSpPr>
            <a:spLocks noGrp="1"/>
          </p:cNvSpPr>
          <p:nvPr>
            <p:ph type="title"/>
          </p:nvPr>
        </p:nvSpPr>
        <p:spPr/>
        <p:txBody>
          <a:bodyPr/>
          <a:lstStyle/>
          <a:p>
            <a:r>
              <a:rPr lang="en-US" dirty="0"/>
              <a:t>Next Steps</a:t>
            </a:r>
          </a:p>
        </p:txBody>
      </p:sp>
      <p:sp>
        <p:nvSpPr>
          <p:cNvPr id="3" name="Content Placeholder 2">
            <a:extLst>
              <a:ext uri="{FF2B5EF4-FFF2-40B4-BE49-F238E27FC236}">
                <a16:creationId xmlns:a16="http://schemas.microsoft.com/office/drawing/2014/main" id="{9BF666F0-4F7A-3CA0-C2F8-5A3B65E05890}"/>
              </a:ext>
            </a:extLst>
          </p:cNvPr>
          <p:cNvSpPr>
            <a:spLocks noGrp="1"/>
          </p:cNvSpPr>
          <p:nvPr>
            <p:ph idx="1"/>
          </p:nvPr>
        </p:nvSpPr>
        <p:spPr/>
        <p:txBody>
          <a:bodyPr>
            <a:normAutofit fontScale="92500" lnSpcReduction="10000"/>
          </a:bodyPr>
          <a:lstStyle/>
          <a:p>
            <a:r>
              <a:rPr lang="en-US" dirty="0"/>
              <a:t>Work on hadronic top </a:t>
            </a:r>
            <a:r>
              <a:rPr lang="en-US" dirty="0" err="1"/>
              <a:t>reco</a:t>
            </a:r>
            <a:r>
              <a:rPr lang="en-US" dirty="0"/>
              <a:t> algorithm</a:t>
            </a:r>
          </a:p>
          <a:p>
            <a:pPr marL="962406" lvl="1" indent="-514350">
              <a:buFont typeface="+mj-lt"/>
              <a:buAutoNum type="arabicPeriod"/>
            </a:pPr>
            <a:r>
              <a:rPr lang="en-US" dirty="0"/>
              <a:t>Optimize chi-squared cut-off for best accuracy</a:t>
            </a:r>
          </a:p>
          <a:p>
            <a:pPr lvl="3"/>
            <a:r>
              <a:rPr lang="en-US" dirty="0"/>
              <a:t>Use truth data to determine which reconstructions are correct</a:t>
            </a:r>
          </a:p>
          <a:p>
            <a:pPr marL="962406" lvl="1" indent="-514350">
              <a:buFont typeface="+mj-lt"/>
              <a:buAutoNum type="arabicPeriod"/>
            </a:pPr>
            <a:r>
              <a:rPr lang="en-US" dirty="0"/>
              <a:t>Look at angular separation between jets</a:t>
            </a:r>
          </a:p>
          <a:p>
            <a:pPr lvl="3"/>
            <a:r>
              <a:rPr lang="en-US" dirty="0"/>
              <a:t>Can factor into chi-squared calculation</a:t>
            </a:r>
          </a:p>
          <a:p>
            <a:pPr marL="962406" lvl="1" indent="-514350">
              <a:buFont typeface="+mj-lt"/>
              <a:buAutoNum type="arabicPeriod"/>
            </a:pPr>
            <a:r>
              <a:rPr lang="en-US" dirty="0"/>
              <a:t>Look at computational efficiency</a:t>
            </a:r>
          </a:p>
          <a:p>
            <a:pPr marL="962406" lvl="1" indent="-514350">
              <a:buFont typeface="+mj-lt"/>
              <a:buAutoNum type="arabicPeriod"/>
            </a:pPr>
            <a:r>
              <a:rPr lang="en-US" dirty="0"/>
              <a:t>Test on realistic dataset</a:t>
            </a:r>
          </a:p>
          <a:p>
            <a:pPr marL="962406" lvl="1" indent="-514350">
              <a:buFont typeface="+mj-lt"/>
              <a:buAutoNum type="arabicPeriod"/>
            </a:pPr>
            <a:r>
              <a:rPr lang="en-US" dirty="0"/>
              <a:t>Compare results to more advanced (ML) algorithms</a:t>
            </a:r>
          </a:p>
          <a:p>
            <a:pPr marL="962406" lvl="1" indent="-514350">
              <a:buFont typeface="+mj-lt"/>
              <a:buAutoNum type="arabicPeriod"/>
            </a:pPr>
            <a:r>
              <a:rPr lang="en-US" dirty="0"/>
              <a:t>Present at meeting next week</a:t>
            </a:r>
          </a:p>
          <a:p>
            <a:r>
              <a:rPr lang="en-US" dirty="0"/>
              <a:t>Research leptonically decaying top reconstruction</a:t>
            </a:r>
          </a:p>
          <a:p>
            <a:r>
              <a:rPr lang="en-US" dirty="0"/>
              <a:t>Speak with other groups working on four top reconstruction</a:t>
            </a:r>
          </a:p>
          <a:p>
            <a:pPr lvl="1"/>
            <a:endParaRPr lang="en-US" dirty="0"/>
          </a:p>
        </p:txBody>
      </p:sp>
      <p:sp>
        <p:nvSpPr>
          <p:cNvPr id="4" name="Slide Number Placeholder 3">
            <a:extLst>
              <a:ext uri="{FF2B5EF4-FFF2-40B4-BE49-F238E27FC236}">
                <a16:creationId xmlns:a16="http://schemas.microsoft.com/office/drawing/2014/main" id="{9B8E5C0D-930B-E26D-C921-89A97DE83AF5}"/>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E27CFAAD-53B0-9D92-3E81-F06462437FDC}"/>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2936395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60323-BB2A-2D61-298C-BA3C44E7EE08}"/>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914734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60323-BB2A-2D61-298C-BA3C44E7EE08}"/>
              </a:ext>
            </a:extLst>
          </p:cNvPr>
          <p:cNvSpPr>
            <a:spLocks noGrp="1"/>
          </p:cNvSpPr>
          <p:nvPr>
            <p:ph type="title"/>
          </p:nvPr>
        </p:nvSpPr>
        <p:spPr/>
        <p:txBody>
          <a:bodyPr/>
          <a:lstStyle/>
          <a:p>
            <a:r>
              <a:rPr lang="en-US" dirty="0"/>
              <a:t>Backup Slides</a:t>
            </a:r>
          </a:p>
        </p:txBody>
      </p:sp>
    </p:spTree>
    <p:extLst>
      <p:ext uri="{BB962C8B-B14F-4D97-AF65-F5344CB8AC3E}">
        <p14:creationId xmlns:p14="http://schemas.microsoft.com/office/powerpoint/2010/main" val="24105180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75270-5038-0B20-4D6A-22FB730CF8A8}"/>
              </a:ext>
            </a:extLst>
          </p:cNvPr>
          <p:cNvSpPr>
            <a:spLocks noGrp="1"/>
          </p:cNvSpPr>
          <p:nvPr>
            <p:ph type="title"/>
          </p:nvPr>
        </p:nvSpPr>
        <p:spPr/>
        <p:txBody>
          <a:bodyPr/>
          <a:lstStyle/>
          <a:p>
            <a:r>
              <a:rPr lang="en-US" dirty="0"/>
              <a:t>Past Observation of 4 Tops</a:t>
            </a:r>
          </a:p>
        </p:txBody>
      </p:sp>
      <p:sp>
        <p:nvSpPr>
          <p:cNvPr id="4" name="Slide Number Placeholder 3">
            <a:extLst>
              <a:ext uri="{FF2B5EF4-FFF2-40B4-BE49-F238E27FC236}">
                <a16:creationId xmlns:a16="http://schemas.microsoft.com/office/drawing/2014/main" id="{D22A54E8-0A30-6739-17C1-27A63C623FD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19</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9D396D2C-F599-DD96-D147-264DDEAFE27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3" name="TextBox 2">
            <a:extLst>
              <a:ext uri="{FF2B5EF4-FFF2-40B4-BE49-F238E27FC236}">
                <a16:creationId xmlns:a16="http://schemas.microsoft.com/office/drawing/2014/main" id="{7D1E95DF-E505-4697-64C9-2E42323A478E}"/>
              </a:ext>
            </a:extLst>
          </p:cNvPr>
          <p:cNvSpPr txBox="1"/>
          <p:nvPr/>
        </p:nvSpPr>
        <p:spPr>
          <a:xfrm>
            <a:off x="609600" y="1592824"/>
            <a:ext cx="5692877" cy="3323987"/>
          </a:xfrm>
          <a:prstGeom prst="rect">
            <a:avLst/>
          </a:prstGeom>
          <a:noFill/>
        </p:spPr>
        <p:txBody>
          <a:bodyPr wrap="square" rtlCol="0">
            <a:spAutoFit/>
          </a:bodyPr>
          <a:lstStyle/>
          <a:p>
            <a:pPr marL="285750" indent="-285750">
              <a:buFont typeface="Arial" panose="020B0604020202020204" pitchFamily="34" charset="0"/>
              <a:buChar char="•"/>
            </a:pPr>
            <a:r>
              <a:rPr lang="en-US" sz="2400" dirty="0"/>
              <a:t>2020/2023 Papers</a:t>
            </a:r>
          </a:p>
          <a:p>
            <a:pPr marL="285750" indent="-285750">
              <a:buFont typeface="Arial" panose="020B0604020202020204" pitchFamily="34" charset="0"/>
              <a:buChar char="•"/>
            </a:pPr>
            <a:r>
              <a:rPr lang="en-US" sz="2400" dirty="0"/>
              <a:t>Used Run 2 Data @13 </a:t>
            </a:r>
            <a:r>
              <a:rPr lang="en-US" sz="2400" dirty="0" err="1"/>
              <a:t>TeV</a:t>
            </a:r>
            <a:endParaRPr lang="en-US" sz="2400" dirty="0"/>
          </a:p>
          <a:p>
            <a:pPr marL="285750" indent="-285750">
              <a:buFont typeface="Arial" panose="020B0604020202020204" pitchFamily="34" charset="0"/>
              <a:buChar char="•"/>
            </a:pPr>
            <a:r>
              <a:rPr lang="en-US" sz="2400" dirty="0"/>
              <a:t>Observed 4 Tops with ~ 6 sigma</a:t>
            </a:r>
          </a:p>
          <a:p>
            <a:endParaRPr lang="en-US" sz="2400" dirty="0"/>
          </a:p>
          <a:p>
            <a:pPr marL="285750" indent="-285750">
              <a:buFont typeface="Arial" panose="020B0604020202020204" pitchFamily="34" charset="0"/>
              <a:buChar char="•"/>
            </a:pPr>
            <a:r>
              <a:rPr lang="en-US" sz="2400" dirty="0"/>
              <a:t>Now looking at Run 3 Data @13.6 </a:t>
            </a:r>
            <a:r>
              <a:rPr lang="en-US" sz="2400" dirty="0" err="1"/>
              <a:t>TeV</a:t>
            </a:r>
            <a:endParaRPr lang="en-US" sz="2400" dirty="0"/>
          </a:p>
          <a:p>
            <a:pPr marL="285750" indent="-285750">
              <a:buFont typeface="Arial" panose="020B0604020202020204" pitchFamily="34" charset="0"/>
              <a:buChar char="•"/>
            </a:pPr>
            <a:r>
              <a:rPr lang="en-US" sz="2400" dirty="0"/>
              <a:t>Need to update analysis framework and code </a:t>
            </a:r>
          </a:p>
          <a:p>
            <a:pPr marL="742950" lvl="1" indent="-285750">
              <a:buFont typeface="Arial" panose="020B0604020202020204" pitchFamily="34" charset="0"/>
              <a:buChar char="•"/>
            </a:pPr>
            <a:r>
              <a:rPr lang="en-US" sz="2400" dirty="0"/>
              <a:t>Also helps prepare for HL-LHC</a:t>
            </a:r>
          </a:p>
          <a:p>
            <a:pPr marL="285750" indent="-285750">
              <a:buFont typeface="Arial" panose="020B0604020202020204" pitchFamily="34" charset="0"/>
              <a:buChar char="•"/>
            </a:pPr>
            <a:endParaRPr lang="en-US" dirty="0"/>
          </a:p>
        </p:txBody>
      </p:sp>
      <p:pic>
        <p:nvPicPr>
          <p:cNvPr id="4098" name="Picture 2">
            <a:extLst>
              <a:ext uri="{FF2B5EF4-FFF2-40B4-BE49-F238E27FC236}">
                <a16:creationId xmlns:a16="http://schemas.microsoft.com/office/drawing/2014/main" id="{AE432AFB-C854-D77A-6FDC-D60A341766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3913" y="1123644"/>
            <a:ext cx="4601506" cy="500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5395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A577-C6E1-61EA-7EE3-AB3D3D5B96B4}"/>
              </a:ext>
            </a:extLst>
          </p:cNvPr>
          <p:cNvSpPr>
            <a:spLocks noGrp="1"/>
          </p:cNvSpPr>
          <p:nvPr>
            <p:ph type="title"/>
          </p:nvPr>
        </p:nvSpPr>
        <p:spPr/>
        <p:txBody>
          <a:bodyPr/>
          <a:lstStyle/>
          <a:p>
            <a:r>
              <a:rPr lang="en-US" dirty="0"/>
              <a:t>Status Update</a:t>
            </a:r>
          </a:p>
        </p:txBody>
      </p:sp>
      <p:sp>
        <p:nvSpPr>
          <p:cNvPr id="3" name="Content Placeholder 2">
            <a:extLst>
              <a:ext uri="{FF2B5EF4-FFF2-40B4-BE49-F238E27FC236}">
                <a16:creationId xmlns:a16="http://schemas.microsoft.com/office/drawing/2014/main" id="{65C87830-4CA2-E85F-78DE-7C0494663242}"/>
              </a:ext>
            </a:extLst>
          </p:cNvPr>
          <p:cNvSpPr>
            <a:spLocks noGrp="1"/>
          </p:cNvSpPr>
          <p:nvPr>
            <p:ph idx="1"/>
          </p:nvPr>
        </p:nvSpPr>
        <p:spPr/>
        <p:txBody>
          <a:bodyPr/>
          <a:lstStyle/>
          <a:p>
            <a:r>
              <a:rPr lang="en-US" dirty="0"/>
              <a:t>Validated n-tuple processing code</a:t>
            </a:r>
          </a:p>
          <a:p>
            <a:r>
              <a:rPr lang="en-US" dirty="0"/>
              <a:t>Wrote and tested simple hadronic top reconstruction algo</a:t>
            </a:r>
          </a:p>
          <a:p>
            <a:pPr lvl="1"/>
            <a:r>
              <a:rPr lang="en-US" dirty="0"/>
              <a:t>Optimizing for accuracy</a:t>
            </a:r>
          </a:p>
        </p:txBody>
      </p:sp>
      <p:sp>
        <p:nvSpPr>
          <p:cNvPr id="4" name="Slide Number Placeholder 3">
            <a:extLst>
              <a:ext uri="{FF2B5EF4-FFF2-40B4-BE49-F238E27FC236}">
                <a16:creationId xmlns:a16="http://schemas.microsoft.com/office/drawing/2014/main" id="{15C6ECB3-85EA-EBA1-9FD8-D5F9FBB8485B}"/>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38CFCE9C-5D93-D5B4-4959-B9A794C0119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526247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154A2CD9-0B29-AE50-96ED-752ABFF2D7B2}"/>
                  </a:ext>
                </a:extLst>
              </p:cNvPr>
              <p:cNvSpPr>
                <a:spLocks noGrp="1"/>
              </p:cNvSpPr>
              <p:nvPr>
                <p:ph type="title"/>
              </p:nvPr>
            </p:nvSpPr>
            <p:spPr/>
            <p:txBody>
              <a:bodyPr/>
              <a:lstStyle/>
              <a:p>
                <a:r>
                  <a:rPr lang="en-US" dirty="0"/>
                  <a:t>Example: </a:t>
                </a:r>
                <a14:m>
                  <m:oMath xmlns:m="http://schemas.openxmlformats.org/officeDocument/2006/math">
                    <m:r>
                      <a:rPr lang="en-US" sz="4800" b="0" i="1" smtClean="0">
                        <a:latin typeface="Cambria Math" panose="02040503050406030204" pitchFamily="18" charset="0"/>
                      </a:rPr>
                      <m:t>𝑡</m:t>
                    </m:r>
                    <m:acc>
                      <m:accPr>
                        <m:chr m:val="̅"/>
                        <m:ctrlPr>
                          <a:rPr lang="en-US" sz="4800" i="1" smtClean="0">
                            <a:latin typeface="Cambria Math" panose="02040503050406030204" pitchFamily="18" charset="0"/>
                          </a:rPr>
                        </m:ctrlPr>
                      </m:accPr>
                      <m:e>
                        <m:r>
                          <a:rPr lang="en-US" sz="4800" b="0" i="1" smtClean="0">
                            <a:latin typeface="Cambria Math" panose="02040503050406030204" pitchFamily="18" charset="0"/>
                          </a:rPr>
                          <m:t>𝑡</m:t>
                        </m:r>
                      </m:e>
                    </m:acc>
                  </m:oMath>
                </a14:m>
                <a:r>
                  <a:rPr lang="en-US" dirty="0"/>
                  <a:t> Production</a:t>
                </a:r>
              </a:p>
            </p:txBody>
          </p:sp>
        </mc:Choice>
        <mc:Fallback xmlns="">
          <p:sp>
            <p:nvSpPr>
              <p:cNvPr id="2" name="Title 1">
                <a:extLst>
                  <a:ext uri="{FF2B5EF4-FFF2-40B4-BE49-F238E27FC236}">
                    <a16:creationId xmlns:a16="http://schemas.microsoft.com/office/drawing/2014/main" id="{154A2CD9-0B29-AE50-96ED-752ABFF2D7B2}"/>
                  </a:ext>
                </a:extLst>
              </p:cNvPr>
              <p:cNvSpPr>
                <a:spLocks noGrp="1" noRot="1" noChangeAspect="1" noMove="1" noResize="1" noEditPoints="1" noAdjustHandles="1" noChangeArrowheads="1" noChangeShapeType="1" noTextEdit="1"/>
              </p:cNvSpPr>
              <p:nvPr>
                <p:ph type="title"/>
              </p:nvPr>
            </p:nvSpPr>
            <p:spPr>
              <a:blipFill>
                <a:blip r:embed="rId2"/>
                <a:stretch>
                  <a:fillRect l="-2779" t="-5806" b="-2451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0BD6917-7DBC-5346-AA6B-C10B6544ABE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20</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F576AC0C-AE64-D0A1-7295-12595966869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1026" name="Picture 2" descr="Top quark - Wikipedia">
            <a:extLst>
              <a:ext uri="{FF2B5EF4-FFF2-40B4-BE49-F238E27FC236}">
                <a16:creationId xmlns:a16="http://schemas.microsoft.com/office/drawing/2014/main" id="{F00C83C1-5E24-49A5-625C-A1F9A72F5F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2854" y="1345721"/>
            <a:ext cx="6140843" cy="4528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8899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EDA84-3361-3CCB-86ED-6A2A6B3F1629}"/>
              </a:ext>
            </a:extLst>
          </p:cNvPr>
          <p:cNvSpPr>
            <a:spLocks noGrp="1"/>
          </p:cNvSpPr>
          <p:nvPr>
            <p:ph type="title"/>
          </p:nvPr>
        </p:nvSpPr>
        <p:spPr/>
        <p:txBody>
          <a:bodyPr/>
          <a:lstStyle/>
          <a:p>
            <a:r>
              <a:rPr lang="en-US" dirty="0"/>
              <a:t>B-Jet Tagging vs Leptons</a:t>
            </a:r>
          </a:p>
        </p:txBody>
      </p:sp>
      <p:sp>
        <p:nvSpPr>
          <p:cNvPr id="4" name="Slide Number Placeholder 3">
            <a:extLst>
              <a:ext uri="{FF2B5EF4-FFF2-40B4-BE49-F238E27FC236}">
                <a16:creationId xmlns:a16="http://schemas.microsoft.com/office/drawing/2014/main" id="{BF65C8DE-4F3C-A5EB-3C68-C2E14765D28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21</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3BC7A346-D079-37EC-9628-40F400F4859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3074" name="Picture 2" descr="Configuration and performance of the ATLAS $b$-jet triggers in Run 2 - CERN  Document Server">
            <a:extLst>
              <a:ext uri="{FF2B5EF4-FFF2-40B4-BE49-F238E27FC236}">
                <a16:creationId xmlns:a16="http://schemas.microsoft.com/office/drawing/2014/main" id="{FF251699-BF18-CFDF-32A0-48FFC43519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022" r="8985"/>
          <a:stretch/>
        </p:blipFill>
        <p:spPr bwMode="auto">
          <a:xfrm>
            <a:off x="529960" y="1345925"/>
            <a:ext cx="5123588" cy="452117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TLAS Schematics">
            <a:extLst>
              <a:ext uri="{FF2B5EF4-FFF2-40B4-BE49-F238E27FC236}">
                <a16:creationId xmlns:a16="http://schemas.microsoft.com/office/drawing/2014/main" id="{1C6E132C-4CDB-9A38-E517-F085DBA0164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066" r="6535"/>
          <a:stretch/>
        </p:blipFill>
        <p:spPr bwMode="auto">
          <a:xfrm>
            <a:off x="6094169" y="1208425"/>
            <a:ext cx="5397911" cy="4710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5749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008F7-D4FF-D7A4-0691-A92699E3C4AC}"/>
              </a:ext>
            </a:extLst>
          </p:cNvPr>
          <p:cNvSpPr>
            <a:spLocks noGrp="1"/>
          </p:cNvSpPr>
          <p:nvPr>
            <p:ph type="title"/>
          </p:nvPr>
        </p:nvSpPr>
        <p:spPr/>
        <p:txBody>
          <a:bodyPr/>
          <a:lstStyle/>
          <a:p>
            <a:r>
              <a:rPr lang="en-US" dirty="0"/>
              <a:t>Four Tops</a:t>
            </a:r>
          </a:p>
        </p:txBody>
      </p:sp>
      <p:sp>
        <p:nvSpPr>
          <p:cNvPr id="4" name="Slide Number Placeholder 3">
            <a:extLst>
              <a:ext uri="{FF2B5EF4-FFF2-40B4-BE49-F238E27FC236}">
                <a16:creationId xmlns:a16="http://schemas.microsoft.com/office/drawing/2014/main" id="{E22E1BB8-3513-7C08-164A-5F4A4CE15300}"/>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22</a:t>
            </a:fld>
            <a:endParaRPr lang="en-GB">
              <a:solidFill>
                <a:srgbClr val="0055A0">
                  <a:tint val="75000"/>
                </a:srgbClr>
              </a:solidFill>
            </a:endParaRPr>
          </a:p>
        </p:txBody>
      </p:sp>
      <p:sp>
        <p:nvSpPr>
          <p:cNvPr id="5" name="Date Placeholder 4">
            <a:extLst>
              <a:ext uri="{FF2B5EF4-FFF2-40B4-BE49-F238E27FC236}">
                <a16:creationId xmlns:a16="http://schemas.microsoft.com/office/drawing/2014/main" id="{262ED88D-2467-A42D-4621-891A09050539}"/>
              </a:ext>
            </a:extLst>
          </p:cNvPr>
          <p:cNvSpPr>
            <a:spLocks noGrp="1"/>
          </p:cNvSpPr>
          <p:nvPr>
            <p:ph type="dt" sz="half" idx="4294967295"/>
          </p:nvPr>
        </p:nvSpPr>
        <p:spPr>
          <a:xfrm>
            <a:off x="3959113" y="6362378"/>
            <a:ext cx="2844800" cy="365125"/>
          </a:xfrm>
          <a:prstGeom prst="rect">
            <a:avLst/>
          </a:prstGeom>
        </p:spPr>
        <p:txBody>
          <a:bodyPr/>
          <a:lstStyle/>
          <a:p>
            <a:r>
              <a:rPr lang="en-US">
                <a:solidFill>
                  <a:srgbClr val="0055A0">
                    <a:tint val="75000"/>
                  </a:srgbClr>
                </a:solidFill>
              </a:rPr>
              <a:t>2/15/2024</a:t>
            </a:r>
            <a:endParaRPr lang="en-GB" dirty="0">
              <a:solidFill>
                <a:srgbClr val="0055A0">
                  <a:tint val="75000"/>
                </a:srgbClr>
              </a:solidFill>
            </a:endParaRPr>
          </a:p>
        </p:txBody>
      </p:sp>
      <p:sp>
        <p:nvSpPr>
          <p:cNvPr id="6" name="Footer Placeholder 5">
            <a:extLst>
              <a:ext uri="{FF2B5EF4-FFF2-40B4-BE49-F238E27FC236}">
                <a16:creationId xmlns:a16="http://schemas.microsoft.com/office/drawing/2014/main" id="{9985BC72-734B-215B-99F0-1B1B75E01823}"/>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D1ED4B54-D0FE-D7CD-AB76-27CB329F373D}"/>
              </a:ext>
            </a:extLst>
          </p:cNvPr>
          <p:cNvPicPr>
            <a:picLocks noChangeAspect="1"/>
          </p:cNvPicPr>
          <p:nvPr/>
        </p:nvPicPr>
        <p:blipFill>
          <a:blip r:embed="rId2"/>
          <a:stretch>
            <a:fillRect/>
          </a:stretch>
        </p:blipFill>
        <p:spPr>
          <a:xfrm>
            <a:off x="541318" y="1552755"/>
            <a:ext cx="11105702" cy="3906528"/>
          </a:xfrm>
          <a:prstGeom prst="rect">
            <a:avLst/>
          </a:prstGeom>
        </p:spPr>
      </p:pic>
    </p:spTree>
    <p:extLst>
      <p:ext uri="{BB962C8B-B14F-4D97-AF65-F5344CB8AC3E}">
        <p14:creationId xmlns:p14="http://schemas.microsoft.com/office/powerpoint/2010/main" val="37621386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1FF0AD8-6616-14EC-0BBC-39C0419ACFA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23</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0D3A48DE-4524-6F8C-E43E-41F90B3C576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5122" name="Picture 2">
            <a:extLst>
              <a:ext uri="{FF2B5EF4-FFF2-40B4-BE49-F238E27FC236}">
                <a16:creationId xmlns:a16="http://schemas.microsoft.com/office/drawing/2014/main" id="{38B49326-7E65-30B6-93B0-C46774013F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5677" y="130497"/>
            <a:ext cx="8989552" cy="5935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126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7C207-CFB2-EFE4-A5FB-274E3F99B535}"/>
              </a:ext>
            </a:extLst>
          </p:cNvPr>
          <p:cNvSpPr>
            <a:spLocks noGrp="1"/>
          </p:cNvSpPr>
          <p:nvPr>
            <p:ph type="title"/>
          </p:nvPr>
        </p:nvSpPr>
        <p:spPr/>
        <p:txBody>
          <a:bodyPr/>
          <a:lstStyle/>
          <a:p>
            <a:r>
              <a:rPr lang="en-US" dirty="0"/>
              <a:t>Branching ratios</a:t>
            </a:r>
          </a:p>
        </p:txBody>
      </p:sp>
      <p:sp>
        <p:nvSpPr>
          <p:cNvPr id="3" name="Content Placeholder 2">
            <a:extLst>
              <a:ext uri="{FF2B5EF4-FFF2-40B4-BE49-F238E27FC236}">
                <a16:creationId xmlns:a16="http://schemas.microsoft.com/office/drawing/2014/main" id="{6A31AC5A-E55A-6C9B-B671-BC3A3926AB88}"/>
              </a:ext>
            </a:extLst>
          </p:cNvPr>
          <p:cNvSpPr>
            <a:spLocks noGrp="1"/>
          </p:cNvSpPr>
          <p:nvPr>
            <p:ph idx="1"/>
          </p:nvPr>
        </p:nvSpPr>
        <p:spPr>
          <a:xfrm>
            <a:off x="609601" y="1325607"/>
            <a:ext cx="5150116" cy="4667421"/>
          </a:xfrm>
        </p:spPr>
        <p:txBody>
          <a:bodyPr/>
          <a:lstStyle/>
          <a:p>
            <a:r>
              <a:rPr lang="en-US" dirty="0"/>
              <a:t>Most 4 Tops decay into all hadrons</a:t>
            </a:r>
          </a:p>
          <a:p>
            <a:r>
              <a:rPr lang="en-US" dirty="0"/>
              <a:t>2 and 3 lepton channels (3l, 2lss) are cleanest</a:t>
            </a:r>
          </a:p>
        </p:txBody>
      </p:sp>
      <p:sp>
        <p:nvSpPr>
          <p:cNvPr id="4" name="Slide Number Placeholder 3">
            <a:extLst>
              <a:ext uri="{FF2B5EF4-FFF2-40B4-BE49-F238E27FC236}">
                <a16:creationId xmlns:a16="http://schemas.microsoft.com/office/drawing/2014/main" id="{E3086EAE-C30B-9670-B737-F4105C747DB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24</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66037826-643D-DEF5-A954-540BACCBD54F}"/>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1FB927D6-119C-B42E-A9BD-3C444C9D7275}"/>
              </a:ext>
            </a:extLst>
          </p:cNvPr>
          <p:cNvPicPr>
            <a:picLocks noChangeAspect="1"/>
          </p:cNvPicPr>
          <p:nvPr/>
        </p:nvPicPr>
        <p:blipFill>
          <a:blip r:embed="rId2"/>
          <a:stretch>
            <a:fillRect/>
          </a:stretch>
        </p:blipFill>
        <p:spPr>
          <a:xfrm>
            <a:off x="6094169" y="1696608"/>
            <a:ext cx="5340747" cy="3345375"/>
          </a:xfrm>
          <a:prstGeom prst="rect">
            <a:avLst/>
          </a:prstGeom>
        </p:spPr>
      </p:pic>
    </p:spTree>
    <p:extLst>
      <p:ext uri="{BB962C8B-B14F-4D97-AF65-F5344CB8AC3E}">
        <p14:creationId xmlns:p14="http://schemas.microsoft.com/office/powerpoint/2010/main" val="40125435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B7D46-899E-0092-942C-E2AB48AE986D}"/>
              </a:ext>
            </a:extLst>
          </p:cNvPr>
          <p:cNvSpPr>
            <a:spLocks noGrp="1"/>
          </p:cNvSpPr>
          <p:nvPr>
            <p:ph type="title"/>
          </p:nvPr>
        </p:nvSpPr>
        <p:spPr/>
        <p:txBody>
          <a:bodyPr/>
          <a:lstStyle/>
          <a:p>
            <a:r>
              <a:rPr lang="en-US" dirty="0"/>
              <a:t>Backgrounds</a:t>
            </a:r>
          </a:p>
        </p:txBody>
      </p:sp>
      <p:sp>
        <p:nvSpPr>
          <p:cNvPr id="4" name="Slide Number Placeholder 3">
            <a:extLst>
              <a:ext uri="{FF2B5EF4-FFF2-40B4-BE49-F238E27FC236}">
                <a16:creationId xmlns:a16="http://schemas.microsoft.com/office/drawing/2014/main" id="{3977123E-4279-6DB9-BFDE-9D69EEE52097}"/>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25</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09062987-FFDB-86C1-FD01-836D442F5D73}"/>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12177073-C02E-F0AD-F09F-54F9F10CA3AA}"/>
              </a:ext>
            </a:extLst>
          </p:cNvPr>
          <p:cNvPicPr>
            <a:picLocks noChangeAspect="1"/>
          </p:cNvPicPr>
          <p:nvPr/>
        </p:nvPicPr>
        <p:blipFill>
          <a:blip r:embed="rId2"/>
          <a:stretch>
            <a:fillRect/>
          </a:stretch>
        </p:blipFill>
        <p:spPr>
          <a:xfrm>
            <a:off x="2128068" y="1173936"/>
            <a:ext cx="7674694" cy="4552203"/>
          </a:xfrm>
          <a:prstGeom prst="rect">
            <a:avLst/>
          </a:prstGeom>
        </p:spPr>
      </p:pic>
    </p:spTree>
    <p:extLst>
      <p:ext uri="{BB962C8B-B14F-4D97-AF65-F5344CB8AC3E}">
        <p14:creationId xmlns:p14="http://schemas.microsoft.com/office/powerpoint/2010/main" val="3164359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9405B-6865-9778-A4BB-CE6BD5DF1543}"/>
              </a:ext>
            </a:extLst>
          </p:cNvPr>
          <p:cNvSpPr>
            <a:spLocks noGrp="1"/>
          </p:cNvSpPr>
          <p:nvPr>
            <p:ph type="title"/>
          </p:nvPr>
        </p:nvSpPr>
        <p:spPr/>
        <p:txBody>
          <a:bodyPr/>
          <a:lstStyle/>
          <a:p>
            <a:r>
              <a:rPr lang="en-US" dirty="0"/>
              <a:t>Example of 3L Channel Signal</a:t>
            </a:r>
          </a:p>
        </p:txBody>
      </p:sp>
      <p:sp>
        <p:nvSpPr>
          <p:cNvPr id="4" name="Slide Number Placeholder 3">
            <a:extLst>
              <a:ext uri="{FF2B5EF4-FFF2-40B4-BE49-F238E27FC236}">
                <a16:creationId xmlns:a16="http://schemas.microsoft.com/office/drawing/2014/main" id="{A38CA263-182B-37FC-1A66-A2EB7A53B898}"/>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26</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608E10FF-0A16-2BF7-48D8-3679C3877772}"/>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8CF2D535-6DCD-0C14-45D1-AC6A171CC5AF}"/>
              </a:ext>
            </a:extLst>
          </p:cNvPr>
          <p:cNvPicPr>
            <a:picLocks noChangeAspect="1"/>
          </p:cNvPicPr>
          <p:nvPr/>
        </p:nvPicPr>
        <p:blipFill>
          <a:blip r:embed="rId2"/>
          <a:stretch>
            <a:fillRect/>
          </a:stretch>
        </p:blipFill>
        <p:spPr>
          <a:xfrm>
            <a:off x="2489159" y="1173936"/>
            <a:ext cx="6731346" cy="4826248"/>
          </a:xfrm>
          <a:prstGeom prst="rect">
            <a:avLst/>
          </a:prstGeom>
        </p:spPr>
      </p:pic>
    </p:spTree>
    <p:extLst>
      <p:ext uri="{BB962C8B-B14F-4D97-AF65-F5344CB8AC3E}">
        <p14:creationId xmlns:p14="http://schemas.microsoft.com/office/powerpoint/2010/main" val="2702333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92F86-E3B0-562D-D33D-6D2ED455B6C2}"/>
              </a:ext>
            </a:extLst>
          </p:cNvPr>
          <p:cNvSpPr>
            <a:spLocks noGrp="1"/>
          </p:cNvSpPr>
          <p:nvPr>
            <p:ph type="title"/>
          </p:nvPr>
        </p:nvSpPr>
        <p:spPr/>
        <p:txBody>
          <a:bodyPr/>
          <a:lstStyle/>
          <a:p>
            <a:r>
              <a:rPr lang="en-US" dirty="0"/>
              <a:t>Example of 3L Background</a:t>
            </a:r>
          </a:p>
        </p:txBody>
      </p:sp>
      <p:sp>
        <p:nvSpPr>
          <p:cNvPr id="4" name="Slide Number Placeholder 3">
            <a:extLst>
              <a:ext uri="{FF2B5EF4-FFF2-40B4-BE49-F238E27FC236}">
                <a16:creationId xmlns:a16="http://schemas.microsoft.com/office/drawing/2014/main" id="{77BAB5B1-44B5-5FC1-3F7D-47410DE8CA1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27</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2C7C6D69-3DAC-836A-11E0-73965DEE527F}"/>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717420BB-B3B7-CA00-0173-145146A1F7EC}"/>
              </a:ext>
            </a:extLst>
          </p:cNvPr>
          <p:cNvPicPr>
            <a:picLocks noChangeAspect="1"/>
          </p:cNvPicPr>
          <p:nvPr/>
        </p:nvPicPr>
        <p:blipFill>
          <a:blip r:embed="rId2"/>
          <a:stretch>
            <a:fillRect/>
          </a:stretch>
        </p:blipFill>
        <p:spPr>
          <a:xfrm>
            <a:off x="2629689" y="1173936"/>
            <a:ext cx="6485998" cy="4746825"/>
          </a:xfrm>
          <a:prstGeom prst="rect">
            <a:avLst/>
          </a:prstGeom>
        </p:spPr>
      </p:pic>
    </p:spTree>
    <p:extLst>
      <p:ext uri="{BB962C8B-B14F-4D97-AF65-F5344CB8AC3E}">
        <p14:creationId xmlns:p14="http://schemas.microsoft.com/office/powerpoint/2010/main" val="2286641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C4765-4B03-F628-E821-B50AD6DFFB02}"/>
              </a:ext>
            </a:extLst>
          </p:cNvPr>
          <p:cNvSpPr>
            <a:spLocks noGrp="1"/>
          </p:cNvSpPr>
          <p:nvPr>
            <p:ph type="title"/>
          </p:nvPr>
        </p:nvSpPr>
        <p:spPr/>
        <p:txBody>
          <a:bodyPr/>
          <a:lstStyle/>
          <a:p>
            <a:r>
              <a:rPr lang="en-US" dirty="0"/>
              <a:t>N-tuple Production</a:t>
            </a:r>
          </a:p>
        </p:txBody>
      </p:sp>
      <p:sp>
        <p:nvSpPr>
          <p:cNvPr id="3" name="Content Placeholder 2">
            <a:extLst>
              <a:ext uri="{FF2B5EF4-FFF2-40B4-BE49-F238E27FC236}">
                <a16:creationId xmlns:a16="http://schemas.microsoft.com/office/drawing/2014/main" id="{08FA6B39-637F-A1CF-8EBB-96E7B0DBDCBC}"/>
              </a:ext>
            </a:extLst>
          </p:cNvPr>
          <p:cNvSpPr>
            <a:spLocks noGrp="1"/>
          </p:cNvSpPr>
          <p:nvPr>
            <p:ph idx="1"/>
          </p:nvPr>
        </p:nvSpPr>
        <p:spPr/>
        <p:txBody>
          <a:bodyPr/>
          <a:lstStyle/>
          <a:p>
            <a:r>
              <a:rPr lang="en-US" dirty="0" err="1"/>
              <a:t>TopCPToolkit</a:t>
            </a:r>
            <a:r>
              <a:rPr lang="en-US" dirty="0"/>
              <a:t> is n-tuple production framework written for all top quark related analyses</a:t>
            </a:r>
          </a:p>
          <a:p>
            <a:r>
              <a:rPr lang="en-US" dirty="0"/>
              <a:t>Practice submitting jobs to the Grid </a:t>
            </a:r>
          </a:p>
        </p:txBody>
      </p:sp>
      <p:sp>
        <p:nvSpPr>
          <p:cNvPr id="4" name="Slide Number Placeholder 3">
            <a:extLst>
              <a:ext uri="{FF2B5EF4-FFF2-40B4-BE49-F238E27FC236}">
                <a16:creationId xmlns:a16="http://schemas.microsoft.com/office/drawing/2014/main" id="{798A8D20-7536-0D76-0654-96F3F239AF9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D9EBC1CC-BC34-9A3A-F77E-3447CF4D07A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B8D648D6-D61F-2BDC-6484-6E4CECA7DAB0}"/>
              </a:ext>
            </a:extLst>
          </p:cNvPr>
          <p:cNvPicPr>
            <a:picLocks noChangeAspect="1"/>
          </p:cNvPicPr>
          <p:nvPr/>
        </p:nvPicPr>
        <p:blipFill rotWithShape="1">
          <a:blip r:embed="rId3"/>
          <a:srcRect t="10737" r="51462" b="5269"/>
          <a:stretch/>
        </p:blipFill>
        <p:spPr>
          <a:xfrm>
            <a:off x="221585" y="3118538"/>
            <a:ext cx="6688756" cy="2874490"/>
          </a:xfrm>
          <a:prstGeom prst="rect">
            <a:avLst/>
          </a:prstGeom>
        </p:spPr>
      </p:pic>
      <p:pic>
        <p:nvPicPr>
          <p:cNvPr id="1026" name="Picture 2" descr="undefined">
            <a:extLst>
              <a:ext uri="{FF2B5EF4-FFF2-40B4-BE49-F238E27FC236}">
                <a16:creationId xmlns:a16="http://schemas.microsoft.com/office/drawing/2014/main" id="{2A3942F5-8540-7647-0C44-2D38E8EC19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9126" y="2536167"/>
            <a:ext cx="4425118" cy="331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7827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BAF1D-6CDA-EB48-28AB-8CF2E818AA83}"/>
              </a:ext>
            </a:extLst>
          </p:cNvPr>
          <p:cNvSpPr>
            <a:spLocks noGrp="1"/>
          </p:cNvSpPr>
          <p:nvPr>
            <p:ph type="title"/>
          </p:nvPr>
        </p:nvSpPr>
        <p:spPr/>
        <p:txBody>
          <a:bodyPr/>
          <a:lstStyle/>
          <a:p>
            <a:r>
              <a:rPr lang="en-US" dirty="0"/>
              <a:t>Recap: Analysis Framework</a:t>
            </a:r>
          </a:p>
        </p:txBody>
      </p:sp>
      <p:sp>
        <p:nvSpPr>
          <p:cNvPr id="3" name="Content Placeholder 2">
            <a:extLst>
              <a:ext uri="{FF2B5EF4-FFF2-40B4-BE49-F238E27FC236}">
                <a16:creationId xmlns:a16="http://schemas.microsoft.com/office/drawing/2014/main" id="{692AA2E8-A1C8-7029-5779-4466BBF11FF8}"/>
              </a:ext>
            </a:extLst>
          </p:cNvPr>
          <p:cNvSpPr>
            <a:spLocks noGrp="1"/>
          </p:cNvSpPr>
          <p:nvPr>
            <p:ph idx="1"/>
          </p:nvPr>
        </p:nvSpPr>
        <p:spPr/>
        <p:txBody>
          <a:bodyPr/>
          <a:lstStyle/>
          <a:p>
            <a:r>
              <a:rPr lang="en-US" dirty="0"/>
              <a:t>Data analysis pipeline has multiple stages</a:t>
            </a:r>
          </a:p>
          <a:p>
            <a:r>
              <a:rPr lang="en-US" dirty="0" err="1"/>
              <a:t>FastFrames</a:t>
            </a:r>
            <a:r>
              <a:rPr lang="en-US" dirty="0"/>
              <a:t> code computes custom kinematic variables</a:t>
            </a:r>
          </a:p>
          <a:p>
            <a:endParaRPr lang="en-US" dirty="0"/>
          </a:p>
        </p:txBody>
      </p:sp>
      <p:sp>
        <p:nvSpPr>
          <p:cNvPr id="4" name="Slide Number Placeholder 3">
            <a:extLst>
              <a:ext uri="{FF2B5EF4-FFF2-40B4-BE49-F238E27FC236}">
                <a16:creationId xmlns:a16="http://schemas.microsoft.com/office/drawing/2014/main" id="{655B579A-49A1-892E-8B88-30FC19C80DBA}"/>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29</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19A963FE-DD9D-6A85-F9D0-1C651CEC2A1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CCA86B82-0464-46E2-ACD3-CC4EA136B047}"/>
              </a:ext>
            </a:extLst>
          </p:cNvPr>
          <p:cNvPicPr>
            <a:picLocks noChangeAspect="1"/>
          </p:cNvPicPr>
          <p:nvPr/>
        </p:nvPicPr>
        <p:blipFill rotWithShape="1">
          <a:blip r:embed="rId2"/>
          <a:srcRect t="6268"/>
          <a:stretch/>
        </p:blipFill>
        <p:spPr>
          <a:xfrm>
            <a:off x="1693888" y="2428588"/>
            <a:ext cx="8514306" cy="3564440"/>
          </a:xfrm>
          <a:prstGeom prst="rect">
            <a:avLst/>
          </a:prstGeom>
        </p:spPr>
      </p:pic>
    </p:spTree>
    <p:extLst>
      <p:ext uri="{BB962C8B-B14F-4D97-AF65-F5344CB8AC3E}">
        <p14:creationId xmlns:p14="http://schemas.microsoft.com/office/powerpoint/2010/main" val="3855364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66E91-D1FF-4CFD-D1C4-9F7DBD994942}"/>
              </a:ext>
            </a:extLst>
          </p:cNvPr>
          <p:cNvSpPr>
            <a:spLocks noGrp="1"/>
          </p:cNvSpPr>
          <p:nvPr>
            <p:ph type="title"/>
          </p:nvPr>
        </p:nvSpPr>
        <p:spPr>
          <a:xfrm>
            <a:off x="512611" y="199103"/>
            <a:ext cx="10969139" cy="940443"/>
          </a:xfrm>
        </p:spPr>
        <p:txBody>
          <a:bodyPr/>
          <a:lstStyle/>
          <a:p>
            <a:r>
              <a:rPr lang="en-US" dirty="0"/>
              <a:t>Recap: Top Quark Reconstruction in </a:t>
            </a:r>
            <a:r>
              <a:rPr lang="en-US" dirty="0" err="1"/>
              <a:t>tttt</a:t>
            </a:r>
            <a:endParaRPr lang="en-US" dirty="0"/>
          </a:p>
        </p:txBody>
      </p:sp>
      <p:sp>
        <p:nvSpPr>
          <p:cNvPr id="4" name="Slide Number Placeholder 3">
            <a:extLst>
              <a:ext uri="{FF2B5EF4-FFF2-40B4-BE49-F238E27FC236}">
                <a16:creationId xmlns:a16="http://schemas.microsoft.com/office/drawing/2014/main" id="{D2D9915D-9078-0473-5D47-05A8EB4DAF8E}"/>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AFCA84D-9FF6-DB28-33EF-620F1649787A}"/>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7C6497A7-9080-EABD-7C0C-D6E711563696}"/>
              </a:ext>
            </a:extLst>
          </p:cNvPr>
          <p:cNvSpPr txBox="1"/>
          <p:nvPr/>
        </p:nvSpPr>
        <p:spPr>
          <a:xfrm>
            <a:off x="672860" y="1293962"/>
            <a:ext cx="248786" cy="369332"/>
          </a:xfrm>
          <a:prstGeom prst="rect">
            <a:avLst/>
          </a:prstGeom>
          <a:noFill/>
        </p:spPr>
        <p:txBody>
          <a:bodyPr wrap="none" rtlCol="0">
            <a:spAutoFit/>
          </a:bodyPr>
          <a:lstStyle/>
          <a:p>
            <a:r>
              <a:rPr lang="en-US" dirty="0"/>
              <a:t> </a:t>
            </a:r>
          </a:p>
        </p:txBody>
      </p:sp>
      <p:pic>
        <p:nvPicPr>
          <p:cNvPr id="8" name="Picture 7">
            <a:extLst>
              <a:ext uri="{FF2B5EF4-FFF2-40B4-BE49-F238E27FC236}">
                <a16:creationId xmlns:a16="http://schemas.microsoft.com/office/drawing/2014/main" id="{43BA2ADF-2B57-C198-EFCB-29FB25C75785}"/>
              </a:ext>
            </a:extLst>
          </p:cNvPr>
          <p:cNvPicPr>
            <a:picLocks noChangeAspect="1"/>
          </p:cNvPicPr>
          <p:nvPr/>
        </p:nvPicPr>
        <p:blipFill>
          <a:blip r:embed="rId2"/>
          <a:stretch>
            <a:fillRect/>
          </a:stretch>
        </p:blipFill>
        <p:spPr>
          <a:xfrm>
            <a:off x="609600" y="1783320"/>
            <a:ext cx="5088023" cy="3648017"/>
          </a:xfrm>
          <a:prstGeom prst="rect">
            <a:avLst/>
          </a:prstGeom>
        </p:spPr>
      </p:pic>
      <p:pic>
        <p:nvPicPr>
          <p:cNvPr id="10" name="Picture 9">
            <a:extLst>
              <a:ext uri="{FF2B5EF4-FFF2-40B4-BE49-F238E27FC236}">
                <a16:creationId xmlns:a16="http://schemas.microsoft.com/office/drawing/2014/main" id="{8FD33D75-B0EE-EFFC-E453-064C090F613B}"/>
              </a:ext>
            </a:extLst>
          </p:cNvPr>
          <p:cNvPicPr>
            <a:picLocks noChangeAspect="1"/>
          </p:cNvPicPr>
          <p:nvPr/>
        </p:nvPicPr>
        <p:blipFill>
          <a:blip r:embed="rId3"/>
          <a:stretch>
            <a:fillRect/>
          </a:stretch>
        </p:blipFill>
        <p:spPr>
          <a:xfrm>
            <a:off x="7203639" y="1241432"/>
            <a:ext cx="1218882" cy="996838"/>
          </a:xfrm>
          <a:prstGeom prst="rect">
            <a:avLst/>
          </a:prstGeom>
        </p:spPr>
      </p:pic>
      <p:pic>
        <p:nvPicPr>
          <p:cNvPr id="12" name="Picture 11">
            <a:extLst>
              <a:ext uri="{FF2B5EF4-FFF2-40B4-BE49-F238E27FC236}">
                <a16:creationId xmlns:a16="http://schemas.microsoft.com/office/drawing/2014/main" id="{CF59C88C-2064-1DAF-2CD4-C8FE1194696A}"/>
              </a:ext>
            </a:extLst>
          </p:cNvPr>
          <p:cNvPicPr>
            <a:picLocks noChangeAspect="1"/>
          </p:cNvPicPr>
          <p:nvPr/>
        </p:nvPicPr>
        <p:blipFill>
          <a:blip r:embed="rId4"/>
          <a:stretch>
            <a:fillRect/>
          </a:stretch>
        </p:blipFill>
        <p:spPr>
          <a:xfrm>
            <a:off x="8372470" y="2380191"/>
            <a:ext cx="1581231" cy="1162110"/>
          </a:xfrm>
          <a:prstGeom prst="rect">
            <a:avLst/>
          </a:prstGeom>
        </p:spPr>
      </p:pic>
      <p:pic>
        <p:nvPicPr>
          <p:cNvPr id="13" name="Picture 12">
            <a:extLst>
              <a:ext uri="{FF2B5EF4-FFF2-40B4-BE49-F238E27FC236}">
                <a16:creationId xmlns:a16="http://schemas.microsoft.com/office/drawing/2014/main" id="{C690616D-FB42-A8CA-C10B-D15290380A90}"/>
              </a:ext>
            </a:extLst>
          </p:cNvPr>
          <p:cNvPicPr>
            <a:picLocks noChangeAspect="1"/>
          </p:cNvPicPr>
          <p:nvPr/>
        </p:nvPicPr>
        <p:blipFill>
          <a:blip r:embed="rId3"/>
          <a:stretch>
            <a:fillRect/>
          </a:stretch>
        </p:blipFill>
        <p:spPr>
          <a:xfrm>
            <a:off x="6896435" y="2630198"/>
            <a:ext cx="1218882" cy="996838"/>
          </a:xfrm>
          <a:prstGeom prst="rect">
            <a:avLst/>
          </a:prstGeom>
        </p:spPr>
      </p:pic>
      <p:pic>
        <p:nvPicPr>
          <p:cNvPr id="14" name="Picture 13">
            <a:extLst>
              <a:ext uri="{FF2B5EF4-FFF2-40B4-BE49-F238E27FC236}">
                <a16:creationId xmlns:a16="http://schemas.microsoft.com/office/drawing/2014/main" id="{233C3BE5-D82F-C6D1-B4D1-778017EBEB01}"/>
              </a:ext>
            </a:extLst>
          </p:cNvPr>
          <p:cNvPicPr>
            <a:picLocks noChangeAspect="1"/>
          </p:cNvPicPr>
          <p:nvPr/>
        </p:nvPicPr>
        <p:blipFill>
          <a:blip r:embed="rId3"/>
          <a:stretch>
            <a:fillRect/>
          </a:stretch>
        </p:blipFill>
        <p:spPr>
          <a:xfrm>
            <a:off x="9923571" y="1043336"/>
            <a:ext cx="1218882" cy="996838"/>
          </a:xfrm>
          <a:prstGeom prst="rect">
            <a:avLst/>
          </a:prstGeom>
        </p:spPr>
      </p:pic>
      <p:pic>
        <p:nvPicPr>
          <p:cNvPr id="15" name="Picture 14">
            <a:extLst>
              <a:ext uri="{FF2B5EF4-FFF2-40B4-BE49-F238E27FC236}">
                <a16:creationId xmlns:a16="http://schemas.microsoft.com/office/drawing/2014/main" id="{1ED84E3F-26F4-ADAC-0447-76C6D35776A7}"/>
              </a:ext>
            </a:extLst>
          </p:cNvPr>
          <p:cNvPicPr>
            <a:picLocks noChangeAspect="1"/>
          </p:cNvPicPr>
          <p:nvPr/>
        </p:nvPicPr>
        <p:blipFill>
          <a:blip r:embed="rId3"/>
          <a:stretch>
            <a:fillRect/>
          </a:stretch>
        </p:blipFill>
        <p:spPr>
          <a:xfrm>
            <a:off x="8776921" y="3658546"/>
            <a:ext cx="1218882" cy="996838"/>
          </a:xfrm>
          <a:prstGeom prst="rect">
            <a:avLst/>
          </a:prstGeom>
        </p:spPr>
      </p:pic>
      <p:pic>
        <p:nvPicPr>
          <p:cNvPr id="16" name="Picture 15">
            <a:extLst>
              <a:ext uri="{FF2B5EF4-FFF2-40B4-BE49-F238E27FC236}">
                <a16:creationId xmlns:a16="http://schemas.microsoft.com/office/drawing/2014/main" id="{F611345C-6D19-0526-C8F0-81CF96722E58}"/>
              </a:ext>
            </a:extLst>
          </p:cNvPr>
          <p:cNvPicPr>
            <a:picLocks noChangeAspect="1"/>
          </p:cNvPicPr>
          <p:nvPr/>
        </p:nvPicPr>
        <p:blipFill>
          <a:blip r:embed="rId4"/>
          <a:stretch>
            <a:fillRect/>
          </a:stretch>
        </p:blipFill>
        <p:spPr>
          <a:xfrm>
            <a:off x="7259510" y="3975254"/>
            <a:ext cx="1581231" cy="1317276"/>
          </a:xfrm>
          <a:prstGeom prst="rect">
            <a:avLst/>
          </a:prstGeom>
        </p:spPr>
      </p:pic>
      <p:pic>
        <p:nvPicPr>
          <p:cNvPr id="20" name="Picture 19">
            <a:extLst>
              <a:ext uri="{FF2B5EF4-FFF2-40B4-BE49-F238E27FC236}">
                <a16:creationId xmlns:a16="http://schemas.microsoft.com/office/drawing/2014/main" id="{96C3BADC-4AD8-0E25-C19B-5783E37C1C90}"/>
              </a:ext>
            </a:extLst>
          </p:cNvPr>
          <p:cNvPicPr>
            <a:picLocks noChangeAspect="1"/>
          </p:cNvPicPr>
          <p:nvPr/>
        </p:nvPicPr>
        <p:blipFill>
          <a:blip r:embed="rId5"/>
          <a:stretch>
            <a:fillRect/>
          </a:stretch>
        </p:blipFill>
        <p:spPr>
          <a:xfrm>
            <a:off x="9044241" y="1050092"/>
            <a:ext cx="539778" cy="533427"/>
          </a:xfrm>
          <a:prstGeom prst="rect">
            <a:avLst/>
          </a:prstGeom>
        </p:spPr>
      </p:pic>
      <p:pic>
        <p:nvPicPr>
          <p:cNvPr id="22" name="Picture 21">
            <a:extLst>
              <a:ext uri="{FF2B5EF4-FFF2-40B4-BE49-F238E27FC236}">
                <a16:creationId xmlns:a16="http://schemas.microsoft.com/office/drawing/2014/main" id="{ECE0EF59-9FD5-3138-9356-D5EF44DD4F65}"/>
              </a:ext>
            </a:extLst>
          </p:cNvPr>
          <p:cNvPicPr>
            <a:picLocks noChangeAspect="1"/>
          </p:cNvPicPr>
          <p:nvPr/>
        </p:nvPicPr>
        <p:blipFill>
          <a:blip r:embed="rId6"/>
          <a:stretch>
            <a:fillRect/>
          </a:stretch>
        </p:blipFill>
        <p:spPr>
          <a:xfrm>
            <a:off x="10212312" y="2541849"/>
            <a:ext cx="558829" cy="558829"/>
          </a:xfrm>
          <a:prstGeom prst="rect">
            <a:avLst/>
          </a:prstGeom>
        </p:spPr>
      </p:pic>
      <p:pic>
        <p:nvPicPr>
          <p:cNvPr id="23" name="Picture 22">
            <a:extLst>
              <a:ext uri="{FF2B5EF4-FFF2-40B4-BE49-F238E27FC236}">
                <a16:creationId xmlns:a16="http://schemas.microsoft.com/office/drawing/2014/main" id="{AA7DE78E-8D3E-63C7-F1B4-A89A3C56B5CA}"/>
              </a:ext>
            </a:extLst>
          </p:cNvPr>
          <p:cNvPicPr>
            <a:picLocks noChangeAspect="1"/>
          </p:cNvPicPr>
          <p:nvPr/>
        </p:nvPicPr>
        <p:blipFill>
          <a:blip r:embed="rId6"/>
          <a:stretch>
            <a:fillRect/>
          </a:stretch>
        </p:blipFill>
        <p:spPr>
          <a:xfrm>
            <a:off x="8372470" y="3049570"/>
            <a:ext cx="558829" cy="558829"/>
          </a:xfrm>
          <a:prstGeom prst="rect">
            <a:avLst/>
          </a:prstGeom>
        </p:spPr>
      </p:pic>
      <p:sp>
        <p:nvSpPr>
          <p:cNvPr id="24" name="Oval 23">
            <a:extLst>
              <a:ext uri="{FF2B5EF4-FFF2-40B4-BE49-F238E27FC236}">
                <a16:creationId xmlns:a16="http://schemas.microsoft.com/office/drawing/2014/main" id="{4C6DE013-ED7B-0B31-5A40-2B6474F6C92F}"/>
              </a:ext>
            </a:extLst>
          </p:cNvPr>
          <p:cNvSpPr/>
          <p:nvPr/>
        </p:nvSpPr>
        <p:spPr>
          <a:xfrm>
            <a:off x="9923571" y="3952019"/>
            <a:ext cx="1848573" cy="175650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B71694B-1BBF-CFC0-BCC4-4996070DC384}"/>
              </a:ext>
            </a:extLst>
          </p:cNvPr>
          <p:cNvSpPr txBox="1"/>
          <p:nvPr/>
        </p:nvSpPr>
        <p:spPr>
          <a:xfrm>
            <a:off x="10402628" y="4571095"/>
            <a:ext cx="965329" cy="461665"/>
          </a:xfrm>
          <a:prstGeom prst="rect">
            <a:avLst/>
          </a:prstGeom>
          <a:noFill/>
        </p:spPr>
        <p:txBody>
          <a:bodyPr wrap="none" rtlCol="0">
            <a:spAutoFit/>
          </a:bodyPr>
          <a:lstStyle/>
          <a:p>
            <a:r>
              <a:rPr lang="en-US" sz="2400" b="1" dirty="0" err="1">
                <a:solidFill>
                  <a:srgbClr val="FF0000"/>
                </a:solidFill>
              </a:rPr>
              <a:t>p</a:t>
            </a:r>
            <a:r>
              <a:rPr lang="en-US" sz="2400" b="1" baseline="-25000" dirty="0" err="1">
                <a:solidFill>
                  <a:srgbClr val="FF0000"/>
                </a:solidFill>
              </a:rPr>
              <a:t>T</a:t>
            </a:r>
            <a:r>
              <a:rPr lang="en-US" sz="2400" b="1" baseline="30000" dirty="0" err="1">
                <a:solidFill>
                  <a:srgbClr val="FF0000"/>
                </a:solidFill>
              </a:rPr>
              <a:t>miss</a:t>
            </a:r>
            <a:endParaRPr lang="en-US" sz="2400" b="1" baseline="30000" dirty="0">
              <a:solidFill>
                <a:srgbClr val="FF0000"/>
              </a:solidFill>
            </a:endParaRPr>
          </a:p>
        </p:txBody>
      </p:sp>
      <p:pic>
        <p:nvPicPr>
          <p:cNvPr id="28" name="Picture 27">
            <a:extLst>
              <a:ext uri="{FF2B5EF4-FFF2-40B4-BE49-F238E27FC236}">
                <a16:creationId xmlns:a16="http://schemas.microsoft.com/office/drawing/2014/main" id="{41C6B8B5-893B-5431-C463-34220F5E2ED9}"/>
              </a:ext>
            </a:extLst>
          </p:cNvPr>
          <p:cNvPicPr>
            <a:picLocks noChangeAspect="1"/>
          </p:cNvPicPr>
          <p:nvPr/>
        </p:nvPicPr>
        <p:blipFill>
          <a:blip r:embed="rId7"/>
          <a:stretch>
            <a:fillRect/>
          </a:stretch>
        </p:blipFill>
        <p:spPr>
          <a:xfrm>
            <a:off x="10290886" y="4236776"/>
            <a:ext cx="533733" cy="552571"/>
          </a:xfrm>
          <a:prstGeom prst="rect">
            <a:avLst/>
          </a:prstGeom>
        </p:spPr>
      </p:pic>
      <p:pic>
        <p:nvPicPr>
          <p:cNvPr id="30" name="Picture 29">
            <a:extLst>
              <a:ext uri="{FF2B5EF4-FFF2-40B4-BE49-F238E27FC236}">
                <a16:creationId xmlns:a16="http://schemas.microsoft.com/office/drawing/2014/main" id="{1582B36F-C51A-F2C3-CBB2-214A8C5D0945}"/>
              </a:ext>
            </a:extLst>
          </p:cNvPr>
          <p:cNvPicPr>
            <a:picLocks noChangeAspect="1"/>
          </p:cNvPicPr>
          <p:nvPr/>
        </p:nvPicPr>
        <p:blipFill>
          <a:blip r:embed="rId8"/>
          <a:stretch>
            <a:fillRect/>
          </a:stretch>
        </p:blipFill>
        <p:spPr>
          <a:xfrm>
            <a:off x="10521196" y="4988139"/>
            <a:ext cx="499890" cy="512082"/>
          </a:xfrm>
          <a:prstGeom prst="rect">
            <a:avLst/>
          </a:prstGeom>
        </p:spPr>
      </p:pic>
      <p:pic>
        <p:nvPicPr>
          <p:cNvPr id="32" name="Picture 31">
            <a:extLst>
              <a:ext uri="{FF2B5EF4-FFF2-40B4-BE49-F238E27FC236}">
                <a16:creationId xmlns:a16="http://schemas.microsoft.com/office/drawing/2014/main" id="{06C50F6A-735A-5EFE-6CD9-1A4E6C502CD5}"/>
              </a:ext>
            </a:extLst>
          </p:cNvPr>
          <p:cNvPicPr>
            <a:picLocks noChangeAspect="1"/>
          </p:cNvPicPr>
          <p:nvPr/>
        </p:nvPicPr>
        <p:blipFill>
          <a:blip r:embed="rId8"/>
          <a:stretch>
            <a:fillRect/>
          </a:stretch>
        </p:blipFill>
        <p:spPr>
          <a:xfrm>
            <a:off x="10955275" y="4476057"/>
            <a:ext cx="499890" cy="512082"/>
          </a:xfrm>
          <a:prstGeom prst="rect">
            <a:avLst/>
          </a:prstGeom>
        </p:spPr>
      </p:pic>
      <p:cxnSp>
        <p:nvCxnSpPr>
          <p:cNvPr id="37" name="Straight Arrow Connector 36">
            <a:extLst>
              <a:ext uri="{FF2B5EF4-FFF2-40B4-BE49-F238E27FC236}">
                <a16:creationId xmlns:a16="http://schemas.microsoft.com/office/drawing/2014/main" id="{1D469A35-A425-A1C0-ADCF-33A5B3D7AD0B}"/>
              </a:ext>
            </a:extLst>
          </p:cNvPr>
          <p:cNvCxnSpPr>
            <a:cxnSpLocks/>
          </p:cNvCxnSpPr>
          <p:nvPr/>
        </p:nvCxnSpPr>
        <p:spPr>
          <a:xfrm flipH="1">
            <a:off x="4576258" y="4476057"/>
            <a:ext cx="2841846" cy="160412"/>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62005D6E-50E9-A8A2-2C23-203071F5C79A}"/>
              </a:ext>
            </a:extLst>
          </p:cNvPr>
          <p:cNvCxnSpPr>
            <a:cxnSpLocks/>
          </p:cNvCxnSpPr>
          <p:nvPr/>
        </p:nvCxnSpPr>
        <p:spPr>
          <a:xfrm flipH="1">
            <a:off x="4101796" y="2906716"/>
            <a:ext cx="4521452" cy="2316009"/>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69D8B44D-D159-04E5-D6DA-106226B8F7D4}"/>
              </a:ext>
            </a:extLst>
          </p:cNvPr>
          <p:cNvCxnSpPr>
            <a:cxnSpLocks/>
          </p:cNvCxnSpPr>
          <p:nvPr/>
        </p:nvCxnSpPr>
        <p:spPr>
          <a:xfrm flipH="1" flipV="1">
            <a:off x="5494488" y="2739073"/>
            <a:ext cx="2849626" cy="557228"/>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D6AF872B-9A2B-25DF-0DFB-EA9FE472D0D8}"/>
              </a:ext>
            </a:extLst>
          </p:cNvPr>
          <p:cNvCxnSpPr>
            <a:cxnSpLocks/>
          </p:cNvCxnSpPr>
          <p:nvPr/>
        </p:nvCxnSpPr>
        <p:spPr>
          <a:xfrm flipH="1">
            <a:off x="4576258" y="1370522"/>
            <a:ext cx="4264483" cy="968143"/>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63173935-68D6-9E69-B147-04C5841AA19C}"/>
              </a:ext>
            </a:extLst>
          </p:cNvPr>
          <p:cNvCxnSpPr>
            <a:cxnSpLocks/>
          </p:cNvCxnSpPr>
          <p:nvPr/>
        </p:nvCxnSpPr>
        <p:spPr>
          <a:xfrm flipH="1" flipV="1">
            <a:off x="4057071" y="1964654"/>
            <a:ext cx="6140574" cy="257257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92305415-E375-C964-DD90-A2D22A417F82}"/>
              </a:ext>
            </a:extLst>
          </p:cNvPr>
          <p:cNvCxnSpPr>
            <a:cxnSpLocks/>
          </p:cNvCxnSpPr>
          <p:nvPr/>
        </p:nvCxnSpPr>
        <p:spPr>
          <a:xfrm flipH="1">
            <a:off x="3954538" y="1699068"/>
            <a:ext cx="6108645" cy="993866"/>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F7367C03-1508-1581-16CB-A8D090ACDCED}"/>
              </a:ext>
            </a:extLst>
          </p:cNvPr>
          <p:cNvCxnSpPr>
            <a:cxnSpLocks/>
          </p:cNvCxnSpPr>
          <p:nvPr/>
        </p:nvCxnSpPr>
        <p:spPr>
          <a:xfrm flipH="1">
            <a:off x="4101796" y="1897128"/>
            <a:ext cx="3359705" cy="238168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D59E40F3-32B4-95A0-F486-55BA1917E763}"/>
              </a:ext>
            </a:extLst>
          </p:cNvPr>
          <p:cNvCxnSpPr>
            <a:cxnSpLocks/>
          </p:cNvCxnSpPr>
          <p:nvPr/>
        </p:nvCxnSpPr>
        <p:spPr>
          <a:xfrm flipH="1" flipV="1">
            <a:off x="4674485" y="4045501"/>
            <a:ext cx="4369756" cy="69817"/>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317FC6F0-3038-34F2-C0C4-134EBE1FE0AF}"/>
              </a:ext>
            </a:extLst>
          </p:cNvPr>
          <p:cNvCxnSpPr>
            <a:cxnSpLocks/>
          </p:cNvCxnSpPr>
          <p:nvPr/>
        </p:nvCxnSpPr>
        <p:spPr>
          <a:xfrm flipH="1">
            <a:off x="4808969" y="3087970"/>
            <a:ext cx="2263769" cy="216211"/>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0F54BF99-129B-9F60-7D36-DB9040BA32AD}"/>
              </a:ext>
            </a:extLst>
          </p:cNvPr>
          <p:cNvCxnSpPr>
            <a:cxnSpLocks/>
          </p:cNvCxnSpPr>
          <p:nvPr/>
        </p:nvCxnSpPr>
        <p:spPr>
          <a:xfrm flipH="1" flipV="1">
            <a:off x="5230965" y="3542301"/>
            <a:ext cx="5655262" cy="123441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1DF04826-1F60-C858-D4E1-18BB40ACB8DA}"/>
              </a:ext>
            </a:extLst>
          </p:cNvPr>
          <p:cNvCxnSpPr>
            <a:cxnSpLocks/>
          </p:cNvCxnSpPr>
          <p:nvPr/>
        </p:nvCxnSpPr>
        <p:spPr>
          <a:xfrm flipH="1" flipV="1">
            <a:off x="4977231" y="2566816"/>
            <a:ext cx="5413854" cy="265536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D84E7C7C-A39B-E9C8-3DC7-DA1C767BB6D5}"/>
              </a:ext>
            </a:extLst>
          </p:cNvPr>
          <p:cNvCxnSpPr>
            <a:cxnSpLocks/>
          </p:cNvCxnSpPr>
          <p:nvPr/>
        </p:nvCxnSpPr>
        <p:spPr>
          <a:xfrm flipH="1">
            <a:off x="5463219" y="2928171"/>
            <a:ext cx="4779151" cy="930838"/>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D48723A3-8720-925A-7C02-6953727C158B}"/>
              </a:ext>
            </a:extLst>
          </p:cNvPr>
          <p:cNvSpPr txBox="1"/>
          <p:nvPr/>
        </p:nvSpPr>
        <p:spPr>
          <a:xfrm>
            <a:off x="921646" y="5431337"/>
            <a:ext cx="2762295" cy="369332"/>
          </a:xfrm>
          <a:prstGeom prst="rect">
            <a:avLst/>
          </a:prstGeom>
          <a:noFill/>
        </p:spPr>
        <p:txBody>
          <a:bodyPr wrap="none" rtlCol="0">
            <a:spAutoFit/>
          </a:bodyPr>
          <a:lstStyle/>
          <a:p>
            <a:r>
              <a:rPr lang="en-US" dirty="0"/>
              <a:t>Ex: 3-lepton (3L) channel</a:t>
            </a:r>
          </a:p>
        </p:txBody>
      </p:sp>
      <p:sp>
        <p:nvSpPr>
          <p:cNvPr id="6" name="TextBox 5">
            <a:extLst>
              <a:ext uri="{FF2B5EF4-FFF2-40B4-BE49-F238E27FC236}">
                <a16:creationId xmlns:a16="http://schemas.microsoft.com/office/drawing/2014/main" id="{1EB49A3E-7BD6-D1E8-F31C-9C6981A654AD}"/>
              </a:ext>
            </a:extLst>
          </p:cNvPr>
          <p:cNvSpPr txBox="1"/>
          <p:nvPr/>
        </p:nvSpPr>
        <p:spPr>
          <a:xfrm>
            <a:off x="1687816" y="4732098"/>
            <a:ext cx="1783373" cy="369332"/>
          </a:xfrm>
          <a:prstGeom prst="rect">
            <a:avLst/>
          </a:prstGeom>
          <a:noFill/>
        </p:spPr>
        <p:txBody>
          <a:bodyPr wrap="none" rtlCol="0">
            <a:spAutoFit/>
          </a:bodyPr>
          <a:lstStyle/>
          <a:p>
            <a:r>
              <a:rPr lang="en-US" b="1" dirty="0">
                <a:solidFill>
                  <a:srgbClr val="00B050"/>
                </a:solidFill>
              </a:rPr>
              <a:t>Hadronic Tops</a:t>
            </a:r>
          </a:p>
        </p:txBody>
      </p:sp>
      <p:sp>
        <p:nvSpPr>
          <p:cNvPr id="9" name="TextBox 8">
            <a:extLst>
              <a:ext uri="{FF2B5EF4-FFF2-40B4-BE49-F238E27FC236}">
                <a16:creationId xmlns:a16="http://schemas.microsoft.com/office/drawing/2014/main" id="{35F26BD9-DC7B-A78A-FA69-0E599DF781C8}"/>
              </a:ext>
            </a:extLst>
          </p:cNvPr>
          <p:cNvSpPr txBox="1"/>
          <p:nvPr/>
        </p:nvSpPr>
        <p:spPr>
          <a:xfrm>
            <a:off x="1687815" y="1964654"/>
            <a:ext cx="1744901" cy="369332"/>
          </a:xfrm>
          <a:prstGeom prst="rect">
            <a:avLst/>
          </a:prstGeom>
          <a:noFill/>
        </p:spPr>
        <p:txBody>
          <a:bodyPr wrap="none" rtlCol="0">
            <a:spAutoFit/>
          </a:bodyPr>
          <a:lstStyle/>
          <a:p>
            <a:r>
              <a:rPr lang="en-US" b="1" dirty="0"/>
              <a:t>Leptonic Tops</a:t>
            </a:r>
          </a:p>
        </p:txBody>
      </p:sp>
      <p:sp>
        <p:nvSpPr>
          <p:cNvPr id="11" name="TextBox 10">
            <a:extLst>
              <a:ext uri="{FF2B5EF4-FFF2-40B4-BE49-F238E27FC236}">
                <a16:creationId xmlns:a16="http://schemas.microsoft.com/office/drawing/2014/main" id="{001C7AC1-0C58-DA71-F9CE-113AC17A798B}"/>
              </a:ext>
            </a:extLst>
          </p:cNvPr>
          <p:cNvSpPr txBox="1"/>
          <p:nvPr/>
        </p:nvSpPr>
        <p:spPr>
          <a:xfrm>
            <a:off x="10262248" y="5740275"/>
            <a:ext cx="1261884" cy="369332"/>
          </a:xfrm>
          <a:prstGeom prst="rect">
            <a:avLst/>
          </a:prstGeom>
          <a:noFill/>
        </p:spPr>
        <p:txBody>
          <a:bodyPr wrap="none" rtlCol="0">
            <a:spAutoFit/>
          </a:bodyPr>
          <a:lstStyle/>
          <a:p>
            <a:r>
              <a:rPr lang="en-US" b="1" dirty="0">
                <a:solidFill>
                  <a:srgbClr val="FF0000"/>
                </a:solidFill>
              </a:rPr>
              <a:t>Neutrinos</a:t>
            </a:r>
          </a:p>
        </p:txBody>
      </p:sp>
      <p:sp>
        <p:nvSpPr>
          <p:cNvPr id="17" name="Oval 16">
            <a:extLst>
              <a:ext uri="{FF2B5EF4-FFF2-40B4-BE49-F238E27FC236}">
                <a16:creationId xmlns:a16="http://schemas.microsoft.com/office/drawing/2014/main" id="{D9E93887-1019-54FE-6941-50922138502D}"/>
              </a:ext>
            </a:extLst>
          </p:cNvPr>
          <p:cNvSpPr/>
          <p:nvPr/>
        </p:nvSpPr>
        <p:spPr>
          <a:xfrm>
            <a:off x="2820506" y="2496349"/>
            <a:ext cx="378447" cy="364867"/>
          </a:xfrm>
          <a:prstGeom prst="ellipse">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17CE0B94-33BF-7FB9-5458-AB0094D353CE}"/>
              </a:ext>
            </a:extLst>
          </p:cNvPr>
          <p:cNvSpPr/>
          <p:nvPr/>
        </p:nvSpPr>
        <p:spPr>
          <a:xfrm>
            <a:off x="3228207" y="2985741"/>
            <a:ext cx="378447" cy="364867"/>
          </a:xfrm>
          <a:prstGeom prst="ellipse">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8FFE98A6-4E08-AACE-CD07-EA6178A682C7}"/>
              </a:ext>
            </a:extLst>
          </p:cNvPr>
          <p:cNvSpPr/>
          <p:nvPr/>
        </p:nvSpPr>
        <p:spPr>
          <a:xfrm>
            <a:off x="3249565" y="3476112"/>
            <a:ext cx="378447" cy="364867"/>
          </a:xfrm>
          <a:prstGeom prst="ellipse">
            <a:avLst/>
          </a:prstGeom>
          <a:no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917E1E82-33C8-60AE-C6DF-EFA469412B24}"/>
              </a:ext>
            </a:extLst>
          </p:cNvPr>
          <p:cNvSpPr/>
          <p:nvPr/>
        </p:nvSpPr>
        <p:spPr>
          <a:xfrm>
            <a:off x="2834906" y="4002168"/>
            <a:ext cx="378447" cy="364867"/>
          </a:xfrm>
          <a:prstGeom prst="ellipse">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0321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1" grpId="0"/>
      <p:bldP spid="17" grpId="0" animBg="1"/>
      <p:bldP spid="18" grpId="0" animBg="1"/>
      <p:bldP spid="19" grpId="0" animBg="1"/>
      <p:bldP spid="2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9622F-B2D8-A121-47D6-2ED874DE3A59}"/>
              </a:ext>
            </a:extLst>
          </p:cNvPr>
          <p:cNvSpPr>
            <a:spLocks noGrp="1"/>
          </p:cNvSpPr>
          <p:nvPr>
            <p:ph type="title"/>
          </p:nvPr>
        </p:nvSpPr>
        <p:spPr/>
        <p:txBody>
          <a:bodyPr/>
          <a:lstStyle/>
          <a:p>
            <a:r>
              <a:rPr lang="en-US" dirty="0"/>
              <a:t>ATLAS Detector</a:t>
            </a:r>
          </a:p>
        </p:txBody>
      </p:sp>
      <p:sp>
        <p:nvSpPr>
          <p:cNvPr id="4" name="Slide Number Placeholder 3">
            <a:extLst>
              <a:ext uri="{FF2B5EF4-FFF2-40B4-BE49-F238E27FC236}">
                <a16:creationId xmlns:a16="http://schemas.microsoft.com/office/drawing/2014/main" id="{E8B6E582-12D7-868A-5304-B4E727C4C6CB}"/>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30</a:t>
            </a:fld>
            <a:endParaRPr lang="en-GB">
              <a:solidFill>
                <a:srgbClr val="0055A0">
                  <a:tint val="75000"/>
                </a:srgbClr>
              </a:solidFill>
            </a:endParaRPr>
          </a:p>
        </p:txBody>
      </p:sp>
      <p:sp>
        <p:nvSpPr>
          <p:cNvPr id="6" name="Footer Placeholder 5">
            <a:extLst>
              <a:ext uri="{FF2B5EF4-FFF2-40B4-BE49-F238E27FC236}">
                <a16:creationId xmlns:a16="http://schemas.microsoft.com/office/drawing/2014/main" id="{C9167DAE-C1AB-B26A-62EC-3C54BC59995C}"/>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417BC7A2-3226-8EAD-AA54-D44A0EB67963}"/>
              </a:ext>
            </a:extLst>
          </p:cNvPr>
          <p:cNvPicPr>
            <a:picLocks noChangeAspect="1"/>
          </p:cNvPicPr>
          <p:nvPr/>
        </p:nvPicPr>
        <p:blipFill>
          <a:blip r:embed="rId2"/>
          <a:stretch>
            <a:fillRect/>
          </a:stretch>
        </p:blipFill>
        <p:spPr>
          <a:xfrm>
            <a:off x="2057318" y="1106268"/>
            <a:ext cx="7461074" cy="4645463"/>
          </a:xfrm>
          <a:prstGeom prst="rect">
            <a:avLst/>
          </a:prstGeom>
        </p:spPr>
      </p:pic>
    </p:spTree>
    <p:extLst>
      <p:ext uri="{BB962C8B-B14F-4D97-AF65-F5344CB8AC3E}">
        <p14:creationId xmlns:p14="http://schemas.microsoft.com/office/powerpoint/2010/main" val="6932557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FA401-75A3-5A1F-D701-59295FCE93A8}"/>
              </a:ext>
            </a:extLst>
          </p:cNvPr>
          <p:cNvSpPr>
            <a:spLocks noGrp="1"/>
          </p:cNvSpPr>
          <p:nvPr>
            <p:ph type="title"/>
          </p:nvPr>
        </p:nvSpPr>
        <p:spPr/>
        <p:txBody>
          <a:bodyPr/>
          <a:lstStyle/>
          <a:p>
            <a:r>
              <a:rPr lang="en-US" dirty="0"/>
              <a:t>Recap: Top Quark Reconstruction</a:t>
            </a:r>
          </a:p>
        </p:txBody>
      </p:sp>
      <p:sp>
        <p:nvSpPr>
          <p:cNvPr id="3" name="Content Placeholder 2">
            <a:extLst>
              <a:ext uri="{FF2B5EF4-FFF2-40B4-BE49-F238E27FC236}">
                <a16:creationId xmlns:a16="http://schemas.microsoft.com/office/drawing/2014/main" id="{3DE67FF6-81CB-BF8D-4D64-99C168EB1933}"/>
              </a:ext>
            </a:extLst>
          </p:cNvPr>
          <p:cNvSpPr>
            <a:spLocks noGrp="1"/>
          </p:cNvSpPr>
          <p:nvPr>
            <p:ph idx="1"/>
          </p:nvPr>
        </p:nvSpPr>
        <p:spPr>
          <a:xfrm>
            <a:off x="609600" y="1325607"/>
            <a:ext cx="6119003" cy="4667421"/>
          </a:xfrm>
        </p:spPr>
        <p:txBody>
          <a:bodyPr>
            <a:normAutofit/>
          </a:bodyPr>
          <a:lstStyle/>
          <a:p>
            <a:r>
              <a:rPr lang="en-US" dirty="0"/>
              <a:t>You can reconstruct a top quark by finding its decay products</a:t>
            </a:r>
          </a:p>
          <a:p>
            <a:r>
              <a:rPr lang="en-US" dirty="0"/>
              <a:t>Gives us more kinematic information to separate signal from background</a:t>
            </a:r>
          </a:p>
          <a:p>
            <a:pPr lvl="1"/>
            <a:r>
              <a:rPr lang="en-US" dirty="0"/>
              <a:t>More input for multivariate analysis algorithm  </a:t>
            </a:r>
          </a:p>
          <a:p>
            <a:r>
              <a:rPr lang="en-US" dirty="0"/>
              <a:t>Need to study whether this is feasible, effective</a:t>
            </a:r>
          </a:p>
        </p:txBody>
      </p:sp>
      <p:sp>
        <p:nvSpPr>
          <p:cNvPr id="4" name="Slide Number Placeholder 3">
            <a:extLst>
              <a:ext uri="{FF2B5EF4-FFF2-40B4-BE49-F238E27FC236}">
                <a16:creationId xmlns:a16="http://schemas.microsoft.com/office/drawing/2014/main" id="{F38738C1-2E56-DAE8-4DD3-F423ECC3F48F}"/>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31</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56B96328-7F15-6ABB-5920-B6E380EDCA87}"/>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8" name="Picture 2" descr="Top quark - Wikipedia">
            <a:extLst>
              <a:ext uri="{FF2B5EF4-FFF2-40B4-BE49-F238E27FC236}">
                <a16:creationId xmlns:a16="http://schemas.microsoft.com/office/drawing/2014/main" id="{990519B3-5CF0-64A0-7B79-E6CE484F98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6814" y="1707528"/>
            <a:ext cx="5186258" cy="3824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10619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61FA3-6CEF-31E5-ADD9-FFAE223A54B6}"/>
              </a:ext>
            </a:extLst>
          </p:cNvPr>
          <p:cNvSpPr>
            <a:spLocks noGrp="1"/>
          </p:cNvSpPr>
          <p:nvPr>
            <p:ph type="title"/>
          </p:nvPr>
        </p:nvSpPr>
        <p:spPr/>
        <p:txBody>
          <a:bodyPr/>
          <a:lstStyle/>
          <a:p>
            <a:r>
              <a:rPr lang="en-US" dirty="0"/>
              <a:t>Recap: Top Quark Decay</a:t>
            </a:r>
          </a:p>
        </p:txBody>
      </p:sp>
      <p:sp>
        <p:nvSpPr>
          <p:cNvPr id="4" name="Slide Number Placeholder 3">
            <a:extLst>
              <a:ext uri="{FF2B5EF4-FFF2-40B4-BE49-F238E27FC236}">
                <a16:creationId xmlns:a16="http://schemas.microsoft.com/office/drawing/2014/main" id="{78366A18-BFE8-4BFA-8117-951571834C0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32</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5B39F3B-9F98-6245-EAA7-A584249F476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9F908819-49BE-1C26-432F-D5CAC6BB896E}"/>
              </a:ext>
            </a:extLst>
          </p:cNvPr>
          <p:cNvPicPr>
            <a:picLocks noChangeAspect="1"/>
          </p:cNvPicPr>
          <p:nvPr/>
        </p:nvPicPr>
        <p:blipFill>
          <a:blip r:embed="rId2"/>
          <a:stretch>
            <a:fillRect/>
          </a:stretch>
        </p:blipFill>
        <p:spPr>
          <a:xfrm>
            <a:off x="6322794" y="1664898"/>
            <a:ext cx="5662172" cy="3418963"/>
          </a:xfrm>
          <a:prstGeom prst="rect">
            <a:avLst/>
          </a:prstGeom>
        </p:spPr>
      </p:pic>
      <p:sp>
        <p:nvSpPr>
          <p:cNvPr id="6" name="TextBox 5">
            <a:extLst>
              <a:ext uri="{FF2B5EF4-FFF2-40B4-BE49-F238E27FC236}">
                <a16:creationId xmlns:a16="http://schemas.microsoft.com/office/drawing/2014/main" id="{467B7BA8-55F6-6EA2-3195-B47AE6E2CBEE}"/>
              </a:ext>
            </a:extLst>
          </p:cNvPr>
          <p:cNvSpPr txBox="1"/>
          <p:nvPr/>
        </p:nvSpPr>
        <p:spPr>
          <a:xfrm>
            <a:off x="810881" y="1480755"/>
            <a:ext cx="6392175" cy="3970318"/>
          </a:xfrm>
          <a:prstGeom prst="rect">
            <a:avLst/>
          </a:prstGeom>
          <a:noFill/>
        </p:spPr>
        <p:txBody>
          <a:bodyPr wrap="square" rtlCol="0">
            <a:spAutoFit/>
          </a:bodyPr>
          <a:lstStyle/>
          <a:p>
            <a:pPr marL="285750" indent="-285750">
              <a:buFont typeface="Arial" panose="020B0604020202020204" pitchFamily="34" charset="0"/>
              <a:buChar char="•"/>
            </a:pPr>
            <a:r>
              <a:rPr lang="en-US" sz="2800" dirty="0"/>
              <a:t>Top quark decay is </a:t>
            </a:r>
            <a:r>
              <a:rPr lang="en-US" sz="2800" b="1" dirty="0"/>
              <a:t>hadronic </a:t>
            </a:r>
            <a:r>
              <a:rPr lang="en-US" sz="2800" dirty="0"/>
              <a:t> or </a:t>
            </a:r>
            <a:r>
              <a:rPr lang="en-US" sz="2800" b="1" dirty="0"/>
              <a:t>leptonic</a:t>
            </a:r>
          </a:p>
          <a:p>
            <a:endParaRPr lang="en-US" sz="2800" b="1" dirty="0"/>
          </a:p>
          <a:p>
            <a:pPr marL="285750" indent="-285750">
              <a:buFont typeface="Arial" panose="020B0604020202020204" pitchFamily="34" charset="0"/>
              <a:buChar char="•"/>
            </a:pPr>
            <a:r>
              <a:rPr lang="en-US" sz="2800" dirty="0"/>
              <a:t>Hadronic</a:t>
            </a:r>
          </a:p>
          <a:p>
            <a:pPr marL="742950" lvl="1" indent="-285750">
              <a:buFont typeface="Arial" panose="020B0604020202020204" pitchFamily="34" charset="0"/>
              <a:buChar char="•"/>
            </a:pPr>
            <a:r>
              <a:rPr lang="en-US" sz="2800" dirty="0"/>
              <a:t>3 jets (at least 1 b-jet)</a:t>
            </a:r>
          </a:p>
          <a:p>
            <a:pPr marL="285750" indent="-285750">
              <a:buFont typeface="Arial" panose="020B0604020202020204" pitchFamily="34" charset="0"/>
              <a:buChar char="•"/>
            </a:pPr>
            <a:r>
              <a:rPr lang="en-US" sz="2800" dirty="0"/>
              <a:t>Leptonic</a:t>
            </a:r>
          </a:p>
          <a:p>
            <a:pPr marL="742950" lvl="1" indent="-285750">
              <a:buFont typeface="Arial" panose="020B0604020202020204" pitchFamily="34" charset="0"/>
              <a:buChar char="•"/>
            </a:pPr>
            <a:r>
              <a:rPr lang="en-US" sz="2800" dirty="0"/>
              <a:t>1 b-jet</a:t>
            </a:r>
          </a:p>
          <a:p>
            <a:pPr marL="742950" lvl="1" indent="-285750">
              <a:buFont typeface="Arial" panose="020B0604020202020204" pitchFamily="34" charset="0"/>
              <a:buChar char="•"/>
            </a:pPr>
            <a:r>
              <a:rPr lang="en-US" sz="2800" dirty="0"/>
              <a:t>1 lepton (electron, muon, </a:t>
            </a:r>
            <a:r>
              <a:rPr lang="en-US" sz="2800" strike="sngStrike" dirty="0"/>
              <a:t>tau</a:t>
            </a:r>
            <a:r>
              <a:rPr lang="en-US" sz="2800" dirty="0"/>
              <a:t>)</a:t>
            </a:r>
          </a:p>
          <a:p>
            <a:pPr marL="742950" lvl="1" indent="-285750">
              <a:buFont typeface="Arial" panose="020B0604020202020204" pitchFamily="34" charset="0"/>
              <a:buChar char="•"/>
            </a:pPr>
            <a:r>
              <a:rPr lang="en-US" sz="2800" dirty="0"/>
              <a:t>1 neutrino</a:t>
            </a:r>
          </a:p>
        </p:txBody>
      </p:sp>
    </p:spTree>
    <p:extLst>
      <p:ext uri="{BB962C8B-B14F-4D97-AF65-F5344CB8AC3E}">
        <p14:creationId xmlns:p14="http://schemas.microsoft.com/office/powerpoint/2010/main" val="905576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61FA3-6CEF-31E5-ADD9-FFAE223A54B6}"/>
              </a:ext>
            </a:extLst>
          </p:cNvPr>
          <p:cNvSpPr>
            <a:spLocks noGrp="1"/>
          </p:cNvSpPr>
          <p:nvPr>
            <p:ph type="title"/>
          </p:nvPr>
        </p:nvSpPr>
        <p:spPr/>
        <p:txBody>
          <a:bodyPr>
            <a:normAutofit/>
          </a:bodyPr>
          <a:lstStyle/>
          <a:p>
            <a:r>
              <a:rPr lang="en-US" dirty="0"/>
              <a:t>Recap: Four Tops</a:t>
            </a:r>
          </a:p>
        </p:txBody>
      </p:sp>
      <p:sp>
        <p:nvSpPr>
          <p:cNvPr id="4" name="Slide Number Placeholder 3">
            <a:extLst>
              <a:ext uri="{FF2B5EF4-FFF2-40B4-BE49-F238E27FC236}">
                <a16:creationId xmlns:a16="http://schemas.microsoft.com/office/drawing/2014/main" id="{78366A18-BFE8-4BFA-8117-951571834C06}"/>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33</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5B39F3B-9F98-6245-EAA7-A584249F4761}"/>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8" name="Picture 7">
            <a:extLst>
              <a:ext uri="{FF2B5EF4-FFF2-40B4-BE49-F238E27FC236}">
                <a16:creationId xmlns:a16="http://schemas.microsoft.com/office/drawing/2014/main" id="{8369CED8-57D3-AD84-5E93-2168B1CB3653}"/>
              </a:ext>
            </a:extLst>
          </p:cNvPr>
          <p:cNvPicPr>
            <a:picLocks noChangeAspect="1"/>
          </p:cNvPicPr>
          <p:nvPr/>
        </p:nvPicPr>
        <p:blipFill>
          <a:blip r:embed="rId3"/>
          <a:stretch>
            <a:fillRect/>
          </a:stretch>
        </p:blipFill>
        <p:spPr>
          <a:xfrm>
            <a:off x="4369306" y="3446010"/>
            <a:ext cx="3957801" cy="2479115"/>
          </a:xfrm>
          <a:prstGeom prst="rect">
            <a:avLst/>
          </a:prstGeom>
        </p:spPr>
      </p:pic>
      <p:sp>
        <p:nvSpPr>
          <p:cNvPr id="9" name="Content Placeholder 2">
            <a:extLst>
              <a:ext uri="{FF2B5EF4-FFF2-40B4-BE49-F238E27FC236}">
                <a16:creationId xmlns:a16="http://schemas.microsoft.com/office/drawing/2014/main" id="{55815D55-E9D3-4C9F-7941-1F34E943F6DD}"/>
              </a:ext>
            </a:extLst>
          </p:cNvPr>
          <p:cNvSpPr>
            <a:spLocks noGrp="1"/>
          </p:cNvSpPr>
          <p:nvPr>
            <p:ph idx="1"/>
          </p:nvPr>
        </p:nvSpPr>
        <p:spPr>
          <a:xfrm>
            <a:off x="609600" y="1396059"/>
            <a:ext cx="6675618" cy="4065881"/>
          </a:xfrm>
        </p:spPr>
        <p:txBody>
          <a:bodyPr/>
          <a:lstStyle/>
          <a:p>
            <a:r>
              <a:rPr lang="en-US" dirty="0"/>
              <a:t>Much more complex topologies</a:t>
            </a:r>
          </a:p>
          <a:p>
            <a:r>
              <a:rPr lang="en-US" dirty="0"/>
              <a:t>Most 4 tops decay into all hadrons</a:t>
            </a:r>
          </a:p>
          <a:p>
            <a:r>
              <a:rPr lang="en-US" dirty="0"/>
              <a:t>2 and 3 lepton channels (3L, 2LSS) are cleanest</a:t>
            </a:r>
          </a:p>
        </p:txBody>
      </p:sp>
      <p:pic>
        <p:nvPicPr>
          <p:cNvPr id="3" name="Picture 2">
            <a:extLst>
              <a:ext uri="{FF2B5EF4-FFF2-40B4-BE49-F238E27FC236}">
                <a16:creationId xmlns:a16="http://schemas.microsoft.com/office/drawing/2014/main" id="{5F669D1F-0679-E7AB-4F6D-7E1D4A1FDCAE}"/>
              </a:ext>
            </a:extLst>
          </p:cNvPr>
          <p:cNvPicPr>
            <a:picLocks noChangeAspect="1"/>
          </p:cNvPicPr>
          <p:nvPr/>
        </p:nvPicPr>
        <p:blipFill rotWithShape="1">
          <a:blip r:embed="rId4"/>
          <a:srcRect l="10590" r="49640" b="19188"/>
          <a:stretch/>
        </p:blipFill>
        <p:spPr>
          <a:xfrm>
            <a:off x="609600" y="3592357"/>
            <a:ext cx="3255295" cy="2326783"/>
          </a:xfrm>
          <a:prstGeom prst="rect">
            <a:avLst/>
          </a:prstGeom>
        </p:spPr>
      </p:pic>
      <p:pic>
        <p:nvPicPr>
          <p:cNvPr id="1026" name="Picture 2">
            <a:extLst>
              <a:ext uri="{FF2B5EF4-FFF2-40B4-BE49-F238E27FC236}">
                <a16:creationId xmlns:a16="http://schemas.microsoft.com/office/drawing/2014/main" id="{5AA26427-DB03-FBF8-E045-9F2DF67B76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7107" y="531487"/>
            <a:ext cx="3251632" cy="279399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C380BAC-749A-2CE8-3F35-85F267841163}"/>
              </a:ext>
            </a:extLst>
          </p:cNvPr>
          <p:cNvSpPr txBox="1"/>
          <p:nvPr/>
        </p:nvSpPr>
        <p:spPr>
          <a:xfrm>
            <a:off x="8457307" y="3254144"/>
            <a:ext cx="3121432" cy="369332"/>
          </a:xfrm>
          <a:prstGeom prst="rect">
            <a:avLst/>
          </a:prstGeom>
          <a:noFill/>
        </p:spPr>
        <p:txBody>
          <a:bodyPr wrap="none" rtlCol="0">
            <a:spAutoFit/>
          </a:bodyPr>
          <a:lstStyle/>
          <a:p>
            <a:r>
              <a:rPr lang="en-US" dirty="0"/>
              <a:t>Ex: All hadronic (0L) channel</a:t>
            </a:r>
          </a:p>
        </p:txBody>
      </p:sp>
    </p:spTree>
    <p:extLst>
      <p:ext uri="{BB962C8B-B14F-4D97-AF65-F5344CB8AC3E}">
        <p14:creationId xmlns:p14="http://schemas.microsoft.com/office/powerpoint/2010/main" val="3625444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66E91-D1FF-4CFD-D1C4-9F7DBD994942}"/>
              </a:ext>
            </a:extLst>
          </p:cNvPr>
          <p:cNvSpPr>
            <a:spLocks noGrp="1"/>
          </p:cNvSpPr>
          <p:nvPr>
            <p:ph type="title"/>
          </p:nvPr>
        </p:nvSpPr>
        <p:spPr/>
        <p:txBody>
          <a:bodyPr/>
          <a:lstStyle/>
          <a:p>
            <a:r>
              <a:rPr lang="en-US" dirty="0"/>
              <a:t>“Set Assignment Problem”</a:t>
            </a:r>
          </a:p>
        </p:txBody>
      </p:sp>
      <p:sp>
        <p:nvSpPr>
          <p:cNvPr id="4" name="Slide Number Placeholder 3">
            <a:extLst>
              <a:ext uri="{FF2B5EF4-FFF2-40B4-BE49-F238E27FC236}">
                <a16:creationId xmlns:a16="http://schemas.microsoft.com/office/drawing/2014/main" id="{D2D9915D-9078-0473-5D47-05A8EB4DAF8E}"/>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34</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AFCA84D-9FF6-DB28-33EF-620F1649787A}"/>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7C6497A7-9080-EABD-7C0C-D6E711563696}"/>
              </a:ext>
            </a:extLst>
          </p:cNvPr>
          <p:cNvSpPr txBox="1"/>
          <p:nvPr/>
        </p:nvSpPr>
        <p:spPr>
          <a:xfrm>
            <a:off x="672860" y="1293962"/>
            <a:ext cx="248786" cy="369332"/>
          </a:xfrm>
          <a:prstGeom prst="rect">
            <a:avLst/>
          </a:prstGeom>
          <a:noFill/>
        </p:spPr>
        <p:txBody>
          <a:bodyPr wrap="none" rtlCol="0">
            <a:spAutoFit/>
          </a:bodyPr>
          <a:lstStyle/>
          <a:p>
            <a:r>
              <a:rPr lang="en-US" dirty="0"/>
              <a:t> </a:t>
            </a:r>
          </a:p>
        </p:txBody>
      </p:sp>
      <p:pic>
        <p:nvPicPr>
          <p:cNvPr id="8" name="Picture 7">
            <a:extLst>
              <a:ext uri="{FF2B5EF4-FFF2-40B4-BE49-F238E27FC236}">
                <a16:creationId xmlns:a16="http://schemas.microsoft.com/office/drawing/2014/main" id="{43BA2ADF-2B57-C198-EFCB-29FB25C75785}"/>
              </a:ext>
            </a:extLst>
          </p:cNvPr>
          <p:cNvPicPr>
            <a:picLocks noChangeAspect="1"/>
          </p:cNvPicPr>
          <p:nvPr/>
        </p:nvPicPr>
        <p:blipFill>
          <a:blip r:embed="rId2"/>
          <a:stretch>
            <a:fillRect/>
          </a:stretch>
        </p:blipFill>
        <p:spPr>
          <a:xfrm>
            <a:off x="609600" y="1783320"/>
            <a:ext cx="5088023" cy="3648017"/>
          </a:xfrm>
          <a:prstGeom prst="rect">
            <a:avLst/>
          </a:prstGeom>
        </p:spPr>
      </p:pic>
      <p:pic>
        <p:nvPicPr>
          <p:cNvPr id="10" name="Picture 9">
            <a:extLst>
              <a:ext uri="{FF2B5EF4-FFF2-40B4-BE49-F238E27FC236}">
                <a16:creationId xmlns:a16="http://schemas.microsoft.com/office/drawing/2014/main" id="{8FD33D75-B0EE-EFFC-E453-064C090F613B}"/>
              </a:ext>
            </a:extLst>
          </p:cNvPr>
          <p:cNvPicPr>
            <a:picLocks noChangeAspect="1"/>
          </p:cNvPicPr>
          <p:nvPr/>
        </p:nvPicPr>
        <p:blipFill>
          <a:blip r:embed="rId3"/>
          <a:stretch>
            <a:fillRect/>
          </a:stretch>
        </p:blipFill>
        <p:spPr>
          <a:xfrm>
            <a:off x="7203639" y="1241432"/>
            <a:ext cx="1218882" cy="996838"/>
          </a:xfrm>
          <a:prstGeom prst="rect">
            <a:avLst/>
          </a:prstGeom>
        </p:spPr>
      </p:pic>
      <p:pic>
        <p:nvPicPr>
          <p:cNvPr id="12" name="Picture 11">
            <a:extLst>
              <a:ext uri="{FF2B5EF4-FFF2-40B4-BE49-F238E27FC236}">
                <a16:creationId xmlns:a16="http://schemas.microsoft.com/office/drawing/2014/main" id="{CF59C88C-2064-1DAF-2CD4-C8FE1194696A}"/>
              </a:ext>
            </a:extLst>
          </p:cNvPr>
          <p:cNvPicPr>
            <a:picLocks noChangeAspect="1"/>
          </p:cNvPicPr>
          <p:nvPr/>
        </p:nvPicPr>
        <p:blipFill>
          <a:blip r:embed="rId4"/>
          <a:stretch>
            <a:fillRect/>
          </a:stretch>
        </p:blipFill>
        <p:spPr>
          <a:xfrm>
            <a:off x="8372470" y="2380191"/>
            <a:ext cx="1581231" cy="1162110"/>
          </a:xfrm>
          <a:prstGeom prst="rect">
            <a:avLst/>
          </a:prstGeom>
        </p:spPr>
      </p:pic>
      <p:pic>
        <p:nvPicPr>
          <p:cNvPr id="13" name="Picture 12">
            <a:extLst>
              <a:ext uri="{FF2B5EF4-FFF2-40B4-BE49-F238E27FC236}">
                <a16:creationId xmlns:a16="http://schemas.microsoft.com/office/drawing/2014/main" id="{C690616D-FB42-A8CA-C10B-D15290380A90}"/>
              </a:ext>
            </a:extLst>
          </p:cNvPr>
          <p:cNvPicPr>
            <a:picLocks noChangeAspect="1"/>
          </p:cNvPicPr>
          <p:nvPr/>
        </p:nvPicPr>
        <p:blipFill>
          <a:blip r:embed="rId3"/>
          <a:stretch>
            <a:fillRect/>
          </a:stretch>
        </p:blipFill>
        <p:spPr>
          <a:xfrm>
            <a:off x="6896435" y="2630198"/>
            <a:ext cx="1218882" cy="996838"/>
          </a:xfrm>
          <a:prstGeom prst="rect">
            <a:avLst/>
          </a:prstGeom>
        </p:spPr>
      </p:pic>
      <p:pic>
        <p:nvPicPr>
          <p:cNvPr id="14" name="Picture 13">
            <a:extLst>
              <a:ext uri="{FF2B5EF4-FFF2-40B4-BE49-F238E27FC236}">
                <a16:creationId xmlns:a16="http://schemas.microsoft.com/office/drawing/2014/main" id="{233C3BE5-D82F-C6D1-B4D1-778017EBEB01}"/>
              </a:ext>
            </a:extLst>
          </p:cNvPr>
          <p:cNvPicPr>
            <a:picLocks noChangeAspect="1"/>
          </p:cNvPicPr>
          <p:nvPr/>
        </p:nvPicPr>
        <p:blipFill>
          <a:blip r:embed="rId3"/>
          <a:stretch>
            <a:fillRect/>
          </a:stretch>
        </p:blipFill>
        <p:spPr>
          <a:xfrm>
            <a:off x="9923571" y="1043336"/>
            <a:ext cx="1218882" cy="996838"/>
          </a:xfrm>
          <a:prstGeom prst="rect">
            <a:avLst/>
          </a:prstGeom>
        </p:spPr>
      </p:pic>
      <p:pic>
        <p:nvPicPr>
          <p:cNvPr id="15" name="Picture 14">
            <a:extLst>
              <a:ext uri="{FF2B5EF4-FFF2-40B4-BE49-F238E27FC236}">
                <a16:creationId xmlns:a16="http://schemas.microsoft.com/office/drawing/2014/main" id="{1ED84E3F-26F4-ADAC-0447-76C6D35776A7}"/>
              </a:ext>
            </a:extLst>
          </p:cNvPr>
          <p:cNvPicPr>
            <a:picLocks noChangeAspect="1"/>
          </p:cNvPicPr>
          <p:nvPr/>
        </p:nvPicPr>
        <p:blipFill>
          <a:blip r:embed="rId3"/>
          <a:stretch>
            <a:fillRect/>
          </a:stretch>
        </p:blipFill>
        <p:spPr>
          <a:xfrm>
            <a:off x="8776921" y="3658546"/>
            <a:ext cx="1218882" cy="996838"/>
          </a:xfrm>
          <a:prstGeom prst="rect">
            <a:avLst/>
          </a:prstGeom>
        </p:spPr>
      </p:pic>
      <p:pic>
        <p:nvPicPr>
          <p:cNvPr id="16" name="Picture 15">
            <a:extLst>
              <a:ext uri="{FF2B5EF4-FFF2-40B4-BE49-F238E27FC236}">
                <a16:creationId xmlns:a16="http://schemas.microsoft.com/office/drawing/2014/main" id="{F611345C-6D19-0526-C8F0-81CF96722E58}"/>
              </a:ext>
            </a:extLst>
          </p:cNvPr>
          <p:cNvPicPr>
            <a:picLocks noChangeAspect="1"/>
          </p:cNvPicPr>
          <p:nvPr/>
        </p:nvPicPr>
        <p:blipFill>
          <a:blip r:embed="rId4"/>
          <a:stretch>
            <a:fillRect/>
          </a:stretch>
        </p:blipFill>
        <p:spPr>
          <a:xfrm>
            <a:off x="7259510" y="3975254"/>
            <a:ext cx="1581231" cy="1317276"/>
          </a:xfrm>
          <a:prstGeom prst="rect">
            <a:avLst/>
          </a:prstGeom>
        </p:spPr>
      </p:pic>
      <p:pic>
        <p:nvPicPr>
          <p:cNvPr id="20" name="Picture 19">
            <a:extLst>
              <a:ext uri="{FF2B5EF4-FFF2-40B4-BE49-F238E27FC236}">
                <a16:creationId xmlns:a16="http://schemas.microsoft.com/office/drawing/2014/main" id="{96C3BADC-4AD8-0E25-C19B-5783E37C1C90}"/>
              </a:ext>
            </a:extLst>
          </p:cNvPr>
          <p:cNvPicPr>
            <a:picLocks noChangeAspect="1"/>
          </p:cNvPicPr>
          <p:nvPr/>
        </p:nvPicPr>
        <p:blipFill>
          <a:blip r:embed="rId5"/>
          <a:stretch>
            <a:fillRect/>
          </a:stretch>
        </p:blipFill>
        <p:spPr>
          <a:xfrm>
            <a:off x="9044241" y="1050092"/>
            <a:ext cx="539778" cy="533427"/>
          </a:xfrm>
          <a:prstGeom prst="rect">
            <a:avLst/>
          </a:prstGeom>
        </p:spPr>
      </p:pic>
      <p:pic>
        <p:nvPicPr>
          <p:cNvPr id="22" name="Picture 21">
            <a:extLst>
              <a:ext uri="{FF2B5EF4-FFF2-40B4-BE49-F238E27FC236}">
                <a16:creationId xmlns:a16="http://schemas.microsoft.com/office/drawing/2014/main" id="{ECE0EF59-9FD5-3138-9356-D5EF44DD4F65}"/>
              </a:ext>
            </a:extLst>
          </p:cNvPr>
          <p:cNvPicPr>
            <a:picLocks noChangeAspect="1"/>
          </p:cNvPicPr>
          <p:nvPr/>
        </p:nvPicPr>
        <p:blipFill>
          <a:blip r:embed="rId6"/>
          <a:stretch>
            <a:fillRect/>
          </a:stretch>
        </p:blipFill>
        <p:spPr>
          <a:xfrm>
            <a:off x="10212312" y="2541849"/>
            <a:ext cx="558829" cy="558829"/>
          </a:xfrm>
          <a:prstGeom prst="rect">
            <a:avLst/>
          </a:prstGeom>
        </p:spPr>
      </p:pic>
      <p:pic>
        <p:nvPicPr>
          <p:cNvPr id="23" name="Picture 22">
            <a:extLst>
              <a:ext uri="{FF2B5EF4-FFF2-40B4-BE49-F238E27FC236}">
                <a16:creationId xmlns:a16="http://schemas.microsoft.com/office/drawing/2014/main" id="{AA7DE78E-8D3E-63C7-F1B4-A89A3C56B5CA}"/>
              </a:ext>
            </a:extLst>
          </p:cNvPr>
          <p:cNvPicPr>
            <a:picLocks noChangeAspect="1"/>
          </p:cNvPicPr>
          <p:nvPr/>
        </p:nvPicPr>
        <p:blipFill>
          <a:blip r:embed="rId6"/>
          <a:stretch>
            <a:fillRect/>
          </a:stretch>
        </p:blipFill>
        <p:spPr>
          <a:xfrm>
            <a:off x="8372470" y="3049570"/>
            <a:ext cx="558829" cy="558829"/>
          </a:xfrm>
          <a:prstGeom prst="rect">
            <a:avLst/>
          </a:prstGeom>
        </p:spPr>
      </p:pic>
      <p:sp>
        <p:nvSpPr>
          <p:cNvPr id="24" name="Oval 23">
            <a:extLst>
              <a:ext uri="{FF2B5EF4-FFF2-40B4-BE49-F238E27FC236}">
                <a16:creationId xmlns:a16="http://schemas.microsoft.com/office/drawing/2014/main" id="{4C6DE013-ED7B-0B31-5A40-2B6474F6C92F}"/>
              </a:ext>
            </a:extLst>
          </p:cNvPr>
          <p:cNvSpPr/>
          <p:nvPr/>
        </p:nvSpPr>
        <p:spPr>
          <a:xfrm>
            <a:off x="9923571" y="3952019"/>
            <a:ext cx="1848573" cy="1756507"/>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2B71694B-1BBF-CFC0-BCC4-4996070DC384}"/>
              </a:ext>
            </a:extLst>
          </p:cNvPr>
          <p:cNvSpPr txBox="1"/>
          <p:nvPr/>
        </p:nvSpPr>
        <p:spPr>
          <a:xfrm>
            <a:off x="10402628" y="4571095"/>
            <a:ext cx="965329" cy="461665"/>
          </a:xfrm>
          <a:prstGeom prst="rect">
            <a:avLst/>
          </a:prstGeom>
          <a:noFill/>
        </p:spPr>
        <p:txBody>
          <a:bodyPr wrap="none" rtlCol="0">
            <a:spAutoFit/>
          </a:bodyPr>
          <a:lstStyle/>
          <a:p>
            <a:r>
              <a:rPr lang="en-US" sz="2400" b="1" dirty="0" err="1">
                <a:solidFill>
                  <a:srgbClr val="FF0000"/>
                </a:solidFill>
              </a:rPr>
              <a:t>p</a:t>
            </a:r>
            <a:r>
              <a:rPr lang="en-US" sz="2400" b="1" baseline="-25000" dirty="0" err="1">
                <a:solidFill>
                  <a:srgbClr val="FF0000"/>
                </a:solidFill>
              </a:rPr>
              <a:t>T</a:t>
            </a:r>
            <a:r>
              <a:rPr lang="en-US" sz="2400" b="1" baseline="30000" dirty="0" err="1">
                <a:solidFill>
                  <a:srgbClr val="FF0000"/>
                </a:solidFill>
              </a:rPr>
              <a:t>miss</a:t>
            </a:r>
            <a:endParaRPr lang="en-US" sz="2400" b="1" baseline="30000" dirty="0">
              <a:solidFill>
                <a:srgbClr val="FF0000"/>
              </a:solidFill>
            </a:endParaRPr>
          </a:p>
        </p:txBody>
      </p:sp>
      <p:pic>
        <p:nvPicPr>
          <p:cNvPr id="28" name="Picture 27">
            <a:extLst>
              <a:ext uri="{FF2B5EF4-FFF2-40B4-BE49-F238E27FC236}">
                <a16:creationId xmlns:a16="http://schemas.microsoft.com/office/drawing/2014/main" id="{41C6B8B5-893B-5431-C463-34220F5E2ED9}"/>
              </a:ext>
            </a:extLst>
          </p:cNvPr>
          <p:cNvPicPr>
            <a:picLocks noChangeAspect="1"/>
          </p:cNvPicPr>
          <p:nvPr/>
        </p:nvPicPr>
        <p:blipFill>
          <a:blip r:embed="rId7"/>
          <a:stretch>
            <a:fillRect/>
          </a:stretch>
        </p:blipFill>
        <p:spPr>
          <a:xfrm>
            <a:off x="10290886" y="4236776"/>
            <a:ext cx="533733" cy="552571"/>
          </a:xfrm>
          <a:prstGeom prst="rect">
            <a:avLst/>
          </a:prstGeom>
        </p:spPr>
      </p:pic>
      <p:pic>
        <p:nvPicPr>
          <p:cNvPr id="30" name="Picture 29">
            <a:extLst>
              <a:ext uri="{FF2B5EF4-FFF2-40B4-BE49-F238E27FC236}">
                <a16:creationId xmlns:a16="http://schemas.microsoft.com/office/drawing/2014/main" id="{1582B36F-C51A-F2C3-CBB2-214A8C5D0945}"/>
              </a:ext>
            </a:extLst>
          </p:cNvPr>
          <p:cNvPicPr>
            <a:picLocks noChangeAspect="1"/>
          </p:cNvPicPr>
          <p:nvPr/>
        </p:nvPicPr>
        <p:blipFill>
          <a:blip r:embed="rId8"/>
          <a:stretch>
            <a:fillRect/>
          </a:stretch>
        </p:blipFill>
        <p:spPr>
          <a:xfrm>
            <a:off x="10521196" y="4988139"/>
            <a:ext cx="499890" cy="512082"/>
          </a:xfrm>
          <a:prstGeom prst="rect">
            <a:avLst/>
          </a:prstGeom>
        </p:spPr>
      </p:pic>
      <p:pic>
        <p:nvPicPr>
          <p:cNvPr id="32" name="Picture 31">
            <a:extLst>
              <a:ext uri="{FF2B5EF4-FFF2-40B4-BE49-F238E27FC236}">
                <a16:creationId xmlns:a16="http://schemas.microsoft.com/office/drawing/2014/main" id="{06C50F6A-735A-5EFE-6CD9-1A4E6C502CD5}"/>
              </a:ext>
            </a:extLst>
          </p:cNvPr>
          <p:cNvPicPr>
            <a:picLocks noChangeAspect="1"/>
          </p:cNvPicPr>
          <p:nvPr/>
        </p:nvPicPr>
        <p:blipFill>
          <a:blip r:embed="rId8"/>
          <a:stretch>
            <a:fillRect/>
          </a:stretch>
        </p:blipFill>
        <p:spPr>
          <a:xfrm>
            <a:off x="10955275" y="4476057"/>
            <a:ext cx="499890" cy="512082"/>
          </a:xfrm>
          <a:prstGeom prst="rect">
            <a:avLst/>
          </a:prstGeom>
        </p:spPr>
      </p:pic>
      <p:cxnSp>
        <p:nvCxnSpPr>
          <p:cNvPr id="37" name="Straight Arrow Connector 36">
            <a:extLst>
              <a:ext uri="{FF2B5EF4-FFF2-40B4-BE49-F238E27FC236}">
                <a16:creationId xmlns:a16="http://schemas.microsoft.com/office/drawing/2014/main" id="{1D469A35-A425-A1C0-ADCF-33A5B3D7AD0B}"/>
              </a:ext>
            </a:extLst>
          </p:cNvPr>
          <p:cNvCxnSpPr>
            <a:cxnSpLocks/>
          </p:cNvCxnSpPr>
          <p:nvPr/>
        </p:nvCxnSpPr>
        <p:spPr>
          <a:xfrm flipH="1">
            <a:off x="4576258" y="4476057"/>
            <a:ext cx="2841846" cy="160412"/>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62005D6E-50E9-A8A2-2C23-203071F5C79A}"/>
              </a:ext>
            </a:extLst>
          </p:cNvPr>
          <p:cNvCxnSpPr>
            <a:cxnSpLocks/>
          </p:cNvCxnSpPr>
          <p:nvPr/>
        </p:nvCxnSpPr>
        <p:spPr>
          <a:xfrm flipH="1">
            <a:off x="4101796" y="2906716"/>
            <a:ext cx="4521452" cy="2316009"/>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69D8B44D-D159-04E5-D6DA-106226B8F7D4}"/>
              </a:ext>
            </a:extLst>
          </p:cNvPr>
          <p:cNvCxnSpPr>
            <a:cxnSpLocks/>
          </p:cNvCxnSpPr>
          <p:nvPr/>
        </p:nvCxnSpPr>
        <p:spPr>
          <a:xfrm flipH="1" flipV="1">
            <a:off x="5494488" y="2739073"/>
            <a:ext cx="2849626" cy="55722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D6AF872B-9A2B-25DF-0DFB-EA9FE472D0D8}"/>
              </a:ext>
            </a:extLst>
          </p:cNvPr>
          <p:cNvCxnSpPr>
            <a:cxnSpLocks/>
          </p:cNvCxnSpPr>
          <p:nvPr/>
        </p:nvCxnSpPr>
        <p:spPr>
          <a:xfrm flipH="1">
            <a:off x="4576258" y="1370522"/>
            <a:ext cx="4264483" cy="96814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63173935-68D6-9E69-B147-04C5841AA19C}"/>
              </a:ext>
            </a:extLst>
          </p:cNvPr>
          <p:cNvCxnSpPr>
            <a:cxnSpLocks/>
          </p:cNvCxnSpPr>
          <p:nvPr/>
        </p:nvCxnSpPr>
        <p:spPr>
          <a:xfrm flipH="1" flipV="1">
            <a:off x="4057071" y="1964654"/>
            <a:ext cx="6140574" cy="257257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92305415-E375-C964-DD90-A2D22A417F82}"/>
              </a:ext>
            </a:extLst>
          </p:cNvPr>
          <p:cNvCxnSpPr>
            <a:cxnSpLocks/>
          </p:cNvCxnSpPr>
          <p:nvPr/>
        </p:nvCxnSpPr>
        <p:spPr>
          <a:xfrm flipH="1">
            <a:off x="3954538" y="1699068"/>
            <a:ext cx="6108645" cy="993866"/>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F7367C03-1508-1581-16CB-A8D090ACDCED}"/>
              </a:ext>
            </a:extLst>
          </p:cNvPr>
          <p:cNvCxnSpPr>
            <a:cxnSpLocks/>
          </p:cNvCxnSpPr>
          <p:nvPr/>
        </p:nvCxnSpPr>
        <p:spPr>
          <a:xfrm flipH="1">
            <a:off x="4134701" y="1880592"/>
            <a:ext cx="3359705" cy="238168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D59E40F3-32B4-95A0-F486-55BA1917E763}"/>
              </a:ext>
            </a:extLst>
          </p:cNvPr>
          <p:cNvCxnSpPr>
            <a:cxnSpLocks/>
          </p:cNvCxnSpPr>
          <p:nvPr/>
        </p:nvCxnSpPr>
        <p:spPr>
          <a:xfrm flipH="1" flipV="1">
            <a:off x="4674485" y="4045501"/>
            <a:ext cx="4369756" cy="69817"/>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317FC6F0-3038-34F2-C0C4-134EBE1FE0AF}"/>
              </a:ext>
            </a:extLst>
          </p:cNvPr>
          <p:cNvCxnSpPr>
            <a:cxnSpLocks/>
          </p:cNvCxnSpPr>
          <p:nvPr/>
        </p:nvCxnSpPr>
        <p:spPr>
          <a:xfrm flipH="1">
            <a:off x="4808969" y="3087970"/>
            <a:ext cx="2263769" cy="216211"/>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60" name="Straight Arrow Connector 59">
            <a:extLst>
              <a:ext uri="{FF2B5EF4-FFF2-40B4-BE49-F238E27FC236}">
                <a16:creationId xmlns:a16="http://schemas.microsoft.com/office/drawing/2014/main" id="{0F54BF99-129B-9F60-7D36-DB9040BA32AD}"/>
              </a:ext>
            </a:extLst>
          </p:cNvPr>
          <p:cNvCxnSpPr>
            <a:cxnSpLocks/>
          </p:cNvCxnSpPr>
          <p:nvPr/>
        </p:nvCxnSpPr>
        <p:spPr>
          <a:xfrm flipH="1" flipV="1">
            <a:off x="5230965" y="3542301"/>
            <a:ext cx="5655262" cy="1234419"/>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2" name="Straight Arrow Connector 61">
            <a:extLst>
              <a:ext uri="{FF2B5EF4-FFF2-40B4-BE49-F238E27FC236}">
                <a16:creationId xmlns:a16="http://schemas.microsoft.com/office/drawing/2014/main" id="{1DF04826-1F60-C858-D4E1-18BB40ACB8DA}"/>
              </a:ext>
            </a:extLst>
          </p:cNvPr>
          <p:cNvCxnSpPr>
            <a:cxnSpLocks/>
          </p:cNvCxnSpPr>
          <p:nvPr/>
        </p:nvCxnSpPr>
        <p:spPr>
          <a:xfrm flipH="1" flipV="1">
            <a:off x="4977231" y="2566816"/>
            <a:ext cx="5413854" cy="2655361"/>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64" name="Straight Arrow Connector 63">
            <a:extLst>
              <a:ext uri="{FF2B5EF4-FFF2-40B4-BE49-F238E27FC236}">
                <a16:creationId xmlns:a16="http://schemas.microsoft.com/office/drawing/2014/main" id="{D84E7C7C-A39B-E9C8-3DC7-DA1C767BB6D5}"/>
              </a:ext>
            </a:extLst>
          </p:cNvPr>
          <p:cNvCxnSpPr>
            <a:cxnSpLocks/>
          </p:cNvCxnSpPr>
          <p:nvPr/>
        </p:nvCxnSpPr>
        <p:spPr>
          <a:xfrm flipH="1">
            <a:off x="5463219" y="2928171"/>
            <a:ext cx="4779151" cy="93083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66" name="TextBox 65">
            <a:extLst>
              <a:ext uri="{FF2B5EF4-FFF2-40B4-BE49-F238E27FC236}">
                <a16:creationId xmlns:a16="http://schemas.microsoft.com/office/drawing/2014/main" id="{D48723A3-8720-925A-7C02-6953727C158B}"/>
              </a:ext>
            </a:extLst>
          </p:cNvPr>
          <p:cNvSpPr txBox="1"/>
          <p:nvPr/>
        </p:nvSpPr>
        <p:spPr>
          <a:xfrm>
            <a:off x="921646" y="5431337"/>
            <a:ext cx="2762295" cy="369332"/>
          </a:xfrm>
          <a:prstGeom prst="rect">
            <a:avLst/>
          </a:prstGeom>
          <a:noFill/>
        </p:spPr>
        <p:txBody>
          <a:bodyPr wrap="none" rtlCol="0">
            <a:spAutoFit/>
          </a:bodyPr>
          <a:lstStyle/>
          <a:p>
            <a:r>
              <a:rPr lang="en-US" dirty="0"/>
              <a:t>Ex: 3-lepton (3L) channel</a:t>
            </a:r>
          </a:p>
        </p:txBody>
      </p:sp>
    </p:spTree>
    <p:extLst>
      <p:ext uri="{BB962C8B-B14F-4D97-AF65-F5344CB8AC3E}">
        <p14:creationId xmlns:p14="http://schemas.microsoft.com/office/powerpoint/2010/main" val="62365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E5D0D-1340-F081-8827-1F22B347AD4C}"/>
              </a:ext>
            </a:extLst>
          </p:cNvPr>
          <p:cNvSpPr>
            <a:spLocks noGrp="1"/>
          </p:cNvSpPr>
          <p:nvPr>
            <p:ph type="title"/>
          </p:nvPr>
        </p:nvSpPr>
        <p:spPr/>
        <p:txBody>
          <a:bodyPr/>
          <a:lstStyle/>
          <a:p>
            <a:r>
              <a:rPr lang="en-US" dirty="0"/>
              <a:t>What are our final states?</a:t>
            </a:r>
          </a:p>
        </p:txBody>
      </p:sp>
      <p:sp>
        <p:nvSpPr>
          <p:cNvPr id="3" name="Content Placeholder 2">
            <a:extLst>
              <a:ext uri="{FF2B5EF4-FFF2-40B4-BE49-F238E27FC236}">
                <a16:creationId xmlns:a16="http://schemas.microsoft.com/office/drawing/2014/main" id="{468151B3-7056-945F-0F99-FF4E8DEE92D1}"/>
              </a:ext>
            </a:extLst>
          </p:cNvPr>
          <p:cNvSpPr>
            <a:spLocks noGrp="1"/>
          </p:cNvSpPr>
          <p:nvPr>
            <p:ph idx="1"/>
          </p:nvPr>
        </p:nvSpPr>
        <p:spPr>
          <a:xfrm>
            <a:off x="609600" y="1785668"/>
            <a:ext cx="4876800" cy="3709358"/>
          </a:xfrm>
        </p:spPr>
        <p:txBody>
          <a:bodyPr>
            <a:normAutofit lnSpcReduction="10000"/>
          </a:bodyPr>
          <a:lstStyle/>
          <a:p>
            <a:r>
              <a:rPr lang="en-US" dirty="0"/>
              <a:t>2 hadronic tops</a:t>
            </a:r>
          </a:p>
          <a:p>
            <a:r>
              <a:rPr lang="en-US" dirty="0"/>
              <a:t>2 leptonic tops</a:t>
            </a:r>
          </a:p>
          <a:p>
            <a:r>
              <a:rPr lang="en-US" dirty="0"/>
              <a:t>Final State</a:t>
            </a:r>
          </a:p>
          <a:p>
            <a:pPr lvl="1"/>
            <a:r>
              <a:rPr lang="en-US" dirty="0"/>
              <a:t>2 Leptons (same charge)</a:t>
            </a:r>
          </a:p>
          <a:p>
            <a:pPr lvl="1"/>
            <a:r>
              <a:rPr lang="en-US" dirty="0"/>
              <a:t>8 Jets</a:t>
            </a:r>
          </a:p>
          <a:p>
            <a:pPr lvl="3"/>
            <a:r>
              <a:rPr lang="en-US" dirty="0"/>
              <a:t>At least 4 b-jets </a:t>
            </a:r>
          </a:p>
          <a:p>
            <a:pPr lvl="1"/>
            <a:r>
              <a:rPr lang="en-US" dirty="0"/>
              <a:t>Missing energy</a:t>
            </a:r>
          </a:p>
          <a:p>
            <a:pPr lvl="3"/>
            <a:r>
              <a:rPr lang="en-US" dirty="0"/>
              <a:t>2 neutrinos </a:t>
            </a:r>
          </a:p>
        </p:txBody>
      </p:sp>
      <p:sp>
        <p:nvSpPr>
          <p:cNvPr id="4" name="Slide Number Placeholder 3">
            <a:extLst>
              <a:ext uri="{FF2B5EF4-FFF2-40B4-BE49-F238E27FC236}">
                <a16:creationId xmlns:a16="http://schemas.microsoft.com/office/drawing/2014/main" id="{1BA758C0-F713-0C9E-17F7-8AD6140ED49C}"/>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35</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B4254FB7-9224-8851-C423-A36038E5C767}"/>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7" name="TextBox 6">
            <a:extLst>
              <a:ext uri="{FF2B5EF4-FFF2-40B4-BE49-F238E27FC236}">
                <a16:creationId xmlns:a16="http://schemas.microsoft.com/office/drawing/2014/main" id="{371FE598-9775-CE1F-C244-BBF582A7414E}"/>
              </a:ext>
            </a:extLst>
          </p:cNvPr>
          <p:cNvSpPr txBox="1"/>
          <p:nvPr/>
        </p:nvSpPr>
        <p:spPr>
          <a:xfrm>
            <a:off x="526212" y="1126787"/>
            <a:ext cx="5309467" cy="584775"/>
          </a:xfrm>
          <a:prstGeom prst="rect">
            <a:avLst/>
          </a:prstGeom>
          <a:noFill/>
        </p:spPr>
        <p:txBody>
          <a:bodyPr wrap="none" rtlCol="0">
            <a:spAutoFit/>
          </a:bodyPr>
          <a:lstStyle/>
          <a:p>
            <a:r>
              <a:rPr lang="en-US" sz="3200" dirty="0"/>
              <a:t>2-Lepton Same Sign (2LSS)</a:t>
            </a:r>
          </a:p>
        </p:txBody>
      </p:sp>
      <p:sp>
        <p:nvSpPr>
          <p:cNvPr id="8" name="TextBox 7">
            <a:extLst>
              <a:ext uri="{FF2B5EF4-FFF2-40B4-BE49-F238E27FC236}">
                <a16:creationId xmlns:a16="http://schemas.microsoft.com/office/drawing/2014/main" id="{516C5E24-3FB0-163E-F4D5-BA855CDBDFD8}"/>
              </a:ext>
            </a:extLst>
          </p:cNvPr>
          <p:cNvSpPr txBox="1"/>
          <p:nvPr/>
        </p:nvSpPr>
        <p:spPr>
          <a:xfrm>
            <a:off x="7519706" y="1150362"/>
            <a:ext cx="2642070" cy="584775"/>
          </a:xfrm>
          <a:prstGeom prst="rect">
            <a:avLst/>
          </a:prstGeom>
          <a:noFill/>
        </p:spPr>
        <p:txBody>
          <a:bodyPr wrap="none" rtlCol="0">
            <a:spAutoFit/>
          </a:bodyPr>
          <a:lstStyle/>
          <a:p>
            <a:r>
              <a:rPr lang="en-US" sz="3200" dirty="0"/>
              <a:t>3-Lepton (3L)</a:t>
            </a:r>
          </a:p>
        </p:txBody>
      </p:sp>
      <p:sp>
        <p:nvSpPr>
          <p:cNvPr id="9" name="Content Placeholder 2">
            <a:extLst>
              <a:ext uri="{FF2B5EF4-FFF2-40B4-BE49-F238E27FC236}">
                <a16:creationId xmlns:a16="http://schemas.microsoft.com/office/drawing/2014/main" id="{5789C58A-4921-B2C5-BBF3-2876359253FD}"/>
              </a:ext>
            </a:extLst>
          </p:cNvPr>
          <p:cNvSpPr txBox="1">
            <a:spLocks/>
          </p:cNvSpPr>
          <p:nvPr/>
        </p:nvSpPr>
        <p:spPr>
          <a:xfrm>
            <a:off x="7315200" y="1785668"/>
            <a:ext cx="4876800" cy="3709358"/>
          </a:xfrm>
          <a:prstGeom prst="rect">
            <a:avLst/>
          </a:prstGeom>
        </p:spPr>
        <p:txBody>
          <a:bodyPr vert="horz">
            <a:normAutofit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a:t>1 hadronic top</a:t>
            </a:r>
          </a:p>
          <a:p>
            <a:r>
              <a:rPr lang="en-US" dirty="0"/>
              <a:t>3 leptonic tops</a:t>
            </a:r>
          </a:p>
          <a:p>
            <a:r>
              <a:rPr lang="en-US" dirty="0"/>
              <a:t>Final State</a:t>
            </a:r>
          </a:p>
          <a:p>
            <a:pPr lvl="1"/>
            <a:r>
              <a:rPr lang="en-US" dirty="0"/>
              <a:t>3 Leptons</a:t>
            </a:r>
          </a:p>
          <a:p>
            <a:pPr lvl="1"/>
            <a:r>
              <a:rPr lang="en-US" dirty="0"/>
              <a:t>6 Jets</a:t>
            </a:r>
          </a:p>
          <a:p>
            <a:pPr lvl="3"/>
            <a:r>
              <a:rPr lang="en-US" dirty="0"/>
              <a:t>At least 4 b-jets </a:t>
            </a:r>
          </a:p>
          <a:p>
            <a:pPr lvl="1"/>
            <a:r>
              <a:rPr lang="en-US" dirty="0"/>
              <a:t>Missing energy</a:t>
            </a:r>
          </a:p>
          <a:p>
            <a:pPr lvl="3"/>
            <a:r>
              <a:rPr lang="en-US" dirty="0"/>
              <a:t>3 neutrinos </a:t>
            </a:r>
          </a:p>
        </p:txBody>
      </p:sp>
    </p:spTree>
    <p:extLst>
      <p:ext uri="{BB962C8B-B14F-4D97-AF65-F5344CB8AC3E}">
        <p14:creationId xmlns:p14="http://schemas.microsoft.com/office/powerpoint/2010/main" val="9779827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44D4D-7D15-621D-7D99-A0059E3E4484}"/>
              </a:ext>
            </a:extLst>
          </p:cNvPr>
          <p:cNvSpPr>
            <a:spLocks noGrp="1"/>
          </p:cNvSpPr>
          <p:nvPr>
            <p:ph type="title"/>
          </p:nvPr>
        </p:nvSpPr>
        <p:spPr>
          <a:xfrm>
            <a:off x="613261" y="233493"/>
            <a:ext cx="10969139" cy="940443"/>
          </a:xfrm>
        </p:spPr>
        <p:txBody>
          <a:bodyPr/>
          <a:lstStyle/>
          <a:p>
            <a:r>
              <a:rPr lang="en-US" dirty="0"/>
              <a:t>What are our backgrounds?</a:t>
            </a:r>
          </a:p>
        </p:txBody>
      </p:sp>
      <p:sp>
        <p:nvSpPr>
          <p:cNvPr id="4" name="Slide Number Placeholder 3">
            <a:extLst>
              <a:ext uri="{FF2B5EF4-FFF2-40B4-BE49-F238E27FC236}">
                <a16:creationId xmlns:a16="http://schemas.microsoft.com/office/drawing/2014/main" id="{2FDA3672-9AE7-1EDB-9109-10B11F00FCF1}"/>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490D3DD4-41A6-3A96-16A1-AD17DEDD0EE5}"/>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B91621EB-5FBF-2F9A-3449-5D8F6A610FB1}"/>
              </a:ext>
            </a:extLst>
          </p:cNvPr>
          <p:cNvPicPr>
            <a:picLocks noChangeAspect="1"/>
          </p:cNvPicPr>
          <p:nvPr/>
        </p:nvPicPr>
        <p:blipFill>
          <a:blip r:embed="rId2"/>
          <a:stretch>
            <a:fillRect/>
          </a:stretch>
        </p:blipFill>
        <p:spPr>
          <a:xfrm>
            <a:off x="7735281" y="1093638"/>
            <a:ext cx="4146799" cy="3034865"/>
          </a:xfrm>
          <a:prstGeom prst="rect">
            <a:avLst/>
          </a:prstGeom>
        </p:spPr>
      </p:pic>
      <p:sp>
        <p:nvSpPr>
          <p:cNvPr id="8" name="TextBox 7">
            <a:extLst>
              <a:ext uri="{FF2B5EF4-FFF2-40B4-BE49-F238E27FC236}">
                <a16:creationId xmlns:a16="http://schemas.microsoft.com/office/drawing/2014/main" id="{07EA2227-4D93-BDD7-BD0A-4A9F93269EEB}"/>
              </a:ext>
            </a:extLst>
          </p:cNvPr>
          <p:cNvSpPr txBox="1"/>
          <p:nvPr/>
        </p:nvSpPr>
        <p:spPr>
          <a:xfrm>
            <a:off x="777726" y="1173936"/>
            <a:ext cx="4654095" cy="1292662"/>
          </a:xfrm>
          <a:prstGeom prst="rect">
            <a:avLst/>
          </a:prstGeom>
          <a:noFill/>
        </p:spPr>
        <p:txBody>
          <a:bodyPr wrap="none" rtlCol="0">
            <a:spAutoFit/>
          </a:bodyPr>
          <a:lstStyle/>
          <a:p>
            <a:pPr marL="285750" indent="-285750">
              <a:buFont typeface="Arial" panose="020B0604020202020204" pitchFamily="34" charset="0"/>
              <a:buChar char="•"/>
            </a:pPr>
            <a:r>
              <a:rPr lang="en-US" sz="2000" dirty="0"/>
              <a:t>Largest backgrounds are </a:t>
            </a:r>
            <a:r>
              <a:rPr lang="en-US" sz="2000" dirty="0" err="1"/>
              <a:t>ttW</a:t>
            </a:r>
            <a:r>
              <a:rPr lang="en-US" sz="2000" dirty="0"/>
              <a:t>, </a:t>
            </a:r>
            <a:r>
              <a:rPr lang="en-US" sz="2000" dirty="0" err="1"/>
              <a:t>ttZ</a:t>
            </a:r>
            <a:r>
              <a:rPr lang="en-US" sz="2000" dirty="0"/>
              <a:t>, </a:t>
            </a:r>
            <a:r>
              <a:rPr lang="en-US" sz="2000" dirty="0" err="1"/>
              <a:t>ttH</a:t>
            </a:r>
            <a:endParaRPr lang="en-US" sz="2000" dirty="0"/>
          </a:p>
          <a:p>
            <a:pPr marL="285750" indent="-285750">
              <a:buFont typeface="Arial" panose="020B0604020202020204" pitchFamily="34" charset="0"/>
              <a:buChar char="•"/>
            </a:pPr>
            <a:r>
              <a:rPr lang="en-US" sz="2000" dirty="0"/>
              <a:t>Can look like four tops signal</a:t>
            </a:r>
          </a:p>
          <a:p>
            <a:pPr marL="742950" lvl="1" indent="-285750">
              <a:buFont typeface="Arial" panose="020B0604020202020204" pitchFamily="34" charset="0"/>
              <a:buChar char="•"/>
            </a:pPr>
            <a:r>
              <a:rPr lang="en-US" sz="2000" dirty="0"/>
              <a:t>Possibility of gluon splitting</a:t>
            </a:r>
          </a:p>
          <a:p>
            <a:pPr marL="285750" indent="-285750">
              <a:buFont typeface="Arial" panose="020B0604020202020204" pitchFamily="34" charset="0"/>
              <a:buChar char="•"/>
            </a:pPr>
            <a:endParaRPr lang="en-US" dirty="0"/>
          </a:p>
        </p:txBody>
      </p:sp>
      <p:pic>
        <p:nvPicPr>
          <p:cNvPr id="2050" name="Picture 2">
            <a:extLst>
              <a:ext uri="{FF2B5EF4-FFF2-40B4-BE49-F238E27FC236}">
                <a16:creationId xmlns:a16="http://schemas.microsoft.com/office/drawing/2014/main" id="{00AE0B10-CFD7-FA08-602B-605D6FA6E9C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8268"/>
          <a:stretch/>
        </p:blipFill>
        <p:spPr bwMode="auto">
          <a:xfrm>
            <a:off x="777726" y="2137916"/>
            <a:ext cx="6383277" cy="199058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6DB742C1-CDAF-92B4-F310-5E6A658CFF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942" y="4128504"/>
            <a:ext cx="7682693" cy="1644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4389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3E66C-701D-83E2-A9A7-ADFADCF9B3A5}"/>
              </a:ext>
            </a:extLst>
          </p:cNvPr>
          <p:cNvSpPr>
            <a:spLocks noGrp="1"/>
          </p:cNvSpPr>
          <p:nvPr>
            <p:ph type="title"/>
          </p:nvPr>
        </p:nvSpPr>
        <p:spPr/>
        <p:txBody>
          <a:bodyPr/>
          <a:lstStyle/>
          <a:p>
            <a:r>
              <a:rPr lang="en-US" dirty="0"/>
              <a:t>Hadronic Top Reconstruction, cont.</a:t>
            </a:r>
          </a:p>
        </p:txBody>
      </p:sp>
      <p:sp>
        <p:nvSpPr>
          <p:cNvPr id="3" name="Content Placeholder 2">
            <a:extLst>
              <a:ext uri="{FF2B5EF4-FFF2-40B4-BE49-F238E27FC236}">
                <a16:creationId xmlns:a16="http://schemas.microsoft.com/office/drawing/2014/main" id="{BDC08CDD-03CC-C6D0-6272-E62388EB2059}"/>
              </a:ext>
            </a:extLst>
          </p:cNvPr>
          <p:cNvSpPr>
            <a:spLocks noGrp="1"/>
          </p:cNvSpPr>
          <p:nvPr>
            <p:ph idx="1"/>
          </p:nvPr>
        </p:nvSpPr>
        <p:spPr/>
        <p:txBody>
          <a:bodyPr>
            <a:normAutofit fontScale="77500" lnSpcReduction="20000"/>
          </a:bodyPr>
          <a:lstStyle/>
          <a:p>
            <a:r>
              <a:rPr lang="en-US" dirty="0"/>
              <a:t>Kinematic Fitting </a:t>
            </a:r>
          </a:p>
          <a:p>
            <a:pPr lvl="1"/>
            <a:r>
              <a:rPr lang="en-US" dirty="0" err="1">
                <a:latin typeface="Arial" panose="020B0604020202020204" pitchFamily="34" charset="0"/>
                <a:cs typeface="Arial" panose="020B0604020202020204" pitchFamily="34" charset="0"/>
              </a:rPr>
              <a:t>KLFitter</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2"/>
              </a:rPr>
              <a:t>https://doi.org/10.1016/j.nima.2014.02.029</a:t>
            </a:r>
            <a:r>
              <a:rPr lang="en-US" dirty="0">
                <a:solidFill>
                  <a:srgbClr val="000000"/>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(semi-leptonic </a:t>
            </a:r>
            <a:r>
              <a:rPr lang="en-US" dirty="0" err="1">
                <a:latin typeface="Arial" panose="020B0604020202020204" pitchFamily="34" charset="0"/>
                <a:cs typeface="Arial" panose="020B0604020202020204" pitchFamily="34" charset="0"/>
              </a:rPr>
              <a:t>tt</a:t>
            </a:r>
            <a:r>
              <a:rPr lang="en-US" dirty="0">
                <a:latin typeface="Arial" panose="020B0604020202020204" pitchFamily="34" charset="0"/>
                <a:cs typeface="Arial" panose="020B0604020202020204" pitchFamily="34" charset="0"/>
              </a:rPr>
              <a:t>) </a:t>
            </a:r>
          </a:p>
          <a:p>
            <a:r>
              <a:rPr lang="en-US" dirty="0"/>
              <a:t>Boosted Decision Trees</a:t>
            </a:r>
          </a:p>
          <a:p>
            <a:r>
              <a:rPr lang="en-US" dirty="0"/>
              <a:t>Deep Neural Networks</a:t>
            </a:r>
          </a:p>
          <a:p>
            <a:pPr lvl="1"/>
            <a:r>
              <a:rPr lang="en-US" dirty="0">
                <a:hlinkClick r:id="rId3"/>
              </a:rPr>
              <a:t>https://arxiv.org/abs/1907.11181</a:t>
            </a:r>
            <a:r>
              <a:rPr lang="en-US" dirty="0"/>
              <a:t> (semi-leptonic </a:t>
            </a:r>
            <a:r>
              <a:rPr lang="en-US" dirty="0" err="1"/>
              <a:t>tt</a:t>
            </a:r>
            <a:r>
              <a:rPr lang="en-US" dirty="0"/>
              <a:t>)</a:t>
            </a:r>
          </a:p>
          <a:p>
            <a:r>
              <a:rPr lang="en-US" dirty="0"/>
              <a:t>Graph Neural Networks</a:t>
            </a:r>
          </a:p>
          <a:p>
            <a:pPr lvl="1"/>
            <a:r>
              <a:rPr lang="en-US" dirty="0"/>
              <a:t>Briefly investigated in 2023 ATLAS four tops observation study</a:t>
            </a:r>
          </a:p>
          <a:p>
            <a:pPr lvl="1"/>
            <a:r>
              <a:rPr lang="en-US" dirty="0"/>
              <a:t>Did not manage to increase sensitivity over background </a:t>
            </a:r>
          </a:p>
          <a:p>
            <a:pPr lvl="1"/>
            <a:r>
              <a:rPr lang="en-US" dirty="0">
                <a:hlinkClick r:id="rId4"/>
              </a:rPr>
              <a:t>https://cds.cern.ch/record/2765538/files/ATL-COM-PHYS-2021-195.pdf</a:t>
            </a:r>
            <a:r>
              <a:rPr lang="en-US" dirty="0"/>
              <a:t> </a:t>
            </a:r>
          </a:p>
          <a:p>
            <a:r>
              <a:rPr lang="en-US" dirty="0"/>
              <a:t>Other: SPA-NET</a:t>
            </a:r>
          </a:p>
          <a:p>
            <a:pPr lvl="1"/>
            <a:r>
              <a:rPr lang="en-US" dirty="0"/>
              <a:t>Attention based network which preserves physical symmetries</a:t>
            </a:r>
          </a:p>
          <a:p>
            <a:pPr lvl="1"/>
            <a:r>
              <a:rPr lang="en-US" dirty="0"/>
              <a:t>20% improved efficiency over chi-squared method</a:t>
            </a:r>
          </a:p>
          <a:p>
            <a:pPr lvl="1"/>
            <a:r>
              <a:rPr lang="en-US" dirty="0"/>
              <a:t>Was able to reconstruct 0L </a:t>
            </a:r>
            <a:r>
              <a:rPr lang="en-US" dirty="0" err="1"/>
              <a:t>tttt</a:t>
            </a:r>
            <a:r>
              <a:rPr lang="en-US" dirty="0"/>
              <a:t> events</a:t>
            </a:r>
          </a:p>
          <a:p>
            <a:pPr lvl="1"/>
            <a:r>
              <a:rPr lang="en-US" dirty="0">
                <a:hlinkClick r:id="rId5"/>
              </a:rPr>
              <a:t>https://arxiv.org/abs/2106.03898</a:t>
            </a:r>
            <a:r>
              <a:rPr lang="en-US" dirty="0"/>
              <a:t> </a:t>
            </a:r>
          </a:p>
          <a:p>
            <a:pPr lvl="1"/>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8F31FDB2-30EA-81EC-C8BC-27B93BD95EA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37</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8A2DC2EF-BE2A-F14F-4301-7D0257B3690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24870208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C50F2-795E-1CD2-A81E-5F6BBDB03AB6}"/>
              </a:ext>
            </a:extLst>
          </p:cNvPr>
          <p:cNvSpPr>
            <a:spLocks noGrp="1"/>
          </p:cNvSpPr>
          <p:nvPr>
            <p:ph type="title"/>
          </p:nvPr>
        </p:nvSpPr>
        <p:spPr/>
        <p:txBody>
          <a:bodyPr/>
          <a:lstStyle/>
          <a:p>
            <a:r>
              <a:rPr lang="en-US" dirty="0"/>
              <a:t>Leptonic Top Reconstruction</a:t>
            </a:r>
          </a:p>
        </p:txBody>
      </p:sp>
      <p:sp>
        <p:nvSpPr>
          <p:cNvPr id="3" name="Content Placeholder 2">
            <a:extLst>
              <a:ext uri="{FF2B5EF4-FFF2-40B4-BE49-F238E27FC236}">
                <a16:creationId xmlns:a16="http://schemas.microsoft.com/office/drawing/2014/main" id="{1D301EB7-1A31-7E4A-3116-BE47C459E6B9}"/>
              </a:ext>
            </a:extLst>
          </p:cNvPr>
          <p:cNvSpPr>
            <a:spLocks noGrp="1"/>
          </p:cNvSpPr>
          <p:nvPr>
            <p:ph idx="1"/>
          </p:nvPr>
        </p:nvSpPr>
        <p:spPr/>
        <p:txBody>
          <a:bodyPr>
            <a:normAutofit fontScale="92500" lnSpcReduction="10000"/>
          </a:bodyPr>
          <a:lstStyle/>
          <a:p>
            <a:r>
              <a:rPr lang="en-US" dirty="0"/>
              <a:t>Mass reconstruction is non-trivial</a:t>
            </a:r>
          </a:p>
          <a:p>
            <a:pPr lvl="1"/>
            <a:r>
              <a:rPr lang="en-US" dirty="0"/>
              <a:t>System is kinematically unconstrained</a:t>
            </a:r>
          </a:p>
          <a:p>
            <a:pPr lvl="1"/>
            <a:r>
              <a:rPr lang="en-US" dirty="0"/>
              <a:t>Missing transverse momentum is the sum from 2+ neutrinos</a:t>
            </a:r>
          </a:p>
          <a:p>
            <a:pPr lvl="1"/>
            <a:r>
              <a:rPr lang="en-US" dirty="0"/>
              <a:t>Cannot determine momenta of individual neutrinos</a:t>
            </a:r>
          </a:p>
          <a:p>
            <a:r>
              <a:rPr lang="en-US" dirty="0"/>
              <a:t>Possible solutions (constraining m</a:t>
            </a:r>
            <a:r>
              <a:rPr lang="en-US" baseline="-25000" dirty="0"/>
              <a:t>t</a:t>
            </a:r>
            <a:r>
              <a:rPr lang="en-US" dirty="0"/>
              <a:t> and </a:t>
            </a:r>
            <a:r>
              <a:rPr lang="en-US" dirty="0" err="1"/>
              <a:t>m</a:t>
            </a:r>
            <a:r>
              <a:rPr lang="en-US" baseline="-25000" dirty="0" err="1"/>
              <a:t>W</a:t>
            </a:r>
            <a:r>
              <a:rPr lang="en-US" dirty="0"/>
              <a:t>)</a:t>
            </a:r>
          </a:p>
          <a:p>
            <a:pPr lvl="3"/>
            <a:r>
              <a:rPr lang="en-US" dirty="0">
                <a:hlinkClick r:id="rId2"/>
              </a:rPr>
              <a:t>https://pdg.lbl.gov/2019/reviews/rpp2019-rev-top-quark.pdf</a:t>
            </a:r>
            <a:r>
              <a:rPr lang="en-US" dirty="0"/>
              <a:t> </a:t>
            </a:r>
          </a:p>
          <a:p>
            <a:pPr lvl="1"/>
            <a:r>
              <a:rPr lang="en-US" dirty="0"/>
              <a:t>Analytic solutions</a:t>
            </a:r>
          </a:p>
          <a:p>
            <a:pPr lvl="1"/>
            <a:r>
              <a:rPr lang="en-US" dirty="0"/>
              <a:t>Neutrino weighting methods </a:t>
            </a:r>
          </a:p>
          <a:p>
            <a:pPr lvl="3"/>
            <a:r>
              <a:rPr lang="en-US" dirty="0">
                <a:hlinkClick r:id="rId3"/>
              </a:rPr>
              <a:t>https://arxiv.org/abs/hep-ex/9808029</a:t>
            </a:r>
            <a:r>
              <a:rPr lang="en-US" dirty="0"/>
              <a:t> </a:t>
            </a:r>
          </a:p>
          <a:p>
            <a:pPr lvl="1"/>
            <a:r>
              <a:rPr lang="en-US" dirty="0"/>
              <a:t>Neutrino reconstruction with deep neural networks (2023)</a:t>
            </a:r>
          </a:p>
          <a:p>
            <a:pPr lvl="3"/>
            <a:r>
              <a:rPr lang="en-US" dirty="0">
                <a:hlinkClick r:id="rId4"/>
              </a:rPr>
              <a:t>https://arxiv.org/abs/2307.02405</a:t>
            </a:r>
            <a:r>
              <a:rPr lang="en-US" dirty="0"/>
              <a:t> </a:t>
            </a:r>
          </a:p>
          <a:p>
            <a:pPr lvl="3"/>
            <a:r>
              <a:rPr lang="en-US" dirty="0"/>
              <a:t>Can recover full neutrino momenta in multi-neutrino final states </a:t>
            </a:r>
          </a:p>
          <a:p>
            <a:pPr marL="749808" lvl="2" indent="0">
              <a:buNone/>
            </a:pPr>
            <a:endParaRPr lang="en-US" dirty="0"/>
          </a:p>
          <a:p>
            <a:pPr marL="749808" lvl="2" indent="0">
              <a:buNone/>
            </a:pPr>
            <a:endParaRPr lang="en-US" dirty="0"/>
          </a:p>
          <a:p>
            <a:pPr lvl="1"/>
            <a:endParaRPr lang="en-US" dirty="0"/>
          </a:p>
          <a:p>
            <a:pPr marL="448056" lvl="1" indent="0">
              <a:buNone/>
            </a:pPr>
            <a:endParaRPr lang="en-US" dirty="0"/>
          </a:p>
        </p:txBody>
      </p:sp>
      <p:sp>
        <p:nvSpPr>
          <p:cNvPr id="4" name="Slide Number Placeholder 3">
            <a:extLst>
              <a:ext uri="{FF2B5EF4-FFF2-40B4-BE49-F238E27FC236}">
                <a16:creationId xmlns:a16="http://schemas.microsoft.com/office/drawing/2014/main" id="{5E108DD3-D33B-F10C-3BCC-E93BEF908C4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3B67046-6067-9417-98C1-A952BB03071E}"/>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14498470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C50F2-795E-1CD2-A81E-5F6BBDB03AB6}"/>
              </a:ext>
            </a:extLst>
          </p:cNvPr>
          <p:cNvSpPr>
            <a:spLocks noGrp="1"/>
          </p:cNvSpPr>
          <p:nvPr>
            <p:ph type="title"/>
          </p:nvPr>
        </p:nvSpPr>
        <p:spPr/>
        <p:txBody>
          <a:bodyPr/>
          <a:lstStyle/>
          <a:p>
            <a:r>
              <a:rPr lang="en-US" dirty="0"/>
              <a:t>Leptonic Top Reconstruction, cont.</a:t>
            </a:r>
          </a:p>
        </p:txBody>
      </p:sp>
      <p:sp>
        <p:nvSpPr>
          <p:cNvPr id="3" name="Content Placeholder 2">
            <a:extLst>
              <a:ext uri="{FF2B5EF4-FFF2-40B4-BE49-F238E27FC236}">
                <a16:creationId xmlns:a16="http://schemas.microsoft.com/office/drawing/2014/main" id="{1D301EB7-1A31-7E4A-3116-BE47C459E6B9}"/>
              </a:ext>
            </a:extLst>
          </p:cNvPr>
          <p:cNvSpPr>
            <a:spLocks noGrp="1"/>
          </p:cNvSpPr>
          <p:nvPr>
            <p:ph idx="1"/>
          </p:nvPr>
        </p:nvSpPr>
        <p:spPr>
          <a:xfrm>
            <a:off x="401684" y="1325607"/>
            <a:ext cx="6784929" cy="3132093"/>
          </a:xfrm>
        </p:spPr>
        <p:txBody>
          <a:bodyPr>
            <a:normAutofit fontScale="92500" lnSpcReduction="20000"/>
          </a:bodyPr>
          <a:lstStyle/>
          <a:p>
            <a:r>
              <a:rPr lang="en-US" dirty="0"/>
              <a:t>Other observables sensitive to top quark mass</a:t>
            </a:r>
          </a:p>
          <a:p>
            <a:pPr lvl="1"/>
            <a:r>
              <a:rPr lang="en-US" dirty="0"/>
              <a:t>Invariant mass of bottom jet and lepton system is theoretically limited by top quark mass</a:t>
            </a:r>
          </a:p>
          <a:p>
            <a:pPr lvl="1"/>
            <a:r>
              <a:rPr lang="en-US" dirty="0"/>
              <a:t>Other transverse-mass-like variables </a:t>
            </a:r>
          </a:p>
          <a:p>
            <a:pPr lvl="1"/>
            <a:r>
              <a:rPr lang="en-US" dirty="0"/>
              <a:t>Maybe can be fitted to known distributions to reconstruct leptonic tops? Maybe can be used as discriminating variables </a:t>
            </a:r>
          </a:p>
          <a:p>
            <a:pPr lvl="1"/>
            <a:endParaRPr lang="en-US" dirty="0"/>
          </a:p>
          <a:p>
            <a:pPr lvl="1"/>
            <a:endParaRPr lang="en-US" dirty="0"/>
          </a:p>
          <a:p>
            <a:pPr marL="749808" lvl="2" indent="0">
              <a:buNone/>
            </a:pPr>
            <a:endParaRPr lang="en-US" dirty="0"/>
          </a:p>
          <a:p>
            <a:pPr marL="749808" lvl="2" indent="0">
              <a:buNone/>
            </a:pPr>
            <a:endParaRPr lang="en-US" dirty="0"/>
          </a:p>
          <a:p>
            <a:pPr lvl="1"/>
            <a:endParaRPr lang="en-US" dirty="0"/>
          </a:p>
          <a:p>
            <a:pPr marL="448056" lvl="1" indent="0">
              <a:buNone/>
            </a:pPr>
            <a:endParaRPr lang="en-US" dirty="0"/>
          </a:p>
        </p:txBody>
      </p:sp>
      <p:sp>
        <p:nvSpPr>
          <p:cNvPr id="4" name="Slide Number Placeholder 3">
            <a:extLst>
              <a:ext uri="{FF2B5EF4-FFF2-40B4-BE49-F238E27FC236}">
                <a16:creationId xmlns:a16="http://schemas.microsoft.com/office/drawing/2014/main" id="{5E108DD3-D33B-F10C-3BCC-E93BEF908C42}"/>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39</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3B67046-6067-9417-98C1-A952BB03071E}"/>
              </a:ext>
            </a:extLst>
          </p:cNvPr>
          <p:cNvSpPr>
            <a:spLocks noGrp="1"/>
          </p:cNvSpPr>
          <p:nvPr>
            <p:ph type="ftr" sz="quarter" idx="3"/>
          </p:nvPr>
        </p:nvSpPr>
        <p:spPr/>
        <p:txBody>
          <a:bodyPr/>
          <a:lstStyle/>
          <a:p>
            <a:r>
              <a:rPr lang="en-GB" dirty="0">
                <a:solidFill>
                  <a:srgbClr val="0055A0">
                    <a:tint val="75000"/>
                  </a:srgbClr>
                </a:solidFill>
              </a:rPr>
              <a:t>D. Reiter</a:t>
            </a:r>
          </a:p>
        </p:txBody>
      </p:sp>
      <p:pic>
        <p:nvPicPr>
          <p:cNvPr id="4102" name="Picture 6">
            <a:extLst>
              <a:ext uri="{FF2B5EF4-FFF2-40B4-BE49-F238E27FC236}">
                <a16:creationId xmlns:a16="http://schemas.microsoft.com/office/drawing/2014/main" id="{6E146B4C-8A27-FF9D-44A7-4AC2AB7D434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191" b="35000"/>
          <a:stretch/>
        </p:blipFill>
        <p:spPr bwMode="auto">
          <a:xfrm>
            <a:off x="7653291" y="1173936"/>
            <a:ext cx="4538709" cy="44577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27C26AD1-C9A6-4F6C-2F1F-B29DEB1077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585" b="3274"/>
          <a:stretch/>
        </p:blipFill>
        <p:spPr bwMode="auto">
          <a:xfrm>
            <a:off x="373355" y="4432332"/>
            <a:ext cx="3184548" cy="86303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E60F046-B136-9F5B-F13C-F2F5D7FEF162}"/>
              </a:ext>
            </a:extLst>
          </p:cNvPr>
          <p:cNvSpPr txBox="1"/>
          <p:nvPr/>
        </p:nvSpPr>
        <p:spPr>
          <a:xfrm>
            <a:off x="7688613" y="5687496"/>
            <a:ext cx="6165056" cy="369332"/>
          </a:xfrm>
          <a:prstGeom prst="rect">
            <a:avLst/>
          </a:prstGeom>
          <a:noFill/>
        </p:spPr>
        <p:txBody>
          <a:bodyPr wrap="square">
            <a:spAutoFit/>
          </a:bodyPr>
          <a:lstStyle/>
          <a:p>
            <a:r>
              <a:rPr lang="en-US" dirty="0"/>
              <a:t>https://arxiv.org/abs/1704.06142</a:t>
            </a:r>
          </a:p>
        </p:txBody>
      </p:sp>
      <p:pic>
        <p:nvPicPr>
          <p:cNvPr id="9" name="Picture 8">
            <a:extLst>
              <a:ext uri="{FF2B5EF4-FFF2-40B4-BE49-F238E27FC236}">
                <a16:creationId xmlns:a16="http://schemas.microsoft.com/office/drawing/2014/main" id="{DCFA8C39-4446-6F6A-7264-59F39AA61DB5}"/>
              </a:ext>
            </a:extLst>
          </p:cNvPr>
          <p:cNvPicPr>
            <a:picLocks noChangeAspect="1"/>
          </p:cNvPicPr>
          <p:nvPr/>
        </p:nvPicPr>
        <p:blipFill>
          <a:blip r:embed="rId4"/>
          <a:stretch>
            <a:fillRect/>
          </a:stretch>
        </p:blipFill>
        <p:spPr>
          <a:xfrm>
            <a:off x="3599852" y="4432332"/>
            <a:ext cx="4267419" cy="825542"/>
          </a:xfrm>
          <a:prstGeom prst="rect">
            <a:avLst/>
          </a:prstGeom>
        </p:spPr>
      </p:pic>
      <p:pic>
        <p:nvPicPr>
          <p:cNvPr id="4108" name="Picture 12">
            <a:extLst>
              <a:ext uri="{FF2B5EF4-FFF2-40B4-BE49-F238E27FC236}">
                <a16:creationId xmlns:a16="http://schemas.microsoft.com/office/drawing/2014/main" id="{6F3163FD-5ED0-A5E4-DF71-C97294418D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09" y="5251763"/>
            <a:ext cx="5538788" cy="759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4631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AA1ED-3762-DEFD-F1B5-B238FCC9686B}"/>
              </a:ext>
            </a:extLst>
          </p:cNvPr>
          <p:cNvSpPr>
            <a:spLocks noGrp="1"/>
          </p:cNvSpPr>
          <p:nvPr>
            <p:ph type="title"/>
          </p:nvPr>
        </p:nvSpPr>
        <p:spPr/>
        <p:txBody>
          <a:bodyPr/>
          <a:lstStyle/>
          <a:p>
            <a:r>
              <a:rPr lang="en-US" dirty="0"/>
              <a:t>Recap: Top Quark Reconstruction in </a:t>
            </a:r>
            <a:r>
              <a:rPr lang="en-US" dirty="0" err="1"/>
              <a:t>tttt</a:t>
            </a:r>
            <a:endParaRPr lang="en-US" dirty="0"/>
          </a:p>
        </p:txBody>
      </p:sp>
      <p:sp>
        <p:nvSpPr>
          <p:cNvPr id="3" name="Content Placeholder 2">
            <a:extLst>
              <a:ext uri="{FF2B5EF4-FFF2-40B4-BE49-F238E27FC236}">
                <a16:creationId xmlns:a16="http://schemas.microsoft.com/office/drawing/2014/main" id="{21438B25-ADE3-EE5A-4718-DE9E86079993}"/>
              </a:ext>
            </a:extLst>
          </p:cNvPr>
          <p:cNvSpPr>
            <a:spLocks noGrp="1"/>
          </p:cNvSpPr>
          <p:nvPr>
            <p:ph idx="1"/>
          </p:nvPr>
        </p:nvSpPr>
        <p:spPr/>
        <p:txBody>
          <a:bodyPr/>
          <a:lstStyle/>
          <a:p>
            <a:pPr marL="550926" indent="-514350">
              <a:buFont typeface="+mj-lt"/>
              <a:buAutoNum type="arabicPeriod"/>
            </a:pPr>
            <a:r>
              <a:rPr lang="en-US" dirty="0"/>
              <a:t>Hadronic top quarks</a:t>
            </a:r>
          </a:p>
          <a:p>
            <a:pPr lvl="1"/>
            <a:r>
              <a:rPr lang="en-US" dirty="0"/>
              <a:t>0-2 hadronic tops in 2LSS, 3L, 4L channels we are searching</a:t>
            </a:r>
          </a:p>
          <a:p>
            <a:pPr lvl="1"/>
            <a:r>
              <a:rPr lang="en-US" dirty="0"/>
              <a:t>Difficult because of compute time</a:t>
            </a:r>
          </a:p>
          <a:p>
            <a:pPr marL="550926" indent="-514350">
              <a:buFont typeface="+mj-lt"/>
              <a:buAutoNum type="arabicPeriod"/>
            </a:pPr>
            <a:r>
              <a:rPr lang="en-US" dirty="0"/>
              <a:t>Leptonic top quarks</a:t>
            </a:r>
          </a:p>
          <a:p>
            <a:pPr lvl="1"/>
            <a:r>
              <a:rPr lang="en-US" dirty="0"/>
              <a:t>Almost impossible because of multiple missing neutrinos</a:t>
            </a:r>
          </a:p>
          <a:p>
            <a:pPr lvl="1"/>
            <a:r>
              <a:rPr lang="en-US" dirty="0"/>
              <a:t>Partial reconstruction can still tell us useful kinematic variables </a:t>
            </a:r>
          </a:p>
        </p:txBody>
      </p:sp>
      <p:sp>
        <p:nvSpPr>
          <p:cNvPr id="4" name="Slide Number Placeholder 3">
            <a:extLst>
              <a:ext uri="{FF2B5EF4-FFF2-40B4-BE49-F238E27FC236}">
                <a16:creationId xmlns:a16="http://schemas.microsoft.com/office/drawing/2014/main" id="{EF949C19-9A59-4673-DF09-BA240D19AD44}"/>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4</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3D6D7818-F58D-775C-9010-414382424D9D}"/>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325878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FA5D7CA-A31B-6B6B-FD1D-6CB62FDD15CE}"/>
              </a:ext>
            </a:extLst>
          </p:cNvPr>
          <p:cNvPicPr>
            <a:picLocks noChangeAspect="1"/>
          </p:cNvPicPr>
          <p:nvPr/>
        </p:nvPicPr>
        <p:blipFill>
          <a:blip r:embed="rId3"/>
          <a:stretch>
            <a:fillRect/>
          </a:stretch>
        </p:blipFill>
        <p:spPr>
          <a:xfrm>
            <a:off x="7940507" y="147444"/>
            <a:ext cx="3994200" cy="2411800"/>
          </a:xfrm>
          <a:prstGeom prst="rect">
            <a:avLst/>
          </a:prstGeom>
        </p:spPr>
      </p:pic>
      <p:sp>
        <p:nvSpPr>
          <p:cNvPr id="2" name="Title 1">
            <a:extLst>
              <a:ext uri="{FF2B5EF4-FFF2-40B4-BE49-F238E27FC236}">
                <a16:creationId xmlns:a16="http://schemas.microsoft.com/office/drawing/2014/main" id="{F053E66C-701D-83E2-A9A7-ADFADCF9B3A5}"/>
              </a:ext>
            </a:extLst>
          </p:cNvPr>
          <p:cNvSpPr>
            <a:spLocks noGrp="1"/>
          </p:cNvSpPr>
          <p:nvPr>
            <p:ph type="title"/>
          </p:nvPr>
        </p:nvSpPr>
        <p:spPr/>
        <p:txBody>
          <a:bodyPr/>
          <a:lstStyle/>
          <a:p>
            <a:r>
              <a:rPr lang="en-US" dirty="0"/>
              <a:t>Hadronic Top Reconstruction</a:t>
            </a:r>
          </a:p>
        </p:txBody>
      </p:sp>
      <p:sp>
        <p:nvSpPr>
          <p:cNvPr id="3" name="Content Placeholder 2">
            <a:extLst>
              <a:ext uri="{FF2B5EF4-FFF2-40B4-BE49-F238E27FC236}">
                <a16:creationId xmlns:a16="http://schemas.microsoft.com/office/drawing/2014/main" id="{BDC08CDD-03CC-C6D0-6272-E62388EB2059}"/>
              </a:ext>
            </a:extLst>
          </p:cNvPr>
          <p:cNvSpPr>
            <a:spLocks noGrp="1"/>
          </p:cNvSpPr>
          <p:nvPr>
            <p:ph idx="1"/>
          </p:nvPr>
        </p:nvSpPr>
        <p:spPr>
          <a:xfrm>
            <a:off x="609599" y="1173936"/>
            <a:ext cx="10969139" cy="4667421"/>
          </a:xfrm>
        </p:spPr>
        <p:txBody>
          <a:bodyPr/>
          <a:lstStyle/>
          <a:p>
            <a:r>
              <a:rPr lang="en-US" dirty="0"/>
              <a:t>Chi-Squared Method</a:t>
            </a:r>
          </a:p>
          <a:p>
            <a:pPr lvl="1"/>
            <a:r>
              <a:rPr lang="en-US" dirty="0"/>
              <a:t>Test every possible permutation of jets</a:t>
            </a:r>
          </a:p>
          <a:p>
            <a:pPr lvl="3"/>
            <a:r>
              <a:rPr lang="en-US" dirty="0"/>
              <a:t>Permutations of 3 jets (including 1 b-jet) among all 6+, 8+ jets</a:t>
            </a:r>
          </a:p>
          <a:p>
            <a:pPr lvl="1"/>
            <a:r>
              <a:rPr lang="en-US" dirty="0"/>
              <a:t>Compares combined mass of jets to known masses of W boson and top quark</a:t>
            </a:r>
          </a:p>
          <a:p>
            <a:pPr lvl="3"/>
            <a:r>
              <a:rPr lang="en-US" dirty="0"/>
              <a:t>Real top quark decay products should have lowest chi-squared value</a:t>
            </a:r>
          </a:p>
        </p:txBody>
      </p:sp>
      <p:sp>
        <p:nvSpPr>
          <p:cNvPr id="4" name="Slide Number Placeholder 3">
            <a:extLst>
              <a:ext uri="{FF2B5EF4-FFF2-40B4-BE49-F238E27FC236}">
                <a16:creationId xmlns:a16="http://schemas.microsoft.com/office/drawing/2014/main" id="{8F31FDB2-30EA-81EC-C8BC-27B93BD95EAD}"/>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5</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8A2DC2EF-BE2A-F14F-4301-7D0257B36906}"/>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
        <p:nvSpPr>
          <p:cNvPr id="6" name="TextBox 5">
            <a:extLst>
              <a:ext uri="{FF2B5EF4-FFF2-40B4-BE49-F238E27FC236}">
                <a16:creationId xmlns:a16="http://schemas.microsoft.com/office/drawing/2014/main" id="{0BE35E5B-12B0-4131-08B9-AA7F908E7CEC}"/>
              </a:ext>
            </a:extLst>
          </p:cNvPr>
          <p:cNvSpPr txBox="1"/>
          <p:nvPr/>
        </p:nvSpPr>
        <p:spPr>
          <a:xfrm>
            <a:off x="1388853" y="4762096"/>
            <a:ext cx="8407110" cy="646331"/>
          </a:xfrm>
          <a:prstGeom prst="rect">
            <a:avLst/>
          </a:prstGeom>
          <a:noFill/>
        </p:spPr>
        <p:txBody>
          <a:bodyPr wrap="none" rtlCol="0">
            <a:spAutoFit/>
          </a:bodyPr>
          <a:lstStyle/>
          <a:p>
            <a:endParaRPr lang="en-US" dirty="0"/>
          </a:p>
          <a:p>
            <a:pPr marL="285750" indent="-285750">
              <a:buFont typeface="Arial" panose="020B0604020202020204" pitchFamily="34" charset="0"/>
              <a:buChar char="•"/>
            </a:pPr>
            <a:r>
              <a:rPr lang="en-US" dirty="0">
                <a:solidFill>
                  <a:srgbClr val="FF0000"/>
                </a:solidFill>
              </a:rPr>
              <a:t>Suffers from combinatorial explosion problem – too many combinations of jets</a:t>
            </a:r>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5152E2A9-669F-3DF7-339D-5D4DF2A6AB34}"/>
                  </a:ext>
                </a:extLst>
              </p:cNvPr>
              <p:cNvSpPr txBox="1"/>
              <p:nvPr/>
            </p:nvSpPr>
            <p:spPr>
              <a:xfrm>
                <a:off x="2944472" y="3916218"/>
                <a:ext cx="4812792" cy="9639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solidFill>
                                <a:schemeClr val="bg2">
                                  <a:lumMod val="10000"/>
                                </a:schemeClr>
                              </a:solidFill>
                              <a:latin typeface="Cambria Math" panose="02040503050406030204" pitchFamily="18" charset="0"/>
                            </a:rPr>
                          </m:ctrlPr>
                        </m:sSupPr>
                        <m:e>
                          <m:r>
                            <m:rPr>
                              <m:sty m:val="p"/>
                            </m:rPr>
                            <a:rPr lang="el-GR" sz="2400" i="1" smtClean="0">
                              <a:solidFill>
                                <a:schemeClr val="bg2">
                                  <a:lumMod val="10000"/>
                                </a:schemeClr>
                              </a:solidFill>
                              <a:latin typeface="Cambria Math" panose="02040503050406030204" pitchFamily="18" charset="0"/>
                            </a:rPr>
                            <m:t>χ</m:t>
                          </m:r>
                        </m:e>
                        <m:sup>
                          <m:r>
                            <a:rPr lang="en-US" sz="2400" b="0" i="1" smtClean="0">
                              <a:solidFill>
                                <a:schemeClr val="bg2">
                                  <a:lumMod val="10000"/>
                                </a:schemeClr>
                              </a:solidFill>
                              <a:latin typeface="Cambria Math" panose="02040503050406030204" pitchFamily="18" charset="0"/>
                            </a:rPr>
                            <m:t>2</m:t>
                          </m:r>
                        </m:sup>
                      </m:sSup>
                      <m:r>
                        <a:rPr lang="en-US" sz="2400" b="0" i="1" smtClean="0">
                          <a:solidFill>
                            <a:schemeClr val="bg2">
                              <a:lumMod val="10000"/>
                            </a:schemeClr>
                          </a:solidFill>
                          <a:latin typeface="Cambria Math" panose="02040503050406030204" pitchFamily="18" charset="0"/>
                        </a:rPr>
                        <m:t>=</m:t>
                      </m:r>
                      <m:f>
                        <m:fPr>
                          <m:ctrlPr>
                            <a:rPr lang="en-US" sz="2400" b="0" i="1" smtClean="0">
                              <a:solidFill>
                                <a:schemeClr val="bg2">
                                  <a:lumMod val="10000"/>
                                </a:schemeClr>
                              </a:solidFill>
                              <a:latin typeface="Cambria Math" panose="02040503050406030204" pitchFamily="18" charset="0"/>
                            </a:rPr>
                          </m:ctrlPr>
                        </m:fPr>
                        <m:num>
                          <m:sSup>
                            <m:sSupPr>
                              <m:ctrlPr>
                                <a:rPr lang="en-US" sz="2400" b="0" i="1" smtClean="0">
                                  <a:solidFill>
                                    <a:schemeClr val="bg2">
                                      <a:lumMod val="10000"/>
                                    </a:schemeClr>
                                  </a:solidFill>
                                  <a:latin typeface="Cambria Math" panose="02040503050406030204" pitchFamily="18" charset="0"/>
                                </a:rPr>
                              </m:ctrlPr>
                            </m:sSupPr>
                            <m:e>
                              <m:d>
                                <m:dPr>
                                  <m:ctrlPr>
                                    <a:rPr lang="en-US" sz="2400" b="0" i="1" smtClean="0">
                                      <a:solidFill>
                                        <a:schemeClr val="bg2">
                                          <a:lumMod val="10000"/>
                                        </a:schemeClr>
                                      </a:solidFill>
                                      <a:latin typeface="Cambria Math" panose="02040503050406030204" pitchFamily="18" charset="0"/>
                                    </a:rPr>
                                  </m:ctrlPr>
                                </m:dPr>
                                <m:e>
                                  <m:sSub>
                                    <m:sSubPr>
                                      <m:ctrlPr>
                                        <a:rPr lang="en-US" sz="2400" b="0" i="1" smtClean="0">
                                          <a:solidFill>
                                            <a:schemeClr val="bg2">
                                              <a:lumMod val="10000"/>
                                            </a:schemeClr>
                                          </a:solidFill>
                                          <a:latin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𝑏𝑞𝑞</m:t>
                                      </m:r>
                                    </m:sub>
                                  </m:sSub>
                                  <m:r>
                                    <a:rPr lang="en-US" sz="2400" b="0" i="1" smtClean="0">
                                      <a:solidFill>
                                        <a:schemeClr val="bg2">
                                          <a:lumMod val="10000"/>
                                        </a:schemeClr>
                                      </a:solidFill>
                                      <a:latin typeface="Cambria Math" panose="02040503050406030204" pitchFamily="18" charset="0"/>
                                    </a:rPr>
                                    <m:t>−</m:t>
                                  </m:r>
                                  <m:sSub>
                                    <m:sSubPr>
                                      <m:ctrlPr>
                                        <a:rPr lang="en-US" sz="2400" b="0" i="1" smtClean="0">
                                          <a:solidFill>
                                            <a:schemeClr val="bg2">
                                              <a:lumMod val="10000"/>
                                            </a:schemeClr>
                                          </a:solidFill>
                                          <a:latin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𝑡</m:t>
                                      </m:r>
                                    </m:sub>
                                  </m:sSub>
                                </m:e>
                              </m:d>
                            </m:e>
                            <m:sup>
                              <m:r>
                                <a:rPr lang="en-US" sz="2400" b="0" i="1" smtClean="0">
                                  <a:solidFill>
                                    <a:schemeClr val="bg2">
                                      <a:lumMod val="10000"/>
                                    </a:schemeClr>
                                  </a:solidFill>
                                  <a:latin typeface="Cambria Math" panose="02040503050406030204" pitchFamily="18" charset="0"/>
                                </a:rPr>
                                <m:t>2</m:t>
                              </m:r>
                            </m:sup>
                          </m:sSup>
                        </m:num>
                        <m:den>
                          <m:sSubSup>
                            <m:sSubSupPr>
                              <m:ctrlPr>
                                <a:rPr lang="en-US" sz="2400" b="0" i="1" smtClean="0">
                                  <a:solidFill>
                                    <a:schemeClr val="bg2">
                                      <a:lumMod val="10000"/>
                                    </a:schemeClr>
                                  </a:solidFill>
                                  <a:latin typeface="Cambria Math" panose="02040503050406030204" pitchFamily="18" charset="0"/>
                                  <a:ea typeface="Cambria Math" panose="02040503050406030204" pitchFamily="18" charset="0"/>
                                </a:rPr>
                              </m:ctrlPr>
                            </m:sSubSupPr>
                            <m:e>
                              <m:r>
                                <a:rPr lang="en-US" sz="2400" b="0" i="1" smtClean="0">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US" sz="2400" b="0" i="1" smtClean="0">
                                      <a:solidFill>
                                        <a:schemeClr val="bg2">
                                          <a:lumMod val="10000"/>
                                        </a:schemeClr>
                                      </a:solidFill>
                                      <a:latin typeface="Cambria Math" panose="02040503050406030204" pitchFamily="18" charset="0"/>
                                      <a:ea typeface="Cambria Math" panose="02040503050406030204" pitchFamily="18" charset="0"/>
                                    </a:rPr>
                                  </m:ctrlPr>
                                </m:sSubPr>
                                <m:e>
                                  <m:r>
                                    <a:rPr lang="en-US" sz="2400" b="0" i="1" smtClean="0">
                                      <a:solidFill>
                                        <a:schemeClr val="bg2">
                                          <a:lumMod val="10000"/>
                                        </a:schemeClr>
                                      </a:solidFill>
                                      <a:latin typeface="Cambria Math" panose="02040503050406030204" pitchFamily="18" charset="0"/>
                                      <a:ea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ea typeface="Cambria Math" panose="02040503050406030204" pitchFamily="18" charset="0"/>
                                    </a:rPr>
                                    <m:t>𝑡</m:t>
                                  </m:r>
                                </m:sub>
                              </m:sSub>
                            </m:sub>
                            <m:sup>
                              <m:r>
                                <a:rPr lang="en-US" sz="2400" b="0" i="1" smtClean="0">
                                  <a:solidFill>
                                    <a:schemeClr val="bg2">
                                      <a:lumMod val="10000"/>
                                    </a:schemeClr>
                                  </a:solidFill>
                                  <a:latin typeface="Cambria Math" panose="02040503050406030204" pitchFamily="18" charset="0"/>
                                  <a:ea typeface="Cambria Math" panose="02040503050406030204" pitchFamily="18" charset="0"/>
                                </a:rPr>
                                <m:t>2</m:t>
                              </m:r>
                            </m:sup>
                          </m:sSubSup>
                        </m:den>
                      </m:f>
                      <m:r>
                        <a:rPr lang="en-US" sz="2400" b="0" i="1" smtClean="0">
                          <a:solidFill>
                            <a:schemeClr val="bg2">
                              <a:lumMod val="10000"/>
                            </a:schemeClr>
                          </a:solidFill>
                          <a:latin typeface="Cambria Math" panose="02040503050406030204" pitchFamily="18" charset="0"/>
                        </a:rPr>
                        <m:t>+</m:t>
                      </m:r>
                      <m:f>
                        <m:fPr>
                          <m:ctrlPr>
                            <a:rPr lang="en-US" sz="2400" i="1">
                              <a:solidFill>
                                <a:schemeClr val="bg2">
                                  <a:lumMod val="10000"/>
                                </a:schemeClr>
                              </a:solidFill>
                              <a:latin typeface="Cambria Math" panose="02040503050406030204" pitchFamily="18" charset="0"/>
                            </a:rPr>
                          </m:ctrlPr>
                        </m:fPr>
                        <m:num>
                          <m:sSup>
                            <m:sSupPr>
                              <m:ctrlPr>
                                <a:rPr lang="en-US" sz="2400" i="1">
                                  <a:solidFill>
                                    <a:schemeClr val="bg2">
                                      <a:lumMod val="10000"/>
                                    </a:schemeClr>
                                  </a:solidFill>
                                  <a:latin typeface="Cambria Math" panose="02040503050406030204" pitchFamily="18" charset="0"/>
                                </a:rPr>
                              </m:ctrlPr>
                            </m:sSupPr>
                            <m:e>
                              <m:d>
                                <m:dPr>
                                  <m:ctrlPr>
                                    <a:rPr lang="en-US" sz="2400" i="1">
                                      <a:solidFill>
                                        <a:schemeClr val="bg2">
                                          <a:lumMod val="10000"/>
                                        </a:schemeClr>
                                      </a:solidFill>
                                      <a:latin typeface="Cambria Math" panose="02040503050406030204" pitchFamily="18" charset="0"/>
                                    </a:rPr>
                                  </m:ctrlPr>
                                </m:dPr>
                                <m:e>
                                  <m:sSub>
                                    <m:sSubPr>
                                      <m:ctrlPr>
                                        <a:rPr lang="en-US" sz="2400" i="1">
                                          <a:solidFill>
                                            <a:schemeClr val="bg2">
                                              <a:lumMod val="10000"/>
                                            </a:schemeClr>
                                          </a:solidFill>
                                          <a:latin typeface="Cambria Math" panose="02040503050406030204" pitchFamily="18" charset="0"/>
                                        </a:rPr>
                                      </m:ctrlPr>
                                    </m:sSubPr>
                                    <m:e>
                                      <m:r>
                                        <a:rPr lang="en-US" sz="2400" i="1">
                                          <a:solidFill>
                                            <a:schemeClr val="bg2">
                                              <a:lumMod val="10000"/>
                                            </a:schemeClr>
                                          </a:solidFill>
                                          <a:latin typeface="Cambria Math" panose="02040503050406030204" pitchFamily="18" charset="0"/>
                                        </a:rPr>
                                        <m:t>𝑚</m:t>
                                      </m:r>
                                    </m:e>
                                    <m:sub>
                                      <m:r>
                                        <a:rPr lang="en-US" sz="2400" i="1">
                                          <a:solidFill>
                                            <a:schemeClr val="bg2">
                                              <a:lumMod val="10000"/>
                                            </a:schemeClr>
                                          </a:solidFill>
                                          <a:latin typeface="Cambria Math" panose="02040503050406030204" pitchFamily="18" charset="0"/>
                                        </a:rPr>
                                        <m:t>𝑞𝑞</m:t>
                                      </m:r>
                                    </m:sub>
                                  </m:sSub>
                                  <m:r>
                                    <a:rPr lang="en-US" sz="2400" i="1">
                                      <a:solidFill>
                                        <a:schemeClr val="bg2">
                                          <a:lumMod val="10000"/>
                                        </a:schemeClr>
                                      </a:solidFill>
                                      <a:latin typeface="Cambria Math" panose="02040503050406030204" pitchFamily="18" charset="0"/>
                                    </a:rPr>
                                    <m:t>−</m:t>
                                  </m:r>
                                  <m:sSub>
                                    <m:sSubPr>
                                      <m:ctrlPr>
                                        <a:rPr lang="en-US" sz="2400" i="1">
                                          <a:solidFill>
                                            <a:schemeClr val="bg2">
                                              <a:lumMod val="10000"/>
                                            </a:schemeClr>
                                          </a:solidFill>
                                          <a:latin typeface="Cambria Math" panose="02040503050406030204" pitchFamily="18" charset="0"/>
                                        </a:rPr>
                                      </m:ctrlPr>
                                    </m:sSubPr>
                                    <m:e>
                                      <m:r>
                                        <a:rPr lang="en-US" sz="2400" i="1">
                                          <a:solidFill>
                                            <a:schemeClr val="bg2">
                                              <a:lumMod val="10000"/>
                                            </a:schemeClr>
                                          </a:solidFill>
                                          <a:latin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rPr>
                                        <m:t>𝑊</m:t>
                                      </m:r>
                                    </m:sub>
                                  </m:sSub>
                                </m:e>
                              </m:d>
                            </m:e>
                            <m:sup>
                              <m:r>
                                <a:rPr lang="en-US" sz="2400" i="1">
                                  <a:solidFill>
                                    <a:schemeClr val="bg2">
                                      <a:lumMod val="10000"/>
                                    </a:schemeClr>
                                  </a:solidFill>
                                  <a:latin typeface="Cambria Math" panose="02040503050406030204" pitchFamily="18" charset="0"/>
                                </a:rPr>
                                <m:t>2</m:t>
                              </m:r>
                            </m:sup>
                          </m:sSup>
                        </m:num>
                        <m:den>
                          <m:sSubSup>
                            <m:sSubSupPr>
                              <m:ctrlPr>
                                <a:rPr lang="en-US" sz="2400" i="1">
                                  <a:solidFill>
                                    <a:schemeClr val="bg2">
                                      <a:lumMod val="10000"/>
                                    </a:schemeClr>
                                  </a:solidFill>
                                  <a:latin typeface="Cambria Math" panose="02040503050406030204" pitchFamily="18" charset="0"/>
                                  <a:ea typeface="Cambria Math" panose="02040503050406030204" pitchFamily="18" charset="0"/>
                                </a:rPr>
                              </m:ctrlPr>
                            </m:sSubSupPr>
                            <m:e>
                              <m:r>
                                <a:rPr lang="en-US" sz="2400" i="1">
                                  <a:solidFill>
                                    <a:schemeClr val="bg2">
                                      <a:lumMod val="10000"/>
                                    </a:schemeClr>
                                  </a:solidFill>
                                  <a:latin typeface="Cambria Math" panose="02040503050406030204" pitchFamily="18" charset="0"/>
                                  <a:ea typeface="Cambria Math" panose="02040503050406030204" pitchFamily="18" charset="0"/>
                                </a:rPr>
                                <m:t>𝜎</m:t>
                              </m:r>
                            </m:e>
                            <m:sub>
                              <m:sSub>
                                <m:sSubPr>
                                  <m:ctrlPr>
                                    <a:rPr lang="en-US" sz="2400" i="1">
                                      <a:solidFill>
                                        <a:schemeClr val="bg2">
                                          <a:lumMod val="10000"/>
                                        </a:schemeClr>
                                      </a:solidFill>
                                      <a:latin typeface="Cambria Math" panose="02040503050406030204" pitchFamily="18" charset="0"/>
                                      <a:ea typeface="Cambria Math" panose="02040503050406030204" pitchFamily="18" charset="0"/>
                                    </a:rPr>
                                  </m:ctrlPr>
                                </m:sSubPr>
                                <m:e>
                                  <m:r>
                                    <a:rPr lang="en-US" sz="2400" i="1">
                                      <a:solidFill>
                                        <a:schemeClr val="bg2">
                                          <a:lumMod val="10000"/>
                                        </a:schemeClr>
                                      </a:solidFill>
                                      <a:latin typeface="Cambria Math" panose="02040503050406030204" pitchFamily="18" charset="0"/>
                                      <a:ea typeface="Cambria Math" panose="02040503050406030204" pitchFamily="18" charset="0"/>
                                    </a:rPr>
                                    <m:t>𝑚</m:t>
                                  </m:r>
                                </m:e>
                                <m:sub>
                                  <m:r>
                                    <a:rPr lang="en-US" sz="2400" b="0" i="1" smtClean="0">
                                      <a:solidFill>
                                        <a:schemeClr val="bg2">
                                          <a:lumMod val="10000"/>
                                        </a:schemeClr>
                                      </a:solidFill>
                                      <a:latin typeface="Cambria Math" panose="02040503050406030204" pitchFamily="18" charset="0"/>
                                      <a:ea typeface="Cambria Math" panose="02040503050406030204" pitchFamily="18" charset="0"/>
                                    </a:rPr>
                                    <m:t>𝑊</m:t>
                                  </m:r>
                                </m:sub>
                              </m:sSub>
                            </m:sub>
                            <m:sup>
                              <m:r>
                                <a:rPr lang="en-US" sz="2400" i="1">
                                  <a:solidFill>
                                    <a:schemeClr val="bg2">
                                      <a:lumMod val="10000"/>
                                    </a:schemeClr>
                                  </a:solidFill>
                                  <a:latin typeface="Cambria Math" panose="02040503050406030204" pitchFamily="18" charset="0"/>
                                  <a:ea typeface="Cambria Math" panose="02040503050406030204" pitchFamily="18" charset="0"/>
                                </a:rPr>
                                <m:t>2</m:t>
                              </m:r>
                            </m:sup>
                          </m:sSubSup>
                        </m:den>
                      </m:f>
                    </m:oMath>
                  </m:oMathPara>
                </a14:m>
                <a:endParaRPr lang="en-US" sz="2400" dirty="0">
                  <a:solidFill>
                    <a:schemeClr val="bg2">
                      <a:lumMod val="10000"/>
                    </a:schemeClr>
                  </a:solidFill>
                </a:endParaRPr>
              </a:p>
            </p:txBody>
          </p:sp>
        </mc:Choice>
        <mc:Fallback>
          <p:sp>
            <p:nvSpPr>
              <p:cNvPr id="7" name="TextBox 6">
                <a:extLst>
                  <a:ext uri="{FF2B5EF4-FFF2-40B4-BE49-F238E27FC236}">
                    <a16:creationId xmlns:a16="http://schemas.microsoft.com/office/drawing/2014/main" id="{5152E2A9-669F-3DF7-339D-5D4DF2A6AB34}"/>
                  </a:ext>
                </a:extLst>
              </p:cNvPr>
              <p:cNvSpPr txBox="1">
                <a:spLocks noRot="1" noChangeAspect="1" noMove="1" noResize="1" noEditPoints="1" noAdjustHandles="1" noChangeArrowheads="1" noChangeShapeType="1" noTextEdit="1"/>
              </p:cNvSpPr>
              <p:nvPr/>
            </p:nvSpPr>
            <p:spPr>
              <a:xfrm>
                <a:off x="2944472" y="3916218"/>
                <a:ext cx="4812792" cy="963918"/>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75049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8CBFC-12FD-F93F-F954-BE3DA016B167}"/>
              </a:ext>
            </a:extLst>
          </p:cNvPr>
          <p:cNvSpPr>
            <a:spLocks noGrp="1"/>
          </p:cNvSpPr>
          <p:nvPr>
            <p:ph type="title"/>
          </p:nvPr>
        </p:nvSpPr>
        <p:spPr/>
        <p:txBody>
          <a:bodyPr/>
          <a:lstStyle/>
          <a:p>
            <a:r>
              <a:rPr lang="en-US" dirty="0"/>
              <a:t>Initial Tests</a:t>
            </a:r>
          </a:p>
        </p:txBody>
      </p:sp>
      <p:sp>
        <p:nvSpPr>
          <p:cNvPr id="3" name="Content Placeholder 2">
            <a:extLst>
              <a:ext uri="{FF2B5EF4-FFF2-40B4-BE49-F238E27FC236}">
                <a16:creationId xmlns:a16="http://schemas.microsoft.com/office/drawing/2014/main" id="{E81C53C3-D1D3-712B-37BA-D3F8C1236AC4}"/>
              </a:ext>
            </a:extLst>
          </p:cNvPr>
          <p:cNvSpPr>
            <a:spLocks noGrp="1"/>
          </p:cNvSpPr>
          <p:nvPr>
            <p:ph idx="1"/>
          </p:nvPr>
        </p:nvSpPr>
        <p:spPr/>
        <p:txBody>
          <a:bodyPr/>
          <a:lstStyle/>
          <a:p>
            <a:r>
              <a:rPr lang="en-US" dirty="0"/>
              <a:t>Using simulated </a:t>
            </a:r>
            <a:r>
              <a:rPr lang="en-US" dirty="0" err="1"/>
              <a:t>tttt</a:t>
            </a:r>
            <a:r>
              <a:rPr lang="en-US" dirty="0"/>
              <a:t> data sample</a:t>
            </a:r>
          </a:p>
          <a:p>
            <a:pPr lvl="1"/>
            <a:r>
              <a:rPr lang="en-US" dirty="0"/>
              <a:t>Every event contains the decay of four top quarks</a:t>
            </a:r>
          </a:p>
          <a:p>
            <a:pPr lvl="1"/>
            <a:r>
              <a:rPr lang="en-US" dirty="0"/>
              <a:t>Data is from Monte Carlo – contains truth data</a:t>
            </a:r>
          </a:p>
          <a:p>
            <a:pPr lvl="3"/>
            <a:r>
              <a:rPr lang="en-US" dirty="0"/>
              <a:t> Kinematics of original particles, decay information, etc.</a:t>
            </a:r>
          </a:p>
          <a:p>
            <a:r>
              <a:rPr lang="en-US" dirty="0"/>
              <a:t>Goals</a:t>
            </a:r>
          </a:p>
          <a:p>
            <a:pPr lvl="1"/>
            <a:r>
              <a:rPr lang="en-US" dirty="0"/>
              <a:t>Determine whether chi-squared method works</a:t>
            </a:r>
          </a:p>
          <a:p>
            <a:pPr lvl="1"/>
            <a:r>
              <a:rPr lang="en-US" dirty="0"/>
              <a:t>Determine accuracy and efficiency </a:t>
            </a:r>
          </a:p>
        </p:txBody>
      </p:sp>
      <p:sp>
        <p:nvSpPr>
          <p:cNvPr id="4" name="Slide Number Placeholder 3">
            <a:extLst>
              <a:ext uri="{FF2B5EF4-FFF2-40B4-BE49-F238E27FC236}">
                <a16:creationId xmlns:a16="http://schemas.microsoft.com/office/drawing/2014/main" id="{B17DF041-D9D8-72D8-AE72-0F0182413739}"/>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6</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6C8A7F05-A3FD-34C7-070A-DCCAB153D492}"/>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spTree>
    <p:extLst>
      <p:ext uri="{BB962C8B-B14F-4D97-AF65-F5344CB8AC3E}">
        <p14:creationId xmlns:p14="http://schemas.microsoft.com/office/powerpoint/2010/main" val="3478898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D37BC-277C-B158-8327-32281D071B29}"/>
              </a:ext>
            </a:extLst>
          </p:cNvPr>
          <p:cNvSpPr>
            <a:spLocks noGrp="1"/>
          </p:cNvSpPr>
          <p:nvPr>
            <p:ph type="title"/>
          </p:nvPr>
        </p:nvSpPr>
        <p:spPr/>
        <p:txBody>
          <a:bodyPr>
            <a:normAutofit/>
          </a:bodyPr>
          <a:lstStyle/>
          <a:p>
            <a:r>
              <a:rPr lang="en-US" sz="3600" dirty="0"/>
              <a:t>Determining Known Masses of t and W</a:t>
            </a:r>
          </a:p>
        </p:txBody>
      </p:sp>
      <p:sp>
        <p:nvSpPr>
          <p:cNvPr id="4" name="Slide Number Placeholder 3">
            <a:extLst>
              <a:ext uri="{FF2B5EF4-FFF2-40B4-BE49-F238E27FC236}">
                <a16:creationId xmlns:a16="http://schemas.microsoft.com/office/drawing/2014/main" id="{165F79CE-01B2-CA2E-4F82-460B9B307763}"/>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7</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18E3DF31-0197-8965-3D97-FD9AEE0091F0}"/>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67065A40-8DC2-37DC-0163-F90D92E3FD4F}"/>
              </a:ext>
            </a:extLst>
          </p:cNvPr>
          <p:cNvPicPr>
            <a:picLocks noChangeAspect="1"/>
          </p:cNvPicPr>
          <p:nvPr/>
        </p:nvPicPr>
        <p:blipFill>
          <a:blip r:embed="rId2"/>
          <a:stretch>
            <a:fillRect/>
          </a:stretch>
        </p:blipFill>
        <p:spPr>
          <a:xfrm>
            <a:off x="399629" y="1544128"/>
            <a:ext cx="5657868" cy="3692105"/>
          </a:xfrm>
          <a:prstGeom prst="rect">
            <a:avLst/>
          </a:prstGeom>
        </p:spPr>
      </p:pic>
      <p:pic>
        <p:nvPicPr>
          <p:cNvPr id="9" name="Picture 8">
            <a:extLst>
              <a:ext uri="{FF2B5EF4-FFF2-40B4-BE49-F238E27FC236}">
                <a16:creationId xmlns:a16="http://schemas.microsoft.com/office/drawing/2014/main" id="{786DDCA3-DBF7-82E2-158D-4E144769B2F9}"/>
              </a:ext>
            </a:extLst>
          </p:cNvPr>
          <p:cNvPicPr>
            <a:picLocks noChangeAspect="1"/>
          </p:cNvPicPr>
          <p:nvPr/>
        </p:nvPicPr>
        <p:blipFill>
          <a:blip r:embed="rId3"/>
          <a:stretch>
            <a:fillRect/>
          </a:stretch>
        </p:blipFill>
        <p:spPr>
          <a:xfrm>
            <a:off x="6134502" y="1544128"/>
            <a:ext cx="5805065" cy="3788161"/>
          </a:xfrm>
          <a:prstGeom prst="rect">
            <a:avLst/>
          </a:prstGeom>
        </p:spPr>
      </p:pic>
      <p:sp>
        <p:nvSpPr>
          <p:cNvPr id="6" name="TextBox 5">
            <a:extLst>
              <a:ext uri="{FF2B5EF4-FFF2-40B4-BE49-F238E27FC236}">
                <a16:creationId xmlns:a16="http://schemas.microsoft.com/office/drawing/2014/main" id="{72A194B2-1B3F-BEF0-51E4-8CC08E5B37C9}"/>
              </a:ext>
            </a:extLst>
          </p:cNvPr>
          <p:cNvSpPr txBox="1"/>
          <p:nvPr/>
        </p:nvSpPr>
        <p:spPr>
          <a:xfrm>
            <a:off x="609600" y="5332289"/>
            <a:ext cx="7616188" cy="646331"/>
          </a:xfrm>
          <a:prstGeom prst="rect">
            <a:avLst/>
          </a:prstGeom>
          <a:noFill/>
        </p:spPr>
        <p:txBody>
          <a:bodyPr wrap="none" rtlCol="0">
            <a:spAutoFit/>
          </a:bodyPr>
          <a:lstStyle/>
          <a:p>
            <a:pPr marL="285750" indent="-285750">
              <a:buFont typeface="Arial" panose="020B0604020202020204" pitchFamily="34" charset="0"/>
              <a:buChar char="•"/>
            </a:pPr>
            <a:r>
              <a:rPr lang="en-US" dirty="0"/>
              <a:t>Mass distributions of all hadronic top quarks and W bosons in sample </a:t>
            </a:r>
          </a:p>
          <a:p>
            <a:pPr marL="285750" indent="-285750">
              <a:buFont typeface="Arial" panose="020B0604020202020204" pitchFamily="34" charset="0"/>
              <a:buChar char="•"/>
            </a:pPr>
            <a:r>
              <a:rPr lang="en-US" dirty="0"/>
              <a:t>Means and standard deviations used to calculate chi-squared</a:t>
            </a:r>
          </a:p>
        </p:txBody>
      </p:sp>
    </p:spTree>
    <p:extLst>
      <p:ext uri="{BB962C8B-B14F-4D97-AF65-F5344CB8AC3E}">
        <p14:creationId xmlns:p14="http://schemas.microsoft.com/office/powerpoint/2010/main" val="3504608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1BFBF-2CF7-74C4-D8D6-CE2586F2F919}"/>
              </a:ext>
            </a:extLst>
          </p:cNvPr>
          <p:cNvSpPr>
            <a:spLocks noGrp="1"/>
          </p:cNvSpPr>
          <p:nvPr>
            <p:ph type="title"/>
          </p:nvPr>
        </p:nvSpPr>
        <p:spPr/>
        <p:txBody>
          <a:bodyPr>
            <a:normAutofit/>
          </a:bodyPr>
          <a:lstStyle/>
          <a:p>
            <a:r>
              <a:rPr lang="en-US" sz="4000" dirty="0"/>
              <a:t>What is a good chi-squared?</a:t>
            </a:r>
          </a:p>
        </p:txBody>
      </p:sp>
      <p:sp>
        <p:nvSpPr>
          <p:cNvPr id="4" name="Slide Number Placeholder 3">
            <a:extLst>
              <a:ext uri="{FF2B5EF4-FFF2-40B4-BE49-F238E27FC236}">
                <a16:creationId xmlns:a16="http://schemas.microsoft.com/office/drawing/2014/main" id="{29FAC806-30EA-94EB-C805-4DAB4B5A5075}"/>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8</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122DD100-6AD8-F2DA-6F98-7C4575811AFA}"/>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9" name="Picture 8">
            <a:extLst>
              <a:ext uri="{FF2B5EF4-FFF2-40B4-BE49-F238E27FC236}">
                <a16:creationId xmlns:a16="http://schemas.microsoft.com/office/drawing/2014/main" id="{0A499252-6214-AA6B-3C9B-0DFAA242F41D}"/>
              </a:ext>
            </a:extLst>
          </p:cNvPr>
          <p:cNvPicPr>
            <a:picLocks noChangeAspect="1"/>
          </p:cNvPicPr>
          <p:nvPr/>
        </p:nvPicPr>
        <p:blipFill>
          <a:blip r:embed="rId2"/>
          <a:stretch>
            <a:fillRect/>
          </a:stretch>
        </p:blipFill>
        <p:spPr>
          <a:xfrm>
            <a:off x="306133" y="1267150"/>
            <a:ext cx="6865526" cy="4480176"/>
          </a:xfrm>
          <a:prstGeom prst="rect">
            <a:avLst/>
          </a:prstGeom>
        </p:spPr>
      </p:pic>
      <p:pic>
        <p:nvPicPr>
          <p:cNvPr id="13" name="Picture 12">
            <a:extLst>
              <a:ext uri="{FF2B5EF4-FFF2-40B4-BE49-F238E27FC236}">
                <a16:creationId xmlns:a16="http://schemas.microsoft.com/office/drawing/2014/main" id="{BE2DA3D4-0561-A1A6-AB6D-3119A71DE0CF}"/>
              </a:ext>
            </a:extLst>
          </p:cNvPr>
          <p:cNvPicPr>
            <a:picLocks noChangeAspect="1"/>
          </p:cNvPicPr>
          <p:nvPr/>
        </p:nvPicPr>
        <p:blipFill>
          <a:blip r:embed="rId3"/>
          <a:stretch>
            <a:fillRect/>
          </a:stretch>
        </p:blipFill>
        <p:spPr>
          <a:xfrm>
            <a:off x="7171659" y="1591318"/>
            <a:ext cx="4828261" cy="383286"/>
          </a:xfrm>
          <a:prstGeom prst="rect">
            <a:avLst/>
          </a:prstGeom>
        </p:spPr>
      </p:pic>
      <p:sp>
        <p:nvSpPr>
          <p:cNvPr id="3" name="TextBox 2">
            <a:extLst>
              <a:ext uri="{FF2B5EF4-FFF2-40B4-BE49-F238E27FC236}">
                <a16:creationId xmlns:a16="http://schemas.microsoft.com/office/drawing/2014/main" id="{F05C3CF0-7C0F-203A-E2C9-A21B6C840C65}"/>
              </a:ext>
            </a:extLst>
          </p:cNvPr>
          <p:cNvSpPr txBox="1"/>
          <p:nvPr/>
        </p:nvSpPr>
        <p:spPr>
          <a:xfrm>
            <a:off x="7004649" y="2622430"/>
            <a:ext cx="475315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Comparing mass distributions of known top quarks and W bosons to their means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Sanity check</a:t>
            </a:r>
          </a:p>
          <a:p>
            <a:pPr marL="285750" indent="-285750">
              <a:buFont typeface="Arial" panose="020B0604020202020204" pitchFamily="34" charset="0"/>
              <a:buChar char="•"/>
            </a:pPr>
            <a:r>
              <a:rPr lang="en-US" dirty="0"/>
              <a:t>Most top quark decay products (jets) should have chi-squared &lt; 10</a:t>
            </a:r>
          </a:p>
        </p:txBody>
      </p:sp>
    </p:spTree>
    <p:extLst>
      <p:ext uri="{BB962C8B-B14F-4D97-AF65-F5344CB8AC3E}">
        <p14:creationId xmlns:p14="http://schemas.microsoft.com/office/powerpoint/2010/main" val="1046599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AF9C1-5194-D8DF-B745-D8C8CA8CEFF2}"/>
              </a:ext>
            </a:extLst>
          </p:cNvPr>
          <p:cNvSpPr>
            <a:spLocks noGrp="1"/>
          </p:cNvSpPr>
          <p:nvPr>
            <p:ph type="title"/>
          </p:nvPr>
        </p:nvSpPr>
        <p:spPr>
          <a:xfrm>
            <a:off x="600613" y="165761"/>
            <a:ext cx="10969139" cy="940443"/>
          </a:xfrm>
        </p:spPr>
        <p:txBody>
          <a:bodyPr>
            <a:normAutofit fontScale="90000"/>
          </a:bodyPr>
          <a:lstStyle/>
          <a:p>
            <a:r>
              <a:rPr lang="en-US" sz="3200" dirty="0"/>
              <a:t>Finding all combinations of jets that might be from a top quark</a:t>
            </a:r>
          </a:p>
        </p:txBody>
      </p:sp>
      <p:sp>
        <p:nvSpPr>
          <p:cNvPr id="4" name="Slide Number Placeholder 3">
            <a:extLst>
              <a:ext uri="{FF2B5EF4-FFF2-40B4-BE49-F238E27FC236}">
                <a16:creationId xmlns:a16="http://schemas.microsoft.com/office/drawing/2014/main" id="{1CAEF52F-089D-5C64-30A0-07271867D2AB}"/>
              </a:ext>
            </a:extLst>
          </p:cNvPr>
          <p:cNvSpPr>
            <a:spLocks noGrp="1"/>
          </p:cNvSpPr>
          <p:nvPr>
            <p:ph type="sldNum" sz="quarter" idx="4"/>
          </p:nvPr>
        </p:nvSpPr>
        <p:spPr/>
        <p:txBody>
          <a:bodyPr/>
          <a:lstStyle/>
          <a:p>
            <a:fld id="{7FE84A20-3561-481C-B08E-8C16483B05C2}" type="slidenum">
              <a:rPr lang="en-GB" smtClean="0">
                <a:solidFill>
                  <a:srgbClr val="0055A0">
                    <a:tint val="75000"/>
                  </a:srgbClr>
                </a:solidFill>
              </a:rPr>
              <a:pPr/>
              <a:t>9</a:t>
            </a:fld>
            <a:endParaRPr lang="en-GB">
              <a:solidFill>
                <a:srgbClr val="0055A0">
                  <a:tint val="75000"/>
                </a:srgbClr>
              </a:solidFill>
            </a:endParaRPr>
          </a:p>
        </p:txBody>
      </p:sp>
      <p:sp>
        <p:nvSpPr>
          <p:cNvPr id="5" name="Footer Placeholder 4">
            <a:extLst>
              <a:ext uri="{FF2B5EF4-FFF2-40B4-BE49-F238E27FC236}">
                <a16:creationId xmlns:a16="http://schemas.microsoft.com/office/drawing/2014/main" id="{8A98513C-463E-E769-2674-DA8A586F96A4}"/>
              </a:ext>
            </a:extLst>
          </p:cNvPr>
          <p:cNvSpPr>
            <a:spLocks noGrp="1"/>
          </p:cNvSpPr>
          <p:nvPr>
            <p:ph type="ftr" sz="quarter" idx="3"/>
          </p:nvPr>
        </p:nvSpPr>
        <p:spPr/>
        <p:txBody>
          <a:bodyPr/>
          <a:lstStyle/>
          <a:p>
            <a:r>
              <a:rPr lang="en-GB">
                <a:solidFill>
                  <a:srgbClr val="0055A0">
                    <a:tint val="75000"/>
                  </a:srgbClr>
                </a:solidFill>
              </a:rPr>
              <a:t>D. Reiter</a:t>
            </a:r>
            <a:endParaRPr lang="en-GB" dirty="0">
              <a:solidFill>
                <a:srgbClr val="0055A0">
                  <a:tint val="75000"/>
                </a:srgbClr>
              </a:solidFill>
            </a:endParaRPr>
          </a:p>
        </p:txBody>
      </p:sp>
      <p:pic>
        <p:nvPicPr>
          <p:cNvPr id="7" name="Picture 6">
            <a:extLst>
              <a:ext uri="{FF2B5EF4-FFF2-40B4-BE49-F238E27FC236}">
                <a16:creationId xmlns:a16="http://schemas.microsoft.com/office/drawing/2014/main" id="{4C0F1F4A-3608-C9FA-B0A8-5F5CBB4F9E30}"/>
              </a:ext>
            </a:extLst>
          </p:cNvPr>
          <p:cNvPicPr>
            <a:picLocks noChangeAspect="1"/>
          </p:cNvPicPr>
          <p:nvPr/>
        </p:nvPicPr>
        <p:blipFill>
          <a:blip r:embed="rId2"/>
          <a:stretch>
            <a:fillRect/>
          </a:stretch>
        </p:blipFill>
        <p:spPr>
          <a:xfrm>
            <a:off x="609600" y="1042598"/>
            <a:ext cx="7664844" cy="4330923"/>
          </a:xfrm>
          <a:prstGeom prst="rect">
            <a:avLst/>
          </a:prstGeom>
        </p:spPr>
      </p:pic>
      <p:pic>
        <p:nvPicPr>
          <p:cNvPr id="16" name="Picture 15">
            <a:extLst>
              <a:ext uri="{FF2B5EF4-FFF2-40B4-BE49-F238E27FC236}">
                <a16:creationId xmlns:a16="http://schemas.microsoft.com/office/drawing/2014/main" id="{69BF89D6-8CCF-4956-777D-21DC55264088}"/>
              </a:ext>
            </a:extLst>
          </p:cNvPr>
          <p:cNvPicPr>
            <a:picLocks noChangeAspect="1"/>
          </p:cNvPicPr>
          <p:nvPr/>
        </p:nvPicPr>
        <p:blipFill>
          <a:blip r:embed="rId3"/>
          <a:stretch>
            <a:fillRect/>
          </a:stretch>
        </p:blipFill>
        <p:spPr>
          <a:xfrm>
            <a:off x="8655488" y="3150222"/>
            <a:ext cx="1420968" cy="1162110"/>
          </a:xfrm>
          <a:prstGeom prst="rect">
            <a:avLst/>
          </a:prstGeom>
        </p:spPr>
      </p:pic>
      <p:pic>
        <p:nvPicPr>
          <p:cNvPr id="17" name="Picture 16">
            <a:extLst>
              <a:ext uri="{FF2B5EF4-FFF2-40B4-BE49-F238E27FC236}">
                <a16:creationId xmlns:a16="http://schemas.microsoft.com/office/drawing/2014/main" id="{498813FE-090A-0CF9-170B-C3120E679407}"/>
              </a:ext>
            </a:extLst>
          </p:cNvPr>
          <p:cNvPicPr>
            <a:picLocks noChangeAspect="1"/>
          </p:cNvPicPr>
          <p:nvPr/>
        </p:nvPicPr>
        <p:blipFill>
          <a:blip r:embed="rId4"/>
          <a:stretch>
            <a:fillRect/>
          </a:stretch>
        </p:blipFill>
        <p:spPr>
          <a:xfrm>
            <a:off x="10457501" y="3591177"/>
            <a:ext cx="1581231" cy="1162110"/>
          </a:xfrm>
          <a:prstGeom prst="rect">
            <a:avLst/>
          </a:prstGeom>
        </p:spPr>
      </p:pic>
      <p:pic>
        <p:nvPicPr>
          <p:cNvPr id="18" name="Picture 17">
            <a:extLst>
              <a:ext uri="{FF2B5EF4-FFF2-40B4-BE49-F238E27FC236}">
                <a16:creationId xmlns:a16="http://schemas.microsoft.com/office/drawing/2014/main" id="{3F980690-9209-B801-1311-7B38C7F0A939}"/>
              </a:ext>
            </a:extLst>
          </p:cNvPr>
          <p:cNvPicPr>
            <a:picLocks noChangeAspect="1"/>
          </p:cNvPicPr>
          <p:nvPr/>
        </p:nvPicPr>
        <p:blipFill>
          <a:blip r:embed="rId4"/>
          <a:stretch>
            <a:fillRect/>
          </a:stretch>
        </p:blipFill>
        <p:spPr>
          <a:xfrm>
            <a:off x="9189910" y="4757202"/>
            <a:ext cx="1581231" cy="1162110"/>
          </a:xfrm>
          <a:prstGeom prst="rect">
            <a:avLst/>
          </a:prstGeom>
        </p:spPr>
      </p:pic>
      <p:sp>
        <p:nvSpPr>
          <p:cNvPr id="3" name="TextBox 2">
            <a:extLst>
              <a:ext uri="{FF2B5EF4-FFF2-40B4-BE49-F238E27FC236}">
                <a16:creationId xmlns:a16="http://schemas.microsoft.com/office/drawing/2014/main" id="{92042718-9512-022D-CFD0-F188260655A5}"/>
              </a:ext>
            </a:extLst>
          </p:cNvPr>
          <p:cNvSpPr txBox="1"/>
          <p:nvPr/>
        </p:nvSpPr>
        <p:spPr>
          <a:xfrm>
            <a:off x="600613" y="5458785"/>
            <a:ext cx="7571303" cy="646331"/>
          </a:xfrm>
          <a:prstGeom prst="rect">
            <a:avLst/>
          </a:prstGeom>
          <a:noFill/>
        </p:spPr>
        <p:txBody>
          <a:bodyPr wrap="none" rtlCol="0">
            <a:spAutoFit/>
          </a:bodyPr>
          <a:lstStyle/>
          <a:p>
            <a:r>
              <a:rPr lang="en-US" dirty="0"/>
              <a:t>Example: if b-jet indices are 0, 2 and other jet indices are 1, 3 </a:t>
            </a:r>
            <a:br>
              <a:rPr lang="en-US" dirty="0"/>
            </a:br>
            <a:r>
              <a:rPr lang="en-US" dirty="0"/>
              <a:t>then this returns [ (0, 1, 2), (0, 1, 3), (0, 2, 3), (2, 0, 1), (2, 0, 3), (2, 1, 3) ]</a:t>
            </a:r>
          </a:p>
        </p:txBody>
      </p:sp>
      <p:pic>
        <p:nvPicPr>
          <p:cNvPr id="6" name="Picture 5">
            <a:extLst>
              <a:ext uri="{FF2B5EF4-FFF2-40B4-BE49-F238E27FC236}">
                <a16:creationId xmlns:a16="http://schemas.microsoft.com/office/drawing/2014/main" id="{C5991F40-6F29-AE3F-8CB1-6F25ED9481E0}"/>
              </a:ext>
            </a:extLst>
          </p:cNvPr>
          <p:cNvPicPr>
            <a:picLocks noChangeAspect="1"/>
          </p:cNvPicPr>
          <p:nvPr/>
        </p:nvPicPr>
        <p:blipFill>
          <a:blip r:embed="rId5"/>
          <a:stretch>
            <a:fillRect/>
          </a:stretch>
        </p:blipFill>
        <p:spPr>
          <a:xfrm>
            <a:off x="8502336" y="947426"/>
            <a:ext cx="3148240" cy="1900988"/>
          </a:xfrm>
          <a:prstGeom prst="rect">
            <a:avLst/>
          </a:prstGeom>
        </p:spPr>
      </p:pic>
      <p:cxnSp>
        <p:nvCxnSpPr>
          <p:cNvPr id="8" name="Straight Arrow Connector 7">
            <a:extLst>
              <a:ext uri="{FF2B5EF4-FFF2-40B4-BE49-F238E27FC236}">
                <a16:creationId xmlns:a16="http://schemas.microsoft.com/office/drawing/2014/main" id="{1E592BAA-2831-E8C3-E775-B099FC3327C1}"/>
              </a:ext>
            </a:extLst>
          </p:cNvPr>
          <p:cNvCxnSpPr>
            <a:cxnSpLocks/>
          </p:cNvCxnSpPr>
          <p:nvPr/>
        </p:nvCxnSpPr>
        <p:spPr>
          <a:xfrm flipV="1">
            <a:off x="9543393" y="2336779"/>
            <a:ext cx="437132" cy="81344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E6EF40D7-15A9-A926-B6A9-230CB779B1AE}"/>
              </a:ext>
            </a:extLst>
          </p:cNvPr>
          <p:cNvCxnSpPr>
            <a:cxnSpLocks/>
          </p:cNvCxnSpPr>
          <p:nvPr/>
        </p:nvCxnSpPr>
        <p:spPr>
          <a:xfrm flipV="1">
            <a:off x="9980525" y="1653876"/>
            <a:ext cx="697985" cy="3413747"/>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365C5C58-3F7C-019F-3EC8-47FFC876BEC3}"/>
              </a:ext>
            </a:extLst>
          </p:cNvPr>
          <p:cNvCxnSpPr>
            <a:cxnSpLocks/>
          </p:cNvCxnSpPr>
          <p:nvPr/>
        </p:nvCxnSpPr>
        <p:spPr>
          <a:xfrm flipH="1" flipV="1">
            <a:off x="10913835" y="2144110"/>
            <a:ext cx="437351" cy="1912557"/>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1214394"/>
      </p:ext>
    </p:extLst>
  </p:cSld>
  <p:clrMapOvr>
    <a:masterClrMapping/>
  </p:clrMapOvr>
</p:sld>
</file>

<file path=ppt/theme/theme1.xml><?xml version="1.0" encoding="utf-8"?>
<a:theme xmlns:a="http://schemas.openxmlformats.org/drawingml/2006/main" name="CERN ATLAS">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ERN" id="{7325B78C-61B3-472B-AF65-41737C4BEAFC}" vid="{68D69084-9033-4C9D-AC96-C1D8BE4BCC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8BDE51BBBD88240958B30FBFE4FF3B2" ma:contentTypeVersion="13" ma:contentTypeDescription="Create a new document." ma:contentTypeScope="" ma:versionID="d46a11629b5c8ba2b0b4cc88e58d3a0d">
  <xsd:schema xmlns:xsd="http://www.w3.org/2001/XMLSchema" xmlns:xs="http://www.w3.org/2001/XMLSchema" xmlns:p="http://schemas.microsoft.com/office/2006/metadata/properties" xmlns:ns3="29350fd9-4153-4ef4-9291-5bc4100f7f88" targetNamespace="http://schemas.microsoft.com/office/2006/metadata/properties" ma:root="true" ma:fieldsID="a1fc9492ac88d680a756db73f66aa897" ns3:_="">
    <xsd:import namespace="29350fd9-4153-4ef4-9291-5bc4100f7f8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ObjectDetectorVersions" minOccurs="0"/>
                <xsd:element ref="ns3:MediaServiceSystemTags" minOccurs="0"/>
                <xsd:element ref="ns3:MediaLengthInSecond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350fd9-4153-4ef4-9291-5bc4100f7f8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ystemTags" ma:index="18" nillable="true" ma:displayName="MediaServiceSystemTags" ma:hidden="true" ma:internalName="MediaServiceSystemTags" ma:readOnly="true">
      <xsd:simpleType>
        <xsd:restriction base="dms:Note"/>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0BC28AD-C27B-40D2-948F-AA11B9CC84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350fd9-4153-4ef4-9291-5bc4100f7f8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0C551FF-AFC8-4D1E-8DC0-5873DDCE0454}">
  <ds:schemaRefs>
    <ds:schemaRef ds:uri="http://schemas.microsoft.com/sharepoint/v3/contenttype/forms"/>
  </ds:schemaRefs>
</ds:datastoreItem>
</file>

<file path=customXml/itemProps3.xml><?xml version="1.0" encoding="utf-8"?>
<ds:datastoreItem xmlns:ds="http://schemas.openxmlformats.org/officeDocument/2006/customXml" ds:itemID="{AF3CD21D-23CF-4D7C-B71C-0A5BB9F858D4}">
  <ds:schemaRefs>
    <ds:schemaRef ds:uri="http://www.w3.org/XML/1998/namespace"/>
    <ds:schemaRef ds:uri="http://schemas.openxmlformats.org/package/2006/metadata/core-properties"/>
    <ds:schemaRef ds:uri="29350fd9-4153-4ef4-9291-5bc4100f7f88"/>
    <ds:schemaRef ds:uri="http://schemas.microsoft.com/office/infopath/2007/PartnerControls"/>
    <ds:schemaRef ds:uri="http://purl.org/dc/dcmitype/"/>
    <ds:schemaRef ds:uri="http://schemas.microsoft.com/office/2006/metadata/properties"/>
    <ds:schemaRef ds:uri="http://schemas.microsoft.com/office/2006/documentManagement/typ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2831</TotalTime>
  <Words>1447</Words>
  <Application>Microsoft Office PowerPoint</Application>
  <PresentationFormat>Widescreen</PresentationFormat>
  <Paragraphs>275</Paragraphs>
  <Slides>39</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Aptos</vt:lpstr>
      <vt:lpstr>Arial</vt:lpstr>
      <vt:lpstr>Arial</vt:lpstr>
      <vt:lpstr>Cambria Math</vt:lpstr>
      <vt:lpstr>Optima</vt:lpstr>
      <vt:lpstr>CERN ATLAS</vt:lpstr>
      <vt:lpstr>Project Report 6 Investigating Four-Top Production with ATLAS</vt:lpstr>
      <vt:lpstr>Status Update</vt:lpstr>
      <vt:lpstr>Recap: Top Quark Reconstruction in tttt</vt:lpstr>
      <vt:lpstr>Recap: Top Quark Reconstruction in tttt</vt:lpstr>
      <vt:lpstr>Hadronic Top Reconstruction</vt:lpstr>
      <vt:lpstr>Initial Tests</vt:lpstr>
      <vt:lpstr>Determining Known Masses of t and W</vt:lpstr>
      <vt:lpstr>What is a good chi-squared?</vt:lpstr>
      <vt:lpstr>Finding all combinations of jets that might be from a top quark</vt:lpstr>
      <vt:lpstr>Calculating chi-squared of jet systems</vt:lpstr>
      <vt:lpstr>Calculating the mass of all jet system combinations</vt:lpstr>
      <vt:lpstr>Selecting jet permutations with low chi-squared</vt:lpstr>
      <vt:lpstr>There are at most 2 hadronic tops per event…</vt:lpstr>
      <vt:lpstr>Combinatorial explosion</vt:lpstr>
      <vt:lpstr>What if we select only the two lowest scoring combinations?</vt:lpstr>
      <vt:lpstr>Next Steps</vt:lpstr>
      <vt:lpstr>Questions?</vt:lpstr>
      <vt:lpstr>Backup Slides</vt:lpstr>
      <vt:lpstr>Past Observation of 4 Tops</vt:lpstr>
      <vt:lpstr>Example: tt ̅ Production</vt:lpstr>
      <vt:lpstr>B-Jet Tagging vs Leptons</vt:lpstr>
      <vt:lpstr>Four Tops</vt:lpstr>
      <vt:lpstr>PowerPoint Presentation</vt:lpstr>
      <vt:lpstr>Branching ratios</vt:lpstr>
      <vt:lpstr>Backgrounds</vt:lpstr>
      <vt:lpstr>Example of 3L Channel Signal</vt:lpstr>
      <vt:lpstr>Example of 3L Background</vt:lpstr>
      <vt:lpstr>N-tuple Production</vt:lpstr>
      <vt:lpstr>Recap: Analysis Framework</vt:lpstr>
      <vt:lpstr>ATLAS Detector</vt:lpstr>
      <vt:lpstr>Recap: Top Quark Reconstruction</vt:lpstr>
      <vt:lpstr>Recap: Top Quark Decay</vt:lpstr>
      <vt:lpstr>Recap: Four Tops</vt:lpstr>
      <vt:lpstr>“Set Assignment Problem”</vt:lpstr>
      <vt:lpstr>What are our final states?</vt:lpstr>
      <vt:lpstr>What are our backgrounds?</vt:lpstr>
      <vt:lpstr>Hadronic Top Reconstruction, cont.</vt:lpstr>
      <vt:lpstr>Leptonic Top Reconstruction</vt:lpstr>
      <vt:lpstr>Leptonic Top Reconstruction, cont.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Dean Reiter</dc:creator>
  <cp:lastModifiedBy>Dean Reiter</cp:lastModifiedBy>
  <cp:revision>65</cp:revision>
  <dcterms:created xsi:type="dcterms:W3CDTF">2024-02-15T14:09:59Z</dcterms:created>
  <dcterms:modified xsi:type="dcterms:W3CDTF">2024-05-07T14:29:48Z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0x010100B8BDE51BBBD88240958B30FBFE4FF3B2</vt:lpwstr>
  </property>
</Properties>
</file>