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9144000"/>
  <p:notesSz cx="6858000" cy="9144000"/>
  <p:embeddedFontLst>
    <p:embeddedFont>
      <p:font typeface="Belleza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1" roundtripDataSignature="AMtx7mhALnZAQ7K2uLf40PamP/pJaSJf7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elleza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cy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" name="Google Shape;80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dbd1cfbbe5_0_2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g2dbd1cfbbe5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g2dbd1cfbbe5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dbd1cfbbe5_0_4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2dbd1cfbbe5_0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4" name="Google Shape;214;g2dbd1cfbbe5_0_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db82eb46ec_0_2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db82eb46ec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2db82eb46ec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d04bb5cbbe_0_10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g2d04bb5cbbe_0_1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5" name="Google Shape;235;g2d04bb5cbbe_0_10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d04bb5cbbe_0_1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g2d04bb5cbbe_0_1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2" name="Google Shape;252;g2d04bb5cbbe_0_1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d0e10fec29_0_3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g2d0e10fec29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3" name="Google Shape;263;g2d0e10fec29_0_3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c66e51e6cc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g2c66e51e6cc_0_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dbd1cfbbe5_0_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g2dbd1cfbbe5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g2dbd1cfbbe5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d04bb5cbbe_0_2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g2d04bb5cbbe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" name="Google Shape;113;g2d04bb5cbbe_0_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db82eb46ec_0_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db82eb46ec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2db82eb46ec_0_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db82eb46ec_0_2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db82eb46ec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2db82eb46ec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cc91d6426e_0_5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g2cc91d6426e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g2cc91d6426e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d04bb5cbbe_0_9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2d04bb5cbbe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g2d04bb5cbbe_0_9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d04bb5cbbe_0_7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g2d04bb5cbbe_0_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" name="Google Shape;185;g2d04bb5cbbe_0_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5"/>
          <p:cNvSpPr txBox="1"/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5"/>
          <p:cNvSpPr txBox="1"/>
          <p:nvPr>
            <p:ph idx="1" type="body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4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44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4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5"/>
          <p:cNvSpPr txBox="1"/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5"/>
          <p:cNvSpPr txBox="1"/>
          <p:nvPr>
            <p:ph idx="1" type="body"/>
          </p:nvPr>
        </p:nvSpPr>
        <p:spPr>
          <a:xfrm>
            <a:off x="457200" y="214424"/>
            <a:ext cx="274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45"/>
          <p:cNvSpPr txBox="1"/>
          <p:nvPr>
            <p:ph idx="2" type="body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indent="-36576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2pPr>
            <a:lvl3pPr indent="-347344" lvl="2" marL="13716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870"/>
              <a:buChar char="•"/>
              <a:defRPr sz="2200"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45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5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5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6"/>
          <p:cNvSpPr txBox="1"/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6"/>
          <p:cNvSpPr/>
          <p:nvPr>
            <p:ph idx="2" type="pic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71" name="Google Shape;71;p46"/>
          <p:cNvSpPr txBox="1"/>
          <p:nvPr>
            <p:ph idx="1" type="body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46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6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6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7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77" name="Google Shape;77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266393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6"/>
          <p:cNvSpPr txBox="1"/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6"/>
          <p:cNvSpPr txBox="1"/>
          <p:nvPr>
            <p:ph idx="1" type="body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indent="-331469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6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6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6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7"/>
          <p:cNvSpPr txBox="1"/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7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7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7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30" name="Google Shape;30;p37"/>
          <p:cNvSpPr txBox="1"/>
          <p:nvPr>
            <p:ph idx="1" type="body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2" name="Google Shape;32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2181663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9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35" name="Google Shape;35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266393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37" name="Google Shape;37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2169000"/>
            <a:ext cx="25200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39" name="Google Shape;39;p41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1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2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2"/>
          <p:cNvSpPr txBox="1"/>
          <p:nvPr>
            <p:ph idx="1" type="body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2"/>
          <p:cNvSpPr txBox="1"/>
          <p:nvPr>
            <p:ph idx="2" type="body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42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2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2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3"/>
          <p:cNvSpPr txBox="1"/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3"/>
          <p:cNvSpPr txBox="1"/>
          <p:nvPr>
            <p:ph idx="1" type="body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43"/>
          <p:cNvSpPr txBox="1"/>
          <p:nvPr>
            <p:ph idx="2" type="body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43"/>
          <p:cNvSpPr txBox="1"/>
          <p:nvPr>
            <p:ph idx="3" type="body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43"/>
          <p:cNvSpPr txBox="1"/>
          <p:nvPr>
            <p:ph idx="4" type="body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43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3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3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4"/>
          <p:cNvSpPr txBox="1"/>
          <p:nvPr>
            <p:ph idx="1" type="body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bande-01.eps" id="12" name="Google Shape;12;p3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34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4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34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Relationship Id="rId4" Type="http://schemas.openxmlformats.org/officeDocument/2006/relationships/image" Target="../media/image26.png"/><Relationship Id="rId5" Type="http://schemas.openxmlformats.org/officeDocument/2006/relationships/image" Target="../media/image24.png"/><Relationship Id="rId6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2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7.png"/><Relationship Id="rId6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7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Relationship Id="rId6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7.png"/><Relationship Id="rId5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Relationship Id="rId5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>
            <p:ph type="title"/>
          </p:nvPr>
        </p:nvSpPr>
        <p:spPr>
          <a:xfrm>
            <a:off x="3507600" y="127975"/>
            <a:ext cx="21288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cy" sz="3600"/>
              <a:t>ᑐ ᑌ ᑎ ᕮ</a:t>
            </a:r>
            <a:endParaRPr sz="3600"/>
          </a:p>
        </p:txBody>
      </p:sp>
      <p:sp>
        <p:nvSpPr>
          <p:cNvPr id="83" name="Google Shape;83;p1"/>
          <p:cNvSpPr txBox="1"/>
          <p:nvPr>
            <p:ph idx="1" type="body"/>
          </p:nvPr>
        </p:nvSpPr>
        <p:spPr>
          <a:xfrm>
            <a:off x="3648000" y="3449600"/>
            <a:ext cx="18480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 fontScale="925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cy"/>
              <a:t>Harry Akins 14/05/2024</a:t>
            </a:r>
            <a:endParaRPr/>
          </a:p>
        </p:txBody>
      </p:sp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743575"/>
            <a:ext cx="1123950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250" y="5738813"/>
            <a:ext cx="2571750" cy="11239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1765950" y="1879325"/>
            <a:ext cx="56121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0" lang="cy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Supernova Pointing</a:t>
            </a:r>
            <a:endParaRPr b="1" i="0" sz="5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dbd1cfbbe5_0_29"/>
          <p:cNvSpPr txBox="1"/>
          <p:nvPr>
            <p:ph type="title"/>
          </p:nvPr>
        </p:nvSpPr>
        <p:spPr>
          <a:xfrm>
            <a:off x="458550" y="233492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/>
              <a:t>Step 1: Create Training Data</a:t>
            </a:r>
            <a:endParaRPr/>
          </a:p>
        </p:txBody>
      </p:sp>
      <p:sp>
        <p:nvSpPr>
          <p:cNvPr id="201" name="Google Shape;201;g2dbd1cfbbe5_0_29"/>
          <p:cNvSpPr txBox="1"/>
          <p:nvPr>
            <p:ph idx="1" type="body"/>
          </p:nvPr>
        </p:nvSpPr>
        <p:spPr>
          <a:xfrm>
            <a:off x="360975" y="1504305"/>
            <a:ext cx="7143000" cy="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194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840"/>
              <a:buAutoNum type="arabicPeriod"/>
            </a:pPr>
            <a:r>
              <a:rPr lang="cy" sz="2400"/>
              <a:t>Create Cut Clusters </a:t>
            </a:r>
            <a:endParaRPr sz="2400"/>
          </a:p>
        </p:txBody>
      </p:sp>
      <p:sp>
        <p:nvSpPr>
          <p:cNvPr id="202" name="Google Shape;202;g2dbd1cfbbe5_0_29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03" name="Google Shape;203;g2dbd1cfbbe5_0_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775" y="1914551"/>
            <a:ext cx="4346739" cy="588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2dbd1cfbbe5_0_29"/>
          <p:cNvSpPr txBox="1"/>
          <p:nvPr>
            <p:ph idx="1" type="body"/>
          </p:nvPr>
        </p:nvSpPr>
        <p:spPr>
          <a:xfrm>
            <a:off x="4745200" y="1504305"/>
            <a:ext cx="7143000" cy="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None/>
            </a:pPr>
            <a:r>
              <a:rPr lang="cy" sz="2400"/>
              <a:t> 2. Clusters to numpy datasets</a:t>
            </a:r>
            <a:endParaRPr sz="2400"/>
          </a:p>
        </p:txBody>
      </p:sp>
      <p:pic>
        <p:nvPicPr>
          <p:cNvPr id="205" name="Google Shape;205;g2dbd1cfbbe5_0_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45200" y="1914550"/>
            <a:ext cx="4187848" cy="209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g2dbd1cfbbe5_0_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2123" y="3502750"/>
            <a:ext cx="3079050" cy="2582548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2dbd1cfbbe5_0_29"/>
          <p:cNvSpPr txBox="1"/>
          <p:nvPr>
            <p:ph idx="1" type="body"/>
          </p:nvPr>
        </p:nvSpPr>
        <p:spPr>
          <a:xfrm>
            <a:off x="745825" y="3024730"/>
            <a:ext cx="7143000" cy="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None/>
            </a:pPr>
            <a:r>
              <a:rPr lang="cy" sz="2400"/>
              <a:t>3. Mix Datasets</a:t>
            </a:r>
            <a:endParaRPr sz="2400"/>
          </a:p>
        </p:txBody>
      </p:sp>
      <p:sp>
        <p:nvSpPr>
          <p:cNvPr id="208" name="Google Shape;208;g2dbd1cfbbe5_0_29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09" name="Google Shape;209;g2dbd1cfbbe5_0_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g2dbd1cfbbe5_0_29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dbd1cfbbe5_0_44"/>
          <p:cNvSpPr txBox="1"/>
          <p:nvPr>
            <p:ph type="title"/>
          </p:nvPr>
        </p:nvSpPr>
        <p:spPr>
          <a:xfrm>
            <a:off x="458550" y="233492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/>
              <a:t>Step 2: Train Model</a:t>
            </a:r>
            <a:endParaRPr/>
          </a:p>
        </p:txBody>
      </p:sp>
      <p:sp>
        <p:nvSpPr>
          <p:cNvPr id="217" name="Google Shape;217;g2dbd1cfbbe5_0_44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218" name="Google Shape;218;g2dbd1cfbbe5_0_44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19" name="Google Shape;219;g2dbd1cfbbe5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2dbd1cfbbe5_0_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4425" y="1173992"/>
            <a:ext cx="7747862" cy="481575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2dbd1cfbbe5_0_44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db82eb46ec_0_29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Optimizing Process </a:t>
            </a:r>
            <a:endParaRPr/>
          </a:p>
        </p:txBody>
      </p:sp>
      <p:sp>
        <p:nvSpPr>
          <p:cNvPr id="228" name="Google Shape;228;g2db82eb46ec_0_29"/>
          <p:cNvSpPr txBox="1"/>
          <p:nvPr>
            <p:ph idx="1" type="body"/>
          </p:nvPr>
        </p:nvSpPr>
        <p:spPr>
          <a:xfrm>
            <a:off x="457200" y="1325600"/>
            <a:ext cx="48372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spcBef>
                <a:spcPts val="36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Creating structure that requires least amount of file editing to change data creation settings </a:t>
            </a:r>
            <a:endParaRPr/>
          </a:p>
        </p:txBody>
      </p:sp>
      <p:sp>
        <p:nvSpPr>
          <p:cNvPr id="229" name="Google Shape;229;g2db82eb46ec_0_29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30" name="Google Shape;230;g2db82eb46ec_0_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8324" y="1659775"/>
            <a:ext cx="3492777" cy="419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g2db82eb46ec_0_29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d04bb5cbbe_0_104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/>
              <a:t>No ADC Cut</a:t>
            </a:r>
            <a:endParaRPr/>
          </a:p>
        </p:txBody>
      </p:sp>
      <p:sp>
        <p:nvSpPr>
          <p:cNvPr id="238" name="Google Shape;238;g2d04bb5cbbe_0_104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grpSp>
        <p:nvGrpSpPr>
          <p:cNvPr id="239" name="Google Shape;239;g2d04bb5cbbe_0_104"/>
          <p:cNvGrpSpPr/>
          <p:nvPr/>
        </p:nvGrpSpPr>
        <p:grpSpPr>
          <a:xfrm>
            <a:off x="288423" y="2799994"/>
            <a:ext cx="3394157" cy="3400637"/>
            <a:chOff x="213975" y="1929447"/>
            <a:chExt cx="3599700" cy="3599700"/>
          </a:xfrm>
        </p:grpSpPr>
        <p:pic>
          <p:nvPicPr>
            <p:cNvPr id="240" name="Google Shape;240;g2d04bb5cbbe_0_10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975" y="1929447"/>
              <a:ext cx="3599700" cy="359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1" name="Google Shape;241;g2d04bb5cbbe_0_104"/>
            <p:cNvSpPr txBox="1"/>
            <p:nvPr/>
          </p:nvSpPr>
          <p:spPr>
            <a:xfrm>
              <a:off x="987975" y="4144300"/>
              <a:ext cx="4347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cy" sz="1000" u="none" cap="none" strike="noStrike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0.04</a:t>
              </a:r>
              <a:endParaRPr b="0" i="0" sz="10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g2d04bb5cbbe_0_104"/>
            <p:cNvSpPr txBox="1"/>
            <p:nvPr/>
          </p:nvSpPr>
          <p:spPr>
            <a:xfrm>
              <a:off x="2131475" y="4144300"/>
              <a:ext cx="5013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cy" sz="10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0.96</a:t>
              </a:r>
              <a:endPara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43" name="Google Shape;243;g2d04bb5cbbe_0_104"/>
          <p:cNvPicPr preferRelativeResize="0"/>
          <p:nvPr/>
        </p:nvPicPr>
        <p:blipFill rotWithShape="1">
          <a:blip r:embed="rId4">
            <a:alphaModFix/>
          </a:blip>
          <a:srcRect b="4237" l="0" r="0" t="8570"/>
          <a:stretch/>
        </p:blipFill>
        <p:spPr>
          <a:xfrm>
            <a:off x="4115866" y="1331000"/>
            <a:ext cx="5028135" cy="438402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g2d04bb5cbbe_0_104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45" name="Google Shape;245;g2d04bb5cbbe_0_10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2d04bb5cbbe_0_10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7200" y="1766975"/>
            <a:ext cx="2656600" cy="1194767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2d04bb5cbbe_0_104"/>
          <p:cNvSpPr txBox="1"/>
          <p:nvPr/>
        </p:nvSpPr>
        <p:spPr>
          <a:xfrm>
            <a:off x="415850" y="965900"/>
            <a:ext cx="3394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3000">
                <a:solidFill>
                  <a:schemeClr val="dk1"/>
                </a:solidFill>
              </a:rPr>
              <a:t>Hyperparameters: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248" name="Google Shape;248;g2d04bb5cbbe_0_104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d04bb5cbbe_0_112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/>
              <a:t>Next Steps</a:t>
            </a:r>
            <a:endParaRPr/>
          </a:p>
        </p:txBody>
      </p:sp>
      <p:sp>
        <p:nvSpPr>
          <p:cNvPr id="255" name="Google Shape;255;g2d04bb5cbbe_0_112"/>
          <p:cNvSpPr txBox="1"/>
          <p:nvPr>
            <p:ph idx="1" type="body"/>
          </p:nvPr>
        </p:nvSpPr>
        <p:spPr>
          <a:xfrm>
            <a:off x="457200" y="1325600"/>
            <a:ext cx="7143000" cy="46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Learn how to use Condor</a:t>
            </a:r>
            <a:endParaRPr/>
          </a:p>
          <a:p>
            <a:pPr indent="-320038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Train and test around 8-10 more models with different ADC cuts</a:t>
            </a:r>
            <a:endParaRPr/>
          </a:p>
          <a:p>
            <a:pPr indent="-33146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20"/>
              <a:buChar char="•"/>
            </a:pPr>
            <a:r>
              <a:rPr lang="cy"/>
              <a:t>Analyse and compare performance of models</a:t>
            </a:r>
            <a:endParaRPr sz="2500"/>
          </a:p>
        </p:txBody>
      </p:sp>
      <p:sp>
        <p:nvSpPr>
          <p:cNvPr id="256" name="Google Shape;256;g2d04bb5cbbe_0_112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257" name="Google Shape;257;g2d04bb5cbbe_0_112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58" name="Google Shape;258;g2d04bb5cbbe_0_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g2d04bb5cbbe_0_112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d0e10fec29_0_37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/>
              <a:t>Ideas for Better Performance:</a:t>
            </a:r>
            <a:endParaRPr/>
          </a:p>
        </p:txBody>
      </p:sp>
      <p:sp>
        <p:nvSpPr>
          <p:cNvPr id="266" name="Google Shape;266;g2d0e10fec29_0_37"/>
          <p:cNvSpPr txBox="1"/>
          <p:nvPr>
            <p:ph idx="1" type="body"/>
          </p:nvPr>
        </p:nvSpPr>
        <p:spPr>
          <a:xfrm>
            <a:off x="457200" y="1325600"/>
            <a:ext cx="7143000" cy="46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Create more sophisticated images</a:t>
            </a:r>
            <a:endParaRPr/>
          </a:p>
          <a:p>
            <a:pPr indent="-32511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20"/>
              <a:buChar char="•"/>
            </a:pPr>
            <a:r>
              <a:rPr lang="cy" sz="2500"/>
              <a:t>Pixel value(color) is ADC Integral/TOT</a:t>
            </a:r>
            <a:endParaRPr sz="2500"/>
          </a:p>
          <a:p>
            <a:pPr indent="-32511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20"/>
              <a:buChar char="•"/>
            </a:pPr>
            <a:r>
              <a:rPr lang="cy" sz="2500"/>
              <a:t>Create triangle instead of rectangle using start and end time</a:t>
            </a:r>
            <a:endParaRPr sz="2500"/>
          </a:p>
          <a:p>
            <a:pPr indent="-32511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20"/>
              <a:buChar char="•"/>
            </a:pPr>
            <a:r>
              <a:rPr lang="cy" sz="2500"/>
              <a:t>Include peak value</a:t>
            </a:r>
            <a:endParaRPr sz="2500"/>
          </a:p>
          <a:p>
            <a:pPr indent="-3200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Use a transformer instead of CNN</a:t>
            </a:r>
            <a:endParaRPr/>
          </a:p>
          <a:p>
            <a:pPr indent="-32511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20"/>
              <a:buChar char="•"/>
            </a:pPr>
            <a:r>
              <a:rPr lang="cy" sz="2500"/>
              <a:t>Better for more sparse images (mostly 0s)</a:t>
            </a:r>
            <a:endParaRPr sz="2500"/>
          </a:p>
        </p:txBody>
      </p:sp>
      <p:sp>
        <p:nvSpPr>
          <p:cNvPr id="267" name="Google Shape;267;g2d0e10fec29_0_37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68" name="Google Shape;268;g2d0e10fec29_0_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3899" y="1174000"/>
            <a:ext cx="1450099" cy="2054649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g2d0e10fec29_0_37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70" name="Google Shape;270;g2d0e10fec29_0_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g2d0e10fec29_0_37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c66e51e6cc_0_11"/>
          <p:cNvSpPr txBox="1"/>
          <p:nvPr>
            <p:ph type="title"/>
          </p:nvPr>
        </p:nvSpPr>
        <p:spPr>
          <a:xfrm>
            <a:off x="3365500" y="228075"/>
            <a:ext cx="21336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lang="cy"/>
              <a:t>Recap</a:t>
            </a:r>
            <a:endParaRPr/>
          </a:p>
        </p:txBody>
      </p:sp>
      <p:sp>
        <p:nvSpPr>
          <p:cNvPr id="92" name="Google Shape;92;g2c66e51e6cc_0_11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sp>
        <p:nvSpPr>
          <p:cNvPr id="93" name="Google Shape;93;g2c66e51e6cc_0_11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94" name="Google Shape;94;g2c66e51e6cc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2c66e51e6cc_0_11"/>
          <p:cNvSpPr txBox="1"/>
          <p:nvPr/>
        </p:nvSpPr>
        <p:spPr>
          <a:xfrm>
            <a:off x="615450" y="1768975"/>
            <a:ext cx="7913100" cy="29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●"/>
            </a:pPr>
            <a:r>
              <a:rPr lang="cy" sz="2800">
                <a:solidFill>
                  <a:schemeClr val="dk1"/>
                </a:solidFill>
              </a:rPr>
              <a:t>Background Calibration</a:t>
            </a:r>
            <a:endParaRPr sz="2800">
              <a:solidFill>
                <a:schemeClr val="dk1"/>
              </a:solidFill>
            </a:endParaRPr>
          </a:p>
          <a:p>
            <a:pPr indent="-406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cy" sz="2800">
                <a:solidFill>
                  <a:schemeClr val="dk1"/>
                </a:solidFill>
              </a:rPr>
              <a:t>Shape of distribution needs further investigation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y" sz="2800">
                <a:solidFill>
                  <a:schemeClr val="dk1"/>
                </a:solidFill>
              </a:rPr>
              <a:t>ADC cut for Main Track identification model optimization </a:t>
            </a:r>
            <a:endParaRPr sz="2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2c66e51e6cc_0_11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dbd1cfbbe5_0_9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03" name="Google Shape;103;g2dbd1cfbbe5_0_9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04" name="Google Shape;104;g2dbd1cfbbe5_0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g2dbd1cfbbe5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450" y="2083325"/>
            <a:ext cx="4604075" cy="347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2dbd1cfbbe5_0_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16039" y="0"/>
            <a:ext cx="3743911" cy="282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g2dbd1cfbbe5_0_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09487" y="2893600"/>
            <a:ext cx="3957025" cy="298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2dbd1cfbbe5_0_9"/>
          <p:cNvSpPr txBox="1"/>
          <p:nvPr/>
        </p:nvSpPr>
        <p:spPr>
          <a:xfrm>
            <a:off x="439800" y="343575"/>
            <a:ext cx="4164300" cy="10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3000">
                <a:solidFill>
                  <a:schemeClr val="dk1"/>
                </a:solidFill>
              </a:rPr>
              <a:t>Why is there spike at low energy?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109" name="Google Shape;109;g2dbd1cfbbe5_0_9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d04bb5cbbe_0_23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16" name="Google Shape;116;g2d04bb5cbbe_0_23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17" name="Google Shape;117;g2d04bb5cbbe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2d04bb5cbbe_0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50" y="1349475"/>
            <a:ext cx="4961400" cy="375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2d04bb5cbbe_0_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02926" y="0"/>
            <a:ext cx="4041075" cy="3052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2d04bb5cbbe_0_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25091" y="3052100"/>
            <a:ext cx="4118909" cy="310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2d04bb5cbbe_0_23"/>
          <p:cNvSpPr txBox="1"/>
          <p:nvPr/>
        </p:nvSpPr>
        <p:spPr>
          <a:xfrm>
            <a:off x="439800" y="343575"/>
            <a:ext cx="4164300" cy="10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3000">
                <a:solidFill>
                  <a:schemeClr val="dk1"/>
                </a:solidFill>
              </a:rPr>
              <a:t>Why is there spike at low energy?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122" name="Google Shape;122;g2d04bb5cbbe_0_23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db82eb46ec_0_12"/>
          <p:cNvSpPr txBox="1"/>
          <p:nvPr>
            <p:ph idx="1" type="body"/>
          </p:nvPr>
        </p:nvSpPr>
        <p:spPr>
          <a:xfrm>
            <a:off x="-98750" y="1579750"/>
            <a:ext cx="35595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Char char="•"/>
            </a:pPr>
            <a:r>
              <a:rPr lang="cy" sz="2000"/>
              <a:t>Electron </a:t>
            </a:r>
            <a:r>
              <a:rPr lang="cy" sz="2000"/>
              <a:t>attenuation</a:t>
            </a:r>
            <a:r>
              <a:rPr lang="cy" sz="2000"/>
              <a:t> would just squeeze the distribution, not “pile up”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cy" sz="2000"/>
              <a:t>For smaller signals, more of the waveform area is “lost”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cy" sz="2000"/>
              <a:t>End up with many small signal electrons ending up with even less ADC integral value —&gt; spike at near zero</a:t>
            </a:r>
            <a:endParaRPr sz="2000"/>
          </a:p>
        </p:txBody>
      </p:sp>
      <p:sp>
        <p:nvSpPr>
          <p:cNvPr id="129" name="Google Shape;129;g2db82eb46ec_0_12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30" name="Google Shape;130;g2db82eb46ec_0_12"/>
          <p:cNvPicPr preferRelativeResize="0"/>
          <p:nvPr/>
        </p:nvPicPr>
        <p:blipFill rotWithShape="1">
          <a:blip r:embed="rId3">
            <a:alphaModFix/>
          </a:blip>
          <a:srcRect b="0" l="0" r="0" t="5624"/>
          <a:stretch/>
        </p:blipFill>
        <p:spPr>
          <a:xfrm>
            <a:off x="3332075" y="1"/>
            <a:ext cx="5811924" cy="391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2db82eb46ec_0_12"/>
          <p:cNvSpPr/>
          <p:nvPr/>
        </p:nvSpPr>
        <p:spPr>
          <a:xfrm>
            <a:off x="5182750" y="291875"/>
            <a:ext cx="879900" cy="198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2db82eb46ec_0_12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33" name="Google Shape;133;g2db82eb46ec_0_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g2db82eb46ec_0_12"/>
          <p:cNvSpPr/>
          <p:nvPr/>
        </p:nvSpPr>
        <p:spPr>
          <a:xfrm>
            <a:off x="5182750" y="1716875"/>
            <a:ext cx="879900" cy="198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2db82eb46ec_0_12"/>
          <p:cNvSpPr txBox="1"/>
          <p:nvPr>
            <p:ph type="title"/>
          </p:nvPr>
        </p:nvSpPr>
        <p:spPr>
          <a:xfrm>
            <a:off x="457200" y="233500"/>
            <a:ext cx="39960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Real Reason</a:t>
            </a:r>
            <a:endParaRPr/>
          </a:p>
        </p:txBody>
      </p:sp>
      <p:pic>
        <p:nvPicPr>
          <p:cNvPr id="136" name="Google Shape;136;g2db82eb46ec_0_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59650" y="3773351"/>
            <a:ext cx="4491092" cy="213369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g2db82eb46ec_0_12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db82eb46ec_0_22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Solution</a:t>
            </a:r>
            <a:endParaRPr/>
          </a:p>
        </p:txBody>
      </p:sp>
      <p:sp>
        <p:nvSpPr>
          <p:cNvPr id="144" name="Google Shape;144;g2db82eb46ec_0_22"/>
          <p:cNvSpPr txBox="1"/>
          <p:nvPr>
            <p:ph idx="1" type="body"/>
          </p:nvPr>
        </p:nvSpPr>
        <p:spPr>
          <a:xfrm>
            <a:off x="-76775" y="1325600"/>
            <a:ext cx="37137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295560" lvl="0" marL="457200" rtl="0" algn="l">
              <a:spcBef>
                <a:spcPts val="360"/>
              </a:spcBef>
              <a:spcAft>
                <a:spcPts val="0"/>
              </a:spcAft>
              <a:buSzPct val="42222"/>
              <a:buChar char="•"/>
            </a:pPr>
            <a:r>
              <a:rPr lang="cy" sz="2700"/>
              <a:t>Need to recover area</a:t>
            </a:r>
            <a:endParaRPr sz="2700"/>
          </a:p>
          <a:p>
            <a:pPr indent="-306133" lvl="1" marL="914400" rtl="0" algn="l">
              <a:spcBef>
                <a:spcPts val="0"/>
              </a:spcBef>
              <a:spcAft>
                <a:spcPts val="0"/>
              </a:spcAft>
              <a:buSzPct val="57391"/>
              <a:buChar char="•"/>
            </a:pPr>
            <a:r>
              <a:rPr lang="cy" sz="2300"/>
              <a:t>Important for lower energy events</a:t>
            </a:r>
            <a:endParaRPr sz="2300"/>
          </a:p>
          <a:p>
            <a:pPr indent="-306133" lvl="1" marL="914400" rtl="0" algn="l">
              <a:spcBef>
                <a:spcPts val="0"/>
              </a:spcBef>
              <a:spcAft>
                <a:spcPts val="0"/>
              </a:spcAft>
              <a:buSzPct val="57391"/>
              <a:buChar char="•"/>
            </a:pPr>
            <a:r>
              <a:rPr lang="cy" sz="2300"/>
              <a:t>This could be extremely relevant depending on where energy cut is placed</a:t>
            </a:r>
            <a:endParaRPr sz="2300"/>
          </a:p>
          <a:p>
            <a:pPr indent="-295560" lvl="0" marL="457200" rtl="0" algn="l">
              <a:spcBef>
                <a:spcPts val="0"/>
              </a:spcBef>
              <a:spcAft>
                <a:spcPts val="0"/>
              </a:spcAft>
              <a:buSzPct val="42222"/>
              <a:buChar char="•"/>
            </a:pPr>
            <a:r>
              <a:rPr lang="cy" sz="2700"/>
              <a:t>Lower Threshold</a:t>
            </a:r>
            <a:endParaRPr sz="2700"/>
          </a:p>
          <a:p>
            <a:pPr indent="-295560" lvl="0" marL="457200" rtl="0" algn="l">
              <a:spcBef>
                <a:spcPts val="0"/>
              </a:spcBef>
              <a:spcAft>
                <a:spcPts val="0"/>
              </a:spcAft>
              <a:buSzPct val="42222"/>
              <a:buChar char="•"/>
            </a:pPr>
            <a:r>
              <a:rPr lang="cy" sz="2700"/>
              <a:t>Secondary Threshold</a:t>
            </a:r>
            <a:endParaRPr sz="2700"/>
          </a:p>
          <a:p>
            <a:pPr indent="-295560" lvl="0" marL="457200" rtl="0" algn="l">
              <a:spcBef>
                <a:spcPts val="0"/>
              </a:spcBef>
              <a:spcAft>
                <a:spcPts val="0"/>
              </a:spcAft>
              <a:buSzPct val="42222"/>
              <a:buChar char="•"/>
            </a:pPr>
            <a:r>
              <a:rPr lang="cy" sz="2700"/>
              <a:t>Fit Gaussian</a:t>
            </a:r>
            <a:endParaRPr sz="2700"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7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700"/>
          </a:p>
        </p:txBody>
      </p:sp>
      <p:sp>
        <p:nvSpPr>
          <p:cNvPr id="145" name="Google Shape;145;g2db82eb46ec_0_22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46" name="Google Shape;146;g2db82eb46ec_0_22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47" name="Google Shape;147;g2db82eb46ec_0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2db82eb46ec_0_22"/>
          <p:cNvPicPr preferRelativeResize="0"/>
          <p:nvPr/>
        </p:nvPicPr>
        <p:blipFill rotWithShape="1">
          <a:blip r:embed="rId4">
            <a:alphaModFix/>
          </a:blip>
          <a:srcRect b="0" l="0" r="0" t="5624"/>
          <a:stretch/>
        </p:blipFill>
        <p:spPr>
          <a:xfrm>
            <a:off x="3636925" y="1434850"/>
            <a:ext cx="5507074" cy="3712349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g2db82eb46ec_0_22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cc91d6426e_0_50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/>
              <a:t>Main Track Identifier</a:t>
            </a:r>
            <a:endParaRPr/>
          </a:p>
        </p:txBody>
      </p:sp>
      <p:sp>
        <p:nvSpPr>
          <p:cNvPr id="156" name="Google Shape;156;g2cc91d6426e_0_50"/>
          <p:cNvSpPr txBox="1"/>
          <p:nvPr>
            <p:ph idx="1" type="body"/>
          </p:nvPr>
        </p:nvSpPr>
        <p:spPr>
          <a:xfrm>
            <a:off x="0" y="1095300"/>
            <a:ext cx="8905800" cy="41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Testing SN Main track identifier using different total charge cuts </a:t>
            </a:r>
            <a:endParaRPr/>
          </a:p>
          <a:p>
            <a:pPr indent="-287018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920"/>
              <a:buChar char="•"/>
            </a:pPr>
            <a:r>
              <a:rPr lang="cy" sz="1900"/>
              <a:t>Goal: Classify events as Main Track or other with speed and accuracy ---&gt; Must significantly reduce number of events to analyse so a more complex algorithm can be applied to remaining events for identification (ML)</a:t>
            </a:r>
            <a:endParaRPr sz="1900"/>
          </a:p>
        </p:txBody>
      </p:sp>
      <p:sp>
        <p:nvSpPr>
          <p:cNvPr id="157" name="Google Shape;157;g2cc91d6426e_0_5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58" name="Google Shape;158;g2cc91d6426e_0_50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sp>
        <p:nvSpPr>
          <p:cNvPr id="159" name="Google Shape;159;g2cc91d6426e_0_5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60" name="Google Shape;160;g2cc91d6426e_0_50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sp>
        <p:nvSpPr>
          <p:cNvPr id="161" name="Google Shape;161;g2cc91d6426e_0_5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62" name="Google Shape;162;g2cc91d6426e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2cc91d6426e_0_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88449" y="2976400"/>
            <a:ext cx="4728899" cy="3132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g2cc91d6426e_0_50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65" name="Google Shape;165;g2cc91d6426e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2cc91d6426e_0_50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d04bb5cbbe_0_96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/>
              <a:t>The Model </a:t>
            </a:r>
            <a:endParaRPr/>
          </a:p>
        </p:txBody>
      </p:sp>
      <p:sp>
        <p:nvSpPr>
          <p:cNvPr id="173" name="Google Shape;173;g2d04bb5cbbe_0_96"/>
          <p:cNvSpPr txBox="1"/>
          <p:nvPr>
            <p:ph idx="1" type="body"/>
          </p:nvPr>
        </p:nvSpPr>
        <p:spPr>
          <a:xfrm>
            <a:off x="0" y="1439825"/>
            <a:ext cx="4112100" cy="46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0099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40"/>
              <a:buChar char="•"/>
            </a:pPr>
            <a:r>
              <a:rPr lang="cy" sz="2700"/>
              <a:t>Images created from TPs, model is trained on them </a:t>
            </a:r>
            <a:endParaRPr sz="2700"/>
          </a:p>
          <a:p>
            <a:pPr indent="-30099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"/>
              <a:buChar char="•"/>
            </a:pPr>
            <a:r>
              <a:rPr lang="cy" sz="2700"/>
              <a:t>Using 2D CNN</a:t>
            </a:r>
            <a:endParaRPr sz="2700"/>
          </a:p>
          <a:p>
            <a:pPr indent="-31241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"/>
              <a:buChar char="•"/>
            </a:pPr>
            <a:r>
              <a:rPr lang="cy" sz="2300"/>
              <a:t>Good for images, picks up different patterns across different convolution layers </a:t>
            </a:r>
            <a:endParaRPr sz="2300"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sp>
        <p:nvSpPr>
          <p:cNvPr id="174" name="Google Shape;174;g2d04bb5cbbe_0_96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75" name="Google Shape;175;g2d04bb5cbbe_0_96"/>
          <p:cNvPicPr preferRelativeResize="0"/>
          <p:nvPr/>
        </p:nvPicPr>
        <p:blipFill rotWithShape="1">
          <a:blip r:embed="rId3">
            <a:alphaModFix/>
          </a:blip>
          <a:srcRect b="28676" l="8725" r="0" t="28436"/>
          <a:stretch/>
        </p:blipFill>
        <p:spPr>
          <a:xfrm>
            <a:off x="4054325" y="668950"/>
            <a:ext cx="5089675" cy="239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2d04bb5cbbe_0_96"/>
          <p:cNvPicPr preferRelativeResize="0"/>
          <p:nvPr/>
        </p:nvPicPr>
        <p:blipFill rotWithShape="1">
          <a:blip r:embed="rId4">
            <a:alphaModFix/>
          </a:blip>
          <a:srcRect b="25990" l="10578" r="0" t="31991"/>
          <a:stretch/>
        </p:blipFill>
        <p:spPr>
          <a:xfrm>
            <a:off x="4111951" y="3512650"/>
            <a:ext cx="5089675" cy="23914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2d04bb5cbbe_0_96"/>
          <p:cNvSpPr txBox="1"/>
          <p:nvPr/>
        </p:nvSpPr>
        <p:spPr>
          <a:xfrm>
            <a:off x="4823438" y="343575"/>
            <a:ext cx="30648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cy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Main Track Samples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2d04bb5cbbe_0_96"/>
          <p:cNvSpPr txBox="1"/>
          <p:nvPr/>
        </p:nvSpPr>
        <p:spPr>
          <a:xfrm>
            <a:off x="4714088" y="2949250"/>
            <a:ext cx="32835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cy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Background Samples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2d04bb5cbbe_0_96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80" name="Google Shape;180;g2d04bb5cbbe_0_9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2d04bb5cbbe_0_96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d04bb5cbbe_0_74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/>
              <a:t>Where to Cut?</a:t>
            </a:r>
            <a:endParaRPr/>
          </a:p>
        </p:txBody>
      </p:sp>
      <p:sp>
        <p:nvSpPr>
          <p:cNvPr id="188" name="Google Shape;188;g2d04bb5cbbe_0_74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89" name="Google Shape;189;g2d04bb5cbbe_0_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71850" y="1476675"/>
            <a:ext cx="5072150" cy="390465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2d04bb5cbbe_0_74"/>
          <p:cNvSpPr txBox="1"/>
          <p:nvPr/>
        </p:nvSpPr>
        <p:spPr>
          <a:xfrm>
            <a:off x="522250" y="2034025"/>
            <a:ext cx="3820800" cy="34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2d04bb5cbbe_0_74"/>
          <p:cNvSpPr txBox="1"/>
          <p:nvPr/>
        </p:nvSpPr>
        <p:spPr>
          <a:xfrm>
            <a:off x="234425" y="1476675"/>
            <a:ext cx="3999300" cy="3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●"/>
            </a:pPr>
            <a:r>
              <a:rPr b="0" i="0" lang="cy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can cut at very high ADC and eliminate most backgrounds, but we are not sure how many MTs we need for pointing yet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●"/>
            </a:pPr>
            <a:r>
              <a:rPr b="0" i="0" lang="cy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Accepting only higher energy main tracks may also affect performance of ES-CC neural net as well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●"/>
            </a:pPr>
            <a:r>
              <a:rPr b="0" i="0" lang="cy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My task: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○"/>
            </a:pPr>
            <a:r>
              <a:rPr lang="cy" sz="1900">
                <a:solidFill>
                  <a:schemeClr val="dk1"/>
                </a:solidFill>
              </a:rPr>
              <a:t>Generate </a:t>
            </a:r>
            <a:r>
              <a:rPr b="0" i="0" lang="cy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models at different cuts and test performance. Find best cut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○"/>
            </a:pPr>
            <a:r>
              <a:rPr b="0" i="0" lang="cy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Test ES-CC classifier with this cut as well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2d04bb5cbbe_0_74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93" name="Google Shape;193;g2d04bb5cbbe_0_7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d04bb5cbbe_0_74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14/5/2024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ERN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2021-06-07T11:05:53Z</dcterms:created>
  <dc:creator>Axel Jan Waldemar Filenius</dc:creator>
</cp:coreProperties>
</file>