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96" r:id="rId2"/>
    <p:sldId id="294" r:id="rId3"/>
    <p:sldId id="268" r:id="rId4"/>
    <p:sldId id="303" r:id="rId5"/>
    <p:sldId id="302" r:id="rId6"/>
    <p:sldId id="305" r:id="rId7"/>
    <p:sldId id="304" r:id="rId8"/>
    <p:sldId id="306" r:id="rId9"/>
    <p:sldId id="308" r:id="rId10"/>
    <p:sldId id="309" r:id="rId11"/>
    <p:sldId id="300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86"/>
  </p:normalViewPr>
  <p:slideViewPr>
    <p:cSldViewPr snapToGrid="0" snapToObjects="1">
      <p:cViewPr varScale="1">
        <p:scale>
          <a:sx n="67" d="100"/>
          <a:sy n="67" d="100"/>
        </p:scale>
        <p:origin x="644" y="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5/14/2024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5/14/2024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DFB04E9-168B-4D44-9571-9442BDD94D21}" type="datetime1">
              <a:rPr lang="en-US" smtClean="0"/>
              <a:t>5/14/2024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B57953F-A759-46C8-8AAD-C1784656AF4F}" type="datetime1">
              <a:rPr lang="en-US" smtClean="0"/>
              <a:t>5/14/2024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ABD0337-9878-407C-9A0A-FE432EAAD936}" type="datetime1">
              <a:rPr lang="en-US" smtClean="0"/>
              <a:t>5/14/2024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D30D68C3-1EFE-4B88-81F7-1BA47C5CCB5E}" type="datetime1">
              <a:rPr lang="en-US" smtClean="0"/>
              <a:t>5/14/2024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31D3B641-2B8B-4834-985C-DA244F518519}" type="datetime1">
              <a:rPr lang="en-US" smtClean="0"/>
              <a:t>5/14/2024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8354476-3569-42E4-972C-087E473B8BB1}" type="datetime1">
              <a:rPr lang="en-US" smtClean="0"/>
              <a:t>5/14/2024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14374C77-89EB-4A4A-AB46-E5CFBE972027}" type="datetime1">
              <a:rPr lang="en-US" smtClean="0"/>
              <a:t>5/14/2024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BC8FFAE1-282E-4A49-9EB6-F9EAA992960C}" type="datetime1">
              <a:rPr lang="en-US" smtClean="0"/>
              <a:t>5/14/2024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9ED82-AA59-47D0-8E28-CA260B5C1706}" type="datetime1">
              <a:rPr lang="en-US" smtClean="0"/>
              <a:t>5/14/2024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41DEB-FC33-4877-98A8-B88476F6C082}" type="datetime1">
              <a:rPr lang="en-US" smtClean="0"/>
              <a:t>5/14/2024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65E50-0AF4-4A13-A919-D4CBAC2F8E06}" type="datetime1">
              <a:rPr lang="en-US" smtClean="0"/>
              <a:t>5/14/2024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164F3-547A-445D-AAE1-10E2C92C1F7F}" type="datetime1">
              <a:rPr lang="en-US" smtClean="0"/>
              <a:t>5/14/2024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9ED31-736E-4E5E-A50C-3F929D8E4F28}" type="datetime1">
              <a:rPr lang="en-US" smtClean="0"/>
              <a:t>5/14/2024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9372C-D40E-45BD-BA16-86096ED0909F}" type="datetime1">
              <a:rPr lang="en-US" smtClean="0"/>
              <a:t>5/14/2024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E3DC5-D67E-4C0E-ADCF-C5D263265E4F}" type="datetime1">
              <a:rPr lang="en-US" smtClean="0"/>
              <a:t>5/14/2024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E3C68-45B7-47D6-BC9E-86EC70E74CC0}" type="datetime1">
              <a:rPr lang="en-US" smtClean="0"/>
              <a:t>5/14/2024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08155-8425-406D-9D9E-04C51CB93D1E}" type="datetime1">
              <a:rPr lang="en-US" smtClean="0"/>
              <a:t>5/14/2024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99A5E-651D-4A5F-AB21-5A980535729D}" type="datetime1">
              <a:rPr lang="en-US" smtClean="0"/>
              <a:t>5/14/2024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E6427869-69FD-4AF3-8E9A-D4420599E4FB}" type="datetime1">
              <a:rPr lang="en-US" smtClean="0"/>
              <a:t>5/14/2024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Brock Ewing | L1T Upgrade 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L1T Upgrade Update #7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3321" y="4617891"/>
            <a:ext cx="11376026" cy="549951"/>
          </a:xfrm>
        </p:spPr>
        <p:txBody>
          <a:bodyPr/>
          <a:lstStyle/>
          <a:p>
            <a:pPr algn="ctr"/>
            <a:r>
              <a:rPr lang="en-GB" sz="2400" dirty="0"/>
              <a:t>Brock Ewing</a:t>
            </a:r>
          </a:p>
          <a:p>
            <a:pPr algn="ctr"/>
            <a:r>
              <a:rPr lang="en-GB" sz="2400" dirty="0"/>
              <a:t>5.14.2024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2E7813-2299-0094-6B41-C921BE9B12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A8628-7CC6-4A66-202B-9F1AB67311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645582"/>
          </a:xfrm>
        </p:spPr>
        <p:txBody>
          <a:bodyPr anchor="t">
            <a:normAutofit/>
          </a:bodyPr>
          <a:lstStyle/>
          <a:p>
            <a:pPr algn="ctr"/>
            <a:r>
              <a:rPr lang="en-US" dirty="0"/>
              <a:t>Total vs Individual Signal Comparison – Outlier Run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4BD3B8-2D34-7615-FF37-7DAB35F3D52C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5C93D1F-5F31-4B69-BF3C-1E9AF8B39703}" type="datetime1">
              <a:rPr lang="en-US" smtClean="0"/>
              <a:t>5/14/2024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9F857C-9C4D-FB25-AA7A-97D3A39B798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Brock Ewing | L1T Upgrade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BBD898-AB98-63F3-13CE-78BD189A130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10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615821A-A130-FD8F-04D5-03F32D5679FD}"/>
              </a:ext>
            </a:extLst>
          </p:cNvPr>
          <p:cNvSpPr txBox="1"/>
          <p:nvPr/>
        </p:nvSpPr>
        <p:spPr>
          <a:xfrm>
            <a:off x="3223260" y="1218866"/>
            <a:ext cx="483107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</a:rPr>
              <a:t>Trained on all signals</a:t>
            </a:r>
          </a:p>
          <a:p>
            <a:pPr algn="ctr"/>
            <a:r>
              <a:rPr lang="en-US" b="1" dirty="0">
                <a:solidFill>
                  <a:schemeClr val="tx2"/>
                </a:solidFill>
              </a:rPr>
              <a:t> Tested on individual signals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E36A527-1242-22D7-18D2-86157401DC9C}"/>
              </a:ext>
            </a:extLst>
          </p:cNvPr>
          <p:cNvSpPr txBox="1"/>
          <p:nvPr/>
        </p:nvSpPr>
        <p:spPr>
          <a:xfrm>
            <a:off x="3836224" y="860436"/>
            <a:ext cx="360515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000" b="1" dirty="0"/>
              <a:t>QCD Background: 69,250 hits</a:t>
            </a:r>
          </a:p>
        </p:txBody>
      </p:sp>
      <p:pic>
        <p:nvPicPr>
          <p:cNvPr id="6" name="Picture 5" descr="A screenshot of a video game&#10;&#10;Description automatically generated">
            <a:extLst>
              <a:ext uri="{FF2B5EF4-FFF2-40B4-BE49-F238E27FC236}">
                <a16:creationId xmlns:a16="http://schemas.microsoft.com/office/drawing/2014/main" id="{DAA8C925-7ACB-C27F-2A50-60549743E9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76650"/>
            <a:ext cx="7441378" cy="3720689"/>
          </a:xfrm>
          <a:prstGeom prst="rect">
            <a:avLst/>
          </a:prstGeom>
        </p:spPr>
      </p:pic>
      <p:pic>
        <p:nvPicPr>
          <p:cNvPr id="8" name="Picture 7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1B6D2C34-1AA0-B1B7-4826-B28837B45D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0874" y="2241249"/>
            <a:ext cx="4701126" cy="2888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9322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E62086-B61C-C841-4EDF-7113D4B866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77E37C-7DB5-38DC-AA59-615AC5DA3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Next Steps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290724F-C9B0-06CA-3EAC-86F9FCC8A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D4542-38EB-4328-BAFC-9E1B5BFEED6B}" type="datetime1">
              <a:rPr lang="en-US" smtClean="0"/>
              <a:t>5/14/2024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CBC8C0-466F-224A-B240-BA4BDFF3AD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8F9D2D-5169-2385-DC7D-C621D86BF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6831514-CB8E-DF41-A8FE-A02602F54924}"/>
              </a:ext>
            </a:extLst>
          </p:cNvPr>
          <p:cNvSpPr txBox="1"/>
          <p:nvPr/>
        </p:nvSpPr>
        <p:spPr>
          <a:xfrm>
            <a:off x="723900" y="1622107"/>
            <a:ext cx="7408054" cy="147732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2"/>
                </a:solidFill>
              </a:rPr>
              <a:t>Try Deep Sets architecture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2"/>
                </a:solidFill>
              </a:rPr>
              <a:t>Try to replicate outlier run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2"/>
                </a:solidFill>
              </a:rPr>
              <a:t>Add </a:t>
            </a:r>
            <a:r>
              <a:rPr lang="en-US" sz="3200" dirty="0" err="1">
                <a:solidFill>
                  <a:schemeClr val="tx2"/>
                </a:solidFill>
              </a:rPr>
              <a:t>TTBar</a:t>
            </a:r>
            <a:r>
              <a:rPr lang="en-US" sz="3200" dirty="0">
                <a:solidFill>
                  <a:schemeClr val="tx2"/>
                </a:solidFill>
              </a:rPr>
              <a:t> background to comparisons</a:t>
            </a:r>
          </a:p>
        </p:txBody>
      </p:sp>
    </p:spTree>
    <p:extLst>
      <p:ext uri="{BB962C8B-B14F-4D97-AF65-F5344CB8AC3E}">
        <p14:creationId xmlns:p14="http://schemas.microsoft.com/office/powerpoint/2010/main" val="37120907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Recap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4847B-987F-4E6F-A1A2-7805C5F31ABC}" type="datetime1">
              <a:rPr lang="en-US" smtClean="0"/>
              <a:t>5/14/2024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Brock Ewing | L1T Upgrade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9BE3D2CB-26D1-1FD3-9AE6-E145B568C6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SzPct val="120000"/>
              <a:buFont typeface="Arial" panose="020B0604020202020204" pitchFamily="34" charset="0"/>
              <a:buChar char="•"/>
            </a:pPr>
            <a:r>
              <a:rPr lang="en-US" dirty="0"/>
              <a:t>Upgrade the L1T system to look for new Higgs signatures in background HL-LHC data</a:t>
            </a:r>
          </a:p>
          <a:p>
            <a:pPr marL="342900" indent="-342900">
              <a:buSzPct val="120000"/>
              <a:buFont typeface="Arial" panose="020B0604020202020204" pitchFamily="34" charset="0"/>
              <a:buChar char="•"/>
            </a:pPr>
            <a:r>
              <a:rPr lang="en-US" dirty="0"/>
              <a:t>Analyze and select events from simulated data to train an NN for implementation onto the HL-LHC hardware  </a:t>
            </a:r>
          </a:p>
          <a:p>
            <a:pPr marL="342900" indent="-342900">
              <a:buSzPct val="120000"/>
              <a:buFont typeface="Arial" panose="020B0604020202020204" pitchFamily="34" charset="0"/>
              <a:buChar char="•"/>
            </a:pPr>
            <a:r>
              <a:rPr lang="en-US" dirty="0"/>
              <a:t>Create NN and generate accuracy and efficiency graphs, ROC graphs to show the ability of our NN.</a:t>
            </a:r>
          </a:p>
          <a:p>
            <a:pPr marL="342900" indent="-342900">
              <a:buSzPct val="120000"/>
              <a:buFont typeface="Arial" panose="020B0604020202020204" pitchFamily="34" charset="0"/>
              <a:buChar char="•"/>
            </a:pPr>
            <a:r>
              <a:rPr lang="en-US" dirty="0"/>
              <a:t>Use </a:t>
            </a:r>
            <a:r>
              <a:rPr lang="en-US" dirty="0" err="1"/>
              <a:t>Qkeras</a:t>
            </a:r>
            <a:r>
              <a:rPr lang="en-US" dirty="0"/>
              <a:t> and hls4ml to reduce the size of our NN and transfer it onto FPGA hardware. </a:t>
            </a:r>
          </a:p>
          <a:p>
            <a:pPr>
              <a:buSzPct val="120000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146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Progress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59F08-E5BB-409B-837A-9B2B3F188BBB}" type="datetime1">
              <a:rPr lang="en-US" smtClean="0"/>
              <a:t>5/14/2024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2FD5C05-2150-1BF9-62AE-D261A1591F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Trained and tested the network on different datasets to see what performed the best. </a:t>
            </a:r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116287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00E14D-91D1-B6D1-FA27-DB99436130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Combining signal files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DAFE37-7841-A88D-3426-EB677FC6D1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E3DC5-D67E-4C0E-ADCF-C5D263265E4F}" type="datetime1">
              <a:rPr lang="en-US" smtClean="0"/>
              <a:t>5/14/2024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9D0E50-42F2-03B2-0B8E-D20C1D06C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852D9A-77E1-05F0-EBA1-E4F52AEA7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 descr="A screenshot of a computer&#10;&#10;Description automatically generated">
            <a:extLst>
              <a:ext uri="{FF2B5EF4-FFF2-40B4-BE49-F238E27FC236}">
                <a16:creationId xmlns:a16="http://schemas.microsoft.com/office/drawing/2014/main" id="{05BD536D-A0BF-CADA-DA4A-C45C809329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63823"/>
            <a:ext cx="8026813" cy="3308520"/>
          </a:xfrm>
          <a:prstGeom prst="rect">
            <a:avLst/>
          </a:prstGeom>
        </p:spPr>
      </p:pic>
      <p:pic>
        <p:nvPicPr>
          <p:cNvPr id="12" name="Picture 11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55D544EB-FCCD-B591-B691-A90FE99C24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915" y="919416"/>
            <a:ext cx="3967257" cy="339733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CEAA3D9-2445-FC22-1E15-2343B1A009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63912" y="4382653"/>
            <a:ext cx="4058285" cy="1932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2684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2E7813-2299-0094-6B41-C921BE9B12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A8628-7CC6-4A66-202B-9F1AB67311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645582"/>
          </a:xfrm>
        </p:spPr>
        <p:txBody>
          <a:bodyPr anchor="t">
            <a:normAutofit/>
          </a:bodyPr>
          <a:lstStyle/>
          <a:p>
            <a:pPr algn="ctr"/>
            <a:r>
              <a:rPr lang="en-US" dirty="0"/>
              <a:t>Total vs Individual Signal Comparison 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4BD3B8-2D34-7615-FF37-7DAB35F3D52C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5C93D1F-5F31-4B69-BF3C-1E9AF8B39703}" type="datetime1">
              <a:rPr lang="en-US" smtClean="0"/>
              <a:t>5/14/2024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9F857C-9C4D-FB25-AA7A-97D3A39B798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Brock Ewing | L1T Upgrade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BBD898-AB98-63F3-13CE-78BD189A130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615821A-A130-FD8F-04D5-03F32D5679FD}"/>
              </a:ext>
            </a:extLst>
          </p:cNvPr>
          <p:cNvSpPr txBox="1"/>
          <p:nvPr/>
        </p:nvSpPr>
        <p:spPr>
          <a:xfrm>
            <a:off x="307069" y="2026193"/>
            <a:ext cx="483107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</a:rPr>
              <a:t>Trained on all signals</a:t>
            </a:r>
          </a:p>
          <a:p>
            <a:pPr algn="ctr"/>
            <a:r>
              <a:rPr lang="en-US" b="1" dirty="0">
                <a:solidFill>
                  <a:schemeClr val="tx2"/>
                </a:solidFill>
              </a:rPr>
              <a:t> Tested on individual signals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CDD732A-B3D4-C96E-E496-0F187E5C5F09}"/>
              </a:ext>
            </a:extLst>
          </p:cNvPr>
          <p:cNvSpPr txBox="1"/>
          <p:nvPr/>
        </p:nvSpPr>
        <p:spPr>
          <a:xfrm>
            <a:off x="6276467" y="2026193"/>
            <a:ext cx="483107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</a:rPr>
              <a:t>Trained on Individual signals</a:t>
            </a:r>
          </a:p>
          <a:p>
            <a:pPr algn="ctr"/>
            <a:r>
              <a:rPr lang="en-US" b="1" dirty="0">
                <a:solidFill>
                  <a:schemeClr val="tx2"/>
                </a:solidFill>
              </a:rPr>
              <a:t> Tested on individual signals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3BA41EA-DFCA-9A15-EBAD-B362991F9B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9" y="2806660"/>
            <a:ext cx="4543425" cy="305752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E36A527-1242-22D7-18D2-86157401DC9C}"/>
              </a:ext>
            </a:extLst>
          </p:cNvPr>
          <p:cNvSpPr txBox="1"/>
          <p:nvPr/>
        </p:nvSpPr>
        <p:spPr>
          <a:xfrm>
            <a:off x="3836226" y="1107185"/>
            <a:ext cx="360515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000" b="1" dirty="0"/>
              <a:t>QCD Background: 69,250 hits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DD12A50D-59B0-2E27-E88A-B2EC1FC800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5537" y="2806660"/>
            <a:ext cx="4810125" cy="322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741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2E7813-2299-0094-6B41-C921BE9B12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A8628-7CC6-4A66-202B-9F1AB67311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645582"/>
          </a:xfrm>
        </p:spPr>
        <p:txBody>
          <a:bodyPr anchor="t">
            <a:normAutofit/>
          </a:bodyPr>
          <a:lstStyle/>
          <a:p>
            <a:pPr algn="ctr"/>
            <a:r>
              <a:rPr lang="en-US" dirty="0"/>
              <a:t>Total vs Individual Signal Comparison 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4BD3B8-2D34-7615-FF37-7DAB35F3D52C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5C93D1F-5F31-4B69-BF3C-1E9AF8B39703}" type="datetime1">
              <a:rPr lang="en-US" smtClean="0"/>
              <a:t>5/14/2024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9F857C-9C4D-FB25-AA7A-97D3A39B798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Brock Ewing | L1T Upgrade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BBD898-AB98-63F3-13CE-78BD189A130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615821A-A130-FD8F-04D5-03F32D5679FD}"/>
              </a:ext>
            </a:extLst>
          </p:cNvPr>
          <p:cNvSpPr txBox="1"/>
          <p:nvPr/>
        </p:nvSpPr>
        <p:spPr>
          <a:xfrm>
            <a:off x="3223260" y="1218866"/>
            <a:ext cx="483107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</a:rPr>
              <a:t>Trained on all signals</a:t>
            </a:r>
          </a:p>
          <a:p>
            <a:pPr algn="ctr"/>
            <a:r>
              <a:rPr lang="en-US" b="1" dirty="0">
                <a:solidFill>
                  <a:schemeClr val="tx2"/>
                </a:solidFill>
              </a:rPr>
              <a:t> Tested on individual signals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E36A527-1242-22D7-18D2-86157401DC9C}"/>
              </a:ext>
            </a:extLst>
          </p:cNvPr>
          <p:cNvSpPr txBox="1"/>
          <p:nvPr/>
        </p:nvSpPr>
        <p:spPr>
          <a:xfrm>
            <a:off x="3836224" y="860436"/>
            <a:ext cx="360515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000" b="1" dirty="0"/>
              <a:t>QCD Background: 69,250 hits</a:t>
            </a:r>
          </a:p>
        </p:txBody>
      </p:sp>
      <p:pic>
        <p:nvPicPr>
          <p:cNvPr id="9" name="Picture 8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DFCDBF62-EEDC-EBFB-51CC-1F8638C134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6" y="2144980"/>
            <a:ext cx="6923032" cy="3461516"/>
          </a:xfrm>
          <a:prstGeom prst="rect">
            <a:avLst/>
          </a:prstGeom>
        </p:spPr>
      </p:pic>
      <p:pic>
        <p:nvPicPr>
          <p:cNvPr id="11" name="Picture 10" descr="A graph of a graph with different colored lines&#10;&#10;Description automatically generated">
            <a:extLst>
              <a:ext uri="{FF2B5EF4-FFF2-40B4-BE49-F238E27FC236}">
                <a16:creationId xmlns:a16="http://schemas.microsoft.com/office/drawing/2014/main" id="{43742FC9-0C03-17E1-78B6-CA62F8CD13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0268" y="2037363"/>
            <a:ext cx="5024752" cy="3349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3320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2E7813-2299-0094-6B41-C921BE9B12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A8628-7CC6-4A66-202B-9F1AB67311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645582"/>
          </a:xfrm>
        </p:spPr>
        <p:txBody>
          <a:bodyPr anchor="t">
            <a:normAutofit/>
          </a:bodyPr>
          <a:lstStyle/>
          <a:p>
            <a:pPr algn="ctr"/>
            <a:r>
              <a:rPr lang="en-US" dirty="0"/>
              <a:t>Total vs Individual Signal Comparison 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4BD3B8-2D34-7615-FF37-7DAB35F3D52C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5C93D1F-5F31-4B69-BF3C-1E9AF8B39703}" type="datetime1">
              <a:rPr lang="en-US" smtClean="0"/>
              <a:t>5/14/2024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9F857C-9C4D-FB25-AA7A-97D3A39B798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Brock Ewing | L1T Upgrade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BBD898-AB98-63F3-13CE-78BD189A130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615821A-A130-FD8F-04D5-03F32D5679FD}"/>
              </a:ext>
            </a:extLst>
          </p:cNvPr>
          <p:cNvSpPr txBox="1"/>
          <p:nvPr/>
        </p:nvSpPr>
        <p:spPr>
          <a:xfrm>
            <a:off x="307069" y="1966289"/>
            <a:ext cx="483107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</a:rPr>
              <a:t>Trained on all signals</a:t>
            </a:r>
          </a:p>
          <a:p>
            <a:pPr algn="ctr"/>
            <a:r>
              <a:rPr lang="en-US" b="1" dirty="0">
                <a:solidFill>
                  <a:schemeClr val="tx2"/>
                </a:solidFill>
              </a:rPr>
              <a:t> Tested on individual signals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CDD732A-B3D4-C96E-E496-0F187E5C5F09}"/>
              </a:ext>
            </a:extLst>
          </p:cNvPr>
          <p:cNvSpPr txBox="1"/>
          <p:nvPr/>
        </p:nvSpPr>
        <p:spPr>
          <a:xfrm>
            <a:off x="6276467" y="1967169"/>
            <a:ext cx="483107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</a:rPr>
              <a:t>Trained on Individual signals</a:t>
            </a:r>
          </a:p>
          <a:p>
            <a:pPr algn="ctr"/>
            <a:r>
              <a:rPr lang="en-US" b="1" dirty="0">
                <a:solidFill>
                  <a:schemeClr val="tx2"/>
                </a:solidFill>
              </a:rPr>
              <a:t> Tested on individual signals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E36A527-1242-22D7-18D2-86157401DC9C}"/>
              </a:ext>
            </a:extLst>
          </p:cNvPr>
          <p:cNvSpPr txBox="1"/>
          <p:nvPr/>
        </p:nvSpPr>
        <p:spPr>
          <a:xfrm>
            <a:off x="3252601" y="1107185"/>
            <a:ext cx="4772397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000" b="1" dirty="0"/>
              <a:t>Neutrino Pileup Background: 2,110 hits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5CFDC1A6-D66B-7F21-197A-380C078763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703" y="2634281"/>
            <a:ext cx="4463052" cy="314625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4DF9789-8269-45F5-03FB-0E80BD9AD0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2585" y="2645206"/>
            <a:ext cx="4220083" cy="3228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7849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2E7813-2299-0094-6B41-C921BE9B12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A8628-7CC6-4A66-202B-9F1AB67311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645582"/>
          </a:xfrm>
        </p:spPr>
        <p:txBody>
          <a:bodyPr anchor="t">
            <a:normAutofit/>
          </a:bodyPr>
          <a:lstStyle/>
          <a:p>
            <a:pPr algn="ctr"/>
            <a:r>
              <a:rPr lang="en-US" dirty="0"/>
              <a:t>Total vs Individual Signal Comparison 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4BD3B8-2D34-7615-FF37-7DAB35F3D52C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5C93D1F-5F31-4B69-BF3C-1E9AF8B39703}" type="datetime1">
              <a:rPr lang="en-US" smtClean="0"/>
              <a:t>5/14/2024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9F857C-9C4D-FB25-AA7A-97D3A39B798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Brock Ewing | L1T Upgrade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BBD898-AB98-63F3-13CE-78BD189A130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615821A-A130-FD8F-04D5-03F32D5679FD}"/>
              </a:ext>
            </a:extLst>
          </p:cNvPr>
          <p:cNvSpPr txBox="1"/>
          <p:nvPr/>
        </p:nvSpPr>
        <p:spPr>
          <a:xfrm>
            <a:off x="3296947" y="1259124"/>
            <a:ext cx="483107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</a:rPr>
              <a:t>Trained on all signals</a:t>
            </a:r>
          </a:p>
          <a:p>
            <a:pPr algn="ctr"/>
            <a:r>
              <a:rPr lang="en-US" b="1" dirty="0">
                <a:solidFill>
                  <a:schemeClr val="tx2"/>
                </a:solidFill>
              </a:rPr>
              <a:t> Tested on individual signals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E36A527-1242-22D7-18D2-86157401DC9C}"/>
              </a:ext>
            </a:extLst>
          </p:cNvPr>
          <p:cNvSpPr txBox="1"/>
          <p:nvPr/>
        </p:nvSpPr>
        <p:spPr>
          <a:xfrm>
            <a:off x="3300177" y="930808"/>
            <a:ext cx="4772397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000" b="1" dirty="0"/>
              <a:t>Neutrino Pileup Background: 2,110 hits</a:t>
            </a:r>
          </a:p>
        </p:txBody>
      </p:sp>
      <p:pic>
        <p:nvPicPr>
          <p:cNvPr id="6" name="Picture 5" descr="A graph of a graph with different colored lines&#10;&#10;Description automatically generated">
            <a:extLst>
              <a:ext uri="{FF2B5EF4-FFF2-40B4-BE49-F238E27FC236}">
                <a16:creationId xmlns:a16="http://schemas.microsoft.com/office/drawing/2014/main" id="{E59EFBFC-2697-0E62-71B0-29F9000A65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9361" y="1833661"/>
            <a:ext cx="5485714" cy="3657143"/>
          </a:xfrm>
          <a:prstGeom prst="rect">
            <a:avLst/>
          </a:prstGeom>
        </p:spPr>
      </p:pic>
      <p:pic>
        <p:nvPicPr>
          <p:cNvPr id="10" name="Picture 9" descr="A graph of red and blue bars&#10;&#10;Description automatically generated">
            <a:extLst>
              <a:ext uri="{FF2B5EF4-FFF2-40B4-BE49-F238E27FC236}">
                <a16:creationId xmlns:a16="http://schemas.microsoft.com/office/drawing/2014/main" id="{9A3054C9-4A3B-3C5D-6977-7C10B76D10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344086"/>
            <a:ext cx="6916545" cy="345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5052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2E7813-2299-0094-6B41-C921BE9B12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A8628-7CC6-4A66-202B-9F1AB67311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645582"/>
          </a:xfrm>
        </p:spPr>
        <p:txBody>
          <a:bodyPr anchor="t">
            <a:normAutofit/>
          </a:bodyPr>
          <a:lstStyle/>
          <a:p>
            <a:pPr algn="ctr"/>
            <a:r>
              <a:rPr lang="en-US" dirty="0"/>
              <a:t>Total vs Individual Signal Comparison – Outlier Run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4BD3B8-2D34-7615-FF37-7DAB35F3D52C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5C93D1F-5F31-4B69-BF3C-1E9AF8B39703}" type="datetime1">
              <a:rPr lang="en-US" smtClean="0"/>
              <a:t>5/14/2024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9F857C-9C4D-FB25-AA7A-97D3A39B798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Brock Ewing | L1T Upgrade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BBD898-AB98-63F3-13CE-78BD189A130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9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615821A-A130-FD8F-04D5-03F32D5679FD}"/>
              </a:ext>
            </a:extLst>
          </p:cNvPr>
          <p:cNvSpPr txBox="1"/>
          <p:nvPr/>
        </p:nvSpPr>
        <p:spPr>
          <a:xfrm>
            <a:off x="307069" y="2026193"/>
            <a:ext cx="483107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</a:rPr>
              <a:t>Trained on all signals</a:t>
            </a:r>
          </a:p>
          <a:p>
            <a:pPr algn="ctr"/>
            <a:r>
              <a:rPr lang="en-US" b="1" dirty="0">
                <a:solidFill>
                  <a:schemeClr val="tx2"/>
                </a:solidFill>
              </a:rPr>
              <a:t> Tested on individual signals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CDD732A-B3D4-C96E-E496-0F187E5C5F09}"/>
              </a:ext>
            </a:extLst>
          </p:cNvPr>
          <p:cNvSpPr txBox="1"/>
          <p:nvPr/>
        </p:nvSpPr>
        <p:spPr>
          <a:xfrm>
            <a:off x="6276467" y="2026193"/>
            <a:ext cx="483107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</a:rPr>
              <a:t>Trained on Individual signals</a:t>
            </a:r>
          </a:p>
          <a:p>
            <a:pPr algn="ctr"/>
            <a:r>
              <a:rPr lang="en-US" b="1" dirty="0">
                <a:solidFill>
                  <a:schemeClr val="tx2"/>
                </a:solidFill>
              </a:rPr>
              <a:t> Tested on individual signals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E36A527-1242-22D7-18D2-86157401DC9C}"/>
              </a:ext>
            </a:extLst>
          </p:cNvPr>
          <p:cNvSpPr txBox="1"/>
          <p:nvPr/>
        </p:nvSpPr>
        <p:spPr>
          <a:xfrm>
            <a:off x="3836226" y="1107185"/>
            <a:ext cx="360515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000" b="1" dirty="0"/>
              <a:t>QCD Background: 69,250 hits</a:t>
            </a:r>
          </a:p>
        </p:txBody>
      </p:sp>
      <p:pic>
        <p:nvPicPr>
          <p:cNvPr id="15" name="Picture 14" descr="A table of numbers and symbols&#10;&#10;Description automatically generated">
            <a:extLst>
              <a:ext uri="{FF2B5EF4-FFF2-40B4-BE49-F238E27FC236}">
                <a16:creationId xmlns:a16="http://schemas.microsoft.com/office/drawing/2014/main" id="{8A68D82F-15F6-5914-8393-9420DA38DA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7299" y="2772919"/>
            <a:ext cx="4329685" cy="3009781"/>
          </a:xfrm>
          <a:prstGeom prst="rect">
            <a:avLst/>
          </a:prstGeom>
        </p:spPr>
      </p:pic>
      <p:pic>
        <p:nvPicPr>
          <p:cNvPr id="19" name="Picture 18" descr="A table with numbers and letters&#10;&#10;Description automatically generated">
            <a:extLst>
              <a:ext uri="{FF2B5EF4-FFF2-40B4-BE49-F238E27FC236}">
                <a16:creationId xmlns:a16="http://schemas.microsoft.com/office/drawing/2014/main" id="{E1767961-18E2-851F-20C3-5D203EF3C2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8463" y="2772919"/>
            <a:ext cx="4329685" cy="3048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2859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PPT_v2023</Template>
  <TotalTime>622</TotalTime>
  <Words>332</Words>
  <Application>Microsoft Office PowerPoint</Application>
  <PresentationFormat>Widescreen</PresentationFormat>
  <Paragraphs>75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L1T Upgrade Update #7</vt:lpstr>
      <vt:lpstr>Project Recap</vt:lpstr>
      <vt:lpstr>Progress</vt:lpstr>
      <vt:lpstr>Combining signal files</vt:lpstr>
      <vt:lpstr>Total vs Individual Signal Comparison  </vt:lpstr>
      <vt:lpstr>Total vs Individual Signal Comparison  </vt:lpstr>
      <vt:lpstr>Total vs Individual Signal Comparison  </vt:lpstr>
      <vt:lpstr>Total vs Individual Signal Comparison  </vt:lpstr>
      <vt:lpstr>Total vs Individual Signal Comparison – Outlier Run </vt:lpstr>
      <vt:lpstr>Total vs Individual Signal Comparison – Outlier Run </vt:lpstr>
      <vt:lpstr>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L1T Upgrade Update #3</dc:title>
  <dc:creator>Brock Ewing</dc:creator>
  <cp:lastModifiedBy>Brock Ewing</cp:lastModifiedBy>
  <cp:revision>11</cp:revision>
  <dcterms:created xsi:type="dcterms:W3CDTF">2024-03-11T19:55:06Z</dcterms:created>
  <dcterms:modified xsi:type="dcterms:W3CDTF">2024-05-14T12:42:07Z</dcterms:modified>
</cp:coreProperties>
</file>