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0"/>
  </p:notesMasterIdLst>
  <p:sldIdLst>
    <p:sldId id="256" r:id="rId5"/>
    <p:sldId id="257" r:id="rId6"/>
    <p:sldId id="316" r:id="rId7"/>
    <p:sldId id="336" r:id="rId8"/>
    <p:sldId id="337" r:id="rId9"/>
    <p:sldId id="332" r:id="rId10"/>
    <p:sldId id="328" r:id="rId11"/>
    <p:sldId id="325" r:id="rId12"/>
    <p:sldId id="326" r:id="rId13"/>
    <p:sldId id="327" r:id="rId14"/>
    <p:sldId id="331" r:id="rId15"/>
    <p:sldId id="329" r:id="rId16"/>
    <p:sldId id="334" r:id="rId17"/>
    <p:sldId id="333" r:id="rId18"/>
    <p:sldId id="335" r:id="rId19"/>
    <p:sldId id="314" r:id="rId20"/>
    <p:sldId id="281" r:id="rId21"/>
    <p:sldId id="282" r:id="rId22"/>
    <p:sldId id="264" r:id="rId23"/>
    <p:sldId id="279" r:id="rId24"/>
    <p:sldId id="269" r:id="rId25"/>
    <p:sldId id="270" r:id="rId26"/>
    <p:sldId id="277" r:id="rId27"/>
    <p:sldId id="271" r:id="rId28"/>
    <p:sldId id="273" r:id="rId29"/>
    <p:sldId id="272" r:id="rId30"/>
    <p:sldId id="276" r:id="rId31"/>
    <p:sldId id="287" r:id="rId32"/>
    <p:sldId id="263" r:id="rId33"/>
    <p:sldId id="265" r:id="rId34"/>
    <p:sldId id="290" r:id="rId35"/>
    <p:sldId id="288" r:id="rId36"/>
    <p:sldId id="289" r:id="rId37"/>
    <p:sldId id="296" r:id="rId38"/>
    <p:sldId id="297" r:id="rId39"/>
    <p:sldId id="299" r:id="rId40"/>
    <p:sldId id="301" r:id="rId41"/>
    <p:sldId id="302" r:id="rId42"/>
    <p:sldId id="303" r:id="rId43"/>
    <p:sldId id="317" r:id="rId44"/>
    <p:sldId id="324" r:id="rId45"/>
    <p:sldId id="315" r:id="rId46"/>
    <p:sldId id="313" r:id="rId47"/>
    <p:sldId id="306" r:id="rId48"/>
    <p:sldId id="312"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F2EC23-B0F7-4A9B-8576-E2C3B2A0E041}" v="17" dt="2024-05-28T14:43:04.3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193" autoAdjust="0"/>
    <p:restoredTop sz="72913" autoAdjust="0"/>
  </p:normalViewPr>
  <p:slideViewPr>
    <p:cSldViewPr snapToGrid="0">
      <p:cViewPr varScale="1">
        <p:scale>
          <a:sx n="71" d="100"/>
          <a:sy n="71" d="100"/>
        </p:scale>
        <p:origin x="68" y="1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an Reiter" userId="6c2518ee-4556-4d22-8b29-f61cffcdbc19" providerId="ADAL" clId="{6FF2EC23-B0F7-4A9B-8576-E2C3B2A0E041}"/>
    <pc:docChg chg="undo custSel addSld delSld modSld sldOrd">
      <pc:chgData name="Dean Reiter" userId="6c2518ee-4556-4d22-8b29-f61cffcdbc19" providerId="ADAL" clId="{6FF2EC23-B0F7-4A9B-8576-E2C3B2A0E041}" dt="2024-05-28T14:51:56.258" v="2875" actId="20577"/>
      <pc:docMkLst>
        <pc:docMk/>
      </pc:docMkLst>
      <pc:sldChg chg="modSp mod">
        <pc:chgData name="Dean Reiter" userId="6c2518ee-4556-4d22-8b29-f61cffcdbc19" providerId="ADAL" clId="{6FF2EC23-B0F7-4A9B-8576-E2C3B2A0E041}" dt="2024-05-28T12:46:32.743" v="4" actId="20577"/>
        <pc:sldMkLst>
          <pc:docMk/>
          <pc:sldMk cId="277578156" sldId="256"/>
        </pc:sldMkLst>
        <pc:spChg chg="mod">
          <ac:chgData name="Dean Reiter" userId="6c2518ee-4556-4d22-8b29-f61cffcdbc19" providerId="ADAL" clId="{6FF2EC23-B0F7-4A9B-8576-E2C3B2A0E041}" dt="2024-05-28T12:46:30.717" v="1" actId="20577"/>
          <ac:spMkLst>
            <pc:docMk/>
            <pc:sldMk cId="277578156" sldId="256"/>
            <ac:spMk id="2" creationId="{9FB728F8-3971-044D-ED34-85E00027D8C5}"/>
          </ac:spMkLst>
        </pc:spChg>
        <pc:spChg chg="mod">
          <ac:chgData name="Dean Reiter" userId="6c2518ee-4556-4d22-8b29-f61cffcdbc19" providerId="ADAL" clId="{6FF2EC23-B0F7-4A9B-8576-E2C3B2A0E041}" dt="2024-05-28T12:46:32.743" v="4" actId="20577"/>
          <ac:spMkLst>
            <pc:docMk/>
            <pc:sldMk cId="277578156" sldId="256"/>
            <ac:spMk id="3" creationId="{EE86E8CF-E0DC-485C-15A5-3AF4FB744F25}"/>
          </ac:spMkLst>
        </pc:spChg>
      </pc:sldChg>
      <pc:sldChg chg="modSp mod">
        <pc:chgData name="Dean Reiter" userId="6c2518ee-4556-4d22-8b29-f61cffcdbc19" providerId="ADAL" clId="{6FF2EC23-B0F7-4A9B-8576-E2C3B2A0E041}" dt="2024-05-28T13:54:24.833" v="230" actId="20577"/>
        <pc:sldMkLst>
          <pc:docMk/>
          <pc:sldMk cId="526247747" sldId="257"/>
        </pc:sldMkLst>
        <pc:spChg chg="mod">
          <ac:chgData name="Dean Reiter" userId="6c2518ee-4556-4d22-8b29-f61cffcdbc19" providerId="ADAL" clId="{6FF2EC23-B0F7-4A9B-8576-E2C3B2A0E041}" dt="2024-05-28T13:54:24.833" v="230" actId="20577"/>
          <ac:spMkLst>
            <pc:docMk/>
            <pc:sldMk cId="526247747" sldId="257"/>
            <ac:spMk id="3" creationId="{65C87830-4CA2-E85F-78DE-7C0494663242}"/>
          </ac:spMkLst>
        </pc:spChg>
      </pc:sldChg>
      <pc:sldChg chg="del">
        <pc:chgData name="Dean Reiter" userId="6c2518ee-4556-4d22-8b29-f61cffcdbc19" providerId="ADAL" clId="{6FF2EC23-B0F7-4A9B-8576-E2C3B2A0E041}" dt="2024-05-28T13:55:56.778" v="235" actId="47"/>
        <pc:sldMkLst>
          <pc:docMk/>
          <pc:sldMk cId="2281214394" sldId="304"/>
        </pc:sldMkLst>
      </pc:sldChg>
      <pc:sldChg chg="del">
        <pc:chgData name="Dean Reiter" userId="6c2518ee-4556-4d22-8b29-f61cffcdbc19" providerId="ADAL" clId="{6FF2EC23-B0F7-4A9B-8576-E2C3B2A0E041}" dt="2024-05-28T13:55:56.778" v="235" actId="47"/>
        <pc:sldMkLst>
          <pc:docMk/>
          <pc:sldMk cId="1650487694" sldId="305"/>
        </pc:sldMkLst>
      </pc:sldChg>
      <pc:sldChg chg="add del">
        <pc:chgData name="Dean Reiter" userId="6c2518ee-4556-4d22-8b29-f61cffcdbc19" providerId="ADAL" clId="{6FF2EC23-B0F7-4A9B-8576-E2C3B2A0E041}" dt="2024-05-28T13:57:29.864" v="239" actId="2696"/>
        <pc:sldMkLst>
          <pc:docMk/>
          <pc:sldMk cId="1425032980" sldId="306"/>
        </pc:sldMkLst>
      </pc:sldChg>
      <pc:sldChg chg="add">
        <pc:chgData name="Dean Reiter" userId="6c2518ee-4556-4d22-8b29-f61cffcdbc19" providerId="ADAL" clId="{6FF2EC23-B0F7-4A9B-8576-E2C3B2A0E041}" dt="2024-05-28T13:57:33.438" v="240"/>
        <pc:sldMkLst>
          <pc:docMk/>
          <pc:sldMk cId="2524740660" sldId="306"/>
        </pc:sldMkLst>
      </pc:sldChg>
      <pc:sldChg chg="del">
        <pc:chgData name="Dean Reiter" userId="6c2518ee-4556-4d22-8b29-f61cffcdbc19" providerId="ADAL" clId="{6FF2EC23-B0F7-4A9B-8576-E2C3B2A0E041}" dt="2024-05-28T13:55:56.778" v="235" actId="47"/>
        <pc:sldMkLst>
          <pc:docMk/>
          <pc:sldMk cId="3504608228" sldId="308"/>
        </pc:sldMkLst>
      </pc:sldChg>
      <pc:sldChg chg="del">
        <pc:chgData name="Dean Reiter" userId="6c2518ee-4556-4d22-8b29-f61cffcdbc19" providerId="ADAL" clId="{6FF2EC23-B0F7-4A9B-8576-E2C3B2A0E041}" dt="2024-05-28T13:55:11.262" v="234" actId="47"/>
        <pc:sldMkLst>
          <pc:docMk/>
          <pc:sldMk cId="1046599641" sldId="309"/>
        </pc:sldMkLst>
      </pc:sldChg>
      <pc:sldChg chg="del">
        <pc:chgData name="Dean Reiter" userId="6c2518ee-4556-4d22-8b29-f61cffcdbc19" providerId="ADAL" clId="{6FF2EC23-B0F7-4A9B-8576-E2C3B2A0E041}" dt="2024-05-28T13:55:56.778" v="235" actId="47"/>
        <pc:sldMkLst>
          <pc:docMk/>
          <pc:sldMk cId="3202307714" sldId="310"/>
        </pc:sldMkLst>
      </pc:sldChg>
      <pc:sldChg chg="del">
        <pc:chgData name="Dean Reiter" userId="6c2518ee-4556-4d22-8b29-f61cffcdbc19" providerId="ADAL" clId="{6FF2EC23-B0F7-4A9B-8576-E2C3B2A0E041}" dt="2024-05-28T13:55:56.778" v="235" actId="47"/>
        <pc:sldMkLst>
          <pc:docMk/>
          <pc:sldMk cId="1740953664" sldId="311"/>
        </pc:sldMkLst>
      </pc:sldChg>
      <pc:sldChg chg="add">
        <pc:chgData name="Dean Reiter" userId="6c2518ee-4556-4d22-8b29-f61cffcdbc19" providerId="ADAL" clId="{6FF2EC23-B0F7-4A9B-8576-E2C3B2A0E041}" dt="2024-05-28T13:57:33.438" v="240"/>
        <pc:sldMkLst>
          <pc:docMk/>
          <pc:sldMk cId="2424937075" sldId="312"/>
        </pc:sldMkLst>
      </pc:sldChg>
      <pc:sldChg chg="add del">
        <pc:chgData name="Dean Reiter" userId="6c2518ee-4556-4d22-8b29-f61cffcdbc19" providerId="ADAL" clId="{6FF2EC23-B0F7-4A9B-8576-E2C3B2A0E041}" dt="2024-05-28T13:57:29.864" v="239" actId="2696"/>
        <pc:sldMkLst>
          <pc:docMk/>
          <pc:sldMk cId="3835715281" sldId="312"/>
        </pc:sldMkLst>
      </pc:sldChg>
      <pc:sldChg chg="add del">
        <pc:chgData name="Dean Reiter" userId="6c2518ee-4556-4d22-8b29-f61cffcdbc19" providerId="ADAL" clId="{6FF2EC23-B0F7-4A9B-8576-E2C3B2A0E041}" dt="2024-05-28T13:57:29.864" v="239" actId="2696"/>
        <pc:sldMkLst>
          <pc:docMk/>
          <pc:sldMk cId="1720427248" sldId="313"/>
        </pc:sldMkLst>
      </pc:sldChg>
      <pc:sldChg chg="add">
        <pc:chgData name="Dean Reiter" userId="6c2518ee-4556-4d22-8b29-f61cffcdbc19" providerId="ADAL" clId="{6FF2EC23-B0F7-4A9B-8576-E2C3B2A0E041}" dt="2024-05-28T13:57:33.438" v="240"/>
        <pc:sldMkLst>
          <pc:docMk/>
          <pc:sldMk cId="2632791993" sldId="313"/>
        </pc:sldMkLst>
      </pc:sldChg>
      <pc:sldChg chg="modSp mod">
        <pc:chgData name="Dean Reiter" userId="6c2518ee-4556-4d22-8b29-f61cffcdbc19" providerId="ADAL" clId="{6FF2EC23-B0F7-4A9B-8576-E2C3B2A0E041}" dt="2024-05-28T14:23:26.665" v="1947" actId="5793"/>
        <pc:sldMkLst>
          <pc:docMk/>
          <pc:sldMk cId="2936395029" sldId="314"/>
        </pc:sldMkLst>
        <pc:spChg chg="mod">
          <ac:chgData name="Dean Reiter" userId="6c2518ee-4556-4d22-8b29-f61cffcdbc19" providerId="ADAL" clId="{6FF2EC23-B0F7-4A9B-8576-E2C3B2A0E041}" dt="2024-05-28T14:23:26.665" v="1947" actId="5793"/>
          <ac:spMkLst>
            <pc:docMk/>
            <pc:sldMk cId="2936395029" sldId="314"/>
            <ac:spMk id="3" creationId="{9BF666F0-4F7A-3CA0-C2F8-5A3B65E05890}"/>
          </ac:spMkLst>
        </pc:spChg>
      </pc:sldChg>
      <pc:sldChg chg="add del">
        <pc:chgData name="Dean Reiter" userId="6c2518ee-4556-4d22-8b29-f61cffcdbc19" providerId="ADAL" clId="{6FF2EC23-B0F7-4A9B-8576-E2C3B2A0E041}" dt="2024-05-28T13:58:04.478" v="256"/>
        <pc:sldMkLst>
          <pc:docMk/>
          <pc:sldMk cId="4100321649" sldId="315"/>
        </pc:sldMkLst>
      </pc:sldChg>
      <pc:sldChg chg="modSp add del mod">
        <pc:chgData name="Dean Reiter" userId="6c2518ee-4556-4d22-8b29-f61cffcdbc19" providerId="ADAL" clId="{6FF2EC23-B0F7-4A9B-8576-E2C3B2A0E041}" dt="2024-05-28T14:51:56.258" v="2875" actId="20577"/>
        <pc:sldMkLst>
          <pc:docMk/>
          <pc:sldMk cId="975049805" sldId="316"/>
        </pc:sldMkLst>
        <pc:spChg chg="mod">
          <ac:chgData name="Dean Reiter" userId="6c2518ee-4556-4d22-8b29-f61cffcdbc19" providerId="ADAL" clId="{6FF2EC23-B0F7-4A9B-8576-E2C3B2A0E041}" dt="2024-05-28T13:57:42.991" v="255" actId="20577"/>
          <ac:spMkLst>
            <pc:docMk/>
            <pc:sldMk cId="975049805" sldId="316"/>
            <ac:spMk id="2" creationId="{F053E66C-701D-83E2-A9A7-ADFADCF9B3A5}"/>
          </ac:spMkLst>
        </pc:spChg>
        <pc:spChg chg="mod">
          <ac:chgData name="Dean Reiter" userId="6c2518ee-4556-4d22-8b29-f61cffcdbc19" providerId="ADAL" clId="{6FF2EC23-B0F7-4A9B-8576-E2C3B2A0E041}" dt="2024-05-28T14:51:56.258" v="2875" actId="20577"/>
          <ac:spMkLst>
            <pc:docMk/>
            <pc:sldMk cId="975049805" sldId="316"/>
            <ac:spMk id="3" creationId="{BDC08CDD-03CC-C6D0-6272-E62388EB2059}"/>
          </ac:spMkLst>
        </pc:spChg>
      </pc:sldChg>
      <pc:sldChg chg="add">
        <pc:chgData name="Dean Reiter" userId="6c2518ee-4556-4d22-8b29-f61cffcdbc19" providerId="ADAL" clId="{6FF2EC23-B0F7-4A9B-8576-E2C3B2A0E041}" dt="2024-05-28T14:43:04.356" v="2846"/>
        <pc:sldMkLst>
          <pc:docMk/>
          <pc:sldMk cId="2831415141" sldId="317"/>
        </pc:sldMkLst>
      </pc:sldChg>
      <pc:sldChg chg="modSp add del mod ord">
        <pc:chgData name="Dean Reiter" userId="6c2518ee-4556-4d22-8b29-f61cffcdbc19" providerId="ADAL" clId="{6FF2EC23-B0F7-4A9B-8576-E2C3B2A0E041}" dt="2024-05-28T14:42:55.651" v="2845" actId="2696"/>
        <pc:sldMkLst>
          <pc:docMk/>
          <pc:sldMk cId="3478898555" sldId="317"/>
        </pc:sldMkLst>
        <pc:spChg chg="mod">
          <ac:chgData name="Dean Reiter" userId="6c2518ee-4556-4d22-8b29-f61cffcdbc19" providerId="ADAL" clId="{6FF2EC23-B0F7-4A9B-8576-E2C3B2A0E041}" dt="2024-05-28T13:58:17.414" v="263" actId="20577"/>
          <ac:spMkLst>
            <pc:docMk/>
            <pc:sldMk cId="3478898555" sldId="317"/>
            <ac:spMk id="2" creationId="{5008CBFC-12FD-F93F-F954-BE3DA016B167}"/>
          </ac:spMkLst>
        </pc:spChg>
      </pc:sldChg>
      <pc:sldChg chg="del">
        <pc:chgData name="Dean Reiter" userId="6c2518ee-4556-4d22-8b29-f61cffcdbc19" providerId="ADAL" clId="{6FF2EC23-B0F7-4A9B-8576-E2C3B2A0E041}" dt="2024-05-28T13:54:47.509" v="232" actId="47"/>
        <pc:sldMkLst>
          <pc:docMk/>
          <pc:sldMk cId="325878113" sldId="318"/>
        </pc:sldMkLst>
      </pc:sldChg>
      <pc:sldChg chg="del">
        <pc:chgData name="Dean Reiter" userId="6c2518ee-4556-4d22-8b29-f61cffcdbc19" providerId="ADAL" clId="{6FF2EC23-B0F7-4A9B-8576-E2C3B2A0E041}" dt="2024-05-28T13:54:35.887" v="231" actId="47"/>
        <pc:sldMkLst>
          <pc:docMk/>
          <pc:sldMk cId="1716545420" sldId="319"/>
        </pc:sldMkLst>
      </pc:sldChg>
      <pc:sldChg chg="add del">
        <pc:chgData name="Dean Reiter" userId="6c2518ee-4556-4d22-8b29-f61cffcdbc19" providerId="ADAL" clId="{6FF2EC23-B0F7-4A9B-8576-E2C3B2A0E041}" dt="2024-05-28T13:56:49.606" v="237" actId="2696"/>
        <pc:sldMkLst>
          <pc:docMk/>
          <pc:sldMk cId="2209372844" sldId="324"/>
        </pc:sldMkLst>
      </pc:sldChg>
      <pc:sldChg chg="add">
        <pc:chgData name="Dean Reiter" userId="6c2518ee-4556-4d22-8b29-f61cffcdbc19" providerId="ADAL" clId="{6FF2EC23-B0F7-4A9B-8576-E2C3B2A0E041}" dt="2024-05-28T13:56:59.852" v="238"/>
        <pc:sldMkLst>
          <pc:docMk/>
          <pc:sldMk cId="2939210538" sldId="324"/>
        </pc:sldMkLst>
      </pc:sldChg>
      <pc:sldChg chg="add">
        <pc:chgData name="Dean Reiter" userId="6c2518ee-4556-4d22-8b29-f61cffcdbc19" providerId="ADAL" clId="{6FF2EC23-B0F7-4A9B-8576-E2C3B2A0E041}" dt="2024-05-28T13:56:37.268" v="236"/>
        <pc:sldMkLst>
          <pc:docMk/>
          <pc:sldMk cId="1643260200" sldId="325"/>
        </pc:sldMkLst>
      </pc:sldChg>
      <pc:sldChg chg="add">
        <pc:chgData name="Dean Reiter" userId="6c2518ee-4556-4d22-8b29-f61cffcdbc19" providerId="ADAL" clId="{6FF2EC23-B0F7-4A9B-8576-E2C3B2A0E041}" dt="2024-05-28T13:56:37.268" v="236"/>
        <pc:sldMkLst>
          <pc:docMk/>
          <pc:sldMk cId="153600407" sldId="326"/>
        </pc:sldMkLst>
      </pc:sldChg>
      <pc:sldChg chg="add">
        <pc:chgData name="Dean Reiter" userId="6c2518ee-4556-4d22-8b29-f61cffcdbc19" providerId="ADAL" clId="{6FF2EC23-B0F7-4A9B-8576-E2C3B2A0E041}" dt="2024-05-28T13:56:37.268" v="236"/>
        <pc:sldMkLst>
          <pc:docMk/>
          <pc:sldMk cId="4115017982" sldId="327"/>
        </pc:sldMkLst>
      </pc:sldChg>
      <pc:sldChg chg="addSp modSp add mod modNotesTx">
        <pc:chgData name="Dean Reiter" userId="6c2518ee-4556-4d22-8b29-f61cffcdbc19" providerId="ADAL" clId="{6FF2EC23-B0F7-4A9B-8576-E2C3B2A0E041}" dt="2024-05-28T14:45:45.351" v="2851" actId="20577"/>
        <pc:sldMkLst>
          <pc:docMk/>
          <pc:sldMk cId="2715501461" sldId="328"/>
        </pc:sldMkLst>
        <pc:spChg chg="add mod">
          <ac:chgData name="Dean Reiter" userId="6c2518ee-4556-4d22-8b29-f61cffcdbc19" providerId="ADAL" clId="{6FF2EC23-B0F7-4A9B-8576-E2C3B2A0E041}" dt="2024-05-28T14:36:47.870" v="2658" actId="1076"/>
          <ac:spMkLst>
            <pc:docMk/>
            <pc:sldMk cId="2715501461" sldId="328"/>
            <ac:spMk id="3" creationId="{401859B4-5300-42AD-94E5-16F9E2B94DEC}"/>
          </ac:spMkLst>
        </pc:spChg>
        <pc:spChg chg="mod">
          <ac:chgData name="Dean Reiter" userId="6c2518ee-4556-4d22-8b29-f61cffcdbc19" providerId="ADAL" clId="{6FF2EC23-B0F7-4A9B-8576-E2C3B2A0E041}" dt="2024-05-28T14:38:11.587" v="2731" actId="1076"/>
          <ac:spMkLst>
            <pc:docMk/>
            <pc:sldMk cId="2715501461" sldId="328"/>
            <ac:spMk id="12" creationId="{5E9F2E9E-6E30-C59F-10E9-6CD336D3C62B}"/>
          </ac:spMkLst>
        </pc:spChg>
        <pc:picChg chg="mod">
          <ac:chgData name="Dean Reiter" userId="6c2518ee-4556-4d22-8b29-f61cffcdbc19" providerId="ADAL" clId="{6FF2EC23-B0F7-4A9B-8576-E2C3B2A0E041}" dt="2024-05-28T14:02:40.623" v="707" actId="1076"/>
          <ac:picMkLst>
            <pc:docMk/>
            <pc:sldMk cId="2715501461" sldId="328"/>
            <ac:picMk id="11" creationId="{54A3D7F3-261B-BE3A-5977-DA884ADB4A1A}"/>
          </ac:picMkLst>
        </pc:picChg>
      </pc:sldChg>
      <pc:sldChg chg="add">
        <pc:chgData name="Dean Reiter" userId="6c2518ee-4556-4d22-8b29-f61cffcdbc19" providerId="ADAL" clId="{6FF2EC23-B0F7-4A9B-8576-E2C3B2A0E041}" dt="2024-05-28T13:58:37.759" v="264"/>
        <pc:sldMkLst>
          <pc:docMk/>
          <pc:sldMk cId="1384784861" sldId="329"/>
        </pc:sldMkLst>
      </pc:sldChg>
      <pc:sldChg chg="add del">
        <pc:chgData name="Dean Reiter" userId="6c2518ee-4556-4d22-8b29-f61cffcdbc19" providerId="ADAL" clId="{6FF2EC23-B0F7-4A9B-8576-E2C3B2A0E041}" dt="2024-05-28T13:59:15.575" v="267" actId="47"/>
        <pc:sldMkLst>
          <pc:docMk/>
          <pc:sldMk cId="419260107" sldId="330"/>
        </pc:sldMkLst>
      </pc:sldChg>
      <pc:sldChg chg="modSp add mod">
        <pc:chgData name="Dean Reiter" userId="6c2518ee-4556-4d22-8b29-f61cffcdbc19" providerId="ADAL" clId="{6FF2EC23-B0F7-4A9B-8576-E2C3B2A0E041}" dt="2024-05-28T14:13:08.650" v="774" actId="20577"/>
        <pc:sldMkLst>
          <pc:docMk/>
          <pc:sldMk cId="3477582212" sldId="331"/>
        </pc:sldMkLst>
        <pc:spChg chg="mod">
          <ac:chgData name="Dean Reiter" userId="6c2518ee-4556-4d22-8b29-f61cffcdbc19" providerId="ADAL" clId="{6FF2EC23-B0F7-4A9B-8576-E2C3B2A0E041}" dt="2024-05-28T14:13:08.650" v="774" actId="20577"/>
          <ac:spMkLst>
            <pc:docMk/>
            <pc:sldMk cId="3477582212" sldId="331"/>
            <ac:spMk id="3" creationId="{9BF666F0-4F7A-3CA0-C2F8-5A3B65E05890}"/>
          </ac:spMkLst>
        </pc:spChg>
      </pc:sldChg>
      <pc:sldChg chg="modSp new mod">
        <pc:chgData name="Dean Reiter" userId="6c2518ee-4556-4d22-8b29-f61cffcdbc19" providerId="ADAL" clId="{6FF2EC23-B0F7-4A9B-8576-E2C3B2A0E041}" dt="2024-05-28T14:35:54.708" v="2605" actId="20577"/>
        <pc:sldMkLst>
          <pc:docMk/>
          <pc:sldMk cId="1480243365" sldId="332"/>
        </pc:sldMkLst>
        <pc:spChg chg="mod">
          <ac:chgData name="Dean Reiter" userId="6c2518ee-4556-4d22-8b29-f61cffcdbc19" providerId="ADAL" clId="{6FF2EC23-B0F7-4A9B-8576-E2C3B2A0E041}" dt="2024-05-28T14:02:19.171" v="705" actId="20577"/>
          <ac:spMkLst>
            <pc:docMk/>
            <pc:sldMk cId="1480243365" sldId="332"/>
            <ac:spMk id="2" creationId="{F2BE9BD8-BD35-444A-EA95-6BBFD3D295FA}"/>
          </ac:spMkLst>
        </pc:spChg>
        <pc:spChg chg="mod">
          <ac:chgData name="Dean Reiter" userId="6c2518ee-4556-4d22-8b29-f61cffcdbc19" providerId="ADAL" clId="{6FF2EC23-B0F7-4A9B-8576-E2C3B2A0E041}" dt="2024-05-28T14:35:54.708" v="2605" actId="20577"/>
          <ac:spMkLst>
            <pc:docMk/>
            <pc:sldMk cId="1480243365" sldId="332"/>
            <ac:spMk id="3" creationId="{758AB843-7B7B-45C8-9CB3-3DD3B7E3B2C6}"/>
          </ac:spMkLst>
        </pc:spChg>
      </pc:sldChg>
      <pc:sldChg chg="addSp delSp modSp new mod ord">
        <pc:chgData name="Dean Reiter" userId="6c2518ee-4556-4d22-8b29-f61cffcdbc19" providerId="ADAL" clId="{6FF2EC23-B0F7-4A9B-8576-E2C3B2A0E041}" dt="2024-05-28T14:27:02.621" v="2460" actId="1076"/>
        <pc:sldMkLst>
          <pc:docMk/>
          <pc:sldMk cId="931831787" sldId="333"/>
        </pc:sldMkLst>
        <pc:spChg chg="mod">
          <ac:chgData name="Dean Reiter" userId="6c2518ee-4556-4d22-8b29-f61cffcdbc19" providerId="ADAL" clId="{6FF2EC23-B0F7-4A9B-8576-E2C3B2A0E041}" dt="2024-05-28T14:14:34.356" v="803" actId="20577"/>
          <ac:spMkLst>
            <pc:docMk/>
            <pc:sldMk cId="931831787" sldId="333"/>
            <ac:spMk id="2" creationId="{E50824D5-9F2C-6E19-61CE-51C2938134DA}"/>
          </ac:spMkLst>
        </pc:spChg>
        <pc:spChg chg="del">
          <ac:chgData name="Dean Reiter" userId="6c2518ee-4556-4d22-8b29-f61cffcdbc19" providerId="ADAL" clId="{6FF2EC23-B0F7-4A9B-8576-E2C3B2A0E041}" dt="2024-05-28T14:14:28.286" v="780"/>
          <ac:spMkLst>
            <pc:docMk/>
            <pc:sldMk cId="931831787" sldId="333"/>
            <ac:spMk id="3" creationId="{E83C95D3-8EA5-9772-E7B6-1395023878C9}"/>
          </ac:spMkLst>
        </pc:spChg>
        <pc:spChg chg="add del">
          <ac:chgData name="Dean Reiter" userId="6c2518ee-4556-4d22-8b29-f61cffcdbc19" providerId="ADAL" clId="{6FF2EC23-B0F7-4A9B-8576-E2C3B2A0E041}" dt="2024-05-28T14:14:05.898" v="779" actId="478"/>
          <ac:spMkLst>
            <pc:docMk/>
            <pc:sldMk cId="931831787" sldId="333"/>
            <ac:spMk id="6" creationId="{812277DF-2615-50D4-34B1-BF77B5EEE5D3}"/>
          </ac:spMkLst>
        </pc:spChg>
        <pc:spChg chg="add del mod">
          <ac:chgData name="Dean Reiter" userId="6c2518ee-4556-4d22-8b29-f61cffcdbc19" providerId="ADAL" clId="{6FF2EC23-B0F7-4A9B-8576-E2C3B2A0E041}" dt="2024-05-28T14:19:56.720" v="1612" actId="478"/>
          <ac:spMkLst>
            <pc:docMk/>
            <pc:sldMk cId="931831787" sldId="333"/>
            <ac:spMk id="9" creationId="{390A2CEF-6C6C-5CD2-5EF0-7B953DBAF8B5}"/>
          </ac:spMkLst>
        </pc:spChg>
        <pc:spChg chg="add mod">
          <ac:chgData name="Dean Reiter" userId="6c2518ee-4556-4d22-8b29-f61cffcdbc19" providerId="ADAL" clId="{6FF2EC23-B0F7-4A9B-8576-E2C3B2A0E041}" dt="2024-05-28T14:26:57.811" v="2458" actId="1076"/>
          <ac:spMkLst>
            <pc:docMk/>
            <pc:sldMk cId="931831787" sldId="333"/>
            <ac:spMk id="10" creationId="{470B42B7-8D0B-956E-4898-0975C811D0FA}"/>
          </ac:spMkLst>
        </pc:spChg>
        <pc:picChg chg="add mod">
          <ac:chgData name="Dean Reiter" userId="6c2518ee-4556-4d22-8b29-f61cffcdbc19" providerId="ADAL" clId="{6FF2EC23-B0F7-4A9B-8576-E2C3B2A0E041}" dt="2024-05-28T14:27:02.621" v="2460" actId="1076"/>
          <ac:picMkLst>
            <pc:docMk/>
            <pc:sldMk cId="931831787" sldId="333"/>
            <ac:picMk id="8" creationId="{11407AF0-CCAB-C358-5F82-212412D6301C}"/>
          </ac:picMkLst>
        </pc:picChg>
      </pc:sldChg>
      <pc:sldChg chg="modSp new mod">
        <pc:chgData name="Dean Reiter" userId="6c2518ee-4556-4d22-8b29-f61cffcdbc19" providerId="ADAL" clId="{6FF2EC23-B0F7-4A9B-8576-E2C3B2A0E041}" dt="2024-05-28T14:21:43.807" v="1745" actId="20577"/>
        <pc:sldMkLst>
          <pc:docMk/>
          <pc:sldMk cId="440787285" sldId="334"/>
        </pc:sldMkLst>
        <pc:spChg chg="mod">
          <ac:chgData name="Dean Reiter" userId="6c2518ee-4556-4d22-8b29-f61cffcdbc19" providerId="ADAL" clId="{6FF2EC23-B0F7-4A9B-8576-E2C3B2A0E041}" dt="2024-05-28T14:15:54.625" v="968" actId="20577"/>
          <ac:spMkLst>
            <pc:docMk/>
            <pc:sldMk cId="440787285" sldId="334"/>
            <ac:spMk id="2" creationId="{45F612A5-7D5D-5AED-ABEE-3C2638035511}"/>
          </ac:spMkLst>
        </pc:spChg>
        <pc:spChg chg="mod">
          <ac:chgData name="Dean Reiter" userId="6c2518ee-4556-4d22-8b29-f61cffcdbc19" providerId="ADAL" clId="{6FF2EC23-B0F7-4A9B-8576-E2C3B2A0E041}" dt="2024-05-28T14:21:43.807" v="1745" actId="20577"/>
          <ac:spMkLst>
            <pc:docMk/>
            <pc:sldMk cId="440787285" sldId="334"/>
            <ac:spMk id="3" creationId="{753015B3-02B1-7389-1C02-D6C985F2302F}"/>
          </ac:spMkLst>
        </pc:spChg>
      </pc:sldChg>
      <pc:sldChg chg="addSp delSp modSp new mod">
        <pc:chgData name="Dean Reiter" userId="6c2518ee-4556-4d22-8b29-f61cffcdbc19" providerId="ADAL" clId="{6FF2EC23-B0F7-4A9B-8576-E2C3B2A0E041}" dt="2024-05-28T14:21:03.424" v="1641" actId="1076"/>
        <pc:sldMkLst>
          <pc:docMk/>
          <pc:sldMk cId="956962373" sldId="335"/>
        </pc:sldMkLst>
        <pc:spChg chg="mod">
          <ac:chgData name="Dean Reiter" userId="6c2518ee-4556-4d22-8b29-f61cffcdbc19" providerId="ADAL" clId="{6FF2EC23-B0F7-4A9B-8576-E2C3B2A0E041}" dt="2024-05-28T14:18:25.665" v="1384" actId="20577"/>
          <ac:spMkLst>
            <pc:docMk/>
            <pc:sldMk cId="956962373" sldId="335"/>
            <ac:spMk id="2" creationId="{FA87F305-DF49-544D-4939-4016D1A7EFDE}"/>
          </ac:spMkLst>
        </pc:spChg>
        <pc:spChg chg="del mod">
          <ac:chgData name="Dean Reiter" userId="6c2518ee-4556-4d22-8b29-f61cffcdbc19" providerId="ADAL" clId="{6FF2EC23-B0F7-4A9B-8576-E2C3B2A0E041}" dt="2024-05-28T14:20:30.100" v="1614" actId="478"/>
          <ac:spMkLst>
            <pc:docMk/>
            <pc:sldMk cId="956962373" sldId="335"/>
            <ac:spMk id="3" creationId="{F5904206-F7F0-8EE3-E9CF-4AADFF0EFCFC}"/>
          </ac:spMkLst>
        </pc:spChg>
        <pc:spChg chg="add mod">
          <ac:chgData name="Dean Reiter" userId="6c2518ee-4556-4d22-8b29-f61cffcdbc19" providerId="ADAL" clId="{6FF2EC23-B0F7-4A9B-8576-E2C3B2A0E041}" dt="2024-05-28T14:20:55.969" v="1638" actId="1076"/>
          <ac:spMkLst>
            <pc:docMk/>
            <pc:sldMk cId="956962373" sldId="335"/>
            <ac:spMk id="8" creationId="{19518BFE-F01F-BA66-FFF6-EDA26C372CD8}"/>
          </ac:spMkLst>
        </pc:spChg>
        <pc:picChg chg="add mod">
          <ac:chgData name="Dean Reiter" userId="6c2518ee-4556-4d22-8b29-f61cffcdbc19" providerId="ADAL" clId="{6FF2EC23-B0F7-4A9B-8576-E2C3B2A0E041}" dt="2024-05-28T14:21:03.424" v="1641" actId="1076"/>
          <ac:picMkLst>
            <pc:docMk/>
            <pc:sldMk cId="956962373" sldId="335"/>
            <ac:picMk id="7" creationId="{7739543F-4B46-D87C-CFF0-90580EE5DB2D}"/>
          </ac:picMkLst>
        </pc:picChg>
      </pc:sldChg>
      <pc:sldChg chg="modSp add mod">
        <pc:chgData name="Dean Reiter" userId="6c2518ee-4556-4d22-8b29-f61cffcdbc19" providerId="ADAL" clId="{6FF2EC23-B0F7-4A9B-8576-E2C3B2A0E041}" dt="2024-05-28T14:42:17.178" v="2843" actId="20577"/>
        <pc:sldMkLst>
          <pc:docMk/>
          <pc:sldMk cId="1720427248" sldId="336"/>
        </pc:sldMkLst>
        <pc:spChg chg="mod">
          <ac:chgData name="Dean Reiter" userId="6c2518ee-4556-4d22-8b29-f61cffcdbc19" providerId="ADAL" clId="{6FF2EC23-B0F7-4A9B-8576-E2C3B2A0E041}" dt="2024-05-28T14:42:17.178" v="2843" actId="20577"/>
          <ac:spMkLst>
            <pc:docMk/>
            <pc:sldMk cId="1720427248" sldId="336"/>
            <ac:spMk id="16" creationId="{D89B74D5-6387-0989-B6F1-2ED12C54284D}"/>
          </ac:spMkLst>
        </pc:spChg>
      </pc:sldChg>
      <pc:sldChg chg="modSp add mod">
        <pc:chgData name="Dean Reiter" userId="6c2518ee-4556-4d22-8b29-f61cffcdbc19" providerId="ADAL" clId="{6FF2EC23-B0F7-4A9B-8576-E2C3B2A0E041}" dt="2024-05-28T14:42:34.445" v="2844" actId="20577"/>
        <pc:sldMkLst>
          <pc:docMk/>
          <pc:sldMk cId="1425032980" sldId="337"/>
        </pc:sldMkLst>
        <pc:spChg chg="mod">
          <ac:chgData name="Dean Reiter" userId="6c2518ee-4556-4d22-8b29-f61cffcdbc19" providerId="ADAL" clId="{6FF2EC23-B0F7-4A9B-8576-E2C3B2A0E041}" dt="2024-05-28T14:42:34.445" v="2844" actId="20577"/>
          <ac:spMkLst>
            <pc:docMk/>
            <pc:sldMk cId="1425032980" sldId="337"/>
            <ac:spMk id="2" creationId="{8EA29781-FAD9-7826-FC9B-79EF8BC3435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BF0E12-32BA-40F4-A4F2-E9B27B434222}" type="datetimeFigureOut">
              <a:rPr lang="en-US" smtClean="0"/>
              <a:t>5/28/2024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1EFF3D-4C22-4CB7-A9B3-335346EDFAE7}" type="slidenum">
              <a:rPr lang="en-US" smtClean="0"/>
              <a:t>‹#›</a:t>
            </a:fld>
            <a:endParaRPr lang="en-US"/>
          </a:p>
        </p:txBody>
      </p:sp>
    </p:spTree>
    <p:extLst>
      <p:ext uri="{BB962C8B-B14F-4D97-AF65-F5344CB8AC3E}">
        <p14:creationId xmlns:p14="http://schemas.microsoft.com/office/powerpoint/2010/main" val="291943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2</a:t>
            </a:fld>
            <a:endParaRPr lang="en-US"/>
          </a:p>
        </p:txBody>
      </p:sp>
    </p:spTree>
    <p:extLst>
      <p:ext uri="{BB962C8B-B14F-4D97-AF65-F5344CB8AC3E}">
        <p14:creationId xmlns:p14="http://schemas.microsoft.com/office/powerpoint/2010/main" val="170015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Four-top candidate from 2018. Event display of a candidate four-top-quark event (Run 349114, Event 1280053930) with seven jets (four of them are b-tagged); two of the top quarks decay leptonically (one with a resulting muon, shown in red, and one with an electron, shown in green), and two top quarks decay hadronically. Green rectangles correspond to energy deposits in cells of the electromagnetic calorimeter, while yellow rectangles correspond to energy deposits in cells of the hadron calorimeter. The jets (b-tagged jets) are shown as yellow (blue) cones. The direction of the missing transverse momentum is indicated by a dotted line.</a:t>
            </a: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23</a:t>
            </a:fld>
            <a:endParaRPr lang="en-US"/>
          </a:p>
        </p:txBody>
      </p:sp>
    </p:spTree>
    <p:extLst>
      <p:ext uri="{BB962C8B-B14F-4D97-AF65-F5344CB8AC3E}">
        <p14:creationId xmlns:p14="http://schemas.microsoft.com/office/powerpoint/2010/main" val="3596791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Grid is CERN’s computer network</a:t>
            </a:r>
          </a:p>
        </p:txBody>
      </p:sp>
      <p:sp>
        <p:nvSpPr>
          <p:cNvPr id="4" name="Slide Number Placeholder 3"/>
          <p:cNvSpPr>
            <a:spLocks noGrp="1"/>
          </p:cNvSpPr>
          <p:nvPr>
            <p:ph type="sldNum" sz="quarter" idx="5"/>
          </p:nvPr>
        </p:nvSpPr>
        <p:spPr/>
        <p:txBody>
          <a:bodyPr/>
          <a:lstStyle/>
          <a:p>
            <a:fld id="{B11EFF3D-4C22-4CB7-A9B3-335346EDFAE7}" type="slidenum">
              <a:rPr lang="en-US" smtClean="0"/>
              <a:t>28</a:t>
            </a:fld>
            <a:endParaRPr lang="en-US"/>
          </a:p>
        </p:txBody>
      </p:sp>
    </p:spTree>
    <p:extLst>
      <p:ext uri="{BB962C8B-B14F-4D97-AF65-F5344CB8AC3E}">
        <p14:creationId xmlns:p14="http://schemas.microsoft.com/office/powerpoint/2010/main" val="1415044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31</a:t>
            </a:fld>
            <a:endParaRPr lang="en-US"/>
          </a:p>
        </p:txBody>
      </p:sp>
    </p:spTree>
    <p:extLst>
      <p:ext uri="{BB962C8B-B14F-4D97-AF65-F5344CB8AC3E}">
        <p14:creationId xmlns:p14="http://schemas.microsoft.com/office/powerpoint/2010/main" val="1023754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33</a:t>
            </a:fld>
            <a:endParaRPr lang="en-US"/>
          </a:p>
        </p:txBody>
      </p:sp>
    </p:spTree>
    <p:extLst>
      <p:ext uri="{BB962C8B-B14F-4D97-AF65-F5344CB8AC3E}">
        <p14:creationId xmlns:p14="http://schemas.microsoft.com/office/powerpoint/2010/main" val="842413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For my initial tests of this chi-squared algorithm, I am testing on a simulated four tops dataset, where every event in the ntuple contains the decay of four tops</a:t>
            </a:r>
          </a:p>
          <a:p>
            <a:pPr marL="171450" indent="-171450">
              <a:buFont typeface="Arial" panose="020B0604020202020204" pitchFamily="34" charset="0"/>
              <a:buChar char="•"/>
            </a:pPr>
            <a:r>
              <a:rPr lang="en-US" dirty="0"/>
              <a:t>The goals of my initial tests are firstly to see how it works, and secondly to determine how accurate and efficient this algorithm is and how it can optimized</a:t>
            </a:r>
          </a:p>
        </p:txBody>
      </p:sp>
      <p:sp>
        <p:nvSpPr>
          <p:cNvPr id="4" name="Slide Number Placeholder 3"/>
          <p:cNvSpPr>
            <a:spLocks noGrp="1"/>
          </p:cNvSpPr>
          <p:nvPr>
            <p:ph type="sldNum" sz="quarter" idx="5"/>
          </p:nvPr>
        </p:nvSpPr>
        <p:spPr/>
        <p:txBody>
          <a:bodyPr/>
          <a:lstStyle/>
          <a:p>
            <a:fld id="{B11EFF3D-4C22-4CB7-A9B3-335346EDFAE7}" type="slidenum">
              <a:rPr lang="en-US" smtClean="0"/>
              <a:t>40</a:t>
            </a:fld>
            <a:endParaRPr lang="en-US" dirty="0"/>
          </a:p>
        </p:txBody>
      </p:sp>
    </p:spTree>
    <p:extLst>
      <p:ext uri="{BB962C8B-B14F-4D97-AF65-F5344CB8AC3E}">
        <p14:creationId xmlns:p14="http://schemas.microsoft.com/office/powerpoint/2010/main" val="1840521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first thing I wanted to determine was what might be a good chi-squared value for a particular matching of jets</a:t>
            </a:r>
          </a:p>
          <a:p>
            <a:pPr marL="171450" indent="-171450">
              <a:buFont typeface="Arial" panose="020B0604020202020204" pitchFamily="34" charset="0"/>
              <a:buChar char="•"/>
            </a:pPr>
            <a:r>
              <a:rPr lang="en-US" dirty="0"/>
              <a:t>Here I have plotted the computed chi-squared values for all correctly reconstructed and truth-matched top decays</a:t>
            </a:r>
          </a:p>
          <a:p>
            <a:pPr marL="171450" indent="-171450">
              <a:buFont typeface="Arial" panose="020B0604020202020204" pitchFamily="34" charset="0"/>
              <a:buChar char="•"/>
            </a:pPr>
            <a:r>
              <a:rPr lang="en-US" dirty="0"/>
              <a:t>As you can see, most correct matchings should have a chi-squared value under 40, but some score as high as 180</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41</a:t>
            </a:fld>
            <a:endParaRPr lang="en-US" dirty="0"/>
          </a:p>
        </p:txBody>
      </p:sp>
    </p:spTree>
    <p:extLst>
      <p:ext uri="{BB962C8B-B14F-4D97-AF65-F5344CB8AC3E}">
        <p14:creationId xmlns:p14="http://schemas.microsoft.com/office/powerpoint/2010/main" val="799094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basic challenge of reconstructing four top quarks is this so called “set assignment problem”</a:t>
            </a:r>
          </a:p>
          <a:p>
            <a:pPr marL="171450" indent="-171450">
              <a:buFont typeface="Arial" panose="020B0604020202020204" pitchFamily="34" charset="0"/>
              <a:buChar char="•"/>
            </a:pPr>
            <a:r>
              <a:rPr lang="en-US" dirty="0"/>
              <a:t>Where we have a large number of jets, leptons, etc in our final state, and we have to match them to individual decay products</a:t>
            </a:r>
          </a:p>
          <a:p>
            <a:pPr marL="171450" indent="-171450">
              <a:buFont typeface="Arial" panose="020B0604020202020204" pitchFamily="34" charset="0"/>
              <a:buChar char="•"/>
            </a:pPr>
            <a:r>
              <a:rPr lang="en-US" dirty="0"/>
              <a:t>There are many possible combinations or matchings of jets and leptons, but only one is correct</a:t>
            </a:r>
          </a:p>
          <a:p>
            <a:pPr marL="171450" indent="-171450">
              <a:buFont typeface="Arial" panose="020B0604020202020204" pitchFamily="34" charset="0"/>
              <a:buChar char="•"/>
            </a:pPr>
            <a:r>
              <a:rPr lang="en-US" dirty="0"/>
              <a:t>Note that for my purposes, I am assuming that only the simplest decay modes are taking place – no gluon fusion, or any other higher order effects</a:t>
            </a:r>
          </a:p>
        </p:txBody>
      </p:sp>
      <p:sp>
        <p:nvSpPr>
          <p:cNvPr id="4" name="Slide Number Placeholder 3"/>
          <p:cNvSpPr>
            <a:spLocks noGrp="1"/>
          </p:cNvSpPr>
          <p:nvPr>
            <p:ph type="sldNum" sz="quarter" idx="5"/>
          </p:nvPr>
        </p:nvSpPr>
        <p:spPr/>
        <p:txBody>
          <a:bodyPr/>
          <a:lstStyle/>
          <a:p>
            <a:fld id="{B11EFF3D-4C22-4CB7-A9B3-335346EDFAE7}" type="slidenum">
              <a:rPr lang="en-US" smtClean="0"/>
              <a:t>42</a:t>
            </a:fld>
            <a:endParaRPr lang="en-US" dirty="0"/>
          </a:p>
        </p:txBody>
      </p:sp>
    </p:spTree>
    <p:extLst>
      <p:ext uri="{BB962C8B-B14F-4D97-AF65-F5344CB8AC3E}">
        <p14:creationId xmlns:p14="http://schemas.microsoft.com/office/powerpoint/2010/main" val="2516051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thing I looked at is trying to reconstruct the top quark mass</a:t>
            </a:r>
          </a:p>
          <a:p>
            <a:pPr marL="171450" indent="-171450">
              <a:buFont typeface="Arial" panose="020B0604020202020204" pitchFamily="34" charset="0"/>
              <a:buChar char="•"/>
            </a:pPr>
            <a:r>
              <a:rPr lang="en-US" dirty="0"/>
              <a:t>On the right, I have plotted the mass distribution of the correct, truth-matched reconstructions</a:t>
            </a:r>
          </a:p>
          <a:p>
            <a:pPr marL="171450" indent="-171450">
              <a:buFont typeface="Arial" panose="020B0604020202020204" pitchFamily="34" charset="0"/>
              <a:buChar char="•"/>
            </a:pPr>
            <a:r>
              <a:rPr lang="en-US" dirty="0"/>
              <a:t>And on the left, I have plotted the mass distribution of the reconstructions selected by the algorithm with a chi-squared value less than 10</a:t>
            </a:r>
          </a:p>
          <a:p>
            <a:pPr marL="171450" indent="-171450">
              <a:buFont typeface="Arial" panose="020B0604020202020204" pitchFamily="34" charset="0"/>
              <a:buChar char="•"/>
            </a:pPr>
            <a:r>
              <a:rPr lang="en-US" dirty="0"/>
              <a:t>Because the known top quark mass is used as an input to the chi-squared algorithm and how it makes selections, it is obviously able to reconstruct the correct mass very well</a:t>
            </a:r>
          </a:p>
          <a:p>
            <a:pPr marL="171450" indent="-171450">
              <a:buFont typeface="Arial" panose="020B0604020202020204" pitchFamily="34" charset="0"/>
              <a:buChar char="•"/>
            </a:pPr>
            <a:r>
              <a:rPr lang="en-US" dirty="0"/>
              <a:t>However, as you can see by the number of entries in these histograms, the algorithm produces many potentially false reconstructions which happen to have a combined mass within the top quark range</a:t>
            </a:r>
          </a:p>
          <a:p>
            <a:pPr marL="171450" indent="-171450">
              <a:buFont typeface="Arial" panose="020B0604020202020204" pitchFamily="34" charset="0"/>
              <a:buChar char="•"/>
            </a:pPr>
            <a:r>
              <a:rPr lang="en-US" dirty="0"/>
              <a:t>This just again shows how the algorithm needs to be improved to be more accurate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43</a:t>
            </a:fld>
            <a:endParaRPr lang="en-US" dirty="0"/>
          </a:p>
        </p:txBody>
      </p:sp>
    </p:spTree>
    <p:extLst>
      <p:ext uri="{BB962C8B-B14F-4D97-AF65-F5344CB8AC3E}">
        <p14:creationId xmlns:p14="http://schemas.microsoft.com/office/powerpoint/2010/main" val="1493820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way of highlighting this issue is by looking at the mass distribution generated by all possible combinations of jets, both the correct and incorrect matchings</a:t>
            </a:r>
          </a:p>
          <a:p>
            <a:pPr marL="171450" indent="-171450">
              <a:buFont typeface="Arial" panose="020B0604020202020204" pitchFamily="34" charset="0"/>
              <a:buChar char="•"/>
            </a:pPr>
            <a:r>
              <a:rPr lang="en-US" dirty="0"/>
              <a:t>As you can see, this distribution happens to peak right within the top quark mass range, so it is unfortunately very likely that a random combination of jets in a final state will happen to have a mass close to that of the top quark</a:t>
            </a:r>
          </a:p>
        </p:txBody>
      </p:sp>
      <p:sp>
        <p:nvSpPr>
          <p:cNvPr id="4" name="Slide Number Placeholder 3"/>
          <p:cNvSpPr>
            <a:spLocks noGrp="1"/>
          </p:cNvSpPr>
          <p:nvPr>
            <p:ph type="sldNum" sz="quarter" idx="5"/>
          </p:nvPr>
        </p:nvSpPr>
        <p:spPr/>
        <p:txBody>
          <a:bodyPr/>
          <a:lstStyle/>
          <a:p>
            <a:fld id="{B11EFF3D-4C22-4CB7-A9B3-335346EDFAE7}" type="slidenum">
              <a:rPr lang="en-US" smtClean="0"/>
              <a:t>44</a:t>
            </a:fld>
            <a:endParaRPr lang="en-US" dirty="0"/>
          </a:p>
        </p:txBody>
      </p:sp>
    </p:spTree>
    <p:extLst>
      <p:ext uri="{BB962C8B-B14F-4D97-AF65-F5344CB8AC3E}">
        <p14:creationId xmlns:p14="http://schemas.microsoft.com/office/powerpoint/2010/main" val="3823008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One last thing I started to look at, but need to work more on, is the computational efficiency of the algorithm </a:t>
            </a:r>
          </a:p>
          <a:p>
            <a:pPr marL="171450" indent="-171450">
              <a:buFont typeface="Arial" panose="020B0604020202020204" pitchFamily="34" charset="0"/>
              <a:buChar char="•"/>
            </a:pPr>
            <a:r>
              <a:rPr lang="en-US" dirty="0"/>
              <a:t>The sample I tested contained data for about 50,000 events, and the algorithm had to search through over 2 million combinations of jets</a:t>
            </a:r>
          </a:p>
          <a:p>
            <a:pPr marL="171450" indent="-171450">
              <a:buFont typeface="Arial" panose="020B0604020202020204" pitchFamily="34" charset="0"/>
              <a:buChar char="•"/>
            </a:pPr>
            <a:r>
              <a:rPr lang="en-US" dirty="0"/>
              <a:t>On average, the algorithm had to check 46 combinations in every final state</a:t>
            </a:r>
          </a:p>
        </p:txBody>
      </p:sp>
      <p:sp>
        <p:nvSpPr>
          <p:cNvPr id="4" name="Slide Number Placeholder 3"/>
          <p:cNvSpPr>
            <a:spLocks noGrp="1"/>
          </p:cNvSpPr>
          <p:nvPr>
            <p:ph type="sldNum" sz="quarter" idx="5"/>
          </p:nvPr>
        </p:nvSpPr>
        <p:spPr/>
        <p:txBody>
          <a:bodyPr/>
          <a:lstStyle/>
          <a:p>
            <a:fld id="{B11EFF3D-4C22-4CB7-A9B3-335346EDFAE7}" type="slidenum">
              <a:rPr lang="en-US" smtClean="0"/>
              <a:t>45</a:t>
            </a:fld>
            <a:endParaRPr lang="en-US" dirty="0"/>
          </a:p>
        </p:txBody>
      </p:sp>
    </p:spTree>
    <p:extLst>
      <p:ext uri="{BB962C8B-B14F-4D97-AF65-F5344CB8AC3E}">
        <p14:creationId xmlns:p14="http://schemas.microsoft.com/office/powerpoint/2010/main" val="2155383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algorithm I am testing to reconstruct hadronic tops is based on a chi-squared method, which I drew from previous ATLAS and CMS papers</a:t>
            </a:r>
          </a:p>
          <a:p>
            <a:pPr marL="171450" indent="-171450">
              <a:buFont typeface="Arial" panose="020B0604020202020204" pitchFamily="34" charset="0"/>
              <a:buChar char="•"/>
            </a:pPr>
            <a:r>
              <a:rPr lang="en-US" dirty="0"/>
              <a:t>There are other more advanced algorithms that use machine learning, such as SPAN-NET, but this is the simplest and most commonly used algorithm I found in my research</a:t>
            </a:r>
          </a:p>
          <a:p>
            <a:pPr marL="171450" indent="-171450">
              <a:buFont typeface="Arial" panose="020B0604020202020204" pitchFamily="34" charset="0"/>
              <a:buChar char="•"/>
            </a:pPr>
            <a:r>
              <a:rPr lang="en-US" dirty="0"/>
              <a:t>This is how the algorithm works</a:t>
            </a:r>
          </a:p>
          <a:p>
            <a:pPr marL="171450" indent="-171450">
              <a:buFont typeface="Arial" panose="020B0604020202020204" pitchFamily="34" charset="0"/>
              <a:buChar char="•"/>
            </a:pPr>
            <a:r>
              <a:rPr lang="en-US" dirty="0"/>
              <a:t>First, we goes through all jets in a final state and lists all possible combinations or matchings of at least 1 b-jet and two other jets </a:t>
            </a:r>
          </a:p>
          <a:p>
            <a:pPr marL="171450" indent="-171450">
              <a:buFont typeface="Arial" panose="020B0604020202020204" pitchFamily="34" charset="0"/>
              <a:buChar char="•"/>
            </a:pPr>
            <a:r>
              <a:rPr lang="en-US" dirty="0"/>
              <a:t>Second, we compute a chi-squared value for every matching. This chi-squared value acts as a score which compares the reconstructed masses of a set of jets to the known masses of the top and W. A set of jets with a lower score is more likely to come from a top</a:t>
            </a:r>
          </a:p>
          <a:p>
            <a:pPr marL="171450" indent="-171450">
              <a:buFont typeface="Arial" panose="020B0604020202020204" pitchFamily="34" charset="0"/>
              <a:buChar char="•"/>
            </a:pPr>
            <a:r>
              <a:rPr lang="en-US" dirty="0"/>
              <a:t>Third, we cut out all combinations above a predefined threshold, and then select the lowest two scoring combinations and assume that they reconstruct a top</a:t>
            </a:r>
          </a:p>
        </p:txBody>
      </p:sp>
      <p:sp>
        <p:nvSpPr>
          <p:cNvPr id="4" name="Slide Number Placeholder 3"/>
          <p:cNvSpPr>
            <a:spLocks noGrp="1"/>
          </p:cNvSpPr>
          <p:nvPr>
            <p:ph type="sldNum" sz="quarter" idx="5"/>
          </p:nvPr>
        </p:nvSpPr>
        <p:spPr/>
        <p:txBody>
          <a:bodyPr/>
          <a:lstStyle/>
          <a:p>
            <a:fld id="{B11EFF3D-4C22-4CB7-A9B3-335346EDFAE7}" type="slidenum">
              <a:rPr lang="en-US" smtClean="0"/>
              <a:t>3</a:t>
            </a:fld>
            <a:endParaRPr lang="en-US" dirty="0"/>
          </a:p>
        </p:txBody>
      </p:sp>
    </p:spTree>
    <p:extLst>
      <p:ext uri="{BB962C8B-B14F-4D97-AF65-F5344CB8AC3E}">
        <p14:creationId xmlns:p14="http://schemas.microsoft.com/office/powerpoint/2010/main" val="2950194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thing I looked at is trying to reconstruct the top quark mass</a:t>
            </a:r>
          </a:p>
          <a:p>
            <a:pPr marL="171450" indent="-171450">
              <a:buFont typeface="Arial" panose="020B0604020202020204" pitchFamily="34" charset="0"/>
              <a:buChar char="•"/>
            </a:pPr>
            <a:r>
              <a:rPr lang="en-US" dirty="0"/>
              <a:t>On the right, I have plotted the mass distribution of the correct, truth-matched reconstructions</a:t>
            </a:r>
          </a:p>
          <a:p>
            <a:pPr marL="171450" indent="-171450">
              <a:buFont typeface="Arial" panose="020B0604020202020204" pitchFamily="34" charset="0"/>
              <a:buChar char="•"/>
            </a:pPr>
            <a:r>
              <a:rPr lang="en-US" dirty="0"/>
              <a:t>And on the left, I have plotted the mass distribution of the reconstructions selected by the algorithm with a chi-squared value less than 10</a:t>
            </a:r>
          </a:p>
          <a:p>
            <a:pPr marL="171450" indent="-171450">
              <a:buFont typeface="Arial" panose="020B0604020202020204" pitchFamily="34" charset="0"/>
              <a:buChar char="•"/>
            </a:pPr>
            <a:r>
              <a:rPr lang="en-US" dirty="0"/>
              <a:t>Because the known top quark mass is used as an input to the chi-squared algorithm and how it makes selections, it is obviously able to reconstruct the correct mass very well</a:t>
            </a:r>
          </a:p>
          <a:p>
            <a:pPr marL="171450" indent="-171450">
              <a:buFont typeface="Arial" panose="020B0604020202020204" pitchFamily="34" charset="0"/>
              <a:buChar char="•"/>
            </a:pPr>
            <a:r>
              <a:rPr lang="en-US" dirty="0"/>
              <a:t>However, as you can see by the number of entries in these histograms, the algorithm produces many potentially false reconstructions which happen to have a combined mass within the top quark range</a:t>
            </a:r>
          </a:p>
          <a:p>
            <a:pPr marL="171450" indent="-171450">
              <a:buFont typeface="Arial" panose="020B0604020202020204" pitchFamily="34" charset="0"/>
              <a:buChar char="•"/>
            </a:pPr>
            <a:r>
              <a:rPr lang="en-US" dirty="0"/>
              <a:t>This just again shows how the algorithm needs to be improved to be more accurate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4</a:t>
            </a:fld>
            <a:endParaRPr lang="en-US" dirty="0"/>
          </a:p>
        </p:txBody>
      </p:sp>
    </p:spTree>
    <p:extLst>
      <p:ext uri="{BB962C8B-B14F-4D97-AF65-F5344CB8AC3E}">
        <p14:creationId xmlns:p14="http://schemas.microsoft.com/office/powerpoint/2010/main" val="3852115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way of highlighting this issue is by looking at the mass distribution generated by all possible combinations of jets, both the correct and incorrect matchings</a:t>
            </a:r>
          </a:p>
          <a:p>
            <a:pPr marL="171450" indent="-171450">
              <a:buFont typeface="Arial" panose="020B0604020202020204" pitchFamily="34" charset="0"/>
              <a:buChar char="•"/>
            </a:pPr>
            <a:r>
              <a:rPr lang="en-US" dirty="0"/>
              <a:t>As you can see, this distribution happens to peak right within the top quark mass range, so it is unfortunately very likely that a random combination of jets in a final state will happen to have a mass close to that of the top quark</a:t>
            </a:r>
          </a:p>
        </p:txBody>
      </p:sp>
      <p:sp>
        <p:nvSpPr>
          <p:cNvPr id="4" name="Slide Number Placeholder 3"/>
          <p:cNvSpPr>
            <a:spLocks noGrp="1"/>
          </p:cNvSpPr>
          <p:nvPr>
            <p:ph type="sldNum" sz="quarter" idx="5"/>
          </p:nvPr>
        </p:nvSpPr>
        <p:spPr/>
        <p:txBody>
          <a:bodyPr/>
          <a:lstStyle/>
          <a:p>
            <a:fld id="{B11EFF3D-4C22-4CB7-A9B3-335346EDFAE7}" type="slidenum">
              <a:rPr lang="en-US" smtClean="0"/>
              <a:t>5</a:t>
            </a:fld>
            <a:endParaRPr lang="en-US" dirty="0"/>
          </a:p>
        </p:txBody>
      </p:sp>
    </p:spTree>
    <p:extLst>
      <p:ext uri="{BB962C8B-B14F-4D97-AF65-F5344CB8AC3E}">
        <p14:creationId xmlns:p14="http://schemas.microsoft.com/office/powerpoint/2010/main" val="4013758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Today I ran the algorithm with a range of chi-squared selection thresholds (from 10 to 180), and I am trying to determine the optimal cut-off</a:t>
            </a:r>
          </a:p>
          <a:p>
            <a:pPr marL="171450" indent="-171450">
              <a:buFont typeface="Arial" panose="020B0604020202020204" pitchFamily="34" charset="0"/>
              <a:buChar char="•"/>
            </a:pPr>
            <a:r>
              <a:rPr lang="en-US" dirty="0"/>
              <a:t>The algorithm’s reconstructions are most accurate when the chi-squared cut-off is lowest</a:t>
            </a:r>
          </a:p>
          <a:p>
            <a:pPr marL="171450" indent="-171450">
              <a:buFont typeface="Arial" panose="020B0604020202020204" pitchFamily="34" charset="0"/>
              <a:buChar char="•"/>
            </a:pPr>
            <a:r>
              <a:rPr lang="en-US" dirty="0"/>
              <a:t>At best, when we only select jet matchings with a score less than 10, about 6.5 percent of the reconstructions are correct, but it only finds about 40 percent of the truth-matched hadronic top quarks that it could find</a:t>
            </a:r>
          </a:p>
          <a:p>
            <a:pPr marL="171450" indent="-171450">
              <a:buFont typeface="Arial" panose="020B0604020202020204" pitchFamily="34" charset="0"/>
              <a:buChar char="•"/>
            </a:pPr>
            <a:r>
              <a:rPr lang="en-US" dirty="0"/>
              <a:t>When we raise the chi-squared threshold, the algorithm selects more incorrect matchings and so its accuracy decreases, but it is able to find more (up to about 65 percent) of the top quarks that it can find</a:t>
            </a:r>
          </a:p>
          <a:p>
            <a:pPr marL="171450" indent="-171450">
              <a:buFont typeface="Arial" panose="020B0604020202020204" pitchFamily="34" charset="0"/>
              <a:buChar char="•"/>
            </a:pPr>
            <a:r>
              <a:rPr lang="en-US" dirty="0"/>
              <a:t>My analysis here is unfortunately limited by our matching efficiency, however</a:t>
            </a:r>
          </a:p>
          <a:p>
            <a:pPr marL="171450" indent="-171450">
              <a:buFont typeface="Arial" panose="020B0604020202020204" pitchFamily="34" charset="0"/>
              <a:buChar char="•"/>
            </a:pPr>
            <a:r>
              <a:rPr lang="en-US" dirty="0"/>
              <a:t>I do not have the exact number, but based on a back of the notebook calculation I think only about 10 percent of hadronic top decays have truth-matching information</a:t>
            </a:r>
          </a:p>
          <a:p>
            <a:pPr marL="171450" indent="-171450">
              <a:buFont typeface="Arial" panose="020B0604020202020204" pitchFamily="34" charset="0"/>
              <a:buChar char="•"/>
            </a:pPr>
            <a:r>
              <a:rPr lang="en-US" dirty="0"/>
              <a:t>Regardless, the chi-squared algorithm can certainly be improved to reconstruct more tops and more accurately </a:t>
            </a:r>
          </a:p>
        </p:txBody>
      </p:sp>
      <p:sp>
        <p:nvSpPr>
          <p:cNvPr id="4" name="Slide Number Placeholder 3"/>
          <p:cNvSpPr>
            <a:spLocks noGrp="1"/>
          </p:cNvSpPr>
          <p:nvPr>
            <p:ph type="sldNum" sz="quarter" idx="5"/>
          </p:nvPr>
        </p:nvSpPr>
        <p:spPr/>
        <p:txBody>
          <a:bodyPr/>
          <a:lstStyle/>
          <a:p>
            <a:fld id="{B11EFF3D-4C22-4CB7-A9B3-335346EDFAE7}" type="slidenum">
              <a:rPr lang="en-US" smtClean="0"/>
              <a:t>7</a:t>
            </a:fld>
            <a:endParaRPr lang="en-US" dirty="0"/>
          </a:p>
        </p:txBody>
      </p:sp>
    </p:spTree>
    <p:extLst>
      <p:ext uri="{BB962C8B-B14F-4D97-AF65-F5344CB8AC3E}">
        <p14:creationId xmlns:p14="http://schemas.microsoft.com/office/powerpoint/2010/main" val="967625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One way I might be able to improve this algorithm is by adding additional terms to the chi-squared formula to take into account the angle between the jets in a particular matching</a:t>
            </a:r>
          </a:p>
          <a:p>
            <a:pPr marL="171450" indent="-171450">
              <a:buFont typeface="Arial" panose="020B0604020202020204" pitchFamily="34" charset="0"/>
              <a:buChar char="•"/>
            </a:pPr>
            <a:r>
              <a:rPr lang="en-US" dirty="0"/>
              <a:t>Assuming that there is a clear unimodal distribution in the angle between the top quark decay’s W boson and b-jet, and in the angle between the two jets which decay from the W, then I should be able to score how closely the angles between jets in any particular matching compare to a known mean or median </a:t>
            </a:r>
          </a:p>
          <a:p>
            <a:pPr marL="171450" indent="-171450">
              <a:buFont typeface="Arial" panose="020B0604020202020204" pitchFamily="34" charset="0"/>
              <a:buChar char="•"/>
            </a:pPr>
            <a:r>
              <a:rPr lang="en-US" dirty="0"/>
              <a:t>So far what I have done, is I plotted these delta R distributions using the truth matched data in my sample, just to see if clear modal distributions exist</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8</a:t>
            </a:fld>
            <a:endParaRPr lang="en-US" dirty="0"/>
          </a:p>
        </p:txBody>
      </p:sp>
    </p:spTree>
    <p:extLst>
      <p:ext uri="{BB962C8B-B14F-4D97-AF65-F5344CB8AC3E}">
        <p14:creationId xmlns:p14="http://schemas.microsoft.com/office/powerpoint/2010/main" val="1239113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on the left is the distribution of delta R between a top quark’s W boson and b jet, and you can see a clear peak around 1</a:t>
            </a:r>
          </a:p>
          <a:p>
            <a:pPr marL="171450" indent="-171450">
              <a:buFont typeface="Arial" panose="020B0604020202020204" pitchFamily="34" charset="0"/>
              <a:buChar char="•"/>
            </a:pPr>
            <a:r>
              <a:rPr lang="en-US" dirty="0"/>
              <a:t>The distribution is skewed rather than normal, however, (so I will need to modify the terms in the chi-squared formula to compare against the mode rather than the mean)</a:t>
            </a:r>
          </a:p>
          <a:p>
            <a:pPr marL="171450" indent="-171450">
              <a:buFont typeface="Arial" panose="020B0604020202020204" pitchFamily="34" charset="0"/>
              <a:buChar char="•"/>
            </a:pPr>
            <a:r>
              <a:rPr lang="en-US" dirty="0"/>
              <a:t>On the right is the distribution of delta R’s which is generated from all possible jet matchings, both the correct and incorrect matchings</a:t>
            </a:r>
          </a:p>
          <a:p>
            <a:pPr marL="171450" indent="-171450">
              <a:buFont typeface="Arial" panose="020B0604020202020204" pitchFamily="34" charset="0"/>
              <a:buChar char="•"/>
            </a:pPr>
            <a:r>
              <a:rPr lang="en-US" dirty="0"/>
              <a:t>As you can see, these distributions are quite different, so this delta R will definitely be useful to help discriminate correct form incorrect matchings </a:t>
            </a:r>
          </a:p>
        </p:txBody>
      </p:sp>
      <p:sp>
        <p:nvSpPr>
          <p:cNvPr id="4" name="Slide Number Placeholder 3"/>
          <p:cNvSpPr>
            <a:spLocks noGrp="1"/>
          </p:cNvSpPr>
          <p:nvPr>
            <p:ph type="sldNum" sz="quarter" idx="5"/>
          </p:nvPr>
        </p:nvSpPr>
        <p:spPr/>
        <p:txBody>
          <a:bodyPr/>
          <a:lstStyle/>
          <a:p>
            <a:fld id="{B11EFF3D-4C22-4CB7-A9B3-335346EDFAE7}" type="slidenum">
              <a:rPr lang="en-US" smtClean="0"/>
              <a:t>9</a:t>
            </a:fld>
            <a:endParaRPr lang="en-US" dirty="0"/>
          </a:p>
        </p:txBody>
      </p:sp>
    </p:spTree>
    <p:extLst>
      <p:ext uri="{BB962C8B-B14F-4D97-AF65-F5344CB8AC3E}">
        <p14:creationId xmlns:p14="http://schemas.microsoft.com/office/powerpoint/2010/main" val="2959200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And the story is very similar for the delta R between the two jets which decay from the W</a:t>
            </a:r>
          </a:p>
        </p:txBody>
      </p:sp>
      <p:sp>
        <p:nvSpPr>
          <p:cNvPr id="4" name="Slide Number Placeholder 3"/>
          <p:cNvSpPr>
            <a:spLocks noGrp="1"/>
          </p:cNvSpPr>
          <p:nvPr>
            <p:ph type="sldNum" sz="quarter" idx="5"/>
          </p:nvPr>
        </p:nvSpPr>
        <p:spPr/>
        <p:txBody>
          <a:bodyPr/>
          <a:lstStyle/>
          <a:p>
            <a:fld id="{B11EFF3D-4C22-4CB7-A9B3-335346EDFAE7}" type="slidenum">
              <a:rPr lang="en-US" smtClean="0"/>
              <a:t>10</a:t>
            </a:fld>
            <a:endParaRPr lang="en-US" dirty="0"/>
          </a:p>
        </p:txBody>
      </p:sp>
    </p:spTree>
    <p:extLst>
      <p:ext uri="{BB962C8B-B14F-4D97-AF65-F5344CB8AC3E}">
        <p14:creationId xmlns:p14="http://schemas.microsoft.com/office/powerpoint/2010/main" val="31594322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My next steps are </a:t>
            </a:r>
          </a:p>
          <a:p>
            <a:pPr marL="171450" indent="-171450">
              <a:buFont typeface="Arial" panose="020B0604020202020204" pitchFamily="34" charset="0"/>
              <a:buChar char="•"/>
            </a:pPr>
            <a:r>
              <a:rPr lang="en-US" dirty="0"/>
              <a:t>First to incorporate the angle between jets into the chi-squared scoring method</a:t>
            </a:r>
          </a:p>
          <a:p>
            <a:pPr marL="171450" indent="-171450">
              <a:buFont typeface="Arial" panose="020B0604020202020204" pitchFamily="34" charset="0"/>
              <a:buChar char="•"/>
            </a:pPr>
            <a:r>
              <a:rPr lang="en-US" dirty="0"/>
              <a:t>Then optimize the algorithm to make it as accurate and reconstruct as many tops as possible</a:t>
            </a:r>
          </a:p>
          <a:p>
            <a:pPr marL="171450" indent="-171450">
              <a:buFont typeface="Arial" panose="020B0604020202020204" pitchFamily="34" charset="0"/>
              <a:buChar char="•"/>
            </a:pPr>
            <a:r>
              <a:rPr lang="en-US" dirty="0"/>
              <a:t>Then I would like to quantify the computation time of running this algorithm and reduce it if I can</a:t>
            </a:r>
          </a:p>
          <a:p>
            <a:pPr marL="171450" indent="-171450">
              <a:buFont typeface="Arial" panose="020B0604020202020204" pitchFamily="34" charset="0"/>
              <a:buChar char="•"/>
            </a:pPr>
            <a:r>
              <a:rPr lang="en-US" dirty="0"/>
              <a:t>After optimizing this algorithm to the best of my ability, I would like to also experiment with using machine learning algorithms such as SPAN-NET, which has been previously tested on reconstructing the four tops all jets channel</a:t>
            </a:r>
          </a:p>
          <a:p>
            <a:pPr marL="171450" indent="-171450">
              <a:buFont typeface="Arial" panose="020B0604020202020204" pitchFamily="34" charset="0"/>
              <a:buChar char="•"/>
            </a:pPr>
            <a:r>
              <a:rPr lang="en-US" dirty="0"/>
              <a:t>I would like to compare these algorithms against each other, test them on more realistic datasets which include backgrounds</a:t>
            </a:r>
          </a:p>
          <a:p>
            <a:pPr marL="171450" indent="-171450">
              <a:buFont typeface="Arial" panose="020B0604020202020204" pitchFamily="34" charset="0"/>
              <a:buChar char="•"/>
            </a:pPr>
            <a:r>
              <a:rPr lang="en-US" dirty="0"/>
              <a:t>And then I will start looking into leptonic tops, which will be much more difficult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Thank you!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know that there are some other people working on four tops reconstruction, so if anyone would like to share ideas or feedback, please let me know!</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11</a:t>
            </a:fld>
            <a:endParaRPr lang="en-US" dirty="0"/>
          </a:p>
        </p:txBody>
      </p:sp>
    </p:spTree>
    <p:extLst>
      <p:ext uri="{BB962C8B-B14F-4D97-AF65-F5344CB8AC3E}">
        <p14:creationId xmlns:p14="http://schemas.microsoft.com/office/powerpoint/2010/main" val="42688746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21646965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3" name="Footer Placeholder 2">
            <a:extLst>
              <a:ext uri="{FF2B5EF4-FFF2-40B4-BE49-F238E27FC236}">
                <a16:creationId xmlns:a16="http://schemas.microsoft.com/office/drawing/2014/main" id="{F536317C-B766-8D2D-253A-AA7086F59A1D}"/>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751506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4131686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srgbClr val="0055A0">
                    <a:tint val="75000"/>
                  </a:srgbClr>
                </a:solidFill>
              </a:rPr>
              <a:t>A. Filenius</a:t>
            </a:r>
          </a:p>
        </p:txBody>
      </p:sp>
    </p:spTree>
    <p:extLst>
      <p:ext uri="{BB962C8B-B14F-4D97-AF65-F5344CB8AC3E}">
        <p14:creationId xmlns:p14="http://schemas.microsoft.com/office/powerpoint/2010/main" val="5573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392428375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8880-79AC-2CF1-2B49-A872A91AD9CD}"/>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E5B7475F-6413-F853-FF8A-13E4B9043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FCCDBCF3-5C41-1B1D-E9C1-0C032014A5DF}"/>
              </a:ext>
            </a:extLst>
          </p:cNvPr>
          <p:cNvSpPr>
            <a:spLocks noGrp="1"/>
          </p:cNvSpPr>
          <p:nvPr>
            <p:ph type="sldNum" sz="quarter" idx="12"/>
          </p:nvPr>
        </p:nvSpPr>
        <p:spPr/>
        <p:txBody>
          <a:bodyPr/>
          <a:lstStyle/>
          <a:p>
            <a:fld id="{118D88C7-C99C-447C-8BCF-8F8A84AD502D}" type="slidenum">
              <a:rPr lang="en-US" smtClean="0"/>
              <a:t>‹#›</a:t>
            </a:fld>
            <a:endParaRPr lang="en-US"/>
          </a:p>
        </p:txBody>
      </p:sp>
      <p:sp>
        <p:nvSpPr>
          <p:cNvPr id="8" name="Footer Placeholder 4">
            <a:extLst>
              <a:ext uri="{FF2B5EF4-FFF2-40B4-BE49-F238E27FC236}">
                <a16:creationId xmlns:a16="http://schemas.microsoft.com/office/drawing/2014/main" id="{F7BD5C10-3FA6-8DCC-A7AD-0109CD2EE7EF}"/>
              </a:ext>
            </a:extLst>
          </p:cNvPr>
          <p:cNvSpPr>
            <a:spLocks noGrp="1"/>
          </p:cNvSpPr>
          <p:nvPr>
            <p:ph type="ftr" sz="quarter" idx="11"/>
          </p:nvPr>
        </p:nvSpPr>
        <p:spPr>
          <a:xfrm>
            <a:off x="6910341" y="6356351"/>
            <a:ext cx="3860800" cy="365125"/>
          </a:xfrm>
        </p:spPr>
        <p:txBody>
          <a:bodyPr/>
          <a:lstStyle/>
          <a:p>
            <a:endParaRPr lang="en-US"/>
          </a:p>
        </p:txBody>
      </p:sp>
    </p:spTree>
    <p:extLst>
      <p:ext uri="{BB962C8B-B14F-4D97-AF65-F5344CB8AC3E}">
        <p14:creationId xmlns:p14="http://schemas.microsoft.com/office/powerpoint/2010/main" val="4148908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486891"/>
            <a:ext cx="2060876" cy="1707171"/>
          </a:xfrm>
          <a:prstGeom prst="rect">
            <a:avLst/>
          </a:prstGeom>
        </p:spPr>
      </p:pic>
    </p:spTree>
    <p:extLst>
      <p:ext uri="{BB962C8B-B14F-4D97-AF65-F5344CB8AC3E}">
        <p14:creationId xmlns:p14="http://schemas.microsoft.com/office/powerpoint/2010/main" val="1083448131"/>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683327"/>
            <a:ext cx="3360000" cy="3005673"/>
          </a:xfrm>
          <a:prstGeom prst="rect">
            <a:avLst/>
          </a:prstGeom>
        </p:spPr>
      </p:pic>
    </p:spTree>
    <p:extLst>
      <p:ext uri="{BB962C8B-B14F-4D97-AF65-F5344CB8AC3E}">
        <p14:creationId xmlns:p14="http://schemas.microsoft.com/office/powerpoint/2010/main" val="121933024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email">
            <a:extLst>
              <a:ext uri="{28A0092B-C50C-407E-A947-70E740481C1C}">
                <a14:useLocalDpi xmlns:a14="http://schemas.microsoft.com/office/drawing/2010/main" val="0"/>
              </a:ext>
            </a:extLst>
          </a:blip>
          <a:srcRect b="17835"/>
          <a:stretch/>
        </p:blipFill>
        <p:spPr>
          <a:xfrm>
            <a:off x="5279254" y="2765965"/>
            <a:ext cx="1629261" cy="1261931"/>
          </a:xfrm>
          <a:prstGeom prst="rect">
            <a:avLst/>
          </a:prstGeom>
        </p:spPr>
      </p:pic>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36027293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2">
            <a:extLst>
              <a:ext uri="{FF2B5EF4-FFF2-40B4-BE49-F238E27FC236}">
                <a16:creationId xmlns:a16="http://schemas.microsoft.com/office/drawing/2014/main" id="{B25D03D3-CB06-8D84-B271-DE20C733BBC8}"/>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279239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561338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5" name="Footer Placeholder 2">
            <a:extLst>
              <a:ext uri="{FF2B5EF4-FFF2-40B4-BE49-F238E27FC236}">
                <a16:creationId xmlns:a16="http://schemas.microsoft.com/office/drawing/2014/main" id="{27D96A04-2871-8F20-2AC1-3CC724392EAF}"/>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597206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a:extLst>
              <a:ext uri="{FF2B5EF4-FFF2-40B4-BE49-F238E27FC236}">
                <a16:creationId xmlns:a16="http://schemas.microsoft.com/office/drawing/2014/main" id="{C3FE147E-5B89-A4B0-405E-FDE77C6A8F1B}"/>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839117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8" name="Footer Placeholder 2">
            <a:extLst>
              <a:ext uri="{FF2B5EF4-FFF2-40B4-BE49-F238E27FC236}">
                <a16:creationId xmlns:a16="http://schemas.microsoft.com/office/drawing/2014/main" id="{A43B6666-E3BE-9460-D2BA-D83D96B56CCF}"/>
              </a:ext>
            </a:extLst>
          </p:cNvPr>
          <p:cNvSpPr>
            <a:spLocks noGrp="1"/>
          </p:cNvSpPr>
          <p:nvPr>
            <p:ph type="ftr" sz="quarter" idx="14"/>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460093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12192000" cy="707202"/>
          </a:xfrm>
          <a:prstGeom prst="rect">
            <a:avLst/>
          </a:prstGeom>
        </p:spPr>
      </p:pic>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pic>
        <p:nvPicPr>
          <p:cNvPr id="2050" name="Picture 2">
            <a:extLst>
              <a:ext uri="{FF2B5EF4-FFF2-40B4-BE49-F238E27FC236}">
                <a16:creationId xmlns:a16="http://schemas.microsoft.com/office/drawing/2014/main" id="{BBA41BDF-D797-02AB-F37C-DB5E4EB23AA8}"/>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286000" y="1847850"/>
            <a:ext cx="7620000" cy="31623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EAF00BA8-BA22-4873-F2EA-48C368C53FB0}"/>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039089" y="6293127"/>
            <a:ext cx="1032165" cy="428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1643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37.xml.rels><?xml version="1.0" encoding="UTF-8" standalone="yes"?>
<Relationships xmlns="http://schemas.openxmlformats.org/package/2006/relationships"><Relationship Id="rId3" Type="http://schemas.openxmlformats.org/officeDocument/2006/relationships/hyperlink" Target="https://arxiv.org/abs/1907.11181" TargetMode="External"/><Relationship Id="rId2" Type="http://schemas.openxmlformats.org/officeDocument/2006/relationships/hyperlink" Target="https://doi.org/10.1016/j.nima.2014.02.029" TargetMode="External"/><Relationship Id="rId1" Type="http://schemas.openxmlformats.org/officeDocument/2006/relationships/slideLayout" Target="../slideLayouts/slideLayout7.xml"/><Relationship Id="rId5" Type="http://schemas.openxmlformats.org/officeDocument/2006/relationships/hyperlink" Target="https://arxiv.org/abs/2106.03898" TargetMode="External"/><Relationship Id="rId4" Type="http://schemas.openxmlformats.org/officeDocument/2006/relationships/hyperlink" Target="https://cds.cern.ch/record/2765538/files/ATL-COM-PHYS-2021-195.pdf"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arxiv.org/abs/hep-ex/9808029" TargetMode="External"/><Relationship Id="rId2" Type="http://schemas.openxmlformats.org/officeDocument/2006/relationships/hyperlink" Target="https://pdg.lbl.gov/2019/reviews/rpp2019-rev-top-quark.pdf" TargetMode="External"/><Relationship Id="rId1" Type="http://schemas.openxmlformats.org/officeDocument/2006/relationships/slideLayout" Target="../slideLayouts/slideLayout7.xml"/><Relationship Id="rId4" Type="http://schemas.openxmlformats.org/officeDocument/2006/relationships/hyperlink" Target="https://arxiv.org/abs/2307.02405"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728F8-3971-044D-ED34-85E00027D8C5}"/>
              </a:ext>
            </a:extLst>
          </p:cNvPr>
          <p:cNvSpPr>
            <a:spLocks noGrp="1"/>
          </p:cNvSpPr>
          <p:nvPr>
            <p:ph type="ctrTitle"/>
          </p:nvPr>
        </p:nvSpPr>
        <p:spPr>
          <a:xfrm>
            <a:off x="268856" y="868362"/>
            <a:ext cx="11654287" cy="2387600"/>
          </a:xfrm>
        </p:spPr>
        <p:txBody>
          <a:bodyPr>
            <a:normAutofit/>
          </a:bodyPr>
          <a:lstStyle/>
          <a:p>
            <a:r>
              <a:rPr lang="en-US" sz="3200" dirty="0"/>
              <a:t>Project Report 7</a:t>
            </a:r>
            <a:br>
              <a:rPr lang="en-US" sz="3200" dirty="0"/>
            </a:br>
            <a:r>
              <a:rPr lang="en-US" sz="3200" dirty="0"/>
              <a:t>Investigating Four-Top Production with ATLAS</a:t>
            </a:r>
          </a:p>
        </p:txBody>
      </p:sp>
      <p:sp>
        <p:nvSpPr>
          <p:cNvPr id="3" name="Subtitle 2">
            <a:extLst>
              <a:ext uri="{FF2B5EF4-FFF2-40B4-BE49-F238E27FC236}">
                <a16:creationId xmlns:a16="http://schemas.microsoft.com/office/drawing/2014/main" id="{EE86E8CF-E0DC-485C-15A5-3AF4FB744F25}"/>
              </a:ext>
            </a:extLst>
          </p:cNvPr>
          <p:cNvSpPr>
            <a:spLocks noGrp="1"/>
          </p:cNvSpPr>
          <p:nvPr>
            <p:ph type="subTitle" idx="1"/>
          </p:nvPr>
        </p:nvSpPr>
        <p:spPr/>
        <p:txBody>
          <a:bodyPr>
            <a:normAutofit/>
          </a:bodyPr>
          <a:lstStyle/>
          <a:p>
            <a:r>
              <a:rPr lang="en-US" dirty="0"/>
              <a:t>Dean A. Reiter</a:t>
            </a:r>
          </a:p>
          <a:p>
            <a:r>
              <a:rPr lang="en-US" dirty="0"/>
              <a:t>Advisor: </a:t>
            </a:r>
            <a:r>
              <a:rPr lang="en-US" dirty="0" err="1"/>
              <a:t>Nedaa</a:t>
            </a:r>
            <a:r>
              <a:rPr lang="en-US" dirty="0"/>
              <a:t>-Alexandra </a:t>
            </a:r>
            <a:r>
              <a:rPr lang="en-US" dirty="0" err="1"/>
              <a:t>Asbah</a:t>
            </a:r>
            <a:endParaRPr lang="en-US" dirty="0"/>
          </a:p>
          <a:p>
            <a:r>
              <a:rPr lang="en-US" dirty="0"/>
              <a:t>May 28, 2024</a:t>
            </a:r>
          </a:p>
        </p:txBody>
      </p:sp>
    </p:spTree>
    <p:extLst>
      <p:ext uri="{BB962C8B-B14F-4D97-AF65-F5344CB8AC3E}">
        <p14:creationId xmlns:p14="http://schemas.microsoft.com/office/powerpoint/2010/main" val="27757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518FC-0B26-A017-A7CE-BEB05D8EEFAD}"/>
              </a:ext>
            </a:extLst>
          </p:cNvPr>
          <p:cNvSpPr>
            <a:spLocks noGrp="1"/>
          </p:cNvSpPr>
          <p:nvPr>
            <p:ph type="title"/>
          </p:nvPr>
        </p:nvSpPr>
        <p:spPr/>
        <p:txBody>
          <a:bodyPr/>
          <a:lstStyle/>
          <a:p>
            <a:r>
              <a:rPr lang="el-GR" dirty="0"/>
              <a:t>Δ</a:t>
            </a:r>
            <a:r>
              <a:rPr lang="en-US" dirty="0"/>
              <a:t>R Between W jets</a:t>
            </a:r>
          </a:p>
        </p:txBody>
      </p:sp>
      <p:sp>
        <p:nvSpPr>
          <p:cNvPr id="4" name="Slide Number Placeholder 3">
            <a:extLst>
              <a:ext uri="{FF2B5EF4-FFF2-40B4-BE49-F238E27FC236}">
                <a16:creationId xmlns:a16="http://schemas.microsoft.com/office/drawing/2014/main" id="{74FB801F-2070-C193-5521-1638DDE702A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10</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AB8D8149-4410-CDD7-7D35-1861BEBE66A5}"/>
              </a:ext>
            </a:extLst>
          </p:cNvPr>
          <p:cNvSpPr>
            <a:spLocks noGrp="1"/>
          </p:cNvSpPr>
          <p:nvPr>
            <p:ph type="ftr" sz="quarter" idx="3"/>
          </p:nvPr>
        </p:nvSpPr>
        <p:spPr/>
        <p:txBody>
          <a:bodyPr/>
          <a:lstStyle/>
          <a:p>
            <a:r>
              <a:rPr lang="en-GB" dirty="0">
                <a:solidFill>
                  <a:srgbClr val="0055A0">
                    <a:tint val="75000"/>
                  </a:srgbClr>
                </a:solidFill>
              </a:rPr>
              <a:t>D. Reiter</a:t>
            </a:r>
          </a:p>
        </p:txBody>
      </p:sp>
      <p:sp>
        <p:nvSpPr>
          <p:cNvPr id="12" name="TextBox 11">
            <a:extLst>
              <a:ext uri="{FF2B5EF4-FFF2-40B4-BE49-F238E27FC236}">
                <a16:creationId xmlns:a16="http://schemas.microsoft.com/office/drawing/2014/main" id="{83C6A0EF-740B-D253-C162-8C834ED45128}"/>
              </a:ext>
            </a:extLst>
          </p:cNvPr>
          <p:cNvSpPr txBox="1"/>
          <p:nvPr/>
        </p:nvSpPr>
        <p:spPr>
          <a:xfrm>
            <a:off x="2099276" y="5027756"/>
            <a:ext cx="1907317" cy="369332"/>
          </a:xfrm>
          <a:prstGeom prst="rect">
            <a:avLst/>
          </a:prstGeom>
          <a:noFill/>
        </p:spPr>
        <p:txBody>
          <a:bodyPr wrap="none" rtlCol="0">
            <a:spAutoFit/>
          </a:bodyPr>
          <a:lstStyle/>
          <a:p>
            <a:r>
              <a:rPr lang="en-US" dirty="0"/>
              <a:t>Truth Kinematics</a:t>
            </a:r>
          </a:p>
        </p:txBody>
      </p:sp>
      <p:sp>
        <p:nvSpPr>
          <p:cNvPr id="13" name="TextBox 12">
            <a:extLst>
              <a:ext uri="{FF2B5EF4-FFF2-40B4-BE49-F238E27FC236}">
                <a16:creationId xmlns:a16="http://schemas.microsoft.com/office/drawing/2014/main" id="{4E2237DB-C607-EBC5-2C3C-E109A152EEF9}"/>
              </a:ext>
            </a:extLst>
          </p:cNvPr>
          <p:cNvSpPr txBox="1"/>
          <p:nvPr/>
        </p:nvSpPr>
        <p:spPr>
          <a:xfrm>
            <a:off x="7883556" y="5027756"/>
            <a:ext cx="2668423" cy="369332"/>
          </a:xfrm>
          <a:prstGeom prst="rect">
            <a:avLst/>
          </a:prstGeom>
          <a:noFill/>
        </p:spPr>
        <p:txBody>
          <a:bodyPr wrap="none" rtlCol="0">
            <a:spAutoFit/>
          </a:bodyPr>
          <a:lstStyle/>
          <a:p>
            <a:r>
              <a:rPr lang="en-US" dirty="0"/>
              <a:t>All Tested Jet Matchings</a:t>
            </a:r>
          </a:p>
        </p:txBody>
      </p:sp>
      <p:pic>
        <p:nvPicPr>
          <p:cNvPr id="6" name="Picture 5">
            <a:extLst>
              <a:ext uri="{FF2B5EF4-FFF2-40B4-BE49-F238E27FC236}">
                <a16:creationId xmlns:a16="http://schemas.microsoft.com/office/drawing/2014/main" id="{F4413772-D032-ED9C-0B7C-FFCA8D6B4DCE}"/>
              </a:ext>
            </a:extLst>
          </p:cNvPr>
          <p:cNvPicPr>
            <a:picLocks noChangeAspect="1"/>
          </p:cNvPicPr>
          <p:nvPr/>
        </p:nvPicPr>
        <p:blipFill>
          <a:blip r:embed="rId3"/>
          <a:stretch>
            <a:fillRect/>
          </a:stretch>
        </p:blipFill>
        <p:spPr>
          <a:xfrm>
            <a:off x="178345" y="1167318"/>
            <a:ext cx="5915824" cy="3860438"/>
          </a:xfrm>
          <a:prstGeom prst="rect">
            <a:avLst/>
          </a:prstGeom>
        </p:spPr>
      </p:pic>
      <p:pic>
        <p:nvPicPr>
          <p:cNvPr id="14" name="Picture 13">
            <a:extLst>
              <a:ext uri="{FF2B5EF4-FFF2-40B4-BE49-F238E27FC236}">
                <a16:creationId xmlns:a16="http://schemas.microsoft.com/office/drawing/2014/main" id="{48641A06-B9CD-4D04-A10B-CAFD0C80D2CB}"/>
              </a:ext>
            </a:extLst>
          </p:cNvPr>
          <p:cNvPicPr>
            <a:picLocks noChangeAspect="1"/>
          </p:cNvPicPr>
          <p:nvPr/>
        </p:nvPicPr>
        <p:blipFill>
          <a:blip r:embed="rId4"/>
          <a:stretch>
            <a:fillRect/>
          </a:stretch>
        </p:blipFill>
        <p:spPr>
          <a:xfrm>
            <a:off x="6094169" y="1173936"/>
            <a:ext cx="6031888" cy="3936176"/>
          </a:xfrm>
          <a:prstGeom prst="rect">
            <a:avLst/>
          </a:prstGeom>
        </p:spPr>
      </p:pic>
    </p:spTree>
    <p:extLst>
      <p:ext uri="{BB962C8B-B14F-4D97-AF65-F5344CB8AC3E}">
        <p14:creationId xmlns:p14="http://schemas.microsoft.com/office/powerpoint/2010/main" val="4115017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FCA42-28D2-5CA3-A3E2-DF2D0E38A636}"/>
              </a:ext>
            </a:extLst>
          </p:cNvPr>
          <p:cNvSpPr>
            <a:spLocks noGrp="1"/>
          </p:cNvSpPr>
          <p:nvPr>
            <p:ph type="title"/>
          </p:nvPr>
        </p:nvSpPr>
        <p:spPr/>
        <p:txBody>
          <a:bodyPr>
            <a:normAutofit/>
          </a:bodyPr>
          <a:lstStyle/>
          <a:p>
            <a:r>
              <a:rPr lang="en-US" sz="4400" dirty="0"/>
              <a:t>Next Steps</a:t>
            </a:r>
          </a:p>
        </p:txBody>
      </p:sp>
      <p:sp>
        <p:nvSpPr>
          <p:cNvPr id="3" name="Content Placeholder 2">
            <a:extLst>
              <a:ext uri="{FF2B5EF4-FFF2-40B4-BE49-F238E27FC236}">
                <a16:creationId xmlns:a16="http://schemas.microsoft.com/office/drawing/2014/main" id="{9BF666F0-4F7A-3CA0-C2F8-5A3B65E05890}"/>
              </a:ext>
            </a:extLst>
          </p:cNvPr>
          <p:cNvSpPr>
            <a:spLocks noGrp="1"/>
          </p:cNvSpPr>
          <p:nvPr>
            <p:ph idx="1"/>
          </p:nvPr>
        </p:nvSpPr>
        <p:spPr>
          <a:xfrm>
            <a:off x="609600" y="1239342"/>
            <a:ext cx="10969139" cy="4667421"/>
          </a:xfrm>
        </p:spPr>
        <p:txBody>
          <a:bodyPr>
            <a:normAutofit/>
          </a:bodyPr>
          <a:lstStyle/>
          <a:p>
            <a:r>
              <a:rPr lang="en-US" sz="2800" dirty="0"/>
              <a:t>Hadronic top reconstruction algorithm</a:t>
            </a:r>
          </a:p>
          <a:p>
            <a:pPr marL="962406" lvl="1" indent="-514350">
              <a:buFont typeface="+mj-lt"/>
              <a:buAutoNum type="arabicPeriod"/>
            </a:pPr>
            <a:r>
              <a:rPr lang="en-US" sz="2400" dirty="0"/>
              <a:t>Try adding </a:t>
            </a:r>
            <a:r>
              <a:rPr lang="el-GR" sz="2400" dirty="0"/>
              <a:t>Δ</a:t>
            </a:r>
            <a:r>
              <a:rPr lang="en-US" sz="2400" dirty="0"/>
              <a:t>R terms to chi-squared calculation</a:t>
            </a:r>
          </a:p>
          <a:p>
            <a:pPr marL="962406" lvl="1" indent="-514350">
              <a:buFont typeface="+mj-lt"/>
              <a:buAutoNum type="arabicPeriod"/>
            </a:pPr>
            <a:r>
              <a:rPr lang="en-US" sz="2400" dirty="0"/>
              <a:t>Optimize chi-squared cut-off for best accuracy</a:t>
            </a:r>
          </a:p>
          <a:p>
            <a:pPr marL="962406" lvl="1" indent="-514350">
              <a:buFont typeface="+mj-lt"/>
              <a:buAutoNum type="arabicPeriod"/>
            </a:pPr>
            <a:r>
              <a:rPr lang="en-US" sz="2400" dirty="0"/>
              <a:t>Look at computational efficiency</a:t>
            </a:r>
          </a:p>
          <a:p>
            <a:pPr marL="962406" lvl="1" indent="-514350">
              <a:buFont typeface="+mj-lt"/>
              <a:buAutoNum type="arabicPeriod"/>
            </a:pPr>
            <a:r>
              <a:rPr lang="en-US" sz="2400" dirty="0"/>
              <a:t>Compare results to ML algorithms (e.g. SPAN-NET)</a:t>
            </a:r>
          </a:p>
          <a:p>
            <a:pPr marL="962406" lvl="1" indent="-514350">
              <a:buFont typeface="+mj-lt"/>
              <a:buAutoNum type="arabicPeriod"/>
            </a:pPr>
            <a:r>
              <a:rPr lang="en-US" sz="2400" dirty="0"/>
              <a:t>Test on realistic dataset</a:t>
            </a:r>
          </a:p>
          <a:p>
            <a:pPr marL="448056" lvl="1" indent="0">
              <a:buNone/>
            </a:pPr>
            <a:endParaRPr lang="en-US" sz="2400" dirty="0"/>
          </a:p>
          <a:p>
            <a:r>
              <a:rPr lang="en-US" sz="2800" dirty="0"/>
              <a:t>Research leptonic top reconstruction</a:t>
            </a:r>
          </a:p>
          <a:p>
            <a:r>
              <a:rPr lang="en-US" sz="2800" dirty="0"/>
              <a:t>Speak with others working on four top reconstruction</a:t>
            </a:r>
          </a:p>
        </p:txBody>
      </p:sp>
      <p:sp>
        <p:nvSpPr>
          <p:cNvPr id="4" name="Slide Number Placeholder 3">
            <a:extLst>
              <a:ext uri="{FF2B5EF4-FFF2-40B4-BE49-F238E27FC236}">
                <a16:creationId xmlns:a16="http://schemas.microsoft.com/office/drawing/2014/main" id="{9B8E5C0D-930B-E26D-C921-89A97DE83AF5}"/>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11</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E27CFAAD-53B0-9D92-3E81-F06462437FDC}"/>
              </a:ext>
            </a:extLst>
          </p:cNvPr>
          <p:cNvSpPr>
            <a:spLocks noGrp="1"/>
          </p:cNvSpPr>
          <p:nvPr>
            <p:ph type="ftr" sz="quarter" idx="3"/>
          </p:nvPr>
        </p:nvSpPr>
        <p:spPr/>
        <p:txBody>
          <a:bodyPr/>
          <a:lstStyle/>
          <a:p>
            <a:r>
              <a:rPr lang="en-GB" dirty="0">
                <a:solidFill>
                  <a:srgbClr val="0055A0">
                    <a:tint val="75000"/>
                  </a:srgbClr>
                </a:solidFill>
              </a:rPr>
              <a:t>D. Reiter</a:t>
            </a:r>
          </a:p>
        </p:txBody>
      </p:sp>
    </p:spTree>
    <p:extLst>
      <p:ext uri="{BB962C8B-B14F-4D97-AF65-F5344CB8AC3E}">
        <p14:creationId xmlns:p14="http://schemas.microsoft.com/office/powerpoint/2010/main" val="3477582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BAF1D-6CDA-EB48-28AB-8CF2E818AA83}"/>
              </a:ext>
            </a:extLst>
          </p:cNvPr>
          <p:cNvSpPr>
            <a:spLocks noGrp="1"/>
          </p:cNvSpPr>
          <p:nvPr>
            <p:ph type="title"/>
          </p:nvPr>
        </p:nvSpPr>
        <p:spPr/>
        <p:txBody>
          <a:bodyPr/>
          <a:lstStyle/>
          <a:p>
            <a:r>
              <a:rPr lang="en-US" dirty="0"/>
              <a:t>Recap: Analysis Framework</a:t>
            </a:r>
          </a:p>
        </p:txBody>
      </p:sp>
      <p:sp>
        <p:nvSpPr>
          <p:cNvPr id="3" name="Content Placeholder 2">
            <a:extLst>
              <a:ext uri="{FF2B5EF4-FFF2-40B4-BE49-F238E27FC236}">
                <a16:creationId xmlns:a16="http://schemas.microsoft.com/office/drawing/2014/main" id="{692AA2E8-A1C8-7029-5779-4466BBF11FF8}"/>
              </a:ext>
            </a:extLst>
          </p:cNvPr>
          <p:cNvSpPr>
            <a:spLocks noGrp="1"/>
          </p:cNvSpPr>
          <p:nvPr>
            <p:ph idx="1"/>
          </p:nvPr>
        </p:nvSpPr>
        <p:spPr/>
        <p:txBody>
          <a:bodyPr/>
          <a:lstStyle/>
          <a:p>
            <a:r>
              <a:rPr lang="en-US" dirty="0"/>
              <a:t>Data analysis pipeline has multiple stages</a:t>
            </a:r>
          </a:p>
          <a:p>
            <a:r>
              <a:rPr lang="en-US" dirty="0" err="1"/>
              <a:t>FastFrames</a:t>
            </a:r>
            <a:r>
              <a:rPr lang="en-US" dirty="0"/>
              <a:t> code computes custom kinematic variables</a:t>
            </a:r>
          </a:p>
          <a:p>
            <a:endParaRPr lang="en-US" dirty="0"/>
          </a:p>
        </p:txBody>
      </p:sp>
      <p:sp>
        <p:nvSpPr>
          <p:cNvPr id="4" name="Slide Number Placeholder 3">
            <a:extLst>
              <a:ext uri="{FF2B5EF4-FFF2-40B4-BE49-F238E27FC236}">
                <a16:creationId xmlns:a16="http://schemas.microsoft.com/office/drawing/2014/main" id="{655B579A-49A1-892E-8B88-30FC19C80DB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12</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19A963FE-DD9D-6A85-F9D0-1C651CEC2A1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CCA86B82-0464-46E2-ACD3-CC4EA136B047}"/>
              </a:ext>
            </a:extLst>
          </p:cNvPr>
          <p:cNvPicPr>
            <a:picLocks noChangeAspect="1"/>
          </p:cNvPicPr>
          <p:nvPr/>
        </p:nvPicPr>
        <p:blipFill rotWithShape="1">
          <a:blip r:embed="rId2"/>
          <a:srcRect t="6268"/>
          <a:stretch/>
        </p:blipFill>
        <p:spPr>
          <a:xfrm>
            <a:off x="1693888" y="2428588"/>
            <a:ext cx="8514306" cy="3564440"/>
          </a:xfrm>
          <a:prstGeom prst="rect">
            <a:avLst/>
          </a:prstGeom>
        </p:spPr>
      </p:pic>
    </p:spTree>
    <p:extLst>
      <p:ext uri="{BB962C8B-B14F-4D97-AF65-F5344CB8AC3E}">
        <p14:creationId xmlns:p14="http://schemas.microsoft.com/office/powerpoint/2010/main" val="1384784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612A5-7D5D-5AED-ABEE-3C2638035511}"/>
              </a:ext>
            </a:extLst>
          </p:cNvPr>
          <p:cNvSpPr>
            <a:spLocks noGrp="1"/>
          </p:cNvSpPr>
          <p:nvPr>
            <p:ph type="title"/>
          </p:nvPr>
        </p:nvSpPr>
        <p:spPr/>
        <p:txBody>
          <a:bodyPr/>
          <a:lstStyle/>
          <a:p>
            <a:r>
              <a:rPr lang="en-US" dirty="0"/>
              <a:t>Framework Validation</a:t>
            </a:r>
          </a:p>
        </p:txBody>
      </p:sp>
      <p:sp>
        <p:nvSpPr>
          <p:cNvPr id="3" name="Content Placeholder 2">
            <a:extLst>
              <a:ext uri="{FF2B5EF4-FFF2-40B4-BE49-F238E27FC236}">
                <a16:creationId xmlns:a16="http://schemas.microsoft.com/office/drawing/2014/main" id="{753015B3-02B1-7389-1C02-D6C985F2302F}"/>
              </a:ext>
            </a:extLst>
          </p:cNvPr>
          <p:cNvSpPr>
            <a:spLocks noGrp="1"/>
          </p:cNvSpPr>
          <p:nvPr>
            <p:ph idx="1"/>
          </p:nvPr>
        </p:nvSpPr>
        <p:spPr/>
        <p:txBody>
          <a:bodyPr/>
          <a:lstStyle/>
          <a:p>
            <a:r>
              <a:rPr lang="en-US" dirty="0"/>
              <a:t>New n-tuple processing framework (</a:t>
            </a:r>
            <a:r>
              <a:rPr lang="en-US" dirty="0" err="1"/>
              <a:t>TopCPToolkit</a:t>
            </a:r>
            <a:r>
              <a:rPr lang="en-US" dirty="0"/>
              <a:t>) must be compared to old framework (</a:t>
            </a:r>
            <a:r>
              <a:rPr lang="en-US" dirty="0" err="1"/>
              <a:t>AnalysisTop</a:t>
            </a:r>
            <a:r>
              <a:rPr lang="en-US" dirty="0"/>
              <a:t>)</a:t>
            </a:r>
          </a:p>
          <a:p>
            <a:r>
              <a:rPr lang="en-US" dirty="0"/>
              <a:t>Validated by comparing with processed MC data, real data, and data to MC plots</a:t>
            </a:r>
          </a:p>
          <a:p>
            <a:pPr lvl="1"/>
            <a:r>
              <a:rPr lang="en-US" dirty="0"/>
              <a:t>The variables we are looking at are </a:t>
            </a:r>
            <a:r>
              <a:rPr lang="en-US" dirty="0" err="1"/>
              <a:t>nJets</a:t>
            </a:r>
            <a:r>
              <a:rPr lang="en-US" dirty="0"/>
              <a:t> and </a:t>
            </a:r>
            <a:r>
              <a:rPr lang="en-US" dirty="0" err="1"/>
              <a:t>hT</a:t>
            </a:r>
            <a:endParaRPr lang="en-US" dirty="0"/>
          </a:p>
          <a:p>
            <a:r>
              <a:rPr lang="en-US" dirty="0"/>
              <a:t>Data is separated into different regions: Signal, control, validation </a:t>
            </a:r>
          </a:p>
          <a:p>
            <a:r>
              <a:rPr lang="en-US" dirty="0"/>
              <a:t>MC data is separated by physical processes (</a:t>
            </a:r>
            <a:r>
              <a:rPr lang="en-US" dirty="0" err="1"/>
              <a:t>tt</a:t>
            </a:r>
            <a:r>
              <a:rPr lang="en-US" dirty="0"/>
              <a:t>, </a:t>
            </a:r>
            <a:r>
              <a:rPr lang="en-US" dirty="0" err="1"/>
              <a:t>ttW</a:t>
            </a:r>
            <a:r>
              <a:rPr lang="en-US" dirty="0"/>
              <a:t>, </a:t>
            </a:r>
            <a:r>
              <a:rPr lang="en-US" dirty="0" err="1"/>
              <a:t>tttt</a:t>
            </a:r>
            <a:r>
              <a:rPr lang="en-US" dirty="0"/>
              <a:t>, </a:t>
            </a:r>
            <a:r>
              <a:rPr lang="en-US" dirty="0" err="1"/>
              <a:t>etc</a:t>
            </a:r>
            <a:r>
              <a:rPr lang="en-US" dirty="0"/>
              <a:t>)</a:t>
            </a:r>
          </a:p>
          <a:p>
            <a:endParaRPr lang="en-US" dirty="0"/>
          </a:p>
        </p:txBody>
      </p:sp>
      <p:sp>
        <p:nvSpPr>
          <p:cNvPr id="4" name="Slide Number Placeholder 3">
            <a:extLst>
              <a:ext uri="{FF2B5EF4-FFF2-40B4-BE49-F238E27FC236}">
                <a16:creationId xmlns:a16="http://schemas.microsoft.com/office/drawing/2014/main" id="{3E9BDBE3-897C-1265-9DCB-0E157360931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7CA6D2C3-C746-4157-1547-7B5F83149643}"/>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440787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824D5-9F2C-6E19-61CE-51C2938134DA}"/>
              </a:ext>
            </a:extLst>
          </p:cNvPr>
          <p:cNvSpPr>
            <a:spLocks noGrp="1"/>
          </p:cNvSpPr>
          <p:nvPr>
            <p:ph type="title"/>
          </p:nvPr>
        </p:nvSpPr>
        <p:spPr/>
        <p:txBody>
          <a:bodyPr/>
          <a:lstStyle/>
          <a:p>
            <a:r>
              <a:rPr lang="en-US" dirty="0"/>
              <a:t>Data validation plots</a:t>
            </a:r>
          </a:p>
        </p:txBody>
      </p:sp>
      <p:pic>
        <p:nvPicPr>
          <p:cNvPr id="8" name="Content Placeholder 7" descr="A graph of a graph&#10;&#10;Description automatically generated with medium confidence">
            <a:extLst>
              <a:ext uri="{FF2B5EF4-FFF2-40B4-BE49-F238E27FC236}">
                <a16:creationId xmlns:a16="http://schemas.microsoft.com/office/drawing/2014/main" id="{11407AF0-CCAB-C358-5F82-212412D6301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693" y="891366"/>
            <a:ext cx="5087024" cy="4933647"/>
          </a:xfrm>
        </p:spPr>
      </p:pic>
      <p:sp>
        <p:nvSpPr>
          <p:cNvPr id="4" name="Slide Number Placeholder 3">
            <a:extLst>
              <a:ext uri="{FF2B5EF4-FFF2-40B4-BE49-F238E27FC236}">
                <a16:creationId xmlns:a16="http://schemas.microsoft.com/office/drawing/2014/main" id="{D681C04D-5199-4327-C1FF-60D00CC170B1}"/>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14</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A157F966-3279-2D5B-48CA-15A2E525003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10" name="TextBox 9">
            <a:extLst>
              <a:ext uri="{FF2B5EF4-FFF2-40B4-BE49-F238E27FC236}">
                <a16:creationId xmlns:a16="http://schemas.microsoft.com/office/drawing/2014/main" id="{470B42B7-8D0B-956E-4898-0975C811D0FA}"/>
              </a:ext>
            </a:extLst>
          </p:cNvPr>
          <p:cNvSpPr txBox="1"/>
          <p:nvPr/>
        </p:nvSpPr>
        <p:spPr>
          <a:xfrm>
            <a:off x="511941" y="1470212"/>
            <a:ext cx="5795176" cy="1754326"/>
          </a:xfrm>
          <a:prstGeom prst="rect">
            <a:avLst/>
          </a:prstGeom>
          <a:noFill/>
        </p:spPr>
        <p:txBody>
          <a:bodyPr wrap="none" rtlCol="0">
            <a:spAutoFit/>
          </a:bodyPr>
          <a:lstStyle/>
          <a:p>
            <a:pPr marL="285750" indent="-285750">
              <a:buFont typeface="Arial" panose="020B0604020202020204" pitchFamily="34" charset="0"/>
              <a:buChar char="•"/>
            </a:pPr>
            <a:r>
              <a:rPr lang="en-US" dirty="0"/>
              <a:t>Lower pad shows ratio between two histograms</a:t>
            </a:r>
          </a:p>
          <a:p>
            <a:pPr marL="285750" indent="-285750">
              <a:buFont typeface="Arial" panose="020B0604020202020204" pitchFamily="34" charset="0"/>
              <a:buChar char="•"/>
            </a:pPr>
            <a:r>
              <a:rPr lang="en-US" dirty="0"/>
              <a:t>Need to use ATLAS formatting </a:t>
            </a:r>
          </a:p>
          <a:p>
            <a:pPr marL="285750" indent="-285750">
              <a:buFont typeface="Arial" panose="020B0604020202020204" pitchFamily="34" charset="0"/>
              <a:buChar char="•"/>
            </a:pPr>
            <a:r>
              <a:rPr lang="en-US" dirty="0"/>
              <a:t>Challenges figuring out how data files are structured</a:t>
            </a:r>
          </a:p>
          <a:p>
            <a:pPr marL="742950" lvl="1" indent="-285750">
              <a:buFont typeface="Arial" panose="020B0604020202020204" pitchFamily="34" charset="0"/>
              <a:buChar char="•"/>
            </a:pPr>
            <a:r>
              <a:rPr lang="en-US" dirty="0"/>
              <a:t>The </a:t>
            </a:r>
            <a:r>
              <a:rPr lang="en-US" dirty="0" err="1"/>
              <a:t>AnalysisTop</a:t>
            </a:r>
            <a:r>
              <a:rPr lang="en-US" dirty="0"/>
              <a:t> data here is from incorrect file</a:t>
            </a:r>
          </a:p>
          <a:p>
            <a:pPr marL="742950" lvl="1" indent="-285750">
              <a:buFont typeface="Arial" panose="020B0604020202020204" pitchFamily="34" charset="0"/>
              <a:buChar char="•"/>
            </a:pPr>
            <a:r>
              <a:rPr lang="en-US" dirty="0"/>
              <a:t>Also </a:t>
            </a:r>
            <a:r>
              <a:rPr lang="en-US" dirty="0" err="1"/>
              <a:t>Rongqian</a:t>
            </a:r>
            <a:r>
              <a:rPr lang="en-US" dirty="0"/>
              <a:t> made updates</a:t>
            </a: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931831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7F305-DF49-544D-4939-4016D1A7EFDE}"/>
              </a:ext>
            </a:extLst>
          </p:cNvPr>
          <p:cNvSpPr>
            <a:spLocks noGrp="1"/>
          </p:cNvSpPr>
          <p:nvPr>
            <p:ph type="title"/>
          </p:nvPr>
        </p:nvSpPr>
        <p:spPr/>
        <p:txBody>
          <a:bodyPr/>
          <a:lstStyle/>
          <a:p>
            <a:r>
              <a:rPr lang="en-US" dirty="0"/>
              <a:t>Monte Carlo Validation Plots</a:t>
            </a:r>
          </a:p>
        </p:txBody>
      </p:sp>
      <p:sp>
        <p:nvSpPr>
          <p:cNvPr id="4" name="Slide Number Placeholder 3">
            <a:extLst>
              <a:ext uri="{FF2B5EF4-FFF2-40B4-BE49-F238E27FC236}">
                <a16:creationId xmlns:a16="http://schemas.microsoft.com/office/drawing/2014/main" id="{12E904EC-C509-30FA-4476-18B6A35427D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15</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FB2E3322-0E94-D905-8653-2B3762303D3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7739543F-4B46-D87C-CFF0-90580EE5DB2D}"/>
              </a:ext>
            </a:extLst>
          </p:cNvPr>
          <p:cNvPicPr>
            <a:picLocks noChangeAspect="1"/>
          </p:cNvPicPr>
          <p:nvPr/>
        </p:nvPicPr>
        <p:blipFill>
          <a:blip r:embed="rId2"/>
          <a:stretch>
            <a:fillRect/>
          </a:stretch>
        </p:blipFill>
        <p:spPr>
          <a:xfrm>
            <a:off x="1719430" y="1218368"/>
            <a:ext cx="8433395" cy="4421263"/>
          </a:xfrm>
          <a:prstGeom prst="rect">
            <a:avLst/>
          </a:prstGeom>
        </p:spPr>
      </p:pic>
      <p:sp>
        <p:nvSpPr>
          <p:cNvPr id="8" name="TextBox 7">
            <a:extLst>
              <a:ext uri="{FF2B5EF4-FFF2-40B4-BE49-F238E27FC236}">
                <a16:creationId xmlns:a16="http://schemas.microsoft.com/office/drawing/2014/main" id="{19518BFE-F01F-BA66-FFF6-EDA26C372CD8}"/>
              </a:ext>
            </a:extLst>
          </p:cNvPr>
          <p:cNvSpPr txBox="1"/>
          <p:nvPr/>
        </p:nvSpPr>
        <p:spPr>
          <a:xfrm>
            <a:off x="2294964" y="5701901"/>
            <a:ext cx="2582758" cy="369332"/>
          </a:xfrm>
          <a:prstGeom prst="rect">
            <a:avLst/>
          </a:prstGeom>
          <a:noFill/>
        </p:spPr>
        <p:txBody>
          <a:bodyPr wrap="none" rtlCol="0">
            <a:spAutoFit/>
          </a:bodyPr>
          <a:lstStyle/>
          <a:p>
            <a:r>
              <a:rPr lang="en-US" dirty="0"/>
              <a:t>Source: </a:t>
            </a:r>
            <a:r>
              <a:rPr lang="en-US" dirty="0" err="1"/>
              <a:t>Rongqian</a:t>
            </a:r>
            <a:r>
              <a:rPr lang="en-US" dirty="0"/>
              <a:t> Qian</a:t>
            </a:r>
          </a:p>
        </p:txBody>
      </p:sp>
    </p:spTree>
    <p:extLst>
      <p:ext uri="{BB962C8B-B14F-4D97-AF65-F5344CB8AC3E}">
        <p14:creationId xmlns:p14="http://schemas.microsoft.com/office/powerpoint/2010/main" val="956962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FCA42-28D2-5CA3-A3E2-DF2D0E38A636}"/>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9BF666F0-4F7A-3CA0-C2F8-5A3B65E05890}"/>
              </a:ext>
            </a:extLst>
          </p:cNvPr>
          <p:cNvSpPr>
            <a:spLocks noGrp="1"/>
          </p:cNvSpPr>
          <p:nvPr>
            <p:ph idx="1"/>
          </p:nvPr>
        </p:nvSpPr>
        <p:spPr/>
        <p:txBody>
          <a:bodyPr>
            <a:normAutofit/>
          </a:bodyPr>
          <a:lstStyle/>
          <a:p>
            <a:r>
              <a:rPr lang="en-US" dirty="0"/>
              <a:t>Make data-to-data plots for signal and validation regions</a:t>
            </a:r>
          </a:p>
          <a:p>
            <a:pPr lvl="1"/>
            <a:r>
              <a:rPr lang="en-US" dirty="0"/>
              <a:t>Make plots for control region once bug is fixed</a:t>
            </a:r>
          </a:p>
          <a:p>
            <a:r>
              <a:rPr lang="en-US" dirty="0"/>
              <a:t>Help Make data to MC comparison plots (maybe)</a:t>
            </a:r>
          </a:p>
          <a:p>
            <a:pPr lvl="1"/>
            <a:r>
              <a:rPr lang="en-US" dirty="0"/>
              <a:t>Learn </a:t>
            </a:r>
            <a:r>
              <a:rPr lang="en-US" dirty="0" err="1"/>
              <a:t>TRexFitter</a:t>
            </a:r>
            <a:endParaRPr lang="en-US" dirty="0"/>
          </a:p>
          <a:p>
            <a:pPr marL="448056" lvl="1" indent="0">
              <a:buNone/>
            </a:pPr>
            <a:endParaRPr lang="en-US" dirty="0"/>
          </a:p>
        </p:txBody>
      </p:sp>
      <p:sp>
        <p:nvSpPr>
          <p:cNvPr id="4" name="Slide Number Placeholder 3">
            <a:extLst>
              <a:ext uri="{FF2B5EF4-FFF2-40B4-BE49-F238E27FC236}">
                <a16:creationId xmlns:a16="http://schemas.microsoft.com/office/drawing/2014/main" id="{9B8E5C0D-930B-E26D-C921-89A97DE83AF5}"/>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E27CFAAD-53B0-9D92-3E81-F06462437FDC}"/>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2936395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60323-BB2A-2D61-298C-BA3C44E7EE08}"/>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914734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60323-BB2A-2D61-298C-BA3C44E7EE08}"/>
              </a:ext>
            </a:extLst>
          </p:cNvPr>
          <p:cNvSpPr>
            <a:spLocks noGrp="1"/>
          </p:cNvSpPr>
          <p:nvPr>
            <p:ph type="title"/>
          </p:nvPr>
        </p:nvSpPr>
        <p:spPr/>
        <p:txBody>
          <a:bodyPr/>
          <a:lstStyle/>
          <a:p>
            <a:r>
              <a:rPr lang="en-US" dirty="0"/>
              <a:t>Backup Slides</a:t>
            </a:r>
          </a:p>
        </p:txBody>
      </p:sp>
    </p:spTree>
    <p:extLst>
      <p:ext uri="{BB962C8B-B14F-4D97-AF65-F5344CB8AC3E}">
        <p14:creationId xmlns:p14="http://schemas.microsoft.com/office/powerpoint/2010/main" val="2410518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75270-5038-0B20-4D6A-22FB730CF8A8}"/>
              </a:ext>
            </a:extLst>
          </p:cNvPr>
          <p:cNvSpPr>
            <a:spLocks noGrp="1"/>
          </p:cNvSpPr>
          <p:nvPr>
            <p:ph type="title"/>
          </p:nvPr>
        </p:nvSpPr>
        <p:spPr/>
        <p:txBody>
          <a:bodyPr/>
          <a:lstStyle/>
          <a:p>
            <a:r>
              <a:rPr lang="en-US" dirty="0"/>
              <a:t>Past Observation of 4 Tops</a:t>
            </a:r>
          </a:p>
        </p:txBody>
      </p:sp>
      <p:sp>
        <p:nvSpPr>
          <p:cNvPr id="4" name="Slide Number Placeholder 3">
            <a:extLst>
              <a:ext uri="{FF2B5EF4-FFF2-40B4-BE49-F238E27FC236}">
                <a16:creationId xmlns:a16="http://schemas.microsoft.com/office/drawing/2014/main" id="{D22A54E8-0A30-6739-17C1-27A63C623FD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19</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9D396D2C-F599-DD96-D147-264DDEAFE27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3" name="TextBox 2">
            <a:extLst>
              <a:ext uri="{FF2B5EF4-FFF2-40B4-BE49-F238E27FC236}">
                <a16:creationId xmlns:a16="http://schemas.microsoft.com/office/drawing/2014/main" id="{7D1E95DF-E505-4697-64C9-2E42323A478E}"/>
              </a:ext>
            </a:extLst>
          </p:cNvPr>
          <p:cNvSpPr txBox="1"/>
          <p:nvPr/>
        </p:nvSpPr>
        <p:spPr>
          <a:xfrm>
            <a:off x="609600" y="1592824"/>
            <a:ext cx="5692877" cy="3323987"/>
          </a:xfrm>
          <a:prstGeom prst="rect">
            <a:avLst/>
          </a:prstGeom>
          <a:noFill/>
        </p:spPr>
        <p:txBody>
          <a:bodyPr wrap="square" rtlCol="0">
            <a:spAutoFit/>
          </a:bodyPr>
          <a:lstStyle/>
          <a:p>
            <a:pPr marL="285750" indent="-285750">
              <a:buFont typeface="Arial" panose="020B0604020202020204" pitchFamily="34" charset="0"/>
              <a:buChar char="•"/>
            </a:pPr>
            <a:r>
              <a:rPr lang="en-US" sz="2400" dirty="0"/>
              <a:t>2020/2023 Papers</a:t>
            </a:r>
          </a:p>
          <a:p>
            <a:pPr marL="285750" indent="-285750">
              <a:buFont typeface="Arial" panose="020B0604020202020204" pitchFamily="34" charset="0"/>
              <a:buChar char="•"/>
            </a:pPr>
            <a:r>
              <a:rPr lang="en-US" sz="2400" dirty="0"/>
              <a:t>Used Run 2 Data @13 </a:t>
            </a:r>
            <a:r>
              <a:rPr lang="en-US" sz="2400" dirty="0" err="1"/>
              <a:t>TeV</a:t>
            </a:r>
            <a:endParaRPr lang="en-US" sz="2400" dirty="0"/>
          </a:p>
          <a:p>
            <a:pPr marL="285750" indent="-285750">
              <a:buFont typeface="Arial" panose="020B0604020202020204" pitchFamily="34" charset="0"/>
              <a:buChar char="•"/>
            </a:pPr>
            <a:r>
              <a:rPr lang="en-US" sz="2400" dirty="0"/>
              <a:t>Observed 4 Tops with ~ 6 sigma</a:t>
            </a:r>
          </a:p>
          <a:p>
            <a:endParaRPr lang="en-US" sz="2400" dirty="0"/>
          </a:p>
          <a:p>
            <a:pPr marL="285750" indent="-285750">
              <a:buFont typeface="Arial" panose="020B0604020202020204" pitchFamily="34" charset="0"/>
              <a:buChar char="•"/>
            </a:pPr>
            <a:r>
              <a:rPr lang="en-US" sz="2400" dirty="0"/>
              <a:t>Now looking at Run 3 Data @13.6 </a:t>
            </a:r>
            <a:r>
              <a:rPr lang="en-US" sz="2400" dirty="0" err="1"/>
              <a:t>TeV</a:t>
            </a:r>
            <a:endParaRPr lang="en-US" sz="2400" dirty="0"/>
          </a:p>
          <a:p>
            <a:pPr marL="285750" indent="-285750">
              <a:buFont typeface="Arial" panose="020B0604020202020204" pitchFamily="34" charset="0"/>
              <a:buChar char="•"/>
            </a:pPr>
            <a:r>
              <a:rPr lang="en-US" sz="2400" dirty="0"/>
              <a:t>Need to update analysis framework and code </a:t>
            </a:r>
          </a:p>
          <a:p>
            <a:pPr marL="742950" lvl="1" indent="-285750">
              <a:buFont typeface="Arial" panose="020B0604020202020204" pitchFamily="34" charset="0"/>
              <a:buChar char="•"/>
            </a:pPr>
            <a:r>
              <a:rPr lang="en-US" sz="2400" dirty="0"/>
              <a:t>Also helps prepare for HL-LHC</a:t>
            </a:r>
          </a:p>
          <a:p>
            <a:pPr marL="285750" indent="-285750">
              <a:buFont typeface="Arial" panose="020B0604020202020204" pitchFamily="34" charset="0"/>
              <a:buChar char="•"/>
            </a:pPr>
            <a:endParaRPr lang="en-US" dirty="0"/>
          </a:p>
        </p:txBody>
      </p:sp>
      <p:pic>
        <p:nvPicPr>
          <p:cNvPr id="4098" name="Picture 2">
            <a:extLst>
              <a:ext uri="{FF2B5EF4-FFF2-40B4-BE49-F238E27FC236}">
                <a16:creationId xmlns:a16="http://schemas.microsoft.com/office/drawing/2014/main" id="{AE432AFB-C854-D77A-6FDC-D60A341766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3913" y="1123644"/>
            <a:ext cx="4601506" cy="500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395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A577-C6E1-61EA-7EE3-AB3D3D5B96B4}"/>
              </a:ext>
            </a:extLst>
          </p:cNvPr>
          <p:cNvSpPr>
            <a:spLocks noGrp="1"/>
          </p:cNvSpPr>
          <p:nvPr>
            <p:ph type="title"/>
          </p:nvPr>
        </p:nvSpPr>
        <p:spPr/>
        <p:txBody>
          <a:bodyPr/>
          <a:lstStyle/>
          <a:p>
            <a:r>
              <a:rPr lang="en-US" dirty="0"/>
              <a:t>Status Update</a:t>
            </a:r>
          </a:p>
        </p:txBody>
      </p:sp>
      <p:sp>
        <p:nvSpPr>
          <p:cNvPr id="3" name="Content Placeholder 2">
            <a:extLst>
              <a:ext uri="{FF2B5EF4-FFF2-40B4-BE49-F238E27FC236}">
                <a16:creationId xmlns:a16="http://schemas.microsoft.com/office/drawing/2014/main" id="{65C87830-4CA2-E85F-78DE-7C0494663242}"/>
              </a:ext>
            </a:extLst>
          </p:cNvPr>
          <p:cNvSpPr>
            <a:spLocks noGrp="1"/>
          </p:cNvSpPr>
          <p:nvPr>
            <p:ph idx="1"/>
          </p:nvPr>
        </p:nvSpPr>
        <p:spPr/>
        <p:txBody>
          <a:bodyPr/>
          <a:lstStyle/>
          <a:p>
            <a:r>
              <a:rPr lang="en-US" dirty="0"/>
              <a:t>Did more work on hadronic top reconstruction algorithm</a:t>
            </a:r>
          </a:p>
          <a:p>
            <a:r>
              <a:rPr lang="en-US" dirty="0"/>
              <a:t>Gave presentation to four tops group meeting</a:t>
            </a:r>
          </a:p>
          <a:p>
            <a:r>
              <a:rPr lang="en-US" dirty="0"/>
              <a:t>Starting to make framework validation plots</a:t>
            </a:r>
          </a:p>
        </p:txBody>
      </p:sp>
      <p:sp>
        <p:nvSpPr>
          <p:cNvPr id="4" name="Slide Number Placeholder 3">
            <a:extLst>
              <a:ext uri="{FF2B5EF4-FFF2-40B4-BE49-F238E27FC236}">
                <a16:creationId xmlns:a16="http://schemas.microsoft.com/office/drawing/2014/main" id="{15C6ECB3-85EA-EBA1-9FD8-D5F9FBB8485B}"/>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38CFCE9C-5D93-D5B4-4959-B9A794C0119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526247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154A2CD9-0B29-AE50-96ED-752ABFF2D7B2}"/>
                  </a:ext>
                </a:extLst>
              </p:cNvPr>
              <p:cNvSpPr>
                <a:spLocks noGrp="1"/>
              </p:cNvSpPr>
              <p:nvPr>
                <p:ph type="title"/>
              </p:nvPr>
            </p:nvSpPr>
            <p:spPr/>
            <p:txBody>
              <a:bodyPr/>
              <a:lstStyle/>
              <a:p>
                <a:r>
                  <a:rPr lang="en-US" dirty="0"/>
                  <a:t>Example: </a:t>
                </a:r>
                <a14:m>
                  <m:oMath xmlns:m="http://schemas.openxmlformats.org/officeDocument/2006/math">
                    <m:r>
                      <a:rPr lang="en-US" sz="4800" b="0" i="1" smtClean="0">
                        <a:latin typeface="Cambria Math" panose="02040503050406030204" pitchFamily="18" charset="0"/>
                      </a:rPr>
                      <m:t>𝑡</m:t>
                    </m:r>
                    <m:acc>
                      <m:accPr>
                        <m:chr m:val="̅"/>
                        <m:ctrlPr>
                          <a:rPr lang="en-US" sz="4800" i="1" smtClean="0">
                            <a:latin typeface="Cambria Math" panose="02040503050406030204" pitchFamily="18" charset="0"/>
                          </a:rPr>
                        </m:ctrlPr>
                      </m:accPr>
                      <m:e>
                        <m:r>
                          <a:rPr lang="en-US" sz="4800" b="0" i="1" smtClean="0">
                            <a:latin typeface="Cambria Math" panose="02040503050406030204" pitchFamily="18" charset="0"/>
                          </a:rPr>
                          <m:t>𝑡</m:t>
                        </m:r>
                      </m:e>
                    </m:acc>
                  </m:oMath>
                </a14:m>
                <a:r>
                  <a:rPr lang="en-US" dirty="0"/>
                  <a:t> Production</a:t>
                </a:r>
              </a:p>
            </p:txBody>
          </p:sp>
        </mc:Choice>
        <mc:Fallback xmlns="">
          <p:sp>
            <p:nvSpPr>
              <p:cNvPr id="2" name="Title 1">
                <a:extLst>
                  <a:ext uri="{FF2B5EF4-FFF2-40B4-BE49-F238E27FC236}">
                    <a16:creationId xmlns:a16="http://schemas.microsoft.com/office/drawing/2014/main" id="{154A2CD9-0B29-AE50-96ED-752ABFF2D7B2}"/>
                  </a:ext>
                </a:extLst>
              </p:cNvPr>
              <p:cNvSpPr>
                <a:spLocks noGrp="1" noRot="1" noChangeAspect="1" noMove="1" noResize="1" noEditPoints="1" noAdjustHandles="1" noChangeArrowheads="1" noChangeShapeType="1" noTextEdit="1"/>
              </p:cNvSpPr>
              <p:nvPr>
                <p:ph type="title"/>
              </p:nvPr>
            </p:nvSpPr>
            <p:spPr>
              <a:blipFill>
                <a:blip r:embed="rId2"/>
                <a:stretch>
                  <a:fillRect l="-2779" t="-5806" b="-2451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0BD6917-7DBC-5346-AA6B-C10B6544ABE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20</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F576AC0C-AE64-D0A1-7295-12595966869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1026" name="Picture 2" descr="Top quark - Wikipedia">
            <a:extLst>
              <a:ext uri="{FF2B5EF4-FFF2-40B4-BE49-F238E27FC236}">
                <a16:creationId xmlns:a16="http://schemas.microsoft.com/office/drawing/2014/main" id="{F00C83C1-5E24-49A5-625C-A1F9A72F5F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2854" y="1345721"/>
            <a:ext cx="6140843" cy="4528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8899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EDA84-3361-3CCB-86ED-6A2A6B3F1629}"/>
              </a:ext>
            </a:extLst>
          </p:cNvPr>
          <p:cNvSpPr>
            <a:spLocks noGrp="1"/>
          </p:cNvSpPr>
          <p:nvPr>
            <p:ph type="title"/>
          </p:nvPr>
        </p:nvSpPr>
        <p:spPr/>
        <p:txBody>
          <a:bodyPr/>
          <a:lstStyle/>
          <a:p>
            <a:r>
              <a:rPr lang="en-US" dirty="0"/>
              <a:t>B-Jet Tagging vs Leptons</a:t>
            </a:r>
          </a:p>
        </p:txBody>
      </p:sp>
      <p:sp>
        <p:nvSpPr>
          <p:cNvPr id="4" name="Slide Number Placeholder 3">
            <a:extLst>
              <a:ext uri="{FF2B5EF4-FFF2-40B4-BE49-F238E27FC236}">
                <a16:creationId xmlns:a16="http://schemas.microsoft.com/office/drawing/2014/main" id="{BF65C8DE-4F3C-A5EB-3C68-C2E14765D28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21</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3BC7A346-D079-37EC-9628-40F400F4859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3074" name="Picture 2" descr="Configuration and performance of the ATLAS $b$-jet triggers in Run 2 - CERN  Document Server">
            <a:extLst>
              <a:ext uri="{FF2B5EF4-FFF2-40B4-BE49-F238E27FC236}">
                <a16:creationId xmlns:a16="http://schemas.microsoft.com/office/drawing/2014/main" id="{FF251699-BF18-CFDF-32A0-48FFC43519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022" r="8985"/>
          <a:stretch/>
        </p:blipFill>
        <p:spPr bwMode="auto">
          <a:xfrm>
            <a:off x="529960" y="1345925"/>
            <a:ext cx="5123588" cy="452117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TLAS Schematics">
            <a:extLst>
              <a:ext uri="{FF2B5EF4-FFF2-40B4-BE49-F238E27FC236}">
                <a16:creationId xmlns:a16="http://schemas.microsoft.com/office/drawing/2014/main" id="{1C6E132C-4CDB-9A38-E517-F085DBA016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066" r="6535"/>
          <a:stretch/>
        </p:blipFill>
        <p:spPr bwMode="auto">
          <a:xfrm>
            <a:off x="6094169" y="1208425"/>
            <a:ext cx="5397911" cy="4710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5749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008F7-D4FF-D7A4-0691-A92699E3C4AC}"/>
              </a:ext>
            </a:extLst>
          </p:cNvPr>
          <p:cNvSpPr>
            <a:spLocks noGrp="1"/>
          </p:cNvSpPr>
          <p:nvPr>
            <p:ph type="title"/>
          </p:nvPr>
        </p:nvSpPr>
        <p:spPr/>
        <p:txBody>
          <a:bodyPr/>
          <a:lstStyle/>
          <a:p>
            <a:r>
              <a:rPr lang="en-US" dirty="0"/>
              <a:t>Four Tops</a:t>
            </a:r>
          </a:p>
        </p:txBody>
      </p:sp>
      <p:sp>
        <p:nvSpPr>
          <p:cNvPr id="4" name="Slide Number Placeholder 3">
            <a:extLst>
              <a:ext uri="{FF2B5EF4-FFF2-40B4-BE49-F238E27FC236}">
                <a16:creationId xmlns:a16="http://schemas.microsoft.com/office/drawing/2014/main" id="{E22E1BB8-3513-7C08-164A-5F4A4CE15300}"/>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22</a:t>
            </a:fld>
            <a:endParaRPr lang="en-GB">
              <a:solidFill>
                <a:srgbClr val="0055A0">
                  <a:tint val="75000"/>
                </a:srgbClr>
              </a:solidFill>
            </a:endParaRPr>
          </a:p>
        </p:txBody>
      </p:sp>
      <p:sp>
        <p:nvSpPr>
          <p:cNvPr id="5" name="Date Placeholder 4">
            <a:extLst>
              <a:ext uri="{FF2B5EF4-FFF2-40B4-BE49-F238E27FC236}">
                <a16:creationId xmlns:a16="http://schemas.microsoft.com/office/drawing/2014/main" id="{262ED88D-2467-A42D-4621-891A09050539}"/>
              </a:ext>
            </a:extLst>
          </p:cNvPr>
          <p:cNvSpPr>
            <a:spLocks noGrp="1"/>
          </p:cNvSpPr>
          <p:nvPr>
            <p:ph type="dt" sz="half" idx="4294967295"/>
          </p:nvPr>
        </p:nvSpPr>
        <p:spPr>
          <a:xfrm>
            <a:off x="3959113" y="6362378"/>
            <a:ext cx="2844800" cy="365125"/>
          </a:xfrm>
          <a:prstGeom prst="rect">
            <a:avLst/>
          </a:prstGeom>
        </p:spPr>
        <p:txBody>
          <a:bodyPr/>
          <a:lstStyle/>
          <a:p>
            <a:r>
              <a:rPr lang="en-US">
                <a:solidFill>
                  <a:srgbClr val="0055A0">
                    <a:tint val="75000"/>
                  </a:srgbClr>
                </a:solidFill>
              </a:rPr>
              <a:t>2/15/2024</a:t>
            </a:r>
            <a:endParaRPr lang="en-GB" dirty="0">
              <a:solidFill>
                <a:srgbClr val="0055A0">
                  <a:tint val="75000"/>
                </a:srgbClr>
              </a:solidFill>
            </a:endParaRPr>
          </a:p>
        </p:txBody>
      </p:sp>
      <p:sp>
        <p:nvSpPr>
          <p:cNvPr id="6" name="Footer Placeholder 5">
            <a:extLst>
              <a:ext uri="{FF2B5EF4-FFF2-40B4-BE49-F238E27FC236}">
                <a16:creationId xmlns:a16="http://schemas.microsoft.com/office/drawing/2014/main" id="{9985BC72-734B-215B-99F0-1B1B75E01823}"/>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D1ED4B54-D0FE-D7CD-AB76-27CB329F373D}"/>
              </a:ext>
            </a:extLst>
          </p:cNvPr>
          <p:cNvPicPr>
            <a:picLocks noChangeAspect="1"/>
          </p:cNvPicPr>
          <p:nvPr/>
        </p:nvPicPr>
        <p:blipFill>
          <a:blip r:embed="rId2"/>
          <a:stretch>
            <a:fillRect/>
          </a:stretch>
        </p:blipFill>
        <p:spPr>
          <a:xfrm>
            <a:off x="541318" y="1552755"/>
            <a:ext cx="11105702" cy="3906528"/>
          </a:xfrm>
          <a:prstGeom prst="rect">
            <a:avLst/>
          </a:prstGeom>
        </p:spPr>
      </p:pic>
    </p:spTree>
    <p:extLst>
      <p:ext uri="{BB962C8B-B14F-4D97-AF65-F5344CB8AC3E}">
        <p14:creationId xmlns:p14="http://schemas.microsoft.com/office/powerpoint/2010/main" val="3762138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1FF0AD8-6616-14EC-0BBC-39C0419ACFA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23</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0D3A48DE-4524-6F8C-E43E-41F90B3C576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5122" name="Picture 2">
            <a:extLst>
              <a:ext uri="{FF2B5EF4-FFF2-40B4-BE49-F238E27FC236}">
                <a16:creationId xmlns:a16="http://schemas.microsoft.com/office/drawing/2014/main" id="{38B49326-7E65-30B6-93B0-C46774013F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5677" y="130497"/>
            <a:ext cx="8989552" cy="5935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126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7C207-CFB2-EFE4-A5FB-274E3F99B535}"/>
              </a:ext>
            </a:extLst>
          </p:cNvPr>
          <p:cNvSpPr>
            <a:spLocks noGrp="1"/>
          </p:cNvSpPr>
          <p:nvPr>
            <p:ph type="title"/>
          </p:nvPr>
        </p:nvSpPr>
        <p:spPr/>
        <p:txBody>
          <a:bodyPr/>
          <a:lstStyle/>
          <a:p>
            <a:r>
              <a:rPr lang="en-US" dirty="0"/>
              <a:t>Branching ratios</a:t>
            </a:r>
          </a:p>
        </p:txBody>
      </p:sp>
      <p:sp>
        <p:nvSpPr>
          <p:cNvPr id="3" name="Content Placeholder 2">
            <a:extLst>
              <a:ext uri="{FF2B5EF4-FFF2-40B4-BE49-F238E27FC236}">
                <a16:creationId xmlns:a16="http://schemas.microsoft.com/office/drawing/2014/main" id="{6A31AC5A-E55A-6C9B-B671-BC3A3926AB88}"/>
              </a:ext>
            </a:extLst>
          </p:cNvPr>
          <p:cNvSpPr>
            <a:spLocks noGrp="1"/>
          </p:cNvSpPr>
          <p:nvPr>
            <p:ph idx="1"/>
          </p:nvPr>
        </p:nvSpPr>
        <p:spPr>
          <a:xfrm>
            <a:off x="609601" y="1325607"/>
            <a:ext cx="5150116" cy="4667421"/>
          </a:xfrm>
        </p:spPr>
        <p:txBody>
          <a:bodyPr/>
          <a:lstStyle/>
          <a:p>
            <a:r>
              <a:rPr lang="en-US" dirty="0"/>
              <a:t>Most 4 Tops decay into all hadrons</a:t>
            </a:r>
          </a:p>
          <a:p>
            <a:r>
              <a:rPr lang="en-US" dirty="0"/>
              <a:t>2 and 3 lepton channels (3l, 2lss) are cleanest</a:t>
            </a:r>
          </a:p>
        </p:txBody>
      </p:sp>
      <p:sp>
        <p:nvSpPr>
          <p:cNvPr id="4" name="Slide Number Placeholder 3">
            <a:extLst>
              <a:ext uri="{FF2B5EF4-FFF2-40B4-BE49-F238E27FC236}">
                <a16:creationId xmlns:a16="http://schemas.microsoft.com/office/drawing/2014/main" id="{E3086EAE-C30B-9670-B737-F4105C747DB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24</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66037826-643D-DEF5-A954-540BACCBD54F}"/>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1FB927D6-119C-B42E-A9BD-3C444C9D7275}"/>
              </a:ext>
            </a:extLst>
          </p:cNvPr>
          <p:cNvPicPr>
            <a:picLocks noChangeAspect="1"/>
          </p:cNvPicPr>
          <p:nvPr/>
        </p:nvPicPr>
        <p:blipFill>
          <a:blip r:embed="rId2"/>
          <a:stretch>
            <a:fillRect/>
          </a:stretch>
        </p:blipFill>
        <p:spPr>
          <a:xfrm>
            <a:off x="6094169" y="1696608"/>
            <a:ext cx="5340747" cy="3345375"/>
          </a:xfrm>
          <a:prstGeom prst="rect">
            <a:avLst/>
          </a:prstGeom>
        </p:spPr>
      </p:pic>
    </p:spTree>
    <p:extLst>
      <p:ext uri="{BB962C8B-B14F-4D97-AF65-F5344CB8AC3E}">
        <p14:creationId xmlns:p14="http://schemas.microsoft.com/office/powerpoint/2010/main" val="4012543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B7D46-899E-0092-942C-E2AB48AE986D}"/>
              </a:ext>
            </a:extLst>
          </p:cNvPr>
          <p:cNvSpPr>
            <a:spLocks noGrp="1"/>
          </p:cNvSpPr>
          <p:nvPr>
            <p:ph type="title"/>
          </p:nvPr>
        </p:nvSpPr>
        <p:spPr/>
        <p:txBody>
          <a:bodyPr/>
          <a:lstStyle/>
          <a:p>
            <a:r>
              <a:rPr lang="en-US" dirty="0"/>
              <a:t>Backgrounds</a:t>
            </a:r>
          </a:p>
        </p:txBody>
      </p:sp>
      <p:sp>
        <p:nvSpPr>
          <p:cNvPr id="4" name="Slide Number Placeholder 3">
            <a:extLst>
              <a:ext uri="{FF2B5EF4-FFF2-40B4-BE49-F238E27FC236}">
                <a16:creationId xmlns:a16="http://schemas.microsoft.com/office/drawing/2014/main" id="{3977123E-4279-6DB9-BFDE-9D69EEE52097}"/>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25</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09062987-FFDB-86C1-FD01-836D442F5D73}"/>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12177073-C02E-F0AD-F09F-54F9F10CA3AA}"/>
              </a:ext>
            </a:extLst>
          </p:cNvPr>
          <p:cNvPicPr>
            <a:picLocks noChangeAspect="1"/>
          </p:cNvPicPr>
          <p:nvPr/>
        </p:nvPicPr>
        <p:blipFill>
          <a:blip r:embed="rId2"/>
          <a:stretch>
            <a:fillRect/>
          </a:stretch>
        </p:blipFill>
        <p:spPr>
          <a:xfrm>
            <a:off x="2128068" y="1173936"/>
            <a:ext cx="7674694" cy="4552203"/>
          </a:xfrm>
          <a:prstGeom prst="rect">
            <a:avLst/>
          </a:prstGeom>
        </p:spPr>
      </p:pic>
    </p:spTree>
    <p:extLst>
      <p:ext uri="{BB962C8B-B14F-4D97-AF65-F5344CB8AC3E}">
        <p14:creationId xmlns:p14="http://schemas.microsoft.com/office/powerpoint/2010/main" val="3164359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9405B-6865-9778-A4BB-CE6BD5DF1543}"/>
              </a:ext>
            </a:extLst>
          </p:cNvPr>
          <p:cNvSpPr>
            <a:spLocks noGrp="1"/>
          </p:cNvSpPr>
          <p:nvPr>
            <p:ph type="title"/>
          </p:nvPr>
        </p:nvSpPr>
        <p:spPr/>
        <p:txBody>
          <a:bodyPr/>
          <a:lstStyle/>
          <a:p>
            <a:r>
              <a:rPr lang="en-US" dirty="0"/>
              <a:t>Example of 3L Channel Signal</a:t>
            </a:r>
          </a:p>
        </p:txBody>
      </p:sp>
      <p:sp>
        <p:nvSpPr>
          <p:cNvPr id="4" name="Slide Number Placeholder 3">
            <a:extLst>
              <a:ext uri="{FF2B5EF4-FFF2-40B4-BE49-F238E27FC236}">
                <a16:creationId xmlns:a16="http://schemas.microsoft.com/office/drawing/2014/main" id="{A38CA263-182B-37FC-1A66-A2EB7A53B898}"/>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26</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608E10FF-0A16-2BF7-48D8-3679C3877772}"/>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8CF2D535-6DCD-0C14-45D1-AC6A171CC5AF}"/>
              </a:ext>
            </a:extLst>
          </p:cNvPr>
          <p:cNvPicPr>
            <a:picLocks noChangeAspect="1"/>
          </p:cNvPicPr>
          <p:nvPr/>
        </p:nvPicPr>
        <p:blipFill>
          <a:blip r:embed="rId2"/>
          <a:stretch>
            <a:fillRect/>
          </a:stretch>
        </p:blipFill>
        <p:spPr>
          <a:xfrm>
            <a:off x="2489159" y="1173936"/>
            <a:ext cx="6731346" cy="4826248"/>
          </a:xfrm>
          <a:prstGeom prst="rect">
            <a:avLst/>
          </a:prstGeom>
        </p:spPr>
      </p:pic>
    </p:spTree>
    <p:extLst>
      <p:ext uri="{BB962C8B-B14F-4D97-AF65-F5344CB8AC3E}">
        <p14:creationId xmlns:p14="http://schemas.microsoft.com/office/powerpoint/2010/main" val="2702333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92F86-E3B0-562D-D33D-6D2ED455B6C2}"/>
              </a:ext>
            </a:extLst>
          </p:cNvPr>
          <p:cNvSpPr>
            <a:spLocks noGrp="1"/>
          </p:cNvSpPr>
          <p:nvPr>
            <p:ph type="title"/>
          </p:nvPr>
        </p:nvSpPr>
        <p:spPr/>
        <p:txBody>
          <a:bodyPr/>
          <a:lstStyle/>
          <a:p>
            <a:r>
              <a:rPr lang="en-US" dirty="0"/>
              <a:t>Example of 3L Background</a:t>
            </a:r>
          </a:p>
        </p:txBody>
      </p:sp>
      <p:sp>
        <p:nvSpPr>
          <p:cNvPr id="4" name="Slide Number Placeholder 3">
            <a:extLst>
              <a:ext uri="{FF2B5EF4-FFF2-40B4-BE49-F238E27FC236}">
                <a16:creationId xmlns:a16="http://schemas.microsoft.com/office/drawing/2014/main" id="{77BAB5B1-44B5-5FC1-3F7D-47410DE8CA1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27</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2C7C6D69-3DAC-836A-11E0-73965DEE527F}"/>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717420BB-B3B7-CA00-0173-145146A1F7EC}"/>
              </a:ext>
            </a:extLst>
          </p:cNvPr>
          <p:cNvPicPr>
            <a:picLocks noChangeAspect="1"/>
          </p:cNvPicPr>
          <p:nvPr/>
        </p:nvPicPr>
        <p:blipFill>
          <a:blip r:embed="rId2"/>
          <a:stretch>
            <a:fillRect/>
          </a:stretch>
        </p:blipFill>
        <p:spPr>
          <a:xfrm>
            <a:off x="2629689" y="1173936"/>
            <a:ext cx="6485998" cy="4746825"/>
          </a:xfrm>
          <a:prstGeom prst="rect">
            <a:avLst/>
          </a:prstGeom>
        </p:spPr>
      </p:pic>
    </p:spTree>
    <p:extLst>
      <p:ext uri="{BB962C8B-B14F-4D97-AF65-F5344CB8AC3E}">
        <p14:creationId xmlns:p14="http://schemas.microsoft.com/office/powerpoint/2010/main" val="2286641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C4765-4B03-F628-E821-B50AD6DFFB02}"/>
              </a:ext>
            </a:extLst>
          </p:cNvPr>
          <p:cNvSpPr>
            <a:spLocks noGrp="1"/>
          </p:cNvSpPr>
          <p:nvPr>
            <p:ph type="title"/>
          </p:nvPr>
        </p:nvSpPr>
        <p:spPr/>
        <p:txBody>
          <a:bodyPr/>
          <a:lstStyle/>
          <a:p>
            <a:r>
              <a:rPr lang="en-US" dirty="0"/>
              <a:t>N-tuple Production</a:t>
            </a:r>
          </a:p>
        </p:txBody>
      </p:sp>
      <p:sp>
        <p:nvSpPr>
          <p:cNvPr id="3" name="Content Placeholder 2">
            <a:extLst>
              <a:ext uri="{FF2B5EF4-FFF2-40B4-BE49-F238E27FC236}">
                <a16:creationId xmlns:a16="http://schemas.microsoft.com/office/drawing/2014/main" id="{08FA6B39-637F-A1CF-8EBB-96E7B0DBDCBC}"/>
              </a:ext>
            </a:extLst>
          </p:cNvPr>
          <p:cNvSpPr>
            <a:spLocks noGrp="1"/>
          </p:cNvSpPr>
          <p:nvPr>
            <p:ph idx="1"/>
          </p:nvPr>
        </p:nvSpPr>
        <p:spPr/>
        <p:txBody>
          <a:bodyPr/>
          <a:lstStyle/>
          <a:p>
            <a:r>
              <a:rPr lang="en-US" dirty="0" err="1"/>
              <a:t>TopCPToolkit</a:t>
            </a:r>
            <a:r>
              <a:rPr lang="en-US" dirty="0"/>
              <a:t> is n-tuple production framework written for all top quark related analyses</a:t>
            </a:r>
          </a:p>
          <a:p>
            <a:r>
              <a:rPr lang="en-US" dirty="0"/>
              <a:t>Practice submitting jobs to the Grid </a:t>
            </a:r>
          </a:p>
        </p:txBody>
      </p:sp>
      <p:sp>
        <p:nvSpPr>
          <p:cNvPr id="4" name="Slide Number Placeholder 3">
            <a:extLst>
              <a:ext uri="{FF2B5EF4-FFF2-40B4-BE49-F238E27FC236}">
                <a16:creationId xmlns:a16="http://schemas.microsoft.com/office/drawing/2014/main" id="{798A8D20-7536-0D76-0654-96F3F239AF9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D9EBC1CC-BC34-9A3A-F77E-3447CF4D07A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B8D648D6-D61F-2BDC-6484-6E4CECA7DAB0}"/>
              </a:ext>
            </a:extLst>
          </p:cNvPr>
          <p:cNvPicPr>
            <a:picLocks noChangeAspect="1"/>
          </p:cNvPicPr>
          <p:nvPr/>
        </p:nvPicPr>
        <p:blipFill rotWithShape="1">
          <a:blip r:embed="rId3"/>
          <a:srcRect t="10737" r="51462" b="5269"/>
          <a:stretch/>
        </p:blipFill>
        <p:spPr>
          <a:xfrm>
            <a:off x="221585" y="3118538"/>
            <a:ext cx="6688756" cy="2874490"/>
          </a:xfrm>
          <a:prstGeom prst="rect">
            <a:avLst/>
          </a:prstGeom>
        </p:spPr>
      </p:pic>
      <p:pic>
        <p:nvPicPr>
          <p:cNvPr id="1026" name="Picture 2" descr="undefined">
            <a:extLst>
              <a:ext uri="{FF2B5EF4-FFF2-40B4-BE49-F238E27FC236}">
                <a16:creationId xmlns:a16="http://schemas.microsoft.com/office/drawing/2014/main" id="{2A3942F5-8540-7647-0C44-2D38E8EC19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9126" y="2536167"/>
            <a:ext cx="4425118" cy="331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7827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BAF1D-6CDA-EB48-28AB-8CF2E818AA83}"/>
              </a:ext>
            </a:extLst>
          </p:cNvPr>
          <p:cNvSpPr>
            <a:spLocks noGrp="1"/>
          </p:cNvSpPr>
          <p:nvPr>
            <p:ph type="title"/>
          </p:nvPr>
        </p:nvSpPr>
        <p:spPr/>
        <p:txBody>
          <a:bodyPr/>
          <a:lstStyle/>
          <a:p>
            <a:r>
              <a:rPr lang="en-US" dirty="0"/>
              <a:t>Recap: Analysis Framework</a:t>
            </a:r>
          </a:p>
        </p:txBody>
      </p:sp>
      <p:sp>
        <p:nvSpPr>
          <p:cNvPr id="3" name="Content Placeholder 2">
            <a:extLst>
              <a:ext uri="{FF2B5EF4-FFF2-40B4-BE49-F238E27FC236}">
                <a16:creationId xmlns:a16="http://schemas.microsoft.com/office/drawing/2014/main" id="{692AA2E8-A1C8-7029-5779-4466BBF11FF8}"/>
              </a:ext>
            </a:extLst>
          </p:cNvPr>
          <p:cNvSpPr>
            <a:spLocks noGrp="1"/>
          </p:cNvSpPr>
          <p:nvPr>
            <p:ph idx="1"/>
          </p:nvPr>
        </p:nvSpPr>
        <p:spPr/>
        <p:txBody>
          <a:bodyPr/>
          <a:lstStyle/>
          <a:p>
            <a:r>
              <a:rPr lang="en-US" dirty="0"/>
              <a:t>Data analysis pipeline has multiple stages</a:t>
            </a:r>
          </a:p>
          <a:p>
            <a:r>
              <a:rPr lang="en-US" dirty="0" err="1"/>
              <a:t>FastFrames</a:t>
            </a:r>
            <a:r>
              <a:rPr lang="en-US" dirty="0"/>
              <a:t> code computes custom kinematic variables</a:t>
            </a:r>
          </a:p>
          <a:p>
            <a:endParaRPr lang="en-US" dirty="0"/>
          </a:p>
        </p:txBody>
      </p:sp>
      <p:sp>
        <p:nvSpPr>
          <p:cNvPr id="4" name="Slide Number Placeholder 3">
            <a:extLst>
              <a:ext uri="{FF2B5EF4-FFF2-40B4-BE49-F238E27FC236}">
                <a16:creationId xmlns:a16="http://schemas.microsoft.com/office/drawing/2014/main" id="{655B579A-49A1-892E-8B88-30FC19C80DB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29</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19A963FE-DD9D-6A85-F9D0-1C651CEC2A1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CCA86B82-0464-46E2-ACD3-CC4EA136B047}"/>
              </a:ext>
            </a:extLst>
          </p:cNvPr>
          <p:cNvPicPr>
            <a:picLocks noChangeAspect="1"/>
          </p:cNvPicPr>
          <p:nvPr/>
        </p:nvPicPr>
        <p:blipFill rotWithShape="1">
          <a:blip r:embed="rId2"/>
          <a:srcRect t="6268"/>
          <a:stretch/>
        </p:blipFill>
        <p:spPr>
          <a:xfrm>
            <a:off x="1693888" y="2428588"/>
            <a:ext cx="8514306" cy="3564440"/>
          </a:xfrm>
          <a:prstGeom prst="rect">
            <a:avLst/>
          </a:prstGeom>
        </p:spPr>
      </p:pic>
    </p:spTree>
    <p:extLst>
      <p:ext uri="{BB962C8B-B14F-4D97-AF65-F5344CB8AC3E}">
        <p14:creationId xmlns:p14="http://schemas.microsoft.com/office/powerpoint/2010/main" val="3855364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FA5D7CA-A31B-6B6B-FD1D-6CB62FDD15CE}"/>
              </a:ext>
            </a:extLst>
          </p:cNvPr>
          <p:cNvPicPr>
            <a:picLocks noChangeAspect="1"/>
          </p:cNvPicPr>
          <p:nvPr/>
        </p:nvPicPr>
        <p:blipFill>
          <a:blip r:embed="rId3"/>
          <a:stretch>
            <a:fillRect/>
          </a:stretch>
        </p:blipFill>
        <p:spPr>
          <a:xfrm>
            <a:off x="7940507" y="147444"/>
            <a:ext cx="3994200" cy="2411800"/>
          </a:xfrm>
          <a:prstGeom prst="rect">
            <a:avLst/>
          </a:prstGeom>
        </p:spPr>
      </p:pic>
      <p:sp>
        <p:nvSpPr>
          <p:cNvPr id="2" name="Title 1">
            <a:extLst>
              <a:ext uri="{FF2B5EF4-FFF2-40B4-BE49-F238E27FC236}">
                <a16:creationId xmlns:a16="http://schemas.microsoft.com/office/drawing/2014/main" id="{F053E66C-701D-83E2-A9A7-ADFADCF9B3A5}"/>
              </a:ext>
            </a:extLst>
          </p:cNvPr>
          <p:cNvSpPr>
            <a:spLocks noGrp="1"/>
          </p:cNvSpPr>
          <p:nvPr>
            <p:ph type="title"/>
          </p:nvPr>
        </p:nvSpPr>
        <p:spPr/>
        <p:txBody>
          <a:bodyPr/>
          <a:lstStyle/>
          <a:p>
            <a:r>
              <a:rPr lang="en-US" dirty="0"/>
              <a:t>Recap: Hadronic Top Reconstruction</a:t>
            </a:r>
          </a:p>
        </p:txBody>
      </p:sp>
      <p:sp>
        <p:nvSpPr>
          <p:cNvPr id="3" name="Content Placeholder 2">
            <a:extLst>
              <a:ext uri="{FF2B5EF4-FFF2-40B4-BE49-F238E27FC236}">
                <a16:creationId xmlns:a16="http://schemas.microsoft.com/office/drawing/2014/main" id="{BDC08CDD-03CC-C6D0-6272-E62388EB2059}"/>
              </a:ext>
            </a:extLst>
          </p:cNvPr>
          <p:cNvSpPr>
            <a:spLocks noGrp="1"/>
          </p:cNvSpPr>
          <p:nvPr>
            <p:ph idx="1"/>
          </p:nvPr>
        </p:nvSpPr>
        <p:spPr>
          <a:xfrm>
            <a:off x="609599" y="1173936"/>
            <a:ext cx="10969139" cy="4667421"/>
          </a:xfrm>
        </p:spPr>
        <p:txBody>
          <a:bodyPr/>
          <a:lstStyle/>
          <a:p>
            <a:r>
              <a:rPr lang="en-US" dirty="0"/>
              <a:t>Chi-Squared Method</a:t>
            </a:r>
          </a:p>
          <a:p>
            <a:pPr lvl="1"/>
            <a:r>
              <a:rPr lang="en-US" dirty="0"/>
              <a:t>Step 1: Find every possible permutation of jets</a:t>
            </a:r>
          </a:p>
          <a:p>
            <a:pPr lvl="3"/>
            <a:r>
              <a:rPr lang="en-US" dirty="0"/>
              <a:t>Matchings of 1 b-jet and 2 other jets</a:t>
            </a:r>
          </a:p>
          <a:p>
            <a:pPr lvl="1"/>
            <a:r>
              <a:rPr lang="en-US" dirty="0"/>
              <a:t>Step 2: Compare reconstructed mass of jet triplets to known masses of W boson and top quark</a:t>
            </a:r>
          </a:p>
          <a:p>
            <a:pPr lvl="1"/>
            <a:endParaRPr lang="en-US" dirty="0"/>
          </a:p>
          <a:p>
            <a:pPr marL="448056" lvl="1" indent="0">
              <a:buNone/>
            </a:pPr>
            <a:endParaRPr lang="en-US" dirty="0"/>
          </a:p>
          <a:p>
            <a:pPr lvl="1"/>
            <a:r>
              <a:rPr lang="en-US" dirty="0"/>
              <a:t>Step 3: Cut matchings with chi-squared above threshold, select two matchings with the </a:t>
            </a:r>
            <a:r>
              <a:rPr lang="en-US"/>
              <a:t>lowest scores</a:t>
            </a:r>
            <a:endParaRPr lang="en-US" dirty="0"/>
          </a:p>
        </p:txBody>
      </p:sp>
      <p:sp>
        <p:nvSpPr>
          <p:cNvPr id="4" name="Slide Number Placeholder 3">
            <a:extLst>
              <a:ext uri="{FF2B5EF4-FFF2-40B4-BE49-F238E27FC236}">
                <a16:creationId xmlns:a16="http://schemas.microsoft.com/office/drawing/2014/main" id="{8F31FDB2-30EA-81EC-C8BC-27B93BD95EA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8A2DC2EF-BE2A-F14F-4301-7D0257B36906}"/>
              </a:ext>
            </a:extLst>
          </p:cNvPr>
          <p:cNvSpPr>
            <a:spLocks noGrp="1"/>
          </p:cNvSpPr>
          <p:nvPr>
            <p:ph type="ftr" sz="quarter" idx="3"/>
          </p:nvPr>
        </p:nvSpPr>
        <p:spPr/>
        <p:txBody>
          <a:bodyPr/>
          <a:lstStyle/>
          <a:p>
            <a:r>
              <a:rPr lang="en-GB" dirty="0">
                <a:solidFill>
                  <a:srgbClr val="0055A0">
                    <a:tint val="75000"/>
                  </a:srgbClr>
                </a:solidFill>
              </a:rPr>
              <a:t>D. Reiter</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152E2A9-669F-3DF7-339D-5D4DF2A6AB34}"/>
                  </a:ext>
                </a:extLst>
              </p:cNvPr>
              <p:cNvSpPr txBox="1"/>
              <p:nvPr/>
            </p:nvSpPr>
            <p:spPr>
              <a:xfrm>
                <a:off x="4069896" y="3507646"/>
                <a:ext cx="3870611" cy="773417"/>
              </a:xfrm>
              <a:prstGeom prst="rect">
                <a:avLst/>
              </a:prstGeom>
              <a:noFill/>
            </p:spPr>
            <p:txBody>
              <a:bodyPr wrap="none" lIns="0" tIns="0" rIns="0" bIns="0" rtlCol="0">
                <a:spAutoFit/>
              </a:bodyPr>
              <a:lstStyle/>
              <a:p>
                <a14:m>
                  <m:oMath xmlns:m="http://schemas.openxmlformats.org/officeDocument/2006/math">
                    <m:sSup>
                      <m:sSupPr>
                        <m:ctrlPr>
                          <a:rPr lang="en-US" sz="2400" b="0" i="1" smtClean="0">
                            <a:solidFill>
                              <a:schemeClr val="bg2">
                                <a:lumMod val="10000"/>
                              </a:schemeClr>
                            </a:solidFill>
                            <a:latin typeface="Cambria Math" panose="02040503050406030204" pitchFamily="18" charset="0"/>
                          </a:rPr>
                        </m:ctrlPr>
                      </m:sSupPr>
                      <m:e>
                        <m:r>
                          <m:rPr>
                            <m:sty m:val="p"/>
                          </m:rPr>
                          <a:rPr lang="el-GR" sz="2400" i="1" smtClean="0">
                            <a:solidFill>
                              <a:schemeClr val="bg2">
                                <a:lumMod val="10000"/>
                              </a:schemeClr>
                            </a:solidFill>
                            <a:latin typeface="Cambria Math" panose="02040503050406030204" pitchFamily="18" charset="0"/>
                          </a:rPr>
                          <m:t>χ</m:t>
                        </m:r>
                      </m:e>
                      <m:sup>
                        <m:r>
                          <a:rPr lang="en-US" sz="2400" b="0" i="1" smtClean="0">
                            <a:solidFill>
                              <a:schemeClr val="bg2">
                                <a:lumMod val="10000"/>
                              </a:schemeClr>
                            </a:solidFill>
                            <a:latin typeface="Cambria Math" panose="02040503050406030204" pitchFamily="18" charset="0"/>
                          </a:rPr>
                          <m:t>2</m:t>
                        </m:r>
                      </m:sup>
                    </m:sSup>
                    <m:r>
                      <a:rPr lang="en-US" sz="2400" b="0" i="1" smtClean="0">
                        <a:solidFill>
                          <a:schemeClr val="bg2">
                            <a:lumMod val="10000"/>
                          </a:schemeClr>
                        </a:solidFill>
                        <a:latin typeface="Cambria Math" panose="02040503050406030204" pitchFamily="18" charset="0"/>
                      </a:rPr>
                      <m:t>=</m:t>
                    </m:r>
                    <m:f>
                      <m:fPr>
                        <m:ctrlPr>
                          <a:rPr lang="en-US" sz="2400" b="0" i="1" smtClean="0">
                            <a:solidFill>
                              <a:schemeClr val="bg2">
                                <a:lumMod val="10000"/>
                              </a:schemeClr>
                            </a:solidFill>
                            <a:latin typeface="Cambria Math" panose="02040503050406030204" pitchFamily="18" charset="0"/>
                          </a:rPr>
                        </m:ctrlPr>
                      </m:fPr>
                      <m:num>
                        <m:sSup>
                          <m:sSupPr>
                            <m:ctrlPr>
                              <a:rPr lang="en-US" sz="2400" b="0" i="1" smtClean="0">
                                <a:solidFill>
                                  <a:schemeClr val="bg2">
                                    <a:lumMod val="10000"/>
                                  </a:schemeClr>
                                </a:solidFill>
                                <a:latin typeface="Cambria Math" panose="02040503050406030204" pitchFamily="18" charset="0"/>
                              </a:rPr>
                            </m:ctrlPr>
                          </m:sSupPr>
                          <m:e>
                            <m:d>
                              <m:dPr>
                                <m:ctrlPr>
                                  <a:rPr lang="en-US" sz="2400" b="0" i="1" smtClean="0">
                                    <a:solidFill>
                                      <a:schemeClr val="bg2">
                                        <a:lumMod val="10000"/>
                                      </a:schemeClr>
                                    </a:solidFill>
                                    <a:latin typeface="Cambria Math" panose="02040503050406030204" pitchFamily="18" charset="0"/>
                                  </a:rPr>
                                </m:ctrlPr>
                              </m:dPr>
                              <m:e>
                                <m:sSub>
                                  <m:sSubPr>
                                    <m:ctrlPr>
                                      <a:rPr lang="en-US" sz="2400" b="0" i="1" smtClean="0">
                                        <a:solidFill>
                                          <a:schemeClr val="bg2">
                                            <a:lumMod val="10000"/>
                                          </a:schemeClr>
                                        </a:solidFill>
                                        <a:latin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𝑏𝑞𝑞</m:t>
                                    </m:r>
                                  </m:sub>
                                </m:sSub>
                                <m:r>
                                  <a:rPr lang="en-US" sz="2400" b="0" i="1" smtClean="0">
                                    <a:solidFill>
                                      <a:schemeClr val="bg2">
                                        <a:lumMod val="10000"/>
                                      </a:schemeClr>
                                    </a:solidFill>
                                    <a:latin typeface="Cambria Math" panose="02040503050406030204" pitchFamily="18" charset="0"/>
                                  </a:rPr>
                                  <m:t>−</m:t>
                                </m:r>
                                <m:sSub>
                                  <m:sSubPr>
                                    <m:ctrlPr>
                                      <a:rPr lang="en-US" sz="2400" b="0" i="1" smtClean="0">
                                        <a:solidFill>
                                          <a:schemeClr val="bg2">
                                            <a:lumMod val="10000"/>
                                          </a:schemeClr>
                                        </a:solidFill>
                                        <a:latin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𝑡</m:t>
                                    </m:r>
                                  </m:sub>
                                </m:sSub>
                              </m:e>
                            </m:d>
                          </m:e>
                          <m:sup>
                            <m:r>
                              <a:rPr lang="en-US" sz="2400" b="0" i="1" smtClean="0">
                                <a:solidFill>
                                  <a:schemeClr val="bg2">
                                    <a:lumMod val="10000"/>
                                  </a:schemeClr>
                                </a:solidFill>
                                <a:latin typeface="Cambria Math" panose="02040503050406030204" pitchFamily="18" charset="0"/>
                              </a:rPr>
                              <m:t>2</m:t>
                            </m:r>
                          </m:sup>
                        </m:sSup>
                      </m:num>
                      <m:den>
                        <m:sSubSup>
                          <m:sSubSupPr>
                            <m:ctrlPr>
                              <a:rPr lang="en-US" sz="2400" b="0" i="1" smtClean="0">
                                <a:solidFill>
                                  <a:schemeClr val="bg2">
                                    <a:lumMod val="10000"/>
                                  </a:schemeClr>
                                </a:solidFill>
                                <a:latin typeface="Cambria Math" panose="02040503050406030204" pitchFamily="18" charset="0"/>
                                <a:ea typeface="Cambria Math" panose="02040503050406030204" pitchFamily="18" charset="0"/>
                              </a:rPr>
                            </m:ctrlPr>
                          </m:sSubSupPr>
                          <m:e>
                            <m:r>
                              <a:rPr lang="en-US" sz="2400" b="0" i="1" smtClean="0">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US" sz="2400" b="0" i="1" smtClean="0">
                                    <a:solidFill>
                                      <a:schemeClr val="bg2">
                                        <a:lumMod val="10000"/>
                                      </a:schemeClr>
                                    </a:solidFill>
                                    <a:latin typeface="Cambria Math" panose="02040503050406030204" pitchFamily="18" charset="0"/>
                                    <a:ea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ea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ea typeface="Cambria Math" panose="02040503050406030204" pitchFamily="18" charset="0"/>
                                  </a:rPr>
                                  <m:t>𝑡</m:t>
                                </m:r>
                              </m:sub>
                            </m:sSub>
                          </m:sub>
                          <m:sup>
                            <m:r>
                              <a:rPr lang="en-US" sz="2400" b="0" i="1" smtClean="0">
                                <a:solidFill>
                                  <a:schemeClr val="bg2">
                                    <a:lumMod val="10000"/>
                                  </a:schemeClr>
                                </a:solidFill>
                                <a:latin typeface="Cambria Math" panose="02040503050406030204" pitchFamily="18" charset="0"/>
                                <a:ea typeface="Cambria Math" panose="02040503050406030204" pitchFamily="18" charset="0"/>
                              </a:rPr>
                              <m:t>2</m:t>
                            </m:r>
                          </m:sup>
                        </m:sSubSup>
                      </m:den>
                    </m:f>
                    <m:r>
                      <a:rPr lang="en-US" sz="2400" b="0" i="1" smtClean="0">
                        <a:solidFill>
                          <a:schemeClr val="bg2">
                            <a:lumMod val="10000"/>
                          </a:schemeClr>
                        </a:solidFill>
                        <a:latin typeface="Cambria Math" panose="02040503050406030204" pitchFamily="18" charset="0"/>
                      </a:rPr>
                      <m:t>+</m:t>
                    </m:r>
                    <m:f>
                      <m:fPr>
                        <m:ctrlPr>
                          <a:rPr lang="en-US" sz="2400" i="1">
                            <a:solidFill>
                              <a:schemeClr val="bg2">
                                <a:lumMod val="10000"/>
                              </a:schemeClr>
                            </a:solidFill>
                            <a:latin typeface="Cambria Math" panose="02040503050406030204" pitchFamily="18" charset="0"/>
                          </a:rPr>
                        </m:ctrlPr>
                      </m:fPr>
                      <m:num>
                        <m:sSup>
                          <m:sSupPr>
                            <m:ctrlPr>
                              <a:rPr lang="en-US" sz="2400" i="1">
                                <a:solidFill>
                                  <a:schemeClr val="bg2">
                                    <a:lumMod val="10000"/>
                                  </a:schemeClr>
                                </a:solidFill>
                                <a:latin typeface="Cambria Math" panose="02040503050406030204" pitchFamily="18" charset="0"/>
                              </a:rPr>
                            </m:ctrlPr>
                          </m:sSupPr>
                          <m:e>
                            <m:d>
                              <m:dPr>
                                <m:ctrlPr>
                                  <a:rPr lang="en-US" sz="2400" i="1">
                                    <a:solidFill>
                                      <a:schemeClr val="bg2">
                                        <a:lumMod val="10000"/>
                                      </a:schemeClr>
                                    </a:solidFill>
                                    <a:latin typeface="Cambria Math" panose="02040503050406030204" pitchFamily="18" charset="0"/>
                                  </a:rPr>
                                </m:ctrlPr>
                              </m:dPr>
                              <m:e>
                                <m:sSub>
                                  <m:sSubPr>
                                    <m:ctrlPr>
                                      <a:rPr lang="en-US" sz="2400" i="1">
                                        <a:solidFill>
                                          <a:schemeClr val="bg2">
                                            <a:lumMod val="10000"/>
                                          </a:schemeClr>
                                        </a:solidFill>
                                        <a:latin typeface="Cambria Math" panose="02040503050406030204" pitchFamily="18" charset="0"/>
                                      </a:rPr>
                                    </m:ctrlPr>
                                  </m:sSubPr>
                                  <m:e>
                                    <m:r>
                                      <a:rPr lang="en-US" sz="2400" i="1">
                                        <a:solidFill>
                                          <a:schemeClr val="bg2">
                                            <a:lumMod val="10000"/>
                                          </a:schemeClr>
                                        </a:solidFill>
                                        <a:latin typeface="Cambria Math" panose="02040503050406030204" pitchFamily="18" charset="0"/>
                                      </a:rPr>
                                      <m:t>𝑚</m:t>
                                    </m:r>
                                  </m:e>
                                  <m:sub>
                                    <m:r>
                                      <a:rPr lang="en-US" sz="2400" i="1">
                                        <a:solidFill>
                                          <a:schemeClr val="bg2">
                                            <a:lumMod val="10000"/>
                                          </a:schemeClr>
                                        </a:solidFill>
                                        <a:latin typeface="Cambria Math" panose="02040503050406030204" pitchFamily="18" charset="0"/>
                                      </a:rPr>
                                      <m:t>𝑞𝑞</m:t>
                                    </m:r>
                                  </m:sub>
                                </m:sSub>
                                <m:r>
                                  <a:rPr lang="en-US" sz="2400" i="1">
                                    <a:solidFill>
                                      <a:schemeClr val="bg2">
                                        <a:lumMod val="10000"/>
                                      </a:schemeClr>
                                    </a:solidFill>
                                    <a:latin typeface="Cambria Math" panose="02040503050406030204" pitchFamily="18" charset="0"/>
                                  </a:rPr>
                                  <m:t>−</m:t>
                                </m:r>
                                <m:sSub>
                                  <m:sSubPr>
                                    <m:ctrlPr>
                                      <a:rPr lang="en-US" sz="2400" i="1">
                                        <a:solidFill>
                                          <a:schemeClr val="bg2">
                                            <a:lumMod val="10000"/>
                                          </a:schemeClr>
                                        </a:solidFill>
                                        <a:latin typeface="Cambria Math" panose="02040503050406030204" pitchFamily="18" charset="0"/>
                                      </a:rPr>
                                    </m:ctrlPr>
                                  </m:sSubPr>
                                  <m:e>
                                    <m:r>
                                      <a:rPr lang="en-US" sz="2400" i="1">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𝑊</m:t>
                                    </m:r>
                                  </m:sub>
                                </m:sSub>
                              </m:e>
                            </m:d>
                          </m:e>
                          <m:sup>
                            <m:r>
                              <a:rPr lang="en-US" sz="2400" i="1">
                                <a:solidFill>
                                  <a:schemeClr val="bg2">
                                    <a:lumMod val="10000"/>
                                  </a:schemeClr>
                                </a:solidFill>
                                <a:latin typeface="Cambria Math" panose="02040503050406030204" pitchFamily="18" charset="0"/>
                              </a:rPr>
                              <m:t>2</m:t>
                            </m:r>
                          </m:sup>
                        </m:sSup>
                      </m:num>
                      <m:den>
                        <m:sSubSup>
                          <m:sSubSupPr>
                            <m:ctrlPr>
                              <a:rPr lang="en-US" sz="2400" i="1">
                                <a:solidFill>
                                  <a:schemeClr val="bg2">
                                    <a:lumMod val="10000"/>
                                  </a:schemeClr>
                                </a:solidFill>
                                <a:latin typeface="Cambria Math" panose="02040503050406030204" pitchFamily="18" charset="0"/>
                                <a:ea typeface="Cambria Math" panose="02040503050406030204" pitchFamily="18" charset="0"/>
                              </a:rPr>
                            </m:ctrlPr>
                          </m:sSubSupPr>
                          <m:e>
                            <m:r>
                              <a:rPr lang="en-US" sz="2400" i="1">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US" sz="2400" i="1">
                                    <a:solidFill>
                                      <a:schemeClr val="bg2">
                                        <a:lumMod val="10000"/>
                                      </a:schemeClr>
                                    </a:solidFill>
                                    <a:latin typeface="Cambria Math" panose="02040503050406030204" pitchFamily="18" charset="0"/>
                                    <a:ea typeface="Cambria Math" panose="02040503050406030204" pitchFamily="18" charset="0"/>
                                  </a:rPr>
                                </m:ctrlPr>
                              </m:sSubPr>
                              <m:e>
                                <m:r>
                                  <a:rPr lang="en-US" sz="2400" i="1">
                                    <a:solidFill>
                                      <a:schemeClr val="bg2">
                                        <a:lumMod val="10000"/>
                                      </a:schemeClr>
                                    </a:solidFill>
                                    <a:latin typeface="Cambria Math" panose="02040503050406030204" pitchFamily="18" charset="0"/>
                                    <a:ea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ea typeface="Cambria Math" panose="02040503050406030204" pitchFamily="18" charset="0"/>
                                  </a:rPr>
                                  <m:t>𝑊</m:t>
                                </m:r>
                              </m:sub>
                            </m:sSub>
                          </m:sub>
                          <m:sup>
                            <m:r>
                              <a:rPr lang="en-US" sz="2400" i="1">
                                <a:solidFill>
                                  <a:schemeClr val="bg2">
                                    <a:lumMod val="10000"/>
                                  </a:schemeClr>
                                </a:solidFill>
                                <a:latin typeface="Cambria Math" panose="02040503050406030204" pitchFamily="18" charset="0"/>
                                <a:ea typeface="Cambria Math" panose="02040503050406030204" pitchFamily="18" charset="0"/>
                              </a:rPr>
                              <m:t>2</m:t>
                            </m:r>
                          </m:sup>
                        </m:sSubSup>
                      </m:den>
                    </m:f>
                  </m:oMath>
                </a14:m>
                <a:r>
                  <a:rPr lang="en-US" sz="2400" dirty="0">
                    <a:solidFill>
                      <a:schemeClr val="bg2">
                        <a:lumMod val="10000"/>
                      </a:schemeClr>
                    </a:solidFill>
                  </a:rPr>
                  <a:t> </a:t>
                </a:r>
              </a:p>
            </p:txBody>
          </p:sp>
        </mc:Choice>
        <mc:Fallback xmlns="">
          <p:sp>
            <p:nvSpPr>
              <p:cNvPr id="7" name="TextBox 6">
                <a:extLst>
                  <a:ext uri="{FF2B5EF4-FFF2-40B4-BE49-F238E27FC236}">
                    <a16:creationId xmlns:a16="http://schemas.microsoft.com/office/drawing/2014/main" id="{5152E2A9-669F-3DF7-339D-5D4DF2A6AB34}"/>
                  </a:ext>
                </a:extLst>
              </p:cNvPr>
              <p:cNvSpPr txBox="1">
                <a:spLocks noRot="1" noChangeAspect="1" noMove="1" noResize="1" noEditPoints="1" noAdjustHandles="1" noChangeArrowheads="1" noChangeShapeType="1" noTextEdit="1"/>
              </p:cNvSpPr>
              <p:nvPr/>
            </p:nvSpPr>
            <p:spPr>
              <a:xfrm>
                <a:off x="4069896" y="3507646"/>
                <a:ext cx="3870611" cy="773417"/>
              </a:xfrm>
              <a:prstGeom prst="rect">
                <a:avLst/>
              </a:prstGeom>
              <a:blipFill>
                <a:blip r:embed="rId4"/>
                <a:stretch>
                  <a:fillRect l="-157"/>
                </a:stretch>
              </a:blipFill>
            </p:spPr>
            <p:txBody>
              <a:bodyPr/>
              <a:lstStyle/>
              <a:p>
                <a:r>
                  <a:rPr lang="en-US">
                    <a:noFill/>
                  </a:rPr>
                  <a:t> </a:t>
                </a:r>
              </a:p>
            </p:txBody>
          </p:sp>
        </mc:Fallback>
      </mc:AlternateContent>
    </p:spTree>
    <p:extLst>
      <p:ext uri="{BB962C8B-B14F-4D97-AF65-F5344CB8AC3E}">
        <p14:creationId xmlns:p14="http://schemas.microsoft.com/office/powerpoint/2010/main" val="9750498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9622F-B2D8-A121-47D6-2ED874DE3A59}"/>
              </a:ext>
            </a:extLst>
          </p:cNvPr>
          <p:cNvSpPr>
            <a:spLocks noGrp="1"/>
          </p:cNvSpPr>
          <p:nvPr>
            <p:ph type="title"/>
          </p:nvPr>
        </p:nvSpPr>
        <p:spPr/>
        <p:txBody>
          <a:bodyPr/>
          <a:lstStyle/>
          <a:p>
            <a:r>
              <a:rPr lang="en-US" dirty="0"/>
              <a:t>ATLAS Detector</a:t>
            </a:r>
          </a:p>
        </p:txBody>
      </p:sp>
      <p:sp>
        <p:nvSpPr>
          <p:cNvPr id="4" name="Slide Number Placeholder 3">
            <a:extLst>
              <a:ext uri="{FF2B5EF4-FFF2-40B4-BE49-F238E27FC236}">
                <a16:creationId xmlns:a16="http://schemas.microsoft.com/office/drawing/2014/main" id="{E8B6E582-12D7-868A-5304-B4E727C4C6CB}"/>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30</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C9167DAE-C1AB-B26A-62EC-3C54BC59995C}"/>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417BC7A2-3226-8EAD-AA54-D44A0EB67963}"/>
              </a:ext>
            </a:extLst>
          </p:cNvPr>
          <p:cNvPicPr>
            <a:picLocks noChangeAspect="1"/>
          </p:cNvPicPr>
          <p:nvPr/>
        </p:nvPicPr>
        <p:blipFill>
          <a:blip r:embed="rId2"/>
          <a:stretch>
            <a:fillRect/>
          </a:stretch>
        </p:blipFill>
        <p:spPr>
          <a:xfrm>
            <a:off x="2057318" y="1106268"/>
            <a:ext cx="7461074" cy="4645463"/>
          </a:xfrm>
          <a:prstGeom prst="rect">
            <a:avLst/>
          </a:prstGeom>
        </p:spPr>
      </p:pic>
    </p:spTree>
    <p:extLst>
      <p:ext uri="{BB962C8B-B14F-4D97-AF65-F5344CB8AC3E}">
        <p14:creationId xmlns:p14="http://schemas.microsoft.com/office/powerpoint/2010/main" val="6932557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FA401-75A3-5A1F-D701-59295FCE93A8}"/>
              </a:ext>
            </a:extLst>
          </p:cNvPr>
          <p:cNvSpPr>
            <a:spLocks noGrp="1"/>
          </p:cNvSpPr>
          <p:nvPr>
            <p:ph type="title"/>
          </p:nvPr>
        </p:nvSpPr>
        <p:spPr/>
        <p:txBody>
          <a:bodyPr/>
          <a:lstStyle/>
          <a:p>
            <a:r>
              <a:rPr lang="en-US" dirty="0"/>
              <a:t>Recap: Top Quark Reconstruction</a:t>
            </a:r>
          </a:p>
        </p:txBody>
      </p:sp>
      <p:sp>
        <p:nvSpPr>
          <p:cNvPr id="3" name="Content Placeholder 2">
            <a:extLst>
              <a:ext uri="{FF2B5EF4-FFF2-40B4-BE49-F238E27FC236}">
                <a16:creationId xmlns:a16="http://schemas.microsoft.com/office/drawing/2014/main" id="{3DE67FF6-81CB-BF8D-4D64-99C168EB1933}"/>
              </a:ext>
            </a:extLst>
          </p:cNvPr>
          <p:cNvSpPr>
            <a:spLocks noGrp="1"/>
          </p:cNvSpPr>
          <p:nvPr>
            <p:ph idx="1"/>
          </p:nvPr>
        </p:nvSpPr>
        <p:spPr>
          <a:xfrm>
            <a:off x="609600" y="1325607"/>
            <a:ext cx="6119003" cy="4667421"/>
          </a:xfrm>
        </p:spPr>
        <p:txBody>
          <a:bodyPr>
            <a:normAutofit/>
          </a:bodyPr>
          <a:lstStyle/>
          <a:p>
            <a:r>
              <a:rPr lang="en-US" dirty="0"/>
              <a:t>You can reconstruct a top quark by finding its decay products</a:t>
            </a:r>
          </a:p>
          <a:p>
            <a:r>
              <a:rPr lang="en-US" dirty="0"/>
              <a:t>Gives us more kinematic information to separate signal from background</a:t>
            </a:r>
          </a:p>
          <a:p>
            <a:pPr lvl="1"/>
            <a:r>
              <a:rPr lang="en-US" dirty="0"/>
              <a:t>More input for multivariate analysis algorithm  </a:t>
            </a:r>
          </a:p>
          <a:p>
            <a:r>
              <a:rPr lang="en-US" dirty="0"/>
              <a:t>Need to study whether this is feasible, effective</a:t>
            </a:r>
          </a:p>
        </p:txBody>
      </p:sp>
      <p:sp>
        <p:nvSpPr>
          <p:cNvPr id="4" name="Slide Number Placeholder 3">
            <a:extLst>
              <a:ext uri="{FF2B5EF4-FFF2-40B4-BE49-F238E27FC236}">
                <a16:creationId xmlns:a16="http://schemas.microsoft.com/office/drawing/2014/main" id="{F38738C1-2E56-DAE8-4DD3-F423ECC3F48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31</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56B96328-7F15-6ABB-5920-B6E380EDCA87}"/>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8" name="Picture 2" descr="Top quark - Wikipedia">
            <a:extLst>
              <a:ext uri="{FF2B5EF4-FFF2-40B4-BE49-F238E27FC236}">
                <a16:creationId xmlns:a16="http://schemas.microsoft.com/office/drawing/2014/main" id="{990519B3-5CF0-64A0-7B79-E6CE484F98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6814" y="1707528"/>
            <a:ext cx="5186258" cy="3824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0619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61FA3-6CEF-31E5-ADD9-FFAE223A54B6}"/>
              </a:ext>
            </a:extLst>
          </p:cNvPr>
          <p:cNvSpPr>
            <a:spLocks noGrp="1"/>
          </p:cNvSpPr>
          <p:nvPr>
            <p:ph type="title"/>
          </p:nvPr>
        </p:nvSpPr>
        <p:spPr/>
        <p:txBody>
          <a:bodyPr/>
          <a:lstStyle/>
          <a:p>
            <a:r>
              <a:rPr lang="en-US" dirty="0"/>
              <a:t>Recap: Top Quark Decay</a:t>
            </a:r>
          </a:p>
        </p:txBody>
      </p:sp>
      <p:sp>
        <p:nvSpPr>
          <p:cNvPr id="4" name="Slide Number Placeholder 3">
            <a:extLst>
              <a:ext uri="{FF2B5EF4-FFF2-40B4-BE49-F238E27FC236}">
                <a16:creationId xmlns:a16="http://schemas.microsoft.com/office/drawing/2014/main" id="{78366A18-BFE8-4BFA-8117-951571834C0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32</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5B39F3B-9F98-6245-EAA7-A584249F476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9F908819-49BE-1C26-432F-D5CAC6BB896E}"/>
              </a:ext>
            </a:extLst>
          </p:cNvPr>
          <p:cNvPicPr>
            <a:picLocks noChangeAspect="1"/>
          </p:cNvPicPr>
          <p:nvPr/>
        </p:nvPicPr>
        <p:blipFill>
          <a:blip r:embed="rId2"/>
          <a:stretch>
            <a:fillRect/>
          </a:stretch>
        </p:blipFill>
        <p:spPr>
          <a:xfrm>
            <a:off x="6322794" y="1664898"/>
            <a:ext cx="5662172" cy="3418963"/>
          </a:xfrm>
          <a:prstGeom prst="rect">
            <a:avLst/>
          </a:prstGeom>
        </p:spPr>
      </p:pic>
      <p:sp>
        <p:nvSpPr>
          <p:cNvPr id="6" name="TextBox 5">
            <a:extLst>
              <a:ext uri="{FF2B5EF4-FFF2-40B4-BE49-F238E27FC236}">
                <a16:creationId xmlns:a16="http://schemas.microsoft.com/office/drawing/2014/main" id="{467B7BA8-55F6-6EA2-3195-B47AE6E2CBEE}"/>
              </a:ext>
            </a:extLst>
          </p:cNvPr>
          <p:cNvSpPr txBox="1"/>
          <p:nvPr/>
        </p:nvSpPr>
        <p:spPr>
          <a:xfrm>
            <a:off x="810881" y="1480755"/>
            <a:ext cx="6392175" cy="3970318"/>
          </a:xfrm>
          <a:prstGeom prst="rect">
            <a:avLst/>
          </a:prstGeom>
          <a:noFill/>
        </p:spPr>
        <p:txBody>
          <a:bodyPr wrap="square" rtlCol="0">
            <a:spAutoFit/>
          </a:bodyPr>
          <a:lstStyle/>
          <a:p>
            <a:pPr marL="285750" indent="-285750">
              <a:buFont typeface="Arial" panose="020B0604020202020204" pitchFamily="34" charset="0"/>
              <a:buChar char="•"/>
            </a:pPr>
            <a:r>
              <a:rPr lang="en-US" sz="2800" dirty="0"/>
              <a:t>Top quark decay is </a:t>
            </a:r>
            <a:r>
              <a:rPr lang="en-US" sz="2800" b="1" dirty="0"/>
              <a:t>hadronic </a:t>
            </a:r>
            <a:r>
              <a:rPr lang="en-US" sz="2800" dirty="0"/>
              <a:t> or </a:t>
            </a:r>
            <a:r>
              <a:rPr lang="en-US" sz="2800" b="1" dirty="0"/>
              <a:t>leptonic</a:t>
            </a:r>
          </a:p>
          <a:p>
            <a:endParaRPr lang="en-US" sz="2800" b="1" dirty="0"/>
          </a:p>
          <a:p>
            <a:pPr marL="285750" indent="-285750">
              <a:buFont typeface="Arial" panose="020B0604020202020204" pitchFamily="34" charset="0"/>
              <a:buChar char="•"/>
            </a:pPr>
            <a:r>
              <a:rPr lang="en-US" sz="2800" dirty="0"/>
              <a:t>Hadronic</a:t>
            </a:r>
          </a:p>
          <a:p>
            <a:pPr marL="742950" lvl="1" indent="-285750">
              <a:buFont typeface="Arial" panose="020B0604020202020204" pitchFamily="34" charset="0"/>
              <a:buChar char="•"/>
            </a:pPr>
            <a:r>
              <a:rPr lang="en-US" sz="2800" dirty="0"/>
              <a:t>3 jets (at least 1 b-jet)</a:t>
            </a:r>
          </a:p>
          <a:p>
            <a:pPr marL="285750" indent="-285750">
              <a:buFont typeface="Arial" panose="020B0604020202020204" pitchFamily="34" charset="0"/>
              <a:buChar char="•"/>
            </a:pPr>
            <a:r>
              <a:rPr lang="en-US" sz="2800" dirty="0"/>
              <a:t>Leptonic</a:t>
            </a:r>
          </a:p>
          <a:p>
            <a:pPr marL="742950" lvl="1" indent="-285750">
              <a:buFont typeface="Arial" panose="020B0604020202020204" pitchFamily="34" charset="0"/>
              <a:buChar char="•"/>
            </a:pPr>
            <a:r>
              <a:rPr lang="en-US" sz="2800" dirty="0"/>
              <a:t>1 b-jet</a:t>
            </a:r>
          </a:p>
          <a:p>
            <a:pPr marL="742950" lvl="1" indent="-285750">
              <a:buFont typeface="Arial" panose="020B0604020202020204" pitchFamily="34" charset="0"/>
              <a:buChar char="•"/>
            </a:pPr>
            <a:r>
              <a:rPr lang="en-US" sz="2800" dirty="0"/>
              <a:t>1 lepton (electron, muon, </a:t>
            </a:r>
            <a:r>
              <a:rPr lang="en-US" sz="2800" strike="sngStrike" dirty="0"/>
              <a:t>tau</a:t>
            </a:r>
            <a:r>
              <a:rPr lang="en-US" sz="2800" dirty="0"/>
              <a:t>)</a:t>
            </a:r>
          </a:p>
          <a:p>
            <a:pPr marL="742950" lvl="1" indent="-285750">
              <a:buFont typeface="Arial" panose="020B0604020202020204" pitchFamily="34" charset="0"/>
              <a:buChar char="•"/>
            </a:pPr>
            <a:r>
              <a:rPr lang="en-US" sz="2800" dirty="0"/>
              <a:t>1 neutrino</a:t>
            </a:r>
          </a:p>
        </p:txBody>
      </p:sp>
    </p:spTree>
    <p:extLst>
      <p:ext uri="{BB962C8B-B14F-4D97-AF65-F5344CB8AC3E}">
        <p14:creationId xmlns:p14="http://schemas.microsoft.com/office/powerpoint/2010/main" val="905576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61FA3-6CEF-31E5-ADD9-FFAE223A54B6}"/>
              </a:ext>
            </a:extLst>
          </p:cNvPr>
          <p:cNvSpPr>
            <a:spLocks noGrp="1"/>
          </p:cNvSpPr>
          <p:nvPr>
            <p:ph type="title"/>
          </p:nvPr>
        </p:nvSpPr>
        <p:spPr/>
        <p:txBody>
          <a:bodyPr>
            <a:normAutofit/>
          </a:bodyPr>
          <a:lstStyle/>
          <a:p>
            <a:r>
              <a:rPr lang="en-US" dirty="0"/>
              <a:t>Recap: Four Tops</a:t>
            </a:r>
          </a:p>
        </p:txBody>
      </p:sp>
      <p:sp>
        <p:nvSpPr>
          <p:cNvPr id="4" name="Slide Number Placeholder 3">
            <a:extLst>
              <a:ext uri="{FF2B5EF4-FFF2-40B4-BE49-F238E27FC236}">
                <a16:creationId xmlns:a16="http://schemas.microsoft.com/office/drawing/2014/main" id="{78366A18-BFE8-4BFA-8117-951571834C0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5B39F3B-9F98-6245-EAA7-A584249F476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8369CED8-57D3-AD84-5E93-2168B1CB3653}"/>
              </a:ext>
            </a:extLst>
          </p:cNvPr>
          <p:cNvPicPr>
            <a:picLocks noChangeAspect="1"/>
          </p:cNvPicPr>
          <p:nvPr/>
        </p:nvPicPr>
        <p:blipFill>
          <a:blip r:embed="rId3"/>
          <a:stretch>
            <a:fillRect/>
          </a:stretch>
        </p:blipFill>
        <p:spPr>
          <a:xfrm>
            <a:off x="4369306" y="3446010"/>
            <a:ext cx="3957801" cy="2479115"/>
          </a:xfrm>
          <a:prstGeom prst="rect">
            <a:avLst/>
          </a:prstGeom>
        </p:spPr>
      </p:pic>
      <p:sp>
        <p:nvSpPr>
          <p:cNvPr id="9" name="Content Placeholder 2">
            <a:extLst>
              <a:ext uri="{FF2B5EF4-FFF2-40B4-BE49-F238E27FC236}">
                <a16:creationId xmlns:a16="http://schemas.microsoft.com/office/drawing/2014/main" id="{55815D55-E9D3-4C9F-7941-1F34E943F6DD}"/>
              </a:ext>
            </a:extLst>
          </p:cNvPr>
          <p:cNvSpPr>
            <a:spLocks noGrp="1"/>
          </p:cNvSpPr>
          <p:nvPr>
            <p:ph idx="1"/>
          </p:nvPr>
        </p:nvSpPr>
        <p:spPr>
          <a:xfrm>
            <a:off x="609600" y="1396059"/>
            <a:ext cx="6675618" cy="4065881"/>
          </a:xfrm>
        </p:spPr>
        <p:txBody>
          <a:bodyPr/>
          <a:lstStyle/>
          <a:p>
            <a:r>
              <a:rPr lang="en-US" dirty="0"/>
              <a:t>Much more complex topologies</a:t>
            </a:r>
          </a:p>
          <a:p>
            <a:r>
              <a:rPr lang="en-US" dirty="0"/>
              <a:t>Most 4 tops decay into all hadrons</a:t>
            </a:r>
          </a:p>
          <a:p>
            <a:r>
              <a:rPr lang="en-US" dirty="0"/>
              <a:t>2 and 3 lepton channels (3L, 2LSS) are cleanest</a:t>
            </a:r>
          </a:p>
        </p:txBody>
      </p:sp>
      <p:pic>
        <p:nvPicPr>
          <p:cNvPr id="3" name="Picture 2">
            <a:extLst>
              <a:ext uri="{FF2B5EF4-FFF2-40B4-BE49-F238E27FC236}">
                <a16:creationId xmlns:a16="http://schemas.microsoft.com/office/drawing/2014/main" id="{5F669D1F-0679-E7AB-4F6D-7E1D4A1FDCAE}"/>
              </a:ext>
            </a:extLst>
          </p:cNvPr>
          <p:cNvPicPr>
            <a:picLocks noChangeAspect="1"/>
          </p:cNvPicPr>
          <p:nvPr/>
        </p:nvPicPr>
        <p:blipFill rotWithShape="1">
          <a:blip r:embed="rId4"/>
          <a:srcRect l="10590" r="49640" b="19188"/>
          <a:stretch/>
        </p:blipFill>
        <p:spPr>
          <a:xfrm>
            <a:off x="609600" y="3592357"/>
            <a:ext cx="3255295" cy="2326783"/>
          </a:xfrm>
          <a:prstGeom prst="rect">
            <a:avLst/>
          </a:prstGeom>
        </p:spPr>
      </p:pic>
      <p:pic>
        <p:nvPicPr>
          <p:cNvPr id="1026" name="Picture 2">
            <a:extLst>
              <a:ext uri="{FF2B5EF4-FFF2-40B4-BE49-F238E27FC236}">
                <a16:creationId xmlns:a16="http://schemas.microsoft.com/office/drawing/2014/main" id="{5AA26427-DB03-FBF8-E045-9F2DF67B76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7107" y="531487"/>
            <a:ext cx="3251632" cy="279399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C380BAC-749A-2CE8-3F35-85F267841163}"/>
              </a:ext>
            </a:extLst>
          </p:cNvPr>
          <p:cNvSpPr txBox="1"/>
          <p:nvPr/>
        </p:nvSpPr>
        <p:spPr>
          <a:xfrm>
            <a:off x="8457307" y="3254144"/>
            <a:ext cx="3121432" cy="369332"/>
          </a:xfrm>
          <a:prstGeom prst="rect">
            <a:avLst/>
          </a:prstGeom>
          <a:noFill/>
        </p:spPr>
        <p:txBody>
          <a:bodyPr wrap="none" rtlCol="0">
            <a:spAutoFit/>
          </a:bodyPr>
          <a:lstStyle/>
          <a:p>
            <a:r>
              <a:rPr lang="en-US" dirty="0"/>
              <a:t>Ex: All hadronic (0L) channel</a:t>
            </a:r>
          </a:p>
        </p:txBody>
      </p:sp>
    </p:spTree>
    <p:extLst>
      <p:ext uri="{BB962C8B-B14F-4D97-AF65-F5344CB8AC3E}">
        <p14:creationId xmlns:p14="http://schemas.microsoft.com/office/powerpoint/2010/main" val="3625444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66E91-D1FF-4CFD-D1C4-9F7DBD994942}"/>
              </a:ext>
            </a:extLst>
          </p:cNvPr>
          <p:cNvSpPr>
            <a:spLocks noGrp="1"/>
          </p:cNvSpPr>
          <p:nvPr>
            <p:ph type="title"/>
          </p:nvPr>
        </p:nvSpPr>
        <p:spPr/>
        <p:txBody>
          <a:bodyPr/>
          <a:lstStyle/>
          <a:p>
            <a:r>
              <a:rPr lang="en-US" dirty="0"/>
              <a:t>“Set Assignment Problem”</a:t>
            </a:r>
          </a:p>
        </p:txBody>
      </p:sp>
      <p:sp>
        <p:nvSpPr>
          <p:cNvPr id="4" name="Slide Number Placeholder 3">
            <a:extLst>
              <a:ext uri="{FF2B5EF4-FFF2-40B4-BE49-F238E27FC236}">
                <a16:creationId xmlns:a16="http://schemas.microsoft.com/office/drawing/2014/main" id="{D2D9915D-9078-0473-5D47-05A8EB4DAF8E}"/>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34</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AFCA84D-9FF6-DB28-33EF-620F1649787A}"/>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7C6497A7-9080-EABD-7C0C-D6E711563696}"/>
              </a:ext>
            </a:extLst>
          </p:cNvPr>
          <p:cNvSpPr txBox="1"/>
          <p:nvPr/>
        </p:nvSpPr>
        <p:spPr>
          <a:xfrm>
            <a:off x="672860" y="1293962"/>
            <a:ext cx="248786" cy="369332"/>
          </a:xfrm>
          <a:prstGeom prst="rect">
            <a:avLst/>
          </a:prstGeom>
          <a:noFill/>
        </p:spPr>
        <p:txBody>
          <a:bodyPr wrap="none" rtlCol="0">
            <a:spAutoFit/>
          </a:bodyPr>
          <a:lstStyle/>
          <a:p>
            <a:r>
              <a:rPr lang="en-US" dirty="0"/>
              <a:t> </a:t>
            </a:r>
          </a:p>
        </p:txBody>
      </p:sp>
      <p:pic>
        <p:nvPicPr>
          <p:cNvPr id="8" name="Picture 7">
            <a:extLst>
              <a:ext uri="{FF2B5EF4-FFF2-40B4-BE49-F238E27FC236}">
                <a16:creationId xmlns:a16="http://schemas.microsoft.com/office/drawing/2014/main" id="{43BA2ADF-2B57-C198-EFCB-29FB25C75785}"/>
              </a:ext>
            </a:extLst>
          </p:cNvPr>
          <p:cNvPicPr>
            <a:picLocks noChangeAspect="1"/>
          </p:cNvPicPr>
          <p:nvPr/>
        </p:nvPicPr>
        <p:blipFill>
          <a:blip r:embed="rId2"/>
          <a:stretch>
            <a:fillRect/>
          </a:stretch>
        </p:blipFill>
        <p:spPr>
          <a:xfrm>
            <a:off x="609600" y="1783320"/>
            <a:ext cx="5088023" cy="3648017"/>
          </a:xfrm>
          <a:prstGeom prst="rect">
            <a:avLst/>
          </a:prstGeom>
        </p:spPr>
      </p:pic>
      <p:pic>
        <p:nvPicPr>
          <p:cNvPr id="10" name="Picture 9">
            <a:extLst>
              <a:ext uri="{FF2B5EF4-FFF2-40B4-BE49-F238E27FC236}">
                <a16:creationId xmlns:a16="http://schemas.microsoft.com/office/drawing/2014/main" id="{8FD33D75-B0EE-EFFC-E453-064C090F613B}"/>
              </a:ext>
            </a:extLst>
          </p:cNvPr>
          <p:cNvPicPr>
            <a:picLocks noChangeAspect="1"/>
          </p:cNvPicPr>
          <p:nvPr/>
        </p:nvPicPr>
        <p:blipFill>
          <a:blip r:embed="rId3"/>
          <a:stretch>
            <a:fillRect/>
          </a:stretch>
        </p:blipFill>
        <p:spPr>
          <a:xfrm>
            <a:off x="7203639" y="1241432"/>
            <a:ext cx="1218882" cy="996838"/>
          </a:xfrm>
          <a:prstGeom prst="rect">
            <a:avLst/>
          </a:prstGeom>
        </p:spPr>
      </p:pic>
      <p:pic>
        <p:nvPicPr>
          <p:cNvPr id="12" name="Picture 11">
            <a:extLst>
              <a:ext uri="{FF2B5EF4-FFF2-40B4-BE49-F238E27FC236}">
                <a16:creationId xmlns:a16="http://schemas.microsoft.com/office/drawing/2014/main" id="{CF59C88C-2064-1DAF-2CD4-C8FE1194696A}"/>
              </a:ext>
            </a:extLst>
          </p:cNvPr>
          <p:cNvPicPr>
            <a:picLocks noChangeAspect="1"/>
          </p:cNvPicPr>
          <p:nvPr/>
        </p:nvPicPr>
        <p:blipFill>
          <a:blip r:embed="rId4"/>
          <a:stretch>
            <a:fillRect/>
          </a:stretch>
        </p:blipFill>
        <p:spPr>
          <a:xfrm>
            <a:off x="8372470" y="2380191"/>
            <a:ext cx="1581231" cy="1162110"/>
          </a:xfrm>
          <a:prstGeom prst="rect">
            <a:avLst/>
          </a:prstGeom>
        </p:spPr>
      </p:pic>
      <p:pic>
        <p:nvPicPr>
          <p:cNvPr id="13" name="Picture 12">
            <a:extLst>
              <a:ext uri="{FF2B5EF4-FFF2-40B4-BE49-F238E27FC236}">
                <a16:creationId xmlns:a16="http://schemas.microsoft.com/office/drawing/2014/main" id="{C690616D-FB42-A8CA-C10B-D15290380A90}"/>
              </a:ext>
            </a:extLst>
          </p:cNvPr>
          <p:cNvPicPr>
            <a:picLocks noChangeAspect="1"/>
          </p:cNvPicPr>
          <p:nvPr/>
        </p:nvPicPr>
        <p:blipFill>
          <a:blip r:embed="rId3"/>
          <a:stretch>
            <a:fillRect/>
          </a:stretch>
        </p:blipFill>
        <p:spPr>
          <a:xfrm>
            <a:off x="6896435" y="2630198"/>
            <a:ext cx="1218882" cy="996838"/>
          </a:xfrm>
          <a:prstGeom prst="rect">
            <a:avLst/>
          </a:prstGeom>
        </p:spPr>
      </p:pic>
      <p:pic>
        <p:nvPicPr>
          <p:cNvPr id="14" name="Picture 13">
            <a:extLst>
              <a:ext uri="{FF2B5EF4-FFF2-40B4-BE49-F238E27FC236}">
                <a16:creationId xmlns:a16="http://schemas.microsoft.com/office/drawing/2014/main" id="{233C3BE5-D82F-C6D1-B4D1-778017EBEB01}"/>
              </a:ext>
            </a:extLst>
          </p:cNvPr>
          <p:cNvPicPr>
            <a:picLocks noChangeAspect="1"/>
          </p:cNvPicPr>
          <p:nvPr/>
        </p:nvPicPr>
        <p:blipFill>
          <a:blip r:embed="rId3"/>
          <a:stretch>
            <a:fillRect/>
          </a:stretch>
        </p:blipFill>
        <p:spPr>
          <a:xfrm>
            <a:off x="9923571" y="1043336"/>
            <a:ext cx="1218882" cy="996838"/>
          </a:xfrm>
          <a:prstGeom prst="rect">
            <a:avLst/>
          </a:prstGeom>
        </p:spPr>
      </p:pic>
      <p:pic>
        <p:nvPicPr>
          <p:cNvPr id="15" name="Picture 14">
            <a:extLst>
              <a:ext uri="{FF2B5EF4-FFF2-40B4-BE49-F238E27FC236}">
                <a16:creationId xmlns:a16="http://schemas.microsoft.com/office/drawing/2014/main" id="{1ED84E3F-26F4-ADAC-0447-76C6D35776A7}"/>
              </a:ext>
            </a:extLst>
          </p:cNvPr>
          <p:cNvPicPr>
            <a:picLocks noChangeAspect="1"/>
          </p:cNvPicPr>
          <p:nvPr/>
        </p:nvPicPr>
        <p:blipFill>
          <a:blip r:embed="rId3"/>
          <a:stretch>
            <a:fillRect/>
          </a:stretch>
        </p:blipFill>
        <p:spPr>
          <a:xfrm>
            <a:off x="8776921" y="3658546"/>
            <a:ext cx="1218882" cy="996838"/>
          </a:xfrm>
          <a:prstGeom prst="rect">
            <a:avLst/>
          </a:prstGeom>
        </p:spPr>
      </p:pic>
      <p:pic>
        <p:nvPicPr>
          <p:cNvPr id="16" name="Picture 15">
            <a:extLst>
              <a:ext uri="{FF2B5EF4-FFF2-40B4-BE49-F238E27FC236}">
                <a16:creationId xmlns:a16="http://schemas.microsoft.com/office/drawing/2014/main" id="{F611345C-6D19-0526-C8F0-81CF96722E58}"/>
              </a:ext>
            </a:extLst>
          </p:cNvPr>
          <p:cNvPicPr>
            <a:picLocks noChangeAspect="1"/>
          </p:cNvPicPr>
          <p:nvPr/>
        </p:nvPicPr>
        <p:blipFill>
          <a:blip r:embed="rId4"/>
          <a:stretch>
            <a:fillRect/>
          </a:stretch>
        </p:blipFill>
        <p:spPr>
          <a:xfrm>
            <a:off x="7259510" y="3975254"/>
            <a:ext cx="1581231" cy="1317276"/>
          </a:xfrm>
          <a:prstGeom prst="rect">
            <a:avLst/>
          </a:prstGeom>
        </p:spPr>
      </p:pic>
      <p:pic>
        <p:nvPicPr>
          <p:cNvPr id="20" name="Picture 19">
            <a:extLst>
              <a:ext uri="{FF2B5EF4-FFF2-40B4-BE49-F238E27FC236}">
                <a16:creationId xmlns:a16="http://schemas.microsoft.com/office/drawing/2014/main" id="{96C3BADC-4AD8-0E25-C19B-5783E37C1C90}"/>
              </a:ext>
            </a:extLst>
          </p:cNvPr>
          <p:cNvPicPr>
            <a:picLocks noChangeAspect="1"/>
          </p:cNvPicPr>
          <p:nvPr/>
        </p:nvPicPr>
        <p:blipFill>
          <a:blip r:embed="rId5"/>
          <a:stretch>
            <a:fillRect/>
          </a:stretch>
        </p:blipFill>
        <p:spPr>
          <a:xfrm>
            <a:off x="9044241" y="1050092"/>
            <a:ext cx="539778" cy="533427"/>
          </a:xfrm>
          <a:prstGeom prst="rect">
            <a:avLst/>
          </a:prstGeom>
        </p:spPr>
      </p:pic>
      <p:pic>
        <p:nvPicPr>
          <p:cNvPr id="22" name="Picture 21">
            <a:extLst>
              <a:ext uri="{FF2B5EF4-FFF2-40B4-BE49-F238E27FC236}">
                <a16:creationId xmlns:a16="http://schemas.microsoft.com/office/drawing/2014/main" id="{ECE0EF59-9FD5-3138-9356-D5EF44DD4F65}"/>
              </a:ext>
            </a:extLst>
          </p:cNvPr>
          <p:cNvPicPr>
            <a:picLocks noChangeAspect="1"/>
          </p:cNvPicPr>
          <p:nvPr/>
        </p:nvPicPr>
        <p:blipFill>
          <a:blip r:embed="rId6"/>
          <a:stretch>
            <a:fillRect/>
          </a:stretch>
        </p:blipFill>
        <p:spPr>
          <a:xfrm>
            <a:off x="10212312" y="2541849"/>
            <a:ext cx="558829" cy="558829"/>
          </a:xfrm>
          <a:prstGeom prst="rect">
            <a:avLst/>
          </a:prstGeom>
        </p:spPr>
      </p:pic>
      <p:pic>
        <p:nvPicPr>
          <p:cNvPr id="23" name="Picture 22">
            <a:extLst>
              <a:ext uri="{FF2B5EF4-FFF2-40B4-BE49-F238E27FC236}">
                <a16:creationId xmlns:a16="http://schemas.microsoft.com/office/drawing/2014/main" id="{AA7DE78E-8D3E-63C7-F1B4-A89A3C56B5CA}"/>
              </a:ext>
            </a:extLst>
          </p:cNvPr>
          <p:cNvPicPr>
            <a:picLocks noChangeAspect="1"/>
          </p:cNvPicPr>
          <p:nvPr/>
        </p:nvPicPr>
        <p:blipFill>
          <a:blip r:embed="rId6"/>
          <a:stretch>
            <a:fillRect/>
          </a:stretch>
        </p:blipFill>
        <p:spPr>
          <a:xfrm>
            <a:off x="8372470" y="3049570"/>
            <a:ext cx="558829" cy="558829"/>
          </a:xfrm>
          <a:prstGeom prst="rect">
            <a:avLst/>
          </a:prstGeom>
        </p:spPr>
      </p:pic>
      <p:sp>
        <p:nvSpPr>
          <p:cNvPr id="24" name="Oval 23">
            <a:extLst>
              <a:ext uri="{FF2B5EF4-FFF2-40B4-BE49-F238E27FC236}">
                <a16:creationId xmlns:a16="http://schemas.microsoft.com/office/drawing/2014/main" id="{4C6DE013-ED7B-0B31-5A40-2B6474F6C92F}"/>
              </a:ext>
            </a:extLst>
          </p:cNvPr>
          <p:cNvSpPr/>
          <p:nvPr/>
        </p:nvSpPr>
        <p:spPr>
          <a:xfrm>
            <a:off x="9923571" y="3952019"/>
            <a:ext cx="1848573" cy="175650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B71694B-1BBF-CFC0-BCC4-4996070DC384}"/>
              </a:ext>
            </a:extLst>
          </p:cNvPr>
          <p:cNvSpPr txBox="1"/>
          <p:nvPr/>
        </p:nvSpPr>
        <p:spPr>
          <a:xfrm>
            <a:off x="10402628" y="4571095"/>
            <a:ext cx="965329" cy="461665"/>
          </a:xfrm>
          <a:prstGeom prst="rect">
            <a:avLst/>
          </a:prstGeom>
          <a:noFill/>
        </p:spPr>
        <p:txBody>
          <a:bodyPr wrap="none" rtlCol="0">
            <a:spAutoFit/>
          </a:bodyPr>
          <a:lstStyle/>
          <a:p>
            <a:r>
              <a:rPr lang="en-US" sz="2400" b="1" dirty="0" err="1">
                <a:solidFill>
                  <a:srgbClr val="FF0000"/>
                </a:solidFill>
              </a:rPr>
              <a:t>p</a:t>
            </a:r>
            <a:r>
              <a:rPr lang="en-US" sz="2400" b="1" baseline="-25000" dirty="0" err="1">
                <a:solidFill>
                  <a:srgbClr val="FF0000"/>
                </a:solidFill>
              </a:rPr>
              <a:t>T</a:t>
            </a:r>
            <a:r>
              <a:rPr lang="en-US" sz="2400" b="1" baseline="30000" dirty="0" err="1">
                <a:solidFill>
                  <a:srgbClr val="FF0000"/>
                </a:solidFill>
              </a:rPr>
              <a:t>miss</a:t>
            </a:r>
            <a:endParaRPr lang="en-US" sz="2400" b="1" baseline="30000" dirty="0">
              <a:solidFill>
                <a:srgbClr val="FF0000"/>
              </a:solidFill>
            </a:endParaRPr>
          </a:p>
        </p:txBody>
      </p:sp>
      <p:pic>
        <p:nvPicPr>
          <p:cNvPr id="28" name="Picture 27">
            <a:extLst>
              <a:ext uri="{FF2B5EF4-FFF2-40B4-BE49-F238E27FC236}">
                <a16:creationId xmlns:a16="http://schemas.microsoft.com/office/drawing/2014/main" id="{41C6B8B5-893B-5431-C463-34220F5E2ED9}"/>
              </a:ext>
            </a:extLst>
          </p:cNvPr>
          <p:cNvPicPr>
            <a:picLocks noChangeAspect="1"/>
          </p:cNvPicPr>
          <p:nvPr/>
        </p:nvPicPr>
        <p:blipFill>
          <a:blip r:embed="rId7"/>
          <a:stretch>
            <a:fillRect/>
          </a:stretch>
        </p:blipFill>
        <p:spPr>
          <a:xfrm>
            <a:off x="10290886" y="4236776"/>
            <a:ext cx="533733" cy="552571"/>
          </a:xfrm>
          <a:prstGeom prst="rect">
            <a:avLst/>
          </a:prstGeom>
        </p:spPr>
      </p:pic>
      <p:pic>
        <p:nvPicPr>
          <p:cNvPr id="30" name="Picture 29">
            <a:extLst>
              <a:ext uri="{FF2B5EF4-FFF2-40B4-BE49-F238E27FC236}">
                <a16:creationId xmlns:a16="http://schemas.microsoft.com/office/drawing/2014/main" id="{1582B36F-C51A-F2C3-CBB2-214A8C5D0945}"/>
              </a:ext>
            </a:extLst>
          </p:cNvPr>
          <p:cNvPicPr>
            <a:picLocks noChangeAspect="1"/>
          </p:cNvPicPr>
          <p:nvPr/>
        </p:nvPicPr>
        <p:blipFill>
          <a:blip r:embed="rId8"/>
          <a:stretch>
            <a:fillRect/>
          </a:stretch>
        </p:blipFill>
        <p:spPr>
          <a:xfrm>
            <a:off x="10521196" y="4988139"/>
            <a:ext cx="499890" cy="512082"/>
          </a:xfrm>
          <a:prstGeom prst="rect">
            <a:avLst/>
          </a:prstGeom>
        </p:spPr>
      </p:pic>
      <p:pic>
        <p:nvPicPr>
          <p:cNvPr id="32" name="Picture 31">
            <a:extLst>
              <a:ext uri="{FF2B5EF4-FFF2-40B4-BE49-F238E27FC236}">
                <a16:creationId xmlns:a16="http://schemas.microsoft.com/office/drawing/2014/main" id="{06C50F6A-735A-5EFE-6CD9-1A4E6C502CD5}"/>
              </a:ext>
            </a:extLst>
          </p:cNvPr>
          <p:cNvPicPr>
            <a:picLocks noChangeAspect="1"/>
          </p:cNvPicPr>
          <p:nvPr/>
        </p:nvPicPr>
        <p:blipFill>
          <a:blip r:embed="rId8"/>
          <a:stretch>
            <a:fillRect/>
          </a:stretch>
        </p:blipFill>
        <p:spPr>
          <a:xfrm>
            <a:off x="10955275" y="4476057"/>
            <a:ext cx="499890" cy="512082"/>
          </a:xfrm>
          <a:prstGeom prst="rect">
            <a:avLst/>
          </a:prstGeom>
        </p:spPr>
      </p:pic>
      <p:cxnSp>
        <p:nvCxnSpPr>
          <p:cNvPr id="37" name="Straight Arrow Connector 36">
            <a:extLst>
              <a:ext uri="{FF2B5EF4-FFF2-40B4-BE49-F238E27FC236}">
                <a16:creationId xmlns:a16="http://schemas.microsoft.com/office/drawing/2014/main" id="{1D469A35-A425-A1C0-ADCF-33A5B3D7AD0B}"/>
              </a:ext>
            </a:extLst>
          </p:cNvPr>
          <p:cNvCxnSpPr>
            <a:cxnSpLocks/>
          </p:cNvCxnSpPr>
          <p:nvPr/>
        </p:nvCxnSpPr>
        <p:spPr>
          <a:xfrm flipH="1">
            <a:off x="4576258" y="4476057"/>
            <a:ext cx="2841846" cy="160412"/>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62005D6E-50E9-A8A2-2C23-203071F5C79A}"/>
              </a:ext>
            </a:extLst>
          </p:cNvPr>
          <p:cNvCxnSpPr>
            <a:cxnSpLocks/>
          </p:cNvCxnSpPr>
          <p:nvPr/>
        </p:nvCxnSpPr>
        <p:spPr>
          <a:xfrm flipH="1">
            <a:off x="4101796" y="2906716"/>
            <a:ext cx="4521452" cy="2316009"/>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69D8B44D-D159-04E5-D6DA-106226B8F7D4}"/>
              </a:ext>
            </a:extLst>
          </p:cNvPr>
          <p:cNvCxnSpPr>
            <a:cxnSpLocks/>
          </p:cNvCxnSpPr>
          <p:nvPr/>
        </p:nvCxnSpPr>
        <p:spPr>
          <a:xfrm flipH="1" flipV="1">
            <a:off x="5494488" y="2739073"/>
            <a:ext cx="2849626" cy="55722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D6AF872B-9A2B-25DF-0DFB-EA9FE472D0D8}"/>
              </a:ext>
            </a:extLst>
          </p:cNvPr>
          <p:cNvCxnSpPr>
            <a:cxnSpLocks/>
          </p:cNvCxnSpPr>
          <p:nvPr/>
        </p:nvCxnSpPr>
        <p:spPr>
          <a:xfrm flipH="1">
            <a:off x="4576258" y="1370522"/>
            <a:ext cx="4264483" cy="96814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63173935-68D6-9E69-B147-04C5841AA19C}"/>
              </a:ext>
            </a:extLst>
          </p:cNvPr>
          <p:cNvCxnSpPr>
            <a:cxnSpLocks/>
          </p:cNvCxnSpPr>
          <p:nvPr/>
        </p:nvCxnSpPr>
        <p:spPr>
          <a:xfrm flipH="1" flipV="1">
            <a:off x="4057071" y="1964654"/>
            <a:ext cx="6140574" cy="257257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92305415-E375-C964-DD90-A2D22A417F82}"/>
              </a:ext>
            </a:extLst>
          </p:cNvPr>
          <p:cNvCxnSpPr>
            <a:cxnSpLocks/>
          </p:cNvCxnSpPr>
          <p:nvPr/>
        </p:nvCxnSpPr>
        <p:spPr>
          <a:xfrm flipH="1">
            <a:off x="3954538" y="1699068"/>
            <a:ext cx="6108645" cy="993866"/>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F7367C03-1508-1581-16CB-A8D090ACDCED}"/>
              </a:ext>
            </a:extLst>
          </p:cNvPr>
          <p:cNvCxnSpPr>
            <a:cxnSpLocks/>
          </p:cNvCxnSpPr>
          <p:nvPr/>
        </p:nvCxnSpPr>
        <p:spPr>
          <a:xfrm flipH="1">
            <a:off x="4134701" y="1880592"/>
            <a:ext cx="3359705" cy="238168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D59E40F3-32B4-95A0-F486-55BA1917E763}"/>
              </a:ext>
            </a:extLst>
          </p:cNvPr>
          <p:cNvCxnSpPr>
            <a:cxnSpLocks/>
          </p:cNvCxnSpPr>
          <p:nvPr/>
        </p:nvCxnSpPr>
        <p:spPr>
          <a:xfrm flipH="1" flipV="1">
            <a:off x="4674485" y="4045501"/>
            <a:ext cx="4369756" cy="69817"/>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317FC6F0-3038-34F2-C0C4-134EBE1FE0AF}"/>
              </a:ext>
            </a:extLst>
          </p:cNvPr>
          <p:cNvCxnSpPr>
            <a:cxnSpLocks/>
          </p:cNvCxnSpPr>
          <p:nvPr/>
        </p:nvCxnSpPr>
        <p:spPr>
          <a:xfrm flipH="1">
            <a:off x="4808969" y="3087970"/>
            <a:ext cx="2263769" cy="216211"/>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0F54BF99-129B-9F60-7D36-DB9040BA32AD}"/>
              </a:ext>
            </a:extLst>
          </p:cNvPr>
          <p:cNvCxnSpPr>
            <a:cxnSpLocks/>
          </p:cNvCxnSpPr>
          <p:nvPr/>
        </p:nvCxnSpPr>
        <p:spPr>
          <a:xfrm flipH="1" flipV="1">
            <a:off x="5230965" y="3542301"/>
            <a:ext cx="5655262" cy="123441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1DF04826-1F60-C858-D4E1-18BB40ACB8DA}"/>
              </a:ext>
            </a:extLst>
          </p:cNvPr>
          <p:cNvCxnSpPr>
            <a:cxnSpLocks/>
          </p:cNvCxnSpPr>
          <p:nvPr/>
        </p:nvCxnSpPr>
        <p:spPr>
          <a:xfrm flipH="1" flipV="1">
            <a:off x="4977231" y="2566816"/>
            <a:ext cx="5413854" cy="265536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D84E7C7C-A39B-E9C8-3DC7-DA1C767BB6D5}"/>
              </a:ext>
            </a:extLst>
          </p:cNvPr>
          <p:cNvCxnSpPr>
            <a:cxnSpLocks/>
          </p:cNvCxnSpPr>
          <p:nvPr/>
        </p:nvCxnSpPr>
        <p:spPr>
          <a:xfrm flipH="1">
            <a:off x="5463219" y="2928171"/>
            <a:ext cx="4779151" cy="93083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D48723A3-8720-925A-7C02-6953727C158B}"/>
              </a:ext>
            </a:extLst>
          </p:cNvPr>
          <p:cNvSpPr txBox="1"/>
          <p:nvPr/>
        </p:nvSpPr>
        <p:spPr>
          <a:xfrm>
            <a:off x="921646" y="5431337"/>
            <a:ext cx="2762295" cy="369332"/>
          </a:xfrm>
          <a:prstGeom prst="rect">
            <a:avLst/>
          </a:prstGeom>
          <a:noFill/>
        </p:spPr>
        <p:txBody>
          <a:bodyPr wrap="none" rtlCol="0">
            <a:spAutoFit/>
          </a:bodyPr>
          <a:lstStyle/>
          <a:p>
            <a:r>
              <a:rPr lang="en-US" dirty="0"/>
              <a:t>Ex: 3-lepton (3L) channel</a:t>
            </a:r>
          </a:p>
        </p:txBody>
      </p:sp>
    </p:spTree>
    <p:extLst>
      <p:ext uri="{BB962C8B-B14F-4D97-AF65-F5344CB8AC3E}">
        <p14:creationId xmlns:p14="http://schemas.microsoft.com/office/powerpoint/2010/main" val="62365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E5D0D-1340-F081-8827-1F22B347AD4C}"/>
              </a:ext>
            </a:extLst>
          </p:cNvPr>
          <p:cNvSpPr>
            <a:spLocks noGrp="1"/>
          </p:cNvSpPr>
          <p:nvPr>
            <p:ph type="title"/>
          </p:nvPr>
        </p:nvSpPr>
        <p:spPr/>
        <p:txBody>
          <a:bodyPr/>
          <a:lstStyle/>
          <a:p>
            <a:r>
              <a:rPr lang="en-US" dirty="0"/>
              <a:t>What are our final states?</a:t>
            </a:r>
          </a:p>
        </p:txBody>
      </p:sp>
      <p:sp>
        <p:nvSpPr>
          <p:cNvPr id="3" name="Content Placeholder 2">
            <a:extLst>
              <a:ext uri="{FF2B5EF4-FFF2-40B4-BE49-F238E27FC236}">
                <a16:creationId xmlns:a16="http://schemas.microsoft.com/office/drawing/2014/main" id="{468151B3-7056-945F-0F99-FF4E8DEE92D1}"/>
              </a:ext>
            </a:extLst>
          </p:cNvPr>
          <p:cNvSpPr>
            <a:spLocks noGrp="1"/>
          </p:cNvSpPr>
          <p:nvPr>
            <p:ph idx="1"/>
          </p:nvPr>
        </p:nvSpPr>
        <p:spPr>
          <a:xfrm>
            <a:off x="609600" y="1785668"/>
            <a:ext cx="4876800" cy="3709358"/>
          </a:xfrm>
        </p:spPr>
        <p:txBody>
          <a:bodyPr>
            <a:normAutofit lnSpcReduction="10000"/>
          </a:bodyPr>
          <a:lstStyle/>
          <a:p>
            <a:r>
              <a:rPr lang="en-US" dirty="0"/>
              <a:t>2 hadronic tops</a:t>
            </a:r>
          </a:p>
          <a:p>
            <a:r>
              <a:rPr lang="en-US" dirty="0"/>
              <a:t>2 leptonic tops</a:t>
            </a:r>
          </a:p>
          <a:p>
            <a:r>
              <a:rPr lang="en-US" dirty="0"/>
              <a:t>Final State</a:t>
            </a:r>
          </a:p>
          <a:p>
            <a:pPr lvl="1"/>
            <a:r>
              <a:rPr lang="en-US" dirty="0"/>
              <a:t>2 Leptons (same charge)</a:t>
            </a:r>
          </a:p>
          <a:p>
            <a:pPr lvl="1"/>
            <a:r>
              <a:rPr lang="en-US" dirty="0"/>
              <a:t>8 Jets</a:t>
            </a:r>
          </a:p>
          <a:p>
            <a:pPr lvl="3"/>
            <a:r>
              <a:rPr lang="en-US" dirty="0"/>
              <a:t>At least 4 b-jets </a:t>
            </a:r>
          </a:p>
          <a:p>
            <a:pPr lvl="1"/>
            <a:r>
              <a:rPr lang="en-US" dirty="0"/>
              <a:t>Missing energy</a:t>
            </a:r>
          </a:p>
          <a:p>
            <a:pPr lvl="3"/>
            <a:r>
              <a:rPr lang="en-US" dirty="0"/>
              <a:t>2 neutrinos </a:t>
            </a:r>
          </a:p>
        </p:txBody>
      </p:sp>
      <p:sp>
        <p:nvSpPr>
          <p:cNvPr id="4" name="Slide Number Placeholder 3">
            <a:extLst>
              <a:ext uri="{FF2B5EF4-FFF2-40B4-BE49-F238E27FC236}">
                <a16:creationId xmlns:a16="http://schemas.microsoft.com/office/drawing/2014/main" id="{1BA758C0-F713-0C9E-17F7-8AD6140ED49C}"/>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35</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B4254FB7-9224-8851-C423-A36038E5C76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371FE598-9775-CE1F-C244-BBF582A7414E}"/>
              </a:ext>
            </a:extLst>
          </p:cNvPr>
          <p:cNvSpPr txBox="1"/>
          <p:nvPr/>
        </p:nvSpPr>
        <p:spPr>
          <a:xfrm>
            <a:off x="526212" y="1126787"/>
            <a:ext cx="5309467" cy="584775"/>
          </a:xfrm>
          <a:prstGeom prst="rect">
            <a:avLst/>
          </a:prstGeom>
          <a:noFill/>
        </p:spPr>
        <p:txBody>
          <a:bodyPr wrap="none" rtlCol="0">
            <a:spAutoFit/>
          </a:bodyPr>
          <a:lstStyle/>
          <a:p>
            <a:r>
              <a:rPr lang="en-US" sz="3200" dirty="0"/>
              <a:t>2-Lepton Same Sign (2LSS)</a:t>
            </a:r>
          </a:p>
        </p:txBody>
      </p:sp>
      <p:sp>
        <p:nvSpPr>
          <p:cNvPr id="8" name="TextBox 7">
            <a:extLst>
              <a:ext uri="{FF2B5EF4-FFF2-40B4-BE49-F238E27FC236}">
                <a16:creationId xmlns:a16="http://schemas.microsoft.com/office/drawing/2014/main" id="{516C5E24-3FB0-163E-F4D5-BA855CDBDFD8}"/>
              </a:ext>
            </a:extLst>
          </p:cNvPr>
          <p:cNvSpPr txBox="1"/>
          <p:nvPr/>
        </p:nvSpPr>
        <p:spPr>
          <a:xfrm>
            <a:off x="7519706" y="1150362"/>
            <a:ext cx="2642070" cy="584775"/>
          </a:xfrm>
          <a:prstGeom prst="rect">
            <a:avLst/>
          </a:prstGeom>
          <a:noFill/>
        </p:spPr>
        <p:txBody>
          <a:bodyPr wrap="none" rtlCol="0">
            <a:spAutoFit/>
          </a:bodyPr>
          <a:lstStyle/>
          <a:p>
            <a:r>
              <a:rPr lang="en-US" sz="3200" dirty="0"/>
              <a:t>3-Lepton (3L)</a:t>
            </a:r>
          </a:p>
        </p:txBody>
      </p:sp>
      <p:sp>
        <p:nvSpPr>
          <p:cNvPr id="9" name="Content Placeholder 2">
            <a:extLst>
              <a:ext uri="{FF2B5EF4-FFF2-40B4-BE49-F238E27FC236}">
                <a16:creationId xmlns:a16="http://schemas.microsoft.com/office/drawing/2014/main" id="{5789C58A-4921-B2C5-BBF3-2876359253FD}"/>
              </a:ext>
            </a:extLst>
          </p:cNvPr>
          <p:cNvSpPr txBox="1">
            <a:spLocks/>
          </p:cNvSpPr>
          <p:nvPr/>
        </p:nvSpPr>
        <p:spPr>
          <a:xfrm>
            <a:off x="7315200" y="1785668"/>
            <a:ext cx="4876800" cy="3709358"/>
          </a:xfrm>
          <a:prstGeom prst="rect">
            <a:avLst/>
          </a:prstGeom>
        </p:spPr>
        <p:txBody>
          <a:bodyPr vert="horz">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a:t>1 hadronic top</a:t>
            </a:r>
          </a:p>
          <a:p>
            <a:r>
              <a:rPr lang="en-US" dirty="0"/>
              <a:t>3 leptonic tops</a:t>
            </a:r>
          </a:p>
          <a:p>
            <a:r>
              <a:rPr lang="en-US" dirty="0"/>
              <a:t>Final State</a:t>
            </a:r>
          </a:p>
          <a:p>
            <a:pPr lvl="1"/>
            <a:r>
              <a:rPr lang="en-US" dirty="0"/>
              <a:t>3 Leptons</a:t>
            </a:r>
          </a:p>
          <a:p>
            <a:pPr lvl="1"/>
            <a:r>
              <a:rPr lang="en-US" dirty="0"/>
              <a:t>6 Jets</a:t>
            </a:r>
          </a:p>
          <a:p>
            <a:pPr lvl="3"/>
            <a:r>
              <a:rPr lang="en-US" dirty="0"/>
              <a:t>At least 4 b-jets </a:t>
            </a:r>
          </a:p>
          <a:p>
            <a:pPr lvl="1"/>
            <a:r>
              <a:rPr lang="en-US" dirty="0"/>
              <a:t>Missing energy</a:t>
            </a:r>
          </a:p>
          <a:p>
            <a:pPr lvl="3"/>
            <a:r>
              <a:rPr lang="en-US" dirty="0"/>
              <a:t>3 neutrinos </a:t>
            </a:r>
          </a:p>
        </p:txBody>
      </p:sp>
    </p:spTree>
    <p:extLst>
      <p:ext uri="{BB962C8B-B14F-4D97-AF65-F5344CB8AC3E}">
        <p14:creationId xmlns:p14="http://schemas.microsoft.com/office/powerpoint/2010/main" val="9779827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44D4D-7D15-621D-7D99-A0059E3E4484}"/>
              </a:ext>
            </a:extLst>
          </p:cNvPr>
          <p:cNvSpPr>
            <a:spLocks noGrp="1"/>
          </p:cNvSpPr>
          <p:nvPr>
            <p:ph type="title"/>
          </p:nvPr>
        </p:nvSpPr>
        <p:spPr>
          <a:xfrm>
            <a:off x="613261" y="233493"/>
            <a:ext cx="10969139" cy="940443"/>
          </a:xfrm>
        </p:spPr>
        <p:txBody>
          <a:bodyPr/>
          <a:lstStyle/>
          <a:p>
            <a:r>
              <a:rPr lang="en-US" dirty="0"/>
              <a:t>What are our backgrounds?</a:t>
            </a:r>
          </a:p>
        </p:txBody>
      </p:sp>
      <p:sp>
        <p:nvSpPr>
          <p:cNvPr id="4" name="Slide Number Placeholder 3">
            <a:extLst>
              <a:ext uri="{FF2B5EF4-FFF2-40B4-BE49-F238E27FC236}">
                <a16:creationId xmlns:a16="http://schemas.microsoft.com/office/drawing/2014/main" id="{2FDA3672-9AE7-1EDB-9109-10B11F00FCF1}"/>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90D3DD4-41A6-3A96-16A1-AD17DEDD0EE5}"/>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B91621EB-5FBF-2F9A-3449-5D8F6A610FB1}"/>
              </a:ext>
            </a:extLst>
          </p:cNvPr>
          <p:cNvPicPr>
            <a:picLocks noChangeAspect="1"/>
          </p:cNvPicPr>
          <p:nvPr/>
        </p:nvPicPr>
        <p:blipFill>
          <a:blip r:embed="rId2"/>
          <a:stretch>
            <a:fillRect/>
          </a:stretch>
        </p:blipFill>
        <p:spPr>
          <a:xfrm>
            <a:off x="7735281" y="1093638"/>
            <a:ext cx="4146799" cy="3034865"/>
          </a:xfrm>
          <a:prstGeom prst="rect">
            <a:avLst/>
          </a:prstGeom>
        </p:spPr>
      </p:pic>
      <p:sp>
        <p:nvSpPr>
          <p:cNvPr id="8" name="TextBox 7">
            <a:extLst>
              <a:ext uri="{FF2B5EF4-FFF2-40B4-BE49-F238E27FC236}">
                <a16:creationId xmlns:a16="http://schemas.microsoft.com/office/drawing/2014/main" id="{07EA2227-4D93-BDD7-BD0A-4A9F93269EEB}"/>
              </a:ext>
            </a:extLst>
          </p:cNvPr>
          <p:cNvSpPr txBox="1"/>
          <p:nvPr/>
        </p:nvSpPr>
        <p:spPr>
          <a:xfrm>
            <a:off x="777726" y="1173936"/>
            <a:ext cx="4654095" cy="1292662"/>
          </a:xfrm>
          <a:prstGeom prst="rect">
            <a:avLst/>
          </a:prstGeom>
          <a:noFill/>
        </p:spPr>
        <p:txBody>
          <a:bodyPr wrap="none" rtlCol="0">
            <a:spAutoFit/>
          </a:bodyPr>
          <a:lstStyle/>
          <a:p>
            <a:pPr marL="285750" indent="-285750">
              <a:buFont typeface="Arial" panose="020B0604020202020204" pitchFamily="34" charset="0"/>
              <a:buChar char="•"/>
            </a:pPr>
            <a:r>
              <a:rPr lang="en-US" sz="2000" dirty="0"/>
              <a:t>Largest backgrounds are </a:t>
            </a:r>
            <a:r>
              <a:rPr lang="en-US" sz="2000" dirty="0" err="1"/>
              <a:t>ttW</a:t>
            </a:r>
            <a:r>
              <a:rPr lang="en-US" sz="2000" dirty="0"/>
              <a:t>, </a:t>
            </a:r>
            <a:r>
              <a:rPr lang="en-US" sz="2000" dirty="0" err="1"/>
              <a:t>ttZ</a:t>
            </a:r>
            <a:r>
              <a:rPr lang="en-US" sz="2000" dirty="0"/>
              <a:t>, </a:t>
            </a:r>
            <a:r>
              <a:rPr lang="en-US" sz="2000" dirty="0" err="1"/>
              <a:t>ttH</a:t>
            </a:r>
            <a:endParaRPr lang="en-US" sz="2000" dirty="0"/>
          </a:p>
          <a:p>
            <a:pPr marL="285750" indent="-285750">
              <a:buFont typeface="Arial" panose="020B0604020202020204" pitchFamily="34" charset="0"/>
              <a:buChar char="•"/>
            </a:pPr>
            <a:r>
              <a:rPr lang="en-US" sz="2000" dirty="0"/>
              <a:t>Can look like four tops signal</a:t>
            </a:r>
          </a:p>
          <a:p>
            <a:pPr marL="742950" lvl="1" indent="-285750">
              <a:buFont typeface="Arial" panose="020B0604020202020204" pitchFamily="34" charset="0"/>
              <a:buChar char="•"/>
            </a:pPr>
            <a:r>
              <a:rPr lang="en-US" sz="2000" dirty="0"/>
              <a:t>Possibility of gluon splitting</a:t>
            </a:r>
          </a:p>
          <a:p>
            <a:pPr marL="285750" indent="-285750">
              <a:buFont typeface="Arial" panose="020B0604020202020204" pitchFamily="34" charset="0"/>
              <a:buChar char="•"/>
            </a:pPr>
            <a:endParaRPr lang="en-US" dirty="0"/>
          </a:p>
        </p:txBody>
      </p:sp>
      <p:pic>
        <p:nvPicPr>
          <p:cNvPr id="2050" name="Picture 2">
            <a:extLst>
              <a:ext uri="{FF2B5EF4-FFF2-40B4-BE49-F238E27FC236}">
                <a16:creationId xmlns:a16="http://schemas.microsoft.com/office/drawing/2014/main" id="{00AE0B10-CFD7-FA08-602B-605D6FA6E9C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8268"/>
          <a:stretch/>
        </p:blipFill>
        <p:spPr bwMode="auto">
          <a:xfrm>
            <a:off x="777726" y="2137916"/>
            <a:ext cx="6383277" cy="199058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6DB742C1-CDAF-92B4-F310-5E6A658CFF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942" y="4128504"/>
            <a:ext cx="7682693" cy="1644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4389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3E66C-701D-83E2-A9A7-ADFADCF9B3A5}"/>
              </a:ext>
            </a:extLst>
          </p:cNvPr>
          <p:cNvSpPr>
            <a:spLocks noGrp="1"/>
          </p:cNvSpPr>
          <p:nvPr>
            <p:ph type="title"/>
          </p:nvPr>
        </p:nvSpPr>
        <p:spPr/>
        <p:txBody>
          <a:bodyPr/>
          <a:lstStyle/>
          <a:p>
            <a:r>
              <a:rPr lang="en-US" dirty="0"/>
              <a:t>Hadronic Top Reconstruction, cont.</a:t>
            </a:r>
          </a:p>
        </p:txBody>
      </p:sp>
      <p:sp>
        <p:nvSpPr>
          <p:cNvPr id="3" name="Content Placeholder 2">
            <a:extLst>
              <a:ext uri="{FF2B5EF4-FFF2-40B4-BE49-F238E27FC236}">
                <a16:creationId xmlns:a16="http://schemas.microsoft.com/office/drawing/2014/main" id="{BDC08CDD-03CC-C6D0-6272-E62388EB2059}"/>
              </a:ext>
            </a:extLst>
          </p:cNvPr>
          <p:cNvSpPr>
            <a:spLocks noGrp="1"/>
          </p:cNvSpPr>
          <p:nvPr>
            <p:ph idx="1"/>
          </p:nvPr>
        </p:nvSpPr>
        <p:spPr/>
        <p:txBody>
          <a:bodyPr>
            <a:normAutofit fontScale="77500" lnSpcReduction="20000"/>
          </a:bodyPr>
          <a:lstStyle/>
          <a:p>
            <a:r>
              <a:rPr lang="en-US" dirty="0"/>
              <a:t>Kinematic Fitting </a:t>
            </a:r>
          </a:p>
          <a:p>
            <a:pPr lvl="1"/>
            <a:r>
              <a:rPr lang="en-US" dirty="0" err="1">
                <a:latin typeface="Arial" panose="020B0604020202020204" pitchFamily="34" charset="0"/>
                <a:cs typeface="Arial" panose="020B0604020202020204" pitchFamily="34" charset="0"/>
              </a:rPr>
              <a:t>KLFitter</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2"/>
              </a:rPr>
              <a:t>https://doi.org/10.1016/j.nima.2014.02.029</a:t>
            </a:r>
            <a:r>
              <a:rPr lang="en-US" dirty="0">
                <a:solidFill>
                  <a:srgbClr val="000000"/>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(semi-leptonic </a:t>
            </a:r>
            <a:r>
              <a:rPr lang="en-US" dirty="0" err="1">
                <a:latin typeface="Arial" panose="020B0604020202020204" pitchFamily="34" charset="0"/>
                <a:cs typeface="Arial" panose="020B0604020202020204" pitchFamily="34" charset="0"/>
              </a:rPr>
              <a:t>tt</a:t>
            </a:r>
            <a:r>
              <a:rPr lang="en-US" dirty="0">
                <a:latin typeface="Arial" panose="020B0604020202020204" pitchFamily="34" charset="0"/>
                <a:cs typeface="Arial" panose="020B0604020202020204" pitchFamily="34" charset="0"/>
              </a:rPr>
              <a:t>) </a:t>
            </a:r>
          </a:p>
          <a:p>
            <a:r>
              <a:rPr lang="en-US" dirty="0"/>
              <a:t>Boosted Decision Trees</a:t>
            </a:r>
          </a:p>
          <a:p>
            <a:r>
              <a:rPr lang="en-US" dirty="0"/>
              <a:t>Deep Neural Networks</a:t>
            </a:r>
          </a:p>
          <a:p>
            <a:pPr lvl="1"/>
            <a:r>
              <a:rPr lang="en-US" dirty="0">
                <a:hlinkClick r:id="rId3"/>
              </a:rPr>
              <a:t>https://arxiv.org/abs/1907.11181</a:t>
            </a:r>
            <a:r>
              <a:rPr lang="en-US" dirty="0"/>
              <a:t> (semi-leptonic </a:t>
            </a:r>
            <a:r>
              <a:rPr lang="en-US" dirty="0" err="1"/>
              <a:t>tt</a:t>
            </a:r>
            <a:r>
              <a:rPr lang="en-US" dirty="0"/>
              <a:t>)</a:t>
            </a:r>
          </a:p>
          <a:p>
            <a:r>
              <a:rPr lang="en-US" dirty="0"/>
              <a:t>Graph Neural Networks</a:t>
            </a:r>
          </a:p>
          <a:p>
            <a:pPr lvl="1"/>
            <a:r>
              <a:rPr lang="en-US" dirty="0"/>
              <a:t>Briefly investigated in 2023 ATLAS four tops observation study</a:t>
            </a:r>
          </a:p>
          <a:p>
            <a:pPr lvl="1"/>
            <a:r>
              <a:rPr lang="en-US" dirty="0"/>
              <a:t>Did not manage to increase sensitivity over background </a:t>
            </a:r>
          </a:p>
          <a:p>
            <a:pPr lvl="1"/>
            <a:r>
              <a:rPr lang="en-US" dirty="0">
                <a:hlinkClick r:id="rId4"/>
              </a:rPr>
              <a:t>https://cds.cern.ch/record/2765538/files/ATL-COM-PHYS-2021-195.pdf</a:t>
            </a:r>
            <a:r>
              <a:rPr lang="en-US" dirty="0"/>
              <a:t> </a:t>
            </a:r>
          </a:p>
          <a:p>
            <a:r>
              <a:rPr lang="en-US" dirty="0"/>
              <a:t>Other: SPA-NET</a:t>
            </a:r>
          </a:p>
          <a:p>
            <a:pPr lvl="1"/>
            <a:r>
              <a:rPr lang="en-US" dirty="0"/>
              <a:t>Attention based network which preserves physical symmetries</a:t>
            </a:r>
          </a:p>
          <a:p>
            <a:pPr lvl="1"/>
            <a:r>
              <a:rPr lang="en-US" dirty="0"/>
              <a:t>20% improved efficiency over chi-squared method</a:t>
            </a:r>
          </a:p>
          <a:p>
            <a:pPr lvl="1"/>
            <a:r>
              <a:rPr lang="en-US" dirty="0"/>
              <a:t>Was able to reconstruct 0L </a:t>
            </a:r>
            <a:r>
              <a:rPr lang="en-US" dirty="0" err="1"/>
              <a:t>tttt</a:t>
            </a:r>
            <a:r>
              <a:rPr lang="en-US" dirty="0"/>
              <a:t> events</a:t>
            </a:r>
          </a:p>
          <a:p>
            <a:pPr lvl="1"/>
            <a:r>
              <a:rPr lang="en-US" dirty="0">
                <a:hlinkClick r:id="rId5"/>
              </a:rPr>
              <a:t>https://arxiv.org/abs/2106.03898</a:t>
            </a:r>
            <a:r>
              <a:rPr lang="en-US" dirty="0"/>
              <a:t>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8F31FDB2-30EA-81EC-C8BC-27B93BD95EA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37</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8A2DC2EF-BE2A-F14F-4301-7D0257B3690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24870208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C50F2-795E-1CD2-A81E-5F6BBDB03AB6}"/>
              </a:ext>
            </a:extLst>
          </p:cNvPr>
          <p:cNvSpPr>
            <a:spLocks noGrp="1"/>
          </p:cNvSpPr>
          <p:nvPr>
            <p:ph type="title"/>
          </p:nvPr>
        </p:nvSpPr>
        <p:spPr/>
        <p:txBody>
          <a:bodyPr/>
          <a:lstStyle/>
          <a:p>
            <a:r>
              <a:rPr lang="en-US" dirty="0"/>
              <a:t>Leptonic Top Reconstruction</a:t>
            </a:r>
          </a:p>
        </p:txBody>
      </p:sp>
      <p:sp>
        <p:nvSpPr>
          <p:cNvPr id="3" name="Content Placeholder 2">
            <a:extLst>
              <a:ext uri="{FF2B5EF4-FFF2-40B4-BE49-F238E27FC236}">
                <a16:creationId xmlns:a16="http://schemas.microsoft.com/office/drawing/2014/main" id="{1D301EB7-1A31-7E4A-3116-BE47C459E6B9}"/>
              </a:ext>
            </a:extLst>
          </p:cNvPr>
          <p:cNvSpPr>
            <a:spLocks noGrp="1"/>
          </p:cNvSpPr>
          <p:nvPr>
            <p:ph idx="1"/>
          </p:nvPr>
        </p:nvSpPr>
        <p:spPr/>
        <p:txBody>
          <a:bodyPr>
            <a:normAutofit fontScale="92500" lnSpcReduction="10000"/>
          </a:bodyPr>
          <a:lstStyle/>
          <a:p>
            <a:r>
              <a:rPr lang="en-US" dirty="0"/>
              <a:t>Mass reconstruction is non-trivial</a:t>
            </a:r>
          </a:p>
          <a:p>
            <a:pPr lvl="1"/>
            <a:r>
              <a:rPr lang="en-US" dirty="0"/>
              <a:t>System is kinematically unconstrained</a:t>
            </a:r>
          </a:p>
          <a:p>
            <a:pPr lvl="1"/>
            <a:r>
              <a:rPr lang="en-US" dirty="0"/>
              <a:t>Missing transverse momentum is the sum from 2+ neutrinos</a:t>
            </a:r>
          </a:p>
          <a:p>
            <a:pPr lvl="1"/>
            <a:r>
              <a:rPr lang="en-US" dirty="0"/>
              <a:t>Cannot determine momenta of individual neutrinos</a:t>
            </a:r>
          </a:p>
          <a:p>
            <a:r>
              <a:rPr lang="en-US" dirty="0"/>
              <a:t>Possible solutions (constraining m</a:t>
            </a:r>
            <a:r>
              <a:rPr lang="en-US" baseline="-25000" dirty="0"/>
              <a:t>t</a:t>
            </a:r>
            <a:r>
              <a:rPr lang="en-US" dirty="0"/>
              <a:t> and </a:t>
            </a:r>
            <a:r>
              <a:rPr lang="en-US" dirty="0" err="1"/>
              <a:t>m</a:t>
            </a:r>
            <a:r>
              <a:rPr lang="en-US" baseline="-25000" dirty="0" err="1"/>
              <a:t>W</a:t>
            </a:r>
            <a:r>
              <a:rPr lang="en-US" dirty="0"/>
              <a:t>)</a:t>
            </a:r>
          </a:p>
          <a:p>
            <a:pPr lvl="3"/>
            <a:r>
              <a:rPr lang="en-US" dirty="0">
                <a:hlinkClick r:id="rId2"/>
              </a:rPr>
              <a:t>https://pdg.lbl.gov/2019/reviews/rpp2019-rev-top-quark.pdf</a:t>
            </a:r>
            <a:r>
              <a:rPr lang="en-US" dirty="0"/>
              <a:t> </a:t>
            </a:r>
          </a:p>
          <a:p>
            <a:pPr lvl="1"/>
            <a:r>
              <a:rPr lang="en-US" dirty="0"/>
              <a:t>Analytic solutions</a:t>
            </a:r>
          </a:p>
          <a:p>
            <a:pPr lvl="1"/>
            <a:r>
              <a:rPr lang="en-US" dirty="0"/>
              <a:t>Neutrino weighting methods </a:t>
            </a:r>
          </a:p>
          <a:p>
            <a:pPr lvl="3"/>
            <a:r>
              <a:rPr lang="en-US" dirty="0">
                <a:hlinkClick r:id="rId3"/>
              </a:rPr>
              <a:t>https://arxiv.org/abs/hep-ex/9808029</a:t>
            </a:r>
            <a:r>
              <a:rPr lang="en-US" dirty="0"/>
              <a:t> </a:t>
            </a:r>
          </a:p>
          <a:p>
            <a:pPr lvl="1"/>
            <a:r>
              <a:rPr lang="en-US" dirty="0"/>
              <a:t>Neutrino reconstruction with deep neural networks (2023)</a:t>
            </a:r>
          </a:p>
          <a:p>
            <a:pPr lvl="3"/>
            <a:r>
              <a:rPr lang="en-US" dirty="0">
                <a:hlinkClick r:id="rId4"/>
              </a:rPr>
              <a:t>https://arxiv.org/abs/2307.02405</a:t>
            </a:r>
            <a:r>
              <a:rPr lang="en-US" dirty="0"/>
              <a:t> </a:t>
            </a:r>
          </a:p>
          <a:p>
            <a:pPr lvl="3"/>
            <a:r>
              <a:rPr lang="en-US" dirty="0"/>
              <a:t>Can recover full neutrino momenta in multi-neutrino final states </a:t>
            </a:r>
          </a:p>
          <a:p>
            <a:pPr marL="749808" lvl="2" indent="0">
              <a:buNone/>
            </a:pPr>
            <a:endParaRPr lang="en-US" dirty="0"/>
          </a:p>
          <a:p>
            <a:pPr marL="749808" lvl="2" indent="0">
              <a:buNone/>
            </a:pPr>
            <a:endParaRPr lang="en-US" dirty="0"/>
          </a:p>
          <a:p>
            <a:pPr lvl="1"/>
            <a:endParaRPr lang="en-US" dirty="0"/>
          </a:p>
          <a:p>
            <a:pPr marL="448056" lvl="1" indent="0">
              <a:buNone/>
            </a:pPr>
            <a:endParaRPr lang="en-US" dirty="0"/>
          </a:p>
        </p:txBody>
      </p:sp>
      <p:sp>
        <p:nvSpPr>
          <p:cNvPr id="4" name="Slide Number Placeholder 3">
            <a:extLst>
              <a:ext uri="{FF2B5EF4-FFF2-40B4-BE49-F238E27FC236}">
                <a16:creationId xmlns:a16="http://schemas.microsoft.com/office/drawing/2014/main" id="{5E108DD3-D33B-F10C-3BCC-E93BEF908C4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3B67046-6067-9417-98C1-A952BB03071E}"/>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1449847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C50F2-795E-1CD2-A81E-5F6BBDB03AB6}"/>
              </a:ext>
            </a:extLst>
          </p:cNvPr>
          <p:cNvSpPr>
            <a:spLocks noGrp="1"/>
          </p:cNvSpPr>
          <p:nvPr>
            <p:ph type="title"/>
          </p:nvPr>
        </p:nvSpPr>
        <p:spPr/>
        <p:txBody>
          <a:bodyPr/>
          <a:lstStyle/>
          <a:p>
            <a:r>
              <a:rPr lang="en-US" dirty="0"/>
              <a:t>Leptonic Top Reconstruction, cont.</a:t>
            </a:r>
          </a:p>
        </p:txBody>
      </p:sp>
      <p:sp>
        <p:nvSpPr>
          <p:cNvPr id="3" name="Content Placeholder 2">
            <a:extLst>
              <a:ext uri="{FF2B5EF4-FFF2-40B4-BE49-F238E27FC236}">
                <a16:creationId xmlns:a16="http://schemas.microsoft.com/office/drawing/2014/main" id="{1D301EB7-1A31-7E4A-3116-BE47C459E6B9}"/>
              </a:ext>
            </a:extLst>
          </p:cNvPr>
          <p:cNvSpPr>
            <a:spLocks noGrp="1"/>
          </p:cNvSpPr>
          <p:nvPr>
            <p:ph idx="1"/>
          </p:nvPr>
        </p:nvSpPr>
        <p:spPr>
          <a:xfrm>
            <a:off x="401684" y="1325607"/>
            <a:ext cx="6784929" cy="3132093"/>
          </a:xfrm>
        </p:spPr>
        <p:txBody>
          <a:bodyPr>
            <a:normAutofit fontScale="92500" lnSpcReduction="20000"/>
          </a:bodyPr>
          <a:lstStyle/>
          <a:p>
            <a:r>
              <a:rPr lang="en-US" dirty="0"/>
              <a:t>Other observables sensitive to top quark mass</a:t>
            </a:r>
          </a:p>
          <a:p>
            <a:pPr lvl="1"/>
            <a:r>
              <a:rPr lang="en-US" dirty="0"/>
              <a:t>Invariant mass of bottom jet and lepton system is theoretically limited by top quark mass</a:t>
            </a:r>
          </a:p>
          <a:p>
            <a:pPr lvl="1"/>
            <a:r>
              <a:rPr lang="en-US" dirty="0"/>
              <a:t>Other transverse-mass-like variables </a:t>
            </a:r>
          </a:p>
          <a:p>
            <a:pPr lvl="1"/>
            <a:r>
              <a:rPr lang="en-US" dirty="0"/>
              <a:t>Maybe can be fitted to known distributions to reconstruct leptonic tops? Maybe can be used as discriminating variables </a:t>
            </a:r>
          </a:p>
          <a:p>
            <a:pPr lvl="1"/>
            <a:endParaRPr lang="en-US" dirty="0"/>
          </a:p>
          <a:p>
            <a:pPr lvl="1"/>
            <a:endParaRPr lang="en-US" dirty="0"/>
          </a:p>
          <a:p>
            <a:pPr marL="749808" lvl="2" indent="0">
              <a:buNone/>
            </a:pPr>
            <a:endParaRPr lang="en-US" dirty="0"/>
          </a:p>
          <a:p>
            <a:pPr marL="749808" lvl="2" indent="0">
              <a:buNone/>
            </a:pPr>
            <a:endParaRPr lang="en-US" dirty="0"/>
          </a:p>
          <a:p>
            <a:pPr lvl="1"/>
            <a:endParaRPr lang="en-US" dirty="0"/>
          </a:p>
          <a:p>
            <a:pPr marL="448056" lvl="1" indent="0">
              <a:buNone/>
            </a:pPr>
            <a:endParaRPr lang="en-US" dirty="0"/>
          </a:p>
        </p:txBody>
      </p:sp>
      <p:sp>
        <p:nvSpPr>
          <p:cNvPr id="4" name="Slide Number Placeholder 3">
            <a:extLst>
              <a:ext uri="{FF2B5EF4-FFF2-40B4-BE49-F238E27FC236}">
                <a16:creationId xmlns:a16="http://schemas.microsoft.com/office/drawing/2014/main" id="{5E108DD3-D33B-F10C-3BCC-E93BEF908C4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39</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3B67046-6067-9417-98C1-A952BB03071E}"/>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4102" name="Picture 6">
            <a:extLst>
              <a:ext uri="{FF2B5EF4-FFF2-40B4-BE49-F238E27FC236}">
                <a16:creationId xmlns:a16="http://schemas.microsoft.com/office/drawing/2014/main" id="{6E146B4C-8A27-FF9D-44A7-4AC2AB7D434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191" b="35000"/>
          <a:stretch/>
        </p:blipFill>
        <p:spPr bwMode="auto">
          <a:xfrm>
            <a:off x="7653291" y="1173936"/>
            <a:ext cx="4538709" cy="44577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27C26AD1-C9A6-4F6C-2F1F-B29DEB1077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585" b="3274"/>
          <a:stretch/>
        </p:blipFill>
        <p:spPr bwMode="auto">
          <a:xfrm>
            <a:off x="373355" y="4432332"/>
            <a:ext cx="3184548" cy="8630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E60F046-B136-9F5B-F13C-F2F5D7FEF162}"/>
              </a:ext>
            </a:extLst>
          </p:cNvPr>
          <p:cNvSpPr txBox="1"/>
          <p:nvPr/>
        </p:nvSpPr>
        <p:spPr>
          <a:xfrm>
            <a:off x="7688613" y="5687496"/>
            <a:ext cx="6165056" cy="369332"/>
          </a:xfrm>
          <a:prstGeom prst="rect">
            <a:avLst/>
          </a:prstGeom>
          <a:noFill/>
        </p:spPr>
        <p:txBody>
          <a:bodyPr wrap="square">
            <a:spAutoFit/>
          </a:bodyPr>
          <a:lstStyle/>
          <a:p>
            <a:r>
              <a:rPr lang="en-US" dirty="0"/>
              <a:t>https://arxiv.org/abs/1704.06142</a:t>
            </a:r>
          </a:p>
        </p:txBody>
      </p:sp>
      <p:pic>
        <p:nvPicPr>
          <p:cNvPr id="9" name="Picture 8">
            <a:extLst>
              <a:ext uri="{FF2B5EF4-FFF2-40B4-BE49-F238E27FC236}">
                <a16:creationId xmlns:a16="http://schemas.microsoft.com/office/drawing/2014/main" id="{DCFA8C39-4446-6F6A-7264-59F39AA61DB5}"/>
              </a:ext>
            </a:extLst>
          </p:cNvPr>
          <p:cNvPicPr>
            <a:picLocks noChangeAspect="1"/>
          </p:cNvPicPr>
          <p:nvPr/>
        </p:nvPicPr>
        <p:blipFill>
          <a:blip r:embed="rId4"/>
          <a:stretch>
            <a:fillRect/>
          </a:stretch>
        </p:blipFill>
        <p:spPr>
          <a:xfrm>
            <a:off x="3599852" y="4432332"/>
            <a:ext cx="4267419" cy="825542"/>
          </a:xfrm>
          <a:prstGeom prst="rect">
            <a:avLst/>
          </a:prstGeom>
        </p:spPr>
      </p:pic>
      <p:pic>
        <p:nvPicPr>
          <p:cNvPr id="4108" name="Picture 12">
            <a:extLst>
              <a:ext uri="{FF2B5EF4-FFF2-40B4-BE49-F238E27FC236}">
                <a16:creationId xmlns:a16="http://schemas.microsoft.com/office/drawing/2014/main" id="{6F3163FD-5ED0-A5E4-DF71-C97294418D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09" y="5251763"/>
            <a:ext cx="5538788" cy="759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463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9B0C366-7CCA-D4D0-A738-AC52D9B0CAF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B2C171D6-EA31-752D-8F1E-7F8AB0700C3F}"/>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7" name="Picture 6">
            <a:extLst>
              <a:ext uri="{FF2B5EF4-FFF2-40B4-BE49-F238E27FC236}">
                <a16:creationId xmlns:a16="http://schemas.microsoft.com/office/drawing/2014/main" id="{BBB444A9-BB30-7E55-111A-F0021FB8CCC8}"/>
              </a:ext>
            </a:extLst>
          </p:cNvPr>
          <p:cNvPicPr>
            <a:picLocks noChangeAspect="1"/>
          </p:cNvPicPr>
          <p:nvPr/>
        </p:nvPicPr>
        <p:blipFill>
          <a:blip r:embed="rId3"/>
          <a:stretch>
            <a:fillRect/>
          </a:stretch>
        </p:blipFill>
        <p:spPr>
          <a:xfrm>
            <a:off x="305939" y="1058022"/>
            <a:ext cx="5790061" cy="3778370"/>
          </a:xfrm>
          <a:prstGeom prst="rect">
            <a:avLst/>
          </a:prstGeom>
        </p:spPr>
      </p:pic>
      <p:pic>
        <p:nvPicPr>
          <p:cNvPr id="15" name="Picture 14">
            <a:extLst>
              <a:ext uri="{FF2B5EF4-FFF2-40B4-BE49-F238E27FC236}">
                <a16:creationId xmlns:a16="http://schemas.microsoft.com/office/drawing/2014/main" id="{6C831E96-5486-C081-1CC3-EC25B13FDA14}"/>
              </a:ext>
            </a:extLst>
          </p:cNvPr>
          <p:cNvPicPr>
            <a:picLocks noChangeAspect="1"/>
          </p:cNvPicPr>
          <p:nvPr/>
        </p:nvPicPr>
        <p:blipFill>
          <a:blip r:embed="rId4"/>
          <a:stretch>
            <a:fillRect/>
          </a:stretch>
        </p:blipFill>
        <p:spPr>
          <a:xfrm>
            <a:off x="6096000" y="1001920"/>
            <a:ext cx="5962005" cy="3890574"/>
          </a:xfrm>
          <a:prstGeom prst="rect">
            <a:avLst/>
          </a:prstGeom>
        </p:spPr>
      </p:pic>
      <p:sp>
        <p:nvSpPr>
          <p:cNvPr id="16" name="Title 1">
            <a:extLst>
              <a:ext uri="{FF2B5EF4-FFF2-40B4-BE49-F238E27FC236}">
                <a16:creationId xmlns:a16="http://schemas.microsoft.com/office/drawing/2014/main" id="{D89B74D5-6387-0989-B6F1-2ED12C54284D}"/>
              </a:ext>
            </a:extLst>
          </p:cNvPr>
          <p:cNvSpPr>
            <a:spLocks noGrp="1"/>
          </p:cNvSpPr>
          <p:nvPr>
            <p:ph type="title"/>
          </p:nvPr>
        </p:nvSpPr>
        <p:spPr>
          <a:xfrm>
            <a:off x="613261" y="117579"/>
            <a:ext cx="10969139" cy="940443"/>
          </a:xfrm>
        </p:spPr>
        <p:txBody>
          <a:bodyPr>
            <a:normAutofit/>
          </a:bodyPr>
          <a:lstStyle/>
          <a:p>
            <a:r>
              <a:rPr lang="en-US" sz="3600" dirty="0"/>
              <a:t>Inaccuracy of Reconstruction Algorithm</a:t>
            </a:r>
          </a:p>
        </p:txBody>
      </p:sp>
      <p:sp>
        <p:nvSpPr>
          <p:cNvPr id="17" name="TextBox 16">
            <a:extLst>
              <a:ext uri="{FF2B5EF4-FFF2-40B4-BE49-F238E27FC236}">
                <a16:creationId xmlns:a16="http://schemas.microsoft.com/office/drawing/2014/main" id="{EF081051-2EC6-599E-C3B0-75584B71D823}"/>
              </a:ext>
            </a:extLst>
          </p:cNvPr>
          <p:cNvSpPr txBox="1"/>
          <p:nvPr/>
        </p:nvSpPr>
        <p:spPr>
          <a:xfrm>
            <a:off x="1687450" y="4707828"/>
            <a:ext cx="2872902" cy="369332"/>
          </a:xfrm>
          <a:prstGeom prst="rect">
            <a:avLst/>
          </a:prstGeom>
          <a:noFill/>
        </p:spPr>
        <p:txBody>
          <a:bodyPr wrap="none" rtlCol="0">
            <a:spAutoFit/>
          </a:bodyPr>
          <a:lstStyle/>
          <a:p>
            <a:r>
              <a:rPr lang="en-US" dirty="0"/>
              <a:t>Jet Matchings with χ</a:t>
            </a:r>
            <a:r>
              <a:rPr lang="en-US" baseline="30000" dirty="0"/>
              <a:t>2</a:t>
            </a:r>
            <a:r>
              <a:rPr lang="en-US" dirty="0"/>
              <a:t> &lt; 10</a:t>
            </a:r>
          </a:p>
        </p:txBody>
      </p:sp>
      <p:sp>
        <p:nvSpPr>
          <p:cNvPr id="18" name="TextBox 17">
            <a:extLst>
              <a:ext uri="{FF2B5EF4-FFF2-40B4-BE49-F238E27FC236}">
                <a16:creationId xmlns:a16="http://schemas.microsoft.com/office/drawing/2014/main" id="{013936F2-C30C-CC5B-05B4-1A1145D9A741}"/>
              </a:ext>
            </a:extLst>
          </p:cNvPr>
          <p:cNvSpPr txBox="1"/>
          <p:nvPr/>
        </p:nvSpPr>
        <p:spPr>
          <a:xfrm>
            <a:off x="7844848" y="4727818"/>
            <a:ext cx="2659702" cy="369332"/>
          </a:xfrm>
          <a:prstGeom prst="rect">
            <a:avLst/>
          </a:prstGeom>
          <a:noFill/>
        </p:spPr>
        <p:txBody>
          <a:bodyPr wrap="none" rtlCol="0">
            <a:spAutoFit/>
          </a:bodyPr>
          <a:lstStyle/>
          <a:p>
            <a:r>
              <a:rPr lang="en-US" dirty="0"/>
              <a:t>Correct Reconstructions</a:t>
            </a:r>
          </a:p>
        </p:txBody>
      </p:sp>
      <p:sp>
        <p:nvSpPr>
          <p:cNvPr id="19" name="TextBox 18">
            <a:extLst>
              <a:ext uri="{FF2B5EF4-FFF2-40B4-BE49-F238E27FC236}">
                <a16:creationId xmlns:a16="http://schemas.microsoft.com/office/drawing/2014/main" id="{56858124-8408-225C-BD63-1BC9CA60F4AD}"/>
              </a:ext>
            </a:extLst>
          </p:cNvPr>
          <p:cNvSpPr txBox="1"/>
          <p:nvPr/>
        </p:nvSpPr>
        <p:spPr>
          <a:xfrm>
            <a:off x="1140743" y="5314232"/>
            <a:ext cx="4561318" cy="584775"/>
          </a:xfrm>
          <a:prstGeom prst="rect">
            <a:avLst/>
          </a:prstGeom>
          <a:noFill/>
        </p:spPr>
        <p:txBody>
          <a:bodyPr wrap="square" rtlCol="0">
            <a:spAutoFit/>
          </a:bodyPr>
          <a:lstStyle/>
          <a:p>
            <a:r>
              <a:rPr lang="en-US" sz="1600" dirty="0">
                <a:solidFill>
                  <a:srgbClr val="FF0000"/>
                </a:solidFill>
              </a:rPr>
              <a:t>Algorithm produces many false reconstructions and misses tops with outlying masses</a:t>
            </a:r>
          </a:p>
        </p:txBody>
      </p:sp>
    </p:spTree>
    <p:extLst>
      <p:ext uri="{BB962C8B-B14F-4D97-AF65-F5344CB8AC3E}">
        <p14:creationId xmlns:p14="http://schemas.microsoft.com/office/powerpoint/2010/main" val="17204272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8CBFC-12FD-F93F-F954-BE3DA016B167}"/>
              </a:ext>
            </a:extLst>
          </p:cNvPr>
          <p:cNvSpPr>
            <a:spLocks noGrp="1"/>
          </p:cNvSpPr>
          <p:nvPr>
            <p:ph type="title"/>
          </p:nvPr>
        </p:nvSpPr>
        <p:spPr/>
        <p:txBody>
          <a:bodyPr/>
          <a:lstStyle/>
          <a:p>
            <a:r>
              <a:rPr lang="en-US" dirty="0"/>
              <a:t>Recap: Initial Tests</a:t>
            </a:r>
          </a:p>
        </p:txBody>
      </p:sp>
      <p:sp>
        <p:nvSpPr>
          <p:cNvPr id="3" name="Content Placeholder 2">
            <a:extLst>
              <a:ext uri="{FF2B5EF4-FFF2-40B4-BE49-F238E27FC236}">
                <a16:creationId xmlns:a16="http://schemas.microsoft.com/office/drawing/2014/main" id="{E81C53C3-D1D3-712B-37BA-D3F8C1236AC4}"/>
              </a:ext>
            </a:extLst>
          </p:cNvPr>
          <p:cNvSpPr>
            <a:spLocks noGrp="1"/>
          </p:cNvSpPr>
          <p:nvPr>
            <p:ph idx="1"/>
          </p:nvPr>
        </p:nvSpPr>
        <p:spPr/>
        <p:txBody>
          <a:bodyPr>
            <a:normAutofit/>
          </a:bodyPr>
          <a:lstStyle/>
          <a:p>
            <a:r>
              <a:rPr lang="en-US" dirty="0"/>
              <a:t>Writing scripts with Python and pyROOT</a:t>
            </a:r>
          </a:p>
          <a:p>
            <a:r>
              <a:rPr lang="en-US" dirty="0"/>
              <a:t>Using simulated sample (tttt_412043_mc20a_fastsim)</a:t>
            </a:r>
          </a:p>
          <a:p>
            <a:pPr lvl="1"/>
            <a:r>
              <a:rPr lang="en-US" dirty="0"/>
              <a:t>Every event contains the decay of four top quarks</a:t>
            </a:r>
          </a:p>
          <a:p>
            <a:pPr lvl="1"/>
            <a:r>
              <a:rPr lang="en-US" dirty="0"/>
              <a:t>Data is from Monte Carlo and contains truth data</a:t>
            </a:r>
          </a:p>
          <a:p>
            <a:r>
              <a:rPr lang="en-US" dirty="0"/>
              <a:t>Goals</a:t>
            </a:r>
          </a:p>
          <a:p>
            <a:pPr lvl="1"/>
            <a:r>
              <a:rPr lang="en-US" dirty="0"/>
              <a:t>Proof of concept – how does algorithm work</a:t>
            </a:r>
          </a:p>
          <a:p>
            <a:pPr lvl="1"/>
            <a:r>
              <a:rPr lang="en-US" dirty="0"/>
              <a:t>Determine accuracy and efficiency </a:t>
            </a:r>
          </a:p>
          <a:p>
            <a:pPr marL="36576" indent="0">
              <a:buNone/>
            </a:pPr>
            <a:endParaRPr lang="en-US" dirty="0"/>
          </a:p>
          <a:p>
            <a:pPr lvl="1"/>
            <a:endParaRPr lang="en-US" dirty="0"/>
          </a:p>
        </p:txBody>
      </p:sp>
      <p:sp>
        <p:nvSpPr>
          <p:cNvPr id="4" name="Slide Number Placeholder 3">
            <a:extLst>
              <a:ext uri="{FF2B5EF4-FFF2-40B4-BE49-F238E27FC236}">
                <a16:creationId xmlns:a16="http://schemas.microsoft.com/office/drawing/2014/main" id="{B17DF041-D9D8-72D8-AE72-0F0182413739}"/>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40</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6C8A7F05-A3FD-34C7-070A-DCCAB153D492}"/>
              </a:ext>
            </a:extLst>
          </p:cNvPr>
          <p:cNvSpPr>
            <a:spLocks noGrp="1"/>
          </p:cNvSpPr>
          <p:nvPr>
            <p:ph type="ftr" sz="quarter" idx="3"/>
          </p:nvPr>
        </p:nvSpPr>
        <p:spPr/>
        <p:txBody>
          <a:bodyPr/>
          <a:lstStyle/>
          <a:p>
            <a:r>
              <a:rPr lang="en-GB" dirty="0">
                <a:solidFill>
                  <a:srgbClr val="0055A0">
                    <a:tint val="75000"/>
                  </a:srgbClr>
                </a:solidFill>
              </a:rPr>
              <a:t>D. Reiter</a:t>
            </a:r>
          </a:p>
        </p:txBody>
      </p:sp>
    </p:spTree>
    <p:extLst>
      <p:ext uri="{BB962C8B-B14F-4D97-AF65-F5344CB8AC3E}">
        <p14:creationId xmlns:p14="http://schemas.microsoft.com/office/powerpoint/2010/main" val="28314151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1BFBF-2CF7-74C4-D8D6-CE2586F2F919}"/>
              </a:ext>
            </a:extLst>
          </p:cNvPr>
          <p:cNvSpPr>
            <a:spLocks noGrp="1"/>
          </p:cNvSpPr>
          <p:nvPr>
            <p:ph type="title"/>
          </p:nvPr>
        </p:nvSpPr>
        <p:spPr/>
        <p:txBody>
          <a:bodyPr>
            <a:normAutofit/>
          </a:bodyPr>
          <a:lstStyle/>
          <a:p>
            <a:r>
              <a:rPr lang="en-US" sz="4000" dirty="0"/>
              <a:t>What is a good chi-squared?</a:t>
            </a:r>
          </a:p>
        </p:txBody>
      </p:sp>
      <p:sp>
        <p:nvSpPr>
          <p:cNvPr id="4" name="Slide Number Placeholder 3">
            <a:extLst>
              <a:ext uri="{FF2B5EF4-FFF2-40B4-BE49-F238E27FC236}">
                <a16:creationId xmlns:a16="http://schemas.microsoft.com/office/drawing/2014/main" id="{29FAC806-30EA-94EB-C805-4DAB4B5A5075}"/>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41</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122DD100-6AD8-F2DA-6F98-7C4575811AFA}"/>
              </a:ext>
            </a:extLst>
          </p:cNvPr>
          <p:cNvSpPr>
            <a:spLocks noGrp="1"/>
          </p:cNvSpPr>
          <p:nvPr>
            <p:ph type="ftr" sz="quarter" idx="3"/>
          </p:nvPr>
        </p:nvSpPr>
        <p:spPr/>
        <p:txBody>
          <a:bodyPr/>
          <a:lstStyle/>
          <a:p>
            <a:r>
              <a:rPr lang="en-GB" dirty="0">
                <a:solidFill>
                  <a:srgbClr val="0055A0">
                    <a:tint val="75000"/>
                  </a:srgbClr>
                </a:solidFill>
              </a:rPr>
              <a:t>D. Reiter</a:t>
            </a:r>
          </a:p>
        </p:txBody>
      </p:sp>
      <p:sp>
        <p:nvSpPr>
          <p:cNvPr id="3" name="TextBox 2">
            <a:extLst>
              <a:ext uri="{FF2B5EF4-FFF2-40B4-BE49-F238E27FC236}">
                <a16:creationId xmlns:a16="http://schemas.microsoft.com/office/drawing/2014/main" id="{F05C3CF0-7C0F-203A-E2C9-A21B6C840C65}"/>
              </a:ext>
            </a:extLst>
          </p:cNvPr>
          <p:cNvSpPr txBox="1"/>
          <p:nvPr/>
        </p:nvSpPr>
        <p:spPr>
          <a:xfrm>
            <a:off x="7427343" y="2136338"/>
            <a:ext cx="4556836" cy="3139321"/>
          </a:xfrm>
          <a:prstGeom prst="rect">
            <a:avLst/>
          </a:prstGeom>
          <a:noFill/>
        </p:spPr>
        <p:txBody>
          <a:bodyPr wrap="square" rtlCol="0">
            <a:spAutoFit/>
          </a:bodyPr>
          <a:lstStyle/>
          <a:p>
            <a:endParaRPr lang="en-US" dirty="0"/>
          </a:p>
          <a:p>
            <a:pPr marL="285750" indent="-285750">
              <a:buFont typeface="Arial" panose="020B0604020202020204" pitchFamily="34" charset="0"/>
              <a:buChar char="•"/>
            </a:pPr>
            <a:r>
              <a:rPr lang="en-US" dirty="0"/>
              <a:t>Chi-squared values of jet triplets that correctly reconstruct top quarks</a:t>
            </a:r>
          </a:p>
          <a:p>
            <a:pPr marL="742950" lvl="1" indent="-285750">
              <a:buFont typeface="Arial" panose="020B0604020202020204" pitchFamily="34" charset="0"/>
              <a:buChar char="•"/>
            </a:pPr>
            <a:r>
              <a:rPr lang="en-US" dirty="0"/>
              <a:t>Using b and W parton truth kinematics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Most top quark decay products have chi-squared &lt; 40</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solidFill>
                  <a:srgbClr val="FF0000"/>
                </a:solidFill>
              </a:rPr>
              <a:t>Work in progress: Finding optimal cut-off between 0 and 200</a:t>
            </a:r>
          </a:p>
        </p:txBody>
      </p:sp>
      <p:pic>
        <p:nvPicPr>
          <p:cNvPr id="7" name="Picture 6">
            <a:extLst>
              <a:ext uri="{FF2B5EF4-FFF2-40B4-BE49-F238E27FC236}">
                <a16:creationId xmlns:a16="http://schemas.microsoft.com/office/drawing/2014/main" id="{4534F6CF-3BA2-A870-7213-FB51DB28FA11}"/>
              </a:ext>
            </a:extLst>
          </p:cNvPr>
          <p:cNvPicPr>
            <a:picLocks noChangeAspect="1"/>
          </p:cNvPicPr>
          <p:nvPr/>
        </p:nvPicPr>
        <p:blipFill>
          <a:blip r:embed="rId3"/>
          <a:stretch>
            <a:fillRect/>
          </a:stretch>
        </p:blipFill>
        <p:spPr>
          <a:xfrm>
            <a:off x="378139" y="1248039"/>
            <a:ext cx="7049204" cy="4600037"/>
          </a:xfrm>
          <a:prstGeom prst="rect">
            <a:avLst/>
          </a:prstGeom>
        </p:spPr>
      </p:pic>
    </p:spTree>
    <p:extLst>
      <p:ext uri="{BB962C8B-B14F-4D97-AF65-F5344CB8AC3E}">
        <p14:creationId xmlns:p14="http://schemas.microsoft.com/office/powerpoint/2010/main" val="29392105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66E91-D1FF-4CFD-D1C4-9F7DBD994942}"/>
              </a:ext>
            </a:extLst>
          </p:cNvPr>
          <p:cNvSpPr>
            <a:spLocks noGrp="1"/>
          </p:cNvSpPr>
          <p:nvPr>
            <p:ph type="title"/>
          </p:nvPr>
        </p:nvSpPr>
        <p:spPr>
          <a:xfrm>
            <a:off x="512611" y="199103"/>
            <a:ext cx="10969139" cy="940443"/>
          </a:xfrm>
        </p:spPr>
        <p:txBody>
          <a:bodyPr/>
          <a:lstStyle/>
          <a:p>
            <a:r>
              <a:rPr lang="en-US" dirty="0"/>
              <a:t>“Set Assignment Problem”</a:t>
            </a:r>
          </a:p>
        </p:txBody>
      </p:sp>
      <p:sp>
        <p:nvSpPr>
          <p:cNvPr id="4" name="Slide Number Placeholder 3">
            <a:extLst>
              <a:ext uri="{FF2B5EF4-FFF2-40B4-BE49-F238E27FC236}">
                <a16:creationId xmlns:a16="http://schemas.microsoft.com/office/drawing/2014/main" id="{D2D9915D-9078-0473-5D47-05A8EB4DAF8E}"/>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42</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4AFCA84D-9FF6-DB28-33EF-620F1649787A}"/>
              </a:ext>
            </a:extLst>
          </p:cNvPr>
          <p:cNvSpPr>
            <a:spLocks noGrp="1"/>
          </p:cNvSpPr>
          <p:nvPr>
            <p:ph type="ftr" sz="quarter" idx="3"/>
          </p:nvPr>
        </p:nvSpPr>
        <p:spPr/>
        <p:txBody>
          <a:bodyPr/>
          <a:lstStyle/>
          <a:p>
            <a:r>
              <a:rPr lang="en-GB" dirty="0">
                <a:solidFill>
                  <a:srgbClr val="0055A0">
                    <a:tint val="75000"/>
                  </a:srgbClr>
                </a:solidFill>
              </a:rPr>
              <a:t>D. Reiter</a:t>
            </a:r>
          </a:p>
        </p:txBody>
      </p:sp>
      <p:sp>
        <p:nvSpPr>
          <p:cNvPr id="7" name="TextBox 6">
            <a:extLst>
              <a:ext uri="{FF2B5EF4-FFF2-40B4-BE49-F238E27FC236}">
                <a16:creationId xmlns:a16="http://schemas.microsoft.com/office/drawing/2014/main" id="{7C6497A7-9080-EABD-7C0C-D6E711563696}"/>
              </a:ext>
            </a:extLst>
          </p:cNvPr>
          <p:cNvSpPr txBox="1"/>
          <p:nvPr/>
        </p:nvSpPr>
        <p:spPr>
          <a:xfrm>
            <a:off x="672860" y="1293962"/>
            <a:ext cx="248786" cy="369332"/>
          </a:xfrm>
          <a:prstGeom prst="rect">
            <a:avLst/>
          </a:prstGeom>
          <a:noFill/>
        </p:spPr>
        <p:txBody>
          <a:bodyPr wrap="none" rtlCol="0">
            <a:spAutoFit/>
          </a:bodyPr>
          <a:lstStyle/>
          <a:p>
            <a:r>
              <a:rPr lang="en-US" dirty="0"/>
              <a:t> </a:t>
            </a:r>
          </a:p>
        </p:txBody>
      </p:sp>
      <p:pic>
        <p:nvPicPr>
          <p:cNvPr id="8" name="Picture 7">
            <a:extLst>
              <a:ext uri="{FF2B5EF4-FFF2-40B4-BE49-F238E27FC236}">
                <a16:creationId xmlns:a16="http://schemas.microsoft.com/office/drawing/2014/main" id="{43BA2ADF-2B57-C198-EFCB-29FB25C75785}"/>
              </a:ext>
            </a:extLst>
          </p:cNvPr>
          <p:cNvPicPr>
            <a:picLocks noChangeAspect="1"/>
          </p:cNvPicPr>
          <p:nvPr/>
        </p:nvPicPr>
        <p:blipFill>
          <a:blip r:embed="rId3"/>
          <a:stretch>
            <a:fillRect/>
          </a:stretch>
        </p:blipFill>
        <p:spPr>
          <a:xfrm>
            <a:off x="609600" y="1783320"/>
            <a:ext cx="5088023" cy="3648017"/>
          </a:xfrm>
          <a:prstGeom prst="rect">
            <a:avLst/>
          </a:prstGeom>
        </p:spPr>
      </p:pic>
      <p:pic>
        <p:nvPicPr>
          <p:cNvPr id="10" name="Picture 9">
            <a:extLst>
              <a:ext uri="{FF2B5EF4-FFF2-40B4-BE49-F238E27FC236}">
                <a16:creationId xmlns:a16="http://schemas.microsoft.com/office/drawing/2014/main" id="{8FD33D75-B0EE-EFFC-E453-064C090F613B}"/>
              </a:ext>
            </a:extLst>
          </p:cNvPr>
          <p:cNvPicPr>
            <a:picLocks noChangeAspect="1"/>
          </p:cNvPicPr>
          <p:nvPr/>
        </p:nvPicPr>
        <p:blipFill>
          <a:blip r:embed="rId4"/>
          <a:stretch>
            <a:fillRect/>
          </a:stretch>
        </p:blipFill>
        <p:spPr>
          <a:xfrm>
            <a:off x="7203639" y="1241432"/>
            <a:ext cx="1218882" cy="996838"/>
          </a:xfrm>
          <a:prstGeom prst="rect">
            <a:avLst/>
          </a:prstGeom>
        </p:spPr>
      </p:pic>
      <p:pic>
        <p:nvPicPr>
          <p:cNvPr id="12" name="Picture 11">
            <a:extLst>
              <a:ext uri="{FF2B5EF4-FFF2-40B4-BE49-F238E27FC236}">
                <a16:creationId xmlns:a16="http://schemas.microsoft.com/office/drawing/2014/main" id="{CF59C88C-2064-1DAF-2CD4-C8FE1194696A}"/>
              </a:ext>
            </a:extLst>
          </p:cNvPr>
          <p:cNvPicPr>
            <a:picLocks noChangeAspect="1"/>
          </p:cNvPicPr>
          <p:nvPr/>
        </p:nvPicPr>
        <p:blipFill>
          <a:blip r:embed="rId5"/>
          <a:stretch>
            <a:fillRect/>
          </a:stretch>
        </p:blipFill>
        <p:spPr>
          <a:xfrm>
            <a:off x="8372470" y="2380191"/>
            <a:ext cx="1581231" cy="1162110"/>
          </a:xfrm>
          <a:prstGeom prst="rect">
            <a:avLst/>
          </a:prstGeom>
        </p:spPr>
      </p:pic>
      <p:pic>
        <p:nvPicPr>
          <p:cNvPr id="13" name="Picture 12">
            <a:extLst>
              <a:ext uri="{FF2B5EF4-FFF2-40B4-BE49-F238E27FC236}">
                <a16:creationId xmlns:a16="http://schemas.microsoft.com/office/drawing/2014/main" id="{C690616D-FB42-A8CA-C10B-D15290380A90}"/>
              </a:ext>
            </a:extLst>
          </p:cNvPr>
          <p:cNvPicPr>
            <a:picLocks noChangeAspect="1"/>
          </p:cNvPicPr>
          <p:nvPr/>
        </p:nvPicPr>
        <p:blipFill>
          <a:blip r:embed="rId4"/>
          <a:stretch>
            <a:fillRect/>
          </a:stretch>
        </p:blipFill>
        <p:spPr>
          <a:xfrm>
            <a:off x="6896435" y="2630198"/>
            <a:ext cx="1218882" cy="996838"/>
          </a:xfrm>
          <a:prstGeom prst="rect">
            <a:avLst/>
          </a:prstGeom>
        </p:spPr>
      </p:pic>
      <p:pic>
        <p:nvPicPr>
          <p:cNvPr id="14" name="Picture 13">
            <a:extLst>
              <a:ext uri="{FF2B5EF4-FFF2-40B4-BE49-F238E27FC236}">
                <a16:creationId xmlns:a16="http://schemas.microsoft.com/office/drawing/2014/main" id="{233C3BE5-D82F-C6D1-B4D1-778017EBEB01}"/>
              </a:ext>
            </a:extLst>
          </p:cNvPr>
          <p:cNvPicPr>
            <a:picLocks noChangeAspect="1"/>
          </p:cNvPicPr>
          <p:nvPr/>
        </p:nvPicPr>
        <p:blipFill>
          <a:blip r:embed="rId4"/>
          <a:stretch>
            <a:fillRect/>
          </a:stretch>
        </p:blipFill>
        <p:spPr>
          <a:xfrm>
            <a:off x="9923571" y="1043336"/>
            <a:ext cx="1218882" cy="996838"/>
          </a:xfrm>
          <a:prstGeom prst="rect">
            <a:avLst/>
          </a:prstGeom>
        </p:spPr>
      </p:pic>
      <p:pic>
        <p:nvPicPr>
          <p:cNvPr id="15" name="Picture 14">
            <a:extLst>
              <a:ext uri="{FF2B5EF4-FFF2-40B4-BE49-F238E27FC236}">
                <a16:creationId xmlns:a16="http://schemas.microsoft.com/office/drawing/2014/main" id="{1ED84E3F-26F4-ADAC-0447-76C6D35776A7}"/>
              </a:ext>
            </a:extLst>
          </p:cNvPr>
          <p:cNvPicPr>
            <a:picLocks noChangeAspect="1"/>
          </p:cNvPicPr>
          <p:nvPr/>
        </p:nvPicPr>
        <p:blipFill>
          <a:blip r:embed="rId4"/>
          <a:stretch>
            <a:fillRect/>
          </a:stretch>
        </p:blipFill>
        <p:spPr>
          <a:xfrm>
            <a:off x="8776921" y="3658546"/>
            <a:ext cx="1218882" cy="996838"/>
          </a:xfrm>
          <a:prstGeom prst="rect">
            <a:avLst/>
          </a:prstGeom>
        </p:spPr>
      </p:pic>
      <p:pic>
        <p:nvPicPr>
          <p:cNvPr id="16" name="Picture 15">
            <a:extLst>
              <a:ext uri="{FF2B5EF4-FFF2-40B4-BE49-F238E27FC236}">
                <a16:creationId xmlns:a16="http://schemas.microsoft.com/office/drawing/2014/main" id="{F611345C-6D19-0526-C8F0-81CF96722E58}"/>
              </a:ext>
            </a:extLst>
          </p:cNvPr>
          <p:cNvPicPr>
            <a:picLocks noChangeAspect="1"/>
          </p:cNvPicPr>
          <p:nvPr/>
        </p:nvPicPr>
        <p:blipFill>
          <a:blip r:embed="rId5"/>
          <a:stretch>
            <a:fillRect/>
          </a:stretch>
        </p:blipFill>
        <p:spPr>
          <a:xfrm>
            <a:off x="7259510" y="3975254"/>
            <a:ext cx="1581231" cy="1317276"/>
          </a:xfrm>
          <a:prstGeom prst="rect">
            <a:avLst/>
          </a:prstGeom>
        </p:spPr>
      </p:pic>
      <p:pic>
        <p:nvPicPr>
          <p:cNvPr id="20" name="Picture 19">
            <a:extLst>
              <a:ext uri="{FF2B5EF4-FFF2-40B4-BE49-F238E27FC236}">
                <a16:creationId xmlns:a16="http://schemas.microsoft.com/office/drawing/2014/main" id="{96C3BADC-4AD8-0E25-C19B-5783E37C1C90}"/>
              </a:ext>
            </a:extLst>
          </p:cNvPr>
          <p:cNvPicPr>
            <a:picLocks noChangeAspect="1"/>
          </p:cNvPicPr>
          <p:nvPr/>
        </p:nvPicPr>
        <p:blipFill>
          <a:blip r:embed="rId6"/>
          <a:stretch>
            <a:fillRect/>
          </a:stretch>
        </p:blipFill>
        <p:spPr>
          <a:xfrm>
            <a:off x="9044241" y="1050092"/>
            <a:ext cx="539778" cy="533427"/>
          </a:xfrm>
          <a:prstGeom prst="rect">
            <a:avLst/>
          </a:prstGeom>
        </p:spPr>
      </p:pic>
      <p:pic>
        <p:nvPicPr>
          <p:cNvPr id="22" name="Picture 21">
            <a:extLst>
              <a:ext uri="{FF2B5EF4-FFF2-40B4-BE49-F238E27FC236}">
                <a16:creationId xmlns:a16="http://schemas.microsoft.com/office/drawing/2014/main" id="{ECE0EF59-9FD5-3138-9356-D5EF44DD4F65}"/>
              </a:ext>
            </a:extLst>
          </p:cNvPr>
          <p:cNvPicPr>
            <a:picLocks noChangeAspect="1"/>
          </p:cNvPicPr>
          <p:nvPr/>
        </p:nvPicPr>
        <p:blipFill>
          <a:blip r:embed="rId7"/>
          <a:stretch>
            <a:fillRect/>
          </a:stretch>
        </p:blipFill>
        <p:spPr>
          <a:xfrm>
            <a:off x="10212312" y="2541849"/>
            <a:ext cx="558829" cy="558829"/>
          </a:xfrm>
          <a:prstGeom prst="rect">
            <a:avLst/>
          </a:prstGeom>
        </p:spPr>
      </p:pic>
      <p:pic>
        <p:nvPicPr>
          <p:cNvPr id="23" name="Picture 22">
            <a:extLst>
              <a:ext uri="{FF2B5EF4-FFF2-40B4-BE49-F238E27FC236}">
                <a16:creationId xmlns:a16="http://schemas.microsoft.com/office/drawing/2014/main" id="{AA7DE78E-8D3E-63C7-F1B4-A89A3C56B5CA}"/>
              </a:ext>
            </a:extLst>
          </p:cNvPr>
          <p:cNvPicPr>
            <a:picLocks noChangeAspect="1"/>
          </p:cNvPicPr>
          <p:nvPr/>
        </p:nvPicPr>
        <p:blipFill>
          <a:blip r:embed="rId7"/>
          <a:stretch>
            <a:fillRect/>
          </a:stretch>
        </p:blipFill>
        <p:spPr>
          <a:xfrm>
            <a:off x="8372470" y="3049570"/>
            <a:ext cx="558829" cy="558829"/>
          </a:xfrm>
          <a:prstGeom prst="rect">
            <a:avLst/>
          </a:prstGeom>
        </p:spPr>
      </p:pic>
      <p:sp>
        <p:nvSpPr>
          <p:cNvPr id="24" name="Oval 23">
            <a:extLst>
              <a:ext uri="{FF2B5EF4-FFF2-40B4-BE49-F238E27FC236}">
                <a16:creationId xmlns:a16="http://schemas.microsoft.com/office/drawing/2014/main" id="{4C6DE013-ED7B-0B31-5A40-2B6474F6C92F}"/>
              </a:ext>
            </a:extLst>
          </p:cNvPr>
          <p:cNvSpPr/>
          <p:nvPr/>
        </p:nvSpPr>
        <p:spPr>
          <a:xfrm>
            <a:off x="9923571" y="3952019"/>
            <a:ext cx="1848573" cy="175650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2B71694B-1BBF-CFC0-BCC4-4996070DC384}"/>
              </a:ext>
            </a:extLst>
          </p:cNvPr>
          <p:cNvSpPr txBox="1"/>
          <p:nvPr/>
        </p:nvSpPr>
        <p:spPr>
          <a:xfrm>
            <a:off x="10402628" y="4571095"/>
            <a:ext cx="965329" cy="461665"/>
          </a:xfrm>
          <a:prstGeom prst="rect">
            <a:avLst/>
          </a:prstGeom>
          <a:noFill/>
        </p:spPr>
        <p:txBody>
          <a:bodyPr wrap="none" rtlCol="0">
            <a:spAutoFit/>
          </a:bodyPr>
          <a:lstStyle/>
          <a:p>
            <a:r>
              <a:rPr lang="en-US" sz="2400" b="1" dirty="0">
                <a:solidFill>
                  <a:srgbClr val="FF0000"/>
                </a:solidFill>
              </a:rPr>
              <a:t>p</a:t>
            </a:r>
            <a:r>
              <a:rPr lang="en-US" sz="2400" b="1" baseline="-25000" dirty="0">
                <a:solidFill>
                  <a:srgbClr val="FF0000"/>
                </a:solidFill>
              </a:rPr>
              <a:t>T</a:t>
            </a:r>
            <a:r>
              <a:rPr lang="en-US" sz="2400" b="1" baseline="30000" dirty="0">
                <a:solidFill>
                  <a:srgbClr val="FF0000"/>
                </a:solidFill>
              </a:rPr>
              <a:t>miss</a:t>
            </a:r>
          </a:p>
        </p:txBody>
      </p:sp>
      <p:pic>
        <p:nvPicPr>
          <p:cNvPr id="28" name="Picture 27">
            <a:extLst>
              <a:ext uri="{FF2B5EF4-FFF2-40B4-BE49-F238E27FC236}">
                <a16:creationId xmlns:a16="http://schemas.microsoft.com/office/drawing/2014/main" id="{41C6B8B5-893B-5431-C463-34220F5E2ED9}"/>
              </a:ext>
            </a:extLst>
          </p:cNvPr>
          <p:cNvPicPr>
            <a:picLocks noChangeAspect="1"/>
          </p:cNvPicPr>
          <p:nvPr/>
        </p:nvPicPr>
        <p:blipFill>
          <a:blip r:embed="rId8"/>
          <a:stretch>
            <a:fillRect/>
          </a:stretch>
        </p:blipFill>
        <p:spPr>
          <a:xfrm>
            <a:off x="10290886" y="4236776"/>
            <a:ext cx="533733" cy="552571"/>
          </a:xfrm>
          <a:prstGeom prst="rect">
            <a:avLst/>
          </a:prstGeom>
        </p:spPr>
      </p:pic>
      <p:pic>
        <p:nvPicPr>
          <p:cNvPr id="30" name="Picture 29">
            <a:extLst>
              <a:ext uri="{FF2B5EF4-FFF2-40B4-BE49-F238E27FC236}">
                <a16:creationId xmlns:a16="http://schemas.microsoft.com/office/drawing/2014/main" id="{1582B36F-C51A-F2C3-CBB2-214A8C5D0945}"/>
              </a:ext>
            </a:extLst>
          </p:cNvPr>
          <p:cNvPicPr>
            <a:picLocks noChangeAspect="1"/>
          </p:cNvPicPr>
          <p:nvPr/>
        </p:nvPicPr>
        <p:blipFill>
          <a:blip r:embed="rId9"/>
          <a:stretch>
            <a:fillRect/>
          </a:stretch>
        </p:blipFill>
        <p:spPr>
          <a:xfrm>
            <a:off x="10521196" y="4988139"/>
            <a:ext cx="499890" cy="512082"/>
          </a:xfrm>
          <a:prstGeom prst="rect">
            <a:avLst/>
          </a:prstGeom>
        </p:spPr>
      </p:pic>
      <p:pic>
        <p:nvPicPr>
          <p:cNvPr id="32" name="Picture 31">
            <a:extLst>
              <a:ext uri="{FF2B5EF4-FFF2-40B4-BE49-F238E27FC236}">
                <a16:creationId xmlns:a16="http://schemas.microsoft.com/office/drawing/2014/main" id="{06C50F6A-735A-5EFE-6CD9-1A4E6C502CD5}"/>
              </a:ext>
            </a:extLst>
          </p:cNvPr>
          <p:cNvPicPr>
            <a:picLocks noChangeAspect="1"/>
          </p:cNvPicPr>
          <p:nvPr/>
        </p:nvPicPr>
        <p:blipFill>
          <a:blip r:embed="rId9"/>
          <a:stretch>
            <a:fillRect/>
          </a:stretch>
        </p:blipFill>
        <p:spPr>
          <a:xfrm>
            <a:off x="10955275" y="4476057"/>
            <a:ext cx="499890" cy="512082"/>
          </a:xfrm>
          <a:prstGeom prst="rect">
            <a:avLst/>
          </a:prstGeom>
        </p:spPr>
      </p:pic>
      <p:cxnSp>
        <p:nvCxnSpPr>
          <p:cNvPr id="37" name="Straight Arrow Connector 36">
            <a:extLst>
              <a:ext uri="{FF2B5EF4-FFF2-40B4-BE49-F238E27FC236}">
                <a16:creationId xmlns:a16="http://schemas.microsoft.com/office/drawing/2014/main" id="{1D469A35-A425-A1C0-ADCF-33A5B3D7AD0B}"/>
              </a:ext>
            </a:extLst>
          </p:cNvPr>
          <p:cNvCxnSpPr>
            <a:cxnSpLocks/>
          </p:cNvCxnSpPr>
          <p:nvPr/>
        </p:nvCxnSpPr>
        <p:spPr>
          <a:xfrm flipH="1">
            <a:off x="4576258" y="4476057"/>
            <a:ext cx="2841846" cy="160412"/>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62005D6E-50E9-A8A2-2C23-203071F5C79A}"/>
              </a:ext>
            </a:extLst>
          </p:cNvPr>
          <p:cNvCxnSpPr>
            <a:cxnSpLocks/>
          </p:cNvCxnSpPr>
          <p:nvPr/>
        </p:nvCxnSpPr>
        <p:spPr>
          <a:xfrm flipH="1">
            <a:off x="4101796" y="2906716"/>
            <a:ext cx="4521452" cy="2316009"/>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69D8B44D-D159-04E5-D6DA-106226B8F7D4}"/>
              </a:ext>
            </a:extLst>
          </p:cNvPr>
          <p:cNvCxnSpPr>
            <a:cxnSpLocks/>
          </p:cNvCxnSpPr>
          <p:nvPr/>
        </p:nvCxnSpPr>
        <p:spPr>
          <a:xfrm flipH="1" flipV="1">
            <a:off x="5494488" y="2739073"/>
            <a:ext cx="2849626" cy="557228"/>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D6AF872B-9A2B-25DF-0DFB-EA9FE472D0D8}"/>
              </a:ext>
            </a:extLst>
          </p:cNvPr>
          <p:cNvCxnSpPr>
            <a:cxnSpLocks/>
          </p:cNvCxnSpPr>
          <p:nvPr/>
        </p:nvCxnSpPr>
        <p:spPr>
          <a:xfrm flipH="1">
            <a:off x="4576258" y="1370522"/>
            <a:ext cx="4264483" cy="968143"/>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63173935-68D6-9E69-B147-04C5841AA19C}"/>
              </a:ext>
            </a:extLst>
          </p:cNvPr>
          <p:cNvCxnSpPr>
            <a:cxnSpLocks/>
          </p:cNvCxnSpPr>
          <p:nvPr/>
        </p:nvCxnSpPr>
        <p:spPr>
          <a:xfrm flipH="1" flipV="1">
            <a:off x="4057071" y="1964654"/>
            <a:ext cx="6140574" cy="257257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92305415-E375-C964-DD90-A2D22A417F82}"/>
              </a:ext>
            </a:extLst>
          </p:cNvPr>
          <p:cNvCxnSpPr>
            <a:cxnSpLocks/>
          </p:cNvCxnSpPr>
          <p:nvPr/>
        </p:nvCxnSpPr>
        <p:spPr>
          <a:xfrm flipH="1">
            <a:off x="3954538" y="1699068"/>
            <a:ext cx="6108645" cy="993866"/>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F7367C03-1508-1581-16CB-A8D090ACDCED}"/>
              </a:ext>
            </a:extLst>
          </p:cNvPr>
          <p:cNvCxnSpPr>
            <a:cxnSpLocks/>
          </p:cNvCxnSpPr>
          <p:nvPr/>
        </p:nvCxnSpPr>
        <p:spPr>
          <a:xfrm flipH="1">
            <a:off x="4101796" y="1897128"/>
            <a:ext cx="3359705" cy="238168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D59E40F3-32B4-95A0-F486-55BA1917E763}"/>
              </a:ext>
            </a:extLst>
          </p:cNvPr>
          <p:cNvCxnSpPr>
            <a:cxnSpLocks/>
          </p:cNvCxnSpPr>
          <p:nvPr/>
        </p:nvCxnSpPr>
        <p:spPr>
          <a:xfrm flipH="1" flipV="1">
            <a:off x="4674485" y="4045501"/>
            <a:ext cx="4369756" cy="69817"/>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317FC6F0-3038-34F2-C0C4-134EBE1FE0AF}"/>
              </a:ext>
            </a:extLst>
          </p:cNvPr>
          <p:cNvCxnSpPr>
            <a:cxnSpLocks/>
          </p:cNvCxnSpPr>
          <p:nvPr/>
        </p:nvCxnSpPr>
        <p:spPr>
          <a:xfrm flipH="1">
            <a:off x="4808969" y="3087970"/>
            <a:ext cx="2263769" cy="216211"/>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0F54BF99-129B-9F60-7D36-DB9040BA32AD}"/>
              </a:ext>
            </a:extLst>
          </p:cNvPr>
          <p:cNvCxnSpPr>
            <a:cxnSpLocks/>
          </p:cNvCxnSpPr>
          <p:nvPr/>
        </p:nvCxnSpPr>
        <p:spPr>
          <a:xfrm flipH="1" flipV="1">
            <a:off x="5230965" y="3542301"/>
            <a:ext cx="5655262" cy="123441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1DF04826-1F60-C858-D4E1-18BB40ACB8DA}"/>
              </a:ext>
            </a:extLst>
          </p:cNvPr>
          <p:cNvCxnSpPr>
            <a:cxnSpLocks/>
          </p:cNvCxnSpPr>
          <p:nvPr/>
        </p:nvCxnSpPr>
        <p:spPr>
          <a:xfrm flipH="1" flipV="1">
            <a:off x="4977231" y="2566816"/>
            <a:ext cx="5413854" cy="265536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D84E7C7C-A39B-E9C8-3DC7-DA1C767BB6D5}"/>
              </a:ext>
            </a:extLst>
          </p:cNvPr>
          <p:cNvCxnSpPr>
            <a:cxnSpLocks/>
          </p:cNvCxnSpPr>
          <p:nvPr/>
        </p:nvCxnSpPr>
        <p:spPr>
          <a:xfrm flipH="1">
            <a:off x="5463219" y="2928171"/>
            <a:ext cx="4779151" cy="930838"/>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D48723A3-8720-925A-7C02-6953727C158B}"/>
              </a:ext>
            </a:extLst>
          </p:cNvPr>
          <p:cNvSpPr txBox="1"/>
          <p:nvPr/>
        </p:nvSpPr>
        <p:spPr>
          <a:xfrm>
            <a:off x="921646" y="5431337"/>
            <a:ext cx="2762295" cy="369332"/>
          </a:xfrm>
          <a:prstGeom prst="rect">
            <a:avLst/>
          </a:prstGeom>
          <a:noFill/>
        </p:spPr>
        <p:txBody>
          <a:bodyPr wrap="none" rtlCol="0">
            <a:spAutoFit/>
          </a:bodyPr>
          <a:lstStyle/>
          <a:p>
            <a:r>
              <a:rPr lang="en-US" dirty="0"/>
              <a:t>Ex: 3-lepton (3L) channel</a:t>
            </a:r>
          </a:p>
        </p:txBody>
      </p:sp>
      <p:sp>
        <p:nvSpPr>
          <p:cNvPr id="6" name="TextBox 5">
            <a:extLst>
              <a:ext uri="{FF2B5EF4-FFF2-40B4-BE49-F238E27FC236}">
                <a16:creationId xmlns:a16="http://schemas.microsoft.com/office/drawing/2014/main" id="{1EB49A3E-7BD6-D1E8-F31C-9C6981A654AD}"/>
              </a:ext>
            </a:extLst>
          </p:cNvPr>
          <p:cNvSpPr txBox="1"/>
          <p:nvPr/>
        </p:nvSpPr>
        <p:spPr>
          <a:xfrm>
            <a:off x="1687816" y="4732098"/>
            <a:ext cx="1783373" cy="369332"/>
          </a:xfrm>
          <a:prstGeom prst="rect">
            <a:avLst/>
          </a:prstGeom>
          <a:noFill/>
        </p:spPr>
        <p:txBody>
          <a:bodyPr wrap="none" rtlCol="0">
            <a:spAutoFit/>
          </a:bodyPr>
          <a:lstStyle/>
          <a:p>
            <a:r>
              <a:rPr lang="en-US" b="1" dirty="0">
                <a:solidFill>
                  <a:srgbClr val="00B050"/>
                </a:solidFill>
              </a:rPr>
              <a:t>Hadronic Tops</a:t>
            </a:r>
          </a:p>
        </p:txBody>
      </p:sp>
      <p:sp>
        <p:nvSpPr>
          <p:cNvPr id="9" name="TextBox 8">
            <a:extLst>
              <a:ext uri="{FF2B5EF4-FFF2-40B4-BE49-F238E27FC236}">
                <a16:creationId xmlns:a16="http://schemas.microsoft.com/office/drawing/2014/main" id="{35F26BD9-DC7B-A78A-FA69-0E599DF781C8}"/>
              </a:ext>
            </a:extLst>
          </p:cNvPr>
          <p:cNvSpPr txBox="1"/>
          <p:nvPr/>
        </p:nvSpPr>
        <p:spPr>
          <a:xfrm>
            <a:off x="1687815" y="1964654"/>
            <a:ext cx="1744901" cy="369332"/>
          </a:xfrm>
          <a:prstGeom prst="rect">
            <a:avLst/>
          </a:prstGeom>
          <a:noFill/>
        </p:spPr>
        <p:txBody>
          <a:bodyPr wrap="none" rtlCol="0">
            <a:spAutoFit/>
          </a:bodyPr>
          <a:lstStyle/>
          <a:p>
            <a:r>
              <a:rPr lang="en-US" b="1" dirty="0"/>
              <a:t>Leptonic Tops</a:t>
            </a:r>
          </a:p>
        </p:txBody>
      </p:sp>
      <p:sp>
        <p:nvSpPr>
          <p:cNvPr id="11" name="TextBox 10">
            <a:extLst>
              <a:ext uri="{FF2B5EF4-FFF2-40B4-BE49-F238E27FC236}">
                <a16:creationId xmlns:a16="http://schemas.microsoft.com/office/drawing/2014/main" id="{001C7AC1-0C58-DA71-F9CE-113AC17A798B}"/>
              </a:ext>
            </a:extLst>
          </p:cNvPr>
          <p:cNvSpPr txBox="1"/>
          <p:nvPr/>
        </p:nvSpPr>
        <p:spPr>
          <a:xfrm>
            <a:off x="10262248" y="5740275"/>
            <a:ext cx="1261884" cy="369332"/>
          </a:xfrm>
          <a:prstGeom prst="rect">
            <a:avLst/>
          </a:prstGeom>
          <a:noFill/>
        </p:spPr>
        <p:txBody>
          <a:bodyPr wrap="none" rtlCol="0">
            <a:spAutoFit/>
          </a:bodyPr>
          <a:lstStyle/>
          <a:p>
            <a:r>
              <a:rPr lang="en-US" b="1" dirty="0">
                <a:solidFill>
                  <a:srgbClr val="FF0000"/>
                </a:solidFill>
              </a:rPr>
              <a:t>Neutrinos</a:t>
            </a:r>
          </a:p>
        </p:txBody>
      </p:sp>
      <p:sp>
        <p:nvSpPr>
          <p:cNvPr id="17" name="Oval 16">
            <a:extLst>
              <a:ext uri="{FF2B5EF4-FFF2-40B4-BE49-F238E27FC236}">
                <a16:creationId xmlns:a16="http://schemas.microsoft.com/office/drawing/2014/main" id="{D9E93887-1019-54FE-6941-50922138502D}"/>
              </a:ext>
            </a:extLst>
          </p:cNvPr>
          <p:cNvSpPr/>
          <p:nvPr/>
        </p:nvSpPr>
        <p:spPr>
          <a:xfrm>
            <a:off x="2820506" y="2496349"/>
            <a:ext cx="378447" cy="364867"/>
          </a:xfrm>
          <a:prstGeom prst="ellipse">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17CE0B94-33BF-7FB9-5458-AB0094D353CE}"/>
              </a:ext>
            </a:extLst>
          </p:cNvPr>
          <p:cNvSpPr/>
          <p:nvPr/>
        </p:nvSpPr>
        <p:spPr>
          <a:xfrm>
            <a:off x="3228207" y="2985741"/>
            <a:ext cx="378447" cy="364867"/>
          </a:xfrm>
          <a:prstGeom prst="ellipse">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8FFE98A6-4E08-AACE-CD07-EA6178A682C7}"/>
              </a:ext>
            </a:extLst>
          </p:cNvPr>
          <p:cNvSpPr/>
          <p:nvPr/>
        </p:nvSpPr>
        <p:spPr>
          <a:xfrm>
            <a:off x="3249565" y="3476112"/>
            <a:ext cx="378447" cy="364867"/>
          </a:xfrm>
          <a:prstGeom prst="ellipse">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917E1E82-33C8-60AE-C6DF-EFA469412B24}"/>
              </a:ext>
            </a:extLst>
          </p:cNvPr>
          <p:cNvSpPr/>
          <p:nvPr/>
        </p:nvSpPr>
        <p:spPr>
          <a:xfrm>
            <a:off x="2834906" y="4002168"/>
            <a:ext cx="378447" cy="364867"/>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0032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7" grpId="0" animBg="1"/>
      <p:bldP spid="18" grpId="0" animBg="1"/>
      <p:bldP spid="19" grpId="0" animBg="1"/>
      <p:bldP spid="21"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9B0C366-7CCA-D4D0-A738-AC52D9B0CAF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43</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B2C171D6-EA31-752D-8F1E-7F8AB0700C3F}"/>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7" name="Picture 6">
            <a:extLst>
              <a:ext uri="{FF2B5EF4-FFF2-40B4-BE49-F238E27FC236}">
                <a16:creationId xmlns:a16="http://schemas.microsoft.com/office/drawing/2014/main" id="{BBB444A9-BB30-7E55-111A-F0021FB8CCC8}"/>
              </a:ext>
            </a:extLst>
          </p:cNvPr>
          <p:cNvPicPr>
            <a:picLocks noChangeAspect="1"/>
          </p:cNvPicPr>
          <p:nvPr/>
        </p:nvPicPr>
        <p:blipFill>
          <a:blip r:embed="rId3"/>
          <a:stretch>
            <a:fillRect/>
          </a:stretch>
        </p:blipFill>
        <p:spPr>
          <a:xfrm>
            <a:off x="305939" y="1058022"/>
            <a:ext cx="5790061" cy="3778370"/>
          </a:xfrm>
          <a:prstGeom prst="rect">
            <a:avLst/>
          </a:prstGeom>
        </p:spPr>
      </p:pic>
      <p:pic>
        <p:nvPicPr>
          <p:cNvPr id="15" name="Picture 14">
            <a:extLst>
              <a:ext uri="{FF2B5EF4-FFF2-40B4-BE49-F238E27FC236}">
                <a16:creationId xmlns:a16="http://schemas.microsoft.com/office/drawing/2014/main" id="{6C831E96-5486-C081-1CC3-EC25B13FDA14}"/>
              </a:ext>
            </a:extLst>
          </p:cNvPr>
          <p:cNvPicPr>
            <a:picLocks noChangeAspect="1"/>
          </p:cNvPicPr>
          <p:nvPr/>
        </p:nvPicPr>
        <p:blipFill>
          <a:blip r:embed="rId4"/>
          <a:stretch>
            <a:fillRect/>
          </a:stretch>
        </p:blipFill>
        <p:spPr>
          <a:xfrm>
            <a:off x="6096000" y="1001920"/>
            <a:ext cx="5962005" cy="3890574"/>
          </a:xfrm>
          <a:prstGeom prst="rect">
            <a:avLst/>
          </a:prstGeom>
        </p:spPr>
      </p:pic>
      <p:sp>
        <p:nvSpPr>
          <p:cNvPr id="16" name="Title 1">
            <a:extLst>
              <a:ext uri="{FF2B5EF4-FFF2-40B4-BE49-F238E27FC236}">
                <a16:creationId xmlns:a16="http://schemas.microsoft.com/office/drawing/2014/main" id="{D89B74D5-6387-0989-B6F1-2ED12C54284D}"/>
              </a:ext>
            </a:extLst>
          </p:cNvPr>
          <p:cNvSpPr>
            <a:spLocks noGrp="1"/>
          </p:cNvSpPr>
          <p:nvPr>
            <p:ph type="title"/>
          </p:nvPr>
        </p:nvSpPr>
        <p:spPr>
          <a:xfrm>
            <a:off x="613261" y="117579"/>
            <a:ext cx="10969139" cy="940443"/>
          </a:xfrm>
        </p:spPr>
        <p:txBody>
          <a:bodyPr>
            <a:normAutofit/>
          </a:bodyPr>
          <a:lstStyle/>
          <a:p>
            <a:r>
              <a:rPr lang="en-US" sz="3600" dirty="0"/>
              <a:t>Trying to Reconstructing the Top Quark Mass</a:t>
            </a:r>
          </a:p>
        </p:txBody>
      </p:sp>
      <p:sp>
        <p:nvSpPr>
          <p:cNvPr id="17" name="TextBox 16">
            <a:extLst>
              <a:ext uri="{FF2B5EF4-FFF2-40B4-BE49-F238E27FC236}">
                <a16:creationId xmlns:a16="http://schemas.microsoft.com/office/drawing/2014/main" id="{EF081051-2EC6-599E-C3B0-75584B71D823}"/>
              </a:ext>
            </a:extLst>
          </p:cNvPr>
          <p:cNvSpPr txBox="1"/>
          <p:nvPr/>
        </p:nvSpPr>
        <p:spPr>
          <a:xfrm>
            <a:off x="1687450" y="4707828"/>
            <a:ext cx="2872902" cy="369332"/>
          </a:xfrm>
          <a:prstGeom prst="rect">
            <a:avLst/>
          </a:prstGeom>
          <a:noFill/>
        </p:spPr>
        <p:txBody>
          <a:bodyPr wrap="none" rtlCol="0">
            <a:spAutoFit/>
          </a:bodyPr>
          <a:lstStyle/>
          <a:p>
            <a:r>
              <a:rPr lang="en-US" dirty="0"/>
              <a:t>Jet Matchings with χ</a:t>
            </a:r>
            <a:r>
              <a:rPr lang="en-US" baseline="30000" dirty="0"/>
              <a:t>2</a:t>
            </a:r>
            <a:r>
              <a:rPr lang="en-US" dirty="0"/>
              <a:t> &lt; 10</a:t>
            </a:r>
          </a:p>
        </p:txBody>
      </p:sp>
      <p:sp>
        <p:nvSpPr>
          <p:cNvPr id="18" name="TextBox 17">
            <a:extLst>
              <a:ext uri="{FF2B5EF4-FFF2-40B4-BE49-F238E27FC236}">
                <a16:creationId xmlns:a16="http://schemas.microsoft.com/office/drawing/2014/main" id="{013936F2-C30C-CC5B-05B4-1A1145D9A741}"/>
              </a:ext>
            </a:extLst>
          </p:cNvPr>
          <p:cNvSpPr txBox="1"/>
          <p:nvPr/>
        </p:nvSpPr>
        <p:spPr>
          <a:xfrm>
            <a:off x="7844848" y="4727818"/>
            <a:ext cx="2659702" cy="369332"/>
          </a:xfrm>
          <a:prstGeom prst="rect">
            <a:avLst/>
          </a:prstGeom>
          <a:noFill/>
        </p:spPr>
        <p:txBody>
          <a:bodyPr wrap="none" rtlCol="0">
            <a:spAutoFit/>
          </a:bodyPr>
          <a:lstStyle/>
          <a:p>
            <a:r>
              <a:rPr lang="en-US" dirty="0"/>
              <a:t>Correct Reconstructions</a:t>
            </a:r>
          </a:p>
        </p:txBody>
      </p:sp>
      <p:sp>
        <p:nvSpPr>
          <p:cNvPr id="19" name="TextBox 18">
            <a:extLst>
              <a:ext uri="{FF2B5EF4-FFF2-40B4-BE49-F238E27FC236}">
                <a16:creationId xmlns:a16="http://schemas.microsoft.com/office/drawing/2014/main" id="{56858124-8408-225C-BD63-1BC9CA60F4AD}"/>
              </a:ext>
            </a:extLst>
          </p:cNvPr>
          <p:cNvSpPr txBox="1"/>
          <p:nvPr/>
        </p:nvSpPr>
        <p:spPr>
          <a:xfrm>
            <a:off x="1140743" y="5314232"/>
            <a:ext cx="4561318" cy="584775"/>
          </a:xfrm>
          <a:prstGeom prst="rect">
            <a:avLst/>
          </a:prstGeom>
          <a:noFill/>
        </p:spPr>
        <p:txBody>
          <a:bodyPr wrap="square" rtlCol="0">
            <a:spAutoFit/>
          </a:bodyPr>
          <a:lstStyle/>
          <a:p>
            <a:r>
              <a:rPr lang="en-US" sz="1600" dirty="0">
                <a:solidFill>
                  <a:srgbClr val="FF0000"/>
                </a:solidFill>
              </a:rPr>
              <a:t>Algorithm produces many false reconstructions and misses tops with outlying masses</a:t>
            </a:r>
          </a:p>
        </p:txBody>
      </p:sp>
    </p:spTree>
    <p:extLst>
      <p:ext uri="{BB962C8B-B14F-4D97-AF65-F5344CB8AC3E}">
        <p14:creationId xmlns:p14="http://schemas.microsoft.com/office/powerpoint/2010/main" val="26327919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29781-FAD9-7826-FC9B-79EF8BC34353}"/>
              </a:ext>
            </a:extLst>
          </p:cNvPr>
          <p:cNvSpPr>
            <a:spLocks noGrp="1"/>
          </p:cNvSpPr>
          <p:nvPr>
            <p:ph type="title"/>
          </p:nvPr>
        </p:nvSpPr>
        <p:spPr/>
        <p:txBody>
          <a:bodyPr>
            <a:normAutofit fontScale="90000"/>
          </a:bodyPr>
          <a:lstStyle/>
          <a:p>
            <a:r>
              <a:rPr lang="en-US" sz="4000" dirty="0"/>
              <a:t>Reconstructed Masses of all Tested Jet Combinations</a:t>
            </a:r>
          </a:p>
        </p:txBody>
      </p:sp>
      <p:sp>
        <p:nvSpPr>
          <p:cNvPr id="4" name="Slide Number Placeholder 3">
            <a:extLst>
              <a:ext uri="{FF2B5EF4-FFF2-40B4-BE49-F238E27FC236}">
                <a16:creationId xmlns:a16="http://schemas.microsoft.com/office/drawing/2014/main" id="{B17186D1-902D-6AE4-B45C-06AF26A5605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44</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A38D14B6-4CBD-428E-365B-A38CE0263DB1}"/>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7" name="Picture 6">
            <a:extLst>
              <a:ext uri="{FF2B5EF4-FFF2-40B4-BE49-F238E27FC236}">
                <a16:creationId xmlns:a16="http://schemas.microsoft.com/office/drawing/2014/main" id="{0B0FF799-96EE-835B-98EC-53012857F430}"/>
              </a:ext>
            </a:extLst>
          </p:cNvPr>
          <p:cNvPicPr>
            <a:picLocks noChangeAspect="1"/>
          </p:cNvPicPr>
          <p:nvPr/>
        </p:nvPicPr>
        <p:blipFill>
          <a:blip r:embed="rId3"/>
          <a:stretch>
            <a:fillRect/>
          </a:stretch>
        </p:blipFill>
        <p:spPr>
          <a:xfrm>
            <a:off x="793631" y="1308354"/>
            <a:ext cx="7047666" cy="4599034"/>
          </a:xfrm>
          <a:prstGeom prst="rect">
            <a:avLst/>
          </a:prstGeom>
        </p:spPr>
      </p:pic>
      <p:sp>
        <p:nvSpPr>
          <p:cNvPr id="3" name="TextBox 2">
            <a:extLst>
              <a:ext uri="{FF2B5EF4-FFF2-40B4-BE49-F238E27FC236}">
                <a16:creationId xmlns:a16="http://schemas.microsoft.com/office/drawing/2014/main" id="{0278A29F-A87B-532F-FE3D-BFAE0DC84369}"/>
              </a:ext>
            </a:extLst>
          </p:cNvPr>
          <p:cNvSpPr txBox="1"/>
          <p:nvPr/>
        </p:nvSpPr>
        <p:spPr>
          <a:xfrm>
            <a:off x="7636741" y="2515830"/>
            <a:ext cx="4054142" cy="2585323"/>
          </a:xfrm>
          <a:prstGeom prst="rect">
            <a:avLst/>
          </a:prstGeom>
          <a:noFill/>
        </p:spPr>
        <p:txBody>
          <a:bodyPr wrap="square" rtlCol="0">
            <a:spAutoFit/>
          </a:bodyPr>
          <a:lstStyle/>
          <a:p>
            <a:pPr marL="285750" indent="-285750">
              <a:buFont typeface="Arial" panose="020B0604020202020204" pitchFamily="34" charset="0"/>
              <a:buChar char="•"/>
            </a:pPr>
            <a:r>
              <a:rPr lang="en-US" dirty="0"/>
              <a:t>Mass distribution of all matchings of 1 b-jet and 2 other jets</a:t>
            </a:r>
          </a:p>
          <a:p>
            <a:pPr marL="742950" lvl="1" indent="-285750">
              <a:buFont typeface="Arial" panose="020B0604020202020204" pitchFamily="34" charset="0"/>
              <a:buChar char="•"/>
            </a:pPr>
            <a:r>
              <a:rPr lang="en-US" dirty="0"/>
              <a:t>(Before chi-squared selection)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Happens to peak around 250 GeV, within the top quark mass range</a:t>
            </a:r>
          </a:p>
          <a:p>
            <a:pPr marL="285750" indent="-285750">
              <a:buFont typeface="Arial" panose="020B0604020202020204" pitchFamily="34" charset="0"/>
              <a:buChar char="•"/>
            </a:pPr>
            <a:endParaRPr lang="en-US" dirty="0"/>
          </a:p>
          <a:p>
            <a:r>
              <a:rPr lang="en-US" dirty="0"/>
              <a:t>→ We can expect some incorrect   matchings to pass the algorithm</a:t>
            </a:r>
          </a:p>
        </p:txBody>
      </p:sp>
    </p:spTree>
    <p:extLst>
      <p:ext uri="{BB962C8B-B14F-4D97-AF65-F5344CB8AC3E}">
        <p14:creationId xmlns:p14="http://schemas.microsoft.com/office/powerpoint/2010/main" val="25247406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68EDE-610A-1109-11AB-3326AC5B4F37}"/>
              </a:ext>
            </a:extLst>
          </p:cNvPr>
          <p:cNvSpPr>
            <a:spLocks noGrp="1"/>
          </p:cNvSpPr>
          <p:nvPr>
            <p:ph type="title"/>
          </p:nvPr>
        </p:nvSpPr>
        <p:spPr/>
        <p:txBody>
          <a:bodyPr>
            <a:normAutofit/>
          </a:bodyPr>
          <a:lstStyle/>
          <a:p>
            <a:r>
              <a:rPr lang="en-US" sz="4000" dirty="0"/>
              <a:t>Combinatorial explosion</a:t>
            </a:r>
          </a:p>
        </p:txBody>
      </p:sp>
      <p:sp>
        <p:nvSpPr>
          <p:cNvPr id="4" name="Slide Number Placeholder 3">
            <a:extLst>
              <a:ext uri="{FF2B5EF4-FFF2-40B4-BE49-F238E27FC236}">
                <a16:creationId xmlns:a16="http://schemas.microsoft.com/office/drawing/2014/main" id="{2D9890B6-23C9-0673-2D47-EF873BDBF1F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45</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61CC5CCC-EDAA-0B3B-DB2F-B26E3E7F569E}"/>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7" name="Picture 6">
            <a:extLst>
              <a:ext uri="{FF2B5EF4-FFF2-40B4-BE49-F238E27FC236}">
                <a16:creationId xmlns:a16="http://schemas.microsoft.com/office/drawing/2014/main" id="{0EF77C47-7692-2A7A-C0BA-AA0C28ADDAE7}"/>
              </a:ext>
            </a:extLst>
          </p:cNvPr>
          <p:cNvPicPr>
            <a:picLocks noChangeAspect="1"/>
          </p:cNvPicPr>
          <p:nvPr/>
        </p:nvPicPr>
        <p:blipFill>
          <a:blip r:embed="rId3"/>
          <a:stretch>
            <a:fillRect/>
          </a:stretch>
        </p:blipFill>
        <p:spPr>
          <a:xfrm>
            <a:off x="4187674" y="1173936"/>
            <a:ext cx="7391065" cy="4823123"/>
          </a:xfrm>
          <a:prstGeom prst="rect">
            <a:avLst/>
          </a:prstGeom>
        </p:spPr>
      </p:pic>
      <p:sp>
        <p:nvSpPr>
          <p:cNvPr id="8" name="TextBox 7">
            <a:extLst>
              <a:ext uri="{FF2B5EF4-FFF2-40B4-BE49-F238E27FC236}">
                <a16:creationId xmlns:a16="http://schemas.microsoft.com/office/drawing/2014/main" id="{4F600F83-0418-D20E-6E9D-A7558FD57AB1}"/>
              </a:ext>
            </a:extLst>
          </p:cNvPr>
          <p:cNvSpPr txBox="1"/>
          <p:nvPr/>
        </p:nvSpPr>
        <p:spPr>
          <a:xfrm>
            <a:off x="493986" y="1966728"/>
            <a:ext cx="3326552" cy="646331"/>
          </a:xfrm>
          <a:prstGeom prst="rect">
            <a:avLst/>
          </a:prstGeom>
          <a:noFill/>
        </p:spPr>
        <p:txBody>
          <a:bodyPr wrap="none" rtlCol="0">
            <a:spAutoFit/>
          </a:bodyPr>
          <a:lstStyle/>
          <a:p>
            <a:r>
              <a:rPr lang="en-US" dirty="0">
                <a:solidFill>
                  <a:srgbClr val="FF0000"/>
                </a:solidFill>
              </a:rPr>
              <a:t>47,757 events</a:t>
            </a:r>
          </a:p>
          <a:p>
            <a:r>
              <a:rPr lang="en-US" b="1" dirty="0">
                <a:solidFill>
                  <a:srgbClr val="FF0000"/>
                </a:solidFill>
              </a:rPr>
              <a:t>2,006,616 total combinations</a:t>
            </a:r>
          </a:p>
        </p:txBody>
      </p:sp>
      <p:sp>
        <p:nvSpPr>
          <p:cNvPr id="6" name="TextBox 5">
            <a:extLst>
              <a:ext uri="{FF2B5EF4-FFF2-40B4-BE49-F238E27FC236}">
                <a16:creationId xmlns:a16="http://schemas.microsoft.com/office/drawing/2014/main" id="{CC7C1A17-8D3C-ABBF-A444-669AA60EE530}"/>
              </a:ext>
            </a:extLst>
          </p:cNvPr>
          <p:cNvSpPr txBox="1"/>
          <p:nvPr/>
        </p:nvSpPr>
        <p:spPr>
          <a:xfrm>
            <a:off x="493986" y="2613059"/>
            <a:ext cx="3568989" cy="646331"/>
          </a:xfrm>
          <a:prstGeom prst="rect">
            <a:avLst/>
          </a:prstGeom>
          <a:noFill/>
        </p:spPr>
        <p:txBody>
          <a:bodyPr wrap="square" rtlCol="0">
            <a:spAutoFit/>
          </a:bodyPr>
          <a:lstStyle/>
          <a:p>
            <a:r>
              <a:rPr lang="en-US" dirty="0"/>
              <a:t>On average 46 combinations checked per event</a:t>
            </a:r>
          </a:p>
        </p:txBody>
      </p:sp>
      <p:sp>
        <p:nvSpPr>
          <p:cNvPr id="3" name="TextBox 2">
            <a:extLst>
              <a:ext uri="{FF2B5EF4-FFF2-40B4-BE49-F238E27FC236}">
                <a16:creationId xmlns:a16="http://schemas.microsoft.com/office/drawing/2014/main" id="{4AB346C7-0DDE-ED27-C29A-F75BCF5B858C}"/>
              </a:ext>
            </a:extLst>
          </p:cNvPr>
          <p:cNvSpPr txBox="1"/>
          <p:nvPr/>
        </p:nvSpPr>
        <p:spPr>
          <a:xfrm>
            <a:off x="493986" y="3867516"/>
            <a:ext cx="3922738" cy="646331"/>
          </a:xfrm>
          <a:prstGeom prst="rect">
            <a:avLst/>
          </a:prstGeom>
          <a:noFill/>
        </p:spPr>
        <p:txBody>
          <a:bodyPr wrap="square" rtlCol="0">
            <a:spAutoFit/>
          </a:bodyPr>
          <a:lstStyle/>
          <a:p>
            <a:r>
              <a:rPr lang="en-US" dirty="0"/>
              <a:t>Reducing computation time is a priority for this algorithm to be useful</a:t>
            </a:r>
          </a:p>
        </p:txBody>
      </p:sp>
    </p:spTree>
    <p:extLst>
      <p:ext uri="{BB962C8B-B14F-4D97-AF65-F5344CB8AC3E}">
        <p14:creationId xmlns:p14="http://schemas.microsoft.com/office/powerpoint/2010/main" val="2424937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29781-FAD9-7826-FC9B-79EF8BC34353}"/>
              </a:ext>
            </a:extLst>
          </p:cNvPr>
          <p:cNvSpPr>
            <a:spLocks noGrp="1"/>
          </p:cNvSpPr>
          <p:nvPr>
            <p:ph type="title"/>
          </p:nvPr>
        </p:nvSpPr>
        <p:spPr/>
        <p:txBody>
          <a:bodyPr>
            <a:normAutofit/>
          </a:bodyPr>
          <a:lstStyle/>
          <a:p>
            <a:r>
              <a:rPr lang="en-US" sz="4000" dirty="0"/>
              <a:t>Why?</a:t>
            </a:r>
          </a:p>
        </p:txBody>
      </p:sp>
      <p:sp>
        <p:nvSpPr>
          <p:cNvPr id="4" name="Slide Number Placeholder 3">
            <a:extLst>
              <a:ext uri="{FF2B5EF4-FFF2-40B4-BE49-F238E27FC236}">
                <a16:creationId xmlns:a16="http://schemas.microsoft.com/office/drawing/2014/main" id="{B17186D1-902D-6AE4-B45C-06AF26A5605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5</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A38D14B6-4CBD-428E-365B-A38CE0263DB1}"/>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7" name="Picture 6">
            <a:extLst>
              <a:ext uri="{FF2B5EF4-FFF2-40B4-BE49-F238E27FC236}">
                <a16:creationId xmlns:a16="http://schemas.microsoft.com/office/drawing/2014/main" id="{0B0FF799-96EE-835B-98EC-53012857F430}"/>
              </a:ext>
            </a:extLst>
          </p:cNvPr>
          <p:cNvPicPr>
            <a:picLocks noChangeAspect="1"/>
          </p:cNvPicPr>
          <p:nvPr/>
        </p:nvPicPr>
        <p:blipFill>
          <a:blip r:embed="rId3"/>
          <a:stretch>
            <a:fillRect/>
          </a:stretch>
        </p:blipFill>
        <p:spPr>
          <a:xfrm>
            <a:off x="793631" y="1308354"/>
            <a:ext cx="7047666" cy="4599034"/>
          </a:xfrm>
          <a:prstGeom prst="rect">
            <a:avLst/>
          </a:prstGeom>
        </p:spPr>
      </p:pic>
      <p:sp>
        <p:nvSpPr>
          <p:cNvPr id="3" name="TextBox 2">
            <a:extLst>
              <a:ext uri="{FF2B5EF4-FFF2-40B4-BE49-F238E27FC236}">
                <a16:creationId xmlns:a16="http://schemas.microsoft.com/office/drawing/2014/main" id="{0278A29F-A87B-532F-FE3D-BFAE0DC84369}"/>
              </a:ext>
            </a:extLst>
          </p:cNvPr>
          <p:cNvSpPr txBox="1"/>
          <p:nvPr/>
        </p:nvSpPr>
        <p:spPr>
          <a:xfrm>
            <a:off x="7636741" y="2515830"/>
            <a:ext cx="4054142" cy="2585323"/>
          </a:xfrm>
          <a:prstGeom prst="rect">
            <a:avLst/>
          </a:prstGeom>
          <a:noFill/>
        </p:spPr>
        <p:txBody>
          <a:bodyPr wrap="square" rtlCol="0">
            <a:spAutoFit/>
          </a:bodyPr>
          <a:lstStyle/>
          <a:p>
            <a:pPr marL="285750" indent="-285750">
              <a:buFont typeface="Arial" panose="020B0604020202020204" pitchFamily="34" charset="0"/>
              <a:buChar char="•"/>
            </a:pPr>
            <a:r>
              <a:rPr lang="en-US" dirty="0"/>
              <a:t>Mass distribution of all matchings of 1 b-jet and 2 other jets</a:t>
            </a:r>
          </a:p>
          <a:p>
            <a:pPr marL="742950" lvl="1" indent="-285750">
              <a:buFont typeface="Arial" panose="020B0604020202020204" pitchFamily="34" charset="0"/>
              <a:buChar char="•"/>
            </a:pPr>
            <a:r>
              <a:rPr lang="en-US" dirty="0"/>
              <a:t>(Before chi-squared selection)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Happens to peak around 250 GeV, within the top quark mass range</a:t>
            </a:r>
          </a:p>
          <a:p>
            <a:pPr marL="285750" indent="-285750">
              <a:buFont typeface="Arial" panose="020B0604020202020204" pitchFamily="34" charset="0"/>
              <a:buChar char="•"/>
            </a:pPr>
            <a:endParaRPr lang="en-US" dirty="0"/>
          </a:p>
          <a:p>
            <a:r>
              <a:rPr lang="en-US" dirty="0"/>
              <a:t>→ We can expect some incorrect   matchings to pass the algorithm</a:t>
            </a:r>
          </a:p>
        </p:txBody>
      </p:sp>
    </p:spTree>
    <p:extLst>
      <p:ext uri="{BB962C8B-B14F-4D97-AF65-F5344CB8AC3E}">
        <p14:creationId xmlns:p14="http://schemas.microsoft.com/office/powerpoint/2010/main" val="1425032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E9BD8-BD35-444A-EA95-6BBFD3D295FA}"/>
              </a:ext>
            </a:extLst>
          </p:cNvPr>
          <p:cNvSpPr>
            <a:spLocks noGrp="1"/>
          </p:cNvSpPr>
          <p:nvPr>
            <p:ph type="title"/>
          </p:nvPr>
        </p:nvSpPr>
        <p:spPr/>
        <p:txBody>
          <a:bodyPr/>
          <a:lstStyle/>
          <a:p>
            <a:r>
              <a:rPr lang="en-US" dirty="0"/>
              <a:t>Truth Matching</a:t>
            </a:r>
          </a:p>
        </p:txBody>
      </p:sp>
      <p:sp>
        <p:nvSpPr>
          <p:cNvPr id="3" name="Content Placeholder 2">
            <a:extLst>
              <a:ext uri="{FF2B5EF4-FFF2-40B4-BE49-F238E27FC236}">
                <a16:creationId xmlns:a16="http://schemas.microsoft.com/office/drawing/2014/main" id="{758AB843-7B7B-45C8-9CB3-3DD3B7E3B2C6}"/>
              </a:ext>
            </a:extLst>
          </p:cNvPr>
          <p:cNvSpPr>
            <a:spLocks noGrp="1"/>
          </p:cNvSpPr>
          <p:nvPr>
            <p:ph idx="1"/>
          </p:nvPr>
        </p:nvSpPr>
        <p:spPr/>
        <p:txBody>
          <a:bodyPr/>
          <a:lstStyle/>
          <a:p>
            <a:r>
              <a:rPr lang="en-US" dirty="0"/>
              <a:t>Since data comes from Monte Carlo, it contains information about the original particles and their decays </a:t>
            </a:r>
          </a:p>
          <a:p>
            <a:r>
              <a:rPr lang="en-US" dirty="0"/>
              <a:t>This particular dataset was made with a matching efficiency of ~ 10%</a:t>
            </a:r>
          </a:p>
          <a:p>
            <a:pPr lvl="1"/>
            <a:r>
              <a:rPr lang="en-US" dirty="0"/>
              <a:t>Most jets are not matched, so it is difficult to truly determine accuracy of algorithm</a:t>
            </a:r>
          </a:p>
        </p:txBody>
      </p:sp>
      <p:sp>
        <p:nvSpPr>
          <p:cNvPr id="4" name="Slide Number Placeholder 3">
            <a:extLst>
              <a:ext uri="{FF2B5EF4-FFF2-40B4-BE49-F238E27FC236}">
                <a16:creationId xmlns:a16="http://schemas.microsoft.com/office/drawing/2014/main" id="{21638B3B-72AD-1A35-6B17-F35E3E0C4B8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EBD269A3-2F3E-A876-41F2-29D7FC277E25}"/>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1480243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FEA51-003F-EB37-9152-AEF61A4AACD0}"/>
              </a:ext>
            </a:extLst>
          </p:cNvPr>
          <p:cNvSpPr>
            <a:spLocks noGrp="1"/>
          </p:cNvSpPr>
          <p:nvPr>
            <p:ph type="title"/>
          </p:nvPr>
        </p:nvSpPr>
        <p:spPr/>
        <p:txBody>
          <a:bodyPr>
            <a:normAutofit/>
          </a:bodyPr>
          <a:lstStyle/>
          <a:p>
            <a:r>
              <a:rPr lang="en-US" sz="4000" dirty="0"/>
              <a:t>Effectiveness of Chi-Squared Algorithm</a:t>
            </a:r>
          </a:p>
        </p:txBody>
      </p:sp>
      <p:sp>
        <p:nvSpPr>
          <p:cNvPr id="4" name="Slide Number Placeholder 3">
            <a:extLst>
              <a:ext uri="{FF2B5EF4-FFF2-40B4-BE49-F238E27FC236}">
                <a16:creationId xmlns:a16="http://schemas.microsoft.com/office/drawing/2014/main" id="{FD196091-1E10-9CE2-483C-BB53C2502AFC}"/>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7</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F23FE881-A7E7-825F-68F7-5D8E1C2D7ED3}"/>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7" name="Picture 6">
            <a:extLst>
              <a:ext uri="{FF2B5EF4-FFF2-40B4-BE49-F238E27FC236}">
                <a16:creationId xmlns:a16="http://schemas.microsoft.com/office/drawing/2014/main" id="{FD31EBED-C0CF-E564-C29C-FC807F4E41F0}"/>
              </a:ext>
            </a:extLst>
          </p:cNvPr>
          <p:cNvPicPr>
            <a:picLocks noChangeAspect="1"/>
          </p:cNvPicPr>
          <p:nvPr/>
        </p:nvPicPr>
        <p:blipFill>
          <a:blip r:embed="rId3"/>
          <a:stretch>
            <a:fillRect/>
          </a:stretch>
        </p:blipFill>
        <p:spPr>
          <a:xfrm>
            <a:off x="194198" y="1112064"/>
            <a:ext cx="6096000" cy="4572000"/>
          </a:xfrm>
          <a:prstGeom prst="rect">
            <a:avLst/>
          </a:prstGeom>
        </p:spPr>
      </p:pic>
      <p:pic>
        <p:nvPicPr>
          <p:cNvPr id="11" name="Picture 10">
            <a:extLst>
              <a:ext uri="{FF2B5EF4-FFF2-40B4-BE49-F238E27FC236}">
                <a16:creationId xmlns:a16="http://schemas.microsoft.com/office/drawing/2014/main" id="{54A3D7F3-261B-BE3A-5977-DA884ADB4A1A}"/>
              </a:ext>
            </a:extLst>
          </p:cNvPr>
          <p:cNvPicPr>
            <a:picLocks noChangeAspect="1"/>
          </p:cNvPicPr>
          <p:nvPr/>
        </p:nvPicPr>
        <p:blipFill>
          <a:blip r:embed="rId4"/>
          <a:stretch>
            <a:fillRect/>
          </a:stretch>
        </p:blipFill>
        <p:spPr>
          <a:xfrm>
            <a:off x="5751493" y="1112064"/>
            <a:ext cx="6178496" cy="4633872"/>
          </a:xfrm>
          <a:prstGeom prst="rect">
            <a:avLst/>
          </a:prstGeom>
        </p:spPr>
      </p:pic>
      <p:sp>
        <p:nvSpPr>
          <p:cNvPr id="12" name="TextBox 11">
            <a:extLst>
              <a:ext uri="{FF2B5EF4-FFF2-40B4-BE49-F238E27FC236}">
                <a16:creationId xmlns:a16="http://schemas.microsoft.com/office/drawing/2014/main" id="{5E9F2E9E-6E30-C59F-10E9-6CD336D3C62B}"/>
              </a:ext>
            </a:extLst>
          </p:cNvPr>
          <p:cNvSpPr txBox="1"/>
          <p:nvPr/>
        </p:nvSpPr>
        <p:spPr>
          <a:xfrm>
            <a:off x="679636" y="5684064"/>
            <a:ext cx="5182829" cy="338554"/>
          </a:xfrm>
          <a:prstGeom prst="rect">
            <a:avLst/>
          </a:prstGeom>
          <a:noFill/>
        </p:spPr>
        <p:txBody>
          <a:bodyPr wrap="none" rtlCol="0">
            <a:spAutoFit/>
          </a:bodyPr>
          <a:lstStyle/>
          <a:p>
            <a:r>
              <a:rPr lang="en-US" sz="1600" dirty="0">
                <a:solidFill>
                  <a:srgbClr val="FF0000"/>
                </a:solidFill>
              </a:rPr>
              <a:t>Fraction of algorithm </a:t>
            </a:r>
            <a:r>
              <a:rPr lang="en-US" sz="1600" dirty="0" err="1">
                <a:solidFill>
                  <a:srgbClr val="FF0000"/>
                </a:solidFill>
              </a:rPr>
              <a:t>recos</a:t>
            </a:r>
            <a:r>
              <a:rPr lang="en-US" sz="1600" dirty="0">
                <a:solidFill>
                  <a:srgbClr val="FF0000"/>
                </a:solidFill>
              </a:rPr>
              <a:t> which can be truth matched</a:t>
            </a:r>
          </a:p>
        </p:txBody>
      </p:sp>
      <p:sp>
        <p:nvSpPr>
          <p:cNvPr id="3" name="TextBox 2">
            <a:extLst>
              <a:ext uri="{FF2B5EF4-FFF2-40B4-BE49-F238E27FC236}">
                <a16:creationId xmlns:a16="http://schemas.microsoft.com/office/drawing/2014/main" id="{401859B4-5300-42AD-94E5-16F9E2B94DEC}"/>
              </a:ext>
            </a:extLst>
          </p:cNvPr>
          <p:cNvSpPr txBox="1"/>
          <p:nvPr/>
        </p:nvSpPr>
        <p:spPr>
          <a:xfrm>
            <a:off x="6329536" y="5710925"/>
            <a:ext cx="5368777" cy="338554"/>
          </a:xfrm>
          <a:prstGeom prst="rect">
            <a:avLst/>
          </a:prstGeom>
          <a:noFill/>
        </p:spPr>
        <p:txBody>
          <a:bodyPr wrap="none" rtlCol="0">
            <a:spAutoFit/>
          </a:bodyPr>
          <a:lstStyle/>
          <a:p>
            <a:r>
              <a:rPr lang="en-US" sz="1600" dirty="0">
                <a:solidFill>
                  <a:srgbClr val="FF0000"/>
                </a:solidFill>
              </a:rPr>
              <a:t>Fraction of truth matched decays correctly reconstructed </a:t>
            </a:r>
          </a:p>
        </p:txBody>
      </p:sp>
    </p:spTree>
    <p:extLst>
      <p:ext uri="{BB962C8B-B14F-4D97-AF65-F5344CB8AC3E}">
        <p14:creationId xmlns:p14="http://schemas.microsoft.com/office/powerpoint/2010/main" val="2715501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BF503-3A70-EFF8-E8BF-2DEDFE1D3D49}"/>
              </a:ext>
            </a:extLst>
          </p:cNvPr>
          <p:cNvSpPr>
            <a:spLocks noGrp="1"/>
          </p:cNvSpPr>
          <p:nvPr>
            <p:ph type="title"/>
          </p:nvPr>
        </p:nvSpPr>
        <p:spPr/>
        <p:txBody>
          <a:bodyPr>
            <a:normAutofit/>
          </a:bodyPr>
          <a:lstStyle/>
          <a:p>
            <a:r>
              <a:rPr lang="en-US" dirty="0"/>
              <a:t>Improving the Chi-Squared Method</a:t>
            </a:r>
          </a:p>
        </p:txBody>
      </p:sp>
      <p:sp>
        <p:nvSpPr>
          <p:cNvPr id="3" name="Content Placeholder 2">
            <a:extLst>
              <a:ext uri="{FF2B5EF4-FFF2-40B4-BE49-F238E27FC236}">
                <a16:creationId xmlns:a16="http://schemas.microsoft.com/office/drawing/2014/main" id="{2494412D-8BEB-FD0A-92C8-FCE532B84607}"/>
              </a:ext>
            </a:extLst>
          </p:cNvPr>
          <p:cNvSpPr>
            <a:spLocks noGrp="1"/>
          </p:cNvSpPr>
          <p:nvPr>
            <p:ph idx="1"/>
          </p:nvPr>
        </p:nvSpPr>
        <p:spPr/>
        <p:txBody>
          <a:bodyPr/>
          <a:lstStyle/>
          <a:p>
            <a:r>
              <a:rPr lang="en-US" dirty="0"/>
              <a:t>Can the angle (</a:t>
            </a:r>
            <a:r>
              <a:rPr lang="el-GR" dirty="0"/>
              <a:t>Δ</a:t>
            </a:r>
            <a:r>
              <a:rPr lang="en-US" dirty="0"/>
              <a:t>R) between decay products enhance the chi-squared method?</a:t>
            </a:r>
          </a:p>
          <a:p>
            <a:pPr lvl="1"/>
            <a:r>
              <a:rPr lang="en-US" dirty="0"/>
              <a:t>Add terms for </a:t>
            </a:r>
            <a:r>
              <a:rPr lang="el-GR" dirty="0"/>
              <a:t>Δ</a:t>
            </a:r>
            <a:r>
              <a:rPr lang="en-US" dirty="0"/>
              <a:t>R between two W-boson jets, and between reconstructed W-boson and b-jet</a:t>
            </a:r>
          </a:p>
          <a:p>
            <a:pPr lvl="1"/>
            <a:endParaRPr lang="en-US" dirty="0"/>
          </a:p>
        </p:txBody>
      </p:sp>
      <p:sp>
        <p:nvSpPr>
          <p:cNvPr id="4" name="Slide Number Placeholder 3">
            <a:extLst>
              <a:ext uri="{FF2B5EF4-FFF2-40B4-BE49-F238E27FC236}">
                <a16:creationId xmlns:a16="http://schemas.microsoft.com/office/drawing/2014/main" id="{FCCC7E9F-4531-5214-05B6-9D3E54E07AB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8</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89F5E89E-8B5A-241E-EB25-66D77663E541}"/>
              </a:ext>
            </a:extLst>
          </p:cNvPr>
          <p:cNvSpPr>
            <a:spLocks noGrp="1"/>
          </p:cNvSpPr>
          <p:nvPr>
            <p:ph type="ftr" sz="quarter" idx="3"/>
          </p:nvPr>
        </p:nvSpPr>
        <p:spPr/>
        <p:txBody>
          <a:bodyPr/>
          <a:lstStyle/>
          <a:p>
            <a:r>
              <a:rPr lang="en-GB" dirty="0">
                <a:solidFill>
                  <a:srgbClr val="0055A0">
                    <a:tint val="75000"/>
                  </a:srgbClr>
                </a:solidFill>
              </a:rPr>
              <a:t>D. Reiter</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DB79FDA-8F8A-4C06-DDEB-9897324A359E}"/>
                  </a:ext>
                </a:extLst>
              </p:cNvPr>
              <p:cNvSpPr txBox="1"/>
              <p:nvPr/>
            </p:nvSpPr>
            <p:spPr>
              <a:xfrm>
                <a:off x="609600" y="3659317"/>
                <a:ext cx="10916899" cy="1020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chemeClr val="bg2">
                                  <a:lumMod val="10000"/>
                                </a:schemeClr>
                              </a:solidFill>
                              <a:latin typeface="Cambria Math" panose="02040503050406030204" pitchFamily="18" charset="0"/>
                            </a:rPr>
                          </m:ctrlPr>
                        </m:sSupPr>
                        <m:e>
                          <m:r>
                            <m:rPr>
                              <m:sty m:val="p"/>
                            </m:rPr>
                            <a:rPr lang="el-GR" sz="2400" i="1" smtClean="0">
                              <a:solidFill>
                                <a:schemeClr val="bg2">
                                  <a:lumMod val="10000"/>
                                </a:schemeClr>
                              </a:solidFill>
                              <a:latin typeface="Cambria Math" panose="02040503050406030204" pitchFamily="18" charset="0"/>
                            </a:rPr>
                            <m:t>χ</m:t>
                          </m:r>
                        </m:e>
                        <m:sup>
                          <m:r>
                            <a:rPr lang="en-US" sz="2400" b="0" i="1" smtClean="0">
                              <a:solidFill>
                                <a:schemeClr val="bg2">
                                  <a:lumMod val="10000"/>
                                </a:schemeClr>
                              </a:solidFill>
                              <a:latin typeface="Cambria Math" panose="02040503050406030204" pitchFamily="18" charset="0"/>
                            </a:rPr>
                            <m:t>2</m:t>
                          </m:r>
                        </m:sup>
                      </m:sSup>
                      <m:r>
                        <a:rPr lang="en-US" sz="2400" b="0" i="1" smtClean="0">
                          <a:solidFill>
                            <a:schemeClr val="bg2">
                              <a:lumMod val="10000"/>
                            </a:schemeClr>
                          </a:solidFill>
                          <a:latin typeface="Cambria Math" panose="02040503050406030204" pitchFamily="18" charset="0"/>
                        </a:rPr>
                        <m:t>=</m:t>
                      </m:r>
                      <m:f>
                        <m:fPr>
                          <m:ctrlPr>
                            <a:rPr lang="en-US" sz="2400" b="0" i="1" smtClean="0">
                              <a:solidFill>
                                <a:schemeClr val="bg2">
                                  <a:lumMod val="10000"/>
                                </a:schemeClr>
                              </a:solidFill>
                              <a:latin typeface="Cambria Math" panose="02040503050406030204" pitchFamily="18" charset="0"/>
                            </a:rPr>
                          </m:ctrlPr>
                        </m:fPr>
                        <m:num>
                          <m:sSup>
                            <m:sSupPr>
                              <m:ctrlPr>
                                <a:rPr lang="en-US" sz="2400" b="0" i="1" smtClean="0">
                                  <a:solidFill>
                                    <a:schemeClr val="bg2">
                                      <a:lumMod val="10000"/>
                                    </a:schemeClr>
                                  </a:solidFill>
                                  <a:latin typeface="Cambria Math" panose="02040503050406030204" pitchFamily="18" charset="0"/>
                                </a:rPr>
                              </m:ctrlPr>
                            </m:sSupPr>
                            <m:e>
                              <m:d>
                                <m:dPr>
                                  <m:ctrlPr>
                                    <a:rPr lang="en-US" sz="2400" b="0" i="1" smtClean="0">
                                      <a:solidFill>
                                        <a:schemeClr val="bg2">
                                          <a:lumMod val="10000"/>
                                        </a:schemeClr>
                                      </a:solidFill>
                                      <a:latin typeface="Cambria Math" panose="02040503050406030204" pitchFamily="18" charset="0"/>
                                    </a:rPr>
                                  </m:ctrlPr>
                                </m:dPr>
                                <m:e>
                                  <m:sSub>
                                    <m:sSubPr>
                                      <m:ctrlPr>
                                        <a:rPr lang="en-US" sz="2400" b="0" i="1" smtClean="0">
                                          <a:solidFill>
                                            <a:schemeClr val="bg2">
                                              <a:lumMod val="10000"/>
                                            </a:schemeClr>
                                          </a:solidFill>
                                          <a:latin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𝑏𝑞𝑞</m:t>
                                      </m:r>
                                    </m:sub>
                                  </m:sSub>
                                  <m:r>
                                    <a:rPr lang="en-US" sz="2400" b="0" i="1" smtClean="0">
                                      <a:solidFill>
                                        <a:schemeClr val="bg2">
                                          <a:lumMod val="10000"/>
                                        </a:schemeClr>
                                      </a:solidFill>
                                      <a:latin typeface="Cambria Math" panose="02040503050406030204" pitchFamily="18" charset="0"/>
                                    </a:rPr>
                                    <m:t>−</m:t>
                                  </m:r>
                                  <m:sSub>
                                    <m:sSubPr>
                                      <m:ctrlPr>
                                        <a:rPr lang="en-US" sz="2400" b="0" i="1" smtClean="0">
                                          <a:solidFill>
                                            <a:schemeClr val="bg2">
                                              <a:lumMod val="10000"/>
                                            </a:schemeClr>
                                          </a:solidFill>
                                          <a:latin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𝑡</m:t>
                                      </m:r>
                                    </m:sub>
                                  </m:sSub>
                                </m:e>
                              </m:d>
                            </m:e>
                            <m:sup>
                              <m:r>
                                <a:rPr lang="en-US" sz="2400" b="0" i="1" smtClean="0">
                                  <a:solidFill>
                                    <a:schemeClr val="bg2">
                                      <a:lumMod val="10000"/>
                                    </a:schemeClr>
                                  </a:solidFill>
                                  <a:latin typeface="Cambria Math" panose="02040503050406030204" pitchFamily="18" charset="0"/>
                                </a:rPr>
                                <m:t>2</m:t>
                              </m:r>
                            </m:sup>
                          </m:sSup>
                        </m:num>
                        <m:den>
                          <m:sSubSup>
                            <m:sSubSupPr>
                              <m:ctrlPr>
                                <a:rPr lang="en-US" sz="2400" b="0" i="1" smtClean="0">
                                  <a:solidFill>
                                    <a:schemeClr val="bg2">
                                      <a:lumMod val="10000"/>
                                    </a:schemeClr>
                                  </a:solidFill>
                                  <a:latin typeface="Cambria Math" panose="02040503050406030204" pitchFamily="18" charset="0"/>
                                  <a:ea typeface="Cambria Math" panose="02040503050406030204" pitchFamily="18" charset="0"/>
                                </a:rPr>
                              </m:ctrlPr>
                            </m:sSubSupPr>
                            <m:e>
                              <m:r>
                                <a:rPr lang="en-US" sz="2400" b="0" i="1" smtClean="0">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US" sz="2400" b="0" i="1" smtClean="0">
                                      <a:solidFill>
                                        <a:schemeClr val="bg2">
                                          <a:lumMod val="10000"/>
                                        </a:schemeClr>
                                      </a:solidFill>
                                      <a:latin typeface="Cambria Math" panose="02040503050406030204" pitchFamily="18" charset="0"/>
                                      <a:ea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ea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ea typeface="Cambria Math" panose="02040503050406030204" pitchFamily="18" charset="0"/>
                                    </a:rPr>
                                    <m:t>𝑡</m:t>
                                  </m:r>
                                </m:sub>
                              </m:sSub>
                            </m:sub>
                            <m:sup>
                              <m:r>
                                <a:rPr lang="en-US" sz="2400" b="0" i="1" smtClean="0">
                                  <a:solidFill>
                                    <a:schemeClr val="bg2">
                                      <a:lumMod val="10000"/>
                                    </a:schemeClr>
                                  </a:solidFill>
                                  <a:latin typeface="Cambria Math" panose="02040503050406030204" pitchFamily="18" charset="0"/>
                                  <a:ea typeface="Cambria Math" panose="02040503050406030204" pitchFamily="18" charset="0"/>
                                </a:rPr>
                                <m:t>2</m:t>
                              </m:r>
                            </m:sup>
                          </m:sSubSup>
                        </m:den>
                      </m:f>
                      <m:r>
                        <a:rPr lang="en-US" sz="2400" b="0" i="1" smtClean="0">
                          <a:solidFill>
                            <a:schemeClr val="bg2">
                              <a:lumMod val="10000"/>
                            </a:schemeClr>
                          </a:solidFill>
                          <a:latin typeface="Cambria Math" panose="02040503050406030204" pitchFamily="18" charset="0"/>
                        </a:rPr>
                        <m:t>+</m:t>
                      </m:r>
                      <m:f>
                        <m:fPr>
                          <m:ctrlPr>
                            <a:rPr lang="en-US" sz="2400" i="1">
                              <a:solidFill>
                                <a:schemeClr val="bg2">
                                  <a:lumMod val="10000"/>
                                </a:schemeClr>
                              </a:solidFill>
                              <a:latin typeface="Cambria Math" panose="02040503050406030204" pitchFamily="18" charset="0"/>
                            </a:rPr>
                          </m:ctrlPr>
                        </m:fPr>
                        <m:num>
                          <m:sSup>
                            <m:sSupPr>
                              <m:ctrlPr>
                                <a:rPr lang="en-US" sz="2400" i="1">
                                  <a:solidFill>
                                    <a:schemeClr val="bg2">
                                      <a:lumMod val="10000"/>
                                    </a:schemeClr>
                                  </a:solidFill>
                                  <a:latin typeface="Cambria Math" panose="02040503050406030204" pitchFamily="18" charset="0"/>
                                </a:rPr>
                              </m:ctrlPr>
                            </m:sSupPr>
                            <m:e>
                              <m:d>
                                <m:dPr>
                                  <m:ctrlPr>
                                    <a:rPr lang="en-US" sz="2400" i="1">
                                      <a:solidFill>
                                        <a:schemeClr val="bg2">
                                          <a:lumMod val="10000"/>
                                        </a:schemeClr>
                                      </a:solidFill>
                                      <a:latin typeface="Cambria Math" panose="02040503050406030204" pitchFamily="18" charset="0"/>
                                    </a:rPr>
                                  </m:ctrlPr>
                                </m:dPr>
                                <m:e>
                                  <m:sSub>
                                    <m:sSubPr>
                                      <m:ctrlPr>
                                        <a:rPr lang="en-US" sz="2400" i="1">
                                          <a:solidFill>
                                            <a:schemeClr val="bg2">
                                              <a:lumMod val="10000"/>
                                            </a:schemeClr>
                                          </a:solidFill>
                                          <a:latin typeface="Cambria Math" panose="02040503050406030204" pitchFamily="18" charset="0"/>
                                        </a:rPr>
                                      </m:ctrlPr>
                                    </m:sSubPr>
                                    <m:e>
                                      <m:r>
                                        <a:rPr lang="en-US" sz="2400" i="1">
                                          <a:solidFill>
                                            <a:schemeClr val="bg2">
                                              <a:lumMod val="10000"/>
                                            </a:schemeClr>
                                          </a:solidFill>
                                          <a:latin typeface="Cambria Math" panose="02040503050406030204" pitchFamily="18" charset="0"/>
                                        </a:rPr>
                                        <m:t>𝑚</m:t>
                                      </m:r>
                                    </m:e>
                                    <m:sub>
                                      <m:r>
                                        <a:rPr lang="en-US" sz="2400" i="1">
                                          <a:solidFill>
                                            <a:schemeClr val="bg2">
                                              <a:lumMod val="10000"/>
                                            </a:schemeClr>
                                          </a:solidFill>
                                          <a:latin typeface="Cambria Math" panose="02040503050406030204" pitchFamily="18" charset="0"/>
                                        </a:rPr>
                                        <m:t>𝑞𝑞</m:t>
                                      </m:r>
                                    </m:sub>
                                  </m:sSub>
                                  <m:r>
                                    <a:rPr lang="en-US" sz="2400" i="1">
                                      <a:solidFill>
                                        <a:schemeClr val="bg2">
                                          <a:lumMod val="10000"/>
                                        </a:schemeClr>
                                      </a:solidFill>
                                      <a:latin typeface="Cambria Math" panose="02040503050406030204" pitchFamily="18" charset="0"/>
                                    </a:rPr>
                                    <m:t>−</m:t>
                                  </m:r>
                                  <m:sSub>
                                    <m:sSubPr>
                                      <m:ctrlPr>
                                        <a:rPr lang="en-US" sz="2400" i="1">
                                          <a:solidFill>
                                            <a:schemeClr val="bg2">
                                              <a:lumMod val="10000"/>
                                            </a:schemeClr>
                                          </a:solidFill>
                                          <a:latin typeface="Cambria Math" panose="02040503050406030204" pitchFamily="18" charset="0"/>
                                        </a:rPr>
                                      </m:ctrlPr>
                                    </m:sSubPr>
                                    <m:e>
                                      <m:r>
                                        <a:rPr lang="en-US" sz="2400" i="1">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𝑊</m:t>
                                      </m:r>
                                    </m:sub>
                                  </m:sSub>
                                </m:e>
                              </m:d>
                            </m:e>
                            <m:sup>
                              <m:r>
                                <a:rPr lang="en-US" sz="2400" i="1">
                                  <a:solidFill>
                                    <a:schemeClr val="bg2">
                                      <a:lumMod val="10000"/>
                                    </a:schemeClr>
                                  </a:solidFill>
                                  <a:latin typeface="Cambria Math" panose="02040503050406030204" pitchFamily="18" charset="0"/>
                                </a:rPr>
                                <m:t>2</m:t>
                              </m:r>
                            </m:sup>
                          </m:sSup>
                        </m:num>
                        <m:den>
                          <m:sSubSup>
                            <m:sSubSupPr>
                              <m:ctrlPr>
                                <a:rPr lang="en-US" sz="2400" i="1">
                                  <a:solidFill>
                                    <a:schemeClr val="bg2">
                                      <a:lumMod val="10000"/>
                                    </a:schemeClr>
                                  </a:solidFill>
                                  <a:latin typeface="Cambria Math" panose="02040503050406030204" pitchFamily="18" charset="0"/>
                                  <a:ea typeface="Cambria Math" panose="02040503050406030204" pitchFamily="18" charset="0"/>
                                </a:rPr>
                              </m:ctrlPr>
                            </m:sSubSupPr>
                            <m:e>
                              <m:r>
                                <a:rPr lang="en-US" sz="2400" i="1">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US" sz="2400" i="1">
                                      <a:solidFill>
                                        <a:schemeClr val="bg2">
                                          <a:lumMod val="10000"/>
                                        </a:schemeClr>
                                      </a:solidFill>
                                      <a:latin typeface="Cambria Math" panose="02040503050406030204" pitchFamily="18" charset="0"/>
                                      <a:ea typeface="Cambria Math" panose="02040503050406030204" pitchFamily="18" charset="0"/>
                                    </a:rPr>
                                  </m:ctrlPr>
                                </m:sSubPr>
                                <m:e>
                                  <m:r>
                                    <a:rPr lang="en-US" sz="2400" i="1">
                                      <a:solidFill>
                                        <a:schemeClr val="bg2">
                                          <a:lumMod val="10000"/>
                                        </a:schemeClr>
                                      </a:solidFill>
                                      <a:latin typeface="Cambria Math" panose="02040503050406030204" pitchFamily="18" charset="0"/>
                                      <a:ea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ea typeface="Cambria Math" panose="02040503050406030204" pitchFamily="18" charset="0"/>
                                    </a:rPr>
                                    <m:t>𝑊</m:t>
                                  </m:r>
                                </m:sub>
                              </m:sSub>
                            </m:sub>
                            <m:sup>
                              <m:r>
                                <a:rPr lang="en-US" sz="2400" i="1">
                                  <a:solidFill>
                                    <a:schemeClr val="bg2">
                                      <a:lumMod val="10000"/>
                                    </a:schemeClr>
                                  </a:solidFill>
                                  <a:latin typeface="Cambria Math" panose="02040503050406030204" pitchFamily="18" charset="0"/>
                                  <a:ea typeface="Cambria Math" panose="02040503050406030204" pitchFamily="18" charset="0"/>
                                </a:rPr>
                                <m:t>2</m:t>
                              </m:r>
                            </m:sup>
                          </m:sSubSup>
                        </m:den>
                      </m:f>
                      <m:r>
                        <a:rPr lang="en-US" sz="2400" b="0" i="1" smtClean="0">
                          <a:solidFill>
                            <a:srgbClr val="FF0000"/>
                          </a:solidFill>
                          <a:latin typeface="Cambria Math" panose="02040503050406030204" pitchFamily="18" charset="0"/>
                          <a:ea typeface="Cambria Math" panose="02040503050406030204" pitchFamily="18" charset="0"/>
                        </a:rPr>
                        <m:t>+</m:t>
                      </m:r>
                      <m:f>
                        <m:fPr>
                          <m:ctrlPr>
                            <a:rPr lang="en-US" sz="2400" i="1">
                              <a:solidFill>
                                <a:srgbClr val="FF0000"/>
                              </a:solidFill>
                              <a:latin typeface="Cambria Math" panose="02040503050406030204" pitchFamily="18" charset="0"/>
                            </a:rPr>
                          </m:ctrlPr>
                        </m:fPr>
                        <m:num>
                          <m:sSup>
                            <m:sSupPr>
                              <m:ctrlPr>
                                <a:rPr lang="en-US" sz="2400" i="1">
                                  <a:solidFill>
                                    <a:srgbClr val="FF0000"/>
                                  </a:solidFill>
                                  <a:latin typeface="Cambria Math" panose="02040503050406030204" pitchFamily="18" charset="0"/>
                                </a:rPr>
                              </m:ctrlPr>
                            </m:sSupPr>
                            <m:e>
                              <m:d>
                                <m:dPr>
                                  <m:ctrlPr>
                                    <a:rPr lang="en-US" sz="2400" i="1">
                                      <a:solidFill>
                                        <a:srgbClr val="FF0000"/>
                                      </a:solidFill>
                                      <a:latin typeface="Cambria Math" panose="02040503050406030204" pitchFamily="18" charset="0"/>
                                    </a:rPr>
                                  </m:ctrlPr>
                                </m:dPr>
                                <m:e>
                                  <m:sSup>
                                    <m:sSupPr>
                                      <m:ctrlPr>
                                        <a:rPr lang="en-US" sz="2400" i="1" smtClean="0">
                                          <a:solidFill>
                                            <a:srgbClr val="FF0000"/>
                                          </a:solidFill>
                                          <a:latin typeface="Cambria Math" panose="02040503050406030204" pitchFamily="18" charset="0"/>
                                        </a:rPr>
                                      </m:ctrlPr>
                                    </m:sSupPr>
                                    <m:e>
                                      <m:sSub>
                                        <m:sSubPr>
                                          <m:ctrlPr>
                                            <a:rPr lang="en-US" sz="2400" i="1" smtClean="0">
                                              <a:solidFill>
                                                <a:srgbClr val="FF0000"/>
                                              </a:solidFill>
                                              <a:latin typeface="Cambria Math" panose="02040503050406030204" pitchFamily="18" charset="0"/>
                                            </a:rPr>
                                          </m:ctrlPr>
                                        </m:sSubPr>
                                        <m:e>
                                          <m:r>
                                            <m:rPr>
                                              <m:sty m:val="p"/>
                                            </m:rPr>
                                            <a:rPr lang="el-GR" sz="2400" i="1">
                                              <a:solidFill>
                                                <a:srgbClr val="FF0000"/>
                                              </a:solidFill>
                                              <a:latin typeface="Cambria Math" panose="02040503050406030204" pitchFamily="18" charset="0"/>
                                            </a:rPr>
                                            <m:t>Δ</m:t>
                                          </m:r>
                                          <m:r>
                                            <a:rPr lang="en-US" sz="2400" i="1">
                                              <a:solidFill>
                                                <a:srgbClr val="FF0000"/>
                                              </a:solidFill>
                                              <a:latin typeface="Cambria Math" panose="02040503050406030204" pitchFamily="18" charset="0"/>
                                            </a:rPr>
                                            <m:t>𝑅</m:t>
                                          </m:r>
                                        </m:e>
                                        <m:sub>
                                          <m:r>
                                            <a:rPr lang="en-US" sz="2400" b="0" i="1" smtClean="0">
                                              <a:solidFill>
                                                <a:srgbClr val="FF0000"/>
                                              </a:solidFill>
                                              <a:latin typeface="Cambria Math" panose="02040503050406030204" pitchFamily="18" charset="0"/>
                                            </a:rPr>
                                            <m:t>𝑞𝑞</m:t>
                                          </m:r>
                                        </m:sub>
                                      </m:sSub>
                                    </m:e>
                                    <m:sup>
                                      <m:r>
                                        <a:rPr lang="en-US" sz="2400" b="0" i="1" smtClean="0">
                                          <a:solidFill>
                                            <a:srgbClr val="FF0000"/>
                                          </a:solidFill>
                                          <a:latin typeface="Cambria Math" panose="02040503050406030204" pitchFamily="18" charset="0"/>
                                        </a:rPr>
                                        <m:t>𝑟𝑒𝑐𝑜</m:t>
                                      </m:r>
                                    </m:sup>
                                  </m:sSup>
                                  <m:r>
                                    <a:rPr lang="en-US" sz="2400" i="1">
                                      <a:solidFill>
                                        <a:srgbClr val="FF0000"/>
                                      </a:solidFill>
                                      <a:latin typeface="Cambria Math" panose="02040503050406030204" pitchFamily="18" charset="0"/>
                                    </a:rPr>
                                    <m:t>−</m:t>
                                  </m:r>
                                  <m:sSub>
                                    <m:sSubPr>
                                      <m:ctrlPr>
                                        <a:rPr lang="en-US" sz="2400" i="1">
                                          <a:solidFill>
                                            <a:srgbClr val="FF0000"/>
                                          </a:solidFill>
                                          <a:latin typeface="Cambria Math" panose="02040503050406030204" pitchFamily="18" charset="0"/>
                                        </a:rPr>
                                      </m:ctrlPr>
                                    </m:sSubPr>
                                    <m:e>
                                      <m:r>
                                        <m:rPr>
                                          <m:sty m:val="p"/>
                                        </m:rPr>
                                        <a:rPr lang="el-GR" sz="2400" i="1">
                                          <a:solidFill>
                                            <a:srgbClr val="FF0000"/>
                                          </a:solidFill>
                                          <a:latin typeface="Cambria Math" panose="02040503050406030204" pitchFamily="18" charset="0"/>
                                        </a:rPr>
                                        <m:t>Δ</m:t>
                                      </m:r>
                                      <m:r>
                                        <a:rPr lang="en-US" sz="2400" i="1">
                                          <a:solidFill>
                                            <a:srgbClr val="FF0000"/>
                                          </a:solidFill>
                                          <a:latin typeface="Cambria Math" panose="02040503050406030204" pitchFamily="18" charset="0"/>
                                        </a:rPr>
                                        <m:t>𝑅</m:t>
                                      </m:r>
                                    </m:e>
                                    <m:sub>
                                      <m:r>
                                        <a:rPr lang="en-US" sz="2400" b="0" i="1" smtClean="0">
                                          <a:solidFill>
                                            <a:srgbClr val="FF0000"/>
                                          </a:solidFill>
                                          <a:latin typeface="Cambria Math" panose="02040503050406030204" pitchFamily="18" charset="0"/>
                                        </a:rPr>
                                        <m:t>𝑞𝑞</m:t>
                                      </m:r>
                                    </m:sub>
                                  </m:sSub>
                                </m:e>
                              </m:d>
                            </m:e>
                            <m:sup>
                              <m:r>
                                <a:rPr lang="en-US" sz="2400" i="1">
                                  <a:solidFill>
                                    <a:srgbClr val="FF0000"/>
                                  </a:solidFill>
                                  <a:latin typeface="Cambria Math" panose="02040503050406030204" pitchFamily="18" charset="0"/>
                                </a:rPr>
                                <m:t>2</m:t>
                              </m:r>
                            </m:sup>
                          </m:sSup>
                        </m:num>
                        <m:den>
                          <m:sSubSup>
                            <m:sSubSupPr>
                              <m:ctrlPr>
                                <a:rPr lang="en-US" sz="2400" i="1">
                                  <a:solidFill>
                                    <a:srgbClr val="FF0000"/>
                                  </a:solidFill>
                                  <a:latin typeface="Cambria Math" panose="02040503050406030204" pitchFamily="18" charset="0"/>
                                  <a:ea typeface="Cambria Math" panose="02040503050406030204" pitchFamily="18" charset="0"/>
                                </a:rPr>
                              </m:ctrlPr>
                            </m:sSubSupPr>
                            <m:e>
                              <m:r>
                                <a:rPr lang="en-US" sz="2400" i="1">
                                  <a:solidFill>
                                    <a:srgbClr val="FF0000"/>
                                  </a:solidFill>
                                  <a:latin typeface="Cambria Math" panose="02040503050406030204" pitchFamily="18" charset="0"/>
                                  <a:ea typeface="Cambria Math" panose="02040503050406030204" pitchFamily="18" charset="0"/>
                                </a:rPr>
                                <m:t>𝜎</m:t>
                              </m:r>
                            </m:e>
                            <m:sub>
                              <m:sSub>
                                <m:sSubPr>
                                  <m:ctrlPr>
                                    <a:rPr lang="en-US" sz="2400" i="1">
                                      <a:solidFill>
                                        <a:srgbClr val="FF0000"/>
                                      </a:solidFill>
                                      <a:latin typeface="Cambria Math" panose="02040503050406030204" pitchFamily="18" charset="0"/>
                                      <a:ea typeface="Cambria Math" panose="02040503050406030204" pitchFamily="18" charset="0"/>
                                    </a:rPr>
                                  </m:ctrlPr>
                                </m:sSubPr>
                                <m:e>
                                  <m:r>
                                    <m:rPr>
                                      <m:sty m:val="p"/>
                                    </m:rPr>
                                    <a:rPr lang="el-GR" sz="2400" i="1">
                                      <a:solidFill>
                                        <a:srgbClr val="FF0000"/>
                                      </a:solidFill>
                                      <a:latin typeface="Cambria Math" panose="02040503050406030204" pitchFamily="18" charset="0"/>
                                    </a:rPr>
                                    <m:t>Δ</m:t>
                                  </m:r>
                                  <m:r>
                                    <a:rPr lang="en-US" sz="2400" i="1">
                                      <a:solidFill>
                                        <a:srgbClr val="FF0000"/>
                                      </a:solidFill>
                                      <a:latin typeface="Cambria Math" panose="02040503050406030204" pitchFamily="18" charset="0"/>
                                    </a:rPr>
                                    <m:t>𝑅</m:t>
                                  </m:r>
                                </m:e>
                                <m:sub>
                                  <m:r>
                                    <a:rPr lang="en-US" sz="2400" b="0" i="1" smtClean="0">
                                      <a:solidFill>
                                        <a:srgbClr val="FF0000"/>
                                      </a:solidFill>
                                      <a:latin typeface="Cambria Math" panose="02040503050406030204" pitchFamily="18" charset="0"/>
                                      <a:ea typeface="Cambria Math" panose="02040503050406030204" pitchFamily="18" charset="0"/>
                                    </a:rPr>
                                    <m:t>𝑞𝑞</m:t>
                                  </m:r>
                                </m:sub>
                              </m:sSub>
                            </m:sub>
                            <m:sup>
                              <m:r>
                                <a:rPr lang="en-US" sz="2400" i="1">
                                  <a:solidFill>
                                    <a:srgbClr val="FF0000"/>
                                  </a:solidFill>
                                  <a:latin typeface="Cambria Math" panose="02040503050406030204" pitchFamily="18" charset="0"/>
                                  <a:ea typeface="Cambria Math" panose="02040503050406030204" pitchFamily="18" charset="0"/>
                                </a:rPr>
                                <m:t>2</m:t>
                              </m:r>
                            </m:sup>
                          </m:sSubSup>
                        </m:den>
                      </m:f>
                      <m:r>
                        <a:rPr lang="en-US" sz="2400" b="0" i="1" smtClean="0">
                          <a:solidFill>
                            <a:srgbClr val="FF0000"/>
                          </a:solidFill>
                          <a:latin typeface="Cambria Math" panose="02040503050406030204" pitchFamily="18" charset="0"/>
                          <a:ea typeface="Cambria Math" panose="02040503050406030204" pitchFamily="18" charset="0"/>
                        </a:rPr>
                        <m:t>+</m:t>
                      </m:r>
                      <m:f>
                        <m:fPr>
                          <m:ctrlPr>
                            <a:rPr lang="en-US" sz="2400" i="1">
                              <a:solidFill>
                                <a:srgbClr val="FF0000"/>
                              </a:solidFill>
                              <a:latin typeface="Cambria Math" panose="02040503050406030204" pitchFamily="18" charset="0"/>
                            </a:rPr>
                          </m:ctrlPr>
                        </m:fPr>
                        <m:num>
                          <m:sSup>
                            <m:sSupPr>
                              <m:ctrlPr>
                                <a:rPr lang="en-US" sz="2400" i="1">
                                  <a:solidFill>
                                    <a:srgbClr val="FF0000"/>
                                  </a:solidFill>
                                  <a:latin typeface="Cambria Math" panose="02040503050406030204" pitchFamily="18" charset="0"/>
                                </a:rPr>
                              </m:ctrlPr>
                            </m:sSupPr>
                            <m:e>
                              <m:d>
                                <m:dPr>
                                  <m:ctrlPr>
                                    <a:rPr lang="en-US" sz="2400" i="1">
                                      <a:solidFill>
                                        <a:srgbClr val="FF0000"/>
                                      </a:solidFill>
                                      <a:latin typeface="Cambria Math" panose="02040503050406030204" pitchFamily="18" charset="0"/>
                                    </a:rPr>
                                  </m:ctrlPr>
                                </m:dPr>
                                <m:e>
                                  <m:sSup>
                                    <m:sSupPr>
                                      <m:ctrlPr>
                                        <a:rPr lang="en-US" sz="2400" i="1">
                                          <a:solidFill>
                                            <a:srgbClr val="FF0000"/>
                                          </a:solidFill>
                                          <a:latin typeface="Cambria Math" panose="02040503050406030204" pitchFamily="18" charset="0"/>
                                        </a:rPr>
                                      </m:ctrlPr>
                                    </m:sSupPr>
                                    <m:e>
                                      <m:sSub>
                                        <m:sSubPr>
                                          <m:ctrlPr>
                                            <a:rPr lang="en-US" sz="2400" i="1">
                                              <a:solidFill>
                                                <a:srgbClr val="FF0000"/>
                                              </a:solidFill>
                                              <a:latin typeface="Cambria Math" panose="02040503050406030204" pitchFamily="18" charset="0"/>
                                            </a:rPr>
                                          </m:ctrlPr>
                                        </m:sSubPr>
                                        <m:e>
                                          <m:r>
                                            <m:rPr>
                                              <m:sty m:val="p"/>
                                            </m:rPr>
                                            <a:rPr lang="el-GR" sz="2400" i="1">
                                              <a:solidFill>
                                                <a:srgbClr val="FF0000"/>
                                              </a:solidFill>
                                              <a:latin typeface="Cambria Math" panose="02040503050406030204" pitchFamily="18" charset="0"/>
                                            </a:rPr>
                                            <m:t>Δ</m:t>
                                          </m:r>
                                          <m:r>
                                            <a:rPr lang="en-US" sz="2400" i="1">
                                              <a:solidFill>
                                                <a:srgbClr val="FF0000"/>
                                              </a:solidFill>
                                              <a:latin typeface="Cambria Math" panose="02040503050406030204" pitchFamily="18" charset="0"/>
                                            </a:rPr>
                                            <m:t>𝑅</m:t>
                                          </m:r>
                                        </m:e>
                                        <m:sub>
                                          <m:r>
                                            <a:rPr lang="en-US" sz="2400" b="0" i="1" smtClean="0">
                                              <a:solidFill>
                                                <a:srgbClr val="FF0000"/>
                                              </a:solidFill>
                                              <a:latin typeface="Cambria Math" panose="02040503050406030204" pitchFamily="18" charset="0"/>
                                            </a:rPr>
                                            <m:t>𝑏𝑊</m:t>
                                          </m:r>
                                        </m:sub>
                                      </m:sSub>
                                    </m:e>
                                    <m:sup>
                                      <m:r>
                                        <a:rPr lang="en-US" sz="2400" i="1">
                                          <a:solidFill>
                                            <a:srgbClr val="FF0000"/>
                                          </a:solidFill>
                                          <a:latin typeface="Cambria Math" panose="02040503050406030204" pitchFamily="18" charset="0"/>
                                        </a:rPr>
                                        <m:t>𝑟𝑒𝑐𝑜</m:t>
                                      </m:r>
                                    </m:sup>
                                  </m:sSup>
                                  <m:r>
                                    <a:rPr lang="en-US" sz="2400" i="1">
                                      <a:solidFill>
                                        <a:srgbClr val="FF0000"/>
                                      </a:solidFill>
                                      <a:latin typeface="Cambria Math" panose="02040503050406030204" pitchFamily="18" charset="0"/>
                                    </a:rPr>
                                    <m:t>−</m:t>
                                  </m:r>
                                  <m:sSub>
                                    <m:sSubPr>
                                      <m:ctrlPr>
                                        <a:rPr lang="en-US" sz="2400" i="1">
                                          <a:solidFill>
                                            <a:srgbClr val="FF0000"/>
                                          </a:solidFill>
                                          <a:latin typeface="Cambria Math" panose="02040503050406030204" pitchFamily="18" charset="0"/>
                                        </a:rPr>
                                      </m:ctrlPr>
                                    </m:sSubPr>
                                    <m:e>
                                      <m:r>
                                        <m:rPr>
                                          <m:sty m:val="p"/>
                                        </m:rPr>
                                        <a:rPr lang="el-GR" sz="2400" i="1">
                                          <a:solidFill>
                                            <a:srgbClr val="FF0000"/>
                                          </a:solidFill>
                                          <a:latin typeface="Cambria Math" panose="02040503050406030204" pitchFamily="18" charset="0"/>
                                        </a:rPr>
                                        <m:t>Δ</m:t>
                                      </m:r>
                                      <m:r>
                                        <a:rPr lang="en-US" sz="2400" i="1">
                                          <a:solidFill>
                                            <a:srgbClr val="FF0000"/>
                                          </a:solidFill>
                                          <a:latin typeface="Cambria Math" panose="02040503050406030204" pitchFamily="18" charset="0"/>
                                        </a:rPr>
                                        <m:t>𝑅</m:t>
                                      </m:r>
                                    </m:e>
                                    <m:sub>
                                      <m:r>
                                        <a:rPr lang="en-US" sz="2400" b="0" i="1" smtClean="0">
                                          <a:solidFill>
                                            <a:srgbClr val="FF0000"/>
                                          </a:solidFill>
                                          <a:latin typeface="Cambria Math" panose="02040503050406030204" pitchFamily="18" charset="0"/>
                                        </a:rPr>
                                        <m:t>𝑏𝑊</m:t>
                                      </m:r>
                                    </m:sub>
                                  </m:sSub>
                                </m:e>
                              </m:d>
                            </m:e>
                            <m:sup>
                              <m:r>
                                <a:rPr lang="en-US" sz="2400" i="1">
                                  <a:solidFill>
                                    <a:srgbClr val="FF0000"/>
                                  </a:solidFill>
                                  <a:latin typeface="Cambria Math" panose="02040503050406030204" pitchFamily="18" charset="0"/>
                                </a:rPr>
                                <m:t>2</m:t>
                              </m:r>
                            </m:sup>
                          </m:sSup>
                        </m:num>
                        <m:den>
                          <m:sSubSup>
                            <m:sSubSupPr>
                              <m:ctrlPr>
                                <a:rPr lang="en-US" sz="2400" i="1">
                                  <a:solidFill>
                                    <a:srgbClr val="FF0000"/>
                                  </a:solidFill>
                                  <a:latin typeface="Cambria Math" panose="02040503050406030204" pitchFamily="18" charset="0"/>
                                  <a:ea typeface="Cambria Math" panose="02040503050406030204" pitchFamily="18" charset="0"/>
                                </a:rPr>
                              </m:ctrlPr>
                            </m:sSubSupPr>
                            <m:e>
                              <m:r>
                                <a:rPr lang="en-US" sz="2400" i="1">
                                  <a:solidFill>
                                    <a:srgbClr val="FF0000"/>
                                  </a:solidFill>
                                  <a:latin typeface="Cambria Math" panose="02040503050406030204" pitchFamily="18" charset="0"/>
                                  <a:ea typeface="Cambria Math" panose="02040503050406030204" pitchFamily="18" charset="0"/>
                                </a:rPr>
                                <m:t>𝜎</m:t>
                              </m:r>
                            </m:e>
                            <m:sub>
                              <m:sSub>
                                <m:sSubPr>
                                  <m:ctrlPr>
                                    <a:rPr lang="en-US" sz="2400" i="1">
                                      <a:solidFill>
                                        <a:srgbClr val="FF0000"/>
                                      </a:solidFill>
                                      <a:latin typeface="Cambria Math" panose="02040503050406030204" pitchFamily="18" charset="0"/>
                                      <a:ea typeface="Cambria Math" panose="02040503050406030204" pitchFamily="18" charset="0"/>
                                    </a:rPr>
                                  </m:ctrlPr>
                                </m:sSubPr>
                                <m:e>
                                  <m:r>
                                    <m:rPr>
                                      <m:sty m:val="p"/>
                                    </m:rPr>
                                    <a:rPr lang="el-GR" sz="2400" i="1">
                                      <a:solidFill>
                                        <a:srgbClr val="FF0000"/>
                                      </a:solidFill>
                                      <a:latin typeface="Cambria Math" panose="02040503050406030204" pitchFamily="18" charset="0"/>
                                    </a:rPr>
                                    <m:t>Δ</m:t>
                                  </m:r>
                                  <m:r>
                                    <a:rPr lang="en-US" sz="2400" i="1">
                                      <a:solidFill>
                                        <a:srgbClr val="FF0000"/>
                                      </a:solidFill>
                                      <a:latin typeface="Cambria Math" panose="02040503050406030204" pitchFamily="18" charset="0"/>
                                    </a:rPr>
                                    <m:t>𝑅</m:t>
                                  </m:r>
                                </m:e>
                                <m:sub>
                                  <m:r>
                                    <a:rPr lang="en-US" sz="2400" b="0" i="1" smtClean="0">
                                      <a:solidFill>
                                        <a:srgbClr val="FF0000"/>
                                      </a:solidFill>
                                      <a:latin typeface="Cambria Math" panose="02040503050406030204" pitchFamily="18" charset="0"/>
                                    </a:rPr>
                                    <m:t>𝑏𝑊</m:t>
                                  </m:r>
                                </m:sub>
                              </m:sSub>
                            </m:sub>
                            <m:sup>
                              <m:r>
                                <a:rPr lang="en-US" sz="2400" i="1">
                                  <a:solidFill>
                                    <a:srgbClr val="FF0000"/>
                                  </a:solidFill>
                                  <a:latin typeface="Cambria Math" panose="02040503050406030204" pitchFamily="18" charset="0"/>
                                  <a:ea typeface="Cambria Math" panose="02040503050406030204" pitchFamily="18" charset="0"/>
                                </a:rPr>
                                <m:t>2</m:t>
                              </m:r>
                            </m:sup>
                          </m:sSubSup>
                        </m:den>
                      </m:f>
                    </m:oMath>
                  </m:oMathPara>
                </a14:m>
                <a:endParaRPr lang="en-US" sz="2400" dirty="0">
                  <a:solidFill>
                    <a:schemeClr val="bg2">
                      <a:lumMod val="10000"/>
                    </a:schemeClr>
                  </a:solidFill>
                </a:endParaRPr>
              </a:p>
            </p:txBody>
          </p:sp>
        </mc:Choice>
        <mc:Fallback xmlns="">
          <p:sp>
            <p:nvSpPr>
              <p:cNvPr id="6" name="TextBox 5">
                <a:extLst>
                  <a:ext uri="{FF2B5EF4-FFF2-40B4-BE49-F238E27FC236}">
                    <a16:creationId xmlns:a16="http://schemas.microsoft.com/office/drawing/2014/main" id="{BDB79FDA-8F8A-4C06-DDEB-9897324A359E}"/>
                  </a:ext>
                </a:extLst>
              </p:cNvPr>
              <p:cNvSpPr txBox="1">
                <a:spLocks noRot="1" noChangeAspect="1" noMove="1" noResize="1" noEditPoints="1" noAdjustHandles="1" noChangeArrowheads="1" noChangeShapeType="1" noTextEdit="1"/>
              </p:cNvSpPr>
              <p:nvPr/>
            </p:nvSpPr>
            <p:spPr>
              <a:xfrm>
                <a:off x="609600" y="3659317"/>
                <a:ext cx="10916899" cy="1020664"/>
              </a:xfrm>
              <a:prstGeom prst="rect">
                <a:avLst/>
              </a:prstGeom>
              <a:blipFill>
                <a:blip r:embed="rId3"/>
                <a:stretch>
                  <a:fillRect/>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372BBD2A-FBDA-0649-08DE-D8ABFB47CC4E}"/>
              </a:ext>
            </a:extLst>
          </p:cNvPr>
          <p:cNvSpPr txBox="1"/>
          <p:nvPr/>
        </p:nvSpPr>
        <p:spPr>
          <a:xfrm>
            <a:off x="609600" y="5043304"/>
            <a:ext cx="11119454" cy="369332"/>
          </a:xfrm>
          <a:prstGeom prst="rect">
            <a:avLst/>
          </a:prstGeom>
          <a:noFill/>
        </p:spPr>
        <p:txBody>
          <a:bodyPr wrap="none" rtlCol="0">
            <a:spAutoFit/>
          </a:bodyPr>
          <a:lstStyle/>
          <a:p>
            <a:r>
              <a:rPr lang="en-US" dirty="0">
                <a:solidFill>
                  <a:srgbClr val="FF0000"/>
                </a:solidFill>
              </a:rPr>
              <a:t>Work in progress: Need to modify these terms to score the closeness of </a:t>
            </a:r>
            <a:r>
              <a:rPr lang="el-GR" dirty="0">
                <a:solidFill>
                  <a:srgbClr val="FF0000"/>
                </a:solidFill>
              </a:rPr>
              <a:t>Δ</a:t>
            </a:r>
            <a:r>
              <a:rPr lang="en-US" dirty="0">
                <a:solidFill>
                  <a:srgbClr val="FF0000"/>
                </a:solidFill>
              </a:rPr>
              <a:t>R values to skewed distributions  </a:t>
            </a:r>
          </a:p>
        </p:txBody>
      </p:sp>
    </p:spTree>
    <p:extLst>
      <p:ext uri="{BB962C8B-B14F-4D97-AF65-F5344CB8AC3E}">
        <p14:creationId xmlns:p14="http://schemas.microsoft.com/office/powerpoint/2010/main" val="1643260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518FC-0B26-A017-A7CE-BEB05D8EEFAD}"/>
              </a:ext>
            </a:extLst>
          </p:cNvPr>
          <p:cNvSpPr>
            <a:spLocks noGrp="1"/>
          </p:cNvSpPr>
          <p:nvPr>
            <p:ph type="title"/>
          </p:nvPr>
        </p:nvSpPr>
        <p:spPr/>
        <p:txBody>
          <a:bodyPr/>
          <a:lstStyle/>
          <a:p>
            <a:r>
              <a:rPr lang="el-GR" dirty="0"/>
              <a:t>Δ</a:t>
            </a:r>
            <a:r>
              <a:rPr lang="en-US" dirty="0"/>
              <a:t>R Between W and b</a:t>
            </a:r>
          </a:p>
        </p:txBody>
      </p:sp>
      <p:sp>
        <p:nvSpPr>
          <p:cNvPr id="4" name="Slide Number Placeholder 3">
            <a:extLst>
              <a:ext uri="{FF2B5EF4-FFF2-40B4-BE49-F238E27FC236}">
                <a16:creationId xmlns:a16="http://schemas.microsoft.com/office/drawing/2014/main" id="{74FB801F-2070-C193-5521-1638DDE702A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9</a:t>
            </a:fld>
            <a:endParaRPr lang="en-GB" dirty="0">
              <a:solidFill>
                <a:srgbClr val="0055A0">
                  <a:tint val="75000"/>
                </a:srgbClr>
              </a:solidFill>
            </a:endParaRPr>
          </a:p>
        </p:txBody>
      </p:sp>
      <p:sp>
        <p:nvSpPr>
          <p:cNvPr id="5" name="Footer Placeholder 4">
            <a:extLst>
              <a:ext uri="{FF2B5EF4-FFF2-40B4-BE49-F238E27FC236}">
                <a16:creationId xmlns:a16="http://schemas.microsoft.com/office/drawing/2014/main" id="{AB8D8149-4410-CDD7-7D35-1861BEBE66A5}"/>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7" name="Picture 6">
            <a:extLst>
              <a:ext uri="{FF2B5EF4-FFF2-40B4-BE49-F238E27FC236}">
                <a16:creationId xmlns:a16="http://schemas.microsoft.com/office/drawing/2014/main" id="{E00B66B5-6145-6DF6-B5B3-87E834929A7E}"/>
              </a:ext>
            </a:extLst>
          </p:cNvPr>
          <p:cNvPicPr>
            <a:picLocks noChangeAspect="1"/>
          </p:cNvPicPr>
          <p:nvPr/>
        </p:nvPicPr>
        <p:blipFill>
          <a:blip r:embed="rId3"/>
          <a:stretch>
            <a:fillRect/>
          </a:stretch>
        </p:blipFill>
        <p:spPr>
          <a:xfrm>
            <a:off x="173078" y="1354347"/>
            <a:ext cx="5918724" cy="3862330"/>
          </a:xfrm>
          <a:prstGeom prst="rect">
            <a:avLst/>
          </a:prstGeom>
        </p:spPr>
      </p:pic>
      <p:pic>
        <p:nvPicPr>
          <p:cNvPr id="11" name="Picture 10">
            <a:extLst>
              <a:ext uri="{FF2B5EF4-FFF2-40B4-BE49-F238E27FC236}">
                <a16:creationId xmlns:a16="http://schemas.microsoft.com/office/drawing/2014/main" id="{D6A0B493-BD38-2C0B-02C4-A4B5487B4567}"/>
              </a:ext>
            </a:extLst>
          </p:cNvPr>
          <p:cNvPicPr>
            <a:picLocks noChangeAspect="1"/>
          </p:cNvPicPr>
          <p:nvPr/>
        </p:nvPicPr>
        <p:blipFill>
          <a:blip r:embed="rId4"/>
          <a:stretch>
            <a:fillRect/>
          </a:stretch>
        </p:blipFill>
        <p:spPr>
          <a:xfrm>
            <a:off x="6193679" y="1354347"/>
            <a:ext cx="5918724" cy="3862330"/>
          </a:xfrm>
          <a:prstGeom prst="rect">
            <a:avLst/>
          </a:prstGeom>
        </p:spPr>
      </p:pic>
      <p:sp>
        <p:nvSpPr>
          <p:cNvPr id="12" name="TextBox 11">
            <a:extLst>
              <a:ext uri="{FF2B5EF4-FFF2-40B4-BE49-F238E27FC236}">
                <a16:creationId xmlns:a16="http://schemas.microsoft.com/office/drawing/2014/main" id="{83C6A0EF-740B-D253-C162-8C834ED45128}"/>
              </a:ext>
            </a:extLst>
          </p:cNvPr>
          <p:cNvSpPr txBox="1"/>
          <p:nvPr/>
        </p:nvSpPr>
        <p:spPr>
          <a:xfrm>
            <a:off x="2004386" y="5134321"/>
            <a:ext cx="1907317" cy="369332"/>
          </a:xfrm>
          <a:prstGeom prst="rect">
            <a:avLst/>
          </a:prstGeom>
          <a:noFill/>
        </p:spPr>
        <p:txBody>
          <a:bodyPr wrap="none" rtlCol="0">
            <a:spAutoFit/>
          </a:bodyPr>
          <a:lstStyle/>
          <a:p>
            <a:r>
              <a:rPr lang="en-US" dirty="0"/>
              <a:t>Truth Kinematics</a:t>
            </a:r>
          </a:p>
        </p:txBody>
      </p:sp>
      <p:sp>
        <p:nvSpPr>
          <p:cNvPr id="13" name="TextBox 12">
            <a:extLst>
              <a:ext uri="{FF2B5EF4-FFF2-40B4-BE49-F238E27FC236}">
                <a16:creationId xmlns:a16="http://schemas.microsoft.com/office/drawing/2014/main" id="{4E2237DB-C607-EBC5-2C3C-E109A152EEF9}"/>
              </a:ext>
            </a:extLst>
          </p:cNvPr>
          <p:cNvSpPr txBox="1"/>
          <p:nvPr/>
        </p:nvSpPr>
        <p:spPr>
          <a:xfrm>
            <a:off x="7923110" y="5134321"/>
            <a:ext cx="2668423" cy="369332"/>
          </a:xfrm>
          <a:prstGeom prst="rect">
            <a:avLst/>
          </a:prstGeom>
          <a:noFill/>
        </p:spPr>
        <p:txBody>
          <a:bodyPr wrap="none" rtlCol="0">
            <a:spAutoFit/>
          </a:bodyPr>
          <a:lstStyle/>
          <a:p>
            <a:r>
              <a:rPr lang="en-US" dirty="0"/>
              <a:t>All Tested Jet Matchings</a:t>
            </a:r>
          </a:p>
        </p:txBody>
      </p:sp>
    </p:spTree>
    <p:extLst>
      <p:ext uri="{BB962C8B-B14F-4D97-AF65-F5344CB8AC3E}">
        <p14:creationId xmlns:p14="http://schemas.microsoft.com/office/powerpoint/2010/main" val="153600407"/>
      </p:ext>
    </p:extLst>
  </p:cSld>
  <p:clrMapOvr>
    <a:masterClrMapping/>
  </p:clrMapOvr>
</p:sld>
</file>

<file path=ppt/theme/theme1.xml><?xml version="1.0" encoding="utf-8"?>
<a:theme xmlns:a="http://schemas.openxmlformats.org/drawingml/2006/main" name="CERN ATLAS">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 id="{7325B78C-61B3-472B-AF65-41737C4BEAFC}" vid="{68D69084-9033-4C9D-AC96-C1D8BE4BCC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8BDE51BBBD88240958B30FBFE4FF3B2" ma:contentTypeVersion="13" ma:contentTypeDescription="Create a new document." ma:contentTypeScope="" ma:versionID="d46a11629b5c8ba2b0b4cc88e58d3a0d">
  <xsd:schema xmlns:xsd="http://www.w3.org/2001/XMLSchema" xmlns:xs="http://www.w3.org/2001/XMLSchema" xmlns:p="http://schemas.microsoft.com/office/2006/metadata/properties" xmlns:ns3="29350fd9-4153-4ef4-9291-5bc4100f7f88" targetNamespace="http://schemas.microsoft.com/office/2006/metadata/properties" ma:root="true" ma:fieldsID="a1fc9492ac88d680a756db73f66aa897" ns3:_="">
    <xsd:import namespace="29350fd9-4153-4ef4-9291-5bc4100f7f8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ObjectDetectorVersions" minOccurs="0"/>
                <xsd:element ref="ns3:MediaServiceSystemTags"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350fd9-4153-4ef4-9291-5bc4100f7f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ystemTags" ma:index="18" nillable="true" ma:displayName="MediaServiceSystemTags" ma:hidden="true" ma:internalName="MediaServiceSystemTags" ma:readOnly="true">
      <xsd:simpleType>
        <xsd:restriction base="dms:Note"/>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0BC28AD-C27B-40D2-948F-AA11B9CC84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350fd9-4153-4ef4-9291-5bc4100f7f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0C551FF-AFC8-4D1E-8DC0-5873DDCE0454}">
  <ds:schemaRefs>
    <ds:schemaRef ds:uri="http://schemas.microsoft.com/sharepoint/v3/contenttype/forms"/>
  </ds:schemaRefs>
</ds:datastoreItem>
</file>

<file path=customXml/itemProps3.xml><?xml version="1.0" encoding="utf-8"?>
<ds:datastoreItem xmlns:ds="http://schemas.openxmlformats.org/officeDocument/2006/customXml" ds:itemID="{AF3CD21D-23CF-4D7C-B71C-0A5BB9F858D4}">
  <ds:schemaRefs>
    <ds:schemaRef ds:uri="http://www.w3.org/XML/1998/namespace"/>
    <ds:schemaRef ds:uri="http://schemas.openxmlformats.org/package/2006/metadata/core-properties"/>
    <ds:schemaRef ds:uri="29350fd9-4153-4ef4-9291-5bc4100f7f88"/>
    <ds:schemaRef ds:uri="http://schemas.microsoft.com/office/infopath/2007/PartnerControls"/>
    <ds:schemaRef ds:uri="http://purl.org/dc/dcmitype/"/>
    <ds:schemaRef ds:uri="http://schemas.microsoft.com/office/2006/metadata/properties"/>
    <ds:schemaRef ds:uri="http://schemas.microsoft.com/office/2006/documentManagement/typ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4199</TotalTime>
  <Words>3125</Words>
  <Application>Microsoft Office PowerPoint</Application>
  <PresentationFormat>Widescreen</PresentationFormat>
  <Paragraphs>394</Paragraphs>
  <Slides>45</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Aptos</vt:lpstr>
      <vt:lpstr>Arial</vt:lpstr>
      <vt:lpstr>Arial</vt:lpstr>
      <vt:lpstr>Cambria Math</vt:lpstr>
      <vt:lpstr>Optima</vt:lpstr>
      <vt:lpstr>CERN ATLAS</vt:lpstr>
      <vt:lpstr>Project Report 7 Investigating Four-Top Production with ATLAS</vt:lpstr>
      <vt:lpstr>Status Update</vt:lpstr>
      <vt:lpstr>Recap: Hadronic Top Reconstruction</vt:lpstr>
      <vt:lpstr>Inaccuracy of Reconstruction Algorithm</vt:lpstr>
      <vt:lpstr>Why?</vt:lpstr>
      <vt:lpstr>Truth Matching</vt:lpstr>
      <vt:lpstr>Effectiveness of Chi-Squared Algorithm</vt:lpstr>
      <vt:lpstr>Improving the Chi-Squared Method</vt:lpstr>
      <vt:lpstr>ΔR Between W and b</vt:lpstr>
      <vt:lpstr>ΔR Between W jets</vt:lpstr>
      <vt:lpstr>Next Steps</vt:lpstr>
      <vt:lpstr>Recap: Analysis Framework</vt:lpstr>
      <vt:lpstr>Framework Validation</vt:lpstr>
      <vt:lpstr>Data validation plots</vt:lpstr>
      <vt:lpstr>Monte Carlo Validation Plots</vt:lpstr>
      <vt:lpstr>Next Steps</vt:lpstr>
      <vt:lpstr>Questions?</vt:lpstr>
      <vt:lpstr>Backup Slides</vt:lpstr>
      <vt:lpstr>Past Observation of 4 Tops</vt:lpstr>
      <vt:lpstr>Example: tt ̅ Production</vt:lpstr>
      <vt:lpstr>B-Jet Tagging vs Leptons</vt:lpstr>
      <vt:lpstr>Four Tops</vt:lpstr>
      <vt:lpstr>PowerPoint Presentation</vt:lpstr>
      <vt:lpstr>Branching ratios</vt:lpstr>
      <vt:lpstr>Backgrounds</vt:lpstr>
      <vt:lpstr>Example of 3L Channel Signal</vt:lpstr>
      <vt:lpstr>Example of 3L Background</vt:lpstr>
      <vt:lpstr>N-tuple Production</vt:lpstr>
      <vt:lpstr>Recap: Analysis Framework</vt:lpstr>
      <vt:lpstr>ATLAS Detector</vt:lpstr>
      <vt:lpstr>Recap: Top Quark Reconstruction</vt:lpstr>
      <vt:lpstr>Recap: Top Quark Decay</vt:lpstr>
      <vt:lpstr>Recap: Four Tops</vt:lpstr>
      <vt:lpstr>“Set Assignment Problem”</vt:lpstr>
      <vt:lpstr>What are our final states?</vt:lpstr>
      <vt:lpstr>What are our backgrounds?</vt:lpstr>
      <vt:lpstr>Hadronic Top Reconstruction, cont.</vt:lpstr>
      <vt:lpstr>Leptonic Top Reconstruction</vt:lpstr>
      <vt:lpstr>Leptonic Top Reconstruction, cont.</vt:lpstr>
      <vt:lpstr>Recap: Initial Tests</vt:lpstr>
      <vt:lpstr>What is a good chi-squared?</vt:lpstr>
      <vt:lpstr>“Set Assignment Problem”</vt:lpstr>
      <vt:lpstr>Trying to Reconstructing the Top Quark Mass</vt:lpstr>
      <vt:lpstr>Reconstructed Masses of all Tested Jet Combinations</vt:lpstr>
      <vt:lpstr>Combinatorial explosion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Dean Reiter</dc:creator>
  <cp:lastModifiedBy>Dean Reiter</cp:lastModifiedBy>
  <cp:revision>78</cp:revision>
  <dcterms:created xsi:type="dcterms:W3CDTF">2024-02-15T14:09:59Z</dcterms:created>
  <dcterms:modified xsi:type="dcterms:W3CDTF">2024-05-28T14:51:57Z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0x010100B8BDE51BBBD88240958B30FBFE4FF3B2</vt:lpwstr>
  </property>
</Properties>
</file>