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96" r:id="rId2"/>
    <p:sldId id="294" r:id="rId3"/>
    <p:sldId id="312" r:id="rId4"/>
    <p:sldId id="310" r:id="rId5"/>
    <p:sldId id="297" r:id="rId6"/>
    <p:sldId id="272" r:id="rId7"/>
    <p:sldId id="311" r:id="rId8"/>
    <p:sldId id="268" r:id="rId9"/>
    <p:sldId id="299" r:id="rId10"/>
    <p:sldId id="303" r:id="rId11"/>
    <p:sldId id="313" r:id="rId12"/>
    <p:sldId id="302" r:id="rId13"/>
    <p:sldId id="316" r:id="rId14"/>
    <p:sldId id="314" r:id="rId15"/>
    <p:sldId id="304" r:id="rId16"/>
    <p:sldId id="317" r:id="rId17"/>
    <p:sldId id="324" r:id="rId18"/>
    <p:sldId id="319" r:id="rId19"/>
    <p:sldId id="321" r:id="rId20"/>
    <p:sldId id="320" r:id="rId21"/>
    <p:sldId id="315" r:id="rId22"/>
    <p:sldId id="322" r:id="rId23"/>
    <p:sldId id="323" r:id="rId24"/>
    <p:sldId id="325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5" autoAdjust="0"/>
    <p:restoredTop sz="94686"/>
  </p:normalViewPr>
  <p:slideViewPr>
    <p:cSldViewPr snapToGrid="0" snapToObjects="1">
      <p:cViewPr varScale="1">
        <p:scale>
          <a:sx n="67" d="100"/>
          <a:sy n="67" d="100"/>
        </p:scale>
        <p:origin x="640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4DD297A-E7A1-4CBE-8A00-B6CB532F38EE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13F6C8-BC1A-4430-912D-CBE37C08C34D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ABAD383-EFC8-4FB6-A78D-F0C85C5E3037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F8A686D-49B7-472E-90C4-F3A670B0BD4B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7BCD2630-866C-42F4-AC8D-56AF874D8876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055F46F-952A-4446-BA21-DBDE3E151E4D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C4F421C-A9AC-4700-8CA6-2FF57A7C736C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D3E0F88-D26A-46A4-83A0-F01E8FD934BC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CF2DB-9221-4338-82CE-D22FA9E6AD70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4A5AB-18B6-4F6D-B2DA-C93C5B58881C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72235-E0B9-45FA-B4A9-05AD24DFF7E9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30B2D-7659-4436-A521-FE2297067290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A51B5-C4FA-4AF0-97C2-4EB8E8B0A668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56DDF-F739-4CC2-9AA8-69F283411A42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B7C2A-51EA-425A-B81D-C0DAA983CC8C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82295-4D76-4BD8-9477-1F36EB5BE051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9C933-B8AF-4FF2-80AA-AB20332DFD64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2F3BE-154F-4ED1-9CBA-81011CA255D6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DF4B9F5-E93A-4DF4-80B8-23B53327965D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Brock Ewing | L1T Upgrade 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2.png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L1T Upgrade Progress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3321" y="4617891"/>
            <a:ext cx="11376026" cy="549951"/>
          </a:xfrm>
        </p:spPr>
        <p:txBody>
          <a:bodyPr/>
          <a:lstStyle/>
          <a:p>
            <a:pPr algn="ctr"/>
            <a:r>
              <a:rPr lang="en-GB" sz="2400" dirty="0"/>
              <a:t>Brock Ewing</a:t>
            </a:r>
          </a:p>
          <a:p>
            <a:pPr algn="ctr"/>
            <a:r>
              <a:rPr lang="en-GB" sz="2400" dirty="0"/>
              <a:t>5.28.2024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0E14D-91D1-B6D1-FA27-DB9943613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ROCs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DAFE37-7841-A88D-3426-EB677FC6D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A442-86B3-45AD-A6F6-98799379D18B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9D0E50-42F2-03B2-0B8E-D20C1D06C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852D9A-77E1-05F0-EBA1-E4F52AEA7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5CA93B-8770-D499-195B-CF6436069C1C}"/>
              </a:ext>
            </a:extLst>
          </p:cNvPr>
          <p:cNvSpPr txBox="1"/>
          <p:nvPr/>
        </p:nvSpPr>
        <p:spPr>
          <a:xfrm>
            <a:off x="4581524" y="1162336"/>
            <a:ext cx="32861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err="1"/>
              <a:t>Hbb</a:t>
            </a:r>
            <a:r>
              <a:rPr lang="en-US" dirty="0"/>
              <a:t> M20 &amp; QCD Background</a:t>
            </a:r>
          </a:p>
        </p:txBody>
      </p:sp>
      <p:pic>
        <p:nvPicPr>
          <p:cNvPr id="11" name="Picture 10" descr="A graph of a graph with different colored lines&#10;&#10;Description automatically generated">
            <a:extLst>
              <a:ext uri="{FF2B5EF4-FFF2-40B4-BE49-F238E27FC236}">
                <a16:creationId xmlns:a16="http://schemas.microsoft.com/office/drawing/2014/main" id="{DE4FDA57-F936-2145-4169-85B1696881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5519" y="2509701"/>
            <a:ext cx="4993404" cy="314606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CBEBCBB-EFE2-EAE5-92A4-9FFB0A61E898}"/>
              </a:ext>
            </a:extLst>
          </p:cNvPr>
          <p:cNvSpPr txBox="1"/>
          <p:nvPr/>
        </p:nvSpPr>
        <p:spPr>
          <a:xfrm>
            <a:off x="8101915" y="2185418"/>
            <a:ext cx="182101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One hot encoding</a:t>
            </a:r>
          </a:p>
        </p:txBody>
      </p:sp>
      <p:pic>
        <p:nvPicPr>
          <p:cNvPr id="15" name="Picture 14" descr="A graph of a curve&#10;&#10;Description automatically generated with medium confidence">
            <a:extLst>
              <a:ext uri="{FF2B5EF4-FFF2-40B4-BE49-F238E27FC236}">
                <a16:creationId xmlns:a16="http://schemas.microsoft.com/office/drawing/2014/main" id="{83E1D0ED-ED21-D21E-C771-C82ABCAF9A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7" y="2393424"/>
            <a:ext cx="5364163" cy="314607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1D4515A-99F7-88F4-E29C-DD7F142D74AD}"/>
              </a:ext>
            </a:extLst>
          </p:cNvPr>
          <p:cNvSpPr txBox="1"/>
          <p:nvPr/>
        </p:nvSpPr>
        <p:spPr>
          <a:xfrm>
            <a:off x="3090068" y="2185417"/>
            <a:ext cx="6412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/>
              <a:t>PdgID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2684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Comparisons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0B395-7520-4608-9272-582DA54D2544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2FD5C05-2150-1BF9-62AE-D261A1591F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Decided to compare performance between a network trained on all signals vs individual signals and training on different #s of daughters.</a:t>
            </a:r>
          </a:p>
        </p:txBody>
      </p:sp>
    </p:spTree>
    <p:extLst>
      <p:ext uri="{BB962C8B-B14F-4D97-AF65-F5344CB8AC3E}">
        <p14:creationId xmlns:p14="http://schemas.microsoft.com/office/powerpoint/2010/main" val="3774877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E7813-2299-0094-6B41-C921BE9B1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A8628-7CC6-4A66-202B-9F1AB673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64558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Total vs Individual Signal Comparison 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4BD3B8-2D34-7615-FF37-7DAB35F3D52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0B0A538-5FD8-4311-86FC-AAFBE34AC198}" type="datetime1">
              <a:rPr lang="en-US" smtClean="0"/>
              <a:t>6/4/2024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F857C-9C4D-FB25-AA7A-97D3A39B79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Brock Ewing | L1T Upgrade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BD898-AB98-63F3-13CE-78BD189A13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15821A-A130-FD8F-04D5-03F32D5679FD}"/>
              </a:ext>
            </a:extLst>
          </p:cNvPr>
          <p:cNvSpPr txBox="1"/>
          <p:nvPr/>
        </p:nvSpPr>
        <p:spPr>
          <a:xfrm>
            <a:off x="307069" y="2026193"/>
            <a:ext cx="48310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Trained on all signals</a:t>
            </a:r>
          </a:p>
          <a:p>
            <a:pPr algn="ctr"/>
            <a:r>
              <a:rPr lang="en-US" b="1" dirty="0">
                <a:solidFill>
                  <a:schemeClr val="tx2"/>
                </a:solidFill>
              </a:rPr>
              <a:t> Tested on individual signals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DD732A-B3D4-C96E-E496-0F187E5C5F09}"/>
              </a:ext>
            </a:extLst>
          </p:cNvPr>
          <p:cNvSpPr txBox="1"/>
          <p:nvPr/>
        </p:nvSpPr>
        <p:spPr>
          <a:xfrm>
            <a:off x="6276467" y="2026193"/>
            <a:ext cx="48310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Trained on Individual signals</a:t>
            </a:r>
          </a:p>
          <a:p>
            <a:pPr algn="ctr"/>
            <a:r>
              <a:rPr lang="en-US" b="1" dirty="0">
                <a:solidFill>
                  <a:schemeClr val="tx2"/>
                </a:solidFill>
              </a:rPr>
              <a:t> Tested on individual signals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3BA41EA-DFCA-9A15-EBAD-B362991F9B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9" y="2806660"/>
            <a:ext cx="4543425" cy="305752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E36A527-1242-22D7-18D2-86157401DC9C}"/>
              </a:ext>
            </a:extLst>
          </p:cNvPr>
          <p:cNvSpPr txBox="1"/>
          <p:nvPr/>
        </p:nvSpPr>
        <p:spPr>
          <a:xfrm>
            <a:off x="3836226" y="1107185"/>
            <a:ext cx="360515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b="1" dirty="0"/>
              <a:t>QCD Background: 69,250 hits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D12A50D-59B0-2E27-E88A-B2EC1FC800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5537" y="2806660"/>
            <a:ext cx="4810125" cy="322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7418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E7813-2299-0094-6B41-C921BE9B1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A8628-7CC6-4A66-202B-9F1AB673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64558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Total vs Individual Signal Comparison 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4BD3B8-2D34-7615-FF37-7DAB35F3D52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0B0A538-5FD8-4311-86FC-AAFBE34AC198}" type="datetime1">
              <a:rPr lang="en-US" smtClean="0"/>
              <a:t>6/4/2024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F857C-9C4D-FB25-AA7A-97D3A39B79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Brock Ewing | L1T Upgrade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BD898-AB98-63F3-13CE-78BD189A13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36A527-1242-22D7-18D2-86157401DC9C}"/>
              </a:ext>
            </a:extLst>
          </p:cNvPr>
          <p:cNvSpPr txBox="1"/>
          <p:nvPr/>
        </p:nvSpPr>
        <p:spPr>
          <a:xfrm>
            <a:off x="3836226" y="1107185"/>
            <a:ext cx="360515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b="1" dirty="0"/>
              <a:t>QCD Background: 69,250 hits</a:t>
            </a:r>
          </a:p>
        </p:txBody>
      </p:sp>
      <p:pic>
        <p:nvPicPr>
          <p:cNvPr id="8" name="Picture 7" descr="A graph with colored lines and black text&#10;&#10;Description automatically generated">
            <a:extLst>
              <a:ext uri="{FF2B5EF4-FFF2-40B4-BE49-F238E27FC236}">
                <a16:creationId xmlns:a16="http://schemas.microsoft.com/office/drawing/2014/main" id="{F4A193DB-BBB9-DF1C-2E39-3A87A47F8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9767" y="1647825"/>
            <a:ext cx="5962307" cy="3974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804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E7813-2299-0094-6B41-C921BE9B1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A8628-7CC6-4A66-202B-9F1AB673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64558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Total vs Individual Signal Comparison 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4BD3B8-2D34-7615-FF37-7DAB35F3D52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0B0A538-5FD8-4311-86FC-AAFBE34AC198}" type="datetime1">
              <a:rPr lang="en-US" smtClean="0"/>
              <a:t>6/4/2024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F857C-9C4D-FB25-AA7A-97D3A39B79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Brock Ewing | L1T Upgrade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BD898-AB98-63F3-13CE-78BD189A13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36A527-1242-22D7-18D2-86157401DC9C}"/>
              </a:ext>
            </a:extLst>
          </p:cNvPr>
          <p:cNvSpPr txBox="1"/>
          <p:nvPr/>
        </p:nvSpPr>
        <p:spPr>
          <a:xfrm>
            <a:off x="3836226" y="1107185"/>
            <a:ext cx="360515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b="1" dirty="0"/>
              <a:t>QCD Background: 69,250 hits</a:t>
            </a:r>
          </a:p>
        </p:txBody>
      </p:sp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F7953CF0-1EBB-C6F0-4B3F-B925207362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7060" y="1261073"/>
            <a:ext cx="6787386" cy="5429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6268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E7813-2299-0094-6B41-C921BE9B1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A8628-7CC6-4A66-202B-9F1AB673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64558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Total vs Individual Signal Comparison 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4BD3B8-2D34-7615-FF37-7DAB35F3D52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243D068A-2AA4-42CF-92C2-CE484E22527C}" type="datetime1">
              <a:rPr lang="en-US" smtClean="0"/>
              <a:t>6/4/2024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F857C-9C4D-FB25-AA7A-97D3A39B79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Brock Ewing | L1T Upgrade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BD898-AB98-63F3-13CE-78BD189A13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15821A-A130-FD8F-04D5-03F32D5679FD}"/>
              </a:ext>
            </a:extLst>
          </p:cNvPr>
          <p:cNvSpPr txBox="1"/>
          <p:nvPr/>
        </p:nvSpPr>
        <p:spPr>
          <a:xfrm>
            <a:off x="307069" y="1966289"/>
            <a:ext cx="48310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Trained on all signals</a:t>
            </a:r>
          </a:p>
          <a:p>
            <a:pPr algn="ctr"/>
            <a:r>
              <a:rPr lang="en-US" b="1" dirty="0">
                <a:solidFill>
                  <a:schemeClr val="tx2"/>
                </a:solidFill>
              </a:rPr>
              <a:t> Tested on individual signals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DD732A-B3D4-C96E-E496-0F187E5C5F09}"/>
              </a:ext>
            </a:extLst>
          </p:cNvPr>
          <p:cNvSpPr txBox="1"/>
          <p:nvPr/>
        </p:nvSpPr>
        <p:spPr>
          <a:xfrm>
            <a:off x="6276467" y="1967169"/>
            <a:ext cx="48310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Trained on Individual signals</a:t>
            </a:r>
          </a:p>
          <a:p>
            <a:pPr algn="ctr"/>
            <a:r>
              <a:rPr lang="en-US" b="1" dirty="0">
                <a:solidFill>
                  <a:schemeClr val="tx2"/>
                </a:solidFill>
              </a:rPr>
              <a:t> Tested on individual signals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36A527-1242-22D7-18D2-86157401DC9C}"/>
              </a:ext>
            </a:extLst>
          </p:cNvPr>
          <p:cNvSpPr txBox="1"/>
          <p:nvPr/>
        </p:nvSpPr>
        <p:spPr>
          <a:xfrm>
            <a:off x="3252601" y="1107185"/>
            <a:ext cx="477239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b="1" dirty="0"/>
              <a:t>Neutrino Pileup Background: 2,110 hits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CFDC1A6-D66B-7F21-197A-380C078763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703" y="2634281"/>
            <a:ext cx="4463052" cy="314625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4DF9789-8269-45F5-03FB-0E80BD9AD0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2585" y="2645206"/>
            <a:ext cx="4220083" cy="3228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7849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E7813-2299-0094-6B41-C921BE9B1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A8628-7CC6-4A66-202B-9F1AB673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64558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Total vs Individual Signal Comparison 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4BD3B8-2D34-7615-FF37-7DAB35F3D52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0B0A538-5FD8-4311-86FC-AAFBE34AC198}" type="datetime1">
              <a:rPr lang="en-US" smtClean="0"/>
              <a:t>6/4/2024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F857C-9C4D-FB25-AA7A-97D3A39B79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Brock Ewing | L1T Upgrade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BD898-AB98-63F3-13CE-78BD189A13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36A527-1242-22D7-18D2-86157401DC9C}"/>
              </a:ext>
            </a:extLst>
          </p:cNvPr>
          <p:cNvSpPr txBox="1"/>
          <p:nvPr/>
        </p:nvSpPr>
        <p:spPr>
          <a:xfrm>
            <a:off x="3815257" y="1107185"/>
            <a:ext cx="364708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b="1" dirty="0"/>
              <a:t>Pileup Background: 2,110 hits</a:t>
            </a:r>
          </a:p>
        </p:txBody>
      </p:sp>
      <p:pic>
        <p:nvPicPr>
          <p:cNvPr id="7" name="Picture 6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90D25571-E86C-E8F0-309E-FA46A17565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4992" y="1722739"/>
            <a:ext cx="5763913" cy="3842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8951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E7813-2299-0094-6B41-C921BE9B1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A8628-7CC6-4A66-202B-9F1AB673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64558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Total vs Individual Signal Comparison 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4BD3B8-2D34-7615-FF37-7DAB35F3D52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0B0A538-5FD8-4311-86FC-AAFBE34AC198}" type="datetime1">
              <a:rPr lang="en-US" smtClean="0"/>
              <a:t>6/4/2024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F857C-9C4D-FB25-AA7A-97D3A39B79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Brock Ewing | L1T Upgrade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BD898-AB98-63F3-13CE-78BD189A13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36A527-1242-22D7-18D2-86157401DC9C}"/>
              </a:ext>
            </a:extLst>
          </p:cNvPr>
          <p:cNvSpPr txBox="1"/>
          <p:nvPr/>
        </p:nvSpPr>
        <p:spPr>
          <a:xfrm>
            <a:off x="3815257" y="1107185"/>
            <a:ext cx="364708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b="1" dirty="0"/>
              <a:t>Pileup Background: 2,110 hits</a:t>
            </a:r>
          </a:p>
        </p:txBody>
      </p:sp>
      <p:pic>
        <p:nvPicPr>
          <p:cNvPr id="6" name="Picture 5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B580B7CB-98F8-720B-02BB-A11B798D70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6162" y="1062588"/>
            <a:ext cx="6931210" cy="5544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4300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E7813-2299-0094-6B41-C921BE9B1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A8628-7CC6-4A66-202B-9F1AB673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64558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Daughter # Comparison 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4BD3B8-2D34-7615-FF37-7DAB35F3D52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0B0A538-5FD8-4311-86FC-AAFBE34AC198}" type="datetime1">
              <a:rPr lang="en-US" smtClean="0"/>
              <a:t>6/4/2024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F857C-9C4D-FB25-AA7A-97D3A39B79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Brock Ewing | L1T Upgrade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BD898-AB98-63F3-13CE-78BD189A13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18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36A527-1242-22D7-18D2-86157401DC9C}"/>
              </a:ext>
            </a:extLst>
          </p:cNvPr>
          <p:cNvSpPr txBox="1"/>
          <p:nvPr/>
        </p:nvSpPr>
        <p:spPr>
          <a:xfrm>
            <a:off x="4188651" y="865286"/>
            <a:ext cx="360515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b="1" dirty="0"/>
              <a:t>QCD Background: 69,250 hits</a:t>
            </a:r>
          </a:p>
        </p:txBody>
      </p:sp>
      <p:pic>
        <p:nvPicPr>
          <p:cNvPr id="8" name="Picture 7" descr="A graph with a line&#10;&#10;Description automatically generated">
            <a:extLst>
              <a:ext uri="{FF2B5EF4-FFF2-40B4-BE49-F238E27FC236}">
                <a16:creationId xmlns:a16="http://schemas.microsoft.com/office/drawing/2014/main" id="{47C2204F-AADE-FBC3-0030-3F6C0D4982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717" y="3742307"/>
            <a:ext cx="4024028" cy="2682686"/>
          </a:xfrm>
          <a:prstGeom prst="rect">
            <a:avLst/>
          </a:prstGeom>
        </p:spPr>
      </p:pic>
      <p:pic>
        <p:nvPicPr>
          <p:cNvPr id="10" name="Picture 9" descr="A graph with a line&#10;&#10;Description automatically generated">
            <a:extLst>
              <a:ext uri="{FF2B5EF4-FFF2-40B4-BE49-F238E27FC236}">
                <a16:creationId xmlns:a16="http://schemas.microsoft.com/office/drawing/2014/main" id="{B675E4CE-129C-C46F-7739-26CEA670FF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2548" y="1143574"/>
            <a:ext cx="4024028" cy="2682686"/>
          </a:xfrm>
          <a:prstGeom prst="rect">
            <a:avLst/>
          </a:prstGeom>
        </p:spPr>
      </p:pic>
      <p:pic>
        <p:nvPicPr>
          <p:cNvPr id="14" name="Picture 13" descr="A graph with a line&#10;&#10;Description automatically generated">
            <a:extLst>
              <a:ext uri="{FF2B5EF4-FFF2-40B4-BE49-F238E27FC236}">
                <a16:creationId xmlns:a16="http://schemas.microsoft.com/office/drawing/2014/main" id="{4EFA75C3-5283-694C-DB26-F586985125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046" y="1256280"/>
            <a:ext cx="3729040" cy="2486027"/>
          </a:xfrm>
          <a:prstGeom prst="rect">
            <a:avLst/>
          </a:prstGeom>
        </p:spPr>
      </p:pic>
      <p:pic>
        <p:nvPicPr>
          <p:cNvPr id="16" name="Picture 15" descr="A graph with colored lines and black text&#10;&#10;Description automatically generated">
            <a:extLst>
              <a:ext uri="{FF2B5EF4-FFF2-40B4-BE49-F238E27FC236}">
                <a16:creationId xmlns:a16="http://schemas.microsoft.com/office/drawing/2014/main" id="{F7101984-2AC3-27D5-DB94-279064ECFA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9642" y="3677857"/>
            <a:ext cx="4024028" cy="2682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1562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E7813-2299-0094-6B41-C921BE9B1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A8628-7CC6-4A66-202B-9F1AB673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64558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Daughter # Comparison 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4BD3B8-2D34-7615-FF37-7DAB35F3D52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0B0A538-5FD8-4311-86FC-AAFBE34AC198}" type="datetime1">
              <a:rPr lang="en-US" smtClean="0"/>
              <a:t>6/4/2024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F857C-9C4D-FB25-AA7A-97D3A39B79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Brock Ewing | L1T Upgrade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BD898-AB98-63F3-13CE-78BD189A13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19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36A527-1242-22D7-18D2-86157401DC9C}"/>
              </a:ext>
            </a:extLst>
          </p:cNvPr>
          <p:cNvSpPr txBox="1"/>
          <p:nvPr/>
        </p:nvSpPr>
        <p:spPr>
          <a:xfrm>
            <a:off x="4188651" y="865286"/>
            <a:ext cx="360515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b="1" dirty="0"/>
              <a:t>QCD Background: 69,250 hits</a:t>
            </a:r>
          </a:p>
        </p:txBody>
      </p:sp>
      <p:pic>
        <p:nvPicPr>
          <p:cNvPr id="13" name="Picture 1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71B28A55-E85B-3A78-B8A9-1901415CF6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068" y="1322352"/>
            <a:ext cx="5994088" cy="4795269"/>
          </a:xfrm>
          <a:prstGeom prst="rect">
            <a:avLst/>
          </a:prstGeom>
        </p:spPr>
      </p:pic>
      <p:pic>
        <p:nvPicPr>
          <p:cNvPr id="17" name="Picture 1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8790D095-75F2-C2F5-9541-6338C413F3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3156" y="1326546"/>
            <a:ext cx="5988844" cy="479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842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Project Goals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49F97-9314-449F-8D54-9268BA7553AE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Brock Ewing | L1T Upgrade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BE3D2CB-26D1-1FD3-9AE6-E145B568C6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SzPct val="120000"/>
              <a:buFont typeface="Arial" panose="020B0604020202020204" pitchFamily="34" charset="0"/>
              <a:buChar char="•"/>
            </a:pPr>
            <a:r>
              <a:rPr lang="en-US" dirty="0"/>
              <a:t>Upgrade the L1T system to look for new Higgs signatures in background HL-LHC data</a:t>
            </a:r>
          </a:p>
          <a:p>
            <a:pPr marL="342900" indent="-342900">
              <a:buSzPct val="120000"/>
              <a:buFont typeface="Arial" panose="020B0604020202020204" pitchFamily="34" charset="0"/>
              <a:buChar char="•"/>
            </a:pPr>
            <a:r>
              <a:rPr lang="en-US" dirty="0"/>
              <a:t>Analyze and select events from simulated data to train an NN for implementation onto the HL-LHC hardware  </a:t>
            </a:r>
          </a:p>
          <a:p>
            <a:pPr marL="342900" indent="-342900">
              <a:buSzPct val="120000"/>
              <a:buFont typeface="Arial" panose="020B0604020202020204" pitchFamily="34" charset="0"/>
              <a:buChar char="•"/>
            </a:pPr>
            <a:r>
              <a:rPr lang="en-US" dirty="0"/>
              <a:t>Create NN and generate accuracy and efficiency graphs, ROC graphs to show the ability of our NN.</a:t>
            </a:r>
          </a:p>
          <a:p>
            <a:pPr marL="342900" indent="-342900">
              <a:buSzPct val="120000"/>
              <a:buFont typeface="Arial" panose="020B0604020202020204" pitchFamily="34" charset="0"/>
              <a:buChar char="•"/>
            </a:pPr>
            <a:r>
              <a:rPr lang="en-US" dirty="0"/>
              <a:t>Use </a:t>
            </a:r>
            <a:r>
              <a:rPr lang="en-US" dirty="0" err="1"/>
              <a:t>Qkeras</a:t>
            </a:r>
            <a:r>
              <a:rPr lang="en-US" dirty="0"/>
              <a:t> and hls4ml to reduce the size of our NN and transfer it onto FPGA hardware. </a:t>
            </a:r>
          </a:p>
          <a:p>
            <a:pPr>
              <a:buSzPct val="120000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E7813-2299-0094-6B41-C921BE9B1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A8628-7CC6-4A66-202B-9F1AB673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64558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Daughter # Comparison 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4BD3B8-2D34-7615-FF37-7DAB35F3D52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0B0A538-5FD8-4311-86FC-AAFBE34AC198}" type="datetime1">
              <a:rPr lang="en-US" smtClean="0"/>
              <a:t>6/4/2024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F857C-9C4D-FB25-AA7A-97D3A39B79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Brock Ewing | L1T Upgrade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BD898-AB98-63F3-13CE-78BD189A13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20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36A527-1242-22D7-18D2-86157401DC9C}"/>
              </a:ext>
            </a:extLst>
          </p:cNvPr>
          <p:cNvSpPr txBox="1"/>
          <p:nvPr/>
        </p:nvSpPr>
        <p:spPr>
          <a:xfrm>
            <a:off x="4188651" y="865286"/>
            <a:ext cx="360515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b="1" dirty="0"/>
              <a:t>QCD Background: 69,250 hits</a:t>
            </a:r>
          </a:p>
        </p:txBody>
      </p:sp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70F7CF33-4084-23CB-A994-6AA982C3D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4351" y="1169975"/>
            <a:ext cx="6028425" cy="4822739"/>
          </a:xfrm>
          <a:prstGeom prst="rect">
            <a:avLst/>
          </a:prstGeom>
        </p:spPr>
      </p:pic>
      <p:pic>
        <p:nvPicPr>
          <p:cNvPr id="11" name="Picture 10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6DAD605F-A8BC-D683-28A3-32F3C11289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1148" y="1286958"/>
            <a:ext cx="5895455" cy="4716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358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E7813-2299-0094-6B41-C921BE9B1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A8628-7CC6-4A66-202B-9F1AB673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67882"/>
            <a:ext cx="11376024" cy="64558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Daughter # Comparison 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4BD3B8-2D34-7615-FF37-7DAB35F3D52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243D068A-2AA4-42CF-92C2-CE484E22527C}" type="datetime1">
              <a:rPr lang="en-US" smtClean="0"/>
              <a:t>6/4/2024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F857C-9C4D-FB25-AA7A-97D3A39B79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Brock Ewing | L1T Upgrade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BD898-AB98-63F3-13CE-78BD189A13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21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36A527-1242-22D7-18D2-86157401DC9C}"/>
              </a:ext>
            </a:extLst>
          </p:cNvPr>
          <p:cNvSpPr txBox="1"/>
          <p:nvPr/>
        </p:nvSpPr>
        <p:spPr>
          <a:xfrm>
            <a:off x="3576451" y="521843"/>
            <a:ext cx="477239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b="1" dirty="0"/>
              <a:t>Neutrino Pileup Background: 2,110 hits</a:t>
            </a:r>
          </a:p>
        </p:txBody>
      </p:sp>
      <p:pic>
        <p:nvPicPr>
          <p:cNvPr id="9" name="Picture 8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8AC17B8C-2BD8-A686-E121-AF52A223F2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78" y="3512233"/>
            <a:ext cx="4241327" cy="2827551"/>
          </a:xfrm>
          <a:prstGeom prst="rect">
            <a:avLst/>
          </a:prstGeom>
        </p:spPr>
      </p:pic>
      <p:pic>
        <p:nvPicPr>
          <p:cNvPr id="11" name="Picture 10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96AEC22D-7CC5-82AE-42D2-4DCB5600E9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6146" y="618207"/>
            <a:ext cx="4309692" cy="2873128"/>
          </a:xfrm>
          <a:prstGeom prst="rect">
            <a:avLst/>
          </a:prstGeom>
        </p:spPr>
      </p:pic>
      <p:pic>
        <p:nvPicPr>
          <p:cNvPr id="15" name="Picture 14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AD2E44AE-25DE-C220-DF05-04F53025E3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8809" y="3329919"/>
            <a:ext cx="4578705" cy="3052469"/>
          </a:xfrm>
          <a:prstGeom prst="rect">
            <a:avLst/>
          </a:prstGeom>
        </p:spPr>
      </p:pic>
      <p:pic>
        <p:nvPicPr>
          <p:cNvPr id="17" name="Picture 16" descr="A graph with colored lines&#10;&#10;Description automatically generated">
            <a:extLst>
              <a:ext uri="{FF2B5EF4-FFF2-40B4-BE49-F238E27FC236}">
                <a16:creationId xmlns:a16="http://schemas.microsoft.com/office/drawing/2014/main" id="{0702E740-A621-49A4-3A62-BA18EB4D50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286" y="855100"/>
            <a:ext cx="4113513" cy="2742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4309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E7813-2299-0094-6B41-C921BE9B1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A8628-7CC6-4A66-202B-9F1AB673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67882"/>
            <a:ext cx="11376024" cy="64558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Daughter # Comparison 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4BD3B8-2D34-7615-FF37-7DAB35F3D52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243D068A-2AA4-42CF-92C2-CE484E22527C}" type="datetime1">
              <a:rPr lang="en-US" smtClean="0"/>
              <a:t>6/4/2024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F857C-9C4D-FB25-AA7A-97D3A39B79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Brock Ewing | L1T Upgrade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BD898-AB98-63F3-13CE-78BD189A13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22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36A527-1242-22D7-18D2-86157401DC9C}"/>
              </a:ext>
            </a:extLst>
          </p:cNvPr>
          <p:cNvSpPr txBox="1"/>
          <p:nvPr/>
        </p:nvSpPr>
        <p:spPr>
          <a:xfrm>
            <a:off x="3576451" y="521843"/>
            <a:ext cx="477239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b="1" dirty="0"/>
              <a:t>Neutrino Pileup Background: 2,110 hits</a:t>
            </a:r>
          </a:p>
        </p:txBody>
      </p:sp>
      <p:pic>
        <p:nvPicPr>
          <p:cNvPr id="7" name="Picture 6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23CC8116-0799-A54A-335F-12D240C47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0899" y="769025"/>
            <a:ext cx="6649937" cy="5319949"/>
          </a:xfrm>
          <a:prstGeom prst="rect">
            <a:avLst/>
          </a:prstGeom>
        </p:spPr>
      </p:pic>
      <p:pic>
        <p:nvPicPr>
          <p:cNvPr id="10" name="Picture 9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A4EF32DA-987A-20A3-8E6F-8036366D7F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6863" y="628187"/>
            <a:ext cx="6787386" cy="5429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905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E7813-2299-0094-6B41-C921BE9B1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A8628-7CC6-4A66-202B-9F1AB673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67882"/>
            <a:ext cx="11376024" cy="64558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Daughter # Comparison 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4BD3B8-2D34-7615-FF37-7DAB35F3D52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243D068A-2AA4-42CF-92C2-CE484E22527C}" type="datetime1">
              <a:rPr lang="en-US" smtClean="0"/>
              <a:t>6/4/2024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F857C-9C4D-FB25-AA7A-97D3A39B79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Brock Ewing | L1T Upgrade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BD898-AB98-63F3-13CE-78BD189A13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23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36A527-1242-22D7-18D2-86157401DC9C}"/>
              </a:ext>
            </a:extLst>
          </p:cNvPr>
          <p:cNvSpPr txBox="1"/>
          <p:nvPr/>
        </p:nvSpPr>
        <p:spPr>
          <a:xfrm>
            <a:off x="3576451" y="521843"/>
            <a:ext cx="477239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b="1" dirty="0"/>
              <a:t>Neutrino Pileup Background: 2,110 hits</a:t>
            </a:r>
          </a:p>
        </p:txBody>
      </p:sp>
      <p:pic>
        <p:nvPicPr>
          <p:cNvPr id="8" name="Picture 7" descr="A graph of 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BF8C390C-7219-5ABC-DA4F-CDEE6C89C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2900" y="829620"/>
            <a:ext cx="6607401" cy="5285920"/>
          </a:xfrm>
          <a:prstGeom prst="rect">
            <a:avLst/>
          </a:prstGeom>
        </p:spPr>
      </p:pic>
      <p:pic>
        <p:nvPicPr>
          <p:cNvPr id="11" name="Picture 10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A6234F82-0AE9-57E2-CB34-9712D9AD9E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6990" y="656516"/>
            <a:ext cx="6931210" cy="5544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518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66467-7F9F-4F1B-A4C2-85F1ED1F6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Next Steps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00C6AD-7780-DE5B-3E14-AC9CABB68A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11307763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Pass Exams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Try out recommendations from other group members, i.e. try training unweighted vs weighted, try out a network parameterized on masses and jet Pts, switch </a:t>
            </a:r>
            <a:r>
              <a:rPr lang="en-US" dirty="0" err="1"/>
              <a:t>fpr</a:t>
            </a:r>
            <a:r>
              <a:rPr lang="en-US" dirty="0"/>
              <a:t> to log scale.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Implement </a:t>
            </a:r>
            <a:r>
              <a:rPr lang="en-US" dirty="0" err="1"/>
              <a:t>Deepset</a:t>
            </a:r>
            <a:r>
              <a:rPr lang="en-US" dirty="0"/>
              <a:t> architecture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Ssh into CERN </a:t>
            </a:r>
            <a:r>
              <a:rPr lang="en-US" dirty="0" err="1"/>
              <a:t>cpu</a:t>
            </a:r>
            <a:r>
              <a:rPr lang="en-US" dirty="0"/>
              <a:t> to process </a:t>
            </a:r>
            <a:r>
              <a:rPr lang="en-US" dirty="0" err="1"/>
              <a:t>TTbar</a:t>
            </a:r>
            <a:r>
              <a:rPr lang="en-US" dirty="0"/>
              <a:t> background samples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223313-277C-30B2-A81B-D9392F36430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ABAD383-EFC8-4FB6-A78D-F0C85C5E3037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3C57E7-39FA-33D1-0CDA-4C10356CBE8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1EB9D3-ABC8-A308-B156-55D1D771BB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687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6A956C-0D8A-CA01-AE94-ED6255935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2540437"/>
            <a:ext cx="3925887" cy="3713927"/>
          </a:xfrm>
        </p:spPr>
        <p:txBody>
          <a:bodyPr>
            <a:normAutofit fontScale="92500" lnSpcReduction="20000"/>
          </a:bodyPr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B_M20_Pt100: 4,284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B_M40_Pt120: 6,263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B_M60_Pt150: 7,711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C_M20_Pt50-100: 192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C_M20_Pt100: 4,655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C_M40_Pt60-120: 606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C_M40_Pt120: 6,721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C_M60_Pt75-150: 1,377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C_M60_Pt150: 8,042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27D88F-31E1-CA3F-2EA0-EBF1C4584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Data Set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9CEC94-896A-9D11-5A1D-FF57DECD1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A51B5-C4FA-4AF0-97C2-4EB8E8B0A668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16358C-8DB6-F0B2-049F-CF1C02582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Brock Ewing | L1T Upgrade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B3B615-BB69-9C9C-6E0F-B65CB7F8B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6E5BBF-FF87-5E25-109E-CCDA743D450B}"/>
              </a:ext>
            </a:extLst>
          </p:cNvPr>
          <p:cNvSpPr txBox="1"/>
          <p:nvPr/>
        </p:nvSpPr>
        <p:spPr>
          <a:xfrm>
            <a:off x="407987" y="1247775"/>
            <a:ext cx="11380813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tx2"/>
                </a:solidFill>
              </a:rPr>
              <a:t>Data sets consist of simulated Higgs decays for </a:t>
            </a:r>
            <a:r>
              <a:rPr lang="en-US" sz="2100" b="1" dirty="0" err="1">
                <a:solidFill>
                  <a:schemeClr val="tx2"/>
                </a:solidFill>
              </a:rPr>
              <a:t>BBbar</a:t>
            </a:r>
            <a:r>
              <a:rPr lang="en-US" sz="2100" b="1" dirty="0">
                <a:solidFill>
                  <a:schemeClr val="tx2"/>
                </a:solidFill>
              </a:rPr>
              <a:t> and </a:t>
            </a:r>
            <a:r>
              <a:rPr lang="en-US" sz="2100" b="1" dirty="0" err="1">
                <a:solidFill>
                  <a:schemeClr val="tx2"/>
                </a:solidFill>
              </a:rPr>
              <a:t>CCbar</a:t>
            </a:r>
            <a:r>
              <a:rPr lang="en-US" sz="2100" b="1" dirty="0">
                <a:solidFill>
                  <a:schemeClr val="tx2"/>
                </a:solidFill>
              </a:rPr>
              <a:t> varying in mass ranging from 20-60 GeV and Pt ranging from 100 to 150 GeV,  along with 3 background samples for QCD, Neutrino Pileup and </a:t>
            </a:r>
            <a:r>
              <a:rPr lang="en-US" sz="2100" b="1" dirty="0" err="1">
                <a:solidFill>
                  <a:schemeClr val="tx2"/>
                </a:solidFill>
              </a:rPr>
              <a:t>TTbar</a:t>
            </a:r>
            <a:r>
              <a:rPr lang="en-US" sz="2100" b="1" dirty="0">
                <a:solidFill>
                  <a:schemeClr val="tx2"/>
                </a:solidFill>
              </a:rPr>
              <a:t> decays. </a:t>
            </a:r>
          </a:p>
          <a:p>
            <a:pPr algn="ctr"/>
            <a:endParaRPr lang="en-US" sz="2100" b="1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FDF2E0-696B-FA86-4404-22B95D104FEE}"/>
              </a:ext>
            </a:extLst>
          </p:cNvPr>
          <p:cNvSpPr txBox="1"/>
          <p:nvPr/>
        </p:nvSpPr>
        <p:spPr>
          <a:xfrm>
            <a:off x="2881312" y="2387900"/>
            <a:ext cx="6429376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tx2"/>
                </a:solidFill>
              </a:rPr>
              <a:t>Signal and Background Counts after processing</a:t>
            </a:r>
          </a:p>
          <a:p>
            <a:pPr algn="ctr"/>
            <a:endParaRPr lang="en-US" sz="2100" b="1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F84455-74EE-B785-985B-0CB13A9080A4}"/>
              </a:ext>
            </a:extLst>
          </p:cNvPr>
          <p:cNvSpPr txBox="1"/>
          <p:nvPr/>
        </p:nvSpPr>
        <p:spPr>
          <a:xfrm>
            <a:off x="5818897" y="3589486"/>
            <a:ext cx="5629276" cy="16158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chemeClr val="tx2"/>
                </a:solidFill>
              </a:rPr>
              <a:t>QCD: 69,250</a:t>
            </a:r>
          </a:p>
          <a:p>
            <a:pPr algn="l"/>
            <a:endParaRPr lang="en-US" sz="2100" b="1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chemeClr val="tx2"/>
                </a:solidFill>
              </a:rPr>
              <a:t>Neutrino Pileup: 2,110</a:t>
            </a:r>
          </a:p>
          <a:p>
            <a:pPr algn="l"/>
            <a:endParaRPr lang="en-US" sz="2100" b="1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100" b="1" dirty="0" err="1">
                <a:solidFill>
                  <a:schemeClr val="tx2"/>
                </a:solidFill>
              </a:rPr>
              <a:t>TTbar</a:t>
            </a:r>
            <a:r>
              <a:rPr lang="en-US" sz="2100" b="1" dirty="0">
                <a:solidFill>
                  <a:schemeClr val="tx2"/>
                </a:solidFill>
              </a:rPr>
              <a:t>: 171,913</a:t>
            </a:r>
          </a:p>
        </p:txBody>
      </p:sp>
    </p:spTree>
    <p:extLst>
      <p:ext uri="{BB962C8B-B14F-4D97-AF65-F5344CB8AC3E}">
        <p14:creationId xmlns:p14="http://schemas.microsoft.com/office/powerpoint/2010/main" val="581137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6A956C-0D8A-CA01-AE94-ED62559354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- Took simulated Higgs decay data and did feature analysis initially, looking at various qualities for comparison like pt and eta distributions for daughter particles along with </a:t>
            </a:r>
            <a:r>
              <a:rPr lang="en-US" dirty="0" err="1"/>
              <a:t>DeltaR</a:t>
            </a:r>
            <a:r>
              <a:rPr lang="en-US" dirty="0"/>
              <a:t> separations and jet matching.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27D88F-31E1-CA3F-2EA0-EBF1C4584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Initial Data Analysis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9CEC94-896A-9D11-5A1D-FF57DECD1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A51B5-C4FA-4AF0-97C2-4EB8E8B0A668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16358C-8DB6-F0B2-049F-CF1C02582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B3B615-BB69-9C9C-6E0F-B65CB7F8B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164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E7813-2299-0094-6B41-C921BE9B1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A8628-7CC6-4A66-202B-9F1AB6731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Higgs Jet Analysis Comparison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4BD3B8-2D34-7615-FF37-7DAB35F3D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19-Mar-24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F857C-9C4D-FB25-AA7A-97D3A39B7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BD898-AB98-63F3-13CE-78BD189A1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 descr="A graph of a graph of a graph">
            <a:extLst>
              <a:ext uri="{FF2B5EF4-FFF2-40B4-BE49-F238E27FC236}">
                <a16:creationId xmlns:a16="http://schemas.microsoft.com/office/drawing/2014/main" id="{553CF7E8-4B5B-C016-5EA8-4787322B17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3925"/>
            <a:ext cx="12192000" cy="2101703"/>
          </a:xfrm>
          <a:prstGeom prst="rect">
            <a:avLst/>
          </a:prstGeom>
        </p:spPr>
      </p:pic>
      <p:pic>
        <p:nvPicPr>
          <p:cNvPr id="10" name="Picture 9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44DF9658-AAD9-8F06-CB30-E09C3E5238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25628"/>
            <a:ext cx="12192000" cy="1813071"/>
          </a:xfrm>
          <a:prstGeom prst="rect">
            <a:avLst/>
          </a:prstGeom>
        </p:spPr>
      </p:pic>
      <p:pic>
        <p:nvPicPr>
          <p:cNvPr id="12" name="Picture 11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28F35892-0245-EFD9-67AC-5C86FF9A6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983" y="4838700"/>
            <a:ext cx="12037017" cy="199825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A2BA25F-7BEA-312B-19C1-D13CF86BDC5C}"/>
              </a:ext>
            </a:extLst>
          </p:cNvPr>
          <p:cNvSpPr txBox="1"/>
          <p:nvPr/>
        </p:nvSpPr>
        <p:spPr>
          <a:xfrm>
            <a:off x="8747089" y="1627823"/>
            <a:ext cx="803077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700" dirty="0"/>
              <a:t>Mass:</a:t>
            </a:r>
          </a:p>
          <a:p>
            <a:pPr algn="ctr"/>
            <a:r>
              <a:rPr lang="en-US" sz="1700" dirty="0"/>
              <a:t>20 GeV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D495FE-AC64-5628-C24F-E2CC43702E14}"/>
              </a:ext>
            </a:extLst>
          </p:cNvPr>
          <p:cNvSpPr txBox="1"/>
          <p:nvPr/>
        </p:nvSpPr>
        <p:spPr>
          <a:xfrm>
            <a:off x="8784764" y="3717114"/>
            <a:ext cx="742191" cy="52322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700" dirty="0"/>
              <a:t>Mass:</a:t>
            </a:r>
          </a:p>
          <a:p>
            <a:pPr algn="ctr"/>
            <a:r>
              <a:rPr lang="en-US" sz="1700" dirty="0"/>
              <a:t>40 GeV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FFB6CE9-85D8-96B5-08B0-899C1B0168AB}"/>
              </a:ext>
            </a:extLst>
          </p:cNvPr>
          <p:cNvSpPr txBox="1"/>
          <p:nvPr/>
        </p:nvSpPr>
        <p:spPr>
          <a:xfrm>
            <a:off x="8784764" y="5530185"/>
            <a:ext cx="765402" cy="7848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700" dirty="0"/>
              <a:t>Mass:</a:t>
            </a:r>
          </a:p>
          <a:p>
            <a:pPr algn="ctr"/>
            <a:r>
              <a:rPr lang="en-US" sz="1700" dirty="0"/>
              <a:t>60 GeV</a:t>
            </a:r>
          </a:p>
          <a:p>
            <a:pPr algn="l"/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447103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Particle Count Comparison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19-Mar-24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B8DA8F-BB68-9B49-A880-D423F2EC4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4" name="Picture 13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37E6197E-6F3D-B91B-A3C4-244EFD173D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17150"/>
            <a:ext cx="12192000" cy="32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902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6A956C-0D8A-CA01-AE94-ED62559354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- Applied filters and cuts to the dataset. We set cuts for:</a:t>
            </a:r>
          </a:p>
          <a:p>
            <a:pPr marL="342900" indent="-342900">
              <a:buFontTx/>
              <a:buChar char="-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DeltaR</a:t>
            </a:r>
            <a:r>
              <a:rPr lang="en-US" dirty="0"/>
              <a:t> &lt; .03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Jet Pt &gt; 100 GeV</a:t>
            </a:r>
          </a:p>
          <a:p>
            <a:endParaRPr lang="en-US" dirty="0"/>
          </a:p>
          <a:p>
            <a:r>
              <a:rPr lang="en-US" dirty="0"/>
              <a:t>- Filter on all 32 daughter Jets by: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Particle constituent type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Charge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Phi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dxy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27D88F-31E1-CA3F-2EA0-EBF1C4584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Data Processing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9CEC94-896A-9D11-5A1D-FF57DECD1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A51B5-C4FA-4AF0-97C2-4EB8E8B0A668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16358C-8DB6-F0B2-049F-CF1C02582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B3B615-BB69-9C9C-6E0F-B65CB7F8B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74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NN Training and performance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0B395-7520-4608-9272-582DA54D2544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2FD5C05-2150-1BF9-62AE-D261A1591F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Trained 4 models for comparison:</a:t>
            </a:r>
          </a:p>
          <a:p>
            <a:pPr marL="514350" indent="-514350">
              <a:buAutoNum type="arabicParenR"/>
            </a:pPr>
            <a:r>
              <a:rPr lang="en-US" sz="3200" dirty="0"/>
              <a:t>Simple sequential network with 3 dense layers</a:t>
            </a:r>
          </a:p>
          <a:p>
            <a:pPr marL="514350" indent="-514350">
              <a:buAutoNum type="arabicParenR"/>
            </a:pPr>
            <a:r>
              <a:rPr lang="en-US" sz="3200" dirty="0"/>
              <a:t>More complex sequential network with 4 dense layers</a:t>
            </a:r>
          </a:p>
          <a:p>
            <a:pPr marL="514350" indent="-514350">
              <a:buAutoNum type="arabicParenR"/>
            </a:pPr>
            <a:r>
              <a:rPr lang="en-US" sz="3200" dirty="0"/>
              <a:t>Linear model</a:t>
            </a:r>
          </a:p>
          <a:p>
            <a:pPr marL="514350" indent="-514350">
              <a:buAutoNum type="arabicParenR"/>
            </a:pPr>
            <a:r>
              <a:rPr lang="en-US" sz="3200" dirty="0"/>
              <a:t>Boosted Decision Tree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- Currently working on testing </a:t>
            </a:r>
            <a:r>
              <a:rPr lang="en-US" sz="3200" dirty="0" err="1"/>
              <a:t>DeepSet</a:t>
            </a:r>
            <a:r>
              <a:rPr lang="en-US" sz="3200" dirty="0"/>
              <a:t> architecture </a:t>
            </a:r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E62086-B61C-C841-4EDF-7113D4B866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7E37C-7DB5-38DC-AA59-615AC5DA3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Initial ROCs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90724F-C9B0-06CA-3EAC-86F9FCC8A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B6B2-F80E-4EBD-B0F0-51820007F617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CBC8C0-466F-224A-B240-BA4BDFF3A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8F9D2D-5169-2385-DC7D-C621D86BF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317316-318C-ED03-87B8-42DA4CE88AB8}"/>
              </a:ext>
            </a:extLst>
          </p:cNvPr>
          <p:cNvSpPr txBox="1"/>
          <p:nvPr/>
        </p:nvSpPr>
        <p:spPr>
          <a:xfrm>
            <a:off x="1647826" y="1316224"/>
            <a:ext cx="10668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No cuts</a:t>
            </a:r>
          </a:p>
        </p:txBody>
      </p:sp>
      <p:pic>
        <p:nvPicPr>
          <p:cNvPr id="11" name="Picture 10" descr="A graph with a line&#10;&#10;Description automatically generated">
            <a:extLst>
              <a:ext uri="{FF2B5EF4-FFF2-40B4-BE49-F238E27FC236}">
                <a16:creationId xmlns:a16="http://schemas.microsoft.com/office/drawing/2014/main" id="{5516F077-AF51-6E10-90D4-38C2C4A31E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0284" y="1543710"/>
            <a:ext cx="4399656" cy="2436173"/>
          </a:xfrm>
          <a:prstGeom prst="rect">
            <a:avLst/>
          </a:prstGeom>
        </p:spPr>
      </p:pic>
      <p:pic>
        <p:nvPicPr>
          <p:cNvPr id="8" name="Picture 7" descr="A graph with a line&#10;&#10;Description automatically generated">
            <a:extLst>
              <a:ext uri="{FF2B5EF4-FFF2-40B4-BE49-F238E27FC236}">
                <a16:creationId xmlns:a16="http://schemas.microsoft.com/office/drawing/2014/main" id="{118F1E3B-AF38-53C2-035F-615C60CC77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47" y="1581495"/>
            <a:ext cx="4534948" cy="2503959"/>
          </a:xfrm>
          <a:prstGeom prst="rect">
            <a:avLst/>
          </a:prstGeom>
        </p:spPr>
      </p:pic>
      <p:pic>
        <p:nvPicPr>
          <p:cNvPr id="9" name="Picture 8" descr="A graph with a line&#10;&#10;Description automatically generated">
            <a:extLst>
              <a:ext uri="{FF2B5EF4-FFF2-40B4-BE49-F238E27FC236}">
                <a16:creationId xmlns:a16="http://schemas.microsoft.com/office/drawing/2014/main" id="{1C3ECA42-9282-0B30-28D5-846D2673B4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2621" y="3884445"/>
            <a:ext cx="4718377" cy="246299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FC9A4B3-8695-0ECF-265E-E29EB3292FA9}"/>
              </a:ext>
            </a:extLst>
          </p:cNvPr>
          <p:cNvSpPr txBox="1"/>
          <p:nvPr/>
        </p:nvSpPr>
        <p:spPr>
          <a:xfrm>
            <a:off x="5171997" y="3505978"/>
            <a:ext cx="184800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err="1"/>
              <a:t>DeltaR</a:t>
            </a:r>
            <a:r>
              <a:rPr lang="en-US" sz="1600" dirty="0"/>
              <a:t> &lt; .03 &amp; cuts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979303-8095-51E3-BE91-7CCB70963CF4}"/>
              </a:ext>
            </a:extLst>
          </p:cNvPr>
          <p:cNvSpPr txBox="1"/>
          <p:nvPr/>
        </p:nvSpPr>
        <p:spPr>
          <a:xfrm>
            <a:off x="8746109" y="1271410"/>
            <a:ext cx="184800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err="1"/>
              <a:t>DeltaR</a:t>
            </a:r>
            <a:r>
              <a:rPr lang="en-US" sz="1600" dirty="0"/>
              <a:t> &lt; .03 no cuts</a:t>
            </a:r>
          </a:p>
        </p:txBody>
      </p:sp>
    </p:spTree>
    <p:extLst>
      <p:ext uri="{BB962C8B-B14F-4D97-AF65-F5344CB8AC3E}">
        <p14:creationId xmlns:p14="http://schemas.microsoft.com/office/powerpoint/2010/main" val="336680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L1T Upgrade Update #7</Template>
  <TotalTime>1215</TotalTime>
  <Words>744</Words>
  <Application>Microsoft Office PowerPoint</Application>
  <PresentationFormat>Widescreen</PresentationFormat>
  <Paragraphs>175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Calibri</vt:lpstr>
      <vt:lpstr>Office Theme</vt:lpstr>
      <vt:lpstr>L1T Upgrade Progress</vt:lpstr>
      <vt:lpstr>Project Goals</vt:lpstr>
      <vt:lpstr>Data Set</vt:lpstr>
      <vt:lpstr>Initial Data Analysis</vt:lpstr>
      <vt:lpstr>Higgs Jet Analysis Comparison </vt:lpstr>
      <vt:lpstr>Particle Count Comparison</vt:lpstr>
      <vt:lpstr>Data Processing</vt:lpstr>
      <vt:lpstr>NN Training and performance </vt:lpstr>
      <vt:lpstr>Initial ROCs</vt:lpstr>
      <vt:lpstr>ROCs</vt:lpstr>
      <vt:lpstr>Comparisons </vt:lpstr>
      <vt:lpstr>Total vs Individual Signal Comparison  </vt:lpstr>
      <vt:lpstr>Total vs Individual Signal Comparison  </vt:lpstr>
      <vt:lpstr>Total vs Individual Signal Comparison  </vt:lpstr>
      <vt:lpstr>Total vs Individual Signal Comparison  </vt:lpstr>
      <vt:lpstr>Total vs Individual Signal Comparison  </vt:lpstr>
      <vt:lpstr>Total vs Individual Signal Comparison  </vt:lpstr>
      <vt:lpstr>Daughter # Comparison  </vt:lpstr>
      <vt:lpstr>Daughter # Comparison  </vt:lpstr>
      <vt:lpstr>Daughter # Comparison  </vt:lpstr>
      <vt:lpstr>Daughter # Comparison  </vt:lpstr>
      <vt:lpstr>Daughter # Comparison  </vt:lpstr>
      <vt:lpstr>Daughter # Comparison  </vt:lpstr>
      <vt:lpstr>Next Steps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L1T Upgrade Progress</dc:title>
  <dc:creator>Brock Ewing</dc:creator>
  <cp:lastModifiedBy>Brock Ewing</cp:lastModifiedBy>
  <cp:revision>3</cp:revision>
  <dcterms:created xsi:type="dcterms:W3CDTF">2024-05-27T19:39:27Z</dcterms:created>
  <dcterms:modified xsi:type="dcterms:W3CDTF">2024-06-04T13:54:09Z</dcterms:modified>
</cp:coreProperties>
</file>