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6922" r:id="rId1"/>
  </p:sldMasterIdLst>
  <p:notesMasterIdLst>
    <p:notesMasterId r:id="rId33"/>
  </p:notesMasterIdLst>
  <p:handoutMasterIdLst>
    <p:handoutMasterId r:id="rId34"/>
  </p:handoutMasterIdLst>
  <p:sldIdLst>
    <p:sldId id="259" r:id="rId2"/>
    <p:sldId id="3174" r:id="rId3"/>
    <p:sldId id="3175" r:id="rId4"/>
    <p:sldId id="3200" r:id="rId5"/>
    <p:sldId id="3206" r:id="rId6"/>
    <p:sldId id="3228" r:id="rId7"/>
    <p:sldId id="3152" r:id="rId8"/>
    <p:sldId id="3235" r:id="rId9"/>
    <p:sldId id="3230" r:id="rId10"/>
    <p:sldId id="3231" r:id="rId11"/>
    <p:sldId id="3227" r:id="rId12"/>
    <p:sldId id="3213" r:id="rId13"/>
    <p:sldId id="3205" r:id="rId14"/>
    <p:sldId id="3217" r:id="rId15"/>
    <p:sldId id="3161" r:id="rId16"/>
    <p:sldId id="3233" r:id="rId17"/>
    <p:sldId id="3221" r:id="rId18"/>
    <p:sldId id="3160" r:id="rId19"/>
    <p:sldId id="3236" r:id="rId20"/>
    <p:sldId id="3210" r:id="rId21"/>
    <p:sldId id="3212" r:id="rId22"/>
    <p:sldId id="3177" r:id="rId23"/>
    <p:sldId id="3234" r:id="rId24"/>
    <p:sldId id="3194" r:id="rId25"/>
    <p:sldId id="3195" r:id="rId26"/>
    <p:sldId id="3145" r:id="rId27"/>
    <p:sldId id="3211" r:id="rId28"/>
    <p:sldId id="3203" r:id="rId29"/>
    <p:sldId id="3193" r:id="rId30"/>
    <p:sldId id="3165" r:id="rId31"/>
    <p:sldId id="3169" r:id="rId32"/>
  </p:sldIdLst>
  <p:sldSz cx="12192000" cy="6858000"/>
  <p:notesSz cx="6797675" cy="99282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7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8E40"/>
    <a:srgbClr val="C06D62"/>
    <a:srgbClr val="D60093"/>
    <a:srgbClr val="FF33CC"/>
    <a:srgbClr val="99FF99"/>
    <a:srgbClr val="0214BE"/>
    <a:srgbClr val="FF6600"/>
    <a:srgbClr val="CCFFFF"/>
    <a:srgbClr val="00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5BE263C-DBD7-4A20-BB59-AAB30ACAA65A}" styleName="Medium Style 3 –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235" autoAdjust="0"/>
    <p:restoredTop sz="87135" autoAdjust="0"/>
  </p:normalViewPr>
  <p:slideViewPr>
    <p:cSldViewPr>
      <p:cViewPr varScale="1">
        <p:scale>
          <a:sx n="109" d="100"/>
          <a:sy n="109" d="100"/>
        </p:scale>
        <p:origin x="1176" y="192"/>
      </p:cViewPr>
      <p:guideLst>
        <p:guide orient="horz" pos="1872"/>
        <p:guide pos="3840"/>
      </p:guideLst>
    </p:cSldViewPr>
  </p:slideViewPr>
  <p:outlineViewPr>
    <p:cViewPr>
      <p:scale>
        <a:sx n="33" d="100"/>
        <a:sy n="33" d="100"/>
      </p:scale>
      <p:origin x="0" y="-91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1482"/>
    </p:cViewPr>
  </p:sorterViewPr>
  <p:notesViewPr>
    <p:cSldViewPr>
      <p:cViewPr varScale="1">
        <p:scale>
          <a:sx n="63" d="100"/>
          <a:sy n="63" d="100"/>
        </p:scale>
        <p:origin x="1998" y="60"/>
      </p:cViewPr>
      <p:guideLst>
        <p:guide orient="horz" pos="3127"/>
        <p:guide pos="2141"/>
      </p:guideLst>
    </p:cSldViewPr>
  </p:notesViewPr>
  <p:gridSpacing cx="38405" cy="384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2272" tIns="46136" rIns="92272" bIns="46136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2272" tIns="46136" rIns="92272" bIns="46136" rtlCol="0"/>
          <a:lstStyle>
            <a:lvl1pPr algn="r">
              <a:defRPr sz="1200"/>
            </a:lvl1pPr>
          </a:lstStyle>
          <a:p>
            <a:pPr>
              <a:defRPr/>
            </a:pPr>
            <a:fld id="{ABECBBEE-CC39-4EB5-A334-46298068CD79}" type="datetimeFigureOut">
              <a:rPr lang="en-US"/>
              <a:pPr>
                <a:defRPr/>
              </a:pPr>
              <a:t>5/29/24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2272" tIns="46136" rIns="92272" bIns="46136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2272" tIns="46136" rIns="92272" bIns="46136" rtlCol="0" anchor="b"/>
          <a:lstStyle>
            <a:lvl1pPr algn="r">
              <a:defRPr sz="1200"/>
            </a:lvl1pPr>
          </a:lstStyle>
          <a:p>
            <a:pPr>
              <a:defRPr/>
            </a:pPr>
            <a:fld id="{F3C50950-8DCE-4BA3-8E21-65C741DFAB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3556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65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8900" y="742950"/>
            <a:ext cx="6619875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6463"/>
            <a:ext cx="5438775" cy="446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84494633-67A9-4E43-ACD1-7A0FAA47A1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9018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4494633-67A9-4E43-ACD1-7A0FAA47A108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3237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4494633-67A9-4E43-ACD1-7A0FAA47A108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6633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4494633-67A9-4E43-ACD1-7A0FAA47A108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4284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4494633-67A9-4E43-ACD1-7A0FAA47A108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826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16481" y="260648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618185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6561739" cy="714265"/>
          </a:xfrm>
        </p:spPr>
        <p:txBody>
          <a:bodyPr lIns="108000"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Espace réservé du texte 29"/>
          <p:cNvSpPr>
            <a:spLocks noGrp="1"/>
          </p:cNvSpPr>
          <p:nvPr>
            <p:ph idx="1"/>
          </p:nvPr>
        </p:nvSpPr>
        <p:spPr>
          <a:xfrm>
            <a:off x="599403" y="1201510"/>
            <a:ext cx="11055019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42692452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6216094" cy="714265"/>
          </a:xfrm>
        </p:spPr>
        <p:txBody>
          <a:bodyPr lIns="108000"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Espace réservé du texte 29"/>
          <p:cNvSpPr>
            <a:spLocks noGrp="1"/>
          </p:cNvSpPr>
          <p:nvPr>
            <p:ph idx="1"/>
          </p:nvPr>
        </p:nvSpPr>
        <p:spPr>
          <a:xfrm>
            <a:off x="609601" y="1258119"/>
            <a:ext cx="11055019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4618412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6216094" cy="71426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5310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17.11.2023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Steerenberg | BE-OP Group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52820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0970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1" y="274638"/>
            <a:ext cx="5640020" cy="714265"/>
          </a:xfrm>
          <a:prstGeom prst="rect">
            <a:avLst/>
          </a:prstGeom>
          <a:solidFill>
            <a:schemeClr val="bg1"/>
          </a:solidFill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 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1" y="1258119"/>
            <a:ext cx="11055019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7" name="Image 4" descr="bande-01.eps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963730"/>
            <a:ext cx="12192000" cy="901135"/>
          </a:xfrm>
          <a:prstGeom prst="rect">
            <a:avLst/>
          </a:prstGeom>
        </p:spPr>
      </p:pic>
      <p:sp>
        <p:nvSpPr>
          <p:cNvPr id="10" name="Slide Number Placeholder 2"/>
          <p:cNvSpPr txBox="1">
            <a:spLocks/>
          </p:cNvSpPr>
          <p:nvPr/>
        </p:nvSpPr>
        <p:spPr>
          <a:xfrm>
            <a:off x="9144000" y="633730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4628D0A3-5C9A-4901-9C42-FBE507C34AF3}" type="slidenum">
              <a:rPr lang="en-GB" sz="1200" smtClean="0">
                <a:solidFill>
                  <a:srgbClr val="FFFFFF"/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sz="1200" dirty="0">
              <a:solidFill>
                <a:srgbClr val="FFFFFF"/>
              </a:solidFill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988135" y="6242864"/>
            <a:ext cx="93404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400" dirty="0">
                <a:solidFill>
                  <a:srgbClr val="FFFFFF"/>
                </a:solidFill>
                <a:latin typeface="Arial"/>
              </a:rPr>
              <a:t>LHCC OPEN Session - 29.05.2024</a:t>
            </a:r>
          </a:p>
        </p:txBody>
      </p:sp>
    </p:spTree>
    <p:extLst>
      <p:ext uri="{BB962C8B-B14F-4D97-AF65-F5344CB8AC3E}">
        <p14:creationId xmlns:p14="http://schemas.microsoft.com/office/powerpoint/2010/main" val="4014481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924" r:id="rId1"/>
    <p:sldLayoutId id="2147486928" r:id="rId2"/>
    <p:sldLayoutId id="2147486929" r:id="rId3"/>
    <p:sldLayoutId id="2147486927" r:id="rId4"/>
    <p:sldLayoutId id="2147486931" r:id="rId5"/>
    <p:sldLayoutId id="2147486932" r:id="rId6"/>
  </p:sldLayoutIdLst>
  <p:hf sldNum="0" hdr="0" ftr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rgbClr val="0214BE"/>
          </a:solidFill>
          <a:latin typeface="+mj-lt"/>
          <a:ea typeface="+mj-ea"/>
          <a:cs typeface="+mj-cs"/>
        </a:defRPr>
      </a:lvl1pPr>
    </p:titleStyle>
    <p:bodyStyle>
      <a:lvl1pPr marL="354013" indent="-317500" algn="l" rtl="0" eaLnBrk="1" latinLnBrk="0" hangingPunct="1">
        <a:spcBef>
          <a:spcPct val="20000"/>
        </a:spcBef>
        <a:buClr>
          <a:schemeClr val="tx1"/>
        </a:buClr>
        <a:buSzPct val="75000"/>
        <a:buFont typeface="Lucida Grande"/>
        <a:buChar char="►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20725" indent="-366713" algn="l" rtl="0" eaLnBrk="1" latinLnBrk="0" hangingPunct="1">
        <a:spcBef>
          <a:spcPct val="20000"/>
        </a:spcBef>
        <a:buClr>
          <a:schemeClr val="accent2"/>
        </a:buClr>
        <a:buSzPct val="75000"/>
        <a:buFont typeface="Lucida Grande"/>
        <a:buChar char="►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1"/>
        </a:buClr>
        <a:buSzPct val="75000"/>
        <a:buFont typeface="Lucida Grande"/>
        <a:buChar char="►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8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208275" y="5310845"/>
            <a:ext cx="3836639" cy="1297695"/>
          </a:xfrm>
        </p:spPr>
        <p:txBody>
          <a:bodyPr/>
          <a:lstStyle/>
          <a:p>
            <a:r>
              <a:rPr lang="en-US" sz="2400" b="1" dirty="0"/>
              <a:t>Matteo Solfaroli BE/OP</a:t>
            </a:r>
          </a:p>
          <a:p>
            <a:r>
              <a:rPr lang="de-DE" sz="2200" dirty="0"/>
              <a:t>158</a:t>
            </a:r>
            <a:r>
              <a:rPr lang="de-DE" sz="2200" baseline="30000" dirty="0"/>
              <a:t>th</a:t>
            </a:r>
            <a:r>
              <a:rPr lang="de-DE" sz="2200" dirty="0"/>
              <a:t> LHCC OPEN Session</a:t>
            </a:r>
            <a:endParaRPr lang="en-US" sz="2200" dirty="0"/>
          </a:p>
          <a:p>
            <a:r>
              <a:rPr lang="en-US" sz="2200" dirty="0"/>
              <a:t>May 29</a:t>
            </a:r>
            <a:r>
              <a:rPr lang="en-US" sz="2200" baseline="30000" dirty="0"/>
              <a:t>th</a:t>
            </a:r>
            <a:r>
              <a:rPr lang="en-US" sz="2200" dirty="0"/>
              <a:t>, 2024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E004029-E2C2-DCF7-7C19-107A7E871814}"/>
              </a:ext>
            </a:extLst>
          </p:cNvPr>
          <p:cNvSpPr txBox="1"/>
          <p:nvPr/>
        </p:nvSpPr>
        <p:spPr>
          <a:xfrm>
            <a:off x="335250" y="3825354"/>
            <a:ext cx="8333885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5400" b="1" dirty="0">
                <a:solidFill>
                  <a:schemeClr val="bg1"/>
                </a:solidFill>
                <a:latin typeface="+mn-lt"/>
              </a:rPr>
              <a:t>Status of the Accelerator</a:t>
            </a:r>
            <a:br>
              <a:rPr lang="en-GB" sz="5400" b="1" dirty="0">
                <a:solidFill>
                  <a:schemeClr val="bg1"/>
                </a:solidFill>
                <a:latin typeface="+mn-lt"/>
              </a:rPr>
            </a:br>
            <a:endParaRPr lang="en-CH" sz="5400" b="1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F441C1-3DDB-4EF2-564A-2B3700C95B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00CE398-EDFC-9BE9-0D1A-0F55878921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274638"/>
            <a:ext cx="5640020" cy="714265"/>
          </a:xfrm>
        </p:spPr>
        <p:txBody>
          <a:bodyPr/>
          <a:lstStyle/>
          <a:p>
            <a:r>
              <a:rPr lang="en-GB" dirty="0"/>
              <a:t>Beta* limitation (36 cm)</a:t>
            </a:r>
          </a:p>
        </p:txBody>
      </p:sp>
      <p:sp>
        <p:nvSpPr>
          <p:cNvPr id="5" name="CasellaDiTesto 1">
            <a:extLst>
              <a:ext uri="{FF2B5EF4-FFF2-40B4-BE49-F238E27FC236}">
                <a16:creationId xmlns:a16="http://schemas.microsoft.com/office/drawing/2014/main" id="{CE3A065C-D2F5-1CBA-D014-DD977EB49131}"/>
              </a:ext>
            </a:extLst>
          </p:cNvPr>
          <p:cNvSpPr txBox="1"/>
          <p:nvPr/>
        </p:nvSpPr>
        <p:spPr>
          <a:xfrm>
            <a:off x="220035" y="1046817"/>
            <a:ext cx="11693053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buClr>
                <a:schemeClr val="tx2"/>
              </a:buClr>
            </a:pPr>
            <a:r>
              <a:rPr lang="en-GB" sz="2000" b="1" dirty="0">
                <a:solidFill>
                  <a:srgbClr val="002060"/>
                </a:solidFill>
                <a:latin typeface="+mn-lt"/>
              </a:rPr>
              <a:t>First observation</a:t>
            </a:r>
            <a:r>
              <a:rPr lang="en-GB" sz="2000" dirty="0">
                <a:solidFill>
                  <a:srgbClr val="002060"/>
                </a:solidFill>
                <a:latin typeface="+mn-lt"/>
              </a:rPr>
              <a:t>: significant losses on secondary collimator (TCSPM.B4R7.B2) in fill 9530 (17</a:t>
            </a:r>
            <a:r>
              <a:rPr lang="en-GB" sz="2000" baseline="30000" dirty="0">
                <a:solidFill>
                  <a:srgbClr val="002060"/>
                </a:solidFill>
                <a:latin typeface="+mn-lt"/>
              </a:rPr>
              <a:t>th</a:t>
            </a:r>
            <a:r>
              <a:rPr lang="en-GB" sz="2000" dirty="0">
                <a:solidFill>
                  <a:srgbClr val="002060"/>
                </a:solidFill>
                <a:latin typeface="+mn-lt"/>
              </a:rPr>
              <a:t> April)</a:t>
            </a:r>
            <a:endParaRPr lang="en-GB" sz="2000" b="1" dirty="0">
              <a:solidFill>
                <a:schemeClr val="tx1">
                  <a:lumMod val="60000"/>
                  <a:lumOff val="40000"/>
                </a:schemeClr>
              </a:solidFill>
              <a:latin typeface="+mn-lt"/>
            </a:endParaRPr>
          </a:p>
          <a:p>
            <a:pPr algn="ctr">
              <a:buClr>
                <a:schemeClr val="tx2"/>
              </a:buClr>
            </a:pPr>
            <a:r>
              <a:rPr lang="en-GB" sz="2000" b="1" dirty="0">
                <a:solidFill>
                  <a:srgbClr val="002060"/>
                </a:solidFill>
                <a:latin typeface="+mn-lt"/>
              </a:rPr>
              <a:t>300-400 um orbit shift needed </a:t>
            </a:r>
            <a:r>
              <a:rPr lang="en-GB" sz="2000" dirty="0">
                <a:solidFill>
                  <a:srgbClr val="002060"/>
                </a:solidFill>
                <a:latin typeface="+mn-lt"/>
              </a:rPr>
              <a:t>to induce observed hierarchy breakage</a:t>
            </a:r>
          </a:p>
        </p:txBody>
      </p:sp>
      <p:sp>
        <p:nvSpPr>
          <p:cNvPr id="6" name="CasellaDiTesto 7">
            <a:extLst>
              <a:ext uri="{FF2B5EF4-FFF2-40B4-BE49-F238E27FC236}">
                <a16:creationId xmlns:a16="http://schemas.microsoft.com/office/drawing/2014/main" id="{E0756793-E639-A6BF-83E9-F80CA88517E1}"/>
              </a:ext>
            </a:extLst>
          </p:cNvPr>
          <p:cNvSpPr txBox="1"/>
          <p:nvPr/>
        </p:nvSpPr>
        <p:spPr>
          <a:xfrm>
            <a:off x="6518454" y="3530048"/>
            <a:ext cx="5174599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2200" i="1" dirty="0">
                <a:solidFill>
                  <a:srgbClr val="002060"/>
                </a:solidFill>
                <a:latin typeface="+mn-lt"/>
              </a:rPr>
              <a:t>Signature of </a:t>
            </a:r>
            <a:r>
              <a:rPr lang="en-GB" sz="2200" b="1" i="1" dirty="0">
                <a:solidFill>
                  <a:srgbClr val="002060"/>
                </a:solidFill>
                <a:latin typeface="+mn-lt"/>
              </a:rPr>
              <a:t>broken collimation hierarchy (protection at risk)</a:t>
            </a:r>
          </a:p>
        </p:txBody>
      </p:sp>
      <p:pic>
        <p:nvPicPr>
          <p:cNvPr id="7" name="Immagine 8">
            <a:extLst>
              <a:ext uri="{FF2B5EF4-FFF2-40B4-BE49-F238E27FC236}">
                <a16:creationId xmlns:a16="http://schemas.microsoft.com/office/drawing/2014/main" id="{6006B485-9861-6C98-F3A1-B8E86A691CA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663" b="18882"/>
          <a:stretch/>
        </p:blipFill>
        <p:spPr>
          <a:xfrm>
            <a:off x="304395" y="2111537"/>
            <a:ext cx="5888199" cy="2035466"/>
          </a:xfrm>
          <a:prstGeom prst="rect">
            <a:avLst/>
          </a:prstGeom>
        </p:spPr>
      </p:pic>
      <p:sp>
        <p:nvSpPr>
          <p:cNvPr id="8" name="CasellaDiTesto 9">
            <a:extLst>
              <a:ext uri="{FF2B5EF4-FFF2-40B4-BE49-F238E27FC236}">
                <a16:creationId xmlns:a16="http://schemas.microsoft.com/office/drawing/2014/main" id="{095E0747-2B1C-774F-3209-FDDF10237860}"/>
              </a:ext>
            </a:extLst>
          </p:cNvPr>
          <p:cNvSpPr txBox="1"/>
          <p:nvPr/>
        </p:nvSpPr>
        <p:spPr>
          <a:xfrm>
            <a:off x="6364836" y="1948117"/>
            <a:ext cx="5508890" cy="10156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2200" b="1" dirty="0">
                <a:solidFill>
                  <a:srgbClr val="002060"/>
                </a:solidFill>
                <a:latin typeface="+mn-lt"/>
              </a:rPr>
              <a:t>Highest losses </a:t>
            </a:r>
            <a:r>
              <a:rPr lang="en-GB" sz="2200" dirty="0">
                <a:solidFill>
                  <a:srgbClr val="002060"/>
                </a:solidFill>
                <a:latin typeface="+mn-lt"/>
              </a:rPr>
              <a:t>in the </a:t>
            </a:r>
          </a:p>
          <a:p>
            <a:pPr algn="ctr"/>
            <a:r>
              <a:rPr lang="en-GB" sz="2200" b="1" dirty="0">
                <a:solidFill>
                  <a:srgbClr val="002060"/>
                </a:solidFill>
                <a:latin typeface="+mn-lt"/>
              </a:rPr>
              <a:t>middle of insertion,</a:t>
            </a:r>
            <a:r>
              <a:rPr lang="en-GB" sz="2200" dirty="0">
                <a:solidFill>
                  <a:srgbClr val="002060"/>
                </a:solidFill>
                <a:latin typeface="+mn-lt"/>
              </a:rPr>
              <a:t> instead of extremities, where primary collimators are located!</a:t>
            </a:r>
          </a:p>
        </p:txBody>
      </p:sp>
      <p:cxnSp>
        <p:nvCxnSpPr>
          <p:cNvPr id="9" name="Connettore 2 11">
            <a:extLst>
              <a:ext uri="{FF2B5EF4-FFF2-40B4-BE49-F238E27FC236}">
                <a16:creationId xmlns:a16="http://schemas.microsoft.com/office/drawing/2014/main" id="{B62EB4D3-0C5C-36D5-F2E8-62285AEF23B9}"/>
              </a:ext>
            </a:extLst>
          </p:cNvPr>
          <p:cNvCxnSpPr>
            <a:cxnSpLocks/>
            <a:stCxn id="8" idx="1"/>
          </p:cNvCxnSpPr>
          <p:nvPr/>
        </p:nvCxnSpPr>
        <p:spPr>
          <a:xfrm flipH="1">
            <a:off x="5212685" y="2455949"/>
            <a:ext cx="1152151" cy="477202"/>
          </a:xfrm>
          <a:prstGeom prst="straightConnector1">
            <a:avLst/>
          </a:prstGeom>
          <a:ln w="19050">
            <a:solidFill>
              <a:schemeClr val="tx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reccia giù 14">
            <a:extLst>
              <a:ext uri="{FF2B5EF4-FFF2-40B4-BE49-F238E27FC236}">
                <a16:creationId xmlns:a16="http://schemas.microsoft.com/office/drawing/2014/main" id="{4DA5C1AB-1F7A-E721-9120-AF0FA2D5D7E1}"/>
              </a:ext>
            </a:extLst>
          </p:cNvPr>
          <p:cNvSpPr/>
          <p:nvPr/>
        </p:nvSpPr>
        <p:spPr>
          <a:xfrm>
            <a:off x="8467754" y="3121760"/>
            <a:ext cx="1151007" cy="321253"/>
          </a:xfrm>
          <a:prstGeom prst="downArrow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60000"/>
                  <a:lumOff val="40000"/>
                </a:schemeClr>
              </a:gs>
            </a:gsLst>
            <a:lin ang="5400000" scaled="0"/>
          </a:gradFill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 </a:t>
            </a:r>
          </a:p>
        </p:txBody>
      </p:sp>
      <p:sp>
        <p:nvSpPr>
          <p:cNvPr id="11" name="CasellaDiTesto 8">
            <a:extLst>
              <a:ext uri="{FF2B5EF4-FFF2-40B4-BE49-F238E27FC236}">
                <a16:creationId xmlns:a16="http://schemas.microsoft.com/office/drawing/2014/main" id="{D557D6B5-76F7-D412-CEE9-B09EEB58F6D1}"/>
              </a:ext>
            </a:extLst>
          </p:cNvPr>
          <p:cNvSpPr txBox="1"/>
          <p:nvPr/>
        </p:nvSpPr>
        <p:spPr>
          <a:xfrm>
            <a:off x="648006" y="4533106"/>
            <a:ext cx="10555859" cy="11233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buClr>
                <a:schemeClr val="tx2"/>
              </a:buClr>
            </a:pPr>
            <a:r>
              <a:rPr lang="en-GB" sz="2400" b="1" dirty="0">
                <a:solidFill>
                  <a:srgbClr val="002060"/>
                </a:solidFill>
                <a:latin typeface="+mn-lt"/>
              </a:rPr>
              <a:t>No issue </a:t>
            </a:r>
            <a:r>
              <a:rPr lang="en-GB" sz="2400" dirty="0">
                <a:solidFill>
                  <a:srgbClr val="002060"/>
                </a:solidFill>
                <a:latin typeface="+mn-lt"/>
              </a:rPr>
              <a:t>observed during machine </a:t>
            </a:r>
            <a:r>
              <a:rPr lang="en-GB" sz="2400" b="1" dirty="0">
                <a:solidFill>
                  <a:srgbClr val="002060"/>
                </a:solidFill>
                <a:latin typeface="+mn-lt"/>
              </a:rPr>
              <a:t>validation (low intensity):</a:t>
            </a:r>
          </a:p>
          <a:p>
            <a:pPr marL="742950" lvl="1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GB" sz="2200" dirty="0">
                <a:solidFill>
                  <a:srgbClr val="002060"/>
                </a:solidFill>
                <a:latin typeface="+mn-lt"/>
              </a:rPr>
              <a:t>Quite </a:t>
            </a:r>
            <a:r>
              <a:rPr lang="en-GB" sz="2200" b="1" dirty="0">
                <a:solidFill>
                  <a:srgbClr val="002060"/>
                </a:solidFill>
                <a:latin typeface="+mn-lt"/>
              </a:rPr>
              <a:t>some differences </a:t>
            </a:r>
            <a:r>
              <a:rPr lang="en-GB" sz="2200" dirty="0">
                <a:solidFill>
                  <a:srgbClr val="002060"/>
                </a:solidFill>
                <a:latin typeface="+mn-lt"/>
              </a:rPr>
              <a:t>between validations fills (single bunches) and physics fill with long trains (non-linearities, beam-beam effect, BPM response,…)</a:t>
            </a:r>
          </a:p>
        </p:txBody>
      </p:sp>
    </p:spTree>
    <p:extLst>
      <p:ext uri="{BB962C8B-B14F-4D97-AF65-F5344CB8AC3E}">
        <p14:creationId xmlns:p14="http://schemas.microsoft.com/office/powerpoint/2010/main" val="30839797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F441C1-3DDB-4EF2-564A-2B3700C95B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00CE398-EDFC-9BE9-0D1A-0F55878921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274638"/>
            <a:ext cx="5640020" cy="714265"/>
          </a:xfrm>
        </p:spPr>
        <p:txBody>
          <a:bodyPr/>
          <a:lstStyle/>
          <a:p>
            <a:r>
              <a:rPr lang="en-GB" dirty="0"/>
              <a:t>Beta* limitation (36 cm)</a:t>
            </a:r>
          </a:p>
        </p:txBody>
      </p:sp>
      <p:sp>
        <p:nvSpPr>
          <p:cNvPr id="2" name="CasellaDiTesto 9">
            <a:extLst>
              <a:ext uri="{FF2B5EF4-FFF2-40B4-BE49-F238E27FC236}">
                <a16:creationId xmlns:a16="http://schemas.microsoft.com/office/drawing/2014/main" id="{59FCE3F3-DDA2-C09E-399F-9158060AA258}"/>
              </a:ext>
            </a:extLst>
          </p:cNvPr>
          <p:cNvSpPr txBox="1"/>
          <p:nvPr/>
        </p:nvSpPr>
        <p:spPr>
          <a:xfrm>
            <a:off x="1081682" y="1099456"/>
            <a:ext cx="10028636" cy="27763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lnSpc>
                <a:spcPct val="120000"/>
              </a:lnSpc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sz="2200" b="1" dirty="0">
                <a:latin typeface="+mn-lt"/>
              </a:rPr>
              <a:t>Studies, tests and simulations </a:t>
            </a:r>
            <a:r>
              <a:rPr lang="en-GB" sz="2200" dirty="0">
                <a:latin typeface="+mn-lt"/>
              </a:rPr>
              <a:t>to identify the origin of the problem</a:t>
            </a:r>
          </a:p>
          <a:p>
            <a:pPr marL="285750" indent="-285750" algn="l">
              <a:lnSpc>
                <a:spcPct val="120000"/>
              </a:lnSpc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sz="2200" b="1" dirty="0">
                <a:latin typeface="+mn-lt"/>
              </a:rPr>
              <a:t>Various contributions, </a:t>
            </a:r>
            <a:r>
              <a:rPr lang="en-GB" sz="2200" dirty="0">
                <a:latin typeface="+mn-lt"/>
              </a:rPr>
              <a:t>no clear “smoking gun” identified:</a:t>
            </a:r>
          </a:p>
          <a:p>
            <a:pPr marL="742950" lvl="1" indent="-285750">
              <a:lnSpc>
                <a:spcPct val="120000"/>
              </a:lnSpc>
              <a:buClr>
                <a:schemeClr val="tx2"/>
              </a:buClr>
              <a:buFont typeface="Arial" charset="0"/>
              <a:buChar char="•"/>
            </a:pPr>
            <a:r>
              <a:rPr lang="en-GB" b="1" dirty="0">
                <a:latin typeface="+mn-lt"/>
              </a:rPr>
              <a:t>Centres</a:t>
            </a:r>
            <a:r>
              <a:rPr lang="en-GB" dirty="0">
                <a:latin typeface="+mn-lt"/>
              </a:rPr>
              <a:t> of suspected </a:t>
            </a:r>
            <a:r>
              <a:rPr lang="en-GB" b="1" dirty="0">
                <a:latin typeface="+mn-lt"/>
              </a:rPr>
              <a:t>collimators</a:t>
            </a:r>
            <a:r>
              <a:rPr lang="en-GB" dirty="0">
                <a:latin typeface="+mn-lt"/>
              </a:rPr>
              <a:t> within </a:t>
            </a:r>
            <a:r>
              <a:rPr lang="en-GB" b="1" dirty="0">
                <a:latin typeface="+mn-lt"/>
              </a:rPr>
              <a:t>0.1-0.2 </a:t>
            </a:r>
            <a:r>
              <a:rPr lang="en-GB" b="1" dirty="0">
                <a:latin typeface="+mn-lt"/>
                <a:ea typeface="Symbol" charset="2"/>
                <a:cs typeface="Symbol" charset="2"/>
              </a:rPr>
              <a:t>sigma</a:t>
            </a:r>
            <a:r>
              <a:rPr lang="en-GB" b="1" dirty="0">
                <a:latin typeface="+mn-lt"/>
              </a:rPr>
              <a:t> from nominal settings (&lt;20 um)</a:t>
            </a:r>
          </a:p>
          <a:p>
            <a:pPr marL="742950" lvl="1" indent="-285750">
              <a:lnSpc>
                <a:spcPct val="120000"/>
              </a:lnSpc>
              <a:buClr>
                <a:schemeClr val="tx2"/>
              </a:buClr>
              <a:buFont typeface="Arial" charset="0"/>
              <a:buChar char="•"/>
            </a:pPr>
            <a:r>
              <a:rPr lang="en-GB" b="1" dirty="0">
                <a:latin typeface="+mn-lt"/>
              </a:rPr>
              <a:t>No significant orbit change </a:t>
            </a:r>
            <a:r>
              <a:rPr lang="en-GB" dirty="0">
                <a:latin typeface="+mn-lt"/>
              </a:rPr>
              <a:t>at collimators as function of filling scheme</a:t>
            </a:r>
          </a:p>
          <a:p>
            <a:pPr marL="742950" lvl="1" indent="-285750">
              <a:lnSpc>
                <a:spcPct val="120000"/>
              </a:lnSpc>
              <a:buClr>
                <a:schemeClr val="tx2"/>
              </a:buClr>
              <a:buFont typeface="Arial" charset="0"/>
              <a:buChar char="•"/>
            </a:pPr>
            <a:r>
              <a:rPr lang="en-US" b="1" dirty="0">
                <a:latin typeface="+mn-lt"/>
              </a:rPr>
              <a:t>Optics stable</a:t>
            </a:r>
            <a:r>
              <a:rPr lang="en-US" dirty="0">
                <a:latin typeface="+mn-lt"/>
              </a:rPr>
              <a:t> within &lt;5% </a:t>
            </a:r>
            <a:r>
              <a:rPr lang="en-US" sz="1500" dirty="0">
                <a:latin typeface="+mn-lt"/>
              </a:rPr>
              <a:t>(45-30 cm)</a:t>
            </a:r>
          </a:p>
          <a:p>
            <a:pPr marL="742950" lvl="1" indent="-285750">
              <a:lnSpc>
                <a:spcPct val="120000"/>
              </a:lnSpc>
              <a:buClr>
                <a:schemeClr val="tx2"/>
              </a:buClr>
              <a:buFont typeface="Arial" charset="0"/>
              <a:buChar char="•"/>
            </a:pPr>
            <a:r>
              <a:rPr lang="en-GB" dirty="0">
                <a:latin typeface="+mn-lt"/>
              </a:rPr>
              <a:t>Observed dependency on </a:t>
            </a:r>
            <a:r>
              <a:rPr lang="en-GB" b="1" dirty="0">
                <a:latin typeface="+mn-lt"/>
              </a:rPr>
              <a:t>bunch intensity</a:t>
            </a:r>
          </a:p>
          <a:p>
            <a:pPr marL="742950" lvl="1" indent="-285750">
              <a:lnSpc>
                <a:spcPct val="120000"/>
              </a:lnSpc>
              <a:buClr>
                <a:schemeClr val="tx2"/>
              </a:buClr>
              <a:buFont typeface="Arial" charset="0"/>
              <a:buChar char="•"/>
            </a:pPr>
            <a:r>
              <a:rPr lang="en-US" dirty="0">
                <a:latin typeface="+mn-lt"/>
              </a:rPr>
              <a:t>Impact from </a:t>
            </a:r>
            <a:r>
              <a:rPr lang="en-US" b="1" dirty="0">
                <a:latin typeface="+mn-lt"/>
              </a:rPr>
              <a:t>non-linearities</a:t>
            </a:r>
            <a:r>
              <a:rPr lang="en-US" dirty="0">
                <a:latin typeface="+mn-lt"/>
              </a:rPr>
              <a:t> (octupoles, chromaticity)</a:t>
            </a:r>
            <a:endParaRPr lang="en-US" b="1" dirty="0">
              <a:latin typeface="+mn-lt"/>
            </a:endParaRPr>
          </a:p>
          <a:p>
            <a:pPr marL="742950" lvl="1" indent="-285750">
              <a:lnSpc>
                <a:spcPct val="120000"/>
              </a:lnSpc>
              <a:buClr>
                <a:schemeClr val="tx2"/>
              </a:buClr>
              <a:buFont typeface="Arial" charset="0"/>
              <a:buChar char="•"/>
            </a:pPr>
            <a:r>
              <a:rPr lang="en-US" b="1" dirty="0">
                <a:latin typeface="+mn-lt"/>
              </a:rPr>
              <a:t>Two-beams effect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0A0B713-2DBB-9844-AC6C-13D4FDF9D5CA}"/>
              </a:ext>
            </a:extLst>
          </p:cNvPr>
          <p:cNvSpPr txBox="1"/>
          <p:nvPr/>
        </p:nvSpPr>
        <p:spPr>
          <a:xfrm>
            <a:off x="8246680" y="3928265"/>
            <a:ext cx="3533260" cy="163121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rgbClr val="C00000"/>
                </a:solidFill>
                <a:latin typeface="+mn-lt"/>
              </a:rPr>
              <a:t>Physics production </a:t>
            </a:r>
            <a:r>
              <a:rPr lang="en-US" sz="2000" b="1" dirty="0">
                <a:solidFill>
                  <a:srgbClr val="C00000"/>
                </a:solidFill>
                <a:latin typeface="+mn-lt"/>
              </a:rPr>
              <a:t>limited to 36 cm </a:t>
            </a:r>
            <a:r>
              <a:rPr lang="en-US" sz="2000" dirty="0">
                <a:solidFill>
                  <a:srgbClr val="C00000"/>
                </a:solidFill>
                <a:latin typeface="+mn-lt"/>
              </a:rPr>
              <a:t>(about 1-2% loss), until the origin of the problem and possible mitigations are identified</a:t>
            </a:r>
            <a:endParaRPr lang="en-CH" sz="2000" dirty="0">
              <a:solidFill>
                <a:srgbClr val="C0000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C2B47B7-5CD4-3AD8-2183-193E6A59D7AD}"/>
              </a:ext>
            </a:extLst>
          </p:cNvPr>
          <p:cNvSpPr txBox="1"/>
          <p:nvPr/>
        </p:nvSpPr>
        <p:spPr>
          <a:xfrm>
            <a:off x="412061" y="4195935"/>
            <a:ext cx="7604190" cy="10958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11113" lvl="1">
              <a:lnSpc>
                <a:spcPct val="120000"/>
              </a:lnSpc>
              <a:buClr>
                <a:schemeClr val="tx2"/>
              </a:buClr>
            </a:pPr>
            <a:r>
              <a:rPr lang="en-GB" sz="2000" dirty="0">
                <a:latin typeface="+mn-lt"/>
              </a:rPr>
              <a:t>Produced by </a:t>
            </a:r>
            <a:r>
              <a:rPr lang="en-GB" sz="2000" b="1" dirty="0">
                <a:latin typeface="+mn-lt"/>
              </a:rPr>
              <a:t>h</a:t>
            </a:r>
            <a:r>
              <a:rPr lang="en-GB" sz="2000" b="1" i="0" u="none" strike="noStrike" dirty="0">
                <a:effectLst/>
                <a:latin typeface="+mn-lt"/>
              </a:rPr>
              <a:t>alo</a:t>
            </a:r>
            <a:r>
              <a:rPr lang="en-GB" sz="2000" b="0" i="0" u="none" strike="noStrike" dirty="0">
                <a:effectLst/>
                <a:latin typeface="+mn-lt"/>
              </a:rPr>
              <a:t> </a:t>
            </a:r>
            <a:r>
              <a:rPr lang="en-GB" sz="1600" b="0" i="0" u="none" strike="noStrike" dirty="0">
                <a:effectLst/>
                <a:latin typeface="+mn-lt"/>
              </a:rPr>
              <a:t>(not primary beam)</a:t>
            </a:r>
            <a:r>
              <a:rPr lang="en-GB" b="0" i="0" u="none" strike="noStrike" dirty="0">
                <a:effectLst/>
                <a:latin typeface="+mn-lt"/>
              </a:rPr>
              <a:t>, </a:t>
            </a:r>
            <a:r>
              <a:rPr lang="en-GB" sz="2000" b="0" i="0" u="none" strike="noStrike" dirty="0">
                <a:effectLst/>
                <a:latin typeface="+mn-lt"/>
              </a:rPr>
              <a:t>hitting only one collimator jaw </a:t>
            </a:r>
          </a:p>
          <a:p>
            <a:pPr marL="360363" lvl="1" indent="-349250">
              <a:lnSpc>
                <a:spcPct val="120000"/>
              </a:lnSpc>
              <a:buClr>
                <a:schemeClr val="tx2"/>
              </a:buClr>
              <a:buFont typeface="Arial" charset="0"/>
              <a:buChar char="•"/>
            </a:pPr>
            <a:r>
              <a:rPr lang="en-GB" b="0" i="0" u="none" strike="noStrike" dirty="0">
                <a:effectLst/>
                <a:latin typeface="+mn-lt"/>
              </a:rPr>
              <a:t>could match off-momentum halo, due to non-linearities (beam-beam), combined with a somehow large dispersion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214E20-7143-28DE-A780-FA538FE94F78}"/>
              </a:ext>
            </a:extLst>
          </p:cNvPr>
          <p:cNvSpPr txBox="1"/>
          <p:nvPr/>
        </p:nvSpPr>
        <p:spPr>
          <a:xfrm>
            <a:off x="2675113" y="5440778"/>
            <a:ext cx="30780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rgbClr val="00B050"/>
                </a:solidFill>
              </a:rPr>
              <a:t>Test planned for this week</a:t>
            </a:r>
          </a:p>
        </p:txBody>
      </p:sp>
    </p:spTree>
    <p:extLst>
      <p:ext uri="{BB962C8B-B14F-4D97-AF65-F5344CB8AC3E}">
        <p14:creationId xmlns:p14="http://schemas.microsoft.com/office/powerpoint/2010/main" val="20327539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8F102E-B453-65EF-8BF5-BC2ABA6C6C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Heat load</a:t>
            </a:r>
          </a:p>
        </p:txBody>
      </p:sp>
      <p:pic>
        <p:nvPicPr>
          <p:cNvPr id="3" name="Image 22">
            <a:extLst>
              <a:ext uri="{FF2B5EF4-FFF2-40B4-BE49-F238E27FC236}">
                <a16:creationId xmlns:a16="http://schemas.microsoft.com/office/drawing/2014/main" id="{3BFF378E-AAF0-1F82-4C18-8B003218DC8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77" t="53775" r="1040"/>
          <a:stretch/>
        </p:blipFill>
        <p:spPr>
          <a:xfrm>
            <a:off x="2601145" y="3882768"/>
            <a:ext cx="6989710" cy="193612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E66B292-26C9-6962-D920-19FCAA08F16F}"/>
              </a:ext>
            </a:extLst>
          </p:cNvPr>
          <p:cNvSpPr txBox="1"/>
          <p:nvPr/>
        </p:nvSpPr>
        <p:spPr>
          <a:xfrm>
            <a:off x="752187" y="1047890"/>
            <a:ext cx="7379278" cy="24468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latin typeface="+mn-lt"/>
              </a:rPr>
              <a:t>Heat load (HL) deposited by the beams </a:t>
            </a:r>
            <a:r>
              <a:rPr lang="en-GB" sz="2000" b="1" dirty="0">
                <a:latin typeface="+mn-lt"/>
              </a:rPr>
              <a:t>can become a limitation </a:t>
            </a:r>
            <a:r>
              <a:rPr lang="en-GB" sz="2000" dirty="0">
                <a:latin typeface="+mn-lt"/>
              </a:rPr>
              <a:t>when not enough </a:t>
            </a:r>
            <a:r>
              <a:rPr lang="en-GB" sz="2000" dirty="0" err="1">
                <a:latin typeface="+mn-lt"/>
              </a:rPr>
              <a:t>cryo</a:t>
            </a:r>
            <a:r>
              <a:rPr lang="en-GB" sz="2000" dirty="0">
                <a:latin typeface="+mn-lt"/>
              </a:rPr>
              <a:t> capacity is available (presently well beyond the Design Report value)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b="1" dirty="0">
                <a:latin typeface="+mn-lt"/>
              </a:rPr>
              <a:t>Degradation observed </a:t>
            </a:r>
            <a:r>
              <a:rPr lang="en-GB" sz="2000" dirty="0">
                <a:latin typeface="+mn-lt"/>
              </a:rPr>
              <a:t>when sectors are vented to air (LS)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b="1" dirty="0">
                <a:latin typeface="+mn-lt"/>
              </a:rPr>
              <a:t>Non-homogeneous distribution </a:t>
            </a:r>
            <a:r>
              <a:rPr lang="en-GB" sz="2000" dirty="0">
                <a:latin typeface="+mn-lt"/>
              </a:rPr>
              <a:t>across the machine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>
                <a:latin typeface="+mn-lt"/>
              </a:rPr>
              <a:t>Sector 78 is the highest sector in Run3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b="1" dirty="0">
                <a:latin typeface="+mn-lt"/>
              </a:rPr>
              <a:t>Gradual conditioning </a:t>
            </a:r>
            <a:r>
              <a:rPr lang="en-GB" sz="2000" dirty="0">
                <a:latin typeface="+mn-lt"/>
              </a:rPr>
              <a:t>helps to increase the beam intensity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15B0656-68AC-456C-4AC3-9840CBBA81E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472" t="7084" r="1931" b="896"/>
          <a:stretch/>
        </p:blipFill>
        <p:spPr>
          <a:xfrm>
            <a:off x="8745945" y="663840"/>
            <a:ext cx="3232312" cy="318661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FEA7E80-772D-B036-1720-75C3E2198768}"/>
              </a:ext>
            </a:extLst>
          </p:cNvPr>
          <p:cNvSpPr txBox="1"/>
          <p:nvPr/>
        </p:nvSpPr>
        <p:spPr>
          <a:xfrm>
            <a:off x="2869979" y="3621543"/>
            <a:ext cx="62228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500" dirty="0">
                <a:solidFill>
                  <a:schemeClr val="accent1">
                    <a:lumMod val="10000"/>
                  </a:schemeClr>
                </a:solidFill>
              </a:rPr>
              <a:t>2015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ACC6DA6-8F58-10BC-447B-6E0F15070E17}"/>
              </a:ext>
            </a:extLst>
          </p:cNvPr>
          <p:cNvSpPr txBox="1"/>
          <p:nvPr/>
        </p:nvSpPr>
        <p:spPr>
          <a:xfrm>
            <a:off x="3769297" y="4335808"/>
            <a:ext cx="62228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500" dirty="0">
                <a:solidFill>
                  <a:schemeClr val="accent1">
                    <a:lumMod val="10000"/>
                  </a:schemeClr>
                </a:solidFill>
              </a:rPr>
              <a:t>2016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422C50C-440D-4FE5-D85D-6C03C8DADA0E}"/>
              </a:ext>
            </a:extLst>
          </p:cNvPr>
          <p:cNvSpPr txBox="1"/>
          <p:nvPr/>
        </p:nvSpPr>
        <p:spPr>
          <a:xfrm>
            <a:off x="5080369" y="4174225"/>
            <a:ext cx="62228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500" dirty="0">
                <a:solidFill>
                  <a:schemeClr val="accent1">
                    <a:lumMod val="10000"/>
                  </a:schemeClr>
                </a:solidFill>
              </a:rPr>
              <a:t>2017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EE0141C-67D3-50A5-0999-D2B0D6C569A7}"/>
              </a:ext>
            </a:extLst>
          </p:cNvPr>
          <p:cNvSpPr txBox="1"/>
          <p:nvPr/>
        </p:nvSpPr>
        <p:spPr>
          <a:xfrm>
            <a:off x="6864099" y="4610196"/>
            <a:ext cx="62228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500" dirty="0">
                <a:solidFill>
                  <a:schemeClr val="accent1">
                    <a:lumMod val="10000"/>
                  </a:schemeClr>
                </a:solidFill>
              </a:rPr>
              <a:t>2018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4164A6B-107A-F53B-EE4D-C74FF25A075C}"/>
              </a:ext>
            </a:extLst>
          </p:cNvPr>
          <p:cNvSpPr txBox="1"/>
          <p:nvPr/>
        </p:nvSpPr>
        <p:spPr>
          <a:xfrm>
            <a:off x="8114435" y="3944707"/>
            <a:ext cx="652743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500" dirty="0">
                <a:solidFill>
                  <a:schemeClr val="accent1">
                    <a:lumMod val="10000"/>
                  </a:schemeClr>
                </a:solidFill>
              </a:rPr>
              <a:t>2022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D577F95-6425-6F26-8A11-B1370A555E4C}"/>
              </a:ext>
            </a:extLst>
          </p:cNvPr>
          <p:cNvSpPr txBox="1"/>
          <p:nvPr/>
        </p:nvSpPr>
        <p:spPr>
          <a:xfrm>
            <a:off x="8938112" y="3930847"/>
            <a:ext cx="652743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500" dirty="0">
                <a:solidFill>
                  <a:schemeClr val="accent1">
                    <a:lumMod val="10000"/>
                  </a:schemeClr>
                </a:solidFill>
              </a:rPr>
              <a:t>2023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7A6E925-454C-CD09-B5B1-3E1D4865669C}"/>
              </a:ext>
            </a:extLst>
          </p:cNvPr>
          <p:cNvSpPr txBox="1"/>
          <p:nvPr/>
        </p:nvSpPr>
        <p:spPr>
          <a:xfrm>
            <a:off x="8924537" y="232569"/>
            <a:ext cx="29322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dirty="0">
                <a:solidFill>
                  <a:schemeClr val="accent1">
                    <a:lumMod val="10000"/>
                  </a:schemeClr>
                </a:solidFill>
              </a:rPr>
              <a:t>Geographical HL distribution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F4DFD2F-4FE0-5B9A-DEA8-8E1D97FF9E7D}"/>
              </a:ext>
            </a:extLst>
          </p:cNvPr>
          <p:cNvSpPr txBox="1"/>
          <p:nvPr/>
        </p:nvSpPr>
        <p:spPr>
          <a:xfrm>
            <a:off x="4690369" y="3589711"/>
            <a:ext cx="29418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dirty="0">
                <a:solidFill>
                  <a:schemeClr val="accent1">
                    <a:lumMod val="10000"/>
                  </a:schemeClr>
                </a:solidFill>
              </a:rPr>
              <a:t>Normalised HL at top energy</a:t>
            </a:r>
          </a:p>
        </p:txBody>
      </p:sp>
    </p:spTree>
    <p:extLst>
      <p:ext uri="{BB962C8B-B14F-4D97-AF65-F5344CB8AC3E}">
        <p14:creationId xmlns:p14="http://schemas.microsoft.com/office/powerpoint/2010/main" val="8281575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14FD20-306E-1331-B4F5-C7CF09D96E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5FFA28E-F25A-D663-4D93-3EA3227369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274638"/>
            <a:ext cx="5640020" cy="714265"/>
          </a:xfrm>
        </p:spPr>
        <p:txBody>
          <a:bodyPr/>
          <a:lstStyle/>
          <a:p>
            <a:r>
              <a:rPr lang="en-GB" dirty="0"/>
              <a:t>Heat load in Run3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8CD0332-2D9B-2039-03DD-D06BE5F1FC49}"/>
              </a:ext>
            </a:extLst>
          </p:cNvPr>
          <p:cNvSpPr txBox="1"/>
          <p:nvPr/>
        </p:nvSpPr>
        <p:spPr>
          <a:xfrm>
            <a:off x="892123" y="1047737"/>
            <a:ext cx="10249329" cy="892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800" b="1" dirty="0">
                <a:latin typeface="+mn-lt"/>
              </a:rPr>
              <a:t>2023: </a:t>
            </a:r>
            <a:r>
              <a:rPr lang="en-GB" sz="2400" dirty="0">
                <a:latin typeface="+mn-lt"/>
              </a:rPr>
              <a:t>HL kept under control thanks to </a:t>
            </a:r>
            <a:r>
              <a:rPr lang="en-GB" sz="2400" b="1" dirty="0">
                <a:latin typeface="+mn-lt"/>
              </a:rPr>
              <a:t>hybrid filling scheme </a:t>
            </a:r>
            <a:r>
              <a:rPr lang="en-GB" sz="2000" dirty="0">
                <a:latin typeface="+mn-lt"/>
              </a:rPr>
              <a:t>(8b4e and 36 bunch trains)</a:t>
            </a:r>
            <a:r>
              <a:rPr lang="en-GB" sz="2400" dirty="0">
                <a:latin typeface="+mn-lt"/>
              </a:rPr>
              <a:t> – e-cloud suppressed at price of total number of bunches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F35498B-BE38-F776-E709-D8A03015D68B}"/>
              </a:ext>
            </a:extLst>
          </p:cNvPr>
          <p:cNvSpPr txBox="1"/>
          <p:nvPr/>
        </p:nvSpPr>
        <p:spPr>
          <a:xfrm>
            <a:off x="488871" y="2238445"/>
            <a:ext cx="7102076" cy="35855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GB" sz="3000" b="1" dirty="0">
                <a:latin typeface="+mn-lt"/>
              </a:rPr>
              <a:t>2024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200" dirty="0">
                <a:latin typeface="+mn-lt"/>
              </a:rPr>
              <a:t>Test with modified cryogenic configuration </a:t>
            </a:r>
            <a:r>
              <a:rPr lang="en-GB" dirty="0">
                <a:latin typeface="+mn-lt"/>
              </a:rPr>
              <a:t>(capacity rebalanced between S78 and S81) </a:t>
            </a:r>
            <a:r>
              <a:rPr lang="en-GB" sz="2200" dirty="0">
                <a:latin typeface="+mn-lt"/>
              </a:rPr>
              <a:t>hinted at possibility to operate LHC </a:t>
            </a:r>
            <a:r>
              <a:rPr lang="en-GB" sz="2200" u="sng" dirty="0">
                <a:latin typeface="+mn-lt"/>
              </a:rPr>
              <a:t>without hybrid scheme</a:t>
            </a:r>
            <a:r>
              <a:rPr lang="en-GB" sz="2200" dirty="0">
                <a:latin typeface="+mn-lt"/>
              </a:rPr>
              <a:t> at 1.6e</a:t>
            </a:r>
            <a:r>
              <a:rPr lang="en-GB" sz="2200" baseline="30000" dirty="0">
                <a:latin typeface="+mn-lt"/>
              </a:rPr>
              <a:t>11</a:t>
            </a:r>
            <a:r>
              <a:rPr lang="en-GB" sz="2200" dirty="0">
                <a:latin typeface="+mn-lt"/>
              </a:rPr>
              <a:t> p/b, allowing for</a:t>
            </a:r>
            <a:r>
              <a:rPr lang="en-US" sz="2200" dirty="0">
                <a:latin typeface="+mn-lt"/>
              </a:rPr>
              <a:t>:</a:t>
            </a:r>
          </a:p>
          <a:p>
            <a:pPr marL="950913" lvl="1" indent="-315913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b="1" dirty="0">
                <a:latin typeface="+mn-lt"/>
              </a:rPr>
              <a:t>Larger number</a:t>
            </a:r>
            <a:r>
              <a:rPr lang="en-US" sz="2000" dirty="0">
                <a:latin typeface="+mn-lt"/>
              </a:rPr>
              <a:t> of bunches</a:t>
            </a:r>
          </a:p>
          <a:p>
            <a:pPr marL="950913" lvl="1" indent="-315913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Better beam quality</a:t>
            </a:r>
            <a:endParaRPr lang="en-US" sz="1500" dirty="0">
              <a:latin typeface="+mn-lt"/>
            </a:endParaRP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200" b="1" dirty="0">
                <a:latin typeface="+mn-lt"/>
              </a:rPr>
              <a:t>Beam generated HL, </a:t>
            </a:r>
            <a:r>
              <a:rPr lang="en-US" sz="2200" dirty="0">
                <a:latin typeface="+mn-lt"/>
              </a:rPr>
              <a:t>higher than expected, limits further the number of bunches </a:t>
            </a:r>
            <a:r>
              <a:rPr lang="en-US" dirty="0">
                <a:latin typeface="+mn-lt"/>
              </a:rPr>
              <a:t>(~100b less than in 2023)</a:t>
            </a:r>
            <a:endParaRPr lang="en-GB" dirty="0">
              <a:latin typeface="+mn-lt"/>
            </a:endParaRPr>
          </a:p>
        </p:txBody>
      </p:sp>
      <p:pic>
        <p:nvPicPr>
          <p:cNvPr id="5" name="Picture 4" descr="A graph of a number of numbers and a number of numbers&#10;&#10;Description automatically generated with medium confidence">
            <a:extLst>
              <a:ext uri="{FF2B5EF4-FFF2-40B4-BE49-F238E27FC236}">
                <a16:creationId xmlns:a16="http://schemas.microsoft.com/office/drawing/2014/main" id="{3EE7CF22-214B-9968-9D57-E068AE4306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5056" y="2200040"/>
            <a:ext cx="3176396" cy="3533740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71FC81CE-BDA8-CF87-D860-8FA74381FD86}"/>
              </a:ext>
            </a:extLst>
          </p:cNvPr>
          <p:cNvCxnSpPr>
            <a:cxnSpLocks/>
          </p:cNvCxnSpPr>
          <p:nvPr/>
        </p:nvCxnSpPr>
        <p:spPr>
          <a:xfrm>
            <a:off x="8337887" y="4566432"/>
            <a:ext cx="2803565" cy="0"/>
          </a:xfrm>
          <a:prstGeom prst="line">
            <a:avLst/>
          </a:prstGeom>
          <a:ln w="31750"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14">
            <a:extLst>
              <a:ext uri="{FF2B5EF4-FFF2-40B4-BE49-F238E27FC236}">
                <a16:creationId xmlns:a16="http://schemas.microsoft.com/office/drawing/2014/main" id="{AC1D31FC-160C-B763-A1CB-3D2A3FE8928D}"/>
              </a:ext>
            </a:extLst>
          </p:cNvPr>
          <p:cNvSpPr txBox="1"/>
          <p:nvPr/>
        </p:nvSpPr>
        <p:spPr>
          <a:xfrm>
            <a:off x="10549750" y="4158695"/>
            <a:ext cx="1844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Design Report</a:t>
            </a:r>
            <a:endParaRPr lang="en-GB" dirty="0">
              <a:solidFill>
                <a:srgbClr val="00B05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9" name="TextBox 14">
            <a:extLst>
              <a:ext uri="{FF2B5EF4-FFF2-40B4-BE49-F238E27FC236}">
                <a16:creationId xmlns:a16="http://schemas.microsoft.com/office/drawing/2014/main" id="{4E70DCFB-F3D6-91FF-32C7-B4C0E2FAD848}"/>
              </a:ext>
            </a:extLst>
          </p:cNvPr>
          <p:cNvSpPr txBox="1"/>
          <p:nvPr/>
        </p:nvSpPr>
        <p:spPr>
          <a:xfrm>
            <a:off x="10872617" y="4566432"/>
            <a:ext cx="11917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85 W/hc</a:t>
            </a:r>
            <a:endParaRPr lang="en-GB" dirty="0">
              <a:solidFill>
                <a:srgbClr val="00B05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530972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F441C1-3DDB-4EF2-564A-2B3700C95B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00CE398-EDFC-9BE9-0D1A-0F55878921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274638"/>
            <a:ext cx="6613988" cy="714265"/>
          </a:xfrm>
        </p:spPr>
        <p:txBody>
          <a:bodyPr>
            <a:normAutofit/>
          </a:bodyPr>
          <a:lstStyle/>
          <a:p>
            <a:r>
              <a:rPr lang="en-GB" dirty="0"/>
              <a:t>Hybrid vs 48b vs 36b (today)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AC0B10B-78D2-029A-DD2D-2B396EF49586}"/>
              </a:ext>
            </a:extLst>
          </p:cNvPr>
          <p:cNvSpPr txBox="1"/>
          <p:nvPr/>
        </p:nvSpPr>
        <p:spPr>
          <a:xfrm>
            <a:off x="796110" y="1185700"/>
            <a:ext cx="9946896" cy="46628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200" b="1" dirty="0">
                <a:latin typeface="+mn-lt"/>
              </a:rPr>
              <a:t>Hybrid vs pure 25 ns beam</a:t>
            </a:r>
            <a:endParaRPr lang="en-US" sz="2000" dirty="0">
              <a:latin typeface="+mn-lt"/>
            </a:endParaRPr>
          </a:p>
          <a:p>
            <a:pPr marL="950913" lvl="1" indent="-315913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>
                <a:latin typeface="+mn-lt"/>
              </a:rPr>
              <a:t>PROS</a:t>
            </a:r>
            <a:r>
              <a:rPr lang="en-US" dirty="0">
                <a:latin typeface="+mn-lt"/>
              </a:rPr>
              <a:t>: e-cloud free beam, NO heat load</a:t>
            </a:r>
          </a:p>
          <a:p>
            <a:pPr marL="1408113" lvl="2" indent="-315913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</a:rPr>
              <a:t>Higher number of bunches (~100b)</a:t>
            </a:r>
          </a:p>
          <a:p>
            <a:pPr marL="950913" lvl="1" indent="-315913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>
                <a:latin typeface="+mn-lt"/>
              </a:rPr>
              <a:t>CONS</a:t>
            </a:r>
            <a:r>
              <a:rPr lang="en-US" dirty="0">
                <a:latin typeface="+mn-lt"/>
              </a:rPr>
              <a:t>: mixed beam type (8b4e + 36b)</a:t>
            </a:r>
          </a:p>
          <a:p>
            <a:pPr marL="1408113" lvl="2" indent="-315913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</a:rPr>
              <a:t>Continuous setup in the injectors (2 beam types to be maintained), with increased risk of availability limitations</a:t>
            </a:r>
          </a:p>
          <a:p>
            <a:pPr marL="1408113" lvl="2" indent="-315913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</a:rPr>
              <a:t>Lower beam quality with less homogeneous bunch distribution</a:t>
            </a:r>
          </a:p>
          <a:p>
            <a:pPr marL="1408113" lvl="2" indent="-315913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</a:rPr>
              <a:t>More difficult control, increased losses across LHC cycle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200" b="1" dirty="0">
                <a:latin typeface="+mn-lt"/>
              </a:rPr>
              <a:t>48b vs 36b trains</a:t>
            </a: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</a:rPr>
              <a:t>No (significant) difference in number of bunches</a:t>
            </a: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</a:rPr>
              <a:t>36b means more injections (longer LHC flat-bottom), but allows to exploit BCMS (next slide) -&gt; potential gain up to 10% in brightness</a:t>
            </a: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</a:rPr>
              <a:t>36b generates less HL, allowing for larger cryogenic operational margin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6D25ABC9-997E-C1E7-451D-7F3DF470130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6771226"/>
              </p:ext>
            </p:extLst>
          </p:nvPr>
        </p:nvGraphicFramePr>
        <p:xfrm>
          <a:off x="7363365" y="524655"/>
          <a:ext cx="4276799" cy="14833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409929">
                  <a:extLst>
                    <a:ext uri="{9D8B030D-6E8A-4147-A177-3AD203B41FA5}">
                      <a16:colId xmlns:a16="http://schemas.microsoft.com/office/drawing/2014/main" val="3627578554"/>
                    </a:ext>
                  </a:extLst>
                </a:gridCol>
                <a:gridCol w="2866870">
                  <a:extLst>
                    <a:ext uri="{9D8B030D-6E8A-4147-A177-3AD203B41FA5}">
                      <a16:colId xmlns:a16="http://schemas.microsoft.com/office/drawing/2014/main" val="406241472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Beam 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M</a:t>
                      </a:r>
                      <a:r>
                        <a:rPr lang="en-CH" dirty="0"/>
                        <a:t>ax number of bunches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02850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dirty="0"/>
                        <a:t>Hybrid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2464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17663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dirty="0"/>
                        <a:t>48b trains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2355 (HL limited)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39162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dirty="0"/>
                        <a:t>36b trains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2352 (HL limited)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64826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95721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42BE0D-2766-4E61-56D4-793B3670E7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A1A40E8-493D-B3FE-ED8D-FA841F70DC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7790699" cy="714265"/>
          </a:xfrm>
        </p:spPr>
        <p:txBody>
          <a:bodyPr>
            <a:normAutofit/>
          </a:bodyPr>
          <a:lstStyle/>
          <a:p>
            <a:r>
              <a:rPr lang="en-GB" dirty="0"/>
              <a:t>BCMS vs 25 ns beam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272699E-0B73-634C-B029-AFBA592992AB}"/>
              </a:ext>
            </a:extLst>
          </p:cNvPr>
          <p:cNvSpPr txBox="1"/>
          <p:nvPr/>
        </p:nvSpPr>
        <p:spPr>
          <a:xfrm>
            <a:off x="796110" y="1482313"/>
            <a:ext cx="6734359" cy="38933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sz="2400" dirty="0">
                <a:latin typeface="+mn-lt"/>
              </a:rPr>
              <a:t>With a filling scheme based on 3x36b patterns, the standard 25 ns and </a:t>
            </a:r>
            <a:r>
              <a:rPr lang="en-GB" sz="2400" dirty="0">
                <a:latin typeface="+mn-lt"/>
              </a:rPr>
              <a:t>Batch Compression and (bunch) Merging and (bunch) Splitting </a:t>
            </a:r>
            <a:r>
              <a:rPr lang="en-US" sz="2400" dirty="0">
                <a:latin typeface="+mn-lt"/>
              </a:rPr>
              <a:t>(BCMS) beams are </a:t>
            </a:r>
            <a:r>
              <a:rPr lang="en-US" sz="2400" b="1" dirty="0">
                <a:latin typeface="+mn-lt"/>
              </a:rPr>
              <a:t>interchangeable</a:t>
            </a:r>
            <a:r>
              <a:rPr lang="en-US" sz="2400" dirty="0">
                <a:latin typeface="+mn-lt"/>
              </a:rPr>
              <a:t> transparently</a:t>
            </a:r>
          </a:p>
          <a:p>
            <a:pPr algn="just"/>
            <a:endParaRPr lang="en-US" sz="2000" dirty="0">
              <a:latin typeface="+mn-lt"/>
            </a:endParaRPr>
          </a:p>
          <a:p>
            <a:pPr algn="just"/>
            <a:r>
              <a:rPr lang="en-US" sz="2200" dirty="0">
                <a:latin typeface="+mn-lt"/>
              </a:rPr>
              <a:t>Test with </a:t>
            </a:r>
            <a:r>
              <a:rPr lang="en-US" sz="2200" b="1" dirty="0">
                <a:latin typeface="+mn-lt"/>
              </a:rPr>
              <a:t>optimized BCMS </a:t>
            </a:r>
            <a:r>
              <a:rPr lang="en-US" sz="2200" dirty="0">
                <a:latin typeface="+mn-lt"/>
              </a:rPr>
              <a:t>beams in the LHC is ongoing (brightness theoretical </a:t>
            </a:r>
            <a:r>
              <a:rPr lang="en-US" sz="2200" b="1" dirty="0">
                <a:latin typeface="+mn-lt"/>
              </a:rPr>
              <a:t>10% higher):</a:t>
            </a:r>
            <a:endParaRPr lang="en-US" sz="2200" dirty="0">
              <a:latin typeface="+mn-lt"/>
            </a:endParaRPr>
          </a:p>
          <a:p>
            <a:pPr marL="742950" lvl="1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Smaller emittance is beneficial for </a:t>
            </a:r>
            <a:r>
              <a:rPr lang="en-US" sz="2000" b="1" dirty="0">
                <a:latin typeface="+mn-lt"/>
              </a:rPr>
              <a:t>losses reduction</a:t>
            </a:r>
            <a:r>
              <a:rPr lang="en-US" sz="2000" dirty="0">
                <a:latin typeface="+mn-lt"/>
              </a:rPr>
              <a:t>, especially at injection</a:t>
            </a:r>
          </a:p>
          <a:p>
            <a:pPr marL="742950" lvl="1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If smaller emittance preserved through the LHC cycle, </a:t>
            </a:r>
            <a:r>
              <a:rPr lang="en-US" sz="2000" b="1" dirty="0">
                <a:latin typeface="+mn-lt"/>
              </a:rPr>
              <a:t>better equivalent cross-section</a:t>
            </a:r>
          </a:p>
        </p:txBody>
      </p:sp>
      <p:pic>
        <p:nvPicPr>
          <p:cNvPr id="5" name="Picture 4" descr="A close-up of several images&#10;&#10;Description automatically generated">
            <a:extLst>
              <a:ext uri="{FF2B5EF4-FFF2-40B4-BE49-F238E27FC236}">
                <a16:creationId xmlns:a16="http://schemas.microsoft.com/office/drawing/2014/main" id="{2FCDC495-4130-2BF8-CE31-9F3DA7F1A1A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88" r="49966"/>
          <a:stretch/>
        </p:blipFill>
        <p:spPr>
          <a:xfrm>
            <a:off x="8630730" y="548625"/>
            <a:ext cx="2581658" cy="2543371"/>
          </a:xfrm>
          <a:prstGeom prst="rect">
            <a:avLst/>
          </a:prstGeom>
        </p:spPr>
      </p:pic>
      <p:pic>
        <p:nvPicPr>
          <p:cNvPr id="6" name="Picture 5" descr="A close-up of several images&#10;&#10;Description automatically generated">
            <a:extLst>
              <a:ext uri="{FF2B5EF4-FFF2-40B4-BE49-F238E27FC236}">
                <a16:creationId xmlns:a16="http://schemas.microsoft.com/office/drawing/2014/main" id="{C53A00FB-8BB2-B5E9-217E-0F70EB43615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204" r="2053"/>
          <a:stretch/>
        </p:blipFill>
        <p:spPr>
          <a:xfrm>
            <a:off x="8684513" y="3091996"/>
            <a:ext cx="2474092" cy="2543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90164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42BE0D-2766-4E61-56D4-793B3670E7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A1A40E8-493D-B3FE-ED8D-FA841F70DC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7790699" cy="714265"/>
          </a:xfrm>
        </p:spPr>
        <p:txBody>
          <a:bodyPr>
            <a:normAutofit/>
          </a:bodyPr>
          <a:lstStyle/>
          <a:p>
            <a:r>
              <a:rPr lang="en-GB" dirty="0"/>
              <a:t>BCMS vs 25 ns beam</a:t>
            </a:r>
          </a:p>
        </p:txBody>
      </p:sp>
      <p:pic>
        <p:nvPicPr>
          <p:cNvPr id="5" name="Picture 4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300CB4BB-AF13-D511-9A88-7EEA91E30D2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3816" y="1584869"/>
            <a:ext cx="5765527" cy="30863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0101F3F-971D-8BF0-99B5-AC4E765D860B}"/>
              </a:ext>
            </a:extLst>
          </p:cNvPr>
          <p:cNvSpPr txBox="1"/>
          <p:nvPr/>
        </p:nvSpPr>
        <p:spPr>
          <a:xfrm>
            <a:off x="220035" y="1517164"/>
            <a:ext cx="3498284" cy="39857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effectLst/>
                <a:latin typeface="Helvetica Neue" panose="02000503000000020004" pitchFamily="2" charset="0"/>
              </a:rPr>
              <a:t>Test operation with </a:t>
            </a:r>
            <a:r>
              <a:rPr lang="en-GB" sz="2000" b="1" dirty="0">
                <a:effectLst/>
                <a:latin typeface="Helvetica Neue" panose="02000503000000020004" pitchFamily="2" charset="0"/>
              </a:rPr>
              <a:t>BCMS beam </a:t>
            </a:r>
            <a:r>
              <a:rPr lang="en-GB" sz="2000" dirty="0">
                <a:effectLst/>
                <a:latin typeface="Helvetica Neue" panose="02000503000000020004" pitchFamily="2" charset="0"/>
              </a:rPr>
              <a:t>until TS#1 </a:t>
            </a:r>
            <a:r>
              <a:rPr lang="en-GB" dirty="0">
                <a:effectLst/>
                <a:latin typeface="Helvetica Neue" panose="02000503000000020004" pitchFamily="2" charset="0"/>
              </a:rPr>
              <a:t>(unless major problems come out) </a:t>
            </a:r>
            <a:r>
              <a:rPr lang="en-GB" sz="2000" dirty="0">
                <a:effectLst/>
                <a:latin typeface="Helvetica Neue" panose="02000503000000020004" pitchFamily="2" charset="0"/>
              </a:rPr>
              <a:t>to establish performance difference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effectLst/>
                <a:latin typeface="Helvetica Neue" panose="02000503000000020004" pitchFamily="2" charset="0"/>
              </a:rPr>
              <a:t>Few fills needed to </a:t>
            </a:r>
            <a:r>
              <a:rPr lang="en-GB" sz="2000" b="1" dirty="0">
                <a:effectLst/>
                <a:latin typeface="Helvetica Neue" panose="02000503000000020004" pitchFamily="2" charset="0"/>
              </a:rPr>
              <a:t>adjust the working point</a:t>
            </a:r>
            <a:r>
              <a:rPr lang="en-GB" sz="2000" dirty="0">
                <a:effectLst/>
                <a:latin typeface="Helvetica Neue" panose="02000503000000020004" pitchFamily="2" charset="0"/>
              </a:rPr>
              <a:t> </a:t>
            </a:r>
            <a:r>
              <a:rPr lang="en-GB" dirty="0">
                <a:effectLst/>
                <a:latin typeface="Helvetica Neue" panose="02000503000000020004" pitchFamily="2" charset="0"/>
              </a:rPr>
              <a:t>(fight emittance growth at injection)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effectLst/>
                <a:latin typeface="Helvetica Neue" panose="02000503000000020004" pitchFamily="2" charset="0"/>
              </a:rPr>
              <a:t>Once set, clear increase of </a:t>
            </a:r>
            <a:r>
              <a:rPr lang="en-GB" sz="2000" b="1" dirty="0">
                <a:effectLst/>
                <a:latin typeface="Helvetica Neue" panose="02000503000000020004" pitchFamily="2" charset="0"/>
              </a:rPr>
              <a:t>25-30% in levelling time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latin typeface="Helvetica Neue" panose="02000503000000020004" pitchFamily="2" charset="0"/>
              </a:rPr>
              <a:t>Potential gain of </a:t>
            </a:r>
            <a:r>
              <a:rPr lang="en-GB" sz="2000" b="1" dirty="0">
                <a:effectLst/>
                <a:latin typeface="Helvetica Neue" panose="02000503000000020004" pitchFamily="2" charset="0"/>
              </a:rPr>
              <a:t>6-8% in integrated luminosity</a:t>
            </a:r>
          </a:p>
        </p:txBody>
      </p:sp>
      <p:pic>
        <p:nvPicPr>
          <p:cNvPr id="13" name="Picture 12" descr="A graph showing a number of dots&#10;&#10;Description automatically generated">
            <a:extLst>
              <a:ext uri="{FF2B5EF4-FFF2-40B4-BE49-F238E27FC236}">
                <a16:creationId xmlns:a16="http://schemas.microsoft.com/office/drawing/2014/main" id="{5333A30F-FF0D-8F09-36BA-180FC01CC39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2199" y="3173343"/>
            <a:ext cx="4032525" cy="2562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810DD6E-A0CB-965F-5182-0A22F361FD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56860" y="18805"/>
            <a:ext cx="5498350" cy="1497563"/>
          </a:xfrm>
          <a:prstGeom prst="rect">
            <a:avLst/>
          </a:prstGeom>
        </p:spPr>
      </p:pic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7DF7E723-3B5C-3EDA-9393-92A2249DA32E}"/>
              </a:ext>
            </a:extLst>
          </p:cNvPr>
          <p:cNvCxnSpPr/>
          <p:nvPr/>
        </p:nvCxnSpPr>
        <p:spPr>
          <a:xfrm>
            <a:off x="4790230" y="1772201"/>
            <a:ext cx="161301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361030D9-8121-8B05-5AB5-A871E14AD7BE}"/>
              </a:ext>
            </a:extLst>
          </p:cNvPr>
          <p:cNvSpPr txBox="1"/>
          <p:nvPr/>
        </p:nvSpPr>
        <p:spPr>
          <a:xfrm>
            <a:off x="4784978" y="1124537"/>
            <a:ext cx="161301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500" dirty="0"/>
              <a:t>Increased levelling time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AF2B6CB3-27B9-5A42-8B37-E8FA111E1908}"/>
              </a:ext>
            </a:extLst>
          </p:cNvPr>
          <p:cNvSpPr/>
          <p:nvPr/>
        </p:nvSpPr>
        <p:spPr>
          <a:xfrm>
            <a:off x="10474170" y="4350720"/>
            <a:ext cx="844910" cy="460861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D4D2188-18A1-E1AB-576B-94C60BC2F6E6}"/>
              </a:ext>
            </a:extLst>
          </p:cNvPr>
          <p:cNvSpPr txBox="1"/>
          <p:nvPr/>
        </p:nvSpPr>
        <p:spPr>
          <a:xfrm>
            <a:off x="10511443" y="4962073"/>
            <a:ext cx="8658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1800" dirty="0">
                <a:solidFill>
                  <a:srgbClr val="FF0000"/>
                </a:solidFill>
              </a:rPr>
              <a:t>BCMS</a:t>
            </a:r>
            <a:endParaRPr lang="en-CH" dirty="0">
              <a:solidFill>
                <a:srgbClr val="FF0000"/>
              </a:solidFill>
            </a:endParaRP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F2854E7E-A6E5-50B7-74AC-51979F38F5B9}"/>
              </a:ext>
            </a:extLst>
          </p:cNvPr>
          <p:cNvSpPr/>
          <p:nvPr/>
        </p:nvSpPr>
        <p:spPr>
          <a:xfrm>
            <a:off x="9859690" y="3334345"/>
            <a:ext cx="445711" cy="2130120"/>
          </a:xfrm>
          <a:prstGeom prst="roundRect">
            <a:avLst/>
          </a:prstGeom>
          <a:solidFill>
            <a:srgbClr val="0000FF">
              <a:alpha val="1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CH" b="1" dirty="0">
                <a:solidFill>
                  <a:srgbClr val="0000FF"/>
                </a:solidFill>
              </a:rPr>
              <a:t>MD &amp; VdM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A9F5E79-66C2-81B4-A207-4BCDBA7EB5B3}"/>
              </a:ext>
            </a:extLst>
          </p:cNvPr>
          <p:cNvSpPr txBox="1"/>
          <p:nvPr/>
        </p:nvSpPr>
        <p:spPr>
          <a:xfrm>
            <a:off x="3913816" y="5164932"/>
            <a:ext cx="326082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200" dirty="0">
                <a:solidFill>
                  <a:srgbClr val="C00000"/>
                </a:solidFill>
              </a:rPr>
              <a:t>Preliminar observations</a:t>
            </a:r>
          </a:p>
        </p:txBody>
      </p:sp>
    </p:spTree>
    <p:extLst>
      <p:ext uri="{BB962C8B-B14F-4D97-AF65-F5344CB8AC3E}">
        <p14:creationId xmlns:p14="http://schemas.microsoft.com/office/powerpoint/2010/main" val="19392409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F441C1-3DDB-4EF2-564A-2B3700C95B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00CE398-EDFC-9BE9-0D1A-0F55878921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274638"/>
            <a:ext cx="5640020" cy="714265"/>
          </a:xfrm>
        </p:spPr>
        <p:txBody>
          <a:bodyPr/>
          <a:lstStyle/>
          <a:p>
            <a:r>
              <a:rPr lang="en-GB" dirty="0"/>
              <a:t>Performance reach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24C65C4-1E96-DB43-5D86-F403AA3963B1}"/>
              </a:ext>
            </a:extLst>
          </p:cNvPr>
          <p:cNvSpPr txBox="1"/>
          <p:nvPr/>
        </p:nvSpPr>
        <p:spPr>
          <a:xfrm>
            <a:off x="624173" y="971080"/>
            <a:ext cx="11117361" cy="22775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latin typeface="+mn-lt"/>
              </a:rPr>
              <a:t>Despite the above-mentioned “limitations” (beta*, number of bunches and bunch intensity), physics production is </a:t>
            </a:r>
            <a:r>
              <a:rPr lang="en-US" sz="2200" b="1" dirty="0">
                <a:latin typeface="+mn-lt"/>
              </a:rPr>
              <a:t>nicely following expectations </a:t>
            </a:r>
            <a:r>
              <a:rPr lang="en-US" sz="2200" dirty="0">
                <a:latin typeface="+mn-lt"/>
              </a:rPr>
              <a:t>and target is in reach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err="1">
                <a:latin typeface="+mn-lt"/>
              </a:rPr>
              <a:t>LHCb</a:t>
            </a:r>
            <a:r>
              <a:rPr lang="en-US" dirty="0">
                <a:latin typeface="+mn-lt"/>
              </a:rPr>
              <a:t> levelling &gt;=15h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200" b="1" dirty="0">
                <a:latin typeface="+mn-lt"/>
              </a:rPr>
              <a:t>2024 operational configuration</a:t>
            </a:r>
            <a:r>
              <a:rPr lang="en-US" sz="2200" dirty="0">
                <a:latin typeface="+mn-lt"/>
              </a:rPr>
              <a:t> allows performance similar to 2023 with more homogeneous beam and better operational control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200" b="1" dirty="0">
                <a:latin typeface="+mn-lt"/>
              </a:rPr>
              <a:t>Some improvements </a:t>
            </a:r>
            <a:r>
              <a:rPr lang="en-US" sz="2200" dirty="0">
                <a:latin typeface="+mn-lt"/>
              </a:rPr>
              <a:t>still possible</a:t>
            </a:r>
            <a:endParaRPr lang="en-CH" sz="2200" dirty="0"/>
          </a:p>
        </p:txBody>
      </p:sp>
      <p:pic>
        <p:nvPicPr>
          <p:cNvPr id="9" name="Picture 8" descr="A graph showing a line graph&#10;&#10;Description automatically generated with medium confidence">
            <a:extLst>
              <a:ext uri="{FF2B5EF4-FFF2-40B4-BE49-F238E27FC236}">
                <a16:creationId xmlns:a16="http://schemas.microsoft.com/office/drawing/2014/main" id="{385182E5-160B-1431-439B-175D6B4A5A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0528" y="3219372"/>
            <a:ext cx="4027327" cy="2629143"/>
          </a:xfrm>
          <a:prstGeom prst="rect">
            <a:avLst/>
          </a:prstGeom>
        </p:spPr>
      </p:pic>
      <p:pic>
        <p:nvPicPr>
          <p:cNvPr id="5" name="Picture 4" descr="A graph showing a growth of a company&#10;&#10;Description automatically generated with medium confidence">
            <a:extLst>
              <a:ext uri="{FF2B5EF4-FFF2-40B4-BE49-F238E27FC236}">
                <a16:creationId xmlns:a16="http://schemas.microsoft.com/office/drawing/2014/main" id="{B15F20E2-B17E-5ED6-EB16-B1693E59645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81" b="6730"/>
          <a:stretch/>
        </p:blipFill>
        <p:spPr>
          <a:xfrm>
            <a:off x="621660" y="3264853"/>
            <a:ext cx="6936702" cy="2639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59574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8F102E-B453-65EF-8BF5-BC2ABA6C6C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FASER/SND background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C08F7EF-E763-0D50-C9F7-7C404F8D9B6D}"/>
              </a:ext>
            </a:extLst>
          </p:cNvPr>
          <p:cNvSpPr txBox="1"/>
          <p:nvPr/>
        </p:nvSpPr>
        <p:spPr>
          <a:xfrm>
            <a:off x="220035" y="1547155"/>
            <a:ext cx="5875965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fontAlgn="auto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chemeClr val="tx2"/>
                </a:solidFill>
                <a:latin typeface="+mn-lt"/>
              </a:rPr>
              <a:t>FASER and SND background rates </a:t>
            </a:r>
            <a:r>
              <a:rPr lang="en-GB" sz="2400" dirty="0">
                <a:solidFill>
                  <a:schemeClr val="tx2"/>
                </a:solidFill>
                <a:latin typeface="+mn-lt"/>
              </a:rPr>
              <a:t>significantly higher (~double) </a:t>
            </a:r>
            <a:r>
              <a:rPr lang="en-GB" sz="2400" dirty="0" err="1">
                <a:solidFill>
                  <a:schemeClr val="tx2"/>
                </a:solidFill>
                <a:latin typeface="+mn-lt"/>
              </a:rPr>
              <a:t>wrt</a:t>
            </a:r>
            <a:r>
              <a:rPr lang="en-GB" sz="2400" dirty="0">
                <a:solidFill>
                  <a:schemeClr val="tx2"/>
                </a:solidFill>
                <a:latin typeface="+mn-lt"/>
              </a:rPr>
              <a:t> 2023 (non-RP optics)</a:t>
            </a:r>
          </a:p>
          <a:p>
            <a:pPr marL="800100" lvl="1" indent="-342900" fontAlgn="auto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+mn-lt"/>
              </a:rPr>
              <a:t>Implies more frequent emulsion exchanges (if available!)</a:t>
            </a:r>
          </a:p>
          <a:p>
            <a:pPr marL="342900" indent="-342900" fontAlgn="auto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latin typeface="+mn-lt"/>
              </a:rPr>
              <a:t>Background tests for FASER demonstrated </a:t>
            </a:r>
            <a:r>
              <a:rPr lang="en-GB" sz="2400" b="1" dirty="0">
                <a:latin typeface="+mn-lt"/>
              </a:rPr>
              <a:t>little impact of collimation system </a:t>
            </a:r>
            <a:r>
              <a:rPr lang="en-GB" sz="2400" dirty="0">
                <a:latin typeface="+mn-lt"/>
              </a:rPr>
              <a:t>on background:</a:t>
            </a:r>
          </a:p>
          <a:p>
            <a:pPr marL="800100" lvl="1" indent="-342900" fontAlgn="auto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+mn-lt"/>
              </a:rPr>
              <a:t>increase driven by TeV-scale muons, originating from IP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0AE82F0-E64B-2EAD-EB00-B096703A43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668565"/>
            <a:ext cx="6108732" cy="3436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63582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F441C1-3DDB-4EF2-564A-2B3700C95B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00CE398-EDFC-9BE9-0D1A-0F55878921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274638"/>
            <a:ext cx="5640020" cy="714265"/>
          </a:xfrm>
        </p:spPr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F69E26B-D3F5-FE79-F87B-635A1548893D}"/>
              </a:ext>
            </a:extLst>
          </p:cNvPr>
          <p:cNvSpPr txBox="1"/>
          <p:nvPr/>
        </p:nvSpPr>
        <p:spPr>
          <a:xfrm>
            <a:off x="1247290" y="1997839"/>
            <a:ext cx="10004662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CH" sz="5000" dirty="0">
                <a:latin typeface="+mn-lt"/>
              </a:rPr>
              <a:t>2024 run so far</a:t>
            </a:r>
          </a:p>
          <a:p>
            <a:pPr marL="457200" indent="-4572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CH" sz="5000" dirty="0">
                <a:latin typeface="+mn-lt"/>
              </a:rPr>
              <a:t>“Limitations”</a:t>
            </a:r>
          </a:p>
          <a:p>
            <a:pPr marL="457200" indent="-4572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CH" sz="5000" b="1" dirty="0">
                <a:latin typeface="+mn-lt"/>
              </a:rPr>
              <a:t>Outlook for the rest of the year</a:t>
            </a:r>
          </a:p>
        </p:txBody>
      </p:sp>
    </p:spTree>
    <p:extLst>
      <p:ext uri="{BB962C8B-B14F-4D97-AF65-F5344CB8AC3E}">
        <p14:creationId xmlns:p14="http://schemas.microsoft.com/office/powerpoint/2010/main" val="36442092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F441C1-3DDB-4EF2-564A-2B3700C95B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00CE398-EDFC-9BE9-0D1A-0F55878921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274638"/>
            <a:ext cx="5640020" cy="714265"/>
          </a:xfrm>
        </p:spPr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F69E26B-D3F5-FE79-F87B-635A1548893D}"/>
              </a:ext>
            </a:extLst>
          </p:cNvPr>
          <p:cNvSpPr txBox="1"/>
          <p:nvPr/>
        </p:nvSpPr>
        <p:spPr>
          <a:xfrm>
            <a:off x="1602355" y="1997839"/>
            <a:ext cx="9294532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CH" sz="5000" b="1" dirty="0">
                <a:latin typeface="+mn-lt"/>
              </a:rPr>
              <a:t>2024 run so far</a:t>
            </a:r>
          </a:p>
          <a:p>
            <a:pPr marL="457200" indent="-4572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CH" sz="5000" dirty="0">
                <a:latin typeface="+mn-lt"/>
              </a:rPr>
              <a:t>“Limitations”</a:t>
            </a:r>
          </a:p>
          <a:p>
            <a:pPr marL="457200" indent="-4572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CH" sz="5000" dirty="0">
                <a:latin typeface="+mn-lt"/>
              </a:rPr>
              <a:t>Outlook for the rest of the year</a:t>
            </a:r>
          </a:p>
        </p:txBody>
      </p:sp>
    </p:spTree>
    <p:extLst>
      <p:ext uri="{BB962C8B-B14F-4D97-AF65-F5344CB8AC3E}">
        <p14:creationId xmlns:p14="http://schemas.microsoft.com/office/powerpoint/2010/main" val="349246777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4CE119-0B34-5A7E-183A-71F8F55B48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B6FB6ED-D07D-241F-8555-E000C55B63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6292905" cy="714265"/>
          </a:xfrm>
        </p:spPr>
        <p:txBody>
          <a:bodyPr>
            <a:normAutofit/>
          </a:bodyPr>
          <a:lstStyle/>
          <a:p>
            <a:r>
              <a:rPr lang="en-GB" dirty="0"/>
              <a:t>LHC schedule - changes</a:t>
            </a:r>
          </a:p>
        </p:txBody>
      </p:sp>
      <p:pic>
        <p:nvPicPr>
          <p:cNvPr id="41" name="Picture 40" descr="A couple of colorful arrows&#10;&#10;Description automatically generated with medium confidence">
            <a:extLst>
              <a:ext uri="{FF2B5EF4-FFF2-40B4-BE49-F238E27FC236}">
                <a16:creationId xmlns:a16="http://schemas.microsoft.com/office/drawing/2014/main" id="{4E177C76-5FA9-70DB-F615-54D726A4EF4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609"/>
          <a:stretch/>
        </p:blipFill>
        <p:spPr>
          <a:xfrm>
            <a:off x="6517950" y="1278320"/>
            <a:ext cx="5432054" cy="2482634"/>
          </a:xfrm>
          <a:prstGeom prst="rect">
            <a:avLst/>
          </a:prstGeom>
        </p:spPr>
      </p:pic>
      <p:graphicFrame>
        <p:nvGraphicFramePr>
          <p:cNvPr id="43" name="Table 42">
            <a:extLst>
              <a:ext uri="{FF2B5EF4-FFF2-40B4-BE49-F238E27FC236}">
                <a16:creationId xmlns:a16="http://schemas.microsoft.com/office/drawing/2014/main" id="{BCB5B5C8-F70F-73A1-B288-C71EC3E3F9A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5735528"/>
              </p:ext>
            </p:extLst>
          </p:nvPr>
        </p:nvGraphicFramePr>
        <p:xfrm>
          <a:off x="258440" y="4120290"/>
          <a:ext cx="11362363" cy="164592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4570195">
                  <a:extLst>
                    <a:ext uri="{9D8B030D-6E8A-4147-A177-3AD203B41FA5}">
                      <a16:colId xmlns:a16="http://schemas.microsoft.com/office/drawing/2014/main" val="4277582101"/>
                    </a:ext>
                  </a:extLst>
                </a:gridCol>
                <a:gridCol w="2725636">
                  <a:extLst>
                    <a:ext uri="{9D8B030D-6E8A-4147-A177-3AD203B41FA5}">
                      <a16:colId xmlns:a16="http://schemas.microsoft.com/office/drawing/2014/main" val="2216890244"/>
                    </a:ext>
                  </a:extLst>
                </a:gridCol>
                <a:gridCol w="2511681">
                  <a:extLst>
                    <a:ext uri="{9D8B030D-6E8A-4147-A177-3AD203B41FA5}">
                      <a16:colId xmlns:a16="http://schemas.microsoft.com/office/drawing/2014/main" val="2333606051"/>
                    </a:ext>
                  </a:extLst>
                </a:gridCol>
                <a:gridCol w="1554851">
                  <a:extLst>
                    <a:ext uri="{9D8B030D-6E8A-4147-A177-3AD203B41FA5}">
                      <a16:colId xmlns:a16="http://schemas.microsoft.com/office/drawing/2014/main" val="4290438321"/>
                    </a:ext>
                  </a:extLst>
                </a:gridCol>
              </a:tblGrid>
              <a:tr h="354481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Activity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2024+2025 v1.0</a:t>
                      </a:r>
                    </a:p>
                    <a:p>
                      <a:pPr algn="ctr"/>
                      <a:r>
                        <a:rPr lang="en-GB" sz="1200" b="0" dirty="0"/>
                        <a:t>[days]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2024+2025 v2.0</a:t>
                      </a:r>
                    </a:p>
                    <a:p>
                      <a:pPr algn="ctr"/>
                      <a:r>
                        <a:rPr lang="en-GB" sz="1200" b="0" dirty="0"/>
                        <a:t>[days]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Diff</a:t>
                      </a:r>
                    </a:p>
                    <a:p>
                      <a:pPr algn="ctr"/>
                      <a:r>
                        <a:rPr lang="en-GB" sz="1200" b="0" dirty="0"/>
                        <a:t>[days]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46377245"/>
                  </a:ext>
                </a:extLst>
              </a:tr>
              <a:tr h="240014">
                <a:tc>
                  <a:txBody>
                    <a:bodyPr/>
                    <a:lstStyle/>
                    <a:p>
                      <a:r>
                        <a:rPr lang="en-GB" sz="1800" b="1" dirty="0">
                          <a:solidFill>
                            <a:schemeClr val="tx1"/>
                          </a:solidFill>
                        </a:rPr>
                        <a:t>Proton physics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269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274.5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solidFill>
                            <a:srgbClr val="00B050"/>
                          </a:solidFill>
                        </a:rPr>
                        <a:t>+5.5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77801240"/>
                  </a:ext>
                </a:extLst>
              </a:tr>
              <a:tr h="320720">
                <a:tc>
                  <a:txBody>
                    <a:bodyPr/>
                    <a:lstStyle/>
                    <a:p>
                      <a:r>
                        <a:rPr lang="en-GB" sz="1800" b="1" dirty="0">
                          <a:solidFill>
                            <a:schemeClr val="tx1"/>
                          </a:solidFill>
                        </a:rPr>
                        <a:t>Ion physics &amp; p-p ref. run </a:t>
                      </a:r>
                      <a:r>
                        <a:rPr lang="en-GB" sz="1400" b="0" dirty="0">
                          <a:solidFill>
                            <a:schemeClr val="tx1"/>
                          </a:solidFill>
                        </a:rPr>
                        <a:t>(Oxygen included)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44.5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45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solidFill>
                            <a:srgbClr val="00B050"/>
                          </a:solidFill>
                        </a:rPr>
                        <a:t>+0.5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6715536"/>
                  </a:ext>
                </a:extLst>
              </a:tr>
              <a:tr h="240014">
                <a:tc>
                  <a:txBody>
                    <a:bodyPr/>
                    <a:lstStyle/>
                    <a:p>
                      <a:r>
                        <a:rPr lang="en-GB" sz="1800" b="1" dirty="0">
                          <a:solidFill>
                            <a:schemeClr val="tx1"/>
                          </a:solidFill>
                        </a:rPr>
                        <a:t>Scheduled stops &amp; recovery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28.5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22.5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solidFill>
                            <a:srgbClr val="FF0000"/>
                          </a:solidFill>
                        </a:rPr>
                        <a:t>-6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84767771"/>
                  </a:ext>
                </a:extLst>
              </a:tr>
            </a:tbl>
          </a:graphicData>
        </a:graphic>
      </p:graphicFrame>
      <p:sp>
        <p:nvSpPr>
          <p:cNvPr id="45" name="TextBox 44">
            <a:extLst>
              <a:ext uri="{FF2B5EF4-FFF2-40B4-BE49-F238E27FC236}">
                <a16:creationId xmlns:a16="http://schemas.microsoft.com/office/drawing/2014/main" id="{DA20CF03-347D-D07B-764D-75E492786CBD}"/>
              </a:ext>
            </a:extLst>
          </p:cNvPr>
          <p:cNvSpPr txBox="1"/>
          <p:nvPr/>
        </p:nvSpPr>
        <p:spPr>
          <a:xfrm>
            <a:off x="143225" y="1131634"/>
            <a:ext cx="6375230" cy="27699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b="1" dirty="0">
                <a:latin typeface="+mn-lt"/>
              </a:rPr>
              <a:t>Injectors YETS </a:t>
            </a:r>
            <a:r>
              <a:rPr lang="en-GB" sz="2000" dirty="0">
                <a:latin typeface="+mn-lt"/>
              </a:rPr>
              <a:t>shifted by 5-weeks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latin typeface="+mn-lt"/>
              </a:rPr>
              <a:t>3-weeks reduction, more physics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b="1" dirty="0">
                <a:latin typeface="+mn-lt"/>
              </a:rPr>
              <a:t>LHC YETS </a:t>
            </a:r>
            <a:r>
              <a:rPr lang="en-GB" sz="2000" u="sng" dirty="0">
                <a:latin typeface="+mn-lt"/>
              </a:rPr>
              <a:t>shifted by 4-weeks</a:t>
            </a:r>
            <a:r>
              <a:rPr lang="en-GB" sz="2000" dirty="0">
                <a:latin typeface="+mn-lt"/>
              </a:rPr>
              <a:t> </a:t>
            </a:r>
            <a:r>
              <a:rPr lang="en-GB" sz="1600" dirty="0">
                <a:latin typeface="+mn-lt"/>
              </a:rPr>
              <a:t>(Start date 28.10 -&gt; 25.11) </a:t>
            </a:r>
          </a:p>
          <a:p>
            <a:pPr marL="742950" lvl="1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dirty="0">
                <a:latin typeface="+mn-lt"/>
              </a:rPr>
              <a:t>19 weeks length (beam-to-beam) maintained</a:t>
            </a:r>
          </a:p>
          <a:p>
            <a:pPr marL="742950" lvl="1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dirty="0">
                <a:latin typeface="+mn-lt"/>
              </a:rPr>
              <a:t>Extended time used for proton physics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b="1" dirty="0">
                <a:latin typeface="+mn-lt"/>
              </a:rPr>
              <a:t>2025 run</a:t>
            </a:r>
            <a:r>
              <a:rPr lang="en-GB" sz="2000" dirty="0">
                <a:latin typeface="+mn-lt"/>
              </a:rPr>
              <a:t> shortened </a:t>
            </a:r>
            <a:r>
              <a:rPr lang="en-GB" sz="2000" u="sng" dirty="0">
                <a:latin typeface="+mn-lt"/>
              </a:rPr>
              <a:t>by 4 weeks</a:t>
            </a:r>
            <a:r>
              <a:rPr lang="en-GB" sz="2000" dirty="0">
                <a:latin typeface="+mn-lt"/>
              </a:rPr>
              <a:t> -&gt; one Technical Stop removed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u="sng" dirty="0">
                <a:latin typeface="+mn-lt"/>
              </a:rPr>
              <a:t>NO additional technical stop</a:t>
            </a:r>
            <a:r>
              <a:rPr lang="en-GB" sz="2000" dirty="0">
                <a:latin typeface="+mn-lt"/>
              </a:rPr>
              <a:t> for </a:t>
            </a:r>
            <a:r>
              <a:rPr lang="en-GB" sz="2000" b="1" dirty="0">
                <a:latin typeface="+mn-lt"/>
              </a:rPr>
              <a:t>2024 run</a:t>
            </a:r>
          </a:p>
        </p:txBody>
      </p:sp>
    </p:spTree>
    <p:extLst>
      <p:ext uri="{BB962C8B-B14F-4D97-AF65-F5344CB8AC3E}">
        <p14:creationId xmlns:p14="http://schemas.microsoft.com/office/powerpoint/2010/main" val="128165373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F441C1-3DDB-4EF2-564A-2B3700C95B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00CE398-EDFC-9BE9-0D1A-0F55878921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274638"/>
            <a:ext cx="5640020" cy="714265"/>
          </a:xfrm>
        </p:spPr>
        <p:txBody>
          <a:bodyPr/>
          <a:lstStyle/>
          <a:p>
            <a:r>
              <a:rPr lang="en-GB" dirty="0"/>
              <a:t>2024 LHC schedule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FA94751-F8E4-51D2-D07D-5E73EADD7B5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91" t="34320" r="9584" b="21439"/>
          <a:stretch/>
        </p:blipFill>
        <p:spPr>
          <a:xfrm>
            <a:off x="6098440" y="1278320"/>
            <a:ext cx="5799155" cy="444789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9EE3B84-E73A-9BE1-FB06-4CB0174C027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79" t="78018" r="16691" b="11919"/>
          <a:stretch/>
        </p:blipFill>
        <p:spPr>
          <a:xfrm>
            <a:off x="7841060" y="145866"/>
            <a:ext cx="4245603" cy="857146"/>
          </a:xfrm>
          <a:prstGeom prst="rect">
            <a:avLst/>
          </a:prstGeom>
        </p:spPr>
      </p:pic>
      <p:sp>
        <p:nvSpPr>
          <p:cNvPr id="7" name="5-point Star 6">
            <a:extLst>
              <a:ext uri="{FF2B5EF4-FFF2-40B4-BE49-F238E27FC236}">
                <a16:creationId xmlns:a16="http://schemas.microsoft.com/office/drawing/2014/main" id="{27552468-519B-6DC4-6CF8-D463BEEBFE66}"/>
              </a:ext>
            </a:extLst>
          </p:cNvPr>
          <p:cNvSpPr>
            <a:spLocks noChangeAspect="1"/>
          </p:cNvSpPr>
          <p:nvPr/>
        </p:nvSpPr>
        <p:spPr>
          <a:xfrm>
            <a:off x="9898095" y="1892800"/>
            <a:ext cx="252000" cy="252000"/>
          </a:xfrm>
          <a:prstGeom prst="star5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28C92994-F78E-CF79-1A77-C6416B0894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2087283"/>
              </p:ext>
            </p:extLst>
          </p:nvPr>
        </p:nvGraphicFramePr>
        <p:xfrm>
          <a:off x="302360" y="1431940"/>
          <a:ext cx="5640020" cy="4045666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686880">
                  <a:extLst>
                    <a:ext uri="{9D8B030D-6E8A-4147-A177-3AD203B41FA5}">
                      <a16:colId xmlns:a16="http://schemas.microsoft.com/office/drawing/2014/main" val="867808337"/>
                    </a:ext>
                  </a:extLst>
                </a:gridCol>
                <a:gridCol w="1113745">
                  <a:extLst>
                    <a:ext uri="{9D8B030D-6E8A-4147-A177-3AD203B41FA5}">
                      <a16:colId xmlns:a16="http://schemas.microsoft.com/office/drawing/2014/main" val="3925141477"/>
                    </a:ext>
                  </a:extLst>
                </a:gridCol>
                <a:gridCol w="839395">
                  <a:extLst>
                    <a:ext uri="{9D8B030D-6E8A-4147-A177-3AD203B41FA5}">
                      <a16:colId xmlns:a16="http://schemas.microsoft.com/office/drawing/2014/main" val="641483370"/>
                    </a:ext>
                  </a:extLst>
                </a:gridCol>
              </a:tblGrid>
              <a:tr h="571426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Activity</a:t>
                      </a:r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Duration </a:t>
                      </a:r>
                    </a:p>
                    <a:p>
                      <a:pPr algn="ctr"/>
                      <a:r>
                        <a:rPr lang="en-GB" sz="1400" b="0" dirty="0">
                          <a:solidFill>
                            <a:schemeClr val="bg1"/>
                          </a:solidFill>
                        </a:rPr>
                        <a:t>[days]</a:t>
                      </a:r>
                    </a:p>
                  </a:txBody>
                  <a:tcPr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Ratio </a:t>
                      </a:r>
                    </a:p>
                    <a:p>
                      <a:pPr algn="ctr"/>
                      <a:r>
                        <a:rPr lang="en-GB" sz="1400" b="0" dirty="0">
                          <a:solidFill>
                            <a:schemeClr val="bg1"/>
                          </a:solidFill>
                        </a:rPr>
                        <a:t>[%]</a:t>
                      </a:r>
                    </a:p>
                  </a:txBody>
                  <a:tcPr marT="36000" marB="36000" anchor="ctr"/>
                </a:tc>
                <a:extLst>
                  <a:ext uri="{0D108BD9-81ED-4DB2-BD59-A6C34878D82A}">
                    <a16:rowId xmlns:a16="http://schemas.microsoft.com/office/drawing/2014/main" val="1439496153"/>
                  </a:ext>
                </a:extLst>
              </a:tr>
              <a:tr h="239210"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Beam Commissioning &amp; Intensity ramp-up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41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15.8</a:t>
                      </a:r>
                    </a:p>
                  </a:txBody>
                  <a:tcPr marT="36000" marB="36000"/>
                </a:tc>
                <a:extLst>
                  <a:ext uri="{0D108BD9-81ED-4DB2-BD59-A6C34878D82A}">
                    <a16:rowId xmlns:a16="http://schemas.microsoft.com/office/drawing/2014/main" val="3513634603"/>
                  </a:ext>
                </a:extLst>
              </a:tr>
              <a:tr h="239210">
                <a:tc>
                  <a:txBody>
                    <a:bodyPr/>
                    <a:lstStyle/>
                    <a:p>
                      <a:r>
                        <a:rPr lang="en-GB" sz="1400" baseline="0" dirty="0">
                          <a:solidFill>
                            <a:schemeClr val="tx1"/>
                          </a:solidFill>
                        </a:rPr>
                        <a:t>Scrubbing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1.2</a:t>
                      </a:r>
                    </a:p>
                  </a:txBody>
                  <a:tcPr marT="36000" marB="36000"/>
                </a:tc>
                <a:extLst>
                  <a:ext uri="{0D108BD9-81ED-4DB2-BD59-A6C34878D82A}">
                    <a16:rowId xmlns:a16="http://schemas.microsoft.com/office/drawing/2014/main" val="135637366"/>
                  </a:ext>
                </a:extLst>
              </a:tr>
              <a:tr h="239210">
                <a:tc>
                  <a:txBody>
                    <a:bodyPr/>
                    <a:lstStyle/>
                    <a:p>
                      <a:r>
                        <a:rPr lang="en-GB" sz="1400" b="1" dirty="0">
                          <a:solidFill>
                            <a:schemeClr val="tx1"/>
                          </a:solidFill>
                        </a:rPr>
                        <a:t>25 ns physics (&gt;1200 bunches)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tx1"/>
                          </a:solidFill>
                        </a:rPr>
                        <a:t>147.5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tx1"/>
                          </a:solidFill>
                        </a:rPr>
                        <a:t>56.9</a:t>
                      </a:r>
                    </a:p>
                  </a:txBody>
                  <a:tcPr marT="36000" marB="36000"/>
                </a:tc>
                <a:extLst>
                  <a:ext uri="{0D108BD9-81ED-4DB2-BD59-A6C34878D82A}">
                    <a16:rowId xmlns:a16="http://schemas.microsoft.com/office/drawing/2014/main" val="1006990859"/>
                  </a:ext>
                </a:extLst>
              </a:tr>
              <a:tr h="239210">
                <a:tc>
                  <a:txBody>
                    <a:bodyPr/>
                    <a:lstStyle/>
                    <a:p>
                      <a:r>
                        <a:rPr lang="en-GB" sz="1400" b="1" dirty="0">
                          <a:solidFill>
                            <a:schemeClr val="tx1"/>
                          </a:solidFill>
                        </a:rPr>
                        <a:t>Special physics runs (incl. setting-up)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tx1"/>
                          </a:solidFill>
                        </a:rPr>
                        <a:t>0.8</a:t>
                      </a:r>
                    </a:p>
                  </a:txBody>
                  <a:tcPr marT="36000" marB="36000"/>
                </a:tc>
                <a:extLst>
                  <a:ext uri="{0D108BD9-81ED-4DB2-BD59-A6C34878D82A}">
                    <a16:rowId xmlns:a16="http://schemas.microsoft.com/office/drawing/2014/main" val="3338651310"/>
                  </a:ext>
                </a:extLst>
              </a:tr>
              <a:tr h="239210"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Pb-Pb ions &amp; p-p ref. setting-up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2.3</a:t>
                      </a:r>
                    </a:p>
                  </a:txBody>
                  <a:tcPr marT="36000" marB="36000"/>
                </a:tc>
                <a:extLst>
                  <a:ext uri="{0D108BD9-81ED-4DB2-BD59-A6C34878D82A}">
                    <a16:rowId xmlns:a16="http://schemas.microsoft.com/office/drawing/2014/main" val="52550889"/>
                  </a:ext>
                </a:extLst>
              </a:tr>
              <a:tr h="239210">
                <a:tc>
                  <a:txBody>
                    <a:bodyPr/>
                    <a:lstStyle/>
                    <a:p>
                      <a:r>
                        <a:rPr lang="en-GB" sz="1400" b="1" dirty="0">
                          <a:solidFill>
                            <a:schemeClr val="tx1"/>
                          </a:solidFill>
                        </a:rPr>
                        <a:t>Pb-Pb ions physics &amp; p-p ref. run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tx1"/>
                          </a:solidFill>
                        </a:rPr>
                        <a:t>23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tx1"/>
                          </a:solidFill>
                        </a:rPr>
                        <a:t>8.9</a:t>
                      </a:r>
                    </a:p>
                  </a:txBody>
                  <a:tcPr marT="36000" marB="36000"/>
                </a:tc>
                <a:extLst>
                  <a:ext uri="{0D108BD9-81ED-4DB2-BD59-A6C34878D82A}">
                    <a16:rowId xmlns:a16="http://schemas.microsoft.com/office/drawing/2014/main" val="3326564195"/>
                  </a:ext>
                </a:extLst>
              </a:tr>
              <a:tr h="239499"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Technical stop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9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3.5</a:t>
                      </a:r>
                    </a:p>
                  </a:txBody>
                  <a:tcPr marT="36000" marB="36000"/>
                </a:tc>
                <a:extLst>
                  <a:ext uri="{0D108BD9-81ED-4DB2-BD59-A6C34878D82A}">
                    <a16:rowId xmlns:a16="http://schemas.microsoft.com/office/drawing/2014/main" val="1913208841"/>
                  </a:ext>
                </a:extLst>
              </a:tr>
              <a:tr h="239499"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Technical stop recovery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0.8</a:t>
                      </a:r>
                    </a:p>
                  </a:txBody>
                  <a:tcPr marT="36000" marB="36000"/>
                </a:tc>
                <a:extLst>
                  <a:ext uri="{0D108BD9-81ED-4DB2-BD59-A6C34878D82A}">
                    <a16:rowId xmlns:a16="http://schemas.microsoft.com/office/drawing/2014/main" val="341067257"/>
                  </a:ext>
                </a:extLst>
              </a:tr>
              <a:tr h="239499"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Other scheduled stops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2.5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1.0</a:t>
                      </a:r>
                    </a:p>
                  </a:txBody>
                  <a:tcPr marT="36000" marB="36000"/>
                </a:tc>
                <a:extLst>
                  <a:ext uri="{0D108BD9-81ED-4DB2-BD59-A6C34878D82A}">
                    <a16:rowId xmlns:a16="http://schemas.microsoft.com/office/drawing/2014/main" val="2092647572"/>
                  </a:ext>
                </a:extLst>
              </a:tr>
              <a:tr h="305582"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Machine Development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23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8.9</a:t>
                      </a:r>
                    </a:p>
                  </a:txBody>
                  <a:tcPr marT="36000" marB="36000"/>
                </a:tc>
                <a:extLst>
                  <a:ext uri="{0D108BD9-81ED-4DB2-BD59-A6C34878D82A}">
                    <a16:rowId xmlns:a16="http://schemas.microsoft.com/office/drawing/2014/main" val="3281769997"/>
                  </a:ext>
                </a:extLst>
              </a:tr>
              <a:tr h="244594">
                <a:tc>
                  <a:txBody>
                    <a:bodyPr/>
                    <a:lstStyle/>
                    <a:p>
                      <a:pPr algn="r"/>
                      <a:r>
                        <a:rPr lang="en-GB" sz="1400" b="1" dirty="0"/>
                        <a:t>Total: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tx1"/>
                          </a:solidFill>
                        </a:rPr>
                        <a:t>259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tx1"/>
                          </a:solidFill>
                        </a:rPr>
                        <a:t>100</a:t>
                      </a:r>
                    </a:p>
                  </a:txBody>
                  <a:tcPr marT="36000" marB="36000"/>
                </a:tc>
                <a:extLst>
                  <a:ext uri="{0D108BD9-81ED-4DB2-BD59-A6C34878D82A}">
                    <a16:rowId xmlns:a16="http://schemas.microsoft.com/office/drawing/2014/main" val="2265054233"/>
                  </a:ext>
                </a:extLst>
              </a:tr>
            </a:tbl>
          </a:graphicData>
        </a:graphic>
      </p:graphicFrame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1475DC6A-8103-F982-6942-77FB0EE41833}"/>
              </a:ext>
            </a:extLst>
          </p:cNvPr>
          <p:cNvSpPr/>
          <p:nvPr/>
        </p:nvSpPr>
        <p:spPr>
          <a:xfrm>
            <a:off x="4098940" y="2660900"/>
            <a:ext cx="883315" cy="268835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16152682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graph with blue dots&#10;&#10;Description automatically generated">
            <a:extLst>
              <a:ext uri="{FF2B5EF4-FFF2-40B4-BE49-F238E27FC236}">
                <a16:creationId xmlns:a16="http://schemas.microsoft.com/office/drawing/2014/main" id="{BAF2FB47-6460-4FDA-380A-9C66B34FB8E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16"/>
          <a:stretch/>
        </p:blipFill>
        <p:spPr>
          <a:xfrm>
            <a:off x="6987168" y="3540847"/>
            <a:ext cx="4702011" cy="236493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D9C309A-4749-BC88-5370-5EA201D397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Performance</a:t>
            </a:r>
            <a:endParaRPr lang="en-GB" dirty="0"/>
          </a:p>
        </p:txBody>
      </p:sp>
      <p:pic>
        <p:nvPicPr>
          <p:cNvPr id="8" name="Picture 7" descr="A graph with green dots&#10;&#10;Description automatically generated">
            <a:extLst>
              <a:ext uri="{FF2B5EF4-FFF2-40B4-BE49-F238E27FC236}">
                <a16:creationId xmlns:a16="http://schemas.microsoft.com/office/drawing/2014/main" id="{E00C82E1-2769-C1B1-B32A-9F6D6823BF1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8390" y="681569"/>
            <a:ext cx="3485713" cy="22860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150CEC0-CD2B-480E-6376-5C5D07AEE00D}"/>
              </a:ext>
            </a:extLst>
          </p:cNvPr>
          <p:cNvSpPr txBox="1"/>
          <p:nvPr/>
        </p:nvSpPr>
        <p:spPr>
          <a:xfrm>
            <a:off x="7707758" y="424520"/>
            <a:ext cx="3260829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1300" dirty="0">
                <a:solidFill>
                  <a:schemeClr val="accent6">
                    <a:lumMod val="50000"/>
                  </a:schemeClr>
                </a:solidFill>
              </a:rPr>
              <a:t>2023 integrated Lumi (ATLAS) per 24h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ADFD35E-DF12-4C4A-838C-AC80C18F5E7A}"/>
              </a:ext>
            </a:extLst>
          </p:cNvPr>
          <p:cNvSpPr/>
          <p:nvPr/>
        </p:nvSpPr>
        <p:spPr>
          <a:xfrm>
            <a:off x="10161525" y="716908"/>
            <a:ext cx="1080745" cy="2178771"/>
          </a:xfrm>
          <a:prstGeom prst="ellipse">
            <a:avLst/>
          </a:prstGeom>
          <a:noFill/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>
              <a:highlight>
                <a:srgbClr val="FFFF00"/>
              </a:highlight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25E3364-0B84-941D-D051-72A768BD611B}"/>
              </a:ext>
            </a:extLst>
          </p:cNvPr>
          <p:cNvSpPr/>
          <p:nvPr/>
        </p:nvSpPr>
        <p:spPr>
          <a:xfrm>
            <a:off x="10704600" y="740650"/>
            <a:ext cx="230430" cy="230430"/>
          </a:xfrm>
          <a:prstGeom prst="ellipse">
            <a:avLst/>
          </a:prstGeom>
          <a:noFill/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9A24EE1-1B9B-573E-11EF-4B9909768048}"/>
              </a:ext>
            </a:extLst>
          </p:cNvPr>
          <p:cNvSpPr txBox="1"/>
          <p:nvPr/>
        </p:nvSpPr>
        <p:spPr>
          <a:xfrm>
            <a:off x="10675399" y="109120"/>
            <a:ext cx="10807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1200" b="1" dirty="0">
                <a:solidFill>
                  <a:srgbClr val="00B0F0"/>
                </a:solidFill>
              </a:rPr>
              <a:t>Record</a:t>
            </a:r>
          </a:p>
          <a:p>
            <a:pPr algn="ctr"/>
            <a:r>
              <a:rPr lang="en-CH" sz="1200" b="1" dirty="0">
                <a:solidFill>
                  <a:srgbClr val="00B0F0"/>
                </a:solidFill>
              </a:rPr>
              <a:t>1.2 fb</a:t>
            </a:r>
            <a:r>
              <a:rPr lang="en-CH" sz="1200" b="1" baseline="30000" dirty="0">
                <a:solidFill>
                  <a:srgbClr val="00B0F0"/>
                </a:solidFill>
              </a:rPr>
              <a:t>-1</a:t>
            </a:r>
            <a:r>
              <a:rPr lang="en-CH" sz="1200" b="1" dirty="0">
                <a:solidFill>
                  <a:srgbClr val="00B0F0"/>
                </a:solidFill>
              </a:rPr>
              <a:t>/24h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81B0092-DCB6-DD48-2D12-56ADD13499D4}"/>
              </a:ext>
            </a:extLst>
          </p:cNvPr>
          <p:cNvSpPr txBox="1"/>
          <p:nvPr/>
        </p:nvSpPr>
        <p:spPr>
          <a:xfrm>
            <a:off x="244224" y="1124700"/>
            <a:ext cx="6927115" cy="21390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+mn-lt"/>
              </a:rPr>
              <a:t>2024 </a:t>
            </a:r>
            <a:r>
              <a:rPr lang="en-US" sz="2400" b="1" dirty="0">
                <a:latin typeface="+mn-lt"/>
              </a:rPr>
              <a:t>production rate </a:t>
            </a:r>
            <a:r>
              <a:rPr lang="en-US" sz="2400" dirty="0">
                <a:latin typeface="+mn-lt"/>
              </a:rPr>
              <a:t>reached 2023 values (~0.8 fb</a:t>
            </a:r>
            <a:r>
              <a:rPr lang="en-US" sz="2400" baseline="30000" dirty="0">
                <a:latin typeface="+mn-lt"/>
              </a:rPr>
              <a:t>-1</a:t>
            </a:r>
            <a:r>
              <a:rPr lang="en-US" sz="2400" dirty="0">
                <a:latin typeface="+mn-lt"/>
              </a:rPr>
              <a:t>/24h)</a:t>
            </a: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200" dirty="0">
                <a:latin typeface="+mn-lt"/>
              </a:rPr>
              <a:t>Peak record of 1.2 fb</a:t>
            </a:r>
            <a:r>
              <a:rPr lang="en-US" sz="2200" baseline="30000" dirty="0">
                <a:latin typeface="+mn-lt"/>
              </a:rPr>
              <a:t>-1</a:t>
            </a:r>
            <a:r>
              <a:rPr lang="en-US" sz="2200" dirty="0">
                <a:latin typeface="+mn-lt"/>
              </a:rPr>
              <a:t>/24h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latin typeface="+mn-lt"/>
              </a:rPr>
              <a:t>Scaling the target by the increased number of pp physics days, </a:t>
            </a:r>
            <a:r>
              <a:rPr lang="en-US" sz="2400" b="1" dirty="0">
                <a:latin typeface="+mn-lt"/>
              </a:rPr>
              <a:t>110 fb</a:t>
            </a:r>
            <a:r>
              <a:rPr lang="en-US" sz="2400" b="1" baseline="30000" dirty="0">
                <a:latin typeface="+mn-lt"/>
              </a:rPr>
              <a:t>-1</a:t>
            </a:r>
            <a:r>
              <a:rPr lang="en-US" sz="2400" b="1" dirty="0">
                <a:latin typeface="+mn-lt"/>
              </a:rPr>
              <a:t> </a:t>
            </a:r>
            <a:r>
              <a:rPr lang="en-US" sz="2400" dirty="0">
                <a:latin typeface="+mn-lt"/>
              </a:rPr>
              <a:t>should be </a:t>
            </a:r>
            <a:r>
              <a:rPr lang="en-US" sz="2400" b="1" dirty="0">
                <a:latin typeface="+mn-lt"/>
              </a:rPr>
              <a:t>in reach</a:t>
            </a:r>
          </a:p>
        </p:txBody>
      </p:sp>
      <p:pic>
        <p:nvPicPr>
          <p:cNvPr id="4" name="Picture 3" descr="A graph with a green line&#10;&#10;Description automatically generated">
            <a:extLst>
              <a:ext uri="{FF2B5EF4-FFF2-40B4-BE49-F238E27FC236}">
                <a16:creationId xmlns:a16="http://schemas.microsoft.com/office/drawing/2014/main" id="{FC6232CE-F6B6-DC32-4E41-5F89CB47E4E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20" b="5589"/>
          <a:stretch/>
        </p:blipFill>
        <p:spPr>
          <a:xfrm>
            <a:off x="226465" y="3278218"/>
            <a:ext cx="6522200" cy="2552206"/>
          </a:xfrm>
          <a:prstGeom prst="rect">
            <a:avLst/>
          </a:prstGeom>
        </p:spPr>
      </p:pic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54F1E0BB-32D1-D5C2-0E1D-790AE66124B7}"/>
              </a:ext>
            </a:extLst>
          </p:cNvPr>
          <p:cNvSpPr/>
          <p:nvPr/>
        </p:nvSpPr>
        <p:spPr>
          <a:xfrm>
            <a:off x="9667666" y="3578992"/>
            <a:ext cx="422456" cy="1766630"/>
          </a:xfrm>
          <a:prstGeom prst="roundRect">
            <a:avLst/>
          </a:prstGeom>
          <a:solidFill>
            <a:srgbClr val="0070C0">
              <a:alpha val="30000"/>
            </a:srgb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CH" b="1" dirty="0">
                <a:solidFill>
                  <a:schemeClr val="tx1"/>
                </a:solidFill>
              </a:rPr>
              <a:t>MD#1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0B14F6EB-BDFD-E0F4-72E2-2F30360644DB}"/>
              </a:ext>
            </a:extLst>
          </p:cNvPr>
          <p:cNvSpPr/>
          <p:nvPr/>
        </p:nvSpPr>
        <p:spPr>
          <a:xfrm>
            <a:off x="10090120" y="3582621"/>
            <a:ext cx="422455" cy="1766630"/>
          </a:xfrm>
          <a:prstGeom prst="roundRect">
            <a:avLst/>
          </a:prstGeom>
          <a:solidFill>
            <a:srgbClr val="C00000">
              <a:alpha val="30000"/>
            </a:srgb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CH" b="1" dirty="0">
                <a:solidFill>
                  <a:srgbClr val="C00000"/>
                </a:solidFill>
              </a:rPr>
              <a:t>VdM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2792EEA-BDA2-436C-ACD9-D233A89510CB}"/>
              </a:ext>
            </a:extLst>
          </p:cNvPr>
          <p:cNvSpPr txBox="1"/>
          <p:nvPr/>
        </p:nvSpPr>
        <p:spPr>
          <a:xfrm>
            <a:off x="7856185" y="3295974"/>
            <a:ext cx="3260829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1300" dirty="0">
                <a:solidFill>
                  <a:schemeClr val="accent6">
                    <a:lumMod val="50000"/>
                  </a:schemeClr>
                </a:solidFill>
              </a:rPr>
              <a:t>2024 integrated Lumi (ATLAS) per 24h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0BF03B5-6F8F-377A-8637-C244042A462D}"/>
              </a:ext>
            </a:extLst>
          </p:cNvPr>
          <p:cNvSpPr txBox="1"/>
          <p:nvPr/>
        </p:nvSpPr>
        <p:spPr>
          <a:xfrm>
            <a:off x="8400300" y="4696365"/>
            <a:ext cx="132190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300" dirty="0"/>
              <a:t>AVG =</a:t>
            </a:r>
          </a:p>
          <a:p>
            <a:pPr algn="ctr"/>
            <a:r>
              <a:rPr lang="en-CH" sz="1300" dirty="0"/>
              <a:t>0.76 fb</a:t>
            </a:r>
            <a:r>
              <a:rPr lang="en-CH" sz="1300" baseline="30000" dirty="0"/>
              <a:t>-1</a:t>
            </a:r>
            <a:r>
              <a:rPr lang="en-CH" sz="1300" dirty="0"/>
              <a:t>/24h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BB1C380-FB77-6ADB-506E-EB88D48034FC}"/>
              </a:ext>
            </a:extLst>
          </p:cNvPr>
          <p:cNvSpPr txBox="1"/>
          <p:nvPr/>
        </p:nvSpPr>
        <p:spPr>
          <a:xfrm>
            <a:off x="8825644" y="2095914"/>
            <a:ext cx="132190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300" dirty="0"/>
              <a:t>AVG =</a:t>
            </a:r>
          </a:p>
          <a:p>
            <a:pPr algn="ctr"/>
            <a:r>
              <a:rPr lang="en-CH" sz="1300" dirty="0"/>
              <a:t>0.78 fb</a:t>
            </a:r>
            <a:r>
              <a:rPr lang="en-CH" sz="1300" baseline="30000" dirty="0"/>
              <a:t>-1</a:t>
            </a:r>
            <a:r>
              <a:rPr lang="en-CH" sz="1300" dirty="0"/>
              <a:t>/24h</a:t>
            </a:r>
          </a:p>
        </p:txBody>
      </p:sp>
    </p:spTree>
    <p:extLst>
      <p:ext uri="{BB962C8B-B14F-4D97-AF65-F5344CB8AC3E}">
        <p14:creationId xmlns:p14="http://schemas.microsoft.com/office/powerpoint/2010/main" val="238234534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BAD1DC-1AE6-E9A4-B2BB-D3AF0EE38C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FEDC800-3655-87FB-6C6E-E837C6BBFC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274638"/>
            <a:ext cx="5640020" cy="714265"/>
          </a:xfrm>
        </p:spPr>
        <p:txBody>
          <a:bodyPr/>
          <a:lstStyle/>
          <a:p>
            <a:r>
              <a:rPr lang="en-GB" dirty="0"/>
              <a:t>Availability is key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5726A31-10EB-9D3E-41E0-A5EB8F1DC6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5140" y="4156157"/>
            <a:ext cx="6120630" cy="1365237"/>
          </a:xfrm>
          <a:prstGeom prst="rect">
            <a:avLst/>
          </a:prstGeom>
          <a:ln w="28575">
            <a:solidFill>
              <a:schemeClr val="accent1">
                <a:lumMod val="10000"/>
              </a:schemeClr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14C75B5-BC74-0F17-B11A-42D5636D0873}"/>
              </a:ext>
            </a:extLst>
          </p:cNvPr>
          <p:cNvSpPr txBox="1"/>
          <p:nvPr/>
        </p:nvSpPr>
        <p:spPr>
          <a:xfrm>
            <a:off x="355114" y="1009485"/>
            <a:ext cx="7392301" cy="21698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latin typeface="+mn-lt"/>
              </a:rPr>
              <a:t>Availability is </a:t>
            </a:r>
            <a:r>
              <a:rPr lang="en-GB" sz="2000" u="sng" dirty="0">
                <a:latin typeface="+mn-lt"/>
              </a:rPr>
              <a:t>THE key factor</a:t>
            </a:r>
            <a:r>
              <a:rPr lang="en-GB" sz="2000" dirty="0">
                <a:latin typeface="+mn-lt"/>
              </a:rPr>
              <a:t> for accelerator performance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b="1" dirty="0">
                <a:effectLst/>
                <a:latin typeface="+mn-lt"/>
              </a:rPr>
              <a:t>Accelerator Fault Tracking </a:t>
            </a:r>
            <a:r>
              <a:rPr lang="en-GB" sz="2000" dirty="0">
                <a:effectLst/>
                <a:latin typeface="+mn-lt"/>
              </a:rPr>
              <a:t>(AFT) systems allows for analysis and cataloguing of down time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b="1" dirty="0">
                <a:effectLst/>
                <a:latin typeface="+mn-lt"/>
              </a:rPr>
              <a:t>Availability factor </a:t>
            </a:r>
            <a:r>
              <a:rPr lang="en-GB" sz="2000" dirty="0">
                <a:effectLst/>
                <a:latin typeface="+mn-lt"/>
              </a:rPr>
              <a:t>was constant through Run2 and Run3 for small (&lt;24h) faults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b="1" dirty="0">
                <a:latin typeface="+mn-lt"/>
                <a:ea typeface="Helvetica Neue"/>
                <a:cs typeface="Helvetica Neue"/>
                <a:sym typeface="Helvetica Neue"/>
              </a:rPr>
              <a:t>“Long faults” have been </a:t>
            </a:r>
            <a:r>
              <a:rPr lang="en-GB" sz="2000" b="1" u="sng" dirty="0">
                <a:latin typeface="+mn-lt"/>
                <a:ea typeface="Helvetica Neue"/>
                <a:cs typeface="Helvetica Neue"/>
                <a:sym typeface="Helvetica Neue"/>
              </a:rPr>
              <a:t>so far</a:t>
            </a:r>
            <a:r>
              <a:rPr lang="en-GB" sz="2000" b="1" dirty="0">
                <a:latin typeface="+mn-lt"/>
                <a:ea typeface="Helvetica Neue"/>
                <a:cs typeface="Helvetica Neue"/>
                <a:sym typeface="Helvetica Neue"/>
              </a:rPr>
              <a:t> </a:t>
            </a:r>
            <a:r>
              <a:rPr lang="en-GB" sz="2000" dirty="0">
                <a:latin typeface="+mn-lt"/>
                <a:ea typeface="Helvetica Neue"/>
                <a:cs typeface="Helvetica Neue"/>
                <a:sym typeface="Helvetica Neue"/>
              </a:rPr>
              <a:t>dominant for Run 3</a:t>
            </a:r>
            <a:endParaRPr lang="en-GB" sz="2000" dirty="0">
              <a:latin typeface="+mn-lt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6547B7D-6523-0A45-DB50-93D5BDDAEE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6110" y="3352190"/>
            <a:ext cx="4123306" cy="245812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5C819D1-08DE-EAF0-E3AB-90E9F8D2AFFA}"/>
              </a:ext>
            </a:extLst>
          </p:cNvPr>
          <p:cNvSpPr txBox="1"/>
          <p:nvPr/>
        </p:nvSpPr>
        <p:spPr>
          <a:xfrm>
            <a:off x="7689146" y="274638"/>
            <a:ext cx="44165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600" dirty="0">
                <a:solidFill>
                  <a:schemeClr val="accent1">
                    <a:lumMod val="10000"/>
                  </a:schemeClr>
                </a:solidFill>
              </a:rPr>
              <a:t>2023 availability during production period</a:t>
            </a:r>
          </a:p>
        </p:txBody>
      </p:sp>
      <p:pic>
        <p:nvPicPr>
          <p:cNvPr id="5" name="Picture 4" descr="A screenshot of a graph&#10;&#10;Description automatically generated">
            <a:extLst>
              <a:ext uri="{FF2B5EF4-FFF2-40B4-BE49-F238E27FC236}">
                <a16:creationId xmlns:a16="http://schemas.microsoft.com/office/drawing/2014/main" id="{88C001EC-B2B0-2E46-63CE-78640C6144F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505" b="75103"/>
          <a:stretch/>
        </p:blipFill>
        <p:spPr>
          <a:xfrm>
            <a:off x="9941163" y="625797"/>
            <a:ext cx="2107612" cy="1397459"/>
          </a:xfrm>
          <a:prstGeom prst="rect">
            <a:avLst/>
          </a:prstGeom>
        </p:spPr>
      </p:pic>
      <p:pic>
        <p:nvPicPr>
          <p:cNvPr id="10" name="Picture 9" descr="A screenshot of a graph&#10;&#10;Description automatically generated">
            <a:extLst>
              <a:ext uri="{FF2B5EF4-FFF2-40B4-BE49-F238E27FC236}">
                <a16:creationId xmlns:a16="http://schemas.microsoft.com/office/drawing/2014/main" id="{82093D75-CD1C-9033-BF6F-0D27DA50F95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505" b="75103"/>
          <a:stretch/>
        </p:blipFill>
        <p:spPr>
          <a:xfrm>
            <a:off x="7892446" y="625435"/>
            <a:ext cx="2107612" cy="139745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A61B6B2-7A49-ACD8-6E44-F33AE22A2ADF}"/>
              </a:ext>
            </a:extLst>
          </p:cNvPr>
          <p:cNvSpPr txBox="1"/>
          <p:nvPr/>
        </p:nvSpPr>
        <p:spPr>
          <a:xfrm>
            <a:off x="7687946" y="2095810"/>
            <a:ext cx="44165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600" dirty="0">
                <a:solidFill>
                  <a:schemeClr val="accent1">
                    <a:lumMod val="10000"/>
                  </a:schemeClr>
                </a:solidFill>
              </a:rPr>
              <a:t>2024 availability during production period</a:t>
            </a:r>
          </a:p>
        </p:txBody>
      </p:sp>
      <p:pic>
        <p:nvPicPr>
          <p:cNvPr id="14" name="Picture 13" descr="A screenshot of a computer&#10;&#10;Description automatically generated">
            <a:extLst>
              <a:ext uri="{FF2B5EF4-FFF2-40B4-BE49-F238E27FC236}">
                <a16:creationId xmlns:a16="http://schemas.microsoft.com/office/drawing/2014/main" id="{D6B64472-E046-38A6-95B1-56C63A3BEE6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1035" y="2507280"/>
            <a:ext cx="4070930" cy="127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082310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CB4B3B-EE03-2B6E-C7B7-B8315B38F9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>
            <a:extLst>
              <a:ext uri="{FF2B5EF4-FFF2-40B4-BE49-F238E27FC236}">
                <a16:creationId xmlns:a16="http://schemas.microsoft.com/office/drawing/2014/main" id="{D5F17310-AAFB-F93C-56D7-FDFFB7D0A5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274638"/>
            <a:ext cx="5640020" cy="714265"/>
          </a:xfrm>
        </p:spPr>
        <p:txBody>
          <a:bodyPr/>
          <a:lstStyle/>
          <a:p>
            <a:r>
              <a:rPr lang="en-GB" dirty="0"/>
              <a:t>Conclusions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98F08C3-AFE7-2BB6-70C1-C159829FDB28}"/>
              </a:ext>
            </a:extLst>
          </p:cNvPr>
          <p:cNvSpPr txBox="1"/>
          <p:nvPr/>
        </p:nvSpPr>
        <p:spPr>
          <a:xfrm>
            <a:off x="791310" y="1431940"/>
            <a:ext cx="10916622" cy="35035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60363" indent="-360363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500" b="1" dirty="0">
                <a:latin typeface="+mn-lt"/>
              </a:rPr>
              <a:t>2024 Run </a:t>
            </a:r>
            <a:r>
              <a:rPr lang="en-US" sz="2500" b="0" dirty="0">
                <a:latin typeface="+mn-lt"/>
              </a:rPr>
              <a:t>is progressing well</a:t>
            </a:r>
          </a:p>
          <a:p>
            <a:pPr marL="817563" lvl="1" indent="-360363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</a:rPr>
              <a:t>Some improvements still possible (BCMS </a:t>
            </a:r>
            <a:r>
              <a:rPr lang="en-US" dirty="0" err="1">
                <a:latin typeface="+mn-lt"/>
              </a:rPr>
              <a:t>optimised</a:t>
            </a:r>
            <a:r>
              <a:rPr lang="en-US" dirty="0">
                <a:latin typeface="+mn-lt"/>
              </a:rPr>
              <a:t>, lower beta*)</a:t>
            </a:r>
            <a:endParaRPr lang="en-US" b="0" dirty="0">
              <a:latin typeface="+mn-lt"/>
            </a:endParaRPr>
          </a:p>
          <a:p>
            <a:pPr marL="360363" indent="-360363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500" dirty="0">
                <a:latin typeface="+mn-lt"/>
              </a:rPr>
              <a:t>Despite of a few “limitations”, </a:t>
            </a:r>
            <a:r>
              <a:rPr lang="en-US" sz="2500" b="1" dirty="0">
                <a:latin typeface="+mn-lt"/>
              </a:rPr>
              <a:t>production rate </a:t>
            </a:r>
            <a:r>
              <a:rPr lang="en-US" sz="2500" dirty="0">
                <a:latin typeface="+mn-lt"/>
              </a:rPr>
              <a:t>is in line with expectations</a:t>
            </a:r>
          </a:p>
          <a:p>
            <a:pPr marL="817563" lvl="1" indent="-360363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b="1" dirty="0">
                <a:latin typeface="+mn-lt"/>
              </a:rPr>
              <a:t>Bunch intensity</a:t>
            </a:r>
            <a:r>
              <a:rPr lang="en-US" b="0" dirty="0">
                <a:latin typeface="+mn-lt"/>
              </a:rPr>
              <a:t> </a:t>
            </a:r>
            <a:r>
              <a:rPr lang="en-US" dirty="0">
                <a:latin typeface="+mn-lt"/>
              </a:rPr>
              <a:t>limited to 1.6e</a:t>
            </a:r>
            <a:r>
              <a:rPr lang="en-US" baseline="30000" dirty="0">
                <a:latin typeface="+mn-lt"/>
              </a:rPr>
              <a:t>11</a:t>
            </a:r>
            <a:r>
              <a:rPr lang="en-US" dirty="0">
                <a:latin typeface="+mn-lt"/>
              </a:rPr>
              <a:t> p/b for risk mitigation</a:t>
            </a:r>
          </a:p>
          <a:p>
            <a:pPr marL="817563" lvl="1" indent="-360363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</a:rPr>
              <a:t>Beta* (temporarily) limited to 36 cm, until problem identified</a:t>
            </a:r>
          </a:p>
          <a:p>
            <a:pPr marL="817563" lvl="1" indent="-360363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</a:rPr>
              <a:t>Heat load limits number of bunches</a:t>
            </a:r>
          </a:p>
          <a:p>
            <a:pPr marL="360363" indent="-360363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500" dirty="0">
                <a:latin typeface="+mn-lt"/>
              </a:rPr>
              <a:t>2024 LHC schedule v2.0 allocates </a:t>
            </a:r>
            <a:r>
              <a:rPr lang="en-US" sz="2500" b="1" dirty="0">
                <a:latin typeface="+mn-lt"/>
              </a:rPr>
              <a:t>23.5 additional days </a:t>
            </a:r>
            <a:r>
              <a:rPr lang="en-US" sz="2500" dirty="0">
                <a:latin typeface="+mn-lt"/>
              </a:rPr>
              <a:t>to pp physics</a:t>
            </a:r>
          </a:p>
          <a:p>
            <a:pPr marL="817563" lvl="1" indent="-360363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</a:rPr>
              <a:t>110 fb</a:t>
            </a:r>
            <a:r>
              <a:rPr lang="en-US" baseline="30000" dirty="0">
                <a:latin typeface="+mn-lt"/>
              </a:rPr>
              <a:t>-1</a:t>
            </a:r>
            <a:r>
              <a:rPr lang="en-US" dirty="0">
                <a:latin typeface="+mn-lt"/>
              </a:rPr>
              <a:t> should be in reach (provided good availability)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8000E14-7A0E-86DB-1D49-D7C64B0BABD8}"/>
              </a:ext>
            </a:extLst>
          </p:cNvPr>
          <p:cNvSpPr txBox="1"/>
          <p:nvPr/>
        </p:nvSpPr>
        <p:spPr>
          <a:xfrm>
            <a:off x="9322020" y="5563620"/>
            <a:ext cx="280356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0" dirty="0">
                <a:latin typeface="Calibri" panose="020F0502020204030204" pitchFamily="34" charset="0"/>
                <a:cs typeface="Calibri" panose="020F0502020204030204" pitchFamily="34" charset="0"/>
              </a:rPr>
              <a:t>Thanks for your attention</a:t>
            </a:r>
            <a:endParaRPr lang="en-CH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089195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7DBAB7-FFC9-F640-2C57-9FF4BFB359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F856FB6-3D60-B73F-EAA4-5B8148CFDB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75750" y="2714735"/>
            <a:ext cx="5640020" cy="714265"/>
          </a:xfrm>
        </p:spPr>
        <p:txBody>
          <a:bodyPr>
            <a:noAutofit/>
          </a:bodyPr>
          <a:lstStyle/>
          <a:p>
            <a:r>
              <a:rPr lang="en-GB" sz="6600" dirty="0"/>
              <a:t>SPARE</a:t>
            </a:r>
          </a:p>
        </p:txBody>
      </p:sp>
    </p:spTree>
    <p:extLst>
      <p:ext uri="{BB962C8B-B14F-4D97-AF65-F5344CB8AC3E}">
        <p14:creationId xmlns:p14="http://schemas.microsoft.com/office/powerpoint/2010/main" val="172844940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4CE119-0B34-5A7E-183A-71F8F55B48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B6FB6ED-D07D-241F-8555-E000C55B63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274638"/>
            <a:ext cx="5640020" cy="714265"/>
          </a:xfrm>
        </p:spPr>
        <p:txBody>
          <a:bodyPr/>
          <a:lstStyle/>
          <a:p>
            <a:r>
              <a:rPr lang="en-GB" dirty="0"/>
              <a:t>2024 LHC schedule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86E82384-D3E2-8792-5414-6C23733AFE1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9796488"/>
              </p:ext>
            </p:extLst>
          </p:nvPr>
        </p:nvGraphicFramePr>
        <p:xfrm>
          <a:off x="1948260" y="988903"/>
          <a:ext cx="7335356" cy="4826993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527743">
                  <a:extLst>
                    <a:ext uri="{9D8B030D-6E8A-4147-A177-3AD203B41FA5}">
                      <a16:colId xmlns:a16="http://schemas.microsoft.com/office/drawing/2014/main" val="867808337"/>
                    </a:ext>
                  </a:extLst>
                </a:gridCol>
                <a:gridCol w="825326">
                  <a:extLst>
                    <a:ext uri="{9D8B030D-6E8A-4147-A177-3AD203B41FA5}">
                      <a16:colId xmlns:a16="http://schemas.microsoft.com/office/drawing/2014/main" val="3925141477"/>
                    </a:ext>
                  </a:extLst>
                </a:gridCol>
                <a:gridCol w="603568">
                  <a:extLst>
                    <a:ext uri="{9D8B030D-6E8A-4147-A177-3AD203B41FA5}">
                      <a16:colId xmlns:a16="http://schemas.microsoft.com/office/drawing/2014/main" val="641483370"/>
                    </a:ext>
                  </a:extLst>
                </a:gridCol>
                <a:gridCol w="825326">
                  <a:extLst>
                    <a:ext uri="{9D8B030D-6E8A-4147-A177-3AD203B41FA5}">
                      <a16:colId xmlns:a16="http://schemas.microsoft.com/office/drawing/2014/main" val="2245331331"/>
                    </a:ext>
                  </a:extLst>
                </a:gridCol>
                <a:gridCol w="603568">
                  <a:extLst>
                    <a:ext uri="{9D8B030D-6E8A-4147-A177-3AD203B41FA5}">
                      <a16:colId xmlns:a16="http://schemas.microsoft.com/office/drawing/2014/main" val="705287189"/>
                    </a:ext>
                  </a:extLst>
                </a:gridCol>
                <a:gridCol w="949825">
                  <a:extLst>
                    <a:ext uri="{9D8B030D-6E8A-4147-A177-3AD203B41FA5}">
                      <a16:colId xmlns:a16="http://schemas.microsoft.com/office/drawing/2014/main" val="4146456877"/>
                    </a:ext>
                  </a:extLst>
                </a:gridCol>
              </a:tblGrid>
              <a:tr h="286469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 marT="36000" marB="36000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Version 2.0</a:t>
                      </a:r>
                    </a:p>
                  </a:txBody>
                  <a:tcPr marT="36000" marB="36000"/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marT="36000" marB="36000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Version 1.0</a:t>
                      </a:r>
                    </a:p>
                  </a:txBody>
                  <a:tcPr marT="36000" marB="36000"/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marT="36000" marB="36000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Gains &amp; Losses</a:t>
                      </a:r>
                    </a:p>
                  </a:txBody>
                  <a:tcPr marT="36000" marB="36000"/>
                </a:tc>
                <a:extLst>
                  <a:ext uri="{0D108BD9-81ED-4DB2-BD59-A6C34878D82A}">
                    <a16:rowId xmlns:a16="http://schemas.microsoft.com/office/drawing/2014/main" val="2947412227"/>
                  </a:ext>
                </a:extLst>
              </a:tr>
              <a:tr h="714847"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Activity</a:t>
                      </a:r>
                    </a:p>
                  </a:txBody>
                  <a:tcPr marT="36000" marB="3600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Duration </a:t>
                      </a:r>
                    </a:p>
                    <a:p>
                      <a:pPr algn="ctr"/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[days]</a:t>
                      </a:r>
                    </a:p>
                  </a:txBody>
                  <a:tcPr marT="36000" marB="3600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Ratio </a:t>
                      </a:r>
                    </a:p>
                    <a:p>
                      <a:pPr algn="ctr"/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[%]</a:t>
                      </a:r>
                    </a:p>
                  </a:txBody>
                  <a:tcPr marT="36000" marB="3600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Duration </a:t>
                      </a:r>
                    </a:p>
                    <a:p>
                      <a:pPr algn="ctr"/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[days]</a:t>
                      </a:r>
                    </a:p>
                    <a:p>
                      <a:pPr algn="ctr"/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 marT="36000" marB="3600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Ratio </a:t>
                      </a:r>
                    </a:p>
                    <a:p>
                      <a:pPr algn="ctr"/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[%]</a:t>
                      </a:r>
                    </a:p>
                    <a:p>
                      <a:pPr algn="ctr"/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 marT="36000" marB="36000">
                    <a:solidFill>
                      <a:schemeClr val="tx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 marT="36000" marB="36000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9496153"/>
                  </a:ext>
                </a:extLst>
              </a:tr>
              <a:tr h="286469"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Beam Commissioning &amp; Intensity ramp-up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41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15.8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42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18.2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=</a:t>
                      </a:r>
                    </a:p>
                  </a:txBody>
                  <a:tcPr marT="36000" marB="36000"/>
                </a:tc>
                <a:extLst>
                  <a:ext uri="{0D108BD9-81ED-4DB2-BD59-A6C34878D82A}">
                    <a16:rowId xmlns:a16="http://schemas.microsoft.com/office/drawing/2014/main" val="3513634603"/>
                  </a:ext>
                </a:extLst>
              </a:tr>
              <a:tr h="286469">
                <a:tc>
                  <a:txBody>
                    <a:bodyPr/>
                    <a:lstStyle/>
                    <a:p>
                      <a:r>
                        <a:rPr lang="en-GB" sz="1400" baseline="0" dirty="0">
                          <a:solidFill>
                            <a:schemeClr val="tx1"/>
                          </a:solidFill>
                        </a:rPr>
                        <a:t>Scrubbing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1.2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1.3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=</a:t>
                      </a:r>
                    </a:p>
                  </a:txBody>
                  <a:tcPr marT="36000" marB="36000"/>
                </a:tc>
                <a:extLst>
                  <a:ext uri="{0D108BD9-81ED-4DB2-BD59-A6C34878D82A}">
                    <a16:rowId xmlns:a16="http://schemas.microsoft.com/office/drawing/2014/main" val="135637366"/>
                  </a:ext>
                </a:extLst>
              </a:tr>
              <a:tr h="286469">
                <a:tc>
                  <a:txBody>
                    <a:bodyPr/>
                    <a:lstStyle/>
                    <a:p>
                      <a:r>
                        <a:rPr lang="en-GB" sz="1400" b="1" dirty="0">
                          <a:solidFill>
                            <a:schemeClr val="tx1"/>
                          </a:solidFill>
                        </a:rPr>
                        <a:t>25 ns physics (&gt;1200 bunches)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</a:rPr>
                        <a:t>147.5</a:t>
                      </a:r>
                    </a:p>
                  </a:txBody>
                  <a:tcPr marT="36000" marB="3600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</a:rPr>
                        <a:t>56.9</a:t>
                      </a:r>
                    </a:p>
                  </a:txBody>
                  <a:tcPr marT="36000" marB="3600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</a:rPr>
                        <a:t>124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</a:rPr>
                        <a:t>53.7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</a:rPr>
                        <a:t>+ 23.5</a:t>
                      </a:r>
                    </a:p>
                  </a:txBody>
                  <a:tcPr marT="36000" marB="36000"/>
                </a:tc>
                <a:extLst>
                  <a:ext uri="{0D108BD9-81ED-4DB2-BD59-A6C34878D82A}">
                    <a16:rowId xmlns:a16="http://schemas.microsoft.com/office/drawing/2014/main" val="1006990859"/>
                  </a:ext>
                </a:extLst>
              </a:tr>
              <a:tr h="286469">
                <a:tc>
                  <a:txBody>
                    <a:bodyPr/>
                    <a:lstStyle/>
                    <a:p>
                      <a:r>
                        <a:rPr lang="en-GB" sz="1400" b="1" dirty="0">
                          <a:solidFill>
                            <a:schemeClr val="tx1"/>
                          </a:solidFill>
                        </a:rPr>
                        <a:t>Special physics runs (incl. setting-up)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</a:rPr>
                        <a:t>0.8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</a:rPr>
                        <a:t>0.9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</a:rPr>
                        <a:t>=</a:t>
                      </a:r>
                    </a:p>
                  </a:txBody>
                  <a:tcPr marT="36000" marB="36000"/>
                </a:tc>
                <a:extLst>
                  <a:ext uri="{0D108BD9-81ED-4DB2-BD59-A6C34878D82A}">
                    <a16:rowId xmlns:a16="http://schemas.microsoft.com/office/drawing/2014/main" val="3338651310"/>
                  </a:ext>
                </a:extLst>
              </a:tr>
              <a:tr h="286469"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Pb-Pb ions &amp; p-p ref. setting-up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2.3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2.6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=</a:t>
                      </a:r>
                    </a:p>
                  </a:txBody>
                  <a:tcPr marT="36000" marB="36000"/>
                </a:tc>
                <a:extLst>
                  <a:ext uri="{0D108BD9-81ED-4DB2-BD59-A6C34878D82A}">
                    <a16:rowId xmlns:a16="http://schemas.microsoft.com/office/drawing/2014/main" val="52550889"/>
                  </a:ext>
                </a:extLst>
              </a:tr>
              <a:tr h="286469">
                <a:tc>
                  <a:txBody>
                    <a:bodyPr/>
                    <a:lstStyle/>
                    <a:p>
                      <a:r>
                        <a:rPr lang="en-GB" sz="1400" b="1" dirty="0">
                          <a:solidFill>
                            <a:schemeClr val="tx1"/>
                          </a:solidFill>
                        </a:rPr>
                        <a:t>Pb-Pb ions physics &amp; p-p ref. run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</a:rPr>
                        <a:t>23</a:t>
                      </a:r>
                    </a:p>
                  </a:txBody>
                  <a:tcPr marT="36000" marB="3600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</a:rPr>
                        <a:t>8.9</a:t>
                      </a:r>
                    </a:p>
                  </a:txBody>
                  <a:tcPr marT="36000" marB="3600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</a:rPr>
                        <a:t>22.5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</a:rPr>
                        <a:t>9.7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</a:rPr>
                        <a:t>+ 0.5</a:t>
                      </a:r>
                    </a:p>
                  </a:txBody>
                  <a:tcPr marT="36000" marB="36000"/>
                </a:tc>
                <a:extLst>
                  <a:ext uri="{0D108BD9-81ED-4DB2-BD59-A6C34878D82A}">
                    <a16:rowId xmlns:a16="http://schemas.microsoft.com/office/drawing/2014/main" val="3326564195"/>
                  </a:ext>
                </a:extLst>
              </a:tr>
              <a:tr h="299610"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Technical stop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9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3.5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9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3.9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=</a:t>
                      </a:r>
                    </a:p>
                  </a:txBody>
                  <a:tcPr marT="36000" marB="36000"/>
                </a:tc>
                <a:extLst>
                  <a:ext uri="{0D108BD9-81ED-4DB2-BD59-A6C34878D82A}">
                    <a16:rowId xmlns:a16="http://schemas.microsoft.com/office/drawing/2014/main" val="1913208841"/>
                  </a:ext>
                </a:extLst>
              </a:tr>
              <a:tr h="299610"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Technical stop recovery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0.8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0.9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=</a:t>
                      </a:r>
                    </a:p>
                  </a:txBody>
                  <a:tcPr marT="36000" marB="36000"/>
                </a:tc>
                <a:extLst>
                  <a:ext uri="{0D108BD9-81ED-4DB2-BD59-A6C34878D82A}">
                    <a16:rowId xmlns:a16="http://schemas.microsoft.com/office/drawing/2014/main" val="341067257"/>
                  </a:ext>
                </a:extLst>
              </a:tr>
              <a:tr h="299610"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Other scheduled stops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2.5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1.0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0.5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0.5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=</a:t>
                      </a:r>
                    </a:p>
                  </a:txBody>
                  <a:tcPr marT="36000" marB="36000"/>
                </a:tc>
                <a:extLst>
                  <a:ext uri="{0D108BD9-81ED-4DB2-BD59-A6C34878D82A}">
                    <a16:rowId xmlns:a16="http://schemas.microsoft.com/office/drawing/2014/main" val="2092647572"/>
                  </a:ext>
                </a:extLst>
              </a:tr>
              <a:tr h="299610"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Machine Development blocks (incl. floating MDs)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23</a:t>
                      </a:r>
                    </a:p>
                  </a:txBody>
                  <a:tcPr marT="36000" marB="3600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8.9</a:t>
                      </a:r>
                    </a:p>
                  </a:txBody>
                  <a:tcPr marT="36000" marB="3600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20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8.7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+ 3</a:t>
                      </a:r>
                    </a:p>
                  </a:txBody>
                  <a:tcPr marT="36000" marB="36000"/>
                </a:tc>
                <a:extLst>
                  <a:ext uri="{0D108BD9-81ED-4DB2-BD59-A6C34878D82A}">
                    <a16:rowId xmlns:a16="http://schemas.microsoft.com/office/drawing/2014/main" val="3281769997"/>
                  </a:ext>
                </a:extLst>
              </a:tr>
              <a:tr h="305984">
                <a:tc>
                  <a:txBody>
                    <a:bodyPr/>
                    <a:lstStyle/>
                    <a:p>
                      <a:pPr algn="r"/>
                      <a:r>
                        <a:rPr lang="en-GB" sz="1400" b="1" dirty="0"/>
                        <a:t>Total: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</a:rPr>
                        <a:t>259</a:t>
                      </a:r>
                    </a:p>
                  </a:txBody>
                  <a:tcPr marT="36000" marB="3600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</a:rPr>
                        <a:t>100%</a:t>
                      </a:r>
                    </a:p>
                  </a:txBody>
                  <a:tcPr marT="36000" marB="3600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</a:rPr>
                        <a:t>231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</a:rPr>
                        <a:t>100%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</a:rPr>
                        <a:t>+28</a:t>
                      </a:r>
                    </a:p>
                  </a:txBody>
                  <a:tcPr marT="36000" marB="36000"/>
                </a:tc>
                <a:extLst>
                  <a:ext uri="{0D108BD9-81ED-4DB2-BD59-A6C34878D82A}">
                    <a16:rowId xmlns:a16="http://schemas.microsoft.com/office/drawing/2014/main" val="22650542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8461736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4CE119-0B34-5A7E-183A-71F8F55B48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B6FB6ED-D07D-241F-8555-E000C55B63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274638"/>
            <a:ext cx="5640020" cy="714265"/>
          </a:xfrm>
        </p:spPr>
        <p:txBody>
          <a:bodyPr/>
          <a:lstStyle/>
          <a:p>
            <a:r>
              <a:rPr lang="en-GB" dirty="0"/>
              <a:t>2025 LHC schedule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999D1DF9-318C-9784-B41A-440558EF5EE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0181434"/>
              </p:ext>
            </p:extLst>
          </p:nvPr>
        </p:nvGraphicFramePr>
        <p:xfrm>
          <a:off x="1564210" y="890315"/>
          <a:ext cx="8454373" cy="507737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4065905">
                  <a:extLst>
                    <a:ext uri="{9D8B030D-6E8A-4147-A177-3AD203B41FA5}">
                      <a16:colId xmlns:a16="http://schemas.microsoft.com/office/drawing/2014/main" val="867808337"/>
                    </a:ext>
                  </a:extLst>
                </a:gridCol>
                <a:gridCol w="951230">
                  <a:extLst>
                    <a:ext uri="{9D8B030D-6E8A-4147-A177-3AD203B41FA5}">
                      <a16:colId xmlns:a16="http://schemas.microsoft.com/office/drawing/2014/main" val="3925141477"/>
                    </a:ext>
                  </a:extLst>
                </a:gridCol>
                <a:gridCol w="695643">
                  <a:extLst>
                    <a:ext uri="{9D8B030D-6E8A-4147-A177-3AD203B41FA5}">
                      <a16:colId xmlns:a16="http://schemas.microsoft.com/office/drawing/2014/main" val="641483370"/>
                    </a:ext>
                  </a:extLst>
                </a:gridCol>
                <a:gridCol w="951230">
                  <a:extLst>
                    <a:ext uri="{9D8B030D-6E8A-4147-A177-3AD203B41FA5}">
                      <a16:colId xmlns:a16="http://schemas.microsoft.com/office/drawing/2014/main" val="2245331331"/>
                    </a:ext>
                  </a:extLst>
                </a:gridCol>
                <a:gridCol w="695643">
                  <a:extLst>
                    <a:ext uri="{9D8B030D-6E8A-4147-A177-3AD203B41FA5}">
                      <a16:colId xmlns:a16="http://schemas.microsoft.com/office/drawing/2014/main" val="705287189"/>
                    </a:ext>
                  </a:extLst>
                </a:gridCol>
                <a:gridCol w="1094722">
                  <a:extLst>
                    <a:ext uri="{9D8B030D-6E8A-4147-A177-3AD203B41FA5}">
                      <a16:colId xmlns:a16="http://schemas.microsoft.com/office/drawing/2014/main" val="4146456877"/>
                    </a:ext>
                  </a:extLst>
                </a:gridCol>
              </a:tblGrid>
              <a:tr h="279376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 marT="36000" marB="36000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Version 0.6</a:t>
                      </a:r>
                    </a:p>
                  </a:txBody>
                  <a:tcPr marT="36000" marB="36000"/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marT="36000" marB="36000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Version 0.4</a:t>
                      </a:r>
                    </a:p>
                  </a:txBody>
                  <a:tcPr marT="36000" marB="36000"/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marT="36000" marB="36000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Gains &amp; Losses</a:t>
                      </a:r>
                    </a:p>
                  </a:txBody>
                  <a:tcPr marT="36000" marB="36000"/>
                </a:tc>
                <a:extLst>
                  <a:ext uri="{0D108BD9-81ED-4DB2-BD59-A6C34878D82A}">
                    <a16:rowId xmlns:a16="http://schemas.microsoft.com/office/drawing/2014/main" val="2947412227"/>
                  </a:ext>
                </a:extLst>
              </a:tr>
              <a:tr h="279376"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Activity</a:t>
                      </a:r>
                    </a:p>
                  </a:txBody>
                  <a:tcPr marT="36000" marB="3600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Duration </a:t>
                      </a:r>
                    </a:p>
                    <a:p>
                      <a:pPr algn="ctr"/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[days]</a:t>
                      </a:r>
                    </a:p>
                  </a:txBody>
                  <a:tcPr marT="36000" marB="3600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Ratio </a:t>
                      </a:r>
                    </a:p>
                    <a:p>
                      <a:pPr algn="ctr"/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[%]</a:t>
                      </a:r>
                    </a:p>
                  </a:txBody>
                  <a:tcPr marT="36000" marB="3600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Duration </a:t>
                      </a:r>
                    </a:p>
                    <a:p>
                      <a:pPr algn="ctr"/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[days]</a:t>
                      </a:r>
                    </a:p>
                    <a:p>
                      <a:pPr algn="ctr"/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 marT="36000" marB="3600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Ratio </a:t>
                      </a:r>
                    </a:p>
                    <a:p>
                      <a:pPr algn="ctr"/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[%]</a:t>
                      </a:r>
                    </a:p>
                    <a:p>
                      <a:pPr algn="ctr"/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 marT="36000" marB="36000">
                    <a:solidFill>
                      <a:schemeClr val="tx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 marT="36000" marB="36000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9496153"/>
                  </a:ext>
                </a:extLst>
              </a:tr>
              <a:tr h="253120"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Beam Commissioning &amp; Intensity ramp-up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36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16.1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37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14.7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=</a:t>
                      </a:r>
                    </a:p>
                  </a:txBody>
                  <a:tcPr marT="36000" marB="36000"/>
                </a:tc>
                <a:extLst>
                  <a:ext uri="{0D108BD9-81ED-4DB2-BD59-A6C34878D82A}">
                    <a16:rowId xmlns:a16="http://schemas.microsoft.com/office/drawing/2014/main" val="3513634603"/>
                  </a:ext>
                </a:extLst>
              </a:tr>
              <a:tr h="253510">
                <a:tc>
                  <a:txBody>
                    <a:bodyPr/>
                    <a:lstStyle/>
                    <a:p>
                      <a:r>
                        <a:rPr lang="en-GB" sz="1400" baseline="0" dirty="0">
                          <a:solidFill>
                            <a:schemeClr val="tx1"/>
                          </a:solidFill>
                        </a:rPr>
                        <a:t>Scrubbing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0.9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0.8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=</a:t>
                      </a:r>
                    </a:p>
                  </a:txBody>
                  <a:tcPr marT="36000" marB="36000"/>
                </a:tc>
                <a:extLst>
                  <a:ext uri="{0D108BD9-81ED-4DB2-BD59-A6C34878D82A}">
                    <a16:rowId xmlns:a16="http://schemas.microsoft.com/office/drawing/2014/main" val="135637366"/>
                  </a:ext>
                </a:extLst>
              </a:tr>
              <a:tr h="267090">
                <a:tc>
                  <a:txBody>
                    <a:bodyPr/>
                    <a:lstStyle/>
                    <a:p>
                      <a:r>
                        <a:rPr lang="en-GB" sz="1400" b="1" dirty="0">
                          <a:solidFill>
                            <a:schemeClr val="tx1"/>
                          </a:solidFill>
                        </a:rPr>
                        <a:t>25 ns physics (&gt;1200 bunches)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bg1"/>
                          </a:solidFill>
                        </a:rPr>
                        <a:t>123</a:t>
                      </a:r>
                    </a:p>
                  </a:txBody>
                  <a:tcPr marT="36000" marB="3600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bg1"/>
                          </a:solidFill>
                        </a:rPr>
                        <a:t>54.9</a:t>
                      </a:r>
                    </a:p>
                  </a:txBody>
                  <a:tcPr marT="36000" marB="3600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</a:rPr>
                        <a:t>141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</a:rPr>
                        <a:t>56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</a:rPr>
                        <a:t>-18</a:t>
                      </a:r>
                    </a:p>
                  </a:txBody>
                  <a:tcPr marT="36000" marB="36000"/>
                </a:tc>
                <a:extLst>
                  <a:ext uri="{0D108BD9-81ED-4DB2-BD59-A6C34878D82A}">
                    <a16:rowId xmlns:a16="http://schemas.microsoft.com/office/drawing/2014/main" val="1006990859"/>
                  </a:ext>
                </a:extLst>
              </a:tr>
              <a:tr h="267090">
                <a:tc>
                  <a:txBody>
                    <a:bodyPr/>
                    <a:lstStyle/>
                    <a:p>
                      <a:r>
                        <a:rPr lang="en-GB" sz="1400" b="1" dirty="0">
                          <a:solidFill>
                            <a:schemeClr val="tx1"/>
                          </a:solidFill>
                        </a:rPr>
                        <a:t>Special physics runs (incl. setting-up)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</a:rPr>
                        <a:t>0.9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</a:rPr>
                        <a:t>0.8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</a:rPr>
                        <a:t>=</a:t>
                      </a:r>
                    </a:p>
                  </a:txBody>
                  <a:tcPr marT="36000" marB="36000"/>
                </a:tc>
                <a:extLst>
                  <a:ext uri="{0D108BD9-81ED-4DB2-BD59-A6C34878D82A}">
                    <a16:rowId xmlns:a16="http://schemas.microsoft.com/office/drawing/2014/main" val="3338651310"/>
                  </a:ext>
                </a:extLst>
              </a:tr>
              <a:tr h="267090"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Oxygen ion setting-up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1.8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1.6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=</a:t>
                      </a:r>
                    </a:p>
                  </a:txBody>
                  <a:tcPr marT="36000" marB="36000"/>
                </a:tc>
                <a:extLst>
                  <a:ext uri="{0D108BD9-81ED-4DB2-BD59-A6C34878D82A}">
                    <a16:rowId xmlns:a16="http://schemas.microsoft.com/office/drawing/2014/main" val="914238260"/>
                  </a:ext>
                </a:extLst>
              </a:tr>
              <a:tr h="267090">
                <a:tc>
                  <a:txBody>
                    <a:bodyPr/>
                    <a:lstStyle/>
                    <a:p>
                      <a:r>
                        <a:rPr lang="en-GB" sz="1400" b="1" dirty="0">
                          <a:solidFill>
                            <a:schemeClr val="tx1"/>
                          </a:solidFill>
                        </a:rPr>
                        <a:t>Oxygen ion physics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</a:rPr>
                        <a:t>1.8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</a:rPr>
                        <a:t>1.6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</a:rPr>
                        <a:t>=</a:t>
                      </a:r>
                    </a:p>
                  </a:txBody>
                  <a:tcPr marT="36000" marB="36000"/>
                </a:tc>
                <a:extLst>
                  <a:ext uri="{0D108BD9-81ED-4DB2-BD59-A6C34878D82A}">
                    <a16:rowId xmlns:a16="http://schemas.microsoft.com/office/drawing/2014/main" val="1370824778"/>
                  </a:ext>
                </a:extLst>
              </a:tr>
              <a:tr h="267090"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Oxygen ion recovery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0.5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0.2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0.5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0.2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=</a:t>
                      </a:r>
                    </a:p>
                  </a:txBody>
                  <a:tcPr marT="36000" marB="36000"/>
                </a:tc>
                <a:extLst>
                  <a:ext uri="{0D108BD9-81ED-4DB2-BD59-A6C34878D82A}">
                    <a16:rowId xmlns:a16="http://schemas.microsoft.com/office/drawing/2014/main" val="3826358898"/>
                  </a:ext>
                </a:extLst>
              </a:tr>
              <a:tr h="267090"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Pb-Pb ions &amp; p-p ref. setting-up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2.7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2.4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=</a:t>
                      </a:r>
                    </a:p>
                  </a:txBody>
                  <a:tcPr marT="36000" marB="36000"/>
                </a:tc>
                <a:extLst>
                  <a:ext uri="{0D108BD9-81ED-4DB2-BD59-A6C34878D82A}">
                    <a16:rowId xmlns:a16="http://schemas.microsoft.com/office/drawing/2014/main" val="52550889"/>
                  </a:ext>
                </a:extLst>
              </a:tr>
              <a:tr h="2984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chemeClr val="tx1"/>
                          </a:solidFill>
                        </a:rPr>
                        <a:t>Pb-Pb ions physics &amp; p-p ref. run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</a:rPr>
                        <a:t>18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</a:rPr>
                        <a:t>8.0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</a:rPr>
                        <a:t>18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</a:rPr>
                        <a:t>7.1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</a:rPr>
                        <a:t>=</a:t>
                      </a:r>
                    </a:p>
                  </a:txBody>
                  <a:tcPr marT="36000" marB="36000"/>
                </a:tc>
                <a:extLst>
                  <a:ext uri="{0D108BD9-81ED-4DB2-BD59-A6C34878D82A}">
                    <a16:rowId xmlns:a16="http://schemas.microsoft.com/office/drawing/2014/main" val="1867086175"/>
                  </a:ext>
                </a:extLst>
              </a:tr>
              <a:tr h="298450"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Technical stop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8</a:t>
                      </a:r>
                    </a:p>
                  </a:txBody>
                  <a:tcPr marT="36000" marB="3600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3.6</a:t>
                      </a:r>
                    </a:p>
                  </a:txBody>
                  <a:tcPr marT="36000" marB="3600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13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5.2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- 5</a:t>
                      </a:r>
                    </a:p>
                  </a:txBody>
                  <a:tcPr marT="36000" marB="36000"/>
                </a:tc>
                <a:extLst>
                  <a:ext uri="{0D108BD9-81ED-4DB2-BD59-A6C34878D82A}">
                    <a16:rowId xmlns:a16="http://schemas.microsoft.com/office/drawing/2014/main" val="1913208841"/>
                  </a:ext>
                </a:extLst>
              </a:tr>
              <a:tr h="298450"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Technical stop recovery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marT="36000" marB="3600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0.9</a:t>
                      </a:r>
                    </a:p>
                  </a:txBody>
                  <a:tcPr marT="36000" marB="3600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1.6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- 2</a:t>
                      </a:r>
                    </a:p>
                  </a:txBody>
                  <a:tcPr marT="36000" marB="36000"/>
                </a:tc>
                <a:extLst>
                  <a:ext uri="{0D108BD9-81ED-4DB2-BD59-A6C34878D82A}">
                    <a16:rowId xmlns:a16="http://schemas.microsoft.com/office/drawing/2014/main" val="341067257"/>
                  </a:ext>
                </a:extLst>
              </a:tr>
              <a:tr h="298450"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Other scheduled stops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1.5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0.7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0.5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0.2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+1</a:t>
                      </a:r>
                    </a:p>
                  </a:txBody>
                  <a:tcPr marT="36000" marB="36000"/>
                </a:tc>
                <a:extLst>
                  <a:ext uri="{0D108BD9-81ED-4DB2-BD59-A6C34878D82A}">
                    <a16:rowId xmlns:a16="http://schemas.microsoft.com/office/drawing/2014/main" val="2092647572"/>
                  </a:ext>
                </a:extLst>
              </a:tr>
              <a:tr h="298450"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Machine Development blocks (incl. floating MDs)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17</a:t>
                      </a:r>
                    </a:p>
                  </a:txBody>
                  <a:tcPr marT="36000" marB="3600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7.6</a:t>
                      </a:r>
                    </a:p>
                  </a:txBody>
                  <a:tcPr marT="36000" marB="3600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20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7.9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- 3</a:t>
                      </a:r>
                    </a:p>
                  </a:txBody>
                  <a:tcPr marT="36000" marB="36000"/>
                </a:tc>
                <a:extLst>
                  <a:ext uri="{0D108BD9-81ED-4DB2-BD59-A6C34878D82A}">
                    <a16:rowId xmlns:a16="http://schemas.microsoft.com/office/drawing/2014/main" val="3281769997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r"/>
                      <a:r>
                        <a:rPr lang="en-GB" sz="1400" b="1" dirty="0"/>
                        <a:t>Total: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bg1"/>
                          </a:solidFill>
                        </a:rPr>
                        <a:t>224</a:t>
                      </a:r>
                    </a:p>
                  </a:txBody>
                  <a:tcPr marT="36000" marB="3600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bg1"/>
                          </a:solidFill>
                        </a:rPr>
                        <a:t>100%</a:t>
                      </a:r>
                    </a:p>
                  </a:txBody>
                  <a:tcPr marT="36000" marB="3600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</a:rPr>
                        <a:t>252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</a:rPr>
                        <a:t>100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</a:rPr>
                        <a:t>- 28</a:t>
                      </a:r>
                    </a:p>
                  </a:txBody>
                  <a:tcPr marT="36000" marB="36000"/>
                </a:tc>
                <a:extLst>
                  <a:ext uri="{0D108BD9-81ED-4DB2-BD59-A6C34878D82A}">
                    <a16:rowId xmlns:a16="http://schemas.microsoft.com/office/drawing/2014/main" val="22650542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6804900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7DBAB7-FFC9-F640-2C57-9FF4BFB359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A92D5B7-FFC1-AB20-DDC5-9CE773B32E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440" y="241385"/>
            <a:ext cx="9285476" cy="52230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6457E80-3BBF-B819-4CA3-345408D3B343}"/>
              </a:ext>
            </a:extLst>
          </p:cNvPr>
          <p:cNvSpPr txBox="1"/>
          <p:nvPr/>
        </p:nvSpPr>
        <p:spPr>
          <a:xfrm>
            <a:off x="9129995" y="5614987"/>
            <a:ext cx="29338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P. Chiggiato @ LMC #479</a:t>
            </a:r>
          </a:p>
        </p:txBody>
      </p:sp>
    </p:spTree>
    <p:extLst>
      <p:ext uri="{BB962C8B-B14F-4D97-AF65-F5344CB8AC3E}">
        <p14:creationId xmlns:p14="http://schemas.microsoft.com/office/powerpoint/2010/main" val="120310327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C9FE03-7A42-F7EB-38B3-6383DD9797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>
            <a:extLst>
              <a:ext uri="{FF2B5EF4-FFF2-40B4-BE49-F238E27FC236}">
                <a16:creationId xmlns:a16="http://schemas.microsoft.com/office/drawing/2014/main" id="{8BD678AB-6214-71D1-3248-E908320B37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274638"/>
            <a:ext cx="5640020" cy="714265"/>
          </a:xfrm>
        </p:spPr>
        <p:txBody>
          <a:bodyPr/>
          <a:lstStyle/>
          <a:p>
            <a:r>
              <a:rPr lang="en-GB" dirty="0"/>
              <a:t>Heat load expectations</a:t>
            </a:r>
          </a:p>
        </p:txBody>
      </p:sp>
      <p:pic>
        <p:nvPicPr>
          <p:cNvPr id="16" name="Picture 15" descr="A screenshot of a computer&#10;&#10;Description automatically generated">
            <a:extLst>
              <a:ext uri="{FF2B5EF4-FFF2-40B4-BE49-F238E27FC236}">
                <a16:creationId xmlns:a16="http://schemas.microsoft.com/office/drawing/2014/main" id="{BCC7FC10-2515-E668-1401-841E022D2A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325" y="932675"/>
            <a:ext cx="9701289" cy="4992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5836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6EC3F2-1FE0-B4C7-F578-5622B4B35A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>
            <a:extLst>
              <a:ext uri="{FF2B5EF4-FFF2-40B4-BE49-F238E27FC236}">
                <a16:creationId xmlns:a16="http://schemas.microsoft.com/office/drawing/2014/main" id="{C1560E62-8E15-FA93-6E83-94CEC0AC44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274638"/>
            <a:ext cx="10201268" cy="714265"/>
          </a:xfrm>
        </p:spPr>
        <p:txBody>
          <a:bodyPr>
            <a:normAutofit/>
          </a:bodyPr>
          <a:lstStyle/>
          <a:p>
            <a:r>
              <a:rPr lang="en-GB" dirty="0"/>
              <a:t>Reversed Polarity (RP) optics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4C53882F-228C-AE9D-B6AB-0C833EEAA5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4520" y="3514889"/>
            <a:ext cx="2919171" cy="1754927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EA51048B-C73A-3252-F3AC-65479BF613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630" y="1128721"/>
            <a:ext cx="3145391" cy="1890924"/>
          </a:xfrm>
          <a:prstGeom prst="rect">
            <a:avLst/>
          </a:prstGeom>
        </p:spPr>
      </p:pic>
      <p:sp>
        <p:nvSpPr>
          <p:cNvPr id="20" name="Bent Arrow 19">
            <a:extLst>
              <a:ext uri="{FF2B5EF4-FFF2-40B4-BE49-F238E27FC236}">
                <a16:creationId xmlns:a16="http://schemas.microsoft.com/office/drawing/2014/main" id="{E7CB7220-222B-2803-508A-1DBB1751CB7B}"/>
              </a:ext>
            </a:extLst>
          </p:cNvPr>
          <p:cNvSpPr/>
          <p:nvPr/>
        </p:nvSpPr>
        <p:spPr>
          <a:xfrm rot="5400000">
            <a:off x="3433755" y="2141505"/>
            <a:ext cx="960125" cy="883315"/>
          </a:xfrm>
          <a:prstGeom prst="ben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D23D2FDA-8DFF-E294-91F1-23CF972D50A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83" t="6038" r="9273" b="3526"/>
          <a:stretch/>
        </p:blipFill>
        <p:spPr>
          <a:xfrm>
            <a:off x="488870" y="3477366"/>
            <a:ext cx="2284597" cy="2006102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98E1CFA8-6A2A-1188-2260-2E7B88A8F06D}"/>
              </a:ext>
            </a:extLst>
          </p:cNvPr>
          <p:cNvSpPr txBox="1"/>
          <p:nvPr/>
        </p:nvSpPr>
        <p:spPr>
          <a:xfrm>
            <a:off x="3472160" y="1161283"/>
            <a:ext cx="8430921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2300" b="1" dirty="0">
                <a:latin typeface="+mn-lt"/>
              </a:rPr>
              <a:t>Excessive dose deposition </a:t>
            </a:r>
            <a:r>
              <a:rPr lang="en-CH" sz="2300" dirty="0">
                <a:latin typeface="+mn-lt"/>
              </a:rPr>
              <a:t>on magnets of Inner Triplet region (close to interaction point) can lead to </a:t>
            </a:r>
            <a:r>
              <a:rPr lang="en-CH" sz="2300" u="sng" dirty="0">
                <a:latin typeface="+mn-lt"/>
              </a:rPr>
              <a:t>damage and failure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D48175B-7540-3C7A-76AD-1935D1326881}"/>
              </a:ext>
            </a:extLst>
          </p:cNvPr>
          <p:cNvSpPr txBox="1"/>
          <p:nvPr/>
        </p:nvSpPr>
        <p:spPr>
          <a:xfrm>
            <a:off x="5572912" y="2008015"/>
            <a:ext cx="5822978" cy="14619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2200" dirty="0">
                <a:latin typeface="+mn-lt"/>
              </a:rPr>
              <a:t>Solutions to </a:t>
            </a:r>
            <a:r>
              <a:rPr lang="en-CH" sz="2200" b="1" dirty="0">
                <a:latin typeface="+mn-lt"/>
              </a:rPr>
              <a:t>redistribute the radiation</a:t>
            </a:r>
            <a:r>
              <a:rPr lang="en-CH" sz="2200" dirty="0">
                <a:latin typeface="+mn-lt"/>
              </a:rPr>
              <a:t>, allowing for longer lifetime of the equipment: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2000" dirty="0">
                <a:latin typeface="+mn-lt"/>
              </a:rPr>
              <a:t>Local optics change (implemented in P1, as most critical)</a:t>
            </a:r>
            <a:endParaRPr lang="en-CH" sz="2000" b="1" dirty="0">
              <a:latin typeface="+mn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651E44D-B79D-90D2-9A70-AF8E60298C6C}"/>
              </a:ext>
            </a:extLst>
          </p:cNvPr>
          <p:cNvSpPr txBox="1"/>
          <p:nvPr/>
        </p:nvSpPr>
        <p:spPr>
          <a:xfrm>
            <a:off x="3216036" y="3154938"/>
            <a:ext cx="19143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Example for IP1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BC5ADD3-95A3-EFEE-2131-683CE42D139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0" y="3536122"/>
            <a:ext cx="3769722" cy="230937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F9963A3-444B-DA86-9B82-6C5F808837CE}"/>
              </a:ext>
            </a:extLst>
          </p:cNvPr>
          <p:cNvSpPr txBox="1"/>
          <p:nvPr/>
        </p:nvSpPr>
        <p:spPr>
          <a:xfrm>
            <a:off x="9865722" y="4386651"/>
            <a:ext cx="237436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dirty="0">
                <a:latin typeface="+mn-lt"/>
              </a:rPr>
              <a:t>Estimated damage limit: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600" dirty="0">
                <a:latin typeface="+mn-lt"/>
              </a:rPr>
              <a:t>30 M</a:t>
            </a:r>
            <a:r>
              <a:rPr lang="en-GB" sz="1600" dirty="0">
                <a:latin typeface="+mn-lt"/>
              </a:rPr>
              <a:t>G</a:t>
            </a:r>
            <a:r>
              <a:rPr lang="en-CH" sz="1600" dirty="0">
                <a:latin typeface="+mn-lt"/>
              </a:rPr>
              <a:t>y for IT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600" dirty="0">
                <a:latin typeface="+mn-lt"/>
              </a:rPr>
              <a:t>90 M</a:t>
            </a:r>
            <a:r>
              <a:rPr lang="en-GB" sz="1600" dirty="0">
                <a:latin typeface="+mn-lt"/>
              </a:rPr>
              <a:t>G</a:t>
            </a:r>
            <a:r>
              <a:rPr lang="en-CH" sz="1600" dirty="0">
                <a:latin typeface="+mn-lt"/>
              </a:rPr>
              <a:t>y for D1</a:t>
            </a:r>
          </a:p>
        </p:txBody>
      </p:sp>
    </p:spTree>
    <p:extLst>
      <p:ext uri="{BB962C8B-B14F-4D97-AF65-F5344CB8AC3E}">
        <p14:creationId xmlns:p14="http://schemas.microsoft.com/office/powerpoint/2010/main" val="307948483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1CBF5F-82F7-F1B1-82BF-B1FE336233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51BCFA0-0061-FCEB-C0FC-2910121B1B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6675" y="2461446"/>
            <a:ext cx="5388456" cy="29405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042D1CB-10E8-EAC2-59E4-AF9D6E1775E9}"/>
              </a:ext>
            </a:extLst>
          </p:cNvPr>
          <p:cNvSpPr txBox="1"/>
          <p:nvPr/>
        </p:nvSpPr>
        <p:spPr>
          <a:xfrm>
            <a:off x="187691" y="3889860"/>
            <a:ext cx="5908309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2400" b="1" dirty="0">
                <a:solidFill>
                  <a:srgbClr val="00B0F0"/>
                </a:solidFill>
                <a:latin typeface="+mn-lt"/>
              </a:rPr>
              <a:t>Possible mitigations?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2000" dirty="0">
                <a:latin typeface="+mn-lt"/>
              </a:rPr>
              <a:t>Treat </a:t>
            </a:r>
            <a:r>
              <a:rPr lang="en-CH" sz="2000" b="1" dirty="0">
                <a:latin typeface="+mn-lt"/>
              </a:rPr>
              <a:t>larger number </a:t>
            </a:r>
            <a:r>
              <a:rPr lang="en-CH" sz="2000" dirty="0">
                <a:latin typeface="+mn-lt"/>
              </a:rPr>
              <a:t>of half-cells </a:t>
            </a:r>
            <a:r>
              <a:rPr lang="en-CH" dirty="0">
                <a:latin typeface="+mn-lt"/>
              </a:rPr>
              <a:t>(more margins)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2000" dirty="0">
                <a:latin typeface="+mn-lt"/>
              </a:rPr>
              <a:t>Produce </a:t>
            </a:r>
            <a:r>
              <a:rPr lang="en-CH" sz="2000" b="1" dirty="0">
                <a:latin typeface="+mn-lt"/>
              </a:rPr>
              <a:t>less e-cloud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700" dirty="0">
                <a:latin typeface="+mn-lt"/>
              </a:rPr>
              <a:t>F</a:t>
            </a:r>
            <a:r>
              <a:rPr lang="en-CH" sz="1700" dirty="0">
                <a:latin typeface="+mn-lt"/>
              </a:rPr>
              <a:t>illing scheme (36b/48b (2022), hybrid (2023))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H" sz="1700" dirty="0">
                <a:latin typeface="+mn-lt"/>
              </a:rPr>
              <a:t>Continue the beam screen treatment in future LS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E11AFA7-58FD-9B52-2164-AB2F8CFE5183}"/>
              </a:ext>
            </a:extLst>
          </p:cNvPr>
          <p:cNvSpPr txBox="1"/>
          <p:nvPr/>
        </p:nvSpPr>
        <p:spPr>
          <a:xfrm>
            <a:off x="226681" y="988903"/>
            <a:ext cx="5560481" cy="27238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2400" b="1" dirty="0">
                <a:solidFill>
                  <a:srgbClr val="00B0F0"/>
                </a:solidFill>
                <a:latin typeface="+mn-lt"/>
              </a:rPr>
              <a:t>Risks: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2000" b="1" dirty="0">
                <a:latin typeface="+mn-lt"/>
              </a:rPr>
              <a:t>Degradation</a:t>
            </a:r>
            <a:r>
              <a:rPr lang="en-CH" sz="2000" dirty="0">
                <a:latin typeface="+mn-lt"/>
              </a:rPr>
              <a:t> of un-treated half-cells during future LS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H" sz="1600" dirty="0">
                <a:latin typeface="+mn-lt"/>
              </a:rPr>
              <a:t>Extremely difficult to quantity and impossible to localize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2000" b="1" dirty="0">
                <a:latin typeface="+mn-lt"/>
              </a:rPr>
              <a:t>Higher than expecter heat loads </a:t>
            </a:r>
            <a:r>
              <a:rPr lang="en-CH" sz="2000" dirty="0">
                <a:latin typeface="+mn-lt"/>
              </a:rPr>
              <a:t>of treated half-cells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2000" b="1" dirty="0">
                <a:latin typeface="+mn-lt"/>
              </a:rPr>
              <a:t>Low(er) number </a:t>
            </a:r>
            <a:r>
              <a:rPr lang="en-CH" sz="2000" dirty="0">
                <a:latin typeface="+mn-lt"/>
              </a:rPr>
              <a:t>of treated half-cells in LS3</a:t>
            </a:r>
          </a:p>
        </p:txBody>
      </p:sp>
      <p:sp>
        <p:nvSpPr>
          <p:cNvPr id="11" name="Title 2">
            <a:extLst>
              <a:ext uri="{FF2B5EF4-FFF2-40B4-BE49-F238E27FC236}">
                <a16:creationId xmlns:a16="http://schemas.microsoft.com/office/drawing/2014/main" id="{54624EA5-AFEA-04EC-B756-1856DC8AD7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274638"/>
            <a:ext cx="5640020" cy="714265"/>
          </a:xfrm>
        </p:spPr>
        <p:txBody>
          <a:bodyPr>
            <a:normAutofit/>
          </a:bodyPr>
          <a:lstStyle/>
          <a:p>
            <a:r>
              <a:rPr lang="en-GB" dirty="0"/>
              <a:t>Beam screen treatment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D7DC9AE-9172-943D-7D72-12D75EDE9B55}"/>
              </a:ext>
            </a:extLst>
          </p:cNvPr>
          <p:cNvSpPr txBox="1"/>
          <p:nvPr/>
        </p:nvSpPr>
        <p:spPr>
          <a:xfrm>
            <a:off x="5835411" y="5541275"/>
            <a:ext cx="6251769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1200"/>
              </a:spcBef>
            </a:pPr>
            <a:r>
              <a:rPr lang="en-US" sz="2200" dirty="0">
                <a:latin typeface="+mn-lt"/>
              </a:rPr>
              <a:t>A scenario treating </a:t>
            </a:r>
            <a:r>
              <a:rPr lang="en-US" sz="2200" b="1" dirty="0">
                <a:latin typeface="+mn-lt"/>
              </a:rPr>
              <a:t>100 half-cells</a:t>
            </a:r>
            <a:r>
              <a:rPr lang="en-US" sz="2200" dirty="0">
                <a:latin typeface="+mn-lt"/>
              </a:rPr>
              <a:t> looks realistic</a:t>
            </a: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83560BA0-F06F-C1AD-06EC-A10AAF8ADB9C}"/>
              </a:ext>
            </a:extLst>
          </p:cNvPr>
          <p:cNvSpPr/>
          <p:nvPr/>
        </p:nvSpPr>
        <p:spPr>
          <a:xfrm>
            <a:off x="6096000" y="274638"/>
            <a:ext cx="5560481" cy="1963807"/>
          </a:xfrm>
          <a:prstGeom prst="roundRect">
            <a:avLst/>
          </a:prstGeom>
          <a:solidFill>
            <a:srgbClr val="C00000">
              <a:alpha val="73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latin typeface="+mn-lt"/>
              </a:rPr>
              <a:t>OBJECTIVES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latin typeface="+mn-lt"/>
              </a:rPr>
              <a:t>Remove </a:t>
            </a:r>
            <a:r>
              <a:rPr lang="en-GB" sz="2000" dirty="0" err="1">
                <a:latin typeface="+mn-lt"/>
              </a:rPr>
              <a:t>CuO</a:t>
            </a:r>
            <a:r>
              <a:rPr lang="en-GB" sz="2000" dirty="0">
                <a:latin typeface="+mn-lt"/>
              </a:rPr>
              <a:t> and/or increase surface carbon concentration on selected BS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latin typeface="+mn-lt"/>
              </a:rPr>
              <a:t>Beam Screen (BS) surface passivation (robustness against re-oxidation)</a:t>
            </a:r>
            <a:endParaRPr lang="fr-FR" sz="2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1832490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987A2F-2E60-7A78-9684-CCA8E834B3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>
            <a:extLst>
              <a:ext uri="{FF2B5EF4-FFF2-40B4-BE49-F238E27FC236}">
                <a16:creationId xmlns:a16="http://schemas.microsoft.com/office/drawing/2014/main" id="{FA2DB77A-685C-1B98-8194-8884E5BA3F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274638"/>
            <a:ext cx="5640020" cy="714265"/>
          </a:xfrm>
        </p:spPr>
        <p:txBody>
          <a:bodyPr/>
          <a:lstStyle/>
          <a:p>
            <a:r>
              <a:rPr lang="en-GB" dirty="0"/>
              <a:t>Heat load expectations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61FBB3C-34CF-C3E2-923C-C4F34AAF36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250" y="1287470"/>
            <a:ext cx="5463021" cy="428306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1E06672-8315-3D80-5153-216ECCAC5EDD}"/>
              </a:ext>
            </a:extLst>
          </p:cNvPr>
          <p:cNvSpPr txBox="1"/>
          <p:nvPr/>
        </p:nvSpPr>
        <p:spPr>
          <a:xfrm>
            <a:off x="5795917" y="1156232"/>
            <a:ext cx="466456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B0F0"/>
                </a:solidFill>
                <a:sym typeface="Wingdings" panose="05000000000000000000" pitchFamily="2" charset="2"/>
              </a:rPr>
              <a:t>HL-LHC prediction in S78</a:t>
            </a:r>
          </a:p>
          <a:p>
            <a:r>
              <a:rPr lang="en-US" sz="1600" dirty="0">
                <a:solidFill>
                  <a:srgbClr val="00B0F0"/>
                </a:solidFill>
                <a:sym typeface="Wingdings" panose="05000000000000000000" pitchFamily="2" charset="2"/>
              </a:rPr>
              <a:t>for 5x48b </a:t>
            </a:r>
            <a:r>
              <a:rPr lang="en-US" sz="1600" i="1" dirty="0">
                <a:solidFill>
                  <a:srgbClr val="00B0F0"/>
                </a:solidFill>
                <a:sym typeface="Wingdings" panose="05000000000000000000" pitchFamily="2" charset="2"/>
              </a:rPr>
              <a:t>@</a:t>
            </a:r>
            <a:r>
              <a:rPr lang="en-US" sz="1600" i="1" dirty="0">
                <a:solidFill>
                  <a:srgbClr val="00B0F0"/>
                </a:solidFill>
              </a:rPr>
              <a:t> 2.3x10</a:t>
            </a:r>
            <a:r>
              <a:rPr lang="en-US" sz="1600" i="1" baseline="30000" dirty="0">
                <a:solidFill>
                  <a:srgbClr val="00B0F0"/>
                </a:solidFill>
              </a:rPr>
              <a:t>11</a:t>
            </a:r>
            <a:r>
              <a:rPr lang="en-US" sz="1600" i="1" dirty="0">
                <a:solidFill>
                  <a:srgbClr val="00B0F0"/>
                </a:solidFill>
              </a:rPr>
              <a:t> ppb &amp; 7 TeV</a:t>
            </a:r>
            <a:endParaRPr lang="en-US" sz="1600" dirty="0">
              <a:solidFill>
                <a:srgbClr val="00B0F0"/>
              </a:solidFill>
              <a:sym typeface="Wingdings" panose="05000000000000000000" pitchFamily="2" charset="2"/>
            </a:endParaRPr>
          </a:p>
          <a:p>
            <a:r>
              <a:rPr lang="en-US" sz="1600" dirty="0">
                <a:solidFill>
                  <a:srgbClr val="00B0F0"/>
                </a:solidFill>
                <a:sym typeface="Wingdings" panose="05000000000000000000" pitchFamily="2" charset="2"/>
              </a:rPr>
              <a:t> 280 W/</a:t>
            </a:r>
            <a:r>
              <a:rPr lang="en-US" sz="1600" dirty="0" err="1">
                <a:solidFill>
                  <a:srgbClr val="00B0F0"/>
                </a:solidFill>
                <a:sym typeface="Wingdings" panose="05000000000000000000" pitchFamily="2" charset="2"/>
              </a:rPr>
              <a:t>hc</a:t>
            </a:r>
            <a:r>
              <a:rPr lang="en-US" sz="1600" dirty="0">
                <a:solidFill>
                  <a:srgbClr val="00B0F0"/>
                </a:solidFill>
                <a:sym typeface="Wingdings" panose="05000000000000000000" pitchFamily="2" charset="2"/>
              </a:rPr>
              <a:t> &gt; Cryo limit [225 W/</a:t>
            </a:r>
            <a:r>
              <a:rPr lang="en-US" sz="1600" dirty="0" err="1">
                <a:solidFill>
                  <a:srgbClr val="00B0F0"/>
                </a:solidFill>
                <a:sym typeface="Wingdings" panose="05000000000000000000" pitchFamily="2" charset="2"/>
              </a:rPr>
              <a:t>hc</a:t>
            </a:r>
            <a:r>
              <a:rPr lang="en-US" sz="1600" dirty="0">
                <a:solidFill>
                  <a:srgbClr val="00B0F0"/>
                </a:solidFill>
                <a:sym typeface="Wingdings" panose="05000000000000000000" pitchFamily="2" charset="2"/>
              </a:rPr>
              <a:t>]</a:t>
            </a:r>
            <a:endParaRPr lang="en-US" sz="1600" i="1" dirty="0">
              <a:solidFill>
                <a:srgbClr val="00B0F0"/>
              </a:solidFill>
            </a:endParaRPr>
          </a:p>
        </p:txBody>
      </p:sp>
      <p:sp>
        <p:nvSpPr>
          <p:cNvPr id="5" name="Star: 5 Points 9">
            <a:extLst>
              <a:ext uri="{FF2B5EF4-FFF2-40B4-BE49-F238E27FC236}">
                <a16:creationId xmlns:a16="http://schemas.microsoft.com/office/drawing/2014/main" id="{046E5B93-E8DC-1455-2038-2C254468FCBE}"/>
              </a:ext>
            </a:extLst>
          </p:cNvPr>
          <p:cNvSpPr/>
          <p:nvPr/>
        </p:nvSpPr>
        <p:spPr>
          <a:xfrm>
            <a:off x="3610886" y="2705355"/>
            <a:ext cx="264157" cy="233982"/>
          </a:xfrm>
          <a:prstGeom prst="star5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77E4248-4D10-BA08-895D-0D23DABEFA17}"/>
              </a:ext>
            </a:extLst>
          </p:cNvPr>
          <p:cNvSpPr txBox="1"/>
          <p:nvPr/>
        </p:nvSpPr>
        <p:spPr>
          <a:xfrm>
            <a:off x="3373318" y="2955933"/>
            <a:ext cx="16353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i="1" dirty="0">
                <a:solidFill>
                  <a:srgbClr val="92D050"/>
                </a:solidFill>
              </a:rPr>
              <a:t>Fill #8471 in 2022</a:t>
            </a:r>
          </a:p>
          <a:p>
            <a:pPr algn="ctr"/>
            <a:r>
              <a:rPr lang="en-US" sz="1400" i="1" dirty="0">
                <a:solidFill>
                  <a:srgbClr val="92D050"/>
                </a:solidFill>
              </a:rPr>
              <a:t>(measured 5x36b)</a:t>
            </a:r>
            <a:endParaRPr lang="en-GB" sz="1400" i="1" dirty="0">
              <a:solidFill>
                <a:srgbClr val="92D05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B1C0745-D100-87B0-79E8-71A0B402B403}"/>
              </a:ext>
            </a:extLst>
          </p:cNvPr>
          <p:cNvSpPr txBox="1"/>
          <p:nvPr/>
        </p:nvSpPr>
        <p:spPr>
          <a:xfrm>
            <a:off x="5455173" y="2632817"/>
            <a:ext cx="36357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solidFill>
                  <a:srgbClr val="000000"/>
                </a:solidFill>
              </a:rPr>
              <a:t>Objective after BS treatment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57813A3-3B32-9988-155F-148A0283A2E1}"/>
              </a:ext>
            </a:extLst>
          </p:cNvPr>
          <p:cNvSpPr txBox="1"/>
          <p:nvPr/>
        </p:nvSpPr>
        <p:spPr>
          <a:xfrm>
            <a:off x="5098918" y="4940161"/>
            <a:ext cx="4331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B0F0"/>
                </a:solidFill>
              </a:rPr>
              <a:t>2.3</a:t>
            </a:r>
            <a:endParaRPr lang="en-GB" sz="1400" dirty="0">
              <a:solidFill>
                <a:srgbClr val="00B0F0"/>
              </a:solidFill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06B1629-83F0-ECAB-39A8-9449BE40B2C9}"/>
              </a:ext>
            </a:extLst>
          </p:cNvPr>
          <p:cNvCxnSpPr>
            <a:cxnSpLocks/>
          </p:cNvCxnSpPr>
          <p:nvPr/>
        </p:nvCxnSpPr>
        <p:spPr>
          <a:xfrm flipH="1" flipV="1">
            <a:off x="5292116" y="1486537"/>
            <a:ext cx="11016" cy="34620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tar: 5 Points 11">
            <a:extLst>
              <a:ext uri="{FF2B5EF4-FFF2-40B4-BE49-F238E27FC236}">
                <a16:creationId xmlns:a16="http://schemas.microsoft.com/office/drawing/2014/main" id="{75EFA541-6AF1-CD01-7F78-934BADB536FC}"/>
              </a:ext>
            </a:extLst>
          </p:cNvPr>
          <p:cNvSpPr/>
          <p:nvPr/>
        </p:nvSpPr>
        <p:spPr>
          <a:xfrm>
            <a:off x="5152211" y="1548716"/>
            <a:ext cx="301841" cy="300246"/>
          </a:xfrm>
          <a:prstGeom prst="star5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9C22EF4-AF54-6937-BAC1-CD3DA1EC18D2}"/>
              </a:ext>
            </a:extLst>
          </p:cNvPr>
          <p:cNvCxnSpPr>
            <a:cxnSpLocks/>
          </p:cNvCxnSpPr>
          <p:nvPr/>
        </p:nvCxnSpPr>
        <p:spPr>
          <a:xfrm>
            <a:off x="1100765" y="2364726"/>
            <a:ext cx="4545106" cy="0"/>
          </a:xfrm>
          <a:prstGeom prst="line">
            <a:avLst/>
          </a:prstGeom>
          <a:ln w="28575">
            <a:solidFill>
              <a:srgbClr val="30303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E42E95A0-8E35-1F0C-7C16-D942BFD7A4EE}"/>
              </a:ext>
            </a:extLst>
          </p:cNvPr>
          <p:cNvSpPr txBox="1"/>
          <p:nvPr/>
        </p:nvSpPr>
        <p:spPr>
          <a:xfrm>
            <a:off x="1133710" y="2110206"/>
            <a:ext cx="231794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i="1" dirty="0">
                <a:solidFill>
                  <a:srgbClr val="2F2F2F"/>
                </a:solidFill>
              </a:rPr>
              <a:t>Cryo Limit expected for Run4</a:t>
            </a:r>
            <a:endParaRPr lang="en-GB" sz="1400" i="1" dirty="0">
              <a:solidFill>
                <a:srgbClr val="2F2F2F"/>
              </a:solidFill>
            </a:endParaRPr>
          </a:p>
        </p:txBody>
      </p:sp>
      <p:sp>
        <p:nvSpPr>
          <p:cNvPr id="13" name="Arrow: Down 13">
            <a:extLst>
              <a:ext uri="{FF2B5EF4-FFF2-40B4-BE49-F238E27FC236}">
                <a16:creationId xmlns:a16="http://schemas.microsoft.com/office/drawing/2014/main" id="{4AD7FB22-0193-4034-798A-49D9AD9FED40}"/>
              </a:ext>
            </a:extLst>
          </p:cNvPr>
          <p:cNvSpPr/>
          <p:nvPr/>
        </p:nvSpPr>
        <p:spPr>
          <a:xfrm>
            <a:off x="5222163" y="1839997"/>
            <a:ext cx="150921" cy="894061"/>
          </a:xfrm>
          <a:prstGeom prst="downArrow">
            <a:avLst/>
          </a:prstGeom>
          <a:solidFill>
            <a:srgbClr val="0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Star: 5 Points 14">
            <a:extLst>
              <a:ext uri="{FF2B5EF4-FFF2-40B4-BE49-F238E27FC236}">
                <a16:creationId xmlns:a16="http://schemas.microsoft.com/office/drawing/2014/main" id="{0C9F9021-2D0A-5FB1-76D3-C06B1B4AFDB5}"/>
              </a:ext>
            </a:extLst>
          </p:cNvPr>
          <p:cNvSpPr/>
          <p:nvPr/>
        </p:nvSpPr>
        <p:spPr>
          <a:xfrm>
            <a:off x="5141195" y="2667260"/>
            <a:ext cx="301841" cy="300246"/>
          </a:xfrm>
          <a:prstGeom prst="star5">
            <a:avLst/>
          </a:prstGeom>
          <a:solidFill>
            <a:srgbClr val="0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B6A4A6A-552B-38D3-DE4E-6BF4E2849420}"/>
              </a:ext>
            </a:extLst>
          </p:cNvPr>
          <p:cNvSpPr txBox="1"/>
          <p:nvPr/>
        </p:nvSpPr>
        <p:spPr>
          <a:xfrm>
            <a:off x="6306930" y="3855852"/>
            <a:ext cx="5463021" cy="15234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2200" b="0" dirty="0">
                <a:latin typeface="+mn-lt"/>
              </a:rPr>
              <a:t>Simulations performed for </a:t>
            </a:r>
            <a:r>
              <a:rPr lang="en-US" sz="2200" b="1" dirty="0">
                <a:latin typeface="+mn-lt"/>
              </a:rPr>
              <a:t>main beam injection schemes </a:t>
            </a:r>
            <a:r>
              <a:rPr lang="en-US" sz="2200" b="0" dirty="0">
                <a:latin typeface="+mn-lt"/>
                <a:sym typeface="Wingdings" panose="05000000000000000000" pitchFamily="2" charset="2"/>
              </a:rPr>
              <a:t>without any Beam Screen treatment</a:t>
            </a:r>
            <a:endParaRPr lang="en-US" sz="2200" b="1" dirty="0">
              <a:latin typeface="+mn-lt"/>
            </a:endParaRP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200" b="0" dirty="0">
                <a:latin typeface="+mn-lt"/>
              </a:rPr>
              <a:t>4x72b, 5x48b and 5x36b</a:t>
            </a:r>
          </a:p>
        </p:txBody>
      </p:sp>
    </p:spTree>
    <p:extLst>
      <p:ext uri="{BB962C8B-B14F-4D97-AF65-F5344CB8AC3E}">
        <p14:creationId xmlns:p14="http://schemas.microsoft.com/office/powerpoint/2010/main" val="23732663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4CE119-0B34-5A7E-183A-71F8F55B48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B6FB6ED-D07D-241F-8555-E000C55B63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274638"/>
            <a:ext cx="7626106" cy="714265"/>
          </a:xfrm>
        </p:spPr>
        <p:txBody>
          <a:bodyPr>
            <a:normAutofit/>
          </a:bodyPr>
          <a:lstStyle/>
          <a:p>
            <a:r>
              <a:rPr lang="en-GB" dirty="0"/>
              <a:t>2024 LHC schedule v.2.0 - Q1+Q2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1C10528-7F40-21C9-DC34-997A533C1B9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91" t="18640" r="8791" b="50000"/>
          <a:stretch/>
        </p:blipFill>
        <p:spPr>
          <a:xfrm>
            <a:off x="104820" y="1355130"/>
            <a:ext cx="8130887" cy="437817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C4A1609-7B5F-F623-7F78-4163FD42EE6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02" t="78018" r="16691" b="11567"/>
          <a:stretch/>
        </p:blipFill>
        <p:spPr>
          <a:xfrm>
            <a:off x="7886011" y="283178"/>
            <a:ext cx="4162764" cy="841522"/>
          </a:xfrm>
          <a:prstGeom prst="rect">
            <a:avLst/>
          </a:prstGeom>
        </p:spPr>
      </p:pic>
      <p:sp>
        <p:nvSpPr>
          <p:cNvPr id="6" name="5-point Star 5">
            <a:extLst>
              <a:ext uri="{FF2B5EF4-FFF2-40B4-BE49-F238E27FC236}">
                <a16:creationId xmlns:a16="http://schemas.microsoft.com/office/drawing/2014/main" id="{58596715-F697-6BBA-B5F5-77ABB5B651E0}"/>
              </a:ext>
            </a:extLst>
          </p:cNvPr>
          <p:cNvSpPr>
            <a:spLocks noChangeAspect="1"/>
          </p:cNvSpPr>
          <p:nvPr/>
        </p:nvSpPr>
        <p:spPr>
          <a:xfrm>
            <a:off x="5328999" y="4485175"/>
            <a:ext cx="285294" cy="288000"/>
          </a:xfrm>
          <a:prstGeom prst="star5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3CDE3F7-9A58-5DB9-203D-7153D234F686}"/>
              </a:ext>
            </a:extLst>
          </p:cNvPr>
          <p:cNvSpPr txBox="1"/>
          <p:nvPr/>
        </p:nvSpPr>
        <p:spPr>
          <a:xfrm>
            <a:off x="8235707" y="1974554"/>
            <a:ext cx="3646097" cy="3801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b="1" dirty="0">
                <a:latin typeface="+mn-lt"/>
              </a:rPr>
              <a:t>Hardware commissioning </a:t>
            </a:r>
            <a:r>
              <a:rPr lang="en-CH" dirty="0">
                <a:latin typeface="+mn-lt"/>
              </a:rPr>
              <a:t>completed in time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b="1" dirty="0">
                <a:latin typeface="+mn-lt"/>
              </a:rPr>
              <a:t>First injection </a:t>
            </a:r>
            <a:r>
              <a:rPr lang="en-CH" dirty="0">
                <a:latin typeface="+mn-lt"/>
              </a:rPr>
              <a:t>on 8</a:t>
            </a:r>
            <a:r>
              <a:rPr lang="en-CH" baseline="30000" dirty="0">
                <a:latin typeface="+mn-lt"/>
              </a:rPr>
              <a:t>th</a:t>
            </a:r>
            <a:r>
              <a:rPr lang="en-CH" dirty="0">
                <a:latin typeface="+mn-lt"/>
              </a:rPr>
              <a:t> March (3 days ahead of schedule)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b="1" dirty="0">
                <a:latin typeface="+mn-lt"/>
              </a:rPr>
              <a:t>First STABLE BEAMS </a:t>
            </a:r>
            <a:r>
              <a:rPr lang="en-CH" dirty="0">
                <a:latin typeface="+mn-lt"/>
              </a:rPr>
              <a:t>at 6.8 TeV on 5</a:t>
            </a:r>
            <a:r>
              <a:rPr lang="en-CH" baseline="30000" dirty="0">
                <a:latin typeface="+mn-lt"/>
              </a:rPr>
              <a:t>th</a:t>
            </a:r>
            <a:r>
              <a:rPr lang="en-CH" dirty="0">
                <a:latin typeface="+mn-lt"/>
              </a:rPr>
              <a:t> April (3 days ahead)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b="1" dirty="0">
                <a:latin typeface="+mn-lt"/>
              </a:rPr>
              <a:t>Scrubbing</a:t>
            </a:r>
            <a:r>
              <a:rPr lang="en-CH" dirty="0">
                <a:latin typeface="+mn-lt"/>
              </a:rPr>
              <a:t> succesful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b="1" dirty="0">
                <a:latin typeface="+mn-lt"/>
              </a:rPr>
              <a:t>Intensity ramp-up </a:t>
            </a:r>
            <a:r>
              <a:rPr lang="en-CH" dirty="0">
                <a:latin typeface="+mn-lt"/>
              </a:rPr>
              <a:t>completed in advance (1215b fill on 14.04)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b="1" dirty="0">
                <a:latin typeface="+mn-lt"/>
              </a:rPr>
              <a:t>MD#1 &amp; VdM</a:t>
            </a:r>
            <a:r>
              <a:rPr lang="en-CH" dirty="0">
                <a:latin typeface="+mn-lt"/>
              </a:rPr>
              <a:t> successfully performed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81F2FA11-AAF7-FA69-9C87-E3E05157D802}"/>
              </a:ext>
            </a:extLst>
          </p:cNvPr>
          <p:cNvCxnSpPr/>
          <p:nvPr/>
        </p:nvCxnSpPr>
        <p:spPr>
          <a:xfrm flipH="1" flipV="1">
            <a:off x="6211215" y="2814520"/>
            <a:ext cx="2189085" cy="11521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708FCFC4-13A1-F4B7-7475-6769EEE39F42}"/>
              </a:ext>
            </a:extLst>
          </p:cNvPr>
          <p:cNvCxnSpPr>
            <a:cxnSpLocks/>
          </p:cNvCxnSpPr>
          <p:nvPr/>
        </p:nvCxnSpPr>
        <p:spPr>
          <a:xfrm flipH="1">
            <a:off x="1103350" y="3601822"/>
            <a:ext cx="7225210" cy="140178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CD6B6C9A-C580-7DE0-85D8-66A493951D3B}"/>
              </a:ext>
            </a:extLst>
          </p:cNvPr>
          <p:cNvSpPr txBox="1"/>
          <p:nvPr/>
        </p:nvSpPr>
        <p:spPr>
          <a:xfrm>
            <a:off x="5135875" y="4312315"/>
            <a:ext cx="70884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500" b="1" dirty="0">
                <a:solidFill>
                  <a:srgbClr val="FF0000"/>
                </a:solidFill>
              </a:rPr>
              <a:t>today</a:t>
            </a:r>
          </a:p>
        </p:txBody>
      </p: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1242E1A2-F929-3D29-2F75-729D1E519830}"/>
              </a:ext>
            </a:extLst>
          </p:cNvPr>
          <p:cNvCxnSpPr>
            <a:cxnSpLocks/>
          </p:cNvCxnSpPr>
          <p:nvPr/>
        </p:nvCxnSpPr>
        <p:spPr>
          <a:xfrm flipH="1">
            <a:off x="1756235" y="4635480"/>
            <a:ext cx="6572325" cy="73435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6748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5B4B15-90DE-D317-710D-0CD8C83AA3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022089-07AB-A8F4-6FDE-FAFD8AEABD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274638"/>
            <a:ext cx="6676954" cy="714265"/>
          </a:xfrm>
        </p:spPr>
        <p:txBody>
          <a:bodyPr>
            <a:normAutofit/>
          </a:bodyPr>
          <a:lstStyle/>
          <a:p>
            <a:r>
              <a:rPr lang="en-US" dirty="0"/>
              <a:t>Establishing physics production</a:t>
            </a:r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2720D1B-CD86-5D3A-A7A8-1AFBA3C248AB}"/>
              </a:ext>
            </a:extLst>
          </p:cNvPr>
          <p:cNvSpPr txBox="1"/>
          <p:nvPr/>
        </p:nvSpPr>
        <p:spPr>
          <a:xfrm>
            <a:off x="182125" y="1701264"/>
            <a:ext cx="6054025" cy="37087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31775" indent="-231775" fontAlgn="auto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200" b="1" dirty="0">
                <a:latin typeface="+mn-lt"/>
              </a:rPr>
              <a:t>Beam commissioning </a:t>
            </a:r>
            <a:r>
              <a:rPr lang="en-GB" sz="2200" dirty="0">
                <a:latin typeface="+mn-lt"/>
              </a:rPr>
              <a:t>completed in the 4 weeks allocated:</a:t>
            </a:r>
          </a:p>
          <a:p>
            <a:pPr marL="488950" lvl="1" indent="-257175" fontAlgn="auto"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+mn-lt"/>
              </a:rPr>
              <a:t>Well established baseline, effective knowledge and control: </a:t>
            </a:r>
            <a:r>
              <a:rPr lang="en-GB" b="1" dirty="0">
                <a:latin typeface="+mn-lt"/>
              </a:rPr>
              <a:t>early start </a:t>
            </a:r>
            <a:r>
              <a:rPr lang="en-GB" dirty="0">
                <a:latin typeface="+mn-lt"/>
              </a:rPr>
              <a:t>(3 days) -&gt; </a:t>
            </a:r>
            <a:r>
              <a:rPr lang="en-GB" b="1" dirty="0">
                <a:latin typeface="+mn-lt"/>
                <a:sym typeface="Wingdings" panose="05000000000000000000" pitchFamily="2" charset="2"/>
              </a:rPr>
              <a:t>early stable beams </a:t>
            </a:r>
            <a:r>
              <a:rPr lang="en-GB" dirty="0">
                <a:latin typeface="+mn-lt"/>
                <a:sym typeface="Wingdings" panose="05000000000000000000" pitchFamily="2" charset="2"/>
              </a:rPr>
              <a:t>(3 days)</a:t>
            </a:r>
            <a:endParaRPr lang="en-GB" dirty="0">
              <a:latin typeface="+mn-lt"/>
            </a:endParaRPr>
          </a:p>
          <a:p>
            <a:pPr marL="488950" lvl="1" indent="-257175" fontAlgn="auto"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+mn-lt"/>
              </a:rPr>
              <a:t>Optics change accounted for ~1 week (as expected)</a:t>
            </a:r>
          </a:p>
          <a:p>
            <a:pPr marL="269875" indent="-269875" fontAlgn="auto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latin typeface="+mn-lt"/>
              </a:rPr>
              <a:t>Step-wise approach for </a:t>
            </a:r>
            <a:r>
              <a:rPr lang="en-GB" sz="2200" b="1" dirty="0">
                <a:latin typeface="+mn-lt"/>
              </a:rPr>
              <a:t>intensity ramp-up</a:t>
            </a:r>
            <a:r>
              <a:rPr lang="en-GB" sz="2200" dirty="0">
                <a:latin typeface="+mn-lt"/>
              </a:rPr>
              <a:t>:</a:t>
            </a:r>
          </a:p>
          <a:p>
            <a:pPr marL="488950" lvl="1" indent="-222250" fontAlgn="auto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</a:rPr>
              <a:t>Monitor behavior during &gt;15h in stable beams</a:t>
            </a:r>
          </a:p>
          <a:p>
            <a:pPr marL="488950" lvl="1" indent="-222250" fontAlgn="auto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</a:rPr>
              <a:t>Validate progressively correct functionality of </a:t>
            </a:r>
            <a:r>
              <a:rPr lang="en-GB" dirty="0">
                <a:latin typeface="+mn-lt"/>
              </a:rPr>
              <a:t>machine-protection system and </a:t>
            </a:r>
            <a:r>
              <a:rPr lang="en-US" dirty="0">
                <a:latin typeface="+mn-lt"/>
              </a:rPr>
              <a:t>operational tools</a:t>
            </a:r>
          </a:p>
          <a:p>
            <a:pPr marL="488950" lvl="1" indent="-222250" fontAlgn="auto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dirty="0">
                <a:latin typeface="+mn-lt"/>
              </a:rPr>
              <a:t>Bunch intensity (in collisions) ~1.55e</a:t>
            </a:r>
            <a:r>
              <a:rPr lang="en-GB" sz="1800" baseline="30000" dirty="0">
                <a:latin typeface="+mn-lt"/>
              </a:rPr>
              <a:t>11</a:t>
            </a:r>
            <a:r>
              <a:rPr lang="en-GB" sz="1800" dirty="0">
                <a:latin typeface="+mn-lt"/>
              </a:rPr>
              <a:t> p/b</a:t>
            </a:r>
            <a:endParaRPr lang="en-GB" dirty="0">
              <a:latin typeface="+mn-lt"/>
              <a:sym typeface="Wingdings" panose="05000000000000000000" pitchFamily="2" charset="2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85F5D51-9232-3656-2514-687B9D741B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8885" y="3555618"/>
            <a:ext cx="5029241" cy="295837"/>
          </a:xfrm>
          <a:prstGeom prst="rect">
            <a:avLst/>
          </a:prstGeom>
        </p:spPr>
      </p:pic>
      <p:pic>
        <p:nvPicPr>
          <p:cNvPr id="7" name="Picture 6" descr="A graph showing a number of bars&#10;&#10;Description automatically generated with medium confidence">
            <a:extLst>
              <a:ext uri="{FF2B5EF4-FFF2-40B4-BE49-F238E27FC236}">
                <a16:creationId xmlns:a16="http://schemas.microsoft.com/office/drawing/2014/main" id="{365AA4D1-0A3A-FFDF-FA53-F31B983901F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05" r="6621" b="5763"/>
          <a:stretch/>
        </p:blipFill>
        <p:spPr>
          <a:xfrm>
            <a:off x="6236150" y="3895283"/>
            <a:ext cx="5610936" cy="1874005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8EFA109C-8BD3-C3BF-8D41-3346AFC83948}"/>
              </a:ext>
            </a:extLst>
          </p:cNvPr>
          <p:cNvGrpSpPr/>
          <p:nvPr/>
        </p:nvGrpSpPr>
        <p:grpSpPr>
          <a:xfrm>
            <a:off x="6156405" y="1062042"/>
            <a:ext cx="5721303" cy="2198603"/>
            <a:chOff x="4752867" y="2315255"/>
            <a:chExt cx="5721303" cy="2198603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EB746CAE-882C-E238-D5EC-99BD4864598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6795" t="18640" r="11016" b="67056"/>
            <a:stretch/>
          </p:blipFill>
          <p:spPr>
            <a:xfrm>
              <a:off x="5443115" y="2315255"/>
              <a:ext cx="2189086" cy="1997060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8AA31CA1-22CC-3B4C-6D04-056A912950E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406" t="34870" r="56173" b="50000"/>
            <a:stretch/>
          </p:blipFill>
          <p:spPr>
            <a:xfrm>
              <a:off x="7632201" y="2372862"/>
              <a:ext cx="2841969" cy="2140996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EE9819EA-6E62-60CE-E0BF-F3A9E90D55E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791" t="18640" r="84154" b="67056"/>
            <a:stretch/>
          </p:blipFill>
          <p:spPr>
            <a:xfrm>
              <a:off x="4752867" y="2315255"/>
              <a:ext cx="695982" cy="1997060"/>
            </a:xfrm>
            <a:prstGeom prst="rect">
              <a:avLst/>
            </a:prstGeom>
          </p:spPr>
        </p:pic>
      </p:grpSp>
      <p:sp>
        <p:nvSpPr>
          <p:cNvPr id="10" name="Oval 9">
            <a:extLst>
              <a:ext uri="{FF2B5EF4-FFF2-40B4-BE49-F238E27FC236}">
                <a16:creationId xmlns:a16="http://schemas.microsoft.com/office/drawing/2014/main" id="{C6820DF7-BBB0-965C-BA8F-060B0DD7270F}"/>
              </a:ext>
            </a:extLst>
          </p:cNvPr>
          <p:cNvSpPr/>
          <p:nvPr/>
        </p:nvSpPr>
        <p:spPr>
          <a:xfrm>
            <a:off x="6727200" y="2353660"/>
            <a:ext cx="768100" cy="340443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977D7BCC-198E-514A-47E8-018E39A14D7E}"/>
              </a:ext>
            </a:extLst>
          </p:cNvPr>
          <p:cNvSpPr/>
          <p:nvPr/>
        </p:nvSpPr>
        <p:spPr>
          <a:xfrm>
            <a:off x="8957887" y="2353660"/>
            <a:ext cx="768100" cy="340443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04D22B9-A796-0056-A25D-CF103AB70501}"/>
              </a:ext>
            </a:extLst>
          </p:cNvPr>
          <p:cNvSpPr txBox="1"/>
          <p:nvPr/>
        </p:nvSpPr>
        <p:spPr>
          <a:xfrm>
            <a:off x="6842697" y="2437829"/>
            <a:ext cx="559073" cy="18466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CH" sz="600" b="1" dirty="0">
              <a:latin typeface="+mn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62A8255-F893-B832-994E-58E06C316564}"/>
              </a:ext>
            </a:extLst>
          </p:cNvPr>
          <p:cNvSpPr txBox="1"/>
          <p:nvPr/>
        </p:nvSpPr>
        <p:spPr>
          <a:xfrm>
            <a:off x="6776211" y="2422440"/>
            <a:ext cx="66396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700" b="1" dirty="0">
                <a:solidFill>
                  <a:schemeClr val="accent1">
                    <a:lumMod val="10000"/>
                  </a:schemeClr>
                </a:solidFill>
              </a:rPr>
              <a:t>Early start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43E8223-4B1F-76C4-72D4-3C3EF4992202}"/>
              </a:ext>
            </a:extLst>
          </p:cNvPr>
          <p:cNvSpPr txBox="1"/>
          <p:nvPr/>
        </p:nvSpPr>
        <p:spPr>
          <a:xfrm>
            <a:off x="9077082" y="2431548"/>
            <a:ext cx="559073" cy="18466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CH" sz="600" b="1" dirty="0">
              <a:latin typeface="+mn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6FC1A1E-14E0-3076-2480-486F7F2B844E}"/>
              </a:ext>
            </a:extLst>
          </p:cNvPr>
          <p:cNvSpPr txBox="1"/>
          <p:nvPr/>
        </p:nvSpPr>
        <p:spPr>
          <a:xfrm>
            <a:off x="9117649" y="2430470"/>
            <a:ext cx="47320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800" b="1" dirty="0">
                <a:solidFill>
                  <a:schemeClr val="accent1">
                    <a:lumMod val="10000"/>
                  </a:schemeClr>
                </a:solidFill>
              </a:rPr>
              <a:t>1</a:t>
            </a:r>
            <a:r>
              <a:rPr lang="en-CH" sz="800" b="1" baseline="30000" dirty="0">
                <a:solidFill>
                  <a:schemeClr val="accent1">
                    <a:lumMod val="10000"/>
                  </a:schemeClr>
                </a:solidFill>
              </a:rPr>
              <a:t>st</a:t>
            </a:r>
            <a:r>
              <a:rPr lang="en-CH" sz="800" b="1" dirty="0">
                <a:solidFill>
                  <a:schemeClr val="accent1">
                    <a:lumMod val="10000"/>
                  </a:schemeClr>
                </a:solidFill>
              </a:rPr>
              <a:t> SB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4FA74969-E307-3596-2E6D-C5813BA6EEB5}"/>
              </a:ext>
            </a:extLst>
          </p:cNvPr>
          <p:cNvCxnSpPr>
            <a:stCxn id="10" idx="6"/>
          </p:cNvCxnSpPr>
          <p:nvPr/>
        </p:nvCxnSpPr>
        <p:spPr>
          <a:xfrm flipV="1">
            <a:off x="7495300" y="2523881"/>
            <a:ext cx="1405307" cy="1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42818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F441C1-3DDB-4EF2-564A-2B3700C95B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graph showing the number of luminosity&#10;&#10;Description automatically generated">
            <a:extLst>
              <a:ext uri="{FF2B5EF4-FFF2-40B4-BE49-F238E27FC236}">
                <a16:creationId xmlns:a16="http://schemas.microsoft.com/office/drawing/2014/main" id="{98EF6A86-9BAC-FD5C-BACD-561D13831DE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989"/>
          <a:stretch/>
        </p:blipFill>
        <p:spPr>
          <a:xfrm>
            <a:off x="7324960" y="2099581"/>
            <a:ext cx="4516002" cy="372716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8EE58C91-98D8-1C92-3581-C29378D3B46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11" t="34770" r="9986" b="50748"/>
          <a:stretch/>
        </p:blipFill>
        <p:spPr>
          <a:xfrm>
            <a:off x="5605852" y="274171"/>
            <a:ext cx="6377335" cy="1637706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C00CE398-EDFC-9BE9-0D1A-0F55878921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274638"/>
            <a:ext cx="4150951" cy="714265"/>
          </a:xfrm>
        </p:spPr>
        <p:txBody>
          <a:bodyPr/>
          <a:lstStyle/>
          <a:p>
            <a:r>
              <a:rPr lang="en-GB" dirty="0"/>
              <a:t>Physics production</a:t>
            </a:r>
          </a:p>
        </p:txBody>
      </p:sp>
      <p:pic>
        <p:nvPicPr>
          <p:cNvPr id="15" name="Picture 14" descr="A graph showing the number of numbers and the number of data&#10;&#10;Description automatically generated with medium confidence">
            <a:extLst>
              <a:ext uri="{FF2B5EF4-FFF2-40B4-BE49-F238E27FC236}">
                <a16:creationId xmlns:a16="http://schemas.microsoft.com/office/drawing/2014/main" id="{8C549DDE-696F-4948-99FA-8E27E18E650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222" y="3484576"/>
            <a:ext cx="5959778" cy="2355427"/>
          </a:xfrm>
          <a:prstGeom prst="rect">
            <a:avLst/>
          </a:prstGeom>
        </p:spPr>
      </p:pic>
      <p:sp>
        <p:nvSpPr>
          <p:cNvPr id="17" name="5-point Star 16">
            <a:extLst>
              <a:ext uri="{FF2B5EF4-FFF2-40B4-BE49-F238E27FC236}">
                <a16:creationId xmlns:a16="http://schemas.microsoft.com/office/drawing/2014/main" id="{88CD381D-3752-485D-AF9B-607E1AEDBB3F}"/>
              </a:ext>
            </a:extLst>
          </p:cNvPr>
          <p:cNvSpPr>
            <a:spLocks noChangeAspect="1"/>
          </p:cNvSpPr>
          <p:nvPr/>
        </p:nvSpPr>
        <p:spPr>
          <a:xfrm>
            <a:off x="9744475" y="887259"/>
            <a:ext cx="285294" cy="288000"/>
          </a:xfrm>
          <a:prstGeom prst="star5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9BE26BB-A647-ABB1-5EDD-5C13FA7EAC42}"/>
              </a:ext>
            </a:extLst>
          </p:cNvPr>
          <p:cNvSpPr txBox="1"/>
          <p:nvPr/>
        </p:nvSpPr>
        <p:spPr>
          <a:xfrm>
            <a:off x="351038" y="1047890"/>
            <a:ext cx="4976862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chemeClr val="tx1"/>
                </a:solidFill>
                <a:latin typeface="+mn-lt"/>
              </a:rPr>
              <a:t>Good availability </a:t>
            </a:r>
            <a:r>
              <a:rPr lang="en-GB" sz="2000" dirty="0">
                <a:solidFill>
                  <a:schemeClr val="tx1"/>
                </a:solidFill>
                <a:latin typeface="+mn-lt"/>
              </a:rPr>
              <a:t>through the first part of the year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b="1" dirty="0">
                <a:latin typeface="+mn-lt"/>
              </a:rPr>
              <a:t>~24 fb</a:t>
            </a:r>
            <a:r>
              <a:rPr lang="en-GB" sz="2000" b="1" baseline="30000" dirty="0">
                <a:latin typeface="+mn-lt"/>
              </a:rPr>
              <a:t>-1</a:t>
            </a:r>
            <a:r>
              <a:rPr lang="en-GB" sz="2000" b="1" dirty="0">
                <a:latin typeface="+mn-lt"/>
              </a:rPr>
              <a:t> </a:t>
            </a:r>
            <a:r>
              <a:rPr lang="en-GB" sz="2000" dirty="0">
                <a:latin typeface="+mn-lt"/>
              </a:rPr>
              <a:t>in ATLAS/CMS</a:t>
            </a:r>
            <a:endParaRPr lang="en-GB" sz="2000" dirty="0">
              <a:solidFill>
                <a:schemeClr val="tx1"/>
              </a:solidFill>
              <a:latin typeface="+mn-lt"/>
            </a:endParaRP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/>
                </a:solidFill>
                <a:latin typeface="+mn-lt"/>
              </a:rPr>
              <a:t>Achieved </a:t>
            </a:r>
            <a:r>
              <a:rPr lang="en-GB" sz="2000" b="1" dirty="0">
                <a:solidFill>
                  <a:schemeClr val="tx1"/>
                </a:solidFill>
                <a:latin typeface="+mn-lt"/>
              </a:rPr>
              <a:t>nominal rate </a:t>
            </a:r>
            <a:r>
              <a:rPr lang="en-GB" sz="2000" dirty="0">
                <a:solidFill>
                  <a:schemeClr val="tx1"/>
                </a:solidFill>
                <a:latin typeface="+mn-lt"/>
              </a:rPr>
              <a:t>(as 2023)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chemeClr val="tx1"/>
                </a:solidFill>
                <a:latin typeface="+mn-lt"/>
              </a:rPr>
              <a:t>Peak luminosity </a:t>
            </a:r>
            <a:r>
              <a:rPr lang="en-GB" sz="2000" dirty="0">
                <a:solidFill>
                  <a:schemeClr val="tx1"/>
                </a:solidFill>
                <a:latin typeface="+mn-lt"/>
              </a:rPr>
              <a:t>at ~2.1e</a:t>
            </a:r>
            <a:r>
              <a:rPr lang="en-GB" sz="2000" baseline="30000" dirty="0">
                <a:solidFill>
                  <a:schemeClr val="tx1"/>
                </a:solidFill>
                <a:latin typeface="+mn-lt"/>
              </a:rPr>
              <a:t>34</a:t>
            </a:r>
            <a:r>
              <a:rPr lang="en-GB" sz="2000" dirty="0">
                <a:solidFill>
                  <a:schemeClr val="tx1"/>
                </a:solidFill>
                <a:latin typeface="+mn-lt"/>
              </a:rPr>
              <a:t> cm</a:t>
            </a:r>
            <a:r>
              <a:rPr lang="en-GB" sz="2000" baseline="30000" dirty="0">
                <a:solidFill>
                  <a:schemeClr val="tx1"/>
                </a:solidFill>
                <a:latin typeface="+mn-lt"/>
              </a:rPr>
              <a:t>-1</a:t>
            </a:r>
            <a:r>
              <a:rPr lang="en-GB" sz="2000" dirty="0">
                <a:solidFill>
                  <a:schemeClr val="tx1"/>
                </a:solidFill>
                <a:latin typeface="+mn-lt"/>
              </a:rPr>
              <a:t> s</a:t>
            </a:r>
            <a:r>
              <a:rPr lang="en-GB" sz="2000" baseline="30000" dirty="0">
                <a:solidFill>
                  <a:schemeClr val="tx1"/>
                </a:solidFill>
                <a:latin typeface="+mn-lt"/>
              </a:rPr>
              <a:t>-1</a:t>
            </a:r>
            <a:r>
              <a:rPr lang="en-GB" sz="2000" dirty="0">
                <a:solidFill>
                  <a:schemeClr val="tx1"/>
                </a:solidFill>
                <a:latin typeface="+mn-lt"/>
              </a:rPr>
              <a:t> (limited by cryogenic)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b="1" dirty="0">
                <a:latin typeface="+mn-lt"/>
              </a:rPr>
              <a:t>Pile-up</a:t>
            </a:r>
            <a:r>
              <a:rPr lang="en-GB" sz="2000" dirty="0">
                <a:latin typeface="+mn-lt"/>
              </a:rPr>
              <a:t> at 65</a:t>
            </a:r>
            <a:endParaRPr lang="en-CH" sz="2000" dirty="0"/>
          </a:p>
        </p:txBody>
      </p:sp>
      <p:pic>
        <p:nvPicPr>
          <p:cNvPr id="10" name="Picture 9" descr="A close-up of a gauge&#10;&#10;Description automatically generated">
            <a:extLst>
              <a:ext uri="{FF2B5EF4-FFF2-40B4-BE49-F238E27FC236}">
                <a16:creationId xmlns:a16="http://schemas.microsoft.com/office/drawing/2014/main" id="{F0F1E016-80AF-49D1-F2C0-BE2F2CF6D6A5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9739"/>
          <a:stretch/>
        </p:blipFill>
        <p:spPr>
          <a:xfrm>
            <a:off x="6058726" y="1870724"/>
            <a:ext cx="1309120" cy="1402519"/>
          </a:xfrm>
          <a:prstGeom prst="rect">
            <a:avLst/>
          </a:prstGeom>
        </p:spPr>
      </p:pic>
      <p:pic>
        <p:nvPicPr>
          <p:cNvPr id="11" name="Picture 10" descr="A close-up of a gauge&#10;&#10;Description automatically generated">
            <a:extLst>
              <a:ext uri="{FF2B5EF4-FFF2-40B4-BE49-F238E27FC236}">
                <a16:creationId xmlns:a16="http://schemas.microsoft.com/office/drawing/2014/main" id="{3DFEDB75-D0C5-3217-F706-1D65E07A2B51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85" r="36008"/>
          <a:stretch/>
        </p:blipFill>
        <p:spPr>
          <a:xfrm>
            <a:off x="6104273" y="3160165"/>
            <a:ext cx="1224583" cy="1402519"/>
          </a:xfrm>
          <a:prstGeom prst="rect">
            <a:avLst/>
          </a:prstGeom>
        </p:spPr>
      </p:pic>
      <p:pic>
        <p:nvPicPr>
          <p:cNvPr id="12" name="Picture 11" descr="A close-up of a gauge&#10;&#10;Description automatically generated">
            <a:extLst>
              <a:ext uri="{FF2B5EF4-FFF2-40B4-BE49-F238E27FC236}">
                <a16:creationId xmlns:a16="http://schemas.microsoft.com/office/drawing/2014/main" id="{276F34F3-B8EE-F6DB-CDA8-19172A320716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576"/>
          <a:stretch/>
        </p:blipFill>
        <p:spPr>
          <a:xfrm>
            <a:off x="6108169" y="4449606"/>
            <a:ext cx="1316169" cy="1402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40199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0EBADE-F92F-E961-750B-C6517E3C19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F90D5FCC-5F68-EDBF-2FD5-366D472F7E4C}"/>
              </a:ext>
            </a:extLst>
          </p:cNvPr>
          <p:cNvSpPr txBox="1"/>
          <p:nvPr/>
        </p:nvSpPr>
        <p:spPr>
          <a:xfrm>
            <a:off x="454104" y="1332391"/>
            <a:ext cx="6102756" cy="18004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500" b="1" dirty="0">
                <a:solidFill>
                  <a:srgbClr val="00B0F0"/>
                </a:solidFill>
                <a:latin typeface="+mn-lt"/>
              </a:rPr>
              <a:t>“virtual </a:t>
            </a:r>
            <a:r>
              <a:rPr lang="en-GB" sz="2500" b="1" dirty="0" err="1">
                <a:solidFill>
                  <a:srgbClr val="00B0F0"/>
                </a:solidFill>
                <a:latin typeface="+mn-lt"/>
              </a:rPr>
              <a:t>lumi</a:t>
            </a:r>
            <a:r>
              <a:rPr lang="en-GB" sz="2500" b="1" dirty="0">
                <a:solidFill>
                  <a:srgbClr val="00B0F0"/>
                </a:solidFill>
                <a:latin typeface="+mn-lt"/>
              </a:rPr>
              <a:t>”</a:t>
            </a:r>
            <a:r>
              <a:rPr lang="en-GB" sz="2500" dirty="0">
                <a:solidFill>
                  <a:schemeClr val="tx1"/>
                </a:solidFill>
                <a:latin typeface="+mn-lt"/>
              </a:rPr>
              <a:t>:</a:t>
            </a:r>
            <a:r>
              <a:rPr lang="en-GB" sz="2500" dirty="0">
                <a:latin typeface="+mn-lt"/>
              </a:rPr>
              <a:t> </a:t>
            </a:r>
            <a:r>
              <a:rPr lang="en-GB" sz="2200" dirty="0">
                <a:latin typeface="+mn-lt"/>
              </a:rPr>
              <a:t>b</a:t>
            </a:r>
            <a:r>
              <a:rPr lang="en-GB" sz="2200" dirty="0">
                <a:solidFill>
                  <a:schemeClr val="tx1"/>
                </a:solidFill>
                <a:latin typeface="+mn-lt"/>
              </a:rPr>
              <a:t>ased on machine and beam parameters gives </a:t>
            </a:r>
            <a:r>
              <a:rPr lang="en-GB" sz="2200" b="1" dirty="0">
                <a:solidFill>
                  <a:schemeClr val="tx1"/>
                </a:solidFill>
                <a:latin typeface="+mn-lt"/>
              </a:rPr>
              <a:t>theoretical luminosity</a:t>
            </a:r>
            <a:endParaRPr lang="en-GB" sz="2200" dirty="0">
              <a:solidFill>
                <a:schemeClr val="tx1"/>
              </a:solidFill>
              <a:latin typeface="+mn-lt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1"/>
                </a:solidFill>
                <a:latin typeface="+mn-lt"/>
              </a:rPr>
              <a:t>U</a:t>
            </a:r>
            <a:r>
              <a:rPr lang="en-GB" dirty="0">
                <a:solidFill>
                  <a:schemeClr val="tx1"/>
                </a:solidFill>
                <a:latin typeface="+mn-lt"/>
              </a:rPr>
              <a:t>sed </a:t>
            </a:r>
            <a:r>
              <a:rPr lang="en-GB" b="1" dirty="0">
                <a:solidFill>
                  <a:schemeClr val="tx1"/>
                </a:solidFill>
                <a:latin typeface="+mn-lt"/>
              </a:rPr>
              <a:t>for </a:t>
            </a:r>
            <a:r>
              <a:rPr lang="el-GR" sz="1800" b="1" dirty="0">
                <a:solidFill>
                  <a:schemeClr val="tx1"/>
                </a:solidFill>
                <a:latin typeface="+mn-lt"/>
              </a:rPr>
              <a:t>β</a:t>
            </a:r>
            <a:r>
              <a:rPr lang="en-GB" sz="1800" b="1" dirty="0">
                <a:solidFill>
                  <a:schemeClr val="tx1"/>
                </a:solidFill>
                <a:latin typeface="+mn-lt"/>
              </a:rPr>
              <a:t>* levelling</a:t>
            </a:r>
            <a:endParaRPr lang="en-GB" dirty="0">
              <a:latin typeface="+mn-lt"/>
            </a:endParaRPr>
          </a:p>
          <a:p>
            <a:pPr marL="296863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tx1"/>
                </a:solidFill>
                <a:latin typeface="+mn-lt"/>
              </a:rPr>
              <a:t>2024 improvement: </a:t>
            </a:r>
            <a:r>
              <a:rPr lang="en-GB" dirty="0">
                <a:latin typeface="+mn-lt"/>
              </a:rPr>
              <a:t>Luminosity oscillations in 2.5% range (Run3 request was 5%)</a:t>
            </a:r>
            <a:endParaRPr lang="en-GB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7C02B2C-95F6-0C61-3681-E259F4EF70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274638"/>
            <a:ext cx="6446524" cy="714265"/>
          </a:xfrm>
        </p:spPr>
        <p:txBody>
          <a:bodyPr>
            <a:normAutofit fontScale="90000"/>
          </a:bodyPr>
          <a:lstStyle/>
          <a:p>
            <a:r>
              <a:rPr lang="en-GB" dirty="0"/>
              <a:t>2024 operational improvements</a:t>
            </a:r>
          </a:p>
        </p:txBody>
      </p:sp>
      <p:pic>
        <p:nvPicPr>
          <p:cNvPr id="7" name="Picture 6" descr="A graph with green and blue lines&#10;&#10;Description automatically generated">
            <a:extLst>
              <a:ext uri="{FF2B5EF4-FFF2-40B4-BE49-F238E27FC236}">
                <a16:creationId xmlns:a16="http://schemas.microsoft.com/office/drawing/2014/main" id="{E0A9A84F-B0EF-6AA0-9D9A-BF357961CBA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1643" y="817460"/>
            <a:ext cx="4149118" cy="2904954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31D4583B-F6DC-5CEF-F9F2-A7635D0CE4CC}"/>
              </a:ext>
            </a:extLst>
          </p:cNvPr>
          <p:cNvCxnSpPr/>
          <p:nvPr/>
        </p:nvCxnSpPr>
        <p:spPr>
          <a:xfrm>
            <a:off x="9270511" y="1950378"/>
            <a:ext cx="0" cy="30852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76C89BEF-41DE-4123-E34E-3BF8C56D7D0C}"/>
              </a:ext>
            </a:extLst>
          </p:cNvPr>
          <p:cNvSpPr txBox="1"/>
          <p:nvPr/>
        </p:nvSpPr>
        <p:spPr>
          <a:xfrm>
            <a:off x="8963271" y="1579974"/>
            <a:ext cx="739305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500" dirty="0"/>
              <a:t>~2.5%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991E9A3-C39B-A366-7D0A-A4E224653EF7}"/>
              </a:ext>
            </a:extLst>
          </p:cNvPr>
          <p:cNvSpPr/>
          <p:nvPr/>
        </p:nvSpPr>
        <p:spPr>
          <a:xfrm>
            <a:off x="7619096" y="2018354"/>
            <a:ext cx="3149205" cy="214284"/>
          </a:xfrm>
          <a:prstGeom prst="rect">
            <a:avLst/>
          </a:prstGeom>
          <a:solidFill>
            <a:srgbClr val="00B050">
              <a:alpha val="1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6E3D37D-913C-77A2-F48F-449AB25537B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4899"/>
          <a:stretch/>
        </p:blipFill>
        <p:spPr>
          <a:xfrm>
            <a:off x="371090" y="3882259"/>
            <a:ext cx="5890841" cy="203995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252DF1A-FDED-7ED6-B096-EA99063968E4}"/>
              </a:ext>
            </a:extLst>
          </p:cNvPr>
          <p:cNvSpPr txBox="1"/>
          <p:nvPr/>
        </p:nvSpPr>
        <p:spPr>
          <a:xfrm flipH="1">
            <a:off x="6556859" y="4032767"/>
            <a:ext cx="5415105" cy="17235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spcBef>
                <a:spcPts val="600"/>
              </a:spcBef>
            </a:pPr>
            <a:r>
              <a:rPr lang="en-GB" sz="2400" b="1" dirty="0">
                <a:latin typeface="+mn-lt"/>
              </a:rPr>
              <a:t>Fast(er) </a:t>
            </a:r>
            <a:r>
              <a:rPr lang="en-GB" sz="2400" dirty="0">
                <a:latin typeface="+mn-lt"/>
              </a:rPr>
              <a:t>reach of desired </a:t>
            </a:r>
            <a:r>
              <a:rPr lang="el-GR" sz="2400" dirty="0">
                <a:latin typeface="+mn-lt"/>
              </a:rPr>
              <a:t>β</a:t>
            </a:r>
            <a:r>
              <a:rPr lang="en-GB" sz="2400" dirty="0">
                <a:latin typeface="+mn-lt"/>
              </a:rPr>
              <a:t>*</a:t>
            </a:r>
          </a:p>
          <a:p>
            <a:pPr marL="342900" indent="-34290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latin typeface="+mn-lt"/>
              </a:rPr>
              <a:t>LHC cycle (i.e. </a:t>
            </a:r>
            <a:r>
              <a:rPr lang="en-GB" sz="2000" dirty="0"/>
              <a:t>β*</a:t>
            </a:r>
            <a:r>
              <a:rPr lang="en-GB" sz="2000" dirty="0">
                <a:latin typeface="+mn-lt"/>
              </a:rPr>
              <a:t> at collision) </a:t>
            </a:r>
            <a:r>
              <a:rPr lang="en-GB" sz="2000" b="1" dirty="0">
                <a:latin typeface="+mn-lt"/>
              </a:rPr>
              <a:t>optimised for 1.8x10</a:t>
            </a:r>
            <a:r>
              <a:rPr lang="en-GB" sz="2000" b="1" baseline="30000" dirty="0">
                <a:latin typeface="+mn-lt"/>
              </a:rPr>
              <a:t>11</a:t>
            </a:r>
            <a:r>
              <a:rPr lang="en-GB" sz="2000" b="1" dirty="0">
                <a:latin typeface="+mn-lt"/>
              </a:rPr>
              <a:t> p/b </a:t>
            </a:r>
            <a:r>
              <a:rPr lang="en-GB" sz="2000" b="1" dirty="0">
                <a:latin typeface="+mn-lt"/>
                <a:sym typeface="Wingdings" pitchFamily="2" charset="2"/>
              </a:rPr>
              <a:t> </a:t>
            </a:r>
            <a:r>
              <a:rPr lang="en-GB" sz="2000" b="1" dirty="0">
                <a:latin typeface="+mn-lt"/>
              </a:rPr>
              <a:t>~45 min </a:t>
            </a:r>
            <a:r>
              <a:rPr lang="en-GB" sz="2000" dirty="0">
                <a:latin typeface="+mn-lt"/>
              </a:rPr>
              <a:t>to reach target levelling luminosity</a:t>
            </a:r>
          </a:p>
          <a:p>
            <a:pPr marL="214313" indent="-354013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>
                <a:latin typeface="+mn-lt"/>
              </a:rPr>
              <a:t>Few % gain (depending on fill length)</a:t>
            </a:r>
          </a:p>
        </p:txBody>
      </p:sp>
    </p:spTree>
    <p:extLst>
      <p:ext uri="{BB962C8B-B14F-4D97-AF65-F5344CB8AC3E}">
        <p14:creationId xmlns:p14="http://schemas.microsoft.com/office/powerpoint/2010/main" val="2923940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F441C1-3DDB-4EF2-564A-2B3700C95B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00CE398-EDFC-9BE9-0D1A-0F55878921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274638"/>
            <a:ext cx="5640020" cy="714265"/>
          </a:xfrm>
        </p:spPr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F69E26B-D3F5-FE79-F87B-635A1548893D}"/>
              </a:ext>
            </a:extLst>
          </p:cNvPr>
          <p:cNvSpPr txBox="1"/>
          <p:nvPr/>
        </p:nvSpPr>
        <p:spPr>
          <a:xfrm>
            <a:off x="1602355" y="1997839"/>
            <a:ext cx="9294532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CH" sz="5000" dirty="0">
                <a:latin typeface="+mn-lt"/>
              </a:rPr>
              <a:t>2024 run so far</a:t>
            </a:r>
          </a:p>
          <a:p>
            <a:pPr marL="457200" indent="-4572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CH" sz="5000" b="1" dirty="0">
                <a:latin typeface="+mn-lt"/>
              </a:rPr>
              <a:t>“Limitations”</a:t>
            </a:r>
          </a:p>
          <a:p>
            <a:pPr marL="457200" indent="-4572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CH" sz="5000" dirty="0">
                <a:latin typeface="+mn-lt"/>
              </a:rPr>
              <a:t>Outlook for the rest of the year</a:t>
            </a:r>
          </a:p>
        </p:txBody>
      </p:sp>
    </p:spTree>
    <p:extLst>
      <p:ext uri="{BB962C8B-B14F-4D97-AF65-F5344CB8AC3E}">
        <p14:creationId xmlns:p14="http://schemas.microsoft.com/office/powerpoint/2010/main" val="13415555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F2B05B-9301-348C-3903-C04D6EC5B0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769F8A1-ED4F-1478-4E99-2912DCBF79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274638"/>
            <a:ext cx="5640020" cy="714265"/>
          </a:xfrm>
        </p:spPr>
        <p:txBody>
          <a:bodyPr>
            <a:normAutofit/>
          </a:bodyPr>
          <a:lstStyle/>
          <a:p>
            <a:r>
              <a:rPr lang="en-GB" dirty="0"/>
              <a:t>Vacuum module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0CBE4E2-928C-707C-4821-AA6467AC2A1C}"/>
              </a:ext>
            </a:extLst>
          </p:cNvPr>
          <p:cNvSpPr txBox="1"/>
          <p:nvPr/>
        </p:nvSpPr>
        <p:spPr>
          <a:xfrm>
            <a:off x="629950" y="1118424"/>
            <a:ext cx="4813165" cy="1292662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GB" sz="2400" b="1" dirty="0">
                <a:latin typeface="+mn-lt"/>
              </a:rPr>
              <a:t>IMPACT in 2023</a:t>
            </a:r>
          </a:p>
          <a:p>
            <a:pPr marL="230188" indent="-230188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200" dirty="0">
                <a:latin typeface="+mn-lt"/>
              </a:rPr>
              <a:t>~5 days lost</a:t>
            </a:r>
          </a:p>
          <a:p>
            <a:pPr marL="230188" indent="-230188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C00000"/>
                </a:solidFill>
                <a:latin typeface="+mn-lt"/>
              </a:rPr>
              <a:t>Bunch intensity limited </a:t>
            </a:r>
            <a:r>
              <a:rPr lang="en-GB" sz="2200" dirty="0">
                <a:latin typeface="+mn-lt"/>
              </a:rPr>
              <a:t>to 1.6e</a:t>
            </a:r>
            <a:r>
              <a:rPr lang="en-GB" sz="2200" baseline="30000" dirty="0">
                <a:latin typeface="+mn-lt"/>
              </a:rPr>
              <a:t>11</a:t>
            </a:r>
            <a:r>
              <a:rPr lang="en-GB" sz="2200" dirty="0">
                <a:latin typeface="+mn-lt"/>
              </a:rPr>
              <a:t> p/b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05B1342-746F-2BC2-7BD3-B7BF588A4034}"/>
              </a:ext>
            </a:extLst>
          </p:cNvPr>
          <p:cNvSpPr txBox="1"/>
          <p:nvPr/>
        </p:nvSpPr>
        <p:spPr>
          <a:xfrm>
            <a:off x="6364835" y="195095"/>
            <a:ext cx="2611540" cy="150810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>
                <a:solidFill>
                  <a:srgbClr val="181818"/>
                </a:solidFill>
              </a:rPr>
              <a:t>VISUAL INSPECTION</a:t>
            </a:r>
          </a:p>
          <a:p>
            <a:pPr algn="ctr"/>
            <a:r>
              <a:rPr lang="en-GB" sz="1600" dirty="0">
                <a:solidFill>
                  <a:srgbClr val="181818"/>
                </a:solidFill>
                <a:latin typeface="+mn-lt"/>
              </a:rPr>
              <a:t>annealed/plasticised spring on the 212 mm vacuum module </a:t>
            </a:r>
            <a:r>
              <a:rPr lang="en-GB" sz="1600" dirty="0">
                <a:solidFill>
                  <a:srgbClr val="181818"/>
                </a:solidFill>
                <a:latin typeface="+mn-lt"/>
                <a:sym typeface="Wingdings" panose="05000000000000000000" pitchFamily="2" charset="2"/>
              </a:rPr>
              <a:t>due to localized temperature increase to more than 500°C</a:t>
            </a:r>
            <a:endParaRPr lang="en-CH" sz="1600" dirty="0">
              <a:latin typeface="+mn-lt"/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A5C3B8E7-59AC-C6E5-B7BC-C9340A8B0C7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373"/>
          <a:stretch/>
        </p:blipFill>
        <p:spPr>
          <a:xfrm>
            <a:off x="9322020" y="436561"/>
            <a:ext cx="2611540" cy="310765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EDB2D80-1300-C347-E97C-02703AC161D0}"/>
              </a:ext>
            </a:extLst>
          </p:cNvPr>
          <p:cNvSpPr txBox="1"/>
          <p:nvPr/>
        </p:nvSpPr>
        <p:spPr>
          <a:xfrm>
            <a:off x="6864100" y="3774645"/>
            <a:ext cx="491584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CH" sz="2200" b="1" dirty="0">
                <a:latin typeface="+mn-lt"/>
              </a:rPr>
              <a:t>Consolidation</a:t>
            </a:r>
            <a:r>
              <a:rPr lang="en-CH" sz="2200" dirty="0">
                <a:latin typeface="+mn-lt"/>
              </a:rPr>
              <a:t> plan: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>
                <a:latin typeface="+mn-lt"/>
              </a:rPr>
              <a:t>47 replaced during 23/24 EYETS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>
                <a:latin typeface="+mn-lt"/>
              </a:rPr>
              <a:t>24 foreseen in 24/25</a:t>
            </a:r>
            <a:endParaRPr lang="en-US" dirty="0">
              <a:latin typeface="+mn-lt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</a:rPr>
              <a:t>No failure expected with ideal contact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439567E-4FA8-9E30-D7D1-C79B91B3E698}"/>
              </a:ext>
            </a:extLst>
          </p:cNvPr>
          <p:cNvSpPr txBox="1"/>
          <p:nvPr/>
        </p:nvSpPr>
        <p:spPr>
          <a:xfrm>
            <a:off x="333592" y="2649066"/>
            <a:ext cx="5640020" cy="22775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200" dirty="0">
                <a:latin typeface="+mn-lt"/>
              </a:rPr>
              <a:t>Difficult to identify </a:t>
            </a:r>
            <a:r>
              <a:rPr lang="en-US" sz="2200" b="1" u="sng" dirty="0">
                <a:latin typeface="+mn-lt"/>
              </a:rPr>
              <a:t>intensity limitation</a:t>
            </a:r>
            <a:r>
              <a:rPr lang="en-US" sz="2200" b="1" dirty="0">
                <a:latin typeface="+mn-lt"/>
              </a:rPr>
              <a:t> </a:t>
            </a:r>
            <a:r>
              <a:rPr lang="en-US" sz="2200" dirty="0">
                <a:latin typeface="+mn-lt"/>
              </a:rPr>
              <a:t>(strong dependence on contact quality)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200" b="1" dirty="0">
                <a:latin typeface="+mn-lt"/>
              </a:rPr>
              <a:t>2024 LHC operation </a:t>
            </a:r>
            <a:r>
              <a:rPr lang="en-US" sz="2200" dirty="0">
                <a:latin typeface="+mn-lt"/>
              </a:rPr>
              <a:t>presently </a:t>
            </a:r>
            <a:r>
              <a:rPr lang="en-US" sz="2200" u="sng" dirty="0">
                <a:latin typeface="+mn-lt"/>
              </a:rPr>
              <a:t>limited to 1.6e</a:t>
            </a:r>
            <a:r>
              <a:rPr lang="en-US" sz="2200" u="sng" baseline="30000" dirty="0">
                <a:latin typeface="+mn-lt"/>
              </a:rPr>
              <a:t>11</a:t>
            </a:r>
            <a:r>
              <a:rPr lang="en-US" sz="2200" u="sng" dirty="0">
                <a:latin typeface="+mn-lt"/>
              </a:rPr>
              <a:t> p/b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200" b="1" dirty="0">
                <a:latin typeface="+mn-lt"/>
              </a:rPr>
              <a:t>Simulations ongoing </a:t>
            </a:r>
            <a:r>
              <a:rPr lang="en-US" sz="2200" dirty="0">
                <a:latin typeface="+mn-lt"/>
              </a:rPr>
              <a:t>to assess impact of beam parameters on power deposition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A77AB3F7-3822-325E-8E12-70140DE64E1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158805" y="1739180"/>
            <a:ext cx="3048000" cy="1905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BD95E3D-3995-7AE5-FDFE-C93E39BC3176}"/>
              </a:ext>
            </a:extLst>
          </p:cNvPr>
          <p:cNvSpPr txBox="1"/>
          <p:nvPr/>
        </p:nvSpPr>
        <p:spPr>
          <a:xfrm>
            <a:off x="412060" y="5168312"/>
            <a:ext cx="5708340" cy="64633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rgbClr val="FF0000"/>
                </a:solidFill>
                <a:effectLst/>
                <a:latin typeface="+mn-lt"/>
              </a:rPr>
              <a:t>LMC 479: limit bunch intensity </a:t>
            </a:r>
            <a:r>
              <a:rPr lang="en-GB" dirty="0">
                <a:solidFill>
                  <a:srgbClr val="FF0000"/>
                </a:solidFill>
                <a:effectLst/>
                <a:latin typeface="+mn-lt"/>
              </a:rPr>
              <a:t>at </a:t>
            </a:r>
            <a:r>
              <a:rPr lang="en-GB" u="sng" dirty="0">
                <a:solidFill>
                  <a:srgbClr val="FF0000"/>
                </a:solidFill>
                <a:effectLst/>
                <a:latin typeface="+mn-lt"/>
              </a:rPr>
              <a:t>1.6e</a:t>
            </a:r>
            <a:r>
              <a:rPr lang="en-GB" u="sng" baseline="30000" dirty="0">
                <a:solidFill>
                  <a:srgbClr val="FF0000"/>
                </a:solidFill>
                <a:effectLst/>
                <a:latin typeface="+mn-lt"/>
              </a:rPr>
              <a:t>11</a:t>
            </a:r>
            <a:r>
              <a:rPr lang="en-GB" u="sng" dirty="0">
                <a:solidFill>
                  <a:srgbClr val="FF0000"/>
                </a:solidFill>
                <a:effectLst/>
                <a:latin typeface="+mn-lt"/>
              </a:rPr>
              <a:t> p/b</a:t>
            </a:r>
            <a:r>
              <a:rPr lang="en-GB" dirty="0">
                <a:solidFill>
                  <a:srgbClr val="FF0000"/>
                </a:solidFill>
                <a:effectLst/>
                <a:latin typeface="+mn-lt"/>
              </a:rPr>
              <a:t>, while maximizing the bunch length throughout the cycle</a:t>
            </a:r>
            <a:endParaRPr lang="en-GB" dirty="0">
              <a:effectLst/>
              <a:latin typeface="+mn-l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D06D078-D0A9-0229-8F70-FD020D9219FD}"/>
              </a:ext>
            </a:extLst>
          </p:cNvPr>
          <p:cNvSpPr txBox="1"/>
          <p:nvPr/>
        </p:nvSpPr>
        <p:spPr>
          <a:xfrm>
            <a:off x="6384038" y="5137534"/>
            <a:ext cx="5549522" cy="707886"/>
          </a:xfrm>
          <a:prstGeom prst="rect">
            <a:avLst/>
          </a:prstGeom>
          <a:noFill/>
          <a:ln>
            <a:solidFill>
              <a:srgbClr val="008E4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2000" b="1" i="0" u="none" strike="noStrike" dirty="0">
                <a:solidFill>
                  <a:srgbClr val="00B050"/>
                </a:solidFill>
                <a:effectLst/>
                <a:latin typeface="+mn-lt"/>
              </a:rPr>
              <a:t>Improved </a:t>
            </a:r>
            <a:r>
              <a:rPr lang="en-GB" sz="2000" b="1" i="0" u="sng" strike="noStrike" dirty="0">
                <a:solidFill>
                  <a:srgbClr val="00B050"/>
                </a:solidFill>
                <a:effectLst/>
                <a:latin typeface="+mn-lt"/>
              </a:rPr>
              <a:t>control of bunch length</a:t>
            </a:r>
            <a:r>
              <a:rPr lang="en-GB" sz="2000" b="1" i="0" u="none" strike="noStrike" dirty="0">
                <a:solidFill>
                  <a:srgbClr val="00B050"/>
                </a:solidFill>
                <a:effectLst/>
                <a:latin typeface="+mn-lt"/>
              </a:rPr>
              <a:t> </a:t>
            </a:r>
            <a:r>
              <a:rPr lang="en-GB" sz="2000" i="0" u="none" strike="noStrike" dirty="0">
                <a:solidFill>
                  <a:srgbClr val="00B050"/>
                </a:solidFill>
                <a:effectLst/>
                <a:latin typeface="+mn-lt"/>
              </a:rPr>
              <a:t>provides a </a:t>
            </a:r>
            <a:r>
              <a:rPr lang="en-GB" sz="2000" b="1" i="0" u="none" strike="noStrike" dirty="0">
                <a:solidFill>
                  <a:srgbClr val="00B050"/>
                </a:solidFill>
                <a:effectLst/>
                <a:latin typeface="+mn-lt"/>
              </a:rPr>
              <a:t>safety factor </a:t>
            </a:r>
            <a:r>
              <a:rPr lang="en-GB" sz="2000" i="0" u="none" strike="noStrike" dirty="0">
                <a:solidFill>
                  <a:srgbClr val="00B050"/>
                </a:solidFill>
                <a:effectLst/>
                <a:latin typeface="+mn-lt"/>
              </a:rPr>
              <a:t>of ~2 or more in power deposition</a:t>
            </a:r>
            <a:endParaRPr lang="en-GB" sz="2000" dirty="0">
              <a:solidFill>
                <a:srgbClr val="00B050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39937337"/>
      </p:ext>
    </p:extLst>
  </p:cSld>
  <p:clrMapOvr>
    <a:masterClrMapping/>
  </p:clrMapOvr>
</p:sld>
</file>

<file path=ppt/theme/theme1.xml><?xml version="1.0" encoding="utf-8"?>
<a:theme xmlns:a="http://schemas.openxmlformats.org/drawingml/2006/main" name="Fred 2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45050</TotalTime>
  <Words>2235</Words>
  <Application>Microsoft Macintosh PowerPoint</Application>
  <PresentationFormat>Widescreen</PresentationFormat>
  <Paragraphs>467</Paragraphs>
  <Slides>31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8" baseType="lpstr">
      <vt:lpstr>Arial</vt:lpstr>
      <vt:lpstr>Calibri</vt:lpstr>
      <vt:lpstr>Comic Sans MS</vt:lpstr>
      <vt:lpstr>Helvetica Neue</vt:lpstr>
      <vt:lpstr>Lucida Grande</vt:lpstr>
      <vt:lpstr>Wingdings</vt:lpstr>
      <vt:lpstr>Fred 2</vt:lpstr>
      <vt:lpstr>PowerPoint Presentation</vt:lpstr>
      <vt:lpstr>Outline</vt:lpstr>
      <vt:lpstr>Reversed Polarity (RP) optics</vt:lpstr>
      <vt:lpstr>2024 LHC schedule v.2.0 - Q1+Q2</vt:lpstr>
      <vt:lpstr>Establishing physics production</vt:lpstr>
      <vt:lpstr>Physics production</vt:lpstr>
      <vt:lpstr>2024 operational improvements</vt:lpstr>
      <vt:lpstr>Outline</vt:lpstr>
      <vt:lpstr>Vacuum module</vt:lpstr>
      <vt:lpstr>Beta* limitation (36 cm)</vt:lpstr>
      <vt:lpstr>Beta* limitation (36 cm)</vt:lpstr>
      <vt:lpstr>Heat load</vt:lpstr>
      <vt:lpstr>Heat load in Run3</vt:lpstr>
      <vt:lpstr>Hybrid vs 48b vs 36b (today)</vt:lpstr>
      <vt:lpstr>BCMS vs 25 ns beam</vt:lpstr>
      <vt:lpstr>BCMS vs 25 ns beam</vt:lpstr>
      <vt:lpstr>Performance reach</vt:lpstr>
      <vt:lpstr>FASER/SND background</vt:lpstr>
      <vt:lpstr>Outline</vt:lpstr>
      <vt:lpstr>LHC schedule - changes</vt:lpstr>
      <vt:lpstr>2024 LHC schedule</vt:lpstr>
      <vt:lpstr>Performance</vt:lpstr>
      <vt:lpstr>Availability is key</vt:lpstr>
      <vt:lpstr>Conclusions</vt:lpstr>
      <vt:lpstr>SPARE</vt:lpstr>
      <vt:lpstr>2024 LHC schedule</vt:lpstr>
      <vt:lpstr>2025 LHC schedule</vt:lpstr>
      <vt:lpstr>PowerPoint Presentation</vt:lpstr>
      <vt:lpstr>Heat load expectations</vt:lpstr>
      <vt:lpstr>Beam screen treatment</vt:lpstr>
      <vt:lpstr>Heat load expectations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Jorg Wenninger</dc:creator>
  <cp:lastModifiedBy>Matteo Solfaroli Camillocci</cp:lastModifiedBy>
  <cp:revision>9268</cp:revision>
  <cp:lastPrinted>2014-08-28T12:09:23Z</cp:lastPrinted>
  <dcterms:created xsi:type="dcterms:W3CDTF">1601-01-01T00:00:00Z</dcterms:created>
  <dcterms:modified xsi:type="dcterms:W3CDTF">2024-05-29T06:45:08Z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