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Roboto Mon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0" roundtripDataSignature="AMtx7miwhjkis2S1q6WBn1RtwA6fAH5TW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obotoMono-bold.fntdata"/><Relationship Id="rId16" Type="http://schemas.openxmlformats.org/officeDocument/2006/relationships/font" Target="fonts/RobotoMono-regular.fntdata"/><Relationship Id="rId5" Type="http://schemas.openxmlformats.org/officeDocument/2006/relationships/slide" Target="slides/slide1.xml"/><Relationship Id="rId19" Type="http://schemas.openxmlformats.org/officeDocument/2006/relationships/font" Target="fonts/RobotoMono-boldItalic.fntdata"/><Relationship Id="rId6" Type="http://schemas.openxmlformats.org/officeDocument/2006/relationships/slide" Target="slides/slide2.xml"/><Relationship Id="rId18" Type="http://schemas.openxmlformats.org/officeDocument/2006/relationships/font" Target="fonts/RobotoMono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" name="Google Shape;7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c1d6c8ab5f_1_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2c1d6c8ab5f_1_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g2c1d6c8ab5f_1_9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dbe9a0fc1d_0_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dbe9a0fc1d_0_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2dbe9a0fc1d_0_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1d6c8ab5f_1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g2c1d6c8ab5f_1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0" name="Google Shape;80;g2c1d6c8ab5f_1_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dbe9a0fc1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dbe9a0fc1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2dbe9a0fc1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dbe9a0fc1d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dbe9a0fc1d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2dbe9a0fc1d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dbe9a0fc1d_0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dbe9a0fc1d_0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2dbe9a0fc1d_0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dbe9a0fc1d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dbe9a0fc1d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2dbe9a0fc1d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1d6c8ab5f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2c1d6c8ab5f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0" name="Google Shape;130;g2c1d6c8ab5f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dbe9a0fc1d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dbe9a0fc1d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2dbe9a0fc1d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c1d6c8ab5f_1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2c1d6c8ab5f_1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g2c1d6c8ab5f_1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9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i="0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9"/>
          <p:cNvSpPr txBox="1"/>
          <p:nvPr>
            <p:ph idx="1" type="subTitle"/>
          </p:nvPr>
        </p:nvSpPr>
        <p:spPr>
          <a:xfrm>
            <a:off x="813175" y="5773229"/>
            <a:ext cx="10334625" cy="746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19"/>
          <p:cNvSpPr txBox="1"/>
          <p:nvPr>
            <p:ph idx="2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17" name="Google Shape;1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6083" y="5755088"/>
            <a:ext cx="3238500" cy="4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888">
          <p15:clr>
            <a:srgbClr val="FBAE40"/>
          </p15:clr>
        </p15:guide>
        <p15:guide id="4" pos="360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398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5" name="Google Shape;55;p2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6" name="Google Shape;56;p28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1" name="Google Shape;61;p29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0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0"/>
          <p:cNvSpPr txBox="1"/>
          <p:nvPr>
            <p:ph idx="1" type="body"/>
          </p:nvPr>
        </p:nvSpPr>
        <p:spPr>
          <a:xfrm rot="5400000">
            <a:off x="3992408" y="-1595282"/>
            <a:ext cx="4207185" cy="110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30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31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0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0"/>
          <p:cNvSpPr txBox="1"/>
          <p:nvPr>
            <p:ph idx="1" type="body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_Print-friendly">
  <p:cSld name="1_Section Header_Print-friend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3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23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i="0" sz="6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3"/>
          <p:cNvSpPr txBox="1"/>
          <p:nvPr>
            <p:ph idx="1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4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4"/>
          <p:cNvSpPr txBox="1"/>
          <p:nvPr>
            <p:ph idx="1" type="body"/>
          </p:nvPr>
        </p:nvSpPr>
        <p:spPr>
          <a:xfrm>
            <a:off x="5715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4"/>
          <p:cNvSpPr txBox="1"/>
          <p:nvPr>
            <p:ph idx="2" type="body"/>
          </p:nvPr>
        </p:nvSpPr>
        <p:spPr>
          <a:xfrm>
            <a:off x="60960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4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_Print-friendly" showMasterSp="0">
  <p:cSld name="1_Title Slide_Print-friend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1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1" i="0" sz="6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1"/>
          <p:cNvSpPr txBox="1"/>
          <p:nvPr>
            <p:ph idx="1" type="subTitle"/>
          </p:nvPr>
        </p:nvSpPr>
        <p:spPr>
          <a:xfrm>
            <a:off x="813175" y="5773229"/>
            <a:ext cx="10334625" cy="746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4" name="Google Shape;34;p21"/>
          <p:cNvSpPr txBox="1"/>
          <p:nvPr>
            <p:ph idx="2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5" name="Google Shape;3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6083" y="5742910"/>
            <a:ext cx="3238500" cy="41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888">
          <p15:clr>
            <a:srgbClr val="FBAE40"/>
          </p15:clr>
        </p15:guide>
        <p15:guide id="4" pos="360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39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" name="Google Shape;38;p22"/>
          <p:cNvSpPr txBox="1"/>
          <p:nvPr>
            <p:ph type="ctrTitle"/>
          </p:nvPr>
        </p:nvSpPr>
        <p:spPr>
          <a:xfrm>
            <a:off x="813175" y="2541806"/>
            <a:ext cx="10334625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1" i="0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2"/>
          <p:cNvSpPr txBox="1"/>
          <p:nvPr>
            <p:ph idx="1" type="body"/>
          </p:nvPr>
        </p:nvSpPr>
        <p:spPr>
          <a:xfrm>
            <a:off x="813175" y="4501444"/>
            <a:ext cx="10334625" cy="12596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/>
          <p:nvPr>
            <p:ph type="title"/>
          </p:nvPr>
        </p:nvSpPr>
        <p:spPr>
          <a:xfrm>
            <a:off x="5715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5"/>
          <p:cNvSpPr txBox="1"/>
          <p:nvPr>
            <p:ph idx="1" type="body"/>
          </p:nvPr>
        </p:nvSpPr>
        <p:spPr>
          <a:xfrm>
            <a:off x="571500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5"/>
          <p:cNvSpPr txBox="1"/>
          <p:nvPr>
            <p:ph idx="2" type="body"/>
          </p:nvPr>
        </p:nvSpPr>
        <p:spPr>
          <a:xfrm>
            <a:off x="571500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25"/>
          <p:cNvSpPr txBox="1"/>
          <p:nvPr>
            <p:ph idx="3" type="body"/>
          </p:nvPr>
        </p:nvSpPr>
        <p:spPr>
          <a:xfrm>
            <a:off x="60960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5"/>
          <p:cNvSpPr txBox="1"/>
          <p:nvPr>
            <p:ph idx="4" type="body"/>
          </p:nvPr>
        </p:nvSpPr>
        <p:spPr>
          <a:xfrm>
            <a:off x="60960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6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6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9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571500" y="365125"/>
            <a:ext cx="11049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1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2" type="sldNum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60">
          <p15:clr>
            <a:srgbClr val="F26B43"/>
          </p15:clr>
        </p15:guide>
        <p15:guide id="4" orient="horz" pos="3888">
          <p15:clr>
            <a:srgbClr val="F26B43"/>
          </p15:clr>
        </p15:guide>
        <p15:guide id="5" pos="7320">
          <p15:clr>
            <a:srgbClr val="F26B43"/>
          </p15:clr>
        </p15:guide>
        <p15:guide id="6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>
            <p:ph type="ctrTitle"/>
          </p:nvPr>
        </p:nvSpPr>
        <p:spPr>
          <a:xfrm>
            <a:off x="813175" y="2541806"/>
            <a:ext cx="10576314" cy="19474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</a:pPr>
            <a:r>
              <a:rPr lang="en-US" sz="4000"/>
              <a:t>CaR Board v1.5</a:t>
            </a:r>
            <a:endParaRPr/>
          </a:p>
        </p:txBody>
      </p:sp>
      <p:sp>
        <p:nvSpPr>
          <p:cNvPr id="75" name="Google Shape;75;p1"/>
          <p:cNvSpPr txBox="1"/>
          <p:nvPr>
            <p:ph idx="1" type="subTitle"/>
          </p:nvPr>
        </p:nvSpPr>
        <p:spPr>
          <a:xfrm>
            <a:off x="813175" y="5773229"/>
            <a:ext cx="10334700" cy="7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/>
              <a:t>MAY 14, 2024</a:t>
            </a:r>
            <a:endParaRPr/>
          </a:p>
        </p:txBody>
      </p:sp>
      <p:sp>
        <p:nvSpPr>
          <p:cNvPr id="76" name="Google Shape;76;p1"/>
          <p:cNvSpPr txBox="1"/>
          <p:nvPr>
            <p:ph idx="2" type="body"/>
          </p:nvPr>
        </p:nvSpPr>
        <p:spPr>
          <a:xfrm>
            <a:off x="813175" y="3815644"/>
            <a:ext cx="7348412" cy="16825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1900"/>
              <a:t>Eric Buschmann</a:t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c1d6c8ab5f_1_97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Testing: 16 Ch ADC AD9249</a:t>
            </a:r>
            <a:endParaRPr/>
          </a:p>
        </p:txBody>
      </p:sp>
      <p:sp>
        <p:nvSpPr>
          <p:cNvPr id="163" name="Google Shape;163;g2c1d6c8ab5f_1_97"/>
          <p:cNvSpPr txBox="1"/>
          <p:nvPr>
            <p:ph idx="1" type="body"/>
          </p:nvPr>
        </p:nvSpPr>
        <p:spPr>
          <a:xfrm>
            <a:off x="571500" y="1825625"/>
            <a:ext cx="84714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Replaced obsolete I2C to SPI bridge SC18IS602B with SC18IS606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Used for SPI interface on AD9249 ADC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Software compatible but has different pinout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Testing SPI communication and receivers on FPGA by doing a phase scan: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ADC is configured to send test pattern, received data is checked for different phase settings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Works as expected, very similar results to V1.4</a:t>
            </a:r>
            <a:endParaRPr/>
          </a:p>
        </p:txBody>
      </p:sp>
      <p:sp>
        <p:nvSpPr>
          <p:cNvPr id="164" name="Google Shape;164;g2c1d6c8ab5f_1_97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5" name="Google Shape;165;g2c1d6c8ab5f_1_97"/>
          <p:cNvSpPr txBox="1"/>
          <p:nvPr/>
        </p:nvSpPr>
        <p:spPr>
          <a:xfrm>
            <a:off x="9282925" y="365125"/>
            <a:ext cx="2286000" cy="57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0   	????+??*+++++++?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   	++??++?*+++++++?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   	+++++++*++++++++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3   	+++++++*++++++++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4   	+++++++*++++++++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5   	+++++++*+?++++++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6   	+++++++???+????+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7   	+++++++????????+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8   	+++++++????????+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9   	+++++++?00??000+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10  	++++?+++0000000+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11  	++++???+0000000+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12  	???+???+0000000+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13  	???????+0000000?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14  	???????+0000000?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15  	00??0??+0000000?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16  	000000?+00000000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17  	0000000+00000000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18  	0000000+00000000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19  	0000000?00000000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20  	0000000???00???0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21  	0000000????????0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22  	0000000??????-?0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23  	0000000??-??---0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24  	00000000-------0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25  	0000?000-------0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26  	0?00???0-------0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27  	???0???0-------?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28  	?-?????0-------?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29  	---?-??0-------?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30  	-------0--------</a:t>
            </a:r>
            <a:endParaRPr b="0" i="0" sz="1100" u="none" cap="none" strike="noStrike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31  	-------0--------</a:t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dbe9a0fc1d_0_39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Conclusions</a:t>
            </a:r>
            <a:endParaRPr/>
          </a:p>
        </p:txBody>
      </p:sp>
      <p:sp>
        <p:nvSpPr>
          <p:cNvPr id="172" name="Google Shape;172;g2dbe9a0fc1d_0_39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Updated V1.4 to fix (most of the) known issues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Tested the first 3 boards and verified the changes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A few peculiarities (i.e. power supplies) remain, which will be addressed in the development of the V2 CaR board</a:t>
            </a:r>
            <a:endParaRPr/>
          </a:p>
        </p:txBody>
      </p:sp>
      <p:sp>
        <p:nvSpPr>
          <p:cNvPr id="173" name="Google Shape;173;g2dbe9a0fc1d_0_39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c1d6c8ab5f_1_89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Carboard V1.5</a:t>
            </a:r>
            <a:endParaRPr/>
          </a:p>
        </p:txBody>
      </p:sp>
      <p:sp>
        <p:nvSpPr>
          <p:cNvPr id="83" name="Google Shape;83;g2c1d6c8ab5f_1_89"/>
          <p:cNvSpPr txBox="1"/>
          <p:nvPr>
            <p:ph idx="1" type="body"/>
          </p:nvPr>
        </p:nvSpPr>
        <p:spPr>
          <a:xfrm>
            <a:off x="571500" y="1825625"/>
            <a:ext cx="60768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Slightly updated version of V1.4 to replace obsolete parts and fix a few minor issues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Interim solution before V2 is ready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Have 5 boards assembled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1 shipped to CERN and 1 to Fermilab</a:t>
            </a:r>
            <a:endParaRPr/>
          </a:p>
        </p:txBody>
      </p:sp>
      <p:sp>
        <p:nvSpPr>
          <p:cNvPr id="84" name="Google Shape;84;g2c1d6c8ab5f_1_89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5" name="Google Shape;85;g2c1d6c8ab5f_1_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2150" y="426225"/>
            <a:ext cx="5260798" cy="595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dbe9a0fc1d_0_0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Changes from V1.4</a:t>
            </a:r>
            <a:endParaRPr/>
          </a:p>
        </p:txBody>
      </p:sp>
      <p:sp>
        <p:nvSpPr>
          <p:cNvPr id="92" name="Google Shape;92;g2dbe9a0fc1d_0_0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Replaced obsolete I2C to SPI bridge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Replaced level shifters for CMOS I/O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Changed 2 resistors to set identical gain on all ADC channels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Reconnected power rails on U89 which got disconnected in V1.4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Reconnected enable pin on U51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Inverted polarity of overheat LED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Misc cleanup of layout and schematic</a:t>
            </a:r>
            <a:endParaRPr/>
          </a:p>
        </p:txBody>
      </p:sp>
      <p:sp>
        <p:nvSpPr>
          <p:cNvPr id="93" name="Google Shape;93;g2dbe9a0fc1d_0_0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be9a0fc1d_0_29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Level Shifters</a:t>
            </a:r>
            <a:endParaRPr/>
          </a:p>
        </p:txBody>
      </p:sp>
      <p:sp>
        <p:nvSpPr>
          <p:cNvPr id="100" name="Google Shape;100;g2dbe9a0fc1d_0_29"/>
          <p:cNvSpPr txBox="1"/>
          <p:nvPr>
            <p:ph idx="1" type="body"/>
          </p:nvPr>
        </p:nvSpPr>
        <p:spPr>
          <a:xfrm>
            <a:off x="571500" y="1825625"/>
            <a:ext cx="68232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Bidirectional level shifters for CMOS signals on V1.4 cause distortions and ringing, especially when driving long cables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Replaced bidirectional TXB0304 with unidirectional 74AVCT245GU and added series termination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Not yet tested with long FMC cable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2dbe9a0fc1d_0_29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2" name="Google Shape;102;g2dbe9a0fc1d_0_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4849" y="1237025"/>
            <a:ext cx="4656351" cy="504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dbe9a0fc1d_0_46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Testing: </a:t>
            </a:r>
            <a:r>
              <a:rPr lang="en-US"/>
              <a:t>Level Shifters</a:t>
            </a:r>
            <a:endParaRPr/>
          </a:p>
        </p:txBody>
      </p:sp>
      <p:sp>
        <p:nvSpPr>
          <p:cNvPr id="109" name="Google Shape;109;g2dbe9a0fc1d_0_46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Rising edge, breakout board without cable:</a:t>
            </a:r>
            <a:endParaRPr/>
          </a:p>
        </p:txBody>
      </p:sp>
      <p:sp>
        <p:nvSpPr>
          <p:cNvPr id="110" name="Google Shape;110;g2dbe9a0fc1d_0_46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1" name="Google Shape;111;g2dbe9a0fc1d_0_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100" y="2826950"/>
            <a:ext cx="5699323" cy="320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2dbe9a0fc1d_0_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40415" y="2826950"/>
            <a:ext cx="5699323" cy="320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g2dbe9a0fc1d_0_46"/>
          <p:cNvSpPr txBox="1"/>
          <p:nvPr/>
        </p:nvSpPr>
        <p:spPr>
          <a:xfrm>
            <a:off x="3062750" y="2336525"/>
            <a:ext cx="92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V1.3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14" name="Google Shape;114;g2dbe9a0fc1d_0_46"/>
          <p:cNvSpPr txBox="1"/>
          <p:nvPr/>
        </p:nvSpPr>
        <p:spPr>
          <a:xfrm>
            <a:off x="8822775" y="2336525"/>
            <a:ext cx="92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V1.5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dbe9a0fc1d_0_55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Testing: Level Shifters</a:t>
            </a:r>
            <a:endParaRPr/>
          </a:p>
        </p:txBody>
      </p:sp>
      <p:sp>
        <p:nvSpPr>
          <p:cNvPr id="121" name="Google Shape;121;g2dbe9a0fc1d_0_55"/>
          <p:cNvSpPr txBox="1"/>
          <p:nvPr>
            <p:ph idx="1" type="body"/>
          </p:nvPr>
        </p:nvSpPr>
        <p:spPr>
          <a:xfrm>
            <a:off x="571500" y="1825625"/>
            <a:ext cx="11049000" cy="4207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Falling edge, </a:t>
            </a:r>
            <a:r>
              <a:rPr lang="en-US"/>
              <a:t>breakout board without cable:</a:t>
            </a:r>
            <a:endParaRPr/>
          </a:p>
        </p:txBody>
      </p:sp>
      <p:sp>
        <p:nvSpPr>
          <p:cNvPr id="122" name="Google Shape;122;g2dbe9a0fc1d_0_55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3" name="Google Shape;123;g2dbe9a0fc1d_0_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9100" y="2826950"/>
            <a:ext cx="5699323" cy="320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g2dbe9a0fc1d_0_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40415" y="2826950"/>
            <a:ext cx="5699323" cy="320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g2dbe9a0fc1d_0_55"/>
          <p:cNvSpPr txBox="1"/>
          <p:nvPr/>
        </p:nvSpPr>
        <p:spPr>
          <a:xfrm>
            <a:off x="3062750" y="2336525"/>
            <a:ext cx="92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V1.3</a:t>
            </a:r>
            <a:endParaRPr sz="2800">
              <a:solidFill>
                <a:schemeClr val="dk1"/>
              </a:solidFill>
            </a:endParaRPr>
          </a:p>
        </p:txBody>
      </p:sp>
      <p:sp>
        <p:nvSpPr>
          <p:cNvPr id="126" name="Google Shape;126;g2dbe9a0fc1d_0_55"/>
          <p:cNvSpPr txBox="1"/>
          <p:nvPr/>
        </p:nvSpPr>
        <p:spPr>
          <a:xfrm>
            <a:off x="8822775" y="2336525"/>
            <a:ext cx="92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</a:rPr>
              <a:t>V1.5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g2c1d6c8ab5f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60195" y="2037675"/>
            <a:ext cx="6840679" cy="3927838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2c1d6c8ab5f_1_0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Testing: Power Supplies</a:t>
            </a:r>
            <a:endParaRPr/>
          </a:p>
        </p:txBody>
      </p:sp>
      <p:sp>
        <p:nvSpPr>
          <p:cNvPr id="134" name="Google Shape;134;g2c1d6c8ab5f_1_0"/>
          <p:cNvSpPr txBox="1"/>
          <p:nvPr>
            <p:ph idx="1" type="body"/>
          </p:nvPr>
        </p:nvSpPr>
        <p:spPr>
          <a:xfrm>
            <a:off x="571500" y="1825625"/>
            <a:ext cx="44553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Testing the 8 adjustable power supply channels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Measured voltage is 30mV - 60mV above set voltage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Mostly linear between 0.5V and 3.4V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Found error in current monitoring for negative values</a:t>
            </a:r>
            <a:endParaRPr/>
          </a:p>
        </p:txBody>
      </p:sp>
      <p:sp>
        <p:nvSpPr>
          <p:cNvPr id="135" name="Google Shape;135;g2c1d6c8ab5f_1_0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g2c1d6c8ab5f_1_0"/>
          <p:cNvSpPr txBox="1"/>
          <p:nvPr/>
        </p:nvSpPr>
        <p:spPr>
          <a:xfrm>
            <a:off x="10196375" y="1690825"/>
            <a:ext cx="15642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load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dbe9a0fc1d_0_16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/>
              <a:t>Testing: Power Supplies</a:t>
            </a:r>
            <a:endParaRPr/>
          </a:p>
        </p:txBody>
      </p:sp>
      <p:sp>
        <p:nvSpPr>
          <p:cNvPr id="143" name="Google Shape;143;g2dbe9a0fc1d_0_16"/>
          <p:cNvSpPr txBox="1"/>
          <p:nvPr>
            <p:ph idx="1" type="body"/>
          </p:nvPr>
        </p:nvSpPr>
        <p:spPr>
          <a:xfrm>
            <a:off x="571500" y="1825625"/>
            <a:ext cx="5377200" cy="3697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Deviation seems to be caused by load regulation of </a:t>
            </a:r>
            <a:r>
              <a:rPr lang="en-US"/>
              <a:t>TPS74401 at low currents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Improves with higher load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2dbe9a0fc1d_0_16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5" name="Google Shape;145;g2dbe9a0fc1d_0_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" y="5554300"/>
            <a:ext cx="11504123" cy="6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g2dbe9a0fc1d_0_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31575" y="2103725"/>
            <a:ext cx="5943600" cy="3419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2dbe9a0fc1d_0_16"/>
          <p:cNvSpPr txBox="1"/>
          <p:nvPr/>
        </p:nvSpPr>
        <p:spPr>
          <a:xfrm>
            <a:off x="9132200" y="172027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</a:rPr>
              <a:t>Board 2 channel 1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c1d6c8ab5f_1_8"/>
          <p:cNvSpPr txBox="1"/>
          <p:nvPr>
            <p:ph type="title"/>
          </p:nvPr>
        </p:nvSpPr>
        <p:spPr>
          <a:xfrm>
            <a:off x="571500" y="365125"/>
            <a:ext cx="110490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Testing: Current Sources</a:t>
            </a:r>
            <a:endParaRPr/>
          </a:p>
        </p:txBody>
      </p:sp>
      <p:sp>
        <p:nvSpPr>
          <p:cNvPr id="154" name="Google Shape;154;g2c1d6c8ab5f_1_8"/>
          <p:cNvSpPr txBox="1"/>
          <p:nvPr>
            <p:ph idx="1" type="body"/>
          </p:nvPr>
        </p:nvSpPr>
        <p:spPr>
          <a:xfrm>
            <a:off x="571500" y="1825625"/>
            <a:ext cx="4131600" cy="420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4064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Found error in calculation: currents were off by a factor of 1.024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Mostly linear with a dip at 700uA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Gain error of about 0.5uA/mA (sink) and 1uA/mA (source)</a:t>
            </a:r>
            <a:endParaRPr/>
          </a:p>
          <a:p>
            <a:pPr indent="-4064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-US"/>
              <a:t>Not tested more channels yet, resistors in current source are only 1%</a:t>
            </a:r>
            <a:endParaRPr/>
          </a:p>
        </p:txBody>
      </p:sp>
      <p:sp>
        <p:nvSpPr>
          <p:cNvPr id="155" name="Google Shape;155;g2c1d6c8ab5f_1_8"/>
          <p:cNvSpPr txBox="1"/>
          <p:nvPr>
            <p:ph idx="12" type="sldNum"/>
          </p:nvPr>
        </p:nvSpPr>
        <p:spPr>
          <a:xfrm>
            <a:off x="11188014" y="6316595"/>
            <a:ext cx="432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4570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6" name="Google Shape;156;g2c1d6c8ab5f_1_8"/>
          <p:cNvPicPr preferRelativeResize="0"/>
          <p:nvPr/>
        </p:nvPicPr>
        <p:blipFill rotWithShape="1">
          <a:blip r:embed="rId3">
            <a:alphaModFix/>
          </a:blip>
          <a:srcRect b="1065" l="0" r="0" t="1057"/>
          <a:stretch/>
        </p:blipFill>
        <p:spPr>
          <a:xfrm>
            <a:off x="4702995" y="2037675"/>
            <a:ext cx="6840680" cy="3927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2021-05-26T19:04:29Z</dcterms:created>
  <dc:creator>Abramowitz, Jennifer</dc:creator>
</cp:coreProperties>
</file>