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1691" r:id="rId3"/>
    <p:sldId id="1705" r:id="rId4"/>
    <p:sldId id="1689" r:id="rId5"/>
    <p:sldId id="1688" r:id="rId6"/>
    <p:sldId id="1715" r:id="rId7"/>
    <p:sldId id="1604" r:id="rId8"/>
    <p:sldId id="1716" r:id="rId9"/>
    <p:sldId id="1690" r:id="rId10"/>
    <p:sldId id="1679" r:id="rId11"/>
    <p:sldId id="296" r:id="rId12"/>
    <p:sldId id="370" r:id="rId13"/>
    <p:sldId id="257" r:id="rId14"/>
    <p:sldId id="1717" r:id="rId15"/>
    <p:sldId id="1724" r:id="rId16"/>
    <p:sldId id="1693" r:id="rId17"/>
    <p:sldId id="286" r:id="rId18"/>
    <p:sldId id="282" r:id="rId19"/>
    <p:sldId id="1718" r:id="rId20"/>
    <p:sldId id="1719" r:id="rId21"/>
    <p:sldId id="1720" r:id="rId22"/>
    <p:sldId id="1721" r:id="rId23"/>
    <p:sldId id="293" r:id="rId24"/>
    <p:sldId id="1708" r:id="rId25"/>
    <p:sldId id="291" r:id="rId26"/>
    <p:sldId id="290" r:id="rId27"/>
    <p:sldId id="298" r:id="rId28"/>
    <p:sldId id="1704" r:id="rId29"/>
    <p:sldId id="1723" r:id="rId30"/>
    <p:sldId id="1722" r:id="rId31"/>
    <p:sldId id="1684" r:id="rId32"/>
    <p:sldId id="1685" r:id="rId33"/>
    <p:sldId id="1683" r:id="rId34"/>
    <p:sldId id="1725" r:id="rId35"/>
    <p:sldId id="1703" r:id="rId3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FFF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 varScale="1">
        <p:scale>
          <a:sx n="82" d="100"/>
          <a:sy n="82" d="100"/>
        </p:scale>
        <p:origin x="499" y="53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55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638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58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1842C-EA99-43C7-90AC-25EB5665E1D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8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HI-ECN3 | WP4 – Target Complex | kick-off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lnSpc>
                <a:spcPct val="120000"/>
              </a:lnSpc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25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HI-ECN3 | WP4 – Target Complex | kick-off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400"/>
        </a:spcBef>
        <a:spcAft>
          <a:spcPts val="2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400"/>
        </a:spcBef>
        <a:spcAft>
          <a:spcPts val="200"/>
        </a:spcAft>
        <a:buFont typeface="Arial"/>
        <a:buChar char="•"/>
        <a:defRPr sz="2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microsoft.com/office/2007/relationships/hdphoto" Target="../media/hdphoto3.wdp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5903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file/3018359/1.0/SPS-XPM-MEMO-0001-1.0.pdf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nlK7CKjNdyeahv7" TargetMode="External"/><Relationship Id="rId2" Type="http://schemas.openxmlformats.org/officeDocument/2006/relationships/hyperlink" Target="https://indico.cern.ch/category/17794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ts.cern.ch/jira/secure/RapidBoard.jspa?rapidView=9206&amp;projectKey=TARGCWG&amp;view=detail&amp;selectedIssue=TARGCWG-17" TargetMode="External"/><Relationship Id="rId4" Type="http://schemas.openxmlformats.org/officeDocument/2006/relationships/hyperlink" Target="https://edms.cern.ch/project/CERN-0000248960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5386/contributions/5892187/attachments/2831908/4947943/MFraser_HIECN3_IEFC345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4000" dirty="0"/>
              <a:t>WP4 – Target Complex</a:t>
            </a:r>
            <a:br>
              <a:rPr lang="en-GB" sz="4000" dirty="0"/>
            </a:br>
            <a:r>
              <a:rPr lang="en-GB" sz="4000" dirty="0">
                <a:solidFill>
                  <a:schemeClr val="accent3"/>
                </a:solidFill>
              </a:rPr>
              <a:t>Kick-off meeting</a:t>
            </a:r>
            <a:br>
              <a:rPr lang="en-GB" sz="4000" dirty="0"/>
            </a:br>
            <a:r>
              <a:rPr lang="en-GB" sz="3200" dirty="0">
                <a:solidFill>
                  <a:schemeClr val="bg1">
                    <a:lumMod val="50000"/>
                  </a:schemeClr>
                </a:solidFill>
              </a:rPr>
              <a:t>BDF @ HI-ECN3 Project</a:t>
            </a:r>
            <a:br>
              <a:rPr lang="en-GB" sz="4000" dirty="0"/>
            </a:b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1800" dirty="0"/>
              <a:t>Jean-Louis Grenard (SY-STI-TCD),</a:t>
            </a:r>
            <a:r>
              <a:rPr lang="en-US" dirty="0"/>
              <a:t> Matthew Fraser – PL, et al. </a:t>
            </a:r>
            <a:endParaRPr dirty="0"/>
          </a:p>
          <a:p>
            <a:pPr algn="l">
              <a:defRPr/>
            </a:pPr>
            <a:r>
              <a:rPr lang="en-US" sz="1800" dirty="0"/>
              <a:t>16/04/2024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67" dirty="0"/>
              <a:t>BDF/</a:t>
            </a:r>
            <a:r>
              <a:rPr lang="en-US" sz="4267" dirty="0" err="1"/>
              <a:t>SHiP</a:t>
            </a:r>
            <a:r>
              <a:rPr lang="en-US" sz="4267" dirty="0"/>
              <a:t> Target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10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76098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965739" y="572496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1046337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643B94F9-1F97-AB46-5D63-A7197600BE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>
          <a:xfrm rot="395342">
            <a:off x="8333075" y="973997"/>
            <a:ext cx="2601033" cy="132322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321356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6968447" y="221798"/>
            <a:ext cx="47852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To be improved during TDR</a:t>
            </a:r>
            <a:endParaRPr lang="en-CH" sz="1600" baseline="30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EC4CD74-80B1-2C2A-2B42-49F91E847A7C}"/>
              </a:ext>
            </a:extLst>
          </p:cNvPr>
          <p:cNvSpPr txBox="1"/>
          <p:nvPr/>
        </p:nvSpPr>
        <p:spPr>
          <a:xfrm rot="21014513">
            <a:off x="536121" y="1109292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A07FF28-CF3B-3825-FFCF-B518DA08E32B}"/>
              </a:ext>
            </a:extLst>
          </p:cNvPr>
          <p:cNvSpPr txBox="1"/>
          <p:nvPr/>
        </p:nvSpPr>
        <p:spPr>
          <a:xfrm rot="21014513">
            <a:off x="6634340" y="2542940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WP3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82C5137-E91B-E580-A78A-81D7851C7E49}"/>
              </a:ext>
            </a:extLst>
          </p:cNvPr>
          <p:cNvSpPr txBox="1"/>
          <p:nvPr/>
        </p:nvSpPr>
        <p:spPr>
          <a:xfrm rot="21014513">
            <a:off x="563147" y="5253958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WP2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E7E853-F47A-5B51-E89B-C7BBDF74CD16}"/>
              </a:ext>
            </a:extLst>
          </p:cNvPr>
          <p:cNvSpPr txBox="1"/>
          <p:nvPr/>
        </p:nvSpPr>
        <p:spPr>
          <a:xfrm rot="21014513">
            <a:off x="7686578" y="5768732"/>
            <a:ext cx="134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WP5+SHiP 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51F9CEB-1E59-DB65-179E-DAB1B42C0ECC}"/>
              </a:ext>
            </a:extLst>
          </p:cNvPr>
          <p:cNvSpPr txBox="1"/>
          <p:nvPr/>
        </p:nvSpPr>
        <p:spPr>
          <a:xfrm rot="21014513">
            <a:off x="5503808" y="553357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08F9F03-A102-0A82-444D-AD84E1F6175B}"/>
              </a:ext>
            </a:extLst>
          </p:cNvPr>
          <p:cNvSpPr txBox="1"/>
          <p:nvPr/>
        </p:nvSpPr>
        <p:spPr>
          <a:xfrm>
            <a:off x="1640424" y="5718072"/>
            <a:ext cx="1344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WP6,WP7 +al.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1A9C37-C21E-891D-2365-C97BAC73C17C}"/>
              </a:ext>
            </a:extLst>
          </p:cNvPr>
          <p:cNvSpPr txBox="1"/>
          <p:nvPr/>
        </p:nvSpPr>
        <p:spPr>
          <a:xfrm rot="21014513">
            <a:off x="8085562" y="3621596"/>
            <a:ext cx="760802" cy="31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</a:rPr>
              <a:t>WP4</a:t>
            </a:r>
            <a:endParaRPr lang="en-CH" sz="1400" baseline="30000" dirty="0">
              <a:solidFill>
                <a:schemeClr val="accent3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F7777-191E-6678-20DC-645D1942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  <p:bldP spid="60" grpId="0"/>
      <p:bldP spid="61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diagram of a machine&#10;&#10;Description automatically generated">
            <a:extLst>
              <a:ext uri="{FF2B5EF4-FFF2-40B4-BE49-F238E27FC236}">
                <a16:creationId xmlns:a16="http://schemas.microsoft.com/office/drawing/2014/main" id="{3FB015A4-EC2F-A7BA-DD81-3CBC4EDDF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29"/>
          <a:stretch/>
        </p:blipFill>
        <p:spPr>
          <a:xfrm>
            <a:off x="6573821" y="3619172"/>
            <a:ext cx="5550767" cy="2451503"/>
          </a:xfrm>
          <a:prstGeom prst="rect">
            <a:avLst/>
          </a:prstGeom>
        </p:spPr>
      </p:pic>
      <p:pic>
        <p:nvPicPr>
          <p:cNvPr id="5" name="Picture 4" descr="A model of a building&#10;&#10;Description automatically generated">
            <a:extLst>
              <a:ext uri="{FF2B5EF4-FFF2-40B4-BE49-F238E27FC236}">
                <a16:creationId xmlns:a16="http://schemas.microsoft.com/office/drawing/2014/main" id="{65E93727-8AB4-BE4D-1FF8-31DC2C257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77" y="1911408"/>
            <a:ext cx="6201414" cy="3189516"/>
          </a:xfrm>
          <a:prstGeom prst="rect">
            <a:avLst/>
          </a:prstGeom>
        </p:spPr>
      </p:pic>
      <p:pic>
        <p:nvPicPr>
          <p:cNvPr id="58" name="Picture 5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E2F2B9B0-3FBA-465C-0AA3-92C621E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06" r="27364" b="19832"/>
          <a:stretch/>
        </p:blipFill>
        <p:spPr>
          <a:xfrm>
            <a:off x="7416100" y="633467"/>
            <a:ext cx="4520123" cy="22328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BDF Target complex integration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B7B56E-CE98-A637-BC92-65E491626BEB}"/>
              </a:ext>
            </a:extLst>
          </p:cNvPr>
          <p:cNvCxnSpPr>
            <a:cxnSpLocks/>
          </p:cNvCxnSpPr>
          <p:nvPr/>
        </p:nvCxnSpPr>
        <p:spPr>
          <a:xfrm flipH="1">
            <a:off x="897446" y="1291852"/>
            <a:ext cx="1598695" cy="1201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D5672BF-D7A6-0B90-116A-05F89C17D5EA}"/>
              </a:ext>
            </a:extLst>
          </p:cNvPr>
          <p:cNvSpPr txBox="1"/>
          <p:nvPr/>
        </p:nvSpPr>
        <p:spPr bwMode="auto">
          <a:xfrm>
            <a:off x="2543730" y="893206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area</a:t>
            </a:r>
          </a:p>
          <a:p>
            <a:r>
              <a:rPr lang="en-GB" sz="1400" dirty="0"/>
              <a:t>Confinement wall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05BF87-A357-467E-F908-A0AC58C65A5D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504326" y="3672529"/>
            <a:ext cx="761997" cy="194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CA11E3-BC03-654A-6BAE-7FC8192283F0}"/>
              </a:ext>
            </a:extLst>
          </p:cNvPr>
          <p:cNvSpPr txBox="1"/>
          <p:nvPr/>
        </p:nvSpPr>
        <p:spPr bwMode="auto">
          <a:xfrm>
            <a:off x="2266323" y="5462665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Access chicane</a:t>
            </a: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954975DD-37E9-D925-70FA-D8DC8D286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9205" y="2940567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Mobile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44EF966F-FB14-0280-4683-4159D331F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5171" y="67341"/>
            <a:ext cx="849180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Above Coil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9C4BFD84-18AC-AD86-7156-B1B8815A2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1906" y="1485039"/>
            <a:ext cx="1309387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Magnetized</a:t>
            </a:r>
          </a:p>
          <a:p>
            <a:pPr>
              <a:lnSpc>
                <a:spcPts val="1400"/>
              </a:lnSpc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shielding</a:t>
            </a:r>
            <a:endParaRPr lang="en-GB" sz="100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41EB5467-8F5F-2A6F-A40F-408D996C3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703" y="2694840"/>
            <a:ext cx="1374815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Water cooled proximity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869A835F-8A66-4F35-8976-C58C12776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8979" y="2965101"/>
            <a:ext cx="559703" cy="28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Target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6F0E2A73-B56A-D30B-515E-962B0B211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279" y="124831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Upstream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C9EEE4E5-B7CA-BA6C-B5D4-E6193EC29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0339" y="3126085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Collimator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D35EA38-5EF3-F963-404E-6C66F805D88F}"/>
              </a:ext>
            </a:extLst>
          </p:cNvPr>
          <p:cNvCxnSpPr>
            <a:cxnSpLocks/>
          </p:cNvCxnSpPr>
          <p:nvPr/>
        </p:nvCxnSpPr>
        <p:spPr>
          <a:xfrm flipV="1">
            <a:off x="8491383" y="3672529"/>
            <a:ext cx="153264" cy="1196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B1C0C53-CF5B-DD70-8986-09BEBF94096E}"/>
              </a:ext>
            </a:extLst>
          </p:cNvPr>
          <p:cNvSpPr txBox="1"/>
          <p:nvPr/>
        </p:nvSpPr>
        <p:spPr bwMode="auto">
          <a:xfrm>
            <a:off x="7204499" y="3567423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station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228D62-B183-F069-1A94-97CD15108E63}"/>
              </a:ext>
            </a:extLst>
          </p:cNvPr>
          <p:cNvSpPr txBox="1"/>
          <p:nvPr/>
        </p:nvSpPr>
        <p:spPr bwMode="auto">
          <a:xfrm>
            <a:off x="35104" y="4413933"/>
            <a:ext cx="172819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</a:t>
            </a:r>
            <a:r>
              <a:rPr lang="en-GB" sz="1400" dirty="0"/>
              <a:t>HIP experiment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1A38C6B-7364-FF76-BAA1-FEAB9BBC6258}"/>
              </a:ext>
            </a:extLst>
          </p:cNvPr>
          <p:cNvCxnSpPr>
            <a:cxnSpLocks/>
            <a:stCxn id="51" idx="0"/>
          </p:cNvCxnSpPr>
          <p:nvPr/>
        </p:nvCxnSpPr>
        <p:spPr>
          <a:xfrm flipV="1">
            <a:off x="899200" y="2965101"/>
            <a:ext cx="257741" cy="1448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8355E0E-DABE-8CE4-C6D9-33D06DBFD536}"/>
              </a:ext>
            </a:extLst>
          </p:cNvPr>
          <p:cNvSpPr txBox="1"/>
          <p:nvPr/>
        </p:nvSpPr>
        <p:spPr bwMode="auto">
          <a:xfrm>
            <a:off x="5721345" y="2126257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Diluted Proton beam from SPS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DC93C6C-D142-128D-DEEE-AFAEFDFC3D6F}"/>
              </a:ext>
            </a:extLst>
          </p:cNvPr>
          <p:cNvCxnSpPr>
            <a:cxnSpLocks/>
          </p:cNvCxnSpPr>
          <p:nvPr/>
        </p:nvCxnSpPr>
        <p:spPr>
          <a:xfrm flipH="1">
            <a:off x="5874323" y="2649477"/>
            <a:ext cx="510771" cy="119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AA6BBB-799E-92EF-9D7C-2CECA8D8DB84}"/>
              </a:ext>
            </a:extLst>
          </p:cNvPr>
          <p:cNvSpPr txBox="1"/>
          <p:nvPr/>
        </p:nvSpPr>
        <p:spPr bwMode="auto">
          <a:xfrm>
            <a:off x="4146780" y="5441399"/>
            <a:ext cx="21942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Space for shielding temporary storage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5D8BB4-1C5A-4B0E-1472-5CA9EE9630F0}"/>
              </a:ext>
            </a:extLst>
          </p:cNvPr>
          <p:cNvCxnSpPr>
            <a:cxnSpLocks/>
          </p:cNvCxnSpPr>
          <p:nvPr/>
        </p:nvCxnSpPr>
        <p:spPr>
          <a:xfrm flipV="1">
            <a:off x="5796327" y="4946417"/>
            <a:ext cx="430356" cy="686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EED5056-F235-8197-AF95-6F9B0E855301}"/>
              </a:ext>
            </a:extLst>
          </p:cNvPr>
          <p:cNvSpPr txBox="1"/>
          <p:nvPr/>
        </p:nvSpPr>
        <p:spPr bwMode="auto">
          <a:xfrm>
            <a:off x="3852182" y="1726109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Beam instrumentation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EE09AA-26D2-C7CA-CE88-1F702F763339}"/>
              </a:ext>
            </a:extLst>
          </p:cNvPr>
          <p:cNvCxnSpPr>
            <a:cxnSpLocks/>
          </p:cNvCxnSpPr>
          <p:nvPr/>
        </p:nvCxnSpPr>
        <p:spPr>
          <a:xfrm>
            <a:off x="4662813" y="2262041"/>
            <a:ext cx="137817" cy="1434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B01BAAD-22F8-AACE-BDD9-6ABE2B58C424}"/>
              </a:ext>
            </a:extLst>
          </p:cNvPr>
          <p:cNvCxnSpPr>
            <a:cxnSpLocks/>
          </p:cNvCxnSpPr>
          <p:nvPr/>
        </p:nvCxnSpPr>
        <p:spPr>
          <a:xfrm>
            <a:off x="8306849" y="540548"/>
            <a:ext cx="29042" cy="99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3F39D9-BA5C-6E02-A5D1-EFC5A508A23E}"/>
              </a:ext>
            </a:extLst>
          </p:cNvPr>
          <p:cNvCxnSpPr>
            <a:cxnSpLocks/>
          </p:cNvCxnSpPr>
          <p:nvPr/>
        </p:nvCxnSpPr>
        <p:spPr>
          <a:xfrm flipV="1">
            <a:off x="8071974" y="2298098"/>
            <a:ext cx="689570" cy="82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E9375D9-6CE2-299E-A5D4-52DD3CABD0D0}"/>
              </a:ext>
            </a:extLst>
          </p:cNvPr>
          <p:cNvCxnSpPr>
            <a:cxnSpLocks/>
          </p:cNvCxnSpPr>
          <p:nvPr/>
        </p:nvCxnSpPr>
        <p:spPr>
          <a:xfrm flipH="1" flipV="1">
            <a:off x="10579186" y="2049213"/>
            <a:ext cx="351970" cy="670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89E853-F2DB-F406-6076-A78DC5F4DA5E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0193224" y="2047613"/>
            <a:ext cx="65607" cy="917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C99D347-E226-B665-CAAD-7AE81D04769E}"/>
              </a:ext>
            </a:extLst>
          </p:cNvPr>
          <p:cNvCxnSpPr>
            <a:cxnSpLocks/>
          </p:cNvCxnSpPr>
          <p:nvPr/>
        </p:nvCxnSpPr>
        <p:spPr>
          <a:xfrm flipH="1" flipV="1">
            <a:off x="9616209" y="2262041"/>
            <a:ext cx="193765" cy="58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98B19D7-26B2-47E6-EA0A-A9311924B2C4}"/>
              </a:ext>
            </a:extLst>
          </p:cNvPr>
          <p:cNvCxnSpPr>
            <a:cxnSpLocks/>
          </p:cNvCxnSpPr>
          <p:nvPr/>
        </p:nvCxnSpPr>
        <p:spPr>
          <a:xfrm>
            <a:off x="11125200" y="534682"/>
            <a:ext cx="169354" cy="87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>
            <a:extLst>
              <a:ext uri="{FF2B5EF4-FFF2-40B4-BE49-F238E27FC236}">
                <a16:creationId xmlns:a16="http://schemas.microsoft.com/office/drawing/2014/main" id="{0C23F1A6-13D1-2A22-8A46-38F7D0830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486" y="2975992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Vacuum confinement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851994-AD70-30C5-F73B-9C279FA10D96}"/>
              </a:ext>
            </a:extLst>
          </p:cNvPr>
          <p:cNvCxnSpPr>
            <a:cxnSpLocks/>
          </p:cNvCxnSpPr>
          <p:nvPr/>
        </p:nvCxnSpPr>
        <p:spPr>
          <a:xfrm flipV="1">
            <a:off x="8958492" y="2603037"/>
            <a:ext cx="180924" cy="426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59AE9-C471-F947-A0E8-85CE9FF863E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F52F68-872C-61BB-E39A-AFB047D5FB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40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40F4E582-8CF2-79E9-D3DC-A0D23E489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0" y="1465632"/>
            <a:ext cx="12192000" cy="4526605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1123522-637A-9496-BA84-90104828292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BDF Target complex integration - shielding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F6A2B9-EFD1-1A8E-DC0F-3FC7175D982D}"/>
              </a:ext>
            </a:extLst>
          </p:cNvPr>
          <p:cNvCxnSpPr>
            <a:cxnSpLocks/>
          </p:cNvCxnSpPr>
          <p:nvPr/>
        </p:nvCxnSpPr>
        <p:spPr>
          <a:xfrm>
            <a:off x="3048000" y="5129719"/>
            <a:ext cx="4987047" cy="739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63AE86-E2A3-B6A6-E1D5-0037F8C37E8F}"/>
              </a:ext>
            </a:extLst>
          </p:cNvPr>
          <p:cNvSpPr txBox="1"/>
          <p:nvPr/>
        </p:nvSpPr>
        <p:spPr bwMode="auto">
          <a:xfrm>
            <a:off x="4974077" y="5726349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6EFC7-149D-AE5A-F3BD-F81E61047FB8}"/>
              </a:ext>
            </a:extLst>
          </p:cNvPr>
          <p:cNvCxnSpPr>
            <a:cxnSpLocks/>
          </p:cNvCxnSpPr>
          <p:nvPr/>
        </p:nvCxnSpPr>
        <p:spPr>
          <a:xfrm flipH="1">
            <a:off x="8534400" y="4163438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70815D-B718-ADA1-FD67-6FFB87FA2419}"/>
              </a:ext>
            </a:extLst>
          </p:cNvPr>
          <p:cNvSpPr txBox="1"/>
          <p:nvPr/>
        </p:nvSpPr>
        <p:spPr bwMode="auto">
          <a:xfrm>
            <a:off x="8868383" y="5412140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5B7D72-8722-D487-2757-79198866790E}"/>
              </a:ext>
            </a:extLst>
          </p:cNvPr>
          <p:cNvCxnSpPr>
            <a:cxnSpLocks/>
          </p:cNvCxnSpPr>
          <p:nvPr/>
        </p:nvCxnSpPr>
        <p:spPr>
          <a:xfrm>
            <a:off x="3440349" y="3009089"/>
            <a:ext cx="0" cy="19552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B4820D-3FC0-A6C2-A719-4614EDE520FC}"/>
              </a:ext>
            </a:extLst>
          </p:cNvPr>
          <p:cNvSpPr txBox="1"/>
          <p:nvPr/>
        </p:nvSpPr>
        <p:spPr bwMode="auto">
          <a:xfrm>
            <a:off x="3443591" y="3848911"/>
            <a:ext cx="9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~4,8m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D6738-37FD-E83E-12E1-02E2F8461693}"/>
              </a:ext>
            </a:extLst>
          </p:cNvPr>
          <p:cNvSpPr txBox="1"/>
          <p:nvPr/>
        </p:nvSpPr>
        <p:spPr bwMode="auto">
          <a:xfrm>
            <a:off x="54467" y="5552659"/>
            <a:ext cx="489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180 m³ (~1400t) </a:t>
            </a:r>
            <a:r>
              <a:rPr lang="en-GB" sz="1800" b="0" dirty="0"/>
              <a:t>of cast iron + US1010</a:t>
            </a:r>
            <a:endParaRPr lang="en-US" dirty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360 m³ (~800t) </a:t>
            </a:r>
            <a:r>
              <a:rPr lang="en-GB" sz="1800" b="0" dirty="0"/>
              <a:t>of concrete / marble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865F25-7E7D-B9CB-EAFD-AC4D0B5B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Target complex introduction</a:t>
            </a:r>
          </a:p>
        </p:txBody>
      </p:sp>
    </p:spTree>
    <p:extLst>
      <p:ext uri="{BB962C8B-B14F-4D97-AF65-F5344CB8AC3E}">
        <p14:creationId xmlns:p14="http://schemas.microsoft.com/office/powerpoint/2010/main" val="3691677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diagram of a building&#10;&#10;Description automatically generated">
            <a:extLst>
              <a:ext uri="{FF2B5EF4-FFF2-40B4-BE49-F238E27FC236}">
                <a16:creationId xmlns:a16="http://schemas.microsoft.com/office/drawing/2014/main" id="{7C1089BA-E15D-5005-780D-270F4B495C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312" y="3226447"/>
            <a:ext cx="4076688" cy="20967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31C-8158-12F0-FB72-0C7BC2D61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064275" cy="4608512"/>
          </a:xfrm>
        </p:spPr>
        <p:txBody>
          <a:bodyPr/>
          <a:lstStyle/>
          <a:p>
            <a:r>
              <a:rPr lang="en-GB" sz="2000" dirty="0"/>
              <a:t>Nuclear ventilation system of the target complex</a:t>
            </a:r>
          </a:p>
          <a:p>
            <a:pPr lvl="1"/>
            <a:r>
              <a:rPr lang="en-GB" sz="1800" dirty="0"/>
              <a:t>Air handling units, filters, dehumidifiers (outside)</a:t>
            </a:r>
          </a:p>
          <a:p>
            <a:r>
              <a:rPr lang="en-GB" sz="2000" dirty="0"/>
              <a:t>Target cooling systems</a:t>
            </a:r>
          </a:p>
          <a:p>
            <a:pPr lvl="1"/>
            <a:r>
              <a:rPr lang="en-GB" sz="1800" dirty="0"/>
              <a:t>Pumps, Filters, Heat exchanger, Cooling instrumentation, He circulation system (target primary confinement)</a:t>
            </a:r>
          </a:p>
          <a:p>
            <a:r>
              <a:rPr lang="en-GB" sz="2000" dirty="0"/>
              <a:t>Target controls systems</a:t>
            </a:r>
          </a:p>
          <a:p>
            <a:pPr lvl="1"/>
            <a:r>
              <a:rPr lang="en-GB" sz="1800" dirty="0"/>
              <a:t>Target monitoring (sensors), Target control valves, vacuum vessel confinement</a:t>
            </a:r>
          </a:p>
          <a:p>
            <a:pPr marL="0" lvl="1" indent="0">
              <a:buNone/>
            </a:pPr>
            <a:r>
              <a:rPr lang="en-GB" sz="2000" b="1" dirty="0"/>
              <a:t>Service cell</a:t>
            </a:r>
          </a:p>
          <a:p>
            <a:r>
              <a:rPr lang="en-GB" sz="2000" dirty="0"/>
              <a:t>Evaporator</a:t>
            </a:r>
          </a:p>
          <a:p>
            <a:r>
              <a:rPr lang="en-GB" sz="2000" dirty="0"/>
              <a:t>Electrical distribution system</a:t>
            </a:r>
          </a:p>
          <a:p>
            <a:r>
              <a:rPr lang="en-GB" sz="2000" dirty="0"/>
              <a:t>~700m²</a:t>
            </a:r>
          </a:p>
          <a:p>
            <a:r>
              <a:rPr lang="en-GB" sz="2000" b="0" dirty="0"/>
              <a:t>* BDF/</a:t>
            </a:r>
            <a:r>
              <a:rPr lang="en-GB" sz="2000" b="0" dirty="0" err="1"/>
              <a:t>SHiP</a:t>
            </a:r>
            <a:r>
              <a:rPr lang="en-GB" sz="2000" b="0" dirty="0"/>
              <a:t> PCs: Investigation ongoing for finding am existing place, reusing existing PCs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878EDB-5CC3-8FB9-42A2-16BF42E1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target service building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11EA5-07CB-AF98-F52D-70C7ECE50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6836E5-1A93-50EA-C17F-DDD25465A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F0A08B-928E-4785-1AAA-DF41962557D4}"/>
              </a:ext>
            </a:extLst>
          </p:cNvPr>
          <p:cNvGrpSpPr/>
          <p:nvPr/>
        </p:nvGrpSpPr>
        <p:grpSpPr>
          <a:xfrm>
            <a:off x="8843487" y="177956"/>
            <a:ext cx="3229177" cy="2937136"/>
            <a:chOff x="7065456" y="1580644"/>
            <a:chExt cx="4944210" cy="3406403"/>
          </a:xfrm>
        </p:grpSpPr>
        <p:pic>
          <p:nvPicPr>
            <p:cNvPr id="1026" name="Picture 4">
              <a:extLst>
                <a:ext uri="{FF2B5EF4-FFF2-40B4-BE49-F238E27FC236}">
                  <a16:creationId xmlns:a16="http://schemas.microsoft.com/office/drawing/2014/main" id="{4E60B620-A86E-F0B4-AF03-10FD8708E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5456" y="1580644"/>
              <a:ext cx="4944210" cy="3406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BD8B5A2-8277-ED57-F365-296EC6001422}"/>
                </a:ext>
              </a:extLst>
            </p:cNvPr>
            <p:cNvSpPr/>
            <p:nvPr/>
          </p:nvSpPr>
          <p:spPr>
            <a:xfrm rot="18758814">
              <a:off x="8114022" y="2275466"/>
              <a:ext cx="1696236" cy="81468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23316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print of a building&#10;&#10;Description automatically generated">
            <a:extLst>
              <a:ext uri="{FF2B5EF4-FFF2-40B4-BE49-F238E27FC236}">
                <a16:creationId xmlns:a16="http://schemas.microsoft.com/office/drawing/2014/main" id="{9DEB5EEB-352E-E47C-5345-244AA19F1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9167" y="1011006"/>
            <a:ext cx="9016110" cy="46371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CDD6B6-0BC6-D200-F64D-D1C2E976D625}"/>
              </a:ext>
            </a:extLst>
          </p:cNvPr>
          <p:cNvSpPr txBox="1"/>
          <p:nvPr/>
        </p:nvSpPr>
        <p:spPr>
          <a:xfrm>
            <a:off x="515626" y="4776756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Shielded buffer zone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D91275-53A4-C9D3-697D-87F1BB07B903}"/>
              </a:ext>
            </a:extLst>
          </p:cNvPr>
          <p:cNvSpPr txBox="1"/>
          <p:nvPr/>
        </p:nvSpPr>
        <p:spPr>
          <a:xfrm>
            <a:off x="260773" y="179832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Material access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5E8F7-CDF3-17A1-DC8E-ECDCEA2AC15D}"/>
              </a:ext>
            </a:extLst>
          </p:cNvPr>
          <p:cNvSpPr txBox="1"/>
          <p:nvPr/>
        </p:nvSpPr>
        <p:spPr>
          <a:xfrm>
            <a:off x="9834945" y="106341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 equipment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CA26-E7B3-1094-5A29-EA80F502864F}"/>
              </a:ext>
            </a:extLst>
          </p:cNvPr>
          <p:cNvSpPr txBox="1"/>
          <p:nvPr/>
        </p:nvSpPr>
        <p:spPr>
          <a:xfrm>
            <a:off x="4189353" y="5699206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 cell</a:t>
            </a:r>
          </a:p>
          <a:p>
            <a:r>
              <a:rPr lang="en-GB" dirty="0"/>
              <a:t>with a movable roof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940104-5382-9625-C262-77E6D3000CEA}"/>
              </a:ext>
            </a:extLst>
          </p:cNvPr>
          <p:cNvCxnSpPr>
            <a:cxnSpLocks/>
          </p:cNvCxnSpPr>
          <p:nvPr/>
        </p:nvCxnSpPr>
        <p:spPr>
          <a:xfrm>
            <a:off x="1971040" y="1982987"/>
            <a:ext cx="2785205" cy="1610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B90D7-A542-A91C-13B2-14E1E44B6F3F}"/>
              </a:ext>
            </a:extLst>
          </p:cNvPr>
          <p:cNvCxnSpPr>
            <a:cxnSpLocks/>
          </p:cNvCxnSpPr>
          <p:nvPr/>
        </p:nvCxnSpPr>
        <p:spPr>
          <a:xfrm flipV="1">
            <a:off x="2785693" y="4359341"/>
            <a:ext cx="1970552" cy="524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D5492A-0F83-DADF-24C2-D6E891C0305E}"/>
              </a:ext>
            </a:extLst>
          </p:cNvPr>
          <p:cNvCxnSpPr>
            <a:cxnSpLocks/>
          </p:cNvCxnSpPr>
          <p:nvPr/>
        </p:nvCxnSpPr>
        <p:spPr>
          <a:xfrm flipV="1">
            <a:off x="5584983" y="3630304"/>
            <a:ext cx="897704" cy="2173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8F5D-6874-56F8-2DAC-5453B6F59436}"/>
              </a:ext>
            </a:extLst>
          </p:cNvPr>
          <p:cNvCxnSpPr>
            <a:cxnSpLocks/>
          </p:cNvCxnSpPr>
          <p:nvPr/>
        </p:nvCxnSpPr>
        <p:spPr>
          <a:xfrm flipH="1">
            <a:off x="6976535" y="1371600"/>
            <a:ext cx="2929465" cy="384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4F58CC-CF78-9BAC-0F51-C8201133C717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8951843" y="1690688"/>
            <a:ext cx="1253821" cy="319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19CD5A-922E-80E9-C2D8-F25299126009}"/>
              </a:ext>
            </a:extLst>
          </p:cNvPr>
          <p:cNvSpPr txBox="1"/>
          <p:nvPr/>
        </p:nvSpPr>
        <p:spPr>
          <a:xfrm>
            <a:off x="10205664" y="1825110"/>
            <a:ext cx="1406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Control racks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5F0B7-DBE4-F34C-96DB-E6B3D3DBC33D}"/>
              </a:ext>
            </a:extLst>
          </p:cNvPr>
          <p:cNvSpPr txBox="1"/>
          <p:nvPr/>
        </p:nvSpPr>
        <p:spPr>
          <a:xfrm>
            <a:off x="10131877" y="3857456"/>
            <a:ext cx="230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Hotcell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A30FC7-7A54-E446-F814-762B512397B2}"/>
              </a:ext>
            </a:extLst>
          </p:cNvPr>
          <p:cNvCxnSpPr>
            <a:cxnSpLocks/>
          </p:cNvCxnSpPr>
          <p:nvPr/>
        </p:nvCxnSpPr>
        <p:spPr>
          <a:xfrm flipH="1">
            <a:off x="8005161" y="4055469"/>
            <a:ext cx="2126716" cy="303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C720DA-C902-D916-657D-4F5D0644FC72}"/>
              </a:ext>
            </a:extLst>
          </p:cNvPr>
          <p:cNvSpPr txBox="1"/>
          <p:nvPr/>
        </p:nvSpPr>
        <p:spPr>
          <a:xfrm>
            <a:off x="239280" y="3259828"/>
            <a:ext cx="176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New lorry access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86AD4-9F82-85EA-609C-2FACFE9AA31B}"/>
              </a:ext>
            </a:extLst>
          </p:cNvPr>
          <p:cNvCxnSpPr>
            <a:cxnSpLocks/>
          </p:cNvCxnSpPr>
          <p:nvPr/>
        </p:nvCxnSpPr>
        <p:spPr>
          <a:xfrm flipV="1">
            <a:off x="1860315" y="3248167"/>
            <a:ext cx="2083888" cy="83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61A7851-7FE3-C1EA-923D-7AA93ED35B26}"/>
              </a:ext>
            </a:extLst>
          </p:cNvPr>
          <p:cNvSpPr txBox="1"/>
          <p:nvPr/>
        </p:nvSpPr>
        <p:spPr>
          <a:xfrm>
            <a:off x="1207046" y="5699967"/>
            <a:ext cx="2596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Overhead travelling crane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ACEAE23-B28E-B11C-0077-C70E5C8528D4}"/>
              </a:ext>
            </a:extLst>
          </p:cNvPr>
          <p:cNvCxnSpPr>
            <a:cxnSpLocks/>
          </p:cNvCxnSpPr>
          <p:nvPr/>
        </p:nvCxnSpPr>
        <p:spPr>
          <a:xfrm flipV="1">
            <a:off x="2646358" y="4042122"/>
            <a:ext cx="2978952" cy="1657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FE9787F5-D3B8-D135-02F2-B59DFF440F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Service building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BCE748-A3DD-F3FC-75BA-D4EEF9113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FF677BA-73E4-6BCF-33FA-F7D704631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2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816AA93-22FE-9F99-F6E1-BECEE274F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</a:t>
            </a:r>
            <a:r>
              <a:rPr lang="fr-CH" dirty="0" err="1"/>
              <a:t>Complex</a:t>
            </a:r>
            <a:r>
              <a:rPr lang="fr-CH" dirty="0"/>
              <a:t> - Initial concept </a:t>
            </a:r>
            <a:r>
              <a:rPr lang="fr-CH" dirty="0" err="1"/>
              <a:t>review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C385B-75A5-8AC8-10B2-D242719EA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87E882-1C04-862C-184A-AD2BA0250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1DB84C-D5AB-71A9-3493-6B256CA3B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412" y="943596"/>
            <a:ext cx="6115571" cy="42856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46055F-0D22-8704-67A4-08FFF20B82B8}"/>
              </a:ext>
            </a:extLst>
          </p:cNvPr>
          <p:cNvSpPr txBox="1"/>
          <p:nvPr/>
        </p:nvSpPr>
        <p:spPr bwMode="auto">
          <a:xfrm>
            <a:off x="335360" y="5495434"/>
            <a:ext cx="60971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29th April 2024</a:t>
            </a:r>
          </a:p>
          <a:p>
            <a:r>
              <a:rPr lang="en-GB" dirty="0">
                <a:hlinkClick r:id="rId3"/>
              </a:rPr>
              <a:t>https://indico.cern.ch/event/1395903/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3824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FE649-3CC5-DD80-5987-1119D4193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B8FBAD1-A8A3-E879-6032-FF092C1B88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Helvetica Neue"/>
                <a:sym typeface="Wingdings" panose="05000000000000000000" pitchFamily="2" charset="2"/>
              </a:rPr>
              <a:t>Why we need a TDR for the Target Complex?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3658347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09248C-C789-7BCB-76BA-729A9ED04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Move toward a detail mechanical design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Vacuum confinement </a:t>
            </a:r>
            <a:r>
              <a:rPr lang="en-GB" dirty="0">
                <a:latin typeface="+mj-lt"/>
                <a:cs typeface="Calibri" panose="020F0502020204030204" pitchFamily="34" charset="0"/>
              </a:rPr>
              <a:t>→</a:t>
            </a:r>
            <a:r>
              <a:rPr lang="en-GB" dirty="0">
                <a:latin typeface="+mj-lt"/>
              </a:rPr>
              <a:t> design supported by external partners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Extraction system </a:t>
            </a:r>
            <a:r>
              <a:rPr lang="en-GB" dirty="0">
                <a:latin typeface="+mj-lt"/>
                <a:cs typeface="Calibri" panose="020F0502020204030204" pitchFamily="34" charset="0"/>
              </a:rPr>
              <a:t>→ </a:t>
            </a:r>
            <a:r>
              <a:rPr lang="en-GB" dirty="0">
                <a:latin typeface="+mj-lt"/>
              </a:rPr>
              <a:t>design supported by external partners</a:t>
            </a:r>
            <a:endParaRPr lang="en-GB" dirty="0">
              <a:latin typeface="+mj-lt"/>
              <a:cs typeface="Calibri" panose="020F0502020204030204" pitchFamily="34" charset="0"/>
            </a:endParaRP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Shielding design → to update based on shielding recovery possibilities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Target supporting interface → need to develop a model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Utilities routing → need to build mock-ups to test handling and shearing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Design to be made compliant (and flexible) with target, beam line and experiment requirements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6CE1B9-4001-3A60-E0CD-0C3C1C9ED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64BE3E-BE08-EFF2-3025-A15E9CE0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6FF9-7106-F473-F6C4-F9F730C38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040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F719CA-DBC0-DC5A-8235-5FD69C220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CE on the critical path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Need the envelops defined by </a:t>
            </a:r>
            <a:r>
              <a:rPr lang="en-GB" sz="2400" b="1" dirty="0"/>
              <a:t>end of 2024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Constrains with existing CE structure (911 shaft and TCC8 soil retaining wall)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Design of the building mainly driven by Cooling and Ventilation equipment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Building confinement to be defined (fire assessment)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Shielding assessment to define building superstructure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/>
              <a:t>Equipment part of the building 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400" dirty="0"/>
              <a:t>staged implementation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Service cell and associated tools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Hot Cell</a:t>
            </a:r>
          </a:p>
          <a:p>
            <a:pPr lvl="1" indent="0"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400" dirty="0"/>
              <a:t>Utilities made available but installation system staged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738AD5-91D1-7310-DC73-340E69DFA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service building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B1291-7632-FCA8-4B8C-1D3760E9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54BA4E-B8F8-039C-21C9-C069A8EB8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307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3FF774-5E4E-4957-EE2C-28AB37AE9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Interfaces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BF481-03AD-7C66-C0DF-E05BAF79F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D27CD-2766-F9AE-7510-CCC4E7F3817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/>
        </p:blipFill>
        <p:spPr>
          <a:xfrm rot="-60000">
            <a:off x="127672" y="173269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749EA9-0A71-7C18-FCF9-40D065D34188}"/>
              </a:ext>
            </a:extLst>
          </p:cNvPr>
          <p:cNvSpPr txBox="1"/>
          <p:nvPr/>
        </p:nvSpPr>
        <p:spPr>
          <a:xfrm>
            <a:off x="7536678" y="207500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New </a:t>
            </a:r>
          </a:p>
          <a:p>
            <a:pPr algn="ctr"/>
            <a:r>
              <a:rPr lang="en-CH" sz="1400" b="1" dirty="0"/>
              <a:t>Service Building</a:t>
            </a:r>
          </a:p>
          <a:p>
            <a:pPr algn="ctr"/>
            <a:r>
              <a:rPr lang="en-CH" sz="1400" dirty="0"/>
              <a:t>~ 500 – 700 m</a:t>
            </a:r>
            <a:r>
              <a:rPr lang="en-CH" sz="1400" baseline="30000" dirty="0"/>
              <a:t>2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9BF50BD-292F-D480-DF26-003B6EF4BA1B}"/>
              </a:ext>
            </a:extLst>
          </p:cNvPr>
          <p:cNvCxnSpPr>
            <a:cxnSpLocks/>
          </p:cNvCxnSpPr>
          <p:nvPr/>
        </p:nvCxnSpPr>
        <p:spPr>
          <a:xfrm>
            <a:off x="365241" y="348908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192E750-A695-AD52-B238-E214DB44B66E}"/>
              </a:ext>
            </a:extLst>
          </p:cNvPr>
          <p:cNvCxnSpPr>
            <a:cxnSpLocks/>
          </p:cNvCxnSpPr>
          <p:nvPr/>
        </p:nvCxnSpPr>
        <p:spPr>
          <a:xfrm>
            <a:off x="7390687" y="457332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7208B6E-5C7B-FFDA-69C2-EDEB833BA86E}"/>
              </a:ext>
            </a:extLst>
          </p:cNvPr>
          <p:cNvSpPr txBox="1"/>
          <p:nvPr/>
        </p:nvSpPr>
        <p:spPr>
          <a:xfrm rot="541541">
            <a:off x="8798454" y="475140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16D5496-A48C-ED20-E739-2FAC09C24049}"/>
              </a:ext>
            </a:extLst>
          </p:cNvPr>
          <p:cNvCxnSpPr>
            <a:cxnSpLocks/>
          </p:cNvCxnSpPr>
          <p:nvPr/>
        </p:nvCxnSpPr>
        <p:spPr>
          <a:xfrm flipV="1">
            <a:off x="5447235" y="427368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Left Brace 10">
            <a:extLst>
              <a:ext uri="{FF2B5EF4-FFF2-40B4-BE49-F238E27FC236}">
                <a16:creationId xmlns:a16="http://schemas.microsoft.com/office/drawing/2014/main" id="{9C81D769-4B6D-1FAA-09CD-A7460CC62474}"/>
              </a:ext>
            </a:extLst>
          </p:cNvPr>
          <p:cNvSpPr/>
          <p:nvPr/>
        </p:nvSpPr>
        <p:spPr>
          <a:xfrm rot="16740277">
            <a:off x="6194318" y="379733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D435EC-F85B-1E5E-F134-81F77E161CA1}"/>
              </a:ext>
            </a:extLst>
          </p:cNvPr>
          <p:cNvCxnSpPr>
            <a:cxnSpLocks/>
          </p:cNvCxnSpPr>
          <p:nvPr/>
        </p:nvCxnSpPr>
        <p:spPr>
          <a:xfrm flipV="1">
            <a:off x="712537" y="360001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Left Brace 12">
            <a:extLst>
              <a:ext uri="{FF2B5EF4-FFF2-40B4-BE49-F238E27FC236}">
                <a16:creationId xmlns:a16="http://schemas.microsoft.com/office/drawing/2014/main" id="{2A27D226-D6E0-8233-339E-525767223D7C}"/>
              </a:ext>
            </a:extLst>
          </p:cNvPr>
          <p:cNvSpPr/>
          <p:nvPr/>
        </p:nvSpPr>
        <p:spPr>
          <a:xfrm rot="16740277">
            <a:off x="718194" y="319834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F0FF9243-BBB3-B492-0844-D0888263F14C}"/>
              </a:ext>
            </a:extLst>
          </p:cNvPr>
          <p:cNvSpPr/>
          <p:nvPr/>
        </p:nvSpPr>
        <p:spPr>
          <a:xfrm rot="5955759">
            <a:off x="7006214" y="184785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2614B01-92E3-2011-9043-AC98D59122C7}"/>
                  </a:ext>
                </a:extLst>
              </p:cNvPr>
              <p:cNvSpPr txBox="1"/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2614B01-92E3-2011-9043-AC98D59122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2275130"/>
                <a:ext cx="1317990" cy="954107"/>
              </a:xfrm>
              <a:prstGeom prst="rect">
                <a:avLst/>
              </a:prstGeom>
              <a:blipFill>
                <a:blip r:embed="rId3"/>
                <a:stretch>
                  <a:fillRect l="-926" t="-1274" r="-463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790C9B-CEBD-13CE-A676-4572BF1A7B9D}"/>
              </a:ext>
            </a:extLst>
          </p:cNvPr>
          <p:cNvCxnSpPr>
            <a:cxnSpLocks/>
          </p:cNvCxnSpPr>
          <p:nvPr/>
        </p:nvCxnSpPr>
        <p:spPr>
          <a:xfrm>
            <a:off x="11712624" y="298533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181E02A-3B0A-0538-B676-231DE8425406}"/>
              </a:ext>
            </a:extLst>
          </p:cNvPr>
          <p:cNvCxnSpPr>
            <a:cxnSpLocks/>
          </p:cNvCxnSpPr>
          <p:nvPr/>
        </p:nvCxnSpPr>
        <p:spPr>
          <a:xfrm flipH="1">
            <a:off x="7126775" y="240275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A6BC0D8-EC4B-AD0D-6302-8BEFE641CCDB}"/>
              </a:ext>
            </a:extLst>
          </p:cNvPr>
          <p:cNvSpPr txBox="1"/>
          <p:nvPr/>
        </p:nvSpPr>
        <p:spPr>
          <a:xfrm rot="541541">
            <a:off x="3251675" y="3862947"/>
            <a:ext cx="65274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918226-580D-5652-125A-CED38243574D}"/>
                  </a:ext>
                </a:extLst>
              </p:cNvPr>
              <p:cNvSpPr txBox="1"/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918226-580D-5652-125A-CED382435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2429346"/>
                <a:ext cx="1530760" cy="738664"/>
              </a:xfrm>
              <a:prstGeom prst="rect">
                <a:avLst/>
              </a:prstGeom>
              <a:blipFill>
                <a:blip r:embed="rId4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70EF7D1-3063-CCBB-C8AC-A365C589F94A}"/>
              </a:ext>
            </a:extLst>
          </p:cNvPr>
          <p:cNvSpPr txBox="1"/>
          <p:nvPr/>
        </p:nvSpPr>
        <p:spPr>
          <a:xfrm rot="524821">
            <a:off x="9671723" y="349170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FF24F5-8988-C835-E28B-01725BBF1C07}"/>
              </a:ext>
            </a:extLst>
          </p:cNvPr>
          <p:cNvSpPr txBox="1"/>
          <p:nvPr/>
        </p:nvSpPr>
        <p:spPr>
          <a:xfrm rot="524821">
            <a:off x="7297210" y="31222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32A1945-D76C-9977-7878-7826B9828207}"/>
              </a:ext>
            </a:extLst>
          </p:cNvPr>
          <p:cNvCxnSpPr>
            <a:cxnSpLocks/>
          </p:cNvCxnSpPr>
          <p:nvPr/>
        </p:nvCxnSpPr>
        <p:spPr>
          <a:xfrm flipH="1">
            <a:off x="8411244" y="292812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A5BFA2E-28BA-F84F-F927-5AF2EECA6E1C}"/>
              </a:ext>
            </a:extLst>
          </p:cNvPr>
          <p:cNvSpPr txBox="1"/>
          <p:nvPr/>
        </p:nvSpPr>
        <p:spPr>
          <a:xfrm>
            <a:off x="965739" y="4826927"/>
            <a:ext cx="5386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/>
              <a:t>New Target Complex</a:t>
            </a:r>
          </a:p>
          <a:p>
            <a:pPr algn="r"/>
            <a:r>
              <a:rPr lang="en-US" sz="1400" dirty="0"/>
              <a:t>containing the Beam Dump Target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0823BC4-D148-A112-9C57-E38A05F5C5F1}"/>
              </a:ext>
            </a:extLst>
          </p:cNvPr>
          <p:cNvSpPr/>
          <p:nvPr/>
        </p:nvSpPr>
        <p:spPr>
          <a:xfrm>
            <a:off x="3503712" y="4826927"/>
            <a:ext cx="2952328" cy="5310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D2933C1-BB83-B16C-DBB1-67FBEA4B6166}"/>
              </a:ext>
            </a:extLst>
          </p:cNvPr>
          <p:cNvSpPr/>
          <p:nvPr/>
        </p:nvSpPr>
        <p:spPr>
          <a:xfrm>
            <a:off x="7536678" y="2022606"/>
            <a:ext cx="1635048" cy="7732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813FEA-CF3C-CE7A-E7F3-F800BC63DAE6}"/>
              </a:ext>
            </a:extLst>
          </p:cNvPr>
          <p:cNvSpPr txBox="1"/>
          <p:nvPr/>
        </p:nvSpPr>
        <p:spPr bwMode="auto">
          <a:xfrm>
            <a:off x="3733339" y="5745164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Physical interface in </a:t>
            </a:r>
            <a:r>
              <a:rPr lang="fr-CH" dirty="0" err="1"/>
              <a:t>between</a:t>
            </a:r>
            <a:r>
              <a:rPr lang="fr-CH" dirty="0"/>
              <a:t> all the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E7D4060-A07A-4A3A-34CF-1E542632C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71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B15C706-18CE-06B4-71D8-C9BB12AC5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600" dirty="0"/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accent5"/>
                </a:solidFill>
              </a:rPr>
              <a:t>Welcome and get all WP4 team onboard</a:t>
            </a:r>
          </a:p>
          <a:p>
            <a:pPr algn="ctr">
              <a:buFont typeface="Wingdings" panose="05000000000000000000" pitchFamily="2" charset="2"/>
              <a:buChar char="v"/>
            </a:pPr>
            <a:endParaRPr lang="en-US" sz="3600" dirty="0">
              <a:solidFill>
                <a:schemeClr val="accent5"/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accent5"/>
                </a:solidFill>
              </a:rPr>
              <a:t>Highlight key priorities &amp; timeline during the TDR</a:t>
            </a:r>
          </a:p>
          <a:p>
            <a:pPr algn="ctr">
              <a:buFont typeface="Wingdings" panose="05000000000000000000" pitchFamily="2" charset="2"/>
              <a:buChar char="v"/>
            </a:pPr>
            <a:endParaRPr lang="en-US" sz="3600" dirty="0">
              <a:solidFill>
                <a:schemeClr val="accent5"/>
              </a:solidFill>
            </a:endParaRPr>
          </a:p>
          <a:p>
            <a:pPr algn="ctr">
              <a:buFont typeface="Wingdings" panose="05000000000000000000" pitchFamily="2" charset="2"/>
              <a:buChar char="v"/>
            </a:pPr>
            <a:r>
              <a:rPr lang="en-US" sz="3600" dirty="0">
                <a:solidFill>
                  <a:schemeClr val="accent5"/>
                </a:solidFill>
              </a:rPr>
              <a:t>Go through some admin/managerial aspects</a:t>
            </a:r>
          </a:p>
          <a:p>
            <a:endParaRPr lang="en-GB" sz="3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1FFC3D-3666-6181-6742-69EFB092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/>
              <a:t>TODAY’S OBJECTIVE</a:t>
            </a:r>
            <a:endParaRPr lang="en-GB" sz="60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99868C7-FA65-BEA3-63FA-C5FF1BE9E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4EC18D-38C1-388D-D322-01AC17219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7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0BFB1E-C1C3-6790-72C3-96167B0B3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key Interfaces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6E86A8-93A9-1E2F-4910-67EB314218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dirty="0"/>
              <a:t>Beam delivery WP2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Position and definition of beam instrumentation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Beam pipe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Dilution system definition and position</a:t>
            </a:r>
          </a:p>
          <a:p>
            <a:r>
              <a:rPr lang="en-GB" sz="1800" dirty="0"/>
              <a:t>Target WP3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Cooling circuit design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Supporting scheme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Utilities rou</a:t>
            </a:r>
            <a:r>
              <a:rPr lang="en-GB" sz="1200" dirty="0"/>
              <a:t>ting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Handling </a:t>
            </a:r>
          </a:p>
          <a:p>
            <a:r>
              <a:rPr lang="en-GB" sz="1800" dirty="0"/>
              <a:t>Experiment WP5 + </a:t>
            </a:r>
            <a:r>
              <a:rPr lang="en-GB" sz="1800" dirty="0" err="1"/>
              <a:t>SHiP</a:t>
            </a:r>
            <a:endParaRPr lang="en-GB" sz="1800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Magnetized hadron stopper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Utilities routing in TCC8 and ECN3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Shielding to minimize background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b="0" dirty="0"/>
              <a:t>Installation and maintenance tasks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200" dirty="0"/>
              <a:t>Experiment position</a:t>
            </a:r>
            <a:endParaRPr lang="en-GB" sz="1200" b="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223DE9-91F6-B829-4EB1-C70AEEDC0F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/>
              <a:t>Internal interfaces WP4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CE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Cooling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Ventilation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Confinements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Survey network and alignment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Safety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Handling and remote handling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Control systems (including protection systems)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b="0" dirty="0"/>
              <a:t>Irradiation stations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77E94-7AAF-52C2-7A0F-D88666471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7461BA-957E-963E-91DE-0E170C2C3E03}"/>
              </a:ext>
            </a:extLst>
          </p:cNvPr>
          <p:cNvSpPr txBox="1"/>
          <p:nvPr/>
        </p:nvSpPr>
        <p:spPr bwMode="auto">
          <a:xfrm>
            <a:off x="2135560" y="5704223"/>
            <a:ext cx="7486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We need to work on establishing clear interfaces definitions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9F4738-6108-7291-B46F-30B1D0B2E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94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7C87DC-C30C-F98C-A06F-800BEE11F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Interfaces will evolve following other WPs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Be prepared on major changes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/>
              <a:t>Certain choices on the target and experiment may have major consequence on target station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We need to work with systems ‘’bricks’’ to adapt to changes</a:t>
            </a:r>
            <a:endParaRPr lang="en-GB" sz="2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dirty="0"/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400" dirty="0"/>
              <a:t>Some parameters must be frozen by end of 2024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400" dirty="0"/>
              <a:t>Once the target station will be built and installed some elements can’t be changed: </a:t>
            </a:r>
            <a:r>
              <a:rPr lang="en-GB" sz="2400" dirty="0" err="1"/>
              <a:t>ie</a:t>
            </a:r>
            <a:r>
              <a:rPr lang="en-GB" sz="2400" dirty="0"/>
              <a:t> vacuum vessel, target station position, target size (increase)</a:t>
            </a:r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512104-C3FF-CCE2-0BFE-CA114492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 key Interfaces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75AC71-E020-45E4-D2A3-873629B7B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5FE92-FE52-620C-2C0F-089B721FB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13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23397-23CA-52B2-AE4D-C814E2F2E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Failure scenarios will trigger design choice and exclude certain technologies</a:t>
            </a:r>
          </a:p>
          <a:p>
            <a:pPr lvl="1"/>
            <a:r>
              <a:rPr lang="en-GB" sz="2400" dirty="0"/>
              <a:t>Defined redundancy level</a:t>
            </a:r>
          </a:p>
          <a:p>
            <a:pPr lvl="1"/>
            <a:r>
              <a:rPr lang="en-GB" sz="2400" dirty="0"/>
              <a:t>Material selection (especially radiation tolerance)</a:t>
            </a:r>
          </a:p>
          <a:p>
            <a:pPr lvl="1"/>
            <a:r>
              <a:rPr lang="en-GB" sz="2400" dirty="0"/>
              <a:t>Back up plans</a:t>
            </a:r>
          </a:p>
          <a:p>
            <a:pPr lvl="1"/>
            <a:r>
              <a:rPr lang="en-GB" sz="2400" dirty="0"/>
              <a:t>Should contain all the different phases of the lifecycle of the complex</a:t>
            </a:r>
          </a:p>
          <a:p>
            <a:pPr lvl="1"/>
            <a:r>
              <a:rPr lang="en-GB" sz="2400" dirty="0"/>
              <a:t>Including unlikely events (</a:t>
            </a:r>
            <a:r>
              <a:rPr lang="en-GB" sz="2400" dirty="0" err="1"/>
              <a:t>ie</a:t>
            </a:r>
            <a:r>
              <a:rPr lang="en-GB" sz="2400" dirty="0"/>
              <a:t> earthquake)</a:t>
            </a:r>
          </a:p>
          <a:p>
            <a:pPr marL="0" lvl="1" indent="0">
              <a:buNone/>
            </a:pPr>
            <a:r>
              <a:rPr lang="en-GB" sz="2400" b="1" dirty="0"/>
              <a:t>Preliminary risk of failure modes been established and need to work with stakeholders</a:t>
            </a:r>
          </a:p>
          <a:p>
            <a:pPr marL="0" lvl="1" indent="0">
              <a:buNone/>
            </a:pPr>
            <a:r>
              <a:rPr lang="en-GB" sz="2400" b="1" dirty="0"/>
              <a:t>Establishment and execution of tests for systems validations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DB5D6E-5064-1A44-0779-F39B78A28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 and assessment of failure scenarios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12C83C-8C4A-F577-63C3-163A493D7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E6D7EC-3FE6-81E0-6D3D-8937DD34F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284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9D38A7-EA04-9A41-ABC7-9EEF8786B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to replace a target?</a:t>
            </a:r>
          </a:p>
          <a:p>
            <a:endParaRPr lang="en-GB" dirty="0"/>
          </a:p>
          <a:p>
            <a:r>
              <a:rPr lang="en-GB" dirty="0"/>
              <a:t>What is the process to move from an operational broken target to final repository?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Target size reduction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Target material separation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Imposed final repository casks by the authorities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Same apply for all target complex highly activated objects</a:t>
            </a:r>
          </a:p>
          <a:p>
            <a:pPr lvl="1"/>
            <a:r>
              <a:rPr lang="en-GB" sz="2000" dirty="0"/>
              <a:t>Probably more complex to handle</a:t>
            </a:r>
          </a:p>
          <a:p>
            <a:pPr lvl="1"/>
            <a:r>
              <a:rPr lang="en-GB" sz="2000" dirty="0"/>
              <a:t>Lot of destructive work to be performed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01E81F-E092-A977-8D40-BD1EC933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and target ancillary lifecycle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9BDA87-A1B4-116E-1553-837C87447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816A6-F354-0651-06BD-3EF8AF95D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4367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2CFC5-4F9B-3B31-1818-0F2B041E8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A37D29D-E959-24E5-14A9-52C70A4653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000" dirty="0"/>
              <a:t>WP4 planning, activities, responsibilities,   deliverables, resources</a:t>
            </a:r>
          </a:p>
        </p:txBody>
      </p:sp>
    </p:spTree>
    <p:extLst>
      <p:ext uri="{BB962C8B-B14F-4D97-AF65-F5344CB8AC3E}">
        <p14:creationId xmlns:p14="http://schemas.microsoft.com/office/powerpoint/2010/main" val="3616022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ADABBB-4BFF-3F01-81A0-5C7EB6BC6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 ECN3: WP4 – Target Complex </a:t>
            </a:r>
            <a:r>
              <a:rPr lang="en-US" b="0" dirty="0">
                <a:solidFill>
                  <a:schemeClr val="accent2"/>
                </a:solidFill>
              </a:rPr>
              <a:t>Planning (key dates)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403A7F-8C39-5B0A-15C1-5ED97EDA7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A140F8C-925C-7D61-DEA2-CAB46D04BF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7184" y="909091"/>
            <a:ext cx="9347782" cy="4938025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BC52700-7778-19B3-9E68-AD993EF38697}"/>
              </a:ext>
            </a:extLst>
          </p:cNvPr>
          <p:cNvSpPr/>
          <p:nvPr/>
        </p:nvSpPr>
        <p:spPr>
          <a:xfrm>
            <a:off x="1758070" y="1218896"/>
            <a:ext cx="3329692" cy="342667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C9423E-5B16-D713-614D-565427AF3E60}"/>
              </a:ext>
            </a:extLst>
          </p:cNvPr>
          <p:cNvSpPr txBox="1"/>
          <p:nvPr/>
        </p:nvSpPr>
        <p:spPr bwMode="auto">
          <a:xfrm>
            <a:off x="1903651" y="3378103"/>
            <a:ext cx="1220164" cy="652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TDR phase</a:t>
            </a:r>
            <a:endParaRPr lang="en-GB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C38010-EBD9-3C1D-ACCD-DBEB6913B77F}"/>
              </a:ext>
            </a:extLst>
          </p:cNvPr>
          <p:cNvSpPr/>
          <p:nvPr/>
        </p:nvSpPr>
        <p:spPr>
          <a:xfrm>
            <a:off x="5171090" y="1218896"/>
            <a:ext cx="4487917" cy="342667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ED950D-0467-A240-75A5-CFEAB58C1222}"/>
              </a:ext>
            </a:extLst>
          </p:cNvPr>
          <p:cNvSpPr txBox="1"/>
          <p:nvPr/>
        </p:nvSpPr>
        <p:spPr bwMode="auto">
          <a:xfrm>
            <a:off x="5431171" y="3554335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Production, implementation phase</a:t>
            </a:r>
            <a:endParaRPr lang="en-GB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083C31-571B-2319-EACB-5B08CF42DF5D}"/>
              </a:ext>
            </a:extLst>
          </p:cNvPr>
          <p:cNvSpPr/>
          <p:nvPr/>
        </p:nvSpPr>
        <p:spPr>
          <a:xfrm>
            <a:off x="9758440" y="1218896"/>
            <a:ext cx="906526" cy="342667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0A52CC-0CDB-535C-57D5-CBE43EEE2A91}"/>
              </a:ext>
            </a:extLst>
          </p:cNvPr>
          <p:cNvSpPr txBox="1"/>
          <p:nvPr/>
        </p:nvSpPr>
        <p:spPr bwMode="auto">
          <a:xfrm>
            <a:off x="9167640" y="5200785"/>
            <a:ext cx="2273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Commissioning &amp; operation</a:t>
            </a:r>
            <a:endParaRPr lang="en-GB" b="1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B7AF944-E797-14FA-4ECA-E3D28CC51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CC00F4-8B7C-29D6-6CAB-7FBD61778008}"/>
              </a:ext>
            </a:extLst>
          </p:cNvPr>
          <p:cNvSpPr txBox="1"/>
          <p:nvPr/>
        </p:nvSpPr>
        <p:spPr bwMode="auto">
          <a:xfrm rot="19611657">
            <a:off x="2511415" y="2982564"/>
            <a:ext cx="775107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Draft : to be developed during TDR phase</a:t>
            </a:r>
          </a:p>
        </p:txBody>
      </p:sp>
    </p:spTree>
    <p:extLst>
      <p:ext uri="{BB962C8B-B14F-4D97-AF65-F5344CB8AC3E}">
        <p14:creationId xmlns:p14="http://schemas.microsoft.com/office/powerpoint/2010/main" val="14562898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3376EB-983D-DD9D-443B-448F8DF21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1700" u="sng" dirty="0"/>
              <a:t>TDR phase</a:t>
            </a:r>
          </a:p>
          <a:p>
            <a:r>
              <a:rPr lang="en-US" sz="1700" b="0" dirty="0"/>
              <a:t>1) Target complex conceptual design followed by detailed design</a:t>
            </a:r>
            <a:endParaRPr lang="en-US" dirty="0"/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Radio protection studies (for design handling considerations) → </a:t>
            </a:r>
            <a:r>
              <a:rPr lang="en-US" sz="1500" b="1" dirty="0"/>
              <a:t>HSE-RP/AS, C. Ahdida</a:t>
            </a:r>
            <a:endParaRPr lang="en-US" sz="1500" dirty="0"/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Definition of robotic tasks and design of associated tooling → </a:t>
            </a:r>
            <a:r>
              <a:rPr lang="en-US" sz="1500" b="1" dirty="0"/>
              <a:t>BE-CEM, </a:t>
            </a:r>
            <a:r>
              <a:rPr lang="en-GB" sz="1500" b="1" dirty="0">
                <a:solidFill>
                  <a:srgbClr val="181818"/>
                </a:solidFill>
              </a:rPr>
              <a:t>L. </a:t>
            </a:r>
            <a:r>
              <a:rPr lang="en-GB" sz="1500" b="1" dirty="0" err="1">
                <a:solidFill>
                  <a:srgbClr val="181818"/>
                </a:solidFill>
              </a:rPr>
              <a:t>Buonocore</a:t>
            </a:r>
            <a:endParaRPr lang="en-GB" sz="1500" b="1" dirty="0">
              <a:solidFill>
                <a:srgbClr val="181818"/>
              </a:solidFill>
            </a:endParaRPr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Design/interfaces integration studies with beam delivery WP → </a:t>
            </a:r>
            <a:r>
              <a:rPr lang="en-US" sz="1500" b="1" dirty="0"/>
              <a:t>SY-STI, BE-EA, SY-ABT</a:t>
            </a:r>
            <a:endParaRPr lang="en-US" sz="1500" dirty="0"/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Design/interfaces integration studies for the hadron stopper → </a:t>
            </a:r>
            <a:r>
              <a:rPr lang="en-US" sz="1500" b="1" dirty="0"/>
              <a:t>TE-MSC</a:t>
            </a:r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Design/interfaces integration studies with experiment complex WP → </a:t>
            </a:r>
            <a:r>
              <a:rPr lang="en-US" sz="1500" b="1" dirty="0"/>
              <a:t>SY-STI, BE-EA, EP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Design and integration of CE modifications </a:t>
            </a:r>
            <a:r>
              <a:rPr lang="en-US" sz="1500" b="1" dirty="0"/>
              <a:t>→ SCE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Design integration of vacuum components (primary vacuum confinement)  </a:t>
            </a:r>
            <a:r>
              <a:rPr lang="en-US" sz="1500" b="1" dirty="0"/>
              <a:t>→ SY-STI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Design integration of irradiation station(s) </a:t>
            </a:r>
            <a:r>
              <a:rPr lang="en-US" sz="1500" b="1" dirty="0"/>
              <a:t>→ SY-STI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Definition of the handling procedures and design handling equipment </a:t>
            </a:r>
            <a:r>
              <a:rPr lang="en-US" sz="1500" b="1" dirty="0"/>
              <a:t>→ EN-HE, R. </a:t>
            </a:r>
            <a:r>
              <a:rPr lang="en-US" sz="1500" b="1" dirty="0" err="1"/>
              <a:t>Rinaldesi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,Sans-Serif" pitchFamily="2" charset="2"/>
              <a:buChar char="§"/>
            </a:pPr>
            <a:r>
              <a:rPr lang="en-US" sz="1500" dirty="0"/>
              <a:t>Definition of air and cooling handling circuit routing </a:t>
            </a:r>
            <a:r>
              <a:rPr lang="en-US" sz="1500" b="1" dirty="0"/>
              <a:t>→ EN-CV, F. </a:t>
            </a:r>
            <a:r>
              <a:rPr lang="en-US" sz="1500" b="1" dirty="0" err="1"/>
              <a:t>Dragoni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,Sans-Serif" pitchFamily="2" charset="2"/>
              <a:buChar char="§"/>
            </a:pPr>
            <a:r>
              <a:rPr lang="en-US" sz="1500" dirty="0"/>
              <a:t>Definition and design of the fire safety systems </a:t>
            </a:r>
            <a:r>
              <a:rPr lang="en-US" sz="1500" b="1" dirty="0"/>
              <a:t>→ HSE, EN-AA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Definition and design of the access safety systems </a:t>
            </a:r>
            <a:r>
              <a:rPr lang="en-US" sz="1500" b="1" dirty="0"/>
              <a:t>→</a:t>
            </a:r>
            <a:r>
              <a:rPr lang="en-US" sz="1500" dirty="0"/>
              <a:t> </a:t>
            </a:r>
            <a:r>
              <a:rPr lang="en-US" sz="1500" b="1" dirty="0"/>
              <a:t>HSE, EN-AA, BE (DSO), PSO</a:t>
            </a:r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en-US" sz="1500" dirty="0"/>
              <a:t>Definition and assessment of failure scenarios</a:t>
            </a:r>
            <a:r>
              <a:rPr lang="en-US" sz="1500" b="1" dirty="0"/>
              <a:t> →</a:t>
            </a:r>
            <a:r>
              <a:rPr lang="en-US" sz="1500" dirty="0"/>
              <a:t> </a:t>
            </a:r>
            <a:r>
              <a:rPr lang="en-US" sz="1500" b="1" dirty="0"/>
              <a:t>HSE, PSO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1DB0C2-6C5A-3FB5-BAD9-365E54AAE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 ECN3: WP4 – Target Complex </a:t>
            </a:r>
            <a:br>
              <a:rPr lang="en-US" dirty="0"/>
            </a:br>
            <a:r>
              <a:rPr lang="en-US" b="0" dirty="0">
                <a:solidFill>
                  <a:schemeClr val="accent2"/>
                </a:solidFill>
              </a:rPr>
              <a:t>Main activities &amp; responsibilities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BE9E3-E545-5E9B-6444-4369ABE90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088E74-6171-D808-4FC3-1FB99D95E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060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5CC27F-273B-3CAD-D2EC-E65AE2D4B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US" sz="1700" u="sng" dirty="0"/>
              <a:t>TDR phase</a:t>
            </a:r>
          </a:p>
          <a:p>
            <a:r>
              <a:rPr lang="en-US" sz="1700" b="0" dirty="0"/>
              <a:t>2) Service building design followed by detailed design</a:t>
            </a:r>
          </a:p>
          <a:p>
            <a:endParaRPr lang="en-US" sz="1500" dirty="0"/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Definition of building integration to define building design → </a:t>
            </a:r>
            <a:r>
              <a:rPr lang="en-US" sz="1500" b="1" dirty="0"/>
              <a:t>SCE, HSE-RP, EN-CV, SY-STI, EN-HE</a:t>
            </a:r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Radio protection studies (for design handling considerations) → </a:t>
            </a:r>
            <a:r>
              <a:rPr lang="en-US" sz="1500" b="1" dirty="0"/>
              <a:t>HSE-RP/AS, C. Ahdida</a:t>
            </a:r>
            <a:endParaRPr lang="en-US" sz="1500" dirty="0"/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Definition of robotic tasks &amp; accessibility and design of associated tooling → </a:t>
            </a:r>
            <a:r>
              <a:rPr lang="en-US" sz="1500" b="1" dirty="0"/>
              <a:t>SY-STI, BE-CEM</a:t>
            </a:r>
            <a:endParaRPr lang="en-US" sz="1500" dirty="0"/>
          </a:p>
          <a:p>
            <a:pPr marL="838200" lvl="1" indent="-514350">
              <a:lnSpc>
                <a:spcPct val="110000"/>
              </a:lnSpc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Design/interfaces/processes and integration studies with utilities and existing infrastructure </a:t>
            </a:r>
            <a:r>
              <a:rPr lang="en-US" sz="1500" b="1" dirty="0"/>
              <a:t>→ EN-CV, EN-EL, SY-STI, BE-EA, SCE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Definition of the handling procedures and design handling equipment </a:t>
            </a:r>
            <a:r>
              <a:rPr lang="en-US" sz="1500" b="1" dirty="0"/>
              <a:t>→ EN-HE, R. Rinaldesi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Definition and design of the fire safety systems </a:t>
            </a:r>
            <a:r>
              <a:rPr lang="en-US" sz="1500" b="1" dirty="0"/>
              <a:t>HSE, EN-AA</a:t>
            </a:r>
            <a:endParaRPr lang="en-US" sz="1500" dirty="0"/>
          </a:p>
          <a:p>
            <a:pPr marL="838200" lvl="1" indent="-514350">
              <a:spcBef>
                <a:spcPts val="400"/>
              </a:spcBef>
              <a:spcAft>
                <a:spcPts val="200"/>
              </a:spcAft>
              <a:buFont typeface="Wingdings,Sans-Serif"/>
              <a:buChar char="§"/>
            </a:pPr>
            <a:r>
              <a:rPr lang="en-US" sz="1500" dirty="0"/>
              <a:t>Definition and design of the access safety systems </a:t>
            </a:r>
            <a:r>
              <a:rPr lang="en-US" sz="1500" b="1" dirty="0"/>
              <a:t>HSE, EN-AA, BE (DSO)</a:t>
            </a:r>
            <a:endParaRPr lang="en-US" sz="15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0D2D87-617C-FADD-2AF8-7765B89E9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27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B173828A-9980-B842-90CE-520CF1438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HI ECN3: WP4 – Target Complex </a:t>
            </a:r>
            <a:br>
              <a:rPr lang="en-US" dirty="0"/>
            </a:br>
            <a:r>
              <a:rPr lang="en-US" b="0" dirty="0">
                <a:solidFill>
                  <a:schemeClr val="accent2"/>
                </a:solidFill>
              </a:rPr>
              <a:t>Main activities &amp; responsibilities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F40694-BFE9-2F3E-F56B-83166A5ED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29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370D7-2C2F-7658-0D4F-B0E97BC4C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DA118D6F-6609-23BE-5E2A-695985E3CD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692353"/>
              </p:ext>
            </p:extLst>
          </p:nvPr>
        </p:nvGraphicFramePr>
        <p:xfrm>
          <a:off x="551384" y="1988840"/>
          <a:ext cx="9581564" cy="2412783"/>
        </p:xfrm>
        <a:graphic>
          <a:graphicData uri="http://schemas.openxmlformats.org/drawingml/2006/table">
            <a:tbl>
              <a:tblPr firstRow="1">
                <a:tableStyleId>{793D81CF-94F2-401A-BA57-92F5A7B2D0C5}</a:tableStyleId>
              </a:tblPr>
              <a:tblGrid>
                <a:gridCol w="3235180">
                  <a:extLst>
                    <a:ext uri="{9D8B030D-6E8A-4147-A177-3AD203B41FA5}">
                      <a16:colId xmlns:a16="http://schemas.microsoft.com/office/drawing/2014/main" val="742131439"/>
                    </a:ext>
                  </a:extLst>
                </a:gridCol>
                <a:gridCol w="388937">
                  <a:extLst>
                    <a:ext uri="{9D8B030D-6E8A-4147-A177-3AD203B41FA5}">
                      <a16:colId xmlns:a16="http://schemas.microsoft.com/office/drawing/2014/main" val="3635575806"/>
                    </a:ext>
                  </a:extLst>
                </a:gridCol>
                <a:gridCol w="1409205">
                  <a:extLst>
                    <a:ext uri="{9D8B030D-6E8A-4147-A177-3AD203B41FA5}">
                      <a16:colId xmlns:a16="http://schemas.microsoft.com/office/drawing/2014/main" val="2739828429"/>
                    </a:ext>
                  </a:extLst>
                </a:gridCol>
                <a:gridCol w="1586596">
                  <a:extLst>
                    <a:ext uri="{9D8B030D-6E8A-4147-A177-3AD203B41FA5}">
                      <a16:colId xmlns:a16="http://schemas.microsoft.com/office/drawing/2014/main" val="4168019003"/>
                    </a:ext>
                  </a:extLst>
                </a:gridCol>
                <a:gridCol w="1375050">
                  <a:extLst>
                    <a:ext uri="{9D8B030D-6E8A-4147-A177-3AD203B41FA5}">
                      <a16:colId xmlns:a16="http://schemas.microsoft.com/office/drawing/2014/main" val="946066217"/>
                    </a:ext>
                  </a:extLst>
                </a:gridCol>
                <a:gridCol w="1586596">
                  <a:extLst>
                    <a:ext uri="{9D8B030D-6E8A-4147-A177-3AD203B41FA5}">
                      <a16:colId xmlns:a16="http://schemas.microsoft.com/office/drawing/2014/main" val="2602948341"/>
                    </a:ext>
                  </a:extLst>
                </a:gridCol>
              </a:tblGrid>
              <a:tr h="3145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Activity Description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WP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Coordinator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Plan Number(s)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Timeline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Comments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17" marR="7917" marT="7917" marB="38002" anchor="b"/>
                </a:tc>
                <a:extLst>
                  <a:ext uri="{0D108BD9-81ED-4DB2-BD59-A6C34878D82A}">
                    <a16:rowId xmlns:a16="http://schemas.microsoft.com/office/drawing/2014/main" val="451568358"/>
                  </a:ext>
                </a:extLst>
              </a:tr>
              <a:tr h="3145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HI-ECN3 Target Station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Jean-Louis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13710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LS3+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OK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b"/>
                </a:tc>
                <a:extLst>
                  <a:ext uri="{0D108BD9-81ED-4DB2-BD59-A6C34878D82A}">
                    <a16:rowId xmlns:a16="http://schemas.microsoft.com/office/drawing/2014/main" val="1923727406"/>
                  </a:ext>
                </a:extLst>
              </a:tr>
              <a:tr h="31455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HI-ECN3 Service Building</a:t>
                      </a: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Jean-Louis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13718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LS3+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OK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b"/>
                </a:tc>
                <a:extLst>
                  <a:ext uri="{0D108BD9-81ED-4DB2-BD59-A6C34878D82A}">
                    <a16:rowId xmlns:a16="http://schemas.microsoft.com/office/drawing/2014/main" val="2545860525"/>
                  </a:ext>
                </a:extLst>
              </a:tr>
              <a:tr h="58318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Upgrade of TCC8 Crane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Roberto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13716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LS3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OK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b"/>
                </a:tc>
                <a:extLst>
                  <a:ext uri="{0D108BD9-81ED-4DB2-BD59-A6C34878D82A}">
                    <a16:rowId xmlns:a16="http://schemas.microsoft.com/office/drawing/2014/main" val="1521127189"/>
                  </a:ext>
                </a:extLst>
              </a:tr>
              <a:tr h="314553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HI-ECN3 BDF/SHIPs Power converters installation</a:t>
                      </a:r>
                    </a:p>
                  </a:txBody>
                  <a:tcPr marL="7917" marR="7917" marT="7917" marB="38002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Jean-Louis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14015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LS3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 dirty="0">
                          <a:solidFill>
                            <a:srgbClr val="006100"/>
                          </a:solidFill>
                          <a:effectLst/>
                          <a:latin typeface="+mn-lt"/>
                        </a:rPr>
                        <a:t>OK</a:t>
                      </a:r>
                      <a:endParaRPr lang="en-GB" sz="1800" b="0" i="0" u="none" strike="noStrike" dirty="0">
                        <a:solidFill>
                          <a:srgbClr val="006100"/>
                        </a:solidFill>
                        <a:effectLst/>
                        <a:latin typeface="+mn-lt"/>
                      </a:endParaRPr>
                    </a:p>
                  </a:txBody>
                  <a:tcPr marL="7917" marR="7917" marT="7917" marB="38002" anchor="b"/>
                </a:tc>
                <a:extLst>
                  <a:ext uri="{0D108BD9-81ED-4DB2-BD59-A6C34878D82A}">
                    <a16:rowId xmlns:a16="http://schemas.microsoft.com/office/drawing/2014/main" val="121474768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0628D97F-508D-EC3C-EF63-A384F2B8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059F2-2E55-5E11-6B7D-D1C37ACF2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A49BD2-2BD4-8C33-8FC6-445E7E030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A4F334-AA51-531C-62FC-4739CA9D8891}"/>
              </a:ext>
            </a:extLst>
          </p:cNvPr>
          <p:cNvSpPr txBox="1"/>
          <p:nvPr/>
        </p:nvSpPr>
        <p:spPr bwMode="auto">
          <a:xfrm>
            <a:off x="2135560" y="5035479"/>
            <a:ext cx="7443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More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created</a:t>
            </a:r>
            <a:r>
              <a:rPr lang="fr-CH" dirty="0"/>
              <a:t> once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move </a:t>
            </a:r>
            <a:r>
              <a:rPr lang="fr-CH" dirty="0" err="1"/>
              <a:t>closer</a:t>
            </a:r>
            <a:r>
              <a:rPr lang="fr-CH" dirty="0"/>
              <a:t> the </a:t>
            </a:r>
            <a:r>
              <a:rPr lang="fr-CH" dirty="0" err="1"/>
              <a:t>implementation</a:t>
            </a:r>
            <a:r>
              <a:rPr lang="fr-CH" dirty="0"/>
              <a:t> phase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8873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790478-B342-78DD-08F6-BDA4099405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GRADs supporting WP4</a:t>
            </a:r>
          </a:p>
          <a:p>
            <a:r>
              <a:rPr lang="en-GB" dirty="0"/>
              <a:t>	SY-STI, EN-CV, EN-EL, EN-HE, SCE, BE-EA, HSE-RP</a:t>
            </a:r>
          </a:p>
          <a:p>
            <a:endParaRPr lang="fr-CH" dirty="0"/>
          </a:p>
          <a:p>
            <a:r>
              <a:rPr lang="en-GB" dirty="0"/>
              <a:t>Budget</a:t>
            </a:r>
          </a:p>
          <a:p>
            <a:r>
              <a:rPr lang="en-GB" dirty="0"/>
              <a:t>2024: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110kCHF design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200kCHF TT7 shielding recovery  (managed by WP5)</a:t>
            </a:r>
          </a:p>
          <a:p>
            <a:r>
              <a:rPr lang="en-GB" dirty="0"/>
              <a:t>2025: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130kCHF design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700kCHF TT7 shielding recovery (managed by WP5)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b="0" dirty="0"/>
              <a:t>500kCHF TCC8 handling systems upgrade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88A6E3-DBC0-B385-40C8-B3E4E1AC5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FB8B8-CE4C-EE9B-68A0-DB49460AC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8CBE48-857F-18A0-BE98-8C4F523B1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00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BEAD6-96DB-C216-0317-DCC94A5E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82F5EE-47DC-55A8-F107-92C0BB910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Every 3 weeks </a:t>
            </a:r>
            <a:r>
              <a:rPr lang="en-GB" sz="2400" b="0" dirty="0">
                <a:solidFill>
                  <a:schemeClr val="tx1"/>
                </a:solidFill>
              </a:rPr>
              <a:t>(time slot still to be confirmed)</a:t>
            </a:r>
            <a:endParaRPr lang="en-GB" sz="2400" b="0" dirty="0">
              <a:solidFill>
                <a:schemeClr val="tx2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Objective: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Streamline coordination efforts (by having everyone together)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Define priorities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Track changes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Follow up on actions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2"/>
                </a:solidFill>
              </a:rPr>
              <a:t>Present / review / discuss technical aspects</a:t>
            </a:r>
          </a:p>
          <a:p>
            <a:pPr lvl="1" indent="0">
              <a:buNone/>
            </a:pPr>
            <a:endParaRPr lang="en-GB" sz="2400" dirty="0">
              <a:solidFill>
                <a:schemeClr val="tx2"/>
              </a:solidFill>
            </a:endParaRPr>
          </a:p>
          <a:p>
            <a:r>
              <a:rPr lang="en-GB" sz="2400" dirty="0">
                <a:solidFill>
                  <a:schemeClr val="tx2"/>
                </a:solidFill>
              </a:rPr>
              <a:t>Will cover specific agenda</a:t>
            </a:r>
          </a:p>
          <a:p>
            <a:r>
              <a:rPr lang="en-GB" sz="2400" dirty="0">
                <a:solidFill>
                  <a:schemeClr val="tx2"/>
                </a:solidFill>
              </a:rPr>
              <a:t>Sub-work package and technical meetings to be arranged with smaller groups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D1B520-72B1-BF5B-56D5-24D96B4EE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WP4 Coordination meetings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B6455-5CCE-F3CD-5E69-0A96DB127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7137D-72E7-CE51-865A-901D99616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1134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E50980-0E74-1409-3F31-1D3D4FC8C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Target complex centralized integration via BE-EA integration team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CATIA model</a:t>
            </a:r>
          </a:p>
          <a:p>
            <a:endParaRPr lang="en-GB" sz="1000" dirty="0"/>
          </a:p>
          <a:p>
            <a:r>
              <a:rPr lang="en-GB" sz="2400" dirty="0"/>
              <a:t>New service building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Once we agree on volumes in CATIA design will be performed with REVIT mainly managed by SCE and EN-CV to take full benefit of BIM system (I will propose a methodology to implement other utilities)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Will be migrated regularly to CATIA to check and validate interfaces and keep general TCC8/ECN3 integration manged by BE-EA integration team UpToDate</a:t>
            </a:r>
          </a:p>
          <a:p>
            <a:endParaRPr lang="en-GB" sz="1000" dirty="0"/>
          </a:p>
          <a:p>
            <a:r>
              <a:rPr lang="en-GB" sz="2400" dirty="0"/>
              <a:t>ICEA role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Validation of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Defined: </a:t>
            </a:r>
            <a:r>
              <a:rPr lang="en-GB" sz="2400" b="0" dirty="0">
                <a:hlinkClick r:id="rId2"/>
              </a:rPr>
              <a:t>https://edms.cern.ch/ui/file/3018359/1.0/SPS-XPM-MEMO-0001-1.0.pdf</a:t>
            </a:r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407F4-BAAE-58D6-45DE-26733691B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Integration methodology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E4BCE7-4726-6F2E-B2B4-F8642A556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C3092-8C92-83A2-A521-09929B17B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7734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8CC03C-F349-4FD6-ECE7-CE590D9FD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u="sng" dirty="0">
                <a:solidFill>
                  <a:schemeClr val="tx2"/>
                </a:solidFill>
              </a:rPr>
              <a:t>HI-ECN3 project</a:t>
            </a:r>
          </a:p>
          <a:p>
            <a:r>
              <a:rPr lang="en-GB" sz="2400" dirty="0">
                <a:solidFill>
                  <a:schemeClr val="tx1"/>
                </a:solidFill>
              </a:rPr>
              <a:t>Hi-ecn3-project-team </a:t>
            </a:r>
            <a:r>
              <a:rPr lang="en-GB" sz="2400" b="0" dirty="0">
                <a:solidFill>
                  <a:schemeClr val="tx2"/>
                </a:solidFill>
              </a:rPr>
              <a:t>(It will gather the project team members)</a:t>
            </a:r>
          </a:p>
          <a:p>
            <a:r>
              <a:rPr lang="en-GB" sz="2400" dirty="0">
                <a:solidFill>
                  <a:schemeClr val="tx1"/>
                </a:solidFill>
              </a:rPr>
              <a:t>cernbox-project-hi-ecn3-readers	</a:t>
            </a:r>
          </a:p>
          <a:p>
            <a:r>
              <a:rPr lang="en-GB" sz="2400" dirty="0">
                <a:solidFill>
                  <a:schemeClr val="tx1"/>
                </a:solidFill>
              </a:rPr>
              <a:t>cernbox-project-hi-ecn3-writers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u="sng" dirty="0">
                <a:solidFill>
                  <a:schemeClr val="tx2"/>
                </a:solidFill>
              </a:rPr>
              <a:t>Work package 4</a:t>
            </a:r>
          </a:p>
          <a:p>
            <a:r>
              <a:rPr lang="en-GB" sz="2400" dirty="0">
                <a:solidFill>
                  <a:schemeClr val="tx1"/>
                </a:solidFill>
              </a:rPr>
              <a:t>hi-ecn3-wp4-core-team </a:t>
            </a:r>
            <a:r>
              <a:rPr lang="en-GB" sz="2400" b="0" dirty="0"/>
              <a:t>(Sub WP4.x leaders + core-team (ad-hoc))</a:t>
            </a:r>
          </a:p>
          <a:p>
            <a:r>
              <a:rPr lang="en-GB" sz="2400" dirty="0">
                <a:solidFill>
                  <a:schemeClr val="tx1"/>
                </a:solidFill>
              </a:rPr>
              <a:t>hi-ecn3-wp4-members </a:t>
            </a:r>
            <a:r>
              <a:rPr lang="en-GB" sz="2400" b="0" dirty="0"/>
              <a:t>(all members of WP + contact people from other WPs)</a:t>
            </a:r>
          </a:p>
          <a:p>
            <a:r>
              <a:rPr lang="en-GB" sz="2400" dirty="0">
                <a:solidFill>
                  <a:schemeClr val="tx1"/>
                </a:solidFill>
              </a:rPr>
              <a:t>hi-ecn3-wp4-info </a:t>
            </a:r>
            <a:r>
              <a:rPr lang="en-GB" sz="2400" b="0" dirty="0"/>
              <a:t>(Enlarged “for your information” e-group)</a:t>
            </a:r>
          </a:p>
          <a:p>
            <a:endParaRPr lang="en-GB" sz="2400" b="0" dirty="0"/>
          </a:p>
          <a:p>
            <a:pPr algn="ctr"/>
            <a:r>
              <a:rPr lang="en-GB" sz="2400" b="0" dirty="0">
                <a:solidFill>
                  <a:schemeClr val="tx1"/>
                </a:solidFill>
              </a:rPr>
              <a:t>Let me know if you need a dedicated sub-WP e-group (hi-ecn3-wp4</a:t>
            </a:r>
            <a:r>
              <a:rPr lang="en-GB" sz="2400" b="0" dirty="0">
                <a:solidFill>
                  <a:schemeClr val="accent3"/>
                </a:solidFill>
              </a:rPr>
              <a:t>.x...</a:t>
            </a:r>
            <a:r>
              <a:rPr lang="en-GB" sz="24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8F0D66-D0A6-7C1E-AAE2-03F19599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e-groups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33869-98FB-F922-BA5A-BAB0BEAA6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2268E-0A4B-8C29-AF78-10E8D6B97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7150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17D999-9C61-E75F-D44D-5323E98F1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0768"/>
            <a:ext cx="11376024" cy="4860007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Indico - </a:t>
            </a:r>
            <a:r>
              <a:rPr lang="en-US" sz="1800" b="0" dirty="0">
                <a:solidFill>
                  <a:schemeClr val="tx1"/>
                </a:solidFill>
                <a:hlinkClick r:id="rId2"/>
              </a:rPr>
              <a:t>https://indico.cern.ch/category/17794/</a:t>
            </a:r>
            <a:endParaRPr lang="en-US" sz="1800" b="0" dirty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/>
              <a:t>Please create an indico event with notes/actions for your meetings</a:t>
            </a:r>
            <a:endParaRPr lang="en-US" sz="1800" b="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b="0" dirty="0">
                <a:sym typeface="Wingdings" panose="05000000000000000000" pitchFamily="2" charset="2"/>
              </a:rPr>
              <a:t>Let me know if you need your own category inside managed by you</a:t>
            </a:r>
            <a:endParaRPr lang="en-US" sz="1800" dirty="0"/>
          </a:p>
          <a:p>
            <a:r>
              <a:rPr lang="en-US" sz="1800" dirty="0">
                <a:solidFill>
                  <a:schemeClr val="tx1"/>
                </a:solidFill>
              </a:rPr>
              <a:t>EOS/</a:t>
            </a:r>
            <a:r>
              <a:rPr lang="en-US" sz="1800" dirty="0" err="1">
                <a:solidFill>
                  <a:schemeClr val="tx1"/>
                </a:solidFill>
              </a:rPr>
              <a:t>Cernbox</a:t>
            </a:r>
            <a:r>
              <a:rPr lang="en-US" sz="1800" dirty="0">
                <a:solidFill>
                  <a:schemeClr val="tx1"/>
                </a:solidFill>
              </a:rPr>
              <a:t> –</a:t>
            </a:r>
            <a:r>
              <a:rPr lang="en-US" sz="1800" dirty="0"/>
              <a:t> </a:t>
            </a:r>
            <a:r>
              <a:rPr lang="en-US" sz="1050" b="0" dirty="0">
                <a:hlinkClick r:id="rId3"/>
              </a:rPr>
              <a:t>https://cernbox.cern.ch/s/nlK7CKjNdyeahv7</a:t>
            </a:r>
            <a:endParaRPr lang="en-US" sz="105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Use </a:t>
            </a:r>
            <a:r>
              <a:rPr lang="en-US" sz="1800" b="0" dirty="0" err="1"/>
              <a:t>cernbox</a:t>
            </a:r>
            <a:r>
              <a:rPr lang="en-US" sz="1800" b="0" dirty="0"/>
              <a:t> to store all project related documentation </a:t>
            </a:r>
          </a:p>
          <a:p>
            <a:endParaRPr lang="en-US" sz="1800" b="0" dirty="0"/>
          </a:p>
          <a:p>
            <a:r>
              <a:rPr lang="en-US" sz="1800" dirty="0">
                <a:solidFill>
                  <a:schemeClr val="tx1"/>
                </a:solidFill>
              </a:rPr>
              <a:t>EDMS </a:t>
            </a:r>
            <a:r>
              <a:rPr lang="en-US" sz="1800" b="0" dirty="0">
                <a:solidFill>
                  <a:schemeClr val="tx2"/>
                </a:solidFill>
              </a:rPr>
              <a:t>– </a:t>
            </a:r>
            <a:r>
              <a:rPr lang="en-US" sz="1050" b="0" dirty="0">
                <a:solidFill>
                  <a:schemeClr val="tx2"/>
                </a:solidFill>
                <a:hlinkClick r:id="rId4"/>
              </a:rPr>
              <a:t>https://edms.cern.ch/project/CERN-0000248960</a:t>
            </a:r>
            <a:r>
              <a:rPr lang="en-US" sz="1800" b="0" dirty="0">
                <a:solidFill>
                  <a:schemeClr val="tx2"/>
                </a:solidFill>
                <a:hlinkClick r:id="rId4"/>
              </a:rPr>
              <a:t> </a:t>
            </a:r>
            <a:endParaRPr lang="en-US" sz="1800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Same directory structure as EOS. Use if for reports, documents requiring a release procedure etc. Remember to attach your documentation there.</a:t>
            </a:r>
          </a:p>
          <a:p>
            <a:endParaRPr lang="en-US" sz="1800" b="0" dirty="0"/>
          </a:p>
          <a:p>
            <a:r>
              <a:rPr lang="en-US" sz="1800" dirty="0">
                <a:solidFill>
                  <a:schemeClr val="tx1"/>
                </a:solidFill>
              </a:rPr>
              <a:t>JIRA –</a:t>
            </a:r>
            <a:r>
              <a:rPr lang="en-US" sz="1800" dirty="0"/>
              <a:t> </a:t>
            </a:r>
            <a:r>
              <a:rPr lang="en-US" sz="1050" b="0" dirty="0">
                <a:hlinkClick r:id="rId5"/>
              </a:rPr>
              <a:t>https://its.cern.ch/jira/secure/RapidBoard.jspa?rapidView=9206&amp;projectKey=TARGCWG&amp;view=detail&amp;selectedIssue=TARGCWG-17</a:t>
            </a:r>
            <a:endParaRPr lang="en-US" sz="105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Follow-up of actions. (although recommended, is up to you to use it within your activities)</a:t>
            </a:r>
          </a:p>
          <a:p>
            <a:endParaRPr lang="en-US" sz="1800" b="0" dirty="0"/>
          </a:p>
          <a:p>
            <a:r>
              <a:rPr lang="en-US" sz="1800" dirty="0">
                <a:solidFill>
                  <a:schemeClr val="tx1"/>
                </a:solidFill>
              </a:rPr>
              <a:t>DFS -</a:t>
            </a:r>
            <a:r>
              <a:rPr lang="en-US" sz="1800" dirty="0"/>
              <a:t> </a:t>
            </a:r>
            <a:r>
              <a:rPr lang="en-US" sz="1800" b="0" dirty="0"/>
              <a:t>No! unless internal to your dep/group</a:t>
            </a:r>
          </a:p>
          <a:p>
            <a:endParaRPr lang="en-GB" sz="1050" dirty="0"/>
          </a:p>
          <a:p>
            <a:r>
              <a:rPr lang="en-GB" sz="2000" dirty="0"/>
              <a:t>If something else needed let me know</a:t>
            </a: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6EE700-76D3-9971-A3B3-530AA63F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Indico, web &amp; data-storage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4865C2-F6A8-A8C0-E293-9E8794A31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45E1A9-0CF0-F7D8-B00F-83A2B7A09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497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4A5142-1DB3-32B2-491F-9C9805600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005063"/>
            <a:ext cx="11376024" cy="2195711"/>
          </a:xfrm>
        </p:spPr>
        <p:txBody>
          <a:bodyPr/>
          <a:lstStyle/>
          <a:p>
            <a:pPr algn="ctr"/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Welcome on board and all </a:t>
            </a:r>
            <a:r>
              <a:rPr lang="en-GB" sz="4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contributions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key for the success of the project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2C46D7-B1A0-B2E1-1503-543D4894E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73" y="2492896"/>
            <a:ext cx="11376025" cy="1065742"/>
          </a:xfrm>
        </p:spPr>
        <p:txBody>
          <a:bodyPr/>
          <a:lstStyle/>
          <a:p>
            <a:pPr algn="ctr"/>
            <a:r>
              <a:rPr lang="en-US" sz="7200" dirty="0"/>
              <a:t>Thank you!</a:t>
            </a:r>
            <a:endParaRPr lang="en-GB" sz="7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38A5E8-4A17-8EEF-8C54-DC13EA403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4B0F5-8C24-4756-EA05-39652CDD9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615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74A2F-56C0-AB93-E1DD-B14A6D299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BFD4E-BCB6-84A3-A977-4EF829DAB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34</a:t>
            </a:fld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7D4EE0C8-63D8-B767-6329-CF491086E52C}"/>
              </a:ext>
            </a:extLst>
          </p:cNvPr>
          <p:cNvSpPr txBox="1">
            <a:spLocks/>
          </p:cNvSpPr>
          <p:nvPr/>
        </p:nvSpPr>
        <p:spPr>
          <a:xfrm>
            <a:off x="404573" y="2492896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/>
              <a:t>Questions?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20102720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07F59-3018-CD91-DAED-74D10D759B1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12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88F809-731D-1C3E-068F-38877B17E7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B8B451-DBE0-9D07-4401-23BD3C218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HI-ECN3 Project &amp; WP4 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Target complex for HI-ECN3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Why we need a TDR for the Target Complex?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WP4 Planning, activities, responsibilities, deliverables and resources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tx2"/>
              </a:solidFill>
            </a:endParaRPr>
          </a:p>
          <a:p>
            <a:r>
              <a:rPr lang="en-GB" b="0" dirty="0">
                <a:solidFill>
                  <a:schemeClr val="tx2"/>
                </a:solidFill>
              </a:rPr>
              <a:t>Admin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PLAN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E-groups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Indico, web &amp; data-storage</a:t>
            </a:r>
          </a:p>
          <a:p>
            <a:endParaRPr lang="en-GB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7E32AF-41D3-4C2F-870D-08D77F43E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63F6FAA-CD07-A19B-137A-0A93D4F6A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| WP4 – Target Complex | kick-off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13C43F-E125-A810-6CA2-F3281E389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66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35EAF2-0209-7680-ABA7-4FE04ABA41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000" dirty="0"/>
              <a:t>HI-ECN3 Project &amp; WP4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858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716" y="139632"/>
            <a:ext cx="11114568" cy="1012381"/>
          </a:xfrm>
        </p:spPr>
        <p:txBody>
          <a:bodyPr/>
          <a:lstStyle/>
          <a:p>
            <a:r>
              <a:rPr lang="en-GB" sz="4267" dirty="0">
                <a:solidFill>
                  <a:srgbClr val="1A63A0"/>
                </a:solidFill>
              </a:rPr>
              <a:t>Project Team</a:t>
            </a:r>
            <a:endParaRPr lang="en-US" sz="5467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E83AF6F-79C9-037D-8D3F-D75F09520F78}"/>
              </a:ext>
            </a:extLst>
          </p:cNvPr>
          <p:cNvSpPr/>
          <p:nvPr/>
        </p:nvSpPr>
        <p:spPr>
          <a:xfrm>
            <a:off x="4107323" y="260648"/>
            <a:ext cx="4079248" cy="529255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333" b="1" u="sng" dirty="0">
                <a:solidFill>
                  <a:schemeClr val="tx1"/>
                </a:solidFill>
              </a:rPr>
              <a:t>HI-ECN3 Study Project Team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Leader (PL): 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Matthew FRASER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Deputy Project Leader (DPL):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Claudia AHDIDA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Safety Officer (PSO):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Melenia AVERNA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Radiation Safety Officer (PRSO):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TBC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Budget Officer: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Sylvie PRODON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Planning Officer (PPO):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 Fernando PEDROSA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Configuration &amp; Quality Assurance Manager: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Giulia ROMAGNOLI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Integration Support via ICEA: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Michael LAZZARONI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North Area Operation &amp; Experiment Liason: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Dipanwita BANERJEE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SHiP Experiment Contact Person: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Richard JACOBSSON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GB" sz="800" b="1" dirty="0" err="1">
                <a:solidFill>
                  <a:schemeClr val="tx1"/>
                </a:solidFill>
              </a:rPr>
              <a:t>SHiP</a:t>
            </a:r>
            <a:r>
              <a:rPr lang="en-GB" sz="800" b="1" dirty="0">
                <a:solidFill>
                  <a:schemeClr val="tx1"/>
                </a:solidFill>
              </a:rPr>
              <a:t> Experiment Safety </a:t>
            </a:r>
            <a:r>
              <a:rPr lang="en-GB" sz="800" b="1" dirty="0" err="1">
                <a:solidFill>
                  <a:schemeClr val="tx1"/>
                </a:solidFill>
              </a:rPr>
              <a:t>Correspondant</a:t>
            </a:r>
            <a:r>
              <a:rPr lang="en-GB" sz="800" b="1" dirty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GB" sz="800" b="1" dirty="0">
                <a:solidFill>
                  <a:schemeClr val="tx1"/>
                </a:solidFill>
              </a:rPr>
              <a:t>Letizia </a:t>
            </a:r>
            <a:r>
              <a:rPr lang="en-US" sz="800" b="1" dirty="0">
                <a:solidFill>
                  <a:schemeClr val="tx1"/>
                </a:solidFill>
              </a:rPr>
              <a:t>DI GIULIO</a:t>
            </a:r>
            <a:endParaRPr lang="en-CH" sz="800" b="1" dirty="0">
              <a:solidFill>
                <a:schemeClr val="tx1"/>
              </a:solidFill>
            </a:endParaRP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Project </a:t>
            </a:r>
            <a:r>
              <a:rPr lang="en-GB" sz="800" b="1" dirty="0">
                <a:solidFill>
                  <a:schemeClr val="tx1"/>
                </a:solidFill>
              </a:rPr>
              <a:t>&amp; Experiment Safety Support</a:t>
            </a:r>
            <a:r>
              <a:rPr lang="en-CH" sz="800" b="1" dirty="0">
                <a:solidFill>
                  <a:schemeClr val="tx1"/>
                </a:solidFill>
              </a:rPr>
              <a:t> (PESS) Correspondant 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James CURRIE</a:t>
            </a:r>
          </a:p>
          <a:p>
            <a:pPr algn="ctr"/>
            <a:endParaRPr lang="en-CH" sz="800" b="1" dirty="0">
              <a:solidFill>
                <a:schemeClr val="tx1"/>
              </a:solidFill>
            </a:endParaRP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Admin Support:</a:t>
            </a:r>
          </a:p>
          <a:p>
            <a:pPr algn="ctr"/>
            <a:r>
              <a:rPr lang="en-CH" sz="800" b="1" dirty="0">
                <a:solidFill>
                  <a:schemeClr val="tx1"/>
                </a:solidFill>
              </a:rPr>
              <a:t>Katarina SIGERUD &amp; Ane-Mona </a:t>
            </a:r>
            <a:r>
              <a:rPr lang="en-GB" sz="800" b="1" dirty="0">
                <a:solidFill>
                  <a:schemeClr val="tx1"/>
                </a:solidFill>
              </a:rPr>
              <a:t>BRANZA</a:t>
            </a:r>
          </a:p>
          <a:p>
            <a:pPr algn="ctr"/>
            <a:endParaRPr lang="en-GB" sz="800" b="1" dirty="0">
              <a:solidFill>
                <a:schemeClr val="tx1"/>
              </a:solidFill>
            </a:endParaRPr>
          </a:p>
          <a:p>
            <a:pPr algn="ctr"/>
            <a:r>
              <a:rPr lang="en-GB" sz="800" b="1" dirty="0">
                <a:solidFill>
                  <a:schemeClr val="tx1"/>
                </a:solidFill>
              </a:rPr>
              <a:t>+ WPLs</a:t>
            </a:r>
            <a:endParaRPr lang="en-CH" sz="8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4A7A55-A77A-E480-25EA-137DE9E4E14A}"/>
              </a:ext>
            </a:extLst>
          </p:cNvPr>
          <p:cNvSpPr/>
          <p:nvPr/>
        </p:nvSpPr>
        <p:spPr>
          <a:xfrm>
            <a:off x="2010149" y="5681696"/>
            <a:ext cx="1420427" cy="54497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800" b="1" dirty="0">
                <a:solidFill>
                  <a:schemeClr val="bg2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Deputy</a:t>
            </a:r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8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5ED7392-1CC2-3DEE-D2E9-EA5852F16B54}"/>
              </a:ext>
            </a:extLst>
          </p:cNvPr>
          <p:cNvSpPr/>
          <p:nvPr/>
        </p:nvSpPr>
        <p:spPr>
          <a:xfrm>
            <a:off x="3692961" y="5681696"/>
            <a:ext cx="14204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FE2B5F3-F9D1-4040-A4BE-ED3C0B42ADC6}"/>
              </a:ext>
            </a:extLst>
          </p:cNvPr>
          <p:cNvSpPr/>
          <p:nvPr/>
        </p:nvSpPr>
        <p:spPr>
          <a:xfrm>
            <a:off x="5375773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A82220E-F6F6-2FA3-942F-2EE0CAA3BF8F}"/>
              </a:ext>
            </a:extLst>
          </p:cNvPr>
          <p:cNvSpPr/>
          <p:nvPr/>
        </p:nvSpPr>
        <p:spPr>
          <a:xfrm>
            <a:off x="7058585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6EB4F21-0628-2433-8BA2-2614D8A1E77E}"/>
              </a:ext>
            </a:extLst>
          </p:cNvPr>
          <p:cNvSpPr/>
          <p:nvPr/>
        </p:nvSpPr>
        <p:spPr>
          <a:xfrm>
            <a:off x="8741397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4372E4-FF71-9394-A666-CB08AD44B7B4}"/>
              </a:ext>
            </a:extLst>
          </p:cNvPr>
          <p:cNvSpPr/>
          <p:nvPr/>
        </p:nvSpPr>
        <p:spPr>
          <a:xfrm>
            <a:off x="10424209" y="5681694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9DE34EC-191D-5E37-CADB-43396B26E75A}"/>
              </a:ext>
            </a:extLst>
          </p:cNvPr>
          <p:cNvSpPr/>
          <p:nvPr/>
        </p:nvSpPr>
        <p:spPr>
          <a:xfrm>
            <a:off x="327337" y="5681696"/>
            <a:ext cx="14204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979EE1E-5B2B-705E-8624-063F216EFD27}"/>
              </a:ext>
            </a:extLst>
          </p:cNvPr>
          <p:cNvSpPr/>
          <p:nvPr/>
        </p:nvSpPr>
        <p:spPr>
          <a:xfrm>
            <a:off x="10332961" y="4909629"/>
            <a:ext cx="1511676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WP8 –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Radiation field and R2E &amp; R2M effects</a:t>
            </a:r>
            <a:endParaRPr lang="en-CH" sz="800" dirty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F23435-1160-85D1-0419-482ED66775BB}"/>
              </a:ext>
            </a:extLst>
          </p:cNvPr>
          <p:cNvSpPr txBox="1"/>
          <p:nvPr/>
        </p:nvSpPr>
        <p:spPr bwMode="auto">
          <a:xfrm rot="21020167">
            <a:off x="10556791" y="108600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Matt’s slides at 345</a:t>
            </a:r>
            <a:r>
              <a:rPr lang="en-US" baseline="30000" dirty="0">
                <a:hlinkClick r:id="rId3"/>
              </a:rPr>
              <a:t>th</a:t>
            </a:r>
            <a:r>
              <a:rPr lang="en-US" dirty="0">
                <a:hlinkClick r:id="rId3"/>
              </a:rPr>
              <a:t> IEFC</a:t>
            </a:r>
            <a:endParaRPr lang="en-GB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161E5E1E-89C7-095A-22ED-89AF556B1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HI-ECN3 | WP4 – Target Complex |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86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67" dirty="0">
                <a:solidFill>
                  <a:srgbClr val="1A63A0"/>
                </a:solidFill>
              </a:rPr>
              <a:t>Project Work Breakdown Structure</a:t>
            </a:r>
            <a:endParaRPr lang="en-US" sz="5467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4ABE57A-6ABD-316C-ADE4-11528C46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C8286D-9695-8F4B-4938-F4EF400FE9AA}"/>
              </a:ext>
            </a:extLst>
          </p:cNvPr>
          <p:cNvSpPr/>
          <p:nvPr/>
        </p:nvSpPr>
        <p:spPr>
          <a:xfrm>
            <a:off x="3649292" y="1435420"/>
            <a:ext cx="14204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3191435-D585-D516-FD14-53A519D53336}"/>
              </a:ext>
            </a:extLst>
          </p:cNvPr>
          <p:cNvSpPr/>
          <p:nvPr/>
        </p:nvSpPr>
        <p:spPr>
          <a:xfrm>
            <a:off x="5332104" y="1435419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WP4 – Target Complex (TC)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D7E2D7-0C5C-800F-7297-2AB124E21DAE}"/>
              </a:ext>
            </a:extLst>
          </p:cNvPr>
          <p:cNvSpPr/>
          <p:nvPr/>
        </p:nvSpPr>
        <p:spPr>
          <a:xfrm>
            <a:off x="7014916" y="1435419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WP5 – Experimental Area &amp; Expt. Interface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0312EA-6DDD-3D39-6AE7-F9F7013BA19C}"/>
              </a:ext>
            </a:extLst>
          </p:cNvPr>
          <p:cNvSpPr/>
          <p:nvPr/>
        </p:nvSpPr>
        <p:spPr>
          <a:xfrm>
            <a:off x="8697728" y="1435419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FAA00E3-0874-91B4-01EF-B71D36F62C6D}"/>
              </a:ext>
            </a:extLst>
          </p:cNvPr>
          <p:cNvCxnSpPr>
            <a:cxnSpLocks/>
            <a:stCxn id="130" idx="1"/>
          </p:cNvCxnSpPr>
          <p:nvPr/>
        </p:nvCxnSpPr>
        <p:spPr>
          <a:xfrm flipV="1">
            <a:off x="1962090" y="2184474"/>
            <a:ext cx="3437813" cy="1927469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D3DC6F4-3216-1274-464F-37AB2E17E424}"/>
              </a:ext>
            </a:extLst>
          </p:cNvPr>
          <p:cNvSpPr/>
          <p:nvPr/>
        </p:nvSpPr>
        <p:spPr>
          <a:xfrm>
            <a:off x="1962089" y="1988840"/>
            <a:ext cx="9780731" cy="4246207"/>
          </a:xfrm>
          <a:prstGeom prst="roundRect">
            <a:avLst>
              <a:gd name="adj" fmla="val 6226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333" b="1" dirty="0">
                <a:solidFill>
                  <a:schemeClr val="tx1"/>
                </a:solidFill>
              </a:rPr>
              <a:t>TDR Project Study Team</a:t>
            </a:r>
          </a:p>
          <a:p>
            <a:pPr algn="ctr"/>
            <a:endParaRPr lang="en-CH" sz="933" b="1" dirty="0">
              <a:solidFill>
                <a:schemeClr val="tx1"/>
              </a:solidFill>
            </a:endParaRP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BE-CEM	Jerome LENDARO, Luca BUONOCORE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BE-ABP	Hannes BARTOSIK,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Tirsi PREBIBAJ (PBC GRAF)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BE-CSS	TBC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BE-EA	Francois BUTIN, Michael LAZZARONI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fr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Beatriz SUTIL MARTINEZ (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ORIGIN</a:t>
            </a:r>
            <a:r>
              <a:rPr lang="fr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Johannes BERNHARD, Miguel SANTOS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GB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Angelo PETRELLESE (ORIGIN)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Laurie NEVAY +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Fabian METZGER &amp; Luke DYKES (GRAF)</a:t>
            </a:r>
            <a:r>
              <a:rPr lang="en-GB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Dipanwita BANERJEE, David JAILLET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BE-GM	Camille VENDEUVE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BE-OP	Kevin LI, James RIDEWOOD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EN-AA	Anna SUWALSKA, Tomasz LADZINSKI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EN-ACE	Fernando PEDROSA,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Ixone VAQUERO (ORIGIN) 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Xavier PALLE (ORIGIN)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EN-CV	Roberto BOZZI, Francesca DRAGONI +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Nikola ZARIC (ORIGIN)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EN-EL	Eva CANO GONZALEZ + </a:t>
            </a:r>
            <a:r>
              <a:rPr lang="en-GB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Ming LIU (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QUEST)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EN-MME	Stefano SGOBBA, Ana Teresa PEREZ FONTENIA​, </a:t>
            </a:r>
            <a:r>
              <a:rPr lang="en-GB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Luca GENTINI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EN-HE	Roberto RINALDESI, </a:t>
            </a:r>
            <a:r>
              <a:rPr lang="en-GB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Cristina DURÁN GUTIÉRREZ (ORIGIN)</a:t>
            </a:r>
            <a:endParaRPr lang="en-CH" sz="933" b="1" kern="1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SY-ABT	Pablo ARRUTIA, Yann DUTHEIL, Matthew FRASER +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Aleksandr GORN (PBC GRAF)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Francesco VELOTTI, Bruno BALHAN, Friedrich LACKNER 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SY-BI	Federico RONCAROLO, Christos ZAMANTZAS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ORIGIN + TECH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SY-EPC	Ivan JOSIFOVIC, Yves GAILLARD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SY-RF	Giulia PAPOTTI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SY-STI	Jean-Louis GRENARD, Rui Franqueira XIMENES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Mike PARKIN (QUEST)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Luigi ESPOSITO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Guiseppe MAZZOLA (GRAF)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Damien GRENIER,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Ruben ALIA, </a:t>
            </a:r>
            <a:r>
              <a:rPr lang="en-GB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Nicolas QUINQUIS, 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Melania AVERNA</a:t>
            </a:r>
            <a:r>
              <a:rPr lang="fr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Michal MACHA</a:t>
            </a:r>
            <a:endParaRPr lang="en-CH" sz="933" kern="100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TE-MSC	Philipp SCHWARTZ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TE-VSC	Anthony HARRISON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TE-MPE	Antoine COLLINET	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HSE-RP	Claudia AHDIDA+ </a:t>
            </a:r>
            <a:r>
              <a:rPr lang="en-GB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Olin PINTO (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QUEST) + </a:t>
            </a:r>
            <a:r>
              <a:rPr lang="en-GB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Francesca LUONI (PBC QUEST)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Renaud CHAROUSSET 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HSE-OHS	Simon MARSH +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James CURRY (ORIGIN)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Oriol RIOS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QUEST 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SCE-SAM-FS	John OSBORNE</a:t>
            </a:r>
            <a:r>
              <a:rPr lang="fr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Tamara BUDD (PBC QUEST) → </a:t>
            </a:r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Natacha LOPEZ, David Rodriguez GOMEZ </a:t>
            </a:r>
            <a:r>
              <a:rPr lang="en-CH" sz="933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QUEST </a:t>
            </a:r>
          </a:p>
          <a:p>
            <a:r>
              <a:rPr lang="en-CH" sz="933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EP	Richard JACOBSSON, Letizia DI GIULIO &amp; NA62 Technical Coordinator</a:t>
            </a:r>
            <a:endParaRPr lang="en-CH" sz="933" b="1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7C938FA-D482-E685-E0F5-9FE93E4937E4}"/>
              </a:ext>
            </a:extLst>
          </p:cNvPr>
          <p:cNvCxnSpPr>
            <a:cxnSpLocks/>
          </p:cNvCxnSpPr>
          <p:nvPr/>
        </p:nvCxnSpPr>
        <p:spPr>
          <a:xfrm>
            <a:off x="376989" y="1837722"/>
            <a:ext cx="0" cy="345047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A70833-485A-8B5D-C4E4-6C42EF777C70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376990" y="2278227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FD6E5CE-0911-66CF-4E22-147D88E9F195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376989" y="2729767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EF2BD8-CA79-AEF4-B57F-8E6A3CB25BA2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376989" y="3156675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D92F81-8F06-DD5B-05E9-FE3964A2149B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376989" y="3583583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89B6407-04FC-346C-3D77-203013FBF5D4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376990" y="4009065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ACD992-E251-6C56-18AD-90EB5EA64ED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376990" y="4434548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646F9C6C-7BD9-D2AC-85A7-F3471C377CB5}"/>
              </a:ext>
            </a:extLst>
          </p:cNvPr>
          <p:cNvSpPr/>
          <p:nvPr/>
        </p:nvSpPr>
        <p:spPr>
          <a:xfrm>
            <a:off x="449178" y="208259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Planning, Scheduling &amp; Coord.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EA79F7C-D00E-752B-8701-301694718155}"/>
              </a:ext>
            </a:extLst>
          </p:cNvPr>
          <p:cNvSpPr/>
          <p:nvPr/>
        </p:nvSpPr>
        <p:spPr>
          <a:xfrm>
            <a:off x="449177" y="253413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Budget &amp; Resources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Sylvie PRODON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BC92163-3492-3F33-3908-4669AA93F768}"/>
              </a:ext>
            </a:extLst>
          </p:cNvPr>
          <p:cNvSpPr/>
          <p:nvPr/>
        </p:nvSpPr>
        <p:spPr>
          <a:xfrm>
            <a:off x="449177" y="296104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Procurement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7C07785C-644B-F64B-1F28-A30C27063E54}"/>
              </a:ext>
            </a:extLst>
          </p:cNvPr>
          <p:cNvSpPr/>
          <p:nvPr/>
        </p:nvSpPr>
        <p:spPr>
          <a:xfrm>
            <a:off x="449177" y="3387949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Project Office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Matthew</a:t>
            </a:r>
            <a:r>
              <a:rPr lang="en-CH" sz="667" dirty="0">
                <a:solidFill>
                  <a:schemeClr val="tx1"/>
                </a:solidFill>
              </a:rPr>
              <a:t> </a:t>
            </a:r>
            <a:r>
              <a:rPr lang="en-CH" sz="667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8ACEC88B-68FF-C354-D1FB-C121EE66214A}"/>
              </a:ext>
            </a:extLst>
          </p:cNvPr>
          <p:cNvSpPr/>
          <p:nvPr/>
        </p:nvSpPr>
        <p:spPr>
          <a:xfrm>
            <a:off x="449175" y="3813432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Technical Coordination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Matthew</a:t>
            </a:r>
            <a:r>
              <a:rPr lang="en-CH" sz="667" dirty="0">
                <a:solidFill>
                  <a:schemeClr val="tx1"/>
                </a:solidFill>
              </a:rPr>
              <a:t> </a:t>
            </a:r>
            <a:r>
              <a:rPr lang="en-CH" sz="667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1376B7CA-D8DB-2DDC-44AE-AFDD71740F15}"/>
              </a:ext>
            </a:extLst>
          </p:cNvPr>
          <p:cNvSpPr/>
          <p:nvPr/>
        </p:nvSpPr>
        <p:spPr>
          <a:xfrm>
            <a:off x="449173" y="423891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Configuration &amp; Quality Management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Giulia ROMAGNOLI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765BDDC4-363A-6019-5D80-EB5E55CEE398}"/>
              </a:ext>
            </a:extLst>
          </p:cNvPr>
          <p:cNvSpPr/>
          <p:nvPr/>
        </p:nvSpPr>
        <p:spPr>
          <a:xfrm>
            <a:off x="10380540" y="1435419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44C702-96FC-A221-2F29-34C61D69A53C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376989" y="4864289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207B514-3332-6178-EE8D-88A068ADD523}"/>
              </a:ext>
            </a:extLst>
          </p:cNvPr>
          <p:cNvSpPr/>
          <p:nvPr/>
        </p:nvSpPr>
        <p:spPr>
          <a:xfrm>
            <a:off x="449174" y="4668656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9D76B06-BDD0-9B99-C79C-51F0D65BBD14}"/>
              </a:ext>
            </a:extLst>
          </p:cNvPr>
          <p:cNvSpPr/>
          <p:nvPr/>
        </p:nvSpPr>
        <p:spPr>
          <a:xfrm>
            <a:off x="447262" y="509590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Commissioning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FFDFA0-0D77-E40C-A113-3BE0C0D838E2}"/>
              </a:ext>
            </a:extLst>
          </p:cNvPr>
          <p:cNvCxnSpPr>
            <a:cxnSpLocks/>
          </p:cNvCxnSpPr>
          <p:nvPr/>
        </p:nvCxnSpPr>
        <p:spPr>
          <a:xfrm flipH="1">
            <a:off x="374781" y="5288195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C411312-0C78-29BF-021F-139A0DF79C2B}"/>
              </a:ext>
            </a:extLst>
          </p:cNvPr>
          <p:cNvSpPr/>
          <p:nvPr/>
        </p:nvSpPr>
        <p:spPr>
          <a:xfrm>
            <a:off x="1962089" y="1432852"/>
            <a:ext cx="1420427" cy="532208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8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56862A8-C686-FFC6-9C49-8F0FA53D2205}"/>
              </a:ext>
            </a:extLst>
          </p:cNvPr>
          <p:cNvSpPr/>
          <p:nvPr/>
        </p:nvSpPr>
        <p:spPr>
          <a:xfrm>
            <a:off x="290634" y="1433089"/>
            <a:ext cx="1487300" cy="51542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  <a:p>
            <a:pPr algn="ctr"/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7310B12-2ABC-6D60-61A8-20CE572AF08B}"/>
              </a:ext>
            </a:extLst>
          </p:cNvPr>
          <p:cNvSpPr/>
          <p:nvPr/>
        </p:nvSpPr>
        <p:spPr>
          <a:xfrm>
            <a:off x="10340301" y="571741"/>
            <a:ext cx="1511676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WP8 –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Radiation field and R2E &amp; R2M effects</a:t>
            </a:r>
            <a:endParaRPr lang="en-CH" sz="800" dirty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</p:spTree>
    <p:extLst>
      <p:ext uri="{BB962C8B-B14F-4D97-AF65-F5344CB8AC3E}">
        <p14:creationId xmlns:p14="http://schemas.microsoft.com/office/powerpoint/2010/main" val="1081741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267" dirty="0">
                <a:solidFill>
                  <a:srgbClr val="1A63A0"/>
                </a:solidFill>
              </a:rPr>
              <a:t>Project Work Breakdown Structure</a:t>
            </a:r>
            <a:endParaRPr lang="en-US" sz="5467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E6CDEFA8-179A-F733-9584-C05DF3DA9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| WP4 – Target Complex | kick-off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z="1333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8</a:t>
            </a:fld>
            <a:endParaRPr lang="en-US" sz="1333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46B6F92-F0CC-5F16-C349-B9F9592BA2F7}"/>
              </a:ext>
            </a:extLst>
          </p:cNvPr>
          <p:cNvCxnSpPr>
            <a:cxnSpLocks/>
          </p:cNvCxnSpPr>
          <p:nvPr/>
        </p:nvCxnSpPr>
        <p:spPr>
          <a:xfrm>
            <a:off x="376989" y="1926187"/>
            <a:ext cx="0" cy="348723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01479DF-A7CE-7746-3173-F1854557740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376990" y="2355297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36ABBE8-37CA-B741-5997-B3F16C8A484D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76989" y="2806837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6314484-C9FF-90C3-8128-C24FACA2A975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376989" y="3233745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0C72C5F-8BA5-DB8E-1DAA-8E370B651C18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376989" y="3660653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74C277C-C69D-89F1-529C-366C6E99E7D0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376990" y="4086136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DDF8180-359D-0FB5-840A-7F7F2E5853EB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376990" y="4511619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EA5717-837E-C1F0-9C97-7441CF6605B9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376989" y="4965148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DDF7D6E-0C33-BFEA-524C-BC9F14583989}"/>
              </a:ext>
            </a:extLst>
          </p:cNvPr>
          <p:cNvSpPr/>
          <p:nvPr/>
        </p:nvSpPr>
        <p:spPr>
          <a:xfrm>
            <a:off x="449178" y="2159664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Planning, Scheduling &amp; Coord.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A7A3387-8B23-CB0F-52BE-69CB2D05B4DE}"/>
              </a:ext>
            </a:extLst>
          </p:cNvPr>
          <p:cNvSpPr/>
          <p:nvPr/>
        </p:nvSpPr>
        <p:spPr>
          <a:xfrm>
            <a:off x="449177" y="2611204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Budget &amp; Resources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Sylvie PRODON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F6DEA97-B5B8-AC41-9285-054B6DE25EAE}"/>
              </a:ext>
            </a:extLst>
          </p:cNvPr>
          <p:cNvSpPr/>
          <p:nvPr/>
        </p:nvSpPr>
        <p:spPr>
          <a:xfrm>
            <a:off x="449177" y="3038112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Procurement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BD0E8C2D-6367-E177-E9B0-33B29A344702}"/>
              </a:ext>
            </a:extLst>
          </p:cNvPr>
          <p:cNvSpPr/>
          <p:nvPr/>
        </p:nvSpPr>
        <p:spPr>
          <a:xfrm>
            <a:off x="449174" y="476951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A98CC8A-2A87-FF09-2413-EBCAD4E42705}"/>
              </a:ext>
            </a:extLst>
          </p:cNvPr>
          <p:cNvSpPr/>
          <p:nvPr/>
        </p:nvSpPr>
        <p:spPr>
          <a:xfrm>
            <a:off x="449177" y="3465020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Project Office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Matthew</a:t>
            </a:r>
            <a:r>
              <a:rPr lang="en-CH" sz="667" dirty="0">
                <a:solidFill>
                  <a:schemeClr val="tx1"/>
                </a:solidFill>
              </a:rPr>
              <a:t> </a:t>
            </a:r>
            <a:r>
              <a:rPr lang="en-CH" sz="667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B97BFFD-9D02-572A-0E76-7B9381E8C27B}"/>
              </a:ext>
            </a:extLst>
          </p:cNvPr>
          <p:cNvSpPr/>
          <p:nvPr/>
        </p:nvSpPr>
        <p:spPr>
          <a:xfrm>
            <a:off x="449175" y="389050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Technical Coordination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Matthew</a:t>
            </a:r>
            <a:r>
              <a:rPr lang="en-CH" sz="667" dirty="0">
                <a:solidFill>
                  <a:schemeClr val="tx1"/>
                </a:solidFill>
              </a:rPr>
              <a:t> </a:t>
            </a:r>
            <a:r>
              <a:rPr lang="en-CH" sz="667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A80578-402C-226A-3CC3-33CCF49F8762}"/>
              </a:ext>
            </a:extLst>
          </p:cNvPr>
          <p:cNvSpPr/>
          <p:nvPr/>
        </p:nvSpPr>
        <p:spPr>
          <a:xfrm>
            <a:off x="449173" y="431598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Configuration &amp; Quality Management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Giulia ROMAGNOLI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633DB1-3766-7FBF-E39F-F5A1A5294EED}"/>
              </a:ext>
            </a:extLst>
          </p:cNvPr>
          <p:cNvCxnSpPr>
            <a:cxnSpLocks/>
          </p:cNvCxnSpPr>
          <p:nvPr/>
        </p:nvCxnSpPr>
        <p:spPr>
          <a:xfrm flipH="1">
            <a:off x="2060878" y="1937581"/>
            <a:ext cx="3311" cy="418365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037B587-662B-72F7-A629-35DEBAFB9EAC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2064194" y="2342948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74FC65A-F0E2-ACF6-4FDE-A4D4FDD9F593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2064193" y="2759175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36C2701-730E-B8F0-8296-EFA56A7F90D8}"/>
              </a:ext>
            </a:extLst>
          </p:cNvPr>
          <p:cNvCxnSpPr>
            <a:cxnSpLocks/>
            <a:stCxn id="66" idx="1"/>
          </p:cNvCxnSpPr>
          <p:nvPr/>
        </p:nvCxnSpPr>
        <p:spPr>
          <a:xfrm flipH="1">
            <a:off x="2058092" y="4450955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6B448DC-F91B-B3CF-1284-01048BA7CD9A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2058094" y="4870067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FB7528D-805E-8506-3AAB-841090FBFB03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2064193" y="3180329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63D077A-D44F-0108-8884-BEB6A633D11D}"/>
              </a:ext>
            </a:extLst>
          </p:cNvPr>
          <p:cNvCxnSpPr>
            <a:cxnSpLocks/>
            <a:stCxn id="65" idx="1"/>
          </p:cNvCxnSpPr>
          <p:nvPr/>
        </p:nvCxnSpPr>
        <p:spPr>
          <a:xfrm flipH="1">
            <a:off x="2064192" y="3599027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F87459F0-47E5-E462-CBF1-1CBD6E3B91A4}"/>
              </a:ext>
            </a:extLst>
          </p:cNvPr>
          <p:cNvSpPr/>
          <p:nvPr/>
        </p:nvSpPr>
        <p:spPr>
          <a:xfrm>
            <a:off x="2136382" y="214731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Extraction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P</a:t>
            </a:r>
            <a:r>
              <a:rPr lang="en-GB" sz="667" b="1" dirty="0">
                <a:solidFill>
                  <a:schemeClr val="tx1"/>
                </a:solidFill>
              </a:rPr>
              <a:t>a</a:t>
            </a:r>
            <a:r>
              <a:rPr lang="en-CH" sz="667" b="1" dirty="0">
                <a:solidFill>
                  <a:schemeClr val="tx1"/>
                </a:solidFill>
              </a:rPr>
              <a:t>blo ARRUTIA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359D40A-05D1-A538-6291-D90E200B47F0}"/>
              </a:ext>
            </a:extLst>
          </p:cNvPr>
          <p:cNvSpPr/>
          <p:nvPr/>
        </p:nvSpPr>
        <p:spPr>
          <a:xfrm>
            <a:off x="2136381" y="256354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Primary Beam Line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Laurie NEVAY / Francesco VELOTTI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625754D-1151-9A39-2501-A223A0946FFD}"/>
              </a:ext>
            </a:extLst>
          </p:cNvPr>
          <p:cNvSpPr/>
          <p:nvPr/>
        </p:nvSpPr>
        <p:spPr>
          <a:xfrm>
            <a:off x="2136377" y="340339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Power Converters</a:t>
            </a:r>
            <a:endParaRPr lang="en-CH" sz="667" b="1" dirty="0">
              <a:solidFill>
                <a:schemeClr val="tx1"/>
              </a:solidFill>
            </a:endParaRP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Ivan </a:t>
            </a:r>
            <a:r>
              <a:rPr lang="en-GB" sz="667" b="1" dirty="0">
                <a:solidFill>
                  <a:schemeClr val="tx1"/>
                </a:solidFill>
              </a:rPr>
              <a:t>JOSIFOVIC</a:t>
            </a:r>
            <a:endParaRPr lang="en-CH" sz="667" dirty="0">
              <a:solidFill>
                <a:schemeClr val="tx1"/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91D9616-5D5C-1F36-5F16-DC08A3BDE278}"/>
              </a:ext>
            </a:extLst>
          </p:cNvPr>
          <p:cNvSpPr/>
          <p:nvPr/>
        </p:nvSpPr>
        <p:spPr>
          <a:xfrm>
            <a:off x="2130279" y="425532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Instrumentation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D3C7A2C6-2FF9-02CB-8B6C-3C00AB0AC09E}"/>
              </a:ext>
            </a:extLst>
          </p:cNvPr>
          <p:cNvSpPr/>
          <p:nvPr/>
        </p:nvSpPr>
        <p:spPr>
          <a:xfrm>
            <a:off x="2130279" y="467443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Machine Protection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Antoine COLINET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56DE547D-246E-DD4C-A077-3BB792813701}"/>
              </a:ext>
            </a:extLst>
          </p:cNvPr>
          <p:cNvSpPr/>
          <p:nvPr/>
        </p:nvSpPr>
        <p:spPr>
          <a:xfrm>
            <a:off x="2136375" y="2984696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Magnets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Philip SCHWARTZ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ED92296-D60C-0AC2-8DAB-71B2C2CB9ADD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2058095" y="5285948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DA14EE31-2F68-2585-0AE1-84FD810AF5C3}"/>
              </a:ext>
            </a:extLst>
          </p:cNvPr>
          <p:cNvSpPr/>
          <p:nvPr/>
        </p:nvSpPr>
        <p:spPr>
          <a:xfrm>
            <a:off x="2130279" y="509031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Operational Controls &amp; Tools</a:t>
            </a:r>
            <a:endParaRPr lang="en-CH" sz="667" b="1" dirty="0">
              <a:solidFill>
                <a:schemeClr val="tx1"/>
              </a:solidFill>
            </a:endParaRP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Kevin LI</a:t>
            </a:r>
            <a:endParaRPr lang="en-CH" sz="667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69A13AF-A45B-68ED-0A15-2B562FAF6129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2058095" y="5708529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6F31F2A7-EB86-5B3C-235B-64817FFF7123}"/>
              </a:ext>
            </a:extLst>
          </p:cNvPr>
          <p:cNvSpPr/>
          <p:nvPr/>
        </p:nvSpPr>
        <p:spPr>
          <a:xfrm>
            <a:off x="2130279" y="5512896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Beamline Shielding Improvements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Laurie NEVAY</a:t>
            </a:r>
            <a:endParaRPr lang="en-CH" sz="667" b="1" strike="sngStrike" dirty="0">
              <a:solidFill>
                <a:schemeClr val="tx1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4E3F81E-2BD3-0E1E-4900-975ADF1F69C1}"/>
              </a:ext>
            </a:extLst>
          </p:cNvPr>
          <p:cNvCxnSpPr>
            <a:cxnSpLocks/>
            <a:stCxn id="74" idx="1"/>
          </p:cNvCxnSpPr>
          <p:nvPr/>
        </p:nvCxnSpPr>
        <p:spPr>
          <a:xfrm flipH="1">
            <a:off x="2051999" y="6126757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5C25DC4A-C6D5-9EB6-D9FA-69B37344E515}"/>
              </a:ext>
            </a:extLst>
          </p:cNvPr>
          <p:cNvSpPr/>
          <p:nvPr/>
        </p:nvSpPr>
        <p:spPr>
          <a:xfrm>
            <a:off x="2124183" y="5931124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872D87C-2285-E67A-A003-424ED46FD4E2}"/>
              </a:ext>
            </a:extLst>
          </p:cNvPr>
          <p:cNvCxnSpPr>
            <a:cxnSpLocks/>
          </p:cNvCxnSpPr>
          <p:nvPr/>
        </p:nvCxnSpPr>
        <p:spPr>
          <a:xfrm>
            <a:off x="3747000" y="1926057"/>
            <a:ext cx="0" cy="380168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8FE1C88-CBA4-D9F0-50B9-7E4C6397832D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3747006" y="2344467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1AEA554-55CC-FA04-BED0-4C329CEF3770}"/>
              </a:ext>
            </a:extLst>
          </p:cNvPr>
          <p:cNvCxnSpPr>
            <a:cxnSpLocks/>
            <a:stCxn id="109" idx="1"/>
          </p:cNvCxnSpPr>
          <p:nvPr/>
        </p:nvCxnSpPr>
        <p:spPr>
          <a:xfrm flipH="1">
            <a:off x="3747005" y="2764140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E7F7344-D8A7-9571-BF83-AD2F920726F4}"/>
              </a:ext>
            </a:extLst>
          </p:cNvPr>
          <p:cNvCxnSpPr>
            <a:cxnSpLocks/>
            <a:stCxn id="110" idx="1"/>
          </p:cNvCxnSpPr>
          <p:nvPr/>
        </p:nvCxnSpPr>
        <p:spPr>
          <a:xfrm flipH="1">
            <a:off x="3739525" y="3628220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96FA5CE-F847-C970-6164-5BBEF562BA14}"/>
              </a:ext>
            </a:extLst>
          </p:cNvPr>
          <p:cNvCxnSpPr>
            <a:cxnSpLocks/>
            <a:stCxn id="112" idx="1"/>
          </p:cNvCxnSpPr>
          <p:nvPr/>
        </p:nvCxnSpPr>
        <p:spPr>
          <a:xfrm flipH="1">
            <a:off x="3739520" y="4888415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C5971FC-FB2D-3598-BFE5-914465E75CFA}"/>
              </a:ext>
            </a:extLst>
          </p:cNvPr>
          <p:cNvCxnSpPr>
            <a:cxnSpLocks/>
            <a:stCxn id="113" idx="1"/>
          </p:cNvCxnSpPr>
          <p:nvPr/>
        </p:nvCxnSpPr>
        <p:spPr>
          <a:xfrm flipH="1">
            <a:off x="3739522" y="5307527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FA7A60F-221F-E205-131E-4AF615CB3F48}"/>
              </a:ext>
            </a:extLst>
          </p:cNvPr>
          <p:cNvCxnSpPr>
            <a:cxnSpLocks/>
            <a:stCxn id="114" idx="1"/>
          </p:cNvCxnSpPr>
          <p:nvPr/>
        </p:nvCxnSpPr>
        <p:spPr>
          <a:xfrm flipH="1">
            <a:off x="3739525" y="4050605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B612537-3D47-825D-A74D-305F85435668}"/>
              </a:ext>
            </a:extLst>
          </p:cNvPr>
          <p:cNvCxnSpPr>
            <a:cxnSpLocks/>
            <a:stCxn id="111" idx="1"/>
          </p:cNvCxnSpPr>
          <p:nvPr/>
        </p:nvCxnSpPr>
        <p:spPr>
          <a:xfrm flipH="1">
            <a:off x="3739524" y="4469303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312C845-5173-65EB-EA47-B509DEEEA610}"/>
              </a:ext>
            </a:extLst>
          </p:cNvPr>
          <p:cNvSpPr/>
          <p:nvPr/>
        </p:nvSpPr>
        <p:spPr>
          <a:xfrm>
            <a:off x="3819194" y="214883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Target Design &amp; Engineering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Rui XIMENES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C276B1F9-F9D8-2D58-9619-5BA65CE82870}"/>
              </a:ext>
            </a:extLst>
          </p:cNvPr>
          <p:cNvSpPr/>
          <p:nvPr/>
        </p:nvSpPr>
        <p:spPr>
          <a:xfrm>
            <a:off x="3819193" y="2568507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BIDs Design &amp; Engineering 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Rui XIMENES</a:t>
            </a:r>
            <a:endParaRPr lang="en-CH" sz="667" b="1" dirty="0">
              <a:solidFill>
                <a:srgbClr val="FF0000"/>
              </a:solidFill>
            </a:endParaRPr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79F33DF-44B2-671F-DB5F-1DA9C6250739}"/>
              </a:ext>
            </a:extLst>
          </p:cNvPr>
          <p:cNvSpPr/>
          <p:nvPr/>
        </p:nvSpPr>
        <p:spPr>
          <a:xfrm>
            <a:off x="3811713" y="3432587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Richard JACOBSSON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0714AB5-83A8-DFA4-DCFE-0E7FBDFD1176}"/>
              </a:ext>
            </a:extLst>
          </p:cNvPr>
          <p:cNvSpPr/>
          <p:nvPr/>
        </p:nvSpPr>
        <p:spPr>
          <a:xfrm>
            <a:off x="3811709" y="4273669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Detailled Design &amp; Production</a:t>
            </a:r>
            <a:endParaRPr lang="en-CH" sz="667" b="1" dirty="0">
              <a:solidFill>
                <a:schemeClr val="tx1"/>
              </a:solidFill>
            </a:endParaRP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Luca GENTINI</a:t>
            </a:r>
            <a:endParaRPr lang="en-CH" sz="667" dirty="0">
              <a:solidFill>
                <a:schemeClr val="tx1"/>
              </a:solidFill>
            </a:endParaRP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BCB9D50F-94F5-DB88-E27B-94A403BD5346}"/>
              </a:ext>
            </a:extLst>
          </p:cNvPr>
          <p:cNvSpPr/>
          <p:nvPr/>
        </p:nvSpPr>
        <p:spPr>
          <a:xfrm>
            <a:off x="3811707" y="469278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Target Instrumentation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Jerome LENDARO</a:t>
            </a: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0A05ED36-1B64-2CE5-4101-8716EE1AF786}"/>
              </a:ext>
            </a:extLst>
          </p:cNvPr>
          <p:cNvSpPr/>
          <p:nvPr/>
        </p:nvSpPr>
        <p:spPr>
          <a:xfrm>
            <a:off x="3811707" y="511189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Material R&amp;D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Stefano SGOBBA</a:t>
            </a: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AD6F8BA2-616D-CFF4-B5B5-4C4C5E3D24B5}"/>
              </a:ext>
            </a:extLst>
          </p:cNvPr>
          <p:cNvSpPr/>
          <p:nvPr/>
        </p:nvSpPr>
        <p:spPr>
          <a:xfrm>
            <a:off x="3811707" y="3854972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Energy Deposition &amp; Radiation Effects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Luigi ESPOSITO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2399CBD-D157-073A-4853-12AFDCDF7603}"/>
              </a:ext>
            </a:extLst>
          </p:cNvPr>
          <p:cNvCxnSpPr>
            <a:cxnSpLocks/>
          </p:cNvCxnSpPr>
          <p:nvPr/>
        </p:nvCxnSpPr>
        <p:spPr>
          <a:xfrm flipH="1">
            <a:off x="5398553" y="1926057"/>
            <a:ext cx="5737" cy="416401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FAA00E3-0874-91B4-01EF-B71D36F62C6D}"/>
              </a:ext>
            </a:extLst>
          </p:cNvPr>
          <p:cNvCxnSpPr>
            <a:cxnSpLocks/>
            <a:stCxn id="130" idx="1"/>
          </p:cNvCxnSpPr>
          <p:nvPr/>
        </p:nvCxnSpPr>
        <p:spPr>
          <a:xfrm flipH="1">
            <a:off x="5404295" y="2337768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B569C3DB-C82C-3463-2447-0338900D3CED}"/>
              </a:ext>
            </a:extLst>
          </p:cNvPr>
          <p:cNvCxnSpPr>
            <a:cxnSpLocks/>
            <a:stCxn id="131" idx="1"/>
          </p:cNvCxnSpPr>
          <p:nvPr/>
        </p:nvCxnSpPr>
        <p:spPr>
          <a:xfrm flipH="1">
            <a:off x="5404295" y="2755369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5DC804C6-5F3A-25A1-6A38-9B5CE8DEE003}"/>
              </a:ext>
            </a:extLst>
          </p:cNvPr>
          <p:cNvCxnSpPr>
            <a:cxnSpLocks/>
          </p:cNvCxnSpPr>
          <p:nvPr/>
        </p:nvCxnSpPr>
        <p:spPr>
          <a:xfrm flipH="1">
            <a:off x="5404295" y="3177365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C751B3A-DA06-55EE-E6DB-EF5F0175071F}"/>
              </a:ext>
            </a:extLst>
          </p:cNvPr>
          <p:cNvCxnSpPr>
            <a:cxnSpLocks/>
            <a:stCxn id="134" idx="1"/>
          </p:cNvCxnSpPr>
          <p:nvPr/>
        </p:nvCxnSpPr>
        <p:spPr>
          <a:xfrm flipH="1">
            <a:off x="5404289" y="4005511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806EB64-A6CB-2FC2-48A4-23F749B1AE4D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5404292" y="4424623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CA738F8-7F90-34CD-B0F1-56B646A3D20B}"/>
              </a:ext>
            </a:extLst>
          </p:cNvPr>
          <p:cNvCxnSpPr>
            <a:cxnSpLocks/>
            <a:stCxn id="133" idx="1"/>
          </p:cNvCxnSpPr>
          <p:nvPr/>
        </p:nvCxnSpPr>
        <p:spPr>
          <a:xfrm flipH="1">
            <a:off x="5404293" y="3586399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D3DC6F4-3216-1274-464F-37AB2E17E424}"/>
              </a:ext>
            </a:extLst>
          </p:cNvPr>
          <p:cNvSpPr/>
          <p:nvPr/>
        </p:nvSpPr>
        <p:spPr>
          <a:xfrm>
            <a:off x="5476483" y="214213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Target Complex Design &amp; Engineering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DF7D115A-DA9E-784C-166D-58981AEDE020}"/>
              </a:ext>
            </a:extLst>
          </p:cNvPr>
          <p:cNvSpPr/>
          <p:nvPr/>
        </p:nvSpPr>
        <p:spPr>
          <a:xfrm>
            <a:off x="5476482" y="2559736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TC &amp; Surface Building Integration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FA51929-76C0-1156-7098-FC6346663145}"/>
              </a:ext>
            </a:extLst>
          </p:cNvPr>
          <p:cNvSpPr/>
          <p:nvPr/>
        </p:nvSpPr>
        <p:spPr>
          <a:xfrm>
            <a:off x="5476478" y="339076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Service Cell Systems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79F7D9CB-BA0D-B08C-2822-B3F67D557FCA}"/>
              </a:ext>
            </a:extLst>
          </p:cNvPr>
          <p:cNvSpPr/>
          <p:nvPr/>
        </p:nvSpPr>
        <p:spPr>
          <a:xfrm>
            <a:off x="5476477" y="3809877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Robotic Systems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Luca BUONOCORE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5B070E08-EED5-C7C2-7DE2-71FB07C71815}"/>
              </a:ext>
            </a:extLst>
          </p:cNvPr>
          <p:cNvSpPr/>
          <p:nvPr/>
        </p:nvSpPr>
        <p:spPr>
          <a:xfrm>
            <a:off x="5476477" y="4228989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Remote Handling Systems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Roberto RINALDESI</a:t>
            </a: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7DE499C1-A1D7-C239-3D11-B7C4CBA466A4}"/>
              </a:ext>
            </a:extLst>
          </p:cNvPr>
          <p:cNvSpPr/>
          <p:nvPr/>
        </p:nvSpPr>
        <p:spPr>
          <a:xfrm>
            <a:off x="5476477" y="297206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Containment Systems</a:t>
            </a:r>
            <a:endParaRPr lang="en-CH" sz="667" b="1" dirty="0">
              <a:solidFill>
                <a:schemeClr val="tx1"/>
              </a:solidFill>
            </a:endParaRP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Jean-Louis GRENARD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30732F0-3742-3BA9-66D4-B6CB38EDC194}"/>
              </a:ext>
            </a:extLst>
          </p:cNvPr>
          <p:cNvCxnSpPr>
            <a:cxnSpLocks/>
            <a:stCxn id="138" idx="1"/>
          </p:cNvCxnSpPr>
          <p:nvPr/>
        </p:nvCxnSpPr>
        <p:spPr>
          <a:xfrm flipH="1">
            <a:off x="5404292" y="4840504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9FA8C59A-2E31-ABF0-99F5-148248FE5813}"/>
              </a:ext>
            </a:extLst>
          </p:cNvPr>
          <p:cNvSpPr/>
          <p:nvPr/>
        </p:nvSpPr>
        <p:spPr>
          <a:xfrm>
            <a:off x="5476477" y="464487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Radioactive Components Storage &amp; Disposal</a:t>
            </a:r>
          </a:p>
          <a:p>
            <a:pPr algn="ctr"/>
            <a:r>
              <a:rPr lang="en-CH" sz="667" b="1">
                <a:solidFill>
                  <a:schemeClr val="tx1"/>
                </a:solidFill>
              </a:rPr>
              <a:t>Jean-Louis GRENARD</a:t>
            </a:r>
            <a:endParaRPr lang="en-CH" sz="667" b="1" dirty="0">
              <a:solidFill>
                <a:schemeClr val="tx1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227B4C9-B2F2-98FC-9ED1-D3CCC807307E}"/>
              </a:ext>
            </a:extLst>
          </p:cNvPr>
          <p:cNvCxnSpPr>
            <a:cxnSpLocks/>
            <a:stCxn id="140" idx="1"/>
          </p:cNvCxnSpPr>
          <p:nvPr/>
        </p:nvCxnSpPr>
        <p:spPr>
          <a:xfrm flipH="1">
            <a:off x="5404292" y="5252001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F787763F-E008-AE05-E205-DAFA7549EA10}"/>
              </a:ext>
            </a:extLst>
          </p:cNvPr>
          <p:cNvSpPr/>
          <p:nvPr/>
        </p:nvSpPr>
        <p:spPr>
          <a:xfrm>
            <a:off x="5476477" y="505636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Radiation to Electronics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Ruben ALIA</a:t>
            </a: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2EEFD3B2-A076-A89B-39FF-1F790234863E}"/>
              </a:ext>
            </a:extLst>
          </p:cNvPr>
          <p:cNvCxnSpPr>
            <a:cxnSpLocks/>
          </p:cNvCxnSpPr>
          <p:nvPr/>
        </p:nvCxnSpPr>
        <p:spPr>
          <a:xfrm>
            <a:off x="10492291" y="1934270"/>
            <a:ext cx="0" cy="375460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2BF022D1-F055-8796-1CAD-ACDBAC532832}"/>
              </a:ext>
            </a:extLst>
          </p:cNvPr>
          <p:cNvCxnSpPr>
            <a:cxnSpLocks/>
            <a:stCxn id="151" idx="1"/>
          </p:cNvCxnSpPr>
          <p:nvPr/>
        </p:nvCxnSpPr>
        <p:spPr>
          <a:xfrm flipH="1">
            <a:off x="10492297" y="2352679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7F3B80AD-804D-CD5F-770C-55C368B4E10F}"/>
              </a:ext>
            </a:extLst>
          </p:cNvPr>
          <p:cNvCxnSpPr>
            <a:cxnSpLocks/>
            <a:stCxn id="152" idx="1"/>
          </p:cNvCxnSpPr>
          <p:nvPr/>
        </p:nvCxnSpPr>
        <p:spPr>
          <a:xfrm flipH="1">
            <a:off x="10492296" y="2763581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23DCBFE-91D0-51D9-835E-E71770ADE45F}"/>
              </a:ext>
            </a:extLst>
          </p:cNvPr>
          <p:cNvCxnSpPr>
            <a:cxnSpLocks/>
            <a:stCxn id="153" idx="1"/>
          </p:cNvCxnSpPr>
          <p:nvPr/>
        </p:nvCxnSpPr>
        <p:spPr>
          <a:xfrm flipH="1">
            <a:off x="10492296" y="3178879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6DF7EFE-A68E-C76F-F63C-916285769BF9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10492291" y="4439073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3AB85ADF-E405-7BD0-5449-21A2E2428191}"/>
              </a:ext>
            </a:extLst>
          </p:cNvPr>
          <p:cNvCxnSpPr>
            <a:cxnSpLocks/>
            <a:stCxn id="156" idx="1"/>
          </p:cNvCxnSpPr>
          <p:nvPr/>
        </p:nvCxnSpPr>
        <p:spPr>
          <a:xfrm flipH="1">
            <a:off x="10492293" y="4858185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BD39E7A5-059A-45FD-4143-D66A6BC7745D}"/>
              </a:ext>
            </a:extLst>
          </p:cNvPr>
          <p:cNvCxnSpPr>
            <a:cxnSpLocks/>
            <a:stCxn id="157" idx="1"/>
          </p:cNvCxnSpPr>
          <p:nvPr/>
        </p:nvCxnSpPr>
        <p:spPr>
          <a:xfrm flipH="1">
            <a:off x="10492295" y="3601264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2F0F1193-3273-4EA6-7B74-E485998C1C64}"/>
              </a:ext>
            </a:extLst>
          </p:cNvPr>
          <p:cNvCxnSpPr>
            <a:cxnSpLocks/>
            <a:stCxn id="154" idx="1"/>
          </p:cNvCxnSpPr>
          <p:nvPr/>
        </p:nvCxnSpPr>
        <p:spPr>
          <a:xfrm flipH="1">
            <a:off x="10492295" y="4019961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7AFD25C0-8643-8439-679C-B25A08058E6C}"/>
              </a:ext>
            </a:extLst>
          </p:cNvPr>
          <p:cNvSpPr/>
          <p:nvPr/>
        </p:nvSpPr>
        <p:spPr>
          <a:xfrm>
            <a:off x="10564485" y="215704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NA-CONS Synergism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152" name="Rounded Rectangle 151">
            <a:extLst>
              <a:ext uri="{FF2B5EF4-FFF2-40B4-BE49-F238E27FC236}">
                <a16:creationId xmlns:a16="http://schemas.microsoft.com/office/drawing/2014/main" id="{5CD2756D-F91C-0A96-45E4-2003A9C1FF52}"/>
              </a:ext>
            </a:extLst>
          </p:cNvPr>
          <p:cNvSpPr/>
          <p:nvPr/>
        </p:nvSpPr>
        <p:spPr>
          <a:xfrm>
            <a:off x="10564483" y="256794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Civil Engineering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John OSBORNE</a:t>
            </a:r>
          </a:p>
        </p:txBody>
      </p:sp>
      <p:sp>
        <p:nvSpPr>
          <p:cNvPr id="153" name="Rounded Rectangle 152">
            <a:extLst>
              <a:ext uri="{FF2B5EF4-FFF2-40B4-BE49-F238E27FC236}">
                <a16:creationId xmlns:a16="http://schemas.microsoft.com/office/drawing/2014/main" id="{284B2ADC-39FC-E60B-D627-76CAE99160ED}"/>
              </a:ext>
            </a:extLst>
          </p:cNvPr>
          <p:cNvSpPr/>
          <p:nvPr/>
        </p:nvSpPr>
        <p:spPr>
          <a:xfrm>
            <a:off x="10564483" y="298324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Gas Distribution</a:t>
            </a:r>
          </a:p>
          <a:p>
            <a:pPr algn="ctr"/>
            <a:r>
              <a:rPr lang="en-US" sz="667" b="1" dirty="0">
                <a:solidFill>
                  <a:schemeClr val="tx1"/>
                </a:solidFill>
              </a:rPr>
              <a:t>Davide JAILLET</a:t>
            </a:r>
            <a:endParaRPr lang="en-CH" sz="667" dirty="0">
              <a:solidFill>
                <a:schemeClr val="tx1"/>
              </a:solidFill>
            </a:endParaRPr>
          </a:p>
        </p:txBody>
      </p: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C1209599-047A-FD7F-251E-A458DE25521C}"/>
              </a:ext>
            </a:extLst>
          </p:cNvPr>
          <p:cNvSpPr/>
          <p:nvPr/>
        </p:nvSpPr>
        <p:spPr>
          <a:xfrm>
            <a:off x="10564479" y="382432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Electrical &amp; Fiber Infrastucture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Eva CANO GONZALEZ</a:t>
            </a:r>
          </a:p>
        </p:txBody>
      </p: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DDC5E3C1-9C48-49A9-8BF5-2AA7B4DF3599}"/>
              </a:ext>
            </a:extLst>
          </p:cNvPr>
          <p:cNvSpPr/>
          <p:nvPr/>
        </p:nvSpPr>
        <p:spPr>
          <a:xfrm>
            <a:off x="10564478" y="4243440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Cryogenics</a:t>
            </a:r>
          </a:p>
        </p:txBody>
      </p: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43D1F3A1-D961-C5F7-4BA8-29AE54C6B472}"/>
              </a:ext>
            </a:extLst>
          </p:cNvPr>
          <p:cNvSpPr/>
          <p:nvPr/>
        </p:nvSpPr>
        <p:spPr>
          <a:xfrm>
            <a:off x="10564478" y="4662552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Survey &amp; Alignment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Camille VENDEUVRE</a:t>
            </a:r>
          </a:p>
        </p:txBody>
      </p:sp>
      <p:sp>
        <p:nvSpPr>
          <p:cNvPr id="157" name="Rounded Rectangle 156">
            <a:extLst>
              <a:ext uri="{FF2B5EF4-FFF2-40B4-BE49-F238E27FC236}">
                <a16:creationId xmlns:a16="http://schemas.microsoft.com/office/drawing/2014/main" id="{E364E525-D649-F98F-13EE-09A51EE16BBF}"/>
              </a:ext>
            </a:extLst>
          </p:cNvPr>
          <p:cNvSpPr/>
          <p:nvPr/>
        </p:nvSpPr>
        <p:spPr>
          <a:xfrm>
            <a:off x="10564478" y="340563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Cooling &amp; Ventilation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Roberto BOZZI 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19E22659-90CE-DAD8-386C-5C8DCC0333C6}"/>
              </a:ext>
            </a:extLst>
          </p:cNvPr>
          <p:cNvCxnSpPr>
            <a:cxnSpLocks/>
            <a:stCxn id="159" idx="1"/>
          </p:cNvCxnSpPr>
          <p:nvPr/>
        </p:nvCxnSpPr>
        <p:spPr>
          <a:xfrm flipH="1">
            <a:off x="10492293" y="5274067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43C0A3C2-E107-ED8B-064E-C1EFAB9E8CF9}"/>
              </a:ext>
            </a:extLst>
          </p:cNvPr>
          <p:cNvSpPr/>
          <p:nvPr/>
        </p:nvSpPr>
        <p:spPr>
          <a:xfrm>
            <a:off x="10564478" y="507843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Handling Systems &amp; O</a:t>
            </a:r>
            <a:r>
              <a:rPr lang="en-GB" sz="667" dirty="0">
                <a:solidFill>
                  <a:schemeClr val="tx1"/>
                </a:solidFill>
              </a:rPr>
              <a:t>p</a:t>
            </a:r>
            <a:r>
              <a:rPr lang="en-CH" sz="667" dirty="0">
                <a:solidFill>
                  <a:schemeClr val="tx1"/>
                </a:solidFill>
              </a:rPr>
              <a:t>erational Support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Roberto RINALDESI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66BA332B-E9DF-9BAC-219B-F564D8A92174}"/>
              </a:ext>
            </a:extLst>
          </p:cNvPr>
          <p:cNvCxnSpPr>
            <a:cxnSpLocks/>
            <a:stCxn id="161" idx="1"/>
          </p:cNvCxnSpPr>
          <p:nvPr/>
        </p:nvCxnSpPr>
        <p:spPr>
          <a:xfrm flipH="1">
            <a:off x="10492293" y="5692821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CE5A30DF-D4B2-8041-6DB9-155A02A1872D}"/>
              </a:ext>
            </a:extLst>
          </p:cNvPr>
          <p:cNvSpPr/>
          <p:nvPr/>
        </p:nvSpPr>
        <p:spPr>
          <a:xfrm>
            <a:off x="10564478" y="549718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Telecom &amp; Network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F56D1B82-2C08-CA28-3B17-609F85890985}"/>
              </a:ext>
            </a:extLst>
          </p:cNvPr>
          <p:cNvCxnSpPr>
            <a:cxnSpLocks/>
          </p:cNvCxnSpPr>
          <p:nvPr/>
        </p:nvCxnSpPr>
        <p:spPr>
          <a:xfrm>
            <a:off x="7095128" y="1944764"/>
            <a:ext cx="0" cy="336711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FD7BB2E-5C77-6B05-4BB5-00A8763EF081}"/>
              </a:ext>
            </a:extLst>
          </p:cNvPr>
          <p:cNvCxnSpPr>
            <a:cxnSpLocks/>
            <a:stCxn id="175" idx="1"/>
          </p:cNvCxnSpPr>
          <p:nvPr/>
        </p:nvCxnSpPr>
        <p:spPr>
          <a:xfrm flipH="1">
            <a:off x="7095134" y="2363173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3F2F7F0C-16FB-CE0E-BAF6-04EA71D3FF32}"/>
              </a:ext>
            </a:extLst>
          </p:cNvPr>
          <p:cNvCxnSpPr>
            <a:cxnSpLocks/>
            <a:stCxn id="176" idx="1"/>
          </p:cNvCxnSpPr>
          <p:nvPr/>
        </p:nvCxnSpPr>
        <p:spPr>
          <a:xfrm flipH="1">
            <a:off x="7095133" y="2774076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B31BF9D5-6548-7870-052D-A8FD6406510C}"/>
              </a:ext>
            </a:extLst>
          </p:cNvPr>
          <p:cNvCxnSpPr>
            <a:cxnSpLocks/>
            <a:stCxn id="177" idx="1"/>
          </p:cNvCxnSpPr>
          <p:nvPr/>
        </p:nvCxnSpPr>
        <p:spPr>
          <a:xfrm flipH="1">
            <a:off x="7095133" y="3189373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6D362AB5-C94B-1C55-E026-191B82C994BC}"/>
              </a:ext>
            </a:extLst>
          </p:cNvPr>
          <p:cNvCxnSpPr>
            <a:cxnSpLocks/>
          </p:cNvCxnSpPr>
          <p:nvPr/>
        </p:nvCxnSpPr>
        <p:spPr>
          <a:xfrm flipH="1">
            <a:off x="7095128" y="3608181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110B59F5-C803-6564-BDF1-C8D6938FFB47}"/>
              </a:ext>
            </a:extLst>
          </p:cNvPr>
          <p:cNvCxnSpPr>
            <a:cxnSpLocks/>
          </p:cNvCxnSpPr>
          <p:nvPr/>
        </p:nvCxnSpPr>
        <p:spPr>
          <a:xfrm flipH="1">
            <a:off x="7095130" y="4035633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73DD3D3-1B83-D381-51B5-ECAC7F8CC6F5}"/>
              </a:ext>
            </a:extLst>
          </p:cNvPr>
          <p:cNvCxnSpPr>
            <a:cxnSpLocks/>
          </p:cNvCxnSpPr>
          <p:nvPr/>
        </p:nvCxnSpPr>
        <p:spPr>
          <a:xfrm flipH="1">
            <a:off x="7095133" y="3186408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2004B3C-2B11-D4AF-5D5F-A0AB93324319}"/>
              </a:ext>
            </a:extLst>
          </p:cNvPr>
          <p:cNvCxnSpPr>
            <a:cxnSpLocks/>
          </p:cNvCxnSpPr>
          <p:nvPr/>
        </p:nvCxnSpPr>
        <p:spPr>
          <a:xfrm flipH="1">
            <a:off x="7095132" y="3605105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Rounded Rectangle 174">
            <a:extLst>
              <a:ext uri="{FF2B5EF4-FFF2-40B4-BE49-F238E27FC236}">
                <a16:creationId xmlns:a16="http://schemas.microsoft.com/office/drawing/2014/main" id="{4EE8E4A8-1FCA-9853-DE55-63B2155FDEA7}"/>
              </a:ext>
            </a:extLst>
          </p:cNvPr>
          <p:cNvSpPr/>
          <p:nvPr/>
        </p:nvSpPr>
        <p:spPr>
          <a:xfrm>
            <a:off x="7167322" y="2167540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Expt Area Design &amp; Engineering 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76" name="Rounded Rectangle 175">
            <a:extLst>
              <a:ext uri="{FF2B5EF4-FFF2-40B4-BE49-F238E27FC236}">
                <a16:creationId xmlns:a16="http://schemas.microsoft.com/office/drawing/2014/main" id="{0E1D5978-026A-BF84-4F15-3DDD54961920}"/>
              </a:ext>
            </a:extLst>
          </p:cNvPr>
          <p:cNvSpPr/>
          <p:nvPr/>
        </p:nvSpPr>
        <p:spPr>
          <a:xfrm>
            <a:off x="7167321" y="257844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Global Integration (inc. Exp. Area Integration)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77" name="Rounded Rectangle 176">
            <a:extLst>
              <a:ext uri="{FF2B5EF4-FFF2-40B4-BE49-F238E27FC236}">
                <a16:creationId xmlns:a16="http://schemas.microsoft.com/office/drawing/2014/main" id="{344E9DB2-C1F6-2AC4-7F49-E2CEA141B941}"/>
              </a:ext>
            </a:extLst>
          </p:cNvPr>
          <p:cNvSpPr/>
          <p:nvPr/>
        </p:nvSpPr>
        <p:spPr>
          <a:xfrm>
            <a:off x="7167321" y="2993740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TCC8/ECN3 Dismantling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Nicolas QUINQUIS / Francois BUTIN</a:t>
            </a:r>
            <a:endParaRPr lang="en-CH" sz="667" b="1" dirty="0">
              <a:solidFill>
                <a:srgbClr val="FF0000"/>
              </a:solidFill>
            </a:endParaRPr>
          </a:p>
        </p:txBody>
      </p:sp>
      <p:sp>
        <p:nvSpPr>
          <p:cNvPr id="179" name="Rounded Rectangle 178">
            <a:extLst>
              <a:ext uri="{FF2B5EF4-FFF2-40B4-BE49-F238E27FC236}">
                <a16:creationId xmlns:a16="http://schemas.microsoft.com/office/drawing/2014/main" id="{DAE332F7-C3D9-FC5F-4186-FEFCAA506F0A}"/>
              </a:ext>
            </a:extLst>
          </p:cNvPr>
          <p:cNvSpPr/>
          <p:nvPr/>
        </p:nvSpPr>
        <p:spPr>
          <a:xfrm>
            <a:off x="7167315" y="3837899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Experiment Interfaces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Richard JACOBSSON</a:t>
            </a:r>
          </a:p>
        </p:txBody>
      </p: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83B43A0D-0A62-27DE-7EEA-3A204A980B23}"/>
              </a:ext>
            </a:extLst>
          </p:cNvPr>
          <p:cNvSpPr/>
          <p:nvPr/>
        </p:nvSpPr>
        <p:spPr>
          <a:xfrm>
            <a:off x="7167315" y="426535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Accelerator Interfaces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81" name="Rounded Rectangle 180">
            <a:extLst>
              <a:ext uri="{FF2B5EF4-FFF2-40B4-BE49-F238E27FC236}">
                <a16:creationId xmlns:a16="http://schemas.microsoft.com/office/drawing/2014/main" id="{AE31BE28-710E-1F4F-514B-336711C087FC}"/>
              </a:ext>
            </a:extLst>
          </p:cNvPr>
          <p:cNvSpPr/>
          <p:nvPr/>
        </p:nvSpPr>
        <p:spPr>
          <a:xfrm>
            <a:off x="7167315" y="341612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Shielding Proecurement &amp; Recovery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Michael LAZZARONI</a:t>
            </a: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BADF0D7-3854-0147-3549-949A9AB24B90}"/>
              </a:ext>
            </a:extLst>
          </p:cNvPr>
          <p:cNvCxnSpPr>
            <a:cxnSpLocks/>
          </p:cNvCxnSpPr>
          <p:nvPr/>
        </p:nvCxnSpPr>
        <p:spPr>
          <a:xfrm flipH="1">
            <a:off x="7095131" y="4461081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Rounded Rectangle 182">
            <a:extLst>
              <a:ext uri="{FF2B5EF4-FFF2-40B4-BE49-F238E27FC236}">
                <a16:creationId xmlns:a16="http://schemas.microsoft.com/office/drawing/2014/main" id="{6758B03E-12F9-08FE-9FEF-1E5F4AB09C29}"/>
              </a:ext>
            </a:extLst>
          </p:cNvPr>
          <p:cNvSpPr/>
          <p:nvPr/>
        </p:nvSpPr>
        <p:spPr>
          <a:xfrm>
            <a:off x="7167315" y="4690799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Experiment Installation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Francois BUTIN /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FC9B1A41-6135-D0C8-7904-FAD05E98D56E}"/>
              </a:ext>
            </a:extLst>
          </p:cNvPr>
          <p:cNvCxnSpPr>
            <a:cxnSpLocks/>
          </p:cNvCxnSpPr>
          <p:nvPr/>
        </p:nvCxnSpPr>
        <p:spPr>
          <a:xfrm flipH="1">
            <a:off x="7095131" y="4886528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0A0D3293-7057-10FB-3038-B006A9657414}"/>
              </a:ext>
            </a:extLst>
          </p:cNvPr>
          <p:cNvSpPr/>
          <p:nvPr/>
        </p:nvSpPr>
        <p:spPr>
          <a:xfrm>
            <a:off x="7167315" y="511624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3FA9E236-FCDB-9185-FC68-E2C355EAD452}"/>
              </a:ext>
            </a:extLst>
          </p:cNvPr>
          <p:cNvCxnSpPr>
            <a:cxnSpLocks/>
          </p:cNvCxnSpPr>
          <p:nvPr/>
        </p:nvCxnSpPr>
        <p:spPr>
          <a:xfrm>
            <a:off x="8777931" y="1934270"/>
            <a:ext cx="0" cy="250811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92533011-67B2-9132-DD3A-B8E65713ABDF}"/>
              </a:ext>
            </a:extLst>
          </p:cNvPr>
          <p:cNvCxnSpPr>
            <a:cxnSpLocks/>
            <a:stCxn id="194" idx="1"/>
          </p:cNvCxnSpPr>
          <p:nvPr/>
        </p:nvCxnSpPr>
        <p:spPr>
          <a:xfrm flipH="1">
            <a:off x="8777937" y="2352679"/>
            <a:ext cx="7218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87D6E964-3CA5-591D-C8A6-C23159A469D1}"/>
              </a:ext>
            </a:extLst>
          </p:cNvPr>
          <p:cNvCxnSpPr>
            <a:cxnSpLocks/>
            <a:stCxn id="195" idx="1"/>
          </p:cNvCxnSpPr>
          <p:nvPr/>
        </p:nvCxnSpPr>
        <p:spPr>
          <a:xfrm flipH="1">
            <a:off x="8777936" y="2763581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F61BFB90-BE49-0CB9-F1E8-5A7518754E90}"/>
              </a:ext>
            </a:extLst>
          </p:cNvPr>
          <p:cNvCxnSpPr>
            <a:cxnSpLocks/>
            <a:stCxn id="196" idx="1"/>
          </p:cNvCxnSpPr>
          <p:nvPr/>
        </p:nvCxnSpPr>
        <p:spPr>
          <a:xfrm flipH="1">
            <a:off x="8777936" y="3178879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A800146E-B323-DE87-1CAA-8D43D0D70C1A}"/>
              </a:ext>
            </a:extLst>
          </p:cNvPr>
          <p:cNvCxnSpPr>
            <a:cxnSpLocks/>
            <a:stCxn id="198" idx="1"/>
          </p:cNvCxnSpPr>
          <p:nvPr/>
        </p:nvCxnSpPr>
        <p:spPr>
          <a:xfrm flipH="1">
            <a:off x="8777931" y="4439073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14B8BBC4-5208-E80C-72AB-86E8AD684EFB}"/>
              </a:ext>
            </a:extLst>
          </p:cNvPr>
          <p:cNvCxnSpPr>
            <a:cxnSpLocks/>
            <a:stCxn id="200" idx="1"/>
          </p:cNvCxnSpPr>
          <p:nvPr/>
        </p:nvCxnSpPr>
        <p:spPr>
          <a:xfrm flipH="1">
            <a:off x="8777935" y="3601264"/>
            <a:ext cx="7218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C07C5F72-C44E-EFCC-50F4-78D097839419}"/>
              </a:ext>
            </a:extLst>
          </p:cNvPr>
          <p:cNvCxnSpPr>
            <a:cxnSpLocks/>
            <a:stCxn id="197" idx="1"/>
          </p:cNvCxnSpPr>
          <p:nvPr/>
        </p:nvCxnSpPr>
        <p:spPr>
          <a:xfrm flipH="1">
            <a:off x="8777935" y="4019961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Rounded Rectangle 193">
            <a:extLst>
              <a:ext uri="{FF2B5EF4-FFF2-40B4-BE49-F238E27FC236}">
                <a16:creationId xmlns:a16="http://schemas.microsoft.com/office/drawing/2014/main" id="{7464FDB9-BACD-BDD3-1A8F-E5F013DD0C8F}"/>
              </a:ext>
            </a:extLst>
          </p:cNvPr>
          <p:cNvSpPr/>
          <p:nvPr/>
        </p:nvSpPr>
        <p:spPr>
          <a:xfrm>
            <a:off x="8850125" y="215704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Safety Files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Melania AVERNA</a:t>
            </a:r>
          </a:p>
        </p:txBody>
      </p:sp>
      <p:sp>
        <p:nvSpPr>
          <p:cNvPr id="195" name="Rounded Rectangle 194">
            <a:extLst>
              <a:ext uri="{FF2B5EF4-FFF2-40B4-BE49-F238E27FC236}">
                <a16:creationId xmlns:a16="http://schemas.microsoft.com/office/drawing/2014/main" id="{E3BF7312-71E8-DE27-6A94-5FCDFC3EE3CC}"/>
              </a:ext>
            </a:extLst>
          </p:cNvPr>
          <p:cNvSpPr/>
          <p:nvPr/>
        </p:nvSpPr>
        <p:spPr>
          <a:xfrm>
            <a:off x="8850123" y="256794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Radiation Protection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Claudia AHDIDA</a:t>
            </a:r>
          </a:p>
        </p:txBody>
      </p:sp>
      <p:sp>
        <p:nvSpPr>
          <p:cNvPr id="196" name="Rounded Rectangle 195">
            <a:extLst>
              <a:ext uri="{FF2B5EF4-FFF2-40B4-BE49-F238E27FC236}">
                <a16:creationId xmlns:a16="http://schemas.microsoft.com/office/drawing/2014/main" id="{A798CC6B-0D16-6DD9-7F2D-8EC0FA164A4E}"/>
              </a:ext>
            </a:extLst>
          </p:cNvPr>
          <p:cNvSpPr/>
          <p:nvPr/>
        </p:nvSpPr>
        <p:spPr>
          <a:xfrm>
            <a:off x="8850123" y="298324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Radioactive Waste Management</a:t>
            </a:r>
          </a:p>
          <a:p>
            <a:pPr algn="ctr"/>
            <a:r>
              <a:rPr lang="en-GB" sz="667" b="1" dirty="0">
                <a:solidFill>
                  <a:schemeClr val="tx1"/>
                </a:solidFill>
              </a:rPr>
              <a:t>Renaud CHAROUSSET</a:t>
            </a:r>
            <a:endParaRPr lang="en-CH" sz="667" b="1" dirty="0">
              <a:solidFill>
                <a:schemeClr val="tx1"/>
              </a:solidFill>
            </a:endParaRPr>
          </a:p>
        </p:txBody>
      </p:sp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F8AFC59C-4691-C051-4872-FDFED1A5FD9A}"/>
              </a:ext>
            </a:extLst>
          </p:cNvPr>
          <p:cNvSpPr/>
          <p:nvPr/>
        </p:nvSpPr>
        <p:spPr>
          <a:xfrm>
            <a:off x="8850119" y="3824328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Access &amp; Safety Systems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Tomaz LADZINSKI / Anna SUWALSKA</a:t>
            </a:r>
          </a:p>
        </p:txBody>
      </p:sp>
      <p:sp>
        <p:nvSpPr>
          <p:cNvPr id="198" name="Rounded Rectangle 197">
            <a:extLst>
              <a:ext uri="{FF2B5EF4-FFF2-40B4-BE49-F238E27FC236}">
                <a16:creationId xmlns:a16="http://schemas.microsoft.com/office/drawing/2014/main" id="{2EE8230A-D07A-7C34-FD97-FC6DE21D0D2F}"/>
              </a:ext>
            </a:extLst>
          </p:cNvPr>
          <p:cNvSpPr/>
          <p:nvPr/>
        </p:nvSpPr>
        <p:spPr>
          <a:xfrm>
            <a:off x="8850118" y="4243440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Occupational Safety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Simon MARSH</a:t>
            </a:r>
          </a:p>
        </p:txBody>
      </p:sp>
      <p:sp>
        <p:nvSpPr>
          <p:cNvPr id="200" name="Rounded Rectangle 199">
            <a:extLst>
              <a:ext uri="{FF2B5EF4-FFF2-40B4-BE49-F238E27FC236}">
                <a16:creationId xmlns:a16="http://schemas.microsoft.com/office/drawing/2014/main" id="{576FCB49-13B4-6694-C4F9-6519AEDC1D4F}"/>
              </a:ext>
            </a:extLst>
          </p:cNvPr>
          <p:cNvSpPr/>
          <p:nvPr/>
        </p:nvSpPr>
        <p:spPr>
          <a:xfrm>
            <a:off x="8850118" y="3405631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Fire Safety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Oriol RIOS</a:t>
            </a: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609EF893-2DDD-D802-2965-47ED9ABDE282}"/>
              </a:ext>
            </a:extLst>
          </p:cNvPr>
          <p:cNvCxnSpPr>
            <a:cxnSpLocks/>
            <a:stCxn id="209" idx="1"/>
          </p:cNvCxnSpPr>
          <p:nvPr/>
        </p:nvCxnSpPr>
        <p:spPr>
          <a:xfrm flipH="1">
            <a:off x="3739522" y="5727737"/>
            <a:ext cx="7218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E201421A-84AC-2ECB-022F-0894E9D356F1}"/>
              </a:ext>
            </a:extLst>
          </p:cNvPr>
          <p:cNvSpPr/>
          <p:nvPr/>
        </p:nvSpPr>
        <p:spPr>
          <a:xfrm>
            <a:off x="3811707" y="5532104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Prototype Target Beam Test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Rui XIMENES</a:t>
            </a:r>
            <a:endParaRPr lang="en-CH" sz="667" dirty="0">
              <a:solidFill>
                <a:schemeClr val="tx1"/>
              </a:solidFill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93DB6286-267E-96F3-33CE-515430E40E28}"/>
              </a:ext>
            </a:extLst>
          </p:cNvPr>
          <p:cNvCxnSpPr>
            <a:cxnSpLocks/>
            <a:stCxn id="212" idx="1"/>
          </p:cNvCxnSpPr>
          <p:nvPr/>
        </p:nvCxnSpPr>
        <p:spPr>
          <a:xfrm flipH="1">
            <a:off x="5398552" y="5663937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Rounded Rectangle 211">
            <a:extLst>
              <a:ext uri="{FF2B5EF4-FFF2-40B4-BE49-F238E27FC236}">
                <a16:creationId xmlns:a16="http://schemas.microsoft.com/office/drawing/2014/main" id="{FFCAA81C-661E-D2F6-C386-1F2AE86DAE5C}"/>
              </a:ext>
            </a:extLst>
          </p:cNvPr>
          <p:cNvSpPr/>
          <p:nvPr/>
        </p:nvSpPr>
        <p:spPr>
          <a:xfrm>
            <a:off x="5470737" y="5468304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Accelerator Interfaces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C8286D-9695-8F4B-4938-F4EF400FE9AA}"/>
              </a:ext>
            </a:extLst>
          </p:cNvPr>
          <p:cNvSpPr/>
          <p:nvPr/>
        </p:nvSpPr>
        <p:spPr>
          <a:xfrm>
            <a:off x="3656259" y="1570111"/>
            <a:ext cx="14204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3191435-D585-D516-FD14-53A519D53336}"/>
              </a:ext>
            </a:extLst>
          </p:cNvPr>
          <p:cNvSpPr/>
          <p:nvPr/>
        </p:nvSpPr>
        <p:spPr>
          <a:xfrm>
            <a:off x="5339071" y="1584043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D7E2D7-0C5C-800F-7297-2AB124E21DAE}"/>
              </a:ext>
            </a:extLst>
          </p:cNvPr>
          <p:cNvSpPr/>
          <p:nvPr/>
        </p:nvSpPr>
        <p:spPr>
          <a:xfrm>
            <a:off x="7014916" y="1584043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0312EA-6DDD-3D39-6AE7-F9F7013BA19C}"/>
              </a:ext>
            </a:extLst>
          </p:cNvPr>
          <p:cNvSpPr/>
          <p:nvPr/>
        </p:nvSpPr>
        <p:spPr>
          <a:xfrm>
            <a:off x="8697728" y="1584043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1F9BA72-3011-DFAF-1027-FE3113EC7C39}"/>
              </a:ext>
            </a:extLst>
          </p:cNvPr>
          <p:cNvSpPr/>
          <p:nvPr/>
        </p:nvSpPr>
        <p:spPr>
          <a:xfrm>
            <a:off x="10394473" y="1584043"/>
            <a:ext cx="1420427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76F130D-9BD4-B4F0-9BA4-649A8C0E202B}"/>
              </a:ext>
            </a:extLst>
          </p:cNvPr>
          <p:cNvSpPr/>
          <p:nvPr/>
        </p:nvSpPr>
        <p:spPr>
          <a:xfrm>
            <a:off x="447262" y="5209732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Commissioning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B03246-AD5D-1DD1-4419-D84ED26E873E}"/>
              </a:ext>
            </a:extLst>
          </p:cNvPr>
          <p:cNvCxnSpPr>
            <a:cxnSpLocks/>
          </p:cNvCxnSpPr>
          <p:nvPr/>
        </p:nvCxnSpPr>
        <p:spPr>
          <a:xfrm flipH="1">
            <a:off x="374781" y="5402024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7A43E4-88A3-2A76-9498-3C73EA0704C6}"/>
              </a:ext>
            </a:extLst>
          </p:cNvPr>
          <p:cNvCxnSpPr>
            <a:cxnSpLocks/>
          </p:cNvCxnSpPr>
          <p:nvPr/>
        </p:nvCxnSpPr>
        <p:spPr>
          <a:xfrm flipH="1">
            <a:off x="7095135" y="5302836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DCCE8D9-0BC8-0C49-7A90-2E1BF925E443}"/>
              </a:ext>
            </a:extLst>
          </p:cNvPr>
          <p:cNvSpPr/>
          <p:nvPr/>
        </p:nvSpPr>
        <p:spPr>
          <a:xfrm>
            <a:off x="1962089" y="1558016"/>
            <a:ext cx="1420427" cy="51542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8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B993281-5AE0-A99A-87BC-E59D74BBFC37}"/>
              </a:ext>
            </a:extLst>
          </p:cNvPr>
          <p:cNvSpPr/>
          <p:nvPr/>
        </p:nvSpPr>
        <p:spPr>
          <a:xfrm>
            <a:off x="3812221" y="2997860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XTAX Upgrade </a:t>
            </a:r>
          </a:p>
          <a:p>
            <a:pPr algn="ctr"/>
            <a:r>
              <a:rPr lang="en-CH" sz="667" b="1" dirty="0">
                <a:solidFill>
                  <a:schemeClr val="tx1"/>
                </a:solidFill>
              </a:rPr>
              <a:t>Miguel SANTOS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2E6B4F-F11E-9A5B-5D03-C915605F2432}"/>
              </a:ext>
            </a:extLst>
          </p:cNvPr>
          <p:cNvCxnSpPr>
            <a:cxnSpLocks/>
          </p:cNvCxnSpPr>
          <p:nvPr/>
        </p:nvCxnSpPr>
        <p:spPr>
          <a:xfrm flipH="1">
            <a:off x="3740771" y="3188163"/>
            <a:ext cx="7218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037FC57-5337-3234-E7E5-593387265239}"/>
              </a:ext>
            </a:extLst>
          </p:cNvPr>
          <p:cNvSpPr/>
          <p:nvPr/>
        </p:nvSpPr>
        <p:spPr>
          <a:xfrm>
            <a:off x="5470735" y="5894435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rgbClr val="FF0000"/>
                </a:solidFill>
              </a:rPr>
              <a:t>Magnetised Hadron Stopper</a:t>
            </a:r>
            <a:endParaRPr lang="fr-CH" sz="667" dirty="0">
              <a:solidFill>
                <a:srgbClr val="FF0000"/>
              </a:solidFill>
            </a:endParaRPr>
          </a:p>
          <a:p>
            <a:pPr algn="ctr"/>
            <a:r>
              <a:rPr lang="fr-CH" sz="667" dirty="0">
                <a:solidFill>
                  <a:srgbClr val="FF0000"/>
                </a:solidFill>
              </a:rPr>
              <a:t>TE-MSC</a:t>
            </a:r>
            <a:endParaRPr lang="en-CH" sz="667" dirty="0">
              <a:solidFill>
                <a:srgbClr val="FF0000"/>
              </a:solidFill>
            </a:endParaRPr>
          </a:p>
          <a:p>
            <a:pPr algn="ctr"/>
            <a:endParaRPr lang="en-CH" sz="667" b="1" dirty="0">
              <a:solidFill>
                <a:schemeClr val="tx1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17C30F3-46DB-1484-5021-804694225778}"/>
              </a:ext>
            </a:extLst>
          </p:cNvPr>
          <p:cNvSpPr/>
          <p:nvPr/>
        </p:nvSpPr>
        <p:spPr>
          <a:xfrm>
            <a:off x="2133062" y="3827533"/>
            <a:ext cx="1250527" cy="39126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67" dirty="0">
                <a:solidFill>
                  <a:schemeClr val="tx1"/>
                </a:solidFill>
              </a:rPr>
              <a:t>Vacuum Upgrade</a:t>
            </a:r>
            <a:endParaRPr lang="en-CH" sz="667" b="1" dirty="0">
              <a:solidFill>
                <a:schemeClr val="tx1"/>
              </a:solidFill>
            </a:endParaRPr>
          </a:p>
          <a:p>
            <a:pPr algn="ctr"/>
            <a:r>
              <a:rPr lang="en-GB" sz="667" b="1" dirty="0">
                <a:solidFill>
                  <a:schemeClr val="tx1"/>
                </a:solidFill>
              </a:rPr>
              <a:t>Miguel SANTOS</a:t>
            </a:r>
            <a:endParaRPr lang="en-CH" sz="667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96EEB2D-0F44-7DE9-C67E-541CE9B2B643}"/>
              </a:ext>
            </a:extLst>
          </p:cNvPr>
          <p:cNvCxnSpPr>
            <a:cxnSpLocks/>
          </p:cNvCxnSpPr>
          <p:nvPr/>
        </p:nvCxnSpPr>
        <p:spPr>
          <a:xfrm flipH="1">
            <a:off x="2060877" y="4032317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4CD436-163F-B1E6-4F62-1FBBDE6BD484}"/>
              </a:ext>
            </a:extLst>
          </p:cNvPr>
          <p:cNvCxnSpPr>
            <a:cxnSpLocks/>
          </p:cNvCxnSpPr>
          <p:nvPr/>
        </p:nvCxnSpPr>
        <p:spPr>
          <a:xfrm flipH="1">
            <a:off x="5398551" y="6090068"/>
            <a:ext cx="7218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836C0A3-5A1E-85C2-6448-041AE45EADD1}"/>
              </a:ext>
            </a:extLst>
          </p:cNvPr>
          <p:cNvSpPr/>
          <p:nvPr/>
        </p:nvSpPr>
        <p:spPr>
          <a:xfrm>
            <a:off x="297259" y="1545757"/>
            <a:ext cx="1487300" cy="51542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  <a:p>
            <a:pPr algn="ctr"/>
            <a:r>
              <a:rPr lang="en-GB" sz="8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8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7D81DD6-72BD-082A-5615-520E1383A789}"/>
              </a:ext>
            </a:extLst>
          </p:cNvPr>
          <p:cNvSpPr/>
          <p:nvPr/>
        </p:nvSpPr>
        <p:spPr>
          <a:xfrm>
            <a:off x="10340301" y="571741"/>
            <a:ext cx="1511676" cy="39077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>
                <a:solidFill>
                  <a:schemeClr val="accent1">
                    <a:lumMod val="10000"/>
                  </a:schemeClr>
                </a:solidFill>
              </a:rPr>
              <a:t>WP8 – </a:t>
            </a:r>
            <a:r>
              <a:rPr lang="en-GB" sz="800" dirty="0">
                <a:solidFill>
                  <a:schemeClr val="accent1">
                    <a:lumMod val="10000"/>
                  </a:schemeClr>
                </a:solidFill>
              </a:rPr>
              <a:t>Radiation field and R2E &amp; R2M effects</a:t>
            </a:r>
            <a:endParaRPr lang="en-CH" sz="800" dirty="0">
              <a:solidFill>
                <a:schemeClr val="accent1">
                  <a:lumMod val="10000"/>
                </a:schemeClr>
              </a:solidFill>
            </a:endParaRPr>
          </a:p>
          <a:p>
            <a:pPr algn="ctr"/>
            <a:r>
              <a:rPr lang="en-CH" sz="800" b="1" dirty="0">
                <a:solidFill>
                  <a:schemeClr val="accent1">
                    <a:lumMod val="10000"/>
                  </a:schemeClr>
                </a:solidFill>
              </a:rPr>
              <a:t>Luigi ESPOSITO</a:t>
            </a:r>
          </a:p>
        </p:txBody>
      </p:sp>
    </p:spTree>
    <p:extLst>
      <p:ext uri="{BB962C8B-B14F-4D97-AF65-F5344CB8AC3E}">
        <p14:creationId xmlns:p14="http://schemas.microsoft.com/office/powerpoint/2010/main" val="2798295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D8D77-54EC-EB7C-E61B-BFD0CBEA8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0554839-8140-AD2F-72CE-C21A3ED739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000" dirty="0"/>
              <a:t>Target Complex</a:t>
            </a:r>
            <a:br>
              <a:rPr lang="en-GB" sz="6000" dirty="0"/>
            </a:br>
            <a:r>
              <a:rPr lang="en-GB" sz="6000" dirty="0"/>
              <a:t>HI-ECN3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6F5A82C-63F1-637C-05EB-9EB854999D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Brief overview!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142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8675</TotalTime>
  <Words>3081</Words>
  <Application>Microsoft Office PowerPoint</Application>
  <DocSecurity>0</DocSecurity>
  <PresentationFormat>Widescreen</PresentationFormat>
  <Paragraphs>641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Cambria Math</vt:lpstr>
      <vt:lpstr>Helvetica Neue</vt:lpstr>
      <vt:lpstr>Roboto</vt:lpstr>
      <vt:lpstr>Wingdings</vt:lpstr>
      <vt:lpstr>Wingdings,Sans-Serif</vt:lpstr>
      <vt:lpstr>Office Theme</vt:lpstr>
      <vt:lpstr>WP4 – Target Complex Kick-off meeting BDF @ HI-ECN3 Project </vt:lpstr>
      <vt:lpstr>TODAY’S OBJECTIVE</vt:lpstr>
      <vt:lpstr>WP4 Coordination meetings</vt:lpstr>
      <vt:lpstr>Content</vt:lpstr>
      <vt:lpstr>HI-ECN3 Project &amp; WP4 structure</vt:lpstr>
      <vt:lpstr>Project Team</vt:lpstr>
      <vt:lpstr>Project Work Breakdown Structure</vt:lpstr>
      <vt:lpstr>Project Work Breakdown Structure</vt:lpstr>
      <vt:lpstr>Target Complex HI-ECN3</vt:lpstr>
      <vt:lpstr>BDF/SHiP Target</vt:lpstr>
      <vt:lpstr>BDF Target complex integration</vt:lpstr>
      <vt:lpstr>PowerPoint Presentation</vt:lpstr>
      <vt:lpstr>The target service building</vt:lpstr>
      <vt:lpstr>PowerPoint Presentation</vt:lpstr>
      <vt:lpstr>Target Complex - Initial concept review</vt:lpstr>
      <vt:lpstr>Why we need a TDR for the Target Complex?</vt:lpstr>
      <vt:lpstr>Target station design</vt:lpstr>
      <vt:lpstr>Target service building</vt:lpstr>
      <vt:lpstr>Interfaces</vt:lpstr>
      <vt:lpstr>WP key Interfaces</vt:lpstr>
      <vt:lpstr>WP key Interfaces</vt:lpstr>
      <vt:lpstr>Definition and assessment of failure scenarios</vt:lpstr>
      <vt:lpstr>Target and target ancillary lifecycle</vt:lpstr>
      <vt:lpstr>WP4 planning, activities, responsibilities,   deliverables, resources</vt:lpstr>
      <vt:lpstr>HI ECN3: WP4 – Target Complex Planning (key dates)</vt:lpstr>
      <vt:lpstr>HI ECN3: WP4 – Target Complex  Main activities &amp; responsibilities</vt:lpstr>
      <vt:lpstr>HI ECN3: WP4 – Target Complex  Main activities &amp; responsibilities</vt:lpstr>
      <vt:lpstr>PLANs</vt:lpstr>
      <vt:lpstr>Resources</vt:lpstr>
      <vt:lpstr>3d Integration methodology</vt:lpstr>
      <vt:lpstr>e-groups</vt:lpstr>
      <vt:lpstr>Indico, web &amp; data-storage</vt:lpstr>
      <vt:lpstr>Thank you!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Rui Franqueira Ximenes</dc:creator>
  <cp:keywords/>
  <dc:description/>
  <cp:lastModifiedBy>Jean-Louis Grenard</cp:lastModifiedBy>
  <cp:revision>75</cp:revision>
  <dcterms:created xsi:type="dcterms:W3CDTF">2021-11-08T12:53:02Z</dcterms:created>
  <dcterms:modified xsi:type="dcterms:W3CDTF">2024-05-16T13:23:08Z</dcterms:modified>
  <cp:category/>
  <dc:identifier/>
  <cp:contentStatus/>
  <dc:language/>
  <cp:version/>
</cp:coreProperties>
</file>