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82" r:id="rId3"/>
    <p:sldId id="521" r:id="rId4"/>
    <p:sldId id="284" r:id="rId5"/>
    <p:sldId id="1925" r:id="rId6"/>
    <p:sldId id="501" r:id="rId7"/>
    <p:sldId id="432" r:id="rId8"/>
    <p:sldId id="1921" r:id="rId9"/>
    <p:sldId id="1919" r:id="rId10"/>
    <p:sldId id="1920" r:id="rId11"/>
    <p:sldId id="1913" r:id="rId12"/>
    <p:sldId id="266" r:id="rId13"/>
    <p:sldId id="1926" r:id="rId14"/>
    <p:sldId id="390" r:id="rId15"/>
    <p:sldId id="259" r:id="rId16"/>
    <p:sldId id="283" r:id="rId17"/>
    <p:sldId id="1927" r:id="rId18"/>
    <p:sldId id="267" r:id="rId19"/>
    <p:sldId id="1922" r:id="rId20"/>
    <p:sldId id="1932" r:id="rId21"/>
    <p:sldId id="1931" r:id="rId22"/>
    <p:sldId id="1930" r:id="rId23"/>
    <p:sldId id="1933" r:id="rId24"/>
    <p:sldId id="1934" r:id="rId2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0"/>
    <p:restoredTop sz="94711"/>
  </p:normalViewPr>
  <p:slideViewPr>
    <p:cSldViewPr snapToGrid="0">
      <p:cViewPr varScale="1">
        <p:scale>
          <a:sx n="116" d="100"/>
          <a:sy n="116" d="100"/>
        </p:scale>
        <p:origin x="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FD401-57D2-AF47-A5AB-554D2C731178}" type="datetimeFigureOut">
              <a:rPr lang="en-GB" smtClean="0"/>
              <a:t>05/06/2024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C6F27-8D52-DF43-9503-58884D77F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66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31788" y="698500"/>
            <a:ext cx="6194425" cy="3484563"/>
          </a:xfrm>
          <a:ln/>
        </p:spPr>
      </p:sp>
      <p:sp>
        <p:nvSpPr>
          <p:cNvPr id="23555" name="Notizenplatzhalter 2"/>
          <p:cNvSpPr>
            <a:spLocks noGrp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34056" indent="-320791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83164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96430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309695" indent="-256633">
              <a:spcBef>
                <a:spcPct val="30000"/>
              </a:spcBef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822961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336228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849493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62759" indent="-25663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0B777F2-BF42-44F8-8AEB-305F0013D811}" type="slidenum">
              <a:rPr lang="de-DE" altLang="de-DE" sz="16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</a:t>
            </a:fld>
            <a:endParaRPr lang="de-DE" altLang="de-DE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674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Shahnam Gorgi Zadeh | 2-cell 400 MHz cavity RF design update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22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193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C6F27-8D52-DF43-9503-58884D77F11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71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BBBD7-D631-7383-0021-D1A5E9DB6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445048-7CBB-3AC6-0FA5-D07653FB0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2BF8B-0007-D615-95DE-F35FF625E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D46B7-E91A-E973-F04A-5EE74ED36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3C5E1-FCA2-A4C9-3744-606E6D343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4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2A20E-854F-5B11-AC55-403652F11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89A5CB-896F-4DD2-5E03-0C7ACB6BF0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E2780-B389-493C-E4D3-BB3EB1585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69AB5-A754-C0F7-233C-16D4279DB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9FD2D-8C88-66D1-99BB-9F6B22E00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91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ED2907-55F1-1541-204B-A6F2B332C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F1FA64-7586-1CE5-FFED-098BB33F24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36463-F0B6-229D-1BE4-5316EBC02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C3DDF-C28C-944B-2057-967510E9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7AF67-788D-DBCB-0446-12CC6EF5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12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FC@CERN community workshop, 22 - 24 May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50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0" y="69891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ts val="18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0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0"/>
              </a:lnSpc>
              <a:defRPr sz="1000"/>
            </a:lvl1pPr>
            <a:lvl2pPr marL="0" indent="0">
              <a:lnSpc>
                <a:spcPts val="1350"/>
              </a:lnSpc>
              <a:buNone/>
              <a:defRPr sz="1000"/>
            </a:lvl2pPr>
            <a:lvl3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0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94405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FC@CERN community workshop, 22 - 24 May 2024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270002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475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652667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FC@CERN community workshop, 22 - 24 May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7434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9420-D516-66B0-7335-65E2E2F87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29811-B6D1-36B0-C659-930FA8055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279FD-21C5-550C-A8EB-BE85E7A6C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774B0-850C-6646-9BF1-4542D4DE3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2B3D7-42CE-BE7D-639E-FF4FB393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57A5D-0EE9-85C9-0BA4-54C85931B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0EDAC-E061-7416-A9EF-AE37FB318F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52054-3935-FAA7-FC29-5BDC1BC0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4A3E6-E2DA-02DD-3ED5-DB0A3C72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0F644-1533-630E-529C-ECE6A0CF7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76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2A84F-D951-72E6-DDEC-5130DAFC7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43249-E8DA-FB4F-20BB-CA9A7E61B4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DF953-D10C-C770-3A04-DA8251BDBA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97BE6F-C130-C7FD-9C67-C3AA1042C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CE00E-3C80-42D5-891A-A942D20E6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7036C-0F42-BA30-7C19-A873AFCC6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601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98795-90B9-9E9C-2F32-C7FB40C3F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0D1383-1CCA-AD3E-C572-66FBA85FE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91708-A9A8-ACD8-C29B-2294F517A6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5FD8DC-504C-4542-4F4D-90737D6F18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817CF2-0AB4-3FB8-4A00-D537AD75EC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9F0F58-C4FA-050C-CF96-9DE20A209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671FC7-10AD-DC9F-8D51-8091B39AF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3BE68B-B956-0328-32DD-46BC1EF35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08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DC577-CDD5-23BD-7F53-FB2E3BA45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A89F5F-D02A-E69D-7E63-8BD69B448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05BAAA-7F14-7394-C249-49C0D4B99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B56D54-ED4B-C4C6-83E7-F85816C50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96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C9C1C4-2613-F7B8-7187-48B9E203A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8773BC-AE5D-7666-2809-20A915483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68A0D8-75A8-BBC3-10D7-BE75E5FC5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55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0A02B-B967-4071-C295-7429C00C6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CCDEE-B4D6-3145-7AD7-FF5C56F12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E1EE7-781B-1E83-B2D2-9A5F8A764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A952A-F020-7339-A776-8DBBD93D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C384E2-0E50-EEEF-1C97-91E68EB6C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93FE6C-90CF-364B-3D1C-AE8F23A86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9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D0E8B-BADC-167A-8799-D407107FF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57EDF5-F2F8-5A95-7051-56FBD4FB10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A88050-E897-8E44-605B-BDE4CB1FD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5D265E-C168-8116-C14C-BE0AC2A04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560003-7D90-5536-2579-0ED1DA481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C2C71-3BE5-94C6-7817-65C24A476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13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1CABE4-F41B-F5AC-61CA-6A534F88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C2223-0081-03B4-EDF9-4AFED3B5F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3545A-811B-8C2D-DA91-D6747485D0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FA75-6D74-9773-D136-868A432E00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FC@CERN community workshop, 22 - 24 May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EFC17-54B2-7954-D67C-1175BF8C4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346BA4-3C62-8D4D-B261-AB1A4591B5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8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mp"/><Relationship Id="rId3" Type="http://schemas.openxmlformats.org/officeDocument/2006/relationships/image" Target="../media/image23.tmp"/><Relationship Id="rId7" Type="http://schemas.openxmlformats.org/officeDocument/2006/relationships/image" Target="../media/image26.tm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tmp"/><Relationship Id="rId5" Type="http://schemas.openxmlformats.org/officeDocument/2006/relationships/image" Target="../media/image33.png"/><Relationship Id="rId4" Type="http://schemas.openxmlformats.org/officeDocument/2006/relationships/image" Target="../media/image24.tmp"/><Relationship Id="rId9" Type="http://schemas.openxmlformats.org/officeDocument/2006/relationships/image" Target="../media/image28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volume/0953-2048/32" TargetMode="External"/><Relationship Id="rId7" Type="http://schemas.openxmlformats.org/officeDocument/2006/relationships/image" Target="../media/image48.png"/><Relationship Id="rId2" Type="http://schemas.openxmlformats.org/officeDocument/2006/relationships/hyperlink" Target="https://iopscience.iop.org/journal/0953-2048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hyperlink" Target="https://iopscience.iop.org/issue/0953-2048/32/3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mp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5.tmp"/><Relationship Id="rId4" Type="http://schemas.openxmlformats.org/officeDocument/2006/relationships/image" Target="../media/image3.png"/><Relationship Id="rId9" Type="http://schemas.openxmlformats.org/officeDocument/2006/relationships/image" Target="../media/image4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7" Type="http://schemas.openxmlformats.org/officeDocument/2006/relationships/hyperlink" Target="https://indico.cern.ch/event/1202105/contributions/5385369/attachments/2661252/4610319/Posen%20FNAL%20FCC%20Week%202023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ndico.cern.ch/event/1331758/" TargetMode="External"/><Relationship Id="rId5" Type="http://schemas.openxmlformats.org/officeDocument/2006/relationships/image" Target="../media/image7.tm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7.png"/><Relationship Id="rId7" Type="http://schemas.openxmlformats.org/officeDocument/2006/relationships/image" Target="../media/image14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390.png"/><Relationship Id="rId10" Type="http://schemas.openxmlformats.org/officeDocument/2006/relationships/image" Target="../media/image16.tmp"/><Relationship Id="rId4" Type="http://schemas.openxmlformats.org/officeDocument/2006/relationships/image" Target="../media/image13.png"/><Relationship Id="rId9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7.tm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.tmp"/><Relationship Id="rId5" Type="http://schemas.openxmlformats.org/officeDocument/2006/relationships/image" Target="../media/image18.tmp"/><Relationship Id="rId10" Type="http://schemas.openxmlformats.org/officeDocument/2006/relationships/image" Target="../media/image41.png"/><Relationship Id="rId4" Type="http://schemas.openxmlformats.org/officeDocument/2006/relationships/image" Target="../media/image23.png"/><Relationship Id="rId9" Type="http://schemas.openxmlformats.org/officeDocument/2006/relationships/image" Target="../media/image20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D0696-720A-D123-EC5E-D7DB8A18B8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7033"/>
            <a:ext cx="9144000" cy="2387600"/>
          </a:xfrm>
        </p:spPr>
        <p:txBody>
          <a:bodyPr/>
          <a:lstStyle/>
          <a:p>
            <a:r>
              <a:rPr lang="en-GB" dirty="0"/>
              <a:t>RF priorities for FCC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27BC6-69F4-C2FB-62E0-225AF96DB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16707"/>
            <a:ext cx="9144000" cy="2490419"/>
          </a:xfrm>
        </p:spPr>
        <p:txBody>
          <a:bodyPr>
            <a:normAutofit lnSpcReduction="10000"/>
          </a:bodyPr>
          <a:lstStyle/>
          <a:p>
            <a:r>
              <a:rPr lang="en-GB" sz="2000" b="1" dirty="0"/>
              <a:t>Frank Gerigk, CERN</a:t>
            </a:r>
          </a:p>
          <a:p>
            <a:endParaRPr lang="en-GB" sz="2000" b="1" dirty="0"/>
          </a:p>
          <a:p>
            <a:r>
              <a:rPr lang="en-GB" sz="1800" dirty="0"/>
              <a:t>With material from JP. Burnet (ATS-DO), S. </a:t>
            </a:r>
            <a:r>
              <a:rPr lang="en-GB" sz="1800" dirty="0" err="1"/>
              <a:t>Gorgi</a:t>
            </a:r>
            <a:r>
              <a:rPr lang="en-GB" sz="1800" dirty="0"/>
              <a:t> Zadeh, F. </a:t>
            </a:r>
            <a:r>
              <a:rPr lang="en-GB" sz="1800" dirty="0" err="1"/>
              <a:t>Peauger</a:t>
            </a:r>
            <a:r>
              <a:rPr lang="en-GB" sz="1800" dirty="0"/>
              <a:t>, V. Parma, O. Brunner, E. Montesinos, W. </a:t>
            </a:r>
            <a:r>
              <a:rPr lang="en-GB" sz="1800" dirty="0" err="1"/>
              <a:t>Venturini</a:t>
            </a:r>
            <a:r>
              <a:rPr lang="en-GB" sz="1800" dirty="0"/>
              <a:t>, D. </a:t>
            </a:r>
            <a:r>
              <a:rPr lang="en-GB" sz="1800" dirty="0" err="1"/>
              <a:t>Smekens</a:t>
            </a:r>
            <a:r>
              <a:rPr lang="en-GB" sz="1800" dirty="0"/>
              <a:t>, M. </a:t>
            </a:r>
            <a:r>
              <a:rPr lang="en-GB" sz="1800" dirty="0" err="1"/>
              <a:t>Therasse</a:t>
            </a:r>
            <a:r>
              <a:rPr lang="en-GB" sz="1800" dirty="0"/>
              <a:t>, A. Macpherson, I. </a:t>
            </a:r>
            <a:r>
              <a:rPr lang="en-GB" sz="1800" dirty="0" err="1"/>
              <a:t>Syratchev</a:t>
            </a:r>
            <a:r>
              <a:rPr lang="en-GB" sz="1800" dirty="0"/>
              <a:t> (SY-RF), M. </a:t>
            </a:r>
            <a:r>
              <a:rPr lang="en-GB" sz="1800" dirty="0" err="1"/>
              <a:t>Garlasche</a:t>
            </a:r>
            <a:r>
              <a:rPr lang="en-GB" sz="1800" dirty="0"/>
              <a:t>, S. </a:t>
            </a:r>
            <a:r>
              <a:rPr lang="en-GB" sz="1800" dirty="0" err="1"/>
              <a:t>Barrière</a:t>
            </a:r>
            <a:r>
              <a:rPr lang="en-GB" sz="1800" dirty="0"/>
              <a:t> (EN-MME), T. </a:t>
            </a:r>
            <a:r>
              <a:rPr lang="en-GB" sz="1800" dirty="0" err="1"/>
              <a:t>Koettig</a:t>
            </a:r>
            <a:r>
              <a:rPr lang="en-GB" sz="1800" dirty="0"/>
              <a:t> (TE-CRG), G. </a:t>
            </a:r>
            <a:r>
              <a:rPr lang="en-GB" sz="1800" dirty="0" err="1"/>
              <a:t>Rosaz</a:t>
            </a:r>
            <a:r>
              <a:rPr lang="en-GB" sz="1800" dirty="0"/>
              <a:t> (TE-VSC), T. </a:t>
            </a:r>
            <a:r>
              <a:rPr lang="en-GB" sz="1800" dirty="0" err="1"/>
              <a:t>Raubenheimer</a:t>
            </a:r>
            <a:r>
              <a:rPr lang="en-GB" sz="1800" dirty="0"/>
              <a:t> (SLAC), and many more</a:t>
            </a:r>
          </a:p>
          <a:p>
            <a:endParaRPr lang="en-GB" sz="1800" dirty="0"/>
          </a:p>
          <a:p>
            <a:r>
              <a:rPr lang="en-GB" sz="1800" dirty="0"/>
              <a:t>European Lab Directors Group Meeting and Accelerator R&amp;D Workshop, 6 - 7 June 2024</a:t>
            </a:r>
          </a:p>
        </p:txBody>
      </p:sp>
      <p:pic>
        <p:nvPicPr>
          <p:cNvPr id="2050" name="Picture 2" descr="70YC Banna">
            <a:extLst>
              <a:ext uri="{FF2B5EF4-FFF2-40B4-BE49-F238E27FC236}">
                <a16:creationId xmlns:a16="http://schemas.microsoft.com/office/drawing/2014/main" id="{613B46A9-69DB-2A0A-E307-9F29A40EA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794" y="-38137"/>
            <a:ext cx="12277060" cy="2551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031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CD9FB4-CBD5-0D90-2483-7BF47EDEF8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334D16-12BD-8450-66BA-34101988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C966C175-17CF-01E3-F968-3A28BE012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340" y="1224502"/>
            <a:ext cx="5479308" cy="285539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77CE052-82E5-CA56-0887-C47758EF2BF3}"/>
              </a:ext>
            </a:extLst>
          </p:cNvPr>
          <p:cNvSpPr txBox="1">
            <a:spLocks/>
          </p:cNvSpPr>
          <p:nvPr/>
        </p:nvSpPr>
        <p:spPr>
          <a:xfrm>
            <a:off x="494276" y="1272230"/>
            <a:ext cx="6048051" cy="169272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Alternative 2-cell cavity design aimed at reducing transverse impedance peak</a:t>
            </a:r>
            <a:endParaRPr lang="en-GB" sz="1500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E8981371-0612-5E0C-FD8F-3C68E93D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Alternative cavity designs</a:t>
            </a:r>
          </a:p>
        </p:txBody>
      </p:sp>
      <p:pic>
        <p:nvPicPr>
          <p:cNvPr id="11" name="Picture 10" descr="A blueprint of a machine&#10;&#10;Description automatically generated">
            <a:extLst>
              <a:ext uri="{FF2B5EF4-FFF2-40B4-BE49-F238E27FC236}">
                <a16:creationId xmlns:a16="http://schemas.microsoft.com/office/drawing/2014/main" id="{68874F70-3C55-D1E4-41C3-760E12ACD2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01"/>
          <a:stretch/>
        </p:blipFill>
        <p:spPr>
          <a:xfrm>
            <a:off x="517406" y="2282367"/>
            <a:ext cx="2097325" cy="1476267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B88E771E-1E0E-7FAB-644A-6923FE429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662" y="4208878"/>
            <a:ext cx="1938312" cy="1501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2D954C3-8FC9-13D2-9D7E-260397ED4687}"/>
                  </a:ext>
                </a:extLst>
              </p:cNvPr>
              <p:cNvSpPr txBox="1"/>
              <p:nvPr/>
            </p:nvSpPr>
            <p:spPr>
              <a:xfrm>
                <a:off x="2178966" y="5730980"/>
                <a:ext cx="5722716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dirty="0"/>
                  <a:t>Warm RF measurements of SWELL cavity 1.3 GHz before Nb coating. 0.006% error in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sz="1400" dirty="0"/>
                  <a:t> (-78kHz ) and 0.1% error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4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2D954C3-8FC9-13D2-9D7E-260397ED4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966" y="5730980"/>
                <a:ext cx="5722716" cy="523220"/>
              </a:xfrm>
              <a:prstGeom prst="rect">
                <a:avLst/>
              </a:prstGeom>
              <a:blipFill>
                <a:blip r:embed="rId5"/>
                <a:stretch>
                  <a:fillRect l="-442" t="-2381" r="-885" b="-95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close up of a metal object&#10;&#10;Description automatically generated">
            <a:extLst>
              <a:ext uri="{FF2B5EF4-FFF2-40B4-BE49-F238E27FC236}">
                <a16:creationId xmlns:a16="http://schemas.microsoft.com/office/drawing/2014/main" id="{43611B2A-4211-97D2-47BA-A9CE7683AC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6889" y="4224668"/>
            <a:ext cx="2592287" cy="167452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88B01E-7E7B-7574-0FDE-EAC3C7E139A2}"/>
              </a:ext>
            </a:extLst>
          </p:cNvPr>
          <p:cNvSpPr txBox="1"/>
          <p:nvPr/>
        </p:nvSpPr>
        <p:spPr>
          <a:xfrm>
            <a:off x="8012361" y="5742860"/>
            <a:ext cx="3744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Niobium thin film coating of the four quadrants and surface treatment in progress</a:t>
            </a:r>
          </a:p>
        </p:txBody>
      </p:sp>
      <p:pic>
        <p:nvPicPr>
          <p:cNvPr id="16" name="Picture 15" descr="A blue object with red dots&#10;&#10;Description automatically generated with medium confidence">
            <a:extLst>
              <a:ext uri="{FF2B5EF4-FFF2-40B4-BE49-F238E27FC236}">
                <a16:creationId xmlns:a16="http://schemas.microsoft.com/office/drawing/2014/main" id="{8D440773-46CA-7A5F-16C5-2BF3BA4977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8209" y="2110145"/>
            <a:ext cx="2923775" cy="9200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42DF22-F449-41B4-45E5-FFBDDAD53A7D}"/>
              </a:ext>
            </a:extLst>
          </p:cNvPr>
          <p:cNvSpPr txBox="1"/>
          <p:nvPr/>
        </p:nvSpPr>
        <p:spPr>
          <a:xfrm>
            <a:off x="3863946" y="1853789"/>
            <a:ext cx="15649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SWELL 400 MHz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AD473E-5C40-8D94-98CA-D2F48A2D3035}"/>
              </a:ext>
            </a:extLst>
          </p:cNvPr>
          <p:cNvSpPr txBox="1"/>
          <p:nvPr/>
        </p:nvSpPr>
        <p:spPr>
          <a:xfrm>
            <a:off x="876904" y="2032333"/>
            <a:ext cx="156491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SWELL 600 MHz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56F902-C88C-40B3-6544-25AB47BDA05F}"/>
              </a:ext>
            </a:extLst>
          </p:cNvPr>
          <p:cNvSpPr txBox="1"/>
          <p:nvPr/>
        </p:nvSpPr>
        <p:spPr>
          <a:xfrm>
            <a:off x="5087004" y="2205945"/>
            <a:ext cx="86498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i="1" dirty="0">
                <a:highlight>
                  <a:srgbClr val="E7E8F0"/>
                </a:highlight>
              </a:rPr>
              <a:t>F. Peauger</a:t>
            </a:r>
          </a:p>
        </p:txBody>
      </p:sp>
      <p:pic>
        <p:nvPicPr>
          <p:cNvPr id="20" name="Picture 19" descr="A blue object with a white background&#10;&#10;Description automatically generated">
            <a:extLst>
              <a:ext uri="{FF2B5EF4-FFF2-40B4-BE49-F238E27FC236}">
                <a16:creationId xmlns:a16="http://schemas.microsoft.com/office/drawing/2014/main" id="{40228500-1A7D-B64D-1C50-0A9E20237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79707" y="3126593"/>
            <a:ext cx="2728261" cy="93718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36D2040-4D5D-BEF1-F004-6A680A9E577B}"/>
              </a:ext>
            </a:extLst>
          </p:cNvPr>
          <p:cNvSpPr txBox="1"/>
          <p:nvPr/>
        </p:nvSpPr>
        <p:spPr>
          <a:xfrm>
            <a:off x="3885687" y="2965863"/>
            <a:ext cx="158376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Fluted beam pipe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5AD39792-3B3F-28F5-0351-1DF580D03E20}"/>
              </a:ext>
            </a:extLst>
          </p:cNvPr>
          <p:cNvSpPr txBox="1">
            <a:spLocks/>
          </p:cNvSpPr>
          <p:nvPr/>
        </p:nvSpPr>
        <p:spPr>
          <a:xfrm>
            <a:off x="517407" y="4234683"/>
            <a:ext cx="2194218" cy="3312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SWELL 1.3 GHz cavity prototype</a:t>
            </a:r>
            <a:endParaRPr lang="en-GB" sz="150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387533-3BEE-76F7-948B-A66E7E88D13C}"/>
              </a:ext>
            </a:extLst>
          </p:cNvPr>
          <p:cNvSpPr txBox="1"/>
          <p:nvPr/>
        </p:nvSpPr>
        <p:spPr>
          <a:xfrm>
            <a:off x="9408368" y="1375939"/>
            <a:ext cx="15063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Z: 1.28 A, 100 turn FB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AB2182-C392-DE95-6466-F4E56C3C3B14}"/>
              </a:ext>
            </a:extLst>
          </p:cNvPr>
          <p:cNvSpPr txBox="1"/>
          <p:nvPr/>
        </p:nvSpPr>
        <p:spPr>
          <a:xfrm>
            <a:off x="9624392" y="1775282"/>
            <a:ext cx="91646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Z: 1.28 A, SR</a:t>
            </a:r>
          </a:p>
        </p:txBody>
      </p:sp>
      <p:pic>
        <p:nvPicPr>
          <p:cNvPr id="25" name="Picture 24" descr="A screen shot of a computer&#10;&#10;Description automatically generated">
            <a:extLst>
              <a:ext uri="{FF2B5EF4-FFF2-40B4-BE49-F238E27FC236}">
                <a16:creationId xmlns:a16="http://schemas.microsoft.com/office/drawing/2014/main" id="{2352C59B-C114-01C6-BBEB-B277F74196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75178" y="4176540"/>
            <a:ext cx="2241643" cy="159466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89FB11B-EA2F-D031-4D53-2796EEF75CB5}"/>
              </a:ext>
            </a:extLst>
          </p:cNvPr>
          <p:cNvSpPr txBox="1"/>
          <p:nvPr/>
        </p:nvSpPr>
        <p:spPr>
          <a:xfrm>
            <a:off x="2851459" y="4201311"/>
            <a:ext cx="748603" cy="323165"/>
          </a:xfrm>
          <a:prstGeom prst="rect">
            <a:avLst/>
          </a:prstGeom>
          <a:solidFill>
            <a:srgbClr val="E7E8F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50" i="1" dirty="0"/>
              <a:t>F. Peauger</a:t>
            </a:r>
          </a:p>
          <a:p>
            <a:pPr algn="l"/>
            <a:r>
              <a:rPr lang="en-GB" sz="1050" i="1" dirty="0"/>
              <a:t>M. Therasse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EDE3CB1-EE3A-0653-9B47-65995747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3929255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403350"/>
            <a:ext cx="11376025" cy="1065742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en-GB" dirty="0"/>
            </a:br>
            <a:r>
              <a:rPr lang="en-GB" dirty="0"/>
              <a:t>New SRF infrastructure at CERN: SA18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11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8FDA4-E0AB-D2E2-797A-2467952D9D8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9730" y="1052735"/>
            <a:ext cx="6754623" cy="2997967"/>
          </a:xfrm>
        </p:spPr>
        <p:txBody>
          <a:bodyPr vert="horz" lIns="0" tIns="0" rIns="0" bIns="0" rtlCol="0" anchor="t">
            <a:noAutofit/>
          </a:bodyPr>
          <a:lstStyle/>
          <a:p>
            <a:pPr marL="0" indent="0">
              <a:buNone/>
            </a:pPr>
            <a:r>
              <a:rPr lang="en-GB" sz="2400" dirty="0"/>
              <a:t>Unique facility for thin film (and bulk) SRF R&amp;D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Chemistry, high-pressure water rinsing, cavity coating, clean room assembly, cryo-module assembly in one building.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Better environmental and process control.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Maximum throughput for rapid improvement (possible throughput at max staffing: ~ 1 cavity/w , 6-9 CM/y).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/>
              <a:t>Delivery foreseen for end of end of 2028 to start installing SRF process infrastructure (1 – 1.5 years).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Increasing coating success rate. Today with LHC spares: 25%. </a:t>
            </a:r>
            <a:endParaRPr lang="en-GB" sz="18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8D3B5C0-07E3-7DED-6A1D-6B96EDAF5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988" y="1105798"/>
            <a:ext cx="4529659" cy="46464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DBC6AA-7B2F-D993-4187-2257A0281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8213" y="4184217"/>
            <a:ext cx="4114800" cy="2305648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809A835-98E3-8868-F67A-70D4AF245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717F8A-6875-C719-0EE2-27C3C8AAE079}"/>
              </a:ext>
            </a:extLst>
          </p:cNvPr>
          <p:cNvSpPr txBox="1"/>
          <p:nvPr/>
        </p:nvSpPr>
        <p:spPr>
          <a:xfrm>
            <a:off x="1299577" y="4056929"/>
            <a:ext cx="3221665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/>
              <a:t>LEP first coating success rate</a:t>
            </a:r>
          </a:p>
        </p:txBody>
      </p:sp>
    </p:spTree>
    <p:extLst>
      <p:ext uri="{BB962C8B-B14F-4D97-AF65-F5344CB8AC3E}">
        <p14:creationId xmlns:p14="http://schemas.microsoft.com/office/powerpoint/2010/main" val="1695541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BB7E2D-0769-B5C5-1362-C696D2B8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B4273D-2F2D-0657-0FBB-65C3BCFA67D7}"/>
              </a:ext>
            </a:extLst>
          </p:cNvPr>
          <p:cNvGrpSpPr/>
          <p:nvPr/>
        </p:nvGrpSpPr>
        <p:grpSpPr>
          <a:xfrm>
            <a:off x="330469" y="671443"/>
            <a:ext cx="11861531" cy="5446483"/>
            <a:chOff x="-606483" y="233460"/>
            <a:chExt cx="13129480" cy="602868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13DD9CB-A822-3587-7A18-DBC357561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3807" y="1087388"/>
              <a:ext cx="10840953" cy="5133982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FD256D1-61BE-8CEA-3362-01B7EDB5CC29}"/>
                </a:ext>
              </a:extLst>
            </p:cNvPr>
            <p:cNvGrpSpPr/>
            <p:nvPr/>
          </p:nvGrpSpPr>
          <p:grpSpPr>
            <a:xfrm>
              <a:off x="-606483" y="233460"/>
              <a:ext cx="13129480" cy="6028688"/>
              <a:chOff x="-248675" y="233460"/>
              <a:chExt cx="13129480" cy="6028688"/>
            </a:xfrm>
          </p:grpSpPr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BC5504F1-0CBA-8726-E5AB-2627574956D6}"/>
                  </a:ext>
                </a:extLst>
              </p:cNvPr>
              <p:cNvCxnSpPr>
                <a:cxnSpLocks/>
                <a:stCxn id="53" idx="3"/>
              </p:cNvCxnSpPr>
              <p:nvPr/>
            </p:nvCxnSpPr>
            <p:spPr>
              <a:xfrm flipV="1">
                <a:off x="3431927" y="3284578"/>
                <a:ext cx="2596681" cy="2538959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56C413E0-B3B0-460D-C2CD-7EEAB05319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8705" y="4023801"/>
                <a:ext cx="1751497" cy="1248808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B5C6B754-C72B-A88A-E27A-FC15FF4F0ACC}"/>
                  </a:ext>
                </a:extLst>
              </p:cNvPr>
              <p:cNvCxnSpPr>
                <a:cxnSpLocks/>
                <a:stCxn id="44" idx="0"/>
              </p:cNvCxnSpPr>
              <p:nvPr/>
            </p:nvCxnSpPr>
            <p:spPr>
              <a:xfrm flipV="1">
                <a:off x="4378951" y="4036432"/>
                <a:ext cx="1489140" cy="1770952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F0F5492A-6D63-D6DA-255C-CF9396E29E7A}"/>
                  </a:ext>
                </a:extLst>
              </p:cNvPr>
              <p:cNvSpPr txBox="1"/>
              <p:nvPr/>
            </p:nvSpPr>
            <p:spPr>
              <a:xfrm>
                <a:off x="3788045" y="5807384"/>
                <a:ext cx="1181812" cy="408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Reception Hall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1DDC582F-23E2-EC44-8EC9-E8D5AC349ABB}"/>
                  </a:ext>
                </a:extLst>
              </p:cNvPr>
              <p:cNvCxnSpPr>
                <a:cxnSpLocks/>
                <a:stCxn id="46" idx="3"/>
              </p:cNvCxnSpPr>
              <p:nvPr/>
            </p:nvCxnSpPr>
            <p:spPr>
              <a:xfrm>
                <a:off x="2359126" y="848510"/>
                <a:ext cx="841524" cy="1067356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3A81AC1-572F-66D5-25C5-B8ECFA99391C}"/>
                  </a:ext>
                </a:extLst>
              </p:cNvPr>
              <p:cNvSpPr txBox="1"/>
              <p:nvPr/>
            </p:nvSpPr>
            <p:spPr>
              <a:xfrm>
                <a:off x="365791" y="516350"/>
                <a:ext cx="1993335" cy="664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General Area</a:t>
                </a:r>
              </a:p>
              <a:p>
                <a:pPr algn="r"/>
                <a:r>
                  <a:rPr lang="en-CH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Personnel &amp; Visitor Entrance</a:t>
                </a:r>
              </a:p>
              <a:p>
                <a:pPr algn="r"/>
                <a:r>
                  <a:rPr lang="en-CH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Open space workstations</a:t>
                </a:r>
              </a:p>
              <a:p>
                <a:pPr algn="r"/>
                <a:r>
                  <a:rPr lang="en-CH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meeting room,...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A9FC3460-2F73-6520-61EB-C20B466414AD}"/>
                  </a:ext>
                </a:extLst>
              </p:cNvPr>
              <p:cNvCxnSpPr>
                <a:cxnSpLocks/>
                <a:stCxn id="48" idx="2"/>
              </p:cNvCxnSpPr>
              <p:nvPr/>
            </p:nvCxnSpPr>
            <p:spPr>
              <a:xfrm>
                <a:off x="3558660" y="659474"/>
                <a:ext cx="756927" cy="1473306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999CE8E-54C1-B466-2ECC-47CBF74F7158}"/>
                  </a:ext>
                </a:extLst>
              </p:cNvPr>
              <p:cNvSpPr txBox="1"/>
              <p:nvPr/>
            </p:nvSpPr>
            <p:spPr>
              <a:xfrm>
                <a:off x="2898609" y="403967"/>
                <a:ext cx="1320101" cy="255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Sputtering Lab</a:t>
                </a: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49D366F-A5CE-F3C2-2281-7C4487622A5A}"/>
                  </a:ext>
                </a:extLst>
              </p:cNvPr>
              <p:cNvCxnSpPr>
                <a:cxnSpLocks/>
                <a:stCxn id="50" idx="2"/>
              </p:cNvCxnSpPr>
              <p:nvPr/>
            </p:nvCxnSpPr>
            <p:spPr>
              <a:xfrm>
                <a:off x="6183162" y="1067303"/>
                <a:ext cx="740534" cy="1518691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470058F-D6C1-F8B2-9090-77C3AC231AC0}"/>
                  </a:ext>
                </a:extLst>
              </p:cNvPr>
              <p:cNvSpPr txBox="1"/>
              <p:nvPr/>
            </p:nvSpPr>
            <p:spPr>
              <a:xfrm>
                <a:off x="5286640" y="505187"/>
                <a:ext cx="1793042" cy="562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LPR / HPR &amp; Cathode Assy ISO 4 Cleanroom</a:t>
                </a:r>
              </a:p>
              <a:p>
                <a:pPr algn="ctr"/>
                <a:r>
                  <a:rPr lang="fr-CH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Horizontal </a:t>
                </a:r>
                <a:r>
                  <a:rPr lang="en-CH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airflow</a:t>
                </a:r>
                <a:endParaRPr lang="en-US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6B456C76-4AC0-8B0D-E192-1B2B5DEB8655}"/>
                  </a:ext>
                </a:extLst>
              </p:cNvPr>
              <p:cNvCxnSpPr>
                <a:cxnSpLocks/>
                <a:stCxn id="52" idx="3"/>
              </p:cNvCxnSpPr>
              <p:nvPr/>
            </p:nvCxnSpPr>
            <p:spPr>
              <a:xfrm>
                <a:off x="1816530" y="1631878"/>
                <a:ext cx="3299639" cy="1328644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A08FE8-136C-0AF1-6036-DF2485A664A2}"/>
                  </a:ext>
                </a:extLst>
              </p:cNvPr>
              <p:cNvSpPr txBox="1"/>
              <p:nvPr/>
            </p:nvSpPr>
            <p:spPr>
              <a:xfrm>
                <a:off x="825970" y="1154931"/>
                <a:ext cx="990560" cy="9538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Gowning Area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Personnel access 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to cleanrooms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D8EF90E-4C44-43FD-33B1-B912BBA20B0B}"/>
                  </a:ext>
                </a:extLst>
              </p:cNvPr>
              <p:cNvSpPr txBox="1"/>
              <p:nvPr/>
            </p:nvSpPr>
            <p:spPr>
              <a:xfrm>
                <a:off x="2384501" y="5550995"/>
                <a:ext cx="1047426" cy="5450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QA/QC Room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+ HPR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1781422-BD1C-34AE-D69E-4603ACF71C2B}"/>
                  </a:ext>
                </a:extLst>
              </p:cNvPr>
              <p:cNvSpPr txBox="1"/>
              <p:nvPr/>
            </p:nvSpPr>
            <p:spPr>
              <a:xfrm>
                <a:off x="479157" y="5301491"/>
                <a:ext cx="1965805" cy="817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Surface Treatment Workshop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Electropolishing and Chemical polishing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 Nb and Cu cavities 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532A6E6-E1A2-2EE2-1415-85867E77727D}"/>
                  </a:ext>
                </a:extLst>
              </p:cNvPr>
              <p:cNvSpPr txBox="1"/>
              <p:nvPr/>
            </p:nvSpPr>
            <p:spPr>
              <a:xfrm>
                <a:off x="-248675" y="2184598"/>
                <a:ext cx="1507495" cy="9368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Preparation area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 small components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Prior to entering cleanrooms</a:t>
                </a:r>
              </a:p>
              <a:p>
                <a:pPr algn="r"/>
                <a:r>
                  <a:rPr lang="en-US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+ component washer </a:t>
                </a:r>
              </a:p>
              <a:p>
                <a:pPr algn="r"/>
                <a:r>
                  <a:rPr lang="en-CH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Cleanroom ISO 7</a:t>
                </a:r>
              </a:p>
            </p:txBody>
          </p: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35136E3B-9083-B99F-A503-81F37A9C008B}"/>
                  </a:ext>
                </a:extLst>
              </p:cNvPr>
              <p:cNvCxnSpPr>
                <a:cxnSpLocks/>
                <a:stCxn id="55" idx="3"/>
              </p:cNvCxnSpPr>
              <p:nvPr/>
            </p:nvCxnSpPr>
            <p:spPr>
              <a:xfrm>
                <a:off x="1258820" y="2653028"/>
                <a:ext cx="3586923" cy="52827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D63498FA-0F3F-F5A2-C2B6-939CD5B5006E}"/>
                  </a:ext>
                </a:extLst>
              </p:cNvPr>
              <p:cNvCxnSpPr>
                <a:cxnSpLocks/>
                <a:stCxn id="58" idx="0"/>
              </p:cNvCxnSpPr>
              <p:nvPr/>
            </p:nvCxnSpPr>
            <p:spPr>
              <a:xfrm flipV="1">
                <a:off x="5604287" y="4582184"/>
                <a:ext cx="995803" cy="115191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545CD756-89F5-B4A1-E062-1839333CE4C2}"/>
                  </a:ext>
                </a:extLst>
              </p:cNvPr>
              <p:cNvSpPr txBox="1"/>
              <p:nvPr/>
            </p:nvSpPr>
            <p:spPr>
              <a:xfrm>
                <a:off x="5014307" y="5734099"/>
                <a:ext cx="1179959" cy="528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Loading Bay</a:t>
                </a:r>
              </a:p>
              <a:p>
                <a:pPr algn="ctr"/>
                <a:r>
                  <a:rPr lang="en-CH" sz="8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(access to basement)</a:t>
                </a:r>
              </a:p>
            </p:txBody>
          </p: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E6B168DD-CAFA-410E-712F-21DC155443B9}"/>
                  </a:ext>
                </a:extLst>
              </p:cNvPr>
              <p:cNvCxnSpPr>
                <a:cxnSpLocks/>
                <a:stCxn id="60" idx="2"/>
              </p:cNvCxnSpPr>
              <p:nvPr/>
            </p:nvCxnSpPr>
            <p:spPr>
              <a:xfrm flipH="1">
                <a:off x="6844931" y="948881"/>
                <a:ext cx="1205805" cy="234690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4764744-1CEB-9440-2575-B08E5FF8560C}"/>
                  </a:ext>
                </a:extLst>
              </p:cNvPr>
              <p:cNvSpPr txBox="1"/>
              <p:nvPr/>
            </p:nvSpPr>
            <p:spPr>
              <a:xfrm>
                <a:off x="7244341" y="233460"/>
                <a:ext cx="1612788" cy="715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Bulk Nb </a:t>
                </a:r>
                <a:r>
                  <a:rPr lang="fr-CH" sz="900" b="1" dirty="0" err="1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Cavity</a:t>
                </a:r>
                <a:r>
                  <a:rPr lang="fr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fr-CH" sz="900" b="1" dirty="0" err="1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assembly</a:t>
                </a:r>
                <a:endParaRPr lang="en-CH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pPr algn="ct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ISO 4 Cleanroom</a:t>
                </a:r>
              </a:p>
              <a:p>
                <a:pPr algn="ctr"/>
                <a:r>
                  <a:rPr lang="en-CH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Vertical airflow</a:t>
                </a:r>
                <a:endParaRPr lang="en-CH" sz="8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16C82A4D-8F21-C9B4-008F-531A1264B6D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31981" y="1553287"/>
                <a:ext cx="2734535" cy="1793796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520C1DD-F7C3-8E0E-026B-1F46CF1387DF}"/>
                  </a:ext>
                </a:extLst>
              </p:cNvPr>
              <p:cNvSpPr txBox="1"/>
              <p:nvPr/>
            </p:nvSpPr>
            <p:spPr>
              <a:xfrm>
                <a:off x="10316446" y="698340"/>
                <a:ext cx="1486440" cy="868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Cavity string assembly lines 1&amp;2</a:t>
                </a:r>
              </a:p>
              <a:p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ISO 4 Cleanroom</a:t>
                </a:r>
              </a:p>
              <a:p>
                <a:r>
                  <a:rPr lang="fr-CH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Horizontal </a:t>
                </a:r>
                <a:r>
                  <a:rPr lang="en-CH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airflow</a:t>
                </a:r>
                <a:endParaRPr lang="en-US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D6B3F07F-A089-17DB-2A32-CB414BDFB52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769779" y="2394454"/>
                <a:ext cx="1406271" cy="1220997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D6FF377-C293-2090-FCAD-072A00C3295F}"/>
                  </a:ext>
                </a:extLst>
              </p:cNvPr>
              <p:cNvSpPr txBox="1"/>
              <p:nvPr/>
            </p:nvSpPr>
            <p:spPr>
              <a:xfrm>
                <a:off x="11201376" y="1962754"/>
                <a:ext cx="1679429" cy="715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Main Hall</a:t>
                </a:r>
              </a:p>
              <a:p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Cryomodule </a:t>
                </a:r>
                <a:r>
                  <a:rPr lang="en-US" sz="900" b="1" dirty="0" err="1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Cryostating</a:t>
                </a:r>
                <a:endParaRPr lang="en-US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en-US" sz="9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ISO 8 Cleanroom</a:t>
                </a:r>
              </a:p>
            </p:txBody>
          </p: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CB2F8581-1687-E1A0-B7CE-CACC5F8A07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336384" y="5195541"/>
                <a:ext cx="2030132" cy="721299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B0A0886-8E84-3CD1-8463-9391383B5BA1}"/>
                  </a:ext>
                </a:extLst>
              </p:cNvPr>
              <p:cNvSpPr txBox="1"/>
              <p:nvPr/>
            </p:nvSpPr>
            <p:spPr>
              <a:xfrm>
                <a:off x="10177542" y="5838330"/>
                <a:ext cx="1390054" cy="408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Access </a:t>
                </a:r>
              </a:p>
              <a:p>
                <a:pPr algn="ctr"/>
                <a:r>
                  <a:rPr lang="en-CH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from/to SM18</a:t>
                </a:r>
                <a:endParaRPr lang="en-CH" sz="8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D55F9495-265E-C513-E97F-FDAF1F516295}"/>
                  </a:ext>
                </a:extLst>
              </p:cNvPr>
              <p:cNvCxnSpPr>
                <a:cxnSpLocks/>
                <a:stCxn id="68" idx="2"/>
              </p:cNvCxnSpPr>
              <p:nvPr/>
            </p:nvCxnSpPr>
            <p:spPr>
              <a:xfrm>
                <a:off x="4754872" y="736315"/>
                <a:ext cx="216794" cy="1061585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4E4FDEF-52B4-426B-2914-0B9893823EC3}"/>
                  </a:ext>
                </a:extLst>
              </p:cNvPr>
              <p:cNvSpPr txBox="1"/>
              <p:nvPr/>
            </p:nvSpPr>
            <p:spPr>
              <a:xfrm>
                <a:off x="4094821" y="327503"/>
                <a:ext cx="1320101" cy="408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Technical Gallery</a:t>
                </a:r>
              </a:p>
            </p:txBody>
          </p: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55AFF21A-827A-AE96-1853-4BED5CE0EB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21168" y="1553285"/>
                <a:ext cx="2945348" cy="2050463"/>
              </a:xfrm>
              <a:prstGeom prst="straightConnector1">
                <a:avLst/>
              </a:prstGeom>
              <a:ln w="12700">
                <a:solidFill>
                  <a:srgbClr val="000000"/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5B1C2BE-12FE-35B8-07F2-B1EC8EF13FCA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7883826" y="1654332"/>
              <a:ext cx="1044139" cy="1111575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158098C-D916-D88B-2BC5-9E74304E0B91}"/>
                </a:ext>
              </a:extLst>
            </p:cNvPr>
            <p:cNvSpPr txBox="1"/>
            <p:nvPr/>
          </p:nvSpPr>
          <p:spPr>
            <a:xfrm>
              <a:off x="8121571" y="938911"/>
              <a:ext cx="1612788" cy="71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HIE Isolde CM </a:t>
              </a:r>
              <a:r>
                <a:rPr lang="fr-CH" sz="900" b="1" dirty="0" err="1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assembly</a:t>
              </a:r>
              <a:endParaRPr lang="en-CH" sz="9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algn="ctr"/>
              <a:r>
                <a:rPr lang="en-CH" sz="900" b="1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ISO 4 Cleanrooms</a:t>
              </a:r>
            </a:p>
            <a:p>
              <a:pPr algn="ctr"/>
              <a:r>
                <a:rPr lang="en-CH" sz="900" dirty="0">
                  <a:solidFill>
                    <a:srgbClr val="0000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Horizontal airflow</a:t>
              </a:r>
              <a:endParaRPr lang="en-CH" sz="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6ADB7EF6-A9C5-050D-C7BC-C9EF4ADB1F34}"/>
              </a:ext>
            </a:extLst>
          </p:cNvPr>
          <p:cNvCxnSpPr>
            <a:cxnSpLocks/>
          </p:cNvCxnSpPr>
          <p:nvPr/>
        </p:nvCxnSpPr>
        <p:spPr>
          <a:xfrm flipH="1">
            <a:off x="10959433" y="2883025"/>
            <a:ext cx="778117" cy="116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itle 1">
            <a:extLst>
              <a:ext uri="{FF2B5EF4-FFF2-40B4-BE49-F238E27FC236}">
                <a16:creationId xmlns:a16="http://schemas.microsoft.com/office/drawing/2014/main" id="{37C2A503-E179-AFA7-D929-EEDBEDA93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38572"/>
            <a:ext cx="9360419" cy="819789"/>
          </a:xfrm>
        </p:spPr>
        <p:txBody>
          <a:bodyPr/>
          <a:lstStyle/>
          <a:p>
            <a:r>
              <a:rPr lang="en-US" dirty="0"/>
              <a:t>Ground Floor Process Layout</a:t>
            </a:r>
            <a:endParaRPr lang="en-CH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C9CB7C5-E2B8-9CE5-2157-FAFAE1A82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233372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359B6-E293-3BBD-DE9F-B63C3AC4F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Efficient RF power 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1E9E0-3111-BBAA-D27A-5B2237186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960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0399" y="1872797"/>
            <a:ext cx="8210701" cy="28341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Radiofrequency systems are the biggest loads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90400" y="2327400"/>
            <a:ext cx="5364000" cy="276580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1600" dirty="0"/>
              <a:t>Power demand for RF Storage ring Z, W, H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P</a:t>
            </a:r>
            <a:r>
              <a:rPr lang="en-US" sz="1600" baseline="-25000" dirty="0"/>
              <a:t>RF</a:t>
            </a:r>
            <a:r>
              <a:rPr lang="en-US" sz="1600" dirty="0"/>
              <a:t> = 100MW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P</a:t>
            </a:r>
            <a:r>
              <a:rPr lang="en-US" sz="1600" baseline="-25000" dirty="0"/>
              <a:t>EL</a:t>
            </a:r>
            <a:r>
              <a:rPr lang="en-US" sz="1600" dirty="0"/>
              <a:t> = 100 / </a:t>
            </a:r>
            <a:r>
              <a:rPr lang="el-GR" sz="1600" dirty="0"/>
              <a:t>η</a:t>
            </a:r>
            <a:r>
              <a:rPr lang="en-US" sz="1600" dirty="0"/>
              <a:t>klystron / </a:t>
            </a:r>
            <a:r>
              <a:rPr lang="en-US" sz="1600" dirty="0" err="1"/>
              <a:t>ηmodulator</a:t>
            </a:r>
            <a:r>
              <a:rPr lang="en-US" sz="1600" dirty="0"/>
              <a:t> / </a:t>
            </a:r>
            <a:r>
              <a:rPr lang="en-US" sz="1600" dirty="0" err="1"/>
              <a:t>ηdistribution</a:t>
            </a:r>
            <a:r>
              <a:rPr lang="en-US" sz="1600" dirty="0"/>
              <a:t>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P</a:t>
            </a:r>
            <a:r>
              <a:rPr lang="en-US" sz="1600" baseline="-25000" dirty="0"/>
              <a:t>EL</a:t>
            </a:r>
            <a:r>
              <a:rPr lang="en-US" sz="1600" dirty="0"/>
              <a:t>= 100 / 0.8 / 0.9 / 0.95 = 146MW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Booster: </a:t>
            </a:r>
            <a:r>
              <a:rPr lang="en-US" sz="1600" dirty="0" err="1"/>
              <a:t>P</a:t>
            </a:r>
            <a:r>
              <a:rPr lang="en-US" sz="1600" baseline="-25000" dirty="0" err="1"/>
              <a:t>ELav</a:t>
            </a:r>
            <a:r>
              <a:rPr lang="en-US" sz="1600" dirty="0"/>
              <a:t> = P</a:t>
            </a:r>
            <a:r>
              <a:rPr lang="en-US" sz="1600" baseline="-25000" dirty="0"/>
              <a:t>EL</a:t>
            </a:r>
            <a:r>
              <a:rPr lang="en-US" sz="1600" dirty="0"/>
              <a:t> * booster duty cycle = 1.7MW</a:t>
            </a:r>
          </a:p>
          <a:p>
            <a:pPr marL="0" indent="0">
              <a:spcBef>
                <a:spcPts val="600"/>
              </a:spcBef>
              <a:buNone/>
            </a:pPr>
            <a:endParaRPr lang="en-GB" sz="1600" dirty="0"/>
          </a:p>
          <a:p>
            <a:pPr>
              <a:spcBef>
                <a:spcPts val="600"/>
              </a:spcBef>
            </a:pPr>
            <a:r>
              <a:rPr lang="en-GB" sz="1600" dirty="0"/>
              <a:t>With 55% efficiency, the RF power demand would be 212MW,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66MW reduction expected: 300GWh/y of energy saving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savings: RF power generation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368690"/>
              </p:ext>
            </p:extLst>
          </p:nvPr>
        </p:nvGraphicFramePr>
        <p:xfrm>
          <a:off x="6324601" y="2414588"/>
          <a:ext cx="5486400" cy="12430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3542144302"/>
                    </a:ext>
                  </a:extLst>
                </a:gridCol>
                <a:gridCol w="695025">
                  <a:extLst>
                    <a:ext uri="{9D8B030D-6E8A-4147-A177-3AD203B41FA5}">
                      <a16:colId xmlns:a16="http://schemas.microsoft.com/office/drawing/2014/main" val="2711405255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4093846525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997495719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1057658205"/>
                    </a:ext>
                  </a:extLst>
                </a:gridCol>
              </a:tblGrid>
              <a:tr h="248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Storage ring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Z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TT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22925323"/>
                  </a:ext>
                </a:extLst>
              </a:tr>
              <a:tr h="248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Beam Energy (GeV)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45.6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120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182.5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04084365"/>
                  </a:ext>
                </a:extLst>
              </a:tr>
              <a:tr h="248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PRF (MW)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100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39160165"/>
                  </a:ext>
                </a:extLst>
              </a:tr>
              <a:tr h="248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Klystron efficiency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0.8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0.8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0.8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0.8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79633167"/>
                  </a:ext>
                </a:extLst>
              </a:tr>
              <a:tr h="24860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PRF EL (MW)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FF0000"/>
                          </a:solidFill>
                          <a:effectLst/>
                        </a:rPr>
                        <a:t>146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solidFill>
                            <a:srgbClr val="FF0000"/>
                          </a:solidFill>
                          <a:effectLst/>
                        </a:rPr>
                        <a:t>146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146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40994114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426108"/>
              </p:ext>
            </p:extLst>
          </p:nvPr>
        </p:nvGraphicFramePr>
        <p:xfrm>
          <a:off x="6324601" y="4038600"/>
          <a:ext cx="5486399" cy="16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1639921867"/>
                    </a:ext>
                  </a:extLst>
                </a:gridCol>
                <a:gridCol w="695024">
                  <a:extLst>
                    <a:ext uri="{9D8B030D-6E8A-4147-A177-3AD203B41FA5}">
                      <a16:colId xmlns:a16="http://schemas.microsoft.com/office/drawing/2014/main" val="1020312953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1289592306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3559979895"/>
                    </a:ext>
                  </a:extLst>
                </a:gridCol>
                <a:gridCol w="924025">
                  <a:extLst>
                    <a:ext uri="{9D8B030D-6E8A-4147-A177-3AD203B41FA5}">
                      <a16:colId xmlns:a16="http://schemas.microsoft.com/office/drawing/2014/main" val="845379697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Booster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Z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TT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69373590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Beam Energy (GeV)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45.6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80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120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182.5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1244804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PRFb (MW)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7.5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7.5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7.5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>
                          <a:effectLst/>
                        </a:rPr>
                        <a:t>7.5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24503948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Klystron efficiency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rgbClr val="00B050"/>
                          </a:solidFill>
                          <a:effectLst/>
                        </a:rPr>
                        <a:t>0.7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9803141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Booster duty cycle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effectLst/>
                        </a:rPr>
                        <a:t>0.15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84385698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solidFill>
                            <a:srgbClr val="FF0000"/>
                          </a:solidFill>
                          <a:effectLst/>
                        </a:rPr>
                        <a:t>PRFb EL (MW)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857948290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E2ECEBBC-5E49-43DC-32A0-59EB893609CC}"/>
              </a:ext>
            </a:extLst>
          </p:cNvPr>
          <p:cNvSpPr/>
          <p:nvPr/>
        </p:nvSpPr>
        <p:spPr>
          <a:xfrm rot="3360000">
            <a:off x="1808462" y="2516473"/>
            <a:ext cx="742831" cy="115685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B9B77D-3474-B314-B726-A9FE3B47B533}"/>
              </a:ext>
            </a:extLst>
          </p:cNvPr>
          <p:cNvSpPr txBox="1"/>
          <p:nvPr/>
        </p:nvSpPr>
        <p:spPr>
          <a:xfrm>
            <a:off x="590399" y="5594541"/>
            <a:ext cx="326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Assumption of 80% efficiency, not existing today!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0448AA-85B0-C681-336F-2D2A2207BA85}"/>
              </a:ext>
            </a:extLst>
          </p:cNvPr>
          <p:cNvCxnSpPr>
            <a:stCxn id="5" idx="5"/>
          </p:cNvCxnSpPr>
          <p:nvPr/>
        </p:nvCxnSpPr>
        <p:spPr>
          <a:xfrm>
            <a:off x="1987655" y="3541344"/>
            <a:ext cx="192222" cy="2097456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oter Placeholder 1">
            <a:extLst>
              <a:ext uri="{FF2B5EF4-FFF2-40B4-BE49-F238E27FC236}">
                <a16:creationId xmlns:a16="http://schemas.microsoft.com/office/drawing/2014/main" id="{F068A925-89FE-8380-D6D9-3418F9DE5C43}"/>
              </a:ext>
            </a:extLst>
          </p:cNvPr>
          <p:cNvSpPr txBox="1">
            <a:spLocks/>
          </p:cNvSpPr>
          <p:nvPr/>
        </p:nvSpPr>
        <p:spPr>
          <a:xfrm>
            <a:off x="4055190" y="642053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LDG Meeting and Accelerator R&amp;D Workshop, 6-7 June 2024</a:t>
            </a:r>
          </a:p>
        </p:txBody>
      </p:sp>
      <p:sp>
        <p:nvSpPr>
          <p:cNvPr id="22" name="Slide Number Placeholder 7">
            <a:extLst>
              <a:ext uri="{FF2B5EF4-FFF2-40B4-BE49-F238E27FC236}">
                <a16:creationId xmlns:a16="http://schemas.microsoft.com/office/drawing/2014/main" id="{0CCCC62F-5F31-6556-954A-A4623581673F}"/>
              </a:ext>
            </a:extLst>
          </p:cNvPr>
          <p:cNvSpPr txBox="1">
            <a:spLocks/>
          </p:cNvSpPr>
          <p:nvPr/>
        </p:nvSpPr>
        <p:spPr>
          <a:xfrm>
            <a:off x="8610600" y="639888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B346BA4-3C62-8D4D-B261-AB1A4591B52E}" type="slidenum">
              <a:rPr lang="en-GB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14</a:t>
            </a:fld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3063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High Efficiency Klystron Projec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High Efficiency Klystron Project</a:t>
            </a:r>
          </a:p>
        </p:txBody>
      </p:sp>
      <p:sp>
        <p:nvSpPr>
          <p:cNvPr id="202" name="More in Igor’s talk.…"/>
          <p:cNvSpPr txBox="1">
            <a:spLocks noGrp="1"/>
          </p:cNvSpPr>
          <p:nvPr>
            <p:ph type="body" sz="quarter" idx="4294967295"/>
          </p:nvPr>
        </p:nvSpPr>
        <p:spPr>
          <a:xfrm>
            <a:off x="470089" y="1543551"/>
            <a:ext cx="8085607" cy="100055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43840" indent="-243840" defTabSz="975336">
              <a:spcBef>
                <a:spcPts val="600"/>
              </a:spcBef>
              <a:defRPr sz="2800"/>
            </a:pPr>
            <a:r>
              <a:rPr sz="1800" dirty="0"/>
              <a:t>Collaboration with Lancaster University &amp; Industry</a:t>
            </a:r>
            <a:r>
              <a:rPr lang="de-CH" sz="1800" dirty="0"/>
              <a:t> (Thales, Canon)</a:t>
            </a:r>
            <a:endParaRPr sz="1800" dirty="0"/>
          </a:p>
          <a:p>
            <a:pPr marL="243840" indent="-243840" defTabSz="975336">
              <a:spcBef>
                <a:spcPts val="600"/>
              </a:spcBef>
              <a:defRPr sz="2800"/>
            </a:pPr>
            <a:r>
              <a:rPr sz="1800" b="1" dirty="0">
                <a:solidFill>
                  <a:schemeClr val="accent5">
                    <a:lumOff val="-29866"/>
                  </a:schemeClr>
                </a:solidFill>
              </a:rPr>
              <a:t>FCC scope: increase klystron efficiency from ~55% today to &gt;80%. 400 MHz 2-stage: design ready, 800 MHz: probably IOT solution. </a:t>
            </a:r>
          </a:p>
        </p:txBody>
      </p:sp>
      <p:pic>
        <p:nvPicPr>
          <p:cNvPr id="203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9398" y="268503"/>
            <a:ext cx="3670301" cy="2133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124" y="2830434"/>
            <a:ext cx="2393951" cy="19748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0241" y="2969131"/>
            <a:ext cx="3073401" cy="17081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2509" y="2783296"/>
            <a:ext cx="2031888" cy="1822866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CERN made klystron code: KlyC."/>
          <p:cNvSpPr txBox="1"/>
          <p:nvPr/>
        </p:nvSpPr>
        <p:spPr>
          <a:xfrm>
            <a:off x="614630" y="5525620"/>
            <a:ext cx="2423587" cy="273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>
            <a:lvl1pPr defTabSz="1828433">
              <a:lnSpc>
                <a:spcPct val="120000"/>
              </a:lnSpc>
              <a:spcBef>
                <a:spcPts val="1000"/>
              </a:spcBef>
              <a:defRPr sz="2600"/>
            </a:lvl1pPr>
          </a:lstStyle>
          <a:p>
            <a:pPr>
              <a:lnSpc>
                <a:spcPct val="90000"/>
              </a:lnSpc>
            </a:pPr>
            <a:r>
              <a:rPr sz="1300" dirty="0"/>
              <a:t>CERN made klystron code: </a:t>
            </a:r>
            <a:r>
              <a:rPr sz="1300" dirty="0" err="1"/>
              <a:t>KlyC</a:t>
            </a:r>
            <a:r>
              <a:rPr sz="1300" dirty="0"/>
              <a:t>.</a:t>
            </a:r>
          </a:p>
        </p:txBody>
      </p:sp>
      <p:sp>
        <p:nvSpPr>
          <p:cNvPr id="208" name="Task 1: Design &amp; simulation"/>
          <p:cNvSpPr txBox="1"/>
          <p:nvPr/>
        </p:nvSpPr>
        <p:spPr>
          <a:xfrm>
            <a:off x="700367" y="5031770"/>
            <a:ext cx="201946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60" rIns="22860">
            <a:spAutoFit/>
          </a:bodyPr>
          <a:lstStyle>
            <a:lvl1pPr algn="ctr" defTabSz="1828433">
              <a:lnSpc>
                <a:spcPct val="100000"/>
              </a:lnSpc>
              <a:spcBef>
                <a:spcPts val="0"/>
              </a:spcBef>
              <a:defRPr sz="2500" b="1" spc="242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600" spc="0" dirty="0"/>
              <a:t>Design &amp; simulation</a:t>
            </a:r>
          </a:p>
        </p:txBody>
      </p:sp>
      <p:sp>
        <p:nvSpPr>
          <p:cNvPr id="209" name="Under construction, prototype expected 5/24."/>
          <p:cNvSpPr txBox="1"/>
          <p:nvPr/>
        </p:nvSpPr>
        <p:spPr>
          <a:xfrm>
            <a:off x="3599659" y="5463387"/>
            <a:ext cx="2323221" cy="4535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>
            <a:lvl1pPr defTabSz="1828433">
              <a:lnSpc>
                <a:spcPct val="120000"/>
              </a:lnSpc>
              <a:spcBef>
                <a:spcPts val="1000"/>
              </a:spcBef>
              <a:defRPr sz="2600" b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sz="1300" b="0" dirty="0"/>
              <a:t>Under construction, prototype expected</a:t>
            </a:r>
            <a:r>
              <a:rPr lang="de-CH" sz="1300" b="0" dirty="0"/>
              <a:t> </a:t>
            </a:r>
            <a:r>
              <a:rPr lang="de-CH" sz="1300" b="0" dirty="0" err="1"/>
              <a:t>summer</a:t>
            </a:r>
            <a:r>
              <a:rPr lang="de-CH" sz="1300" b="0" dirty="0"/>
              <a:t> </a:t>
            </a:r>
            <a:r>
              <a:rPr sz="1300" b="0" dirty="0"/>
              <a:t>24.</a:t>
            </a:r>
          </a:p>
        </p:txBody>
      </p:sp>
      <p:sp>
        <p:nvSpPr>
          <p:cNvPr id="210" name="Task 2: HE LHC klystron"/>
          <p:cNvSpPr txBox="1"/>
          <p:nvPr/>
        </p:nvSpPr>
        <p:spPr>
          <a:xfrm>
            <a:off x="3828081" y="5031770"/>
            <a:ext cx="1663597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2860" rIns="22860">
            <a:spAutoFit/>
          </a:bodyPr>
          <a:lstStyle>
            <a:lvl1pPr algn="ctr" defTabSz="1828433">
              <a:lnSpc>
                <a:spcPct val="100000"/>
              </a:lnSpc>
              <a:spcBef>
                <a:spcPts val="0"/>
              </a:spcBef>
              <a:defRPr sz="2500" b="1" spc="242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600" spc="0" dirty="0"/>
              <a:t>HE LHC klystron</a:t>
            </a:r>
          </a:p>
        </p:txBody>
      </p:sp>
      <p:sp>
        <p:nvSpPr>
          <p:cNvPr id="211" name="400 MHz 1MW CW klystron for FCC.…"/>
          <p:cNvSpPr txBox="1"/>
          <p:nvPr/>
        </p:nvSpPr>
        <p:spPr>
          <a:xfrm>
            <a:off x="6328032" y="5495355"/>
            <a:ext cx="2825751" cy="877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60" rIns="22860">
            <a:spAutoFit/>
          </a:bodyPr>
          <a:lstStyle/>
          <a:p>
            <a:pPr marL="127000" indent="-127000" defTabSz="914217">
              <a:lnSpc>
                <a:spcPct val="90000"/>
              </a:lnSpc>
              <a:spcBef>
                <a:spcPts val="500"/>
              </a:spcBef>
              <a:buSzPct val="123000"/>
              <a:buChar char="•"/>
              <a:defRPr sz="2600"/>
            </a:pPr>
            <a:r>
              <a:rPr sz="1300" dirty="0"/>
              <a:t>400 MHz 1MW CW klystron for FCC.</a:t>
            </a:r>
          </a:p>
          <a:p>
            <a:pPr marL="127000" indent="-127000" defTabSz="914217">
              <a:lnSpc>
                <a:spcPct val="90000"/>
              </a:lnSpc>
              <a:spcBef>
                <a:spcPts val="500"/>
              </a:spcBef>
              <a:buSzPct val="123000"/>
              <a:buChar char="•"/>
              <a:defRPr sz="2600" b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300" dirty="0"/>
              <a:t>Electrical design ready, discussion with industry starting. Prototype </a:t>
            </a:r>
            <a:r>
              <a:rPr lang="en-CH" sz="1300" dirty="0"/>
              <a:t>~</a:t>
            </a:r>
            <a:r>
              <a:rPr sz="1300" dirty="0"/>
              <a:t>2027</a:t>
            </a:r>
          </a:p>
        </p:txBody>
      </p:sp>
      <p:sp>
        <p:nvSpPr>
          <p:cNvPr id="213" name="First CERN-designed &amp; industry produced prototype successfully tested in 2022"/>
          <p:cNvSpPr txBox="1"/>
          <p:nvPr/>
        </p:nvSpPr>
        <p:spPr>
          <a:xfrm>
            <a:off x="9271998" y="5525620"/>
            <a:ext cx="2825751" cy="633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60" rIns="22860">
            <a:spAutoFit/>
          </a:bodyPr>
          <a:lstStyle>
            <a:lvl1pPr defTabSz="1828433">
              <a:lnSpc>
                <a:spcPct val="120000"/>
              </a:lnSpc>
              <a:spcBef>
                <a:spcPts val="1000"/>
              </a:spcBef>
              <a:defRPr sz="2600"/>
            </a:lvl1pPr>
          </a:lstStyle>
          <a:p>
            <a:pPr>
              <a:lnSpc>
                <a:spcPct val="90000"/>
              </a:lnSpc>
            </a:pPr>
            <a:r>
              <a:rPr sz="1300"/>
              <a:t>First CERN-designed &amp; industry produced prototype successfully tested in 2022</a:t>
            </a:r>
          </a:p>
        </p:txBody>
      </p:sp>
      <p:pic>
        <p:nvPicPr>
          <p:cNvPr id="216" name="unknown.png" descr="unknown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1481" y="2890129"/>
            <a:ext cx="2361687" cy="1809742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ext"/>
          <p:cNvSpPr txBox="1"/>
          <p:nvPr/>
        </p:nvSpPr>
        <p:spPr>
          <a:xfrm>
            <a:off x="3431667" y="2056108"/>
            <a:ext cx="51361" cy="15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defTabSz="228600"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endParaRPr sz="700"/>
          </a:p>
        </p:txBody>
      </p:sp>
      <p:sp>
        <p:nvSpPr>
          <p:cNvPr id="2" name="Task 2: HE LHC klystron">
            <a:extLst>
              <a:ext uri="{FF2B5EF4-FFF2-40B4-BE49-F238E27FC236}">
                <a16:creationId xmlns:a16="http://schemas.microsoft.com/office/drawing/2014/main" id="{76D8B9C7-02CE-A233-4177-F92221C2475A}"/>
              </a:ext>
            </a:extLst>
          </p:cNvPr>
          <p:cNvSpPr txBox="1"/>
          <p:nvPr/>
        </p:nvSpPr>
        <p:spPr>
          <a:xfrm>
            <a:off x="6269121" y="4924929"/>
            <a:ext cx="25749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>
            <a:lvl1pPr algn="ctr" defTabSz="1828433">
              <a:lnSpc>
                <a:spcPct val="100000"/>
              </a:lnSpc>
              <a:spcBef>
                <a:spcPts val="0"/>
              </a:spcBef>
              <a:defRPr sz="2500" b="1" spc="242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600" spc="0" dirty="0"/>
              <a:t>2-stage klystrons with </a:t>
            </a:r>
          </a:p>
          <a:p>
            <a:r>
              <a:rPr lang="en-GB" sz="1600" spc="0" dirty="0"/>
              <a:t>&gt;80% efficiency</a:t>
            </a:r>
          </a:p>
        </p:txBody>
      </p:sp>
      <p:sp>
        <p:nvSpPr>
          <p:cNvPr id="3" name="Task 2: HE LHC klystron">
            <a:extLst>
              <a:ext uri="{FF2B5EF4-FFF2-40B4-BE49-F238E27FC236}">
                <a16:creationId xmlns:a16="http://schemas.microsoft.com/office/drawing/2014/main" id="{B0D18742-BC93-2DD1-5C5E-49E90323C08D}"/>
              </a:ext>
            </a:extLst>
          </p:cNvPr>
          <p:cNvSpPr txBox="1"/>
          <p:nvPr/>
        </p:nvSpPr>
        <p:spPr>
          <a:xfrm>
            <a:off x="8960990" y="4987354"/>
            <a:ext cx="257492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>
            <a:lvl1pPr algn="ctr" defTabSz="1828433">
              <a:lnSpc>
                <a:spcPct val="100000"/>
              </a:lnSpc>
              <a:spcBef>
                <a:spcPts val="0"/>
              </a:spcBef>
              <a:defRPr sz="2500" b="1" spc="242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600" spc="0" dirty="0"/>
              <a:t>HE X-band klystrons: </a:t>
            </a:r>
          </a:p>
          <a:p>
            <a:r>
              <a:rPr lang="en-GB" sz="1600" spc="0" dirty="0"/>
              <a:t>10-50 MW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8360B00D-9A04-A3F3-3B86-52FEACD71415}"/>
              </a:ext>
            </a:extLst>
          </p:cNvPr>
          <p:cNvSpPr txBox="1">
            <a:spLocks/>
          </p:cNvSpPr>
          <p:nvPr/>
        </p:nvSpPr>
        <p:spPr>
          <a:xfrm>
            <a:off x="8610600" y="6398882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B346BA4-3C62-8D4D-B261-AB1A4591B52E}" type="slidenum">
              <a:rPr lang="en-GB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/>
              <a:t>15</a:t>
            </a:fld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7A9990EB-BAF2-88BB-E0D7-36F01EBBC0F7}"/>
              </a:ext>
            </a:extLst>
          </p:cNvPr>
          <p:cNvSpPr txBox="1">
            <a:spLocks/>
          </p:cNvSpPr>
          <p:nvPr/>
        </p:nvSpPr>
        <p:spPr bwMode="auto">
          <a:xfrm>
            <a:off x="4049617" y="6400418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LDG Meeting and Accelerator R&amp;D Workshop, 6-7 June 2024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350D6-569B-6F53-E19A-0ADFA0CE5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477000" cy="1325563"/>
          </a:xfrm>
        </p:spPr>
        <p:txBody>
          <a:bodyPr/>
          <a:lstStyle/>
          <a:p>
            <a:r>
              <a:rPr lang="en-GB" dirty="0"/>
              <a:t>800 MHz Inductive Output Tubes (IOT) for the booster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B3006E-295A-A9EA-74F4-D53C713DB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39316" cy="4351338"/>
          </a:xfrm>
        </p:spPr>
        <p:txBody>
          <a:bodyPr>
            <a:normAutofit/>
          </a:bodyPr>
          <a:lstStyle/>
          <a:p>
            <a:r>
              <a:rPr lang="en-GB" sz="2000" b="1" dirty="0"/>
              <a:t>Z, W, H: </a:t>
            </a:r>
            <a:r>
              <a:rPr lang="en-GB" sz="2000" dirty="0"/>
              <a:t>Low average power consumption in the booster (~2 MW vs. 150 MW in storage ring) and high efficiency of existing IOTs (~70%): </a:t>
            </a:r>
            <a:r>
              <a:rPr lang="en-GB" sz="2000" b="1" dirty="0"/>
              <a:t>focus on lowering capital investment rather than increase of efficiency</a:t>
            </a:r>
            <a:r>
              <a:rPr lang="en-GB" sz="2000" dirty="0"/>
              <a:t>.  </a:t>
            </a:r>
          </a:p>
          <a:p>
            <a:pPr>
              <a:buFont typeface="Wingdings" pitchFamily="2" charset="2"/>
              <a:buChar char="Ø"/>
            </a:pPr>
            <a:r>
              <a:rPr lang="en-GB" sz="2000" dirty="0"/>
              <a:t>Development of a cost-efficient IOT based RF system combining several tubes to cover the 800 MHz power needs (60 - 250 kW) for Z, H, W. (Thales collaboration)</a:t>
            </a:r>
          </a:p>
          <a:p>
            <a:pPr>
              <a:buFont typeface="Wingdings" pitchFamily="2" charset="2"/>
              <a:buChar char="Ø"/>
            </a:pPr>
            <a:r>
              <a:rPr lang="en-GB" sz="2000" b="1" dirty="0"/>
              <a:t>ttbar</a:t>
            </a:r>
            <a:r>
              <a:rPr lang="en-GB" sz="2000" dirty="0"/>
              <a:t> (with 800 MHz in the storage ring) merits the development of a new high-efficiency system (MB-2-stage IOT, klystron, or solid state).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27B919-E554-A140-CCED-2538ADFE4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666399"/>
            <a:ext cx="4482952" cy="5365502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EEE9FE8-1D9C-00A2-F135-34745FD6C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16</a:t>
            </a:fld>
            <a:endParaRPr lang="en-GB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1511CFD-9282-F279-D850-1F6D2F809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1379297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74892-0C22-764E-2877-DAAD192A1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R&amp;D roadmap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A3932-7389-E3A3-8272-2A47EABC1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21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Z technology…"/>
          <p:cNvSpPr txBox="1"/>
          <p:nvPr/>
        </p:nvSpPr>
        <p:spPr>
          <a:xfrm>
            <a:off x="3675962" y="136176"/>
            <a:ext cx="1013867" cy="50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Z technology </a:t>
            </a:r>
          </a:p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baseline </a:t>
            </a:r>
          </a:p>
        </p:txBody>
      </p:sp>
      <p:sp>
        <p:nvSpPr>
          <p:cNvPr id="534" name="Rounded Rectangle"/>
          <p:cNvSpPr/>
          <p:nvPr/>
        </p:nvSpPr>
        <p:spPr>
          <a:xfrm>
            <a:off x="1600343" y="5248866"/>
            <a:ext cx="10163767" cy="316388"/>
          </a:xfrm>
          <a:prstGeom prst="roundRect">
            <a:avLst>
              <a:gd name="adj" fmla="val 26538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35" name="2025"/>
          <p:cNvSpPr txBox="1"/>
          <p:nvPr/>
        </p:nvSpPr>
        <p:spPr>
          <a:xfrm>
            <a:off x="1953913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2025</a:t>
            </a:r>
          </a:p>
        </p:txBody>
      </p:sp>
      <p:sp>
        <p:nvSpPr>
          <p:cNvPr id="536" name="2030"/>
          <p:cNvSpPr txBox="1"/>
          <p:nvPr/>
        </p:nvSpPr>
        <p:spPr>
          <a:xfrm>
            <a:off x="3236726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2030</a:t>
            </a:r>
          </a:p>
        </p:txBody>
      </p:sp>
      <p:sp>
        <p:nvSpPr>
          <p:cNvPr id="537" name="2035"/>
          <p:cNvSpPr txBox="1"/>
          <p:nvPr/>
        </p:nvSpPr>
        <p:spPr>
          <a:xfrm>
            <a:off x="4519538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2035</a:t>
            </a:r>
          </a:p>
        </p:txBody>
      </p:sp>
      <p:sp>
        <p:nvSpPr>
          <p:cNvPr id="538" name="2040"/>
          <p:cNvSpPr txBox="1"/>
          <p:nvPr/>
        </p:nvSpPr>
        <p:spPr>
          <a:xfrm>
            <a:off x="5802352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2040</a:t>
            </a:r>
          </a:p>
        </p:txBody>
      </p:sp>
      <p:sp>
        <p:nvSpPr>
          <p:cNvPr id="539" name="2045"/>
          <p:cNvSpPr txBox="1"/>
          <p:nvPr/>
        </p:nvSpPr>
        <p:spPr>
          <a:xfrm>
            <a:off x="7085164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2045</a:t>
            </a:r>
          </a:p>
        </p:txBody>
      </p:sp>
      <p:sp>
        <p:nvSpPr>
          <p:cNvPr id="540" name="2050"/>
          <p:cNvSpPr txBox="1"/>
          <p:nvPr/>
        </p:nvSpPr>
        <p:spPr>
          <a:xfrm>
            <a:off x="8367977" y="5272681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2050</a:t>
            </a:r>
          </a:p>
        </p:txBody>
      </p:sp>
      <p:sp>
        <p:nvSpPr>
          <p:cNvPr id="541" name="2055"/>
          <p:cNvSpPr txBox="1"/>
          <p:nvPr/>
        </p:nvSpPr>
        <p:spPr>
          <a:xfrm>
            <a:off x="9624337" y="5272681"/>
            <a:ext cx="526547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 2055</a:t>
            </a:r>
          </a:p>
        </p:txBody>
      </p:sp>
      <p:sp>
        <p:nvSpPr>
          <p:cNvPr id="542" name="2060"/>
          <p:cNvSpPr txBox="1"/>
          <p:nvPr/>
        </p:nvSpPr>
        <p:spPr>
          <a:xfrm>
            <a:off x="10907149" y="5272681"/>
            <a:ext cx="526548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 2060</a:t>
            </a:r>
          </a:p>
        </p:txBody>
      </p:sp>
      <p:sp>
        <p:nvSpPr>
          <p:cNvPr id="543" name="Line"/>
          <p:cNvSpPr/>
          <p:nvPr/>
        </p:nvSpPr>
        <p:spPr>
          <a:xfrm flipV="1">
            <a:off x="11170422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4" name="Line"/>
          <p:cNvSpPr/>
          <p:nvPr/>
        </p:nvSpPr>
        <p:spPr>
          <a:xfrm flipV="1">
            <a:off x="3473545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5" name="Line"/>
          <p:cNvSpPr/>
          <p:nvPr/>
        </p:nvSpPr>
        <p:spPr>
          <a:xfrm flipV="1">
            <a:off x="4756358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6" name="Line"/>
          <p:cNvSpPr/>
          <p:nvPr/>
        </p:nvSpPr>
        <p:spPr>
          <a:xfrm flipV="1">
            <a:off x="6039171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7" name="Line"/>
          <p:cNvSpPr/>
          <p:nvPr/>
        </p:nvSpPr>
        <p:spPr>
          <a:xfrm flipV="1">
            <a:off x="7321984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8" name="Line"/>
          <p:cNvSpPr/>
          <p:nvPr/>
        </p:nvSpPr>
        <p:spPr>
          <a:xfrm flipV="1">
            <a:off x="8604797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9" name="Line"/>
          <p:cNvSpPr/>
          <p:nvPr/>
        </p:nvSpPr>
        <p:spPr>
          <a:xfrm flipV="1">
            <a:off x="9887610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50" name="Line"/>
          <p:cNvSpPr/>
          <p:nvPr/>
        </p:nvSpPr>
        <p:spPr>
          <a:xfrm flipV="1">
            <a:off x="2246707" y="884465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51" name="400 MHz industrialisation…"/>
          <p:cNvSpPr txBox="1"/>
          <p:nvPr/>
        </p:nvSpPr>
        <p:spPr>
          <a:xfrm>
            <a:off x="262732" y="2250775"/>
            <a:ext cx="19276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00"/>
              </a:spcBef>
              <a:defRPr sz="2500" b="1"/>
            </a:pPr>
            <a:r>
              <a:rPr sz="1250"/>
              <a:t>400 MHz industrialisation </a:t>
            </a:r>
          </a:p>
          <a:p>
            <a:pPr>
              <a:spcBef>
                <a:spcPts val="400"/>
              </a:spcBef>
              <a:defRPr sz="2500" b="1"/>
            </a:pPr>
            <a:r>
              <a:rPr sz="1250"/>
              <a:t>&amp; pre-series</a:t>
            </a:r>
          </a:p>
        </p:txBody>
      </p:sp>
      <p:sp>
        <p:nvSpPr>
          <p:cNvPr id="552" name="R&amp;D, prototyping &amp; testing"/>
          <p:cNvSpPr/>
          <p:nvPr/>
        </p:nvSpPr>
        <p:spPr>
          <a:xfrm>
            <a:off x="766230" y="5941532"/>
            <a:ext cx="1565434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4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00" dirty="0"/>
              <a:t>R&amp;D, prototyping &amp; testing</a:t>
            </a:r>
          </a:p>
        </p:txBody>
      </p:sp>
      <p:sp>
        <p:nvSpPr>
          <p:cNvPr id="553" name="Industrialisation &amp; pre-series"/>
          <p:cNvSpPr/>
          <p:nvPr/>
        </p:nvSpPr>
        <p:spPr>
          <a:xfrm>
            <a:off x="2738888" y="5941532"/>
            <a:ext cx="1565435" cy="457200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/>
              <a:t>Industrialisation &amp; pre-series</a:t>
            </a:r>
          </a:p>
        </p:txBody>
      </p:sp>
      <p:sp>
        <p:nvSpPr>
          <p:cNvPr id="554" name="Production &amp; testing"/>
          <p:cNvSpPr/>
          <p:nvPr/>
        </p:nvSpPr>
        <p:spPr>
          <a:xfrm>
            <a:off x="4711546" y="5941532"/>
            <a:ext cx="1565434" cy="4572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 dirty="0"/>
              <a:t>Production &amp; testing</a:t>
            </a:r>
          </a:p>
        </p:txBody>
      </p:sp>
      <p:sp>
        <p:nvSpPr>
          <p:cNvPr id="555" name="400 MHz R&amp;D"/>
          <p:cNvSpPr txBox="1"/>
          <p:nvPr/>
        </p:nvSpPr>
        <p:spPr>
          <a:xfrm>
            <a:off x="262732" y="1401611"/>
            <a:ext cx="1017907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spcBef>
                <a:spcPts val="400"/>
              </a:spcBef>
              <a:defRPr sz="2500" b="1"/>
            </a:lvl1pPr>
          </a:lstStyle>
          <a:p>
            <a:r>
              <a:rPr sz="1250"/>
              <a:t>400 MHz R&amp;D</a:t>
            </a:r>
          </a:p>
        </p:txBody>
      </p:sp>
      <p:sp>
        <p:nvSpPr>
          <p:cNvPr id="556" name="Rectangle"/>
          <p:cNvSpPr/>
          <p:nvPr/>
        </p:nvSpPr>
        <p:spPr>
          <a:xfrm>
            <a:off x="1690039" y="1857474"/>
            <a:ext cx="4709599" cy="27435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57" name="800 MHz industrialisation…"/>
          <p:cNvSpPr txBox="1"/>
          <p:nvPr/>
        </p:nvSpPr>
        <p:spPr>
          <a:xfrm>
            <a:off x="262732" y="2736271"/>
            <a:ext cx="1927644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00"/>
              </a:spcBef>
              <a:defRPr sz="2500" b="1"/>
            </a:pPr>
            <a:r>
              <a:rPr sz="1250"/>
              <a:t>800 MHz industrialisation </a:t>
            </a:r>
          </a:p>
          <a:p>
            <a:pPr>
              <a:spcBef>
                <a:spcPts val="400"/>
              </a:spcBef>
              <a:defRPr sz="2500" b="1"/>
            </a:pPr>
            <a:r>
              <a:rPr sz="1250"/>
              <a:t>&amp; pre-series</a:t>
            </a:r>
          </a:p>
        </p:txBody>
      </p:sp>
      <p:sp>
        <p:nvSpPr>
          <p:cNvPr id="558" name="Installation &amp; HW commissioning"/>
          <p:cNvSpPr/>
          <p:nvPr/>
        </p:nvSpPr>
        <p:spPr>
          <a:xfrm>
            <a:off x="6684204" y="5946501"/>
            <a:ext cx="1565435" cy="455962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 dirty="0"/>
              <a:t>Installation &amp; HW commissioning</a:t>
            </a:r>
          </a:p>
        </p:txBody>
      </p:sp>
      <p:sp>
        <p:nvSpPr>
          <p:cNvPr id="559" name="800 MHz R&amp;D"/>
          <p:cNvSpPr txBox="1"/>
          <p:nvPr/>
        </p:nvSpPr>
        <p:spPr>
          <a:xfrm>
            <a:off x="288582" y="1851373"/>
            <a:ext cx="1242058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sz="1250"/>
              <a:t>800 MHz R&amp;D</a:t>
            </a:r>
          </a:p>
        </p:txBody>
      </p:sp>
      <p:sp>
        <p:nvSpPr>
          <p:cNvPr id="560" name="800 MHz production &amp; testing"/>
          <p:cNvSpPr txBox="1"/>
          <p:nvPr/>
        </p:nvSpPr>
        <p:spPr>
          <a:xfrm>
            <a:off x="262732" y="3829093"/>
            <a:ext cx="2176173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sz="1250"/>
              <a:t>800 MHz production &amp; testing</a:t>
            </a:r>
          </a:p>
        </p:txBody>
      </p:sp>
      <p:sp>
        <p:nvSpPr>
          <p:cNvPr id="561" name="Operation"/>
          <p:cNvSpPr txBox="1"/>
          <p:nvPr/>
        </p:nvSpPr>
        <p:spPr>
          <a:xfrm>
            <a:off x="262732" y="4314589"/>
            <a:ext cx="781304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sz="1250"/>
              <a:t>Operation</a:t>
            </a:r>
          </a:p>
        </p:txBody>
      </p:sp>
      <p:sp>
        <p:nvSpPr>
          <p:cNvPr id="562" name="1.3 GHz R&amp;D"/>
          <p:cNvSpPr txBox="1"/>
          <p:nvPr/>
        </p:nvSpPr>
        <p:spPr>
          <a:xfrm>
            <a:off x="262732" y="916114"/>
            <a:ext cx="965008" cy="243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sz="1250"/>
              <a:t>1.3 GHz R&amp;D</a:t>
            </a:r>
          </a:p>
        </p:txBody>
      </p:sp>
      <p:sp>
        <p:nvSpPr>
          <p:cNvPr id="563" name="Operation"/>
          <p:cNvSpPr/>
          <p:nvPr/>
        </p:nvSpPr>
        <p:spPr>
          <a:xfrm>
            <a:off x="8656862" y="5951358"/>
            <a:ext cx="1565435" cy="457200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600"/>
              <a:t>Operation</a:t>
            </a:r>
          </a:p>
        </p:txBody>
      </p:sp>
      <p:sp>
        <p:nvSpPr>
          <p:cNvPr id="564" name="Shape"/>
          <p:cNvSpPr/>
          <p:nvPr/>
        </p:nvSpPr>
        <p:spPr>
          <a:xfrm>
            <a:off x="6288814" y="1805277"/>
            <a:ext cx="388365" cy="38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65" name="Rectangle"/>
          <p:cNvSpPr/>
          <p:nvPr/>
        </p:nvSpPr>
        <p:spPr>
          <a:xfrm>
            <a:off x="1690040" y="948428"/>
            <a:ext cx="4675199" cy="27435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66" name="Rectangle"/>
          <p:cNvSpPr/>
          <p:nvPr/>
        </p:nvSpPr>
        <p:spPr>
          <a:xfrm>
            <a:off x="1681893" y="1403408"/>
            <a:ext cx="3583305" cy="27435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67" name="Rectangle"/>
          <p:cNvSpPr/>
          <p:nvPr/>
        </p:nvSpPr>
        <p:spPr>
          <a:xfrm>
            <a:off x="5576288" y="3291822"/>
            <a:ext cx="714547" cy="2700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250" dirty="0"/>
              <a:t>112</a:t>
            </a:r>
            <a:endParaRPr sz="1250" dirty="0"/>
          </a:p>
        </p:txBody>
      </p:sp>
      <p:sp>
        <p:nvSpPr>
          <p:cNvPr id="568" name="Rectangle"/>
          <p:cNvSpPr/>
          <p:nvPr/>
        </p:nvSpPr>
        <p:spPr>
          <a:xfrm>
            <a:off x="5576289" y="3743204"/>
            <a:ext cx="823357" cy="2700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250" dirty="0"/>
              <a:t>24</a:t>
            </a:r>
            <a:endParaRPr sz="1250" dirty="0"/>
          </a:p>
        </p:txBody>
      </p:sp>
      <p:sp>
        <p:nvSpPr>
          <p:cNvPr id="569" name="400 MHz production…"/>
          <p:cNvSpPr txBox="1"/>
          <p:nvPr/>
        </p:nvSpPr>
        <p:spPr>
          <a:xfrm>
            <a:off x="262732" y="3219659"/>
            <a:ext cx="1498615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00"/>
              </a:spcBef>
              <a:defRPr sz="2500" b="1"/>
            </a:pPr>
            <a:r>
              <a:rPr sz="1250"/>
              <a:t>400 MHz production</a:t>
            </a:r>
          </a:p>
          <a:p>
            <a:pPr>
              <a:spcBef>
                <a:spcPts val="400"/>
              </a:spcBef>
              <a:defRPr sz="2500" b="1"/>
            </a:pPr>
            <a:r>
              <a:rPr sz="1250"/>
              <a:t>&amp; testing</a:t>
            </a:r>
          </a:p>
        </p:txBody>
      </p:sp>
      <p:sp>
        <p:nvSpPr>
          <p:cNvPr id="570" name="Z"/>
          <p:cNvSpPr/>
          <p:nvPr/>
        </p:nvSpPr>
        <p:spPr>
          <a:xfrm>
            <a:off x="4556303" y="2808724"/>
            <a:ext cx="809626" cy="274356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/>
              <a:t>Z</a:t>
            </a:r>
          </a:p>
        </p:txBody>
      </p:sp>
      <p:sp>
        <p:nvSpPr>
          <p:cNvPr id="571" name="Shape"/>
          <p:cNvSpPr/>
          <p:nvPr/>
        </p:nvSpPr>
        <p:spPr>
          <a:xfrm>
            <a:off x="5214890" y="2750177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72" name="Line"/>
          <p:cNvSpPr/>
          <p:nvPr/>
        </p:nvSpPr>
        <p:spPr>
          <a:xfrm flipV="1">
            <a:off x="4241174" y="578344"/>
            <a:ext cx="1" cy="3995774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73" name="Line"/>
          <p:cNvSpPr/>
          <p:nvPr/>
        </p:nvSpPr>
        <p:spPr>
          <a:xfrm flipH="1">
            <a:off x="3263994" y="518579"/>
            <a:ext cx="1" cy="2758428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stealth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74" name="Bulk Nb baseline"/>
          <p:cNvSpPr txBox="1"/>
          <p:nvPr/>
        </p:nvSpPr>
        <p:spPr>
          <a:xfrm>
            <a:off x="2396036" y="2331341"/>
            <a:ext cx="836648" cy="43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1250"/>
              <a:t>Bulk Nb baseline</a:t>
            </a:r>
          </a:p>
        </p:txBody>
      </p:sp>
      <p:sp>
        <p:nvSpPr>
          <p:cNvPr id="575" name="400 MHz high power system test"/>
          <p:cNvSpPr txBox="1"/>
          <p:nvPr/>
        </p:nvSpPr>
        <p:spPr>
          <a:xfrm>
            <a:off x="1987092" y="93309"/>
            <a:ext cx="1565434" cy="436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1250">
                <a:solidFill>
                  <a:srgbClr val="C00000"/>
                </a:solidFill>
              </a:rPr>
              <a:t>400 MHz high power system test</a:t>
            </a:r>
          </a:p>
        </p:txBody>
      </p:sp>
      <p:sp>
        <p:nvSpPr>
          <p:cNvPr id="576" name="Line"/>
          <p:cNvSpPr/>
          <p:nvPr/>
        </p:nvSpPr>
        <p:spPr>
          <a:xfrm>
            <a:off x="3473545" y="3901152"/>
            <a:ext cx="1" cy="856239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diamond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77" name="SRF building operational"/>
          <p:cNvSpPr txBox="1"/>
          <p:nvPr/>
        </p:nvSpPr>
        <p:spPr>
          <a:xfrm>
            <a:off x="2577234" y="3344371"/>
            <a:ext cx="1041752" cy="43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1250" dirty="0">
                <a:solidFill>
                  <a:srgbClr val="C00000"/>
                </a:solidFill>
              </a:rPr>
              <a:t>SRF building operational</a:t>
            </a:r>
          </a:p>
        </p:txBody>
      </p:sp>
      <p:sp>
        <p:nvSpPr>
          <p:cNvPr id="578" name="800 MHz high power system test"/>
          <p:cNvSpPr txBox="1"/>
          <p:nvPr/>
        </p:nvSpPr>
        <p:spPr>
          <a:xfrm>
            <a:off x="2962776" y="4785121"/>
            <a:ext cx="1565435" cy="4360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1250">
                <a:solidFill>
                  <a:srgbClr val="C00000"/>
                </a:solidFill>
              </a:rPr>
              <a:t>800 MHz high power system test</a:t>
            </a:r>
          </a:p>
        </p:txBody>
      </p:sp>
      <p:sp>
        <p:nvSpPr>
          <p:cNvPr id="579" name="Line"/>
          <p:cNvSpPr/>
          <p:nvPr/>
        </p:nvSpPr>
        <p:spPr>
          <a:xfrm flipV="1">
            <a:off x="2896411" y="773364"/>
            <a:ext cx="1" cy="1534444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80" name="FCC-ee timeline:…"/>
          <p:cNvSpPr txBox="1"/>
          <p:nvPr/>
        </p:nvSpPr>
        <p:spPr>
          <a:xfrm>
            <a:off x="8075100" y="581530"/>
            <a:ext cx="3942554" cy="12003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162489" dir="8230406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750"/>
              </a:spcBef>
              <a:defRPr sz="7700" b="1" spc="0"/>
            </a:pPr>
            <a:r>
              <a:rPr sz="3850"/>
              <a:t>FCC-ee timeline: </a:t>
            </a:r>
          </a:p>
          <a:p>
            <a:pPr>
              <a:spcBef>
                <a:spcPts val="750"/>
              </a:spcBef>
              <a:defRPr sz="5900" b="1" spc="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2950"/>
              <a:t>operation: 2044 - 2059</a:t>
            </a:r>
          </a:p>
        </p:txBody>
      </p:sp>
      <p:sp>
        <p:nvSpPr>
          <p:cNvPr id="5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CH" smtClean="0"/>
              <a:pPr/>
              <a:t>18</a:t>
            </a:fld>
            <a:endParaRPr/>
          </a:p>
        </p:txBody>
      </p:sp>
      <p:sp>
        <p:nvSpPr>
          <p:cNvPr id="582" name="Rectangle"/>
          <p:cNvSpPr/>
          <p:nvPr/>
        </p:nvSpPr>
        <p:spPr>
          <a:xfrm>
            <a:off x="9512784" y="4246819"/>
            <a:ext cx="78837" cy="274356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83" name="Shape"/>
          <p:cNvSpPr/>
          <p:nvPr/>
        </p:nvSpPr>
        <p:spPr>
          <a:xfrm>
            <a:off x="9577035" y="4188272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84" name="ttbar"/>
          <p:cNvSpPr/>
          <p:nvPr/>
        </p:nvSpPr>
        <p:spPr>
          <a:xfrm>
            <a:off x="9958332" y="4241215"/>
            <a:ext cx="805608" cy="274356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600"/>
              <a:t>ttbar</a:t>
            </a:r>
          </a:p>
        </p:txBody>
      </p:sp>
      <p:sp>
        <p:nvSpPr>
          <p:cNvPr id="585" name="Shape"/>
          <p:cNvSpPr/>
          <p:nvPr/>
        </p:nvSpPr>
        <p:spPr>
          <a:xfrm>
            <a:off x="10623703" y="4182668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86" name="Rectangle"/>
          <p:cNvSpPr/>
          <p:nvPr/>
        </p:nvSpPr>
        <p:spPr>
          <a:xfrm>
            <a:off x="7961364" y="4241215"/>
            <a:ext cx="108835" cy="274356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87" name="Shape"/>
          <p:cNvSpPr/>
          <p:nvPr/>
        </p:nvSpPr>
        <p:spPr>
          <a:xfrm>
            <a:off x="8055611" y="4182668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88" name="W, H"/>
          <p:cNvSpPr/>
          <p:nvPr/>
        </p:nvSpPr>
        <p:spPr>
          <a:xfrm>
            <a:off x="8451681" y="4241215"/>
            <a:ext cx="694392" cy="274356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600"/>
              <a:t>W, H</a:t>
            </a:r>
          </a:p>
        </p:txBody>
      </p:sp>
      <p:sp>
        <p:nvSpPr>
          <p:cNvPr id="589" name="Shape"/>
          <p:cNvSpPr/>
          <p:nvPr/>
        </p:nvSpPr>
        <p:spPr>
          <a:xfrm>
            <a:off x="9117052" y="4182668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90" name="Rectangle"/>
          <p:cNvSpPr/>
          <p:nvPr/>
        </p:nvSpPr>
        <p:spPr>
          <a:xfrm>
            <a:off x="6029646" y="4247565"/>
            <a:ext cx="808297" cy="274356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591" name="Shape"/>
          <p:cNvSpPr/>
          <p:nvPr/>
        </p:nvSpPr>
        <p:spPr>
          <a:xfrm>
            <a:off x="6747309" y="4189018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FF00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92" name="Z"/>
          <p:cNvSpPr/>
          <p:nvPr/>
        </p:nvSpPr>
        <p:spPr>
          <a:xfrm>
            <a:off x="7110805" y="4241215"/>
            <a:ext cx="592897" cy="274356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600"/>
              <a:t>Z</a:t>
            </a:r>
          </a:p>
        </p:txBody>
      </p:sp>
      <p:sp>
        <p:nvSpPr>
          <p:cNvPr id="593" name="Shape"/>
          <p:cNvSpPr/>
          <p:nvPr/>
        </p:nvSpPr>
        <p:spPr>
          <a:xfrm>
            <a:off x="7587668" y="4182668"/>
            <a:ext cx="387351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rgbClr val="00B05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94" name="Shape"/>
          <p:cNvSpPr/>
          <p:nvPr/>
        </p:nvSpPr>
        <p:spPr>
          <a:xfrm>
            <a:off x="9115555" y="3680272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96" name="W,H technology…"/>
          <p:cNvSpPr txBox="1"/>
          <p:nvPr/>
        </p:nvSpPr>
        <p:spPr>
          <a:xfrm>
            <a:off x="4948215" y="135684"/>
            <a:ext cx="1233479" cy="50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W,H technology </a:t>
            </a:r>
          </a:p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baseline </a:t>
            </a:r>
          </a:p>
        </p:txBody>
      </p:sp>
      <p:sp>
        <p:nvSpPr>
          <p:cNvPr id="597" name="Line"/>
          <p:cNvSpPr/>
          <p:nvPr/>
        </p:nvSpPr>
        <p:spPr>
          <a:xfrm flipV="1">
            <a:off x="6594380" y="590551"/>
            <a:ext cx="1" cy="3739180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diamond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98" name="ttbar technology…"/>
          <p:cNvSpPr txBox="1"/>
          <p:nvPr/>
        </p:nvSpPr>
        <p:spPr>
          <a:xfrm>
            <a:off x="6212205" y="136176"/>
            <a:ext cx="1282402" cy="50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ttbar technology </a:t>
            </a:r>
          </a:p>
          <a:p>
            <a:pPr>
              <a:spcBef>
                <a:spcPts val="45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pPr>
            <a:r>
              <a:rPr sz="1250">
                <a:solidFill>
                  <a:srgbClr val="C00000"/>
                </a:solidFill>
              </a:rPr>
              <a:t>baseline </a:t>
            </a:r>
          </a:p>
        </p:txBody>
      </p:sp>
      <p:sp>
        <p:nvSpPr>
          <p:cNvPr id="599" name="Line"/>
          <p:cNvSpPr/>
          <p:nvPr/>
        </p:nvSpPr>
        <p:spPr>
          <a:xfrm flipV="1">
            <a:off x="5537747" y="590551"/>
            <a:ext cx="1" cy="3739180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diamond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00" name="Shape"/>
          <p:cNvSpPr/>
          <p:nvPr/>
        </p:nvSpPr>
        <p:spPr>
          <a:xfrm>
            <a:off x="6311170" y="885915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601" name="Shape"/>
          <p:cNvSpPr/>
          <p:nvPr/>
        </p:nvSpPr>
        <p:spPr>
          <a:xfrm>
            <a:off x="5148134" y="1346446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602" name="ttbar"/>
          <p:cNvSpPr/>
          <p:nvPr/>
        </p:nvSpPr>
        <p:spPr>
          <a:xfrm>
            <a:off x="6842516" y="2828431"/>
            <a:ext cx="675394" cy="274356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/>
              <a:t>ttbar</a:t>
            </a:r>
          </a:p>
        </p:txBody>
      </p:sp>
      <p:sp>
        <p:nvSpPr>
          <p:cNvPr id="603" name="Shape"/>
          <p:cNvSpPr/>
          <p:nvPr/>
        </p:nvSpPr>
        <p:spPr>
          <a:xfrm>
            <a:off x="7372161" y="2769884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604" name="W, H"/>
          <p:cNvSpPr/>
          <p:nvPr/>
        </p:nvSpPr>
        <p:spPr>
          <a:xfrm>
            <a:off x="5811389" y="2835534"/>
            <a:ext cx="694392" cy="274356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/>
              <a:t>W, H</a:t>
            </a:r>
          </a:p>
        </p:txBody>
      </p:sp>
      <p:sp>
        <p:nvSpPr>
          <p:cNvPr id="605" name="Shape"/>
          <p:cNvSpPr/>
          <p:nvPr/>
        </p:nvSpPr>
        <p:spPr>
          <a:xfrm>
            <a:off x="6360030" y="2776986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606" name="W, H"/>
          <p:cNvSpPr/>
          <p:nvPr/>
        </p:nvSpPr>
        <p:spPr>
          <a:xfrm>
            <a:off x="5816633" y="2365972"/>
            <a:ext cx="714548" cy="274356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250"/>
              <a:t>W, H</a:t>
            </a:r>
          </a:p>
        </p:txBody>
      </p:sp>
      <p:sp>
        <p:nvSpPr>
          <p:cNvPr id="607" name="Shape"/>
          <p:cNvSpPr/>
          <p:nvPr/>
        </p:nvSpPr>
        <p:spPr>
          <a:xfrm>
            <a:off x="6360030" y="2307425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grpSp>
        <p:nvGrpSpPr>
          <p:cNvPr id="610" name="Group"/>
          <p:cNvGrpSpPr/>
          <p:nvPr/>
        </p:nvGrpSpPr>
        <p:grpSpPr>
          <a:xfrm>
            <a:off x="4544649" y="2286499"/>
            <a:ext cx="1034334" cy="391450"/>
            <a:chOff x="0" y="0"/>
            <a:chExt cx="2068667" cy="782898"/>
          </a:xfrm>
        </p:grpSpPr>
        <p:sp>
          <p:nvSpPr>
            <p:cNvPr id="608" name="Z"/>
            <p:cNvSpPr/>
            <p:nvPr/>
          </p:nvSpPr>
          <p:spPr>
            <a:xfrm>
              <a:off x="0" y="117094"/>
              <a:ext cx="1583438" cy="548711"/>
            </a:xfrm>
            <a:prstGeom prst="rect">
              <a:avLst/>
            </a:prstGeom>
            <a:solidFill>
              <a:schemeClr val="accent2">
                <a:hueOff val="192982"/>
                <a:satOff val="17755"/>
                <a:lumOff val="-28483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ctr" defTabSz="825500">
                <a:lnSpc>
                  <a:spcPct val="100000"/>
                </a:lnSpc>
                <a:spcBef>
                  <a:spcPts val="0"/>
                </a:spcBef>
                <a:defRPr sz="25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sz="1250"/>
                <a:t>Z</a:t>
              </a:r>
            </a:p>
          </p:txBody>
        </p:sp>
        <p:sp>
          <p:nvSpPr>
            <p:cNvPr id="609" name="Shape"/>
            <p:cNvSpPr/>
            <p:nvPr/>
          </p:nvSpPr>
          <p:spPr>
            <a:xfrm>
              <a:off x="1291938" y="0"/>
              <a:ext cx="776730" cy="782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08" extrusionOk="0">
                  <a:moveTo>
                    <a:pt x="6851" y="2"/>
                  </a:moveTo>
                  <a:cubicBezTo>
                    <a:pt x="6743" y="16"/>
                    <a:pt x="6673" y="93"/>
                    <a:pt x="6673" y="230"/>
                  </a:cubicBezTo>
                  <a:lnTo>
                    <a:pt x="6673" y="2728"/>
                  </a:lnTo>
                  <a:cubicBezTo>
                    <a:pt x="6673" y="2997"/>
                    <a:pt x="6187" y="3225"/>
                    <a:pt x="5582" y="3225"/>
                  </a:cubicBezTo>
                  <a:lnTo>
                    <a:pt x="1091" y="3225"/>
                  </a:lnTo>
                  <a:cubicBezTo>
                    <a:pt x="497" y="3225"/>
                    <a:pt x="0" y="3446"/>
                    <a:pt x="0" y="3721"/>
                  </a:cubicBezTo>
                  <a:lnTo>
                    <a:pt x="0" y="10753"/>
                  </a:lnTo>
                  <a:lnTo>
                    <a:pt x="0" y="17783"/>
                  </a:lnTo>
                  <a:cubicBezTo>
                    <a:pt x="0" y="18053"/>
                    <a:pt x="485" y="18281"/>
                    <a:pt x="1091" y="18281"/>
                  </a:cubicBezTo>
                  <a:lnTo>
                    <a:pt x="5582" y="18281"/>
                  </a:lnTo>
                  <a:cubicBezTo>
                    <a:pt x="6175" y="18281"/>
                    <a:pt x="6673" y="18501"/>
                    <a:pt x="6673" y="18777"/>
                  </a:cubicBezTo>
                  <a:lnTo>
                    <a:pt x="6673" y="21276"/>
                  </a:lnTo>
                  <a:cubicBezTo>
                    <a:pt x="6673" y="21551"/>
                    <a:pt x="6934" y="21589"/>
                    <a:pt x="7267" y="21352"/>
                  </a:cubicBezTo>
                  <a:lnTo>
                    <a:pt x="21351" y="11180"/>
                  </a:lnTo>
                  <a:cubicBezTo>
                    <a:pt x="21517" y="11061"/>
                    <a:pt x="21588" y="10909"/>
                    <a:pt x="21588" y="10753"/>
                  </a:cubicBezTo>
                  <a:cubicBezTo>
                    <a:pt x="21600" y="10602"/>
                    <a:pt x="21517" y="10445"/>
                    <a:pt x="21351" y="10326"/>
                  </a:cubicBezTo>
                  <a:lnTo>
                    <a:pt x="7267" y="154"/>
                  </a:lnTo>
                  <a:cubicBezTo>
                    <a:pt x="7106" y="38"/>
                    <a:pt x="6959" y="-11"/>
                    <a:pt x="6851" y="2"/>
                  </a:cubicBezTo>
                  <a:close/>
                </a:path>
              </a:pathLst>
            </a:custGeom>
            <a:solidFill>
              <a:schemeClr val="accent2">
                <a:hueOff val="192982"/>
                <a:satOff val="17755"/>
                <a:lumOff val="-2848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>
                <a:defRPr sz="27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350"/>
            </a:p>
          </p:txBody>
        </p:sp>
      </p:grpSp>
      <p:sp>
        <p:nvSpPr>
          <p:cNvPr id="7" name="Shape">
            <a:extLst>
              <a:ext uri="{FF2B5EF4-FFF2-40B4-BE49-F238E27FC236}">
                <a16:creationId xmlns:a16="http://schemas.microsoft.com/office/drawing/2014/main" id="{39A57C63-355A-ACB9-0879-7F083E9C034B}"/>
              </a:ext>
            </a:extLst>
          </p:cNvPr>
          <p:cNvSpPr/>
          <p:nvPr/>
        </p:nvSpPr>
        <p:spPr>
          <a:xfrm>
            <a:off x="6257645" y="3235438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F11923A7-AAAC-DF0A-91E9-3C4EA5077626}"/>
              </a:ext>
            </a:extLst>
          </p:cNvPr>
          <p:cNvSpPr/>
          <p:nvPr/>
        </p:nvSpPr>
        <p:spPr>
          <a:xfrm>
            <a:off x="6707808" y="3285753"/>
            <a:ext cx="605405" cy="2700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250" dirty="0"/>
              <a:t>168</a:t>
            </a:r>
            <a:endParaRPr sz="1250" dirty="0"/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3C1AFBEA-5125-16D5-5036-140A5A2710A1}"/>
              </a:ext>
            </a:extLst>
          </p:cNvPr>
          <p:cNvSpPr/>
          <p:nvPr/>
        </p:nvSpPr>
        <p:spPr>
          <a:xfrm>
            <a:off x="7211820" y="3225738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FC2F9187-689E-20FC-CC35-EF98BE26B0DD}"/>
              </a:ext>
            </a:extLst>
          </p:cNvPr>
          <p:cNvSpPr/>
          <p:nvPr/>
        </p:nvSpPr>
        <p:spPr>
          <a:xfrm>
            <a:off x="6274575" y="3684172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CC946AE3-657F-0240-0A61-F8DD291BB960}"/>
              </a:ext>
            </a:extLst>
          </p:cNvPr>
          <p:cNvSpPr/>
          <p:nvPr/>
        </p:nvSpPr>
        <p:spPr>
          <a:xfrm>
            <a:off x="6686632" y="3743204"/>
            <a:ext cx="685530" cy="2700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250" dirty="0"/>
              <a:t>88</a:t>
            </a:r>
            <a:endParaRPr sz="1250" dirty="0"/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DDDAF875-7092-56E4-1520-565894B06D35}"/>
              </a:ext>
            </a:extLst>
          </p:cNvPr>
          <p:cNvSpPr/>
          <p:nvPr/>
        </p:nvSpPr>
        <p:spPr>
          <a:xfrm>
            <a:off x="7272738" y="3684172"/>
            <a:ext cx="388365" cy="391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2FF4869C-8AF9-8C4C-49CC-579448DDA4DC}"/>
              </a:ext>
            </a:extLst>
          </p:cNvPr>
          <p:cNvSpPr/>
          <p:nvPr/>
        </p:nvSpPr>
        <p:spPr>
          <a:xfrm>
            <a:off x="7680457" y="3743204"/>
            <a:ext cx="1465616" cy="270000"/>
          </a:xfrm>
          <a:prstGeom prst="rect">
            <a:avLst/>
          </a:prstGeom>
          <a:solidFill>
            <a:schemeClr val="accent4">
              <a:hueOff val="-1247790"/>
              <a:lumOff val="-12326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5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250" dirty="0"/>
              <a:t>976</a:t>
            </a:r>
            <a:endParaRPr sz="1250" dirty="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95983992-931A-E800-AD9D-FCEB065C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346BA4-3C62-8D4D-B261-AB1A4591B52E}" type="slidenum">
              <a:rPr lang="en-GB" smtClean="0"/>
              <a:t>18</a:t>
            </a:fld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D138DFE6-28B9-8BB0-B1DC-83738F2C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CD9FB4-CBD5-0D90-2483-7BF47EDEF8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9034F86-270A-037F-A74B-38373007E65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823159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en-GB" dirty="0"/>
            </a:br>
            <a:endParaRPr lang="en-GB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334D16-12BD-8450-66BA-34101988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898372" y="6356350"/>
            <a:ext cx="45542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19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E7BE60-4F91-9E45-BFDB-FFA6882FA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423" y="1768857"/>
            <a:ext cx="11733153" cy="4048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CD44F6-80DD-8B61-996B-8152116B2130}"/>
              </a:ext>
            </a:extLst>
          </p:cNvPr>
          <p:cNvSpPr txBox="1">
            <a:spLocks/>
          </p:cNvSpPr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Planned prototyping effort to prepare for FCC (or other future accelerators), Council vote in June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C6366-7951-5E1D-65F0-70B2E252A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208741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FAB4-EEFE-DF55-5924-B1F8A4D53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0016B-F671-CE58-AACF-D3952A00C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RF baseline</a:t>
            </a:r>
          </a:p>
          <a:p>
            <a:r>
              <a:rPr lang="en-GB" dirty="0"/>
              <a:t>SRF R&amp;D</a:t>
            </a:r>
          </a:p>
          <a:p>
            <a:r>
              <a:rPr lang="en-GB" dirty="0"/>
              <a:t>Efficient RF power sources</a:t>
            </a:r>
          </a:p>
          <a:p>
            <a:r>
              <a:rPr lang="en-GB" dirty="0"/>
              <a:t>RF R&amp;D roadmap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CCB99-5476-17BE-0858-19094391C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898372" y="6356350"/>
            <a:ext cx="45542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841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Rounded Rectangle"/>
          <p:cNvSpPr/>
          <p:nvPr/>
        </p:nvSpPr>
        <p:spPr>
          <a:xfrm>
            <a:off x="1533642" y="5806823"/>
            <a:ext cx="10163767" cy="316388"/>
          </a:xfrm>
          <a:prstGeom prst="roundRect">
            <a:avLst>
              <a:gd name="adj" fmla="val 26538"/>
            </a:avLst>
          </a:pr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535" name="2025"/>
          <p:cNvSpPr txBox="1"/>
          <p:nvPr/>
        </p:nvSpPr>
        <p:spPr>
          <a:xfrm>
            <a:off x="1887212" y="5830638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/>
              <a:t>2025</a:t>
            </a:r>
          </a:p>
        </p:txBody>
      </p:sp>
      <p:sp>
        <p:nvSpPr>
          <p:cNvPr id="537" name="2035"/>
          <p:cNvSpPr txBox="1"/>
          <p:nvPr/>
        </p:nvSpPr>
        <p:spPr>
          <a:xfrm>
            <a:off x="4452837" y="5830638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 dirty="0"/>
              <a:t>203</a:t>
            </a:r>
            <a:r>
              <a:rPr lang="de-CH" sz="1450" dirty="0"/>
              <a:t>0</a:t>
            </a:r>
            <a:endParaRPr sz="1450" dirty="0"/>
          </a:p>
        </p:txBody>
      </p:sp>
      <p:sp>
        <p:nvSpPr>
          <p:cNvPr id="539" name="2045"/>
          <p:cNvSpPr txBox="1"/>
          <p:nvPr/>
        </p:nvSpPr>
        <p:spPr>
          <a:xfrm>
            <a:off x="7018463" y="5830638"/>
            <a:ext cx="473640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 dirty="0"/>
              <a:t>20</a:t>
            </a:r>
            <a:r>
              <a:rPr lang="de-CH" sz="1450" dirty="0"/>
              <a:t>3</a:t>
            </a:r>
            <a:r>
              <a:rPr sz="1450" dirty="0"/>
              <a:t>5</a:t>
            </a:r>
          </a:p>
        </p:txBody>
      </p:sp>
      <p:sp>
        <p:nvSpPr>
          <p:cNvPr id="541" name="2055"/>
          <p:cNvSpPr txBox="1"/>
          <p:nvPr/>
        </p:nvSpPr>
        <p:spPr>
          <a:xfrm>
            <a:off x="9557636" y="5830638"/>
            <a:ext cx="526547" cy="26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/>
          <a:lstStyle>
            <a:lvl1pPr>
              <a:defRPr sz="2900" b="1">
                <a:solidFill>
                  <a:srgbClr val="FFFFFF"/>
                </a:solidFill>
              </a:defRPr>
            </a:lvl1pPr>
          </a:lstStyle>
          <a:p>
            <a:r>
              <a:rPr sz="1450" dirty="0"/>
              <a:t> 20</a:t>
            </a:r>
            <a:r>
              <a:rPr lang="de-CH" sz="1450" dirty="0"/>
              <a:t>40</a:t>
            </a:r>
            <a:endParaRPr sz="1450" dirty="0"/>
          </a:p>
        </p:txBody>
      </p:sp>
      <p:sp>
        <p:nvSpPr>
          <p:cNvPr id="543" name="Line"/>
          <p:cNvSpPr/>
          <p:nvPr/>
        </p:nvSpPr>
        <p:spPr>
          <a:xfrm flipV="1">
            <a:off x="11103721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4" name="Line"/>
          <p:cNvSpPr/>
          <p:nvPr/>
        </p:nvSpPr>
        <p:spPr>
          <a:xfrm flipV="1">
            <a:off x="3406844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5" name="Line"/>
          <p:cNvSpPr/>
          <p:nvPr/>
        </p:nvSpPr>
        <p:spPr>
          <a:xfrm flipV="1">
            <a:off x="4689657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6" name="Line"/>
          <p:cNvSpPr/>
          <p:nvPr/>
        </p:nvSpPr>
        <p:spPr>
          <a:xfrm flipV="1">
            <a:off x="5972470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7" name="Line"/>
          <p:cNvSpPr/>
          <p:nvPr/>
        </p:nvSpPr>
        <p:spPr>
          <a:xfrm flipV="1">
            <a:off x="7255283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8" name="Line"/>
          <p:cNvSpPr/>
          <p:nvPr/>
        </p:nvSpPr>
        <p:spPr>
          <a:xfrm flipV="1">
            <a:off x="8538096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49" name="Line"/>
          <p:cNvSpPr/>
          <p:nvPr/>
        </p:nvSpPr>
        <p:spPr>
          <a:xfrm flipV="1">
            <a:off x="9820909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50" name="Line"/>
          <p:cNvSpPr/>
          <p:nvPr/>
        </p:nvSpPr>
        <p:spPr>
          <a:xfrm flipV="1">
            <a:off x="2180006" y="1442422"/>
            <a:ext cx="1" cy="4122874"/>
          </a:xfrm>
          <a:prstGeom prst="line">
            <a:avLst/>
          </a:prstGeom>
          <a:ln w="38100">
            <a:solidFill>
              <a:srgbClr val="000000"/>
            </a:solidFill>
            <a:custDash>
              <a:ds d="600000" sp="600000"/>
            </a:custDash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51" name="400 MHz industrialisation…"/>
          <p:cNvSpPr txBox="1"/>
          <p:nvPr/>
        </p:nvSpPr>
        <p:spPr>
          <a:xfrm>
            <a:off x="196031" y="2874523"/>
            <a:ext cx="191424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>
              <a:spcBef>
                <a:spcPts val="400"/>
              </a:spcBef>
              <a:defRPr sz="2500" b="1"/>
            </a:pPr>
            <a:r>
              <a:rPr lang="de-CH" sz="1400" dirty="0"/>
              <a:t>New SRF </a:t>
            </a:r>
            <a:r>
              <a:rPr lang="de-CH" sz="1400" dirty="0" err="1"/>
              <a:t>prototyping</a:t>
            </a:r>
            <a:r>
              <a:rPr lang="de-CH" sz="1400" dirty="0"/>
              <a:t> </a:t>
            </a:r>
            <a:r>
              <a:rPr lang="de-CH" sz="1400" dirty="0" err="1"/>
              <a:t>package</a:t>
            </a:r>
            <a:endParaRPr lang="de-CH" sz="1400" dirty="0"/>
          </a:p>
          <a:p>
            <a:pPr>
              <a:spcBef>
                <a:spcPts val="400"/>
              </a:spcBef>
              <a:defRPr sz="2500" b="1"/>
            </a:pPr>
            <a:r>
              <a:rPr lang="de-CH" sz="1400" dirty="0">
                <a:solidFill>
                  <a:schemeClr val="accent3"/>
                </a:solidFill>
              </a:rPr>
              <a:t>June </a:t>
            </a:r>
            <a:r>
              <a:rPr lang="de-CH" sz="1400" dirty="0" err="1">
                <a:solidFill>
                  <a:schemeClr val="accent3"/>
                </a:solidFill>
              </a:rPr>
              <a:t>council</a:t>
            </a:r>
            <a:r>
              <a:rPr lang="de-CH" sz="1400" dirty="0">
                <a:solidFill>
                  <a:schemeClr val="accent3"/>
                </a:solidFill>
              </a:rPr>
              <a:t> vote</a:t>
            </a:r>
            <a:endParaRPr sz="1400" dirty="0">
              <a:solidFill>
                <a:schemeClr val="accent3"/>
              </a:solidFill>
            </a:endParaRPr>
          </a:p>
        </p:txBody>
      </p:sp>
      <p:sp>
        <p:nvSpPr>
          <p:cNvPr id="561" name="Operation"/>
          <p:cNvSpPr txBox="1"/>
          <p:nvPr/>
        </p:nvSpPr>
        <p:spPr>
          <a:xfrm>
            <a:off x="196031" y="4829408"/>
            <a:ext cx="1427308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lang="de-CH" sz="1400" dirty="0"/>
              <a:t>SRF R&amp;D </a:t>
            </a:r>
            <a:r>
              <a:rPr lang="de-CH" sz="1400" dirty="0" err="1"/>
              <a:t>project</a:t>
            </a:r>
            <a:endParaRPr lang="de-CH" sz="1400" dirty="0"/>
          </a:p>
          <a:p>
            <a:r>
              <a:rPr lang="de-CH" sz="1400" dirty="0" err="1">
                <a:solidFill>
                  <a:schemeClr val="accent3"/>
                </a:solidFill>
              </a:rPr>
              <a:t>Resourced</a:t>
            </a:r>
            <a:r>
              <a:rPr lang="de-CH" sz="1400" dirty="0">
                <a:solidFill>
                  <a:schemeClr val="accent3"/>
                </a:solidFill>
              </a:rPr>
              <a:t> </a:t>
            </a:r>
            <a:r>
              <a:rPr lang="de-CH" sz="1400" dirty="0" err="1">
                <a:solidFill>
                  <a:schemeClr val="accent3"/>
                </a:solidFill>
              </a:rPr>
              <a:t>today</a:t>
            </a:r>
            <a:endParaRPr sz="1400" dirty="0">
              <a:solidFill>
                <a:schemeClr val="accent3"/>
              </a:solidFill>
            </a:endParaRPr>
          </a:p>
        </p:txBody>
      </p:sp>
      <p:sp>
        <p:nvSpPr>
          <p:cNvPr id="562" name="1.3 GHz R&amp;D"/>
          <p:cNvSpPr txBox="1"/>
          <p:nvPr/>
        </p:nvSpPr>
        <p:spPr>
          <a:xfrm>
            <a:off x="216977" y="916608"/>
            <a:ext cx="1255537" cy="69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lang="de-CH" sz="1400" dirty="0" err="1"/>
              <a:t>Existing</a:t>
            </a:r>
            <a:r>
              <a:rPr lang="de-CH" sz="1400" dirty="0"/>
              <a:t> FCC </a:t>
            </a:r>
          </a:p>
          <a:p>
            <a:r>
              <a:rPr lang="de-CH" sz="1400" dirty="0" err="1"/>
              <a:t>Workpackages</a:t>
            </a:r>
            <a:endParaRPr lang="de-CH" sz="1400" dirty="0"/>
          </a:p>
          <a:p>
            <a:r>
              <a:rPr lang="de-CH" sz="1400" dirty="0" err="1">
                <a:solidFill>
                  <a:schemeClr val="accent3"/>
                </a:solidFill>
              </a:rPr>
              <a:t>Resourced</a:t>
            </a:r>
            <a:endParaRPr sz="1400" dirty="0">
              <a:solidFill>
                <a:schemeClr val="accent3"/>
              </a:solidFill>
            </a:endParaRPr>
          </a:p>
        </p:txBody>
      </p:sp>
      <p:sp>
        <p:nvSpPr>
          <p:cNvPr id="569" name="400 MHz production…"/>
          <p:cNvSpPr txBox="1"/>
          <p:nvPr/>
        </p:nvSpPr>
        <p:spPr>
          <a:xfrm>
            <a:off x="196031" y="3874553"/>
            <a:ext cx="2173737" cy="80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400"/>
              </a:spcBef>
              <a:defRPr sz="2500" b="1"/>
            </a:pPr>
            <a:r>
              <a:rPr lang="de-CH" sz="1400" dirty="0" err="1"/>
              <a:t>Tbd</a:t>
            </a:r>
            <a:r>
              <a:rPr lang="de-CH" sz="1400" dirty="0"/>
              <a:t>: </a:t>
            </a:r>
            <a:r>
              <a:rPr lang="de-CH" sz="1400" dirty="0" err="1"/>
              <a:t>Pre-industrialisation</a:t>
            </a:r>
            <a:r>
              <a:rPr lang="de-CH" sz="1400" dirty="0"/>
              <a:t>,</a:t>
            </a:r>
          </a:p>
          <a:p>
            <a:pPr>
              <a:spcBef>
                <a:spcPts val="400"/>
              </a:spcBef>
              <a:defRPr sz="2500" b="1"/>
            </a:pPr>
            <a:r>
              <a:rPr lang="de-CH" sz="1400" dirty="0"/>
              <a:t>Design </a:t>
            </a:r>
            <a:r>
              <a:rPr lang="de-CH" sz="1400" dirty="0" err="1"/>
              <a:t>iterations</a:t>
            </a:r>
            <a:r>
              <a:rPr lang="de-CH" sz="1400" dirty="0"/>
              <a:t>,</a:t>
            </a:r>
          </a:p>
          <a:p>
            <a:pPr>
              <a:spcBef>
                <a:spcPts val="400"/>
              </a:spcBef>
              <a:defRPr sz="2500" b="1"/>
            </a:pPr>
            <a:r>
              <a:rPr lang="de-CH" sz="1400" dirty="0">
                <a:solidFill>
                  <a:schemeClr val="accent2">
                    <a:lumMod val="75000"/>
                  </a:schemeClr>
                </a:solidFill>
              </a:rPr>
              <a:t>Resources </a:t>
            </a:r>
            <a:r>
              <a:rPr lang="de-CH" sz="1400" dirty="0" err="1">
                <a:solidFill>
                  <a:schemeClr val="accent2">
                    <a:lumMod val="75000"/>
                  </a:schemeClr>
                </a:solidFill>
              </a:rPr>
              <a:t>to</a:t>
            </a:r>
            <a:r>
              <a:rPr lang="de-CH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CH" sz="1400" dirty="0" err="1">
                <a:solidFill>
                  <a:schemeClr val="accent2">
                    <a:lumMod val="75000"/>
                  </a:schemeClr>
                </a:solidFill>
              </a:rPr>
              <a:t>be</a:t>
            </a:r>
            <a:r>
              <a:rPr lang="de-CH" sz="1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CH" sz="1400" dirty="0" err="1">
                <a:solidFill>
                  <a:schemeClr val="accent2">
                    <a:lumMod val="75000"/>
                  </a:schemeClr>
                </a:solidFill>
              </a:rPr>
              <a:t>defined</a:t>
            </a:r>
            <a:endParaRPr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3" name="Line"/>
          <p:cNvSpPr/>
          <p:nvPr/>
        </p:nvSpPr>
        <p:spPr>
          <a:xfrm>
            <a:off x="4441144" y="1191570"/>
            <a:ext cx="39361" cy="4382113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stealth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75" name="400 MHz high power system test"/>
          <p:cNvSpPr txBox="1"/>
          <p:nvPr/>
        </p:nvSpPr>
        <p:spPr>
          <a:xfrm>
            <a:off x="1623858" y="220459"/>
            <a:ext cx="1839351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lang="de-CH" sz="1400" dirty="0">
                <a:solidFill>
                  <a:srgbClr val="C00000"/>
                </a:solidFill>
              </a:rPr>
              <a:t>FCC </a:t>
            </a:r>
            <a:r>
              <a:rPr lang="de-CH" sz="1400" dirty="0" err="1">
                <a:solidFill>
                  <a:srgbClr val="C00000"/>
                </a:solidFill>
              </a:rPr>
              <a:t>feasibility</a:t>
            </a:r>
            <a:r>
              <a:rPr lang="de-CH" sz="1400" dirty="0">
                <a:solidFill>
                  <a:srgbClr val="C00000"/>
                </a:solidFill>
              </a:rPr>
              <a:t> </a:t>
            </a:r>
            <a:r>
              <a:rPr lang="de-CH" sz="1400" dirty="0" err="1">
                <a:solidFill>
                  <a:srgbClr val="C00000"/>
                </a:solidFill>
              </a:rPr>
              <a:t>study</a:t>
            </a:r>
            <a:r>
              <a:rPr lang="de-CH" sz="1400" dirty="0">
                <a:solidFill>
                  <a:srgbClr val="C00000"/>
                </a:solidFill>
              </a:rPr>
              <a:t> Project </a:t>
            </a:r>
            <a:r>
              <a:rPr lang="de-CH" sz="1400" dirty="0" err="1">
                <a:solidFill>
                  <a:srgbClr val="C00000"/>
                </a:solidFill>
              </a:rPr>
              <a:t>decision</a:t>
            </a:r>
            <a:endParaRPr sz="1400" dirty="0">
              <a:solidFill>
                <a:srgbClr val="C00000"/>
              </a:solidFill>
            </a:endParaRPr>
          </a:p>
        </p:txBody>
      </p:sp>
      <p:sp>
        <p:nvSpPr>
          <p:cNvPr id="577" name="SRF building operational"/>
          <p:cNvSpPr txBox="1"/>
          <p:nvPr/>
        </p:nvSpPr>
        <p:spPr>
          <a:xfrm>
            <a:off x="3939160" y="254793"/>
            <a:ext cx="1249495" cy="4821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1400" dirty="0">
                <a:solidFill>
                  <a:srgbClr val="C00000"/>
                </a:solidFill>
              </a:rPr>
              <a:t>SRF building operational</a:t>
            </a:r>
          </a:p>
        </p:txBody>
      </p:sp>
      <p:sp>
        <p:nvSpPr>
          <p:cNvPr id="579" name="Line"/>
          <p:cNvSpPr/>
          <p:nvPr/>
        </p:nvSpPr>
        <p:spPr>
          <a:xfrm flipV="1">
            <a:off x="2597523" y="734787"/>
            <a:ext cx="15957" cy="4860219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triangle" w="med" len="med"/>
            <a:tailEnd type="triangle" w="med" len="med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80" name="FCC-ee timeline:…"/>
          <p:cNvSpPr txBox="1"/>
          <p:nvPr/>
        </p:nvSpPr>
        <p:spPr>
          <a:xfrm>
            <a:off x="8215292" y="433539"/>
            <a:ext cx="3248262" cy="10618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162489" dir="8230406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spcBef>
                <a:spcPts val="750"/>
              </a:spcBef>
              <a:defRPr sz="7700" b="1" spc="0"/>
            </a:pPr>
            <a:r>
              <a:rPr lang="de-CH" sz="2950" dirty="0"/>
              <a:t>Roadmap </a:t>
            </a:r>
            <a:r>
              <a:rPr lang="de-CH" sz="2950" dirty="0" err="1"/>
              <a:t>towards</a:t>
            </a:r>
            <a:r>
              <a:rPr lang="de-CH" sz="2950" dirty="0"/>
              <a:t> </a:t>
            </a:r>
          </a:p>
          <a:p>
            <a:pPr>
              <a:spcBef>
                <a:spcPts val="750"/>
              </a:spcBef>
              <a:defRPr sz="7700" b="1" spc="0"/>
            </a:pPr>
            <a:r>
              <a:rPr lang="de-CH" sz="2950" dirty="0" err="1"/>
              <a:t>construction</a:t>
            </a:r>
            <a:endParaRPr sz="2950" dirty="0"/>
          </a:p>
        </p:txBody>
      </p:sp>
      <p:sp>
        <p:nvSpPr>
          <p:cNvPr id="5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457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914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1371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18288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22860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27432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32004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3657600" algn="l" defTabSz="2438338" rtl="0" fontAlgn="auto" latinLnBrk="0" hangingPunct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fld id="{86CB4B4D-7CA3-9044-876B-883B54F8677D}" type="slidenum">
              <a:rPr lang="en-CH" smtClean="0"/>
              <a:pPr/>
              <a:t>20</a:t>
            </a:fld>
            <a:endParaRPr/>
          </a:p>
        </p:txBody>
      </p:sp>
      <p:sp>
        <p:nvSpPr>
          <p:cNvPr id="597" name="Line"/>
          <p:cNvSpPr/>
          <p:nvPr/>
        </p:nvSpPr>
        <p:spPr>
          <a:xfrm flipH="1" flipV="1">
            <a:off x="8211543" y="3777616"/>
            <a:ext cx="1" cy="1186932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diamond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99" name="Line"/>
          <p:cNvSpPr/>
          <p:nvPr/>
        </p:nvSpPr>
        <p:spPr>
          <a:xfrm flipH="1" flipV="1">
            <a:off x="5716829" y="1191571"/>
            <a:ext cx="7128" cy="3700350"/>
          </a:xfrm>
          <a:prstGeom prst="line">
            <a:avLst/>
          </a:prstGeom>
          <a:ln w="38100">
            <a:solidFill>
              <a:srgbClr val="C00000"/>
            </a:solidFill>
            <a:custDash>
              <a:ds d="200000" sp="200000"/>
            </a:custDash>
            <a:miter lim="400000"/>
            <a:headEnd type="diamond"/>
            <a:tailEnd type="stealth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00" name="Shape"/>
          <p:cNvSpPr/>
          <p:nvPr/>
        </p:nvSpPr>
        <p:spPr>
          <a:xfrm>
            <a:off x="1937396" y="711864"/>
            <a:ext cx="660849" cy="1018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95983992-931A-E800-AD9D-FCEB065C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346BA4-3C62-8D4D-B261-AB1A4591B52E}" type="slidenum">
              <a:rPr lang="en-GB" smtClean="0"/>
              <a:t>20</a:t>
            </a:fld>
            <a:endParaRPr lang="en-GB" dirty="0"/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D138DFE6-28B9-8BB0-B1DC-83738F2C2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  <p:sp>
        <p:nvSpPr>
          <p:cNvPr id="4" name="Shape">
            <a:extLst>
              <a:ext uri="{FF2B5EF4-FFF2-40B4-BE49-F238E27FC236}">
                <a16:creationId xmlns:a16="http://schemas.microsoft.com/office/drawing/2014/main" id="{E16EDF79-537E-316E-0BEE-4EA04D817D03}"/>
              </a:ext>
            </a:extLst>
          </p:cNvPr>
          <p:cNvSpPr/>
          <p:nvPr/>
        </p:nvSpPr>
        <p:spPr>
          <a:xfrm>
            <a:off x="4402873" y="2711249"/>
            <a:ext cx="660849" cy="1018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6" name="Shape">
            <a:extLst>
              <a:ext uri="{FF2B5EF4-FFF2-40B4-BE49-F238E27FC236}">
                <a16:creationId xmlns:a16="http://schemas.microsoft.com/office/drawing/2014/main" id="{E4D20140-B882-F807-DCB4-CF0514C7D1BF}"/>
              </a:ext>
            </a:extLst>
          </p:cNvPr>
          <p:cNvSpPr/>
          <p:nvPr/>
        </p:nvSpPr>
        <p:spPr>
          <a:xfrm>
            <a:off x="6536725" y="3668699"/>
            <a:ext cx="660849" cy="1018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6980392A-67E2-9A70-E663-F4F27409949E}"/>
              </a:ext>
            </a:extLst>
          </p:cNvPr>
          <p:cNvSpPr/>
          <p:nvPr/>
        </p:nvSpPr>
        <p:spPr>
          <a:xfrm>
            <a:off x="1638749" y="4722433"/>
            <a:ext cx="9105137" cy="7264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600" b="1" dirty="0">
                <a:solidFill>
                  <a:srgbClr val="FFFF00"/>
                </a:solidFill>
              </a:rPr>
              <a:t>Research: </a:t>
            </a:r>
            <a:r>
              <a:rPr lang="de-CH" sz="1600" dirty="0">
                <a:solidFill>
                  <a:schemeClr val="bg1"/>
                </a:solidFill>
              </a:rPr>
              <a:t>Performance &amp; </a:t>
            </a:r>
            <a:r>
              <a:rPr lang="de-CH" sz="1600" dirty="0" err="1">
                <a:solidFill>
                  <a:schemeClr val="bg1"/>
                </a:solidFill>
              </a:rPr>
              <a:t>efficiency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improvement</a:t>
            </a:r>
            <a:r>
              <a:rPr lang="de-CH" sz="1600" dirty="0">
                <a:solidFill>
                  <a:schemeClr val="bg1"/>
                </a:solidFill>
              </a:rPr>
              <a:t>, </a:t>
            </a:r>
            <a:r>
              <a:rPr lang="de-CH" sz="1600" dirty="0" err="1">
                <a:solidFill>
                  <a:schemeClr val="bg1"/>
                </a:solidFill>
              </a:rPr>
              <a:t>cost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reduction</a:t>
            </a:r>
            <a:r>
              <a:rPr lang="de-CH" sz="1600" dirty="0">
                <a:solidFill>
                  <a:schemeClr val="bg1"/>
                </a:solidFill>
              </a:rPr>
              <a:t> (Z, W, H, </a:t>
            </a:r>
            <a:r>
              <a:rPr lang="de-CH" sz="1600" dirty="0" err="1">
                <a:solidFill>
                  <a:schemeClr val="bg1"/>
                </a:solidFill>
              </a:rPr>
              <a:t>ttbar</a:t>
            </a:r>
            <a:r>
              <a:rPr lang="de-CH" sz="1600" dirty="0">
                <a:solidFill>
                  <a:schemeClr val="bg1"/>
                </a:solidFill>
              </a:rPr>
              <a:t>)</a:t>
            </a:r>
            <a:r>
              <a:rPr lang="de-CH" sz="1600" dirty="0"/>
              <a:t> </a:t>
            </a:r>
            <a:endParaRPr sz="1600" dirty="0"/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60CFB98B-7AEF-5DED-5822-5F81DDD265F2}"/>
              </a:ext>
            </a:extLst>
          </p:cNvPr>
          <p:cNvSpPr/>
          <p:nvPr/>
        </p:nvSpPr>
        <p:spPr>
          <a:xfrm>
            <a:off x="10450615" y="4576269"/>
            <a:ext cx="660849" cy="1018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18" name="SRF building operational">
            <a:extLst>
              <a:ext uri="{FF2B5EF4-FFF2-40B4-BE49-F238E27FC236}">
                <a16:creationId xmlns:a16="http://schemas.microsoft.com/office/drawing/2014/main" id="{80A73C2A-7CC6-61A0-9C13-BD7AA1BD0648}"/>
              </a:ext>
            </a:extLst>
          </p:cNvPr>
          <p:cNvSpPr txBox="1"/>
          <p:nvPr/>
        </p:nvSpPr>
        <p:spPr>
          <a:xfrm>
            <a:off x="7761827" y="3726759"/>
            <a:ext cx="1249963" cy="6976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lang="de-CH" sz="1400" dirty="0">
                <a:solidFill>
                  <a:srgbClr val="C00000"/>
                </a:solidFill>
              </a:rPr>
              <a:t>Start </a:t>
            </a:r>
            <a:r>
              <a:rPr lang="de-CH" sz="1400" dirty="0" err="1">
                <a:solidFill>
                  <a:srgbClr val="C00000"/>
                </a:solidFill>
              </a:rPr>
              <a:t>of</a:t>
            </a:r>
            <a:r>
              <a:rPr lang="de-CH" sz="1400" dirty="0">
                <a:solidFill>
                  <a:srgbClr val="C00000"/>
                </a:solidFill>
              </a:rPr>
              <a:t> </a:t>
            </a:r>
            <a:r>
              <a:rPr lang="de-CH" sz="1400" dirty="0" err="1">
                <a:solidFill>
                  <a:srgbClr val="C00000"/>
                </a:solidFill>
              </a:rPr>
              <a:t>industrial</a:t>
            </a:r>
            <a:r>
              <a:rPr lang="de-CH" sz="1400" dirty="0">
                <a:solidFill>
                  <a:srgbClr val="C00000"/>
                </a:solidFill>
              </a:rPr>
              <a:t> </a:t>
            </a:r>
            <a:r>
              <a:rPr lang="de-CH" sz="1400" dirty="0" err="1">
                <a:solidFill>
                  <a:srgbClr val="C00000"/>
                </a:solidFill>
              </a:rPr>
              <a:t>production</a:t>
            </a:r>
            <a:endParaRPr sz="1400" dirty="0">
              <a:solidFill>
                <a:srgbClr val="C00000"/>
              </a:solidFill>
            </a:endParaRPr>
          </a:p>
        </p:txBody>
      </p:sp>
      <p:sp>
        <p:nvSpPr>
          <p:cNvPr id="19" name="SRF building operational">
            <a:extLst>
              <a:ext uri="{FF2B5EF4-FFF2-40B4-BE49-F238E27FC236}">
                <a16:creationId xmlns:a16="http://schemas.microsoft.com/office/drawing/2014/main" id="{D96AE3A7-985F-6643-8A9B-15F1858EC14F}"/>
              </a:ext>
            </a:extLst>
          </p:cNvPr>
          <p:cNvSpPr txBox="1"/>
          <p:nvPr/>
        </p:nvSpPr>
        <p:spPr>
          <a:xfrm>
            <a:off x="5388071" y="220459"/>
            <a:ext cx="1419317" cy="4821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spcBef>
                <a:spcPts val="900"/>
              </a:spcBef>
              <a:defRPr sz="2500" b="1" i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lang="de-CH" sz="1400" dirty="0">
                <a:solidFill>
                  <a:srgbClr val="C00000"/>
                </a:solidFill>
              </a:rPr>
              <a:t>Start </a:t>
            </a:r>
            <a:r>
              <a:rPr lang="de-CH" sz="1400" dirty="0" err="1">
                <a:solidFill>
                  <a:srgbClr val="C00000"/>
                </a:solidFill>
              </a:rPr>
              <a:t>of</a:t>
            </a:r>
            <a:r>
              <a:rPr lang="de-CH" sz="1400" dirty="0">
                <a:solidFill>
                  <a:srgbClr val="C00000"/>
                </a:solidFill>
              </a:rPr>
              <a:t> </a:t>
            </a:r>
            <a:r>
              <a:rPr lang="de-CH" sz="1400" dirty="0" err="1">
                <a:solidFill>
                  <a:srgbClr val="C00000"/>
                </a:solidFill>
              </a:rPr>
              <a:t>industrialisation</a:t>
            </a:r>
            <a:endParaRPr sz="1400" dirty="0">
              <a:solidFill>
                <a:srgbClr val="C00000"/>
              </a:solidFill>
            </a:endParaRP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E70F1F78-8B45-FDB4-C4E8-CE53AD970F65}"/>
              </a:ext>
            </a:extLst>
          </p:cNvPr>
          <p:cNvSpPr/>
          <p:nvPr/>
        </p:nvSpPr>
        <p:spPr>
          <a:xfrm>
            <a:off x="2122326" y="2857413"/>
            <a:ext cx="2549484" cy="7264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600" b="1" dirty="0">
                <a:solidFill>
                  <a:srgbClr val="FFFF00"/>
                </a:solidFill>
              </a:rPr>
              <a:t>Development: </a:t>
            </a:r>
            <a:r>
              <a:rPr lang="de-CH" sz="1600" dirty="0">
                <a:solidFill>
                  <a:schemeClr val="bg1"/>
                </a:solidFill>
              </a:rPr>
              <a:t>Technological </a:t>
            </a:r>
            <a:r>
              <a:rPr lang="de-CH" sz="1600" dirty="0" err="1">
                <a:solidFill>
                  <a:schemeClr val="bg1"/>
                </a:solidFill>
              </a:rPr>
              <a:t>readiness</a:t>
            </a:r>
            <a:r>
              <a:rPr lang="de-CH" sz="1600" dirty="0">
                <a:solidFill>
                  <a:schemeClr val="bg1"/>
                </a:solidFill>
              </a:rPr>
              <a:t> (Z)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C5E1839C-B95E-12C8-7160-FBE10D45F7AF}"/>
              </a:ext>
            </a:extLst>
          </p:cNvPr>
          <p:cNvSpPr/>
          <p:nvPr/>
        </p:nvSpPr>
        <p:spPr>
          <a:xfrm>
            <a:off x="4256178" y="3814863"/>
            <a:ext cx="2549484" cy="72641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600" dirty="0">
                <a:solidFill>
                  <a:schemeClr val="bg1"/>
                </a:solidFill>
              </a:rPr>
              <a:t>Final </a:t>
            </a:r>
            <a:r>
              <a:rPr lang="de-CH" sz="1600" dirty="0" err="1">
                <a:solidFill>
                  <a:schemeClr val="bg1"/>
                </a:solidFill>
              </a:rPr>
              <a:t>prototypes</a:t>
            </a:r>
            <a:r>
              <a:rPr lang="de-CH" sz="1600" dirty="0">
                <a:solidFill>
                  <a:schemeClr val="bg1"/>
                </a:solidFill>
              </a:rPr>
              <a:t>, </a:t>
            </a:r>
            <a:r>
              <a:rPr lang="de-CH" sz="1600" dirty="0" err="1">
                <a:solidFill>
                  <a:schemeClr val="bg1"/>
                </a:solidFill>
              </a:rPr>
              <a:t>prepare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for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construction</a:t>
            </a:r>
            <a:r>
              <a:rPr lang="de-CH" sz="1600" dirty="0">
                <a:solidFill>
                  <a:schemeClr val="bg1"/>
                </a:solidFill>
              </a:rPr>
              <a:t> (Z)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565" name="Rectangle"/>
          <p:cNvSpPr/>
          <p:nvPr/>
        </p:nvSpPr>
        <p:spPr>
          <a:xfrm>
            <a:off x="1623339" y="856387"/>
            <a:ext cx="614349" cy="72641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600" dirty="0" err="1">
                <a:solidFill>
                  <a:schemeClr val="bg1"/>
                </a:solidFill>
              </a:rPr>
              <a:t>feasibility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id="{F5E90D51-C937-A45A-E427-C2B3591192E7}"/>
              </a:ext>
            </a:extLst>
          </p:cNvPr>
          <p:cNvSpPr/>
          <p:nvPr/>
        </p:nvSpPr>
        <p:spPr>
          <a:xfrm>
            <a:off x="3797853" y="1738416"/>
            <a:ext cx="660849" cy="1018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9" h="21508" extrusionOk="0">
                <a:moveTo>
                  <a:pt x="6851" y="2"/>
                </a:moveTo>
                <a:cubicBezTo>
                  <a:pt x="6743" y="16"/>
                  <a:pt x="6673" y="93"/>
                  <a:pt x="6673" y="230"/>
                </a:cubicBezTo>
                <a:lnTo>
                  <a:pt x="6673" y="2728"/>
                </a:lnTo>
                <a:cubicBezTo>
                  <a:pt x="6673" y="2997"/>
                  <a:pt x="6187" y="3225"/>
                  <a:pt x="5582" y="3225"/>
                </a:cubicBezTo>
                <a:lnTo>
                  <a:pt x="1091" y="3225"/>
                </a:lnTo>
                <a:cubicBezTo>
                  <a:pt x="497" y="3225"/>
                  <a:pt x="0" y="3446"/>
                  <a:pt x="0" y="3721"/>
                </a:cubicBezTo>
                <a:lnTo>
                  <a:pt x="0" y="10753"/>
                </a:lnTo>
                <a:lnTo>
                  <a:pt x="0" y="17783"/>
                </a:lnTo>
                <a:cubicBezTo>
                  <a:pt x="0" y="18053"/>
                  <a:pt x="485" y="18281"/>
                  <a:pt x="1091" y="18281"/>
                </a:cubicBezTo>
                <a:lnTo>
                  <a:pt x="5582" y="18281"/>
                </a:lnTo>
                <a:cubicBezTo>
                  <a:pt x="6175" y="18281"/>
                  <a:pt x="6673" y="18501"/>
                  <a:pt x="6673" y="18777"/>
                </a:cubicBezTo>
                <a:lnTo>
                  <a:pt x="6673" y="21276"/>
                </a:lnTo>
                <a:cubicBezTo>
                  <a:pt x="6673" y="21551"/>
                  <a:pt x="6934" y="21589"/>
                  <a:pt x="7267" y="21352"/>
                </a:cubicBezTo>
                <a:lnTo>
                  <a:pt x="21351" y="11180"/>
                </a:lnTo>
                <a:cubicBezTo>
                  <a:pt x="21517" y="11061"/>
                  <a:pt x="21588" y="10909"/>
                  <a:pt x="21588" y="10753"/>
                </a:cubicBezTo>
                <a:cubicBezTo>
                  <a:pt x="21600" y="10602"/>
                  <a:pt x="21517" y="10445"/>
                  <a:pt x="21351" y="10326"/>
                </a:cubicBezTo>
                <a:lnTo>
                  <a:pt x="7267" y="154"/>
                </a:lnTo>
                <a:cubicBezTo>
                  <a:pt x="7106" y="38"/>
                  <a:pt x="6959" y="-11"/>
                  <a:pt x="6851" y="2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27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350"/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D81F7F59-4A74-63C2-EBAF-0F82CC22B138}"/>
              </a:ext>
            </a:extLst>
          </p:cNvPr>
          <p:cNvSpPr/>
          <p:nvPr/>
        </p:nvSpPr>
        <p:spPr>
          <a:xfrm>
            <a:off x="1572391" y="1884580"/>
            <a:ext cx="2549484" cy="72641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noFill/>
            <a:miter lim="400000"/>
          </a:ln>
        </p:spPr>
        <p:txBody>
          <a:bodyPr lIns="25400" tIns="25400" rIns="25400" bIns="25400" anchor="ctr"/>
          <a:lstStyle/>
          <a:p>
            <a:pPr algn="ctr" defTabSz="412750">
              <a:defRPr sz="3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de-CH" sz="1600" b="1" dirty="0">
                <a:solidFill>
                  <a:srgbClr val="FFFF00"/>
                </a:solidFill>
              </a:rPr>
              <a:t>SRF </a:t>
            </a:r>
            <a:r>
              <a:rPr lang="de-CH" sz="1600" b="1" dirty="0" err="1">
                <a:solidFill>
                  <a:srgbClr val="FFFF00"/>
                </a:solidFill>
              </a:rPr>
              <a:t>building</a:t>
            </a:r>
            <a:r>
              <a:rPr lang="de-CH" sz="1600" b="1" dirty="0">
                <a:solidFill>
                  <a:srgbClr val="FFFF00"/>
                </a:solidFill>
              </a:rPr>
              <a:t>: </a:t>
            </a:r>
            <a:r>
              <a:rPr lang="de-CH" sz="1600" dirty="0">
                <a:solidFill>
                  <a:schemeClr val="bg1"/>
                </a:solidFill>
              </a:rPr>
              <a:t>Dedicated </a:t>
            </a:r>
            <a:r>
              <a:rPr lang="de-CH" sz="1600" dirty="0" err="1">
                <a:solidFill>
                  <a:schemeClr val="bg1"/>
                </a:solidFill>
              </a:rPr>
              <a:t>process</a:t>
            </a:r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err="1">
                <a:solidFill>
                  <a:schemeClr val="bg1"/>
                </a:solidFill>
              </a:rPr>
              <a:t>infrastructure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22" name="1.3 GHz R&amp;D">
            <a:extLst>
              <a:ext uri="{FF2B5EF4-FFF2-40B4-BE49-F238E27FC236}">
                <a16:creationId xmlns:a16="http://schemas.microsoft.com/office/drawing/2014/main" id="{8745EA8B-731C-F82A-DAB2-1DECFAA29055}"/>
              </a:ext>
            </a:extLst>
          </p:cNvPr>
          <p:cNvSpPr txBox="1"/>
          <p:nvPr/>
        </p:nvSpPr>
        <p:spPr>
          <a:xfrm>
            <a:off x="214103" y="1872265"/>
            <a:ext cx="930960" cy="69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>
              <a:defRPr sz="2500" b="1"/>
            </a:lvl1pPr>
          </a:lstStyle>
          <a:p>
            <a:r>
              <a:rPr lang="de-CH" sz="1400" dirty="0"/>
              <a:t>New SRF </a:t>
            </a:r>
          </a:p>
          <a:p>
            <a:r>
              <a:rPr lang="de-CH" sz="1400" dirty="0" err="1"/>
              <a:t>building</a:t>
            </a:r>
            <a:endParaRPr lang="de-CH" sz="1400" dirty="0"/>
          </a:p>
          <a:p>
            <a:r>
              <a:rPr lang="de-CH" sz="1400" dirty="0" err="1">
                <a:solidFill>
                  <a:schemeClr val="accent3"/>
                </a:solidFill>
              </a:rPr>
              <a:t>Resourced</a:t>
            </a:r>
            <a:endParaRPr sz="1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3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BA194-75A9-0E3C-26B9-24DFD476F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technologies and technological readiness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CF1E0-C784-488F-8431-ED20DDE84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RF technology exists to build this machine today though not at the desired specifications. </a:t>
            </a:r>
          </a:p>
          <a:p>
            <a:r>
              <a:rPr lang="en-GB" sz="2400" b="1" dirty="0"/>
              <a:t>Research</a:t>
            </a:r>
            <a:r>
              <a:rPr lang="en-GB" sz="2400" dirty="0"/>
              <a:t> is needed to reach nominal specs, to keep capital cost under control and to potentially increase energy efficiency. </a:t>
            </a:r>
          </a:p>
          <a:p>
            <a:r>
              <a:rPr lang="en-GB" sz="2400" b="1" dirty="0"/>
              <a:t>Development</a:t>
            </a:r>
            <a:r>
              <a:rPr lang="en-GB" sz="2400" dirty="0"/>
              <a:t> (prototyping) of cavities, couplers, cryomodules is a time-consuming process and needs to start now. </a:t>
            </a:r>
          </a:p>
          <a:p>
            <a:r>
              <a:rPr lang="en-GB" sz="2400" dirty="0"/>
              <a:t>400 MHz largely at CERN, 800 MHz so far planned in the US. </a:t>
            </a:r>
          </a:p>
          <a:p>
            <a:r>
              <a:rPr lang="en-GB" sz="2400" dirty="0"/>
              <a:t>CERN is making a strategic investment in a dedicated new SRF facility, is setting up a significant SRF R&amp;D effort, and is developing high-efficiency RF sources. </a:t>
            </a:r>
          </a:p>
          <a:p>
            <a:r>
              <a:rPr lang="en-GB" sz="2400" dirty="0"/>
              <a:t>The ttbar starting date (2055) justifies a long-term research program for Nb3Sn cavities. Any progress until 2040 – 2045 will significantly impact cost &amp; efficiency of the ttbar run. This is the time for a major technological step forward.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BE028-8A98-190E-8955-CB9D1DA02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21</a:t>
            </a:fld>
            <a:endParaRPr lang="en-GB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E52DC80-D28A-6C94-0CA1-B41915E74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504752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9FB961A-6DB3-4BA0-8F90-D3F518C6C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693" y="-310577"/>
            <a:ext cx="12412551" cy="860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73CE6B-3308-82C0-CBEF-CCC781398C87}"/>
              </a:ext>
            </a:extLst>
          </p:cNvPr>
          <p:cNvSpPr txBox="1"/>
          <p:nvPr/>
        </p:nvSpPr>
        <p:spPr>
          <a:xfrm>
            <a:off x="141767" y="382772"/>
            <a:ext cx="5954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92193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A045FC1-7A4F-669A-9E26-D6EFB4120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7FCF7D-360E-D132-C00D-5101BA0CD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23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07489C9-78A9-217D-4BBD-75A0AF93DD22}"/>
              </a:ext>
            </a:extLst>
          </p:cNvPr>
          <p:cNvSpPr txBox="1">
            <a:spLocks/>
          </p:cNvSpPr>
          <p:nvPr/>
        </p:nvSpPr>
        <p:spPr>
          <a:xfrm>
            <a:off x="761036" y="399467"/>
            <a:ext cx="11049000" cy="9688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Nb</a:t>
            </a:r>
            <a:r>
              <a:rPr lang="en-CH" baseline="-25000" dirty="0"/>
              <a:t>3</a:t>
            </a:r>
            <a:r>
              <a:rPr lang="en-CH" dirty="0"/>
              <a:t>Sn/Cu for SRF, rationale and first steps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B6720B-9751-82F8-5175-7872F9C55DD6}"/>
              </a:ext>
            </a:extLst>
          </p:cNvPr>
          <p:cNvSpPr txBox="1">
            <a:spLocks/>
          </p:cNvSpPr>
          <p:nvPr/>
        </p:nvSpPr>
        <p:spPr>
          <a:xfrm>
            <a:off x="641838" y="1475071"/>
            <a:ext cx="10908323" cy="466374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en-US" sz="2000" dirty="0">
                <a:solidFill>
                  <a:srgbClr val="333333"/>
                </a:solidFill>
              </a:rPr>
              <a:t>Nb3Sn on bulk Nb (thermal diffusion of tin in Nb cavity, mostly at US-labs) state of the art: </a:t>
            </a:r>
          </a:p>
          <a:p>
            <a:pPr lvl="1" fontAlgn="base"/>
            <a:r>
              <a:rPr lang="en-US" sz="1800" dirty="0">
                <a:solidFill>
                  <a:srgbClr val="333333"/>
                </a:solidFill>
              </a:rPr>
              <a:t>1.3 GHz cavities reaching high Q at 4.5 K (comparable with Nb at 2 K)</a:t>
            </a:r>
          </a:p>
          <a:p>
            <a:pPr lvl="1" fontAlgn="base"/>
            <a:r>
              <a:rPr lang="en-US" sz="1800" dirty="0">
                <a:solidFill>
                  <a:srgbClr val="333333"/>
                </a:solidFill>
              </a:rPr>
              <a:t>Accelerating field limited so far &lt;25 MV/m (potential of 100 MV/m): may come from insufficient thermal stabilization of weaker superconducting spots</a:t>
            </a:r>
          </a:p>
          <a:p>
            <a:pPr fontAlgn="base"/>
            <a:r>
              <a:rPr lang="en-US" sz="2000" b="1" dirty="0"/>
              <a:t>Using copper substrates promises to overcome the field limit</a:t>
            </a:r>
            <a:r>
              <a:rPr lang="en-US" sz="2000" dirty="0">
                <a:solidFill>
                  <a:srgbClr val="333333"/>
                </a:solidFill>
              </a:rPr>
              <a:t>, but comes with several challenges:</a:t>
            </a:r>
          </a:p>
          <a:p>
            <a:pPr lvl="1" fontAlgn="base"/>
            <a:r>
              <a:rPr lang="en-US" sz="1800" dirty="0">
                <a:solidFill>
                  <a:srgbClr val="333333"/>
                </a:solidFill>
              </a:rPr>
              <a:t>Process temperatures limited by substrate </a:t>
            </a:r>
          </a:p>
          <a:p>
            <a:pPr lvl="1" fontAlgn="base"/>
            <a:r>
              <a:rPr lang="en-US" sz="1800" dirty="0">
                <a:solidFill>
                  <a:srgbClr val="333333"/>
                </a:solidFill>
              </a:rPr>
              <a:t>Differential thermal expansion, stress , disorder</a:t>
            </a:r>
          </a:p>
          <a:p>
            <a:pPr lvl="1" fontAlgn="base"/>
            <a:r>
              <a:rPr lang="en-US" sz="1800" dirty="0">
                <a:solidFill>
                  <a:srgbClr val="333333"/>
                </a:solidFill>
              </a:rPr>
              <a:t>Copper interdiffusion, need of buffer layers</a:t>
            </a:r>
            <a:endParaRPr lang="en-US" dirty="0">
              <a:solidFill>
                <a:srgbClr val="333333"/>
              </a:solidFill>
            </a:endParaRPr>
          </a:p>
          <a:p>
            <a:pPr fontAlgn="base"/>
            <a:r>
              <a:rPr lang="en-US" sz="2000" dirty="0">
                <a:solidFill>
                  <a:srgbClr val="333333"/>
                </a:solidFill>
              </a:rPr>
              <a:t>1</a:t>
            </a:r>
            <a:r>
              <a:rPr lang="en-US" sz="2000" baseline="30000" dirty="0">
                <a:solidFill>
                  <a:srgbClr val="333333"/>
                </a:solidFill>
              </a:rPr>
              <a:t>st</a:t>
            </a:r>
            <a:r>
              <a:rPr lang="en-US" sz="2000" dirty="0">
                <a:solidFill>
                  <a:srgbClr val="333333"/>
                </a:solidFill>
              </a:rPr>
              <a:t> phase of CERN study , based on DC magneton sputtering on small samples is documented in (1)</a:t>
            </a:r>
          </a:p>
          <a:p>
            <a:pPr fontAlgn="base"/>
            <a:r>
              <a:rPr lang="en-US" sz="2000" dirty="0">
                <a:solidFill>
                  <a:srgbClr val="333333"/>
                </a:solidFill>
              </a:rPr>
              <a:t>2</a:t>
            </a:r>
            <a:r>
              <a:rPr lang="en-US" sz="2000" baseline="30000" dirty="0">
                <a:solidFill>
                  <a:srgbClr val="333333"/>
                </a:solidFill>
              </a:rPr>
              <a:t>nd</a:t>
            </a:r>
            <a:r>
              <a:rPr lang="en-US" sz="2000" dirty="0">
                <a:solidFill>
                  <a:srgbClr val="333333"/>
                </a:solidFill>
              </a:rPr>
              <a:t> phase with High Power Impulse Magnetron Sputtering (HIPIMS) is starting. </a:t>
            </a:r>
            <a:endParaRPr lang="en-US" sz="1800" dirty="0">
              <a:solidFill>
                <a:srgbClr val="33333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CH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/>
              <a:t>(1) Development of sputtered Nb</a:t>
            </a:r>
            <a:r>
              <a:rPr lang="en-US" sz="2000" baseline="-25000" dirty="0"/>
              <a:t>3</a:t>
            </a:r>
            <a:r>
              <a:rPr lang="en-US" sz="2000" dirty="0"/>
              <a:t>Sn films on copper substrates for superconducting radiofrequency applications (E </a:t>
            </a:r>
            <a:r>
              <a:rPr lang="en-US" sz="2000" dirty="0">
                <a:solidFill>
                  <a:srgbClr val="333333"/>
                </a:solidFill>
              </a:rPr>
              <a:t>A Ilyina</a:t>
            </a:r>
            <a:r>
              <a:rPr lang="en-US" sz="2000" baseline="30000" dirty="0">
                <a:solidFill>
                  <a:srgbClr val="333333"/>
                </a:solidFill>
              </a:rPr>
              <a:t> </a:t>
            </a:r>
            <a:r>
              <a:rPr lang="en-US" sz="2000" dirty="0">
                <a:solidFill>
                  <a:srgbClr val="333333"/>
                </a:solidFill>
              </a:rPr>
              <a:t>et al, </a:t>
            </a:r>
            <a:r>
              <a:rPr lang="en-US" sz="2000" u="sng" dirty="0">
                <a:solidFill>
                  <a:srgbClr val="006EB2"/>
                </a:solidFill>
                <a:hlinkClick r:id="rId2"/>
              </a:rPr>
              <a:t>Superconductor Science and Technology</a:t>
            </a:r>
            <a:r>
              <a:rPr lang="en-US" sz="2000" dirty="0">
                <a:solidFill>
                  <a:srgbClr val="333333"/>
                </a:solidFill>
              </a:rPr>
              <a:t>, </a:t>
            </a:r>
            <a:r>
              <a:rPr lang="en-US" sz="2000" u="sng" dirty="0">
                <a:solidFill>
                  <a:srgbClr val="006EB2"/>
                </a:solidFill>
                <a:hlinkClick r:id="rId3"/>
              </a:rPr>
              <a:t>Volume 32</a:t>
            </a:r>
            <a:r>
              <a:rPr lang="en-US" sz="2000" dirty="0">
                <a:solidFill>
                  <a:srgbClr val="333333"/>
                </a:solidFill>
              </a:rPr>
              <a:t>, </a:t>
            </a:r>
            <a:r>
              <a:rPr lang="en-US" sz="2000" u="sng" dirty="0">
                <a:solidFill>
                  <a:srgbClr val="006EB2"/>
                </a:solidFill>
                <a:hlinkClick r:id="rId4"/>
              </a:rPr>
              <a:t>Number 3</a:t>
            </a:r>
            <a:endParaRPr lang="de-CH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5EDB1A2-2555-0C35-C4EE-EB3D8DB99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431" y="6171423"/>
            <a:ext cx="2229723" cy="64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E942E-B118-7C18-3537-242140A62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247" y="6171423"/>
            <a:ext cx="2229723" cy="64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EA - Le Village des Sciences Paris-Saclay">
            <a:extLst>
              <a:ext uri="{FF2B5EF4-FFF2-40B4-BE49-F238E27FC236}">
                <a16:creationId xmlns:a16="http://schemas.microsoft.com/office/drawing/2014/main" id="{0871057F-6D90-04AB-411C-281577FAA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806" y="6138811"/>
            <a:ext cx="711011" cy="67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9803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CD39F5-4EEA-FC0F-C039-8FA662BFD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FC@CERN community workshop, 22 - 24 May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43A3C6F-F01B-D04C-9030-184D30B50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24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E57BFAA-D6EF-DB6F-F039-BC1142B5A06A}"/>
              </a:ext>
            </a:extLst>
          </p:cNvPr>
          <p:cNvSpPr txBox="1">
            <a:spLocks/>
          </p:cNvSpPr>
          <p:nvPr/>
        </p:nvSpPr>
        <p:spPr>
          <a:xfrm>
            <a:off x="838200" y="451248"/>
            <a:ext cx="10515600" cy="76182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From samples to cavities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76460B8-AA8D-40A9-341C-5E12DC0DF0D8}"/>
              </a:ext>
            </a:extLst>
          </p:cNvPr>
          <p:cNvSpPr txBox="1">
            <a:spLocks/>
          </p:cNvSpPr>
          <p:nvPr/>
        </p:nvSpPr>
        <p:spPr>
          <a:xfrm>
            <a:off x="331151" y="1476379"/>
            <a:ext cx="6565408" cy="506347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H" sz="2000"/>
              <a:t>In 2023, QPR sample reached surface resistance at 400</a:t>
            </a:r>
            <a:r>
              <a:rPr lang="en-GB" sz="2000"/>
              <a:t>,800 and 1200</a:t>
            </a:r>
            <a:r>
              <a:rPr lang="en-CH" sz="2000"/>
              <a:t> MHz and 4.2 K better than Nb/Cu</a:t>
            </a:r>
            <a:r>
              <a:rPr lang="en-CH" sz="2000">
                <a:sym typeface="Wingdings" pitchFamily="2" charset="2"/>
              </a:rPr>
              <a:t> but not as good as Nb</a:t>
            </a:r>
            <a:r>
              <a:rPr lang="en-CH" sz="2000" baseline="-25000">
                <a:sym typeface="Wingdings" pitchFamily="2" charset="2"/>
              </a:rPr>
              <a:t>3</a:t>
            </a:r>
            <a:r>
              <a:rPr lang="en-CH" sz="2000">
                <a:sym typeface="Wingdings" pitchFamily="2" charset="2"/>
              </a:rPr>
              <a:t>Sn/Nb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2000" b="1">
                <a:solidFill>
                  <a:srgbClr val="FF0000"/>
                </a:solidFill>
                <a:sym typeface="Wingdings" pitchFamily="2" charset="2"/>
              </a:rPr>
              <a:t>Next step: scaling to cavity size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2000">
                <a:sym typeface="Wingdings" pitchFamily="2" charset="2"/>
              </a:rPr>
              <a:t>Challenges:</a:t>
            </a:r>
          </a:p>
          <a:p>
            <a:r>
              <a:rPr lang="en-US" sz="2000">
                <a:sym typeface="Wingdings" pitchFamily="2" charset="2"/>
              </a:rPr>
              <a:t>C</a:t>
            </a:r>
            <a:r>
              <a:rPr lang="en-CH" sz="2000">
                <a:sym typeface="Wingdings" pitchFamily="2" charset="2"/>
              </a:rPr>
              <a:t>avity mechanical design (support of annealed copper, tunability)</a:t>
            </a:r>
          </a:p>
          <a:p>
            <a:r>
              <a:rPr lang="en-CH" sz="2000">
                <a:sym typeface="Wingdings" pitchFamily="2" charset="2"/>
              </a:rPr>
              <a:t>Coating system design (cavity support and turning system, heating, multiple cathodes, target cooling, etc.)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ym typeface="Wingdings" pitchFamily="2" charset="2"/>
              </a:rPr>
              <a:t>A working group has been set up to create a long-term (10 – 20 year) roadmap to develop Nb3Sn for SRF cavities</a:t>
            </a:r>
            <a:r>
              <a:rPr lang="en-CH" sz="2000">
                <a:sym typeface="Wingdings" pitchFamily="2" charset="2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2000">
                <a:sym typeface="Wingdings" pitchFamily="2" charset="2"/>
              </a:rPr>
              <a:t>Collaborations on thin films &amp; Nb</a:t>
            </a:r>
            <a:r>
              <a:rPr lang="en-CH" sz="2000" baseline="-25000">
                <a:sym typeface="Wingdings" pitchFamily="2" charset="2"/>
              </a:rPr>
              <a:t>3</a:t>
            </a:r>
            <a:r>
              <a:rPr lang="en-CH" sz="2000">
                <a:sym typeface="Wingdings" pitchFamily="2" charset="2"/>
              </a:rPr>
              <a:t>Sn with: INFN, CEA, FNAL, JLAB, Cornell, University Hamburg, Wien Technical University, Geneva University, .. </a:t>
            </a:r>
            <a:endParaRPr lang="en-CH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116907-EC1A-C4D5-A2C6-55D748C0FB39}"/>
              </a:ext>
            </a:extLst>
          </p:cNvPr>
          <p:cNvGrpSpPr/>
          <p:nvPr/>
        </p:nvGrpSpPr>
        <p:grpSpPr>
          <a:xfrm>
            <a:off x="6738386" y="1464610"/>
            <a:ext cx="5122463" cy="4259289"/>
            <a:chOff x="6493976" y="2709104"/>
            <a:chExt cx="4600575" cy="37528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64B238-B21E-A36D-98E3-994848F762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976" y="2709104"/>
              <a:ext cx="4600575" cy="3752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Star: 5 Points 6">
              <a:extLst>
                <a:ext uri="{FF2B5EF4-FFF2-40B4-BE49-F238E27FC236}">
                  <a16:creationId xmlns:a16="http://schemas.microsoft.com/office/drawing/2014/main" id="{46432265-55AC-4DA5-EEA4-3A54AB79916D}"/>
                </a:ext>
              </a:extLst>
            </p:cNvPr>
            <p:cNvSpPr/>
            <p:nvPr/>
          </p:nvSpPr>
          <p:spPr>
            <a:xfrm>
              <a:off x="9040016" y="4011404"/>
              <a:ext cx="121533" cy="121533"/>
            </a:xfrm>
            <a:prstGeom prst="star5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0D9A7EE-8DB1-EBBE-9334-914F9BAD989B}"/>
                </a:ext>
              </a:extLst>
            </p:cNvPr>
            <p:cNvSpPr txBox="1"/>
            <p:nvPr/>
          </p:nvSpPr>
          <p:spPr>
            <a:xfrm>
              <a:off x="8669413" y="3697029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QPR Q4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5E58CE6-C972-CDC1-3DE6-3A02F2523D42}"/>
                </a:ext>
              </a:extLst>
            </p:cNvPr>
            <p:cNvSpPr txBox="1"/>
            <p:nvPr/>
          </p:nvSpPr>
          <p:spPr>
            <a:xfrm>
              <a:off x="7150207" y="3185308"/>
              <a:ext cx="104387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/>
                <a:t>400MHz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445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FEA6D6C-D286-2076-B920-44BA1EA3B1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3"/>
          <a:stretch/>
        </p:blipFill>
        <p:spPr>
          <a:xfrm>
            <a:off x="4314606" y="4140157"/>
            <a:ext cx="3004787" cy="1458244"/>
          </a:xfrm>
          <a:prstGeom prst="rect">
            <a:avLst/>
          </a:prstGeom>
        </p:spPr>
      </p:pic>
      <p:sp>
        <p:nvSpPr>
          <p:cNvPr id="13314" name="Titel 1"/>
          <p:cNvSpPr>
            <a:spLocks noGrp="1"/>
          </p:cNvSpPr>
          <p:nvPr>
            <p:ph type="title"/>
          </p:nvPr>
        </p:nvSpPr>
        <p:spPr>
          <a:xfrm>
            <a:off x="371364" y="368660"/>
            <a:ext cx="11269252" cy="679450"/>
          </a:xfrm>
        </p:spPr>
        <p:txBody>
          <a:bodyPr>
            <a:normAutofit fontScale="90000"/>
          </a:bodyPr>
          <a:lstStyle/>
          <a:p>
            <a:r>
              <a:rPr lang="en-US" altLang="de-DE" dirty="0"/>
              <a:t>FCC-</a:t>
            </a:r>
            <a:r>
              <a:rPr lang="en-US" altLang="de-DE" dirty="0" err="1"/>
              <a:t>ee</a:t>
            </a:r>
            <a:r>
              <a:rPr lang="en-US" altLang="de-DE" dirty="0"/>
              <a:t> SRF system baseline</a:t>
            </a:r>
            <a:endParaRPr lang="de-DE" altLang="de-DE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C3D71C-8B1D-AB43-B7C1-4A9058BAF24C}"/>
              </a:ext>
            </a:extLst>
          </p:cNvPr>
          <p:cNvSpPr txBox="1"/>
          <p:nvPr/>
        </p:nvSpPr>
        <p:spPr>
          <a:xfrm>
            <a:off x="438134" y="5495851"/>
            <a:ext cx="1402290" cy="5288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400 MHz 1-cell</a:t>
            </a:r>
          </a:p>
          <a:p>
            <a:pPr algn="l"/>
            <a:r>
              <a:rPr lang="en-GB" dirty="0"/>
              <a:t>Nb/Cu, 4.5 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349B27-EFA7-E378-674A-9844DE67E481}"/>
              </a:ext>
            </a:extLst>
          </p:cNvPr>
          <p:cNvSpPr txBox="1"/>
          <p:nvPr/>
        </p:nvSpPr>
        <p:spPr>
          <a:xfrm>
            <a:off x="2546311" y="5611892"/>
            <a:ext cx="1474612" cy="52434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400 MHz 2-cell</a:t>
            </a:r>
          </a:p>
          <a:p>
            <a:pPr algn="l"/>
            <a:r>
              <a:rPr lang="en-GB" dirty="0"/>
              <a:t>Nb/Cu, 4.5 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F9864DD-B2BF-9B33-2F0B-D6A57ACF4A2A}"/>
              </a:ext>
            </a:extLst>
          </p:cNvPr>
          <p:cNvSpPr txBox="1"/>
          <p:nvPr/>
        </p:nvSpPr>
        <p:spPr>
          <a:xfrm>
            <a:off x="5214610" y="5603852"/>
            <a:ext cx="1582760" cy="52952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800 MHz 5-cell</a:t>
            </a:r>
          </a:p>
          <a:p>
            <a:pPr algn="l"/>
            <a:r>
              <a:rPr lang="en-GB" dirty="0"/>
              <a:t>Bulk Nb, 2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9AFE4477-332F-E8DA-D1AA-13F6A3437F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2341969"/>
                  </p:ext>
                </p:extLst>
              </p:nvPr>
            </p:nvGraphicFramePr>
            <p:xfrm>
              <a:off x="7412810" y="4550479"/>
              <a:ext cx="4665776" cy="18302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9534">
                      <a:extLst>
                        <a:ext uri="{9D8B030D-6E8A-4147-A177-3AD203B41FA5}">
                          <a16:colId xmlns:a16="http://schemas.microsoft.com/office/drawing/2014/main" val="2118685947"/>
                        </a:ext>
                      </a:extLst>
                    </a:gridCol>
                    <a:gridCol w="616689">
                      <a:extLst>
                        <a:ext uri="{9D8B030D-6E8A-4147-A177-3AD203B41FA5}">
                          <a16:colId xmlns:a16="http://schemas.microsoft.com/office/drawing/2014/main" val="3307607240"/>
                        </a:ext>
                      </a:extLst>
                    </a:gridCol>
                    <a:gridCol w="616688">
                      <a:extLst>
                        <a:ext uri="{9D8B030D-6E8A-4147-A177-3AD203B41FA5}">
                          <a16:colId xmlns:a16="http://schemas.microsoft.com/office/drawing/2014/main" val="1954193516"/>
                        </a:ext>
                      </a:extLst>
                    </a:gridCol>
                    <a:gridCol w="641581">
                      <a:extLst>
                        <a:ext uri="{9D8B030D-6E8A-4147-A177-3AD203B41FA5}">
                          <a16:colId xmlns:a16="http://schemas.microsoft.com/office/drawing/2014/main" val="1526563862"/>
                        </a:ext>
                      </a:extLst>
                    </a:gridCol>
                    <a:gridCol w="751284">
                      <a:extLst>
                        <a:ext uri="{9D8B030D-6E8A-4147-A177-3AD203B41FA5}">
                          <a16:colId xmlns:a16="http://schemas.microsoft.com/office/drawing/2014/main" val="327761965"/>
                        </a:ext>
                      </a:extLst>
                    </a:gridCol>
                  </a:tblGrid>
                  <a:tr h="206038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Z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W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H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2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200" b="1" i="0" smtClean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200" i="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73867152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Energy [GeV]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6027886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Collider beam</a:t>
                          </a:r>
                          <a:r>
                            <a:rPr lang="en-US" sz="1200" baseline="0" dirty="0">
                              <a:latin typeface="+mn-lt"/>
                            </a:rPr>
                            <a:t> current </a:t>
                          </a:r>
                          <a:r>
                            <a:rPr lang="en-US" sz="1200" b="0" baseline="0" dirty="0">
                              <a:latin typeface="+mn-lt"/>
                            </a:rPr>
                            <a:t>[mA]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 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137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26.7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4.9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61872812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+mn-lt"/>
                            </a:rPr>
                            <a:t>RF Voltage collider [GV]</a:t>
                          </a:r>
                          <a:endParaRPr lang="en-US" sz="1200" b="0" baseline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0.08 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2.1/9.4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661634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baseline="0" dirty="0">
                              <a:latin typeface="+mn-lt"/>
                            </a:rPr>
                            <a:t>Booster beam current [mA]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8281138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baseline="0" dirty="0">
                              <a:latin typeface="+mn-lt"/>
                            </a:rPr>
                            <a:t>RF Voltage booster [GV]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03814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9AFE4477-332F-E8DA-D1AA-13F6A3437F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2341969"/>
                  </p:ext>
                </p:extLst>
              </p:nvPr>
            </p:nvGraphicFramePr>
            <p:xfrm>
              <a:off x="7412810" y="4550479"/>
              <a:ext cx="4665776" cy="18302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9534">
                      <a:extLst>
                        <a:ext uri="{9D8B030D-6E8A-4147-A177-3AD203B41FA5}">
                          <a16:colId xmlns:a16="http://schemas.microsoft.com/office/drawing/2014/main" val="2118685947"/>
                        </a:ext>
                      </a:extLst>
                    </a:gridCol>
                    <a:gridCol w="616689">
                      <a:extLst>
                        <a:ext uri="{9D8B030D-6E8A-4147-A177-3AD203B41FA5}">
                          <a16:colId xmlns:a16="http://schemas.microsoft.com/office/drawing/2014/main" val="3307607240"/>
                        </a:ext>
                      </a:extLst>
                    </a:gridCol>
                    <a:gridCol w="616688">
                      <a:extLst>
                        <a:ext uri="{9D8B030D-6E8A-4147-A177-3AD203B41FA5}">
                          <a16:colId xmlns:a16="http://schemas.microsoft.com/office/drawing/2014/main" val="1954193516"/>
                        </a:ext>
                      </a:extLst>
                    </a:gridCol>
                    <a:gridCol w="641581">
                      <a:extLst>
                        <a:ext uri="{9D8B030D-6E8A-4147-A177-3AD203B41FA5}">
                          <a16:colId xmlns:a16="http://schemas.microsoft.com/office/drawing/2014/main" val="1526563862"/>
                        </a:ext>
                      </a:extLst>
                    </a:gridCol>
                    <a:gridCol w="751284">
                      <a:extLst>
                        <a:ext uri="{9D8B030D-6E8A-4147-A177-3AD203B41FA5}">
                          <a16:colId xmlns:a16="http://schemas.microsoft.com/office/drawing/2014/main" val="327761965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Z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W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H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527119" t="-4545" r="-3390" b="-5681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3867152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Energy [GeV]</a:t>
                          </a:r>
                          <a:endParaRPr lang="en-GB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26027886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+mn-lt"/>
                            </a:rPr>
                            <a:t>Collider beam</a:t>
                          </a:r>
                          <a:r>
                            <a:rPr lang="en-US" sz="1200" baseline="0" dirty="0">
                              <a:latin typeface="+mn-lt"/>
                            </a:rPr>
                            <a:t> current </a:t>
                          </a:r>
                          <a:r>
                            <a:rPr lang="en-US" sz="1200" b="0" baseline="0" dirty="0">
                              <a:latin typeface="+mn-lt"/>
                            </a:rPr>
                            <a:t>[mA]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1270 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137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26.7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4.9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61872812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+mn-lt"/>
                            </a:rPr>
                            <a:t>RF Voltage collider [GV]</a:t>
                          </a:r>
                          <a:endParaRPr lang="en-US" sz="1200" b="0" baseline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0.08 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2.1/9.4</a:t>
                          </a:r>
                          <a:endParaRPr lang="en-GB" sz="1200" b="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1661634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baseline="0" dirty="0">
                              <a:latin typeface="+mn-lt"/>
                            </a:rPr>
                            <a:t>Booster beam current [mA]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0.13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0.014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0.0005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8281138"/>
                      </a:ext>
                    </a:extLst>
                  </a:tr>
                  <a:tr h="3111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baseline="0" dirty="0">
                              <a:latin typeface="+mn-lt"/>
                            </a:rPr>
                            <a:t>RF Voltage booster [GV]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0.06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0.4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03814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6C46612-F583-E337-EF48-2398F776ED04}"/>
              </a:ext>
            </a:extLst>
          </p:cNvPr>
          <p:cNvSpPr txBox="1"/>
          <p:nvPr/>
        </p:nvSpPr>
        <p:spPr>
          <a:xfrm>
            <a:off x="438134" y="3970024"/>
            <a:ext cx="141384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Z: 112 cavities</a:t>
            </a:r>
          </a:p>
          <a:p>
            <a:pPr algn="l"/>
            <a:r>
              <a:rPr lang="en-GB" sz="1400" dirty="0"/>
              <a:t>+ 24x800 MHz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892817-CB86-CAE9-F94A-3D87DAD207C9}"/>
              </a:ext>
            </a:extLst>
          </p:cNvPr>
          <p:cNvSpPr txBox="1"/>
          <p:nvPr/>
        </p:nvSpPr>
        <p:spPr>
          <a:xfrm>
            <a:off x="2360255" y="3970024"/>
            <a:ext cx="1762277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W, H: 264 cavities</a:t>
            </a:r>
          </a:p>
          <a:p>
            <a:pPr algn="l"/>
            <a:r>
              <a:rPr lang="en-GB" sz="1400" dirty="0"/>
              <a:t>+ 88x800 MHz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07055EC-E9F1-E76B-72D3-9902C234231F}"/>
                  </a:ext>
                </a:extLst>
              </p:cNvPr>
              <p:cNvSpPr txBox="1"/>
              <p:nvPr/>
            </p:nvSpPr>
            <p:spPr>
              <a:xfrm>
                <a:off x="4469522" y="3970024"/>
                <a:ext cx="29142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dirty="0"/>
                  <a:t> and booster: 1088 cavities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07055EC-E9F1-E76B-72D3-9902C23423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9522" y="3970024"/>
                <a:ext cx="2914259" cy="276999"/>
              </a:xfrm>
              <a:prstGeom prst="rect">
                <a:avLst/>
              </a:prstGeom>
              <a:blipFill>
                <a:blip r:embed="rId7"/>
                <a:stretch>
                  <a:fillRect l="-2510" t="-28261" r="-460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close-up of a metal object&#10;&#10;Description automatically generated">
            <a:extLst>
              <a:ext uri="{FF2B5EF4-FFF2-40B4-BE49-F238E27FC236}">
                <a16:creationId xmlns:a16="http://schemas.microsoft.com/office/drawing/2014/main" id="{2DC3B0A3-3220-E61D-135A-E3F73EA9AD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447" y="4496301"/>
            <a:ext cx="1753868" cy="812609"/>
          </a:xfrm>
          <a:prstGeom prst="rect">
            <a:avLst/>
          </a:prstGeom>
        </p:spPr>
      </p:pic>
      <p:pic>
        <p:nvPicPr>
          <p:cNvPr id="14" name="Picture 13" descr="A close up of a yellow object&#10;&#10;Description automatically generated">
            <a:extLst>
              <a:ext uri="{FF2B5EF4-FFF2-40B4-BE49-F238E27FC236}">
                <a16:creationId xmlns:a16="http://schemas.microsoft.com/office/drawing/2014/main" id="{C68C262F-07AC-D0A3-26DC-5E2831EE35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6165" y="4496300"/>
            <a:ext cx="2200487" cy="813451"/>
          </a:xfrm>
          <a:prstGeom prst="rect">
            <a:avLst/>
          </a:prstGeom>
        </p:spPr>
      </p:pic>
      <p:pic>
        <p:nvPicPr>
          <p:cNvPr id="13" name="Picture 12" descr="A diagram of 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39EFB046-C955-90D9-338B-83B8B1099B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8892" y="1304735"/>
            <a:ext cx="7243505" cy="2478347"/>
          </a:xfrm>
          <a:prstGeom prst="rect">
            <a:avLst/>
          </a:prstGeom>
        </p:spPr>
      </p:pic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AA7CC28-E8DF-24B0-9671-221C94AAF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0898372" y="6356350"/>
            <a:ext cx="45542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3</a:t>
            </a:fld>
            <a:endParaRPr lang="en-GB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F335B2F-0179-2DD6-E4D2-6F895C399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LDG Meeting and Accelerator R&amp;D Workshop, 6-7 June 2024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59C29A4-92BA-64F2-3A9D-3F9B293D150A}"/>
              </a:ext>
            </a:extLst>
          </p:cNvPr>
          <p:cNvSpPr txBox="1">
            <a:spLocks/>
          </p:cNvSpPr>
          <p:nvPr/>
        </p:nvSpPr>
        <p:spPr bwMode="auto">
          <a:xfrm>
            <a:off x="7230140" y="1271085"/>
            <a:ext cx="4848446" cy="30669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lvl="1" indent="-342900"/>
            <a:r>
              <a:rPr lang="en-GB" sz="2200" b="1" dirty="0"/>
              <a:t>Baseline</a:t>
            </a:r>
            <a:r>
              <a:rPr lang="en-GB" sz="2200" dirty="0"/>
              <a:t>: Starting with 1-cell for Z to reduce HOM power load: but 1-cell modules need to be removed for W and replaced by 2-cell modules.</a:t>
            </a:r>
          </a:p>
          <a:p>
            <a:pPr marL="666750" lvl="1" indent="-342900"/>
            <a:r>
              <a:rPr lang="en-GB" sz="2200" b="1" dirty="0"/>
              <a:t>Under study</a:t>
            </a:r>
            <a:r>
              <a:rPr lang="en-GB" sz="2200" dirty="0"/>
              <a:t>: starting with 2-cell using increased HOM damping &amp; transverse feedback. </a:t>
            </a:r>
            <a:endParaRPr lang="en-GB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2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B726-AC3F-0ACD-FFE8-E8BF052F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parameter table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F2F5E6B-C92A-66EC-6267-E8E480DABE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874EC39A-3EB8-53C2-72A2-AA9E54DEF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LDG Meeting and Accelerator R&amp;D Workshop, 6-7 June 2024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C1B3768E-E8A1-82E6-04B1-D9E6DD7BC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8">
                <a:extLst>
                  <a:ext uri="{FF2B5EF4-FFF2-40B4-BE49-F238E27FC236}">
                    <a16:creationId xmlns:a16="http://schemas.microsoft.com/office/drawing/2014/main" id="{CEAD4917-E960-EEC6-35B9-F45989385F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7255836"/>
                  </p:ext>
                </p:extLst>
              </p:nvPr>
            </p:nvGraphicFramePr>
            <p:xfrm>
              <a:off x="506430" y="1250950"/>
              <a:ext cx="8532814" cy="51054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44942">
                      <a:extLst>
                        <a:ext uri="{9D8B030D-6E8A-4147-A177-3AD203B41FA5}">
                          <a16:colId xmlns:a16="http://schemas.microsoft.com/office/drawing/2014/main" val="2315984268"/>
                        </a:ext>
                      </a:extLst>
                    </a:gridCol>
                    <a:gridCol w="844868">
                      <a:extLst>
                        <a:ext uri="{9D8B030D-6E8A-4147-A177-3AD203B41FA5}">
                          <a16:colId xmlns:a16="http://schemas.microsoft.com/office/drawing/2014/main" val="4100907531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425152045"/>
                        </a:ext>
                      </a:extLst>
                    </a:gridCol>
                    <a:gridCol w="836930">
                      <a:extLst>
                        <a:ext uri="{9D8B030D-6E8A-4147-A177-3AD203B41FA5}">
                          <a16:colId xmlns:a16="http://schemas.microsoft.com/office/drawing/2014/main" val="1672053453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3060042638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2035449941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181604104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1967507810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1604061315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447706597"/>
                        </a:ext>
                      </a:extLst>
                    </a:gridCol>
                  </a:tblGrid>
                  <a:tr h="40970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endParaRPr lang="en-GB" sz="1100" b="1" i="0" u="none" strike="noStrike" kern="1200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+mn-cs"/>
                            </a:rPr>
                            <a:t>Z</a:t>
                          </a: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Z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W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W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0" dirty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100" b="1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b="1" i="0" dirty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1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0" dirty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100" b="1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b="1" i="0" dirty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1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100" b="1" i="0" dirty="0" smtClean="0">
                                    <a:latin typeface="Cambria Math" panose="02040503050406030204" pitchFamily="18" charset="0"/>
                                  </a:rPr>
                                  <m:t>𝐭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GB" sz="1100" b="1" i="1" dirty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100" b="1" i="0" dirty="0">
                                        <a:latin typeface="Cambria Math" panose="02040503050406030204" pitchFamily="18" charset="0"/>
                                      </a:rPr>
                                      <m:t>𝐭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GB" sz="1100" b="1" i="0" u="none" strike="noStrike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623644094"/>
                      </a:ext>
                    </a:extLst>
                  </a:tr>
                  <a:tr h="78216">
                    <a:tc>
                      <a:txBody>
                        <a:bodyPr/>
                        <a:lstStyle/>
                        <a:p>
                          <a:pPr algn="ctr" rtl="0" fontAlgn="t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(per beam)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(per beam)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1851903843"/>
                      </a:ext>
                    </a:extLst>
                  </a:tr>
                  <a:tr h="4097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cell / 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cav</a:t>
                          </a:r>
                          <a:endParaRPr lang="en-GB" sz="1000" b="0" i="0" u="none" strike="noStrike" dirty="0">
                            <a:solidFill>
                              <a:schemeClr val="tx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2936725493"/>
                      </a:ext>
                    </a:extLst>
                  </a:tr>
                  <a:tr h="4097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RF Frequency [MHz]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4153291569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RF voltage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9400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11500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651220091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 [MV/m]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3.82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6.24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20.60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20.50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162697583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Vcavity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18.75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18.75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19.26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19.17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538267831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#cells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2440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3000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89509514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cavities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600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6868901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CM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594471175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Total length [m]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9098421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T operation [K]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159957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dyn losses/cav [W]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16404901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stat losses/cav [W]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7644198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Qext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2.6E+04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9.0E+05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7.4E+06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9.1E+05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1.5E+07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4.7E+06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4.4E+06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8.3E+07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230706128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Detuning [kHz]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-13.6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-4.36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-0.002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338489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Pcav  [kW]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382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51562201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rhob [m]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11919768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Energy [GeV]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5007395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energy loss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343769110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Cos(phi)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0.49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0.86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0.91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19627171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Beam current [A]</a:t>
                          </a:r>
                        </a:p>
                      </a:txBody>
                      <a:tcPr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1.270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0.127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0.137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0.014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0.053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0.003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0.0005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0533327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Lacc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 [m]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0.374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59698957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#cav/CM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3247791846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R/Q [ohm]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66630177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G [ohm]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238.6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98123782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Q0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963125705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Epk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</a:t>
                          </a:r>
                          <a:endParaRPr lang="en-GB" sz="1000" b="0" i="0" u="none" strike="noStrike" dirty="0">
                            <a:solidFill>
                              <a:schemeClr val="tx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791223484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Bpk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 [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mT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461097264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Ep [MV/m]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75599227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Bp [mT]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009987180"/>
                      </a:ext>
                    </a:extLst>
                  </a:tr>
                  <a:tr h="39108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Cavity design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Quasi-LHC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42481641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8">
                <a:extLst>
                  <a:ext uri="{FF2B5EF4-FFF2-40B4-BE49-F238E27FC236}">
                    <a16:creationId xmlns:a16="http://schemas.microsoft.com/office/drawing/2014/main" id="{CEAD4917-E960-EEC6-35B9-F45989385F4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47255836"/>
                  </p:ext>
                </p:extLst>
              </p:nvPr>
            </p:nvGraphicFramePr>
            <p:xfrm>
              <a:off x="506430" y="1250950"/>
              <a:ext cx="8532814" cy="51054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444942">
                      <a:extLst>
                        <a:ext uri="{9D8B030D-6E8A-4147-A177-3AD203B41FA5}">
                          <a16:colId xmlns:a16="http://schemas.microsoft.com/office/drawing/2014/main" val="2315984268"/>
                        </a:ext>
                      </a:extLst>
                    </a:gridCol>
                    <a:gridCol w="844868">
                      <a:extLst>
                        <a:ext uri="{9D8B030D-6E8A-4147-A177-3AD203B41FA5}">
                          <a16:colId xmlns:a16="http://schemas.microsoft.com/office/drawing/2014/main" val="4100907531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425152045"/>
                        </a:ext>
                      </a:extLst>
                    </a:gridCol>
                    <a:gridCol w="836930">
                      <a:extLst>
                        <a:ext uri="{9D8B030D-6E8A-4147-A177-3AD203B41FA5}">
                          <a16:colId xmlns:a16="http://schemas.microsoft.com/office/drawing/2014/main" val="1672053453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3060042638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2035449941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2181604104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1967507810"/>
                        </a:ext>
                      </a:extLst>
                    </a:gridCol>
                    <a:gridCol w="787718">
                      <a:extLst>
                        <a:ext uri="{9D8B030D-6E8A-4147-A177-3AD203B41FA5}">
                          <a16:colId xmlns:a16="http://schemas.microsoft.com/office/drawing/2014/main" val="1604061315"/>
                        </a:ext>
                      </a:extLst>
                    </a:gridCol>
                    <a:gridCol w="760730">
                      <a:extLst>
                        <a:ext uri="{9D8B030D-6E8A-4147-A177-3AD203B41FA5}">
                          <a16:colId xmlns:a16="http://schemas.microsoft.com/office/drawing/2014/main" val="447706597"/>
                        </a:ext>
                      </a:extLst>
                    </a:gridCol>
                  </a:tblGrid>
                  <a:tr h="167640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endParaRPr lang="en-GB" sz="1100" b="1" i="0" u="none" strike="noStrike" kern="1200" dirty="0">
                            <a:solidFill>
                              <a:srgbClr val="FFFFFF"/>
                            </a:solidFill>
                            <a:effectLst/>
                            <a:latin typeface="Calibri" panose="020F0502020204030204" pitchFamily="34" charset="0"/>
                            <a:ea typeface="+mn-ea"/>
                            <a:cs typeface="+mn-cs"/>
                          </a:endParaRP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+mn-cs"/>
                            </a:rPr>
                            <a:t>Z</a:t>
                          </a: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Z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W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W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>
                              <a:solidFill>
                                <a:srgbClr val="FFFFFF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H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0" marB="0" anchor="ctr">
                        <a:blipFill>
                          <a:blip r:embed="rId2"/>
                          <a:stretch>
                            <a:fillRect l="-788710" t="-23077" r="-198387" b="-304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0" marB="0" anchor="ctr">
                        <a:blipFill>
                          <a:blip r:embed="rId2"/>
                          <a:stretch>
                            <a:fillRect l="-888710" t="-23077" r="-98387" b="-304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T="0" marB="0" anchor="ctr">
                        <a:blipFill>
                          <a:blip r:embed="rId2"/>
                          <a:stretch>
                            <a:fillRect l="-1021667" t="-23077" r="-1667" b="-304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364409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 rtl="0" fontAlgn="t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 </a:t>
                          </a:r>
                        </a:p>
                      </a:txBody>
                      <a:tcPr marT="0" marB="0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(per beam)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(per beam)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Collider</a:t>
                          </a:r>
                        </a:p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(2 beams)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booster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1851903843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cell / 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cav</a:t>
                          </a:r>
                          <a:endParaRPr lang="en-GB" sz="1000" b="0" i="0" u="none" strike="noStrike" dirty="0">
                            <a:solidFill>
                              <a:schemeClr val="tx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1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1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5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2936725493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RF Frequency [MHz]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801.58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4153291569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RF voltage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9400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11500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651220091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 [MV/m]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3.82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6.24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10.63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20.60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20.50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162697583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Vcavity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1.43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5.83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18.75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18.75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7.95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19.26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19.17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538267831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#cells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2440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3000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89509514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cavities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112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264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600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6868901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 CM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150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594471175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Total length [m]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592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9098421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T operation [K]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159957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dyn losses/cav [W]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129.4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164049012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stat losses/cav [W]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776441982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Qext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2.6E+04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3.1E+05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9.0E+05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7.4E+06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9.1E+05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1.5E+07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4.7E+06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4.4E+06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8.3E+07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230706128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Detuning [kHz]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-13.6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-4.36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-0.002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3384892"/>
                      </a:ext>
                    </a:extLst>
                  </a:tr>
                  <a:tr h="16764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Pcav  [kW]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388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382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75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163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100" b="1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lang="en-GB" sz="1000" b="1" i="0" u="none" strike="noStrike" kern="1200" dirty="0">
                            <a:solidFill>
                              <a:schemeClr val="tx2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51562201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rhob [m]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9936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11919768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Energy [GeV]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120.0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182.5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50073952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energy loss [MV]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374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10420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343769110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Cos(phi)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0.49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0.86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0.91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196271712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Beam current [A]</a:t>
                          </a:r>
                        </a:p>
                      </a:txBody>
                      <a:tcPr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1.270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0.127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0.137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0.014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0.053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0.003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0.010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0.0005</a:t>
                          </a:r>
                        </a:p>
                      </a:txBody>
                      <a:tcPr marL="0" marR="0" marT="0" marB="0" anchor="ctr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0533327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Lacc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 [m]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0.374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0.748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0.935</a:t>
                          </a:r>
                        </a:p>
                      </a:txBody>
                      <a:tcPr marT="0" marB="0" anchor="ctr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159698957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#cav/CM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3247791846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R/Q [ohm]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181.1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521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66630177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G [ohm]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238.6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234.7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272.9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98123782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Q0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2.70E+09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3.00E+10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963125705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Epk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</a:t>
                          </a:r>
                          <a:endParaRPr lang="en-GB" sz="1000" b="0" i="0" u="none" strike="noStrike" dirty="0">
                            <a:solidFill>
                              <a:schemeClr val="tx2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2.05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791223484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Bpk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Eacc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 [</a:t>
                          </a:r>
                          <a:r>
                            <a:rPr lang="en-GB" sz="1000" b="0" i="0" u="none" strike="noStrike" dirty="0" err="1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mT</a:t>
                          </a:r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/MV/m]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4.33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461097264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Ep [MV/m]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42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75599227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Bp [mT]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0" i="0" u="none" strike="noStrike" kern="1200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89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009987180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Cavity design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Quasi-LHC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2-Cell-V2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tc>
                      <a:txBody>
                        <a:bodyPr/>
                        <a:lstStyle/>
                        <a:p>
                          <a:pPr algn="ctr" rtl="0" fontAlgn="ctr"/>
                          <a:r>
                            <a:rPr lang="en-GB" sz="1000" b="1" i="0" u="none" strike="noStrike" dirty="0">
                              <a:solidFill>
                                <a:schemeClr val="tx2"/>
                              </a:solidFill>
                              <a:effectLst/>
                              <a:latin typeface="+mn-lt"/>
                            </a:rPr>
                            <a:t>UROS5</a:t>
                          </a:r>
                        </a:p>
                      </a:txBody>
                      <a:tcPr marT="0" marB="0" anchor="ctr"/>
                    </a:tc>
                    <a:extLst>
                      <a:ext uri="{0D108BD9-81ED-4DB2-BD59-A6C34878D82A}">
                        <a16:rowId xmlns:a16="http://schemas.microsoft.com/office/drawing/2014/main" val="4248164133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C83B0B-0061-BD15-3362-36ED2ADCAD15}"/>
              </a:ext>
            </a:extLst>
          </p:cNvPr>
          <p:cNvCxnSpPr>
            <a:cxnSpLocks/>
          </p:cNvCxnSpPr>
          <p:nvPr/>
        </p:nvCxnSpPr>
        <p:spPr>
          <a:xfrm>
            <a:off x="8849630" y="1929006"/>
            <a:ext cx="4572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3F04A33-57EB-9CB6-5182-DF247B36D15E}"/>
              </a:ext>
            </a:extLst>
          </p:cNvPr>
          <p:cNvSpPr txBox="1"/>
          <p:nvPr/>
        </p:nvSpPr>
        <p:spPr>
          <a:xfrm>
            <a:off x="9360014" y="1849896"/>
            <a:ext cx="849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6</a:t>
            </a:r>
            <a:endParaRPr lang="en-GB" sz="1600" b="1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24EA737-825C-1A68-EB70-892DB2B08F26}"/>
              </a:ext>
            </a:extLst>
          </p:cNvPr>
          <p:cNvCxnSpPr>
            <a:cxnSpLocks/>
          </p:cNvCxnSpPr>
          <p:nvPr/>
        </p:nvCxnSpPr>
        <p:spPr>
          <a:xfrm>
            <a:off x="8849630" y="2413827"/>
            <a:ext cx="4572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E42C184-093D-24D1-1457-B020AF17000D}"/>
              </a:ext>
            </a:extLst>
          </p:cNvPr>
          <p:cNvSpPr txBox="1"/>
          <p:nvPr/>
        </p:nvSpPr>
        <p:spPr>
          <a:xfrm>
            <a:off x="9332600" y="2333035"/>
            <a:ext cx="16991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00B050"/>
                </a:solidFill>
              </a:rPr>
              <a:t>30</a:t>
            </a:r>
            <a:endParaRPr lang="en-GB" sz="160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3110C71-8D78-A8CA-F4A8-B07E9D2371E5}"/>
              </a:ext>
            </a:extLst>
          </p:cNvPr>
          <p:cNvCxnSpPr>
            <a:cxnSpLocks/>
          </p:cNvCxnSpPr>
          <p:nvPr/>
        </p:nvCxnSpPr>
        <p:spPr>
          <a:xfrm>
            <a:off x="8849630" y="2883755"/>
            <a:ext cx="4572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7ED44C-E80E-E73C-3383-7E35E2C13DEA}"/>
              </a:ext>
            </a:extLst>
          </p:cNvPr>
          <p:cNvCxnSpPr>
            <a:cxnSpLocks/>
          </p:cNvCxnSpPr>
          <p:nvPr/>
        </p:nvCxnSpPr>
        <p:spPr>
          <a:xfrm>
            <a:off x="8849630" y="4120069"/>
            <a:ext cx="4572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Brace 10">
            <a:extLst>
              <a:ext uri="{FF2B5EF4-FFF2-40B4-BE49-F238E27FC236}">
                <a16:creationId xmlns:a16="http://schemas.microsoft.com/office/drawing/2014/main" id="{00C4B20A-10B2-AA94-CB62-68C4F2DF5C9F}"/>
              </a:ext>
            </a:extLst>
          </p:cNvPr>
          <p:cNvSpPr/>
          <p:nvPr/>
        </p:nvSpPr>
        <p:spPr>
          <a:xfrm>
            <a:off x="9522706" y="1754246"/>
            <a:ext cx="280218" cy="2469697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C0D6C9-620B-8FDA-8DB1-10809E7DABE4}"/>
              </a:ext>
            </a:extLst>
          </p:cNvPr>
          <p:cNvSpPr txBox="1"/>
          <p:nvPr/>
        </p:nvSpPr>
        <p:spPr>
          <a:xfrm>
            <a:off x="9890274" y="2500936"/>
            <a:ext cx="200634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6-cell cavities instead of 5-cell: </a:t>
            </a:r>
          </a:p>
          <a:p>
            <a:r>
              <a:rPr lang="en-GB" sz="1600" dirty="0">
                <a:solidFill>
                  <a:schemeClr val="tx2"/>
                </a:solidFill>
              </a:rPr>
              <a:t>significant potential for cost savings at 800 MHz, especially in booster cavities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AEE547-342C-6A8F-292D-5E70B4BCF48E}"/>
              </a:ext>
            </a:extLst>
          </p:cNvPr>
          <p:cNvSpPr txBox="1"/>
          <p:nvPr/>
        </p:nvSpPr>
        <p:spPr>
          <a:xfrm>
            <a:off x="9890273" y="4537000"/>
            <a:ext cx="200634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>
                <a:solidFill>
                  <a:srgbClr val="C00000"/>
                </a:solidFill>
              </a:rPr>
              <a:t>Duty cycles: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collider: CW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Booster: ~15%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2DAF9615-79F2-EE2A-49F9-D3ACF7A09FE9}"/>
              </a:ext>
            </a:extLst>
          </p:cNvPr>
          <p:cNvSpPr txBox="1">
            <a:spLocks/>
          </p:cNvSpPr>
          <p:nvPr/>
        </p:nvSpPr>
        <p:spPr>
          <a:xfrm>
            <a:off x="371364" y="368660"/>
            <a:ext cx="11269252" cy="6794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dirty="0"/>
              <a:t>RF parameter table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432854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BF8C-4945-9FDE-88C3-40F9A7D48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R&amp;D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C8E8B3-E65A-6AB1-FF64-9128DEFD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6BA4-3C62-8D4D-B261-AB1A4591B52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004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 showing a machine&#10;&#10;Description automatically generated with low confidence">
            <a:extLst>
              <a:ext uri="{FF2B5EF4-FFF2-40B4-BE49-F238E27FC236}">
                <a16:creationId xmlns:a16="http://schemas.microsoft.com/office/drawing/2014/main" id="{96364453-CAFD-2115-B171-17EF44C1D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336" y="1689878"/>
            <a:ext cx="5863687" cy="30331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B5B5AE3-39DC-2422-C12D-867F4C2BBD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369" y="1530872"/>
                <a:ext cx="5976663" cy="4608512"/>
              </a:xfrm>
            </p:spPr>
            <p:txBody>
              <a:bodyPr/>
              <a:lstStyle/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Current bare cavity goal:</a:t>
                </a:r>
              </a:p>
              <a:p>
                <a:pPr marL="666900" lvl="1" indent="-3429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=3.3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GB" sz="15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500" i="0" dirty="0" smtClean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=13.2 </m:t>
                    </m:r>
                    <m:r>
                      <m:rPr>
                        <m:sty m:val="p"/>
                      </m:rPr>
                      <a:rPr lang="en-GB" sz="1500" i="0" dirty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sz="15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50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sz="15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500" dirty="0"/>
                  <a:t>for 2-cell 400 MHz Nb/Cu</a:t>
                </a:r>
              </a:p>
              <a:p>
                <a:pPr marL="666900" lvl="1" indent="-34290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3.8</m:t>
                    </m:r>
                    <m:r>
                      <a:rPr lang="en-US" sz="15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500" dirty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500" i="0" dirty="0" smtClean="0"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24.5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500" i="0" dirty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GB" sz="15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GB" sz="1500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GB" sz="150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500" dirty="0"/>
                  <a:t>for 5-cell 800 MHz Nb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Surface preparation:</a:t>
                </a:r>
              </a:p>
              <a:p>
                <a:pPr marL="666900" lvl="1" indent="-342900" algn="just">
                  <a:buFont typeface="Arial" panose="020B0604020202020204" pitchFamily="34" charset="0"/>
                  <a:buChar char="•"/>
                </a:pPr>
                <a:r>
                  <a:rPr lang="en-GB" sz="1500" b="1" dirty="0"/>
                  <a:t>400 MHz Nb/Cu</a:t>
                </a:r>
                <a:r>
                  <a:rPr lang="en-GB" sz="1500" dirty="0"/>
                  <a:t>: </a:t>
                </a:r>
                <a:r>
                  <a:rPr lang="en-GB" sz="1500" dirty="0" err="1"/>
                  <a:t>HiPIMS</a:t>
                </a:r>
                <a:r>
                  <a:rPr lang="en-GB" sz="1500" dirty="0"/>
                  <a:t> has shown promising results on several 1.3 GHz single-cell cavities</a:t>
                </a:r>
                <a:r>
                  <a:rPr lang="en-GB" sz="15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1</a:t>
                </a:r>
                <a:r>
                  <a:rPr lang="en-GB" sz="1500" dirty="0"/>
                  <a:t>. First attempt on 400 MHz LHC type cavity has been performed</a:t>
                </a:r>
              </a:p>
              <a:p>
                <a:pPr marL="666900" lvl="1" indent="-342900" algn="just">
                  <a:buFont typeface="Arial" panose="020B0604020202020204" pitchFamily="34" charset="0"/>
                  <a:buChar char="•"/>
                </a:pPr>
                <a:r>
                  <a:rPr lang="en-GB" sz="1500" b="1" dirty="0"/>
                  <a:t>800 MHz bulk Nb</a:t>
                </a:r>
                <a:r>
                  <a:rPr lang="en-GB" sz="1500" dirty="0"/>
                  <a:t>: 30 MV/m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500" dirty="0"/>
                  <a:t> in the range of </a:t>
                </a:r>
                <a14:m>
                  <m:oMath xmlns:m="http://schemas.openxmlformats.org/officeDocument/2006/math"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1500" b="0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GB" sz="1500" i="1" baseline="30000" dirty="0" smtClean="0"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sz="1500" dirty="0"/>
                  <a:t> at 2.0 K in Jlab</a:t>
                </a:r>
                <a:r>
                  <a:rPr lang="en-GB" sz="1500" baseline="30000" dirty="0">
                    <a:solidFill>
                      <a:schemeClr val="tx1">
                        <a:lumMod val="60000"/>
                        <a:lumOff val="40000"/>
                      </a:schemeClr>
                    </a:solidFill>
                  </a:rPr>
                  <a:t>2</a:t>
                </a:r>
                <a:r>
                  <a:rPr lang="en-GB" sz="1500" dirty="0"/>
                  <a:t>. R&amp;D and collaboration with FNAL is foreseen to achieve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GB" sz="1500" i="0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500" i="1" dirty="0" smtClean="0">
                        <a:latin typeface="Cambria Math" panose="02040503050406030204" pitchFamily="18" charset="0"/>
                      </a:rPr>
                      <m:t>=3.8</m:t>
                    </m:r>
                    <m:r>
                      <a:rPr lang="en-GB" sz="15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GB" sz="1500" dirty="0"/>
                  <a:t> or higher.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Cavity manufacturing: </a:t>
                </a:r>
                <a:r>
                  <a:rPr lang="en-GB" sz="1800" b="0" dirty="0"/>
                  <a:t>enhance copper substrates by e.g. creating seamless cavities using innovative methods such as </a:t>
                </a:r>
                <a:r>
                  <a:rPr lang="en-GB" sz="1800" dirty="0"/>
                  <a:t>bulk</a:t>
                </a:r>
                <a:r>
                  <a:rPr lang="en-GB" sz="1800" b="0" dirty="0"/>
                  <a:t> machining, electroforming, or hydroforming technologies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endParaRPr lang="en-GB" sz="1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B5B5AE3-39DC-2422-C12D-867F4C2BBD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369" y="1530872"/>
                <a:ext cx="5976663" cy="4608512"/>
              </a:xfrm>
              <a:blipFill>
                <a:blip r:embed="rId4"/>
                <a:stretch>
                  <a:fillRect l="-849" t="-1099" r="-8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45BEE7EA-732C-7473-B529-4384AF970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on SRF cavity performance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C9D39-E4BC-CAE8-2C7D-4A8069C51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close-up of a chart&#10;&#10;Description automatically generated">
            <a:extLst>
              <a:ext uri="{FF2B5EF4-FFF2-40B4-BE49-F238E27FC236}">
                <a16:creationId xmlns:a16="http://schemas.microsoft.com/office/drawing/2014/main" id="{892579C6-D996-C529-C259-0D1BA9B86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9189" y="5167312"/>
            <a:ext cx="7517834" cy="13255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0F6FEF-4B6E-59AB-6F09-5E14F5C3E3AD}"/>
              </a:ext>
            </a:extLst>
          </p:cNvPr>
          <p:cNvSpPr txBox="1"/>
          <p:nvPr/>
        </p:nvSpPr>
        <p:spPr>
          <a:xfrm>
            <a:off x="407369" y="5414594"/>
            <a:ext cx="4114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1. </a:t>
            </a:r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L. Vega Cid, R&amp;D on superconducting thin films for SRF cavities, RF seminar, 2024, CERN</a:t>
            </a:r>
            <a:endParaRPr lang="en-GB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2. </a:t>
            </a:r>
            <a:r>
              <a:rPr lang="en-GB" sz="1200" dirty="0">
                <a:solidFill>
                  <a:schemeClr val="tx1">
                    <a:lumMod val="60000"/>
                    <a:lumOff val="4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 Posen, ”R&amp;D towards an 800 MHz cryomodule”, FCC Week 2023, London, UK</a:t>
            </a:r>
            <a:endParaRPr lang="en-GB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0DB3A0-CB7E-6636-7026-5882E03A01E0}"/>
              </a:ext>
            </a:extLst>
          </p:cNvPr>
          <p:cNvSpPr/>
          <p:nvPr/>
        </p:nvSpPr>
        <p:spPr>
          <a:xfrm>
            <a:off x="9145179" y="2600617"/>
            <a:ext cx="405130" cy="42831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214ACE4-F157-B060-ADBD-6DF7C4719CB8}"/>
              </a:ext>
            </a:extLst>
          </p:cNvPr>
          <p:cNvSpPr/>
          <p:nvPr/>
        </p:nvSpPr>
        <p:spPr>
          <a:xfrm>
            <a:off x="7936139" y="2600617"/>
            <a:ext cx="405130" cy="44569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29294C-1886-A7FD-AE8F-BC0709B7812A}"/>
              </a:ext>
            </a:extLst>
          </p:cNvPr>
          <p:cNvSpPr txBox="1"/>
          <p:nvPr/>
        </p:nvSpPr>
        <p:spPr>
          <a:xfrm>
            <a:off x="9442066" y="2347898"/>
            <a:ext cx="767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W,H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94819A-8376-715A-A093-9DFDC5CB1B9F}"/>
              </a:ext>
            </a:extLst>
          </p:cNvPr>
          <p:cNvSpPr txBox="1"/>
          <p:nvPr/>
        </p:nvSpPr>
        <p:spPr>
          <a:xfrm>
            <a:off x="7792629" y="3069662"/>
            <a:ext cx="518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Z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6270F1A-0787-128A-3423-2732205BF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398127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AC381DA-2E93-3274-AAFD-BD8BBC75A798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7119EBB-59A7-6843-B611-53A09F1A01F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54217" y="181520"/>
            <a:ext cx="9370175" cy="106574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/>
              <a:t>K</a:t>
            </a:r>
            <a:r>
              <a:rPr lang="en-GB" sz="3600" dirty="0"/>
              <a:t>ey SRF objectives until 2030: R&amp;D</a:t>
            </a:r>
            <a:br>
              <a:rPr lang="en-GB" sz="3600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1B9F168-A501-B523-7A47-1CEE259D6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7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36AB0-6010-D4E6-E128-2322AB3D15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7176" y="1775636"/>
            <a:ext cx="5630235" cy="4272624"/>
          </a:xfrm>
        </p:spPr>
        <p:txBody>
          <a:bodyPr vert="horz" lIns="0" tIns="0" rIns="0" bIns="0" rtlCol="0" anchor="t">
            <a:no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SRF cavity manufacturing (seamless cavities), thin film coating techniques, novel cooling methods (to reduce He-inventory).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Sample tests and magnetic flux trapping studies on coatings, multi-layers.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Routine optical inspection of all cavities.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Non-mechanical tuning with ferroelectric fast reactive tuner (Fe-FRT) with Euclid </a:t>
            </a:r>
            <a:r>
              <a:rPr lang="en-GB" sz="2200" dirty="0" err="1"/>
              <a:t>Techlabs</a:t>
            </a:r>
            <a:r>
              <a:rPr lang="en-GB" sz="2200" dirty="0"/>
              <a:t>, HZB &amp; JLAB.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200" dirty="0"/>
              <a:t>To be established: </a:t>
            </a:r>
            <a:r>
              <a:rPr lang="en-GB" sz="2200" b="1" dirty="0"/>
              <a:t>dedicated Nb</a:t>
            </a:r>
            <a:r>
              <a:rPr lang="en-GB" sz="2200" b="1" baseline="-25000" dirty="0"/>
              <a:t>3</a:t>
            </a:r>
            <a:r>
              <a:rPr lang="en-GB" sz="2200" b="1" dirty="0"/>
              <a:t>Sn roadmap until 2040 (see Annex)</a:t>
            </a:r>
            <a:r>
              <a:rPr lang="en-GB" sz="2200" dirty="0"/>
              <a:t>. </a:t>
            </a:r>
          </a:p>
        </p:txBody>
      </p:sp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6049D0F2-15F0-F346-D5F9-AF1FC7A97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8201" y="4028537"/>
            <a:ext cx="3124522" cy="1760148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">
            <a:extLst>
              <a:ext uri="{FF2B5EF4-FFF2-40B4-BE49-F238E27FC236}">
                <a16:creationId xmlns:a16="http://schemas.microsoft.com/office/drawing/2014/main" id="{DD0ED54B-3DFB-D458-5558-AB5A0404BF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37" t="36701" b="6046"/>
          <a:stretch/>
        </p:blipFill>
        <p:spPr>
          <a:xfrm>
            <a:off x="8804004" y="1494547"/>
            <a:ext cx="3148719" cy="179830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855BD66-C631-F65A-4A58-7E13E27A8B1B}"/>
              </a:ext>
            </a:extLst>
          </p:cNvPr>
          <p:cNvSpPr txBox="1"/>
          <p:nvPr/>
        </p:nvSpPr>
        <p:spPr>
          <a:xfrm>
            <a:off x="8886536" y="3320219"/>
            <a:ext cx="176408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Quasi-dry cooling</a:t>
            </a:r>
          </a:p>
        </p:txBody>
      </p:sp>
      <p:pic>
        <p:nvPicPr>
          <p:cNvPr id="2" name="Picture 1" descr="A blueprint of a machine&#10;&#10;Description automatically generated">
            <a:extLst>
              <a:ext uri="{FF2B5EF4-FFF2-40B4-BE49-F238E27FC236}">
                <a16:creationId xmlns:a16="http://schemas.microsoft.com/office/drawing/2014/main" id="{81C5A439-8AA0-7738-C2F3-7409935504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312" y="739549"/>
            <a:ext cx="2015913" cy="4894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9941D5-5346-015B-0ED4-8C64A8FE493C}"/>
              </a:ext>
            </a:extLst>
          </p:cNvPr>
          <p:cNvSpPr txBox="1"/>
          <p:nvPr/>
        </p:nvSpPr>
        <p:spPr>
          <a:xfrm>
            <a:off x="6334589" y="5661134"/>
            <a:ext cx="27137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Validate transient detuning compensation for LHC with Fast Reactive Tuner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2576B7FB-89D8-27D1-A038-6AC7F79D28A3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Further SRF R&amp;D topics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5909A1-90B5-42DC-FEBA-D4A92E046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001A36-5D73-8C1C-DC24-C563764475D8}"/>
              </a:ext>
            </a:extLst>
          </p:cNvPr>
          <p:cNvSpPr txBox="1"/>
          <p:nvPr/>
        </p:nvSpPr>
        <p:spPr bwMode="auto">
          <a:xfrm>
            <a:off x="8886535" y="5887851"/>
            <a:ext cx="306618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Seamless cavities via bulk machining as reference cavities</a:t>
            </a:r>
          </a:p>
        </p:txBody>
      </p:sp>
    </p:spTree>
    <p:extLst>
      <p:ext uri="{BB962C8B-B14F-4D97-AF65-F5344CB8AC3E}">
        <p14:creationId xmlns:p14="http://schemas.microsoft.com/office/powerpoint/2010/main" val="70644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CD9FB4-CBD5-0D90-2483-7BF47EDEF8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334D16-12BD-8450-66BA-34101988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8</a:t>
            </a:fld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7C314D2-E8AE-25D3-F7CA-5F5A21A82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05577"/>
          </a:xfrm>
        </p:spPr>
        <p:txBody>
          <a:bodyPr>
            <a:normAutofit/>
          </a:bodyPr>
          <a:lstStyle/>
          <a:p>
            <a:r>
              <a:rPr lang="en-GB" dirty="0"/>
              <a:t>New adjustable power coupler concept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E15ADB-FDFF-8CA7-43C6-81AC244EC2B2}"/>
              </a:ext>
            </a:extLst>
          </p:cNvPr>
          <p:cNvGrpSpPr/>
          <p:nvPr/>
        </p:nvGrpSpPr>
        <p:grpSpPr>
          <a:xfrm>
            <a:off x="8199733" y="1392148"/>
            <a:ext cx="3855964" cy="2298224"/>
            <a:chOff x="3863752" y="4401788"/>
            <a:chExt cx="3175462" cy="1828800"/>
          </a:xfrm>
        </p:grpSpPr>
        <p:pic>
          <p:nvPicPr>
            <p:cNvPr id="10" name="Picture 9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DF3B950B-08EE-72BA-15C3-A91A34BF6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3752" y="4401788"/>
              <a:ext cx="3175462" cy="1828800"/>
            </a:xfrm>
            <a:prstGeom prst="rect">
              <a:avLst/>
            </a:prstGeom>
          </p:spPr>
        </p:pic>
        <p:sp>
          <p:nvSpPr>
            <p:cNvPr id="11" name="Flowchart: Connector 9">
              <a:extLst>
                <a:ext uri="{FF2B5EF4-FFF2-40B4-BE49-F238E27FC236}">
                  <a16:creationId xmlns:a16="http://schemas.microsoft.com/office/drawing/2014/main" id="{ACDC04A9-540E-FEE4-F1CB-3046E6B22164}"/>
                </a:ext>
              </a:extLst>
            </p:cNvPr>
            <p:cNvSpPr/>
            <p:nvPr/>
          </p:nvSpPr>
          <p:spPr>
            <a:xfrm>
              <a:off x="4983479" y="5787149"/>
              <a:ext cx="160711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2"/>
                  </a:solidFill>
                </a:rPr>
                <a:t>Z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2" name="Flowchart: Connector 10">
              <a:extLst>
                <a:ext uri="{FF2B5EF4-FFF2-40B4-BE49-F238E27FC236}">
                  <a16:creationId xmlns:a16="http://schemas.microsoft.com/office/drawing/2014/main" id="{480A68BA-F8A1-772D-A5AF-4EB1F2450799}"/>
                </a:ext>
              </a:extLst>
            </p:cNvPr>
            <p:cNvSpPr/>
            <p:nvPr/>
          </p:nvSpPr>
          <p:spPr>
            <a:xfrm>
              <a:off x="5885436" y="5166663"/>
              <a:ext cx="160711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2"/>
                  </a:solidFill>
                </a:rPr>
                <a:t>W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3" name="Flowchart: Connector 11">
              <a:extLst>
                <a:ext uri="{FF2B5EF4-FFF2-40B4-BE49-F238E27FC236}">
                  <a16:creationId xmlns:a16="http://schemas.microsoft.com/office/drawing/2014/main" id="{97D1C418-4E8A-0722-59E9-9B6EBF0D646D}"/>
                </a:ext>
              </a:extLst>
            </p:cNvPr>
            <p:cNvSpPr/>
            <p:nvPr/>
          </p:nvSpPr>
          <p:spPr>
            <a:xfrm>
              <a:off x="6211247" y="4916228"/>
              <a:ext cx="144016" cy="144017"/>
            </a:xfrm>
            <a:prstGeom prst="flowChartConnector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>
                  <a:solidFill>
                    <a:schemeClr val="tx2"/>
                  </a:solidFill>
                </a:rPr>
                <a:t>t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AD98E4-ECF3-DC2C-870A-3672202ADF76}"/>
              </a:ext>
            </a:extLst>
          </p:cNvPr>
          <p:cNvGrpSpPr/>
          <p:nvPr/>
        </p:nvGrpSpPr>
        <p:grpSpPr>
          <a:xfrm>
            <a:off x="5174649" y="1121771"/>
            <a:ext cx="3081591" cy="2615801"/>
            <a:chOff x="3305953" y="1407778"/>
            <a:chExt cx="3081591" cy="26158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596ACA4-4E79-B4E7-0412-E3C5547A2105}"/>
                    </a:ext>
                  </a:extLst>
                </p:cNvPr>
                <p:cNvSpPr txBox="1"/>
                <p:nvPr/>
              </p:nvSpPr>
              <p:spPr>
                <a:xfrm>
                  <a:off x="5235459" y="1407778"/>
                  <a:ext cx="396244" cy="19404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i="0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tune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3A8185B-C748-68BD-141A-A08A438069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35459" y="1407778"/>
                  <a:ext cx="396244" cy="194041"/>
                </a:xfrm>
                <a:prstGeom prst="rect">
                  <a:avLst/>
                </a:prstGeom>
                <a:blipFill>
                  <a:blip r:embed="rId3"/>
                  <a:stretch>
                    <a:fillRect l="-15385" r="-18462" b="-2812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21F62AC-E077-A7D8-C281-00B17758B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748" t="2669" r="1136" b="2669"/>
            <a:stretch/>
          </p:blipFill>
          <p:spPr>
            <a:xfrm>
              <a:off x="3305953" y="1634340"/>
              <a:ext cx="3025084" cy="215649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B267DE-D273-B16D-D6F6-91D0B67D851E}"/>
                    </a:ext>
                  </a:extLst>
                </p:cNvPr>
                <p:cNvSpPr txBox="1"/>
                <p:nvPr/>
              </p:nvSpPr>
              <p:spPr>
                <a:xfrm>
                  <a:off x="4148718" y="1630543"/>
                  <a:ext cx="44024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 i="0" dirty="0" smtClean="0">
                                <a:solidFill>
                                  <a:schemeClr val="tx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tune</m:t>
                            </m:r>
                          </m:sub>
                        </m:sSub>
                      </m:oMath>
                    </m:oMathPara>
                  </a14:m>
                  <a:endParaRPr lang="en-GB" sz="1400" dirty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3738645-1974-6AAA-839E-DEE0DA2770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48718" y="1630543"/>
                  <a:ext cx="440249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8333" r="-1389" b="-1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CE0465-F182-D574-B0C8-A86F6C34089D}"/>
                </a:ext>
              </a:extLst>
            </p:cNvPr>
            <p:cNvSpPr txBox="1"/>
            <p:nvPr/>
          </p:nvSpPr>
          <p:spPr>
            <a:xfrm>
              <a:off x="4928084" y="3284915"/>
              <a:ext cx="145946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/>
              <a:r>
                <a:rPr lang="en-GB" sz="1050" dirty="0"/>
                <a:t>This length can be increased by </a:t>
              </a:r>
              <a:r>
                <a:rPr lang="el-GR" sz="1050" dirty="0"/>
                <a:t>λ</a:t>
              </a:r>
              <a:r>
                <a:rPr lang="en-US" sz="1050" dirty="0"/>
                <a:t>/2 (374 mm) and get similar results</a:t>
              </a:r>
              <a:endParaRPr lang="en-GB" sz="105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B35961-9E98-17FB-8427-8F4D6888F2C3}"/>
                  </a:ext>
                </a:extLst>
              </p:cNvPr>
              <p:cNvSpPr txBox="1"/>
              <p:nvPr/>
            </p:nvSpPr>
            <p:spPr>
              <a:xfrm>
                <a:off x="6002499" y="5238229"/>
                <a:ext cx="1673856" cy="956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=450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=55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=1.33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4,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  <m: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window</m:t>
                        </m:r>
                      </m:sub>
                    </m:sSub>
                    <m:r>
                      <a:rPr lang="en-US" sz="1200" i="1" dirty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0.18 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pk</m:t>
                          </m:r>
                          <m: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en-US" sz="1200" i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0.22 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2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0B35961-9E98-17FB-8427-8F4D6888F2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499" y="5238229"/>
                <a:ext cx="1673856" cy="956416"/>
              </a:xfrm>
              <a:prstGeom prst="rect">
                <a:avLst/>
              </a:prstGeom>
              <a:blipFill>
                <a:blip r:embed="rId6"/>
                <a:stretch>
                  <a:fillRect l="-3759" t="-5263" r="-8271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rainbow colored object with a white background&#10;&#10;Description automatically generated">
            <a:extLst>
              <a:ext uri="{FF2B5EF4-FFF2-40B4-BE49-F238E27FC236}">
                <a16:creationId xmlns:a16="http://schemas.microsoft.com/office/drawing/2014/main" id="{42B16BEE-48FB-AB25-E37D-B2D01B73F7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244" t="4921" r="11200" b="18205"/>
          <a:stretch/>
        </p:blipFill>
        <p:spPr>
          <a:xfrm>
            <a:off x="5574813" y="3852304"/>
            <a:ext cx="2599804" cy="1280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FB1651-3633-BB5C-DF5C-A75F1CE66B24}"/>
                  </a:ext>
                </a:extLst>
              </p:cNvPr>
              <p:cNvSpPr txBox="1"/>
              <p:nvPr/>
            </p:nvSpPr>
            <p:spPr>
              <a:xfrm>
                <a:off x="8589580" y="5201310"/>
                <a:ext cx="1739579" cy="9564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tune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=127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=8.48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1200" b="0" i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pk</m:t>
                        </m:r>
                        <m: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1200" b="0" i="0" dirty="0" smtClean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window</m:t>
                        </m:r>
                      </m:sub>
                    </m:sSub>
                    <m:r>
                      <a:rPr lang="en-US" sz="1200" i="1" dirty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0.35 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sz="1200" dirty="0">
                    <a:solidFill>
                      <a:schemeClr val="tx1">
                        <a:lumMod val="75000"/>
                      </a:schemeClr>
                    </a:solidFill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pk</m:t>
                          </m:r>
                          <m: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1200" b="0" i="0" dirty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en-US" sz="1200" i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0.61 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sz="1200" b="0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2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FB1651-3633-BB5C-DF5C-A75F1CE66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580" y="5201310"/>
                <a:ext cx="1739579" cy="956416"/>
              </a:xfrm>
              <a:prstGeom prst="rect">
                <a:avLst/>
              </a:prstGeom>
              <a:blipFill>
                <a:blip r:embed="rId8"/>
                <a:stretch>
                  <a:fillRect l="-3623" t="-5263" r="-4348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rainbow colored object with a white background&#10;&#10;Description automatically generated with medium confidence">
            <a:extLst>
              <a:ext uri="{FF2B5EF4-FFF2-40B4-BE49-F238E27FC236}">
                <a16:creationId xmlns:a16="http://schemas.microsoft.com/office/drawing/2014/main" id="{8EAA3DEE-6EB5-6561-9C15-66DB648749B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3266" t="7053" r="12201" b="18588"/>
          <a:stretch/>
        </p:blipFill>
        <p:spPr>
          <a:xfrm>
            <a:off x="8431283" y="3855738"/>
            <a:ext cx="2606086" cy="1280160"/>
          </a:xfrm>
          <a:prstGeom prst="rect">
            <a:avLst/>
          </a:prstGeom>
        </p:spPr>
      </p:pic>
      <p:sp>
        <p:nvSpPr>
          <p:cNvPr id="23" name="Inhaltsplatzhalter 2">
            <a:extLst>
              <a:ext uri="{FF2B5EF4-FFF2-40B4-BE49-F238E27FC236}">
                <a16:creationId xmlns:a16="http://schemas.microsoft.com/office/drawing/2014/main" id="{F9AA54CD-126B-AD1D-4AB4-C314CBA9609D}"/>
              </a:ext>
            </a:extLst>
          </p:cNvPr>
          <p:cNvSpPr txBox="1">
            <a:spLocks/>
          </p:cNvSpPr>
          <p:nvPr/>
        </p:nvSpPr>
        <p:spPr>
          <a:xfrm>
            <a:off x="143852" y="1559980"/>
            <a:ext cx="4952971" cy="4721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Two windows (LINAC4-like) are placed outside the cryomodule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2400" dirty="0">
                <a:solidFill>
                  <a:schemeClr val="tx1"/>
                </a:solidFill>
                <a:sym typeface="Wingdings" panose="05000000000000000000" pitchFamily="2" charset="2"/>
              </a:rPr>
              <a:t>challenging to integrate after </a:t>
            </a:r>
            <a:r>
              <a:rPr lang="en-GB" sz="2400" dirty="0" err="1">
                <a:solidFill>
                  <a:schemeClr val="tx1"/>
                </a:solidFill>
                <a:sym typeface="Wingdings" panose="05000000000000000000" pitchFamily="2" charset="2"/>
              </a:rPr>
              <a:t>cryostating</a:t>
            </a:r>
            <a:r>
              <a:rPr lang="en-GB" sz="2400" dirty="0">
                <a:solidFill>
                  <a:schemeClr val="tx1"/>
                </a:solidFill>
                <a:sym typeface="Wingdings" panose="05000000000000000000" pitchFamily="2" charset="2"/>
              </a:rPr>
              <a:t> (similar to LHC cavity)</a:t>
            </a:r>
            <a:endParaRPr lang="en-US" altLang="de-DE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altLang="de-DE" sz="2400" dirty="0">
                <a:solidFill>
                  <a:schemeClr val="tx1"/>
                </a:solidFill>
                <a:sym typeface="Wingdings" panose="05000000000000000000" pitchFamily="2" charset="2"/>
              </a:rPr>
              <a:t>A more robust and easier-to-cool down window design  </a:t>
            </a:r>
            <a:r>
              <a:rPr lang="en-US" altLang="de-DE" sz="2400" dirty="0">
                <a:solidFill>
                  <a:schemeClr val="tx1"/>
                </a:solidFill>
                <a:sym typeface="Wingdings" panose="05000000000000000000" pitchFamily="2" charset="2"/>
              </a:rPr>
              <a:t>easier to cover all four working points</a:t>
            </a: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de-DE" sz="2400" dirty="0">
                <a:solidFill>
                  <a:schemeClr val="tx1"/>
                </a:solidFill>
                <a:sym typeface="Wingdings" panose="05000000000000000000" pitchFamily="2" charset="2"/>
              </a:rPr>
              <a:t>Providing ~1 MW in CW operation with variable coupling for Z, W, H, ttbar.</a:t>
            </a:r>
          </a:p>
          <a:p>
            <a:pPr marL="666750" lvl="1" indent="-3429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de-DE" sz="2400" dirty="0">
                <a:solidFill>
                  <a:schemeClr val="tx1"/>
                </a:solidFill>
                <a:sym typeface="Wingdings" panose="05000000000000000000" pitchFamily="2" charset="2"/>
              </a:rPr>
              <a:t>Prototyping starting. </a:t>
            </a:r>
          </a:p>
        </p:txBody>
      </p:sp>
      <p:pic>
        <p:nvPicPr>
          <p:cNvPr id="24" name="Picture 23" descr="A green and yellow bar with numbers&#10;&#10;Description automatically generated">
            <a:extLst>
              <a:ext uri="{FF2B5EF4-FFF2-40B4-BE49-F238E27FC236}">
                <a16:creationId xmlns:a16="http://schemas.microsoft.com/office/drawing/2014/main" id="{451BC899-A081-A3A3-53D3-B49C487D9E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78047" y="3668019"/>
            <a:ext cx="540252" cy="22349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33D5D5-EB10-8DB6-17B2-0799AB364529}"/>
                  </a:ext>
                </a:extLst>
              </p:cNvPr>
              <p:cNvSpPr txBox="1"/>
              <p:nvPr/>
            </p:nvSpPr>
            <p:spPr>
              <a:xfrm>
                <a:off x="10707824" y="5849607"/>
                <a:ext cx="1346149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a:rPr lang="en-US" sz="1050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1050" dirty="0"/>
                  <a:t> normalized to 1J stored energy</a:t>
                </a:r>
                <a:endParaRPr lang="en-GB" sz="105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F33D5D5-EB10-8DB6-17B2-0799AB364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07824" y="5849607"/>
                <a:ext cx="1346149" cy="430887"/>
              </a:xfrm>
              <a:prstGeom prst="rect">
                <a:avLst/>
              </a:prstGeom>
              <a:blipFill>
                <a:blip r:embed="rId11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FF7D7145-F8CE-9134-B6E1-2DE9FEC2286D}"/>
              </a:ext>
            </a:extLst>
          </p:cNvPr>
          <p:cNvSpPr txBox="1"/>
          <p:nvPr/>
        </p:nvSpPr>
        <p:spPr>
          <a:xfrm>
            <a:off x="10272464" y="4374594"/>
            <a:ext cx="19396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</a:schemeClr>
                </a:solidFill>
              </a:rPr>
              <a:t>W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F07C591-4826-92B5-333F-EDC9C2D4E8D5}"/>
              </a:ext>
            </a:extLst>
          </p:cNvPr>
          <p:cNvSpPr txBox="1"/>
          <p:nvPr/>
        </p:nvSpPr>
        <p:spPr>
          <a:xfrm>
            <a:off x="7448390" y="4403883"/>
            <a:ext cx="12503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600" b="1" dirty="0">
                <a:solidFill>
                  <a:schemeClr val="tx1">
                    <a:lumMod val="75000"/>
                  </a:schemeClr>
                </a:solidFill>
              </a:rPr>
              <a:t>Z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72E423-E1D1-E1DD-F519-97B686039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283349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1CD9FB4-CBD5-0D90-2483-7BF47EDEF840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5334D16-12BD-8450-66BA-34101988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9</a:t>
            </a:fld>
            <a:endParaRPr lang="en-GB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358570B4-8AB8-4F5D-0037-414663584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rmAutofit fontScale="90000"/>
          </a:bodyPr>
          <a:lstStyle/>
          <a:p>
            <a:r>
              <a:rPr lang="en-GB" dirty="0"/>
              <a:t>HOM power in 400 MHz cavities at Z working 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A81DDD-A203-7284-8EEC-2019B0BB0C76}"/>
                  </a:ext>
                </a:extLst>
              </p:cNvPr>
              <p:cNvSpPr txBox="1"/>
              <p:nvPr/>
            </p:nvSpPr>
            <p:spPr>
              <a:xfrm>
                <a:off x="7314191" y="2116312"/>
                <a:ext cx="433663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600" b="1" dirty="0"/>
                  <a:t>HOM power from loss factor (BS bunch length):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i="0" dirty="0" smtClean="0">
                            <a:latin typeface="Cambria Math" panose="02040503050406030204" pitchFamily="18" charset="0"/>
                          </a:rPr>
                          <m:t>HOM</m:t>
                        </m:r>
                      </m:sub>
                    </m:sSub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[</m:t>
                    </m:r>
                    <m:r>
                      <m:rPr>
                        <m:sty m:val="p"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kW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8.9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+5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3.7=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𝟑𝟏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A81DDD-A203-7284-8EEC-2019B0BB0C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4191" y="2116312"/>
                <a:ext cx="4336636" cy="492443"/>
              </a:xfrm>
              <a:prstGeom prst="rect">
                <a:avLst/>
              </a:prstGeom>
              <a:blipFill>
                <a:blip r:embed="rId2"/>
                <a:stretch>
                  <a:fillRect l="-2924" t="-12500" r="-2047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blue pipe with a red square&#10;&#10;Description automatically generated">
            <a:extLst>
              <a:ext uri="{FF2B5EF4-FFF2-40B4-BE49-F238E27FC236}">
                <a16:creationId xmlns:a16="http://schemas.microsoft.com/office/drawing/2014/main" id="{88824966-E882-1B4A-AE66-6EFF97096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0500" y="1691158"/>
            <a:ext cx="3094869" cy="4121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8206B3-E676-8C01-0044-D41135672893}"/>
                  </a:ext>
                </a:extLst>
              </p:cNvPr>
              <p:cNvSpPr txBox="1"/>
              <p:nvPr/>
            </p:nvSpPr>
            <p:spPr>
              <a:xfrm>
                <a:off x="7243047" y="3765554"/>
                <a:ext cx="4336636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1600" b="1" dirty="0"/>
                  <a:t>HOM power from loss factor (BS bunch length):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dirty="0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i="0" dirty="0" smtClean="0">
                            <a:latin typeface="Cambria Math" panose="02040503050406030204" pitchFamily="18" charset="0"/>
                          </a:rPr>
                          <m:t>HOM</m:t>
                        </m:r>
                      </m:sub>
                    </m:sSub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 [</m:t>
                    </m:r>
                    <m:r>
                      <m:rPr>
                        <m:sty m:val="p"/>
                      </m:rPr>
                      <a:rPr lang="en-US" sz="1600" b="0" i="0" dirty="0" smtClean="0">
                        <a:latin typeface="Cambria Math" panose="02040503050406030204" pitchFamily="18" charset="0"/>
                      </a:rPr>
                      <m:t>kW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6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8.9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+5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6.7=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𝟒𝟑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</m:oMath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8206B3-E676-8C01-0044-D411356728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047" y="3765554"/>
                <a:ext cx="4336636" cy="492443"/>
              </a:xfrm>
              <a:prstGeom prst="rect">
                <a:avLst/>
              </a:prstGeom>
              <a:blipFill>
                <a:blip r:embed="rId4"/>
                <a:stretch>
                  <a:fillRect l="-2915" t="-12500" r="-1749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A021A104-F41B-D5C5-F2CA-307D81A60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664" y="3341444"/>
            <a:ext cx="4009618" cy="3449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13A42C-02D9-BC70-6521-DCD6AF3D669C}"/>
              </a:ext>
            </a:extLst>
          </p:cNvPr>
          <p:cNvSpPr txBox="1"/>
          <p:nvPr/>
        </p:nvSpPr>
        <p:spPr>
          <a:xfrm>
            <a:off x="8350285" y="2979573"/>
            <a:ext cx="5363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Tapers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A235D88-EEF1-A827-35D5-331227A57367}"/>
              </a:ext>
            </a:extLst>
          </p:cNvPr>
          <p:cNvCxnSpPr/>
          <p:nvPr/>
        </p:nvCxnSpPr>
        <p:spPr>
          <a:xfrm>
            <a:off x="8589994" y="2654554"/>
            <a:ext cx="0" cy="274320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008385-BFC1-867B-354A-134D94328D9C}"/>
              </a:ext>
            </a:extLst>
          </p:cNvPr>
          <p:cNvSpPr txBox="1"/>
          <p:nvPr/>
        </p:nvSpPr>
        <p:spPr>
          <a:xfrm>
            <a:off x="8984633" y="2983497"/>
            <a:ext cx="126316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2-coax couplers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2331F09-707E-ED2D-8106-E83316E572B8}"/>
              </a:ext>
            </a:extLst>
          </p:cNvPr>
          <p:cNvCxnSpPr/>
          <p:nvPr/>
        </p:nvCxnSpPr>
        <p:spPr>
          <a:xfrm>
            <a:off x="9291836" y="2583563"/>
            <a:ext cx="0" cy="274320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4F8E344-0194-61BB-949F-4FC700905032}"/>
              </a:ext>
            </a:extLst>
          </p:cNvPr>
          <p:cNvSpPr txBox="1"/>
          <p:nvPr/>
        </p:nvSpPr>
        <p:spPr>
          <a:xfrm>
            <a:off x="10338443" y="2983497"/>
            <a:ext cx="63799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Cavities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ACF277-DDBC-81F0-1E6A-6C0AC7D2C9B3}"/>
              </a:ext>
            </a:extLst>
          </p:cNvPr>
          <p:cNvCxnSpPr>
            <a:cxnSpLocks/>
          </p:cNvCxnSpPr>
          <p:nvPr/>
        </p:nvCxnSpPr>
        <p:spPr>
          <a:xfrm>
            <a:off x="10128261" y="2592105"/>
            <a:ext cx="396652" cy="336769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C68DEE0-46AD-33D6-3E6F-21DB69A26F85}"/>
              </a:ext>
            </a:extLst>
          </p:cNvPr>
          <p:cNvGrpSpPr/>
          <p:nvPr/>
        </p:nvGrpSpPr>
        <p:grpSpPr>
          <a:xfrm>
            <a:off x="754912" y="4409674"/>
            <a:ext cx="10575851" cy="1946676"/>
            <a:chOff x="2153398" y="4175646"/>
            <a:chExt cx="7752930" cy="1451108"/>
          </a:xfrm>
        </p:grpSpPr>
        <p:pic>
          <p:nvPicPr>
            <p:cNvPr id="20" name="Picture 19" descr="A white pipe with red knobs&#10;&#10;Description automatically generated">
              <a:extLst>
                <a:ext uri="{FF2B5EF4-FFF2-40B4-BE49-F238E27FC236}">
                  <a16:creationId xmlns:a16="http://schemas.microsoft.com/office/drawing/2014/main" id="{B840424C-8D91-94B5-36B7-FEB91D9F40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753" b="1"/>
            <a:stretch/>
          </p:blipFill>
          <p:spPr>
            <a:xfrm>
              <a:off x="2648516" y="4561641"/>
              <a:ext cx="7042338" cy="931141"/>
            </a:xfrm>
            <a:prstGeom prst="rect">
              <a:avLst/>
            </a:prstGeom>
          </p:spPr>
        </p:pic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19A6BA0B-0981-4167-7428-5AD76DA7EDB3}"/>
                </a:ext>
              </a:extLst>
            </p:cNvPr>
            <p:cNvCxnSpPr>
              <a:cxnSpLocks/>
            </p:cNvCxnSpPr>
            <p:nvPr/>
          </p:nvCxnSpPr>
          <p:spPr>
            <a:xfrm>
              <a:off x="2382070" y="4821754"/>
              <a:ext cx="252302" cy="2064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BAA8E3B-5E6E-0A68-29D5-ACD741689804}"/>
                </a:ext>
              </a:extLst>
            </p:cNvPr>
            <p:cNvSpPr/>
            <p:nvPr/>
          </p:nvSpPr>
          <p:spPr>
            <a:xfrm>
              <a:off x="2194177" y="4779212"/>
              <a:ext cx="166669" cy="85083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77942FF-C863-C44F-0829-37AF45E8EC74}"/>
                </a:ext>
              </a:extLst>
            </p:cNvPr>
            <p:cNvSpPr txBox="1"/>
            <p:nvPr/>
          </p:nvSpPr>
          <p:spPr>
            <a:xfrm>
              <a:off x="2153398" y="4927997"/>
              <a:ext cx="538609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chemeClr val="tx2"/>
                  </a:solidFill>
                </a:rPr>
                <a:t>Z Beam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63E71A2-9A4F-99C3-8C1D-60B4C1BC611A}"/>
                </a:ext>
              </a:extLst>
            </p:cNvPr>
            <p:cNvSpPr txBox="1"/>
            <p:nvPr/>
          </p:nvSpPr>
          <p:spPr>
            <a:xfrm>
              <a:off x="2981841" y="4383071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3.8 kW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5FBD122-DF2E-ACB3-8E57-99115E55D7C1}"/>
                </a:ext>
              </a:extLst>
            </p:cNvPr>
            <p:cNvSpPr txBox="1"/>
            <p:nvPr/>
          </p:nvSpPr>
          <p:spPr>
            <a:xfrm>
              <a:off x="4463045" y="5196150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4.5 kW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4CC9CB4-08C5-9A5F-D4F4-9004A6696399}"/>
                </a:ext>
              </a:extLst>
            </p:cNvPr>
            <p:cNvSpPr txBox="1"/>
            <p:nvPr/>
          </p:nvSpPr>
          <p:spPr>
            <a:xfrm>
              <a:off x="2996723" y="5103817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6.0 kW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92CEB08-27E8-CF12-5C8C-3B190C78AC41}"/>
                </a:ext>
              </a:extLst>
            </p:cNvPr>
            <p:cNvSpPr txBox="1"/>
            <p:nvPr/>
          </p:nvSpPr>
          <p:spPr>
            <a:xfrm>
              <a:off x="3800558" y="5191283"/>
              <a:ext cx="72407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0.06 kW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9A46AD-51FD-E21C-99CF-F71CE014E9A5}"/>
                </a:ext>
              </a:extLst>
            </p:cNvPr>
            <p:cNvSpPr txBox="1"/>
            <p:nvPr/>
          </p:nvSpPr>
          <p:spPr>
            <a:xfrm>
              <a:off x="3558302" y="4383071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0.06 kW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503DDD-4B97-A5F9-094D-543B6D5596F9}"/>
                </a:ext>
              </a:extLst>
            </p:cNvPr>
            <p:cNvSpPr txBox="1"/>
            <p:nvPr/>
          </p:nvSpPr>
          <p:spPr>
            <a:xfrm>
              <a:off x="5769727" y="4545925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3.1 kW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17124BE-F00D-1725-8F54-1924D2E2AF5D}"/>
                </a:ext>
              </a:extLst>
            </p:cNvPr>
            <p:cNvSpPr txBox="1"/>
            <p:nvPr/>
          </p:nvSpPr>
          <p:spPr>
            <a:xfrm>
              <a:off x="4354295" y="4470537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3.4 kW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4A7B676-2B9F-2D4E-666D-E0735301B938}"/>
                </a:ext>
              </a:extLst>
            </p:cNvPr>
            <p:cNvSpPr txBox="1"/>
            <p:nvPr/>
          </p:nvSpPr>
          <p:spPr>
            <a:xfrm>
              <a:off x="4926184" y="4475404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0.1 kW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A7E2D99-5F69-B4B5-FA71-81667755B859}"/>
                </a:ext>
              </a:extLst>
            </p:cNvPr>
            <p:cNvSpPr txBox="1"/>
            <p:nvPr/>
          </p:nvSpPr>
          <p:spPr>
            <a:xfrm>
              <a:off x="5264901" y="5284086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0.04 kW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6DFBB39-C2A6-00C0-5E33-0A519203F43A}"/>
                </a:ext>
              </a:extLst>
            </p:cNvPr>
            <p:cNvSpPr txBox="1"/>
            <p:nvPr/>
          </p:nvSpPr>
          <p:spPr>
            <a:xfrm>
              <a:off x="2397788" y="4567737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2.7 kW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22F5627-B294-AA32-E6B6-73EE165DA177}"/>
                </a:ext>
              </a:extLst>
            </p:cNvPr>
            <p:cNvSpPr txBox="1"/>
            <p:nvPr/>
          </p:nvSpPr>
          <p:spPr>
            <a:xfrm>
              <a:off x="5929367" y="5288483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4.2 kW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83A6A05-DC23-5C72-87E5-D5E6B1DED23A}"/>
                </a:ext>
              </a:extLst>
            </p:cNvPr>
            <p:cNvSpPr txBox="1"/>
            <p:nvPr/>
          </p:nvSpPr>
          <p:spPr>
            <a:xfrm>
              <a:off x="6400874" y="4552165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0.08 kW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4E51B57-8041-AF15-57D2-2474829B457B}"/>
                </a:ext>
              </a:extLst>
            </p:cNvPr>
            <p:cNvSpPr txBox="1"/>
            <p:nvPr/>
          </p:nvSpPr>
          <p:spPr>
            <a:xfrm>
              <a:off x="6636608" y="5378382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0.07 kW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F1F64-C746-955B-ABB0-B4284314EB23}"/>
                </a:ext>
              </a:extLst>
            </p:cNvPr>
            <p:cNvSpPr txBox="1"/>
            <p:nvPr/>
          </p:nvSpPr>
          <p:spPr>
            <a:xfrm>
              <a:off x="7190832" y="4649254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2.7 kW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5B46D17-5344-FCFA-A64D-C8934413BD66}"/>
                </a:ext>
              </a:extLst>
            </p:cNvPr>
            <p:cNvSpPr txBox="1"/>
            <p:nvPr/>
          </p:nvSpPr>
          <p:spPr>
            <a:xfrm>
              <a:off x="7338167" y="5376419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4.1 kW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A9208B5-C07C-D282-D75C-C432A8008AB6}"/>
                </a:ext>
              </a:extLst>
            </p:cNvPr>
            <p:cNvSpPr txBox="1"/>
            <p:nvPr/>
          </p:nvSpPr>
          <p:spPr>
            <a:xfrm>
              <a:off x="7805554" y="4638258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0.06 kW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613B20F-3C1B-9EA4-6545-3D9AB469324C}"/>
                </a:ext>
              </a:extLst>
            </p:cNvPr>
            <p:cNvSpPr txBox="1"/>
            <p:nvPr/>
          </p:nvSpPr>
          <p:spPr>
            <a:xfrm>
              <a:off x="8015512" y="5442088"/>
              <a:ext cx="724075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0.05 kW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3783EA0-F53C-E682-7ECD-DC3DB1E5654C}"/>
                </a:ext>
              </a:extLst>
            </p:cNvPr>
            <p:cNvSpPr txBox="1"/>
            <p:nvPr/>
          </p:nvSpPr>
          <p:spPr>
            <a:xfrm>
              <a:off x="8661703" y="4741587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3.2 kW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F0706B6-A4E2-F5ED-A905-0CF5B16C6FED}"/>
                </a:ext>
              </a:extLst>
            </p:cNvPr>
            <p:cNvSpPr txBox="1"/>
            <p:nvPr/>
          </p:nvSpPr>
          <p:spPr>
            <a:xfrm>
              <a:off x="8718680" y="5435936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3.8 kW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58A5094B-3BBE-9839-F6B1-E77B90BFADB5}"/>
                    </a:ext>
                  </a:extLst>
                </p:cNvPr>
                <p:cNvSpPr txBox="1"/>
                <p:nvPr/>
              </p:nvSpPr>
              <p:spPr>
                <a:xfrm>
                  <a:off x="5000798" y="4175646"/>
                  <a:ext cx="170027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600" b="0" dirty="0">
                      <a:solidFill>
                        <a:schemeClr val="tx2"/>
                      </a:solidFill>
                    </a:rPr>
                    <a:t>Z: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HOM</m:t>
                          </m:r>
                        </m:sub>
                      </m:sSub>
                      <m:r>
                        <a:rPr lang="en-US" sz="16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≈47.9</m:t>
                      </m:r>
                      <m:r>
                        <a:rPr lang="en-US" sz="160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kW</m:t>
                      </m:r>
                    </m:oMath>
                  </a14:m>
                  <a:endParaRPr lang="en-GB" sz="16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B5B189D2-6382-F0B7-931B-A5F2BCC7A5D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0798" y="4175646"/>
                  <a:ext cx="1700274" cy="246221"/>
                </a:xfrm>
                <a:prstGeom prst="rect">
                  <a:avLst/>
                </a:prstGeom>
                <a:blipFill>
                  <a:blip r:embed="rId8"/>
                  <a:stretch>
                    <a:fillRect l="-7168" t="-24390" r="-2867" b="-4878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015BC73-2211-DF0A-2B55-BB7C82F2FEA4}"/>
                </a:ext>
              </a:extLst>
            </p:cNvPr>
            <p:cNvSpPr txBox="1"/>
            <p:nvPr/>
          </p:nvSpPr>
          <p:spPr>
            <a:xfrm>
              <a:off x="9294080" y="5414790"/>
              <a:ext cx="4873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b="1" dirty="0">
                  <a:solidFill>
                    <a:schemeClr val="tx2"/>
                  </a:solidFill>
                </a:rPr>
                <a:t>5.8 kW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  <p:pic>
          <p:nvPicPr>
            <p:cNvPr id="45" name="Picture 44" descr="A drawing of a graph&#10;&#10;Description automatically generated">
              <a:extLst>
                <a:ext uri="{FF2B5EF4-FFF2-40B4-BE49-F238E27FC236}">
                  <a16:creationId xmlns:a16="http://schemas.microsoft.com/office/drawing/2014/main" id="{3B501C24-BF32-374E-414E-6DAF09A48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294080" y="4741587"/>
              <a:ext cx="371076" cy="3710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EA9FD3D-F342-9ECD-EAE7-1D9267DB762A}"/>
                    </a:ext>
                  </a:extLst>
                </p:cNvPr>
                <p:cNvSpPr txBox="1"/>
                <p:nvPr/>
              </p:nvSpPr>
              <p:spPr>
                <a:xfrm>
                  <a:off x="8281460" y="4307889"/>
                  <a:ext cx="162486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:r>
                    <a:rPr lang="en-US" sz="1400" b="0" dirty="0">
                      <a:solidFill>
                        <a:schemeClr val="tx2"/>
                      </a:solidFill>
                    </a:rPr>
                    <a:t>Total length</a:t>
                  </a:r>
                  <a14:m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400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10.6 </m:t>
                      </m:r>
                      <m:r>
                        <m:rPr>
                          <m:sty m:val="p"/>
                        </m:rPr>
                        <a:rPr lang="en-US" sz="1400" b="0" i="0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oMath>
                  </a14:m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B34CA577-C877-7D74-B82F-C60B4E8605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81460" y="4307889"/>
                  <a:ext cx="1624868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6742" t="-25714" r="-1124" b="-514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1CA6FE10-29DC-BD84-8CD5-302D47DA4764}"/>
              </a:ext>
            </a:extLst>
          </p:cNvPr>
          <p:cNvSpPr txBox="1">
            <a:spLocks/>
          </p:cNvSpPr>
          <p:nvPr/>
        </p:nvSpPr>
        <p:spPr>
          <a:xfrm>
            <a:off x="341759" y="1916832"/>
            <a:ext cx="6438362" cy="20255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en-CH"/>
            </a:defPPr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666750" lvl="1" indent="-342900">
              <a:lnSpc>
                <a:spcPct val="9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200"/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~12 kW increase in HOM power with 2-cell cavity</a:t>
            </a:r>
            <a:r>
              <a:rPr lang="en-GB" b="0" dirty="0"/>
              <a:t> and potentially additional ~10 kW in case of resonant excitation.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100" b="0" dirty="0" err="1">
                <a:solidFill>
                  <a:schemeClr val="tx2"/>
                </a:solidFill>
              </a:rPr>
              <a:t>kWs</a:t>
            </a:r>
            <a:r>
              <a:rPr lang="en-GB" sz="2100" b="0" dirty="0">
                <a:solidFill>
                  <a:schemeClr val="tx2"/>
                </a:solidFill>
              </a:rPr>
              <a:t> of HOM power extracted by two rigid </a:t>
            </a:r>
            <a:r>
              <a:rPr lang="en-GB" sz="2100" dirty="0">
                <a:solidFill>
                  <a:schemeClr val="tx2">
                    <a:lumMod val="50000"/>
                  </a:schemeClr>
                </a:solidFill>
              </a:rPr>
              <a:t>coaxial</a:t>
            </a:r>
            <a:r>
              <a:rPr lang="en-GB" sz="2100" b="0" dirty="0">
                <a:solidFill>
                  <a:schemeClr val="tx2"/>
                </a:solidFill>
              </a:rPr>
              <a:t> lines </a:t>
            </a:r>
            <a:r>
              <a:rPr lang="en-GB" sz="2100" b="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need experimental demonstration.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436CD2-535E-30CE-40EA-B39347CBA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LDG Meeting and Accelerator R&amp;D Workshop, 6-7 June 2024</a:t>
            </a:r>
          </a:p>
        </p:txBody>
      </p:sp>
    </p:spTree>
    <p:extLst>
      <p:ext uri="{BB962C8B-B14F-4D97-AF65-F5344CB8AC3E}">
        <p14:creationId xmlns:p14="http://schemas.microsoft.com/office/powerpoint/2010/main" val="1217815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23298</TotalTime>
  <Words>3089</Words>
  <Application>Microsoft Macintosh PowerPoint</Application>
  <PresentationFormat>Widescreen</PresentationFormat>
  <Paragraphs>768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Aptos</vt:lpstr>
      <vt:lpstr>Aptos Display</vt:lpstr>
      <vt:lpstr>Arial</vt:lpstr>
      <vt:lpstr>Calibri</vt:lpstr>
      <vt:lpstr>Cambria Math</vt:lpstr>
      <vt:lpstr>Verdana</vt:lpstr>
      <vt:lpstr>Wingdings</vt:lpstr>
      <vt:lpstr>Office Theme</vt:lpstr>
      <vt:lpstr>RF priorities for FCC</vt:lpstr>
      <vt:lpstr>Content</vt:lpstr>
      <vt:lpstr>FCC-ee SRF system baseline</vt:lpstr>
      <vt:lpstr>RF parameter table</vt:lpstr>
      <vt:lpstr>SRF R&amp;D</vt:lpstr>
      <vt:lpstr>R&amp;D on SRF cavity performance</vt:lpstr>
      <vt:lpstr>Key SRF objectives until 2030: R&amp;D    </vt:lpstr>
      <vt:lpstr>New adjustable power coupler concept</vt:lpstr>
      <vt:lpstr>HOM power in 400 MHz cavities at Z working point</vt:lpstr>
      <vt:lpstr>Alternative cavity designs</vt:lpstr>
      <vt:lpstr> New SRF infrastructure at CERN: SA18  </vt:lpstr>
      <vt:lpstr>Ground Floor Process Layout</vt:lpstr>
      <vt:lpstr>Efficient RF power sources</vt:lpstr>
      <vt:lpstr>Energy savings: RF power generation</vt:lpstr>
      <vt:lpstr>High Efficiency Klystron Project</vt:lpstr>
      <vt:lpstr>800 MHz Inductive Output Tubes (IOT) for the booster</vt:lpstr>
      <vt:lpstr>RF R&amp;D roadmap</vt:lpstr>
      <vt:lpstr>PowerPoint Presentation</vt:lpstr>
      <vt:lpstr> </vt:lpstr>
      <vt:lpstr>PowerPoint Presentation</vt:lpstr>
      <vt:lpstr>Key technologies and technological readiness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Gerigk</dc:creator>
  <cp:lastModifiedBy>Frank Gerigk</cp:lastModifiedBy>
  <cp:revision>79</cp:revision>
  <dcterms:created xsi:type="dcterms:W3CDTF">2024-05-15T14:26:45Z</dcterms:created>
  <dcterms:modified xsi:type="dcterms:W3CDTF">2024-06-07T14:16:18Z</dcterms:modified>
</cp:coreProperties>
</file>