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6" r:id="rId7"/>
    <p:sldId id="263" r:id="rId8"/>
    <p:sldId id="264" r:id="rId9"/>
    <p:sldId id="262" r:id="rId10"/>
    <p:sldId id="268" r:id="rId11"/>
    <p:sldId id="261" r:id="rId12"/>
    <p:sldId id="269" r:id="rId13"/>
    <p:sldId id="267" r:id="rId14"/>
    <p:sldId id="272" r:id="rId15"/>
  </p:sldIdLst>
  <p:sldSz cx="12192000" cy="6858000"/>
  <p:notesSz cx="6858000" cy="9144000"/>
  <p:defaultTextStyle>
    <a:defPPr>
      <a:defRPr lang="en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94"/>
  </p:normalViewPr>
  <p:slideViewPr>
    <p:cSldViewPr snapToGrid="0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13BAA1-EB8A-C941-870A-8BAE5EADB5CD}" type="datetimeFigureOut">
              <a:rPr lang="en-GR" smtClean="0"/>
              <a:t>21/6/24</a:t>
            </a:fld>
            <a:endParaRPr lang="en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1BDF2A-BF7E-4344-8A20-0A1C3E13C014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78036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BDF2A-BF7E-4344-8A20-0A1C3E13C014}" type="slidenum">
              <a:rPr lang="en-GR" smtClean="0"/>
              <a:t>14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301441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B76B1-EACD-0D94-7572-D12BB27265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0BB974A-6B96-513D-8D09-45FF98BA52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4AB842-4105-D285-EBAD-3CCCCD33B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107E9B-DAF8-204C-B7CA-AC02896C310E}" type="datetime1">
              <a:rPr lang="en-US" smtClean="0"/>
              <a:t>6/21/24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065FF-BC24-E2B2-B9A0-0FEC0537E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D08B3-AAE8-5668-3E17-7E08F0873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0220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82962-2756-86A5-82DF-CEB42BE66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8588A5-8522-F3BC-437D-4788B36D0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A6B15C-A5A7-9A30-1ED3-AAF19976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0DF06-7B1D-E44D-BC6A-AA99C787C1EF}" type="datetime1">
              <a:rPr lang="en-US" smtClean="0"/>
              <a:t>6/21/24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1846EB-FECF-4B67-A517-032A8A0D2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84454-53A5-D6B0-2C5D-98EE75C9F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60112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8F73E7-403D-9097-4EF8-CE7B32EB4D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033483-E083-B758-927A-102851FB6A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B8EC89-9E1E-145C-F50B-AFFC07738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FBF98-14E5-9F4C-B388-F6084231F94D}" type="datetime1">
              <a:rPr lang="en-US" smtClean="0"/>
              <a:t>6/21/24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A32A6-3B0D-A867-4D4B-CADB9735B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AAED6A-9F70-CBFB-1349-ADA8F446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025213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189AD-169F-9573-826E-F479943A1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8C97C-5663-AA0C-F75B-5609ECAF08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5B0D3-1873-D868-1ADA-20C0271DB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/>
              <a:t>6/21/24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87A9E-1FAF-079D-91C4-88AB25F99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87E9E6-AC45-26A8-343C-01BD52280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650252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4F2DE-88F5-BDFE-F32C-D57738318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30B5B-AB82-C315-CC9C-5889D70859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CD84EF-864B-24AB-8EA8-C86BCB7C7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2F0E2-54E8-004E-93D3-62FB8DEC9669}" type="datetime1">
              <a:rPr lang="en-US" smtClean="0"/>
              <a:t>6/21/24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D2B4B9-45C6-EC94-C574-E0D226FB8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66DF8-732A-7DDF-32E9-B7F3E2244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560229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AF31C-39B5-CCE5-8580-31FE3077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A1AED-FD76-BDD6-E0BE-8BD87F4357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DA0985-F31E-F3CF-6092-87F367D5FE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50BE2-860D-6C3A-58BD-BF824724E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1519A-8388-5844-B461-6A827F7688F2}" type="datetime1">
              <a:rPr lang="en-US" smtClean="0"/>
              <a:t>6/21/24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CDC20B-CCA8-C44C-DFEA-33B9249DA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91B4D6-499D-06B1-D5B4-07ACD017E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01554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CCF90-8B45-464A-8D50-ADB731651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4E6C06-6EFE-166E-5F84-B5C717775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174059-5A74-13A2-97AD-C81ABED44C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A050A2-F032-7DC4-CC1B-F0655A1A9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B6DA1C-2CD9-C52C-E2A6-C224225049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869D61-0D28-159B-7A50-D7B36D1E2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523D-97A2-584C-9F88-CDA1C07DAD9E}" type="datetime1">
              <a:rPr lang="en-US" smtClean="0"/>
              <a:t>6/21/24</a:t>
            </a:fld>
            <a:endParaRPr lang="en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01D5F0-4947-734E-6EF1-09CFB56E1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FAA6F49-C211-BE13-DB82-7190D4729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709503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A9C45-8712-E5BD-DF3C-164E38CF0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2E6E59-2905-534E-1E58-40FAC6D6D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566CD-62E4-904D-BB37-6EBD61C8FD59}" type="datetime1">
              <a:rPr lang="en-US" smtClean="0"/>
              <a:t>6/21/24</a:t>
            </a:fld>
            <a:endParaRPr lang="en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5CCFC-802E-3864-486C-CB9FB8BB2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C02544-5906-1E84-5DC9-BCB977692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86528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C72626A-3FF7-BD53-8EFB-670684E3B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7DD79-6F7A-0F4B-84E7-D2893C208CEF}" type="datetime1">
              <a:rPr lang="en-US" smtClean="0"/>
              <a:t>6/21/24</a:t>
            </a:fld>
            <a:endParaRPr lang="en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0F3E19-42D7-A2C9-6E2F-DB16E95C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9B270A-4599-917A-E19B-9C8A25360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17881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A2245-45DA-98DA-51EE-F3A132D7E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65CE9-893D-DEF8-67FD-3503C11CAD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480C73-D911-333D-2CA1-8D07E1AE00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4FB00B-5C62-06B4-0955-BBE41040FD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8A0E-C803-5146-B271-9CA2329E6DBF}" type="datetime1">
              <a:rPr lang="en-US" smtClean="0"/>
              <a:t>6/21/24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B175F5-8D80-95EE-B434-46BD5D31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8C77D9-B73A-A9C8-FC0C-E581C322C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4290183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427D4-1C69-FD1B-A436-483776E2F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54CBC2-0575-65C0-744C-7E96F576A8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B64561-C80B-742C-8C80-BEE6DEE7E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F133B0-D157-3064-E431-A0C873054D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B7265-E970-6440-B0FA-D90152A1327C}" type="datetime1">
              <a:rPr lang="en-US" smtClean="0"/>
              <a:t>6/21/24</a:t>
            </a:fld>
            <a:endParaRPr lang="en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7673E6-7CE8-F814-6C8F-655BD872C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D6EADD-5CD8-3D02-0D86-D3C7A5FD1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2289950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1C1A3F-2E4F-F094-4200-9E0D69A7C3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98D33A-D25A-6685-9AF3-0E4DDC443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445D8-DF42-6FDC-CD25-1F413758393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2B5EEC-E950-9C41-97EF-00060190C770}" type="datetime1">
              <a:rPr lang="en-US" smtClean="0"/>
              <a:t>6/21/24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2F8DEB-A653-0AC2-2BDB-352A433245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DB518-4CAD-7B07-F973-44F9147844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4BB35C-9BCE-6D4C-81C4-5DDBC202A76E}" type="slidenum">
              <a:rPr lang="en-GR" smtClean="0"/>
              <a:t>‹#›</a:t>
            </a:fld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122471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gitlab.cern.ch/corryvreckan/corryvreckan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10" Type="http://schemas.microsoft.com/office/2007/relationships/hdphoto" Target="../media/hdphoto1.wdp"/><Relationship Id="rId4" Type="http://schemas.openxmlformats.org/officeDocument/2006/relationships/hyperlink" Target="https://indico.cern.ch/event/1242811/timetable/#20230227.detailed" TargetMode="External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AD8DEDF-4C1E-1AD3-598C-91DDDCA779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6835" y="242455"/>
            <a:ext cx="11158330" cy="2235702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0432FF"/>
                </a:solidFill>
              </a:rPr>
              <a:t>DRD1-WG7: Common Test Facilities</a:t>
            </a:r>
            <a:br>
              <a:rPr lang="en-US" sz="4400" dirty="0">
                <a:solidFill>
                  <a:srgbClr val="0432FF"/>
                </a:solidFill>
              </a:rPr>
            </a:br>
            <a:r>
              <a:rPr lang="en-US" sz="4400" dirty="0">
                <a:solidFill>
                  <a:srgbClr val="0432FF"/>
                </a:solidFill>
              </a:rPr>
              <a:t>Status Report of the SPS/H4 “playground”</a:t>
            </a:r>
            <a:br>
              <a:rPr lang="en-US" sz="4400" dirty="0">
                <a:solidFill>
                  <a:srgbClr val="0432FF"/>
                </a:solidFill>
              </a:rPr>
            </a:br>
            <a:r>
              <a:rPr lang="en-US" sz="2800" dirty="0">
                <a:solidFill>
                  <a:srgbClr val="00B0F0"/>
                </a:solidFill>
              </a:rPr>
              <a:t>(runs in parallel with EURO 2024)</a:t>
            </a:r>
            <a:br>
              <a:rPr lang="en-US" sz="2800" dirty="0">
                <a:solidFill>
                  <a:srgbClr val="00B0F0"/>
                </a:solidFill>
              </a:rPr>
            </a:br>
            <a:br>
              <a:rPr lang="en-US" sz="2000" dirty="0">
                <a:solidFill>
                  <a:srgbClr val="0432FF"/>
                </a:solidFill>
              </a:rPr>
            </a:br>
            <a:r>
              <a:rPr lang="en-US" sz="2000" b="0" i="0" u="none" strike="noStrike" dirty="0" err="1">
                <a:solidFill>
                  <a:srgbClr val="0432FF"/>
                </a:solidFill>
                <a:effectLst/>
                <a:latin typeface="Arial" panose="020B0604020202020204" pitchFamily="34" charset="0"/>
              </a:rPr>
              <a:t>Y.Tsipolitis</a:t>
            </a:r>
            <a:endParaRPr lang="en-US" sz="4400" dirty="0">
              <a:solidFill>
                <a:srgbClr val="0432FF"/>
              </a:solidFill>
            </a:endParaRPr>
          </a:p>
        </p:txBody>
      </p:sp>
      <p:pic>
        <p:nvPicPr>
          <p:cNvPr id="12" name="Picture 11" descr="A machine with many wires&#10;&#10;Description automatically generated with medium confidence">
            <a:extLst>
              <a:ext uri="{FF2B5EF4-FFF2-40B4-BE49-F238E27FC236}">
                <a16:creationId xmlns:a16="http://schemas.microsoft.com/office/drawing/2014/main" id="{1986B02F-7CFF-9490-37F9-759C0BB791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1271" y="3562177"/>
            <a:ext cx="6268281" cy="304011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028C5D1-7CD9-D068-BE80-EFA631EBFAA3}"/>
              </a:ext>
            </a:extLst>
          </p:cNvPr>
          <p:cNvSpPr txBox="1"/>
          <p:nvPr/>
        </p:nvSpPr>
        <p:spPr>
          <a:xfrm>
            <a:off x="536712" y="3831751"/>
            <a:ext cx="2106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rgbClr val="FFFF00"/>
                </a:solidFill>
                <a:highlight>
                  <a:srgbClr val="0000FF"/>
                </a:highlight>
              </a:rPr>
              <a:t>UPSTREAM GOLIATH</a:t>
            </a:r>
          </a:p>
        </p:txBody>
      </p:sp>
      <p:pic>
        <p:nvPicPr>
          <p:cNvPr id="11" name="Picture 10" descr="A large room with several machines&#10;&#10;Description automatically generated with medium confidence">
            <a:extLst>
              <a:ext uri="{FF2B5EF4-FFF2-40B4-BE49-F238E27FC236}">
                <a16:creationId xmlns:a16="http://schemas.microsoft.com/office/drawing/2014/main" id="{F42DF811-0CD5-62A6-C103-13BE38C1E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7824" y="3575429"/>
            <a:ext cx="6268280" cy="30401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7B9A20B-719E-8926-8A9C-C8DCB3B96292}"/>
              </a:ext>
            </a:extLst>
          </p:cNvPr>
          <p:cNvSpPr txBox="1"/>
          <p:nvPr/>
        </p:nvSpPr>
        <p:spPr>
          <a:xfrm>
            <a:off x="10315443" y="3575429"/>
            <a:ext cx="2282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dirty="0">
                <a:solidFill>
                  <a:srgbClr val="FFFF00"/>
                </a:solidFill>
                <a:highlight>
                  <a:srgbClr val="0000FF"/>
                </a:highlight>
              </a:rPr>
              <a:t>DOWNSTREAM GOLIATH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6071CA-E92B-7570-F82F-046C23633524}"/>
                  </a:ext>
                </a:extLst>
              </p:cNvPr>
              <p:cNvSpPr txBox="1"/>
              <p:nvPr/>
            </p:nvSpPr>
            <p:spPr>
              <a:xfrm>
                <a:off x="5266368" y="2737101"/>
                <a:ext cx="1856675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800" b="0" i="0" u="none" strike="noStrike" dirty="0">
                    <a:solidFill>
                      <a:srgbClr val="0432FF"/>
                    </a:solidFill>
                    <a:effectLst/>
                    <a:latin typeface="Arial" panose="020B0604020202020204" pitchFamily="34" charset="0"/>
                  </a:rPr>
                  <a:t>K.J.Floethner​ </a:t>
                </a:r>
                <a14:m>
                  <m:oMath xmlns:m="http://schemas.openxmlformats.org/officeDocument/2006/math">
                    <m:r>
                      <a:rPr lang="en-US" sz="2400" b="1" i="0" u="none" strike="noStrike" smtClean="0">
                        <a:solidFill>
                          <a:srgbClr val="00B05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↑</m:t>
                    </m:r>
                  </m:oMath>
                </a14:m>
                <a:br>
                  <a:rPr lang="en-US" sz="1800" b="0" i="0" u="none" strike="noStrike" dirty="0">
                    <a:solidFill>
                      <a:srgbClr val="0432FF"/>
                    </a:solidFill>
                    <a:effectLst/>
                    <a:latin typeface="Arial" panose="020B0604020202020204" pitchFamily="34" charset="0"/>
                  </a:rPr>
                </a:br>
                <a:r>
                  <a:rPr lang="en-US" sz="1800" b="0" i="0" u="none" strike="noStrike" dirty="0">
                    <a:solidFill>
                      <a:srgbClr val="0432FF"/>
                    </a:solidFill>
                    <a:effectLst/>
                    <a:latin typeface="Arial" panose="020B0604020202020204" pitchFamily="34" charset="0"/>
                  </a:rPr>
                  <a:t> E. </a:t>
                </a:r>
                <a:r>
                  <a:rPr lang="en-US" sz="1800" b="0" i="0" u="none" strike="noStrike" dirty="0" err="1">
                    <a:solidFill>
                      <a:srgbClr val="0432FF"/>
                    </a:solidFill>
                    <a:effectLst/>
                    <a:latin typeface="Arial" panose="020B0604020202020204" pitchFamily="34" charset="0"/>
                  </a:rPr>
                  <a:t>Oliveri</a:t>
                </a:r>
                <a:r>
                  <a:rPr lang="en-US" sz="1800" b="0" i="0" u="none" strike="noStrike" dirty="0">
                    <a:solidFill>
                      <a:srgbClr val="0432FF"/>
                    </a:solidFill>
                    <a:effectLst/>
                    <a:latin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u="none" strike="noStrike" smtClean="0">
                        <a:solidFill>
                          <a:srgbClr val="FF0000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↓</m:t>
                    </m:r>
                  </m:oMath>
                </a14:m>
                <a:br>
                  <a:rPr lang="en-US" sz="1800" b="0" i="0" u="none" strike="noStrike" dirty="0">
                    <a:solidFill>
                      <a:srgbClr val="0432FF"/>
                    </a:solidFill>
                    <a:effectLst/>
                    <a:latin typeface="Arial" panose="020B0604020202020204" pitchFamily="34" charset="0"/>
                  </a:rPr>
                </a:br>
                <a:endParaRPr lang="en-GR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36071CA-E92B-7570-F82F-046C23633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6368" y="2737101"/>
                <a:ext cx="1856675" cy="1107996"/>
              </a:xfrm>
              <a:prstGeom prst="rect">
                <a:avLst/>
              </a:prstGeom>
              <a:blipFill>
                <a:blip r:embed="rId4"/>
                <a:stretch>
                  <a:fillRect l="-2721"/>
                </a:stretch>
              </a:blipFill>
            </p:spPr>
            <p:txBody>
              <a:bodyPr/>
              <a:lstStyle/>
              <a:p>
                <a:r>
                  <a:rPr lang="en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11B259F0-0398-64DC-EFE1-219F30268FC0}"/>
              </a:ext>
            </a:extLst>
          </p:cNvPr>
          <p:cNvSpPr txBox="1"/>
          <p:nvPr/>
        </p:nvSpPr>
        <p:spPr>
          <a:xfrm>
            <a:off x="115613" y="2133976"/>
            <a:ext cx="31425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R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TB1:</a:t>
            </a:r>
            <a:r>
              <a:rPr lang="en-GR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10 – 24 April 2024</a:t>
            </a:r>
          </a:p>
          <a:p>
            <a:r>
              <a:rPr lang="en-GR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TB2:</a:t>
            </a:r>
            <a:r>
              <a:rPr lang="en-GR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26 June – 10 july 2024</a:t>
            </a:r>
          </a:p>
          <a:p>
            <a:r>
              <a:rPr lang="en-GR" sz="2000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TB3: </a:t>
            </a:r>
            <a:r>
              <a:rPr lang="en-GR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 Sept. – 2 Oct. 2024</a:t>
            </a:r>
          </a:p>
        </p:txBody>
      </p:sp>
    </p:spTree>
    <p:extLst>
      <p:ext uri="{BB962C8B-B14F-4D97-AF65-F5344CB8AC3E}">
        <p14:creationId xmlns:p14="http://schemas.microsoft.com/office/powerpoint/2010/main" val="3719874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4EB1-CF61-A7E4-F59B-05F257F6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3C78-A433-E208-143B-A375F67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EBC3C-0CF9-76E5-E8DC-075CBB63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10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F6723F-FCB6-302E-8134-384446E21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335" y="281523"/>
            <a:ext cx="11841329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BEAM H4, PPE134 – INSTALLATION (DRD1, June 26 – July 10)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9A9712-9395-B130-2D65-47B4559305D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04" t="26019" r="16856" b="48474"/>
          <a:stretch/>
        </p:blipFill>
        <p:spPr>
          <a:xfrm>
            <a:off x="1030164" y="892042"/>
            <a:ext cx="10151273" cy="34562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EAE5979-5F11-5B59-D069-8FD5C5EBFFE2}"/>
              </a:ext>
            </a:extLst>
          </p:cNvPr>
          <p:cNvSpPr/>
          <p:nvPr/>
        </p:nvSpPr>
        <p:spPr>
          <a:xfrm>
            <a:off x="1734034" y="1987022"/>
            <a:ext cx="733723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srgbClr val="0432FF"/>
                </a:solidFill>
                <a:latin typeface="Calibri"/>
              </a:rPr>
              <a:t>PICOSEC </a:t>
            </a:r>
            <a:endParaRPr lang="en-US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FDE5BB3-A432-60C4-44FA-786F8D844878}"/>
              </a:ext>
            </a:extLst>
          </p:cNvPr>
          <p:cNvSpPr/>
          <p:nvPr/>
        </p:nvSpPr>
        <p:spPr>
          <a:xfrm>
            <a:off x="5043304" y="1987022"/>
            <a:ext cx="658800" cy="57600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STRAW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CC8885-AF5E-A340-C824-E8089D5999BB}"/>
              </a:ext>
            </a:extLst>
          </p:cNvPr>
          <p:cNvSpPr/>
          <p:nvPr/>
        </p:nvSpPr>
        <p:spPr>
          <a:xfrm>
            <a:off x="8505821" y="1984126"/>
            <a:ext cx="658800" cy="57600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USTC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AD2CA6-3B30-B10B-1B36-C7B72FE59100}"/>
              </a:ext>
            </a:extLst>
          </p:cNvPr>
          <p:cNvSpPr txBox="1"/>
          <p:nvPr/>
        </p:nvSpPr>
        <p:spPr>
          <a:xfrm>
            <a:off x="1734034" y="1593277"/>
            <a:ext cx="709155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A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3BA78A-3828-EB52-D526-27961F5D8C11}"/>
              </a:ext>
            </a:extLst>
          </p:cNvPr>
          <p:cNvSpPr/>
          <p:nvPr/>
        </p:nvSpPr>
        <p:spPr>
          <a:xfrm>
            <a:off x="10196747" y="1987022"/>
            <a:ext cx="658800" cy="57600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uLnTx/>
                <a:uFillTx/>
                <a:latin typeface="Calibri" panose="020F0502020204030204" pitchFamily="34" charset="0"/>
              </a:rPr>
              <a:t>FCC-muons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F946BD-B74E-3FD7-D9F9-74769E2D7EE6}"/>
              </a:ext>
            </a:extLst>
          </p:cNvPr>
          <p:cNvSpPr/>
          <p:nvPr/>
        </p:nvSpPr>
        <p:spPr>
          <a:xfrm>
            <a:off x="2552210" y="1987022"/>
            <a:ext cx="729471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PICOSEC 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95844AE-9A15-62A1-A7F3-0CFE0B6A231E}"/>
              </a:ext>
            </a:extLst>
          </p:cNvPr>
          <p:cNvSpPr/>
          <p:nvPr/>
        </p:nvSpPr>
        <p:spPr>
          <a:xfrm>
            <a:off x="7722430" y="1984126"/>
            <a:ext cx="658800" cy="57600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GDD/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DRD1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Tracker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C631C4-5D06-E755-DDAB-942600371CDD}"/>
              </a:ext>
            </a:extLst>
          </p:cNvPr>
          <p:cNvSpPr txBox="1"/>
          <p:nvPr/>
        </p:nvSpPr>
        <p:spPr>
          <a:xfrm>
            <a:off x="2577436" y="1565812"/>
            <a:ext cx="709155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B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4714477-8DC6-814C-8C42-94647A4BC2A2}"/>
              </a:ext>
            </a:extLst>
          </p:cNvPr>
          <p:cNvSpPr txBox="1"/>
          <p:nvPr/>
        </p:nvSpPr>
        <p:spPr>
          <a:xfrm>
            <a:off x="7722430" y="154444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E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FFE2972-2330-739B-C44A-68B937AEE72E}"/>
              </a:ext>
            </a:extLst>
          </p:cNvPr>
          <p:cNvSpPr txBox="1"/>
          <p:nvPr/>
        </p:nvSpPr>
        <p:spPr>
          <a:xfrm>
            <a:off x="3357174" y="154444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C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0556F7E-284E-6FE8-C026-0199EB0672E2}"/>
              </a:ext>
            </a:extLst>
          </p:cNvPr>
          <p:cNvSpPr txBox="1"/>
          <p:nvPr/>
        </p:nvSpPr>
        <p:spPr>
          <a:xfrm>
            <a:off x="9273262" y="154444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G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B05F87-00D4-5DC0-C5A8-ECB789DE3958}"/>
              </a:ext>
            </a:extLst>
          </p:cNvPr>
          <p:cNvSpPr txBox="1"/>
          <p:nvPr/>
        </p:nvSpPr>
        <p:spPr>
          <a:xfrm>
            <a:off x="8465209" y="154444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F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A92738-F700-25E2-0298-ECACC1B5C60F}"/>
              </a:ext>
            </a:extLst>
          </p:cNvPr>
          <p:cNvSpPr txBox="1"/>
          <p:nvPr/>
        </p:nvSpPr>
        <p:spPr>
          <a:xfrm>
            <a:off x="5087427" y="1565812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D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5E7292-6CC8-8AAB-66DB-2FF31B3A01A5}"/>
              </a:ext>
            </a:extLst>
          </p:cNvPr>
          <p:cNvSpPr/>
          <p:nvPr/>
        </p:nvSpPr>
        <p:spPr>
          <a:xfrm>
            <a:off x="9317139" y="1978529"/>
            <a:ext cx="658800" cy="576000"/>
          </a:xfrm>
          <a:prstGeom prst="rect">
            <a:avLst/>
          </a:prstGeom>
          <a:solidFill>
            <a:srgbClr val="D0C7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lvl="0" algn="ctr" defTabSz="457200">
              <a:defRPr/>
            </a:pPr>
            <a:r>
              <a:rPr lang="en-US" sz="1000" b="1" kern="0" dirty="0">
                <a:solidFill>
                  <a:srgbClr val="0432FF"/>
                </a:solidFill>
                <a:latin typeface="Calibri"/>
              </a:rPr>
              <a:t>MPGD HCAL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F48643-0E90-4A1C-5BF3-4CA905DF4245}"/>
              </a:ext>
            </a:extLst>
          </p:cNvPr>
          <p:cNvSpPr txBox="1"/>
          <p:nvPr/>
        </p:nvSpPr>
        <p:spPr>
          <a:xfrm>
            <a:off x="10081315" y="1544444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 H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22" name="TextBox 1">
            <a:extLst>
              <a:ext uri="{FF2B5EF4-FFF2-40B4-BE49-F238E27FC236}">
                <a16:creationId xmlns:a16="http://schemas.microsoft.com/office/drawing/2014/main" id="{BEA5D70B-0845-592B-F97A-F465E54B0590}"/>
              </a:ext>
            </a:extLst>
          </p:cNvPr>
          <p:cNvSpPr txBox="1"/>
          <p:nvPr/>
        </p:nvSpPr>
        <p:spPr>
          <a:xfrm>
            <a:off x="1032882" y="4598050"/>
            <a:ext cx="6516254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A, B: PICOSEC (F. </a:t>
            </a:r>
            <a:r>
              <a:rPr lang="en-US" sz="1200" dirty="0" err="1">
                <a:solidFill>
                  <a:srgbClr val="0432FF"/>
                </a:solidFill>
              </a:rPr>
              <a:t>Brunbauer</a:t>
            </a:r>
            <a:r>
              <a:rPr lang="en-US" sz="1200" dirty="0">
                <a:solidFill>
                  <a:srgbClr val="0432FF"/>
                </a:solidFill>
              </a:rPr>
              <a:t>, M. Lisowska)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C: MINNICACTUS (P. </a:t>
            </a:r>
            <a:r>
              <a:rPr lang="en-US" sz="1200" dirty="0" err="1">
                <a:solidFill>
                  <a:srgbClr val="0432FF"/>
                </a:solidFill>
              </a:rPr>
              <a:t>Schwemling</a:t>
            </a:r>
            <a:r>
              <a:rPr lang="en-US" sz="1200" dirty="0">
                <a:solidFill>
                  <a:srgbClr val="0432FF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D: STRAW  (T. Enik, K. Kuznetsova) 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  <a:cs typeface="Arial"/>
              </a:rPr>
              <a:t>SETUP E: </a:t>
            </a:r>
            <a:r>
              <a:rPr lang="en-US" sz="1200" dirty="0">
                <a:solidFill>
                  <a:srgbClr val="0432FF"/>
                </a:solidFill>
              </a:rPr>
              <a:t>GDD/RD51 Tracker (K. Floethner) 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F: USTC (Y. Zhou) 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G: </a:t>
            </a:r>
            <a:r>
              <a:rPr lang="en-US" sz="1200" dirty="0">
                <a:solidFill>
                  <a:srgbClr val="0432FF"/>
                </a:solidFill>
                <a:cs typeface="Arial"/>
              </a:rPr>
              <a:t>MPGD HCAL (L. Longo, A.</a:t>
            </a:r>
            <a:r>
              <a:rPr lang="en-US" sz="1200" dirty="0">
                <a:solidFill>
                  <a:srgbClr val="0432FF"/>
                </a:solidFill>
                <a:ea typeface="+mn-lt"/>
                <a:cs typeface="+mn-lt"/>
              </a:rPr>
              <a:t> Pellecchia) 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</a:t>
            </a:r>
            <a:r>
              <a:rPr lang="en-US" sz="1200" dirty="0">
                <a:solidFill>
                  <a:srgbClr val="0432FF"/>
                </a:solidFill>
                <a:cs typeface="Arial"/>
              </a:rPr>
              <a:t>H: FCC-muons (G. Cibinetto)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2A723F-DB52-12F9-0B5C-0B849B17E45A}"/>
              </a:ext>
            </a:extLst>
          </p:cNvPr>
          <p:cNvSpPr/>
          <p:nvPr/>
        </p:nvSpPr>
        <p:spPr>
          <a:xfrm>
            <a:off x="3368330" y="1984126"/>
            <a:ext cx="729471" cy="57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MINICACTUS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2560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938A8C-E8FB-E6AE-EFF6-557ADF83D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/>
              <a:t>6/21/24</a:t>
            </a:fld>
            <a:endParaRPr lang="en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A5012-B986-7BBB-8319-79E07418C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Yorgos Tsipolitis, NTUA</a:t>
            </a:r>
            <a:endParaRPr lang="en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A4D14-37CF-C520-F1F5-BDB281B70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/>
              <a:t>11</a:t>
            </a:fld>
            <a:endParaRPr lang="en-G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5FFAEE-BF17-116B-AD89-5B9EA1658C72}"/>
              </a:ext>
            </a:extLst>
          </p:cNvPr>
          <p:cNvSpPr/>
          <p:nvPr/>
        </p:nvSpPr>
        <p:spPr>
          <a:xfrm>
            <a:off x="155575" y="160337"/>
            <a:ext cx="84289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PICOSEC Micromegas – June 2024 plans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C6EEEC-4D1D-10DE-02CB-6412D8C1CFFB}"/>
              </a:ext>
            </a:extLst>
          </p:cNvPr>
          <p:cNvSpPr/>
          <p:nvPr/>
        </p:nvSpPr>
        <p:spPr>
          <a:xfrm>
            <a:off x="155575" y="864070"/>
            <a:ext cx="8691863" cy="617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Setup </a:t>
            </a:r>
            <a:r>
              <a:rPr lang="en-GB" sz="1200" dirty="0">
                <a:solidFill>
                  <a:srgbClr val="0432FF"/>
                </a:solidFill>
                <a:latin typeface="Calibri" panose="020F0502020204030204"/>
              </a:rPr>
              <a:t>with</a:t>
            </a:r>
            <a:r>
              <a:rPr kumimoji="0" lang="en-GB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two telescopes: </a:t>
            </a:r>
            <a:r>
              <a:rPr lang="en-GB" sz="1200" dirty="0">
                <a:solidFill>
                  <a:srgbClr val="0432FF"/>
                </a:solidFill>
                <a:latin typeface="Calibri" panose="020F0502020204030204"/>
              </a:rPr>
              <a:t>PICOSEC Micromegas telescope and JLAB telescope dedicated to µRWELL studies</a:t>
            </a:r>
          </a:p>
          <a:p>
            <a:pPr marL="457200" marR="0" lvl="1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dirty="0">
                <a:solidFill>
                  <a:srgbClr val="0432FF"/>
                </a:solidFill>
                <a:latin typeface="Calibri" panose="020F0502020204030204"/>
              </a:rPr>
              <a:t>Plans for June 2024 test beam period include the following </a:t>
            </a:r>
            <a:r>
              <a:rPr lang="en-GB" sz="1200" dirty="0" err="1">
                <a:solidFill>
                  <a:srgbClr val="0432FF"/>
                </a:solidFill>
                <a:latin typeface="Calibri" panose="020F0502020204030204"/>
              </a:rPr>
              <a:t>developmens</a:t>
            </a:r>
            <a:r>
              <a:rPr lang="en-GB" sz="1200" dirty="0">
                <a:solidFill>
                  <a:srgbClr val="0432FF"/>
                </a:solidFill>
                <a:latin typeface="Calibri" panose="020F0502020204030204"/>
              </a:rPr>
              <a:t>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E98EBC9-251A-B1D9-620C-3DB9F7699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1451" y="4869020"/>
            <a:ext cx="1156213" cy="11461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6BEE6C6-64E0-52EA-66D7-04812A08CC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715" y="4869021"/>
            <a:ext cx="1146159" cy="114615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F15E881-AB44-AB5D-AF92-0989EA655ECB}"/>
              </a:ext>
            </a:extLst>
          </p:cNvPr>
          <p:cNvSpPr/>
          <p:nvPr/>
        </p:nvSpPr>
        <p:spPr>
          <a:xfrm>
            <a:off x="371440" y="1876049"/>
            <a:ext cx="2503456" cy="2556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 pad prototypes</a:t>
            </a: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Studies of stability with different meshes (standard woven, fine woven</a:t>
            </a:r>
            <a:r>
              <a:rPr lang="en-US" sz="1200" dirty="0">
                <a:solidFill>
                  <a:srgbClr val="0432FF"/>
                </a:solidFill>
                <a:latin typeface="Calibri" panose="020F0502020204030204"/>
              </a:rPr>
              <a:t>, electroformed mesh)</a:t>
            </a: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Spatial resolution studies with medium/high granularity </a:t>
            </a:r>
            <a:r>
              <a:rPr kumimoji="0" lang="en-US" sz="1200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Picosec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0432FF"/>
                </a:solidFill>
                <a:latin typeface="Calibri" panose="020F0502020204030204"/>
              </a:rPr>
              <a:t>Test of TIA preamplifier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B43D561-4CF2-356F-1419-E21AE6DBEE0E}"/>
              </a:ext>
            </a:extLst>
          </p:cNvPr>
          <p:cNvCxnSpPr/>
          <p:nvPr/>
        </p:nvCxnSpPr>
        <p:spPr>
          <a:xfrm>
            <a:off x="3178629" y="1876049"/>
            <a:ext cx="0" cy="4234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DC109F3-3662-3671-66DB-0707638A3DCE}"/>
              </a:ext>
            </a:extLst>
          </p:cNvPr>
          <p:cNvSpPr/>
          <p:nvPr/>
        </p:nvSpPr>
        <p:spPr>
          <a:xfrm>
            <a:off x="3329793" y="1876049"/>
            <a:ext cx="2503456" cy="2002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Low material budget detectors</a:t>
            </a:r>
          </a:p>
          <a:p>
            <a:pPr marL="0" lvl="1">
              <a:lnSpc>
                <a:spcPct val="150000"/>
              </a:lnSpc>
              <a:defRPr/>
            </a:pPr>
            <a:r>
              <a:rPr lang="en-US" sz="1200" dirty="0">
                <a:solidFill>
                  <a:srgbClr val="0432FF"/>
                </a:solidFill>
              </a:rPr>
              <a:t>96 readout pad prototype on thin substrate fixed to rigid, flat support structure</a:t>
            </a:r>
          </a:p>
          <a:p>
            <a:pPr marL="0" lvl="1">
              <a:lnSpc>
                <a:spcPct val="150000"/>
              </a:lnSpc>
              <a:defRPr/>
            </a:pPr>
            <a:endParaRPr lang="en-US" sz="1200" dirty="0">
              <a:solidFill>
                <a:srgbClr val="0432FF"/>
              </a:solidFill>
            </a:endParaRPr>
          </a:p>
          <a:p>
            <a:pPr marL="0" lvl="1">
              <a:lnSpc>
                <a:spcPct val="150000"/>
              </a:lnSpc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Custom preamp card with connection to SAMPIC </a:t>
            </a:r>
            <a:r>
              <a:rPr lang="en-US" sz="1200" dirty="0">
                <a:solidFill>
                  <a:srgbClr val="0432FF"/>
                </a:solidFill>
                <a:latin typeface="Calibri" panose="020F0502020204030204"/>
              </a:rPr>
              <a:t>WTDC</a:t>
            </a: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0706C16-1DD3-E810-BA0E-3959B1A318E0}"/>
              </a:ext>
            </a:extLst>
          </p:cNvPr>
          <p:cNvCxnSpPr/>
          <p:nvPr/>
        </p:nvCxnSpPr>
        <p:spPr>
          <a:xfrm>
            <a:off x="5962170" y="1876049"/>
            <a:ext cx="0" cy="4234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BBD8B4A-761C-EB0F-0F09-EE4ECF5A7782}"/>
              </a:ext>
            </a:extLst>
          </p:cNvPr>
          <p:cNvCxnSpPr/>
          <p:nvPr/>
        </p:nvCxnSpPr>
        <p:spPr>
          <a:xfrm>
            <a:off x="8920523" y="1876049"/>
            <a:ext cx="0" cy="4234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628D4BD-8377-13DF-BBB4-5DC30B226FC9}"/>
              </a:ext>
            </a:extLst>
          </p:cNvPr>
          <p:cNvSpPr/>
          <p:nvPr/>
        </p:nvSpPr>
        <p:spPr>
          <a:xfrm>
            <a:off x="9044793" y="1876049"/>
            <a:ext cx="2503456" cy="2002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µRWELL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Picosec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0432FF"/>
                </a:solidFill>
                <a:latin typeface="Calibri" panose="020F0502020204030204"/>
              </a:rPr>
              <a:t>Operation of 10x10 µRWELL multi-pad preamp with SAMPIC readout</a:t>
            </a: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Continued performance studies and optimization of single pad prototypes</a:t>
            </a: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730AAC1-DF11-38E2-D80F-D3931485768F}"/>
              </a:ext>
            </a:extLst>
          </p:cNvPr>
          <p:cNvSpPr/>
          <p:nvPr/>
        </p:nvSpPr>
        <p:spPr>
          <a:xfrm>
            <a:off x="6167122" y="1876049"/>
            <a:ext cx="2503456" cy="3664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Multipad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Micromegas</a:t>
            </a: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time resolution measurement with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vertical charge evacuation 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(double-DLC layers) 10x10 prototype</a:t>
            </a: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i="0" u="none" strike="noStrike" kern="1200" cap="none" spc="0" normalizeH="0" baseline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Repeated multi-pad measurement with </a:t>
            </a:r>
            <a:r>
              <a:rPr kumimoji="0" lang="en-US" sz="1200" i="0" u="none" strike="noStrike" kern="1200" cap="none" spc="0" normalizeH="0" baseline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FastIC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readout chip</a:t>
            </a: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i="0" u="none" strike="noStrike" kern="1200" cap="none" spc="0" normalizeH="0" baseline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evaluation of </a:t>
            </a: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integrated preamplifiers </a:t>
            </a:r>
            <a:r>
              <a:rPr kumimoji="0" lang="en-US" sz="1200" i="0" u="none" strike="noStrike" kern="1200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outer board of 10x10 prototype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1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1200" i="0" u="none" strike="noStrike" kern="120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9CF9374-9CC7-6DF3-38A4-000BF0F05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8949" y="4584653"/>
            <a:ext cx="1782422" cy="152586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457052E-D110-4049-540D-2FAC785B8D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7108" y="3867978"/>
            <a:ext cx="1111521" cy="8788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678E5E4-BC98-3F2D-8C85-8F6242D653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7670" y="5442099"/>
            <a:ext cx="1975143" cy="69158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63624B0-47F3-F666-35BF-A934B2EE3E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08072" y="5071522"/>
            <a:ext cx="1108228" cy="105943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FD91851-7EAD-4971-1975-3E31974014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82657" y="5087804"/>
            <a:ext cx="2215283" cy="104587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334CF7BD-81C1-F6BB-AF5E-57E212FE6C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455306" y="3665529"/>
            <a:ext cx="1365254" cy="135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881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4EB1-CF61-A7E4-F59B-05F257F6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3C78-A433-E208-143B-A375F67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EBC3C-0CF9-76E5-E8DC-075CBB63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12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59A102-17FE-ACE8-7B73-96F081A2A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rgbClr val="0070C0"/>
                </a:solidFill>
                <a:latin typeface="Segoe UI"/>
                <a:cs typeface="Segoe UI"/>
              </a:rPr>
              <a:t>RD51/DRD1 VMM3a/SRS beam telescope:</a:t>
            </a:r>
            <a:br>
              <a:rPr lang="en-GB" sz="3600" b="1" dirty="0">
                <a:latin typeface="Segoe UI"/>
                <a:cs typeface="Segoe UI"/>
              </a:rPr>
            </a:br>
            <a:r>
              <a:rPr lang="en-GB" sz="3600" b="1" dirty="0">
                <a:solidFill>
                  <a:srgbClr val="00B0F0"/>
                </a:solidFill>
                <a:latin typeface="Segoe UI"/>
                <a:cs typeface="Segoe UI"/>
              </a:rPr>
              <a:t>June/July 2024 plans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8D2F2C5B-4FD9-5FCD-C20A-DD4B0C0AB3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067675" cy="476091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r>
              <a:rPr lang="en-GB" sz="1800" dirty="0">
                <a:latin typeface="Segoe UI"/>
                <a:cs typeface="Segoe UI"/>
              </a:rPr>
              <a:t>Test VMM3a/SRS triggered mode (developed by the colleagues from FRIB @ MSU) with MIPs and not only with X-rays</a:t>
            </a:r>
            <a:endParaRPr lang="en-US" sz="1800" dirty="0">
              <a:latin typeface="Segoe UI"/>
              <a:cs typeface="Arial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r>
              <a:rPr lang="en-GB" sz="1800" dirty="0">
                <a:latin typeface="Segoe UI"/>
                <a:cs typeface="Segoe UI"/>
              </a:rPr>
              <a:t>Studies on using the </a:t>
            </a:r>
            <a:r>
              <a:rPr lang="en-GB" sz="1800" dirty="0" err="1">
                <a:latin typeface="Segoe UI"/>
                <a:cs typeface="Segoe UI"/>
              </a:rPr>
              <a:t>Corryvreckan</a:t>
            </a:r>
            <a:r>
              <a:rPr lang="en-GB" sz="1800" dirty="0">
                <a:latin typeface="Segoe UI"/>
                <a:cs typeface="Segoe UI"/>
              </a:rPr>
              <a:t> tracking software with VMM3a/SRS:</a:t>
            </a:r>
            <a:r>
              <a:rPr lang="en-GB" sz="1800" dirty="0">
                <a:latin typeface="Segoe UI"/>
                <a:ea typeface="+mn-lt"/>
                <a:cs typeface="Segoe UI"/>
              </a:rPr>
              <a:t> </a:t>
            </a:r>
            <a:r>
              <a:rPr lang="en-GB" sz="1800" dirty="0">
                <a:latin typeface="Segoe UI"/>
                <a:ea typeface="+mn-lt"/>
                <a:cs typeface="+mn-lt"/>
                <a:hlinkClick r:id="rId2"/>
              </a:rPr>
              <a:t>Corryvreckan / Corryvreckan · GitLab (cern.ch)</a:t>
            </a:r>
            <a:endParaRPr lang="en-US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endParaRPr lang="en-GB" sz="1800" dirty="0">
              <a:latin typeface="Segoe UI"/>
              <a:cs typeface="Segoe UI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AutoNum type="alphaLcParenR"/>
            </a:pPr>
            <a:r>
              <a:rPr lang="en-GB" sz="1800" dirty="0">
                <a:latin typeface="Segoe UI"/>
                <a:cs typeface="Segoe UI"/>
              </a:rPr>
              <a:t>Further measurements with the distributed system (test also with the triggered mode) and possible re-measurements of existing detectors (AMBER prototype, XYU ambiguity free detector, finer-pitch GEM detector, etc.)</a:t>
            </a:r>
            <a:endParaRPr lang="en-US" sz="1800" dirty="0">
              <a:latin typeface="Segoe UI"/>
              <a:cs typeface="Segoe UI"/>
            </a:endParaRPr>
          </a:p>
        </p:txBody>
      </p:sp>
      <p:pic>
        <p:nvPicPr>
          <p:cNvPr id="7" name="Picture 6" descr="A blue spiral with black background&#10;&#10;Description automatically generated">
            <a:extLst>
              <a:ext uri="{FF2B5EF4-FFF2-40B4-BE49-F238E27FC236}">
                <a16:creationId xmlns:a16="http://schemas.microsoft.com/office/drawing/2014/main" id="{07D0390B-310A-5975-0EE9-94D1FDDE52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851" y="3833871"/>
            <a:ext cx="1219048" cy="942857"/>
          </a:xfrm>
          <a:prstGeom prst="rect">
            <a:avLst/>
          </a:prstGeom>
        </p:spPr>
      </p:pic>
      <p:pic>
        <p:nvPicPr>
          <p:cNvPr id="8" name="Picture 7" descr="A graph of a graph with a red and blue line&#10;&#10;Description automatically generated">
            <a:extLst>
              <a:ext uri="{FF2B5EF4-FFF2-40B4-BE49-F238E27FC236}">
                <a16:creationId xmlns:a16="http://schemas.microsoft.com/office/drawing/2014/main" id="{AE05325F-F4C1-962D-48BA-8F777D7C0D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4475" y="1933575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54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4EB1-CF61-A7E4-F59B-05F257F6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3C78-A433-E208-143B-A375F67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EBC3C-0CF9-76E5-E8DC-075CBB63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13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3" name="文本框 4">
            <a:extLst>
              <a:ext uri="{FF2B5EF4-FFF2-40B4-BE49-F238E27FC236}">
                <a16:creationId xmlns:a16="http://schemas.microsoft.com/office/drawing/2014/main" id="{52575CDF-E226-235F-9695-1307A21161DD}"/>
              </a:ext>
            </a:extLst>
          </p:cNvPr>
          <p:cNvSpPr txBox="1"/>
          <p:nvPr/>
        </p:nvSpPr>
        <p:spPr>
          <a:xfrm>
            <a:off x="789965" y="1736655"/>
            <a:ext cx="9797602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Cylindrical </a:t>
            </a:r>
            <a:r>
              <a:rPr lang="en-US" altLang="zh-CN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RGroove detectors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 new 50cm×50cm planar RGroove detector(not 100% sure)</a:t>
            </a:r>
            <a:endParaRPr lang="en-US" altLang="zh-CN" sz="2000" b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文本框 14">
            <a:extLst>
              <a:ext uri="{FF2B5EF4-FFF2-40B4-BE49-F238E27FC236}">
                <a16:creationId xmlns:a16="http://schemas.microsoft.com/office/drawing/2014/main" id="{C4591270-223F-4C6D-200B-9E3B1929AFF1}"/>
              </a:ext>
            </a:extLst>
          </p:cNvPr>
          <p:cNvSpPr txBox="1"/>
          <p:nvPr/>
        </p:nvSpPr>
        <p:spPr>
          <a:xfrm>
            <a:off x="622300" y="1213435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8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altLang="zh-CN" sz="28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etectors to be tested</a:t>
            </a:r>
            <a:r>
              <a:rPr lang="zh-CN" altLang="en-US" sz="28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：</a:t>
            </a:r>
            <a:endParaRPr lang="en-US" altLang="zh-CN" sz="1800" b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8" name="文本框 15">
            <a:extLst>
              <a:ext uri="{FF2B5EF4-FFF2-40B4-BE49-F238E27FC236}">
                <a16:creationId xmlns:a16="http://schemas.microsoft.com/office/drawing/2014/main" id="{4FBD0348-99CC-8EB2-3B89-2D57B9E00CF3}"/>
              </a:ext>
            </a:extLst>
          </p:cNvPr>
          <p:cNvSpPr txBox="1"/>
          <p:nvPr/>
        </p:nvSpPr>
        <p:spPr>
          <a:xfrm>
            <a:off x="789965" y="3480788"/>
            <a:ext cx="9797602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MM tracker</a:t>
            </a:r>
            <a:endParaRPr lang="en-US" altLang="zh-CN" sz="2000" b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SRS+APV25+mmDAQ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Flammable gas:  Ar:ISO/95:5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altLang="zh-CN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 table is needed for operating during the setup and access</a:t>
            </a:r>
            <a:endParaRPr lang="en-US" altLang="zh-CN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文本框 16">
            <a:extLst>
              <a:ext uri="{FF2B5EF4-FFF2-40B4-BE49-F238E27FC236}">
                <a16:creationId xmlns:a16="http://schemas.microsoft.com/office/drawing/2014/main" id="{ADD0E8A6-17FD-06DE-372E-E02C1516C4E3}"/>
              </a:ext>
            </a:extLst>
          </p:cNvPr>
          <p:cNvSpPr txBox="1"/>
          <p:nvPr/>
        </p:nvSpPr>
        <p:spPr>
          <a:xfrm>
            <a:off x="622300" y="2957568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8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Request to DRD1</a:t>
            </a:r>
            <a:r>
              <a:rPr lang="zh-CN" altLang="en-US" sz="28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：</a:t>
            </a:r>
            <a:endParaRPr lang="en-US" altLang="zh-CN" sz="1800" b="1" dirty="0">
              <a:solidFill>
                <a:srgbClr val="0432FF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2A34CE40-94CB-3DB8-56CC-B5403AFA9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70" y="-204968"/>
            <a:ext cx="8848282" cy="100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 marL="0" indent="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kumimoji="1" lang="el-GR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Yu Gothic UI Light" panose="020B0300000000000000" pitchFamily="34" charset="-128"/>
                <a:cs typeface="Calibri" panose="020F0502020204030204" pitchFamily="34" charset="0"/>
              </a:rPr>
              <a:t>μ</a:t>
            </a:r>
            <a:r>
              <a:rPr kumimoji="1" lang="en-US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Yu Gothic UI Light" panose="020B0300000000000000" pitchFamily="34" charset="-128"/>
                <a:cs typeface="Calibri" panose="020F0502020204030204" pitchFamily="34" charset="0"/>
              </a:rPr>
              <a:t>RGroove test plans for June</a:t>
            </a:r>
          </a:p>
        </p:txBody>
      </p:sp>
    </p:spTree>
    <p:extLst>
      <p:ext uri="{BB962C8B-B14F-4D97-AF65-F5344CB8AC3E}">
        <p14:creationId xmlns:p14="http://schemas.microsoft.com/office/powerpoint/2010/main" val="14004424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1FD54B-EA0F-289D-0519-6B922CD524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9495" y="501649"/>
            <a:ext cx="6122505" cy="4372115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8 TIGER electronics </a:t>
            </a:r>
          </a:p>
          <a:p>
            <a:r>
              <a:rPr lang="en-GB" sz="20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2 GEMROC FPGA </a:t>
            </a:r>
          </a:p>
          <a:p>
            <a:r>
              <a:rPr lang="en-GB" sz="20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1 FANOUT </a:t>
            </a:r>
            <a:endParaRPr lang="en-GB" sz="2000" b="1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TIGER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: 110 nm CMOS fabrication technology</a:t>
            </a:r>
            <a:b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</a:b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Analog input - digital output S/H or </a:t>
            </a:r>
            <a:r>
              <a:rPr lang="en-GB" sz="1800" dirty="0" err="1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ToT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 for energy measurement Simultaneous time and charge measurement ; Triggerless operation capability; Suitable for capacitances up to 100 pF and charges up to 50 </a:t>
            </a:r>
            <a:r>
              <a:rPr lang="en-GB" sz="1800" dirty="0" err="1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fC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 </a:t>
            </a:r>
            <a:endParaRPr lang="en-GB" sz="18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GEMROC 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:Distribute digital and analogue voltage levels; Configure the TIGERs; Monitor currents and temperatures during operation; Collect and organize output data from the TIGERs; Receive trigger signal for trigger-matched operation </a:t>
            </a:r>
            <a:endParaRPr lang="en-GB" sz="18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endParaRPr lang="en-GR" sz="1800" dirty="0">
              <a:solidFill>
                <a:srgbClr val="0432FF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4359AF-AAFB-A153-1E80-A9749D932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1519A-8388-5844-B461-6A827F7688F2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4D4969-906E-DBCD-6617-42A7CAB70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D39926-556A-C4D1-AAD8-ED1C5DBE6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14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0B82B4F-D374-C1A1-9FC0-140AB981A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31" y="95992"/>
            <a:ext cx="11841329" cy="554468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FCC-Muon</a:t>
            </a:r>
            <a:r>
              <a:rPr lang="en-US" sz="2800" dirty="0">
                <a:solidFill>
                  <a:srgbClr val="FF0000"/>
                </a:solidFill>
              </a:rPr>
              <a:t>: </a:t>
            </a:r>
            <a:r>
              <a:rPr lang="el-GR" sz="28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ArialMT"/>
              </a:rPr>
              <a:t>μ</a:t>
            </a:r>
            <a:r>
              <a:rPr lang="en-GB" sz="280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ArialMT"/>
              </a:rPr>
              <a:t>RWELL detector TIGER readout </a:t>
            </a:r>
            <a:br>
              <a:rPr lang="en-GB" sz="1100" dirty="0">
                <a:effectLst/>
                <a:highlight>
                  <a:srgbClr val="FFFFFF"/>
                </a:highlight>
              </a:rPr>
            </a:b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B9BD75A-C3A2-1857-5B35-BE337E296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665748"/>
            <a:ext cx="6096000" cy="5526503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Tracking system: </a:t>
            </a:r>
            <a:endParaRPr lang="en-GB" sz="36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pPr lvl="1"/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2 x triple-GEM XY strips </a:t>
            </a:r>
            <a:endParaRPr lang="en-GB" sz="32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r>
              <a:rPr lang="en-GB" sz="24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Detector under test: </a:t>
            </a:r>
            <a:endParaRPr lang="en-GB" sz="36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pPr lvl="1"/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4 x </a:t>
            </a:r>
            <a:r>
              <a:rPr lang="el-GR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μ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RWELL 1D strip </a:t>
            </a:r>
            <a:endParaRPr lang="en-GB" sz="32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r>
              <a:rPr lang="en-GB" sz="24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DUT setting: </a:t>
            </a:r>
            <a:endParaRPr lang="en-GB" sz="36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pPr lvl="1"/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active area: 400x50 mm2 prepreg thickness: 50 </a:t>
            </a:r>
            <a:r>
              <a:rPr lang="el-GR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μ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m resistivity range: 10-80 M</a:t>
            </a:r>
            <a:r>
              <a:rPr lang="el-GR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Ω/</a:t>
            </a:r>
            <a:r>
              <a:rPr lang="el-GR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MS"/>
              </a:rPr>
              <a:t>❐ 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strip pitch: 400 </a:t>
            </a:r>
            <a:r>
              <a:rPr lang="el-GR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μ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m </a:t>
            </a:r>
            <a:endParaRPr lang="en-GB" sz="32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pPr lvl="1"/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strip width: 150 </a:t>
            </a:r>
            <a:r>
              <a:rPr lang="el-GR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μ</a:t>
            </a:r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m </a:t>
            </a:r>
            <a:endParaRPr lang="en-GB" sz="32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r>
              <a:rPr lang="en-GB" sz="2400" b="1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Gas mixtures: </a:t>
            </a:r>
            <a:endParaRPr lang="en-GB" sz="36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  <a:p>
            <a:pPr lvl="1"/>
            <a:r>
              <a:rPr lang="en-GB" sz="180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ArialMT"/>
              </a:rPr>
              <a:t>Ar:CO2 (70/30) Ar:CO2:CF4 (45:15:40) </a:t>
            </a:r>
          </a:p>
          <a:p>
            <a:endParaRPr lang="en-GB" sz="3600" dirty="0">
              <a:solidFill>
                <a:srgbClr val="0432FF"/>
              </a:solidFill>
              <a:effectLst/>
              <a:highlight>
                <a:srgbClr val="FFFFFF"/>
              </a:highlight>
            </a:endParaRPr>
          </a:p>
        </p:txBody>
      </p:sp>
      <p:pic>
        <p:nvPicPr>
          <p:cNvPr id="2050" name="Picture 2" descr="page3image35954000">
            <a:extLst>
              <a:ext uri="{FF2B5EF4-FFF2-40B4-BE49-F238E27FC236}">
                <a16:creationId xmlns:a16="http://schemas.microsoft.com/office/drawing/2014/main" id="{553883CE-44BA-5A2C-160B-0523752A1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904" y="4414180"/>
            <a:ext cx="2295392" cy="205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page2image34898256">
            <a:extLst>
              <a:ext uri="{FF2B5EF4-FFF2-40B4-BE49-F238E27FC236}">
                <a16:creationId xmlns:a16="http://schemas.microsoft.com/office/drawing/2014/main" id="{8B3E19AD-45B2-C1DB-9848-9F08D67DC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492464" y="3391498"/>
            <a:ext cx="2243904" cy="3941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4951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7A5C93-6846-7EEA-A49B-A66EB3DAC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92013-7CAA-50BB-02B1-6D9B4819D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Yorgos </a:t>
            </a:r>
            <a:r>
              <a:rPr lang="en-GB" dirty="0" err="1">
                <a:solidFill>
                  <a:srgbClr val="0070C0"/>
                </a:solidFill>
              </a:rPr>
              <a:t>Tsipolitis</a:t>
            </a:r>
            <a:r>
              <a:rPr lang="en-GB" dirty="0">
                <a:solidFill>
                  <a:srgbClr val="0070C0"/>
                </a:solidFill>
              </a:rPr>
              <a:t>, NTUA</a:t>
            </a:r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1B748D-C899-6D45-72A7-C7A163EF9F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2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D3BCAFAB-F0A0-1EC8-442A-B320CA20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36525"/>
            <a:ext cx="11376025" cy="106574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DRD1 H4(PPE134) 2024 Test Beam​</a:t>
            </a:r>
            <a:br>
              <a:rPr lang="en-US" b="0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8D189B-BA6C-F2D5-C1BF-4ED233C986FF}"/>
              </a:ext>
            </a:extLst>
          </p:cNvPr>
          <p:cNvSpPr txBox="1"/>
          <p:nvPr/>
        </p:nvSpPr>
        <p:spPr>
          <a:xfrm>
            <a:off x="5750706" y="2796174"/>
            <a:ext cx="394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Wed. 10/04/2024 – Wed. 24/04/2024</a:t>
            </a:r>
            <a:endParaRPr lang="en-GB" dirty="0">
              <a:solidFill>
                <a:srgbClr val="0432F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8AEFAB-A81D-FA97-3EDA-A29B95B6F738}"/>
              </a:ext>
            </a:extLst>
          </p:cNvPr>
          <p:cNvSpPr/>
          <p:nvPr/>
        </p:nvSpPr>
        <p:spPr>
          <a:xfrm>
            <a:off x="221297" y="1113185"/>
            <a:ext cx="671134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Generic and Application driven R&amp;D</a:t>
            </a:r>
            <a:endParaRPr lang="en-US" sz="1600" b="1" dirty="0">
              <a:solidFill>
                <a:srgbClr val="0432FF"/>
              </a:solidFill>
            </a:endParaRP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Technologies: </a:t>
            </a:r>
            <a:r>
              <a:rPr lang="en-US" sz="1400" dirty="0">
                <a:solidFill>
                  <a:srgbClr val="0432FF"/>
                </a:solidFill>
              </a:rPr>
              <a:t>Micromegas, uRWELL, </a:t>
            </a:r>
            <a:r>
              <a:rPr lang="en-US" sz="1400" dirty="0" err="1">
                <a:solidFill>
                  <a:srgbClr val="0432FF"/>
                </a:solidFill>
              </a:rPr>
              <a:t>uRGroove</a:t>
            </a:r>
            <a:r>
              <a:rPr lang="en-US" sz="1400" dirty="0">
                <a:solidFill>
                  <a:srgbClr val="0432FF"/>
                </a:solidFill>
              </a:rPr>
              <a:t>, GEM</a:t>
            </a: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Application:</a:t>
            </a:r>
            <a:r>
              <a:rPr lang="en-US" sz="1400" dirty="0">
                <a:solidFill>
                  <a:srgbClr val="0432FF"/>
                </a:solidFill>
              </a:rPr>
              <a:t> High Rate, Timing</a:t>
            </a: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Readout: </a:t>
            </a:r>
            <a:r>
              <a:rPr lang="en-US" sz="1400" dirty="0">
                <a:solidFill>
                  <a:srgbClr val="0432FF"/>
                </a:solidFill>
              </a:rPr>
              <a:t>Capacitive Coupling, Resistive Sharing</a:t>
            </a:r>
          </a:p>
          <a:p>
            <a:pPr lvl="1"/>
            <a:endParaRPr lang="en-US" sz="1600" dirty="0">
              <a:solidFill>
                <a:srgbClr val="0432FF"/>
              </a:solidFill>
            </a:endParaRPr>
          </a:p>
          <a:p>
            <a:r>
              <a:rPr lang="en-US" sz="1600" b="1" dirty="0">
                <a:solidFill>
                  <a:srgbClr val="0432FF"/>
                </a:solidFill>
              </a:rPr>
              <a:t>Project driven R&amp;D</a:t>
            </a: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CMS ME0</a:t>
            </a:r>
          </a:p>
          <a:p>
            <a:pPr lvl="1"/>
            <a:endParaRPr lang="en-US" sz="1400" dirty="0">
              <a:solidFill>
                <a:srgbClr val="0432FF"/>
              </a:solidFill>
            </a:endParaRPr>
          </a:p>
          <a:p>
            <a:r>
              <a:rPr lang="en-US" sz="1600" b="1" dirty="0">
                <a:solidFill>
                  <a:srgbClr val="0432FF"/>
                </a:solidFill>
              </a:rPr>
              <a:t>Detector Commissioning</a:t>
            </a:r>
          </a:p>
          <a:p>
            <a:pPr lvl="1"/>
            <a:r>
              <a:rPr lang="en-GB" sz="1400" b="1" dirty="0">
                <a:solidFill>
                  <a:srgbClr val="0432FF"/>
                </a:solidFill>
              </a:rPr>
              <a:t>Twin TPC for MIXE</a:t>
            </a:r>
          </a:p>
          <a:p>
            <a:pPr lvl="1"/>
            <a:endParaRPr lang="en-US" sz="1400" dirty="0">
              <a:solidFill>
                <a:srgbClr val="0432FF"/>
              </a:solidFill>
            </a:endParaRPr>
          </a:p>
          <a:p>
            <a:r>
              <a:rPr lang="en-US" sz="1600" b="1" dirty="0">
                <a:solidFill>
                  <a:srgbClr val="0432FF"/>
                </a:solidFill>
              </a:rPr>
              <a:t>FE electronics and DAQ</a:t>
            </a: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Straw, VMM3a and TPC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CDC74B-7E78-9601-E3EF-74A4CE5898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8005" y="3243773"/>
            <a:ext cx="6363478" cy="245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13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EB9C8-D975-1FCD-4AB8-1BAE18B3B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EDB8C2-CF57-64E4-ADA0-E5BD343D4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Yorgos </a:t>
            </a:r>
            <a:r>
              <a:rPr lang="en-GB" dirty="0" err="1">
                <a:solidFill>
                  <a:srgbClr val="0070C0"/>
                </a:solidFill>
              </a:rPr>
              <a:t>Tsipolitis</a:t>
            </a:r>
            <a:r>
              <a:rPr lang="en-GB" dirty="0">
                <a:solidFill>
                  <a:srgbClr val="0070C0"/>
                </a:solidFill>
              </a:rPr>
              <a:t>, NTUA</a:t>
            </a:r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8D525-30B1-2606-1999-77446584A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3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45AB9E-97B1-655E-A733-096A0743E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3" y="207951"/>
            <a:ext cx="11841329" cy="1065742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Setups (8)</a:t>
            </a:r>
            <a:endParaRPr lang="en-GB" sz="2800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C5C533-371F-CD60-C5B8-B887C2C696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904" t="26019" r="16856" b="48474"/>
          <a:stretch/>
        </p:blipFill>
        <p:spPr>
          <a:xfrm>
            <a:off x="1030164" y="892042"/>
            <a:ext cx="10151273" cy="3456264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F850B6F-8ED2-25EF-9FBF-92EE6C386D29}"/>
              </a:ext>
            </a:extLst>
          </p:cNvPr>
          <p:cNvSpPr/>
          <p:nvPr/>
        </p:nvSpPr>
        <p:spPr>
          <a:xfrm>
            <a:off x="1734034" y="1987022"/>
            <a:ext cx="733723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kern="0" dirty="0">
                <a:solidFill>
                  <a:srgbClr val="0432FF"/>
                </a:solidFill>
                <a:latin typeface="Calibri"/>
              </a:rPr>
              <a:t>PICOSEC </a:t>
            </a:r>
            <a:endParaRPr lang="en-US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03EEBD-D36A-C0C0-D475-0FF3638BF0BD}"/>
              </a:ext>
            </a:extLst>
          </p:cNvPr>
          <p:cNvSpPr/>
          <p:nvPr/>
        </p:nvSpPr>
        <p:spPr>
          <a:xfrm>
            <a:off x="5043304" y="1987022"/>
            <a:ext cx="658800" cy="57600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STRAW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5001335-6AE4-F4DD-042D-90AF0BBB6664}"/>
              </a:ext>
            </a:extLst>
          </p:cNvPr>
          <p:cNvSpPr/>
          <p:nvPr/>
        </p:nvSpPr>
        <p:spPr>
          <a:xfrm>
            <a:off x="9366426" y="1987022"/>
            <a:ext cx="658800" cy="57600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USTC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BF6AB8-E1C2-97C0-28A3-9C0581D18512}"/>
              </a:ext>
            </a:extLst>
          </p:cNvPr>
          <p:cNvSpPr txBox="1"/>
          <p:nvPr/>
        </p:nvSpPr>
        <p:spPr>
          <a:xfrm>
            <a:off x="1734034" y="1593277"/>
            <a:ext cx="709155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A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CB0EE3-78D0-F7B0-0705-2F828E3D0564}"/>
              </a:ext>
            </a:extLst>
          </p:cNvPr>
          <p:cNvSpPr/>
          <p:nvPr/>
        </p:nvSpPr>
        <p:spPr>
          <a:xfrm>
            <a:off x="7767084" y="1987022"/>
            <a:ext cx="658800" cy="576000"/>
          </a:xfrm>
          <a:prstGeom prst="rect">
            <a:avLst/>
          </a:prstGeom>
          <a:solidFill>
            <a:srgbClr val="FFC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uLnTx/>
                <a:uFillTx/>
                <a:latin typeface="Calibri" panose="020F0502020204030204" pitchFamily="34" charset="0"/>
              </a:rPr>
              <a:t>TWIN TPC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D72F3F-0080-3035-DE7E-AB2E90035178}"/>
              </a:ext>
            </a:extLst>
          </p:cNvPr>
          <p:cNvSpPr/>
          <p:nvPr/>
        </p:nvSpPr>
        <p:spPr>
          <a:xfrm>
            <a:off x="2762737" y="1987022"/>
            <a:ext cx="729471" cy="57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PICOSEC 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E1E2FA-28A2-9CEB-3910-78B7740BFE37}"/>
              </a:ext>
            </a:extLst>
          </p:cNvPr>
          <p:cNvSpPr/>
          <p:nvPr/>
        </p:nvSpPr>
        <p:spPr>
          <a:xfrm>
            <a:off x="8566755" y="1987022"/>
            <a:ext cx="658800" cy="57600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GDD/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DRD1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Tracker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86189A-D19D-24F6-3AD9-6A992E388D36}"/>
              </a:ext>
            </a:extLst>
          </p:cNvPr>
          <p:cNvSpPr txBox="1"/>
          <p:nvPr/>
        </p:nvSpPr>
        <p:spPr>
          <a:xfrm>
            <a:off x="2781100" y="1593277"/>
            <a:ext cx="709155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B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3526EC5-B4EE-2B1D-530F-8FA1361B0BB2}"/>
              </a:ext>
            </a:extLst>
          </p:cNvPr>
          <p:cNvSpPr txBox="1"/>
          <p:nvPr/>
        </p:nvSpPr>
        <p:spPr>
          <a:xfrm>
            <a:off x="7793523" y="1593277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E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8AF4B3F-0EDD-7BF3-9F4F-FBDB68FBB6C2}"/>
              </a:ext>
            </a:extLst>
          </p:cNvPr>
          <p:cNvSpPr txBox="1"/>
          <p:nvPr/>
        </p:nvSpPr>
        <p:spPr>
          <a:xfrm>
            <a:off x="5043304" y="1593277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C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400B91-739E-026C-E708-A0C1865899CA}"/>
              </a:ext>
            </a:extLst>
          </p:cNvPr>
          <p:cNvSpPr txBox="1"/>
          <p:nvPr/>
        </p:nvSpPr>
        <p:spPr>
          <a:xfrm>
            <a:off x="9344355" y="1593277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G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44E957-4B95-B711-2530-EE7F56AB4E67}"/>
              </a:ext>
            </a:extLst>
          </p:cNvPr>
          <p:cNvSpPr txBox="1"/>
          <p:nvPr/>
        </p:nvSpPr>
        <p:spPr>
          <a:xfrm>
            <a:off x="8536302" y="1593277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F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9E0A7D3-1291-8467-8E8D-DCAE79A2A8C0}"/>
              </a:ext>
            </a:extLst>
          </p:cNvPr>
          <p:cNvSpPr/>
          <p:nvPr/>
        </p:nvSpPr>
        <p:spPr>
          <a:xfrm>
            <a:off x="6967413" y="1987022"/>
            <a:ext cx="658800" cy="576000"/>
          </a:xfrm>
          <a:prstGeom prst="rect">
            <a:avLst/>
          </a:prstGeom>
          <a:solidFill>
            <a:srgbClr val="D0C7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lvl="0" algn="ctr" defTabSz="457200">
              <a:defRPr/>
            </a:pPr>
            <a:r>
              <a:rPr lang="en-US" sz="1000" b="1" kern="0" dirty="0">
                <a:solidFill>
                  <a:srgbClr val="0432FF"/>
                </a:solidFill>
                <a:latin typeface="Calibri"/>
              </a:rPr>
              <a:t>RHUM</a:t>
            </a:r>
            <a:endParaRPr kumimoji="0" lang="en-GB" sz="1000" b="1" i="0" u="none" strike="noStrike" kern="0" cap="none" spc="0" normalizeH="0" baseline="0" noProof="0" dirty="0">
              <a:ln>
                <a:noFill/>
              </a:ln>
              <a:solidFill>
                <a:srgbClr val="0432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78352D1-2703-9331-2C89-262E48A22F6E}"/>
              </a:ext>
            </a:extLst>
          </p:cNvPr>
          <p:cNvSpPr txBox="1"/>
          <p:nvPr/>
        </p:nvSpPr>
        <p:spPr>
          <a:xfrm>
            <a:off x="6971577" y="1593277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 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D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D3CEA0-CA32-765C-B22C-E6B4779C980B}"/>
              </a:ext>
            </a:extLst>
          </p:cNvPr>
          <p:cNvSpPr/>
          <p:nvPr/>
        </p:nvSpPr>
        <p:spPr>
          <a:xfrm>
            <a:off x="10166098" y="1987022"/>
            <a:ext cx="658800" cy="576000"/>
          </a:xfrm>
          <a:prstGeom prst="rect">
            <a:avLst/>
          </a:prstGeom>
          <a:solidFill>
            <a:srgbClr val="D0C7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lIns="91440" tIns="45720" rIns="91440" bIns="45720" rtlCol="0" anchor="ctr"/>
          <a:lstStyle/>
          <a:p>
            <a:pPr lvl="0" algn="ctr" defTabSz="457200">
              <a:defRPr/>
            </a:pPr>
            <a:r>
              <a:rPr lang="en-US" sz="1000" b="1" kern="0" dirty="0">
                <a:solidFill>
                  <a:srgbClr val="0432FF"/>
                </a:solidFill>
                <a:latin typeface="Calibri"/>
              </a:rPr>
              <a:t>CMS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19B307E-9961-021A-EFFA-680E81CC9DD0}"/>
              </a:ext>
            </a:extLst>
          </p:cNvPr>
          <p:cNvSpPr txBox="1"/>
          <p:nvPr/>
        </p:nvSpPr>
        <p:spPr>
          <a:xfrm>
            <a:off x="10152408" y="1593277"/>
            <a:ext cx="658800" cy="338554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100" b="1" dirty="0">
                <a:solidFill>
                  <a:srgbClr val="0432FF"/>
                </a:solidFill>
              </a:rPr>
              <a:t>SETUP</a:t>
            </a:r>
          </a:p>
          <a:p>
            <a:pPr algn="ctr"/>
            <a:r>
              <a:rPr lang="en-US" sz="1100" b="1" dirty="0">
                <a:solidFill>
                  <a:srgbClr val="0432FF"/>
                </a:solidFill>
              </a:rPr>
              <a:t> H</a:t>
            </a:r>
            <a:endParaRPr lang="en-GB" sz="1100" b="1" dirty="0">
              <a:solidFill>
                <a:srgbClr val="0432FF"/>
              </a:solidFill>
            </a:endParaRPr>
          </a:p>
        </p:txBody>
      </p:sp>
      <p:sp>
        <p:nvSpPr>
          <p:cNvPr id="25" name="TextBox 1">
            <a:extLst>
              <a:ext uri="{FF2B5EF4-FFF2-40B4-BE49-F238E27FC236}">
                <a16:creationId xmlns:a16="http://schemas.microsoft.com/office/drawing/2014/main" id="{143DD77E-8481-530D-302F-C08557DF7F72}"/>
              </a:ext>
            </a:extLst>
          </p:cNvPr>
          <p:cNvSpPr txBox="1"/>
          <p:nvPr/>
        </p:nvSpPr>
        <p:spPr>
          <a:xfrm>
            <a:off x="1032882" y="4598050"/>
            <a:ext cx="6516254" cy="129266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A, B: PICOSEC (F. </a:t>
            </a:r>
            <a:r>
              <a:rPr lang="en-US" sz="1200" dirty="0" err="1">
                <a:solidFill>
                  <a:srgbClr val="0432FF"/>
                </a:solidFill>
              </a:rPr>
              <a:t>Brunbauer</a:t>
            </a:r>
            <a:r>
              <a:rPr lang="en-US" sz="1200" dirty="0">
                <a:solidFill>
                  <a:srgbClr val="0432FF"/>
                </a:solidFill>
              </a:rPr>
              <a:t>, M. Lisowska)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C: STRAW  (T. Enik, K. Kuznetsova) 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  <a:cs typeface="Arial"/>
              </a:rPr>
              <a:t>SETUP D: RHUM (M. Iodice, G. Sekhniaidze)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E: TWIN TPC (F. Garcia Fuentes)</a:t>
            </a:r>
            <a:endParaRPr lang="en-US" sz="1200" dirty="0">
              <a:solidFill>
                <a:srgbClr val="0432FF"/>
              </a:solidFill>
              <a:cs typeface="Arial"/>
            </a:endParaRP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F: GDD/RD51 Tracker (K. Floethner) </a:t>
            </a:r>
          </a:p>
          <a:p>
            <a:pPr marL="285750" indent="-285750">
              <a:buFont typeface="Arial,Sans-Serif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G: USTC (Y. Zhou)</a:t>
            </a:r>
            <a:endParaRPr lang="en-US" sz="1200" dirty="0">
              <a:solidFill>
                <a:srgbClr val="0432FF"/>
              </a:solidFill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432FF"/>
                </a:solidFill>
              </a:rPr>
              <a:t>SETUP </a:t>
            </a:r>
            <a:r>
              <a:rPr lang="en-US" sz="1200" dirty="0">
                <a:solidFill>
                  <a:srgbClr val="0432FF"/>
                </a:solidFill>
                <a:cs typeface="Arial"/>
              </a:rPr>
              <a:t>H: CMS ME0 (A.</a:t>
            </a:r>
            <a:r>
              <a:rPr lang="en-US" sz="1200" dirty="0">
                <a:solidFill>
                  <a:srgbClr val="0432FF"/>
                </a:solidFill>
                <a:ea typeface="+mn-lt"/>
                <a:cs typeface="+mn-lt"/>
              </a:rPr>
              <a:t> Pellecchia, </a:t>
            </a:r>
            <a:r>
              <a:rPr lang="en-US" sz="1200" dirty="0">
                <a:solidFill>
                  <a:srgbClr val="0432FF"/>
                </a:solidFill>
              </a:rPr>
              <a:t>P. Everaerts</a:t>
            </a:r>
            <a:r>
              <a:rPr lang="en-US" sz="1200" dirty="0">
                <a:solidFill>
                  <a:srgbClr val="0432FF"/>
                </a:solidFill>
                <a:ea typeface="+mn-lt"/>
                <a:cs typeface="+mn-lt"/>
              </a:rPr>
              <a:t>)</a:t>
            </a:r>
            <a:endParaRPr lang="en-US" sz="1200" dirty="0">
              <a:solidFill>
                <a:srgbClr val="0432FF"/>
              </a:solidFill>
              <a:cs typeface="Arial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5FBABCA6-3445-0F07-52FC-5F1BC9EE4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105" y="2718521"/>
            <a:ext cx="6318154" cy="3423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918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6480A-9B78-5579-9FB8-9F75FD18E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F7C52-EA1E-1104-32B0-4AC66F6D5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Yorgos </a:t>
            </a:r>
            <a:r>
              <a:rPr lang="en-GB" dirty="0" err="1">
                <a:solidFill>
                  <a:srgbClr val="0070C0"/>
                </a:solidFill>
              </a:rPr>
              <a:t>Tsipolitis</a:t>
            </a:r>
            <a:r>
              <a:rPr lang="en-GB" dirty="0">
                <a:solidFill>
                  <a:srgbClr val="0070C0"/>
                </a:solidFill>
              </a:rPr>
              <a:t>, NTUA</a:t>
            </a:r>
            <a:endParaRPr lang="en-GR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B0999-F6A9-4140-C527-8C28D8870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130EE3-E9AF-04DF-1D7F-B4F7BF202D8C}"/>
              </a:ext>
            </a:extLst>
          </p:cNvPr>
          <p:cNvSpPr/>
          <p:nvPr/>
        </p:nvSpPr>
        <p:spPr>
          <a:xfrm>
            <a:off x="155575" y="160337"/>
            <a:ext cx="72346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PICOSEC Micromegas – April 2024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6F300E-401B-5B0D-8541-D64238B5056E}"/>
              </a:ext>
            </a:extLst>
          </p:cNvPr>
          <p:cNvSpPr/>
          <p:nvPr/>
        </p:nvSpPr>
        <p:spPr>
          <a:xfrm>
            <a:off x="155575" y="864070"/>
            <a:ext cx="8220021" cy="28336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lvl="1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PICOSEC Micromegas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a gaseous detector that aims at reaching a time resolution of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tens of picoseconds</a:t>
            </a:r>
          </a:p>
          <a:p>
            <a:pPr marL="457200" marR="0" lvl="1" indent="-4572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Objective: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Robust multi-channel detector modules for large-area detection systems requiring good time resolution</a:t>
            </a:r>
          </a:p>
          <a:p>
            <a:pPr marL="457200" marR="0" lvl="1" indent="-4572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Experimental setup: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tracking/timing/triggering telescope: GEMs + MCP PMT + PICOSEC MM detectors</a:t>
            </a:r>
          </a:p>
          <a:p>
            <a:pPr marL="457200" marR="0" lvl="1" indent="-45720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beam campaign April 2024 measurements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Single-pad photocathodes studies (</a:t>
            </a:r>
            <a:r>
              <a:rPr kumimoji="0" lang="en-GB" sz="1200" b="0" i="0" u="sng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CERN,CEA,Bari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with Cr/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DLC, nanodiamonds → DLC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31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Single-pad resistive MM (CERN,RB)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20 MΩ/◻︎, 10 + 15 mm dia. →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mm MM +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CsI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ime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resolution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12 </a:t>
            </a: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Single-pad </a:t>
            </a:r>
            <a:r>
              <a:rPr kumimoji="0" lang="en-GB" sz="1200" b="0" i="0" u="sng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uRWELL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(JLAB)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7 different prototype geometries tested with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photocathodes →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23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Large area detector (USTC)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20x20 cm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MM with different photocathodes: DLC, B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C,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→ with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CsI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25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Gas studies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Ne/Iso mixture at different ratios as an alternative to the std gas Ne:CF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:C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GB" sz="1200" b="0" i="0" u="none" strike="noStrike" kern="1200" cap="none" spc="0" normalizeH="0" baseline="-2500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(80:10:10) →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~ 17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  <a:b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</a:t>
            </a:r>
            <a:r>
              <a: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readout electronics(CERN,RB,SBU)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integrated preamp on the outer PCB → 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σ ~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14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DRS4 v5 12bit, 5GS/s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239132E-C809-C946-8A1B-5D6239B0C708}"/>
              </a:ext>
            </a:extLst>
          </p:cNvPr>
          <p:cNvGrpSpPr/>
          <p:nvPr/>
        </p:nvGrpSpPr>
        <p:grpSpPr>
          <a:xfrm>
            <a:off x="4544216" y="3779205"/>
            <a:ext cx="3124199" cy="2548171"/>
            <a:chOff x="4567560" y="3741076"/>
            <a:chExt cx="3124199" cy="2548171"/>
          </a:xfrm>
        </p:grpSpPr>
        <p:pic>
          <p:nvPicPr>
            <p:cNvPr id="10" name="Picture 9" descr="A graph of a graph with numbers and a red line&#10;&#10;Description automatically generated">
              <a:extLst>
                <a:ext uri="{FF2B5EF4-FFF2-40B4-BE49-F238E27FC236}">
                  <a16:creationId xmlns:a16="http://schemas.microsoft.com/office/drawing/2014/main" id="{67ADC1B4-3AB2-1938-A843-6EDBFD6C3E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5929" y="3973650"/>
              <a:ext cx="3087462" cy="231559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2449369-5211-6545-51A7-83284BF9BBDC}"/>
                </a:ext>
              </a:extLst>
            </p:cNvPr>
            <p:cNvSpPr txBox="1"/>
            <p:nvPr/>
          </p:nvSpPr>
          <p:spPr>
            <a:xfrm>
              <a:off x="4567560" y="3741076"/>
              <a:ext cx="312419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Single-pad resistive MM 20 MΩ + </a:t>
              </a:r>
              <a:r>
                <a:rPr kumimoji="0" lang="en-GB" sz="1200" b="0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CsI</a:t>
              </a:r>
              <a:r>
                <a:rPr kumimoji="0" lang="en-GB" sz="1200" b="0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GB" sz="120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σ</a:t>
              </a:r>
              <a:r>
                <a:rPr kumimoji="0" lang="en-GB" sz="1200" b="1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~ 12 </a:t>
              </a:r>
              <a:r>
                <a:rPr kumimoji="0" lang="en-GB" sz="120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endPara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D3FB64B-60E8-D255-3F97-7228E3BF26BA}"/>
                </a:ext>
              </a:extLst>
            </p:cNvPr>
            <p:cNvSpPr/>
            <p:nvPr/>
          </p:nvSpPr>
          <p:spPr>
            <a:xfrm>
              <a:off x="5993548" y="4432521"/>
              <a:ext cx="1415567" cy="340671"/>
            </a:xfrm>
            <a:prstGeom prst="rect">
              <a:avLst/>
            </a:prstGeom>
            <a:ln>
              <a:noFill/>
            </a:ln>
          </p:spPr>
          <p:txBody>
            <a:bodyPr wrap="square" lIns="90000" anchor="t">
              <a:spAutoFit/>
            </a:bodyPr>
            <a:lstStyle/>
            <a:p>
              <a:pPr marL="0" marR="0" lvl="1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PRELIMINARY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D37FDF-4B06-15AE-C8E0-4130567C5185}"/>
              </a:ext>
            </a:extLst>
          </p:cNvPr>
          <p:cNvGrpSpPr/>
          <p:nvPr/>
        </p:nvGrpSpPr>
        <p:grpSpPr>
          <a:xfrm>
            <a:off x="475454" y="3789930"/>
            <a:ext cx="3087464" cy="2548172"/>
            <a:chOff x="171231" y="3789930"/>
            <a:chExt cx="3087464" cy="2548172"/>
          </a:xfrm>
        </p:grpSpPr>
        <p:pic>
          <p:nvPicPr>
            <p:cNvPr id="14" name="Picture 13" descr="A graph of a normal distribution with Ryugyong Hotel in the background&#10;&#10;Description automatically generated">
              <a:extLst>
                <a:ext uri="{FF2B5EF4-FFF2-40B4-BE49-F238E27FC236}">
                  <a16:creationId xmlns:a16="http://schemas.microsoft.com/office/drawing/2014/main" id="{2752E259-6125-F393-3884-B8DC069720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1231" y="4022504"/>
              <a:ext cx="3087464" cy="2315598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07FF64-49FE-B196-0662-2DE00E219DB8}"/>
                </a:ext>
              </a:extLst>
            </p:cNvPr>
            <p:cNvSpPr txBox="1"/>
            <p:nvPr/>
          </p:nvSpPr>
          <p:spPr>
            <a:xfrm>
              <a:off x="178052" y="3789930"/>
              <a:ext cx="3080117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Single-pad + DLC photocathode </a:t>
              </a:r>
              <a:r>
                <a:rPr kumimoji="0" lang="en-GB" sz="120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σ</a:t>
              </a:r>
              <a:r>
                <a:rPr kumimoji="0" lang="en-GB" sz="1200" b="1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~ 31 </a:t>
              </a:r>
              <a:r>
                <a:rPr kumimoji="0" lang="en-GB" sz="120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endPara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20321E9-B227-6939-CFA1-D92633A68CEF}"/>
                </a:ext>
              </a:extLst>
            </p:cNvPr>
            <p:cNvSpPr/>
            <p:nvPr/>
          </p:nvSpPr>
          <p:spPr>
            <a:xfrm>
              <a:off x="1589427" y="4481375"/>
              <a:ext cx="1415567" cy="340671"/>
            </a:xfrm>
            <a:prstGeom prst="rect">
              <a:avLst/>
            </a:prstGeom>
            <a:ln>
              <a:noFill/>
            </a:ln>
          </p:spPr>
          <p:txBody>
            <a:bodyPr wrap="square" lIns="90000" anchor="t">
              <a:spAutoFit/>
            </a:bodyPr>
            <a:lstStyle/>
            <a:p>
              <a:pPr marL="0" marR="0" lvl="1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PRELIMINARY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B585A30-2C23-397C-49A3-3793DFEA01FE}"/>
              </a:ext>
            </a:extLst>
          </p:cNvPr>
          <p:cNvGrpSpPr/>
          <p:nvPr/>
        </p:nvGrpSpPr>
        <p:grpSpPr>
          <a:xfrm>
            <a:off x="7782030" y="123798"/>
            <a:ext cx="4316690" cy="3617278"/>
            <a:chOff x="7782030" y="123798"/>
            <a:chExt cx="4316690" cy="361727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8E2A7F9-8585-D80E-AB57-26E22C1A16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82030" y="123798"/>
              <a:ext cx="4316690" cy="1156760"/>
            </a:xfrm>
            <a:prstGeom prst="rect">
              <a:avLst/>
            </a:prstGeom>
          </p:spPr>
        </p:pic>
        <p:pic>
          <p:nvPicPr>
            <p:cNvPr id="19" name="Picture 18" descr="A machine with wires and cables&#10;&#10;Description automatically generated">
              <a:extLst>
                <a:ext uri="{FF2B5EF4-FFF2-40B4-BE49-F238E27FC236}">
                  <a16:creationId xmlns:a16="http://schemas.microsoft.com/office/drawing/2014/main" id="{995E5686-4223-1B7E-A56E-D6372A43238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220" b="8580"/>
            <a:stretch/>
          </p:blipFill>
          <p:spPr>
            <a:xfrm>
              <a:off x="8382497" y="1442181"/>
              <a:ext cx="3716223" cy="20162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962B0A63-92F2-F7FF-DEDE-0DB431557E65}"/>
                </a:ext>
              </a:extLst>
            </p:cNvPr>
            <p:cNvCxnSpPr>
              <a:cxnSpLocks/>
            </p:cNvCxnSpPr>
            <p:nvPr/>
          </p:nvCxnSpPr>
          <p:spPr>
            <a:xfrm>
              <a:off x="8512534" y="1118935"/>
              <a:ext cx="228538" cy="133138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9380E84-2F9F-1472-DF6B-AFF79E4782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264880" y="1118935"/>
              <a:ext cx="199683" cy="124469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31DBCDB0-F5C4-AC3E-5E95-2F9B33DBAA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614255" y="1118935"/>
              <a:ext cx="310729" cy="130819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E828D29-ED63-6209-58D4-DF2FB61C91EA}"/>
                </a:ext>
              </a:extLst>
            </p:cNvPr>
            <p:cNvCxnSpPr>
              <a:cxnSpLocks/>
            </p:cNvCxnSpPr>
            <p:nvPr/>
          </p:nvCxnSpPr>
          <p:spPr>
            <a:xfrm>
              <a:off x="8866171" y="834155"/>
              <a:ext cx="29830" cy="1460981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288C7A93-ED8B-0823-67AE-A56EFB73DA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42554" y="870441"/>
              <a:ext cx="141232" cy="155668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55A8B18-5D99-3812-48EF-28702DAA16B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553283" y="870441"/>
              <a:ext cx="183872" cy="149318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5053CF45-CFE4-76EA-8020-C6974D4007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11511" y="870441"/>
              <a:ext cx="371887" cy="155668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E4A6C38-5A20-FD91-C698-109E50965F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269579" y="892842"/>
              <a:ext cx="377214" cy="153428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7DA4769D-CDE0-D44B-108B-9BBD93FF0A4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64563" y="870441"/>
              <a:ext cx="289447" cy="157987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6A18BB8-A34D-F314-36B0-BBA893AA2C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711123" y="892842"/>
              <a:ext cx="483744" cy="1556684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3"/>
            </a:lnRef>
            <a:fillRef idx="0">
              <a:schemeClr val="accent3"/>
            </a:fillRef>
            <a:effectRef idx="2">
              <a:schemeClr val="accent3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92CB3E-BBD1-B608-9A73-66F7A0BDF546}"/>
                </a:ext>
              </a:extLst>
            </p:cNvPr>
            <p:cNvSpPr txBox="1"/>
            <p:nvPr/>
          </p:nvSpPr>
          <p:spPr>
            <a:xfrm>
              <a:off x="8382497" y="3464077"/>
              <a:ext cx="371622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Clean (wireless) setup (after disconnecting the cables </a:t>
              </a:r>
              <a:r>
                <a:rPr kumimoji="0" lang="en-GB" sz="1200" b="0" i="1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Wingdings" pitchFamily="2" charset="2"/>
                </a:rPr>
                <a:t> )</a:t>
              </a:r>
              <a:endParaRPr kumimoji="0" lang="en-GB" sz="1200" b="0" i="1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777B7BA-393A-B8AB-4E79-F0D3FDAB2D11}"/>
              </a:ext>
            </a:extLst>
          </p:cNvPr>
          <p:cNvGrpSpPr/>
          <p:nvPr/>
        </p:nvGrpSpPr>
        <p:grpSpPr>
          <a:xfrm>
            <a:off x="8622263" y="3791010"/>
            <a:ext cx="3087462" cy="2547091"/>
            <a:chOff x="8926486" y="3789930"/>
            <a:chExt cx="3087462" cy="2547091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978EFFA-40F8-8277-A867-5C0BF59A6D70}"/>
                </a:ext>
              </a:extLst>
            </p:cNvPr>
            <p:cNvSpPr txBox="1"/>
            <p:nvPr/>
          </p:nvSpPr>
          <p:spPr>
            <a:xfrm>
              <a:off x="8954462" y="3789930"/>
              <a:ext cx="3059486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Single-pad + </a:t>
              </a:r>
              <a:r>
                <a:rPr kumimoji="0" lang="en-GB" sz="1200" b="0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CsI</a:t>
              </a:r>
              <a:r>
                <a:rPr kumimoji="0" lang="en-GB" sz="1200" b="0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+ integrated preamp </a:t>
              </a:r>
              <a:r>
                <a:rPr kumimoji="0" lang="en-GB" sz="120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σ</a:t>
              </a:r>
              <a:r>
                <a:rPr kumimoji="0" lang="en-GB" sz="1200" b="1" i="0" u="sng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~ 14 </a:t>
              </a:r>
              <a:r>
                <a:rPr kumimoji="0" lang="en-GB" sz="1200" b="1" i="0" u="sng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endParaRPr kumimoji="0" lang="en-GB" sz="12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74508F7-D3E2-4C29-CA5D-0C63DCA97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926486" y="4021424"/>
              <a:ext cx="3087462" cy="2315597"/>
            </a:xfrm>
            <a:prstGeom prst="rect">
              <a:avLst/>
            </a:prstGeom>
          </p:spPr>
        </p:pic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9F37529-BBB5-FB87-A924-3A8FE2ECF9FD}"/>
                </a:ext>
              </a:extLst>
            </p:cNvPr>
            <p:cNvSpPr/>
            <p:nvPr/>
          </p:nvSpPr>
          <p:spPr>
            <a:xfrm>
              <a:off x="10307961" y="4480296"/>
              <a:ext cx="1415567" cy="340671"/>
            </a:xfrm>
            <a:prstGeom prst="rect">
              <a:avLst/>
            </a:prstGeom>
            <a:ln>
              <a:noFill/>
            </a:ln>
          </p:spPr>
          <p:txBody>
            <a:bodyPr wrap="square" lIns="90000" anchor="t">
              <a:spAutoFit/>
            </a:bodyPr>
            <a:lstStyle/>
            <a:p>
              <a:pPr marL="0" marR="0" lvl="1" indent="0" algn="r" defTabSz="9144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432FF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PRELIMINARY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432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8086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4EB1-CF61-A7E4-F59B-05F257F6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3C78-A433-E208-143B-A375F67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EBC3C-0CF9-76E5-E8DC-075CBB63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5</a:t>
            </a:fld>
            <a:endParaRPr lang="en-GR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BC2D6D-C81B-E700-F93E-09786459878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08" r="10459" b="6511"/>
          <a:stretch/>
        </p:blipFill>
        <p:spPr>
          <a:xfrm>
            <a:off x="1651519" y="0"/>
            <a:ext cx="9479903" cy="629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344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4EB1-CF61-A7E4-F59B-05F257F6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3C78-A433-E208-143B-A375F67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EBC3C-0CF9-76E5-E8DC-075CBB63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6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3452CF-DD70-3F1B-E8BE-F65369D330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83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b="1" dirty="0">
                <a:solidFill>
                  <a:srgbClr val="0070C0"/>
                </a:solidFill>
                <a:latin typeface="Segoe UI"/>
                <a:cs typeface="Segoe UI"/>
              </a:rPr>
              <a:t>RD51/DRD1 VMM3a/SRS beam telescope:</a:t>
            </a:r>
            <a:br>
              <a:rPr lang="en-GB" sz="3600" b="1" dirty="0">
                <a:latin typeface="Segoe UI"/>
                <a:cs typeface="Segoe UI"/>
              </a:rPr>
            </a:br>
            <a:r>
              <a:rPr lang="en-GB" sz="3600" b="1" dirty="0">
                <a:solidFill>
                  <a:srgbClr val="00B0F0"/>
                </a:solidFill>
                <a:latin typeface="Segoe UI"/>
                <a:cs typeface="Segoe UI"/>
              </a:rPr>
              <a:t>April 2024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D5FFE9-D649-3787-A828-0FEE912925D8}"/>
              </a:ext>
            </a:extLst>
          </p:cNvPr>
          <p:cNvSpPr txBox="1"/>
          <p:nvPr/>
        </p:nvSpPr>
        <p:spPr>
          <a:xfrm>
            <a:off x="340233" y="1614182"/>
            <a:ext cx="3202304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latin typeface="Segoe UI"/>
                <a:cs typeface="Segoe UI"/>
              </a:rPr>
              <a:t>Distributed readout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A6F257-7D2B-0362-3DC9-6913A77A6693}"/>
              </a:ext>
            </a:extLst>
          </p:cNvPr>
          <p:cNvSpPr txBox="1"/>
          <p:nvPr/>
        </p:nvSpPr>
        <p:spPr>
          <a:xfrm>
            <a:off x="4493133" y="1614182"/>
            <a:ext cx="32004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latin typeface="Segoe UI"/>
                <a:cs typeface="Segoe UI"/>
              </a:rPr>
              <a:t>GEM twin-TPC</a:t>
            </a:r>
            <a:endParaRPr lang="en-US" b="1">
              <a:latin typeface="Segoe UI"/>
              <a:cs typeface="Segoe U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B72D96-F6F8-F6AD-61C2-81B10C3E2800}"/>
              </a:ext>
            </a:extLst>
          </p:cNvPr>
          <p:cNvSpPr txBox="1"/>
          <p:nvPr/>
        </p:nvSpPr>
        <p:spPr>
          <a:xfrm>
            <a:off x="8646033" y="1614182"/>
            <a:ext cx="3200400" cy="36576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latin typeface="Segoe UI"/>
                <a:cs typeface="Segoe UI"/>
              </a:rPr>
              <a:t>GEM prototype for AMBER</a:t>
            </a:r>
            <a:endParaRPr lang="en-US" b="1">
              <a:latin typeface="Segoe UI"/>
              <a:cs typeface="Segoe UI"/>
            </a:endParaRPr>
          </a:p>
        </p:txBody>
      </p:sp>
      <p:pic>
        <p:nvPicPr>
          <p:cNvPr id="9" name="Picture 8" descr="A large green machine with wires and cables&#10;&#10;Description automatically generated">
            <a:extLst>
              <a:ext uri="{FF2B5EF4-FFF2-40B4-BE49-F238E27FC236}">
                <a16:creationId xmlns:a16="http://schemas.microsoft.com/office/drawing/2014/main" id="{C7764B6A-3096-7CF8-DB69-EA5F90AAB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74" y="2135924"/>
            <a:ext cx="3655621" cy="2739242"/>
          </a:xfrm>
          <a:prstGeom prst="rect">
            <a:avLst/>
          </a:prstGeom>
        </p:spPr>
      </p:pic>
      <p:pic>
        <p:nvPicPr>
          <p:cNvPr id="10" name="Picture 9" descr="A machine with many wires and wires&#10;&#10;Description automatically generated">
            <a:extLst>
              <a:ext uri="{FF2B5EF4-FFF2-40B4-BE49-F238E27FC236}">
                <a16:creationId xmlns:a16="http://schemas.microsoft.com/office/drawing/2014/main" id="{89D04D7A-EF39-2389-C542-7701404857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15" t="-322" r="19264"/>
          <a:stretch/>
        </p:blipFill>
        <p:spPr>
          <a:xfrm rot="5400000">
            <a:off x="4538353" y="2149145"/>
            <a:ext cx="3115781" cy="3096027"/>
          </a:xfrm>
          <a:prstGeom prst="rect">
            <a:avLst/>
          </a:prstGeom>
        </p:spPr>
      </p:pic>
      <p:pic>
        <p:nvPicPr>
          <p:cNvPr id="11" name="Picture 10" descr="A blue and yellow square with white numbers&#10;&#10;Description automatically generated">
            <a:extLst>
              <a:ext uri="{FF2B5EF4-FFF2-40B4-BE49-F238E27FC236}">
                <a16:creationId xmlns:a16="http://schemas.microsoft.com/office/drawing/2014/main" id="{6F9BC6AC-84F4-68C3-8133-F43608796C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763" r="227" b="160"/>
          <a:stretch/>
        </p:blipFill>
        <p:spPr>
          <a:xfrm>
            <a:off x="1591353" y="4058697"/>
            <a:ext cx="2747057" cy="23934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057F04-F4A9-21F2-A8ED-BAE367D2472B}"/>
              </a:ext>
            </a:extLst>
          </p:cNvPr>
          <p:cNvSpPr txBox="1"/>
          <p:nvPr/>
        </p:nvSpPr>
        <p:spPr>
          <a:xfrm>
            <a:off x="1177635" y="2179467"/>
            <a:ext cx="2743200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  <a:latin typeface="Segoe UI"/>
                <a:cs typeface="Segoe UI"/>
              </a:rPr>
              <a:t>14 m detector distance</a:t>
            </a:r>
            <a:endParaRPr lang="en-US" sz="1600" dirty="0">
              <a:solidFill>
                <a:srgbClr val="FFFF00"/>
              </a:solidFill>
              <a:latin typeface="Segoe UI"/>
              <a:cs typeface="Segoe UI"/>
            </a:endParaRPr>
          </a:p>
          <a:p>
            <a:r>
              <a:rPr lang="en-GB" sz="1600" dirty="0">
                <a:solidFill>
                  <a:srgbClr val="FFFF00"/>
                </a:solidFill>
                <a:latin typeface="Segoe UI"/>
                <a:cs typeface="Segoe UI"/>
              </a:rPr>
              <a:t>20 m HDMI cable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6A470A3-CA64-913F-4E5F-450F490A7420}"/>
              </a:ext>
            </a:extLst>
          </p:cNvPr>
          <p:cNvCxnSpPr/>
          <p:nvPr/>
        </p:nvCxnSpPr>
        <p:spPr>
          <a:xfrm flipV="1">
            <a:off x="849086" y="3462992"/>
            <a:ext cx="2398815" cy="540327"/>
          </a:xfrm>
          <a:prstGeom prst="straightConnector1">
            <a:avLst/>
          </a:prstGeom>
          <a:ln w="28575"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207A9AF-5C11-8229-8FEF-9B7BF5385ADD}"/>
              </a:ext>
            </a:extLst>
          </p:cNvPr>
          <p:cNvSpPr txBox="1"/>
          <p:nvPr/>
        </p:nvSpPr>
        <p:spPr>
          <a:xfrm>
            <a:off x="112623" y="5067922"/>
            <a:ext cx="1658514" cy="1323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latin typeface="Segoe UI"/>
                <a:cs typeface="Segoe UI"/>
              </a:rPr>
              <a:t>Due to new external powering scheme for VMM3a/SRS</a:t>
            </a:r>
            <a:endParaRPr lang="en-US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557F05-17CB-5401-646C-516E340C9F5D}"/>
              </a:ext>
            </a:extLst>
          </p:cNvPr>
          <p:cNvSpPr txBox="1"/>
          <p:nvPr/>
        </p:nvSpPr>
        <p:spPr>
          <a:xfrm>
            <a:off x="4546077" y="5374701"/>
            <a:ext cx="3083552" cy="10772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latin typeface="Segoe UI"/>
                <a:cs typeface="Segoe UI"/>
              </a:rPr>
              <a:t>Characterisation of low material budget TPC for MIXE@PSI with He/CO2 (90/10 %) gas mixture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08360D-819C-47D9-FED0-F80EE77076F6}"/>
              </a:ext>
            </a:extLst>
          </p:cNvPr>
          <p:cNvSpPr txBox="1"/>
          <p:nvPr/>
        </p:nvSpPr>
        <p:spPr>
          <a:xfrm>
            <a:off x="8702440" y="5562727"/>
            <a:ext cx="3083552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latin typeface="Segoe UI"/>
                <a:cs typeface="Segoe UI"/>
              </a:rPr>
              <a:t>Characterisation of tracking detector in terms of efficiency and gain behaviour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82BCFDB-D66A-517B-4AAB-77A49641CD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2"/>
          <a:stretch/>
        </p:blipFill>
        <p:spPr bwMode="auto">
          <a:xfrm>
            <a:off x="7916898" y="3624297"/>
            <a:ext cx="2631008" cy="182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 descr="A graph with a red line&#10;&#10;Description automatically generated">
            <a:extLst>
              <a:ext uri="{FF2B5EF4-FFF2-40B4-BE49-F238E27FC236}">
                <a16:creationId xmlns:a16="http://schemas.microsoft.com/office/drawing/2014/main" id="{AFF01E58-A545-941E-8B0E-D0C3A1132A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1633" y="2124915"/>
            <a:ext cx="3188031" cy="2068534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147C6F8-B53B-342C-28BE-A83C982B7036}"/>
              </a:ext>
            </a:extLst>
          </p:cNvPr>
          <p:cNvCxnSpPr/>
          <p:nvPr/>
        </p:nvCxnSpPr>
        <p:spPr>
          <a:xfrm flipV="1">
            <a:off x="11022281" y="2166601"/>
            <a:ext cx="3959" cy="1886197"/>
          </a:xfrm>
          <a:prstGeom prst="straightConnector1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95415EB-6875-B974-3052-F37A13F1E3EE}"/>
              </a:ext>
            </a:extLst>
          </p:cNvPr>
          <p:cNvSpPr txBox="1"/>
          <p:nvPr/>
        </p:nvSpPr>
        <p:spPr>
          <a:xfrm>
            <a:off x="11018128" y="3415272"/>
            <a:ext cx="1292358" cy="58477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>
                <a:latin typeface="Segoe UI"/>
                <a:cs typeface="Segoe UI"/>
              </a:rPr>
              <a:t>20 000 gain</a:t>
            </a:r>
            <a:endParaRPr lang="en-US">
              <a:latin typeface="Aptos" panose="020B0004020202020204"/>
              <a:cs typeface="Segoe UI"/>
            </a:endParaRPr>
          </a:p>
          <a:p>
            <a:r>
              <a:rPr lang="en-GB" sz="1600" dirty="0">
                <a:latin typeface="Segoe UI"/>
                <a:cs typeface="Segoe UI"/>
              </a:rPr>
              <a:t>2 </a:t>
            </a:r>
            <a:r>
              <a:rPr lang="en-GB" sz="1600" dirty="0" err="1">
                <a:latin typeface="Segoe UI"/>
                <a:cs typeface="Segoe UI"/>
              </a:rPr>
              <a:t>fC</a:t>
            </a:r>
            <a:r>
              <a:rPr lang="en-GB" sz="1600" dirty="0">
                <a:latin typeface="Segoe UI"/>
                <a:cs typeface="Segoe UI"/>
              </a:rPr>
              <a:t> THL</a:t>
            </a:r>
          </a:p>
        </p:txBody>
      </p:sp>
    </p:spTree>
    <p:extLst>
      <p:ext uri="{BB962C8B-B14F-4D97-AF65-F5344CB8AC3E}">
        <p14:creationId xmlns:p14="http://schemas.microsoft.com/office/powerpoint/2010/main" val="18932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4EB1-CF61-A7E4-F59B-05F257F6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3C78-A433-E208-143B-A375F67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EBC3C-0CF9-76E5-E8DC-075CBB63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7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65E284F3-FCF4-229D-3EB3-DDBE005F3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970" y="-297732"/>
            <a:ext cx="8301629" cy="1003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76250" indent="-4762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Gill Sans MT" pitchFamily="34" charset="0"/>
                <a:ea typeface="宋体" panose="02010600030101010101" pitchFamily="2" charset="-122"/>
              </a:defRPr>
            </a:lvl9pPr>
          </a:lstStyle>
          <a:p>
            <a:pPr marL="0" indent="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</a:pPr>
            <a:r>
              <a:rPr kumimoji="1" lang="el-GR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Yu Gothic UI Light" panose="020B0300000000000000" pitchFamily="34" charset="-128"/>
                <a:cs typeface="Calibri" panose="020F0502020204030204" pitchFamily="34" charset="0"/>
              </a:rPr>
              <a:t>μ</a:t>
            </a:r>
            <a:r>
              <a:rPr kumimoji="1" lang="en-US" altLang="zh-CN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Yu Gothic UI Light" panose="020B0300000000000000" pitchFamily="34" charset="-128"/>
                <a:cs typeface="Calibri" panose="020F0502020204030204" pitchFamily="34" charset="0"/>
              </a:rPr>
              <a:t>RGroove test results from April</a:t>
            </a:r>
          </a:p>
        </p:txBody>
      </p:sp>
      <p:grpSp>
        <p:nvGrpSpPr>
          <p:cNvPr id="3" name="组合 57">
            <a:extLst>
              <a:ext uri="{FF2B5EF4-FFF2-40B4-BE49-F238E27FC236}">
                <a16:creationId xmlns:a16="http://schemas.microsoft.com/office/drawing/2014/main" id="{187BE12C-61FB-8470-A51B-F1F8E4A42155}"/>
              </a:ext>
            </a:extLst>
          </p:cNvPr>
          <p:cNvGrpSpPr/>
          <p:nvPr/>
        </p:nvGrpSpPr>
        <p:grpSpPr>
          <a:xfrm>
            <a:off x="113147" y="930521"/>
            <a:ext cx="6485530" cy="2555776"/>
            <a:chOff x="307559" y="1244812"/>
            <a:chExt cx="7092950" cy="2795144"/>
          </a:xfrm>
        </p:grpSpPr>
        <p:pic>
          <p:nvPicPr>
            <p:cNvPr id="7" name="图片 4">
              <a:extLst>
                <a:ext uri="{FF2B5EF4-FFF2-40B4-BE49-F238E27FC236}">
                  <a16:creationId xmlns:a16="http://schemas.microsoft.com/office/drawing/2014/main" id="{BAEEAB2A-07DE-4FBB-1788-C511A7E92E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2" t="2010" r="8368" b="14435"/>
            <a:stretch/>
          </p:blipFill>
          <p:spPr>
            <a:xfrm>
              <a:off x="4138063" y="1975189"/>
              <a:ext cx="3189004" cy="1606814"/>
            </a:xfrm>
            <a:prstGeom prst="rect">
              <a:avLst/>
            </a:prstGeom>
          </p:spPr>
        </p:pic>
        <p:grpSp>
          <p:nvGrpSpPr>
            <p:cNvPr id="8" name="组合 8">
              <a:extLst>
                <a:ext uri="{FF2B5EF4-FFF2-40B4-BE49-F238E27FC236}">
                  <a16:creationId xmlns:a16="http://schemas.microsoft.com/office/drawing/2014/main" id="{8DA7C2E4-8E15-FA51-13A3-D65938D1346C}"/>
                </a:ext>
              </a:extLst>
            </p:cNvPr>
            <p:cNvGrpSpPr/>
            <p:nvPr/>
          </p:nvGrpSpPr>
          <p:grpSpPr>
            <a:xfrm>
              <a:off x="362912" y="1584143"/>
              <a:ext cx="3701101" cy="2133923"/>
              <a:chOff x="567277" y="3282931"/>
              <a:chExt cx="4075758" cy="2349936"/>
            </a:xfrm>
          </p:grpSpPr>
          <p:grpSp>
            <p:nvGrpSpPr>
              <p:cNvPr id="12" name="组合 9">
                <a:extLst>
                  <a:ext uri="{FF2B5EF4-FFF2-40B4-BE49-F238E27FC236}">
                    <a16:creationId xmlns:a16="http://schemas.microsoft.com/office/drawing/2014/main" id="{FD6ACFEC-9561-33A3-3311-A5B71751CB04}"/>
                  </a:ext>
                </a:extLst>
              </p:cNvPr>
              <p:cNvGrpSpPr/>
              <p:nvPr/>
            </p:nvGrpSpPr>
            <p:grpSpPr>
              <a:xfrm>
                <a:off x="567277" y="3282931"/>
                <a:ext cx="4075758" cy="2280745"/>
                <a:chOff x="7349485" y="1455907"/>
                <a:chExt cx="4075758" cy="2280745"/>
              </a:xfrm>
            </p:grpSpPr>
            <p:pic>
              <p:nvPicPr>
                <p:cNvPr id="15" name="图片 12">
                  <a:extLst>
                    <a:ext uri="{FF2B5EF4-FFF2-40B4-BE49-F238E27FC236}">
                      <a16:creationId xmlns:a16="http://schemas.microsoft.com/office/drawing/2014/main" id="{744862CF-6E4E-2245-D50B-7659001273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2160"/>
                <a:stretch/>
              </p:blipFill>
              <p:spPr>
                <a:xfrm>
                  <a:off x="7690689" y="1455907"/>
                  <a:ext cx="3734554" cy="2280745"/>
                </a:xfrm>
                <a:prstGeom prst="rect">
                  <a:avLst/>
                </a:prstGeom>
              </p:spPr>
            </p:pic>
            <p:sp>
              <p:nvSpPr>
                <p:cNvPr id="16" name="文本框 13">
                  <a:extLst>
                    <a:ext uri="{FF2B5EF4-FFF2-40B4-BE49-F238E27FC236}">
                      <a16:creationId xmlns:a16="http://schemas.microsoft.com/office/drawing/2014/main" id="{76DA06CA-EB11-EA9B-417B-0F94054104F6}"/>
                    </a:ext>
                  </a:extLst>
                </p:cNvPr>
                <p:cNvSpPr txBox="1"/>
                <p:nvPr/>
              </p:nvSpPr>
              <p:spPr>
                <a:xfrm>
                  <a:off x="10232690" y="1610719"/>
                  <a:ext cx="113364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/>
                    <a:t>Gap=3mm</a:t>
                  </a:r>
                  <a:endParaRPr lang="zh-CN" altLang="en-US" sz="1600" dirty="0"/>
                </a:p>
              </p:txBody>
            </p:sp>
            <p:cxnSp>
              <p:nvCxnSpPr>
                <p:cNvPr id="17" name="直接箭头连接符 14">
                  <a:extLst>
                    <a:ext uri="{FF2B5EF4-FFF2-40B4-BE49-F238E27FC236}">
                      <a16:creationId xmlns:a16="http://schemas.microsoft.com/office/drawing/2014/main" id="{40F86E28-4406-1AEF-D1E5-C2F8204F5C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342966" y="1530831"/>
                  <a:ext cx="0" cy="130505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文本框 15">
                  <a:extLst>
                    <a:ext uri="{FF2B5EF4-FFF2-40B4-BE49-F238E27FC236}">
                      <a16:creationId xmlns:a16="http://schemas.microsoft.com/office/drawing/2014/main" id="{B90487BB-4D67-79D2-04AC-08BD5C4628D9}"/>
                    </a:ext>
                  </a:extLst>
                </p:cNvPr>
                <p:cNvSpPr txBox="1"/>
                <p:nvPr/>
              </p:nvSpPr>
              <p:spPr>
                <a:xfrm>
                  <a:off x="8846286" y="1996004"/>
                  <a:ext cx="185708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600" dirty="0"/>
                    <a:t>Pitch=200μm</a:t>
                  </a:r>
                  <a:endParaRPr lang="zh-CN" altLang="en-US" sz="1600" dirty="0"/>
                </a:p>
              </p:txBody>
            </p:sp>
            <p:cxnSp>
              <p:nvCxnSpPr>
                <p:cNvPr id="19" name="直接箭头连接符 16">
                  <a:extLst>
                    <a:ext uri="{FF2B5EF4-FFF2-40B4-BE49-F238E27FC236}">
                      <a16:creationId xmlns:a16="http://schemas.microsoft.com/office/drawing/2014/main" id="{E143393B-8ECE-86FE-1ACF-F709692FE4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855517" y="2349164"/>
                  <a:ext cx="1431131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文本框 17">
                  <a:extLst>
                    <a:ext uri="{FF2B5EF4-FFF2-40B4-BE49-F238E27FC236}">
                      <a16:creationId xmlns:a16="http://schemas.microsoft.com/office/drawing/2014/main" id="{808A7464-540B-2A99-C947-FC9CC6CDDDDF}"/>
                    </a:ext>
                  </a:extLst>
                </p:cNvPr>
                <p:cNvSpPr txBox="1"/>
                <p:nvPr/>
              </p:nvSpPr>
              <p:spPr>
                <a:xfrm>
                  <a:off x="9392682" y="2432719"/>
                  <a:ext cx="164660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/>
                    <a:t>Width=70/50μm</a:t>
                  </a:r>
                  <a:endParaRPr lang="zh-CN" altLang="en-US" sz="1600" dirty="0"/>
                </a:p>
              </p:txBody>
            </p:sp>
            <p:cxnSp>
              <p:nvCxnSpPr>
                <p:cNvPr id="21" name="直接箭头连接符 18">
                  <a:extLst>
                    <a:ext uri="{FF2B5EF4-FFF2-40B4-BE49-F238E27FC236}">
                      <a16:creationId xmlns:a16="http://schemas.microsoft.com/office/drawing/2014/main" id="{688FA591-3A07-12F7-DFBA-2047646BA2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035217" y="3176944"/>
                  <a:ext cx="395186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接箭头连接符 19">
                  <a:extLst>
                    <a:ext uri="{FF2B5EF4-FFF2-40B4-BE49-F238E27FC236}">
                      <a16:creationId xmlns:a16="http://schemas.microsoft.com/office/drawing/2014/main" id="{E9113647-9E33-60C1-F85E-2DB88E2B4E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959459" y="2777052"/>
                  <a:ext cx="546463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文本框 20">
                  <a:extLst>
                    <a:ext uri="{FF2B5EF4-FFF2-40B4-BE49-F238E27FC236}">
                      <a16:creationId xmlns:a16="http://schemas.microsoft.com/office/drawing/2014/main" id="{A66AA3EC-D2D7-B4A2-BA28-8B287EE5F482}"/>
                    </a:ext>
                  </a:extLst>
                </p:cNvPr>
                <p:cNvSpPr txBox="1"/>
                <p:nvPr/>
              </p:nvSpPr>
              <p:spPr>
                <a:xfrm>
                  <a:off x="7349485" y="2467907"/>
                  <a:ext cx="2002423" cy="4077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600" dirty="0"/>
                    <a:t>Thickness=50μm</a:t>
                  </a:r>
                  <a:endParaRPr lang="zh-CN" altLang="en-US" sz="1600" dirty="0"/>
                </a:p>
              </p:txBody>
            </p:sp>
            <p:cxnSp>
              <p:nvCxnSpPr>
                <p:cNvPr id="24" name="直接箭头连接符 21">
                  <a:extLst>
                    <a:ext uri="{FF2B5EF4-FFF2-40B4-BE49-F238E27FC236}">
                      <a16:creationId xmlns:a16="http://schemas.microsoft.com/office/drawing/2014/main" id="{F1D2843D-7360-E828-E2FC-846E7961DE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24351" y="2857500"/>
                  <a:ext cx="0" cy="340094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" name="直接箭头连接符 10">
                <a:extLst>
                  <a:ext uri="{FF2B5EF4-FFF2-40B4-BE49-F238E27FC236}">
                    <a16:creationId xmlns:a16="http://schemas.microsoft.com/office/drawing/2014/main" id="{131AE830-873F-B111-2A73-136EE5BC2F1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073309" y="5065011"/>
                <a:ext cx="204396" cy="145504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文本框 11">
                <a:extLst>
                  <a:ext uri="{FF2B5EF4-FFF2-40B4-BE49-F238E27FC236}">
                    <a16:creationId xmlns:a16="http://schemas.microsoft.com/office/drawing/2014/main" id="{00962960-FBAC-0F17-C805-FECC5257ACC0}"/>
                  </a:ext>
                </a:extLst>
              </p:cNvPr>
              <p:cNvSpPr txBox="1"/>
              <p:nvPr/>
            </p:nvSpPr>
            <p:spPr>
              <a:xfrm>
                <a:off x="1519221" y="5225124"/>
                <a:ext cx="2527101" cy="4077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b="1" dirty="0"/>
                  <a:t>DLC</a:t>
                </a:r>
                <a:r>
                  <a:rPr lang="zh-CN" altLang="en-US" sz="1600" b="1" dirty="0"/>
                  <a:t> </a:t>
                </a:r>
                <a:r>
                  <a:rPr lang="en-US" altLang="zh-CN" sz="1600" b="1" dirty="0"/>
                  <a:t>~50MΩ/□</a:t>
                </a:r>
              </a:p>
            </p:txBody>
          </p:sp>
        </p:grpSp>
        <p:sp>
          <p:nvSpPr>
            <p:cNvPr id="9" name="文本框 23">
              <a:extLst>
                <a:ext uri="{FF2B5EF4-FFF2-40B4-BE49-F238E27FC236}">
                  <a16:creationId xmlns:a16="http://schemas.microsoft.com/office/drawing/2014/main" id="{39D7B220-070D-140F-C32B-F31837236B8E}"/>
                </a:ext>
              </a:extLst>
            </p:cNvPr>
            <p:cNvSpPr txBox="1"/>
            <p:nvPr/>
          </p:nvSpPr>
          <p:spPr>
            <a:xfrm>
              <a:off x="3713535" y="3655235"/>
              <a:ext cx="35675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sz="1400" i="0" dirty="0">
                  <a:solidFill>
                    <a:srgbClr val="202020"/>
                  </a:solidFill>
                  <a:effectLst/>
                  <a:hlinkClick r:id="rId4"/>
                </a:rPr>
                <a:t>Siqi He, RD51 Mini-Week, 02/27/2023</a:t>
              </a:r>
              <a:endParaRPr lang="zh-CN" altLang="en-US" sz="1400" dirty="0"/>
            </a:p>
          </p:txBody>
        </p:sp>
        <p:sp>
          <p:nvSpPr>
            <p:cNvPr id="10" name="矩形 3">
              <a:extLst>
                <a:ext uri="{FF2B5EF4-FFF2-40B4-BE49-F238E27FC236}">
                  <a16:creationId xmlns:a16="http://schemas.microsoft.com/office/drawing/2014/main" id="{95414626-2258-8EF9-75D3-77586C66F75D}"/>
                </a:ext>
              </a:extLst>
            </p:cNvPr>
            <p:cNvSpPr/>
            <p:nvPr/>
          </p:nvSpPr>
          <p:spPr>
            <a:xfrm>
              <a:off x="307559" y="1244812"/>
              <a:ext cx="7092950" cy="279514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5">
              <a:extLst>
                <a:ext uri="{FF2B5EF4-FFF2-40B4-BE49-F238E27FC236}">
                  <a16:creationId xmlns:a16="http://schemas.microsoft.com/office/drawing/2014/main" id="{0CEC1126-C648-4E19-EF8A-C0AB97E7832A}"/>
                </a:ext>
              </a:extLst>
            </p:cNvPr>
            <p:cNvSpPr txBox="1"/>
            <p:nvPr/>
          </p:nvSpPr>
          <p:spPr>
            <a:xfrm>
              <a:off x="4460473" y="1419787"/>
              <a:ext cx="1243956" cy="403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highlight>
                    <a:srgbClr val="FFFF00"/>
                  </a:highlight>
                  <a:latin typeface="Calibri" panose="020F0502020204030204" pitchFamily="34" charset="0"/>
                  <a:cs typeface="Calibri" panose="020F0502020204030204" pitchFamily="34" charset="0"/>
                </a:rPr>
                <a:t>μRGroove</a:t>
              </a:r>
              <a:endParaRPr lang="zh-CN" altLang="en-US" b="1" dirty="0">
                <a:highlight>
                  <a:srgbClr val="FFFF00"/>
                </a:highligh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5" name="文本框 55">
            <a:extLst>
              <a:ext uri="{FF2B5EF4-FFF2-40B4-BE49-F238E27FC236}">
                <a16:creationId xmlns:a16="http://schemas.microsoft.com/office/drawing/2014/main" id="{6F9F5EE2-384C-781F-BCE6-D4BF7189FF1C}"/>
              </a:ext>
            </a:extLst>
          </p:cNvPr>
          <p:cNvSpPr txBox="1"/>
          <p:nvPr/>
        </p:nvSpPr>
        <p:spPr>
          <a:xfrm>
            <a:off x="3630090" y="3549893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highlight>
                  <a:srgbClr val="FFFF00"/>
                </a:highlight>
              </a:rPr>
              <a:t>10cm ×10cm 2D</a:t>
            </a:r>
            <a:endParaRPr lang="zh-CN" altLang="en-US" b="1" dirty="0">
              <a:highlight>
                <a:srgbClr val="FFFF00"/>
              </a:highlight>
            </a:endParaRPr>
          </a:p>
        </p:txBody>
      </p:sp>
      <p:sp>
        <p:nvSpPr>
          <p:cNvPr id="26" name="文本框 62">
            <a:extLst>
              <a:ext uri="{FF2B5EF4-FFF2-40B4-BE49-F238E27FC236}">
                <a16:creationId xmlns:a16="http://schemas.microsoft.com/office/drawing/2014/main" id="{7D0A4612-6BC6-0E3A-F951-C1D64921AE60}"/>
              </a:ext>
            </a:extLst>
          </p:cNvPr>
          <p:cNvSpPr txBox="1"/>
          <p:nvPr/>
        </p:nvSpPr>
        <p:spPr>
          <a:xfrm>
            <a:off x="9379131" y="3540360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highlight>
                  <a:srgbClr val="FFFF00"/>
                </a:highlight>
              </a:rPr>
              <a:t>50cm ×50cm 2D</a:t>
            </a:r>
            <a:endParaRPr lang="zh-CN" altLang="en-US" b="1" dirty="0">
              <a:highlight>
                <a:srgbClr val="FFFF00"/>
              </a:highlight>
            </a:endParaRPr>
          </a:p>
        </p:txBody>
      </p:sp>
      <p:pic>
        <p:nvPicPr>
          <p:cNvPr id="27" name="图片 24">
            <a:extLst>
              <a:ext uri="{FF2B5EF4-FFF2-40B4-BE49-F238E27FC236}">
                <a16:creationId xmlns:a16="http://schemas.microsoft.com/office/drawing/2014/main" id="{5CB7F28C-81D8-D2C6-3BF2-21B20FAF39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24" y="3854485"/>
            <a:ext cx="2314541" cy="1735905"/>
          </a:xfrm>
          <a:prstGeom prst="rect">
            <a:avLst/>
          </a:prstGeom>
        </p:spPr>
      </p:pic>
      <p:pic>
        <p:nvPicPr>
          <p:cNvPr id="28" name="图片 31">
            <a:extLst>
              <a:ext uri="{FF2B5EF4-FFF2-40B4-BE49-F238E27FC236}">
                <a16:creationId xmlns:a16="http://schemas.microsoft.com/office/drawing/2014/main" id="{3D80EE6A-ADB7-EB59-403B-78BF3DC170C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987" t="5277" r="3897" b="3946"/>
          <a:stretch/>
        </p:blipFill>
        <p:spPr>
          <a:xfrm>
            <a:off x="6207712" y="3935570"/>
            <a:ext cx="2680015" cy="2113240"/>
          </a:xfrm>
          <a:prstGeom prst="rect">
            <a:avLst/>
          </a:prstGeom>
        </p:spPr>
      </p:pic>
      <p:pic>
        <p:nvPicPr>
          <p:cNvPr id="29" name="图片 32">
            <a:extLst>
              <a:ext uri="{FF2B5EF4-FFF2-40B4-BE49-F238E27FC236}">
                <a16:creationId xmlns:a16="http://schemas.microsoft.com/office/drawing/2014/main" id="{F3686083-DC34-B08A-CCBA-7040FAB78C5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125" t="5277" r="2945" b="3946"/>
          <a:stretch/>
        </p:blipFill>
        <p:spPr>
          <a:xfrm>
            <a:off x="3161606" y="3894517"/>
            <a:ext cx="2767188" cy="2137948"/>
          </a:xfrm>
          <a:prstGeom prst="rect">
            <a:avLst/>
          </a:prstGeom>
        </p:spPr>
      </p:pic>
      <p:pic>
        <p:nvPicPr>
          <p:cNvPr id="30" name="图片 33">
            <a:extLst>
              <a:ext uri="{FF2B5EF4-FFF2-40B4-BE49-F238E27FC236}">
                <a16:creationId xmlns:a16="http://schemas.microsoft.com/office/drawing/2014/main" id="{99D6243A-05D7-17EE-A49B-2493BED86BC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165" t="4175" r="3061" b="5397"/>
          <a:stretch/>
        </p:blipFill>
        <p:spPr>
          <a:xfrm>
            <a:off x="9133879" y="3936196"/>
            <a:ext cx="2725431" cy="2101221"/>
          </a:xfrm>
          <a:prstGeom prst="rect">
            <a:avLst/>
          </a:prstGeom>
        </p:spPr>
      </p:pic>
      <p:sp>
        <p:nvSpPr>
          <p:cNvPr id="31" name="文本框 39">
            <a:extLst>
              <a:ext uri="{FF2B5EF4-FFF2-40B4-BE49-F238E27FC236}">
                <a16:creationId xmlns:a16="http://schemas.microsoft.com/office/drawing/2014/main" id="{013299C1-8149-DF7C-8718-A26008C0B413}"/>
              </a:ext>
            </a:extLst>
          </p:cNvPr>
          <p:cNvSpPr txBox="1"/>
          <p:nvPr/>
        </p:nvSpPr>
        <p:spPr>
          <a:xfrm>
            <a:off x="9276658" y="6059770"/>
            <a:ext cx="2553293" cy="439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Efficiency: 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96.9%</a:t>
            </a:r>
          </a:p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Spatial resolution: 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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93μm</a:t>
            </a:r>
          </a:p>
        </p:txBody>
      </p:sp>
      <p:sp>
        <p:nvSpPr>
          <p:cNvPr id="32" name="文本框 40">
            <a:extLst>
              <a:ext uri="{FF2B5EF4-FFF2-40B4-BE49-F238E27FC236}">
                <a16:creationId xmlns:a16="http://schemas.microsoft.com/office/drawing/2014/main" id="{BFEA3015-8107-C1F1-776C-7D1040E25AA5}"/>
              </a:ext>
            </a:extLst>
          </p:cNvPr>
          <p:cNvSpPr txBox="1"/>
          <p:nvPr/>
        </p:nvSpPr>
        <p:spPr>
          <a:xfrm>
            <a:off x="6648012" y="3616276"/>
            <a:ext cx="1907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highlight>
                  <a:srgbClr val="FFFF00"/>
                </a:highlight>
              </a:rPr>
              <a:t>10cm ×10cm 3D</a:t>
            </a:r>
            <a:endParaRPr lang="zh-CN" altLang="en-US" b="1" dirty="0">
              <a:highlight>
                <a:srgbClr val="FFFF00"/>
              </a:highlight>
            </a:endParaRPr>
          </a:p>
        </p:txBody>
      </p:sp>
      <p:sp>
        <p:nvSpPr>
          <p:cNvPr id="33" name="文本框 41">
            <a:extLst>
              <a:ext uri="{FF2B5EF4-FFF2-40B4-BE49-F238E27FC236}">
                <a16:creationId xmlns:a16="http://schemas.microsoft.com/office/drawing/2014/main" id="{C76D9ADA-09A0-B21E-65C7-E5B9FDD997DE}"/>
              </a:ext>
            </a:extLst>
          </p:cNvPr>
          <p:cNvSpPr txBox="1"/>
          <p:nvPr/>
        </p:nvSpPr>
        <p:spPr>
          <a:xfrm>
            <a:off x="3202048" y="6019212"/>
            <a:ext cx="2392444" cy="4392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Efficiency 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97.9%</a:t>
            </a:r>
          </a:p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Spatial resolution 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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76μm</a:t>
            </a:r>
          </a:p>
        </p:txBody>
      </p:sp>
      <p:sp>
        <p:nvSpPr>
          <p:cNvPr id="34" name="文本框 42">
            <a:extLst>
              <a:ext uri="{FF2B5EF4-FFF2-40B4-BE49-F238E27FC236}">
                <a16:creationId xmlns:a16="http://schemas.microsoft.com/office/drawing/2014/main" id="{830DC5BB-E34A-91D0-28D6-446860C1CFC6}"/>
              </a:ext>
            </a:extLst>
          </p:cNvPr>
          <p:cNvSpPr txBox="1"/>
          <p:nvPr/>
        </p:nvSpPr>
        <p:spPr>
          <a:xfrm>
            <a:off x="6370158" y="6031405"/>
            <a:ext cx="2545978" cy="4410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Efficiency 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</a:t>
            </a: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95.6%</a:t>
            </a:r>
          </a:p>
          <a:p>
            <a:pPr marL="285750" indent="-285750">
              <a:lnSpc>
                <a:spcPts val="1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Spatial resolution ~80μm</a:t>
            </a:r>
          </a:p>
        </p:txBody>
      </p:sp>
      <p:pic>
        <p:nvPicPr>
          <p:cNvPr id="35" name="图片 43">
            <a:extLst>
              <a:ext uri="{FF2B5EF4-FFF2-40B4-BE49-F238E27FC236}">
                <a16:creationId xmlns:a16="http://schemas.microsoft.com/office/drawing/2014/main" id="{30FC9B8C-5F34-8025-D418-16A4397690B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49721" y="805157"/>
            <a:ext cx="4067657" cy="2535363"/>
          </a:xfrm>
          <a:prstGeom prst="rect">
            <a:avLst/>
          </a:prstGeom>
        </p:spPr>
      </p:pic>
      <p:sp>
        <p:nvSpPr>
          <p:cNvPr id="36" name="文本框 44">
            <a:extLst>
              <a:ext uri="{FF2B5EF4-FFF2-40B4-BE49-F238E27FC236}">
                <a16:creationId xmlns:a16="http://schemas.microsoft.com/office/drawing/2014/main" id="{6FA4CDFA-EBD8-9CA6-7F1C-5167ED32A79A}"/>
              </a:ext>
            </a:extLst>
          </p:cNvPr>
          <p:cNvSpPr txBox="1"/>
          <p:nvPr/>
        </p:nvSpPr>
        <p:spPr>
          <a:xfrm>
            <a:off x="595639" y="5732261"/>
            <a:ext cx="1806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altLang="zh-CN" sz="1400" b="1" dirty="0">
                <a:solidFill>
                  <a:srgbClr val="0432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Gas: Ar:ISO/90:10</a:t>
            </a:r>
          </a:p>
        </p:txBody>
      </p:sp>
    </p:spTree>
    <p:extLst>
      <p:ext uri="{BB962C8B-B14F-4D97-AF65-F5344CB8AC3E}">
        <p14:creationId xmlns:p14="http://schemas.microsoft.com/office/powerpoint/2010/main" val="6919121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14EB1-CF61-A7E4-F59B-05F257F672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02122"/>
            <a:ext cx="2743200" cy="365125"/>
          </a:xfrm>
        </p:spPr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93C78-A433-E208-143B-A375F676D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02122"/>
            <a:ext cx="4114800" cy="365125"/>
          </a:xfrm>
        </p:spPr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AEBC3C-0CF9-76E5-E8DC-075CBB636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02122"/>
            <a:ext cx="2743200" cy="365125"/>
          </a:xfrm>
        </p:spPr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8</a:t>
            </a:fld>
            <a:endParaRPr lang="en-GR">
              <a:solidFill>
                <a:srgbClr val="0070C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9305E5-27A5-59E9-C0A4-79717C6CE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818" y="13252"/>
            <a:ext cx="11489635" cy="646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865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99648-BA96-AD2C-9FAB-5A0BFBCF6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7FB6A-20EC-814B-9922-C05D25FF63A9}" type="datetime1">
              <a:rPr lang="en-US" smtClean="0">
                <a:solidFill>
                  <a:srgbClr val="0070C0"/>
                </a:solidFill>
              </a:rPr>
              <a:t>6/21/24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CDF9F3-41F0-23C9-6C2C-C6B95F8D0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srgbClr val="0070C0"/>
                </a:solidFill>
              </a:rPr>
              <a:t>Yorgos Tsipolitis, NTUA</a:t>
            </a:r>
            <a:endParaRPr lang="en-GR">
              <a:solidFill>
                <a:srgbClr val="0070C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F5FBA-619C-5233-DF1F-666E7C372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B35C-9BCE-6D4C-81C4-5DDBC202A76E}" type="slidenum">
              <a:rPr lang="en-GR" smtClean="0">
                <a:solidFill>
                  <a:srgbClr val="0070C0"/>
                </a:solidFill>
              </a:rPr>
              <a:t>9</a:t>
            </a:fld>
            <a:endParaRPr lang="en-GR">
              <a:solidFill>
                <a:srgbClr val="0070C0"/>
              </a:solidFill>
            </a:endParaRP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A5A15B39-5AAE-5555-73C3-172085014F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DRD1 H4(PPE134) 2024 Test Beam​</a:t>
            </a:r>
            <a:br>
              <a:rPr lang="en-US" b="0" dirty="0">
                <a:solidFill>
                  <a:srgbClr val="FF0000"/>
                </a:solidFill>
              </a:rPr>
            </a:b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C55D89-6315-0B69-D94D-81DCC11C06A3}"/>
              </a:ext>
            </a:extLst>
          </p:cNvPr>
          <p:cNvSpPr txBox="1"/>
          <p:nvPr/>
        </p:nvSpPr>
        <p:spPr>
          <a:xfrm>
            <a:off x="5750706" y="2796174"/>
            <a:ext cx="3946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Wed. 26/06/2024 – Wed. 10/07/2024</a:t>
            </a:r>
            <a:endParaRPr lang="en-GB" dirty="0">
              <a:solidFill>
                <a:srgbClr val="0432FF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B1EA544-2AFD-1E03-C9D0-52F5C5850EAA}"/>
              </a:ext>
            </a:extLst>
          </p:cNvPr>
          <p:cNvSpPr/>
          <p:nvPr/>
        </p:nvSpPr>
        <p:spPr>
          <a:xfrm>
            <a:off x="221297" y="1113185"/>
            <a:ext cx="671134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srgbClr val="0432FF"/>
                </a:solidFill>
              </a:rPr>
              <a:t>Generic and Application driven R&amp;D</a:t>
            </a:r>
            <a:endParaRPr lang="en-US" sz="1600" b="1" dirty="0">
              <a:solidFill>
                <a:srgbClr val="0432FF"/>
              </a:solidFill>
            </a:endParaRP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Technologies: </a:t>
            </a:r>
            <a:r>
              <a:rPr lang="en-US" sz="1400" dirty="0">
                <a:solidFill>
                  <a:srgbClr val="0432FF"/>
                </a:solidFill>
              </a:rPr>
              <a:t>Micromegas, uRWELL, </a:t>
            </a:r>
            <a:r>
              <a:rPr lang="en-US" sz="1400" dirty="0" err="1">
                <a:solidFill>
                  <a:srgbClr val="0432FF"/>
                </a:solidFill>
              </a:rPr>
              <a:t>uRGroove</a:t>
            </a:r>
            <a:r>
              <a:rPr lang="en-US" sz="1400" dirty="0">
                <a:solidFill>
                  <a:srgbClr val="0432FF"/>
                </a:solidFill>
              </a:rPr>
              <a:t>, GEM</a:t>
            </a: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Application:</a:t>
            </a:r>
            <a:r>
              <a:rPr lang="en-US" sz="1400" dirty="0">
                <a:solidFill>
                  <a:srgbClr val="0432FF"/>
                </a:solidFill>
              </a:rPr>
              <a:t> High Rate, Timing, Calorimetry</a:t>
            </a: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Readout: </a:t>
            </a:r>
            <a:r>
              <a:rPr lang="en-US" sz="1400" dirty="0">
                <a:solidFill>
                  <a:srgbClr val="0432FF"/>
                </a:solidFill>
              </a:rPr>
              <a:t>Capacitive Coupling, Resistive Sharing</a:t>
            </a:r>
          </a:p>
          <a:p>
            <a:pPr lvl="1"/>
            <a:endParaRPr lang="en-US" sz="1600" dirty="0">
              <a:solidFill>
                <a:srgbClr val="0432FF"/>
              </a:solidFill>
            </a:endParaRPr>
          </a:p>
          <a:p>
            <a:r>
              <a:rPr lang="en-US" sz="1600" b="1" dirty="0">
                <a:solidFill>
                  <a:srgbClr val="0432FF"/>
                </a:solidFill>
              </a:rPr>
              <a:t>Project driven R&amp;D</a:t>
            </a:r>
          </a:p>
          <a:p>
            <a:r>
              <a:rPr lang="en-US" sz="1600" b="1" dirty="0">
                <a:solidFill>
                  <a:srgbClr val="0432FF"/>
                </a:solidFill>
              </a:rPr>
              <a:t>        FCC-muons </a:t>
            </a:r>
            <a:r>
              <a:rPr lang="en-US" sz="1600" dirty="0">
                <a:solidFill>
                  <a:srgbClr val="0432FF"/>
                </a:solidFill>
              </a:rPr>
              <a:t>uRWELL/TIGER</a:t>
            </a:r>
            <a:endParaRPr lang="en-US" sz="1600" b="1" dirty="0">
              <a:solidFill>
                <a:srgbClr val="0432FF"/>
              </a:solidFill>
            </a:endParaRPr>
          </a:p>
          <a:p>
            <a:pPr lvl="1"/>
            <a:endParaRPr lang="en-US" sz="1400" dirty="0">
              <a:solidFill>
                <a:srgbClr val="0432FF"/>
              </a:solidFill>
            </a:endParaRPr>
          </a:p>
          <a:p>
            <a:r>
              <a:rPr lang="en-US" sz="1600" b="1" dirty="0">
                <a:solidFill>
                  <a:srgbClr val="0432FF"/>
                </a:solidFill>
              </a:rPr>
              <a:t>Detector Commissioning</a:t>
            </a:r>
          </a:p>
          <a:p>
            <a:pPr lvl="1"/>
            <a:r>
              <a:rPr lang="en-GB" sz="1400" b="1" dirty="0">
                <a:solidFill>
                  <a:srgbClr val="0432FF"/>
                </a:solidFill>
              </a:rPr>
              <a:t>Twin TPC for MIXE</a:t>
            </a:r>
          </a:p>
          <a:p>
            <a:pPr lvl="1"/>
            <a:endParaRPr lang="en-US" sz="1400" dirty="0">
              <a:solidFill>
                <a:srgbClr val="0432FF"/>
              </a:solidFill>
            </a:endParaRPr>
          </a:p>
          <a:p>
            <a:r>
              <a:rPr lang="en-US" sz="1600" b="1" dirty="0">
                <a:solidFill>
                  <a:srgbClr val="0432FF"/>
                </a:solidFill>
              </a:rPr>
              <a:t>FE electronics and DAQ</a:t>
            </a:r>
          </a:p>
          <a:p>
            <a:pPr lvl="1"/>
            <a:r>
              <a:rPr lang="en-US" sz="1400" b="1" dirty="0">
                <a:solidFill>
                  <a:srgbClr val="0432FF"/>
                </a:solidFill>
              </a:rPr>
              <a:t>Straw, VMM3a and TPC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CE18BA5-EE8D-1A05-3EB1-E889D89446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210" y="3171126"/>
            <a:ext cx="8285584" cy="3026390"/>
          </a:xfrm>
          <a:prstGeom prst="rect">
            <a:avLst/>
          </a:prstGeom>
        </p:spPr>
      </p:pic>
      <p:sp>
        <p:nvSpPr>
          <p:cNvPr id="12" name="Rectangle: Rounded Corners 6">
            <a:extLst>
              <a:ext uri="{FF2B5EF4-FFF2-40B4-BE49-F238E27FC236}">
                <a16:creationId xmlns:a16="http://schemas.microsoft.com/office/drawing/2014/main" id="{4E3F1F5F-0571-7BB9-A753-864974FB5CE7}"/>
              </a:ext>
            </a:extLst>
          </p:cNvPr>
          <p:cNvSpPr>
            <a:spLocks noChangeAspect="1"/>
          </p:cNvSpPr>
          <p:nvPr/>
        </p:nvSpPr>
        <p:spPr>
          <a:xfrm>
            <a:off x="6388099" y="4313924"/>
            <a:ext cx="890887" cy="47418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Up 7">
            <a:extLst>
              <a:ext uri="{FF2B5EF4-FFF2-40B4-BE49-F238E27FC236}">
                <a16:creationId xmlns:a16="http://schemas.microsoft.com/office/drawing/2014/main" id="{EF62A755-AD0F-0C42-E058-A62C8CA463F9}"/>
              </a:ext>
            </a:extLst>
          </p:cNvPr>
          <p:cNvSpPr/>
          <p:nvPr/>
        </p:nvSpPr>
        <p:spPr>
          <a:xfrm>
            <a:off x="6468894" y="4788108"/>
            <a:ext cx="719846" cy="766386"/>
          </a:xfrm>
          <a:prstGeom prst="upArrow">
            <a:avLst/>
          </a:prstGeom>
          <a:solidFill>
            <a:srgbClr val="FF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4431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1427</Words>
  <Application>Microsoft Macintosh PowerPoint</Application>
  <PresentationFormat>Widescreen</PresentationFormat>
  <Paragraphs>244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Aptos</vt:lpstr>
      <vt:lpstr>Aptos Display</vt:lpstr>
      <vt:lpstr>Arial</vt:lpstr>
      <vt:lpstr>Arial,Sans-Serif</vt:lpstr>
      <vt:lpstr>ArialMT</vt:lpstr>
      <vt:lpstr>Calibri</vt:lpstr>
      <vt:lpstr>Cambria Math</vt:lpstr>
      <vt:lpstr>MS</vt:lpstr>
      <vt:lpstr>Segoe UI</vt:lpstr>
      <vt:lpstr>Wingdings</vt:lpstr>
      <vt:lpstr>Office Theme</vt:lpstr>
      <vt:lpstr>DRD1-WG7: Common Test Facilities Status Report of the SPS/H4 “playground” (runs in parallel with EURO 2024)  Y.Tsipolitis</vt:lpstr>
      <vt:lpstr>DRD1 H4(PPE134) 2024 Test Beam​ </vt:lpstr>
      <vt:lpstr>Setups (8)</vt:lpstr>
      <vt:lpstr>PowerPoint Presentation</vt:lpstr>
      <vt:lpstr>PowerPoint Presentation</vt:lpstr>
      <vt:lpstr>RD51/DRD1 VMM3a/SRS beam telescope: April 2024</vt:lpstr>
      <vt:lpstr>PowerPoint Presentation</vt:lpstr>
      <vt:lpstr>PowerPoint Presentation</vt:lpstr>
      <vt:lpstr>DRD1 H4(PPE134) 2024 Test Beam​ </vt:lpstr>
      <vt:lpstr>BEAM H4, PPE134 – INSTALLATION (DRD1, June 26 – July 10)</vt:lpstr>
      <vt:lpstr>PowerPoint Presentation</vt:lpstr>
      <vt:lpstr>RD51/DRD1 VMM3a/SRS beam telescope: June/July 2024 plans</vt:lpstr>
      <vt:lpstr>PowerPoint Presentation</vt:lpstr>
      <vt:lpstr>FCC-Muon: μRWELL detector TIGER readout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Yorgos Tsipolitis</dc:creator>
  <cp:lastModifiedBy>Yorgos Tsipolitis</cp:lastModifiedBy>
  <cp:revision>10</cp:revision>
  <dcterms:created xsi:type="dcterms:W3CDTF">2024-06-20T07:25:24Z</dcterms:created>
  <dcterms:modified xsi:type="dcterms:W3CDTF">2024-06-21T06:40:58Z</dcterms:modified>
</cp:coreProperties>
</file>