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74" r:id="rId2"/>
    <p:sldId id="275" r:id="rId3"/>
    <p:sldId id="284" r:id="rId4"/>
    <p:sldId id="285" r:id="rId5"/>
    <p:sldId id="286" r:id="rId6"/>
    <p:sldId id="287" r:id="rId7"/>
    <p:sldId id="288" r:id="rId8"/>
    <p:sldId id="28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blo Garcia Tello" initials="PGT" lastIdx="1" clrIdx="0">
    <p:extLst>
      <p:ext uri="{19B8F6BF-5375-455C-9EA6-DF929625EA0E}">
        <p15:presenceInfo xmlns:p15="http://schemas.microsoft.com/office/powerpoint/2012/main" userId="S-1-5-21-1526224874-1540688658-1361462980-199584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754" autoAdjust="0"/>
    <p:restoredTop sz="93326" autoAdjust="0"/>
  </p:normalViewPr>
  <p:slideViewPr>
    <p:cSldViewPr snapToGrid="0" snapToObjects="1">
      <p:cViewPr varScale="1">
        <p:scale>
          <a:sx n="150" d="100"/>
          <a:sy n="150" d="100"/>
        </p:scale>
        <p:origin x="2932" y="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E6EF36-51FD-4496-A586-709A52EB1E1F}" type="datetimeFigureOut">
              <a:rPr lang="en-GB" smtClean="0"/>
              <a:t>21/06/2024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D930F-E06A-4940-915B-EB464B23BB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0213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CD930F-E06A-4940-915B-EB464B23BBD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69751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506"/>
          <a:stretch/>
        </p:blipFill>
        <p:spPr>
          <a:xfrm>
            <a:off x="3974592" y="2878269"/>
            <a:ext cx="1221946" cy="1216911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3096758" y="4394827"/>
            <a:ext cx="2943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cern.ch</a:t>
            </a:r>
            <a:r>
              <a:rPr lang="en-US" dirty="0"/>
              <a:t>/</a:t>
            </a:r>
            <a:r>
              <a:rPr lang="en-US" dirty="0" err="1"/>
              <a:t>knowledgetransfer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6949"/>
            <a:ext cx="7687104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" y="6124202"/>
            <a:ext cx="9144000" cy="707202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4079172" y="6395431"/>
            <a:ext cx="462985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Palatino Linotype" panose="02040502050505030304" pitchFamily="18" charset="0"/>
                <a:cs typeface="Arial"/>
              </a:rPr>
              <a:t>Pablo Garcia Tello, CERN, IPT EU</a:t>
            </a:r>
            <a:endParaRPr lang="en-US" dirty="0">
              <a:latin typeface="Palatino Linotype" panose="0204050205050503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eic.ec.europa.eu/eic-funding-opportunities/eic-pathfinder_en" TargetMode="Externa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research-and-innovation.ec.europa.eu/funding/funding-opportunities/funding-programmes-and-open-calls/horizon-europe/research-infrastructures_en#work-programme" TargetMode="Externa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erc.europa.eu/apply-grant/synergy-grant" TargetMode="Externa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marie-sklodowska-curie-actions.ec.europa.eu/actions/doctoral-networks" TargetMode="Externa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07279" y="1323465"/>
            <a:ext cx="8150454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latin typeface="Perpetua" panose="02020502060401020303" pitchFamily="18" charset="0"/>
              </a:rPr>
              <a:t>What EU Funding </a:t>
            </a:r>
            <a:r>
              <a:rPr lang="en-US" sz="3200" b="1" dirty="0" err="1">
                <a:latin typeface="Perpetua" panose="02020502060401020303" pitchFamily="18" charset="0"/>
              </a:rPr>
              <a:t>programmes</a:t>
            </a:r>
            <a:r>
              <a:rPr lang="en-US" sz="3200" b="1" dirty="0">
                <a:latin typeface="Perpetua" panose="02020502060401020303" pitchFamily="18" charset="0"/>
              </a:rPr>
              <a:t> would I regularly scan if I wanted to submit proposals on Electronics for Gaseous Detectors?</a:t>
            </a:r>
          </a:p>
          <a:p>
            <a:endParaRPr lang="en-US" sz="2400" b="1" dirty="0">
              <a:latin typeface="Perpetua" panose="02020502060401020303" pitchFamily="18" charset="0"/>
            </a:endParaRPr>
          </a:p>
          <a:p>
            <a:endParaRPr lang="en-GB" sz="2400" dirty="0">
              <a:latin typeface="Perpetua" panose="02020502060401020303" pitchFamily="18" charset="0"/>
            </a:endParaRPr>
          </a:p>
          <a:p>
            <a:endParaRPr lang="en-GB" sz="2400" dirty="0">
              <a:latin typeface="Perpetua" panose="02020502060401020303" pitchFamily="18" charset="0"/>
            </a:endParaRPr>
          </a:p>
          <a:p>
            <a:r>
              <a:rPr lang="en-GB" sz="2400" dirty="0">
                <a:latin typeface="Perpetua" panose="02020502060401020303" pitchFamily="18" charset="0"/>
              </a:rPr>
              <a:t>2nd DRD1 Collaboration Meeting</a:t>
            </a:r>
          </a:p>
          <a:p>
            <a:r>
              <a:rPr lang="en-US" sz="2400" dirty="0">
                <a:latin typeface="Perpetua" panose="02020502060401020303" pitchFamily="18" charset="0"/>
              </a:rPr>
              <a:t>June 21</a:t>
            </a:r>
            <a:r>
              <a:rPr lang="en-US" sz="2400" baseline="30000" dirty="0">
                <a:latin typeface="Perpetua" panose="02020502060401020303" pitchFamily="18" charset="0"/>
              </a:rPr>
              <a:t>st</a:t>
            </a:r>
            <a:r>
              <a:rPr lang="en-US" sz="2400" dirty="0">
                <a:latin typeface="Perpetua" panose="02020502060401020303" pitchFamily="18" charset="0"/>
              </a:rPr>
              <a:t>, 2024</a:t>
            </a:r>
          </a:p>
          <a:p>
            <a:endParaRPr lang="en-US" sz="2400" dirty="0">
              <a:latin typeface="Perpetua" panose="02020502060401020303" pitchFamily="18" charset="0"/>
            </a:endParaRPr>
          </a:p>
          <a:p>
            <a:r>
              <a:rPr lang="en-US" sz="2400" dirty="0">
                <a:latin typeface="Perpetua" panose="02020502060401020303" pitchFamily="18" charset="0"/>
              </a:rPr>
              <a:t>Pablo Garcia Tello</a:t>
            </a:r>
            <a:endParaRPr lang="en-GB" sz="2400" dirty="0">
              <a:latin typeface="Perpetua" panose="02020502060401020303" pitchFamily="18" charset="0"/>
            </a:endParaRPr>
          </a:p>
          <a:p>
            <a:br>
              <a:rPr lang="en-GB" sz="2000" dirty="0">
                <a:latin typeface="Perpetua" panose="02020502060401020303" pitchFamily="18" charset="0"/>
              </a:rPr>
            </a:br>
            <a:endParaRPr lang="en-GB" sz="2000" u="sng" dirty="0">
              <a:latin typeface="Perpetua" panose="02020502060401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0927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67138" y="202561"/>
            <a:ext cx="85476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>
                <a:latin typeface="Perpetua" panose="02020502060401020303" pitchFamily="18" charset="0"/>
              </a:rPr>
              <a:t>EIC Pathfinder Work Programme</a:t>
            </a:r>
          </a:p>
        </p:txBody>
      </p:sp>
      <p:sp>
        <p:nvSpPr>
          <p:cNvPr id="2" name="Rectangle 1"/>
          <p:cNvSpPr/>
          <p:nvPr/>
        </p:nvSpPr>
        <p:spPr>
          <a:xfrm>
            <a:off x="357808" y="1086657"/>
            <a:ext cx="8428383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000" b="1" dirty="0">
                <a:latin typeface="Perpetua" panose="02020502060401020303" pitchFamily="18" charset="0"/>
              </a:rPr>
              <a:t>What for?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>
                <a:latin typeface="Perpetua" panose="02020502060401020303" pitchFamily="18" charset="0"/>
              </a:rPr>
              <a:t>Deep tech projects. Taking forward breakthrough deep tech projects with a high degree of scientific and technological ambition and risk (TRL 1-4).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2000" dirty="0">
              <a:latin typeface="Perpetua" panose="02020502060401020303" pitchFamily="18" charset="0"/>
            </a:endParaRPr>
          </a:p>
          <a:p>
            <a:pPr algn="just"/>
            <a:r>
              <a:rPr lang="en-GB" sz="2000" b="1" dirty="0">
                <a:latin typeface="Perpetua" panose="02020502060401020303" pitchFamily="18" charset="0"/>
              </a:rPr>
              <a:t>Who can apply?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>
                <a:latin typeface="Perpetua" panose="02020502060401020303" pitchFamily="18" charset="0"/>
              </a:rPr>
              <a:t>Consortia of different independent legal entities established in different countries of EU Member States or Horizon Europe Associated Countries.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2000" dirty="0">
              <a:latin typeface="Perpetua" panose="02020502060401020303" pitchFamily="18" charset="0"/>
            </a:endParaRPr>
          </a:p>
          <a:p>
            <a:pPr algn="just"/>
            <a:r>
              <a:rPr lang="en-GB" sz="2000" b="1" dirty="0">
                <a:latin typeface="Perpetua" panose="02020502060401020303" pitchFamily="18" charset="0"/>
              </a:rPr>
              <a:t>What you get?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>
                <a:latin typeface="Perpetua" panose="02020502060401020303" pitchFamily="18" charset="0"/>
              </a:rPr>
              <a:t>Grants of up to EUR 3 million (Pathfinder open) or EUR 4 million (Pathfinder Challenges), coaching &amp; mentoring, networking.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2400" dirty="0">
              <a:latin typeface="Perpetua" panose="02020502060401020303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96DCDE5-B28E-D706-27B3-9602CCF27B63}"/>
              </a:ext>
            </a:extLst>
          </p:cNvPr>
          <p:cNvSpPr txBox="1"/>
          <p:nvPr/>
        </p:nvSpPr>
        <p:spPr>
          <a:xfrm>
            <a:off x="3582248" y="5215467"/>
            <a:ext cx="2317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Perpetua" panose="02020502060401020303" pitchFamily="18" charset="0"/>
              </a:rPr>
              <a:t>More Information </a:t>
            </a:r>
            <a:r>
              <a:rPr lang="en-US" dirty="0">
                <a:latin typeface="Perpetua" panose="02020502060401020303" pitchFamily="18" charset="0"/>
                <a:hlinkClick r:id="rId2"/>
              </a:rPr>
              <a:t>HERE </a:t>
            </a:r>
            <a:endParaRPr lang="en-US" dirty="0">
              <a:latin typeface="Perpetua" panose="02020502060401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4764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67138" y="202561"/>
            <a:ext cx="85476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>
                <a:latin typeface="Perpetua" panose="02020502060401020303" pitchFamily="18" charset="0"/>
              </a:rPr>
              <a:t>Research Infrastructures Work Programme</a:t>
            </a:r>
          </a:p>
        </p:txBody>
      </p:sp>
      <p:sp>
        <p:nvSpPr>
          <p:cNvPr id="2" name="Rectangle 1"/>
          <p:cNvSpPr/>
          <p:nvPr/>
        </p:nvSpPr>
        <p:spPr>
          <a:xfrm>
            <a:off x="357808" y="1086657"/>
            <a:ext cx="8428383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000" b="1" dirty="0">
                <a:latin typeface="Perpetua" panose="02020502060401020303" pitchFamily="18" charset="0"/>
              </a:rPr>
              <a:t>What for?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>
                <a:latin typeface="Perpetua" panose="02020502060401020303" pitchFamily="18" charset="0"/>
              </a:rPr>
              <a:t>Especially calls under the label HORIZON-INFRA-TECH; Next generation of scientific instrumentation, tools, methods, and advanced digital solutions for Research Infrastructures.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2000" dirty="0">
              <a:latin typeface="Perpetua" panose="02020502060401020303" pitchFamily="18" charset="0"/>
            </a:endParaRPr>
          </a:p>
          <a:p>
            <a:pPr algn="just"/>
            <a:r>
              <a:rPr lang="en-GB" sz="2000" b="1" dirty="0">
                <a:latin typeface="Perpetua" panose="02020502060401020303" pitchFamily="18" charset="0"/>
              </a:rPr>
              <a:t>Who can apply?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>
                <a:latin typeface="Perpetua" panose="02020502060401020303" pitchFamily="18" charset="0"/>
              </a:rPr>
              <a:t>Consortia of different independent legal entities established in different countries of EU Member States or Horizon Europe Associated Countries.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2000" dirty="0">
              <a:latin typeface="Perpetua" panose="02020502060401020303" pitchFamily="18" charset="0"/>
            </a:endParaRPr>
          </a:p>
          <a:p>
            <a:pPr algn="just"/>
            <a:r>
              <a:rPr lang="en-GB" sz="2000" b="1" dirty="0">
                <a:latin typeface="Perpetua" panose="02020502060401020303" pitchFamily="18" charset="0"/>
              </a:rPr>
              <a:t>What you get?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>
                <a:latin typeface="Perpetua" panose="02020502060401020303" pitchFamily="18" charset="0"/>
              </a:rPr>
              <a:t>Grants of average EUR 5 million.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2400" dirty="0">
              <a:latin typeface="Perpetua" panose="02020502060401020303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96DCDE5-B28E-D706-27B3-9602CCF27B63}"/>
              </a:ext>
            </a:extLst>
          </p:cNvPr>
          <p:cNvSpPr txBox="1"/>
          <p:nvPr/>
        </p:nvSpPr>
        <p:spPr>
          <a:xfrm>
            <a:off x="732367" y="5109633"/>
            <a:ext cx="7389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Perpetua" panose="02020502060401020303" pitchFamily="18" charset="0"/>
              </a:rPr>
              <a:t>More Information </a:t>
            </a:r>
            <a:r>
              <a:rPr lang="en-US" dirty="0">
                <a:latin typeface="Perpetua" panose="02020502060401020303" pitchFamily="18" charset="0"/>
                <a:hlinkClick r:id="rId2"/>
              </a:rPr>
              <a:t>HERE</a:t>
            </a:r>
            <a:r>
              <a:rPr lang="en-US" dirty="0">
                <a:latin typeface="Perpetua" panose="02020502060401020303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01456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67138" y="202561"/>
            <a:ext cx="85476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>
                <a:latin typeface="Perpetua" panose="02020502060401020303" pitchFamily="18" charset="0"/>
              </a:rPr>
              <a:t>ERC Synergy </a:t>
            </a:r>
            <a:r>
              <a:rPr lang="en-GB" sz="2800" b="1" dirty="0" err="1">
                <a:latin typeface="Perpetua" panose="02020502060401020303" pitchFamily="18" charset="0"/>
              </a:rPr>
              <a:t>GRants</a:t>
            </a:r>
            <a:endParaRPr lang="en-GB" sz="2800" b="1" dirty="0">
              <a:latin typeface="Perpetua" panose="02020502060401020303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57808" y="1086657"/>
            <a:ext cx="8428383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b="1" dirty="0">
                <a:latin typeface="Perpetua" panose="02020502060401020303" pitchFamily="18" charset="0"/>
              </a:rPr>
              <a:t>What for?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dirty="0">
                <a:latin typeface="Perpetua" panose="02020502060401020303" pitchFamily="18" charset="0"/>
              </a:rPr>
              <a:t>The ERC's grants operate on a 'bottom-up' basis without predetermined priorities. Applications can be made in any field of research.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dirty="0">
              <a:latin typeface="Perpetua" panose="02020502060401020303" pitchFamily="18" charset="0"/>
            </a:endParaRPr>
          </a:p>
          <a:p>
            <a:pPr algn="just"/>
            <a:r>
              <a:rPr lang="en-GB" b="1" dirty="0">
                <a:latin typeface="Perpetua" panose="02020502060401020303" pitchFamily="18" charset="0"/>
              </a:rPr>
              <a:t>Who can apply?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dirty="0">
                <a:latin typeface="Perpetua" panose="02020502060401020303" pitchFamily="18" charset="0"/>
              </a:rPr>
              <a:t>A group of two to maximum four Principal Investigators (PIs) working together and bringing different skills and resources to tackle ambitious research problems.  One will be designated as the corresponding PI (</a:t>
            </a:r>
            <a:r>
              <a:rPr lang="en-GB" dirty="0" err="1">
                <a:latin typeface="Perpetua" panose="02020502060401020303" pitchFamily="18" charset="0"/>
              </a:rPr>
              <a:t>cPI</a:t>
            </a:r>
            <a:r>
              <a:rPr lang="en-GB" dirty="0">
                <a:latin typeface="Perpetua" panose="02020502060401020303" pitchFamily="18" charset="0"/>
              </a:rPr>
              <a:t>).</a:t>
            </a:r>
          </a:p>
          <a:p>
            <a:pPr algn="just"/>
            <a:endParaRPr lang="en-GB" dirty="0">
              <a:latin typeface="Perpetua" panose="02020502060401020303" pitchFamily="18" charset="0"/>
            </a:endParaRPr>
          </a:p>
          <a:p>
            <a:pPr algn="just"/>
            <a:r>
              <a:rPr lang="en-GB" b="1" dirty="0">
                <a:latin typeface="Perpetua" panose="02020502060401020303" pitchFamily="18" charset="0"/>
              </a:rPr>
              <a:t>What you get?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dirty="0">
                <a:latin typeface="Perpetua" panose="02020502060401020303" pitchFamily="18" charset="0"/>
              </a:rPr>
              <a:t>Synergy Grants can be up to a maximum of € 10 million for a period of 6 years (pro rata for projects of shorter duration).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dirty="0">
                <a:latin typeface="Perpetua" panose="02020502060401020303" pitchFamily="18" charset="0"/>
              </a:rPr>
              <a:t>However, an additional € 4 million can be requested in the proposal in total to cover eligible 'start-up' costs for Principal Investigators moving to the EU or an Associated Country from elsewhere as a consequence of receiving an ERC grant and/or the purchase of major equipment and/or access to large facilities.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2400" dirty="0">
              <a:latin typeface="Perpetua" panose="02020502060401020303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CDDF72-BAE0-860A-23E2-6DD695F4ACCD}"/>
              </a:ext>
            </a:extLst>
          </p:cNvPr>
          <p:cNvSpPr txBox="1"/>
          <p:nvPr/>
        </p:nvSpPr>
        <p:spPr>
          <a:xfrm>
            <a:off x="986367" y="5796390"/>
            <a:ext cx="7389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Perpetua" panose="02020502060401020303" pitchFamily="18" charset="0"/>
              </a:rPr>
              <a:t>More Information </a:t>
            </a:r>
            <a:r>
              <a:rPr lang="en-US" dirty="0">
                <a:latin typeface="Perpetua" panose="02020502060401020303" pitchFamily="18" charset="0"/>
                <a:hlinkClick r:id="rId2"/>
              </a:rPr>
              <a:t>HERE</a:t>
            </a:r>
            <a:endParaRPr lang="en-US" dirty="0">
              <a:latin typeface="Perpetua" panose="02020502060401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74539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67138" y="202561"/>
            <a:ext cx="85476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>
                <a:latin typeface="Perpetua" panose="02020502060401020303" pitchFamily="18" charset="0"/>
              </a:rPr>
              <a:t>Marie </a:t>
            </a:r>
            <a:r>
              <a:rPr lang="en-GB" sz="2800" b="1" dirty="0" err="1">
                <a:latin typeface="Perpetua" panose="02020502060401020303" pitchFamily="18" charset="0"/>
              </a:rPr>
              <a:t>Skłodowska</a:t>
            </a:r>
            <a:r>
              <a:rPr lang="en-GB" sz="2800" b="1" dirty="0">
                <a:latin typeface="Perpetua" panose="02020502060401020303" pitchFamily="18" charset="0"/>
              </a:rPr>
              <a:t>-Curie Doctoral Networks</a:t>
            </a:r>
          </a:p>
        </p:txBody>
      </p:sp>
      <p:sp>
        <p:nvSpPr>
          <p:cNvPr id="2" name="Rectangle 1"/>
          <p:cNvSpPr/>
          <p:nvPr/>
        </p:nvSpPr>
        <p:spPr>
          <a:xfrm>
            <a:off x="357808" y="1086657"/>
            <a:ext cx="8428383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b="1" dirty="0">
                <a:latin typeface="Perpetua" panose="02020502060401020303" pitchFamily="18" charset="0"/>
              </a:rPr>
              <a:t>What for?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dirty="0">
                <a:latin typeface="Perpetua" panose="02020502060401020303" pitchFamily="18" charset="0"/>
              </a:rPr>
              <a:t>Implementing doctoral programmes by partnerships of organisations from different sectors across Europe and beyond to train highly skilled doctoral candidates.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dirty="0">
              <a:latin typeface="Perpetua" panose="02020502060401020303" pitchFamily="18" charset="0"/>
            </a:endParaRPr>
          </a:p>
          <a:p>
            <a:pPr algn="just"/>
            <a:r>
              <a:rPr lang="en-GB" b="1" dirty="0">
                <a:latin typeface="Perpetua" panose="02020502060401020303" pitchFamily="18" charset="0"/>
              </a:rPr>
              <a:t>Who can apply?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dirty="0">
                <a:latin typeface="Perpetua" panose="02020502060401020303" pitchFamily="18" charset="0"/>
              </a:rPr>
              <a:t>Doctoral Networks are open to international consortia of universities, research institutions, businesses, SMEs and other non-academic organisations.</a:t>
            </a:r>
          </a:p>
          <a:p>
            <a:pPr algn="just"/>
            <a:endParaRPr lang="en-GB" dirty="0">
              <a:latin typeface="Perpetua" panose="02020502060401020303" pitchFamily="18" charset="0"/>
            </a:endParaRPr>
          </a:p>
          <a:p>
            <a:pPr algn="just"/>
            <a:r>
              <a:rPr lang="en-GB" b="1" dirty="0">
                <a:latin typeface="Perpetua" panose="02020502060401020303" pitchFamily="18" charset="0"/>
              </a:rPr>
              <a:t>What you get?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dirty="0">
                <a:latin typeface="Perpetua" panose="02020502060401020303" pitchFamily="18" charset="0"/>
              </a:rPr>
              <a:t>Paid recruited researchers that will do a PhD in the scientific programme described in the submitted proposal. The duration of each fellowship is between 3 and 36 months. The EU provides support for each recruited researcher in the form of</a:t>
            </a:r>
          </a:p>
          <a:p>
            <a:pPr algn="just"/>
            <a:endParaRPr lang="en-GB" sz="1200" dirty="0">
              <a:latin typeface="Perpetua" panose="02020502060401020303" pitchFamily="18" charset="0"/>
            </a:endParaRPr>
          </a:p>
          <a:p>
            <a:pPr marL="1200150" lvl="2" indent="-285750" algn="just">
              <a:buFont typeface="Courier New" panose="02070309020205020404" pitchFamily="49" charset="0"/>
              <a:buChar char="o"/>
            </a:pPr>
            <a:r>
              <a:rPr lang="en-GB" sz="1600" dirty="0">
                <a:latin typeface="Perpetua" panose="02020502060401020303" pitchFamily="18" charset="0"/>
              </a:rPr>
              <a:t>a living allowance; a mobility allowance; if applicable, family, long-term leave and special needs allowances.</a:t>
            </a:r>
          </a:p>
          <a:p>
            <a:pPr marL="1200150" lvl="2" indent="-285750" algn="just">
              <a:buFont typeface="Courier New" panose="02070309020205020404" pitchFamily="49" charset="0"/>
              <a:buChar char="o"/>
            </a:pPr>
            <a:endParaRPr lang="en-GB" sz="1600" dirty="0">
              <a:latin typeface="Perpetua" panose="02020502060401020303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latin typeface="Perpetua" panose="02020502060401020303" pitchFamily="18" charset="0"/>
              </a:rPr>
              <a:t>In addition, funding is provided for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>
              <a:latin typeface="Perpetua" panose="02020502060401020303" pitchFamily="18" charset="0"/>
            </a:endParaRPr>
          </a:p>
          <a:p>
            <a:pPr marL="1200150" lvl="2" indent="-285750" algn="just">
              <a:buFont typeface="Courier New" panose="02070309020205020404" pitchFamily="49" charset="0"/>
              <a:buChar char="o"/>
            </a:pPr>
            <a:r>
              <a:rPr lang="en-GB" sz="1600" dirty="0">
                <a:latin typeface="Perpetua" panose="02020502060401020303" pitchFamily="18" charset="0"/>
              </a:rPr>
              <a:t>research, training and networking activities; management and indirect costs.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2400" dirty="0">
              <a:latin typeface="Perpetua" panose="02020502060401020303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CDDF72-BAE0-860A-23E2-6DD695F4ACCD}"/>
              </a:ext>
            </a:extLst>
          </p:cNvPr>
          <p:cNvSpPr txBox="1"/>
          <p:nvPr/>
        </p:nvSpPr>
        <p:spPr>
          <a:xfrm>
            <a:off x="529911" y="6310403"/>
            <a:ext cx="7389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Perpetua" panose="02020502060401020303" pitchFamily="18" charset="0"/>
              </a:rPr>
              <a:t>More Information </a:t>
            </a:r>
            <a:r>
              <a:rPr lang="en-US" dirty="0">
                <a:latin typeface="Perpetua" panose="02020502060401020303" pitchFamily="18" charset="0"/>
                <a:hlinkClick r:id="rId2"/>
              </a:rPr>
              <a:t>HERE</a:t>
            </a:r>
            <a:endParaRPr lang="en-US" dirty="0">
              <a:latin typeface="Perpetua" panose="02020502060401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48931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67138" y="202561"/>
            <a:ext cx="85476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>
                <a:latin typeface="Perpetua" panose="02020502060401020303" pitchFamily="18" charset="0"/>
              </a:rPr>
              <a:t>Some tips (1)</a:t>
            </a:r>
          </a:p>
        </p:txBody>
      </p:sp>
      <p:sp>
        <p:nvSpPr>
          <p:cNvPr id="2" name="Rectangle 1"/>
          <p:cNvSpPr/>
          <p:nvPr/>
        </p:nvSpPr>
        <p:spPr>
          <a:xfrm>
            <a:off x="298174" y="832657"/>
            <a:ext cx="85476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>
                <a:latin typeface="Perpetua" panose="02020502060401020303" pitchFamily="18" charset="0"/>
              </a:rPr>
              <a:t>If/When you have a concrete idea for a project, please fill in a template like this example</a:t>
            </a:r>
            <a:endParaRPr lang="en-GB" dirty="0">
              <a:latin typeface="Perpetua" panose="02020502060401020303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4221CA5-C7FC-54B1-D910-1AB49C2424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941" y="1502833"/>
            <a:ext cx="2084392" cy="31884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92FC6F0-D86B-2AE5-3A0D-19440A376A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1259" y="1502833"/>
            <a:ext cx="2176254" cy="31884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468ECA9-14A0-1870-0FCB-1C01CDEFA3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3633" y="1502833"/>
            <a:ext cx="2112796" cy="31863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6BDCA33-FEEE-D59E-B4D4-46F0293E84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62548" y="1502833"/>
            <a:ext cx="2326499" cy="31884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44F22DCF-723B-2273-231D-5CD98ACC604A}"/>
              </a:ext>
            </a:extLst>
          </p:cNvPr>
          <p:cNvSpPr/>
          <p:nvPr/>
        </p:nvSpPr>
        <p:spPr>
          <a:xfrm>
            <a:off x="298173" y="5096943"/>
            <a:ext cx="85476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>
                <a:latin typeface="Perpetua" panose="02020502060401020303" pitchFamily="18" charset="0"/>
              </a:rPr>
              <a:t>Send it to me and I will be more than happy to provide further advise.</a:t>
            </a:r>
            <a:endParaRPr lang="en-GB" dirty="0">
              <a:latin typeface="Perpetua" panose="02020502060401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59652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67138" y="202561"/>
            <a:ext cx="85476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>
                <a:latin typeface="Perpetua" panose="02020502060401020303" pitchFamily="18" charset="0"/>
              </a:rPr>
              <a:t>Some tips (2)</a:t>
            </a:r>
          </a:p>
        </p:txBody>
      </p:sp>
      <p:sp>
        <p:nvSpPr>
          <p:cNvPr id="2" name="Rectangle 1"/>
          <p:cNvSpPr/>
          <p:nvPr/>
        </p:nvSpPr>
        <p:spPr>
          <a:xfrm>
            <a:off x="298172" y="1044324"/>
            <a:ext cx="8547651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>
                <a:latin typeface="Perpetua" panose="02020502060401020303" pitchFamily="18" charset="0"/>
              </a:rPr>
              <a:t>It is extremely difficult for an EU project proposal nowadays to be funded without any industrial organization in the consortium taking an active role in it.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dirty="0">
              <a:latin typeface="Perpetua" panose="02020502060401020303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>
                <a:latin typeface="Perpetua" panose="02020502060401020303" pitchFamily="18" charset="0"/>
              </a:rPr>
              <a:t>So please, partner with industry.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dirty="0">
              <a:latin typeface="Perpetua" panose="02020502060401020303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>
                <a:latin typeface="Perpetua" panose="02020502060401020303" pitchFamily="18" charset="0"/>
              </a:rPr>
              <a:t>The competition is very hard. Therefore, if you decide to go for a proposal, think that for it being competitive, it requires 3 months of intensive work.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dirty="0">
              <a:latin typeface="Perpetua" panose="02020502060401020303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>
                <a:latin typeface="Perpetua" panose="02020502060401020303" pitchFamily="18" charset="0"/>
              </a:rPr>
              <a:t>Thus, don’t waste your time in calls with a deadline nearby.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dirty="0">
              <a:latin typeface="Perpetua" panose="02020502060401020303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>
                <a:latin typeface="Perpetua" panose="02020502060401020303" pitchFamily="18" charset="0"/>
              </a:rPr>
              <a:t>Make sure that: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dirty="0">
              <a:latin typeface="Perpetua" panose="02020502060401020303" pitchFamily="18" charset="0"/>
            </a:endParaRPr>
          </a:p>
          <a:p>
            <a:pPr marL="1257300" lvl="2" indent="-342900" algn="just">
              <a:buFont typeface="Courier New" panose="02070309020205020404" pitchFamily="49" charset="0"/>
              <a:buChar char="o"/>
            </a:pPr>
            <a:r>
              <a:rPr lang="en-US" dirty="0">
                <a:latin typeface="Perpetua" panose="02020502060401020303" pitchFamily="18" charset="0"/>
              </a:rPr>
              <a:t>You have the time required to write a competitive proposal before the deadline.</a:t>
            </a:r>
          </a:p>
          <a:p>
            <a:pPr marL="1257300" lvl="2" indent="-342900" algn="just">
              <a:buFont typeface="Courier New" panose="02070309020205020404" pitchFamily="49" charset="0"/>
              <a:buChar char="o"/>
            </a:pPr>
            <a:r>
              <a:rPr lang="en-US" dirty="0">
                <a:latin typeface="Perpetua" panose="02020502060401020303" pitchFamily="18" charset="0"/>
              </a:rPr>
              <a:t>You want to go for it.</a:t>
            </a:r>
          </a:p>
          <a:p>
            <a:pPr marL="1257300" lvl="2" indent="-342900" algn="just">
              <a:buFont typeface="Courier New" panose="02070309020205020404" pitchFamily="49" charset="0"/>
              <a:buChar char="o"/>
            </a:pPr>
            <a:r>
              <a:rPr lang="en-US" dirty="0">
                <a:latin typeface="Perpetua" panose="02020502060401020303" pitchFamily="18" charset="0"/>
              </a:rPr>
              <a:t>You are committed to spend the necessary time and work.</a:t>
            </a:r>
          </a:p>
          <a:p>
            <a:pPr marL="1257300" lvl="2" indent="-342900" algn="just">
              <a:buFont typeface="Courier New" panose="02070309020205020404" pitchFamily="49" charset="0"/>
              <a:buChar char="o"/>
            </a:pPr>
            <a:endParaRPr lang="en-US" dirty="0">
              <a:latin typeface="Perpetua" panose="02020502060401020303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latin typeface="Perpetua" panose="02020502060401020303" pitchFamily="18" charset="0"/>
              </a:rPr>
              <a:t>Stay tuned because many of the Work Programmes I mentioned will be launched again by September/October.</a:t>
            </a:r>
          </a:p>
          <a:p>
            <a:pPr algn="just"/>
            <a:endParaRPr lang="en-US" dirty="0">
              <a:latin typeface="Perpetua" panose="02020502060401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4385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087219" y="2910142"/>
            <a:ext cx="52677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latin typeface="Perpetua" panose="02020502060401020303" pitchFamily="18" charset="0"/>
              </a:rPr>
              <a:t>Thanks and Questions</a:t>
            </a:r>
            <a:endParaRPr lang="en-GB" sz="4000" b="1" dirty="0">
              <a:latin typeface="Perpetua" panose="02020502060401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807013"/>
      </p:ext>
    </p:extLst>
  </p:cSld>
  <p:clrMapOvr>
    <a:masterClrMapping/>
  </p:clrMapOvr>
</p:sld>
</file>

<file path=ppt/theme/theme1.xml><?xml version="1.0" encoding="utf-8"?>
<a:theme xmlns:a="http://schemas.openxmlformats.org/drawingml/2006/main" name="PrésentationCERN2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PrésentationCERN2.thmx</Template>
  <TotalTime>2973</TotalTime>
  <Words>677</Words>
  <Application>Microsoft Office PowerPoint</Application>
  <PresentationFormat>On-screen Show (4:3)</PresentationFormat>
  <Paragraphs>77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Courier New</vt:lpstr>
      <vt:lpstr>Palatino Linotype</vt:lpstr>
      <vt:lpstr>Perpetua</vt:lpstr>
      <vt:lpstr>PrésentationCERN2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Marina GIAMPIETRO</dc:creator>
  <cp:lastModifiedBy>Pablo Garcia Tello</cp:lastModifiedBy>
  <cp:revision>290</cp:revision>
  <dcterms:created xsi:type="dcterms:W3CDTF">2012-03-07T13:21:43Z</dcterms:created>
  <dcterms:modified xsi:type="dcterms:W3CDTF">2024-06-21T04:45:41Z</dcterms:modified>
</cp:coreProperties>
</file>