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7" r:id="rId5"/>
    <p:sldId id="264" r:id="rId6"/>
    <p:sldId id="2146850722" r:id="rId7"/>
    <p:sldId id="2146850723" r:id="rId8"/>
    <p:sldId id="2146850718" r:id="rId9"/>
    <p:sldId id="2146850719" r:id="rId10"/>
    <p:sldId id="2146850720" r:id="rId11"/>
    <p:sldId id="2146850717" r:id="rId12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A83EB54-54A5-01F3-8EF9-F2EDDFAB6A23}" name="Lauri Valtonen" initials="LV" userId="S::l.valtonen@cern.ch::97b5e694-76c7-4613-b3d0-dd9b89854d38" providerId="AD"/>
  <p188:author id="{32FA8685-54AC-97E8-BB2E-F7C9654010C4}" name="Giulia Gaddi" initials="GG" userId="S::giulia.gaddi@cern.ch::a7fc9c3d-63fe-447d-8d53-4ee1edfe3b0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0032"/>
    <a:srgbClr val="87B918"/>
    <a:srgbClr val="B6275F"/>
    <a:srgbClr val="F59600"/>
    <a:srgbClr val="87B919"/>
    <a:srgbClr val="00879A"/>
    <a:srgbClr val="6E37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419" autoAdjust="0"/>
  </p:normalViewPr>
  <p:slideViewPr>
    <p:cSldViewPr snapToGrid="0">
      <p:cViewPr varScale="1">
        <p:scale>
          <a:sx n="208" d="100"/>
          <a:sy n="208" d="100"/>
        </p:scale>
        <p:origin x="4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BDCD1388-454F-6A41-8D9C-6830835A96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49C4765-2EB9-ED4B-89B0-4D57FC3316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A557B-4A2D-3B4D-9FA8-1AA2CE31030D}" type="datetimeFigureOut">
              <a:rPr lang="en-GB" smtClean="0"/>
              <a:t>25/06/2024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F02C898-0DD8-2F4B-9EA6-76CDDAEDBC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5FD926-84D4-774C-8B9B-FF0DC63B58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80CDF-2BF2-714D-BCA5-45B4AC7E92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97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A6871-DFF2-CE47-B755-5F5BF60D47B5}" type="datetimeFigureOut">
              <a:rPr lang="en-GB" smtClean="0"/>
              <a:t>25/06/2024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B9BA7-E0C3-144E-BB89-74F698A70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507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86532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9380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98703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4247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35124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858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11830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3111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0"/>
          <a:stretch/>
        </p:blipFill>
        <p:spPr>
          <a:xfrm>
            <a:off x="3619180" y="-2127"/>
            <a:ext cx="5524820" cy="5124894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F0B33C5-3D3F-0B41-A696-707E7213A96A}"/>
              </a:ext>
            </a:extLst>
          </p:cNvPr>
          <p:cNvCxnSpPr/>
          <p:nvPr userDrawn="1"/>
        </p:nvCxnSpPr>
        <p:spPr>
          <a:xfrm flipV="1">
            <a:off x="565200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2646F22B-FE2C-7B46-99F3-07857CD945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78268"/>
            <a:ext cx="2977563" cy="529407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algn="l">
              <a:defRPr sz="2000"/>
            </a:lvl1pPr>
          </a:lstStyle>
          <a:p>
            <a:r>
              <a:rPr lang="en-GB" noProof="0"/>
              <a:t>Title (1 line)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45690755-2D4F-AB4C-9BDC-CE0AFFC878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5200" y="1221070"/>
            <a:ext cx="2974201" cy="638466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600" b="1"/>
            </a:lvl1pPr>
          </a:lstStyle>
          <a:p>
            <a:pPr lvl="0"/>
            <a:r>
              <a:rPr lang="en-GB" noProof="0"/>
              <a:t>Subtitle up to 2 lines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3636CAB-3E3D-2E4E-8D11-4E415698A8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200" y="1967113"/>
            <a:ext cx="2981631" cy="284309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noProof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52447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930979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C705CC9C-F4F0-B643-B331-CEEA3EC3CD7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99461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930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3ED3D96E-B0AE-A54C-B2C0-7F5087C3E04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 up to 3 lines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4451B2A8-05F8-3042-9A1F-CB835F9D574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313138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11169"/>
            <a:ext cx="4006308" cy="257760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3639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130399"/>
            <a:ext cx="3096666" cy="550782"/>
          </a:xfrm>
          <a:prstGeom prst="rect">
            <a:avLst/>
          </a:prstGeom>
        </p:spPr>
        <p:txBody>
          <a:bodyPr lIns="0" bIns="0" anchor="b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816980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494511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8B12A67-246C-3548-BFDC-213A22D509F1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3" name="Marcador de texto 11">
            <a:extLst>
              <a:ext uri="{FF2B5EF4-FFF2-40B4-BE49-F238E27FC236}">
                <a16:creationId xmlns:a16="http://schemas.microsoft.com/office/drawing/2014/main" id="{70F7A1AF-7436-084B-BC19-881A49D870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 </a:t>
            </a:r>
            <a:br>
              <a:rPr lang="en-GB"/>
            </a:br>
            <a:r>
              <a:rPr lang="en-GB"/>
              <a:t>up to 2 lines</a:t>
            </a:r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BCC7D580-CFC7-6F40-8A7A-293870E3ABE8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1C359E23-7595-9043-A6C1-C845DB557D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</a:t>
            </a:r>
            <a:br>
              <a:rPr lang="en-GB"/>
            </a:br>
            <a:r>
              <a:rPr lang="en-GB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958641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 </a:t>
            </a:r>
            <a:br>
              <a:rPr lang="en-GB"/>
            </a:br>
            <a:r>
              <a:rPr lang="en-GB"/>
              <a:t>up to 2 lines</a:t>
            </a:r>
          </a:p>
        </p:txBody>
      </p:sp>
      <p:sp>
        <p:nvSpPr>
          <p:cNvPr id="11" name="Marcador de posición de imagen 2">
            <a:extLst>
              <a:ext uri="{FF2B5EF4-FFF2-40B4-BE49-F238E27FC236}">
                <a16:creationId xmlns:a16="http://schemas.microsoft.com/office/drawing/2014/main" id="{9410076B-D8C5-C940-B21B-2BC0E16D2CBA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1E4446CF-CE8C-684E-A6B3-C9CA5339B2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</a:t>
            </a:r>
            <a:br>
              <a:rPr lang="en-GB"/>
            </a:br>
            <a:r>
              <a:rPr lang="en-GB"/>
              <a:t>up to 2 lines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101D4DB9-5F18-DD4F-B34F-32305C35DB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697896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961349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s-ES"/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10841769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08330291"/>
              </p:ext>
            </p:extLst>
          </p:nvPr>
        </p:nvGraphicFramePr>
        <p:xfrm>
          <a:off x="565200" y="1635646"/>
          <a:ext cx="8176081" cy="256032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15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3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9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253">
                <a:tc>
                  <a:txBody>
                    <a:bodyPr/>
                    <a:lstStyle/>
                    <a:p>
                      <a:r>
                        <a:rPr lang="es-ES" sz="14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4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2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2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200" b="1" i="0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200" b="1" i="0" baseline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200" b="1" i="0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200" b="0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200" b="0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67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White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1223770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GB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782283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SUBTITLE                                                          SECOND LINE FOR DATE                                    Name + Last Name</a:t>
            </a:r>
          </a:p>
        </p:txBody>
      </p:sp>
      <p:pic>
        <p:nvPicPr>
          <p:cNvPr id="10" name="Imagen 9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6833F931-6EA2-7D4B-8A12-F30F2B3A4B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1162018"/>
            <a:ext cx="3707904" cy="303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102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aralelogramo 8">
            <a:extLst>
              <a:ext uri="{FF2B5EF4-FFF2-40B4-BE49-F238E27FC236}">
                <a16:creationId xmlns:a16="http://schemas.microsoft.com/office/drawing/2014/main" id="{19109101-6B42-4248-A84E-BD9A353FEA38}"/>
              </a:ext>
            </a:extLst>
          </p:cNvPr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21940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posición de imagen 2">
            <a:extLst>
              <a:ext uri="{FF2B5EF4-FFF2-40B4-BE49-F238E27FC236}">
                <a16:creationId xmlns:a16="http://schemas.microsoft.com/office/drawing/2014/main" id="{4751B853-6773-BB40-89ED-5F667BD0CB4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51557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3AEFFCC9-2EC4-D64B-A05A-D806F9EEC65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6" name="Marcador de texto 11">
            <a:extLst>
              <a:ext uri="{FF2B5EF4-FFF2-40B4-BE49-F238E27FC236}">
                <a16:creationId xmlns:a16="http://schemas.microsoft.com/office/drawing/2014/main" id="{E4D54CD7-FD50-9A4D-A436-7188DB5E1C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5200" y="4653197"/>
            <a:ext cx="803879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 </a:t>
            </a:r>
            <a:br>
              <a:rPr lang="en-GB"/>
            </a:br>
            <a:r>
              <a:rPr lang="en-GB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18759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7F69FDF-7A70-B449-9D86-8A3B65ABFE3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F7A8A39F-DE0E-EE40-B5EC-C27C213F4A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96154" y="4653197"/>
            <a:ext cx="2602523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r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 </a:t>
            </a:r>
            <a:br>
              <a:rPr lang="en-GB"/>
            </a:br>
            <a:r>
              <a:rPr lang="en-GB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4929853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6118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25776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25/06/2024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987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ducationalProgrammes">
    <p:bg>
      <p:bgPr>
        <a:solidFill>
          <a:srgbClr val="F59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Dibujo de ingeniería&#10;&#10;Descripción generada automáticamente">
            <a:extLst>
              <a:ext uri="{FF2B5EF4-FFF2-40B4-BE49-F238E27FC236}">
                <a16:creationId xmlns:a16="http://schemas.microsoft.com/office/drawing/2014/main" id="{26BB7072-2AE9-1E41-8DF6-EC5B7D737A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383" r="1751" b="2346"/>
          <a:stretch/>
        </p:blipFill>
        <p:spPr>
          <a:xfrm>
            <a:off x="0" y="507146"/>
            <a:ext cx="4195482" cy="411095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1266725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uropeanProjects">
    <p:bg>
      <p:bgPr>
        <a:solidFill>
          <a:srgbClr val="0087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1B69939E-B497-5142-91E7-B9DFB46CB4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02" r="1556" b="1753"/>
          <a:stretch/>
        </p:blipFill>
        <p:spPr>
          <a:xfrm>
            <a:off x="0" y="514830"/>
            <a:ext cx="4203166" cy="412632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275180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vents">
    <p:bg>
      <p:bgPr>
        <a:solidFill>
          <a:srgbClr val="E600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CA8BB6E5-4B99-4840-8F25-3E8E9248E1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243" r="1736" b="1213"/>
          <a:stretch/>
        </p:blipFill>
        <p:spPr>
          <a:xfrm>
            <a:off x="0" y="499462"/>
            <a:ext cx="4195482" cy="416474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138501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PrototypeWorkshops">
    <p:bg>
      <p:bgPr>
        <a:solidFill>
          <a:srgbClr val="87B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/>
              <a:t>Write your title here up to 3 lines</a:t>
            </a:r>
          </a:p>
        </p:txBody>
      </p:sp>
      <p:pic>
        <p:nvPicPr>
          <p:cNvPr id="5" name="Imagen 4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FF907440-85A4-CB42-BF28-7ECBE86C0B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684" r="3093" b="2267"/>
          <a:stretch/>
        </p:blipFill>
        <p:spPr>
          <a:xfrm>
            <a:off x="0" y="560934"/>
            <a:ext cx="4136400" cy="405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26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R&amp;D&amp;Iprojects">
    <p:bg>
      <p:bgPr>
        <a:solidFill>
          <a:srgbClr val="6E3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64402CF3-9D15-574B-A659-3454163075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143" r="1916" b="2653"/>
          <a:stretch/>
        </p:blipFill>
        <p:spPr>
          <a:xfrm>
            <a:off x="0" y="537882"/>
            <a:ext cx="4187798" cy="406485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925322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231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1EA2F68-2677-674C-8B20-BF93484B64E2}"/>
              </a:ext>
            </a:extLst>
          </p:cNvPr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8DFC112-3411-B74B-BD12-A0B1FC54F87F}"/>
              </a:ext>
            </a:extLst>
          </p:cNvPr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34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397EE8D-71FB-9140-84D4-06212596B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B69AFA-C1FC-1844-A983-CFEE627CB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487EEB51-620E-8C4B-98B4-1F4239091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6F5302E1-9D8F-A742-8A74-EB4F5778E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83" r:id="rId3"/>
    <p:sldLayoutId id="2147483684" r:id="rId4"/>
    <p:sldLayoutId id="2147483681" r:id="rId5"/>
    <p:sldLayoutId id="2147483671" r:id="rId6"/>
    <p:sldLayoutId id="2147483682" r:id="rId7"/>
    <p:sldLayoutId id="2147483658" r:id="rId8"/>
    <p:sldLayoutId id="2147483659" r:id="rId9"/>
    <p:sldLayoutId id="2147483657" r:id="rId10"/>
    <p:sldLayoutId id="2147483649" r:id="rId11"/>
    <p:sldLayoutId id="2147483651" r:id="rId12"/>
    <p:sldLayoutId id="2147483661" r:id="rId13"/>
    <p:sldLayoutId id="2147483662" r:id="rId14"/>
    <p:sldLayoutId id="2147483664" r:id="rId15"/>
    <p:sldLayoutId id="2147483667" r:id="rId16"/>
    <p:sldLayoutId id="2147483669" r:id="rId17"/>
    <p:sldLayoutId id="2147483650" r:id="rId18"/>
    <p:sldLayoutId id="2147483652" r:id="rId19"/>
    <p:sldLayoutId id="2147483660" r:id="rId20"/>
    <p:sldLayoutId id="2147483653" r:id="rId21"/>
    <p:sldLayoutId id="2147483665" r:id="rId22"/>
    <p:sldLayoutId id="2147483676" r:id="rId23"/>
    <p:sldLayoutId id="2147483654" r:id="rId24"/>
    <p:sldLayoutId id="2147483685" r:id="rId25"/>
    <p:sldLayoutId id="2147483686" r:id="rId26"/>
    <p:sldLayoutId id="2147483687" r:id="rId2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50985E9B-B4AC-0241-B545-46B408662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5094" y="883908"/>
            <a:ext cx="3528721" cy="1512168"/>
          </a:xfrm>
        </p:spPr>
        <p:txBody>
          <a:bodyPr>
            <a:norm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IdeaSquare</a:t>
            </a:r>
            <a:endParaRPr lang="en-GB" dirty="0">
              <a:latin typeface="Georgia" panose="02040502050405020303" pitchFamily="18" charset="0"/>
            </a:endParaRPr>
          </a:p>
        </p:txBody>
      </p:sp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521651BE-EFA1-00F3-D1DA-CCA8DBEF6930}"/>
              </a:ext>
            </a:extLst>
          </p:cNvPr>
          <p:cNvSpPr txBox="1">
            <a:spLocks/>
          </p:cNvSpPr>
          <p:nvPr/>
        </p:nvSpPr>
        <p:spPr>
          <a:xfrm>
            <a:off x="5089524" y="2547268"/>
            <a:ext cx="3464291" cy="872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1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latin typeface="Georgia" panose="02040502050405020303" pitchFamily="18" charset="0"/>
              </a:rPr>
              <a:t>Strategy: Setting the Scene</a:t>
            </a:r>
          </a:p>
          <a:p>
            <a:r>
              <a:rPr lang="en-US" sz="1400" dirty="0">
                <a:latin typeface="Georgia" panose="02040502050405020303" pitchFamily="18" charset="0"/>
              </a:rPr>
              <a:t>Pablo Garcia Tello (CERN)</a:t>
            </a:r>
          </a:p>
          <a:p>
            <a:r>
              <a:rPr lang="en-US" sz="1400" dirty="0">
                <a:latin typeface="Georgia" panose="02040502050405020303" pitchFamily="18" charset="0"/>
              </a:rPr>
              <a:t>ISAB Meeting, June 27</a:t>
            </a:r>
            <a:r>
              <a:rPr lang="en-US" sz="1400" baseline="30000" dirty="0">
                <a:latin typeface="Georgia" panose="02040502050405020303" pitchFamily="18" charset="0"/>
              </a:rPr>
              <a:t>th</a:t>
            </a:r>
            <a:r>
              <a:rPr lang="en-US" sz="1400" dirty="0">
                <a:latin typeface="Georgia" panose="02040502050405020303" pitchFamily="18" charset="0"/>
              </a:rPr>
              <a:t> 2024</a:t>
            </a:r>
            <a:endParaRPr lang="en-CH" sz="14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3050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F9DD7-F991-0477-5E3C-7A0D084D5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712347"/>
            <a:ext cx="6312928" cy="500549"/>
          </a:xfrm>
        </p:spPr>
        <p:txBody>
          <a:bodyPr/>
          <a:lstStyle/>
          <a:p>
            <a:r>
              <a:rPr lang="en-GB" sz="2800" b="1" dirty="0">
                <a:latin typeface="Georgia" panose="02040502050405020303" pitchFamily="18" charset="0"/>
              </a:rPr>
              <a:t>What are we presenting today?</a:t>
            </a:r>
            <a:endParaRPr lang="en-GB" dirty="0">
              <a:latin typeface="Georgia" panose="02040502050405020303" pitchFamily="18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1B1169D-1B2D-7FCA-BE60-432D10E2CDE4}"/>
              </a:ext>
            </a:extLst>
          </p:cNvPr>
          <p:cNvSpPr txBox="1">
            <a:spLocks/>
          </p:cNvSpPr>
          <p:nvPr/>
        </p:nvSpPr>
        <p:spPr>
          <a:xfrm>
            <a:off x="4014905" y="1167020"/>
            <a:ext cx="518160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>
              <a:latin typeface="Georgia" panose="02040502050405020303" pitchFamily="18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0AF6E5-ACAC-9039-B3C4-DA02C789C6AA}"/>
              </a:ext>
            </a:extLst>
          </p:cNvPr>
          <p:cNvSpPr txBox="1">
            <a:spLocks/>
          </p:cNvSpPr>
          <p:nvPr/>
        </p:nvSpPr>
        <p:spPr>
          <a:xfrm>
            <a:off x="258261" y="1844466"/>
            <a:ext cx="8315027" cy="304232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defPPr>
              <a:defRPr lang="es-ES"/>
            </a:defPPr>
            <a:lvl1pPr marL="2857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1400" b="1">
                <a:solidFill>
                  <a:schemeClr val="bg1"/>
                </a:solidFill>
              </a:defRPr>
            </a:lvl1pPr>
            <a:lvl2pPr lvl="1" indent="0">
              <a:spcBef>
                <a:spcPct val="20000"/>
              </a:spcBef>
              <a:buFont typeface="Arial"/>
              <a:buNone/>
              <a:defRPr sz="1600">
                <a:solidFill>
                  <a:srgbClr val="B6275F"/>
                </a:solidFill>
              </a:defRPr>
            </a:lvl2pPr>
            <a:lvl3pPr indent="0">
              <a:spcBef>
                <a:spcPct val="20000"/>
              </a:spcBef>
              <a:buFont typeface="Arial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spcBef>
                <a:spcPct val="20000"/>
              </a:spcBef>
              <a:buFont typeface="Arial"/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spcBef>
                <a:spcPct val="20000"/>
              </a:spcBef>
              <a:buFont typeface="Arial"/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spcBef>
                <a:spcPct val="20000"/>
              </a:spcBef>
              <a:buFont typeface="Arial"/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spcBef>
                <a:spcPct val="20000"/>
              </a:spcBef>
              <a:buFont typeface="Arial"/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spcBef>
                <a:spcPct val="20000"/>
              </a:spcBef>
              <a:buFont typeface="Arial"/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spcBef>
                <a:spcPct val="20000"/>
              </a:spcBef>
              <a:buFont typeface="Arial"/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z="1600" dirty="0">
                <a:latin typeface="Georgia" panose="02040502050405020303" pitchFamily="18" charset="0"/>
              </a:rPr>
              <a:t>A more detailed strategy with reference to the previously sent strategy draft document.</a:t>
            </a:r>
          </a:p>
          <a:p>
            <a:pPr lvl="1"/>
            <a:endParaRPr lang="en-GB" dirty="0">
              <a:latin typeface="Georgia" panose="02040502050405020303" pitchFamily="18" charset="0"/>
            </a:endParaRPr>
          </a:p>
          <a:p>
            <a:pPr marL="266700" indent="-266700"/>
            <a:r>
              <a:rPr lang="en-GB" sz="1600" dirty="0">
                <a:latin typeface="Georgia" panose="02040502050405020303" pitchFamily="18" charset="0"/>
              </a:rPr>
              <a:t>Focusing on present and mid-term future.</a:t>
            </a:r>
          </a:p>
          <a:p>
            <a:pPr lvl="1"/>
            <a:endParaRPr lang="en-GB" dirty="0">
              <a:latin typeface="Georgia" panose="02040502050405020303" pitchFamily="18" charset="0"/>
            </a:endParaRPr>
          </a:p>
          <a:p>
            <a:r>
              <a:rPr lang="en-GB" sz="1600" dirty="0">
                <a:latin typeface="Georgia" panose="02040502050405020303" pitchFamily="18" charset="0"/>
              </a:rPr>
              <a:t>Reflecting where we want to go and what we want to achieve in the future.</a:t>
            </a:r>
          </a:p>
          <a:p>
            <a:endParaRPr lang="en-GB" sz="1600" dirty="0">
              <a:latin typeface="Georgia" panose="02040502050405020303" pitchFamily="18" charset="0"/>
            </a:endParaRPr>
          </a:p>
          <a:p>
            <a:r>
              <a:rPr lang="en-GB" sz="1600" dirty="0">
                <a:latin typeface="Georgia" panose="02040502050405020303" pitchFamily="18" charset="0"/>
              </a:rPr>
              <a:t>Mentioning some concerns we have for IdeaSquare’s future development.</a:t>
            </a:r>
          </a:p>
        </p:txBody>
      </p:sp>
    </p:spTree>
    <p:extLst>
      <p:ext uri="{BB962C8B-B14F-4D97-AF65-F5344CB8AC3E}">
        <p14:creationId xmlns:p14="http://schemas.microsoft.com/office/powerpoint/2010/main" val="338009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F9DD7-F991-0477-5E3C-7A0D084D5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712347"/>
            <a:ext cx="6312928" cy="500549"/>
          </a:xfrm>
        </p:spPr>
        <p:txBody>
          <a:bodyPr/>
          <a:lstStyle/>
          <a:p>
            <a:r>
              <a:rPr lang="en-GB" sz="2800" b="1" dirty="0">
                <a:latin typeface="Georgia" panose="02040502050405020303" pitchFamily="18" charset="0"/>
              </a:rPr>
              <a:t>IdeaSquare Strategy in a Nutshell</a:t>
            </a:r>
            <a:endParaRPr lang="en-GB" dirty="0">
              <a:latin typeface="Georgia" panose="02040502050405020303" pitchFamily="18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1B1169D-1B2D-7FCA-BE60-432D10E2CDE4}"/>
              </a:ext>
            </a:extLst>
          </p:cNvPr>
          <p:cNvSpPr txBox="1">
            <a:spLocks/>
          </p:cNvSpPr>
          <p:nvPr/>
        </p:nvSpPr>
        <p:spPr>
          <a:xfrm>
            <a:off x="4014590" y="1167020"/>
            <a:ext cx="518160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>
              <a:latin typeface="Georgia" panose="02040502050405020303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7A7F5D7-7231-DB11-89B1-08051F44A598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443189" y="1890614"/>
            <a:ext cx="2591576" cy="2167796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861A5EC0-CA31-1B0C-627F-9A23DEF8018A}"/>
              </a:ext>
            </a:extLst>
          </p:cNvPr>
          <p:cNvCxnSpPr>
            <a:cxnSpLocks/>
          </p:cNvCxnSpPr>
          <p:nvPr/>
        </p:nvCxnSpPr>
        <p:spPr>
          <a:xfrm flipH="1">
            <a:off x="3055697" y="3654447"/>
            <a:ext cx="437942" cy="274320"/>
          </a:xfrm>
          <a:prstGeom prst="straightConnector1">
            <a:avLst/>
          </a:prstGeom>
          <a:ln>
            <a:solidFill>
              <a:srgbClr val="FFFF00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2184E7E8-6A8B-0C57-A97E-76AEC863E22B}"/>
              </a:ext>
            </a:extLst>
          </p:cNvPr>
          <p:cNvSpPr txBox="1"/>
          <p:nvPr/>
        </p:nvSpPr>
        <p:spPr>
          <a:xfrm>
            <a:off x="663365" y="3900940"/>
            <a:ext cx="266795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700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>Contributing to CERN’s Mission and Values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700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>Enhancing CERN’s Role in European R&amp;D&amp;I Strategy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700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>Educating and Training Future Generations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700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>Supporting CERN’s Research Community at Large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1142DA6-2511-1388-4128-3426E75E3467}"/>
              </a:ext>
            </a:extLst>
          </p:cNvPr>
          <p:cNvCxnSpPr>
            <a:cxnSpLocks/>
          </p:cNvCxnSpPr>
          <p:nvPr/>
        </p:nvCxnSpPr>
        <p:spPr>
          <a:xfrm flipH="1" flipV="1">
            <a:off x="2985989" y="2222938"/>
            <a:ext cx="507125" cy="218615"/>
          </a:xfrm>
          <a:prstGeom prst="straightConnector1">
            <a:avLst/>
          </a:prstGeom>
          <a:ln>
            <a:solidFill>
              <a:srgbClr val="FFFF00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E81FC66A-7531-6727-CC3C-D4C93E2BF574}"/>
              </a:ext>
            </a:extLst>
          </p:cNvPr>
          <p:cNvSpPr txBox="1"/>
          <p:nvPr/>
        </p:nvSpPr>
        <p:spPr>
          <a:xfrm>
            <a:off x="249095" y="1653981"/>
            <a:ext cx="292608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800" dirty="0">
                <a:solidFill>
                  <a:srgbClr val="87B918"/>
                </a:solidFill>
                <a:latin typeface="Georgia" panose="02040502050405020303" pitchFamily="18" charset="0"/>
              </a:rPr>
              <a:t>IdeaSquare’s wants to become a global reference facility dedicated to the development and implementation of transformative educational and training programs to address complex social problems in a sustainable and inclusive way.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7A5C543-E7F6-7F60-8234-949A609B4F9B}"/>
              </a:ext>
            </a:extLst>
          </p:cNvPr>
          <p:cNvCxnSpPr>
            <a:cxnSpLocks/>
          </p:cNvCxnSpPr>
          <p:nvPr/>
        </p:nvCxnSpPr>
        <p:spPr>
          <a:xfrm flipH="1">
            <a:off x="2909025" y="2989069"/>
            <a:ext cx="584089" cy="0"/>
          </a:xfrm>
          <a:prstGeom prst="straightConnector1">
            <a:avLst/>
          </a:prstGeom>
          <a:ln>
            <a:solidFill>
              <a:srgbClr val="FFFF00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7DE2F72-A61E-91D4-E3FE-9F9282D9E23F}"/>
              </a:ext>
            </a:extLst>
          </p:cNvPr>
          <p:cNvCxnSpPr>
            <a:cxnSpLocks/>
          </p:cNvCxnSpPr>
          <p:nvPr/>
        </p:nvCxnSpPr>
        <p:spPr>
          <a:xfrm flipV="1">
            <a:off x="6098580" y="2222937"/>
            <a:ext cx="507125" cy="218615"/>
          </a:xfrm>
          <a:prstGeom prst="straightConnector1">
            <a:avLst/>
          </a:prstGeom>
          <a:ln>
            <a:solidFill>
              <a:srgbClr val="FFFF00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AC3D7FD8-42D4-1C24-1F0C-C8C02346B966}"/>
              </a:ext>
            </a:extLst>
          </p:cNvPr>
          <p:cNvSpPr txBox="1"/>
          <p:nvPr/>
        </p:nvSpPr>
        <p:spPr>
          <a:xfrm>
            <a:off x="6669520" y="1653981"/>
            <a:ext cx="2348355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700" dirty="0">
                <a:solidFill>
                  <a:srgbClr val="87B918"/>
                </a:solidFill>
                <a:latin typeface="Georgia" panose="02040502050405020303" pitchFamily="18" charset="0"/>
              </a:rPr>
              <a:t>Spirit of openness and collaboration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700" dirty="0">
                <a:solidFill>
                  <a:srgbClr val="87B918"/>
                </a:solidFill>
                <a:latin typeface="Georgia" panose="02040502050405020303" pitchFamily="18" charset="0"/>
              </a:rPr>
              <a:t>Embracing diversity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700" dirty="0">
                <a:solidFill>
                  <a:srgbClr val="87B918"/>
                </a:solidFill>
                <a:latin typeface="Georgia" panose="02040502050405020303" pitchFamily="18" charset="0"/>
              </a:rPr>
              <a:t>Integrating different cultures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700" dirty="0">
                <a:solidFill>
                  <a:srgbClr val="87B918"/>
                </a:solidFill>
                <a:latin typeface="Georgia" panose="02040502050405020303" pitchFamily="18" charset="0"/>
              </a:rPr>
              <a:t>Passion for generating transformative innovation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700" dirty="0">
                <a:solidFill>
                  <a:srgbClr val="87B918"/>
                </a:solidFill>
                <a:latin typeface="Georgia" panose="02040502050405020303" pitchFamily="18" charset="0"/>
              </a:rPr>
              <a:t>Commitment to excellence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AA83310-816A-DFF4-482D-AB64DE61459D}"/>
              </a:ext>
            </a:extLst>
          </p:cNvPr>
          <p:cNvCxnSpPr>
            <a:cxnSpLocks/>
          </p:cNvCxnSpPr>
          <p:nvPr/>
        </p:nvCxnSpPr>
        <p:spPr>
          <a:xfrm>
            <a:off x="5942154" y="3702160"/>
            <a:ext cx="437942" cy="274320"/>
          </a:xfrm>
          <a:prstGeom prst="straightConnector1">
            <a:avLst/>
          </a:prstGeom>
          <a:ln>
            <a:solidFill>
              <a:srgbClr val="FFFF00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2C39D82F-369A-F0A8-FC8E-B8EBB8D57D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1965" y="3585477"/>
            <a:ext cx="1608043" cy="1502935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F228EC7-EC28-0B5D-F190-76A02585B3E1}"/>
              </a:ext>
            </a:extLst>
          </p:cNvPr>
          <p:cNvCxnSpPr>
            <a:cxnSpLocks/>
          </p:cNvCxnSpPr>
          <p:nvPr/>
        </p:nvCxnSpPr>
        <p:spPr>
          <a:xfrm>
            <a:off x="6060097" y="2989069"/>
            <a:ext cx="584089" cy="0"/>
          </a:xfrm>
          <a:prstGeom prst="straightConnector1">
            <a:avLst/>
          </a:prstGeom>
          <a:ln>
            <a:solidFill>
              <a:srgbClr val="FFFF00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17322946-9708-A371-4C9A-E12E4F71C300}"/>
              </a:ext>
            </a:extLst>
          </p:cNvPr>
          <p:cNvSpPr txBox="1"/>
          <p:nvPr/>
        </p:nvSpPr>
        <p:spPr>
          <a:xfrm>
            <a:off x="1422050" y="2766763"/>
            <a:ext cx="156393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700" dirty="0">
                <a:solidFill>
                  <a:schemeClr val="accent4">
                    <a:lumMod val="40000"/>
                    <a:lumOff val="60000"/>
                  </a:schemeClr>
                </a:solidFill>
                <a:latin typeface="Georgia" panose="02040502050405020303" pitchFamily="18" charset="0"/>
              </a:rPr>
              <a:t>IdeaSquare’s Team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700" dirty="0">
                <a:solidFill>
                  <a:schemeClr val="accent4">
                    <a:lumMod val="40000"/>
                    <a:lumOff val="60000"/>
                  </a:schemeClr>
                </a:solidFill>
                <a:latin typeface="Georgia" panose="02040502050405020303" pitchFamily="18" charset="0"/>
              </a:rPr>
              <a:t>IdeaSquare Physical Space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A138C70-D1C1-5D74-345F-242146B077FF}"/>
              </a:ext>
            </a:extLst>
          </p:cNvPr>
          <p:cNvSpPr txBox="1"/>
          <p:nvPr/>
        </p:nvSpPr>
        <p:spPr>
          <a:xfrm>
            <a:off x="6605390" y="2653697"/>
            <a:ext cx="2348355" cy="8463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700" dirty="0">
                <a:solidFill>
                  <a:schemeClr val="accent4">
                    <a:lumMod val="40000"/>
                    <a:lumOff val="60000"/>
                  </a:schemeClr>
                </a:solidFill>
                <a:latin typeface="Georgia" panose="02040502050405020303" pitchFamily="18" charset="0"/>
              </a:rPr>
              <a:t>Active Participation in European Funded Projects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700" dirty="0">
                <a:solidFill>
                  <a:schemeClr val="accent4">
                    <a:lumMod val="40000"/>
                    <a:lumOff val="60000"/>
                  </a:schemeClr>
                </a:solidFill>
                <a:latin typeface="Georgia" panose="02040502050405020303" pitchFamily="18" charset="0"/>
              </a:rPr>
              <a:t>Competitive Space for Ideation and Prototyping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700" dirty="0">
                <a:solidFill>
                  <a:schemeClr val="accent4">
                    <a:lumMod val="40000"/>
                    <a:lumOff val="60000"/>
                  </a:schemeClr>
                </a:solidFill>
                <a:latin typeface="Georgia" panose="02040502050405020303" pitchFamily="18" charset="0"/>
              </a:rPr>
              <a:t>Co-developing Executive Education Workshops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700" dirty="0">
                <a:solidFill>
                  <a:schemeClr val="accent4">
                    <a:lumMod val="40000"/>
                    <a:lumOff val="60000"/>
                  </a:schemeClr>
                </a:solidFill>
                <a:latin typeface="Georgia" panose="02040502050405020303" pitchFamily="18" charset="0"/>
              </a:rPr>
              <a:t>Hosting Innovative R&amp;D&amp;I Projects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700" dirty="0">
                <a:solidFill>
                  <a:schemeClr val="accent4">
                    <a:lumMod val="40000"/>
                    <a:lumOff val="60000"/>
                  </a:schemeClr>
                </a:solidFill>
                <a:latin typeface="Georgia" panose="02040502050405020303" pitchFamily="18" charset="0"/>
              </a:rPr>
              <a:t>Establishing Open and Pro-active Communication and Outreach Channels </a:t>
            </a:r>
          </a:p>
          <a:p>
            <a:endParaRPr lang="en-GB" sz="7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767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F9DD7-F991-0477-5E3C-7A0D084D5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712347"/>
            <a:ext cx="6312928" cy="500549"/>
          </a:xfrm>
        </p:spPr>
        <p:txBody>
          <a:bodyPr/>
          <a:lstStyle/>
          <a:p>
            <a:r>
              <a:rPr lang="en-GB" sz="2000" b="1" dirty="0">
                <a:latin typeface="Georgia" panose="02040502050405020303" pitchFamily="18" charset="0"/>
              </a:rPr>
              <a:t>What IdeaSquare’s team will be presenting?</a:t>
            </a:r>
            <a:endParaRPr lang="en-GB" sz="2000" dirty="0">
              <a:latin typeface="Georgia" panose="02040502050405020303" pitchFamily="18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1B1169D-1B2D-7FCA-BE60-432D10E2CDE4}"/>
              </a:ext>
            </a:extLst>
          </p:cNvPr>
          <p:cNvSpPr txBox="1">
            <a:spLocks/>
          </p:cNvSpPr>
          <p:nvPr/>
        </p:nvSpPr>
        <p:spPr>
          <a:xfrm>
            <a:off x="4014590" y="1167020"/>
            <a:ext cx="518160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>
              <a:latin typeface="Georgia" panose="02040502050405020303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7A7F5D7-7231-DB11-89B1-08051F44A598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443189" y="1890614"/>
            <a:ext cx="2591576" cy="2167796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861A5EC0-CA31-1B0C-627F-9A23DEF8018A}"/>
              </a:ext>
            </a:extLst>
          </p:cNvPr>
          <p:cNvCxnSpPr>
            <a:cxnSpLocks/>
          </p:cNvCxnSpPr>
          <p:nvPr/>
        </p:nvCxnSpPr>
        <p:spPr>
          <a:xfrm flipH="1">
            <a:off x="3055697" y="3654447"/>
            <a:ext cx="437942" cy="274320"/>
          </a:xfrm>
          <a:prstGeom prst="straightConnector1">
            <a:avLst/>
          </a:prstGeom>
          <a:ln>
            <a:solidFill>
              <a:srgbClr val="FFFF00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2184E7E8-6A8B-0C57-A97E-76AEC863E22B}"/>
              </a:ext>
            </a:extLst>
          </p:cNvPr>
          <p:cNvSpPr txBox="1"/>
          <p:nvPr/>
        </p:nvSpPr>
        <p:spPr>
          <a:xfrm>
            <a:off x="663365" y="3900940"/>
            <a:ext cx="266795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700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>Contributing to CERN’s Mission and Values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700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>Enhancing CERN’s Role in European R&amp;D&amp;I Strategy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700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>Educating and Training Future Generations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700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>Supporting CERN’s Research Community at Large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1142DA6-2511-1388-4128-3426E75E3467}"/>
              </a:ext>
            </a:extLst>
          </p:cNvPr>
          <p:cNvCxnSpPr>
            <a:cxnSpLocks/>
          </p:cNvCxnSpPr>
          <p:nvPr/>
        </p:nvCxnSpPr>
        <p:spPr>
          <a:xfrm flipH="1" flipV="1">
            <a:off x="2985989" y="2222938"/>
            <a:ext cx="507125" cy="218615"/>
          </a:xfrm>
          <a:prstGeom prst="straightConnector1">
            <a:avLst/>
          </a:prstGeom>
          <a:ln>
            <a:solidFill>
              <a:srgbClr val="FFFF00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E81FC66A-7531-6727-CC3C-D4C93E2BF574}"/>
              </a:ext>
            </a:extLst>
          </p:cNvPr>
          <p:cNvSpPr txBox="1"/>
          <p:nvPr/>
        </p:nvSpPr>
        <p:spPr>
          <a:xfrm>
            <a:off x="249095" y="1653981"/>
            <a:ext cx="292608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800" dirty="0">
                <a:solidFill>
                  <a:srgbClr val="87B918"/>
                </a:solidFill>
                <a:latin typeface="Georgia" panose="02040502050405020303" pitchFamily="18" charset="0"/>
              </a:rPr>
              <a:t>IdeaSquare’s wants to become a global reference facility dedicated to the development and implementation of transformative educational and training programs to address complex social problems in a sustainable and inclusive way.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7A5C543-E7F6-7F60-8234-949A609B4F9B}"/>
              </a:ext>
            </a:extLst>
          </p:cNvPr>
          <p:cNvCxnSpPr>
            <a:cxnSpLocks/>
          </p:cNvCxnSpPr>
          <p:nvPr/>
        </p:nvCxnSpPr>
        <p:spPr>
          <a:xfrm flipH="1">
            <a:off x="2909025" y="2989069"/>
            <a:ext cx="584089" cy="0"/>
          </a:xfrm>
          <a:prstGeom prst="straightConnector1">
            <a:avLst/>
          </a:prstGeom>
          <a:ln>
            <a:solidFill>
              <a:srgbClr val="FFFF00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7DE2F72-A61E-91D4-E3FE-9F9282D9E23F}"/>
              </a:ext>
            </a:extLst>
          </p:cNvPr>
          <p:cNvCxnSpPr>
            <a:cxnSpLocks/>
          </p:cNvCxnSpPr>
          <p:nvPr/>
        </p:nvCxnSpPr>
        <p:spPr>
          <a:xfrm flipV="1">
            <a:off x="6098580" y="2222937"/>
            <a:ext cx="507125" cy="218615"/>
          </a:xfrm>
          <a:prstGeom prst="straightConnector1">
            <a:avLst/>
          </a:prstGeom>
          <a:ln>
            <a:solidFill>
              <a:srgbClr val="FFFF00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AC3D7FD8-42D4-1C24-1F0C-C8C02346B966}"/>
              </a:ext>
            </a:extLst>
          </p:cNvPr>
          <p:cNvSpPr txBox="1"/>
          <p:nvPr/>
        </p:nvSpPr>
        <p:spPr>
          <a:xfrm>
            <a:off x="6669520" y="1653981"/>
            <a:ext cx="2348355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700" dirty="0">
                <a:solidFill>
                  <a:srgbClr val="87B918"/>
                </a:solidFill>
                <a:latin typeface="Georgia" panose="02040502050405020303" pitchFamily="18" charset="0"/>
              </a:rPr>
              <a:t>Spirit of openness and collaboration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700" dirty="0">
                <a:solidFill>
                  <a:srgbClr val="87B918"/>
                </a:solidFill>
                <a:latin typeface="Georgia" panose="02040502050405020303" pitchFamily="18" charset="0"/>
              </a:rPr>
              <a:t>Embracing diversity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700" dirty="0">
                <a:solidFill>
                  <a:srgbClr val="87B918"/>
                </a:solidFill>
                <a:latin typeface="Georgia" panose="02040502050405020303" pitchFamily="18" charset="0"/>
              </a:rPr>
              <a:t>Integrating different cultures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700" dirty="0">
                <a:solidFill>
                  <a:srgbClr val="87B918"/>
                </a:solidFill>
                <a:latin typeface="Georgia" panose="02040502050405020303" pitchFamily="18" charset="0"/>
              </a:rPr>
              <a:t>Passion for generating transformative innovation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700" dirty="0">
                <a:solidFill>
                  <a:srgbClr val="87B918"/>
                </a:solidFill>
                <a:latin typeface="Georgia" panose="02040502050405020303" pitchFamily="18" charset="0"/>
              </a:rPr>
              <a:t>Commitment to excellence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AA83310-816A-DFF4-482D-AB64DE61459D}"/>
              </a:ext>
            </a:extLst>
          </p:cNvPr>
          <p:cNvCxnSpPr>
            <a:cxnSpLocks/>
          </p:cNvCxnSpPr>
          <p:nvPr/>
        </p:nvCxnSpPr>
        <p:spPr>
          <a:xfrm>
            <a:off x="5942154" y="3702160"/>
            <a:ext cx="437942" cy="274320"/>
          </a:xfrm>
          <a:prstGeom prst="straightConnector1">
            <a:avLst/>
          </a:prstGeom>
          <a:ln>
            <a:solidFill>
              <a:srgbClr val="FFFF00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2C39D82F-369A-F0A8-FC8E-B8EBB8D57D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8790" y="3620502"/>
            <a:ext cx="1193647" cy="11156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F228EC7-EC28-0B5D-F190-76A02585B3E1}"/>
              </a:ext>
            </a:extLst>
          </p:cNvPr>
          <p:cNvCxnSpPr>
            <a:cxnSpLocks/>
          </p:cNvCxnSpPr>
          <p:nvPr/>
        </p:nvCxnSpPr>
        <p:spPr>
          <a:xfrm>
            <a:off x="6060097" y="2989069"/>
            <a:ext cx="584089" cy="0"/>
          </a:xfrm>
          <a:prstGeom prst="straightConnector1">
            <a:avLst/>
          </a:prstGeom>
          <a:ln>
            <a:solidFill>
              <a:srgbClr val="FFFF00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17322946-9708-A371-4C9A-E12E4F71C300}"/>
              </a:ext>
            </a:extLst>
          </p:cNvPr>
          <p:cNvSpPr txBox="1"/>
          <p:nvPr/>
        </p:nvSpPr>
        <p:spPr>
          <a:xfrm>
            <a:off x="1422050" y="2766763"/>
            <a:ext cx="156393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700" dirty="0">
                <a:solidFill>
                  <a:schemeClr val="accent4">
                    <a:lumMod val="40000"/>
                    <a:lumOff val="60000"/>
                  </a:schemeClr>
                </a:solidFill>
                <a:latin typeface="Georgia" panose="02040502050405020303" pitchFamily="18" charset="0"/>
              </a:rPr>
              <a:t>IdeaSquare’s Team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700" dirty="0">
                <a:solidFill>
                  <a:schemeClr val="accent4">
                    <a:lumMod val="40000"/>
                    <a:lumOff val="60000"/>
                  </a:schemeClr>
                </a:solidFill>
                <a:latin typeface="Georgia" panose="02040502050405020303" pitchFamily="18" charset="0"/>
              </a:rPr>
              <a:t>IdeaSquare Physical Space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A138C70-D1C1-5D74-345F-242146B077FF}"/>
              </a:ext>
            </a:extLst>
          </p:cNvPr>
          <p:cNvSpPr txBox="1"/>
          <p:nvPr/>
        </p:nvSpPr>
        <p:spPr>
          <a:xfrm>
            <a:off x="6605390" y="2653697"/>
            <a:ext cx="2348355" cy="8463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700" dirty="0">
                <a:solidFill>
                  <a:schemeClr val="accent4">
                    <a:lumMod val="40000"/>
                    <a:lumOff val="60000"/>
                  </a:schemeClr>
                </a:solidFill>
                <a:latin typeface="Georgia" panose="02040502050405020303" pitchFamily="18" charset="0"/>
              </a:rPr>
              <a:t>Active Participation in European Funded Projects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700" dirty="0">
                <a:solidFill>
                  <a:schemeClr val="accent4">
                    <a:lumMod val="40000"/>
                    <a:lumOff val="60000"/>
                  </a:schemeClr>
                </a:solidFill>
                <a:latin typeface="Georgia" panose="02040502050405020303" pitchFamily="18" charset="0"/>
              </a:rPr>
              <a:t>Competitive Space for Ideation and Prototyping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700" dirty="0">
                <a:solidFill>
                  <a:schemeClr val="accent4">
                    <a:lumMod val="40000"/>
                    <a:lumOff val="60000"/>
                  </a:schemeClr>
                </a:solidFill>
                <a:latin typeface="Georgia" panose="02040502050405020303" pitchFamily="18" charset="0"/>
              </a:rPr>
              <a:t>Co-developing Executive Education Workshops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700" dirty="0">
                <a:solidFill>
                  <a:schemeClr val="accent4">
                    <a:lumMod val="40000"/>
                    <a:lumOff val="60000"/>
                  </a:schemeClr>
                </a:solidFill>
                <a:latin typeface="Georgia" panose="02040502050405020303" pitchFamily="18" charset="0"/>
              </a:rPr>
              <a:t>Hosting Innovative R&amp;D&amp;I Projects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700" dirty="0">
                <a:solidFill>
                  <a:schemeClr val="accent4">
                    <a:lumMod val="40000"/>
                    <a:lumOff val="60000"/>
                  </a:schemeClr>
                </a:solidFill>
                <a:latin typeface="Georgia" panose="02040502050405020303" pitchFamily="18" charset="0"/>
              </a:rPr>
              <a:t>Establishing Open and Pro-active Communication and Outreach Channels </a:t>
            </a:r>
          </a:p>
          <a:p>
            <a:endParaRPr lang="en-GB" sz="7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805E090-FE20-7631-682B-B8129824E89E}"/>
              </a:ext>
            </a:extLst>
          </p:cNvPr>
          <p:cNvSpPr/>
          <p:nvPr/>
        </p:nvSpPr>
        <p:spPr>
          <a:xfrm>
            <a:off x="6339314" y="2458979"/>
            <a:ext cx="2765271" cy="1031065"/>
          </a:xfrm>
          <a:prstGeom prst="ellipse">
            <a:avLst/>
          </a:prstGeom>
          <a:noFill/>
          <a:ln>
            <a:solidFill>
              <a:srgbClr val="E60032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183373A-7F62-04BD-666D-8A6DFA9E217A}"/>
              </a:ext>
            </a:extLst>
          </p:cNvPr>
          <p:cNvSpPr/>
          <p:nvPr/>
        </p:nvSpPr>
        <p:spPr>
          <a:xfrm>
            <a:off x="542673" y="3647017"/>
            <a:ext cx="2765271" cy="1031065"/>
          </a:xfrm>
          <a:prstGeom prst="ellipse">
            <a:avLst/>
          </a:prstGeom>
          <a:noFill/>
          <a:ln>
            <a:solidFill>
              <a:srgbClr val="E60032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BDF8CA3-B649-B42D-887E-65C5440EF530}"/>
              </a:ext>
            </a:extLst>
          </p:cNvPr>
          <p:cNvSpPr/>
          <p:nvPr/>
        </p:nvSpPr>
        <p:spPr>
          <a:xfrm>
            <a:off x="6302779" y="3531007"/>
            <a:ext cx="1838534" cy="1356494"/>
          </a:xfrm>
          <a:prstGeom prst="ellipse">
            <a:avLst/>
          </a:prstGeom>
          <a:noFill/>
          <a:ln>
            <a:solidFill>
              <a:srgbClr val="E60032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04493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F9DD7-F991-0477-5E3C-7A0D084D5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712347"/>
            <a:ext cx="6312928" cy="500549"/>
          </a:xfrm>
        </p:spPr>
        <p:txBody>
          <a:bodyPr/>
          <a:lstStyle/>
          <a:p>
            <a:r>
              <a:rPr lang="en-GB" sz="2800" b="1" dirty="0">
                <a:latin typeface="Georgia" panose="02040502050405020303" pitchFamily="18" charset="0"/>
              </a:rPr>
              <a:t>IdeaSquare faces difficulties</a:t>
            </a:r>
            <a:endParaRPr lang="en-GB" dirty="0">
              <a:latin typeface="Georgia" panose="02040502050405020303" pitchFamily="18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1B1169D-1B2D-7FCA-BE60-432D10E2CDE4}"/>
              </a:ext>
            </a:extLst>
          </p:cNvPr>
          <p:cNvSpPr txBox="1">
            <a:spLocks/>
          </p:cNvSpPr>
          <p:nvPr/>
        </p:nvSpPr>
        <p:spPr>
          <a:xfrm>
            <a:off x="4014905" y="1167020"/>
            <a:ext cx="518160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>
              <a:latin typeface="Georgia" panose="02040502050405020303" pitchFamily="18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0AF6E5-ACAC-9039-B3C4-DA02C789C6AA}"/>
              </a:ext>
            </a:extLst>
          </p:cNvPr>
          <p:cNvSpPr txBox="1">
            <a:spLocks/>
          </p:cNvSpPr>
          <p:nvPr/>
        </p:nvSpPr>
        <p:spPr>
          <a:xfrm>
            <a:off x="258261" y="1844466"/>
            <a:ext cx="8315027" cy="304232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defPPr>
              <a:defRPr lang="es-ES"/>
            </a:defPPr>
            <a:lvl1pPr marL="2857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1400" b="1">
                <a:solidFill>
                  <a:schemeClr val="bg1"/>
                </a:solidFill>
              </a:defRPr>
            </a:lvl1pPr>
            <a:lvl2pPr lvl="1" indent="0">
              <a:spcBef>
                <a:spcPct val="20000"/>
              </a:spcBef>
              <a:buFont typeface="Arial"/>
              <a:buNone/>
              <a:defRPr sz="1600">
                <a:solidFill>
                  <a:srgbClr val="B6275F"/>
                </a:solidFill>
              </a:defRPr>
            </a:lvl2pPr>
            <a:lvl3pPr indent="0">
              <a:spcBef>
                <a:spcPct val="20000"/>
              </a:spcBef>
              <a:buFont typeface="Arial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spcBef>
                <a:spcPct val="20000"/>
              </a:spcBef>
              <a:buFont typeface="Arial"/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spcBef>
                <a:spcPct val="20000"/>
              </a:spcBef>
              <a:buFont typeface="Arial"/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spcBef>
                <a:spcPct val="20000"/>
              </a:spcBef>
              <a:buFont typeface="Arial"/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spcBef>
                <a:spcPct val="20000"/>
              </a:spcBef>
              <a:buFont typeface="Arial"/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spcBef>
                <a:spcPct val="20000"/>
              </a:spcBef>
              <a:buFont typeface="Arial"/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spcBef>
                <a:spcPct val="20000"/>
              </a:spcBef>
              <a:buFont typeface="Arial"/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z="1800" dirty="0">
                <a:latin typeface="Georgia" panose="02040502050405020303" pitchFamily="18" charset="0"/>
              </a:rPr>
              <a:t>Despite our best efforts, it is not the best moment for IdeaSquare.</a:t>
            </a:r>
          </a:p>
          <a:p>
            <a:pPr lvl="1"/>
            <a:endParaRPr lang="en-GB" sz="1800" dirty="0">
              <a:latin typeface="Georgia" panose="02040502050405020303" pitchFamily="18" charset="0"/>
            </a:endParaRPr>
          </a:p>
          <a:p>
            <a:pPr marL="266700" indent="-266700"/>
            <a:r>
              <a:rPr lang="en-GB" sz="1800" dirty="0">
                <a:latin typeface="Georgia" panose="02040502050405020303" pitchFamily="18" charset="0"/>
              </a:rPr>
              <a:t>Some latest developments have altered the previous plans.</a:t>
            </a:r>
          </a:p>
          <a:p>
            <a:pPr lvl="1"/>
            <a:endParaRPr lang="en-GB" sz="1800" dirty="0">
              <a:latin typeface="Georgia" panose="02040502050405020303" pitchFamily="18" charset="0"/>
            </a:endParaRPr>
          </a:p>
          <a:p>
            <a:r>
              <a:rPr lang="en-GB" sz="1800" dirty="0">
                <a:latin typeface="Georgia" panose="02040502050405020303" pitchFamily="18" charset="0"/>
              </a:rPr>
              <a:t>We are implementing mitigation measures as much as we can.</a:t>
            </a:r>
          </a:p>
          <a:p>
            <a:endParaRPr lang="en-GB" sz="1800" dirty="0">
              <a:latin typeface="Georgia" panose="02040502050405020303" pitchFamily="18" charset="0"/>
            </a:endParaRPr>
          </a:p>
          <a:p>
            <a:r>
              <a:rPr lang="en-GB" sz="1800" dirty="0">
                <a:latin typeface="Georgia" panose="02040502050405020303" pitchFamily="18" charset="0"/>
              </a:rPr>
              <a:t>We seek the ISAB advice and supporting action.</a:t>
            </a:r>
          </a:p>
        </p:txBody>
      </p:sp>
    </p:spTree>
    <p:extLst>
      <p:ext uri="{BB962C8B-B14F-4D97-AF65-F5344CB8AC3E}">
        <p14:creationId xmlns:p14="http://schemas.microsoft.com/office/powerpoint/2010/main" val="7420209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1B1169D-1B2D-7FCA-BE60-432D10E2CDE4}"/>
              </a:ext>
            </a:extLst>
          </p:cNvPr>
          <p:cNvSpPr txBox="1">
            <a:spLocks/>
          </p:cNvSpPr>
          <p:nvPr/>
        </p:nvSpPr>
        <p:spPr>
          <a:xfrm>
            <a:off x="4014905" y="1167020"/>
            <a:ext cx="518160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>
              <a:latin typeface="Georgia" panose="02040502050405020303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2D11134-5830-9A2C-4CD2-9A5EC806EC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575" y="438742"/>
            <a:ext cx="7696726" cy="4011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629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56338E08-D1AD-3B69-6BE7-434554E052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566" y="809479"/>
            <a:ext cx="6701367" cy="3744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9305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09AE025-F207-6FC2-245A-E4FFE5EB3689}"/>
              </a:ext>
            </a:extLst>
          </p:cNvPr>
          <p:cNvSpPr txBox="1"/>
          <p:nvPr/>
        </p:nvSpPr>
        <p:spPr>
          <a:xfrm>
            <a:off x="2635437" y="2389044"/>
            <a:ext cx="41875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i="1" dirty="0">
                <a:solidFill>
                  <a:schemeClr val="bg1"/>
                </a:solidFill>
                <a:latin typeface="Georgia" panose="02040502050405020303" pitchFamily="18" charset="0"/>
              </a:rPr>
              <a:t>Please ask questions</a:t>
            </a:r>
            <a:endParaRPr lang="en-GB" sz="2400" i="1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3649769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D2 TemplateIdeaSquare updated 05012022" id="{CEE51B96-71BC-C84E-975D-0D6E5CD89A4D}" vid="{4B0542AF-209C-6D43-8329-B0F7F099BA0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51f674b-acf4-400c-83be-637346b2f9cb">
      <Terms xmlns="http://schemas.microsoft.com/office/infopath/2007/PartnerControls"/>
    </lcf76f155ced4ddcb4097134ff3c332f>
    <SharedWithUsers xmlns="8d120825-0378-4063-8777-0aa7db6274f0">
      <UserInfo>
        <DisplayName>NT Service\spsearch</DisplayName>
        <AccountId>9</AccountId>
        <AccountType/>
      </UserInfo>
    </SharedWithUsers>
    <Deadline xmlns="551f674b-acf4-400c-83be-637346b2f9cb">2024-05-02T22:00:00+00:00</Deadline>
    <TaxCatchAll xmlns="8d120825-0378-4063-8777-0aa7db6274f0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9A73B7EF7883844837E7AFFDA038724" ma:contentTypeVersion="16" ma:contentTypeDescription="Create a new document." ma:contentTypeScope="" ma:versionID="991f791cb6813aba7012c17168700d0e">
  <xsd:schema xmlns:xsd="http://www.w3.org/2001/XMLSchema" xmlns:xs="http://www.w3.org/2001/XMLSchema" xmlns:p="http://schemas.microsoft.com/office/2006/metadata/properties" xmlns:ns2="551f674b-acf4-400c-83be-637346b2f9cb" xmlns:ns3="8d120825-0378-4063-8777-0aa7db6274f0" targetNamespace="http://schemas.microsoft.com/office/2006/metadata/properties" ma:root="true" ma:fieldsID="4cb8d4089dec2bb546370337b2a81bbd" ns2:_="" ns3:_="">
    <xsd:import namespace="551f674b-acf4-400c-83be-637346b2f9cb"/>
    <xsd:import namespace="8d120825-0378-4063-8777-0aa7db6274f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Deadline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1f674b-acf4-400c-83be-637346b2f9c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Deadline" ma:index="14" nillable="true" ma:displayName="Deadline" ma:default="2024-05-02T22:00:00.000Z" ma:format="DateOnly" ma:internalName="Deadline">
      <xsd:simpleType>
        <xsd:restriction base="dms:DateTime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120825-0378-4063-8777-0aa7db6274f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7" nillable="true" ma:displayName="Taxonomy Catch All Column" ma:hidden="true" ma:list="{bf6a89bf-50fa-42f7-ac23-b323c9f500ee}" ma:internalName="TaxCatchAll" ma:showField="CatchAllData" ma:web="8d120825-0378-4063-8777-0aa7db6274f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1B6D731-8C83-4990-8F9C-C1619FBACCAC}">
  <ds:schemaRefs>
    <ds:schemaRef ds:uri="http://www.w3.org/XML/1998/namespace"/>
    <ds:schemaRef ds:uri="http://schemas.microsoft.com/office/2006/documentManagement/types"/>
    <ds:schemaRef ds:uri="551f674b-acf4-400c-83be-637346b2f9cb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8d120825-0378-4063-8777-0aa7db6274f0"/>
    <ds:schemaRef ds:uri="http://schemas.microsoft.com/office/2006/metadata/properties"/>
    <ds:schemaRef ds:uri="http://purl.org/dc/terms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33C223B4-E47C-4512-81FD-359D44FB348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4D6D509-4847-435B-881A-17D36E548CDE}">
  <ds:schemaRefs>
    <ds:schemaRef ds:uri="551f674b-acf4-400c-83be-637346b2f9cb"/>
    <ds:schemaRef ds:uri="8d120825-0378-4063-8777-0aa7db6274f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Opcion Foto</Template>
  <TotalTime>375</TotalTime>
  <Words>369</Words>
  <Application>Microsoft Office PowerPoint</Application>
  <PresentationFormat>On-screen Show (16:9)</PresentationFormat>
  <Paragraphs>65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Georgia</vt:lpstr>
      <vt:lpstr>Helvetica</vt:lpstr>
      <vt:lpstr>Helvetica 75</vt:lpstr>
      <vt:lpstr>Opcion Foto</vt:lpstr>
      <vt:lpstr>IdeaSquare</vt:lpstr>
      <vt:lpstr>What are we presenting today?</vt:lpstr>
      <vt:lpstr>IdeaSquare Strategy in a Nutshell</vt:lpstr>
      <vt:lpstr>What IdeaSquare’s team will be presenting?</vt:lpstr>
      <vt:lpstr>IdeaSquare faces difficulties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Claudia Marcelloni</dc:creator>
  <cp:keywords/>
  <dc:description/>
  <cp:lastModifiedBy>Pablo Garcia Tello</cp:lastModifiedBy>
  <cp:revision>9</cp:revision>
  <dcterms:created xsi:type="dcterms:W3CDTF">2022-01-18T18:56:13Z</dcterms:created>
  <dcterms:modified xsi:type="dcterms:W3CDTF">2024-06-25T14:22:01Z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0x010100E9A73B7EF7883844837E7AFFDA038724</vt:lpwstr>
  </property>
  <property fmtid="{D5CDD505-2E9C-101B-9397-08002B2CF9AE}" pid="3" name="MediaServiceImageTags">
    <vt:lpwstr/>
  </property>
  <property fmtid="{D5CDD505-2E9C-101B-9397-08002B2CF9AE}" pid="4" name="Order">
    <vt:r8>19200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TriggerFlowInfo">
    <vt:lpwstr/>
  </property>
</Properties>
</file>