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64" r:id="rId6"/>
    <p:sldId id="2146850708" r:id="rId7"/>
    <p:sldId id="2146850709" r:id="rId8"/>
    <p:sldId id="2146850710" r:id="rId9"/>
    <p:sldId id="2146850711" r:id="rId10"/>
    <p:sldId id="2146850712" r:id="rId11"/>
    <p:sldId id="2146850713" r:id="rId1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A83EB54-54A5-01F3-8EF9-F2EDDFAB6A23}" name="Lauri Valtonen" initials="LV" userId="S::l.valtonen@cern.ch::97b5e694-76c7-4613-b3d0-dd9b89854d38" providerId="AD"/>
  <p188:author id="{32FA8685-54AC-97E8-BB2E-F7C9654010C4}" name="Giulia Gaddi" initials="GG" userId="S::giulia.gaddi@cern.ch::a7fc9c3d-63fe-447d-8d53-4ee1edfe3b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B6275F"/>
    <a:srgbClr val="E60032"/>
    <a:srgbClr val="F59600"/>
    <a:srgbClr val="87B919"/>
    <a:srgbClr val="00879A"/>
    <a:srgbClr val="6E378C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9D5923-0A1E-6639-2BA8-15D25C06EB55}" v="12" dt="2024-06-24T12:21:43.273"/>
    <p1510:client id="{6400D3CF-0736-D776-959F-3F5DF311AF4F}" v="4121" dt="2024-06-24T14:35:26.299"/>
    <p1510:client id="{AECDABB6-1952-4D7B-B020-ABADC140D758}" v="2748" dt="2024-06-24T15:05:16.844"/>
    <p1510:client id="{D5801820-B8CD-D3CC-0792-DA4E0C47D425}" v="8" dt="2024-06-25T14:51:45.449"/>
    <p1510:client id="{FCF4ED60-8382-44D5-9A13-D636EAF24AE8}" v="261" dt="2024-06-24T15:05:03.6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26/06/2024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4T14:55:47.78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26/06/2024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380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>
                <a:solidFill>
                  <a:schemeClr val="tx1">
                    <a:lumMod val="65000"/>
                    <a:lumOff val="35000"/>
                  </a:schemeClr>
                </a:solidFill>
              </a:rPr>
              <a:t>openness and collaboration: In the big picture, this is why we are doing what we are doing in terms of research, to share – for knowledge</a:t>
            </a:r>
          </a:p>
          <a:p>
            <a:endParaRPr lang="en-GB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200" b="1">
                <a:solidFill>
                  <a:schemeClr val="tx1">
                    <a:lumMod val="65000"/>
                    <a:lumOff val="35000"/>
                  </a:schemeClr>
                </a:solidFill>
              </a:rPr>
              <a:t>These are the broad strokes: Let’s go to details after.</a:t>
            </a:r>
          </a:p>
          <a:p>
            <a:endParaRPr lang="en-GB" sz="1200"/>
          </a:p>
          <a:p>
            <a:r>
              <a:rPr lang="en-GB" sz="1200" b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</a:rPr>
              <a:t>external research: Facilitate researchers coming in to study i2 activities: Student programmes, general context, Hackathons for CERN internals – what can be learnt</a:t>
            </a:r>
          </a:p>
          <a:p>
            <a:r>
              <a:rPr lang="en-GB" sz="1200" b="1">
                <a:solidFill>
                  <a:schemeClr val="tx1">
                    <a:lumMod val="65000"/>
                    <a:lumOff val="35000"/>
                  </a:schemeClr>
                </a:solidFill>
              </a:rPr>
              <a:t>Internal research: Continue what has been done by Jimmy and Catarina in their master’s based on i2: Study the activities at i2 to learn to improve and also to make an effort to make our unique tacit knowledge available to innovation scholars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83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Three bullet points max.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 err="1"/>
              <a:t>IdeaSquare’s</a:t>
            </a:r>
            <a:r>
              <a:rPr lang="en-GB"/>
              <a:t>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pPr lvl="1" algn="l"/>
            <a:r>
              <a:rPr lang="en-GB" sz="1200">
                <a:solidFill>
                  <a:srgbClr val="B6275F"/>
                </a:solidFill>
              </a:rPr>
              <a:t>international collaboration and knowledge exchange and positions it </a:t>
            </a:r>
          </a:p>
          <a:p>
            <a:pPr lvl="1" algn="l"/>
            <a:r>
              <a:rPr lang="en-GB" sz="1200">
                <a:solidFill>
                  <a:srgbClr val="B6275F"/>
                </a:solidFill>
              </a:rPr>
              <a:t>as a central hub for delivering cutting-edge and innovative education knowledge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183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Collaborations popping up where people want to use IdeaSquare as a research fascility – become known as a reference fascility as a place to do this</a:t>
            </a:r>
            <a:br>
              <a:rPr lang="fi-FI" sz="120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</a:br>
            <a:br>
              <a:rPr lang="fi-FI" sz="120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</a:br>
            <a:r>
              <a:rPr lang="fi-FI" sz="120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Joint research, establish collaboration with the people we are doing IdeaSquare planet with.</a:t>
            </a:r>
          </a:p>
          <a:p>
            <a:endParaRPr lang="fi-FI" sz="1200">
              <a:solidFill>
                <a:srgbClr val="FFFFFF"/>
              </a:solidFill>
              <a:highlight>
                <a:srgbClr val="000000"/>
              </a:highlight>
              <a:latin typeface="Arial"/>
              <a:cs typeface="Arial"/>
            </a:endParaRPr>
          </a:p>
          <a:p>
            <a:endParaRPr lang="fi-FI" sz="1200">
              <a:solidFill>
                <a:srgbClr val="FFFFFF"/>
              </a:solidFill>
              <a:highlight>
                <a:srgbClr val="000000"/>
              </a:highlight>
              <a:latin typeface="Arial"/>
              <a:cs typeface="Arial"/>
            </a:endParaRPr>
          </a:p>
          <a:p>
            <a:r>
              <a:rPr lang="fi-FI" sz="120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Cognitive skills and their perceiveability as non-tangible outcomes of innovation programmes - Psychology</a:t>
            </a:r>
            <a:endParaRPr lang="en-GB"/>
          </a:p>
          <a:p>
            <a:r>
              <a:rPr lang="en-GB"/>
              <a:t>How does the inclusion of the UN Sustainable Development Goals (SDGs) in research and innovation projects impact the values and capability to act of their participants? - Sociology</a:t>
            </a:r>
          </a:p>
          <a:p>
            <a:endParaRPr lang="en-GB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chemeClr val="bg1"/>
                </a:solidFill>
                <a:cs typeface="Arial"/>
              </a:rPr>
              <a:t>“</a:t>
            </a:r>
            <a:r>
              <a:rPr lang="en-GB" sz="1200" b="0" i="0" u="none" strike="noStrike" noProof="0">
                <a:solidFill>
                  <a:srgbClr val="212121"/>
                </a:solidFill>
                <a:latin typeface="+mn-lt"/>
              </a:rPr>
              <a:t>Perception and use of images to explain CERN to masters students</a:t>
            </a:r>
            <a:r>
              <a:rPr lang="en-GB" sz="1200">
                <a:solidFill>
                  <a:schemeClr val="bg1"/>
                </a:solidFill>
                <a:cs typeface="Arial"/>
              </a:rPr>
              <a:t>” – </a:t>
            </a:r>
            <a:r>
              <a:rPr lang="en-GB" sz="1200" err="1">
                <a:solidFill>
                  <a:schemeClr val="bg1"/>
                </a:solidFill>
                <a:cs typeface="Arial"/>
              </a:rPr>
              <a:t>CERNie</a:t>
            </a:r>
            <a:r>
              <a:rPr lang="en-GB" sz="1200">
                <a:solidFill>
                  <a:schemeClr val="bg1"/>
                </a:solidFill>
                <a:cs typeface="Arial"/>
              </a:rPr>
              <a:t> from ATLAS doing a degree in science communications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chemeClr val="bg1"/>
                </a:solidFill>
                <a:cs typeface="Arial"/>
              </a:rPr>
              <a:t>"The social construction of value, risk and measure in innovation spaces“ – Anthropology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chemeClr val="bg1"/>
                </a:solidFill>
                <a:cs typeface="Arial"/>
              </a:rPr>
              <a:t>“</a:t>
            </a:r>
            <a:r>
              <a:rPr lang="en-GB"/>
              <a:t>future-making practices and processes in experimental innovation</a:t>
            </a:r>
            <a:r>
              <a:rPr lang="en-GB" sz="1200">
                <a:solidFill>
                  <a:schemeClr val="bg1"/>
                </a:solidFill>
                <a:cs typeface="Arial"/>
              </a:rPr>
              <a:t>”- Organizational theory and management</a:t>
            </a:r>
          </a:p>
          <a:p>
            <a:endParaRPr lang="en-GB"/>
          </a:p>
          <a:p>
            <a:r>
              <a:rPr lang="en-GB" sz="1200"/>
              <a:t>Open Innovation in Science network: Relationship of AI and innovation in openness of science and innovation - OIS</a:t>
            </a:r>
          </a:p>
          <a:p>
            <a:r>
              <a:rPr lang="en-GB" sz="1200"/>
              <a:t>Collaboration of Birmingham, Cambridge, Edinburgh, and Northumbria universities: I</a:t>
            </a:r>
            <a:r>
              <a:rPr lang="en-GB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</a:rPr>
              <a:t>nnovation as a social and extended processes, in which metaphors transfer from one domain to another – Philosophy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86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/>
              <a:t>Activities planned for the near future. Their link to strategy objective.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/>
              <a:t>What does it mean that we do/What does our role mean? I2 strategy and in general.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B6275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Uniting people from all over the world to push the frontiers of science and technology, for the benefit of all.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B6275F"/>
                </a:solidFill>
              </a:rPr>
              <a:t>• Training new generations of physicists, engineers, and technicians, and engaging citizens in research and in the values of science. </a:t>
            </a:r>
          </a:p>
          <a:p>
            <a:endParaRPr lang="en-GB"/>
          </a:p>
          <a:p>
            <a:r>
              <a:rPr lang="en-GB" err="1"/>
              <a:t>IdeaSquare’s</a:t>
            </a:r>
            <a:r>
              <a:rPr lang="en-GB"/>
              <a:t> wants to become a global reference facility dedicated to the development and implementation of transformative educational and training programs to address complex social problems in a sustainable and inclusive way.</a:t>
            </a:r>
          </a:p>
          <a:p>
            <a:endParaRPr lang="en-GB"/>
          </a:p>
          <a:p>
            <a:r>
              <a:rPr lang="en-GB"/>
              <a:t>The first value is a spirit of openness and collaboration. IdeaSquare fosters an environment where transparency and teamwork are paramount, encouraging the free exchange of ideas and collective problem solving.</a:t>
            </a:r>
          </a:p>
          <a:p>
            <a:endParaRPr lang="en-GB"/>
          </a:p>
          <a:p>
            <a:r>
              <a:rPr lang="en-GB"/>
              <a:t>Embracing diversity is another cornerstone value of IdeaSquare strategy. By welcoming individuals from all social, cultural, and geographic backgrounds, as well as from all educational disciplines and levels of experience</a:t>
            </a:r>
          </a:p>
          <a:p>
            <a:endParaRPr lang="en-GB"/>
          </a:p>
          <a:p>
            <a:r>
              <a:rPr lang="en-GB"/>
              <a:t>Questioning the status quo.</a:t>
            </a:r>
          </a:p>
          <a:p>
            <a:endParaRPr lang="en-GB"/>
          </a:p>
          <a:p>
            <a:r>
              <a:rPr lang="en-GB"/>
              <a:t>The physical space of IdeaSquare is designed to be an open and collaborative environment. This openness is essential in fostering a culture of transparency and mutual respect, where ideas can be freely exchanged and tested. --- Unique opportunity for open and collaborative research and subsequent discussion.</a:t>
            </a:r>
          </a:p>
          <a:p>
            <a:endParaRPr lang="en-GB"/>
          </a:p>
          <a:p>
            <a:r>
              <a:rPr lang="en-GB"/>
              <a:t>open and proactive communication and outreach activities.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357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636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Relevance to CERN: Hackathons improvement, science communication Master’s of Claire.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913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</a:t>
            </a:r>
            <a:br>
              <a:rPr lang="en-GB"/>
            </a:br>
            <a:r>
              <a:rPr lang="en-GB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</a:t>
            </a:r>
            <a:br>
              <a:rPr lang="en-GB"/>
            </a:br>
            <a:r>
              <a:rPr lang="en-GB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11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57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98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5" r:id="rId25"/>
    <p:sldLayoutId id="2147483686" r:id="rId26"/>
    <p:sldLayoutId id="2147483687" r:id="rId2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5094" y="883908"/>
            <a:ext cx="3528721" cy="1512168"/>
          </a:xfrm>
        </p:spPr>
        <p:txBody>
          <a:bodyPr>
            <a:normAutofit/>
          </a:bodyPr>
          <a:lstStyle/>
          <a:p>
            <a:r>
              <a:rPr lang="en-US" sz="3200"/>
              <a:t>Research at IdeaSquare</a:t>
            </a:r>
            <a:endParaRPr lang="en-CH" sz="3200"/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521651BE-EFA1-00F3-D1DA-CCA8DBEF6930}"/>
              </a:ext>
            </a:extLst>
          </p:cNvPr>
          <p:cNvSpPr txBox="1">
            <a:spLocks/>
          </p:cNvSpPr>
          <p:nvPr/>
        </p:nvSpPr>
        <p:spPr>
          <a:xfrm>
            <a:off x="5089524" y="2547268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27.6.2024</a:t>
            </a:r>
            <a:br>
              <a:rPr lang="en-US" sz="1400"/>
            </a:br>
            <a:r>
              <a:rPr lang="en-US" sz="1400"/>
              <a:t>Lauri Valtonen</a:t>
            </a:r>
            <a:br>
              <a:rPr lang="fi-FI" sz="1400"/>
            </a:br>
            <a:r>
              <a:rPr lang="fi-FI" sz="1400"/>
              <a:t>Giulia Gaddi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835319"/>
            <a:ext cx="6312928" cy="500549"/>
          </a:xfrm>
        </p:spPr>
        <p:txBody>
          <a:bodyPr/>
          <a:lstStyle/>
          <a:p>
            <a:r>
              <a:rPr lang="fi-FI"/>
              <a:t>Who we are?</a:t>
            </a:r>
            <a:endParaRPr lang="en-GB">
              <a:cs typeface="Arial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EC3F31-8E4D-E34F-5B93-E407EEB615ED}"/>
              </a:ext>
            </a:extLst>
          </p:cNvPr>
          <p:cNvSpPr txBox="1">
            <a:spLocks/>
          </p:cNvSpPr>
          <p:nvPr/>
        </p:nvSpPr>
        <p:spPr>
          <a:xfrm>
            <a:off x="565200" y="1507183"/>
            <a:ext cx="3987340" cy="33958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sz="1100"/>
          </a:p>
          <a:p>
            <a:r>
              <a:rPr lang="it-IT" sz="1400" b="1">
                <a:solidFill>
                  <a:schemeClr val="bg1"/>
                </a:solidFill>
              </a:rPr>
              <a:t>IdeaSquare Research Team Lead</a:t>
            </a:r>
            <a:endParaRPr lang="en-GB" sz="1400"/>
          </a:p>
          <a:p>
            <a:pPr lvl="1"/>
            <a:r>
              <a:rPr lang="en-GB" sz="1600">
                <a:solidFill>
                  <a:schemeClr val="tx1">
                    <a:lumMod val="65000"/>
                    <a:lumOff val="35000"/>
                  </a:schemeClr>
                </a:solidFill>
              </a:rPr>
              <a:t>Lauri </a:t>
            </a:r>
            <a:r>
              <a:rPr lang="en-GB" sz="1600" err="1">
                <a:solidFill>
                  <a:schemeClr val="tx1">
                    <a:lumMod val="65000"/>
                    <a:lumOff val="35000"/>
                  </a:schemeClr>
                </a:solidFill>
              </a:rPr>
              <a:t>Valtonen</a:t>
            </a:r>
            <a:r>
              <a:rPr lang="en-GB" sz="1600"/>
              <a:t>, </a:t>
            </a:r>
            <a:r>
              <a:rPr lang="en-GB" sz="1100"/>
              <a:t>CERN </a:t>
            </a:r>
            <a:r>
              <a:rPr lang="en-GB" sz="1100" err="1"/>
              <a:t>IdeaSquare</a:t>
            </a:r>
            <a:r>
              <a:rPr lang="en-GB" sz="1100"/>
              <a:t>, Switzerland</a:t>
            </a:r>
          </a:p>
          <a:p>
            <a:pPr lvl="1"/>
            <a:endParaRPr lang="en-GB" sz="1100"/>
          </a:p>
          <a:p>
            <a:r>
              <a:rPr lang="it-IT" sz="1400" b="1">
                <a:solidFill>
                  <a:schemeClr val="bg1"/>
                </a:solidFill>
              </a:rPr>
              <a:t>PhD candidate and IdeaSquare Anthropologist in Residence</a:t>
            </a:r>
            <a:endParaRPr lang="en-GB" sz="1400"/>
          </a:p>
          <a:p>
            <a:pPr lvl="1"/>
            <a:r>
              <a:rPr lang="en-GB" sz="1600">
                <a:solidFill>
                  <a:schemeClr val="tx1">
                    <a:lumMod val="65000"/>
                    <a:lumOff val="35000"/>
                  </a:schemeClr>
                </a:solidFill>
              </a:rPr>
              <a:t>Giulia Gaddi</a:t>
            </a:r>
            <a:r>
              <a:rPr lang="en-GB" sz="1600"/>
              <a:t>, </a:t>
            </a:r>
            <a:r>
              <a:rPr lang="it-IT" sz="1100">
                <a:solidFill>
                  <a:schemeClr val="tx1">
                    <a:tint val="75000"/>
                  </a:schemeClr>
                </a:solidFill>
              </a:rPr>
              <a:t>Paris Nanterre University, France</a:t>
            </a:r>
          </a:p>
          <a:p>
            <a:pPr lvl="1"/>
            <a:endParaRPr lang="it-IT" sz="1100"/>
          </a:p>
          <a:p>
            <a:r>
              <a:rPr lang="it-IT" sz="1400" b="1">
                <a:solidFill>
                  <a:schemeClr val="bg1"/>
                </a:solidFill>
              </a:rPr>
              <a:t>And the Rest of the Team</a:t>
            </a:r>
            <a:endParaRPr lang="en-GB" sz="1400"/>
          </a:p>
          <a:p>
            <a:pPr lvl="1"/>
            <a:r>
              <a:rPr lang="en-GB" sz="1100"/>
              <a:t>According to interests, expertise and availability</a:t>
            </a:r>
            <a:endParaRPr lang="it-IT" sz="1100">
              <a:solidFill>
                <a:schemeClr val="tx1">
                  <a:tint val="75000"/>
                </a:schemeClr>
              </a:solidFill>
            </a:endParaRPr>
          </a:p>
          <a:p>
            <a:pPr lvl="1"/>
            <a:endParaRPr lang="it-IT" sz="1100">
              <a:solidFill>
                <a:schemeClr val="tx1">
                  <a:tint val="75000"/>
                </a:schemeClr>
              </a:solidFill>
            </a:endParaRPr>
          </a:p>
          <a:p>
            <a:pPr lvl="1"/>
            <a:endParaRPr lang="it-IT" sz="1100" b="1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Encre 3">
                <a:extLst>
                  <a:ext uri="{FF2B5EF4-FFF2-40B4-BE49-F238E27FC236}">
                    <a16:creationId xmlns:a16="http://schemas.microsoft.com/office/drawing/2014/main" id="{0509A37F-7E23-954F-358A-9A2BB52400FA}"/>
                  </a:ext>
                </a:extLst>
              </p14:cNvPr>
              <p14:cNvContentPartPr/>
              <p14:nvPr/>
            </p14:nvContentPartPr>
            <p14:xfrm>
              <a:off x="9762226" y="3004138"/>
              <a:ext cx="360" cy="360"/>
            </p14:xfrm>
          </p:contentPart>
        </mc:Choice>
        <mc:Fallback xmlns="">
          <p:pic>
            <p:nvPicPr>
              <p:cNvPr id="4" name="Encre 3">
                <a:extLst>
                  <a:ext uri="{FF2B5EF4-FFF2-40B4-BE49-F238E27FC236}">
                    <a16:creationId xmlns:a16="http://schemas.microsoft.com/office/drawing/2014/main" id="{0509A37F-7E23-954F-358A-9A2BB52400F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44226" y="2986138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Picture 10" descr="A close-up of a person&#10;&#10;Description automatically generated">
            <a:extLst>
              <a:ext uri="{FF2B5EF4-FFF2-40B4-BE49-F238E27FC236}">
                <a16:creationId xmlns:a16="http://schemas.microsoft.com/office/drawing/2014/main" id="{799381AA-B824-51CD-9700-2F36913CD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7652" y="1335868"/>
            <a:ext cx="1511721" cy="15176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 13" descr="Une image contenant croquis, art, Dessin au trait, illustration&#10;&#10;Description générée automatiquement">
            <a:extLst>
              <a:ext uri="{FF2B5EF4-FFF2-40B4-BE49-F238E27FC236}">
                <a16:creationId xmlns:a16="http://schemas.microsoft.com/office/drawing/2014/main" id="{447784EC-2BA7-708F-05FD-DC3D0F956D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9032" y="1996892"/>
            <a:ext cx="1634152" cy="16681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00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047" y="753338"/>
            <a:ext cx="5812740" cy="500549"/>
          </a:xfrm>
        </p:spPr>
        <p:txBody>
          <a:bodyPr/>
          <a:lstStyle/>
          <a:p>
            <a:r>
              <a:rPr lang="en-US" sz="3200"/>
              <a:t>Why are we here?</a:t>
            </a:r>
            <a:endParaRPr lang="en-GB" sz="320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53670BA-8510-5368-0E54-9B16B1D91820}"/>
              </a:ext>
            </a:extLst>
          </p:cNvPr>
          <p:cNvSpPr txBox="1">
            <a:spLocks/>
          </p:cNvSpPr>
          <p:nvPr/>
        </p:nvSpPr>
        <p:spPr>
          <a:xfrm>
            <a:off x="395538" y="1614389"/>
            <a:ext cx="8321741" cy="31834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/>
              <a:t>For </a:t>
            </a:r>
            <a:r>
              <a:rPr lang="en-GB" sz="2200" b="1">
                <a:solidFill>
                  <a:srgbClr val="B2B2B2"/>
                </a:solidFill>
              </a:rPr>
              <a:t>openness and collaboration</a:t>
            </a:r>
            <a:r>
              <a:rPr lang="en-GB" sz="220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200"/>
              <a:t>to push the frontiers of science</a:t>
            </a:r>
          </a:p>
          <a:p>
            <a:endParaRPr lang="en-GB" sz="2200"/>
          </a:p>
          <a:p>
            <a:r>
              <a:rPr lang="en-GB" sz="2200">
                <a:latin typeface="Arial"/>
                <a:cs typeface="Arial"/>
              </a:rPr>
              <a:t>F</a:t>
            </a:r>
            <a:r>
              <a:rPr lang="en-GB" sz="2200">
                <a:effectLst/>
                <a:latin typeface="Arial"/>
                <a:cs typeface="Arial"/>
              </a:rPr>
              <a:t>acilitate </a:t>
            </a:r>
            <a:r>
              <a:rPr lang="en-GB" sz="2200" b="1">
                <a:solidFill>
                  <a:srgbClr val="B2B2B2"/>
                </a:solidFill>
                <a:effectLst/>
                <a:latin typeface="Arial"/>
                <a:cs typeface="Arial"/>
              </a:rPr>
              <a:t>external research</a:t>
            </a:r>
            <a:r>
              <a:rPr lang="en-GB" sz="2200" b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/>
                <a:cs typeface="Arial"/>
              </a:rPr>
              <a:t> </a:t>
            </a:r>
            <a:r>
              <a:rPr lang="en-GB" sz="2200">
                <a:effectLst/>
                <a:latin typeface="Arial"/>
                <a:cs typeface="Arial"/>
              </a:rPr>
              <a:t>activities using </a:t>
            </a:r>
            <a:r>
              <a:rPr lang="en-GB" sz="2200" err="1">
                <a:latin typeface="Arial"/>
                <a:cs typeface="Arial"/>
              </a:rPr>
              <a:t>IdeaSquare</a:t>
            </a:r>
            <a:r>
              <a:rPr lang="en-GB" sz="2200">
                <a:latin typeface="Arial"/>
                <a:cs typeface="Arial"/>
              </a:rPr>
              <a:t> as a context</a:t>
            </a:r>
          </a:p>
          <a:p>
            <a:endParaRPr lang="en-GB" sz="2200"/>
          </a:p>
          <a:p>
            <a:r>
              <a:rPr lang="en-GB" sz="2200" b="1">
                <a:solidFill>
                  <a:srgbClr val="B2B2B2"/>
                </a:solidFill>
              </a:rPr>
              <a:t>Internal research</a:t>
            </a:r>
            <a:r>
              <a:rPr lang="en-GB" sz="2200" b="1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200"/>
              <a:t>of </a:t>
            </a:r>
            <a:r>
              <a:rPr lang="en-GB" sz="2200" err="1"/>
              <a:t>IdeaSquare</a:t>
            </a:r>
            <a:r>
              <a:rPr lang="en-GB" sz="2200"/>
              <a:t> activities for their development and to share what we learn of innovation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840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09788"/>
            <a:ext cx="5812740" cy="500549"/>
          </a:xfrm>
        </p:spPr>
        <p:txBody>
          <a:bodyPr/>
          <a:lstStyle/>
          <a:p>
            <a:r>
              <a:rPr lang="en-US"/>
              <a:t>Now and then: 2023-2024</a:t>
            </a: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35EB0EC-A196-752C-6D8F-BA03489EF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774772"/>
              </p:ext>
            </p:extLst>
          </p:nvPr>
        </p:nvGraphicFramePr>
        <p:xfrm>
          <a:off x="613960" y="1411946"/>
          <a:ext cx="7975403" cy="3151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90504">
                  <a:extLst>
                    <a:ext uri="{9D8B030D-6E8A-4147-A177-3AD203B41FA5}">
                      <a16:colId xmlns:a16="http://schemas.microsoft.com/office/drawing/2014/main" val="1635164773"/>
                    </a:ext>
                  </a:extLst>
                </a:gridCol>
                <a:gridCol w="3684899">
                  <a:extLst>
                    <a:ext uri="{9D8B030D-6E8A-4147-A177-3AD203B41FA5}">
                      <a16:colId xmlns:a16="http://schemas.microsoft.com/office/drawing/2014/main" val="2093896082"/>
                    </a:ext>
                  </a:extLst>
                </a:gridCol>
              </a:tblGrid>
              <a:tr h="496319">
                <a:tc>
                  <a:txBody>
                    <a:bodyPr/>
                    <a:lstStyle/>
                    <a:p>
                      <a:pPr algn="ctr"/>
                      <a:r>
                        <a:rPr lang="fi-FI" sz="20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Activity</a:t>
                      </a:r>
                      <a:endParaRPr lang="en-GB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20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Objective</a:t>
                      </a:r>
                      <a:endParaRPr lang="en-GB" sz="20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9100525"/>
                  </a:ext>
                </a:extLst>
              </a:tr>
              <a:tr h="8017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600"/>
                        <a:t>Developing a functional </a:t>
                      </a:r>
                      <a:r>
                        <a:rPr lang="fi-FI" sz="1600" b="1"/>
                        <a:t>framework for research</a:t>
                      </a:r>
                      <a:r>
                        <a:rPr lang="fi-FI" sz="1600"/>
                        <a:t> at IdeaSquare: Internal and external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</a:rPr>
                        <a:t>Create an effective and functional way to elevate cooperation between internal and external knowledge sharing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6863270"/>
                  </a:ext>
                </a:extLst>
              </a:tr>
              <a:tr h="8017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/>
                        <a:t>Support for students </a:t>
                      </a:r>
                      <a:r>
                        <a:rPr lang="en-GB" sz="1600"/>
                        <a:t>writing papers: Clinics and workshops in development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>
                          <a:solidFill>
                            <a:schemeClr val="tx1"/>
                          </a:solidFill>
                        </a:rPr>
                        <a:t>Training future scientists in both innovation and scientific values and expression. Experience equity for possibilities to participate in discussions.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716080"/>
                  </a:ext>
                </a:extLst>
              </a:tr>
              <a:tr h="1030816">
                <a:tc>
                  <a:txBody>
                    <a:bodyPr/>
                    <a:lstStyle/>
                    <a:p>
                      <a:pPr algn="l"/>
                      <a:r>
                        <a:rPr lang="en-GB" sz="1600" b="1"/>
                        <a:t>Networks</a:t>
                      </a:r>
                      <a:r>
                        <a:rPr lang="en-GB" sz="1600"/>
                        <a:t>: Maintain a relevant conference presence and tighten relationships to student programme teaching teams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200"/>
                        <a:t>Openness of science and data to develop evidence-based innovation education research focusing on the benefits to society</a:t>
                      </a:r>
                      <a:endParaRPr lang="en-GB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882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899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09785"/>
            <a:ext cx="4796072" cy="500549"/>
          </a:xfrm>
        </p:spPr>
        <p:txBody>
          <a:bodyPr/>
          <a:lstStyle/>
          <a:p>
            <a:r>
              <a:rPr lang="en-US"/>
              <a:t>Impacts of activities now and then</a:t>
            </a:r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53670BA-8510-5368-0E54-9B16B1D91820}"/>
              </a:ext>
            </a:extLst>
          </p:cNvPr>
          <p:cNvSpPr txBox="1">
            <a:spLocks/>
          </p:cNvSpPr>
          <p:nvPr/>
        </p:nvSpPr>
        <p:spPr>
          <a:xfrm>
            <a:off x="441072" y="1708469"/>
            <a:ext cx="4690194" cy="285390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i="0" u="none" strike="noStrike">
              <a:effectLst/>
              <a:latin typeface="Arial" panose="020B0604020202020204" pitchFamily="34" charset="0"/>
            </a:endParaRPr>
          </a:p>
          <a:p>
            <a:r>
              <a:rPr lang="en-GB" sz="2000" b="1">
                <a:solidFill>
                  <a:srgbClr val="B2B2B2"/>
                </a:solidFill>
              </a:rPr>
              <a:t>Internal &amp; External:</a:t>
            </a:r>
            <a:r>
              <a:rPr lang="en-GB" sz="2000">
                <a:solidFill>
                  <a:srgbClr val="B2B2B2"/>
                </a:solidFill>
              </a:rPr>
              <a:t> </a:t>
            </a:r>
            <a:r>
              <a:rPr lang="fi-FI" sz="2000" i="0" u="none" strike="noStrike" kern="1200">
                <a:solidFill>
                  <a:srgbClr val="FFFFFF"/>
                </a:solidFill>
                <a:effectLst/>
                <a:latin typeface="Arial"/>
                <a:cs typeface="Arial"/>
              </a:rPr>
              <a:t>Two master’s theses in 2023 &amp; </a:t>
            </a:r>
            <a:r>
              <a:rPr lang="en-GB" sz="2000"/>
              <a:t>One MSc and two PhD’s ongoing</a:t>
            </a:r>
            <a:br>
              <a:rPr lang="en-GB" sz="2200">
                <a:solidFill>
                  <a:schemeClr val="bg1"/>
                </a:solidFill>
                <a:cs typeface="Arial"/>
              </a:rPr>
            </a:br>
            <a:endParaRPr lang="en-GB" sz="2000" b="1">
              <a:solidFill>
                <a:srgbClr val="B2B2B2"/>
              </a:solidFill>
              <a:cs typeface="Arial"/>
            </a:endParaRPr>
          </a:p>
          <a:p>
            <a:r>
              <a:rPr lang="en-GB" sz="2000" b="1">
                <a:solidFill>
                  <a:srgbClr val="B2B2B2"/>
                </a:solidFill>
              </a:rPr>
              <a:t>Collaborations in the works:</a:t>
            </a:r>
            <a:r>
              <a:rPr lang="en-GB" sz="2000">
                <a:solidFill>
                  <a:srgbClr val="B2B2B2"/>
                </a:solidFill>
              </a:rPr>
              <a:t> </a:t>
            </a:r>
            <a:r>
              <a:rPr lang="en-GB" sz="2000"/>
              <a:t>Open Innovation in Science network, Collaboration of Birmingham, Cambridge, Edinburgh, and Northumbria universities.</a:t>
            </a:r>
            <a:br>
              <a:rPr lang="en-GB" sz="2000">
                <a:cs typeface="Arial"/>
              </a:rPr>
            </a:br>
            <a:endParaRPr lang="en-GB" sz="2000">
              <a:cs typeface="Arial"/>
            </a:endParaRPr>
          </a:p>
          <a:p>
            <a:r>
              <a:rPr lang="en-GB" sz="2000" b="1">
                <a:solidFill>
                  <a:srgbClr val="B2B2B2"/>
                </a:solidFill>
              </a:rPr>
              <a:t>Research plan </a:t>
            </a:r>
            <a:r>
              <a:rPr lang="en-GB" sz="2000"/>
              <a:t>for IdeaSquare planet and first steps for joint data collection – to share and develop</a:t>
            </a:r>
            <a:br>
              <a:rPr lang="en-GB" sz="2000"/>
            </a:br>
            <a:endParaRPr lang="en-GB" sz="2000">
              <a:cs typeface="Arial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A35DB84-8AE0-CF91-6E08-2C40B5AE9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987323"/>
              </p:ext>
            </p:extLst>
          </p:nvPr>
        </p:nvGraphicFramePr>
        <p:xfrm>
          <a:off x="5710470" y="1101138"/>
          <a:ext cx="2906831" cy="35207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44220">
                  <a:extLst>
                    <a:ext uri="{9D8B030D-6E8A-4147-A177-3AD203B41FA5}">
                      <a16:colId xmlns:a16="http://schemas.microsoft.com/office/drawing/2014/main" val="2803689178"/>
                    </a:ext>
                  </a:extLst>
                </a:gridCol>
                <a:gridCol w="1662611">
                  <a:extLst>
                    <a:ext uri="{9D8B030D-6E8A-4147-A177-3AD203B41FA5}">
                      <a16:colId xmlns:a16="http://schemas.microsoft.com/office/drawing/2014/main" val="3143209596"/>
                    </a:ext>
                  </a:extLst>
                </a:gridCol>
              </a:tblGrid>
              <a:tr h="265588">
                <a:tc gridSpan="2">
                  <a:txBody>
                    <a:bodyPr/>
                    <a:lstStyle/>
                    <a:p>
                      <a:pPr algn="ctr"/>
                      <a:r>
                        <a:rPr lang="fi-FI" sz="1000"/>
                        <a:t>Topics</a:t>
                      </a:r>
                      <a:endParaRPr lang="en-GB" sz="1000" err="1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366648"/>
                  </a:ext>
                </a:extLst>
              </a:tr>
              <a:tr h="67353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MSc, Psychology</a:t>
                      </a:r>
                      <a:endParaRPr lang="fi-FI" sz="1000" err="1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Cognitive skills and their perceiveability as non-tangible outcomes of innovation programmes</a:t>
                      </a:r>
                      <a:endParaRPr lang="fi-FI" sz="1000" err="1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1357086"/>
                  </a:ext>
                </a:extLst>
              </a:tr>
              <a:tr h="52711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MSc, Sociology</a:t>
                      </a:r>
                      <a:endParaRPr lang="fi-FI" sz="1000" err="1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SDGs’ impact on values and agency in innovation course participants</a:t>
                      </a:r>
                      <a:endParaRPr lang="fi-FI" sz="1000" err="1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3672814"/>
                  </a:ext>
                </a:extLst>
              </a:tr>
              <a:tr h="234274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b="1">
                          <a:solidFill>
                            <a:schemeClr val="tx1"/>
                          </a:solidFill>
                        </a:rPr>
                        <a:t>Ongoing:</a:t>
                      </a:r>
                      <a:endParaRPr lang="fi-FI" sz="1000" b="1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875167"/>
                  </a:ext>
                </a:extLst>
              </a:tr>
              <a:tr h="67353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PhD, Anthropology</a:t>
                      </a:r>
                      <a:endParaRPr lang="en-GB" sz="1000" err="1">
                        <a:solidFill>
                          <a:schemeClr val="tx1"/>
                        </a:solidFill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>
                          <a:solidFill>
                            <a:schemeClr val="tx1"/>
                          </a:solidFill>
                        </a:rPr>
                        <a:t>The social construction of value, risk and measure in innovation spaces</a:t>
                      </a:r>
                      <a:endParaRPr lang="en-GB" sz="1000">
                        <a:solidFill>
                          <a:schemeClr val="tx1"/>
                        </a:solidFill>
                        <a:cs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020516"/>
                  </a:ext>
                </a:extLst>
              </a:tr>
              <a:tr h="52711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PhD, Management</a:t>
                      </a:r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>
                          <a:solidFill>
                            <a:schemeClr val="tx1"/>
                          </a:solidFill>
                        </a:rPr>
                        <a:t>Future-making practices and processes in experimental innovation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7704107"/>
                  </a:ext>
                </a:extLst>
              </a:tr>
              <a:tr h="511944">
                <a:tc>
                  <a:txBody>
                    <a:bodyPr/>
                    <a:lstStyle/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MAs, Science Communication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b="0" i="0" u="none" strike="noStrike" noProof="0">
                          <a:solidFill>
                            <a:srgbClr val="212121"/>
                          </a:solidFill>
                          <a:latin typeface="+mn-lt"/>
                        </a:rPr>
                        <a:t>Perception and use of images to explain CERN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5717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2931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00203"/>
            <a:ext cx="5812740" cy="500549"/>
          </a:xfrm>
        </p:spPr>
        <p:txBody>
          <a:bodyPr/>
          <a:lstStyle/>
          <a:p>
            <a:r>
              <a:rPr lang="en-US"/>
              <a:t>Pipeline: 2025-2026</a:t>
            </a:r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65B8A18-BB25-898C-5A48-07D96D80FD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294870"/>
              </p:ext>
            </p:extLst>
          </p:nvPr>
        </p:nvGraphicFramePr>
        <p:xfrm>
          <a:off x="565200" y="1314930"/>
          <a:ext cx="8046649" cy="355335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79718">
                  <a:extLst>
                    <a:ext uri="{9D8B030D-6E8A-4147-A177-3AD203B41FA5}">
                      <a16:colId xmlns:a16="http://schemas.microsoft.com/office/drawing/2014/main" val="2529817042"/>
                    </a:ext>
                  </a:extLst>
                </a:gridCol>
                <a:gridCol w="3724170">
                  <a:extLst>
                    <a:ext uri="{9D8B030D-6E8A-4147-A177-3AD203B41FA5}">
                      <a16:colId xmlns:a16="http://schemas.microsoft.com/office/drawing/2014/main" val="1658610337"/>
                    </a:ext>
                  </a:extLst>
                </a:gridCol>
                <a:gridCol w="3842761">
                  <a:extLst>
                    <a:ext uri="{9D8B030D-6E8A-4147-A177-3AD203B41FA5}">
                      <a16:colId xmlns:a16="http://schemas.microsoft.com/office/drawing/2014/main" val="3273152404"/>
                    </a:ext>
                  </a:extLst>
                </a:gridCol>
              </a:tblGrid>
              <a:tr h="376113">
                <a:tc>
                  <a:txBody>
                    <a:bodyPr/>
                    <a:lstStyle/>
                    <a:p>
                      <a:pPr algn="ctr"/>
                      <a:endParaRPr lang="en-US" sz="1700"/>
                    </a:p>
                  </a:txBody>
                  <a:tcPr marL="84743" marR="84743" marT="42371" marB="4237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solidFill>
                            <a:srgbClr val="B2B2B2"/>
                          </a:solidFill>
                        </a:rPr>
                        <a:t>Activity</a:t>
                      </a:r>
                    </a:p>
                  </a:txBody>
                  <a:tcPr marL="84743" marR="84743" marT="42371" marB="4237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solidFill>
                            <a:srgbClr val="B2B2B2"/>
                          </a:solidFill>
                        </a:rPr>
                        <a:t>Objective</a:t>
                      </a:r>
                    </a:p>
                  </a:txBody>
                  <a:tcPr marL="84743" marR="84743" marT="42371" marB="42371" anchor="ctr"/>
                </a:tc>
                <a:extLst>
                  <a:ext uri="{0D108BD9-81ED-4DB2-BD59-A6C34878D82A}">
                    <a16:rowId xmlns:a16="http://schemas.microsoft.com/office/drawing/2014/main" val="2915718739"/>
                  </a:ext>
                </a:extLst>
              </a:tr>
              <a:tr h="954044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/>
                        <a:t>Systematizing</a:t>
                      </a:r>
                      <a:r>
                        <a:rPr lang="en-US" sz="1700"/>
                        <a:t>…</a:t>
                      </a:r>
                    </a:p>
                  </a:txBody>
                  <a:tcPr marL="90022" marR="90022" marT="45011" marB="45011" vert="vert27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/>
                        <a:t>Research facilitation for both externals and internals</a:t>
                      </a:r>
                    </a:p>
                  </a:txBody>
                  <a:tcPr marL="84743" marR="84743" marT="42371" marB="4237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/>
                        <a:t>A sustainable system in place to ensure possibilities for most researchers while not burdening IdeaSquare facilities or personnel</a:t>
                      </a:r>
                    </a:p>
                  </a:txBody>
                  <a:tcPr marL="84743" marR="84743" marT="42371" marB="42371" anchor="ctr"/>
                </a:tc>
                <a:extLst>
                  <a:ext uri="{0D108BD9-81ED-4DB2-BD59-A6C34878D82A}">
                    <a16:rowId xmlns:a16="http://schemas.microsoft.com/office/drawing/2014/main" val="3194232446"/>
                  </a:ext>
                </a:extLst>
              </a:tr>
              <a:tr h="6437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/>
                        <a:t>Academic reach and establishing connections</a:t>
                      </a:r>
                    </a:p>
                  </a:txBody>
                  <a:tcPr marL="84743" marR="84743" marT="42371" marB="4237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/>
                        <a:t>Building relationships with academic partners for new ideas and credentials</a:t>
                      </a:r>
                    </a:p>
                  </a:txBody>
                  <a:tcPr marL="84743" marR="84743" marT="42371" marB="42371" anchor="ctr"/>
                </a:tc>
                <a:extLst>
                  <a:ext uri="{0D108BD9-81ED-4DB2-BD59-A6C34878D82A}">
                    <a16:rowId xmlns:a16="http://schemas.microsoft.com/office/drawing/2014/main" val="561942425"/>
                  </a:ext>
                </a:extLst>
              </a:tr>
              <a:tr h="643750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/>
                        <a:t>What’s new?</a:t>
                      </a:r>
                    </a:p>
                  </a:txBody>
                  <a:tcPr marL="90022" marR="90022" marT="45011" marB="45011" vert="vert27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/>
                        <a:t>New collaborations, including senior academics and institutions</a:t>
                      </a:r>
                    </a:p>
                  </a:txBody>
                  <a:tcPr marL="84743" marR="84743" marT="42371" marB="4237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/>
                        <a:t>Sharing our work with a different public than usual</a:t>
                      </a:r>
                    </a:p>
                  </a:txBody>
                  <a:tcPr marL="84743" marR="84743" marT="42371" marB="42371" anchor="ctr"/>
                </a:tc>
                <a:extLst>
                  <a:ext uri="{0D108BD9-81ED-4DB2-BD59-A6C34878D82A}">
                    <a16:rowId xmlns:a16="http://schemas.microsoft.com/office/drawing/2014/main" val="2249571636"/>
                  </a:ext>
                </a:extLst>
              </a:tr>
              <a:tr h="9356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/>
                        <a:t>Producing interdisciplinary academic content</a:t>
                      </a:r>
                    </a:p>
                  </a:txBody>
                  <a:tcPr marL="84743" marR="84743" marT="42371" marB="4237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/>
                        <a:t>Disseminating our knowledge inside an international and interdisciplinary research network</a:t>
                      </a:r>
                    </a:p>
                  </a:txBody>
                  <a:tcPr marL="84743" marR="84743" marT="42371" marB="42371" anchor="ctr"/>
                </a:tc>
                <a:extLst>
                  <a:ext uri="{0D108BD9-81ED-4DB2-BD59-A6C34878D82A}">
                    <a16:rowId xmlns:a16="http://schemas.microsoft.com/office/drawing/2014/main" val="3349401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283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5812740" cy="500549"/>
          </a:xfrm>
        </p:spPr>
        <p:txBody>
          <a:bodyPr/>
          <a:lstStyle/>
          <a:p>
            <a:r>
              <a:rPr lang="en-US"/>
              <a:t>Sought impact </a:t>
            </a:r>
            <a:r>
              <a:rPr lang="en-US">
                <a:solidFill>
                  <a:srgbClr val="B2B2B2"/>
                </a:solidFill>
              </a:rPr>
              <a:t>by 2026</a:t>
            </a:r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53670BA-8510-5368-0E54-9B16B1D91820}"/>
              </a:ext>
            </a:extLst>
          </p:cNvPr>
          <p:cNvSpPr txBox="1">
            <a:spLocks/>
          </p:cNvSpPr>
          <p:nvPr/>
        </p:nvSpPr>
        <p:spPr>
          <a:xfrm>
            <a:off x="395538" y="1424540"/>
            <a:ext cx="8321741" cy="337328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At least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B2B2B2"/>
                </a:solidFill>
              </a:rPr>
              <a:t>one MSc and one PhD degree </a:t>
            </a:r>
            <a:r>
              <a:rPr lang="en-GB" sz="2000" dirty="0"/>
              <a:t>ready of the ongoing ones and new ones ongoing sustainably</a:t>
            </a:r>
            <a:endParaRPr lang="en-GB" sz="2000" dirty="0">
              <a:cs typeface="Arial"/>
            </a:endParaRPr>
          </a:p>
          <a:p>
            <a:endParaRPr lang="en-GB" sz="2000">
              <a:cs typeface="Arial"/>
            </a:endParaRPr>
          </a:p>
          <a:p>
            <a:r>
              <a:rPr lang="en-GB" sz="2000" b="1" dirty="0">
                <a:solidFill>
                  <a:srgbClr val="B2B2B2"/>
                </a:solidFill>
              </a:rPr>
              <a:t>5+ publications</a:t>
            </a:r>
            <a:r>
              <a:rPr lang="en-GB" sz="2000" dirty="0">
                <a:solidFill>
                  <a:srgbClr val="B2B2B2"/>
                </a:solidFill>
              </a:rPr>
              <a:t> </a:t>
            </a:r>
            <a:r>
              <a:rPr lang="en-GB" sz="2000" dirty="0"/>
              <a:t>based on </a:t>
            </a:r>
            <a:r>
              <a:rPr lang="en-GB" sz="2000" dirty="0" err="1"/>
              <a:t>IdeaSquare</a:t>
            </a:r>
            <a:r>
              <a:rPr lang="en-GB" sz="2000" dirty="0"/>
              <a:t> field as research: </a:t>
            </a:r>
            <a:r>
              <a:rPr lang="fi-FI" sz="2000" dirty="0" err="1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Become</a:t>
            </a:r>
            <a:r>
              <a:rPr lang="fi-FI" sz="2000" dirty="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 </a:t>
            </a:r>
            <a:r>
              <a:rPr lang="fi-FI" sz="2000" dirty="0" err="1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known</a:t>
            </a:r>
            <a:r>
              <a:rPr lang="fi-FI" sz="2000" dirty="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 as a </a:t>
            </a:r>
            <a:r>
              <a:rPr lang="fi-FI" sz="2000" dirty="0" err="1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reference</a:t>
            </a:r>
            <a:r>
              <a:rPr lang="fi-FI" sz="2000" dirty="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 </a:t>
            </a:r>
            <a:r>
              <a:rPr lang="fi-FI" sz="2000" dirty="0" err="1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facility</a:t>
            </a:r>
            <a:r>
              <a:rPr lang="fi-FI" sz="2000" dirty="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 as a </a:t>
            </a:r>
            <a:r>
              <a:rPr lang="fi-FI" sz="2000" dirty="0" err="1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place</a:t>
            </a:r>
            <a:r>
              <a:rPr lang="fi-FI" sz="2000" dirty="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 to </a:t>
            </a:r>
            <a:r>
              <a:rPr lang="fi-FI" sz="2000" dirty="0" err="1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do</a:t>
            </a:r>
            <a:r>
              <a:rPr lang="fi-FI" sz="2000" dirty="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 </a:t>
            </a:r>
            <a:r>
              <a:rPr lang="fi-FI" sz="2000" dirty="0" err="1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innovation</a:t>
            </a:r>
            <a:r>
              <a:rPr lang="fi-FI" sz="2000" dirty="0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 </a:t>
            </a:r>
            <a:r>
              <a:rPr lang="fi-FI" sz="2000" dirty="0" err="1">
                <a:solidFill>
                  <a:srgbClr val="FFFFFF"/>
                </a:solidFill>
                <a:highlight>
                  <a:srgbClr val="000000"/>
                </a:highlight>
                <a:latin typeface="Arial"/>
                <a:cs typeface="Arial"/>
              </a:rPr>
              <a:t>research</a:t>
            </a:r>
            <a:endParaRPr lang="en-GB" sz="2000" dirty="0" err="1"/>
          </a:p>
          <a:p>
            <a:endParaRPr lang="en-GB" sz="2000">
              <a:cs typeface="Arial"/>
            </a:endParaRPr>
          </a:p>
          <a:p>
            <a:r>
              <a:rPr lang="en-GB" sz="2000" dirty="0">
                <a:cs typeface="Arial"/>
              </a:rPr>
              <a:t>Academic publication about </a:t>
            </a:r>
            <a:r>
              <a:rPr lang="en-GB" sz="2000" b="1" dirty="0" err="1">
                <a:solidFill>
                  <a:srgbClr val="B2B2B2"/>
                </a:solidFill>
                <a:cs typeface="Arial"/>
              </a:rPr>
              <a:t>IdeaSquare</a:t>
            </a:r>
            <a:r>
              <a:rPr lang="en-GB" sz="2000" b="1" dirty="0">
                <a:solidFill>
                  <a:srgbClr val="B2B2B2"/>
                </a:solidFill>
                <a:cs typeface="Arial"/>
              </a:rPr>
              <a:t> planet </a:t>
            </a:r>
            <a:r>
              <a:rPr lang="en-GB" sz="2000" dirty="0">
                <a:cs typeface="Arial"/>
              </a:rPr>
              <a:t>as a methodology and develop course based on research findings</a:t>
            </a:r>
          </a:p>
          <a:p>
            <a:pPr marL="0" indent="0">
              <a:buNone/>
            </a:pPr>
            <a:endParaRPr lang="en-GB" sz="2000">
              <a:solidFill>
                <a:srgbClr val="FFFFFF"/>
              </a:solidFill>
              <a:cs typeface="Arial"/>
            </a:endParaRPr>
          </a:p>
          <a:p>
            <a:r>
              <a:rPr lang="en-GB" sz="2000" dirty="0">
                <a:solidFill>
                  <a:srgbClr val="FFFFFF"/>
                </a:solidFill>
                <a:cs typeface="Arial"/>
              </a:rPr>
              <a:t>Maintaining and increasing a</a:t>
            </a:r>
            <a:r>
              <a:rPr lang="en-GB" sz="2000" b="1" dirty="0">
                <a:solidFill>
                  <a:srgbClr val="FFFFFF"/>
                </a:solidFill>
                <a:cs typeface="Arial"/>
              </a:rPr>
              <a:t> </a:t>
            </a:r>
            <a:r>
              <a:rPr lang="en-GB" sz="2000" b="1" dirty="0">
                <a:solidFill>
                  <a:srgbClr val="B2B2B2"/>
                </a:solidFill>
                <a:cs typeface="Arial"/>
              </a:rPr>
              <a:t>relevant presence with research networks</a:t>
            </a:r>
            <a:r>
              <a:rPr lang="en-GB" sz="2000" dirty="0">
                <a:solidFill>
                  <a:srgbClr val="B2B2B2"/>
                </a:solidFill>
                <a:cs typeface="Arial"/>
              </a:rPr>
              <a:t> </a:t>
            </a:r>
            <a:r>
              <a:rPr lang="en-GB" sz="2000" dirty="0">
                <a:solidFill>
                  <a:srgbClr val="FFFFFF"/>
                </a:solidFill>
                <a:cs typeface="Arial"/>
              </a:rPr>
              <a:t>aligned with our interdisciplinary research plan</a:t>
            </a:r>
            <a:endParaRPr lang="en-GB" sz="2000" dirty="0">
              <a:cs typeface="Arial"/>
            </a:endParaRPr>
          </a:p>
          <a:p>
            <a:endParaRPr lang="en-GB" sz="1800">
              <a:cs typeface="Arial"/>
            </a:endParaRPr>
          </a:p>
          <a:p>
            <a:endParaRPr lang="en-GB" sz="1800" b="1">
              <a:cs typeface="Arial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7776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9DD7-F991-0477-5E3C-7A0D084D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12347"/>
            <a:ext cx="5989604" cy="500549"/>
          </a:xfrm>
        </p:spPr>
        <p:txBody>
          <a:bodyPr/>
          <a:lstStyle/>
          <a:p>
            <a:r>
              <a:rPr lang="en-US" sz="2700"/>
              <a:t>Learnings and developments </a:t>
            </a:r>
            <a:r>
              <a:rPr lang="en-US" sz="2700">
                <a:solidFill>
                  <a:schemeClr val="tx1">
                    <a:lumMod val="65000"/>
                    <a:lumOff val="35000"/>
                  </a:schemeClr>
                </a:solidFill>
              </a:rPr>
              <a:t>beyond 2026</a:t>
            </a:r>
            <a:endParaRPr lang="en-GB" sz="2700">
              <a:solidFill>
                <a:schemeClr val="tx1">
                  <a:lumMod val="65000"/>
                  <a:lumOff val="35000"/>
                </a:schemeClr>
              </a:solidFill>
              <a:cs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53670BA-8510-5368-0E54-9B16B1D91820}"/>
              </a:ext>
            </a:extLst>
          </p:cNvPr>
          <p:cNvSpPr txBox="1">
            <a:spLocks/>
          </p:cNvSpPr>
          <p:nvPr/>
        </p:nvSpPr>
        <p:spPr>
          <a:xfrm>
            <a:off x="484120" y="1746985"/>
            <a:ext cx="8175759" cy="30093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solidFill>
                  <a:srgbClr val="B2B2B2"/>
                </a:solidFill>
                <a:latin typeface="Arial"/>
                <a:ea typeface="Aptos" panose="020B0004020202020204" pitchFamily="34" charset="0"/>
                <a:cs typeface="Arial"/>
              </a:rPr>
              <a:t>Building credentials</a:t>
            </a:r>
            <a:r>
              <a:rPr lang="en-GB" sz="2000">
                <a:solidFill>
                  <a:srgbClr val="B2B2B2"/>
                </a:solidFill>
                <a:latin typeface="Arial"/>
                <a:ea typeface="Aptos" panose="020B0004020202020204" pitchFamily="34" charset="0"/>
                <a:cs typeface="Arial"/>
              </a:rPr>
              <a:t> </a:t>
            </a:r>
            <a:r>
              <a:rPr lang="en-GB" sz="2000">
                <a:latin typeface="Arial"/>
                <a:ea typeface="Aptos" panose="020B0004020202020204" pitchFamily="34" charset="0"/>
                <a:cs typeface="Arial"/>
              </a:rPr>
              <a:t>by participating in and with relevant research networks and academics</a:t>
            </a:r>
            <a:endParaRPr lang="en-GB" sz="2000">
              <a:latin typeface="Arial"/>
              <a:ea typeface="Aptos" panose="020B0004020202020204" pitchFamily="34" charset="0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solidFill>
                  <a:srgbClr val="B2B2B2"/>
                </a:solidFill>
                <a:latin typeface="Arial"/>
                <a:ea typeface="Aptos" panose="020B0004020202020204" pitchFamily="34" charset="0"/>
                <a:cs typeface="Arial"/>
              </a:rPr>
              <a:t>Developing activities</a:t>
            </a:r>
            <a:r>
              <a:rPr lang="en-GB" sz="2000">
                <a:solidFill>
                  <a:srgbClr val="B2B2B2"/>
                </a:solidFill>
                <a:latin typeface="Arial"/>
                <a:ea typeface="Aptos" panose="020B0004020202020204" pitchFamily="34" charset="0"/>
                <a:cs typeface="Arial"/>
              </a:rPr>
              <a:t> </a:t>
            </a:r>
            <a:r>
              <a:rPr lang="en-GB" sz="2000">
                <a:latin typeface="Arial"/>
                <a:ea typeface="Aptos" panose="020B0004020202020204" pitchFamily="34" charset="0"/>
                <a:cs typeface="Arial"/>
              </a:rPr>
              <a:t>based on research evidence both internal and external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>
                <a:latin typeface="Arial"/>
                <a:ea typeface="Aptos" panose="020B0004020202020204" pitchFamily="34" charset="0"/>
                <a:cs typeface="Arial"/>
              </a:rPr>
              <a:t>Developing </a:t>
            </a:r>
            <a:r>
              <a:rPr lang="en-GB" sz="2000" b="1">
                <a:solidFill>
                  <a:srgbClr val="B2B2B2"/>
                </a:solidFill>
                <a:latin typeface="Arial"/>
                <a:ea typeface="Aptos" panose="020B0004020202020204" pitchFamily="34" charset="0"/>
                <a:cs typeface="Arial"/>
              </a:rPr>
              <a:t>relevance</a:t>
            </a:r>
            <a:r>
              <a:rPr lang="en-GB" sz="2000">
                <a:latin typeface="Arial"/>
                <a:ea typeface="Aptos" panose="020B0004020202020204" pitchFamily="34" charset="0"/>
                <a:cs typeface="Arial"/>
              </a:rPr>
              <a:t> of research evidence </a:t>
            </a:r>
            <a:r>
              <a:rPr lang="en-GB" sz="2000" b="1">
                <a:solidFill>
                  <a:srgbClr val="B2B2B2"/>
                </a:solidFill>
                <a:latin typeface="Arial"/>
                <a:ea typeface="Aptos" panose="020B0004020202020204" pitchFamily="34" charset="0"/>
                <a:cs typeface="Arial"/>
              </a:rPr>
              <a:t>to CERN</a:t>
            </a:r>
            <a:endParaRPr lang="en-GB" sz="2000" b="1">
              <a:solidFill>
                <a:srgbClr val="B2B2B2"/>
              </a:solidFill>
              <a:latin typeface="Arial"/>
              <a:ea typeface="Aptos" panose="020B0004020202020204" pitchFamily="34" charset="0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>
                <a:latin typeface="Arial"/>
                <a:ea typeface="Aptos" panose="020B0004020202020204" pitchFamily="34" charset="0"/>
                <a:cs typeface="Arial"/>
              </a:rPr>
              <a:t>Final goal: </a:t>
            </a:r>
            <a:r>
              <a:rPr lang="en-GB" sz="2000" b="1">
                <a:solidFill>
                  <a:srgbClr val="B2B2B2"/>
                </a:solidFill>
                <a:latin typeface="Arial"/>
                <a:ea typeface="Aptos" panose="020B0004020202020204" pitchFamily="34" charset="0"/>
                <a:cs typeface="Arial"/>
              </a:rPr>
              <a:t>To nurture and share innovation knowledge</a:t>
            </a:r>
            <a:endParaRPr lang="en-GB" sz="2000" b="1">
              <a:solidFill>
                <a:srgbClr val="B2B2B2"/>
              </a:solidFill>
              <a:latin typeface="Arial"/>
              <a:cs typeface="Arial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kern="1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B1169D-1B2D-7FCA-BE60-432D10E2CDE4}"/>
              </a:ext>
            </a:extLst>
          </p:cNvPr>
          <p:cNvSpPr txBox="1">
            <a:spLocks/>
          </p:cNvSpPr>
          <p:nvPr/>
        </p:nvSpPr>
        <p:spPr>
          <a:xfrm>
            <a:off x="4014905" y="116702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760649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  <SharedWithUsers xmlns="8d120825-0378-4063-8777-0aa7db6274f0">
      <UserInfo>
        <DisplayName>Giulia Gaddi</DisplayName>
        <AccountId>17</AccountId>
        <AccountType/>
      </UserInfo>
      <UserInfo>
        <DisplayName>Mirabelle Breidvik</DisplayName>
        <AccountId>13</AccountId>
        <AccountType/>
      </UserInfo>
      <UserInfo>
        <DisplayName>Roy Pennings</DisplayName>
        <AccountId>11</AccountId>
        <AccountType/>
      </UserInfo>
      <UserInfo>
        <DisplayName>Lauri Valtonen</DisplayName>
        <AccountId>18</AccountId>
        <AccountType/>
      </UserInfo>
      <UserInfo>
        <DisplayName>Pablo Garcia Tello</DisplayName>
        <AccountId>12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2EE9C8D3-4237-4A13-9F9C-6F099E2B9CAA}">
  <ds:schemaRefs>
    <ds:schemaRef ds:uri="551f674b-acf4-400c-83be-637346b2f9cb"/>
    <ds:schemaRef ds:uri="8d120825-0378-4063-8777-0aa7db6274f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3C223B4-E47C-4512-81FD-359D44FB34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B6D731-8C83-4990-8F9C-C1619FBACCAC}">
  <ds:schemaRefs>
    <ds:schemaRef ds:uri="551f674b-acf4-400c-83be-637346b2f9cb"/>
    <ds:schemaRef ds:uri="8d120825-0378-4063-8777-0aa7db6274f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0</TotalTime>
  <Words>1339</Words>
  <Application>Microsoft Office PowerPoint</Application>
  <PresentationFormat>Affichage à l'écran (16:9)</PresentationFormat>
  <Paragraphs>141</Paragraphs>
  <Slides>8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Aptos</vt:lpstr>
      <vt:lpstr>Arial</vt:lpstr>
      <vt:lpstr>Calibri</vt:lpstr>
      <vt:lpstr>Helvetica</vt:lpstr>
      <vt:lpstr>Helvetica 75</vt:lpstr>
      <vt:lpstr>Segoe UI</vt:lpstr>
      <vt:lpstr>Opcion Foto</vt:lpstr>
      <vt:lpstr>Research at IdeaSquare</vt:lpstr>
      <vt:lpstr>Who we are?</vt:lpstr>
      <vt:lpstr>Why are we here?</vt:lpstr>
      <vt:lpstr>Now and then: 2023-2024</vt:lpstr>
      <vt:lpstr>Impacts of activities now and then</vt:lpstr>
      <vt:lpstr>Pipeline: 2025-2026</vt:lpstr>
      <vt:lpstr>Sought impact by 2026</vt:lpstr>
      <vt:lpstr>Learnings and developments beyond 2026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Giulia Gaddi</cp:lastModifiedBy>
  <cp:revision>10</cp:revision>
  <dcterms:created xsi:type="dcterms:W3CDTF">2022-01-18T18:56:13Z</dcterms:created>
  <dcterms:modified xsi:type="dcterms:W3CDTF">2024-06-26T09:21:43Z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