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  <p:sldMasterId id="2147483700" r:id="rId2"/>
  </p:sldMasterIdLst>
  <p:notesMasterIdLst>
    <p:notesMasterId r:id="rId8"/>
  </p:notesMasterIdLst>
  <p:handoutMasterIdLst>
    <p:handoutMasterId r:id="rId9"/>
  </p:handoutMasterIdLst>
  <p:sldIdLst>
    <p:sldId id="257" r:id="rId3"/>
    <p:sldId id="281" r:id="rId4"/>
    <p:sldId id="282" r:id="rId5"/>
    <p:sldId id="283" r:id="rId6"/>
    <p:sldId id="273" r:id="rId7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46"/>
    <p:restoredTop sz="95940"/>
  </p:normalViewPr>
  <p:slideViewPr>
    <p:cSldViewPr snapToGrid="0" snapToObjects="1">
      <p:cViewPr varScale="1">
        <p:scale>
          <a:sx n="213" d="100"/>
          <a:sy n="213" d="100"/>
        </p:scale>
        <p:origin x="412" y="1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apositive de titre">
    <p:bg>
      <p:bgPr>
        <a:solidFill>
          <a:srgbClr val="0C37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2.pdf" descr="logooutline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4072440" y="2249959"/>
            <a:ext cx="1102596" cy="8186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3.pdf" descr="logoBadgeWeb.eps"/>
          <p:cNvPicPr/>
          <p:nvPr/>
        </p:nvPicPr>
        <p:blipFill>
          <a:blip r:embed="rId2"/>
          <a:srcRect b="20506"/>
          <a:stretch>
            <a:fillRect/>
          </a:stretch>
        </p:blipFill>
        <p:spPr>
          <a:xfrm>
            <a:off x="3974592" y="2158702"/>
            <a:ext cx="1221946" cy="91268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Shape 9"/>
          <p:cNvSpPr/>
          <p:nvPr/>
        </p:nvSpPr>
        <p:spPr>
          <a:xfrm>
            <a:off x="3096758" y="4394827"/>
            <a:ext cx="2785279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289" rIns="3428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0C377B"/>
                </a:solidFill>
              </a:rPr>
              <a:t>cern.ch/knowledgetransfer</a:t>
            </a:r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1.pdf" descr="bande-0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457200" y="69057"/>
            <a:ext cx="7467600" cy="113109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50">
                <a:solidFill>
                  <a:srgbClr val="0C377B"/>
                </a:solidFill>
              </a:rPr>
              <a:t>Title Text</a:t>
            </a:r>
          </a:p>
        </p:txBody>
      </p:sp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3657600" cy="3943351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defRPr sz="1950"/>
            </a:lvl1pPr>
            <a:lvl2pPr marL="741287" indent="-405245">
              <a:spcBef>
                <a:spcPts val="450"/>
              </a:spcBef>
              <a:defRPr sz="1950"/>
            </a:lvl2pPr>
            <a:lvl3pPr marL="896683" indent="-334327">
              <a:spcBef>
                <a:spcPts val="450"/>
              </a:spcBef>
              <a:defRPr sz="1950"/>
            </a:lvl3pPr>
            <a:lvl4pPr marL="1153287" indent="-371475">
              <a:spcBef>
                <a:spcPts val="450"/>
              </a:spcBef>
              <a:defRPr sz="1950"/>
            </a:lvl4pPr>
            <a:lvl5pPr marL="1352169" indent="-371475">
              <a:spcBef>
                <a:spcPts val="450"/>
              </a:spcBef>
              <a:defRPr sz="195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950">
                <a:solidFill>
                  <a:srgbClr val="0C377B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950">
                <a:solidFill>
                  <a:srgbClr val="0C377B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950">
                <a:solidFill>
                  <a:srgbClr val="0C377B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950">
                <a:solidFill>
                  <a:srgbClr val="0C377B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950">
                <a:solidFill>
                  <a:srgbClr val="0C377B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1.pdf" descr="bande-0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8005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50">
                <a:solidFill>
                  <a:srgbClr val="0C377B"/>
                </a:solidFill>
              </a:rPr>
              <a:t>Title Text</a:t>
            </a:r>
          </a:p>
        </p:txBody>
      </p:sp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457200" y="3826476"/>
            <a:ext cx="4040188" cy="131702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75"/>
              </a:spcBef>
              <a:buClrTx/>
              <a:buSzTx/>
              <a:buFontTx/>
              <a:buNone/>
              <a:defRPr sz="1800"/>
            </a:lvl1pPr>
            <a:lvl2pPr marL="0" indent="336041">
              <a:spcBef>
                <a:spcPts val="375"/>
              </a:spcBef>
              <a:buClrTx/>
              <a:buSzTx/>
              <a:buFontTx/>
              <a:buNone/>
              <a:defRPr sz="1800"/>
            </a:lvl2pPr>
            <a:lvl3pPr marL="0" indent="562356">
              <a:spcBef>
                <a:spcPts val="375"/>
              </a:spcBef>
              <a:buClrTx/>
              <a:buSzTx/>
              <a:buFontTx/>
              <a:buNone/>
              <a:defRPr sz="1800"/>
            </a:lvl3pPr>
            <a:lvl4pPr marL="0" indent="781812">
              <a:spcBef>
                <a:spcPts val="375"/>
              </a:spcBef>
              <a:buClrTx/>
              <a:buSzTx/>
              <a:buFontTx/>
              <a:buNone/>
              <a:defRPr sz="1800"/>
            </a:lvl4pPr>
            <a:lvl5pPr marL="0" indent="980694">
              <a:spcBef>
                <a:spcPts val="375"/>
              </a:spcBef>
              <a:buClrTx/>
              <a:buSzTx/>
              <a:buFontTx/>
              <a:buNone/>
              <a:defRPr sz="1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C377B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C377B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C377B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C377B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C377B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1.pdf" descr="bande-0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xfrm>
            <a:off x="457200" y="68580"/>
            <a:ext cx="7470648" cy="1131571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50">
                <a:solidFill>
                  <a:srgbClr val="0C377B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1.pdf" descr="bande-0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1.pdf" descr="bande-0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1833563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135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0C377B"/>
                </a:solidFill>
              </a:rPr>
              <a:t>Title Text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457200" y="0"/>
            <a:ext cx="2743200" cy="846618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225"/>
              </a:spcBef>
              <a:buClrTx/>
              <a:buSzTx/>
              <a:buFontTx/>
              <a:buNone/>
              <a:defRPr sz="1050"/>
            </a:lvl1pPr>
            <a:lvl2pPr marL="0" indent="336041">
              <a:spcBef>
                <a:spcPts val="225"/>
              </a:spcBef>
              <a:buClrTx/>
              <a:buSzTx/>
              <a:buFontTx/>
              <a:buNone/>
              <a:defRPr sz="1050"/>
            </a:lvl2pPr>
            <a:lvl3pPr marL="0" indent="562356">
              <a:spcBef>
                <a:spcPts val="225"/>
              </a:spcBef>
              <a:buClrTx/>
              <a:buSzTx/>
              <a:buFontTx/>
              <a:buNone/>
              <a:defRPr sz="1050"/>
            </a:lvl3pPr>
            <a:lvl4pPr marL="0" indent="781812">
              <a:spcBef>
                <a:spcPts val="225"/>
              </a:spcBef>
              <a:buClrTx/>
              <a:buSzTx/>
              <a:buFontTx/>
              <a:buNone/>
              <a:defRPr sz="1050"/>
            </a:lvl4pPr>
            <a:lvl5pPr marL="0" indent="980694">
              <a:spcBef>
                <a:spcPts val="225"/>
              </a:spcBef>
              <a:buClrTx/>
              <a:buSzTx/>
              <a:buFontTx/>
              <a:buNone/>
              <a:defRPr sz="105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50">
                <a:solidFill>
                  <a:srgbClr val="0C377B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050">
                <a:solidFill>
                  <a:srgbClr val="0C377B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050">
                <a:solidFill>
                  <a:srgbClr val="0C377B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050">
                <a:solidFill>
                  <a:srgbClr val="0C377B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050">
                <a:solidFill>
                  <a:srgbClr val="0C377B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1.pdf" descr="bande-0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xfrm>
            <a:off x="5556732" y="0"/>
            <a:ext cx="3053868" cy="22196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65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50">
                <a:solidFill>
                  <a:srgbClr val="0C377B"/>
                </a:solidFill>
              </a:rPr>
              <a:t>Title Text</a:t>
            </a:r>
          </a:p>
        </p:txBody>
      </p:sp>
      <p:sp>
        <p:nvSpPr>
          <p:cNvPr id="37" name="Shape 37"/>
          <p:cNvSpPr>
            <a:spLocks noGrp="1"/>
          </p:cNvSpPr>
          <p:nvPr>
            <p:ph type="body" idx="1"/>
          </p:nvPr>
        </p:nvSpPr>
        <p:spPr>
          <a:xfrm>
            <a:off x="5556734" y="2249074"/>
            <a:ext cx="3053867" cy="28944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50"/>
              </a:spcBef>
              <a:buClrTx/>
              <a:buSzTx/>
              <a:buFontTx/>
              <a:buNone/>
              <a:defRPr sz="900"/>
            </a:lvl1pPr>
            <a:lvl2pPr marL="0" indent="336041">
              <a:spcBef>
                <a:spcPts val="150"/>
              </a:spcBef>
              <a:buClrTx/>
              <a:buSzTx/>
              <a:buFontTx/>
              <a:buNone/>
              <a:defRPr sz="900"/>
            </a:lvl2pPr>
            <a:lvl3pPr marL="0" indent="562356">
              <a:spcBef>
                <a:spcPts val="150"/>
              </a:spcBef>
              <a:buClrTx/>
              <a:buSzTx/>
              <a:buFontTx/>
              <a:buNone/>
              <a:defRPr sz="900"/>
            </a:lvl3pPr>
            <a:lvl4pPr marL="0" indent="781812">
              <a:spcBef>
                <a:spcPts val="150"/>
              </a:spcBef>
              <a:buClrTx/>
              <a:buSzTx/>
              <a:buFontTx/>
              <a:buNone/>
              <a:defRPr sz="900"/>
            </a:lvl4pPr>
            <a:lvl5pPr marL="0" indent="980694">
              <a:spcBef>
                <a:spcPts val="150"/>
              </a:spcBef>
              <a:buClrTx/>
              <a:buSzTx/>
              <a:buFontTx/>
              <a:buNone/>
              <a:defRPr sz="9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0C377B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0C377B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0C377B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0C377B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0C377B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1.pdf" descr="bande-0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50">
                <a:solidFill>
                  <a:srgbClr val="0C377B"/>
                </a:solidFill>
              </a:rPr>
              <a:t>Title Text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1.pdf" descr="bande-0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Shape 44"/>
          <p:cNvSpPr>
            <a:spLocks noGrp="1"/>
          </p:cNvSpPr>
          <p:nvPr>
            <p:ph type="title"/>
          </p:nvPr>
        </p:nvSpPr>
        <p:spPr>
          <a:xfrm>
            <a:off x="6629400" y="0"/>
            <a:ext cx="2057400" cy="480060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50">
                <a:solidFill>
                  <a:srgbClr val="0C377B"/>
                </a:solidFill>
              </a:rPr>
              <a:t>Title Text</a:t>
            </a:r>
          </a:p>
        </p:txBody>
      </p:sp>
      <p:sp>
        <p:nvSpPr>
          <p:cNvPr id="45" name="Shape 45"/>
          <p:cNvSpPr>
            <a:spLocks noGrp="1"/>
          </p:cNvSpPr>
          <p:nvPr>
            <p:ph type="body" idx="1"/>
          </p:nvPr>
        </p:nvSpPr>
        <p:spPr>
          <a:xfrm>
            <a:off x="457200" y="205978"/>
            <a:ext cx="6019800" cy="4937522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Diapositive de titre">
    <p:bg>
      <p:bgPr>
        <a:solidFill>
          <a:srgbClr val="0C37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4.pdf" descr="LOGOfin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996267" y="2027463"/>
            <a:ext cx="1172455" cy="11002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57" r:id="rId2"/>
    <p:sldLayoutId id="2147483691" r:id="rId3"/>
    <p:sldLayoutId id="2147483679" r:id="rId4"/>
    <p:sldLayoutId id="2147483683" r:id="rId5"/>
    <p:sldLayoutId id="2147483684" r:id="rId6"/>
    <p:sldLayoutId id="2147483681" r:id="rId7"/>
    <p:sldLayoutId id="2147483671" r:id="rId8"/>
    <p:sldLayoutId id="2147483682" r:id="rId9"/>
    <p:sldLayoutId id="2147483693" r:id="rId10"/>
    <p:sldLayoutId id="2147483694" r:id="rId11"/>
    <p:sldLayoutId id="2147483692" r:id="rId12"/>
    <p:sldLayoutId id="2147483686" r:id="rId13"/>
    <p:sldLayoutId id="2147483688" r:id="rId14"/>
    <p:sldLayoutId id="2147483696" r:id="rId15"/>
    <p:sldLayoutId id="2147483699" r:id="rId16"/>
    <p:sldLayoutId id="2147483664" r:id="rId17"/>
    <p:sldLayoutId id="2147483667" r:id="rId18"/>
    <p:sldLayoutId id="2147483669" r:id="rId19"/>
    <p:sldLayoutId id="2147483687" r:id="rId20"/>
    <p:sldLayoutId id="2147483652" r:id="rId21"/>
    <p:sldLayoutId id="2147483695" r:id="rId22"/>
    <p:sldLayoutId id="2147483689" r:id="rId23"/>
    <p:sldLayoutId id="2147483665" r:id="rId24"/>
    <p:sldLayoutId id="2147483676" r:id="rId25"/>
    <p:sldLayoutId id="2147483690" r:id="rId26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pdf" descr="bande-02.eps"/>
          <p:cNvPicPr/>
          <p:nvPr/>
        </p:nvPicPr>
        <p:blipFill>
          <a:blip r:embed="rId13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457200" y="61366"/>
            <a:ext cx="8226854" cy="932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50">
                <a:solidFill>
                  <a:srgbClr val="0C377B"/>
                </a:solidFill>
              </a:rPr>
              <a:t>Title 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457200" y="994204"/>
            <a:ext cx="8226854" cy="41492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701" r:id="rId5"/>
    <p:sldLayoutId id="2147483656" r:id="rId6"/>
    <p:sldLayoutId id="2147483697" r:id="rId7"/>
    <p:sldLayoutId id="2147483658" r:id="rId8"/>
    <p:sldLayoutId id="2147483659" r:id="rId9"/>
    <p:sldLayoutId id="2147483660" r:id="rId10"/>
    <p:sldLayoutId id="2147483661" r:id="rId11"/>
  </p:sldLayoutIdLst>
  <p:transition spd="med"/>
  <p:txStyles>
    <p:titleStyle>
      <a:lvl1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1pPr>
      <a:lvl2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2pPr>
      <a:lvl3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3pPr>
      <a:lvl4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4pPr>
      <a:lvl5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5pPr>
      <a:lvl6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6pPr>
      <a:lvl7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7pPr>
      <a:lvl8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8pPr>
      <a:lvl9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9pPr>
    </p:titleStyle>
    <p:bodyStyle>
      <a:lvl1pPr marL="493776" indent="-457200">
        <a:spcBef>
          <a:spcPts val="700"/>
        </a:spcBef>
        <a:buClr>
          <a:srgbClr val="DDDDDD"/>
        </a:buClr>
        <a:buSzPct val="80000"/>
        <a:buFont typeface="Arial"/>
        <a:buChar char="•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1pPr>
      <a:lvl2pPr marL="975594" indent="-527538">
        <a:spcBef>
          <a:spcPts val="700"/>
        </a:spcBef>
        <a:buClr>
          <a:srgbClr val="DDDDDD"/>
        </a:buClr>
        <a:buSzPct val="90000"/>
        <a:buFont typeface="Arial"/>
        <a:buChar char="•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2pPr>
      <a:lvl3pPr marL="1178433" indent="-428625">
        <a:spcBef>
          <a:spcPts val="700"/>
        </a:spcBef>
        <a:buClr>
          <a:srgbClr val="DDDDDD"/>
        </a:buClr>
        <a:buSzPct val="85000"/>
        <a:buFont typeface="Arial"/>
        <a:buChar char="•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3pPr>
      <a:lvl4pPr marL="1556766" indent="-514350">
        <a:spcBef>
          <a:spcPts val="700"/>
        </a:spcBef>
        <a:buClr>
          <a:srgbClr val="DDDDDD"/>
        </a:buClr>
        <a:buSzPct val="90000"/>
        <a:buFont typeface="Arial"/>
        <a:buChar char="•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4pPr>
      <a:lvl5pPr marL="1821942" indent="-514350">
        <a:spcBef>
          <a:spcPts val="700"/>
        </a:spcBef>
        <a:buClr>
          <a:srgbClr val="DDDDDD"/>
        </a:buClr>
        <a:buSzPct val="100000"/>
        <a:buFont typeface="Arial"/>
        <a:buChar char="•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5pPr>
      <a:lvl6pPr marL="1792223" indent="-274319">
        <a:spcBef>
          <a:spcPts val="700"/>
        </a:spcBef>
        <a:buClr>
          <a:srgbClr val="DDDDDD"/>
        </a:buClr>
        <a:buSzPct val="100000"/>
        <a:buFont typeface="Arial"/>
        <a:buChar char="-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6pPr>
      <a:lvl7pPr marL="2042159" indent="-304799">
        <a:spcBef>
          <a:spcPts val="700"/>
        </a:spcBef>
        <a:buClr>
          <a:srgbClr val="DDDDDD"/>
        </a:buClr>
        <a:buSzPct val="100000"/>
        <a:buFont typeface="Arial"/>
        <a:buChar char="•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7pPr>
      <a:lvl8pPr marL="2299715" indent="-342899">
        <a:spcBef>
          <a:spcPts val="700"/>
        </a:spcBef>
        <a:buClr>
          <a:srgbClr val="DDDDDD"/>
        </a:buClr>
        <a:buSzPct val="100000"/>
        <a:buFont typeface="Arial"/>
        <a:buChar char="▪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8pPr>
      <a:lvl9pPr marL="2491739" indent="-342899">
        <a:spcBef>
          <a:spcPts val="700"/>
        </a:spcBef>
        <a:buClr>
          <a:srgbClr val="DDDDDD"/>
        </a:buClr>
        <a:buSzPct val="100000"/>
        <a:buFont typeface="Arial"/>
        <a:buChar char="•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doser.web.cern.ch/" TargetMode="External"/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9525" y="1733725"/>
            <a:ext cx="3528721" cy="143355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>
                <a:solidFill>
                  <a:srgbClr val="0C377B"/>
                </a:solidFill>
              </a:rPr>
              <a:t>Generic pre-R&amp;D at IdeaSquare</a:t>
            </a:r>
            <a:br>
              <a:rPr lang="en-US" sz="3200" dirty="0">
                <a:solidFill>
                  <a:srgbClr val="0C377B"/>
                </a:solidFill>
              </a:rPr>
            </a:b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95963" y="3529628"/>
            <a:ext cx="3464291" cy="872594"/>
          </a:xfrm>
        </p:spPr>
        <p:txBody>
          <a:bodyPr/>
          <a:lstStyle/>
          <a:p>
            <a:r>
              <a:rPr lang="en-GB" dirty="0"/>
              <a:t>Pablo Garcia Tello (CERN)</a:t>
            </a:r>
          </a:p>
          <a:p>
            <a:r>
              <a:rPr lang="en-GB" dirty="0"/>
              <a:t>ISAB Meeting</a:t>
            </a:r>
          </a:p>
          <a:p>
            <a:r>
              <a:rPr lang="en-GB" dirty="0"/>
              <a:t>June 27</a:t>
            </a:r>
            <a:r>
              <a:rPr lang="en-GB" baseline="30000" dirty="0"/>
              <a:t>th</a:t>
            </a:r>
            <a:r>
              <a:rPr lang="en-GB" dirty="0"/>
              <a:t>, 2024</a:t>
            </a:r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1337480" y="378584"/>
            <a:ext cx="646904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4289" rIns="34289">
            <a:spAutoFit/>
          </a:bodyPr>
          <a:lstStyle/>
          <a:p>
            <a:pPr lvl="0" algn="just">
              <a:defRPr>
                <a:solidFill>
                  <a:srgbClr val="000000"/>
                </a:solidFill>
              </a:defRPr>
            </a:pPr>
            <a:r>
              <a:rPr lang="fr-CH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Developments</a:t>
            </a:r>
            <a:r>
              <a:rPr lang="fr-CH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2023-2024</a:t>
            </a:r>
            <a:endParaRPr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B12557-A321-49FF-AC82-D4CC4D26DD73}"/>
              </a:ext>
            </a:extLst>
          </p:cNvPr>
          <p:cNvSpPr txBox="1"/>
          <p:nvPr/>
        </p:nvSpPr>
        <p:spPr>
          <a:xfrm>
            <a:off x="373531" y="819008"/>
            <a:ext cx="8211670" cy="33932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>
              <a:buSzPct val="100000"/>
              <a:defRPr>
                <a:solidFill>
                  <a:srgbClr val="000000"/>
                </a:solidFill>
              </a:defRPr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 (I)</a:t>
            </a:r>
          </a:p>
          <a:p>
            <a:pPr lvl="1" indent="0" algn="l">
              <a:buSzPct val="100000"/>
              <a:defRPr>
                <a:solidFill>
                  <a:srgbClr val="000000"/>
                </a:solidFill>
              </a:defRPr>
            </a:pPr>
            <a:endParaRPr lang="en-US" sz="1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defRPr>
                <a:solidFill>
                  <a:srgbClr val="000000"/>
                </a:solidFill>
              </a:defRPr>
            </a:pP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Continue hosting the development of high-performance electronics and detectors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a new generations of detectors and related electronics for the LHC-phase 2 upgrade, the dark matter particle searches and for the next generation colliders</a:t>
            </a:r>
          </a:p>
          <a:p>
            <a:pPr marL="742950" lvl="1" indent="-2857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prototype design and test</a:t>
            </a:r>
          </a:p>
          <a:p>
            <a:pPr marL="742950" lvl="1" indent="-2857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Chip design and bench-test</a:t>
            </a:r>
          </a:p>
          <a:p>
            <a:pPr marL="742950" lvl="1" indent="-2857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a new type of low power neuromorphic analog electronics, capable to support ns-level inference and correlation on large and sparse data sets, for a new approach to green computing.</a:t>
            </a:r>
          </a:p>
          <a:p>
            <a:pPr algn="just">
              <a:buSzPct val="100000"/>
              <a:defRPr>
                <a:solidFill>
                  <a:srgbClr val="000000"/>
                </a:solidFill>
              </a:defRPr>
            </a:pP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Applications: large area  fast tracking systems</a:t>
            </a:r>
          </a:p>
          <a:p>
            <a:pPr marL="742950" lvl="1" indent="-2857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ATLAS HL-LHC upgrade</a:t>
            </a:r>
          </a:p>
          <a:p>
            <a:pPr marL="742950" lvl="1" indent="-2857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dark matter experiment searches, based on enclosing large monitored volumes to search for rare events</a:t>
            </a:r>
          </a:p>
          <a:p>
            <a:pPr marL="742950" lvl="1" indent="-2857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applications based on the cosmic rays background exploitation:</a:t>
            </a:r>
          </a:p>
          <a:p>
            <a:pPr marL="742950" lvl="1" indent="-2857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 tomography for home land security, large infrastructures integrity, geological prospections, cultural heritage searches</a:t>
            </a:r>
          </a:p>
          <a:p>
            <a:pPr marL="742950" lvl="1" indent="-2857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colliders….</a:t>
            </a:r>
          </a:p>
          <a:p>
            <a:pPr marL="742950" lvl="1" indent="-2857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endParaRPr lang="en-US" sz="16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41DD57-A854-8F28-1ACC-4BBA3206D1EA}"/>
              </a:ext>
            </a:extLst>
          </p:cNvPr>
          <p:cNvSpPr/>
          <p:nvPr/>
        </p:nvSpPr>
        <p:spPr>
          <a:xfrm>
            <a:off x="0" y="4436269"/>
            <a:ext cx="940904" cy="707231"/>
          </a:xfrm>
          <a:prstGeom prst="rect">
            <a:avLst/>
          </a:prstGeom>
          <a:solidFill>
            <a:srgbClr val="FFFFFF"/>
          </a:solidFill>
          <a:ln w="19050" cap="flat">
            <a:solidFill>
              <a:schemeClr val="bg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63250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1337480" y="378584"/>
            <a:ext cx="646904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rIns="34289">
            <a:spAutoFit/>
          </a:bodyPr>
          <a:lstStyle/>
          <a:p>
            <a:pPr lvl="0" algn="just">
              <a:defRPr>
                <a:solidFill>
                  <a:srgbClr val="000000"/>
                </a:solidFill>
              </a:defRPr>
            </a:pPr>
            <a:r>
              <a:rPr lang="fr-CH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Developments</a:t>
            </a:r>
            <a:r>
              <a:rPr lang="fr-CH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2023-2024</a:t>
            </a:r>
            <a:endParaRPr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B12557-A321-49FF-AC82-D4CC4D26DD73}"/>
              </a:ext>
            </a:extLst>
          </p:cNvPr>
          <p:cNvSpPr txBox="1"/>
          <p:nvPr/>
        </p:nvSpPr>
        <p:spPr>
          <a:xfrm>
            <a:off x="373531" y="1019219"/>
            <a:ext cx="8211670" cy="20390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>
              <a:buSzPct val="100000"/>
              <a:defRPr>
                <a:solidFill>
                  <a:srgbClr val="000000"/>
                </a:solidFill>
              </a:defRPr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 (II)</a:t>
            </a:r>
          </a:p>
          <a:p>
            <a:pPr lvl="1" indent="0" algn="l">
              <a:buSzPct val="100000"/>
              <a:defRPr>
                <a:solidFill>
                  <a:srgbClr val="000000"/>
                </a:solidFill>
              </a:defRPr>
            </a:pPr>
            <a:endParaRPr lang="en-US" sz="1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defRPr>
                <a:solidFill>
                  <a:srgbClr val="000000"/>
                </a:solidFill>
              </a:defRPr>
            </a:pP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Continuing hosting developments for:</a:t>
            </a:r>
          </a:p>
          <a:p>
            <a:pPr>
              <a:buSzPct val="100000"/>
              <a:defRPr>
                <a:solidFill>
                  <a:srgbClr val="000000"/>
                </a:solidFill>
              </a:defRPr>
            </a:pPr>
            <a:endParaRPr lang="en-GB" sz="1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lvl="1" indent="-1714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WA105-ICARUS Cosmic Ray Tagger System </a:t>
            </a:r>
          </a:p>
          <a:p>
            <a:pPr marL="628650" lvl="1" indent="-1714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Feasibility study of power-over-fiber technology</a:t>
            </a:r>
          </a:p>
          <a:p>
            <a:pPr marL="628650" lvl="1" indent="-1714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T2K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SuperFGD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lvl="1" indent="-1714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photosensors for Neutrino project </a:t>
            </a:r>
          </a:p>
          <a:p>
            <a:pPr marL="628650" lvl="1" indent="-1714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3D printed plastic scintillators </a:t>
            </a:r>
          </a:p>
          <a:p>
            <a:pPr marL="628650" lvl="1" indent="-1714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Hyper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Kamiokande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electronics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41DD57-A854-8F28-1ACC-4BBA3206D1EA}"/>
              </a:ext>
            </a:extLst>
          </p:cNvPr>
          <p:cNvSpPr/>
          <p:nvPr/>
        </p:nvSpPr>
        <p:spPr>
          <a:xfrm>
            <a:off x="0" y="4436269"/>
            <a:ext cx="940904" cy="707231"/>
          </a:xfrm>
          <a:prstGeom prst="rect">
            <a:avLst/>
          </a:prstGeom>
          <a:solidFill>
            <a:srgbClr val="FFFFFF"/>
          </a:solidFill>
          <a:ln w="19050" cap="flat">
            <a:solidFill>
              <a:schemeClr val="bg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28C75A-2799-92B6-3505-7309EA525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6750" y="1064347"/>
            <a:ext cx="2716945" cy="20390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E35001-3DF5-C355-B90B-CB40CDEA5F01}"/>
              </a:ext>
            </a:extLst>
          </p:cNvPr>
          <p:cNvSpPr txBox="1"/>
          <p:nvPr/>
        </p:nvSpPr>
        <p:spPr>
          <a:xfrm>
            <a:off x="310778" y="3103365"/>
            <a:ext cx="8211670" cy="179279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lvl="1" indent="0" algn="l">
              <a:buSzPct val="100000"/>
              <a:defRPr>
                <a:solidFill>
                  <a:srgbClr val="000000"/>
                </a:solidFill>
              </a:defRPr>
            </a:pPr>
            <a:endParaRPr lang="en-US" sz="1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defRPr>
                <a:solidFill>
                  <a:srgbClr val="000000"/>
                </a:solidFill>
              </a:defRPr>
            </a:pP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Continuing hosting developments for CMS Inspection Robot</a:t>
            </a:r>
          </a:p>
          <a:p>
            <a:pPr>
              <a:buSzPct val="100000"/>
              <a:defRPr>
                <a:solidFill>
                  <a:srgbClr val="000000"/>
                </a:solidFill>
              </a:defRPr>
            </a:pPr>
            <a:endParaRPr lang="en-GB" sz="1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lvl="1" indent="-1714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WA105-ICARUS Cosmic Ray Tagger System </a:t>
            </a:r>
          </a:p>
          <a:p>
            <a:pPr marL="628650" lvl="1" indent="-1714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Feasibility study of power-over-fiber technology</a:t>
            </a:r>
          </a:p>
          <a:p>
            <a:pPr marL="628650" lvl="1" indent="-1714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T2K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SuperFGD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lvl="1" indent="-1714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photosensors for Neutrino project </a:t>
            </a:r>
          </a:p>
          <a:p>
            <a:pPr marL="628650" lvl="1" indent="-1714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3D printed plastic scintillators </a:t>
            </a:r>
          </a:p>
          <a:p>
            <a:pPr marL="628650" lvl="1" indent="-171450" algn="just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Hyper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Kamiokande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electronics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471D95-2337-694F-2925-7B3F1D2D9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5267" y="3264229"/>
            <a:ext cx="1720103" cy="1720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52005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1337480" y="378584"/>
            <a:ext cx="646904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4289" rIns="34289">
            <a:spAutoFit/>
          </a:bodyPr>
          <a:lstStyle/>
          <a:p>
            <a:pPr lvl="0" algn="just">
              <a:defRPr>
                <a:solidFill>
                  <a:srgbClr val="000000"/>
                </a:solidFill>
              </a:defRPr>
            </a:pPr>
            <a:r>
              <a:rPr lang="fr-CH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lang="fr-CH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Developments</a:t>
            </a:r>
            <a:r>
              <a:rPr lang="fr-CH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Pipeline</a:t>
            </a:r>
            <a:endParaRPr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41DD57-A854-8F28-1ACC-4BBA3206D1EA}"/>
              </a:ext>
            </a:extLst>
          </p:cNvPr>
          <p:cNvSpPr/>
          <p:nvPr/>
        </p:nvSpPr>
        <p:spPr>
          <a:xfrm>
            <a:off x="0" y="4436269"/>
            <a:ext cx="940904" cy="707231"/>
          </a:xfrm>
          <a:prstGeom prst="rect">
            <a:avLst/>
          </a:prstGeom>
          <a:solidFill>
            <a:srgbClr val="FFFFFF"/>
          </a:solidFill>
          <a:ln w="19050" cap="flat">
            <a:solidFill>
              <a:schemeClr val="bg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5719AF-3F1A-1B79-A92A-1F817DB29C46}"/>
              </a:ext>
            </a:extLst>
          </p:cNvPr>
          <p:cNvSpPr txBox="1"/>
          <p:nvPr/>
        </p:nvSpPr>
        <p:spPr>
          <a:xfrm>
            <a:off x="257734" y="1176929"/>
            <a:ext cx="4251513" cy="413959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/>
            <a:r>
              <a:rPr lang="en-GB" sz="1400" dirty="0"/>
              <a:t>Part of the Quantum Technology Initiative at CERN.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dirty="0"/>
              <a:t>Hosting summer school on Quantum Sensing at CERN (Michael Dose, </a:t>
            </a:r>
            <a:r>
              <a:rPr lang="en-GB" sz="1400" dirty="0">
                <a:hlinkClick r:id="rId2"/>
              </a:rPr>
              <a:t>https://doser.web.cern.ch/</a:t>
            </a:r>
            <a:r>
              <a:rPr lang="en-GB" sz="1400" dirty="0"/>
              <a:t> , 2-6 September).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dirty="0"/>
              <a:t>The six quantum sensing families that form part of the ECFA detector R&amp;D roadmap are:</a:t>
            </a:r>
          </a:p>
          <a:p>
            <a:pPr algn="just"/>
            <a:endParaRPr lang="en-GB" sz="1400" dirty="0"/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GB" sz="1100" dirty="0"/>
              <a:t>clocks and clock networks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GB" sz="1100" dirty="0"/>
              <a:t>kinetic detectors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GB" sz="1100" dirty="0"/>
              <a:t>superconducting and spin-based sensors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GB" sz="1100" dirty="0"/>
              <a:t>optomechanical sensors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GB" sz="1100" dirty="0"/>
              <a:t>atoms, ions, molecules and atom interferometry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GB" sz="1100" dirty="0"/>
              <a:t>metamaterials, 0-,1-,2-dimensional materials</a:t>
            </a:r>
          </a:p>
          <a:p>
            <a:pPr algn="just"/>
            <a:endParaRPr lang="en-GB" sz="1100" dirty="0"/>
          </a:p>
          <a:p>
            <a:pPr algn="just"/>
            <a:r>
              <a:rPr lang="en-GB" sz="1400" dirty="0"/>
              <a:t>IdeaSquare at the disposal of the Quantum Sensing community for becoming a hosting facility (ongoing discussions).</a:t>
            </a:r>
          </a:p>
          <a:p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92B0362-4E85-C17E-CB6F-651E6B4E57C1}"/>
              </a:ext>
            </a:extLst>
          </p:cNvPr>
          <p:cNvGrpSpPr/>
          <p:nvPr/>
        </p:nvGrpSpPr>
        <p:grpSpPr>
          <a:xfrm>
            <a:off x="4634755" y="1305858"/>
            <a:ext cx="4222373" cy="2883647"/>
            <a:chOff x="4834965" y="1822824"/>
            <a:chExt cx="3830918" cy="204236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7E4F6E0-9826-FBEC-5D92-2C377C62F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70824" y="2048809"/>
              <a:ext cx="3795059" cy="1816383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EE71E6C-EAAA-C4ED-CC7E-07CBEC79CBAF}"/>
                </a:ext>
              </a:extLst>
            </p:cNvPr>
            <p:cNvSpPr/>
            <p:nvPr/>
          </p:nvSpPr>
          <p:spPr>
            <a:xfrm>
              <a:off x="4834965" y="1822824"/>
              <a:ext cx="3603811" cy="322729"/>
            </a:xfrm>
            <a:prstGeom prst="rect">
              <a:avLst/>
            </a:prstGeom>
            <a:solidFill>
              <a:schemeClr val="bg1"/>
            </a:solidFill>
            <a:ln w="19050" cap="flat">
              <a:noFill/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 dirty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A47BFBA-A78B-D57F-C95D-4D3C4DD77E90}"/>
                </a:ext>
              </a:extLst>
            </p:cNvPr>
            <p:cNvSpPr/>
            <p:nvPr/>
          </p:nvSpPr>
          <p:spPr>
            <a:xfrm>
              <a:off x="4870824" y="2145553"/>
              <a:ext cx="702235" cy="16136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bg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229131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3">
            <a:extLst>
              <a:ext uri="{FF2B5EF4-FFF2-40B4-BE49-F238E27FC236}">
                <a16:creationId xmlns:a16="http://schemas.microsoft.com/office/drawing/2014/main" id="{DB79B862-70C3-9869-4BDD-B0CEE415BBBC}"/>
              </a:ext>
            </a:extLst>
          </p:cNvPr>
          <p:cNvSpPr txBox="1">
            <a:spLocks/>
          </p:cNvSpPr>
          <p:nvPr/>
        </p:nvSpPr>
        <p:spPr>
          <a:xfrm>
            <a:off x="2757146" y="3496265"/>
            <a:ext cx="3528721" cy="143355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C377B"/>
                </a:solidFill>
              </a:rPr>
              <a:t>Thank You</a:t>
            </a:r>
            <a:br>
              <a:rPr lang="en-US" dirty="0">
                <a:solidFill>
                  <a:srgbClr val="0C377B"/>
                </a:solidFill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893240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0C377B"/>
      </a:dk1>
      <a:lt1>
        <a:srgbClr val="FFFFFF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flat">
          <a:solidFill>
            <a:srgbClr val="DDDDDD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C377B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rgbClr val="DDDDDD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C377B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264</TotalTime>
  <Words>338</Words>
  <Application>Microsoft Office PowerPoint</Application>
  <PresentationFormat>On-screen Show (16:9)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Helvetica</vt:lpstr>
      <vt:lpstr>Helvetica 75</vt:lpstr>
      <vt:lpstr>Opcion Foto</vt:lpstr>
      <vt:lpstr>Default</vt:lpstr>
      <vt:lpstr>Generic pre-R&amp;D at IdeaSquare 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Pablo Garcia Tello</cp:lastModifiedBy>
  <cp:revision>38</cp:revision>
  <dcterms:created xsi:type="dcterms:W3CDTF">2022-01-18T18:56:13Z</dcterms:created>
  <dcterms:modified xsi:type="dcterms:W3CDTF">2024-06-24T17:06:55Z</dcterms:modified>
  <cp:category/>
</cp:coreProperties>
</file>