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embeddedFontLst>
    <p:embeddedFont>
      <p:font typeface="Helvetica Neue" panose="020B060402020202020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0" roundtripDataSignature="AMtx7mhEXVeGYwsa6wMMkowi1TJbdcbX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C46DDB3-00CA-432C-B3B6-C28A5F9E9CA2}">
  <a:tblStyle styleId="{6C46DDB3-00CA-432C-B3B6-C28A5F9E9CA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33F5855-EF85-4262-9A64-948666545376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6E6"/>
          </a:solidFill>
        </a:fill>
      </a:tcStyle>
    </a:wholeTbl>
    <a:band1H>
      <a:tcTxStyle/>
      <a:tcStyle>
        <a:tcBdr/>
        <a:fill>
          <a:solidFill>
            <a:srgbClr val="CACA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CA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dk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B96F359-8ED0-4BB1-9D16-4AD643F8EBFA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9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30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e80dafc307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2e80dafc307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g2e80dafc307_0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e80dafc307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e80dafc307_0_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g2e80dafc307_0_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e80dafc307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e80dafc307_0_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g2e80dafc307_0_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e80dafc307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2e80dafc307_0_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g2e80dafc307_0_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e80dafc307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e80dafc307_0_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g2e80dafc307_0_6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" name="Google Shape;25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Activities planned for the near future. Their link to strategy objective.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1"/>
              <a:t>What does it mean that we do/What does our role mean? I2 strategy and in general.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Questioning the status quo.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open and proactive communication and outreach activities.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1"/>
              <a:t>What does it mean that we do/What does our role mean? I2 strategy and in general.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Questioning the status quo.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open and proactive communication and outreach activities.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0" name="Google Shape;28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1"/>
              <a:t>What does it mean that we do/What does our role mean? I2 strategy and in general.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Questioning the status quo.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open and proactive communication and outreach activities.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1"/>
              <a:t>What does it mean that we do/What does our role mean? I2 strategy and in general.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Questioning the status quo.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open and proactive communication and outreach activities.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B6275F"/>
                </a:solidFill>
              </a:rPr>
              <a:t>international collaboration and knowledge exchange and positions it 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B6275F"/>
                </a:solidFill>
              </a:rPr>
              <a:t>as a central hub for delivering cutting-edge and innovative education knowledge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1"/>
              <a:t>What does it mean that we do/What does our role mean? I2 strategy and in general.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Questioning the status quo.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open and proactive communication and outreach activities.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B6275F"/>
                </a:solidFill>
              </a:rPr>
              <a:t>international collaboration and knowledge exchange and positions it 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B6275F"/>
                </a:solidFill>
              </a:rPr>
              <a:t>as a central hub for delivering cutting-edge and innovative education knowledge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1"/>
              <a:t>What does it mean that we do/What does our role mean? I2 strategy and in general.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B6275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6275F"/>
              </a:buClr>
              <a:buSzPts val="1200"/>
              <a:buFont typeface="Calibri"/>
              <a:buNone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Questioning the status quo.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open and proactive communication and outreach activities.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e80dafc3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e80dafc30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g2e80dafc307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e80dafc30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e80dafc307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g2e80dafc307_0_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e80dafc307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e80dafc307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g2e80dafc307_0_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Black">
  <p:cSld name="COVER_Blac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13" descr="ID2 PPT COV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2127"/>
            <a:ext cx="9144000" cy="512489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3"/>
          <p:cNvSpPr txBox="1">
            <a:spLocks noGrp="1"/>
          </p:cNvSpPr>
          <p:nvPr>
            <p:ph type="title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body" idx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2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b="1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_B">
  <p:cSld name="BLANK_B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Google Shape;46;p22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" name="Google Shape;47;p22"/>
          <p:cNvCxnSpPr/>
          <p:nvPr/>
        </p:nvCxnSpPr>
        <p:spPr>
          <a:xfrm flipH="1">
            <a:off x="0" y="0"/>
            <a:ext cx="9144000" cy="5143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" name="Google Shape;48;p22"/>
          <p:cNvCxnSpPr/>
          <p:nvPr/>
        </p:nvCxnSpPr>
        <p:spPr>
          <a:xfrm>
            <a:off x="6824091" y="0"/>
            <a:ext cx="0" cy="5143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">
  <p:cSld name="INFO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23" descr="ID2 PPT INFO.jpg"/>
          <p:cNvPicPr preferRelativeResize="0"/>
          <p:nvPr/>
        </p:nvPicPr>
        <p:blipFill rotWithShape="1">
          <a:blip r:embed="rId2">
            <a:alphaModFix/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" name="Google Shape;51;p23"/>
          <p:cNvCxnSpPr/>
          <p:nvPr/>
        </p:nvCxnSpPr>
        <p:spPr>
          <a:xfrm rot="10800000" flipH="1">
            <a:off x="565200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2" name="Google Shape;52;p23"/>
          <p:cNvSpPr txBox="1">
            <a:spLocks noGrp="1"/>
          </p:cNvSpPr>
          <p:nvPr>
            <p:ph type="title"/>
          </p:nvPr>
        </p:nvSpPr>
        <p:spPr>
          <a:xfrm>
            <a:off x="565200" y="678268"/>
            <a:ext cx="2977563" cy="529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body" idx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body" idx="2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+TEXT">
  <p:cSld name="TITLE+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/>
          <p:nvPr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24"/>
          <p:cNvSpPr txBox="1">
            <a:spLocks noGrp="1"/>
          </p:cNvSpPr>
          <p:nvPr>
            <p:ph type="title"/>
          </p:nvPr>
        </p:nvSpPr>
        <p:spPr>
          <a:xfrm>
            <a:off x="565200" y="617543"/>
            <a:ext cx="6930979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8" name="Google Shape;58;p24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" name="Google Shape;59;p24"/>
          <p:cNvSpPr txBox="1">
            <a:spLocks noGrp="1"/>
          </p:cNvSpPr>
          <p:nvPr>
            <p:ph type="body" idx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">
  <p:cSld name="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5"/>
          <p:cNvSpPr txBox="1">
            <a:spLocks noGrp="1"/>
          </p:cNvSpPr>
          <p:nvPr>
            <p:ph type="body" idx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62" name="Google Shape;62;p25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" name="Google Shape;63;p25"/>
          <p:cNvSpPr/>
          <p:nvPr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+IMAGE+Caption_A">
  <p:cSld name="TEXT+IMAGE+Caption_A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Google Shape;65;p26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26"/>
          <p:cNvSpPr/>
          <p:nvPr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6"/>
          <p:cNvSpPr>
            <a:spLocks noGrp="1"/>
          </p:cNvSpPr>
          <p:nvPr>
            <p:ph type="pic" idx="2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6"/>
          <p:cNvSpPr txBox="1">
            <a:spLocks noGrp="1"/>
          </p:cNvSpPr>
          <p:nvPr>
            <p:ph type="body" idx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L="457200" lvl="0" indent="-2286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>
                <a:solidFill>
                  <a:srgbClr val="7F7F7F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body" idx="3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+IMAGE+Caption_B">
  <p:cSld name="TEXT+IMAGE+Caption_B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>
            <a:spLocks noGrp="1"/>
          </p:cNvSpPr>
          <p:nvPr>
            <p:ph type="body" idx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72" name="Google Shape;72;p27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" name="Google Shape;73;p27"/>
          <p:cNvSpPr/>
          <p:nvPr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27"/>
          <p:cNvSpPr>
            <a:spLocks noGrp="1"/>
          </p:cNvSpPr>
          <p:nvPr>
            <p:ph type="pic" idx="2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27"/>
          <p:cNvSpPr txBox="1">
            <a:spLocks noGrp="1"/>
          </p:cNvSpPr>
          <p:nvPr>
            <p:ph type="body" idx="3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0" anchor="b" anchorCtr="0">
            <a:noAutofit/>
          </a:bodyPr>
          <a:lstStyle>
            <a:lvl1pPr marL="457200" lvl="0" indent="-2286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>
                <a:solidFill>
                  <a:srgbClr val="7F7F7F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+TITLE +IMAGE+Caption">
  <p:cSld name="TEXT+TITLE +IMAGE+Caption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Google Shape;77;p28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8" name="Google Shape;78;p28"/>
          <p:cNvSpPr/>
          <p:nvPr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28"/>
          <p:cNvSpPr txBox="1"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8"/>
          <p:cNvSpPr>
            <a:spLocks noGrp="1"/>
          </p:cNvSpPr>
          <p:nvPr>
            <p:ph type="pic" idx="2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Google Shape;81;p28"/>
          <p:cNvSpPr txBox="1">
            <a:spLocks noGrp="1"/>
          </p:cNvSpPr>
          <p:nvPr>
            <p:ph type="body" idx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L="457200" lvl="0" indent="-2286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>
                <a:solidFill>
                  <a:srgbClr val="7F7F7F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28"/>
          <p:cNvSpPr txBox="1">
            <a:spLocks noGrp="1"/>
          </p:cNvSpPr>
          <p:nvPr>
            <p:ph type="body" idx="3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PHOTOS+Caption_A">
  <p:cSld name="2 PHOTOS+Caption_A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Google Shape;84;p29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5" name="Google Shape;85;p29"/>
          <p:cNvSpPr/>
          <p:nvPr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9"/>
          <p:cNvSpPr>
            <a:spLocks noGrp="1"/>
          </p:cNvSpPr>
          <p:nvPr>
            <p:ph type="pic" idx="2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  <a:noFill/>
          <a:ln>
            <a:noFill/>
          </a:ln>
        </p:spPr>
      </p:sp>
      <p:sp>
        <p:nvSpPr>
          <p:cNvPr id="87" name="Google Shape;87;p29"/>
          <p:cNvSpPr txBox="1">
            <a:spLocks noGrp="1"/>
          </p:cNvSpPr>
          <p:nvPr>
            <p:ph type="body" idx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>
                <a:solidFill>
                  <a:srgbClr val="7F7F7F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29"/>
          <p:cNvSpPr>
            <a:spLocks noGrp="1"/>
          </p:cNvSpPr>
          <p:nvPr>
            <p:ph type="pic" idx="3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  <a:noFill/>
          <a:ln>
            <a:noFill/>
          </a:ln>
        </p:spPr>
      </p:sp>
      <p:sp>
        <p:nvSpPr>
          <p:cNvPr id="89" name="Google Shape;89;p29"/>
          <p:cNvSpPr txBox="1">
            <a:spLocks noGrp="1"/>
          </p:cNvSpPr>
          <p:nvPr>
            <p:ph type="body" idx="4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>
                <a:solidFill>
                  <a:srgbClr val="7F7F7F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PHOTOS+Caption_B">
  <p:cSld name="2 PHOTOS+Caption_B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Google Shape;91;p30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2" name="Google Shape;92;p30"/>
          <p:cNvSpPr/>
          <p:nvPr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30"/>
          <p:cNvSpPr>
            <a:spLocks noGrp="1"/>
          </p:cNvSpPr>
          <p:nvPr>
            <p:ph type="pic" idx="2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Google Shape;94;p30"/>
          <p:cNvSpPr txBox="1">
            <a:spLocks noGrp="1"/>
          </p:cNvSpPr>
          <p:nvPr>
            <p:ph type="body" idx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>
                <a:solidFill>
                  <a:srgbClr val="7F7F7F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30"/>
          <p:cNvSpPr>
            <a:spLocks noGrp="1"/>
          </p:cNvSpPr>
          <p:nvPr>
            <p:ph type="pic" idx="3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30"/>
          <p:cNvSpPr txBox="1">
            <a:spLocks noGrp="1"/>
          </p:cNvSpPr>
          <p:nvPr>
            <p:ph type="body" idx="4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>
                <a:solidFill>
                  <a:srgbClr val="7F7F7F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30"/>
          <p:cNvSpPr txBox="1">
            <a:spLocks noGrp="1"/>
          </p:cNvSpPr>
          <p:nvPr>
            <p:ph type="title"/>
          </p:nvPr>
        </p:nvSpPr>
        <p:spPr>
          <a:xfrm>
            <a:off x="565200" y="617543"/>
            <a:ext cx="6697896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" type="tbl">
  <p:cSld name="TABL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Google Shape;99;p31"/>
          <p:cNvCxnSpPr/>
          <p:nvPr/>
        </p:nvCxnSpPr>
        <p:spPr>
          <a:xfrm flipH="1">
            <a:off x="0" y="0"/>
            <a:ext cx="9144000" cy="5143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0" name="Google Shape;100;p31"/>
          <p:cNvCxnSpPr/>
          <p:nvPr/>
        </p:nvCxnSpPr>
        <p:spPr>
          <a:xfrm>
            <a:off x="6824091" y="0"/>
            <a:ext cx="0" cy="5143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" name="Google Shape;101;p31"/>
          <p:cNvSpPr txBox="1"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2" name="Google Shape;102;p31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103" name="Google Shape;103;p31"/>
          <p:cNvGraphicFramePr/>
          <p:nvPr/>
        </p:nvGraphicFramePr>
        <p:xfrm>
          <a:off x="565200" y="1635646"/>
          <a:ext cx="3000000" cy="3000000"/>
        </p:xfrm>
        <a:graphic>
          <a:graphicData uri="http://schemas.openxmlformats.org/drawingml/2006/table">
            <a:tbl>
              <a:tblPr firstRow="1" bandRow="1" bandCol="1">
                <a:noFill/>
                <a:tableStyleId>{6C46DDB3-00CA-432C-B3B6-C28A5F9E9CA2}</a:tableStyleId>
              </a:tblPr>
              <a:tblGrid>
                <a:gridCol w="1506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i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Your table here</a:t>
                      </a:r>
                      <a:endParaRPr sz="14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i="0">
                          <a:latin typeface="Arial"/>
                          <a:ea typeface="Arial"/>
                          <a:cs typeface="Arial"/>
                          <a:sym typeface="Arial"/>
                        </a:rPr>
                        <a:t>2016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i="0">
                          <a:latin typeface="Arial"/>
                          <a:ea typeface="Arial"/>
                          <a:cs typeface="Arial"/>
                          <a:sym typeface="Arial"/>
                        </a:rPr>
                        <a:t>2016</a:t>
                      </a:r>
                      <a:endParaRPr sz="14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i="0">
                          <a:latin typeface="Arial"/>
                          <a:ea typeface="Arial"/>
                          <a:cs typeface="Arial"/>
                          <a:sym typeface="Arial"/>
                        </a:rPr>
                        <a:t>2016</a:t>
                      </a:r>
                      <a:endParaRPr sz="14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i="0">
                          <a:latin typeface="Arial"/>
                          <a:ea typeface="Arial"/>
                          <a:cs typeface="Arial"/>
                          <a:sym typeface="Arial"/>
                        </a:rPr>
                        <a:t>2016</a:t>
                      </a:r>
                      <a:endParaRPr sz="14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5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i="0">
                          <a:latin typeface="Arial"/>
                          <a:ea typeface="Arial"/>
                          <a:cs typeface="Arial"/>
                          <a:sym typeface="Arial"/>
                        </a:rPr>
                        <a:t>Students (oBot, CBI, OSU, NTNU, CESP in residence):</a:t>
                      </a: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>
                          <a:latin typeface="Arial"/>
                          <a:ea typeface="Arial"/>
                          <a:cs typeface="Arial"/>
                          <a:sym typeface="Arial"/>
                        </a:rPr>
                        <a:t>9 weeks</a:t>
                      </a:r>
                      <a:endParaRPr sz="1200" b="0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i="0">
                          <a:latin typeface="Arial"/>
                          <a:ea typeface="Arial"/>
                          <a:cs typeface="Arial"/>
                          <a:sym typeface="Arial"/>
                        </a:rPr>
                        <a:t>9 weeks</a:t>
                      </a:r>
                      <a:endParaRPr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i="0">
                          <a:latin typeface="Arial"/>
                          <a:ea typeface="Arial"/>
                          <a:cs typeface="Arial"/>
                          <a:sym typeface="Arial"/>
                        </a:rPr>
                        <a:t>20 weeks</a:t>
                      </a:r>
                      <a:endParaRPr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i="0">
                          <a:latin typeface="Arial"/>
                          <a:ea typeface="Arial"/>
                          <a:cs typeface="Arial"/>
                          <a:sym typeface="Arial"/>
                        </a:rPr>
                        <a:t>20 weeks</a:t>
                      </a:r>
                      <a:endParaRPr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5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i="0">
                          <a:latin typeface="Arial"/>
                          <a:ea typeface="Arial"/>
                          <a:cs typeface="Arial"/>
                          <a:sym typeface="Arial"/>
                        </a:rPr>
                        <a:t>Number of students (MSc)</a:t>
                      </a:r>
                      <a:endParaRPr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i="0">
                          <a:latin typeface="Arial"/>
                          <a:ea typeface="Arial"/>
                          <a:cs typeface="Arial"/>
                          <a:sym typeface="Arial"/>
                        </a:rPr>
                        <a:t>95</a:t>
                      </a:r>
                      <a:endParaRPr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i="0">
                          <a:latin typeface="Arial"/>
                          <a:ea typeface="Arial"/>
                          <a:cs typeface="Arial"/>
                          <a:sym typeface="Arial"/>
                        </a:rPr>
                        <a:t>146</a:t>
                      </a:r>
                      <a:endParaRPr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>
                          <a:latin typeface="Arial"/>
                          <a:ea typeface="Arial"/>
                          <a:cs typeface="Arial"/>
                          <a:sym typeface="Arial"/>
                        </a:rPr>
                        <a:t>225</a:t>
                      </a:r>
                      <a:endParaRPr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>
                          <a:latin typeface="Arial"/>
                          <a:ea typeface="Arial"/>
                          <a:cs typeface="Arial"/>
                          <a:sym typeface="Arial"/>
                        </a:rPr>
                        <a:t>263</a:t>
                      </a:r>
                      <a:endParaRPr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5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5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5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5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5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5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i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endParaRPr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ULL OUT">
  <p:cSld name="PULL OU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4"/>
          <p:cNvSpPr/>
          <p:nvPr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4"/>
          <p:cNvSpPr txBox="1"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2" name="Google Shape;22;p14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" name="Google Shape;23;p14"/>
          <p:cNvSpPr txBox="1">
            <a:spLocks noGrp="1"/>
          </p:cNvSpPr>
          <p:nvPr>
            <p:ph type="body" idx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_A">
  <p:cSld name="PHOTO_A">
    <p:bg>
      <p:bgPr>
        <a:solidFill>
          <a:schemeClr val="lt1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2"/>
          <p:cNvSpPr>
            <a:spLocks noGrp="1"/>
          </p:cNvSpPr>
          <p:nvPr>
            <p:ph type="pic" idx="2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06" name="Google Shape;106;p32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7" name="Google Shape;107;p32"/>
          <p:cNvSpPr/>
          <p:nvPr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_B">
  <p:cSld name="PHOTO_B">
    <p:bg>
      <p:bgPr>
        <a:solidFill>
          <a:schemeClr val="lt1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9" name="Google Shape;109;p33"/>
          <p:cNvCxnSpPr/>
          <p:nvPr/>
        </p:nvCxnSpPr>
        <p:spPr>
          <a:xfrm flipH="1">
            <a:off x="0" y="0"/>
            <a:ext cx="9144000" cy="5143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0" name="Google Shape;110;p33"/>
          <p:cNvCxnSpPr/>
          <p:nvPr/>
        </p:nvCxnSpPr>
        <p:spPr>
          <a:xfrm>
            <a:off x="7085788" y="0"/>
            <a:ext cx="0" cy="5143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1" name="Google Shape;111;p33"/>
          <p:cNvCxnSpPr/>
          <p:nvPr/>
        </p:nvCxnSpPr>
        <p:spPr>
          <a:xfrm>
            <a:off x="0" y="315576"/>
            <a:ext cx="3225030" cy="4827924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2" name="Google Shape;112;p33"/>
          <p:cNvCxnSpPr/>
          <p:nvPr/>
        </p:nvCxnSpPr>
        <p:spPr>
          <a:xfrm>
            <a:off x="6296121" y="0"/>
            <a:ext cx="2847879" cy="4187152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3" name="Google Shape;113;p33"/>
          <p:cNvCxnSpPr/>
          <p:nvPr/>
        </p:nvCxnSpPr>
        <p:spPr>
          <a:xfrm flipH="1">
            <a:off x="554182" y="0"/>
            <a:ext cx="2111334" cy="1154545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4" name="Google Shape;114;p33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5" name="Google Shape;115;p33"/>
          <p:cNvSpPr>
            <a:spLocks noGrp="1"/>
          </p:cNvSpPr>
          <p:nvPr>
            <p:ph type="pic" idx="2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+Caption_A">
  <p:cSld name="PHOTO+Caption_A">
    <p:bg>
      <p:bgPr>
        <a:solidFill>
          <a:schemeClr val="lt1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7" name="Google Shape;117;p34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34"/>
          <p:cNvSpPr>
            <a:spLocks noGrp="1"/>
          </p:cNvSpPr>
          <p:nvPr>
            <p:ph type="pic" idx="2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  <a:noFill/>
          <a:ln>
            <a:noFill/>
          </a:ln>
        </p:spPr>
      </p:sp>
      <p:sp>
        <p:nvSpPr>
          <p:cNvPr id="119" name="Google Shape;119;p34"/>
          <p:cNvSpPr txBox="1">
            <a:spLocks noGrp="1"/>
          </p:cNvSpPr>
          <p:nvPr>
            <p:ph type="body" idx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>
                <a:solidFill>
                  <a:srgbClr val="7F7F7F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+Caption_B">
  <p:cSld name="PHOTO+Caption_B">
    <p:bg>
      <p:bgPr>
        <a:solidFill>
          <a:schemeClr val="lt1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Google Shape;121;p35"/>
          <p:cNvCxnSpPr/>
          <p:nvPr/>
        </p:nvCxnSpPr>
        <p:spPr>
          <a:xfrm flipH="1">
            <a:off x="0" y="0"/>
            <a:ext cx="9144000" cy="5143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2" name="Google Shape;122;p35"/>
          <p:cNvCxnSpPr/>
          <p:nvPr/>
        </p:nvCxnSpPr>
        <p:spPr>
          <a:xfrm>
            <a:off x="7085788" y="0"/>
            <a:ext cx="0" cy="5143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3" name="Google Shape;123;p35"/>
          <p:cNvCxnSpPr/>
          <p:nvPr/>
        </p:nvCxnSpPr>
        <p:spPr>
          <a:xfrm>
            <a:off x="0" y="315576"/>
            <a:ext cx="3225030" cy="4827924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4" name="Google Shape;124;p35"/>
          <p:cNvCxnSpPr/>
          <p:nvPr/>
        </p:nvCxnSpPr>
        <p:spPr>
          <a:xfrm>
            <a:off x="6296121" y="0"/>
            <a:ext cx="2847879" cy="4187152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5" name="Google Shape;125;p35"/>
          <p:cNvCxnSpPr/>
          <p:nvPr/>
        </p:nvCxnSpPr>
        <p:spPr>
          <a:xfrm flipH="1">
            <a:off x="554182" y="0"/>
            <a:ext cx="2111334" cy="1154545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6" name="Google Shape;126;p35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7" name="Google Shape;127;p35"/>
          <p:cNvSpPr>
            <a:spLocks noGrp="1"/>
          </p:cNvSpPr>
          <p:nvPr>
            <p:ph type="pic" idx="2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  <a:noFill/>
          <a:ln>
            <a:noFill/>
          </a:ln>
        </p:spPr>
      </p:sp>
      <p:sp>
        <p:nvSpPr>
          <p:cNvPr id="128" name="Google Shape;128;p35"/>
          <p:cNvSpPr txBox="1">
            <a:spLocks noGrp="1"/>
          </p:cNvSpPr>
          <p:nvPr>
            <p:ph type="body" idx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r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>
                <a:solidFill>
                  <a:srgbClr val="7F7F7F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">
  <p:cSld name="BACK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36" descr="02_BACK COVER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">
  <p:cSld name="END SLIDE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54" y="0"/>
            <a:ext cx="914129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THANK YOU">
  <p:cSld name="END SLIDE THANK YOU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54" y="0"/>
            <a:ext cx="914129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9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39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38" name="Google Shape;138;p39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9" name="Google Shape;139;p3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3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White_B">
  <p:cSld name="COVER_White_B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 txBox="1">
            <a:spLocks noGrp="1"/>
          </p:cNvSpPr>
          <p:nvPr>
            <p:ph type="title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body" idx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pic>
        <p:nvPicPr>
          <p:cNvPr id="27" name="Google Shape;27;p15" descr="Imagen que contiene Interfaz de usuario gráfica&#10;&#10;Descripción generada automá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1162018"/>
            <a:ext cx="3707904" cy="30380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EducationalProgrammes">
  <p:cSld name="COVER_EducationalProgrammes">
    <p:bg>
      <p:bgPr>
        <a:solidFill>
          <a:srgbClr val="F59600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6" descr="Imagen que contiene Dibujo de ingeniería&#10;&#10;Descripción generada automáticamente"/>
          <p:cNvPicPr preferRelativeResize="0"/>
          <p:nvPr/>
        </p:nvPicPr>
        <p:blipFill rotWithShape="1">
          <a:blip r:embed="rId2">
            <a:alphaModFix/>
          </a:blip>
          <a:srcRect t="1383" r="1750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6"/>
          <p:cNvSpPr txBox="1">
            <a:spLocks noGrp="1"/>
          </p:cNvSpPr>
          <p:nvPr>
            <p:ph type="title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EuropeanProjects">
  <p:cSld name="COVER_EuropeanProjects">
    <p:bg>
      <p:bgPr>
        <a:solidFill>
          <a:srgbClr val="00879A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17" descr="Logotipo&#10;&#10;Descripción generada automáticamente"/>
          <p:cNvPicPr preferRelativeResize="0"/>
          <p:nvPr/>
        </p:nvPicPr>
        <p:blipFill rotWithShape="1">
          <a:blip r:embed="rId2">
            <a:alphaModFix/>
          </a:blip>
          <a:srcRect t="1602" r="1556" b="1752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7"/>
          <p:cNvSpPr txBox="1">
            <a:spLocks noGrp="1"/>
          </p:cNvSpPr>
          <p:nvPr>
            <p:ph type="title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Events">
  <p:cSld name="COVER_Events">
    <p:bg>
      <p:bgPr>
        <a:solidFill>
          <a:srgbClr val="E6003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 descr="Imagen que contiene Forma&#10;&#10;Descripción generada automáticamente"/>
          <p:cNvPicPr preferRelativeResize="0"/>
          <p:nvPr/>
        </p:nvPicPr>
        <p:blipFill rotWithShape="1">
          <a:blip r:embed="rId2">
            <a:alphaModFix/>
          </a:blip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8"/>
          <p:cNvSpPr txBox="1">
            <a:spLocks noGrp="1"/>
          </p:cNvSpPr>
          <p:nvPr>
            <p:ph type="title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PrototypeWorkshops">
  <p:cSld name="COVER_PrototypeWorkshops">
    <p:bg>
      <p:bgPr>
        <a:solidFill>
          <a:srgbClr val="87B919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 txBox="1">
            <a:spLocks noGrp="1"/>
          </p:cNvSpPr>
          <p:nvPr>
            <p:ph type="title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9" name="Google Shape;39;p19" descr="Diagrama, Dibujo de ingeniería&#10;&#10;Descripción generada automáticamente"/>
          <p:cNvPicPr preferRelativeResize="0"/>
          <p:nvPr/>
        </p:nvPicPr>
        <p:blipFill rotWithShape="1">
          <a:blip r:embed="rId2">
            <a:alphaModFix/>
          </a:blip>
          <a:srcRect t="2684" r="3093" b="2266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R&amp;D&amp;Iprojects">
  <p:cSld name="COVER_R&amp;D&amp;Iprojects">
    <p:bg>
      <p:bgPr>
        <a:solidFill>
          <a:srgbClr val="6E378C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20" descr="Logotipo&#10;&#10;Descripción generada automáticamente con confianza baja"/>
          <p:cNvPicPr preferRelativeResize="0"/>
          <p:nvPr/>
        </p:nvPicPr>
        <p:blipFill rotWithShape="1">
          <a:blip r:embed="rId2">
            <a:alphaModFix/>
          </a:blip>
          <a:srcRect t="2143" r="1915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20"/>
          <p:cNvSpPr txBox="1">
            <a:spLocks noGrp="1"/>
          </p:cNvSpPr>
          <p:nvPr>
            <p:ph type="title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_A">
  <p:cSld name="BLANK_A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Google Shape;44;p21"/>
          <p:cNvCxnSpPr/>
          <p:nvPr/>
        </p:nvCxnSpPr>
        <p:spPr>
          <a:xfrm rot="10800000" flipH="1">
            <a:off x="564413" y="483518"/>
            <a:ext cx="911243" cy="310"/>
          </a:xfrm>
          <a:prstGeom prst="straightConnector1">
            <a:avLst/>
          </a:prstGeom>
          <a:noFill/>
          <a:ln w="152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"/>
          <p:cNvSpPr txBox="1">
            <a:spLocks noGrp="1"/>
          </p:cNvSpPr>
          <p:nvPr>
            <p:ph type="title"/>
          </p:nvPr>
        </p:nvSpPr>
        <p:spPr>
          <a:xfrm>
            <a:off x="5025094" y="1095166"/>
            <a:ext cx="3617563" cy="1512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GB" sz="3200"/>
              <a:t>CERN IdeaSquare Journal of Experimental Innovation</a:t>
            </a:r>
            <a:endParaRPr sz="3200"/>
          </a:p>
        </p:txBody>
      </p:sp>
      <p:sp>
        <p:nvSpPr>
          <p:cNvPr id="146" name="Google Shape;146;p1"/>
          <p:cNvSpPr txBox="1"/>
          <p:nvPr/>
        </p:nvSpPr>
        <p:spPr>
          <a:xfrm>
            <a:off x="5089524" y="2747424"/>
            <a:ext cx="3464291" cy="672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27.6.2024</a:t>
            </a:r>
            <a:endParaRPr/>
          </a:p>
          <a:p>
            <a:pPr marL="0" marR="0" lvl="0" indent="0" algn="l" rtl="0">
              <a:spcBef>
                <a:spcPts val="259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Matteo Vignoli – Editor-in-Chief</a:t>
            </a:r>
            <a:endParaRPr/>
          </a:p>
          <a:p>
            <a:pPr marL="0" marR="0" lvl="0" indent="0" algn="l" rtl="0">
              <a:spcBef>
                <a:spcPts val="259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Valeria Brancolini – Managing editor</a:t>
            </a:r>
            <a:endParaRPr sz="1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e80dafc307_0_24"/>
          <p:cNvSpPr txBox="1">
            <a:spLocks noGrp="1"/>
          </p:cNvSpPr>
          <p:nvPr>
            <p:ph type="title"/>
          </p:nvPr>
        </p:nvSpPr>
        <p:spPr>
          <a:xfrm>
            <a:off x="565200" y="617550"/>
            <a:ext cx="7447800" cy="476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1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Articles’ downloads/month over the years (all articles)</a:t>
            </a:r>
            <a:endParaRPr sz="210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</p:txBody>
      </p:sp>
      <p:sp>
        <p:nvSpPr>
          <p:cNvPr id="217" name="Google Shape;217;g2e80dafc307_0_24"/>
          <p:cNvSpPr txBox="1">
            <a:spLocks noGrp="1"/>
          </p:cNvSpPr>
          <p:nvPr>
            <p:ph type="body" idx="1"/>
          </p:nvPr>
        </p:nvSpPr>
        <p:spPr>
          <a:xfrm>
            <a:off x="565200" y="1302202"/>
            <a:ext cx="8028000" cy="3368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8" name="Google Shape;218;g2e80dafc307_0_24"/>
          <p:cNvPicPr preferRelativeResize="0"/>
          <p:nvPr/>
        </p:nvPicPr>
        <p:blipFill rotWithShape="1">
          <a:blip r:embed="rId3">
            <a:alphaModFix/>
          </a:blip>
          <a:srcRect l="864" t="10976" r="845"/>
          <a:stretch/>
        </p:blipFill>
        <p:spPr>
          <a:xfrm>
            <a:off x="86625" y="1302200"/>
            <a:ext cx="8987599" cy="3711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2e80dafc307_0_32"/>
          <p:cNvSpPr txBox="1">
            <a:spLocks noGrp="1"/>
          </p:cNvSpPr>
          <p:nvPr>
            <p:ph type="title"/>
          </p:nvPr>
        </p:nvSpPr>
        <p:spPr>
          <a:xfrm>
            <a:off x="565200" y="476776"/>
            <a:ext cx="6787200" cy="5628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10 MOST DOWNLOADED ARTICLES OF ALL TIMES</a:t>
            </a:r>
            <a:endParaRPr sz="2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225" name="Google Shape;225;g2e80dafc307_0_32"/>
          <p:cNvGraphicFramePr/>
          <p:nvPr/>
        </p:nvGraphicFramePr>
        <p:xfrm>
          <a:off x="183313" y="974625"/>
          <a:ext cx="8882850" cy="4229880"/>
        </p:xfrm>
        <a:graphic>
          <a:graphicData uri="http://schemas.openxmlformats.org/drawingml/2006/table">
            <a:tbl>
              <a:tblPr>
                <a:noFill/>
                <a:tableStyleId>{EB96F359-8ED0-4BB1-9D16-4AD643F8EBFA}</a:tableStyleId>
              </a:tblPr>
              <a:tblGrid>
                <a:gridCol w="108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0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46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Article ID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Article Title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Date Published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Abstract Views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Total Gallery Views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3C7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9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1054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Cultural tourism development and the impact on local communities: a case study from the South of Italy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2020-12-28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1761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12685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3C7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799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Designing and building a 3D printed low cost modular Raman spectrometer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2018-12-21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3713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6648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3C7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746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Smart work centers as “creative workspaces” for remote employees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2018-07-02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2394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2150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3C7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920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Closing the gap: reinventing organizations for innovation and the disruptors who drive it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2019-12-24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2085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1866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3C7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1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544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Organizational experiments and the change of meaning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2017-12-22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892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1841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3C7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1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459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Experimentation and innovation: purpose, possibilities and preferred solutions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2017-06-30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857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1614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3C7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9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1287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Can challenge-based learning be effective online? A case study using experiential learning theory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2021-06-30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2218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1428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3C7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1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997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Designing services for employees' wellbeing: principles for an improved employee experience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2021-12-21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1715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1185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3C7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1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882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Improving plastic management by means of people awareness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2024-06-25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1337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950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3C7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49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1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873</a:t>
                      </a:r>
                      <a:endParaRPr sz="900" b="1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Customized servitization as an innovative approach for renting service in the fashion industry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2024-06-25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901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939</a:t>
                      </a:r>
                      <a:endParaRPr sz="9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>
                    <a:solidFill>
                      <a:srgbClr val="3C7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e80dafc307_0_50"/>
          <p:cNvSpPr txBox="1">
            <a:spLocks noGrp="1"/>
          </p:cNvSpPr>
          <p:nvPr>
            <p:ph type="title"/>
          </p:nvPr>
        </p:nvSpPr>
        <p:spPr>
          <a:xfrm>
            <a:off x="565200" y="617550"/>
            <a:ext cx="6646500" cy="500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10 MOST CITED ARTICLES OF ALL TIMES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g2e80dafc307_0_50"/>
          <p:cNvSpPr txBox="1">
            <a:spLocks noGrp="1"/>
          </p:cNvSpPr>
          <p:nvPr>
            <p:ph type="body" idx="1"/>
          </p:nvPr>
        </p:nvSpPr>
        <p:spPr>
          <a:xfrm>
            <a:off x="565200" y="1302200"/>
            <a:ext cx="7523700" cy="3368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3" name="Google Shape;233;g2e80dafc307_0_50"/>
          <p:cNvPicPr preferRelativeResize="0"/>
          <p:nvPr/>
        </p:nvPicPr>
        <p:blipFill rotWithShape="1">
          <a:blip r:embed="rId3">
            <a:alphaModFix/>
          </a:blip>
          <a:srcRect l="1967" t="2908" r="3461" b="5035"/>
          <a:stretch/>
        </p:blipFill>
        <p:spPr>
          <a:xfrm>
            <a:off x="459075" y="1047900"/>
            <a:ext cx="7770524" cy="3868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e80dafc307_0_58"/>
          <p:cNvSpPr txBox="1">
            <a:spLocks noGrp="1"/>
          </p:cNvSpPr>
          <p:nvPr>
            <p:ph type="title"/>
          </p:nvPr>
        </p:nvSpPr>
        <p:spPr>
          <a:xfrm>
            <a:off x="565200" y="617550"/>
            <a:ext cx="6949800" cy="500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Cite Score and ranking</a:t>
            </a:r>
            <a:endParaRPr/>
          </a:p>
        </p:txBody>
      </p:sp>
      <p:sp>
        <p:nvSpPr>
          <p:cNvPr id="240" name="Google Shape;240;g2e80dafc307_0_58"/>
          <p:cNvSpPr txBox="1">
            <a:spLocks noGrp="1"/>
          </p:cNvSpPr>
          <p:nvPr>
            <p:ph type="body" idx="1"/>
          </p:nvPr>
        </p:nvSpPr>
        <p:spPr>
          <a:xfrm>
            <a:off x="565200" y="1302202"/>
            <a:ext cx="8028000" cy="3368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1" name="Google Shape;241;g2e80dafc307_0_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950" y="1117950"/>
            <a:ext cx="4668300" cy="3515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g2e80dafc307_0_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1250" y="617550"/>
            <a:ext cx="3931374" cy="4315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g2e80dafc307_0_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0475" y="996400"/>
            <a:ext cx="6815826" cy="376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7"/>
          <p:cNvSpPr txBox="1">
            <a:spLocks noGrp="1"/>
          </p:cNvSpPr>
          <p:nvPr>
            <p:ph type="title"/>
          </p:nvPr>
        </p:nvSpPr>
        <p:spPr>
          <a:xfrm>
            <a:off x="565200" y="675930"/>
            <a:ext cx="5812740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/>
              <a:t>Pipeline: 2025-2026</a:t>
            </a:r>
            <a:endParaRPr/>
          </a:p>
        </p:txBody>
      </p:sp>
      <p:sp>
        <p:nvSpPr>
          <p:cNvPr id="255" name="Google Shape;255;p7"/>
          <p:cNvSpPr txBox="1"/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184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56" name="Google Shape;256;p7"/>
          <p:cNvGraphicFramePr/>
          <p:nvPr/>
        </p:nvGraphicFramePr>
        <p:xfrm>
          <a:off x="565200" y="1414106"/>
          <a:ext cx="8022225" cy="3188810"/>
        </p:xfrm>
        <a:graphic>
          <a:graphicData uri="http://schemas.openxmlformats.org/drawingml/2006/table">
            <a:tbl>
              <a:tblPr firstRow="1" bandRow="1">
                <a:noFill/>
                <a:tableStyleId>{733F5855-EF85-4262-9A64-948666545376}</a:tableStyleId>
              </a:tblPr>
              <a:tblGrid>
                <a:gridCol w="4995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7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="1" u="none" strike="noStrike" cap="none">
                          <a:solidFill>
                            <a:srgbClr val="B6275F"/>
                          </a:solidFill>
                        </a:rPr>
                        <a:t>Activity</a:t>
                      </a:r>
                      <a:endParaRPr sz="1800" b="1" u="none" strike="noStrike" cap="none">
                        <a:solidFill>
                          <a:srgbClr val="B6275F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>
                          <a:solidFill>
                            <a:srgbClr val="B6275F"/>
                          </a:solidFill>
                        </a:rPr>
                        <a:t>Objective</a:t>
                      </a:r>
                      <a:endParaRPr sz="2000" u="none" strike="noStrike" cap="none">
                        <a:solidFill>
                          <a:srgbClr val="B6275F"/>
                        </a:solidFill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7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none" strike="noStrike" cap="none"/>
                        <a:t>PhD summer school on methodological notes</a:t>
                      </a:r>
                      <a:endParaRPr sz="16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u="none" strike="noStrike" cap="none"/>
                        <a:t>Training future scientists in experimental methodologies to study innovation and its relation to societal good and sustainability.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u="none" strike="noStrike" cap="none"/>
                        <a:t>Reapply to Web of Science</a:t>
                      </a:r>
                      <a:endParaRPr sz="16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u="none" strike="noStrike" cap="none"/>
                        <a:t>Impact factor: Legitimacy in the academic community and reach of journal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3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none" strike="noStrike" cap="none"/>
                        <a:t>Data sharing and data publications</a:t>
                      </a:r>
                      <a:endParaRPr sz="16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u="none" strike="noStrike" cap="none"/>
                        <a:t>Openness and collaboration, collect value generated by student projects in form of raw data as an alternative to usual publications</a:t>
                      </a:r>
                      <a:endParaRPr sz="11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35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none" strike="noStrike" cap="none"/>
                        <a:t>Special issue 2025: PhD Summer school follow-up</a:t>
                      </a:r>
                      <a:endParaRPr sz="16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u="none" strike="noStrike" cap="none"/>
                        <a:t>A way to close the loop with the training of PhD summer school, so they learn the process also including publishing the work</a:t>
                      </a:r>
                      <a:endParaRPr sz="10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79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none" strike="noStrike" cap="none"/>
                        <a:t>Meeting and restructuring the editorial board of the journal</a:t>
                      </a:r>
                      <a:endParaRPr sz="16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u="none" strike="noStrike" cap="none"/>
                        <a:t>Be ready to support the growth of the number of submissions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8"/>
          <p:cNvSpPr txBox="1">
            <a:spLocks noGrp="1"/>
          </p:cNvSpPr>
          <p:nvPr>
            <p:ph type="title"/>
          </p:nvPr>
        </p:nvSpPr>
        <p:spPr>
          <a:xfrm>
            <a:off x="565200" y="703202"/>
            <a:ext cx="4668300" cy="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/>
              <a:t>2025 PhD School</a:t>
            </a:r>
            <a:endParaRPr/>
          </a:p>
        </p:txBody>
      </p:sp>
      <p:sp>
        <p:nvSpPr>
          <p:cNvPr id="262" name="Google Shape;262;p8"/>
          <p:cNvSpPr txBox="1">
            <a:spLocks noGrp="1"/>
          </p:cNvSpPr>
          <p:nvPr>
            <p:ph type="body" idx="1"/>
          </p:nvPr>
        </p:nvSpPr>
        <p:spPr>
          <a:xfrm>
            <a:off x="409350" y="1378400"/>
            <a:ext cx="4469700" cy="33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Research development workshops for PhD students with lectures on </a:t>
            </a:r>
            <a:r>
              <a:rPr lang="en-GB" b="1">
                <a:solidFill>
                  <a:srgbClr val="B6275F"/>
                </a:solidFill>
              </a:rPr>
              <a:t>experimental methodologies</a:t>
            </a:r>
            <a:r>
              <a:rPr lang="en-GB"/>
              <a:t> and CERN visits for 5 days</a:t>
            </a:r>
            <a:endParaRPr/>
          </a:p>
          <a:p>
            <a:pPr marL="285750" lvl="0" indent="-285750" algn="l" rtl="0">
              <a:lnSpc>
                <a:spcPct val="115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Authors of methodological notes and CIJ editors as professors</a:t>
            </a:r>
            <a:endParaRPr/>
          </a:p>
          <a:p>
            <a:pPr marL="285750" lvl="0" indent="-285750" algn="l" rtl="0">
              <a:lnSpc>
                <a:spcPct val="115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Participants offered the possibility to submit research they work on in an upcoming </a:t>
            </a:r>
            <a:r>
              <a:rPr lang="en-GB" b="1">
                <a:solidFill>
                  <a:srgbClr val="B6275F"/>
                </a:solidFill>
              </a:rPr>
              <a:t>CIJ special issue</a:t>
            </a:r>
            <a:endParaRPr b="1">
              <a:solidFill>
                <a:srgbClr val="B6275F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Coinciding with an editorial in-person/hybrid meeting</a:t>
            </a:r>
            <a:endParaRPr/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Tentative dates: 23.6-27.6. or 30.6.-4.7.2025</a:t>
            </a:r>
            <a:endParaRPr/>
          </a:p>
        </p:txBody>
      </p:sp>
      <p:graphicFrame>
        <p:nvGraphicFramePr>
          <p:cNvPr id="263" name="Google Shape;263;p8"/>
          <p:cNvGraphicFramePr/>
          <p:nvPr/>
        </p:nvGraphicFramePr>
        <p:xfrm>
          <a:off x="5162650" y="1203593"/>
          <a:ext cx="3476100" cy="3542900"/>
        </p:xfrm>
        <a:graphic>
          <a:graphicData uri="http://schemas.openxmlformats.org/drawingml/2006/table">
            <a:tbl>
              <a:tblPr firstRow="1" bandRow="1">
                <a:noFill/>
                <a:tableStyleId>{733F5855-EF85-4262-9A64-948666545376}</a:tableStyleId>
              </a:tblPr>
              <a:tblGrid>
                <a:gridCol w="1456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66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900">
                          <a:solidFill>
                            <a:srgbClr val="B6275F"/>
                          </a:solidFill>
                        </a:rPr>
                        <a:t>Professors</a:t>
                      </a:r>
                      <a:endParaRPr sz="1700" b="1" u="none" strike="noStrike" cap="none">
                        <a:solidFill>
                          <a:srgbClr val="B6275F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900">
                          <a:solidFill>
                            <a:srgbClr val="B6275F"/>
                          </a:solidFill>
                        </a:rPr>
                        <a:t>Affiliations</a:t>
                      </a:r>
                      <a:endParaRPr sz="1900" u="none" strike="noStrike" cap="none">
                        <a:solidFill>
                          <a:srgbClr val="B6275F"/>
                        </a:solidFill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Georges Romme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Eindhoven University of Technology</a:t>
                      </a:r>
                      <a:endParaRPr sz="120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6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200"/>
                        <a:t>Massimo Florio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University of Milan</a:t>
                      </a:r>
                      <a:endParaRPr sz="120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None/>
                      </a:pPr>
                      <a:r>
                        <a:rPr lang="en-GB" sz="1200"/>
                        <a:t>Matthias Guertler</a:t>
                      </a:r>
                      <a:endParaRPr sz="120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University of Technology Sydney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4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Jan Auernhammer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Stanford University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-GB" sz="1200"/>
                        <a:t>Leona Chandra Kruse</a:t>
                      </a:r>
                      <a:endParaRPr sz="120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University of Agder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9"/>
          <p:cNvSpPr txBox="1">
            <a:spLocks noGrp="1"/>
          </p:cNvSpPr>
          <p:nvPr>
            <p:ph type="title"/>
          </p:nvPr>
        </p:nvSpPr>
        <p:spPr>
          <a:xfrm>
            <a:off x="565200" y="664839"/>
            <a:ext cx="4668195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/>
              <a:t>Web of Science</a:t>
            </a:r>
            <a:endParaRPr/>
          </a:p>
        </p:txBody>
      </p:sp>
      <p:sp>
        <p:nvSpPr>
          <p:cNvPr id="269" name="Google Shape;269;p9"/>
          <p:cNvSpPr txBox="1">
            <a:spLocks noGrp="1"/>
          </p:cNvSpPr>
          <p:nvPr>
            <p:ph type="body" idx="1"/>
          </p:nvPr>
        </p:nvSpPr>
        <p:spPr>
          <a:xfrm>
            <a:off x="565200" y="1525575"/>
            <a:ext cx="8028000" cy="31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</a:pPr>
            <a:r>
              <a:rPr lang="en-GB" sz="1800" b="1"/>
              <a:t>We applied in 2019 and were stopped at the triage step, because we were not publishing enough articles (minimum of 20) compared to other journals in the same categories</a:t>
            </a:r>
            <a:endParaRPr sz="1800" b="1"/>
          </a:p>
          <a:p>
            <a:pPr marL="457200" marR="0" lvl="0" indent="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None/>
            </a:pPr>
            <a:endParaRPr sz="1800" b="1"/>
          </a:p>
          <a:p>
            <a:pPr marL="285750" marR="0" lvl="0" indent="-28575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</a:pPr>
            <a:r>
              <a:rPr lang="en-GB" sz="1800" b="1"/>
              <a:t>We are planning to apply to be included again in early 2025, as we have since increased the number of issues (3 vs 2) and articles.</a:t>
            </a:r>
            <a:endParaRPr sz="1800"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0"/>
          <p:cNvSpPr txBox="1">
            <a:spLocks noGrp="1"/>
          </p:cNvSpPr>
          <p:nvPr>
            <p:ph type="title"/>
          </p:nvPr>
        </p:nvSpPr>
        <p:spPr>
          <a:xfrm>
            <a:off x="565200" y="712347"/>
            <a:ext cx="5812740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/>
              <a:t>Sought impact</a:t>
            </a:r>
            <a:endParaRPr/>
          </a:p>
        </p:txBody>
      </p:sp>
      <p:sp>
        <p:nvSpPr>
          <p:cNvPr id="276" name="Google Shape;276;p10"/>
          <p:cNvSpPr txBox="1"/>
          <p:nvPr/>
        </p:nvSpPr>
        <p:spPr>
          <a:xfrm>
            <a:off x="411129" y="1429340"/>
            <a:ext cx="8321741" cy="3283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Increase quality of papers, 60 submissions but maintain number of publications at 20-30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PhD School: 5 authors, 35 students, 3 years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WOS: Get impact factor as a KPI for CIJ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Data publications: One publication per issue in 2026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Special issues 2025-2027: 7-10 papers per issue from PhD </a:t>
            </a:r>
            <a:r>
              <a:rPr lang="en-GB" sz="1800" b="1">
                <a:solidFill>
                  <a:schemeClr val="lt1"/>
                </a:solidFill>
              </a:rPr>
              <a:t>School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Editorial board: 3 associate editors committed to working on the journal</a:t>
            </a:r>
            <a:endParaRPr/>
          </a:p>
        </p:txBody>
      </p:sp>
      <p:sp>
        <p:nvSpPr>
          <p:cNvPr id="277" name="Google Shape;277;p10"/>
          <p:cNvSpPr txBox="1"/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1"/>
          <p:cNvSpPr txBox="1">
            <a:spLocks noGrp="1"/>
          </p:cNvSpPr>
          <p:nvPr>
            <p:ph type="title"/>
          </p:nvPr>
        </p:nvSpPr>
        <p:spPr>
          <a:xfrm>
            <a:off x="565200" y="712347"/>
            <a:ext cx="7435800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</a:pPr>
            <a:r>
              <a:rPr lang="en-GB" sz="2700"/>
              <a:t>Learnings and developments </a:t>
            </a:r>
            <a:r>
              <a:rPr lang="en-GB" sz="2700">
                <a:solidFill>
                  <a:srgbClr val="B6275F"/>
                </a:solidFill>
              </a:rPr>
              <a:t>beyond 2026</a:t>
            </a:r>
            <a:endParaRPr sz="2700">
              <a:solidFill>
                <a:srgbClr val="B6275F"/>
              </a:solidFill>
            </a:endParaRPr>
          </a:p>
        </p:txBody>
      </p:sp>
      <p:sp>
        <p:nvSpPr>
          <p:cNvPr id="284" name="Google Shape;284;p11"/>
          <p:cNvSpPr txBox="1"/>
          <p:nvPr/>
        </p:nvSpPr>
        <p:spPr>
          <a:xfrm>
            <a:off x="599090" y="1514474"/>
            <a:ext cx="8118189" cy="3283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Post-impact factor</a:t>
            </a:r>
            <a:endParaRPr/>
          </a:p>
          <a:p>
            <a:pPr marL="457200" marR="0" lvl="1" indent="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Develop CIJ identity and presence as an established journal</a:t>
            </a:r>
            <a:endParaRPr/>
          </a:p>
          <a:p>
            <a:pPr marL="457200" marR="0" lvl="1" indent="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Focus on sustainability of the journal</a:t>
            </a:r>
            <a:endParaRPr/>
          </a:p>
          <a:p>
            <a:pPr marL="285750" marR="0" lvl="0" indent="-171450" algn="l" rtl="0">
              <a:lnSpc>
                <a:spcPct val="107000"/>
              </a:lnSpc>
              <a:spcBef>
                <a:spcPts val="11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11"/>
          <p:cNvSpPr txBox="1"/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184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"/>
          <p:cNvSpPr txBox="1">
            <a:spLocks noGrp="1"/>
          </p:cNvSpPr>
          <p:nvPr>
            <p:ph type="title"/>
          </p:nvPr>
        </p:nvSpPr>
        <p:spPr>
          <a:xfrm>
            <a:off x="561869" y="797949"/>
            <a:ext cx="6312928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 sz="2800" b="1"/>
              <a:t>CERN IdeaSquare Journal of Experimental Innovation</a:t>
            </a:r>
            <a:endParaRPr/>
          </a:p>
        </p:txBody>
      </p:sp>
      <p:sp>
        <p:nvSpPr>
          <p:cNvPr id="153" name="Google Shape;153;p2"/>
          <p:cNvSpPr txBox="1"/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184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"/>
          <p:cNvSpPr txBox="1"/>
          <p:nvPr/>
        </p:nvSpPr>
        <p:spPr>
          <a:xfrm>
            <a:off x="4835044" y="2411813"/>
            <a:ext cx="3987340" cy="19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Managing Editor</a:t>
            </a:r>
            <a:endParaRPr/>
          </a:p>
          <a:p>
            <a:pPr marL="457200" marR="0" lvl="1" indent="0" algn="l" rtl="0">
              <a:spcBef>
                <a:spcPts val="320"/>
              </a:spcBef>
              <a:spcAft>
                <a:spcPts val="0"/>
              </a:spcAft>
              <a:buClr>
                <a:srgbClr val="B6275F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B6275F"/>
                </a:solidFill>
                <a:latin typeface="Arial"/>
                <a:ea typeface="Arial"/>
                <a:cs typeface="Arial"/>
                <a:sym typeface="Arial"/>
              </a:rPr>
              <a:t>Valeria Brancolini</a:t>
            </a:r>
            <a:r>
              <a:rPr lang="en-GB"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Italy</a:t>
            </a:r>
            <a:endParaRPr/>
          </a:p>
          <a:p>
            <a:pPr marL="457200" marR="0" lvl="1" indent="0" algn="l" rtl="0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Co-managing Editor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320"/>
              </a:spcBef>
              <a:spcAft>
                <a:spcPts val="0"/>
              </a:spcAft>
              <a:buClr>
                <a:srgbClr val="B6275F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B6275F"/>
                </a:solidFill>
                <a:latin typeface="Arial"/>
                <a:ea typeface="Arial"/>
                <a:cs typeface="Arial"/>
                <a:sym typeface="Arial"/>
              </a:rPr>
              <a:t>Lauri Valtonen</a:t>
            </a:r>
            <a:r>
              <a:rPr lang="en-GB"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CERN IdeaSquare, Switzerland</a:t>
            </a:r>
            <a:endParaRPr/>
          </a:p>
        </p:txBody>
      </p:sp>
      <p:sp>
        <p:nvSpPr>
          <p:cNvPr id="155" name="Google Shape;155;p2"/>
          <p:cNvSpPr txBox="1"/>
          <p:nvPr/>
        </p:nvSpPr>
        <p:spPr>
          <a:xfrm>
            <a:off x="561869" y="1996866"/>
            <a:ext cx="4162531" cy="304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Editor-in-Chief</a:t>
            </a:r>
            <a:endParaRPr/>
          </a:p>
          <a:p>
            <a:pPr marL="457200" marR="0" lvl="1" indent="0" algn="l" rtl="0">
              <a:spcBef>
                <a:spcPts val="320"/>
              </a:spcBef>
              <a:spcAft>
                <a:spcPts val="0"/>
              </a:spcAft>
              <a:buClr>
                <a:srgbClr val="B6275F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B6275F"/>
                </a:solidFill>
                <a:latin typeface="Arial"/>
                <a:ea typeface="Arial"/>
                <a:cs typeface="Arial"/>
                <a:sym typeface="Arial"/>
              </a:rPr>
              <a:t>Matteo Vignoli</a:t>
            </a:r>
            <a:r>
              <a:rPr lang="en-GB"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University of Bologna, Department of Management, Bologna, Italy</a:t>
            </a:r>
            <a:endParaRPr/>
          </a:p>
          <a:p>
            <a:pPr marL="457200" marR="0" lvl="1" indent="0" algn="l" rtl="0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Emeritus, Founding Editor-in-Chief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320"/>
              </a:spcBef>
              <a:spcAft>
                <a:spcPts val="0"/>
              </a:spcAft>
              <a:buClr>
                <a:srgbClr val="B6275F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B6275F"/>
                </a:solidFill>
                <a:latin typeface="Arial"/>
                <a:ea typeface="Arial"/>
                <a:cs typeface="Arial"/>
                <a:sym typeface="Arial"/>
              </a:rPr>
              <a:t>Saku Juhani Mäkinen</a:t>
            </a:r>
            <a:r>
              <a:rPr lang="en-GB"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University of Turku, Finland and CERN, Switzerland</a:t>
            </a:r>
            <a:endParaRPr/>
          </a:p>
          <a:p>
            <a:pPr marL="457200" marR="0" lvl="1" indent="0" algn="l" rtl="0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Co-Editor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320"/>
              </a:spcBef>
              <a:spcAft>
                <a:spcPts val="0"/>
              </a:spcAft>
              <a:buClr>
                <a:srgbClr val="B6275F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B6275F"/>
                </a:solidFill>
                <a:latin typeface="Arial"/>
                <a:ea typeface="Arial"/>
                <a:cs typeface="Arial"/>
                <a:sym typeface="Arial"/>
              </a:rPr>
              <a:t>Jonathan Wareham</a:t>
            </a:r>
            <a:r>
              <a:rPr lang="en-GB"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ESADE Business School, Ramon Llull University, Barcelona, Spain</a:t>
            </a:r>
            <a:endParaRPr sz="1100" b="1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"/>
          <p:cNvSpPr txBox="1">
            <a:spLocks noGrp="1"/>
          </p:cNvSpPr>
          <p:nvPr>
            <p:ph type="title"/>
          </p:nvPr>
        </p:nvSpPr>
        <p:spPr>
          <a:xfrm>
            <a:off x="565200" y="712347"/>
            <a:ext cx="5812740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/>
              <a:t>Why are we here?</a:t>
            </a:r>
            <a:endParaRPr/>
          </a:p>
        </p:txBody>
      </p:sp>
      <p:sp>
        <p:nvSpPr>
          <p:cNvPr id="162" name="Google Shape;162;p3"/>
          <p:cNvSpPr txBox="1"/>
          <p:nvPr/>
        </p:nvSpPr>
        <p:spPr>
          <a:xfrm>
            <a:off x="395538" y="1514474"/>
            <a:ext cx="8321741" cy="3283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GB"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Promote the culture of CERN as an experimental organization into innovation with concrete actions</a:t>
            </a:r>
            <a:endParaRPr/>
          </a:p>
          <a:p>
            <a:pPr marL="285750" marR="0" lvl="0" indent="-146050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GB"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 become the central outlet for academic research in experimental innovation including the design factory network</a:t>
            </a:r>
            <a:endParaRPr/>
          </a:p>
          <a:p>
            <a:pPr marL="285750" marR="0" lvl="0" indent="-146050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GB"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 involve and support future scientists, PhDs and students, in experimental innovation research</a:t>
            </a: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"/>
          <p:cNvSpPr txBox="1"/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184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"/>
          <p:cNvSpPr txBox="1">
            <a:spLocks noGrp="1"/>
          </p:cNvSpPr>
          <p:nvPr>
            <p:ph type="title"/>
          </p:nvPr>
        </p:nvSpPr>
        <p:spPr>
          <a:xfrm>
            <a:off x="565200" y="666471"/>
            <a:ext cx="5812740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/>
              <a:t>Now and then: 2023-2024</a:t>
            </a:r>
            <a:endParaRPr/>
          </a:p>
        </p:txBody>
      </p:sp>
      <p:sp>
        <p:nvSpPr>
          <p:cNvPr id="170" name="Google Shape;170;p4"/>
          <p:cNvSpPr txBox="1"/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184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71" name="Google Shape;171;p4"/>
          <p:cNvGraphicFramePr/>
          <p:nvPr/>
        </p:nvGraphicFramePr>
        <p:xfrm>
          <a:off x="556478" y="1787829"/>
          <a:ext cx="8031025" cy="2374680"/>
        </p:xfrm>
        <a:graphic>
          <a:graphicData uri="http://schemas.openxmlformats.org/drawingml/2006/table">
            <a:tbl>
              <a:tblPr firstRow="1" bandRow="1">
                <a:noFill/>
                <a:tableStyleId>{733F5855-EF85-4262-9A64-948666545376}</a:tableStyleId>
              </a:tblPr>
              <a:tblGrid>
                <a:gridCol w="4320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7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="1" u="none" strike="noStrike" cap="none">
                          <a:solidFill>
                            <a:srgbClr val="B6275F"/>
                          </a:solidFill>
                        </a:rPr>
                        <a:t>Activity</a:t>
                      </a:r>
                      <a:endParaRPr sz="1800" b="1" u="none" strike="noStrike" cap="none">
                        <a:solidFill>
                          <a:srgbClr val="B6275F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>
                          <a:solidFill>
                            <a:srgbClr val="B6275F"/>
                          </a:solidFill>
                        </a:rPr>
                        <a:t>Objective</a:t>
                      </a:r>
                      <a:endParaRPr sz="2000" u="none" strike="noStrike" cap="none">
                        <a:solidFill>
                          <a:srgbClr val="B6275F"/>
                        </a:solidFill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none" strike="noStrike" cap="none"/>
                        <a:t>Increased to three issues per year</a:t>
                      </a:r>
                      <a:endParaRPr sz="16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u="none" strike="noStrike" cap="none"/>
                        <a:t>Foster expanded open and global discussion around innovation knowledge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none" strike="noStrike" cap="none"/>
                        <a:t>“How-to” methodological notes on experimentational research methods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u="none" strike="noStrike" cap="none"/>
                        <a:t>Embracing and enabling people from different disciplinary backgrounds to join and bring their expertise to research innovation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none" strike="noStrike" cap="none"/>
                        <a:t>ATTRACT Socio-economic studies’ findings publications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Knowledge exchange from the international collaboration on EU projects to a larger audience, give room to the biggest experiment in innovation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"/>
          <p:cNvSpPr txBox="1">
            <a:spLocks noGrp="1"/>
          </p:cNvSpPr>
          <p:nvPr>
            <p:ph type="title"/>
          </p:nvPr>
        </p:nvSpPr>
        <p:spPr>
          <a:xfrm>
            <a:off x="565200" y="666471"/>
            <a:ext cx="5812740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/>
              <a:t>Now and then: 2023-2024</a:t>
            </a:r>
            <a:endParaRPr/>
          </a:p>
        </p:txBody>
      </p:sp>
      <p:sp>
        <p:nvSpPr>
          <p:cNvPr id="178" name="Google Shape;178;p5"/>
          <p:cNvSpPr txBox="1"/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184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79" name="Google Shape;179;p5"/>
          <p:cNvGraphicFramePr/>
          <p:nvPr/>
        </p:nvGraphicFramePr>
        <p:xfrm>
          <a:off x="565200" y="1474917"/>
          <a:ext cx="8031025" cy="2985710"/>
        </p:xfrm>
        <a:graphic>
          <a:graphicData uri="http://schemas.openxmlformats.org/drawingml/2006/table">
            <a:tbl>
              <a:tblPr firstRow="1" bandRow="1">
                <a:noFill/>
                <a:tableStyleId>{733F5855-EF85-4262-9A64-948666545376}</a:tableStyleId>
              </a:tblPr>
              <a:tblGrid>
                <a:gridCol w="4320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7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="1" u="none" strike="noStrike" cap="none">
                          <a:solidFill>
                            <a:srgbClr val="B6275F"/>
                          </a:solidFill>
                        </a:rPr>
                        <a:t>Activity</a:t>
                      </a:r>
                      <a:endParaRPr sz="1800" b="1" u="none" strike="noStrike" cap="none">
                        <a:solidFill>
                          <a:srgbClr val="B6275F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>
                          <a:solidFill>
                            <a:srgbClr val="B6275F"/>
                          </a:solidFill>
                        </a:rPr>
                        <a:t>Objective</a:t>
                      </a:r>
                      <a:endParaRPr sz="2000" u="none" strike="noStrike" cap="none">
                        <a:solidFill>
                          <a:srgbClr val="B6275F"/>
                        </a:solidFill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none" strike="noStrike" cap="none"/>
                        <a:t>Fostering a scientific view in the innovation community, i.e. Coffee papers from scientists</a:t>
                      </a:r>
                      <a:endParaRPr sz="16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dk1"/>
                          </a:solidFill>
                        </a:rPr>
                        <a:t>Bring the perspective of scientists, like a message in a bottle, to the innovation community</a:t>
                      </a:r>
                      <a:endParaRPr sz="12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/>
                        <a:t>Presence in r</a:t>
                      </a:r>
                      <a:r>
                        <a:rPr lang="en-GB" sz="1600" u="none" strike="noStrike" cap="none"/>
                        <a:t>elevant academic conferences </a:t>
                      </a:r>
                      <a:endParaRPr sz="16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u="none" strike="noStrike" cap="none"/>
                        <a:t>Connect with researchers that are presenting papers using experimental methodologies and offer CIJ as a potential outlet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none" strike="noStrike" cap="none"/>
                        <a:t>Spring &amp; Summer: Normal issues, Winter: Innovation in Career and Life Design</a:t>
                      </a:r>
                      <a:endParaRPr sz="16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u="none" strike="noStrike" cap="none"/>
                        <a:t>Present the strategy between normal and special issues as a way to nurture community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none" strike="noStrike" cap="none"/>
                        <a:t>Communications of CIJ activity, 41 </a:t>
                      </a:r>
                      <a:r>
                        <a:rPr lang="en-GB" sz="1600"/>
                        <a:t>social media posts and 2 website news articles</a:t>
                      </a:r>
                      <a:endParaRPr sz="16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u="none" strike="noStrike" cap="none"/>
                        <a:t>Communication as a strategic value creation asset for CIJ authors that can see their research promoted in the IdeaSquare channels</a:t>
                      </a:r>
                      <a:endParaRPr sz="12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"/>
          <p:cNvSpPr txBox="1">
            <a:spLocks noGrp="1"/>
          </p:cNvSpPr>
          <p:nvPr>
            <p:ph type="title"/>
          </p:nvPr>
        </p:nvSpPr>
        <p:spPr>
          <a:xfrm>
            <a:off x="565199" y="712347"/>
            <a:ext cx="7329665" cy="500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/>
              <a:t>Impacts of activities now and then: Data</a:t>
            </a:r>
            <a:endParaRPr/>
          </a:p>
        </p:txBody>
      </p:sp>
      <p:sp>
        <p:nvSpPr>
          <p:cNvPr id="186" name="Google Shape;186;p6"/>
          <p:cNvSpPr txBox="1"/>
          <p:nvPr/>
        </p:nvSpPr>
        <p:spPr>
          <a:xfrm>
            <a:off x="405575" y="1531600"/>
            <a:ext cx="8097600" cy="31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 issues per year: </a:t>
            </a:r>
            <a:r>
              <a:rPr lang="en-GB" sz="2000">
                <a:solidFill>
                  <a:srgbClr val="B6275F"/>
                </a:solidFill>
              </a:rPr>
              <a:t>Two normal issues and one special issue at the end of the year</a:t>
            </a:r>
            <a:endParaRPr sz="2000">
              <a:solidFill>
                <a:srgbClr val="B6275F"/>
              </a:solidFill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B6275F"/>
              </a:solidFill>
            </a:endParaRPr>
          </a:p>
          <a:p>
            <a:pPr marL="285750" marR="0" lvl="0" indent="-28575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Two new sections: Methodological notes: 3 done, 2 in pipeline and ATTRACT Socio-economic studies: 2 done, 6 in the pipeline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</a:endParaRPr>
          </a:p>
          <a:p>
            <a:pPr marL="285750" marR="0" lvl="0" indent="-28575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Monthly clinics for students: 10 since August with varying participation.</a:t>
            </a:r>
            <a:endParaRPr/>
          </a:p>
        </p:txBody>
      </p:sp>
      <p:sp>
        <p:nvSpPr>
          <p:cNvPr id="187" name="Google Shape;187;p6"/>
          <p:cNvSpPr txBox="1"/>
          <p:nvPr/>
        </p:nvSpPr>
        <p:spPr>
          <a:xfrm>
            <a:off x="3962405" y="1111532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184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e80dafc307_0_0"/>
          <p:cNvSpPr txBox="1">
            <a:spLocks noGrp="1"/>
          </p:cNvSpPr>
          <p:nvPr>
            <p:ph type="title"/>
          </p:nvPr>
        </p:nvSpPr>
        <p:spPr>
          <a:xfrm>
            <a:off x="565200" y="617543"/>
            <a:ext cx="4668300" cy="500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Editorial activity 2023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4" name="Google Shape;194;g2e80dafc307_0_0"/>
          <p:cNvPicPr preferRelativeResize="0"/>
          <p:nvPr/>
        </p:nvPicPr>
        <p:blipFill rotWithShape="1">
          <a:blip r:embed="rId3">
            <a:alphaModFix/>
          </a:blip>
          <a:srcRect t="15949" r="4734" b="7917"/>
          <a:stretch/>
        </p:blipFill>
        <p:spPr>
          <a:xfrm>
            <a:off x="565200" y="1237075"/>
            <a:ext cx="6099075" cy="3646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e80dafc307_0_8"/>
          <p:cNvSpPr txBox="1">
            <a:spLocks noGrp="1"/>
          </p:cNvSpPr>
          <p:nvPr>
            <p:ph type="title"/>
          </p:nvPr>
        </p:nvSpPr>
        <p:spPr>
          <a:xfrm>
            <a:off x="565200" y="617543"/>
            <a:ext cx="4668300" cy="500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/>
              <a:t>Editorial workflow </a:t>
            </a:r>
            <a:endParaRPr/>
          </a:p>
        </p:txBody>
      </p:sp>
      <p:sp>
        <p:nvSpPr>
          <p:cNvPr id="201" name="Google Shape;201;g2e80dafc307_0_8"/>
          <p:cNvSpPr txBox="1">
            <a:spLocks noGrp="1"/>
          </p:cNvSpPr>
          <p:nvPr>
            <p:ph type="body" idx="1"/>
          </p:nvPr>
        </p:nvSpPr>
        <p:spPr>
          <a:xfrm>
            <a:off x="565200" y="1302202"/>
            <a:ext cx="8028000" cy="3368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2" name="Google Shape;202;g2e80dafc307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50" y="1117954"/>
            <a:ext cx="9144000" cy="38934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e80dafc307_0_16"/>
          <p:cNvSpPr txBox="1">
            <a:spLocks noGrp="1"/>
          </p:cNvSpPr>
          <p:nvPr>
            <p:ph type="title"/>
          </p:nvPr>
        </p:nvSpPr>
        <p:spPr>
          <a:xfrm>
            <a:off x="565200" y="617552"/>
            <a:ext cx="7047300" cy="6276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Articles’ downloads/month in 2023 (all articles)</a:t>
            </a:r>
            <a:endParaRPr sz="240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g2e80dafc307_0_16"/>
          <p:cNvSpPr txBox="1">
            <a:spLocks noGrp="1"/>
          </p:cNvSpPr>
          <p:nvPr>
            <p:ph type="body" idx="1"/>
          </p:nvPr>
        </p:nvSpPr>
        <p:spPr>
          <a:xfrm>
            <a:off x="565200" y="1302202"/>
            <a:ext cx="8028000" cy="3368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0" name="Google Shape;210;g2e80dafc307_0_16"/>
          <p:cNvPicPr preferRelativeResize="0"/>
          <p:nvPr/>
        </p:nvPicPr>
        <p:blipFill rotWithShape="1">
          <a:blip r:embed="rId3">
            <a:alphaModFix/>
          </a:blip>
          <a:srcRect l="1362" t="8258" r="598" b="2368"/>
          <a:stretch/>
        </p:blipFill>
        <p:spPr>
          <a:xfrm>
            <a:off x="193688" y="1245150"/>
            <a:ext cx="8771024" cy="3670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2452</Words>
  <Application>Microsoft Office PowerPoint</Application>
  <PresentationFormat>On-screen Show (16:9)</PresentationFormat>
  <Paragraphs>301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Helvetica Neue</vt:lpstr>
      <vt:lpstr>Opcion Foto</vt:lpstr>
      <vt:lpstr>CERN IdeaSquare Journal of Experimental Innovation</vt:lpstr>
      <vt:lpstr>CERN IdeaSquare Journal of Experimental Innovation</vt:lpstr>
      <vt:lpstr>Why are we here?</vt:lpstr>
      <vt:lpstr>Now and then: 2023-2024</vt:lpstr>
      <vt:lpstr>Now and then: 2023-2024</vt:lpstr>
      <vt:lpstr>Impacts of activities now and then: Data</vt:lpstr>
      <vt:lpstr>Editorial activity 2023 </vt:lpstr>
      <vt:lpstr>Editorial workflow </vt:lpstr>
      <vt:lpstr>Articles’ downloads/month in 2023 (all articles) </vt:lpstr>
      <vt:lpstr>Articles’ downloads/month over the years (all articles) </vt:lpstr>
      <vt:lpstr>10 MOST DOWNLOADED ARTICLES OF ALL TIMES </vt:lpstr>
      <vt:lpstr>10 MOST CITED ARTICLES OF ALL TIMES </vt:lpstr>
      <vt:lpstr>Cite Score and ranking</vt:lpstr>
      <vt:lpstr>PowerPoint Presentation</vt:lpstr>
      <vt:lpstr>Pipeline: 2025-2026</vt:lpstr>
      <vt:lpstr>2025 PhD School</vt:lpstr>
      <vt:lpstr>Web of Science</vt:lpstr>
      <vt:lpstr>Sought impact</vt:lpstr>
      <vt:lpstr>Learnings and developments beyond 2026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IdeaSquare Journal of Experimental Innovation</dc:title>
  <dc:creator>Claudia Marcelloni</dc:creator>
  <cp:lastModifiedBy>Lauri Valtonen</cp:lastModifiedBy>
  <cp:revision>1</cp:revision>
  <dcterms:created xsi:type="dcterms:W3CDTF">2022-01-18T18:56:13Z</dcterms:created>
  <dcterms:modified xsi:type="dcterms:W3CDTF">2024-06-27T06:32:51Z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