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146850639" r:id="rId3"/>
    <p:sldId id="328" r:id="rId4"/>
    <p:sldId id="258" r:id="rId5"/>
    <p:sldId id="261" r:id="rId6"/>
    <p:sldId id="2146850611" r:id="rId7"/>
    <p:sldId id="2146850612" r:id="rId8"/>
    <p:sldId id="2146850613" r:id="rId9"/>
    <p:sldId id="262" r:id="rId1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24BCF5-25BB-53F9-7A07-28F4109FA080}" name="Laura Wirtavuori" initials="LW" userId="S::laura.wirtavuori@cern.ch::3f4a20d0-a0dd-4408-b7ed-5b2dfa05c8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44"/>
    <a:srgbClr val="87B918"/>
    <a:srgbClr val="02879B"/>
    <a:srgbClr val="F5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62"/>
    <p:restoredTop sz="95840"/>
  </p:normalViewPr>
  <p:slideViewPr>
    <p:cSldViewPr snapToGrid="0" snapToObjects="1">
      <p:cViewPr varScale="1">
        <p:scale>
          <a:sx n="137" d="100"/>
          <a:sy n="137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BE6A8-227F-824F-A293-3082DA905717}" type="datetimeFigureOut">
              <a:rPr lang="en-CH" smtClean="0"/>
              <a:t>27.06.24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2CD4D-D63E-9942-AF6B-8971CE6788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248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CERN </a:t>
            </a:r>
            <a:r>
              <a:rPr lang="de-CH" dirty="0" err="1"/>
              <a:t>as</a:t>
            </a:r>
            <a:r>
              <a:rPr lang="de-CH" dirty="0"/>
              <a:t> an </a:t>
            </a:r>
            <a:r>
              <a:rPr lang="de-CH" dirty="0" err="1"/>
              <a:t>inspirational</a:t>
            </a:r>
            <a:r>
              <a:rPr lang="de-CH" dirty="0"/>
              <a:t> and immersive </a:t>
            </a:r>
            <a:r>
              <a:rPr lang="de-CH" dirty="0" err="1"/>
              <a:t>space</a:t>
            </a:r>
            <a:r>
              <a:rPr lang="de-CH" dirty="0"/>
              <a:t>,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take</a:t>
            </a:r>
            <a:r>
              <a:rPr lang="de-CH" dirty="0"/>
              <a:t> </a:t>
            </a:r>
            <a:r>
              <a:rPr lang="de-CH" dirty="0" err="1"/>
              <a:t>lessons</a:t>
            </a:r>
            <a:r>
              <a:rPr lang="de-CH" dirty="0"/>
              <a:t> on </a:t>
            </a:r>
            <a:r>
              <a:rPr lang="de-CH" dirty="0" err="1"/>
              <a:t>collaboration</a:t>
            </a:r>
            <a:r>
              <a:rPr lang="de-CH" dirty="0"/>
              <a:t> and </a:t>
            </a:r>
            <a:r>
              <a:rPr lang="de-CH" dirty="0" err="1"/>
              <a:t>breakthrough</a:t>
            </a:r>
            <a:r>
              <a:rPr lang="de-CH" dirty="0"/>
              <a:t> </a:t>
            </a:r>
            <a:r>
              <a:rPr lang="de-CH" dirty="0" err="1"/>
              <a:t>thinking</a:t>
            </a:r>
            <a:r>
              <a:rPr lang="de-CH" dirty="0"/>
              <a:t>.</a:t>
            </a: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66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Gender balance</a:t>
            </a:r>
          </a:p>
          <a:p>
            <a:r>
              <a:rPr lang="en-CH" dirty="0"/>
              <a:t>9 ATTRACT programs</a:t>
            </a:r>
          </a:p>
          <a:p>
            <a:endParaRPr lang="en-CH" dirty="0"/>
          </a:p>
          <a:p>
            <a:r>
              <a:rPr lang="en-CH" dirty="0"/>
              <a:t>{Number of conversation = n° Coffee/3}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06963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How has this benefited CERN – new partners, new collaborations (St. John’s, HVL, NorCC, Ruth’s school, continuously engaging with younger community of CERN – increased perception of I2 as an important space inside CERN, be perceived as an expert for people at CERN to shine and interact with society, improve scicne communication/interdisciplinary skills.</a:t>
            </a:r>
          </a:p>
          <a:p>
            <a:r>
              <a:rPr lang="en-GB" dirty="0"/>
              <a:t>O</a:t>
            </a:r>
            <a:r>
              <a:rPr lang="en-CH" dirty="0"/>
              <a:t>ur Alumni that end up working at CERN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85709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Klang, more collbas outside of EU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200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2CD4D-D63E-9942-AF6B-8971CE6788C8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089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8 February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United Kingdom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017528"/>
            <a:ext cx="8099999" cy="1871153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56431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64413" y="1302203"/>
            <a:ext cx="8019955" cy="3303736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61156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54182" y="1154544"/>
            <a:ext cx="8043333" cy="346825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21565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49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7" r:id="rId9"/>
    <p:sldLayoutId id="2147483658" r:id="rId1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IdeaSquare</a:t>
            </a:r>
            <a:r>
              <a:rPr lang="en-GB" dirty="0"/>
              <a:t> Educational Programmes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89ECE3-4923-F240-B9AC-AFEBB5B17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ISAB-G June 2024</a:t>
            </a:r>
          </a:p>
          <a:p>
            <a:r>
              <a:rPr lang="en-GB" dirty="0"/>
              <a:t>Ole Werner, Catarina Batista, Laura </a:t>
            </a:r>
            <a:r>
              <a:rPr lang="en-GB" dirty="0" err="1"/>
              <a:t>Wirtavuori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DAD8FD64-612B-A63C-1DFF-41AF3ECCD8A6}"/>
              </a:ext>
            </a:extLst>
          </p:cNvPr>
          <p:cNvSpPr txBox="1">
            <a:spLocks/>
          </p:cNvSpPr>
          <p:nvPr/>
        </p:nvSpPr>
        <p:spPr>
          <a:xfrm>
            <a:off x="462957" y="2571750"/>
            <a:ext cx="2131387" cy="2297038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050" b="1" dirty="0">
                <a:solidFill>
                  <a:schemeClr val="bg1"/>
                </a:solidFill>
              </a:rPr>
              <a:t>Catarina Batista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05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050" dirty="0">
                <a:solidFill>
                  <a:schemeClr val="bg1"/>
                </a:solidFill>
              </a:rPr>
              <a:t>Mindset Accelerator at CERN IdeaSquare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050" dirty="0">
                <a:solidFill>
                  <a:schemeClr val="bg1"/>
                </a:solidFill>
              </a:rPr>
              <a:t>BA Communication, Post-grad Product and Service Innovation, MSc Psychology.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chemeClr val="bg1"/>
                </a:solidFill>
              </a:rPr>
              <a:t>Passionate about education and humanitarian challenges.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D17C1C5-7573-9663-FB18-715CD0DA31A9}"/>
              </a:ext>
            </a:extLst>
          </p:cNvPr>
          <p:cNvSpPr txBox="1">
            <a:spLocks/>
          </p:cNvSpPr>
          <p:nvPr/>
        </p:nvSpPr>
        <p:spPr>
          <a:xfrm>
            <a:off x="3612632" y="2571750"/>
            <a:ext cx="2341600" cy="2571750"/>
          </a:xfrm>
          <a:prstGeom prst="rect">
            <a:avLst/>
          </a:prstGeom>
        </p:spPr>
        <p:txBody>
          <a:bodyPr vert="horz" lIns="0" tIns="60960" rIns="121920" bIns="6096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1" dirty="0">
                <a:solidFill>
                  <a:schemeClr val="bg1"/>
                </a:solidFill>
              </a:rPr>
              <a:t>Ole Werner</a:t>
            </a:r>
            <a:endParaRPr lang="en-CH" sz="1050" b="1" dirty="0">
              <a:solidFill>
                <a:schemeClr val="bg1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CH" sz="1050" dirty="0">
              <a:solidFill>
                <a:schemeClr val="bg1"/>
              </a:solidFill>
            </a:endParaRPr>
          </a:p>
          <a:p>
            <a:pPr marL="380990" indent="-38099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bg1"/>
                </a:solidFill>
              </a:rPr>
              <a:t>Galactic Firefighter</a:t>
            </a:r>
            <a:r>
              <a:rPr lang="en-CH" sz="1050" dirty="0">
                <a:solidFill>
                  <a:schemeClr val="bg1"/>
                </a:solidFill>
              </a:rPr>
              <a:t> at CERN IdeaSquare</a:t>
            </a:r>
          </a:p>
          <a:p>
            <a:pPr marL="380990" indent="-38099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050" dirty="0">
                <a:solidFill>
                  <a:schemeClr val="bg1"/>
                </a:solidFill>
              </a:rPr>
              <a:t>B</a:t>
            </a:r>
            <a:r>
              <a:rPr lang="en-US" sz="1050" dirty="0" err="1">
                <a:solidFill>
                  <a:schemeClr val="bg1"/>
                </a:solidFill>
              </a:rPr>
              <a:t>Sc</a:t>
            </a:r>
            <a:r>
              <a:rPr lang="en-US" sz="1050" dirty="0">
                <a:solidFill>
                  <a:schemeClr val="bg1"/>
                </a:solidFill>
              </a:rPr>
              <a:t> Psychology</a:t>
            </a:r>
            <a:r>
              <a:rPr lang="en-CH" sz="1050" dirty="0">
                <a:solidFill>
                  <a:schemeClr val="bg1"/>
                </a:solidFill>
              </a:rPr>
              <a:t>, MSc </a:t>
            </a:r>
            <a:r>
              <a:rPr lang="en-US" sz="1050" dirty="0">
                <a:solidFill>
                  <a:schemeClr val="bg1"/>
                </a:solidFill>
              </a:rPr>
              <a:t>Behavior Change</a:t>
            </a:r>
            <a:endParaRPr lang="en-CH" sz="1050" dirty="0">
              <a:solidFill>
                <a:schemeClr val="bg1"/>
              </a:solidFill>
            </a:endParaRPr>
          </a:p>
          <a:p>
            <a:pPr marL="380990" indent="-38099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chemeClr val="bg1"/>
                </a:solidFill>
              </a:rPr>
              <a:t>Passionate about understanding individual cognitions and behaviors in teams.</a:t>
            </a:r>
            <a:endParaRPr lang="en-CH" sz="1050" dirty="0">
              <a:solidFill>
                <a:schemeClr val="bg1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9AF0131-E4A9-AC34-529D-735478E1570B}"/>
              </a:ext>
            </a:extLst>
          </p:cNvPr>
          <p:cNvSpPr txBox="1">
            <a:spLocks/>
          </p:cNvSpPr>
          <p:nvPr/>
        </p:nvSpPr>
        <p:spPr>
          <a:xfrm>
            <a:off x="6642641" y="2590357"/>
            <a:ext cx="2341600" cy="2313686"/>
          </a:xfrm>
          <a:prstGeom prst="rect">
            <a:avLst/>
          </a:prstGeom>
        </p:spPr>
        <p:txBody>
          <a:bodyPr vert="horz" lIns="0" tIns="60960" rIns="121920" bIns="6096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050" b="1" dirty="0">
                <a:solidFill>
                  <a:schemeClr val="bg1"/>
                </a:solidFill>
              </a:rPr>
              <a:t>Laura </a:t>
            </a:r>
            <a:r>
              <a:rPr lang="de-CH" sz="1050" b="1" dirty="0" err="1">
                <a:solidFill>
                  <a:schemeClr val="bg1"/>
                </a:solidFill>
              </a:rPr>
              <a:t>Wirtavuori</a:t>
            </a:r>
            <a:endParaRPr lang="en-CH" sz="1050" b="1" dirty="0">
              <a:solidFill>
                <a:schemeClr val="bg1"/>
              </a:solidFill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CH" sz="105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bg1"/>
                </a:solidFill>
              </a:rPr>
              <a:t>Activity manager at CERN IdeaSquare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bg1"/>
                </a:solidFill>
              </a:rPr>
              <a:t>MSc Industrial Engineering and Management</a:t>
            </a: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CH" sz="1100" dirty="0">
                <a:solidFill>
                  <a:schemeClr val="bg1"/>
                </a:solidFill>
              </a:rPr>
              <a:t>Passionate about sustainability and systemic change.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8D9B64-6730-0314-D2A8-D5F728BEC6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32" b="31411"/>
          <a:stretch/>
        </p:blipFill>
        <p:spPr>
          <a:xfrm>
            <a:off x="6642638" y="504494"/>
            <a:ext cx="2038405" cy="1814136"/>
          </a:xfrm>
          <a:prstGeom prst="rect">
            <a:avLst/>
          </a:prstGeom>
        </p:spPr>
      </p:pic>
      <p:pic>
        <p:nvPicPr>
          <p:cNvPr id="13" name="Picture 12" descr="A person wearing glasses and a black shirt&#10;&#10;Description automatically generated">
            <a:extLst>
              <a:ext uri="{FF2B5EF4-FFF2-40B4-BE49-F238E27FC236}">
                <a16:creationId xmlns:a16="http://schemas.microsoft.com/office/drawing/2014/main" id="{EF4F92B2-CF56-CF67-F76E-AD32EC7B4B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21" b="26710"/>
          <a:stretch/>
        </p:blipFill>
        <p:spPr>
          <a:xfrm>
            <a:off x="462957" y="504494"/>
            <a:ext cx="1992218" cy="1814136"/>
          </a:xfrm>
          <a:prstGeom prst="rect">
            <a:avLst/>
          </a:prstGeom>
        </p:spPr>
      </p:pic>
      <p:pic>
        <p:nvPicPr>
          <p:cNvPr id="15" name="Picture 14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72A3DA0F-B96E-2EC7-03B9-DD5EDB3C2F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32" b="22890"/>
          <a:stretch/>
        </p:blipFill>
        <p:spPr>
          <a:xfrm>
            <a:off x="3612632" y="504495"/>
            <a:ext cx="2038405" cy="181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90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0A55043-F889-43AE-BFE6-20C27A43B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7685915" cy="500549"/>
          </a:xfrm>
        </p:spPr>
        <p:txBody>
          <a:bodyPr/>
          <a:lstStyle/>
          <a:p>
            <a:r>
              <a:rPr lang="en-US" sz="2400" dirty="0"/>
              <a:t>Why are we here?</a:t>
            </a:r>
            <a:br>
              <a:rPr lang="en-US" sz="2400" b="1" dirty="0"/>
            </a:br>
            <a:endParaRPr lang="en-CH" sz="2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845C0-0047-E64E-B29F-2E8730B6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1186651"/>
            <a:ext cx="4314423" cy="4026922"/>
          </a:xfrm>
        </p:spPr>
        <p:txBody>
          <a:bodyPr anchor="t">
            <a:normAutofit fontScale="55000" lnSpcReduction="20000"/>
          </a:bodyPr>
          <a:lstStyle/>
          <a:p>
            <a:r>
              <a:rPr lang="en-US" sz="2200" b="1" dirty="0"/>
              <a:t>Educating and Training Future Generations</a:t>
            </a:r>
          </a:p>
          <a:p>
            <a:endParaRPr lang="en-US" sz="1600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Training of young minds to become </a:t>
            </a:r>
            <a:r>
              <a:rPr lang="en-GB" sz="1800" b="1" dirty="0"/>
              <a:t>thought leaders.</a:t>
            </a: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b="1" dirty="0"/>
              <a:t>Delivering experiential learning </a:t>
            </a:r>
            <a:r>
              <a:rPr lang="en-GB" sz="1800" dirty="0"/>
              <a:t>fostering analytical and creative thinking, curiosity, self-awareness, resilience and flexibility.</a:t>
            </a:r>
            <a:endParaRPr lang="en-US" sz="1800" dirty="0"/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Co-designing the programs embedded in the curricula in several universities worldwide, with the following building blocks:</a:t>
            </a:r>
          </a:p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F59600"/>
              </a:solidFill>
            </a:endParaRPr>
          </a:p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2879B"/>
                </a:solidFill>
              </a:rPr>
              <a:t>Systemic societal problems </a:t>
            </a:r>
            <a:r>
              <a:rPr lang="en-US" dirty="0"/>
              <a:t>as a lens in the process</a:t>
            </a:r>
          </a:p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dirty="0"/>
              <a:t>Increasingly</a:t>
            </a:r>
            <a:r>
              <a:rPr lang="en-US" b="1" dirty="0">
                <a:solidFill>
                  <a:srgbClr val="F59600"/>
                </a:solidFill>
              </a:rPr>
              <a:t> multidisciplinary teams </a:t>
            </a:r>
            <a:r>
              <a:rPr lang="en-US" dirty="0"/>
              <a:t>of students</a:t>
            </a:r>
          </a:p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2879B"/>
                </a:solidFill>
              </a:rPr>
              <a:t>CERN</a:t>
            </a:r>
            <a:r>
              <a:rPr lang="en-US" dirty="0"/>
              <a:t> </a:t>
            </a:r>
            <a:r>
              <a:rPr lang="de-CH" dirty="0" err="1"/>
              <a:t>as</a:t>
            </a:r>
            <a:r>
              <a:rPr lang="de-CH" dirty="0"/>
              <a:t> an </a:t>
            </a:r>
            <a:r>
              <a:rPr lang="de-CH" dirty="0" err="1"/>
              <a:t>inspirational</a:t>
            </a:r>
            <a:r>
              <a:rPr lang="de-CH" dirty="0"/>
              <a:t> and immersive </a:t>
            </a:r>
            <a:r>
              <a:rPr lang="de-CH" dirty="0" err="1"/>
              <a:t>space</a:t>
            </a:r>
            <a:r>
              <a:rPr lang="de-CH" dirty="0"/>
              <a:t>.</a:t>
            </a:r>
            <a:endParaRPr lang="en-CH" dirty="0"/>
          </a:p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CH" dirty="0"/>
              <a:t>Duration from 1 week to 8 months, 10-50 students per course;</a:t>
            </a:r>
          </a:p>
          <a:p>
            <a:pPr marL="742950" lvl="1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CH" dirty="0"/>
              <a:t>Final deliverables from </a:t>
            </a:r>
            <a:r>
              <a:rPr lang="en-CH" b="1" dirty="0">
                <a:solidFill>
                  <a:srgbClr val="02879B"/>
                </a:solidFill>
              </a:rPr>
              <a:t>inspirational videos </a:t>
            </a:r>
            <a:r>
              <a:rPr lang="en-CH" dirty="0"/>
              <a:t>to </a:t>
            </a:r>
            <a:r>
              <a:rPr lang="en-CH" b="1" dirty="0">
                <a:solidFill>
                  <a:srgbClr val="F59600"/>
                </a:solidFill>
              </a:rPr>
              <a:t>functioning prototypes </a:t>
            </a:r>
            <a:r>
              <a:rPr lang="en-CH" dirty="0"/>
              <a:t>to </a:t>
            </a:r>
            <a:r>
              <a:rPr lang="en-CH" b="1" dirty="0">
                <a:solidFill>
                  <a:srgbClr val="87B918"/>
                </a:solidFill>
              </a:rPr>
              <a:t>concept papers. </a:t>
            </a:r>
            <a:endParaRPr lang="en-US" dirty="0"/>
          </a:p>
        </p:txBody>
      </p:sp>
      <p:pic>
        <p:nvPicPr>
          <p:cNvPr id="6" name="Picture Placeholder 5" descr="A group of people standing around a table&#10;&#10;Description automatically generated">
            <a:extLst>
              <a:ext uri="{FF2B5EF4-FFF2-40B4-BE49-F238E27FC236}">
                <a16:creationId xmlns:a16="http://schemas.microsoft.com/office/drawing/2014/main" id="{F02B9F89-B2C4-0FE0-512E-403E729CC6D2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/>
          <a:srcRect l="13000" r="13000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368D23-0677-3666-5D19-D77509E72B20}"/>
              </a:ext>
            </a:extLst>
          </p:cNvPr>
          <p:cNvSpPr txBox="1"/>
          <p:nvPr/>
        </p:nvSpPr>
        <p:spPr>
          <a:xfrm>
            <a:off x="490751" y="4677561"/>
            <a:ext cx="127951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00" dirty="0">
                <a:solidFill>
                  <a:schemeClr val="bg1">
                    <a:lumMod val="50000"/>
                  </a:schemeClr>
                </a:solidFill>
              </a:rPr>
              <a:t>Make-a-thon at IdeaSquare</a:t>
            </a:r>
          </a:p>
        </p:txBody>
      </p:sp>
    </p:spTree>
    <p:extLst>
      <p:ext uri="{BB962C8B-B14F-4D97-AF65-F5344CB8AC3E}">
        <p14:creationId xmlns:p14="http://schemas.microsoft.com/office/powerpoint/2010/main" val="352696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sitting around tables in a room with a double decker bus&#10;&#10;Description automatically generated">
            <a:extLst>
              <a:ext uri="{FF2B5EF4-FFF2-40B4-BE49-F238E27FC236}">
                <a16:creationId xmlns:a16="http://schemas.microsoft.com/office/drawing/2014/main" id="{C34578A8-C37E-65D4-0925-960D7266F1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l="15063" r="27564"/>
          <a:stretch/>
        </p:blipFill>
        <p:spPr>
          <a:xfrm>
            <a:off x="4713889" y="0"/>
            <a:ext cx="4430111" cy="5143500"/>
          </a:xfrm>
          <a:prstGeom prst="rect">
            <a:avLst/>
          </a:prstGeom>
        </p:spPr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63CE68F4-04AE-5F10-CFCC-BFEE89C4C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414" y="1191840"/>
            <a:ext cx="4007586" cy="3951660"/>
          </a:xfrm>
        </p:spPr>
        <p:txBody>
          <a:bodyPr>
            <a:normAutofit fontScale="77500" lnSpcReduction="20000"/>
          </a:bodyPr>
          <a:lstStyle/>
          <a:p>
            <a:r>
              <a:rPr lang="en-CH" b="1" dirty="0">
                <a:solidFill>
                  <a:srgbClr val="02879B"/>
                </a:solidFill>
              </a:rPr>
              <a:t>In 2023:</a:t>
            </a:r>
          </a:p>
          <a:p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551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+30 different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16% Design, 33% Business, 30% Engineering, 17%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47% female students (x2 of CERN’s goal for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45/52 weeks booked in the space</a:t>
            </a:r>
          </a:p>
          <a:p>
            <a:endParaRPr lang="en-CH" dirty="0"/>
          </a:p>
          <a:p>
            <a:pPr marL="285750" indent="-285750">
              <a:buFontTx/>
              <a:buChar char="-"/>
            </a:pPr>
            <a:endParaRPr lang="en-CH" dirty="0"/>
          </a:p>
          <a:p>
            <a:r>
              <a:rPr lang="en-CH" b="1" dirty="0">
                <a:solidFill>
                  <a:srgbClr val="87B918"/>
                </a:solidFill>
              </a:rPr>
              <a:t>Until end of June 2024: </a:t>
            </a:r>
          </a:p>
          <a:p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234 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19% Design, 20% Business, 38% Engineering, 24%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43% female students (x2 of CERN’s goal for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+15 different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10 different programs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4 new IdeaSquare Planet Pilots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45/52 weeks booked in the space already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F6C96C-6753-E346-A19A-D4740DA7D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1" y="617543"/>
            <a:ext cx="6309947" cy="500549"/>
          </a:xfrm>
        </p:spPr>
        <p:txBody>
          <a:bodyPr/>
          <a:lstStyle/>
          <a:p>
            <a:r>
              <a:rPr lang="en-CH" dirty="0"/>
              <a:t>What is happening?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32DE53-9FB7-A6AE-B21F-5AB0A289C96A}"/>
              </a:ext>
            </a:extLst>
          </p:cNvPr>
          <p:cNvSpPr txBox="1"/>
          <p:nvPr/>
        </p:nvSpPr>
        <p:spPr>
          <a:xfrm>
            <a:off x="6321972" y="3822205"/>
            <a:ext cx="2634594" cy="1169551"/>
          </a:xfrm>
          <a:prstGeom prst="rect">
            <a:avLst/>
          </a:prstGeom>
          <a:solidFill>
            <a:srgbClr val="8E0044">
              <a:alpha val="68627"/>
            </a:srgbClr>
          </a:solidFill>
        </p:spPr>
        <p:txBody>
          <a:bodyPr wrap="square" anchor="ctr">
            <a:spAutoFit/>
          </a:bodyPr>
          <a:lstStyle/>
          <a:p>
            <a:pPr algn="ctr"/>
            <a:endParaRPr lang="en-CH" sz="1400" i="1" dirty="0">
              <a:solidFill>
                <a:schemeClr val="bg1"/>
              </a:solidFill>
            </a:endParaRPr>
          </a:p>
          <a:p>
            <a:pPr algn="ctr"/>
            <a:r>
              <a:rPr lang="en-CH" sz="1400" i="1" dirty="0">
                <a:solidFill>
                  <a:schemeClr val="bg1"/>
                </a:solidFill>
              </a:rPr>
              <a:t>N° coffees divided by trialogue </a:t>
            </a:r>
            <a:br>
              <a:rPr lang="en-CH" sz="1400" i="1" dirty="0">
                <a:solidFill>
                  <a:schemeClr val="bg1"/>
                </a:solidFill>
              </a:rPr>
            </a:br>
            <a:r>
              <a:rPr lang="en-CH" sz="1400" i="1" dirty="0">
                <a:solidFill>
                  <a:schemeClr val="bg1"/>
                </a:solidFill>
              </a:rPr>
              <a:t>14,233/3 = 4,744 </a:t>
            </a:r>
            <a:br>
              <a:rPr lang="en-CH" sz="1400" i="1" dirty="0">
                <a:solidFill>
                  <a:schemeClr val="bg1"/>
                </a:solidFill>
              </a:rPr>
            </a:br>
            <a:r>
              <a:rPr lang="en-CH" sz="1400" i="1" dirty="0">
                <a:solidFill>
                  <a:schemeClr val="bg1"/>
                </a:solidFill>
              </a:rPr>
              <a:t>conversations in the kitchen </a:t>
            </a:r>
            <a:br>
              <a:rPr lang="en-CH" sz="1400" i="1" dirty="0">
                <a:solidFill>
                  <a:schemeClr val="bg1"/>
                </a:solidFill>
              </a:rPr>
            </a:br>
            <a:endParaRPr lang="en-CH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6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735EF3C-CB1E-6E47-9802-11B624680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4848438" cy="500549"/>
          </a:xfrm>
        </p:spPr>
        <p:txBody>
          <a:bodyPr/>
          <a:lstStyle/>
          <a:p>
            <a:r>
              <a:rPr lang="en-CH" dirty="0"/>
              <a:t>What’s changing?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CE915CE-D628-064B-785A-2C2957A2E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692" y="1232152"/>
            <a:ext cx="4668195" cy="3797048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400" dirty="0"/>
              <a:t>New partners across </a:t>
            </a:r>
            <a:r>
              <a:rPr lang="en-CH" sz="1400" b="1" dirty="0">
                <a:solidFill>
                  <a:schemeClr val="accent5">
                    <a:lumMod val="75000"/>
                  </a:schemeClr>
                </a:solidFill>
              </a:rPr>
              <a:t>CERN member states and beyond</a:t>
            </a:r>
            <a:r>
              <a:rPr lang="en-CH" sz="1400" b="1" dirty="0"/>
              <a:t> </a:t>
            </a:r>
            <a:r>
              <a:rPr lang="en-CH" sz="1400" dirty="0"/>
              <a:t>with Educational Institutes in </a:t>
            </a:r>
            <a:r>
              <a:rPr lang="en-CH" sz="1400" b="1" dirty="0">
                <a:solidFill>
                  <a:schemeClr val="accent5">
                    <a:lumMod val="75000"/>
                  </a:schemeClr>
                </a:solidFill>
              </a:rPr>
              <a:t>Norway, the U</a:t>
            </a:r>
            <a:r>
              <a:rPr lang="en-GB" sz="1400" b="1" dirty="0">
                <a:solidFill>
                  <a:schemeClr val="accent5">
                    <a:lumMod val="75000"/>
                  </a:schemeClr>
                </a:solidFill>
              </a:rPr>
              <a:t>SA, Thailand, Singapore, Estonia,</a:t>
            </a:r>
            <a:r>
              <a:rPr lang="en-CH" sz="1400" b="1" dirty="0">
                <a:solidFill>
                  <a:schemeClr val="accent5">
                    <a:lumMod val="75000"/>
                  </a:schemeClr>
                </a:solidFill>
              </a:rPr>
              <a:t> and Germany.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400" dirty="0"/>
              <a:t>Interactions with Students are a great opportunity for</a:t>
            </a:r>
            <a:r>
              <a:rPr lang="en-CH" sz="1400" b="1" dirty="0">
                <a:solidFill>
                  <a:srgbClr val="87B918"/>
                </a:solidFill>
              </a:rPr>
              <a:t> </a:t>
            </a:r>
            <a:r>
              <a:rPr lang="en-CH" sz="1400" dirty="0"/>
              <a:t>young users at CERN to</a:t>
            </a:r>
            <a:r>
              <a:rPr lang="en-CH" sz="1400" b="1" dirty="0">
                <a:solidFill>
                  <a:srgbClr val="87B918"/>
                </a:solidFill>
              </a:rPr>
              <a:t> diversify their experience </a:t>
            </a:r>
            <a:r>
              <a:rPr lang="en-CH" sz="1400" dirty="0"/>
              <a:t>and</a:t>
            </a:r>
            <a:r>
              <a:rPr lang="en-CH" sz="1400" b="1" dirty="0">
                <a:solidFill>
                  <a:srgbClr val="87B918"/>
                </a:solidFill>
              </a:rPr>
              <a:t> build science communication/education skills.</a:t>
            </a:r>
            <a:endParaRPr lang="en-CH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F59600"/>
                </a:solidFill>
              </a:rPr>
              <a:t>Alumni of </a:t>
            </a:r>
            <a:r>
              <a:rPr lang="en-GB" sz="1400" b="1" dirty="0" err="1">
                <a:solidFill>
                  <a:srgbClr val="F59600"/>
                </a:solidFill>
              </a:rPr>
              <a:t>IdeaSquare</a:t>
            </a:r>
            <a:r>
              <a:rPr lang="en-GB" sz="1400" b="1" dirty="0">
                <a:solidFill>
                  <a:srgbClr val="F59600"/>
                </a:solidFill>
              </a:rPr>
              <a:t> collaborations </a:t>
            </a:r>
            <a:r>
              <a:rPr lang="en-GB" sz="1400" dirty="0"/>
              <a:t>end up taking</a:t>
            </a:r>
            <a:r>
              <a:rPr lang="en-GB" sz="1400" b="1" dirty="0">
                <a:solidFill>
                  <a:srgbClr val="F59600"/>
                </a:solidFill>
              </a:rPr>
              <a:t> </a:t>
            </a:r>
            <a:r>
              <a:rPr lang="en-GB" sz="1400" dirty="0"/>
              <a:t>student working positions at CERN </a:t>
            </a:r>
            <a:r>
              <a:rPr lang="en-GB" sz="1400" b="1" dirty="0">
                <a:solidFill>
                  <a:srgbClr val="F59600"/>
                </a:solidFill>
              </a:rPr>
              <a:t>(currently 3 employed).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F59600"/>
                </a:solidFill>
              </a:rPr>
              <a:t>Continuous research on student programmes </a:t>
            </a:r>
            <a:r>
              <a:rPr lang="en-GB" sz="1400" dirty="0"/>
              <a:t>(2 master thesis, 2 abstracts published at OIS conference 2023+2024, 1 paper in writing, 1 paper on i2Planet methodology by </a:t>
            </a:r>
            <a:r>
              <a:rPr lang="en-GB" sz="1400" dirty="0" err="1"/>
              <a:t>IdeaSquare</a:t>
            </a:r>
            <a:r>
              <a:rPr lang="en-GB" sz="1400" dirty="0"/>
              <a:t> team also ongoing)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H" sz="1000" dirty="0"/>
          </a:p>
          <a:p>
            <a:pPr>
              <a:lnSpc>
                <a:spcPct val="150000"/>
              </a:lnSpc>
            </a:pPr>
            <a:endParaRPr lang="en-CH" sz="1000" dirty="0"/>
          </a:p>
        </p:txBody>
      </p:sp>
      <p:pic>
        <p:nvPicPr>
          <p:cNvPr id="9" name="Picture 8" descr="A group of people wearing hard hats&#10;&#10;Description automatically generated with low confidence">
            <a:extLst>
              <a:ext uri="{FF2B5EF4-FFF2-40B4-BE49-F238E27FC236}">
                <a16:creationId xmlns:a16="http://schemas.microsoft.com/office/drawing/2014/main" id="{D84D91CE-B22C-855D-9C82-11D8C09699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84" r="27698"/>
          <a:stretch/>
        </p:blipFill>
        <p:spPr>
          <a:xfrm>
            <a:off x="5535827" y="-9268"/>
            <a:ext cx="3608173" cy="515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46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D912F0-F1AD-A59F-9AB9-17854AED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050753" cy="500549"/>
          </a:xfrm>
        </p:spPr>
        <p:txBody>
          <a:bodyPr/>
          <a:lstStyle/>
          <a:p>
            <a:r>
              <a:rPr lang="en-CH" dirty="0"/>
              <a:t>What is in the pipeline for 2025/26?</a:t>
            </a:r>
          </a:p>
        </p:txBody>
      </p:sp>
      <p:pic>
        <p:nvPicPr>
          <p:cNvPr id="10" name="Picture Placeholder 9" descr="A person giving a presentation&#10;&#10;Description automatically generated with low confidence">
            <a:extLst>
              <a:ext uri="{FF2B5EF4-FFF2-40B4-BE49-F238E27FC236}">
                <a16:creationId xmlns:a16="http://schemas.microsoft.com/office/drawing/2014/main" id="{DF66B10F-7A02-6D8D-75A3-CEE986A424AB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/>
          <a:srcRect l="12970" r="12970"/>
          <a:stretch>
            <a:fillRect/>
          </a:stretch>
        </p:blipFill>
        <p:spPr/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8EAA4CEE-CB95-3FD1-7918-E3DF62498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1355461"/>
            <a:ext cx="3993137" cy="334981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02879B"/>
                </a:solidFill>
              </a:rPr>
              <a:t>I2Planet Workshops</a:t>
            </a:r>
            <a:r>
              <a:rPr lang="de-CH" dirty="0">
                <a:solidFill>
                  <a:srgbClr val="02879B"/>
                </a:solidFill>
              </a:rPr>
              <a:t> </a:t>
            </a:r>
            <a:r>
              <a:rPr lang="de-CH" dirty="0" err="1"/>
              <a:t>planned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br>
              <a:rPr lang="de-CH" dirty="0"/>
            </a:br>
            <a:r>
              <a:rPr lang="de-CH" dirty="0"/>
              <a:t>LAB-University (</a:t>
            </a:r>
            <a:r>
              <a:rPr lang="de-CH" dirty="0" err="1"/>
              <a:t>Finland</a:t>
            </a:r>
            <a:r>
              <a:rPr lang="de-CH" dirty="0"/>
              <a:t>), </a:t>
            </a:r>
            <a:r>
              <a:rPr lang="de-CH" dirty="0" err="1"/>
              <a:t>Püha</a:t>
            </a:r>
            <a:r>
              <a:rPr lang="de-CH" dirty="0"/>
              <a:t> </a:t>
            </a:r>
            <a:r>
              <a:rPr lang="de-CH" dirty="0" err="1"/>
              <a:t>Johannese</a:t>
            </a:r>
            <a:r>
              <a:rPr lang="de-CH" dirty="0"/>
              <a:t> Kool (Estonia), Chulalongkorn University (Thailand), EPFL (</a:t>
            </a:r>
            <a:r>
              <a:rPr lang="de-CH" dirty="0" err="1"/>
              <a:t>Switzerland</a:t>
            </a:r>
            <a:r>
              <a:rPr lang="de-CH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87B918"/>
                </a:solidFill>
              </a:rPr>
              <a:t>Industry Collaboration</a:t>
            </a:r>
            <a:r>
              <a:rPr lang="en-CH" dirty="0">
                <a:solidFill>
                  <a:srgbClr val="87B918"/>
                </a:solidFill>
              </a:rPr>
              <a:t> </a:t>
            </a:r>
            <a:r>
              <a:rPr lang="en-CH" dirty="0"/>
              <a:t>with Klang Games to further develop immersive educational materials for i2-Planet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Frequent </a:t>
            </a:r>
            <a:r>
              <a:rPr lang="en-CH" b="1" dirty="0">
                <a:solidFill>
                  <a:srgbClr val="F59600"/>
                </a:solidFill>
              </a:rPr>
              <a:t>interactions with CERN </a:t>
            </a:r>
            <a:r>
              <a:rPr lang="en-CH" dirty="0"/>
              <a:t>scientists as part of the IdeaSquare experience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8E0044"/>
                </a:solidFill>
              </a:rPr>
              <a:t>Workshops and networking sessions </a:t>
            </a:r>
            <a:r>
              <a:rPr lang="en-CH" dirty="0"/>
              <a:t>for/with different </a:t>
            </a:r>
            <a:r>
              <a:rPr lang="en-CH" b="1" dirty="0">
                <a:solidFill>
                  <a:srgbClr val="8E0044"/>
                </a:solidFill>
              </a:rPr>
              <a:t>CERN departments </a:t>
            </a:r>
            <a:r>
              <a:rPr lang="en-CH" dirty="0"/>
              <a:t>(FAP-BC, HR-PXE)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19377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8EAA4CEE-CB95-3FD1-7918-E3DF62498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414" y="1661808"/>
            <a:ext cx="4177268" cy="3127008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 err="1">
                <a:solidFill>
                  <a:srgbClr val="1D1C1D"/>
                </a:solidFill>
                <a:effectLst/>
              </a:rPr>
              <a:t>IdeaSquare's</a:t>
            </a:r>
            <a:r>
              <a:rPr lang="en-GB" b="0" i="0" dirty="0">
                <a:solidFill>
                  <a:srgbClr val="1D1C1D"/>
                </a:solidFill>
                <a:effectLst/>
              </a:rPr>
              <a:t> </a:t>
            </a:r>
            <a:r>
              <a:rPr lang="en-GB" b="1" i="0" dirty="0">
                <a:solidFill>
                  <a:srgbClr val="02879B"/>
                </a:solidFill>
                <a:effectLst/>
              </a:rPr>
              <a:t>new methodological </a:t>
            </a:r>
            <a:r>
              <a:rPr lang="en-GB" b="0" i="0" dirty="0">
                <a:solidFill>
                  <a:srgbClr val="1D1C1D"/>
                </a:solidFill>
                <a:effectLst/>
              </a:rPr>
              <a:t>concept</a:t>
            </a:r>
            <a:r>
              <a:rPr lang="en-GB" dirty="0">
                <a:solidFill>
                  <a:srgbClr val="1D1C1D"/>
                </a:solidFill>
              </a:rPr>
              <a:t> in line with the Strategy Plan, working towards a new, full-fledged Program by 2025.</a:t>
            </a:r>
            <a:endParaRPr lang="en-GB" b="0" i="0" dirty="0">
              <a:solidFill>
                <a:srgbClr val="1D1C1D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1D1C1D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D1C1D"/>
                </a:solidFill>
                <a:effectLst/>
              </a:rPr>
              <a:t>Teach systems thinking and adopting a </a:t>
            </a:r>
            <a:r>
              <a:rPr lang="en-GB" b="1" i="0" dirty="0">
                <a:solidFill>
                  <a:srgbClr val="02879B"/>
                </a:solidFill>
                <a:effectLst/>
              </a:rPr>
              <a:t>long-term perspective</a:t>
            </a:r>
            <a:r>
              <a:rPr lang="en-GB" b="0" i="0" dirty="0">
                <a:solidFill>
                  <a:srgbClr val="1D1C1D"/>
                </a:solidFill>
                <a:effectLst/>
              </a:rPr>
              <a:t>, as well as helping students to </a:t>
            </a:r>
            <a:r>
              <a:rPr lang="en-GB" b="1" dirty="0">
                <a:solidFill>
                  <a:srgbClr val="02879B"/>
                </a:solidFill>
              </a:rPr>
              <a:t>challenge</a:t>
            </a:r>
            <a:r>
              <a:rPr lang="en-GB" b="1" i="0" dirty="0">
                <a:solidFill>
                  <a:srgbClr val="02879B"/>
                </a:solidFill>
                <a:effectLst/>
              </a:rPr>
              <a:t> societal constructs</a:t>
            </a:r>
            <a:r>
              <a:rPr lang="en-GB" b="0" i="0" dirty="0">
                <a:solidFill>
                  <a:srgbClr val="1D1C1D"/>
                </a:solidFill>
                <a:effectLst/>
              </a:rPr>
              <a:t> that might limit their thinking.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1D1C1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New developments in curriculum integrating </a:t>
            </a:r>
            <a:r>
              <a:rPr lang="en-CH" b="1" dirty="0">
                <a:solidFill>
                  <a:srgbClr val="02879B"/>
                </a:solidFill>
              </a:rPr>
              <a:t>systems thinking, behaviour change and regenerative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b="1" dirty="0">
              <a:solidFill>
                <a:srgbClr val="02879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2879B"/>
                </a:solidFill>
              </a:rPr>
              <a:t>Be trailblazers in new experimental learning methodologies.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D912F0-F1AD-A59F-9AB9-17854AED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3964098" cy="500549"/>
          </a:xfrm>
        </p:spPr>
        <p:txBody>
          <a:bodyPr/>
          <a:lstStyle/>
          <a:p>
            <a:r>
              <a:rPr lang="en-CH" dirty="0"/>
              <a:t>What do want to get out of it?</a:t>
            </a:r>
          </a:p>
        </p:txBody>
      </p:sp>
      <p:pic>
        <p:nvPicPr>
          <p:cNvPr id="8" name="Picture 7" descr="A group of people wearing helmets&#10;&#10;Description automatically generated with medium confidence">
            <a:extLst>
              <a:ext uri="{FF2B5EF4-FFF2-40B4-BE49-F238E27FC236}">
                <a16:creationId xmlns:a16="http://schemas.microsoft.com/office/drawing/2014/main" id="{F4A8F657-12E6-10A4-43C7-856327DD70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79" r="37293"/>
          <a:stretch/>
        </p:blipFill>
        <p:spPr>
          <a:xfrm>
            <a:off x="5052767" y="0"/>
            <a:ext cx="409123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56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8EAA4CEE-CB95-3FD1-7918-E3DF62498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692" y="1704733"/>
            <a:ext cx="4168810" cy="330373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I2Planet </a:t>
            </a:r>
            <a:r>
              <a:rPr lang="fr-CH" sz="1400" dirty="0" err="1"/>
              <a:t>is</a:t>
            </a:r>
            <a:r>
              <a:rPr lang="fr-CH" sz="1400" dirty="0"/>
              <a:t> </a:t>
            </a:r>
            <a:r>
              <a:rPr lang="fr-CH" sz="1400" dirty="0" err="1"/>
              <a:t>proving</a:t>
            </a:r>
            <a:r>
              <a:rPr lang="fr-CH" sz="1400" dirty="0"/>
              <a:t> to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b="1" dirty="0">
                <a:solidFill>
                  <a:srgbClr val="87B918"/>
                </a:solidFill>
              </a:rPr>
              <a:t>an </a:t>
            </a:r>
            <a:r>
              <a:rPr lang="fr-CH" sz="1400" b="1" dirty="0" err="1">
                <a:solidFill>
                  <a:srgbClr val="87B918"/>
                </a:solidFill>
              </a:rPr>
              <a:t>interesting</a:t>
            </a:r>
            <a:r>
              <a:rPr lang="fr-CH" sz="1400" b="1" dirty="0">
                <a:solidFill>
                  <a:srgbClr val="87B918"/>
                </a:solidFill>
              </a:rPr>
              <a:t> and </a:t>
            </a:r>
            <a:r>
              <a:rPr lang="fr-CH" sz="1400" b="1" dirty="0" err="1">
                <a:solidFill>
                  <a:srgbClr val="87B918"/>
                </a:solidFill>
              </a:rPr>
              <a:t>captivating</a:t>
            </a:r>
            <a:r>
              <a:rPr lang="fr-CH" sz="1400" b="1" dirty="0">
                <a:solidFill>
                  <a:srgbClr val="87B918"/>
                </a:solidFill>
              </a:rPr>
              <a:t> </a:t>
            </a:r>
            <a:r>
              <a:rPr lang="fr-CH" sz="1400" b="1" dirty="0" err="1">
                <a:solidFill>
                  <a:srgbClr val="87B918"/>
                </a:solidFill>
              </a:rPr>
              <a:t>offer</a:t>
            </a:r>
            <a:r>
              <a:rPr lang="fr-CH" sz="1400" dirty="0"/>
              <a:t> to </a:t>
            </a:r>
            <a:r>
              <a:rPr lang="fr-CH" sz="1400" dirty="0" err="1"/>
              <a:t>many</a:t>
            </a:r>
            <a:r>
              <a:rPr lang="fr-CH" sz="1400" dirty="0"/>
              <a:t> </a:t>
            </a:r>
            <a:r>
              <a:rPr lang="fr-CH" sz="1400" dirty="0" err="1"/>
              <a:t>established</a:t>
            </a:r>
            <a:r>
              <a:rPr lang="fr-CH" sz="1400" dirty="0"/>
              <a:t> and new </a:t>
            </a:r>
            <a:r>
              <a:rPr lang="fr-CH" sz="1400" dirty="0" err="1"/>
              <a:t>partners</a:t>
            </a:r>
            <a:r>
              <a:rPr lang="fr-CH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Lots of effort in planning </a:t>
            </a:r>
            <a:r>
              <a:rPr lang="fr-CH" sz="1400" dirty="0" err="1"/>
              <a:t>these</a:t>
            </a:r>
            <a:r>
              <a:rPr lang="fr-CH" sz="1400" dirty="0"/>
              <a:t> first rounds of I2Planet </a:t>
            </a:r>
            <a:r>
              <a:rPr lang="fr-CH" sz="1400" dirty="0" err="1"/>
              <a:t>will</a:t>
            </a:r>
            <a:r>
              <a:rPr lang="fr-CH" sz="1400" dirty="0"/>
              <a:t> </a:t>
            </a:r>
            <a:r>
              <a:rPr lang="fr-CH" sz="1400" dirty="0" err="1"/>
              <a:t>compensate</a:t>
            </a:r>
            <a:r>
              <a:rPr lang="fr-CH" sz="1400" dirty="0"/>
              <a:t> long </a:t>
            </a:r>
            <a:r>
              <a:rPr lang="fr-CH" sz="1400" dirty="0" err="1"/>
              <a:t>term</a:t>
            </a:r>
            <a:r>
              <a:rPr lang="fr-CH" sz="1400" dirty="0"/>
              <a:t> </a:t>
            </a:r>
            <a:r>
              <a:rPr lang="fr-CH" sz="1400" dirty="0" err="1"/>
              <a:t>since</a:t>
            </a:r>
            <a:r>
              <a:rPr lang="fr-CH" sz="1400" dirty="0"/>
              <a:t> the </a:t>
            </a:r>
            <a:r>
              <a:rPr lang="fr-CH" sz="1400" b="1" dirty="0" err="1">
                <a:solidFill>
                  <a:srgbClr val="87B918"/>
                </a:solidFill>
              </a:rPr>
              <a:t>materials</a:t>
            </a:r>
            <a:r>
              <a:rPr lang="fr-CH" sz="1400" b="1" dirty="0">
                <a:solidFill>
                  <a:srgbClr val="87B918"/>
                </a:solidFill>
              </a:rPr>
              <a:t> can </a:t>
            </a:r>
            <a:r>
              <a:rPr lang="fr-CH" sz="1400" b="1" dirty="0" err="1">
                <a:solidFill>
                  <a:srgbClr val="87B918"/>
                </a:solidFill>
              </a:rPr>
              <a:t>be</a:t>
            </a:r>
            <a:r>
              <a:rPr lang="fr-CH" sz="1400" b="1" dirty="0">
                <a:solidFill>
                  <a:srgbClr val="87B918"/>
                </a:solidFill>
              </a:rPr>
              <a:t> </a:t>
            </a:r>
            <a:r>
              <a:rPr lang="fr-CH" sz="1400" b="1" dirty="0" err="1">
                <a:solidFill>
                  <a:srgbClr val="87B918"/>
                </a:solidFill>
              </a:rPr>
              <a:t>reused</a:t>
            </a:r>
            <a:r>
              <a:rPr lang="fr-CH" sz="1400" b="1" dirty="0">
                <a:solidFill>
                  <a:srgbClr val="87B918"/>
                </a:solidFill>
              </a:rPr>
              <a:t> and </a:t>
            </a:r>
            <a:r>
              <a:rPr lang="fr-CH" sz="1400" b="1" dirty="0" err="1">
                <a:solidFill>
                  <a:srgbClr val="87B918"/>
                </a:solidFill>
              </a:rPr>
              <a:t>improved</a:t>
            </a:r>
            <a:r>
              <a:rPr lang="fr-CH" sz="1400" b="1" dirty="0">
                <a:solidFill>
                  <a:srgbClr val="87B918"/>
                </a:solidFill>
              </a:rPr>
              <a:t> </a:t>
            </a:r>
            <a:r>
              <a:rPr lang="fr-CH" sz="1400" b="1" dirty="0" err="1">
                <a:solidFill>
                  <a:srgbClr val="87B918"/>
                </a:solidFill>
              </a:rPr>
              <a:t>upon</a:t>
            </a:r>
            <a:r>
              <a:rPr lang="fr-CH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Continuing</a:t>
            </a:r>
            <a:r>
              <a:rPr lang="fr-CH" sz="1400" dirty="0"/>
              <a:t> the </a:t>
            </a:r>
            <a:r>
              <a:rPr lang="fr-CH" sz="1400" b="1" dirty="0">
                <a:solidFill>
                  <a:srgbClr val="87B918"/>
                </a:solidFill>
              </a:rPr>
              <a:t>exploration</a:t>
            </a:r>
            <a:r>
              <a:rPr lang="fr-CH" sz="1400" dirty="0"/>
              <a:t> </a:t>
            </a:r>
            <a:r>
              <a:rPr lang="fr-CH" sz="1400" dirty="0" err="1"/>
              <a:t>around</a:t>
            </a:r>
            <a:r>
              <a:rPr lang="fr-CH" sz="1400" dirty="0"/>
              <a:t> the </a:t>
            </a:r>
            <a:r>
              <a:rPr lang="fr-CH" sz="1400" b="1" dirty="0">
                <a:solidFill>
                  <a:srgbClr val="87B918"/>
                </a:solidFill>
              </a:rPr>
              <a:t>immersive </a:t>
            </a:r>
            <a:r>
              <a:rPr lang="fr-CH" sz="1400" b="1" dirty="0" err="1">
                <a:solidFill>
                  <a:srgbClr val="87B918"/>
                </a:solidFill>
              </a:rPr>
              <a:t>elements</a:t>
            </a:r>
            <a:r>
              <a:rPr lang="fr-CH" sz="1400" b="1" dirty="0">
                <a:solidFill>
                  <a:srgbClr val="87B918"/>
                </a:solidFill>
              </a:rPr>
              <a:t> of I2Planet </a:t>
            </a:r>
            <a:r>
              <a:rPr lang="fr-CH" sz="1400" dirty="0" err="1"/>
              <a:t>through</a:t>
            </a:r>
            <a:r>
              <a:rPr lang="fr-CH" sz="1400" dirty="0"/>
              <a:t> </a:t>
            </a:r>
            <a:r>
              <a:rPr lang="fr-CH" sz="1400" dirty="0" err="1"/>
              <a:t>game</a:t>
            </a:r>
            <a:r>
              <a:rPr lang="fr-CH" sz="1400" dirty="0"/>
              <a:t> and storytelling </a:t>
            </a:r>
            <a:r>
              <a:rPr lang="fr-CH" sz="1400" dirty="0" err="1"/>
              <a:t>elements</a:t>
            </a:r>
            <a:r>
              <a:rPr lang="fr-CH" sz="1400" dirty="0"/>
              <a:t>.</a:t>
            </a:r>
            <a:endParaRPr lang="en-CH" sz="1400" dirty="0"/>
          </a:p>
          <a:p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D912F0-F1AD-A59F-9AB9-17854AED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4419068" cy="845497"/>
          </a:xfrm>
        </p:spPr>
        <p:txBody>
          <a:bodyPr/>
          <a:lstStyle/>
          <a:p>
            <a:r>
              <a:rPr lang="en-CH" dirty="0"/>
              <a:t>What have we learned? What’s on the horizon?</a:t>
            </a:r>
          </a:p>
        </p:txBody>
      </p:sp>
      <p:pic>
        <p:nvPicPr>
          <p:cNvPr id="6" name="Picture 5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3BA586C2-92FE-6DFC-EE67-32E6416331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97" r="12458"/>
          <a:stretch/>
        </p:blipFill>
        <p:spPr>
          <a:xfrm>
            <a:off x="5136414" y="0"/>
            <a:ext cx="400758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00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00BDF7-2475-01CE-C7CC-E936216753E4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DA63999-7F06-2088-8852-6DE662030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11" y="711645"/>
            <a:ext cx="1421027" cy="500549"/>
          </a:xfrm>
        </p:spPr>
        <p:txBody>
          <a:bodyPr/>
          <a:lstStyle/>
          <a:p>
            <a:r>
              <a:rPr lang="en-CH" dirty="0"/>
              <a:t>Thank you!</a:t>
            </a:r>
          </a:p>
        </p:txBody>
      </p:sp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687CADBC-DAC0-2207-53E3-84988A36B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462" y="0"/>
            <a:ext cx="772153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39938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9243</TotalTime>
  <Words>745</Words>
  <Application>Microsoft Macintosh PowerPoint</Application>
  <PresentationFormat>On-screen Show (16:9)</PresentationFormat>
  <Paragraphs>94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Helvetica</vt:lpstr>
      <vt:lpstr>Helvetica 75</vt:lpstr>
      <vt:lpstr>Opcion Foto</vt:lpstr>
      <vt:lpstr>IdeaSquare Educational Programmes</vt:lpstr>
      <vt:lpstr>PowerPoint Presentation</vt:lpstr>
      <vt:lpstr>Why are we here? </vt:lpstr>
      <vt:lpstr>What is happening?</vt:lpstr>
      <vt:lpstr>What’s changing?</vt:lpstr>
      <vt:lpstr>What is in the pipeline for 2025/26?</vt:lpstr>
      <vt:lpstr>What do want to get out of it?</vt:lpstr>
      <vt:lpstr>What have we learned? What’s on the horizon?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Wirtavuori</dc:creator>
  <cp:lastModifiedBy>Catarina Batista</cp:lastModifiedBy>
  <cp:revision>30</cp:revision>
  <dcterms:created xsi:type="dcterms:W3CDTF">2022-02-04T12:44:16Z</dcterms:created>
  <dcterms:modified xsi:type="dcterms:W3CDTF">2024-06-27T08:52:12Z</dcterms:modified>
</cp:coreProperties>
</file>