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3" r:id="rId3"/>
    <p:sldId id="257" r:id="rId4"/>
    <p:sldId id="274" r:id="rId5"/>
    <p:sldId id="275" r:id="rId6"/>
    <p:sldId id="265" r:id="rId7"/>
    <p:sldId id="276" r:id="rId8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0"/>
    <a:srgbClr val="00879A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9"/>
    <p:restoredTop sz="71848"/>
  </p:normalViewPr>
  <p:slideViewPr>
    <p:cSldViewPr snapToGrid="0" snapToObjects="1">
      <p:cViewPr varScale="1">
        <p:scale>
          <a:sx n="113" d="100"/>
          <a:sy n="113" d="100"/>
        </p:scale>
        <p:origin x="186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798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Who am I?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Dina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Structural Engineer from Norway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1.5 years at </a:t>
            </a:r>
            <a:r>
              <a:rPr lang="en-GB" dirty="0" err="1"/>
              <a:t>IdeaSquare</a:t>
            </a: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16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Hands-on workshops for externals and CERN employees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32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Numbers: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6 FPGA courses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March 2024: 10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January 2024: 10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December 2023: 11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October 2023: 11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September 2023: 10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April 2023: 19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 = 71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4 Arduino courses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March 2023: 14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April 2023: 9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May 2023: 15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November 2023: 15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 = 53 participants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CERN Collaboration projects: with ALPHA, ATLAS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Photo of: Holder for photomultiplier tube for the ATLAS Detector. A photomultiplier tube is a device in which the absorbtion of a photon results in the emisison of an electron.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CH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354 students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219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Explain Make-A-Thon</a:t>
            </a:r>
          </a:p>
          <a:p>
            <a:r>
              <a:rPr lang="en-CH" dirty="0"/>
              <a:t>Bring the skeleton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393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757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Prototyping at </a:t>
            </a:r>
            <a:r>
              <a:rPr lang="en-GB" dirty="0" err="1"/>
              <a:t>IdeaSquare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ISAB Meeting 27. June 2024</a:t>
            </a:r>
          </a:p>
          <a:p>
            <a:r>
              <a:rPr lang="en-GB" dirty="0"/>
              <a:t>Dina Zimmermann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giving a presentation&#10;&#10;Description automatically generated">
            <a:extLst>
              <a:ext uri="{FF2B5EF4-FFF2-40B4-BE49-F238E27FC236}">
                <a16:creationId xmlns:a16="http://schemas.microsoft.com/office/drawing/2014/main" id="{AB949D18-E25E-5BA0-D701-9CA5D23B8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19" y="7436"/>
            <a:ext cx="7692882" cy="51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93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389380"/>
            <a:ext cx="3528721" cy="1433553"/>
          </a:xfrm>
        </p:spPr>
        <p:txBody>
          <a:bodyPr/>
          <a:lstStyle/>
          <a:p>
            <a:r>
              <a:rPr lang="en-GB" dirty="0"/>
              <a:t>The purpose of prototyping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36430" y="2135452"/>
            <a:ext cx="3528721" cy="2070787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Teaching the students a tangible methodology for problem-solving and exploration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Providing CERN personnel with a rapid prototyping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Hands-on workshops to share knowledge inside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7632E8E-1700-1345-BE8F-056F13FE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4708" y="3232938"/>
            <a:ext cx="3528721" cy="1756858"/>
          </a:xfrm>
        </p:spPr>
        <p:txBody>
          <a:bodyPr/>
          <a:lstStyle/>
          <a:p>
            <a:r>
              <a:rPr lang="en-GB" dirty="0"/>
              <a:t>The last year</a:t>
            </a:r>
          </a:p>
        </p:txBody>
      </p:sp>
      <p:pic>
        <p:nvPicPr>
          <p:cNvPr id="3" name="Picture 2" descr="A close up of an orange&#10;&#10;Description automatically generated">
            <a:extLst>
              <a:ext uri="{FF2B5EF4-FFF2-40B4-BE49-F238E27FC236}">
                <a16:creationId xmlns:a16="http://schemas.microsoft.com/office/drawing/2014/main" id="{E8FDE78F-331B-3148-4C36-5CE8862A0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8" y="322830"/>
            <a:ext cx="4883526" cy="4176204"/>
          </a:xfrm>
          <a:prstGeom prst="rect">
            <a:avLst/>
          </a:prstGeom>
        </p:spPr>
      </p:pic>
      <p:sp>
        <p:nvSpPr>
          <p:cNvPr id="7" name="Hexagon 6">
            <a:extLst>
              <a:ext uri="{FF2B5EF4-FFF2-40B4-BE49-F238E27FC236}">
                <a16:creationId xmlns:a16="http://schemas.microsoft.com/office/drawing/2014/main" id="{1C46313D-5E7C-FA37-98D8-B515B1FEA750}"/>
              </a:ext>
            </a:extLst>
          </p:cNvPr>
          <p:cNvSpPr/>
          <p:nvPr/>
        </p:nvSpPr>
        <p:spPr>
          <a:xfrm>
            <a:off x="51862" y="35103"/>
            <a:ext cx="3136912" cy="2592387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04A93D-01F5-BEDE-1E11-C46B48DACC0F}"/>
              </a:ext>
            </a:extLst>
          </p:cNvPr>
          <p:cNvSpPr txBox="1"/>
          <p:nvPr/>
        </p:nvSpPr>
        <p:spPr>
          <a:xfrm>
            <a:off x="627904" y="186433"/>
            <a:ext cx="20808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59600"/>
                </a:solidFill>
              </a:rPr>
              <a:t>FPGA courses with </a:t>
            </a:r>
            <a:r>
              <a:rPr lang="en-GB" sz="1600" dirty="0" err="1">
                <a:solidFill>
                  <a:srgbClr val="F59600"/>
                </a:solidFill>
              </a:rPr>
              <a:t>Adriaan</a:t>
            </a:r>
            <a:r>
              <a:rPr lang="en-GB" sz="1600" dirty="0">
                <a:solidFill>
                  <a:srgbClr val="F59600"/>
                </a:solidFill>
              </a:rPr>
              <a:t> </a:t>
            </a:r>
            <a:r>
              <a:rPr lang="en-GB" sz="1600" dirty="0" err="1">
                <a:solidFill>
                  <a:srgbClr val="F59600"/>
                </a:solidFill>
              </a:rPr>
              <a:t>Rijllart</a:t>
            </a:r>
            <a:endParaRPr lang="en-CH" sz="1600" dirty="0">
              <a:solidFill>
                <a:srgbClr val="F59600"/>
              </a:solidFill>
            </a:endParaRPr>
          </a:p>
        </p:txBody>
      </p:sp>
      <p:pic>
        <p:nvPicPr>
          <p:cNvPr id="13" name="Picture 12" descr="A group of people sitting at desks with laptops&#10;&#10;Description automatically generated with low confidence">
            <a:extLst>
              <a:ext uri="{FF2B5EF4-FFF2-40B4-BE49-F238E27FC236}">
                <a16:creationId xmlns:a16="http://schemas.microsoft.com/office/drawing/2014/main" id="{F52B7401-D1CA-6BA6-4794-866221DE34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07" t="49945" r="12841"/>
          <a:stretch/>
        </p:blipFill>
        <p:spPr>
          <a:xfrm>
            <a:off x="615219" y="903786"/>
            <a:ext cx="2093495" cy="1082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Hexagon 14">
            <a:extLst>
              <a:ext uri="{FF2B5EF4-FFF2-40B4-BE49-F238E27FC236}">
                <a16:creationId xmlns:a16="http://schemas.microsoft.com/office/drawing/2014/main" id="{AD4FB48C-CC58-7F63-A9D3-E0D2AB5990AE}"/>
              </a:ext>
            </a:extLst>
          </p:cNvPr>
          <p:cNvSpPr/>
          <p:nvPr/>
        </p:nvSpPr>
        <p:spPr>
          <a:xfrm>
            <a:off x="336406" y="2696745"/>
            <a:ext cx="2413433" cy="220804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FEA4B3-C256-5606-BCB3-F38A9A9C2FC7}"/>
              </a:ext>
            </a:extLst>
          </p:cNvPr>
          <p:cNvSpPr txBox="1"/>
          <p:nvPr/>
        </p:nvSpPr>
        <p:spPr>
          <a:xfrm>
            <a:off x="647565" y="2766541"/>
            <a:ext cx="17967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59600"/>
                </a:solidFill>
              </a:rPr>
              <a:t>Arduino courses with Alberto </a:t>
            </a:r>
            <a:r>
              <a:rPr lang="en-GB" sz="1400" dirty="0" err="1">
                <a:solidFill>
                  <a:srgbClr val="F59600"/>
                </a:solidFill>
              </a:rPr>
              <a:t>Perro</a:t>
            </a:r>
            <a:endParaRPr lang="en-CH" sz="1400" dirty="0">
              <a:solidFill>
                <a:srgbClr val="F59600"/>
              </a:solidFill>
            </a:endParaRPr>
          </a:p>
        </p:txBody>
      </p:sp>
      <p:pic>
        <p:nvPicPr>
          <p:cNvPr id="19" name="Picture 18" descr="A person pointing to a screen&#10;&#10;Description automatically generated">
            <a:extLst>
              <a:ext uri="{FF2B5EF4-FFF2-40B4-BE49-F238E27FC236}">
                <a16:creationId xmlns:a16="http://schemas.microsoft.com/office/drawing/2014/main" id="{17AA2141-B7A3-CC5E-0B0D-FB3EA2787C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171" t="1555" r="14584" b="12753"/>
          <a:stretch/>
        </p:blipFill>
        <p:spPr>
          <a:xfrm>
            <a:off x="857918" y="3295576"/>
            <a:ext cx="1364733" cy="12317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Hexagon 19">
            <a:extLst>
              <a:ext uri="{FF2B5EF4-FFF2-40B4-BE49-F238E27FC236}">
                <a16:creationId xmlns:a16="http://schemas.microsoft.com/office/drawing/2014/main" id="{13B51EF1-CEF2-396D-F2C0-655E3C42FF5C}"/>
              </a:ext>
            </a:extLst>
          </p:cNvPr>
          <p:cNvSpPr/>
          <p:nvPr/>
        </p:nvSpPr>
        <p:spPr>
          <a:xfrm>
            <a:off x="2503569" y="1928767"/>
            <a:ext cx="2413433" cy="220804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441B26-7095-47A5-C600-537452726272}"/>
              </a:ext>
            </a:extLst>
          </p:cNvPr>
          <p:cNvSpPr txBox="1"/>
          <p:nvPr/>
        </p:nvSpPr>
        <p:spPr>
          <a:xfrm>
            <a:off x="2653213" y="2070763"/>
            <a:ext cx="21556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59600"/>
                </a:solidFill>
              </a:rPr>
              <a:t>CERN </a:t>
            </a:r>
          </a:p>
          <a:p>
            <a:pPr algn="ctr"/>
            <a:r>
              <a:rPr lang="en-GB" sz="1400" dirty="0">
                <a:solidFill>
                  <a:srgbClr val="F59600"/>
                </a:solidFill>
              </a:rPr>
              <a:t>Collaboration Projects</a:t>
            </a:r>
            <a:endParaRPr lang="en-CH" sz="1400" dirty="0">
              <a:solidFill>
                <a:srgbClr val="F59600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3A93677-E8FD-A5D7-06CF-D054BCACC7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872" t="12753" r="13898" b="28536"/>
          <a:stretch/>
        </p:blipFill>
        <p:spPr>
          <a:xfrm>
            <a:off x="3216700" y="2556188"/>
            <a:ext cx="1007395" cy="12093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Hexagon 23">
            <a:extLst>
              <a:ext uri="{FF2B5EF4-FFF2-40B4-BE49-F238E27FC236}">
                <a16:creationId xmlns:a16="http://schemas.microsoft.com/office/drawing/2014/main" id="{00106D5F-AF2E-2E97-E493-4E991B11ED06}"/>
              </a:ext>
            </a:extLst>
          </p:cNvPr>
          <p:cNvSpPr/>
          <p:nvPr/>
        </p:nvSpPr>
        <p:spPr>
          <a:xfrm>
            <a:off x="4159989" y="143055"/>
            <a:ext cx="2896960" cy="2440908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34CF6400-4AC5-B75B-EB3F-3E6D204F6D20}"/>
              </a:ext>
            </a:extLst>
          </p:cNvPr>
          <p:cNvSpPr/>
          <p:nvPr/>
        </p:nvSpPr>
        <p:spPr>
          <a:xfrm>
            <a:off x="6015820" y="2142843"/>
            <a:ext cx="3111772" cy="2846953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pic>
        <p:nvPicPr>
          <p:cNvPr id="30" name="Picture 29" descr="A picture containing text, indoor, ceiling, floor&#10;&#10;Description automatically generated">
            <a:extLst>
              <a:ext uri="{FF2B5EF4-FFF2-40B4-BE49-F238E27FC236}">
                <a16:creationId xmlns:a16="http://schemas.microsoft.com/office/drawing/2014/main" id="{4B44EE51-703E-8CB8-3AF3-2AD9D327A84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1586" t="9977" b="6777"/>
          <a:stretch/>
        </p:blipFill>
        <p:spPr>
          <a:xfrm>
            <a:off x="6874359" y="2627490"/>
            <a:ext cx="1394694" cy="17985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10756A7-8AA9-8278-68DE-5BF64DEE50CB}"/>
              </a:ext>
            </a:extLst>
          </p:cNvPr>
          <p:cNvSpPr txBox="1"/>
          <p:nvPr/>
        </p:nvSpPr>
        <p:spPr>
          <a:xfrm>
            <a:off x="6659761" y="2142843"/>
            <a:ext cx="18392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59600"/>
                </a:solidFill>
              </a:rPr>
              <a:t>Machine Trainings for CERN Personnel</a:t>
            </a:r>
            <a:endParaRPr lang="en-CH" sz="1400" dirty="0">
              <a:solidFill>
                <a:srgbClr val="F596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57631-B4C2-0526-CCDA-51F473B2AC83}"/>
              </a:ext>
            </a:extLst>
          </p:cNvPr>
          <p:cNvSpPr txBox="1"/>
          <p:nvPr/>
        </p:nvSpPr>
        <p:spPr>
          <a:xfrm>
            <a:off x="6652077" y="4466576"/>
            <a:ext cx="18392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solidFill>
                  <a:srgbClr val="F59600"/>
                </a:solidFill>
              </a:rPr>
              <a:t>30 trainings for over 70 participants</a:t>
            </a:r>
            <a:endParaRPr lang="en-CH" sz="1050" dirty="0">
              <a:solidFill>
                <a:srgbClr val="F596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60BB60-7D07-3E50-A7B7-CDCAEA22A496}"/>
              </a:ext>
            </a:extLst>
          </p:cNvPr>
          <p:cNvSpPr txBox="1"/>
          <p:nvPr/>
        </p:nvSpPr>
        <p:spPr>
          <a:xfrm>
            <a:off x="4231881" y="144104"/>
            <a:ext cx="27381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59600"/>
                </a:solidFill>
              </a:rPr>
              <a:t>Student Program Prototyping</a:t>
            </a:r>
            <a:endParaRPr lang="en-CH" sz="1600" dirty="0">
              <a:solidFill>
                <a:srgbClr val="F596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8584E6-4464-92FF-2A26-75AED797E896}"/>
              </a:ext>
            </a:extLst>
          </p:cNvPr>
          <p:cNvSpPr txBox="1"/>
          <p:nvPr/>
        </p:nvSpPr>
        <p:spPr>
          <a:xfrm>
            <a:off x="627904" y="1986661"/>
            <a:ext cx="199462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solidFill>
                  <a:srgbClr val="F59600"/>
                </a:solidFill>
              </a:rPr>
              <a:t>6 courses - 71 participants </a:t>
            </a:r>
            <a:endParaRPr lang="en-CH" sz="1050" dirty="0">
              <a:solidFill>
                <a:srgbClr val="F596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563EA2-563B-46FC-09B1-79FD193BB545}"/>
              </a:ext>
            </a:extLst>
          </p:cNvPr>
          <p:cNvSpPr txBox="1"/>
          <p:nvPr/>
        </p:nvSpPr>
        <p:spPr>
          <a:xfrm>
            <a:off x="643272" y="4510664"/>
            <a:ext cx="177950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solidFill>
                  <a:srgbClr val="F59600"/>
                </a:solidFill>
              </a:rPr>
              <a:t>5 courses – 51 participants</a:t>
            </a:r>
            <a:endParaRPr lang="en-CH" sz="1050" dirty="0">
              <a:solidFill>
                <a:srgbClr val="F596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A18F6B-59DD-7014-5712-FA489EF58D32}"/>
              </a:ext>
            </a:extLst>
          </p:cNvPr>
          <p:cNvSpPr txBox="1"/>
          <p:nvPr/>
        </p:nvSpPr>
        <p:spPr>
          <a:xfrm>
            <a:off x="2820533" y="3741522"/>
            <a:ext cx="177950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solidFill>
                  <a:srgbClr val="F59600"/>
                </a:solidFill>
              </a:rPr>
              <a:t>More than 20 projects across departments</a:t>
            </a:r>
            <a:endParaRPr lang="en-CH" sz="1050" dirty="0">
              <a:solidFill>
                <a:srgbClr val="F5960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B2AB6AC-8621-606D-23A1-7077A0ED3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407" y="711150"/>
            <a:ext cx="2030302" cy="135353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6BA425-A422-2DF9-F9EE-485F004EC593}"/>
              </a:ext>
            </a:extLst>
          </p:cNvPr>
          <p:cNvSpPr txBox="1"/>
          <p:nvPr/>
        </p:nvSpPr>
        <p:spPr>
          <a:xfrm>
            <a:off x="4612349" y="2070763"/>
            <a:ext cx="18392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solidFill>
                  <a:srgbClr val="F59600"/>
                </a:solidFill>
              </a:rPr>
              <a:t>10 different programs with over 350 students</a:t>
            </a:r>
            <a:endParaRPr lang="en-CH" sz="1050" dirty="0">
              <a:solidFill>
                <a:srgbClr val="F59600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9E9DE8DC-8250-F9F3-1F84-0AB376D5A437}"/>
              </a:ext>
            </a:extLst>
          </p:cNvPr>
          <p:cNvSpPr/>
          <p:nvPr/>
        </p:nvSpPr>
        <p:spPr>
          <a:xfrm>
            <a:off x="6970035" y="78069"/>
            <a:ext cx="2053669" cy="1850698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05B742-5114-A7A0-8204-4B8049D478DE}"/>
              </a:ext>
            </a:extLst>
          </p:cNvPr>
          <p:cNvSpPr txBox="1"/>
          <p:nvPr/>
        </p:nvSpPr>
        <p:spPr>
          <a:xfrm>
            <a:off x="7156090" y="60938"/>
            <a:ext cx="16815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400" dirty="0">
                <a:solidFill>
                  <a:srgbClr val="F59600"/>
                </a:solidFill>
              </a:rPr>
              <a:t>MediPix </a:t>
            </a:r>
          </a:p>
          <a:p>
            <a:pPr algn="ctr"/>
            <a:r>
              <a:rPr lang="en-CH" sz="1400" dirty="0">
                <a:solidFill>
                  <a:srgbClr val="F59600"/>
                </a:solidFill>
              </a:rPr>
              <a:t>workshop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250D2E-FC88-423F-79CC-25FF37C2DB91}"/>
              </a:ext>
            </a:extLst>
          </p:cNvPr>
          <p:cNvSpPr txBox="1"/>
          <p:nvPr/>
        </p:nvSpPr>
        <p:spPr>
          <a:xfrm>
            <a:off x="7243119" y="1474239"/>
            <a:ext cx="151423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solidFill>
                  <a:srgbClr val="F59600"/>
                </a:solidFill>
              </a:rPr>
              <a:t>18 participants</a:t>
            </a:r>
            <a:endParaRPr lang="en-CH" sz="1050" dirty="0">
              <a:solidFill>
                <a:srgbClr val="F59600"/>
              </a:solidFill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CEE619E0-D13F-58FE-DCA8-CB34FD4079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3" t="20333" r="27206" b="42502"/>
          <a:stretch/>
        </p:blipFill>
        <p:spPr bwMode="auto">
          <a:xfrm>
            <a:off x="7269494" y="590000"/>
            <a:ext cx="1437316" cy="86329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15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15" grpId="0" animBg="1"/>
      <p:bldP spid="16" grpId="0"/>
      <p:bldP spid="20" grpId="0" animBg="1"/>
      <p:bldP spid="21" grpId="0"/>
      <p:bldP spid="24" grpId="0" animBg="1"/>
      <p:bldP spid="27" grpId="0" animBg="1"/>
      <p:bldP spid="25" grpId="0"/>
      <p:bldP spid="31" grpId="0"/>
      <p:bldP spid="34" grpId="0"/>
      <p:bldP spid="2" grpId="0"/>
      <p:bldP spid="4" grpId="0"/>
      <p:bldP spid="6" grpId="0"/>
      <p:bldP spid="10" grpId="0"/>
      <p:bldP spid="8" grpId="0" animBg="1"/>
      <p:bldP spid="9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square with white dots&#10;&#10;Description automatically generated">
            <a:extLst>
              <a:ext uri="{FF2B5EF4-FFF2-40B4-BE49-F238E27FC236}">
                <a16:creationId xmlns:a16="http://schemas.microsoft.com/office/drawing/2014/main" id="{DED00E1E-7EC8-5C0B-1931-7A644907B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21" y="671512"/>
            <a:ext cx="4053840" cy="3800475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A2E2BC63-178B-804B-8B7A-4969A1C5B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9582" y="2444668"/>
            <a:ext cx="2292236" cy="2577663"/>
          </a:xfrm>
        </p:spPr>
        <p:txBody>
          <a:bodyPr/>
          <a:lstStyle/>
          <a:p>
            <a:r>
              <a:rPr lang="en-GB" dirty="0"/>
              <a:t>In the pipelines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DBFDD042-ABA7-DBD6-C6DB-F39E1BA1DB1C}"/>
              </a:ext>
            </a:extLst>
          </p:cNvPr>
          <p:cNvSpPr/>
          <p:nvPr/>
        </p:nvSpPr>
        <p:spPr>
          <a:xfrm>
            <a:off x="1439707" y="2304997"/>
            <a:ext cx="2907140" cy="2659735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1FC058-3255-B8AB-809B-8FAF90B23093}"/>
              </a:ext>
            </a:extLst>
          </p:cNvPr>
          <p:cNvSpPr txBox="1"/>
          <p:nvPr/>
        </p:nvSpPr>
        <p:spPr>
          <a:xfrm>
            <a:off x="1850225" y="2558276"/>
            <a:ext cx="22922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59600"/>
                </a:solidFill>
              </a:rPr>
              <a:t>Make-A-Thon</a:t>
            </a:r>
            <a:endParaRPr lang="en-CH" sz="1600" dirty="0">
              <a:solidFill>
                <a:srgbClr val="F59600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203F43B4-BCB7-E268-D157-85E5F10AAED9}"/>
              </a:ext>
            </a:extLst>
          </p:cNvPr>
          <p:cNvSpPr/>
          <p:nvPr/>
        </p:nvSpPr>
        <p:spPr>
          <a:xfrm>
            <a:off x="3333072" y="199453"/>
            <a:ext cx="2896960" cy="2440908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C005C452-5349-C7C4-F769-B6E516188911}"/>
              </a:ext>
            </a:extLst>
          </p:cNvPr>
          <p:cNvSpPr/>
          <p:nvPr/>
        </p:nvSpPr>
        <p:spPr>
          <a:xfrm>
            <a:off x="5442304" y="1554369"/>
            <a:ext cx="3555474" cy="3252895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1139A0-B9F5-6876-3033-0DB3A7A500B0}"/>
              </a:ext>
            </a:extLst>
          </p:cNvPr>
          <p:cNvSpPr txBox="1"/>
          <p:nvPr/>
        </p:nvSpPr>
        <p:spPr>
          <a:xfrm>
            <a:off x="6273912" y="1708391"/>
            <a:ext cx="18392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59600"/>
                </a:solidFill>
              </a:rPr>
              <a:t>Prusa XL printer</a:t>
            </a:r>
            <a:endParaRPr lang="en-CH" sz="1400" dirty="0">
              <a:solidFill>
                <a:srgbClr val="F596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0693E5-7223-63E9-F10E-454285F8369E}"/>
              </a:ext>
            </a:extLst>
          </p:cNvPr>
          <p:cNvSpPr txBox="1"/>
          <p:nvPr/>
        </p:nvSpPr>
        <p:spPr>
          <a:xfrm>
            <a:off x="3706307" y="334020"/>
            <a:ext cx="20059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59600"/>
                </a:solidFill>
              </a:rPr>
              <a:t>Upgrades of existing printers</a:t>
            </a:r>
            <a:endParaRPr lang="en-CH" sz="1600" dirty="0">
              <a:solidFill>
                <a:srgbClr val="F59600"/>
              </a:solidFill>
            </a:endParaRPr>
          </a:p>
        </p:txBody>
      </p:sp>
      <p:pic>
        <p:nvPicPr>
          <p:cNvPr id="1026" name="Picture 2" descr="Original Prusa XL Semi-assembled 5-toolhead 3D Printer">
            <a:extLst>
              <a:ext uri="{FF2B5EF4-FFF2-40B4-BE49-F238E27FC236}">
                <a16:creationId xmlns:a16="http://schemas.microsoft.com/office/drawing/2014/main" id="{2A0E6C9A-4759-16A2-3470-C0D3E5FDD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45" y="2161768"/>
            <a:ext cx="2215361" cy="221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ear Upgrade for Prusa (i3) MK4, MK3.5, MK3.9 by DCS21 | Download free STL  model | Printables.com">
            <a:extLst>
              <a:ext uri="{FF2B5EF4-FFF2-40B4-BE49-F238E27FC236}">
                <a16:creationId xmlns:a16="http://schemas.microsoft.com/office/drawing/2014/main" id="{82F3A49B-DD57-B686-07D9-85DFF9C25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1" y="918795"/>
            <a:ext cx="1681450" cy="161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Hexagon 15">
            <a:extLst>
              <a:ext uri="{FF2B5EF4-FFF2-40B4-BE49-F238E27FC236}">
                <a16:creationId xmlns:a16="http://schemas.microsoft.com/office/drawing/2014/main" id="{30E45F41-714F-47D4-D8CE-75450A4C0A5B}"/>
              </a:ext>
            </a:extLst>
          </p:cNvPr>
          <p:cNvSpPr/>
          <p:nvPr/>
        </p:nvSpPr>
        <p:spPr>
          <a:xfrm>
            <a:off x="47837" y="157405"/>
            <a:ext cx="2791990" cy="2554385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596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E1FC0C-AB4F-809B-DFF1-909EE3C9676D}"/>
              </a:ext>
            </a:extLst>
          </p:cNvPr>
          <p:cNvSpPr txBox="1"/>
          <p:nvPr/>
        </p:nvSpPr>
        <p:spPr>
          <a:xfrm>
            <a:off x="316224" y="422908"/>
            <a:ext cx="22922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59600"/>
                </a:solidFill>
              </a:rPr>
              <a:t>I2Planet Prototyping</a:t>
            </a:r>
            <a:endParaRPr lang="en-CH" sz="1600" dirty="0">
              <a:solidFill>
                <a:srgbClr val="F59600"/>
              </a:solidFill>
            </a:endParaRPr>
          </a:p>
        </p:txBody>
      </p:sp>
      <p:pic>
        <p:nvPicPr>
          <p:cNvPr id="1032" name="Picture 8" descr="A resources management board game created by students inspired by IdeaSquare Planet">
            <a:extLst>
              <a:ext uri="{FF2B5EF4-FFF2-40B4-BE49-F238E27FC236}">
                <a16:creationId xmlns:a16="http://schemas.microsoft.com/office/drawing/2014/main" id="{61ECFD21-1C3C-02A6-6928-03BE7D7C3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9" y="816828"/>
            <a:ext cx="1699970" cy="15253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983D83A5-6D6D-06C2-4969-969A276B84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t="2296" r="3457" b="6483"/>
          <a:stretch/>
        </p:blipFill>
        <p:spPr bwMode="auto">
          <a:xfrm>
            <a:off x="1850225" y="2988702"/>
            <a:ext cx="2072846" cy="123486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55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 animBg="1"/>
      <p:bldP spid="10" grpId="0" animBg="1"/>
      <p:bldP spid="12" grpId="0"/>
      <p:bldP spid="15" grpId="0"/>
      <p:bldP spid="16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917343"/>
            <a:ext cx="3384393" cy="529407"/>
          </a:xfrm>
        </p:spPr>
        <p:txBody>
          <a:bodyPr/>
          <a:lstStyle/>
          <a:p>
            <a:r>
              <a:rPr lang="en-GB" dirty="0"/>
              <a:t>The Future of Prototyping at </a:t>
            </a:r>
            <a:r>
              <a:rPr lang="en-GB" dirty="0" err="1"/>
              <a:t>IdeaSquare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FC8A7B5-A2D8-0AF2-671F-10444A18A1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5200" y="1851852"/>
            <a:ext cx="2981631" cy="284309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Rapid Prototyping Facility for CERN that can offer unique machines and expertise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At the forefront of Prototyping Methologies in collaboration with Design Factory Global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Connecting CERN through workshops and collaboration</a:t>
            </a:r>
          </a:p>
        </p:txBody>
      </p:sp>
      <p:pic>
        <p:nvPicPr>
          <p:cNvPr id="2050" name="Picture 2" descr="IdeaSquare opened its doors for the CERN Community: the start of a new  network of people prototyping at CERN? | IdeaSquare">
            <a:extLst>
              <a:ext uri="{FF2B5EF4-FFF2-40B4-BE49-F238E27FC236}">
                <a16:creationId xmlns:a16="http://schemas.microsoft.com/office/drawing/2014/main" id="{8AE6B02D-0D68-A885-3E37-DE6CA0084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621" y="2733134"/>
            <a:ext cx="3266450" cy="217718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26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3">
            <a:extLst>
              <a:ext uri="{FF2B5EF4-FFF2-40B4-BE49-F238E27FC236}">
                <a16:creationId xmlns:a16="http://schemas.microsoft.com/office/drawing/2014/main" id="{20B3EDA1-D82D-BB08-2AB1-438365CDE9E9}"/>
              </a:ext>
            </a:extLst>
          </p:cNvPr>
          <p:cNvSpPr txBox="1">
            <a:spLocks/>
          </p:cNvSpPr>
          <p:nvPr/>
        </p:nvSpPr>
        <p:spPr>
          <a:xfrm>
            <a:off x="2963542" y="3305988"/>
            <a:ext cx="3585749" cy="6743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09315576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1839</TotalTime>
  <Words>279</Words>
  <Application>Microsoft Macintosh PowerPoint</Application>
  <PresentationFormat>On-screen Show (16:9)</PresentationFormat>
  <Paragraphs>64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Helvetica 75</vt:lpstr>
      <vt:lpstr>Opcion Foto</vt:lpstr>
      <vt:lpstr>Prototyping at IdeaSquare</vt:lpstr>
      <vt:lpstr>PowerPoint Presentation</vt:lpstr>
      <vt:lpstr>The purpose of prototyping</vt:lpstr>
      <vt:lpstr>The last year</vt:lpstr>
      <vt:lpstr>In the pipelines</vt:lpstr>
      <vt:lpstr>The Future of Prototyping at IdeaSquare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Zimmermann</cp:lastModifiedBy>
  <cp:revision>10</cp:revision>
  <dcterms:created xsi:type="dcterms:W3CDTF">2022-01-18T18:56:13Z</dcterms:created>
  <dcterms:modified xsi:type="dcterms:W3CDTF">2024-06-27T09:15:25Z</dcterms:modified>
  <cp:category/>
</cp:coreProperties>
</file>