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7" r:id="rId5"/>
    <p:sldId id="264" r:id="rId6"/>
    <p:sldId id="2146850708" r:id="rId7"/>
    <p:sldId id="2146850709" r:id="rId8"/>
    <p:sldId id="2146850721" r:id="rId9"/>
    <p:sldId id="2146850722" r:id="rId10"/>
    <p:sldId id="2146850719" r:id="rId11"/>
    <p:sldId id="2146850720" r:id="rId12"/>
    <p:sldId id="2146850715" r:id="rId13"/>
    <p:sldId id="2146850710" r:id="rId14"/>
    <p:sldId id="2146850714" r:id="rId15"/>
    <p:sldId id="2146850718" r:id="rId16"/>
    <p:sldId id="2146850711" r:id="rId17"/>
    <p:sldId id="2146850716" r:id="rId18"/>
    <p:sldId id="2146850717" r:id="rId19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A83EB54-54A5-01F3-8EF9-F2EDDFAB6A23}" name="Lauri Valtonen" initials="LV" userId="S::l.valtonen@cern.ch::97b5e694-76c7-4613-b3d0-dd9b89854d38" providerId="AD"/>
  <p188:author id="{32FA8685-54AC-97E8-BB2E-F7C9654010C4}" name="Giulia Gaddi" initials="GG" userId="S::giulia.gaddi@cern.ch::a7fc9c3d-63fe-447d-8d53-4ee1edfe3b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275F"/>
    <a:srgbClr val="E60032"/>
    <a:srgbClr val="F59600"/>
    <a:srgbClr val="87B919"/>
    <a:srgbClr val="00879A"/>
    <a:srgbClr val="6E378C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98" d="100"/>
          <a:sy n="198" d="100"/>
        </p:scale>
        <p:origin x="648" y="100"/>
      </p:cViewPr>
      <p:guideLst>
        <p:guide orient="horz" pos="66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26/06/2024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26/06/2024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6532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 err="1"/>
              <a:t>IdeaSquare’s</a:t>
            </a:r>
            <a:r>
              <a:rPr lang="en-GB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86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499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 dirty="0"/>
          </a:p>
          <a:p>
            <a:r>
              <a:rPr lang="en-GB" dirty="0" err="1"/>
              <a:t>IdeaSquare’s</a:t>
            </a:r>
            <a:r>
              <a:rPr lang="en-GB" dirty="0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 dirty="0"/>
          </a:p>
          <a:p>
            <a:r>
              <a:rPr lang="en-GB" dirty="0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 dirty="0"/>
          </a:p>
          <a:p>
            <a:r>
              <a:rPr lang="en-GB" dirty="0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 dirty="0"/>
          </a:p>
          <a:p>
            <a:r>
              <a:rPr lang="en-GB" dirty="0"/>
              <a:t>Questioning the status quo.</a:t>
            </a:r>
          </a:p>
          <a:p>
            <a:endParaRPr lang="en-GB" dirty="0"/>
          </a:p>
          <a:p>
            <a:r>
              <a:rPr lang="en-GB" dirty="0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 dirty="0"/>
          </a:p>
          <a:p>
            <a:r>
              <a:rPr lang="en-GB" dirty="0"/>
              <a:t>open and proactive communication and outreach activities.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14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/>
              <a:t>Activities planned for the near future. Their link to strategy objective.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 dirty="0"/>
          </a:p>
          <a:p>
            <a:r>
              <a:rPr lang="en-GB" dirty="0" err="1"/>
              <a:t>IdeaSquare’s</a:t>
            </a:r>
            <a:r>
              <a:rPr lang="en-GB" dirty="0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 dirty="0"/>
          </a:p>
          <a:p>
            <a:r>
              <a:rPr lang="en-GB" dirty="0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 dirty="0"/>
          </a:p>
          <a:p>
            <a:r>
              <a:rPr lang="en-GB" dirty="0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 dirty="0"/>
          </a:p>
          <a:p>
            <a:r>
              <a:rPr lang="en-GB" dirty="0"/>
              <a:t>Questioning the status quo.</a:t>
            </a:r>
          </a:p>
          <a:p>
            <a:endParaRPr lang="en-GB" dirty="0"/>
          </a:p>
          <a:p>
            <a:r>
              <a:rPr lang="en-GB" dirty="0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 dirty="0"/>
          </a:p>
          <a:p>
            <a:r>
              <a:rPr lang="en-GB" dirty="0"/>
              <a:t>open and proactive communication and outreach activities.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357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 err="1"/>
              <a:t>IdeaSquare’s</a:t>
            </a:r>
            <a:r>
              <a:rPr lang="en-GB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71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 err="1"/>
              <a:t>IdeaSquare’s</a:t>
            </a:r>
            <a:r>
              <a:rPr lang="en-GB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183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380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 err="1"/>
              <a:t>IdeaSquare’s</a:t>
            </a:r>
            <a:r>
              <a:rPr lang="en-GB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83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183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423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191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 err="1"/>
              <a:t>IdeaSquare’s</a:t>
            </a:r>
            <a:r>
              <a:rPr lang="en-GB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096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 err="1"/>
              <a:t>IdeaSquare’s</a:t>
            </a:r>
            <a:r>
              <a:rPr lang="en-GB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323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 err="1"/>
              <a:t>IdeaSquare’s</a:t>
            </a:r>
            <a:r>
              <a:rPr lang="en-GB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440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11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57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8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  <p:sldLayoutId id="2147483687" r:id="rId2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094" y="883908"/>
            <a:ext cx="3528721" cy="1512168"/>
          </a:xfrm>
        </p:spPr>
        <p:txBody>
          <a:bodyPr>
            <a:normAutofit/>
          </a:bodyPr>
          <a:lstStyle/>
          <a:p>
            <a:r>
              <a:rPr lang="en-US"/>
              <a:t>IdeaSquare</a:t>
            </a:r>
            <a:endParaRPr lang="en-GB"/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521651BE-EFA1-00F3-D1DA-CCA8DBEF6930}"/>
              </a:ext>
            </a:extLst>
          </p:cNvPr>
          <p:cNvSpPr txBox="1">
            <a:spLocks/>
          </p:cNvSpPr>
          <p:nvPr/>
        </p:nvSpPr>
        <p:spPr>
          <a:xfrm>
            <a:off x="5089524" y="2547268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Finance, projects &amp; outlook</a:t>
            </a:r>
            <a:endParaRPr lang="en-CH" sz="1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9E2C56-BD94-0779-EA78-F17482D93799}"/>
              </a:ext>
            </a:extLst>
          </p:cNvPr>
          <p:cNvSpPr txBox="1"/>
          <p:nvPr/>
        </p:nvSpPr>
        <p:spPr>
          <a:xfrm>
            <a:off x="8393229" y="4863966"/>
            <a:ext cx="7507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27/06/2024</a:t>
            </a: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99" y="712347"/>
            <a:ext cx="7329665" cy="500549"/>
          </a:xfrm>
        </p:spPr>
        <p:txBody>
          <a:bodyPr/>
          <a:lstStyle/>
          <a:p>
            <a:r>
              <a:rPr lang="en-US"/>
              <a:t>Financial survival strategy (1)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2CC957-9DC3-07E8-4B83-FE6BC31A6DDB}"/>
              </a:ext>
            </a:extLst>
          </p:cNvPr>
          <p:cNvSpPr txBox="1"/>
          <p:nvPr/>
        </p:nvSpPr>
        <p:spPr>
          <a:xfrm>
            <a:off x="632059" y="1418122"/>
            <a:ext cx="56628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1400" dirty="0">
                <a:solidFill>
                  <a:srgbClr val="B6275F"/>
                </a:solidFill>
              </a:rPr>
              <a:t>EU project coordination</a:t>
            </a:r>
          </a:p>
          <a:p>
            <a:pPr defTabSz="358775"/>
            <a:r>
              <a:rPr lang="en-GB" sz="1600" dirty="0">
                <a:solidFill>
                  <a:srgbClr val="B6275F"/>
                </a:solidFill>
              </a:rPr>
              <a:t>	</a:t>
            </a:r>
            <a:r>
              <a:rPr lang="en-GB" sz="1200" dirty="0">
                <a:solidFill>
                  <a:schemeClr val="bg1"/>
                </a:solidFill>
              </a:rPr>
              <a:t>Main source of income</a:t>
            </a:r>
            <a:endParaRPr lang="en-GB" sz="1400" dirty="0">
              <a:solidFill>
                <a:schemeClr val="bg1"/>
              </a:solidFill>
            </a:endParaRPr>
          </a:p>
          <a:p>
            <a:pPr>
              <a:tabLst>
                <a:tab pos="358775" algn="l"/>
              </a:tabLst>
            </a:pPr>
            <a:r>
              <a:rPr lang="en-GB" sz="1600" dirty="0">
                <a:solidFill>
                  <a:srgbClr val="B6275F"/>
                </a:solidFill>
              </a:rPr>
              <a:t>2.	</a:t>
            </a:r>
            <a:r>
              <a:rPr lang="en-GB" sz="1400" dirty="0">
                <a:solidFill>
                  <a:srgbClr val="B6275F"/>
                </a:solidFill>
              </a:rPr>
              <a:t>Executive Training programmes</a:t>
            </a:r>
            <a:endParaRPr lang="en-GB" sz="1600" dirty="0">
              <a:solidFill>
                <a:srgbClr val="B6275F"/>
              </a:solidFill>
            </a:endParaRPr>
          </a:p>
          <a:p>
            <a:pPr marL="358775" indent="-358775"/>
            <a:r>
              <a:rPr lang="en-GB" sz="1400" dirty="0">
                <a:solidFill>
                  <a:schemeClr val="bg1"/>
                </a:solidFill>
              </a:rPr>
              <a:t>	</a:t>
            </a:r>
            <a:r>
              <a:rPr lang="en-GB" sz="1200" dirty="0">
                <a:solidFill>
                  <a:schemeClr val="bg1"/>
                </a:solidFill>
              </a:rPr>
              <a:t>Supportive income</a:t>
            </a:r>
            <a:endParaRPr lang="en-GB" sz="1400" dirty="0">
              <a:solidFill>
                <a:schemeClr val="bg1"/>
              </a:solidFill>
            </a:endParaRPr>
          </a:p>
          <a:p>
            <a:pPr marL="358775" indent="-358775"/>
            <a:r>
              <a:rPr lang="en-GB" sz="1600" dirty="0">
                <a:solidFill>
                  <a:srgbClr val="B6275F"/>
                </a:solidFill>
              </a:rPr>
              <a:t>3.	</a:t>
            </a:r>
            <a:r>
              <a:rPr lang="en-GB" sz="1400" dirty="0">
                <a:solidFill>
                  <a:srgbClr val="B6275F"/>
                </a:solidFill>
              </a:rPr>
              <a:t>Reduction of running costs</a:t>
            </a:r>
            <a:endParaRPr lang="en-GB" sz="1600" dirty="0">
              <a:solidFill>
                <a:srgbClr val="B6275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9AE025-F207-6FC2-245A-E4FFE5EB3689}"/>
              </a:ext>
            </a:extLst>
          </p:cNvPr>
          <p:cNvSpPr txBox="1"/>
          <p:nvPr/>
        </p:nvSpPr>
        <p:spPr>
          <a:xfrm>
            <a:off x="359009" y="2840652"/>
            <a:ext cx="68756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6275F"/>
                </a:solidFill>
              </a:rPr>
              <a:t>Ad 1: training-related projects</a:t>
            </a:r>
          </a:p>
          <a:p>
            <a:pPr marL="539750" indent="-269875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Project coordination (7% of funding)</a:t>
            </a:r>
          </a:p>
          <a:p>
            <a:pPr marL="539750" indent="-269875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Direct costs (18%-20% of funding)</a:t>
            </a:r>
          </a:p>
          <a:p>
            <a:pPr marL="539750" indent="-269875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Indirect costs (25% of direct costs * 25%)</a:t>
            </a:r>
          </a:p>
          <a:p>
            <a:endParaRPr lang="en-GB" sz="1600" dirty="0">
              <a:solidFill>
                <a:srgbClr val="B6275F"/>
              </a:solidFill>
            </a:endParaRPr>
          </a:p>
          <a:p>
            <a:pPr defTabSz="539750"/>
            <a:r>
              <a:rPr lang="en-GB" sz="1600" dirty="0">
                <a:solidFill>
                  <a:srgbClr val="B6275F"/>
                </a:solidFill>
              </a:rPr>
              <a:t>	</a:t>
            </a:r>
            <a:r>
              <a:rPr lang="en-GB" sz="1400" dirty="0">
                <a:solidFill>
                  <a:srgbClr val="B6275F"/>
                </a:solidFill>
              </a:rPr>
              <a:t>Actions:</a:t>
            </a:r>
          </a:p>
          <a:p>
            <a:pPr marL="539750" indent="-269875">
              <a:buFont typeface="Symbol" panose="05050102010706020507" pitchFamily="18" charset="2"/>
              <a:buChar char="Þ"/>
            </a:pPr>
            <a:r>
              <a:rPr lang="en-GB" sz="1200" dirty="0">
                <a:solidFill>
                  <a:schemeClr val="bg1"/>
                </a:solidFill>
              </a:rPr>
              <a:t>Keep ATTRACT 2 running (extension by 6 months).</a:t>
            </a:r>
          </a:p>
          <a:p>
            <a:pPr marL="539750" indent="-269875">
              <a:buFont typeface="Symbol" panose="05050102010706020507" pitchFamily="18" charset="2"/>
              <a:buChar char="Þ"/>
            </a:pPr>
            <a:r>
              <a:rPr lang="en-GB" sz="1200" dirty="0">
                <a:solidFill>
                  <a:schemeClr val="bg1"/>
                </a:solidFill>
              </a:rPr>
              <a:t>Keep ATTRACT 1b alive.</a:t>
            </a:r>
          </a:p>
          <a:p>
            <a:pPr marL="539750" indent="-269875">
              <a:buFont typeface="Symbol" panose="05050102010706020507" pitchFamily="18" charset="2"/>
              <a:buChar char="Þ"/>
            </a:pPr>
            <a:r>
              <a:rPr lang="en-GB" sz="1200" dirty="0">
                <a:solidFill>
                  <a:schemeClr val="bg1"/>
                </a:solidFill>
              </a:rPr>
              <a:t>Submit at least 2 more proposals in 2024 and 4 in 2025, but dependent on Call availability. We are scouting new draft programmes across all HEU Pillars.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17429BAD-F6B7-C35A-176C-62B0139BE772}"/>
              </a:ext>
            </a:extLst>
          </p:cNvPr>
          <p:cNvSpPr/>
          <p:nvPr/>
        </p:nvSpPr>
        <p:spPr>
          <a:xfrm>
            <a:off x="3900694" y="3127856"/>
            <a:ext cx="205409" cy="549964"/>
          </a:xfrm>
          <a:prstGeom prst="rightBrace">
            <a:avLst/>
          </a:prstGeom>
          <a:ln cap="rnd"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9D83B6-501D-8CD5-01A9-9DC6B3181672}"/>
              </a:ext>
            </a:extLst>
          </p:cNvPr>
          <p:cNvSpPr txBox="1"/>
          <p:nvPr/>
        </p:nvSpPr>
        <p:spPr>
          <a:xfrm>
            <a:off x="4137990" y="3248949"/>
            <a:ext cx="4800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Any programme, any Call!</a:t>
            </a:r>
          </a:p>
        </p:txBody>
      </p:sp>
    </p:spTree>
    <p:extLst>
      <p:ext uri="{BB962C8B-B14F-4D97-AF65-F5344CB8AC3E}">
        <p14:creationId xmlns:p14="http://schemas.microsoft.com/office/powerpoint/2010/main" val="3862931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99" y="712347"/>
            <a:ext cx="7329665" cy="500549"/>
          </a:xfrm>
        </p:spPr>
        <p:txBody>
          <a:bodyPr/>
          <a:lstStyle/>
          <a:p>
            <a:r>
              <a:rPr lang="en-US"/>
              <a:t>Financial survival strategy (2)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42FE58-C7C3-D7B4-FC1D-E9967B6097DD}"/>
              </a:ext>
            </a:extLst>
          </p:cNvPr>
          <p:cNvSpPr txBox="1"/>
          <p:nvPr/>
        </p:nvSpPr>
        <p:spPr>
          <a:xfrm>
            <a:off x="356134" y="1212896"/>
            <a:ext cx="8588943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6275F"/>
                </a:solidFill>
              </a:rPr>
              <a:t>Ad 2: Green Village projects</a:t>
            </a:r>
          </a:p>
          <a:p>
            <a:pPr marL="539750" indent="-2730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B6275F"/>
                </a:solidFill>
              </a:rPr>
              <a:t>Project coordination</a:t>
            </a:r>
            <a:endParaRPr lang="en-GB" sz="1400" dirty="0">
              <a:solidFill>
                <a:schemeClr val="bg1"/>
              </a:solidFill>
            </a:endParaRPr>
          </a:p>
          <a:p>
            <a:pPr marL="536575" indent="-2682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7% for PM + direct costs (18%-20% of funding) + indirect costs (25% of direct costs * 25%)</a:t>
            </a:r>
          </a:p>
          <a:p>
            <a:pPr marL="536575" indent="-2682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Always include student training (=direct costs)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</a:endParaRPr>
          </a:p>
          <a:p>
            <a:pPr marL="539750" indent="-269875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B6275F"/>
                </a:solidFill>
              </a:rPr>
              <a:t>Project participations</a:t>
            </a:r>
          </a:p>
          <a:p>
            <a:pPr marL="536575" indent="-2682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Original strategy does not work: if funded, too little money into ID2 for project management.</a:t>
            </a:r>
          </a:p>
          <a:p>
            <a:pPr marL="987425" indent="-2682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B6275F"/>
                </a:solidFill>
              </a:rPr>
              <a:t>Sole focus on lump-sum: </a:t>
            </a:r>
          </a:p>
          <a:p>
            <a:pPr marL="993775" lvl="1" indent="-2682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Projects are pre-approved by SCE and focus on activities that SCE </a:t>
            </a:r>
            <a:r>
              <a:rPr lang="en-GB" sz="1200" u="sng" dirty="0">
                <a:solidFill>
                  <a:schemeClr val="bg1"/>
                </a:solidFill>
              </a:rPr>
              <a:t>already has budget for</a:t>
            </a:r>
            <a:r>
              <a:rPr lang="en-GB" sz="1200" dirty="0">
                <a:solidFill>
                  <a:schemeClr val="bg1"/>
                </a:solidFill>
              </a:rPr>
              <a:t>.</a:t>
            </a:r>
          </a:p>
          <a:p>
            <a:pPr marL="993775" lvl="1" indent="-2682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SCE transfers their ‘direct project costs’ (effort) as contribution to ID2. SCE keeps (part of) materials budget.</a:t>
            </a:r>
          </a:p>
          <a:p>
            <a:pPr marL="993775" lvl="1" indent="-2682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Where possible, we include student training element to emphasize ‘content link’ to ID2, but this is not always possible since projects come from external consortia.</a:t>
            </a:r>
          </a:p>
          <a:p>
            <a:pPr marL="536575" indent="-268288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</a:endParaRPr>
          </a:p>
          <a:p>
            <a:pPr marL="554037" indent="-285750">
              <a:buFont typeface="Symbol" panose="05050102010706020507" pitchFamily="18" charset="2"/>
              <a:buChar char="Þ"/>
            </a:pPr>
            <a:r>
              <a:rPr lang="en-GB" sz="1200" u="sng" dirty="0">
                <a:solidFill>
                  <a:schemeClr val="bg1"/>
                </a:solidFill>
              </a:rPr>
              <a:t>Drawback</a:t>
            </a:r>
            <a:r>
              <a:rPr lang="en-GB" sz="1200" dirty="0">
                <a:solidFill>
                  <a:schemeClr val="bg1"/>
                </a:solidFill>
              </a:rPr>
              <a:t>: we are dependent on quality of external consortium to write winning proposals.</a:t>
            </a:r>
          </a:p>
          <a:p>
            <a:pPr marL="984250" lvl="1" indent="-265113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bg1"/>
                </a:solidFill>
              </a:rPr>
              <a:t>Our time investment = limited. We just provide service.</a:t>
            </a:r>
          </a:p>
          <a:p>
            <a:pPr marL="984250" lvl="1" indent="-265113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bg1"/>
                </a:solidFill>
              </a:rPr>
              <a:t>Visibility problem to CERN: people may not understand that that the strategy accepts many proposal rejections.</a:t>
            </a:r>
          </a:p>
        </p:txBody>
      </p:sp>
    </p:spTree>
    <p:extLst>
      <p:ext uri="{BB962C8B-B14F-4D97-AF65-F5344CB8AC3E}">
        <p14:creationId xmlns:p14="http://schemas.microsoft.com/office/powerpoint/2010/main" val="3259324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99" y="712347"/>
            <a:ext cx="7329665" cy="500549"/>
          </a:xfrm>
        </p:spPr>
        <p:txBody>
          <a:bodyPr/>
          <a:lstStyle/>
          <a:p>
            <a:r>
              <a:rPr lang="en-US" dirty="0"/>
              <a:t>Financial survival strategy (3)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24844" y="1163707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42FE58-C7C3-D7B4-FC1D-E9967B6097DD}"/>
              </a:ext>
            </a:extLst>
          </p:cNvPr>
          <p:cNvSpPr txBox="1"/>
          <p:nvPr/>
        </p:nvSpPr>
        <p:spPr>
          <a:xfrm>
            <a:off x="71084" y="1465924"/>
            <a:ext cx="6076249" cy="2466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6275F"/>
                </a:solidFill>
              </a:rPr>
              <a:t>Ad 3: Reduction of ID2 running costs</a:t>
            </a:r>
          </a:p>
          <a:p>
            <a:pPr marL="539750" indent="-2730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Reduce representation (hosting of CERN workshops, CERN prototyping, building EU projects etc.) CHF 97K </a:t>
            </a:r>
            <a:r>
              <a:rPr lang="en-GB" sz="1200" baseline="30000" dirty="0">
                <a:solidFill>
                  <a:srgbClr val="FF0000"/>
                </a:solidFill>
              </a:rPr>
              <a:t>(*)</a:t>
            </a:r>
            <a:r>
              <a:rPr lang="en-GB" sz="1200" dirty="0">
                <a:solidFill>
                  <a:srgbClr val="FF0000"/>
                </a:solidFill>
              </a:rPr>
              <a:t>	</a:t>
            </a:r>
          </a:p>
          <a:p>
            <a:pPr marL="539750" indent="-2730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Reduce networking (Brussels lobby, SB contracts, consulting etc.) CHF 110K</a:t>
            </a:r>
            <a:endParaRPr lang="en-GB" sz="1200" dirty="0">
              <a:solidFill>
                <a:srgbClr val="FF0000"/>
              </a:solidFill>
            </a:endParaRPr>
          </a:p>
          <a:p>
            <a:pPr marL="536575" indent="-26828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No refurbishments in 2024/2025, except for updates/upgrades of 3d printers.</a:t>
            </a:r>
          </a:p>
          <a:p>
            <a:pPr marL="536575" indent="-26828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Assess if/what universities are willing to contribute to educational programmes.</a:t>
            </a:r>
          </a:p>
          <a:p>
            <a:pPr marL="536575" indent="-26828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Re-assess activities of ID2?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3DB26D-28AF-68B9-520F-55206B075F62}"/>
              </a:ext>
            </a:extLst>
          </p:cNvPr>
          <p:cNvSpPr txBox="1"/>
          <p:nvPr/>
        </p:nvSpPr>
        <p:spPr>
          <a:xfrm>
            <a:off x="254162" y="4777429"/>
            <a:ext cx="4598504" cy="256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/>
            <a:r>
              <a:rPr lang="en-GB" sz="1600" baseline="30000" dirty="0">
                <a:solidFill>
                  <a:srgbClr val="FF0000"/>
                </a:solidFill>
              </a:rPr>
              <a:t>(*)</a:t>
            </a:r>
            <a:r>
              <a:rPr lang="en-GB" sz="1000" baseline="30000" dirty="0">
                <a:solidFill>
                  <a:srgbClr val="FF0000"/>
                </a:solidFill>
              </a:rPr>
              <a:t> </a:t>
            </a:r>
            <a:r>
              <a:rPr lang="en-GB" sz="1000" i="1" dirty="0">
                <a:solidFill>
                  <a:schemeClr val="bg1"/>
                </a:solidFill>
              </a:rPr>
              <a:t>Actual expenditure 2023</a:t>
            </a:r>
            <a:endParaRPr lang="en-GB" sz="1600" i="1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A6D47BF-0CC8-FA42-28C9-2BA3FF1FC2D2}"/>
              </a:ext>
            </a:extLst>
          </p:cNvPr>
          <p:cNvCxnSpPr/>
          <p:nvPr/>
        </p:nvCxnSpPr>
        <p:spPr>
          <a:xfrm>
            <a:off x="6245191" y="2048614"/>
            <a:ext cx="25988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3DD57CB-2C8A-C364-5A09-6045349513BF}"/>
              </a:ext>
            </a:extLst>
          </p:cNvPr>
          <p:cNvCxnSpPr/>
          <p:nvPr/>
        </p:nvCxnSpPr>
        <p:spPr>
          <a:xfrm>
            <a:off x="6245191" y="2707124"/>
            <a:ext cx="25988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C7AF3A4-E5C6-863C-C404-EF30607C5280}"/>
              </a:ext>
            </a:extLst>
          </p:cNvPr>
          <p:cNvCxnSpPr>
            <a:cxnSpLocks/>
          </p:cNvCxnSpPr>
          <p:nvPr/>
        </p:nvCxnSpPr>
        <p:spPr>
          <a:xfrm>
            <a:off x="6375132" y="1748590"/>
            <a:ext cx="0" cy="22843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DC63D45-FB6C-196E-8072-02ACB7765532}"/>
              </a:ext>
            </a:extLst>
          </p:cNvPr>
          <p:cNvSpPr txBox="1"/>
          <p:nvPr/>
        </p:nvSpPr>
        <p:spPr>
          <a:xfrm>
            <a:off x="6766560" y="1828800"/>
            <a:ext cx="21021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Reduction by at least 70% to CHF 30K</a:t>
            </a:r>
          </a:p>
          <a:p>
            <a:endParaRPr lang="en-GB" sz="1200" dirty="0">
              <a:solidFill>
                <a:srgbClr val="FF0000"/>
              </a:solidFill>
            </a:endParaRPr>
          </a:p>
          <a:p>
            <a:endParaRPr lang="en-GB" sz="1200" dirty="0">
              <a:solidFill>
                <a:srgbClr val="FF0000"/>
              </a:solidFill>
            </a:endParaRPr>
          </a:p>
          <a:p>
            <a:r>
              <a:rPr lang="en-GB" sz="1200" dirty="0">
                <a:solidFill>
                  <a:srgbClr val="FF0000"/>
                </a:solidFill>
              </a:rPr>
              <a:t>Reduction by at least 70% to CHF 33K</a:t>
            </a:r>
          </a:p>
          <a:p>
            <a:endParaRPr lang="en-GB" sz="1200" dirty="0">
              <a:solidFill>
                <a:srgbClr val="FF0000"/>
              </a:solidFill>
            </a:endParaRPr>
          </a:p>
          <a:p>
            <a:r>
              <a:rPr lang="en-GB" sz="1200" dirty="0">
                <a:solidFill>
                  <a:srgbClr val="FF0000"/>
                </a:solidFill>
              </a:rPr>
              <a:t>…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8F56C2-6A96-FDD7-A688-C983E11B02E9}"/>
              </a:ext>
            </a:extLst>
          </p:cNvPr>
          <p:cNvSpPr txBox="1"/>
          <p:nvPr/>
        </p:nvSpPr>
        <p:spPr>
          <a:xfrm>
            <a:off x="6766560" y="4129259"/>
            <a:ext cx="20358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=&gt; Immediate trimming from CHF 360K - 400K to CHF 200K annual costs (as baseline/minimum).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981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66471"/>
            <a:ext cx="5812740" cy="500549"/>
          </a:xfrm>
        </p:spPr>
        <p:txBody>
          <a:bodyPr/>
          <a:lstStyle/>
          <a:p>
            <a:r>
              <a:rPr lang="en-US"/>
              <a:t>Pipeline: 2025-2026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99D19E-D305-58BE-8DD4-6621D22B5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290871"/>
              </p:ext>
            </p:extLst>
          </p:nvPr>
        </p:nvGraphicFramePr>
        <p:xfrm>
          <a:off x="176695" y="1231188"/>
          <a:ext cx="8790609" cy="379429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24693">
                  <a:extLst>
                    <a:ext uri="{9D8B030D-6E8A-4147-A177-3AD203B41FA5}">
                      <a16:colId xmlns:a16="http://schemas.microsoft.com/office/drawing/2014/main" val="1635164773"/>
                    </a:ext>
                  </a:extLst>
                </a:gridCol>
                <a:gridCol w="4665916">
                  <a:extLst>
                    <a:ext uri="{9D8B030D-6E8A-4147-A177-3AD203B41FA5}">
                      <a16:colId xmlns:a16="http://schemas.microsoft.com/office/drawing/2014/main" val="2093896082"/>
                    </a:ext>
                  </a:extLst>
                </a:gridCol>
              </a:tblGrid>
              <a:tr h="401430">
                <a:tc>
                  <a:txBody>
                    <a:bodyPr/>
                    <a:lstStyle/>
                    <a:p>
                      <a:pPr algn="ctr"/>
                      <a:r>
                        <a:rPr lang="fi-FI" sz="1800" b="1">
                          <a:solidFill>
                            <a:srgbClr val="B6275F"/>
                          </a:solidFill>
                        </a:rPr>
                        <a:t>Activity</a:t>
                      </a:r>
                      <a:endParaRPr lang="en-GB" sz="1600" b="1">
                        <a:solidFill>
                          <a:srgbClr val="B6275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solidFill>
                            <a:srgbClr val="B6275F"/>
                          </a:solidFill>
                        </a:rPr>
                        <a:t>Objective/task</a:t>
                      </a:r>
                      <a:endParaRPr lang="en-GB" sz="1800" dirty="0">
                        <a:solidFill>
                          <a:srgbClr val="B6275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100525"/>
                  </a:ext>
                </a:extLst>
              </a:tr>
              <a:tr h="595405"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Build pressure inside CERN for CERN funding.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Record and highlight costs that should be covered by IPT/management. Highlight ID2 public visibility.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1058119"/>
                  </a:ext>
                </a:extLst>
              </a:tr>
              <a:tr h="40800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Start of SOLES, MEDAILLON.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If funded: operationalise costs. Build delivery capacity.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9097404"/>
                  </a:ext>
                </a:extLst>
              </a:tr>
              <a:tr h="57011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Expand direct project collaborations (non- funded).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Find new collaboration partners.</a:t>
                      </a:r>
                    </a:p>
                    <a:p>
                      <a:pPr algn="l"/>
                      <a:endParaRPr lang="en-GB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6863270"/>
                  </a:ext>
                </a:extLst>
              </a:tr>
              <a:tr h="3827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Submit SHIELD, project X. in 2024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Build pipeline of new funding opportunities, using revised  strategy (for GV + other programmes).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716080"/>
                  </a:ext>
                </a:extLst>
              </a:tr>
              <a:tr h="452469"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Reorient target Calls for EU funding.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Emphasis on any Calls with strong student focus. Scout new draft Work Programmes.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882070"/>
                  </a:ext>
                </a:extLst>
              </a:tr>
              <a:tr h="45246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Build more visibility for GV.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More exposure in ECTP. Only Lump-sum calls + student training.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795433"/>
                  </a:ext>
                </a:extLst>
              </a:tr>
              <a:tr h="45246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Financially support ‘face-lift’ of ID2.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Interaction with SCE, Nagoya Univ.; build budgets/reserves.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6068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283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99" y="712347"/>
            <a:ext cx="7329665" cy="500549"/>
          </a:xfrm>
        </p:spPr>
        <p:txBody>
          <a:bodyPr/>
          <a:lstStyle/>
          <a:p>
            <a:r>
              <a:rPr lang="en-US" dirty="0"/>
              <a:t>Financial challenges beyond 2026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42FE58-C7C3-D7B4-FC1D-E9967B6097DD}"/>
              </a:ext>
            </a:extLst>
          </p:cNvPr>
          <p:cNvSpPr txBox="1"/>
          <p:nvPr/>
        </p:nvSpPr>
        <p:spPr>
          <a:xfrm>
            <a:off x="445817" y="1311399"/>
            <a:ext cx="8627445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Creating more training space (inside/outside) for students.</a:t>
            </a:r>
          </a:p>
          <a:p>
            <a:pPr marL="179388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Ramping up I2P (pilots, events, materials, features).</a:t>
            </a:r>
          </a:p>
          <a:p>
            <a:pPr marL="179388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More students = more training costs (materials, </a:t>
            </a:r>
            <a:r>
              <a:rPr lang="en-GB" sz="1400" dirty="0" err="1">
                <a:solidFill>
                  <a:schemeClr val="bg1"/>
                </a:solidFill>
              </a:rPr>
              <a:t>wear&amp;tear</a:t>
            </a:r>
            <a:r>
              <a:rPr lang="en-GB" sz="1400" dirty="0">
                <a:solidFill>
                  <a:schemeClr val="bg1"/>
                </a:solidFill>
              </a:rPr>
              <a:t>)</a:t>
            </a:r>
          </a:p>
          <a:p>
            <a:pPr marL="179388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Expansion of 3-d printing/laser cutting.</a:t>
            </a:r>
          </a:p>
          <a:p>
            <a:pPr marL="179388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Re-stocking of mechanical shop and electrical shop.</a:t>
            </a:r>
          </a:p>
          <a:p>
            <a:pPr marL="179388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Improving inside air quality.</a:t>
            </a:r>
          </a:p>
          <a:p>
            <a:pPr marL="179388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Reserving money for replacement of standard equipment (kitchen, AV, tables, chairs, floors, …). </a:t>
            </a:r>
          </a:p>
          <a:p>
            <a:pPr marL="179388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General wear &amp; tear (to be </a:t>
            </a:r>
            <a:r>
              <a:rPr lang="en-GB" sz="1400">
                <a:solidFill>
                  <a:schemeClr val="bg1"/>
                </a:solidFill>
              </a:rPr>
              <a:t>discussed with SCE).</a:t>
            </a:r>
            <a:endParaRPr lang="en-GB" sz="1400" dirty="0">
              <a:solidFill>
                <a:schemeClr val="bg1"/>
              </a:solidFill>
            </a:endParaRPr>
          </a:p>
          <a:p>
            <a:pPr marL="179388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600" dirty="0">
              <a:solidFill>
                <a:schemeClr val="bg1"/>
              </a:solidFill>
            </a:endParaRPr>
          </a:p>
          <a:p>
            <a:endParaRPr lang="en-GB" sz="1200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713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9AE025-F207-6FC2-245A-E4FFE5EB3689}"/>
              </a:ext>
            </a:extLst>
          </p:cNvPr>
          <p:cNvSpPr txBox="1"/>
          <p:nvPr/>
        </p:nvSpPr>
        <p:spPr>
          <a:xfrm>
            <a:off x="2478204" y="2221762"/>
            <a:ext cx="4187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>
                <a:solidFill>
                  <a:schemeClr val="bg1"/>
                </a:solidFill>
              </a:rPr>
              <a:t>Please ask questions</a:t>
            </a:r>
            <a:endParaRPr lang="en-GB" sz="240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649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6312928" cy="500549"/>
          </a:xfrm>
        </p:spPr>
        <p:txBody>
          <a:bodyPr/>
          <a:lstStyle/>
          <a:p>
            <a:r>
              <a:rPr lang="en-GB" sz="2800" b="1"/>
              <a:t>IdeaSquare finance &amp; projects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0AF6E5-ACAC-9039-B3C4-DA02C789C6AA}"/>
              </a:ext>
            </a:extLst>
          </p:cNvPr>
          <p:cNvSpPr txBox="1">
            <a:spLocks/>
          </p:cNvSpPr>
          <p:nvPr/>
        </p:nvSpPr>
        <p:spPr>
          <a:xfrm>
            <a:off x="258261" y="1844466"/>
            <a:ext cx="4365731" cy="30423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s-ES"/>
            </a:defPPr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1400" b="1">
                <a:solidFill>
                  <a:schemeClr val="bg1"/>
                </a:solidFill>
              </a:defRPr>
            </a:lvl1pPr>
            <a:lvl2pPr lvl="1" indent="0">
              <a:spcBef>
                <a:spcPct val="20000"/>
              </a:spcBef>
              <a:buFont typeface="Arial"/>
              <a:buNone/>
              <a:defRPr sz="1600">
                <a:solidFill>
                  <a:srgbClr val="B6275F"/>
                </a:solidFill>
              </a:defRPr>
            </a:lvl2pPr>
            <a:lvl3pPr indent="0">
              <a:spcBef>
                <a:spcPct val="200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ID2 resource manager (ad-interim)</a:t>
            </a:r>
          </a:p>
          <a:p>
            <a:pPr lvl="1"/>
            <a:r>
              <a:rPr lang="en-GB" sz="1200" dirty="0"/>
              <a:t>Roy Pennings (for Markus Nordberg)</a:t>
            </a:r>
          </a:p>
          <a:p>
            <a:pPr lvl="1"/>
            <a:endParaRPr lang="en-GB" dirty="0"/>
          </a:p>
          <a:p>
            <a:pPr marL="266700" indent="-266700"/>
            <a:r>
              <a:rPr lang="en-GB" dirty="0"/>
              <a:t>EU-projects driver</a:t>
            </a:r>
          </a:p>
          <a:p>
            <a:pPr lvl="1"/>
            <a:r>
              <a:rPr lang="en-GB" sz="1200" dirty="0"/>
              <a:t>Roy Pennings</a:t>
            </a:r>
          </a:p>
          <a:p>
            <a:pPr lvl="1"/>
            <a:endParaRPr lang="en-GB" dirty="0"/>
          </a:p>
          <a:p>
            <a:r>
              <a:rPr lang="en-GB" dirty="0"/>
              <a:t>Finance &amp; EU project implementation support</a:t>
            </a:r>
          </a:p>
          <a:p>
            <a:pPr lvl="1"/>
            <a:r>
              <a:rPr lang="en-GB" sz="1200" dirty="0"/>
              <a:t>Laetitia Pedroso</a:t>
            </a:r>
            <a:endParaRPr lang="it-IT" sz="12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39510BC-A744-EA89-9B33-B61540C9D9AE}"/>
              </a:ext>
            </a:extLst>
          </p:cNvPr>
          <p:cNvSpPr txBox="1">
            <a:spLocks/>
          </p:cNvSpPr>
          <p:nvPr/>
        </p:nvSpPr>
        <p:spPr>
          <a:xfrm>
            <a:off x="4623992" y="1844466"/>
            <a:ext cx="4162531" cy="236558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/>
              <a:t>Project development collaborators</a:t>
            </a:r>
          </a:p>
          <a:p>
            <a:pPr lvl="1"/>
            <a:r>
              <a:rPr lang="en-GB" sz="1300" dirty="0"/>
              <a:t>Lauri Valtonen (concepts - science)</a:t>
            </a:r>
          </a:p>
          <a:p>
            <a:pPr lvl="1"/>
            <a:r>
              <a:rPr lang="en-GB" sz="1300" dirty="0"/>
              <a:t>Catarina Batista (concepts - training)</a:t>
            </a:r>
          </a:p>
          <a:p>
            <a:pPr lvl="1"/>
            <a:r>
              <a:rPr lang="en-GB" sz="1300" dirty="0"/>
              <a:t>Ole Werner (concepts - SSH)</a:t>
            </a:r>
          </a:p>
          <a:p>
            <a:pPr lvl="1"/>
            <a:r>
              <a:rPr lang="en-GB" sz="1300" dirty="0"/>
              <a:t>Dina Zimmermann (concepts)</a:t>
            </a:r>
          </a:p>
          <a:p>
            <a:pPr lvl="1"/>
            <a:endParaRPr lang="en-GB" sz="1300" dirty="0"/>
          </a:p>
          <a:p>
            <a:pPr lvl="1"/>
            <a:r>
              <a:rPr lang="en-GB" sz="1300" dirty="0"/>
              <a:t>Jimmy Pouillon (dissemination)</a:t>
            </a:r>
          </a:p>
          <a:p>
            <a:pPr lvl="1"/>
            <a:endParaRPr lang="en-GB" sz="1300" dirty="0"/>
          </a:p>
          <a:p>
            <a:pPr lvl="1"/>
            <a:r>
              <a:rPr lang="en-GB" sz="1300" dirty="0"/>
              <a:t>Pablo Garcia Tello (Call identification, general brainstorming)</a:t>
            </a:r>
          </a:p>
          <a:p>
            <a:pPr lvl="1"/>
            <a:endParaRPr lang="it-IT" sz="1100" b="1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DD19136F-E239-B1BA-93E0-5DF45655F032}"/>
              </a:ext>
            </a:extLst>
          </p:cNvPr>
          <p:cNvSpPr/>
          <p:nvPr/>
        </p:nvSpPr>
        <p:spPr>
          <a:xfrm>
            <a:off x="8073697" y="2123703"/>
            <a:ext cx="189667" cy="1349747"/>
          </a:xfrm>
          <a:prstGeom prst="rightBrace">
            <a:avLst/>
          </a:prstGeom>
          <a:ln>
            <a:solidFill>
              <a:srgbClr val="B6275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F8A417-6E40-4EBE-004F-B57029BDCEC7}"/>
              </a:ext>
            </a:extLst>
          </p:cNvPr>
          <p:cNvSpPr txBox="1"/>
          <p:nvPr/>
        </p:nvSpPr>
        <p:spPr>
          <a:xfrm>
            <a:off x="8263364" y="2353272"/>
            <a:ext cx="902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EU project capacity building</a:t>
            </a:r>
          </a:p>
        </p:txBody>
      </p:sp>
    </p:spTree>
    <p:extLst>
      <p:ext uri="{BB962C8B-B14F-4D97-AF65-F5344CB8AC3E}">
        <p14:creationId xmlns:p14="http://schemas.microsoft.com/office/powerpoint/2010/main" val="33800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5812740" cy="500549"/>
          </a:xfrm>
        </p:spPr>
        <p:txBody>
          <a:bodyPr/>
          <a:lstStyle/>
          <a:p>
            <a:r>
              <a:rPr lang="en-US"/>
              <a:t>Why are we here?</a:t>
            </a:r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3670BA-8510-5368-0E54-9B16B1D91820}"/>
              </a:ext>
            </a:extLst>
          </p:cNvPr>
          <p:cNvSpPr txBox="1">
            <a:spLocks/>
          </p:cNvSpPr>
          <p:nvPr/>
        </p:nvSpPr>
        <p:spPr>
          <a:xfrm>
            <a:off x="0" y="1723953"/>
            <a:ext cx="8934450" cy="32833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/>
            <a:r>
              <a:rPr lang="en-GB" dirty="0">
                <a:solidFill>
                  <a:srgbClr val="B6275F"/>
                </a:solidFill>
              </a:rPr>
              <a:t>Finance: </a:t>
            </a:r>
            <a:r>
              <a:rPr lang="en-GB" dirty="0"/>
              <a:t>monitoring &amp; maintaining financial stability of ID2!</a:t>
            </a:r>
          </a:p>
          <a:p>
            <a:pPr marL="1028700" lvl="1" indent="-285750">
              <a:buFont typeface="Wingdings" panose="05000000000000000000" pitchFamily="2" charset="2"/>
              <a:buChar char="Ø"/>
            </a:pPr>
            <a:r>
              <a:rPr lang="en-GB" sz="1400" dirty="0"/>
              <a:t>building internal capacity (project management) </a:t>
            </a:r>
          </a:p>
          <a:p>
            <a:pPr marL="1028700" lvl="1" indent="-285750">
              <a:buFont typeface="Wingdings" panose="05000000000000000000" pitchFamily="2" charset="2"/>
              <a:buChar char="Ø"/>
            </a:pPr>
            <a:r>
              <a:rPr lang="en-GB" sz="1400" dirty="0"/>
              <a:t>support in expanding service &amp; training portfolio.</a:t>
            </a:r>
          </a:p>
          <a:p>
            <a:pPr marL="571500"/>
            <a:endParaRPr lang="en-GB" dirty="0">
              <a:solidFill>
                <a:srgbClr val="B6275F"/>
              </a:solidFill>
            </a:endParaRPr>
          </a:p>
          <a:p>
            <a:pPr marL="571500"/>
            <a:endParaRPr lang="en-GB" dirty="0">
              <a:solidFill>
                <a:srgbClr val="B6275F"/>
              </a:solidFill>
            </a:endParaRPr>
          </a:p>
          <a:p>
            <a:pPr marL="571500"/>
            <a:r>
              <a:rPr lang="en-GB" dirty="0">
                <a:solidFill>
                  <a:srgbClr val="B6275F"/>
                </a:solidFill>
              </a:rPr>
              <a:t>Projects: </a:t>
            </a:r>
            <a:r>
              <a:rPr lang="en-GB" dirty="0"/>
              <a:t>main instrument to maintain financial stability for ID2!</a:t>
            </a:r>
          </a:p>
          <a:p>
            <a:pPr marL="984250" lvl="1" indent="-24130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1">
                    <a:tint val="75000"/>
                  </a:schemeClr>
                </a:solidFill>
              </a:rPr>
              <a:t> show relevance to CERN (training &amp; workshops via ID2 + direct science support).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840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685" y="607475"/>
            <a:ext cx="5812740" cy="500549"/>
          </a:xfrm>
        </p:spPr>
        <p:txBody>
          <a:bodyPr/>
          <a:lstStyle/>
          <a:p>
            <a:r>
              <a:rPr lang="en-US"/>
              <a:t>Now and then: 2023-2024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35EB0EC-A196-752C-6D8F-BA03489EF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028203"/>
              </p:ext>
            </p:extLst>
          </p:nvPr>
        </p:nvGraphicFramePr>
        <p:xfrm>
          <a:off x="0" y="1028700"/>
          <a:ext cx="9144000" cy="3947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57061">
                  <a:extLst>
                    <a:ext uri="{9D8B030D-6E8A-4147-A177-3AD203B41FA5}">
                      <a16:colId xmlns:a16="http://schemas.microsoft.com/office/drawing/2014/main" val="1635164773"/>
                    </a:ext>
                  </a:extLst>
                </a:gridCol>
                <a:gridCol w="5386939">
                  <a:extLst>
                    <a:ext uri="{9D8B030D-6E8A-4147-A177-3AD203B41FA5}">
                      <a16:colId xmlns:a16="http://schemas.microsoft.com/office/drawing/2014/main" val="2093896082"/>
                    </a:ext>
                  </a:extLst>
                </a:gridCol>
              </a:tblGrid>
              <a:tr h="259859">
                <a:tc>
                  <a:txBody>
                    <a:bodyPr/>
                    <a:lstStyle/>
                    <a:p>
                      <a:pPr algn="ctr"/>
                      <a:r>
                        <a:rPr lang="fi-FI" sz="1400" b="1">
                          <a:solidFill>
                            <a:srgbClr val="B6275F"/>
                          </a:solidFill>
                        </a:rPr>
                        <a:t>Status 2023</a:t>
                      </a:r>
                      <a:endParaRPr lang="en-GB" sz="1200" b="1">
                        <a:solidFill>
                          <a:srgbClr val="B6275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400">
                          <a:solidFill>
                            <a:srgbClr val="B6275F"/>
                          </a:solidFill>
                        </a:rPr>
                        <a:t>Status 2024</a:t>
                      </a:r>
                      <a:endParaRPr lang="en-GB" sz="1400">
                        <a:solidFill>
                          <a:srgbClr val="B6275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100525"/>
                  </a:ext>
                </a:extLst>
              </a:tr>
              <a:tr h="547262"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Expenditure:</a:t>
                      </a:r>
                    </a:p>
                    <a:p>
                      <a:pPr algn="l"/>
                      <a:r>
                        <a:rPr lang="en-GB" sz="1100" dirty="0"/>
                        <a:t>CHF 815K in salaries and remunerations + </a:t>
                      </a:r>
                    </a:p>
                    <a:p>
                      <a:pPr algn="l"/>
                      <a:r>
                        <a:rPr lang="en-GB" sz="1100" dirty="0"/>
                        <a:t>CHF 336K operational cost of running ID2. </a:t>
                      </a:r>
                    </a:p>
                    <a:p>
                      <a:pPr algn="l"/>
                      <a:r>
                        <a:rPr lang="en-GB" sz="1100" dirty="0"/>
                        <a:t>Most salaries (CHF 715K) booked on ATTRACT.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Expenditure remains roughly the same, however:</a:t>
                      </a:r>
                    </a:p>
                    <a:p>
                      <a:pPr marL="179388" marR="0" lvl="1" indent="-179388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10-year anniversary costs (CHF 20k-30k).</a:t>
                      </a:r>
                    </a:p>
                    <a:p>
                      <a:pPr marL="179388" marR="0" lvl="1" indent="-179388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Need to increase useable space + improve inside air quality.</a:t>
                      </a:r>
                    </a:p>
                    <a:p>
                      <a:pPr marL="179388" marR="0" lvl="1" indent="-179388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General </a:t>
                      </a:r>
                      <a:r>
                        <a:rPr lang="en-GB" sz="1100" dirty="0" err="1"/>
                        <a:t>wear&amp;tear</a:t>
                      </a:r>
                      <a:r>
                        <a:rPr lang="en-GB" sz="1100" dirty="0"/>
                        <a:t> (3d printers, toilets, outside area, etc.).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1058119"/>
                  </a:ext>
                </a:extLst>
              </a:tr>
              <a:tr h="579160"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Contribution from CERN budget: CHF 200k.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Contribution from CERN budget: CHF 0.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Available budget (June): CHF 610k (incl. carry-forward + received MISK-part 1).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expenditure status to-date: CHF 106k spent + CHF 125k committed.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Reserves: CHF 604K from MISK (302K already included in budget; 302K to 2025 budget).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9097404"/>
                  </a:ext>
                </a:extLst>
              </a:tr>
              <a:tr h="579160"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Staffing increased by 3 persons (Lauri, Giulia, Roy). </a:t>
                      </a:r>
                    </a:p>
                    <a:p>
                      <a:pPr algn="l"/>
                      <a:r>
                        <a:rPr lang="en-GB" sz="1100" dirty="0"/>
                        <a:t>Markus went on holiday.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lvl="1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Staffing unchanged (current end-of-term contracts were extended).</a:t>
                      </a:r>
                    </a:p>
                    <a:p>
                      <a:pPr marL="171450" lvl="1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cannot claim Markus’ retirement as ‘savings’ from IPT.</a:t>
                      </a:r>
                    </a:p>
                    <a:p>
                      <a:pPr marL="171450" lvl="1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ID2 salaries in process of being fully booked on ATTRACT2.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6863270"/>
                  </a:ext>
                </a:extLst>
              </a:tr>
              <a:tr h="288082"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Finances = ‘in control’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Finances = ‘in control’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</a:rPr>
                        <a:t>, but CERN budget refusal is hurting us. Also: uncertainty about ATTRACT 1b, and failure to secure EU funding thus far.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716080"/>
                  </a:ext>
                </a:extLst>
              </a:tr>
              <a:tr h="579160"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GV proposal failed, due to inaccurate evaluation. Re-evaluation resulted in apology from EC, but no money.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‘ATTRACT-type’ proposal failed due to EC-internal miscommunication.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1 direct collaboration (ongoing)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Many GV proposals submitted; most as partner.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GV proposals with non-CERN coordinator all failed thus far.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2 proposals submitted as coordinator. 1 failed. 1 in evaluation (Sept.)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2 new proposals (coordination) in preparation (1 of which with KT).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2 direct collaborations (ongoing)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882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899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685" y="607475"/>
            <a:ext cx="5812740" cy="500549"/>
          </a:xfrm>
        </p:spPr>
        <p:txBody>
          <a:bodyPr/>
          <a:lstStyle/>
          <a:p>
            <a:r>
              <a:rPr lang="en-US" dirty="0"/>
              <a:t>2023-2024 proposals (1)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BC068C8-2C49-C40B-EBB4-10E849D5A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85" y="1058863"/>
            <a:ext cx="6046407" cy="39461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F33103-EA21-0DEC-D476-4C01332BC33E}"/>
              </a:ext>
            </a:extLst>
          </p:cNvPr>
          <p:cNvSpPr txBox="1"/>
          <p:nvPr/>
        </p:nvSpPr>
        <p:spPr>
          <a:xfrm>
            <a:off x="6766398" y="1254947"/>
            <a:ext cx="2260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 u="sng" dirty="0">
                <a:solidFill>
                  <a:schemeClr val="bg1"/>
                </a:solidFill>
              </a:rPr>
              <a:t>Considerations for selection:</a:t>
            </a:r>
          </a:p>
          <a:p>
            <a:pPr>
              <a:spcAft>
                <a:spcPts val="600"/>
              </a:spcAft>
            </a:pPr>
            <a:endParaRPr lang="en-GB" sz="300" u="sng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1200" i="1" dirty="0">
                <a:solidFill>
                  <a:schemeClr val="bg1"/>
                </a:solidFill>
              </a:rPr>
              <a:t>ID2 proposals</a:t>
            </a:r>
            <a:r>
              <a:rPr lang="en-GB" sz="1200" dirty="0">
                <a:solidFill>
                  <a:schemeClr val="bg1"/>
                </a:solidFill>
              </a:rPr>
              <a:t>: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Strengthen financial position in ‘most direct manner’ possible.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1200" i="1" dirty="0">
                <a:solidFill>
                  <a:schemeClr val="bg1"/>
                </a:solidFill>
              </a:rPr>
              <a:t>GV proposals</a:t>
            </a:r>
            <a:r>
              <a:rPr lang="en-GB" sz="1200" dirty="0">
                <a:solidFill>
                  <a:schemeClr val="bg1"/>
                </a:solidFill>
              </a:rPr>
              <a:t>: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Build momentum and references.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Create visibility inside CERN.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Support CERN policy w.r.t. member states or network (examples: CURATE, IN4RENO, </a:t>
            </a:r>
            <a:r>
              <a:rPr lang="en-GB" sz="1200" dirty="0" err="1">
                <a:solidFill>
                  <a:schemeClr val="bg1"/>
                </a:solidFill>
              </a:rPr>
              <a:t>AirInMotion</a:t>
            </a:r>
            <a:r>
              <a:rPr lang="en-GB" sz="1200" dirty="0">
                <a:solidFill>
                  <a:schemeClr val="bg1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443992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98BA44-E5DF-2E46-D5F8-F721C2433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85" y="1058863"/>
            <a:ext cx="6045372" cy="6717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D5A296-BAD6-EEB4-7B13-AF4973A3F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685" y="1730571"/>
            <a:ext cx="6053886" cy="19746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44A0AB5-8C08-DACE-80BF-44D0CA73B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685" y="607475"/>
            <a:ext cx="5812740" cy="500549"/>
          </a:xfrm>
        </p:spPr>
        <p:txBody>
          <a:bodyPr/>
          <a:lstStyle/>
          <a:p>
            <a:r>
              <a:rPr lang="en-US" dirty="0"/>
              <a:t>2023-2024 </a:t>
            </a:r>
            <a:r>
              <a:rPr lang="en-US"/>
              <a:t>proposals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468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5812740" cy="500549"/>
          </a:xfrm>
        </p:spPr>
        <p:txBody>
          <a:bodyPr/>
          <a:lstStyle/>
          <a:p>
            <a:r>
              <a:rPr lang="en-US" dirty="0"/>
              <a:t>The playing field has changed!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3670BA-8510-5368-0E54-9B16B1D91820}"/>
              </a:ext>
            </a:extLst>
          </p:cNvPr>
          <p:cNvSpPr txBox="1">
            <a:spLocks/>
          </p:cNvSpPr>
          <p:nvPr/>
        </p:nvSpPr>
        <p:spPr>
          <a:xfrm>
            <a:off x="0" y="1723953"/>
            <a:ext cx="8934450" cy="328334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>
              <a:lnSpc>
                <a:spcPct val="150000"/>
              </a:lnSpc>
              <a:spcBef>
                <a:spcPts val="0"/>
              </a:spcBef>
            </a:pPr>
            <a:r>
              <a:rPr lang="en-GB" dirty="0">
                <a:solidFill>
                  <a:srgbClr val="B6275F"/>
                </a:solidFill>
              </a:rPr>
              <a:t>CERN annual contribution: </a:t>
            </a:r>
            <a:r>
              <a:rPr lang="en-GB" dirty="0"/>
              <a:t>We received 0. </a:t>
            </a:r>
          </a:p>
          <a:p>
            <a:pPr marL="571500">
              <a:lnSpc>
                <a:spcPct val="150000"/>
              </a:lnSpc>
              <a:spcBef>
                <a:spcPts val="0"/>
              </a:spcBef>
            </a:pPr>
            <a:r>
              <a:rPr lang="en-GB" dirty="0">
                <a:solidFill>
                  <a:srgbClr val="B6275F"/>
                </a:solidFill>
              </a:rPr>
              <a:t>ATTRACT 2: this is the cork that floats ID2. </a:t>
            </a:r>
            <a:r>
              <a:rPr lang="en-GB" dirty="0"/>
              <a:t>Project is coming to an end. We will submit extension request to June 2025, but not yet confirmed.</a:t>
            </a:r>
          </a:p>
          <a:p>
            <a:pPr marL="571500">
              <a:lnSpc>
                <a:spcPct val="150000"/>
              </a:lnSpc>
              <a:spcBef>
                <a:spcPts val="0"/>
              </a:spcBef>
            </a:pPr>
            <a:r>
              <a:rPr lang="en-GB" dirty="0">
                <a:solidFill>
                  <a:srgbClr val="B6275F"/>
                </a:solidFill>
              </a:rPr>
              <a:t>ATTRACT 1b: this is the ‘new cork’ until we win EU-projects.</a:t>
            </a:r>
            <a:r>
              <a:rPr lang="en-GB" dirty="0"/>
              <a:t> We are waiting to hear if the project can start or is cancelled.</a:t>
            </a:r>
            <a:r>
              <a:rPr lang="en-GB" dirty="0">
                <a:solidFill>
                  <a:srgbClr val="B6275F"/>
                </a:solidFill>
              </a:rPr>
              <a:t> </a:t>
            </a:r>
          </a:p>
          <a:p>
            <a:pPr marL="571500">
              <a:lnSpc>
                <a:spcPct val="150000"/>
              </a:lnSpc>
              <a:spcBef>
                <a:spcPts val="0"/>
              </a:spcBef>
            </a:pPr>
            <a:r>
              <a:rPr lang="en-GB" dirty="0">
                <a:solidFill>
                  <a:srgbClr val="B6275F"/>
                </a:solidFill>
              </a:rPr>
              <a:t>EU projects: </a:t>
            </a:r>
            <a:r>
              <a:rPr lang="en-GB" dirty="0"/>
              <a:t>Initial batch of proposals failed for various reasons (see previous slides). Currently the number of Calls is limited until new Work Programmes are released.</a:t>
            </a:r>
          </a:p>
          <a:p>
            <a:pPr marL="571500">
              <a:lnSpc>
                <a:spcPct val="150000"/>
              </a:lnSpc>
              <a:spcBef>
                <a:spcPts val="0"/>
              </a:spcBef>
            </a:pPr>
            <a:r>
              <a:rPr lang="en-GB" dirty="0">
                <a:solidFill>
                  <a:srgbClr val="B6275F"/>
                </a:solidFill>
              </a:rPr>
              <a:t>GV projects:</a:t>
            </a:r>
            <a:r>
              <a:rPr lang="en-GB" dirty="0"/>
              <a:t> Strategy 2023-2024 does not work; modification to be implemented (see other slide for details).</a:t>
            </a:r>
          </a:p>
          <a:p>
            <a:pPr marL="571500">
              <a:lnSpc>
                <a:spcPct val="150000"/>
              </a:lnSpc>
              <a:spcBef>
                <a:spcPts val="0"/>
              </a:spcBef>
            </a:pPr>
            <a:endParaRPr lang="en-GB" dirty="0">
              <a:solidFill>
                <a:srgbClr val="B6275F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85368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5812740" cy="500549"/>
          </a:xfrm>
        </p:spPr>
        <p:txBody>
          <a:bodyPr/>
          <a:lstStyle/>
          <a:p>
            <a:r>
              <a:rPr lang="en-US" dirty="0"/>
              <a:t>The playing field has changed!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054B1D-3A0E-F490-F547-509E4A831F78}"/>
              </a:ext>
            </a:extLst>
          </p:cNvPr>
          <p:cNvSpPr txBox="1"/>
          <p:nvPr/>
        </p:nvSpPr>
        <p:spPr>
          <a:xfrm>
            <a:off x="5221058" y="1371421"/>
            <a:ext cx="38074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chemeClr val="bg1"/>
                </a:solidFill>
              </a:rPr>
              <a:t>‘Worst case’ scenario end-2025:</a:t>
            </a:r>
          </a:p>
          <a:p>
            <a:endParaRPr lang="en-GB" sz="11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If ATTRACT1b cancelled.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If no new EU funding.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If running costs ‘as-is’.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But assuming that ATTRACT2 can be extended.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12174902-7737-1178-27A9-14CA9DBCE3D6}"/>
              </a:ext>
            </a:extLst>
          </p:cNvPr>
          <p:cNvSpPr/>
          <p:nvPr/>
        </p:nvSpPr>
        <p:spPr>
          <a:xfrm>
            <a:off x="4948342" y="3526055"/>
            <a:ext cx="272716" cy="2438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E0976E-363E-CE0F-6274-D50905E65C2B}"/>
              </a:ext>
            </a:extLst>
          </p:cNvPr>
          <p:cNvSpPr txBox="1"/>
          <p:nvPr/>
        </p:nvSpPr>
        <p:spPr>
          <a:xfrm>
            <a:off x="5221058" y="3456912"/>
            <a:ext cx="384594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chemeClr val="bg1"/>
                </a:solidFill>
              </a:rPr>
              <a:t>Mitigation</a:t>
            </a:r>
            <a:r>
              <a:rPr lang="en-GB" sz="1600" dirty="0">
                <a:solidFill>
                  <a:schemeClr val="bg1"/>
                </a:solidFill>
              </a:rPr>
              <a:t>:</a:t>
            </a:r>
          </a:p>
          <a:p>
            <a:endParaRPr lang="en-GB" sz="11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CERN Dynamic Fund (being investigated).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CERN central funding.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HEU projects!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Reduction of running cost + trim to core-activities.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ATTRACT successor (FP10).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0E0B10-08E0-E446-1494-7D0431C2B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02" y="1511278"/>
            <a:ext cx="4760637" cy="308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267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99" y="712347"/>
            <a:ext cx="7329665" cy="500549"/>
          </a:xfrm>
        </p:spPr>
        <p:txBody>
          <a:bodyPr/>
          <a:lstStyle/>
          <a:p>
            <a:r>
              <a:rPr lang="en-US" dirty="0"/>
              <a:t>Financial status 2024-2026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8F6F04-5D8E-5B20-3825-6E53C1A1CED3}"/>
              </a:ext>
            </a:extLst>
          </p:cNvPr>
          <p:cNvSpPr txBox="1"/>
          <p:nvPr/>
        </p:nvSpPr>
        <p:spPr>
          <a:xfrm>
            <a:off x="476737" y="1286483"/>
            <a:ext cx="826300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B6275F"/>
                </a:solidFill>
              </a:rPr>
              <a:t>Observations:</a:t>
            </a:r>
          </a:p>
          <a:p>
            <a:endParaRPr lang="en-GB" sz="600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ATTRACT 2 MUST be extended by 6 months to June 2025, so salaries can kept away from ID2-internal budget.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ATTRACT 1b MUST become operational. Otherwise, we cannot cover costs from Q3-2025</a:t>
            </a:r>
            <a:r>
              <a:rPr lang="en-GB" sz="1200" baseline="30000" dirty="0">
                <a:solidFill>
                  <a:srgbClr val="FF0000"/>
                </a:solidFill>
              </a:rPr>
              <a:t>(*)</a:t>
            </a:r>
            <a:r>
              <a:rPr lang="en-GB" sz="1200" dirty="0">
                <a:solidFill>
                  <a:schemeClr val="bg1"/>
                </a:solidFill>
              </a:rPr>
              <a:t>. If operational, then risk is limited to running costs.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If GV SOLES is funded but ATTRACT 1b is lost, then we can remain afloat until mid/end 2026 (assuming transfer of funding from SCE). Other GV EU projects (in evaluation) cannot compensate for loss of ATTRACT1b.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Despite clear demand and need, ID2 building extension has moved out of view!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Operational costs must be trimmed in any case! </a:t>
            </a:r>
            <a:r>
              <a:rPr lang="en-GB" sz="1200" dirty="0">
                <a:solidFill>
                  <a:schemeClr val="bg1"/>
                </a:solidFill>
              </a:rPr>
              <a:t>But we need CERN contribution to help pay for operational costs. We cannot keep doing it alone! Funding (&gt;200K) should restart in 2025 to provide some form of financial stability.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EU project participation must be (further) ramped up, but strategy must include non-GV (anything that supports student training!). Comfort is ‘in the number of high-quality applications’.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4AD185-15F5-AB7B-E1E8-CD9FFA298465}"/>
              </a:ext>
            </a:extLst>
          </p:cNvPr>
          <p:cNvSpPr txBox="1"/>
          <p:nvPr/>
        </p:nvSpPr>
        <p:spPr>
          <a:xfrm>
            <a:off x="409603" y="4904242"/>
            <a:ext cx="74349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aseline="30000" dirty="0">
                <a:solidFill>
                  <a:srgbClr val="FF0000"/>
                </a:solidFill>
              </a:rPr>
              <a:t>(*) </a:t>
            </a:r>
            <a:r>
              <a:rPr lang="en-GB" sz="1100" i="1" baseline="30000" dirty="0">
                <a:solidFill>
                  <a:schemeClr val="bg1"/>
                </a:solidFill>
              </a:rPr>
              <a:t>IPT would still cover contractual obligations, but many current employment contracts end in 2025. This scenario would </a:t>
            </a:r>
            <a:r>
              <a:rPr lang="en-GB" sz="1100" i="1" baseline="30000" dirty="0" err="1">
                <a:solidFill>
                  <a:schemeClr val="bg1"/>
                </a:solidFill>
              </a:rPr>
              <a:t>canibalise</a:t>
            </a:r>
            <a:r>
              <a:rPr lang="en-GB" sz="1100" i="1" baseline="30000" dirty="0">
                <a:solidFill>
                  <a:schemeClr val="bg1"/>
                </a:solidFill>
              </a:rPr>
              <a:t> core aims and activities of ID2.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428342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1f674b-acf4-400c-83be-637346b2f9cb">
      <Terms xmlns="http://schemas.microsoft.com/office/infopath/2007/PartnerControls"/>
    </lcf76f155ced4ddcb4097134ff3c332f>
    <SharedWithUsers xmlns="8d120825-0378-4063-8777-0aa7db6274f0">
      <UserInfo>
        <DisplayName>NT Service\spsearch</DisplayName>
        <AccountId>9</AccountId>
        <AccountType/>
      </UserInfo>
    </SharedWithUsers>
    <Deadline xmlns="551f674b-acf4-400c-83be-637346b2f9cb">2024-05-02T22:00:00+00:00</Deadline>
    <TaxCatchAll xmlns="8d120825-0378-4063-8777-0aa7db6274f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D6D509-4847-435B-881A-17D36E548CDE}">
  <ds:schemaRefs>
    <ds:schemaRef ds:uri="551f674b-acf4-400c-83be-637346b2f9cb"/>
    <ds:schemaRef ds:uri="8d120825-0378-4063-8777-0aa7db6274f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1B6D731-8C83-4990-8F9C-C1619FBACCAC}">
  <ds:schemaRefs>
    <ds:schemaRef ds:uri="http://www.w3.org/XML/1998/namespace"/>
    <ds:schemaRef ds:uri="551f674b-acf4-400c-83be-637346b2f9cb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8d120825-0378-4063-8777-0aa7db6274f0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3C223B4-E47C-4512-81FD-359D44FB34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792</TotalTime>
  <Words>3704</Words>
  <Application>Microsoft Office PowerPoint</Application>
  <PresentationFormat>On-screen Show (16:9)</PresentationFormat>
  <Paragraphs>375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Helvetica</vt:lpstr>
      <vt:lpstr>Helvetica 75</vt:lpstr>
      <vt:lpstr>Symbol</vt:lpstr>
      <vt:lpstr>Wingdings</vt:lpstr>
      <vt:lpstr>Opcion Foto</vt:lpstr>
      <vt:lpstr>IdeaSquare</vt:lpstr>
      <vt:lpstr>IdeaSquare finance &amp; projects</vt:lpstr>
      <vt:lpstr>Why are we here?</vt:lpstr>
      <vt:lpstr>Now and then: 2023-2024</vt:lpstr>
      <vt:lpstr>2023-2024 proposals (1)</vt:lpstr>
      <vt:lpstr>2023-2024 proposals (2)</vt:lpstr>
      <vt:lpstr>The playing field has changed!</vt:lpstr>
      <vt:lpstr>The playing field has changed!</vt:lpstr>
      <vt:lpstr>Financial status 2024-2026</vt:lpstr>
      <vt:lpstr>Financial survival strategy (1)</vt:lpstr>
      <vt:lpstr>Financial survival strategy (2)</vt:lpstr>
      <vt:lpstr>Financial survival strategy (3)</vt:lpstr>
      <vt:lpstr>Pipeline: 2025-2026</vt:lpstr>
      <vt:lpstr>Financial challenges beyond 2026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Roy Pennings</cp:lastModifiedBy>
  <cp:revision>3</cp:revision>
  <dcterms:created xsi:type="dcterms:W3CDTF">2022-01-18T18:56:13Z</dcterms:created>
  <dcterms:modified xsi:type="dcterms:W3CDTF">2024-06-26T15:56:03Z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  <property fmtid="{D5CDD505-2E9C-101B-9397-08002B2CF9AE}" pid="4" name="Order">
    <vt:r8>19200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