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3" r:id="rId6"/>
    <p:sldId id="268" r:id="rId7"/>
    <p:sldId id="261" r:id="rId8"/>
    <p:sldId id="264" r:id="rId9"/>
    <p:sldId id="262" r:id="rId10"/>
    <p:sldId id="265" r:id="rId11"/>
    <p:sldId id="267" r:id="rId12"/>
    <p:sldId id="269" r:id="rId13"/>
    <p:sldId id="270" r:id="rId14"/>
    <p:sldId id="26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28" autoAdjust="0"/>
    <p:restoredTop sz="94660"/>
  </p:normalViewPr>
  <p:slideViewPr>
    <p:cSldViewPr>
      <p:cViewPr varScale="1">
        <p:scale>
          <a:sx n="73" d="100"/>
          <a:sy n="73" d="100"/>
        </p:scale>
        <p:origin x="62" y="40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8CEB3-BB1C-4742-85DC-0A2995C0A1A2}" type="datetimeFigureOut">
              <a:rPr lang="en-GB" smtClean="0"/>
              <a:t>01/07/2024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579D32-2B84-47DD-B4A6-985FE1FB6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976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 preferRelativeResize="0">
            <a:picLocks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680" y="0"/>
            <a:ext cx="12240000" cy="43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4437112"/>
            <a:ext cx="7560000" cy="1667520"/>
          </a:xfrm>
        </p:spPr>
        <p:txBody>
          <a:bodyPr anchor="b"/>
          <a:lstStyle>
            <a:lvl1pPr algn="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44592" y="4437534"/>
            <a:ext cx="2880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237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744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012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257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593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71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844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555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44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187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159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4592" y="332656"/>
            <a:ext cx="108000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1412776"/>
            <a:ext cx="10800000" cy="468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8408" y="6381368"/>
            <a:ext cx="46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/>
              <a:t>eric.montesinos@cern.ch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3952" y="6381368"/>
            <a:ext cx="432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WWFPC#6, 2-3 July 2024, CERN, Geneva, Introduction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84432" y="6381368"/>
            <a:ext cx="14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786DB-1803-46C7-8916-AD16D021CBFF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13" y="6381328"/>
            <a:ext cx="366063" cy="36000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0" y="6237312"/>
            <a:ext cx="121920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734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rgbClr val="002060"/>
          </a:solidFill>
          <a:latin typeface="+mn-lt"/>
          <a:ea typeface="+mn-ea"/>
          <a:cs typeface="+mn-cs"/>
        </a:defRPr>
      </a:lvl1pPr>
      <a:lvl2pPr marL="179388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rgbClr val="002060"/>
          </a:solidFill>
          <a:latin typeface="+mn-lt"/>
          <a:ea typeface="+mn-ea"/>
          <a:cs typeface="+mn-cs"/>
        </a:defRPr>
      </a:lvl2pPr>
      <a:lvl3pPr marL="358775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rgbClr val="002060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14187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gif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jpe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World-Wide Fundamental Power Coupler meeting #6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1600" dirty="0"/>
              <a:t>eric.montesinos@cern.ch</a:t>
            </a:r>
          </a:p>
          <a:p>
            <a:r>
              <a:rPr lang="en-GB" dirty="0"/>
              <a:t>Welcome &amp; Introduction</a:t>
            </a:r>
          </a:p>
          <a:p>
            <a:r>
              <a:rPr lang="en-GB" dirty="0">
                <a:hlinkClick r:id="rId2"/>
              </a:rPr>
              <a:t>WWFPC #6 meeting Indico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1576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Day 2</a:t>
            </a:r>
          </a:p>
          <a:p>
            <a:pPr lvl="1"/>
            <a:r>
              <a:rPr lang="en-GB" b="1" dirty="0">
                <a:solidFill>
                  <a:srgbClr val="0000FF"/>
                </a:solidFill>
              </a:rPr>
              <a:t>09:00 Place des </a:t>
            </a:r>
            <a:r>
              <a:rPr lang="en-GB" b="1" dirty="0" err="1">
                <a:solidFill>
                  <a:srgbClr val="0000FF"/>
                </a:solidFill>
              </a:rPr>
              <a:t>Particules</a:t>
            </a:r>
            <a:endParaRPr lang="en-GB" b="1" dirty="0">
              <a:solidFill>
                <a:srgbClr val="0000FF"/>
              </a:solidFill>
            </a:endParaRPr>
          </a:p>
          <a:p>
            <a:pPr lvl="1"/>
            <a:r>
              <a:rPr lang="en-GB" b="1" dirty="0">
                <a:solidFill>
                  <a:srgbClr val="0000FF"/>
                </a:solidFill>
              </a:rPr>
              <a:t>Join meeting room 4/S-035</a:t>
            </a:r>
          </a:p>
          <a:p>
            <a:pPr lvl="1"/>
            <a:r>
              <a:rPr lang="en-GB" b="1" dirty="0">
                <a:solidFill>
                  <a:srgbClr val="0000FF"/>
                </a:solidFill>
              </a:rPr>
              <a:t>09:00 to 12:30	presentations</a:t>
            </a:r>
          </a:p>
          <a:p>
            <a:pPr lvl="1"/>
            <a:r>
              <a:rPr lang="en-GB" dirty="0"/>
              <a:t>12:30 to 14:00	Lunch at the CERN Main restaurant</a:t>
            </a:r>
          </a:p>
          <a:p>
            <a:pPr lvl="1"/>
            <a:r>
              <a:rPr lang="en-GB" dirty="0"/>
              <a:t>14:00 to 16:00	presentations</a:t>
            </a:r>
          </a:p>
          <a:p>
            <a:pPr lvl="1"/>
            <a:r>
              <a:rPr lang="en-GB" dirty="0"/>
              <a:t>16:30 to 17:30	Visit of CERN’s Main workshop (100)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56A319-7777-E5AF-EB35-3A811DC247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282"/>
          <a:stretch/>
        </p:blipFill>
        <p:spPr>
          <a:xfrm>
            <a:off x="6528048" y="1400639"/>
            <a:ext cx="5291553" cy="3816424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15A7442-F432-D8D8-C263-3251DBE4F9B5}"/>
              </a:ext>
            </a:extLst>
          </p:cNvPr>
          <p:cNvSpPr/>
          <p:nvPr/>
        </p:nvSpPr>
        <p:spPr>
          <a:xfrm>
            <a:off x="7279413" y="1914081"/>
            <a:ext cx="2701166" cy="2664269"/>
          </a:xfrm>
          <a:custGeom>
            <a:avLst/>
            <a:gdLst>
              <a:gd name="connsiteX0" fmla="*/ 2701166 w 2701166"/>
              <a:gd name="connsiteY0" fmla="*/ 842089 h 2664269"/>
              <a:gd name="connsiteX1" fmla="*/ 651872 w 2701166"/>
              <a:gd name="connsiteY1" fmla="*/ 31451 h 2664269"/>
              <a:gd name="connsiteX2" fmla="*/ 3361 w 2701166"/>
              <a:gd name="connsiteY2" fmla="*/ 1808370 h 2664269"/>
              <a:gd name="connsiteX3" fmla="*/ 859396 w 2701166"/>
              <a:gd name="connsiteY3" fmla="*/ 2340149 h 2664269"/>
              <a:gd name="connsiteX4" fmla="*/ 969642 w 2701166"/>
              <a:gd name="connsiteY4" fmla="*/ 2547672 h 2664269"/>
              <a:gd name="connsiteX5" fmla="*/ 2305574 w 2701166"/>
              <a:gd name="connsiteY5" fmla="*/ 2644949 h 2664269"/>
              <a:gd name="connsiteX6" fmla="*/ 2363940 w 2701166"/>
              <a:gd name="connsiteY6" fmla="*/ 2165051 h 2664269"/>
              <a:gd name="connsiteX7" fmla="*/ 2363940 w 2701166"/>
              <a:gd name="connsiteY7" fmla="*/ 2165051 h 2664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01166" h="2664269">
                <a:moveTo>
                  <a:pt x="2701166" y="842089"/>
                </a:moveTo>
                <a:cubicBezTo>
                  <a:pt x="1901336" y="356246"/>
                  <a:pt x="1101506" y="-129596"/>
                  <a:pt x="651872" y="31451"/>
                </a:cubicBezTo>
                <a:cubicBezTo>
                  <a:pt x="202238" y="192498"/>
                  <a:pt x="-31226" y="1423587"/>
                  <a:pt x="3361" y="1808370"/>
                </a:cubicBezTo>
                <a:cubicBezTo>
                  <a:pt x="37948" y="2193153"/>
                  <a:pt x="698349" y="2216932"/>
                  <a:pt x="859396" y="2340149"/>
                </a:cubicBezTo>
                <a:cubicBezTo>
                  <a:pt x="1020443" y="2463366"/>
                  <a:pt x="728612" y="2496872"/>
                  <a:pt x="969642" y="2547672"/>
                </a:cubicBezTo>
                <a:cubicBezTo>
                  <a:pt x="1210672" y="2598472"/>
                  <a:pt x="2073191" y="2708719"/>
                  <a:pt x="2305574" y="2644949"/>
                </a:cubicBezTo>
                <a:cubicBezTo>
                  <a:pt x="2537957" y="2581179"/>
                  <a:pt x="2363940" y="2165051"/>
                  <a:pt x="2363940" y="2165051"/>
                </a:cubicBezTo>
                <a:lnTo>
                  <a:pt x="2363940" y="2165051"/>
                </a:ln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205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Day 2</a:t>
            </a:r>
          </a:p>
          <a:p>
            <a:pPr lvl="1"/>
            <a:r>
              <a:rPr lang="en-GB" dirty="0"/>
              <a:t>09:00 Place des </a:t>
            </a:r>
            <a:r>
              <a:rPr lang="en-GB" dirty="0" err="1"/>
              <a:t>Particules</a:t>
            </a:r>
            <a:endParaRPr lang="en-GB" dirty="0"/>
          </a:p>
          <a:p>
            <a:pPr lvl="1"/>
            <a:r>
              <a:rPr lang="en-GB" dirty="0"/>
              <a:t>Join meeting room 4/S-035</a:t>
            </a:r>
          </a:p>
          <a:p>
            <a:pPr lvl="1"/>
            <a:r>
              <a:rPr lang="en-GB" dirty="0"/>
              <a:t>09:00 to 12:30	presentations</a:t>
            </a:r>
          </a:p>
          <a:p>
            <a:pPr lvl="1"/>
            <a:r>
              <a:rPr lang="en-GB" b="1" dirty="0">
                <a:solidFill>
                  <a:srgbClr val="0000FF"/>
                </a:solidFill>
              </a:rPr>
              <a:t>12:30 to 14:00	Lunch at the CERN Main restaurant</a:t>
            </a:r>
          </a:p>
          <a:p>
            <a:pPr lvl="1"/>
            <a:r>
              <a:rPr lang="en-GB" dirty="0"/>
              <a:t>14:00 to 16:00	presentations</a:t>
            </a:r>
          </a:p>
          <a:p>
            <a:pPr lvl="1"/>
            <a:r>
              <a:rPr lang="en-GB" dirty="0"/>
              <a:t>16:30 to 17:30	Visit of CERN’s Main workshop (100)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11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43CE387-5A21-31EA-24F2-890D151C5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7802" y="1403559"/>
            <a:ext cx="4075590" cy="4265447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A21DB38-7B37-9C6A-8EE4-272A38BD8989}"/>
              </a:ext>
            </a:extLst>
          </p:cNvPr>
          <p:cNvSpPr/>
          <p:nvPr/>
        </p:nvSpPr>
        <p:spPr>
          <a:xfrm>
            <a:off x="9085633" y="2632953"/>
            <a:ext cx="712576" cy="1848256"/>
          </a:xfrm>
          <a:custGeom>
            <a:avLst/>
            <a:gdLst>
              <a:gd name="connsiteX0" fmla="*/ 693907 w 712576"/>
              <a:gd name="connsiteY0" fmla="*/ 0 h 1848256"/>
              <a:gd name="connsiteX1" fmla="*/ 635541 w 712576"/>
              <a:gd name="connsiteY1" fmla="*/ 616085 h 1848256"/>
              <a:gd name="connsiteX2" fmla="*/ 77822 w 712576"/>
              <a:gd name="connsiteY2" fmla="*/ 635541 h 1848256"/>
              <a:gd name="connsiteX3" fmla="*/ 51882 w 712576"/>
              <a:gd name="connsiteY3" fmla="*/ 1102468 h 1848256"/>
              <a:gd name="connsiteX4" fmla="*/ 6486 w 712576"/>
              <a:gd name="connsiteY4" fmla="*/ 1621277 h 1848256"/>
              <a:gd name="connsiteX5" fmla="*/ 207524 w 712576"/>
              <a:gd name="connsiteY5" fmla="*/ 1848256 h 1848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2576" h="1848256">
                <a:moveTo>
                  <a:pt x="693907" y="0"/>
                </a:moveTo>
                <a:cubicBezTo>
                  <a:pt x="716064" y="255080"/>
                  <a:pt x="738222" y="510161"/>
                  <a:pt x="635541" y="616085"/>
                </a:cubicBezTo>
                <a:cubicBezTo>
                  <a:pt x="532860" y="722009"/>
                  <a:pt x="175099" y="554477"/>
                  <a:pt x="77822" y="635541"/>
                </a:cubicBezTo>
                <a:cubicBezTo>
                  <a:pt x="-19455" y="716605"/>
                  <a:pt x="63771" y="938179"/>
                  <a:pt x="51882" y="1102468"/>
                </a:cubicBezTo>
                <a:cubicBezTo>
                  <a:pt x="39993" y="1266757"/>
                  <a:pt x="-19454" y="1496979"/>
                  <a:pt x="6486" y="1621277"/>
                </a:cubicBezTo>
                <a:cubicBezTo>
                  <a:pt x="32426" y="1745575"/>
                  <a:pt x="119975" y="1796915"/>
                  <a:pt x="207524" y="1848256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669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Day 2</a:t>
            </a:r>
          </a:p>
          <a:p>
            <a:pPr lvl="1"/>
            <a:r>
              <a:rPr lang="en-GB" dirty="0"/>
              <a:t>09:00 Place des </a:t>
            </a:r>
            <a:r>
              <a:rPr lang="en-GB" dirty="0" err="1"/>
              <a:t>Particules</a:t>
            </a:r>
            <a:endParaRPr lang="en-GB" dirty="0"/>
          </a:p>
          <a:p>
            <a:pPr lvl="1"/>
            <a:r>
              <a:rPr lang="en-GB" dirty="0"/>
              <a:t>Join meeting room 4/S-035</a:t>
            </a:r>
          </a:p>
          <a:p>
            <a:pPr lvl="1"/>
            <a:r>
              <a:rPr lang="en-GB" dirty="0"/>
              <a:t>09:00 to 12:30	presentations</a:t>
            </a:r>
          </a:p>
          <a:p>
            <a:pPr lvl="1"/>
            <a:r>
              <a:rPr lang="en-GB" dirty="0"/>
              <a:t>12:30 to 14:00	Lunch at the CERN Main restaurant</a:t>
            </a:r>
          </a:p>
          <a:p>
            <a:pPr lvl="1"/>
            <a:r>
              <a:rPr lang="en-GB" b="1" dirty="0">
                <a:solidFill>
                  <a:srgbClr val="0000FF"/>
                </a:solidFill>
              </a:rPr>
              <a:t>14:00 to 16:00	presentations</a:t>
            </a:r>
          </a:p>
          <a:p>
            <a:pPr lvl="1"/>
            <a:r>
              <a:rPr lang="en-GB" dirty="0"/>
              <a:t>16:30 to 17:30	Visit of CERN’s Main workshop (100)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12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43CE387-5A21-31EA-24F2-890D151C5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7802" y="1403559"/>
            <a:ext cx="4075590" cy="4265447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A21DB38-7B37-9C6A-8EE4-272A38BD8989}"/>
              </a:ext>
            </a:extLst>
          </p:cNvPr>
          <p:cNvSpPr/>
          <p:nvPr/>
        </p:nvSpPr>
        <p:spPr>
          <a:xfrm>
            <a:off x="9085633" y="2632953"/>
            <a:ext cx="712576" cy="1848256"/>
          </a:xfrm>
          <a:custGeom>
            <a:avLst/>
            <a:gdLst>
              <a:gd name="connsiteX0" fmla="*/ 693907 w 712576"/>
              <a:gd name="connsiteY0" fmla="*/ 0 h 1848256"/>
              <a:gd name="connsiteX1" fmla="*/ 635541 w 712576"/>
              <a:gd name="connsiteY1" fmla="*/ 616085 h 1848256"/>
              <a:gd name="connsiteX2" fmla="*/ 77822 w 712576"/>
              <a:gd name="connsiteY2" fmla="*/ 635541 h 1848256"/>
              <a:gd name="connsiteX3" fmla="*/ 51882 w 712576"/>
              <a:gd name="connsiteY3" fmla="*/ 1102468 h 1848256"/>
              <a:gd name="connsiteX4" fmla="*/ 6486 w 712576"/>
              <a:gd name="connsiteY4" fmla="*/ 1621277 h 1848256"/>
              <a:gd name="connsiteX5" fmla="*/ 207524 w 712576"/>
              <a:gd name="connsiteY5" fmla="*/ 1848256 h 1848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2576" h="1848256">
                <a:moveTo>
                  <a:pt x="693907" y="0"/>
                </a:moveTo>
                <a:cubicBezTo>
                  <a:pt x="716064" y="255080"/>
                  <a:pt x="738222" y="510161"/>
                  <a:pt x="635541" y="616085"/>
                </a:cubicBezTo>
                <a:cubicBezTo>
                  <a:pt x="532860" y="722009"/>
                  <a:pt x="175099" y="554477"/>
                  <a:pt x="77822" y="635541"/>
                </a:cubicBezTo>
                <a:cubicBezTo>
                  <a:pt x="-19455" y="716605"/>
                  <a:pt x="63771" y="938179"/>
                  <a:pt x="51882" y="1102468"/>
                </a:cubicBezTo>
                <a:cubicBezTo>
                  <a:pt x="39993" y="1266757"/>
                  <a:pt x="-19454" y="1496979"/>
                  <a:pt x="6486" y="1621277"/>
                </a:cubicBezTo>
                <a:cubicBezTo>
                  <a:pt x="32426" y="1745575"/>
                  <a:pt x="119975" y="1796915"/>
                  <a:pt x="207524" y="1848256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5243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Day 2</a:t>
            </a:r>
          </a:p>
          <a:p>
            <a:pPr lvl="1"/>
            <a:r>
              <a:rPr lang="en-GB" dirty="0"/>
              <a:t>09:00 Place des </a:t>
            </a:r>
            <a:r>
              <a:rPr lang="en-GB" dirty="0" err="1"/>
              <a:t>Particules</a:t>
            </a:r>
            <a:endParaRPr lang="en-GB" dirty="0"/>
          </a:p>
          <a:p>
            <a:pPr lvl="1"/>
            <a:r>
              <a:rPr lang="en-GB" dirty="0"/>
              <a:t>Join meeting room 4/S-035</a:t>
            </a:r>
          </a:p>
          <a:p>
            <a:pPr lvl="1"/>
            <a:r>
              <a:rPr lang="en-GB" dirty="0"/>
              <a:t>09:00 to 12:30	presentations</a:t>
            </a:r>
          </a:p>
          <a:p>
            <a:pPr lvl="1"/>
            <a:r>
              <a:rPr lang="en-GB" dirty="0"/>
              <a:t>12:30 to 14:00	Lunch at the CERN Main restaurant</a:t>
            </a:r>
          </a:p>
          <a:p>
            <a:pPr lvl="1"/>
            <a:r>
              <a:rPr lang="en-GB" dirty="0"/>
              <a:t>14:00 to 16:00	presentations</a:t>
            </a:r>
          </a:p>
          <a:p>
            <a:pPr lvl="1"/>
            <a:r>
              <a:rPr lang="en-GB" b="1" dirty="0">
                <a:solidFill>
                  <a:srgbClr val="0000FF"/>
                </a:solidFill>
              </a:rPr>
              <a:t>16:30 to 17:30	Visit of CERN’s Main workshop (100)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13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64277F-EEA8-7D2D-0E9A-233B586396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4112" y="1232656"/>
            <a:ext cx="4176464" cy="4385904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16525B4-925E-9B44-3E0F-6F8189162AFC}"/>
              </a:ext>
            </a:extLst>
          </p:cNvPr>
          <p:cNvSpPr/>
          <p:nvPr/>
        </p:nvSpPr>
        <p:spPr>
          <a:xfrm>
            <a:off x="8218575" y="2879387"/>
            <a:ext cx="2525661" cy="680936"/>
          </a:xfrm>
          <a:custGeom>
            <a:avLst/>
            <a:gdLst>
              <a:gd name="connsiteX0" fmla="*/ 2378089 w 2525661"/>
              <a:gd name="connsiteY0" fmla="*/ 0 h 680936"/>
              <a:gd name="connsiteX1" fmla="*/ 2306753 w 2525661"/>
              <a:gd name="connsiteY1" fmla="*/ 583660 h 680936"/>
              <a:gd name="connsiteX2" fmla="*/ 289885 w 2525661"/>
              <a:gd name="connsiteY2" fmla="*/ 473413 h 680936"/>
              <a:gd name="connsiteX3" fmla="*/ 56421 w 2525661"/>
              <a:gd name="connsiteY3" fmla="*/ 680936 h 680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5661" h="680936">
                <a:moveTo>
                  <a:pt x="2378089" y="0"/>
                </a:moveTo>
                <a:cubicBezTo>
                  <a:pt x="2516438" y="252379"/>
                  <a:pt x="2654787" y="504758"/>
                  <a:pt x="2306753" y="583660"/>
                </a:cubicBezTo>
                <a:cubicBezTo>
                  <a:pt x="1958719" y="662562"/>
                  <a:pt x="664940" y="457200"/>
                  <a:pt x="289885" y="473413"/>
                </a:cubicBezTo>
                <a:cubicBezTo>
                  <a:pt x="-85170" y="489626"/>
                  <a:pt x="-14375" y="585281"/>
                  <a:pt x="56421" y="680936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203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again for being here today 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14</a:t>
            </a:fld>
            <a:endParaRPr lang="en-GB"/>
          </a:p>
        </p:txBody>
      </p:sp>
      <p:pic>
        <p:nvPicPr>
          <p:cNvPr id="3" name="Picture 2" descr="http://www.psdgraphics.com/file/blank-world-map.jpg">
            <a:extLst>
              <a:ext uri="{FF2B5EF4-FFF2-40B4-BE49-F238E27FC236}">
                <a16:creationId xmlns:a16="http://schemas.microsoft.com/office/drawing/2014/main" id="{A2C91999-95BF-738E-D9D8-C34C8AD301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63552" y="1916832"/>
            <a:ext cx="7372649" cy="404316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5-Point Star 10">
            <a:extLst>
              <a:ext uri="{FF2B5EF4-FFF2-40B4-BE49-F238E27FC236}">
                <a16:creationId xmlns:a16="http://schemas.microsoft.com/office/drawing/2014/main" id="{CA5E5011-A6AB-26F7-72A8-A2EC7663A901}"/>
              </a:ext>
            </a:extLst>
          </p:cNvPr>
          <p:cNvSpPr/>
          <p:nvPr/>
        </p:nvSpPr>
        <p:spPr>
          <a:xfrm>
            <a:off x="5835801" y="3007668"/>
            <a:ext cx="108000" cy="108000"/>
          </a:xfrm>
          <a:prstGeom prst="star5">
            <a:avLst/>
          </a:prstGeom>
          <a:solidFill>
            <a:schemeClr val="bg1">
              <a:lumMod val="65000"/>
            </a:schemeClr>
          </a:solidFill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5-Point Star 11">
            <a:extLst>
              <a:ext uri="{FF2B5EF4-FFF2-40B4-BE49-F238E27FC236}">
                <a16:creationId xmlns:a16="http://schemas.microsoft.com/office/drawing/2014/main" id="{9B04ADFD-80F8-5641-BEAE-C06CE5CD78A8}"/>
              </a:ext>
            </a:extLst>
          </p:cNvPr>
          <p:cNvSpPr/>
          <p:nvPr/>
        </p:nvSpPr>
        <p:spPr>
          <a:xfrm>
            <a:off x="4359657" y="3223692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5-Point Star 13">
            <a:extLst>
              <a:ext uri="{FF2B5EF4-FFF2-40B4-BE49-F238E27FC236}">
                <a16:creationId xmlns:a16="http://schemas.microsoft.com/office/drawing/2014/main" id="{CABF24DD-5041-B9CC-6F59-D181CF30A5C1}"/>
              </a:ext>
            </a:extLst>
          </p:cNvPr>
          <p:cNvSpPr/>
          <p:nvPr/>
        </p:nvSpPr>
        <p:spPr>
          <a:xfrm>
            <a:off x="3315521" y="3403732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5-Point Star 14">
            <a:extLst>
              <a:ext uri="{FF2B5EF4-FFF2-40B4-BE49-F238E27FC236}">
                <a16:creationId xmlns:a16="http://schemas.microsoft.com/office/drawing/2014/main" id="{F48DAE8A-DBCF-C35D-5B4D-7634F250895B}"/>
              </a:ext>
            </a:extLst>
          </p:cNvPr>
          <p:cNvSpPr/>
          <p:nvPr/>
        </p:nvSpPr>
        <p:spPr>
          <a:xfrm>
            <a:off x="8140057" y="3547748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5-Point Star 17">
            <a:extLst>
              <a:ext uri="{FF2B5EF4-FFF2-40B4-BE49-F238E27FC236}">
                <a16:creationId xmlns:a16="http://schemas.microsoft.com/office/drawing/2014/main" id="{58346EDA-53A8-7961-11BD-A38025CF6DA7}"/>
              </a:ext>
            </a:extLst>
          </p:cNvPr>
          <p:cNvSpPr/>
          <p:nvPr/>
        </p:nvSpPr>
        <p:spPr>
          <a:xfrm>
            <a:off x="5547769" y="3115700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5-Point Star 18">
            <a:extLst>
              <a:ext uri="{FF2B5EF4-FFF2-40B4-BE49-F238E27FC236}">
                <a16:creationId xmlns:a16="http://schemas.microsoft.com/office/drawing/2014/main" id="{ACBDF222-6E34-5BD3-D266-03775AA986A2}"/>
              </a:ext>
            </a:extLst>
          </p:cNvPr>
          <p:cNvSpPr/>
          <p:nvPr/>
        </p:nvSpPr>
        <p:spPr>
          <a:xfrm>
            <a:off x="8212065" y="3439716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5-Point Star 15">
            <a:extLst>
              <a:ext uri="{FF2B5EF4-FFF2-40B4-BE49-F238E27FC236}">
                <a16:creationId xmlns:a16="http://schemas.microsoft.com/office/drawing/2014/main" id="{86400454-174A-0AB5-DEC4-23F81CA3A5CF}"/>
              </a:ext>
            </a:extLst>
          </p:cNvPr>
          <p:cNvSpPr/>
          <p:nvPr/>
        </p:nvSpPr>
        <p:spPr>
          <a:xfrm>
            <a:off x="4143633" y="3295700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5-Point Star 15">
            <a:extLst>
              <a:ext uri="{FF2B5EF4-FFF2-40B4-BE49-F238E27FC236}">
                <a16:creationId xmlns:a16="http://schemas.microsoft.com/office/drawing/2014/main" id="{FF0796ED-5C68-5C87-6D63-C245F6B1E036}"/>
              </a:ext>
            </a:extLst>
          </p:cNvPr>
          <p:cNvSpPr/>
          <p:nvPr/>
        </p:nvSpPr>
        <p:spPr>
          <a:xfrm>
            <a:off x="7996041" y="3475740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5-Point Star 15">
            <a:extLst>
              <a:ext uri="{FF2B5EF4-FFF2-40B4-BE49-F238E27FC236}">
                <a16:creationId xmlns:a16="http://schemas.microsoft.com/office/drawing/2014/main" id="{D7445AA0-65CC-E719-FDD9-A5EB50008153}"/>
              </a:ext>
            </a:extLst>
          </p:cNvPr>
          <p:cNvSpPr/>
          <p:nvPr/>
        </p:nvSpPr>
        <p:spPr>
          <a:xfrm>
            <a:off x="7491985" y="3547748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5-Point Star 16">
            <a:extLst>
              <a:ext uri="{FF2B5EF4-FFF2-40B4-BE49-F238E27FC236}">
                <a16:creationId xmlns:a16="http://schemas.microsoft.com/office/drawing/2014/main" id="{EEEEB9F1-F0AA-6722-11D9-8462367FF9B8}"/>
              </a:ext>
            </a:extLst>
          </p:cNvPr>
          <p:cNvSpPr/>
          <p:nvPr/>
        </p:nvSpPr>
        <p:spPr>
          <a:xfrm>
            <a:off x="7733623" y="3441438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5-Point Star 12">
            <a:extLst>
              <a:ext uri="{FF2B5EF4-FFF2-40B4-BE49-F238E27FC236}">
                <a16:creationId xmlns:a16="http://schemas.microsoft.com/office/drawing/2014/main" id="{A57BEE04-3AC7-9332-0F10-4626B2E3A4DB}"/>
              </a:ext>
            </a:extLst>
          </p:cNvPr>
          <p:cNvSpPr/>
          <p:nvPr/>
        </p:nvSpPr>
        <p:spPr>
          <a:xfrm>
            <a:off x="4071625" y="3403732"/>
            <a:ext cx="108000" cy="108000"/>
          </a:xfrm>
          <a:prstGeom prst="star5">
            <a:avLst/>
          </a:prstGeom>
          <a:solidFill>
            <a:schemeClr val="bg1">
              <a:lumMod val="50000"/>
            </a:schemeClr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5-Point Star 10">
            <a:extLst>
              <a:ext uri="{FF2B5EF4-FFF2-40B4-BE49-F238E27FC236}">
                <a16:creationId xmlns:a16="http://schemas.microsoft.com/office/drawing/2014/main" id="{60DEE754-E6CC-325D-AD2C-5969DBF11B2B}"/>
              </a:ext>
            </a:extLst>
          </p:cNvPr>
          <p:cNvSpPr/>
          <p:nvPr/>
        </p:nvSpPr>
        <p:spPr>
          <a:xfrm>
            <a:off x="7046020" y="3856056"/>
            <a:ext cx="108000" cy="108000"/>
          </a:xfrm>
          <a:prstGeom prst="star5">
            <a:avLst/>
          </a:prstGeom>
          <a:solidFill>
            <a:schemeClr val="bg1">
              <a:lumMod val="65000"/>
            </a:schemeClr>
          </a:solidFill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5-Point Star 9">
            <a:extLst>
              <a:ext uri="{FF2B5EF4-FFF2-40B4-BE49-F238E27FC236}">
                <a16:creationId xmlns:a16="http://schemas.microsoft.com/office/drawing/2014/main" id="{5B1388BF-1C67-6976-53C0-C050E0F2DCEA}"/>
              </a:ext>
            </a:extLst>
          </p:cNvPr>
          <p:cNvSpPr/>
          <p:nvPr/>
        </p:nvSpPr>
        <p:spPr>
          <a:xfrm>
            <a:off x="5763793" y="3187708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5-Point Star 16">
            <a:extLst>
              <a:ext uri="{FF2B5EF4-FFF2-40B4-BE49-F238E27FC236}">
                <a16:creationId xmlns:a16="http://schemas.microsoft.com/office/drawing/2014/main" id="{5B044F8B-3506-C0EE-B400-D970D105CBD7}"/>
              </a:ext>
            </a:extLst>
          </p:cNvPr>
          <p:cNvSpPr/>
          <p:nvPr/>
        </p:nvSpPr>
        <p:spPr>
          <a:xfrm>
            <a:off x="5619777" y="3187708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5-Point Star 8">
            <a:extLst>
              <a:ext uri="{FF2B5EF4-FFF2-40B4-BE49-F238E27FC236}">
                <a16:creationId xmlns:a16="http://schemas.microsoft.com/office/drawing/2014/main" id="{BD6D26D2-5594-A12C-403C-27724F9BE1CD}"/>
              </a:ext>
            </a:extLst>
          </p:cNvPr>
          <p:cNvSpPr/>
          <p:nvPr/>
        </p:nvSpPr>
        <p:spPr>
          <a:xfrm>
            <a:off x="5655801" y="3115700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5-Point Star 8">
            <a:extLst>
              <a:ext uri="{FF2B5EF4-FFF2-40B4-BE49-F238E27FC236}">
                <a16:creationId xmlns:a16="http://schemas.microsoft.com/office/drawing/2014/main" id="{474F61EA-B15A-67D6-9696-70BD3148F21B}"/>
              </a:ext>
            </a:extLst>
          </p:cNvPr>
          <p:cNvSpPr/>
          <p:nvPr/>
        </p:nvSpPr>
        <p:spPr>
          <a:xfrm>
            <a:off x="5808201" y="3290341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5-Point Star 8">
            <a:extLst>
              <a:ext uri="{FF2B5EF4-FFF2-40B4-BE49-F238E27FC236}">
                <a16:creationId xmlns:a16="http://schemas.microsoft.com/office/drawing/2014/main" id="{4872179B-25EC-B492-DD21-4D39CE3532AA}"/>
              </a:ext>
            </a:extLst>
          </p:cNvPr>
          <p:cNvSpPr/>
          <p:nvPr/>
        </p:nvSpPr>
        <p:spPr>
          <a:xfrm>
            <a:off x="5818383" y="3077025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5-Point Star 8">
            <a:extLst>
              <a:ext uri="{FF2B5EF4-FFF2-40B4-BE49-F238E27FC236}">
                <a16:creationId xmlns:a16="http://schemas.microsoft.com/office/drawing/2014/main" id="{FF794F51-5FD9-06AE-AA9F-5CBDE1DB492E}"/>
              </a:ext>
            </a:extLst>
          </p:cNvPr>
          <p:cNvSpPr/>
          <p:nvPr/>
        </p:nvSpPr>
        <p:spPr>
          <a:xfrm>
            <a:off x="7802116" y="3514749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5-Point Star 15">
            <a:extLst>
              <a:ext uri="{FF2B5EF4-FFF2-40B4-BE49-F238E27FC236}">
                <a16:creationId xmlns:a16="http://schemas.microsoft.com/office/drawing/2014/main" id="{448ADB9A-536F-F2CB-7427-00E7636C7770}"/>
              </a:ext>
            </a:extLst>
          </p:cNvPr>
          <p:cNvSpPr/>
          <p:nvPr/>
        </p:nvSpPr>
        <p:spPr>
          <a:xfrm>
            <a:off x="4057700" y="3290341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334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very much for coming 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2</a:t>
            </a:fld>
            <a:endParaRPr lang="en-GB"/>
          </a:p>
        </p:txBody>
      </p:sp>
      <p:pic>
        <p:nvPicPr>
          <p:cNvPr id="8" name="Picture 2" descr="http://www.psdgraphics.com/file/blank-world-map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3492" y="1695451"/>
            <a:ext cx="7372649" cy="404316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632D1016-E409-ADC8-DDE9-8A5B7E99A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732906"/>
              </p:ext>
            </p:extLst>
          </p:nvPr>
        </p:nvGraphicFramePr>
        <p:xfrm>
          <a:off x="8716053" y="476672"/>
          <a:ext cx="3266688" cy="54864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33344">
                  <a:extLst>
                    <a:ext uri="{9D8B030D-6E8A-4147-A177-3AD203B41FA5}">
                      <a16:colId xmlns:a16="http://schemas.microsoft.com/office/drawing/2014/main" val="3762570383"/>
                    </a:ext>
                  </a:extLst>
                </a:gridCol>
                <a:gridCol w="733344">
                  <a:extLst>
                    <a:ext uri="{9D8B030D-6E8A-4147-A177-3AD203B41FA5}">
                      <a16:colId xmlns:a16="http://schemas.microsoft.com/office/drawing/2014/main" val="2036766188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959478235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CERN</a:t>
                      </a: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Eric Montesinos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343112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>
                          <a:solidFill>
                            <a:srgbClr val="C00000"/>
                          </a:solidFill>
                          <a:latin typeface="+mn-lt"/>
                        </a:rPr>
                        <a:t>DESY</a:t>
                      </a: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>
                          <a:solidFill>
                            <a:srgbClr val="C00000"/>
                          </a:solidFill>
                          <a:latin typeface="+mn-lt"/>
                        </a:rPr>
                        <a:t>Denis Kostin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551035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KEK</a:t>
                      </a: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Yasuchika Yamamoto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5924703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FNAL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Sergey </a:t>
                      </a:r>
                      <a:r>
                        <a:rPr lang="en-GB" sz="1200" b="0" dirty="0" err="1">
                          <a:solidFill>
                            <a:srgbClr val="0000FF"/>
                          </a:solidFill>
                          <a:latin typeface="+mn-lt"/>
                        </a:rPr>
                        <a:t>Kazakov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293745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RIKEN</a:t>
                      </a: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Kazutaka</a:t>
                      </a:r>
                      <a:r>
                        <a:rPr lang="en-GB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 </a:t>
                      </a:r>
                      <a:r>
                        <a:rPr lang="en-GB" sz="1200" b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Ozeki</a:t>
                      </a:r>
                      <a:endParaRPr lang="en-GB" sz="12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772165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IHEP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Tong</a:t>
                      </a:r>
                      <a:r>
                        <a:rPr lang="en-US" sz="1200" b="0" baseline="0" dirty="0">
                          <a:solidFill>
                            <a:srgbClr val="0000FF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rgbClr val="0000FF"/>
                          </a:solidFill>
                          <a:latin typeface="+mn-lt"/>
                        </a:rPr>
                        <a:t>ming</a:t>
                      </a:r>
                      <a:r>
                        <a:rPr lang="en-US" sz="1200" b="0" baseline="0" dirty="0">
                          <a:solidFill>
                            <a:srgbClr val="0000FF"/>
                          </a:solidFill>
                          <a:latin typeface="+mn-lt"/>
                        </a:rPr>
                        <a:t> Huang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91830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BNL</a:t>
                      </a: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 err="1">
                          <a:solidFill>
                            <a:srgbClr val="0000FF"/>
                          </a:solidFill>
                          <a:latin typeface="+mn-lt"/>
                        </a:rPr>
                        <a:t>Wencan</a:t>
                      </a:r>
                      <a:r>
                        <a:rPr lang="en-GB" sz="1200" b="0" baseline="0" dirty="0">
                          <a:solidFill>
                            <a:srgbClr val="0000FF"/>
                          </a:solidFill>
                          <a:latin typeface="+mn-lt"/>
                        </a:rPr>
                        <a:t> Xu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969482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IBS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err="1">
                          <a:solidFill>
                            <a:srgbClr val="0000FF"/>
                          </a:solidFill>
                          <a:latin typeface="+mn-lt"/>
                        </a:rPr>
                        <a:t>Junyoung</a:t>
                      </a:r>
                      <a:r>
                        <a:rPr lang="en-GB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 Yoon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43414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rgbClr val="C00000"/>
                          </a:solidFill>
                          <a:latin typeface="+mn-lt"/>
                        </a:rPr>
                        <a:t>CEA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rgbClr val="C00000"/>
                          </a:solidFill>
                          <a:latin typeface="+mn-lt"/>
                        </a:rPr>
                        <a:t>Guillaume </a:t>
                      </a:r>
                      <a:r>
                        <a:rPr lang="en-GB" sz="1200" b="0" dirty="0" err="1">
                          <a:solidFill>
                            <a:srgbClr val="C00000"/>
                          </a:solidFill>
                          <a:latin typeface="+mn-lt"/>
                        </a:rPr>
                        <a:t>Devanz</a:t>
                      </a:r>
                      <a:endParaRPr lang="en-GB" sz="1200" b="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683372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JLAB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Mircea Stirbet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781640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rgbClr val="C00000"/>
                          </a:solidFill>
                          <a:latin typeface="+mn-lt"/>
                        </a:rPr>
                        <a:t>HZB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rgbClr val="C00000"/>
                          </a:solidFill>
                          <a:latin typeface="+mn-lt"/>
                        </a:rPr>
                        <a:t>Emmy Sharples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908865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IMP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err="1">
                          <a:solidFill>
                            <a:srgbClr val="0000FF"/>
                          </a:solidFill>
                          <a:latin typeface="+mn-lt"/>
                        </a:rPr>
                        <a:t>Guochang</a:t>
                      </a:r>
                      <a:r>
                        <a:rPr lang="en-GB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 Liu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238977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P</a:t>
                      </a:r>
                      <a:r>
                        <a:rPr lang="en-GB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KU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Fang Wang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428842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F4E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Fabio Cismondi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797373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QST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Andrea De Franco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852272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b="0" dirty="0">
                          <a:solidFill>
                            <a:srgbClr val="C00000"/>
                          </a:solidFill>
                          <a:latin typeface="+mn-lt"/>
                        </a:rPr>
                        <a:t>BARC</a:t>
                      </a:r>
                      <a:endParaRPr lang="en-GB" sz="1200" b="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b="0" dirty="0">
                          <a:solidFill>
                            <a:srgbClr val="C00000"/>
                          </a:solidFill>
                          <a:latin typeface="+mn-lt"/>
                        </a:rPr>
                        <a:t>Rajesh Kumar</a:t>
                      </a:r>
                      <a:endParaRPr lang="en-GB" sz="1200" b="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44762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ORNL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John </a:t>
                      </a:r>
                      <a:r>
                        <a:rPr lang="en-GB" sz="1200" b="0" dirty="0" err="1">
                          <a:solidFill>
                            <a:srgbClr val="0000FF"/>
                          </a:solidFill>
                          <a:latin typeface="+mn-lt"/>
                        </a:rPr>
                        <a:t>Mamosser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876589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INFN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Luca Bellan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127580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IARC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Joshua </a:t>
                      </a:r>
                      <a:r>
                        <a:rPr lang="fr-CH" sz="1200" b="0" dirty="0" err="1">
                          <a:solidFill>
                            <a:srgbClr val="0000FF"/>
                          </a:solidFill>
                          <a:latin typeface="+mn-lt"/>
                        </a:rPr>
                        <a:t>Helsper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734425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INFN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b="0" dirty="0">
                          <a:solidFill>
                            <a:srgbClr val="0000FF"/>
                          </a:solidFill>
                          <a:latin typeface="+mn-lt"/>
                        </a:rPr>
                        <a:t>Francesco Grespan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476481"/>
                  </a:ext>
                </a:extLst>
              </a:tr>
            </a:tbl>
          </a:graphicData>
        </a:graphic>
      </p:graphicFrame>
      <p:pic>
        <p:nvPicPr>
          <p:cNvPr id="46" name="Picture 45">
            <a:extLst>
              <a:ext uri="{FF2B5EF4-FFF2-40B4-BE49-F238E27FC236}">
                <a16:creationId xmlns:a16="http://schemas.microsoft.com/office/drawing/2014/main" id="{93990E39-C569-665C-3A38-F7B05046D1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0037" y="1608372"/>
            <a:ext cx="142672" cy="1828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29E3CB9D-F7EB-2899-6B76-4D9D76E3E4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0" y="1336225"/>
            <a:ext cx="325247" cy="1828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A0D265F6-C4D4-ACB7-7CF2-661D62EBDC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0" y="1064078"/>
            <a:ext cx="325247" cy="1828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8CFC7E6A-E34F-02BF-DB40-6A79674570E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0" y="519784"/>
            <a:ext cx="325247" cy="1828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C946E4FA-5144-B211-E317-4BD67D0F5AF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0" y="791931"/>
            <a:ext cx="325247" cy="1828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55B4515E-BCF6-A02F-6CF2-1D3B0A819D9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0" y="1880519"/>
            <a:ext cx="325247" cy="1828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96FD4AF6-530C-E810-4485-9FB40F14723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0" y="2152666"/>
            <a:ext cx="325247" cy="1828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0809F7EB-612E-FD3A-C607-F257DCD980A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9933" y="2424813"/>
            <a:ext cx="182880" cy="18288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C821D5FB-6814-1078-B4C6-A215722DE689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00168" y="2696960"/>
            <a:ext cx="222411" cy="1828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04ED1B1E-8F59-623C-BE86-325F5AFF610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8765" y="2969107"/>
            <a:ext cx="585216" cy="18288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A58B0187-3C21-7F0E-439C-92F432B11CB2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107" y="4903717"/>
            <a:ext cx="354533" cy="1828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B1C1192E-A891-E561-78B3-8A10D6030610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54332" y="3241254"/>
            <a:ext cx="514083" cy="1836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D317CB7D-8614-22B8-DE2A-7AFEBA0ADE03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057" y="3514121"/>
            <a:ext cx="184633" cy="18360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D1E0B1D3-730E-334B-FBDA-FF39370CAF8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121373" y="3786988"/>
            <a:ext cx="180000" cy="18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68991228-AB0A-5594-DDBF-B7CE53849CF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004564" y="4056255"/>
            <a:ext cx="413618" cy="18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48C91BCA-20E3-8E8E-509C-FC31B4F8280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103373" y="4325522"/>
            <a:ext cx="216000" cy="219661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0D4B478C-EAE8-9668-07FE-72E01986CC04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l="25115" r="23958"/>
          <a:stretch/>
        </p:blipFill>
        <p:spPr>
          <a:xfrm>
            <a:off x="9126399" y="4634450"/>
            <a:ext cx="169948" cy="1800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31E09726-9882-F147-C0A8-3630EEE64581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l="8539" t="18812" r="14195" b="20719"/>
          <a:stretch/>
        </p:blipFill>
        <p:spPr>
          <a:xfrm>
            <a:off x="9040152" y="5717284"/>
            <a:ext cx="342443" cy="18000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0E5AAF76-498A-658C-892C-F9407C62306A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l="8539" t="18812" r="14195" b="20719"/>
          <a:stretch/>
        </p:blipFill>
        <p:spPr>
          <a:xfrm>
            <a:off x="9040152" y="5175864"/>
            <a:ext cx="342443" cy="18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A1B50C67-E3B9-07FA-EDEB-AE4F3FB76E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0" y="5445131"/>
            <a:ext cx="325247" cy="18288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6" name="5-Point Star 10">
            <a:extLst>
              <a:ext uri="{FF2B5EF4-FFF2-40B4-BE49-F238E27FC236}">
                <a16:creationId xmlns:a16="http://schemas.microsoft.com/office/drawing/2014/main" id="{0C4E3E3D-9E2D-3B34-B2E2-7736BD111F61}"/>
              </a:ext>
            </a:extLst>
          </p:cNvPr>
          <p:cNvSpPr/>
          <p:nvPr/>
        </p:nvSpPr>
        <p:spPr>
          <a:xfrm>
            <a:off x="4525741" y="2786287"/>
            <a:ext cx="108000" cy="108000"/>
          </a:xfrm>
          <a:prstGeom prst="star5">
            <a:avLst/>
          </a:prstGeom>
          <a:solidFill>
            <a:schemeClr val="bg1">
              <a:lumMod val="65000"/>
            </a:schemeClr>
          </a:solidFill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5-Point Star 11">
            <a:extLst>
              <a:ext uri="{FF2B5EF4-FFF2-40B4-BE49-F238E27FC236}">
                <a16:creationId xmlns:a16="http://schemas.microsoft.com/office/drawing/2014/main" id="{20E7DCCC-6F32-00CD-94FC-080F4B8DD05C}"/>
              </a:ext>
            </a:extLst>
          </p:cNvPr>
          <p:cNvSpPr/>
          <p:nvPr/>
        </p:nvSpPr>
        <p:spPr>
          <a:xfrm>
            <a:off x="3049597" y="3002311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5-Point Star 13">
            <a:extLst>
              <a:ext uri="{FF2B5EF4-FFF2-40B4-BE49-F238E27FC236}">
                <a16:creationId xmlns:a16="http://schemas.microsoft.com/office/drawing/2014/main" id="{46EDA629-0DED-98EE-4AE2-D832FDBEED10}"/>
              </a:ext>
            </a:extLst>
          </p:cNvPr>
          <p:cNvSpPr/>
          <p:nvPr/>
        </p:nvSpPr>
        <p:spPr>
          <a:xfrm>
            <a:off x="2005461" y="3182351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5-Point Star 14">
            <a:extLst>
              <a:ext uri="{FF2B5EF4-FFF2-40B4-BE49-F238E27FC236}">
                <a16:creationId xmlns:a16="http://schemas.microsoft.com/office/drawing/2014/main" id="{ED0F2075-AF4D-7921-795F-508E311EC8FC}"/>
              </a:ext>
            </a:extLst>
          </p:cNvPr>
          <p:cNvSpPr/>
          <p:nvPr/>
        </p:nvSpPr>
        <p:spPr>
          <a:xfrm>
            <a:off x="6829997" y="3326367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5-Point Star 17">
            <a:extLst>
              <a:ext uri="{FF2B5EF4-FFF2-40B4-BE49-F238E27FC236}">
                <a16:creationId xmlns:a16="http://schemas.microsoft.com/office/drawing/2014/main" id="{31D54198-7BBC-2A8F-ADE8-8EA025F9A140}"/>
              </a:ext>
            </a:extLst>
          </p:cNvPr>
          <p:cNvSpPr/>
          <p:nvPr/>
        </p:nvSpPr>
        <p:spPr>
          <a:xfrm>
            <a:off x="4237709" y="2894319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5-Point Star 18">
            <a:extLst>
              <a:ext uri="{FF2B5EF4-FFF2-40B4-BE49-F238E27FC236}">
                <a16:creationId xmlns:a16="http://schemas.microsoft.com/office/drawing/2014/main" id="{8C0298DC-2A64-8973-12BB-2353D9DB9016}"/>
              </a:ext>
            </a:extLst>
          </p:cNvPr>
          <p:cNvSpPr/>
          <p:nvPr/>
        </p:nvSpPr>
        <p:spPr>
          <a:xfrm>
            <a:off x="6902005" y="3218335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5-Point Star 15">
            <a:extLst>
              <a:ext uri="{FF2B5EF4-FFF2-40B4-BE49-F238E27FC236}">
                <a16:creationId xmlns:a16="http://schemas.microsoft.com/office/drawing/2014/main" id="{741513B5-060D-BCB8-FB3F-0372797312F0}"/>
              </a:ext>
            </a:extLst>
          </p:cNvPr>
          <p:cNvSpPr/>
          <p:nvPr/>
        </p:nvSpPr>
        <p:spPr>
          <a:xfrm>
            <a:off x="2833573" y="3074319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5-Point Star 15">
            <a:extLst>
              <a:ext uri="{FF2B5EF4-FFF2-40B4-BE49-F238E27FC236}">
                <a16:creationId xmlns:a16="http://schemas.microsoft.com/office/drawing/2014/main" id="{D8B29B82-0F63-5A3E-A8A3-E66B0F084060}"/>
              </a:ext>
            </a:extLst>
          </p:cNvPr>
          <p:cNvSpPr/>
          <p:nvPr/>
        </p:nvSpPr>
        <p:spPr>
          <a:xfrm>
            <a:off x="6685981" y="3254359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5-Point Star 15">
            <a:extLst>
              <a:ext uri="{FF2B5EF4-FFF2-40B4-BE49-F238E27FC236}">
                <a16:creationId xmlns:a16="http://schemas.microsoft.com/office/drawing/2014/main" id="{9AE87C79-A007-5459-39F9-C11D5E832706}"/>
              </a:ext>
            </a:extLst>
          </p:cNvPr>
          <p:cNvSpPr/>
          <p:nvPr/>
        </p:nvSpPr>
        <p:spPr>
          <a:xfrm>
            <a:off x="6181925" y="3326367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5-Point Star 16">
            <a:extLst>
              <a:ext uri="{FF2B5EF4-FFF2-40B4-BE49-F238E27FC236}">
                <a16:creationId xmlns:a16="http://schemas.microsoft.com/office/drawing/2014/main" id="{479213AB-58F6-7E79-D0F0-F26975FB7876}"/>
              </a:ext>
            </a:extLst>
          </p:cNvPr>
          <p:cNvSpPr/>
          <p:nvPr/>
        </p:nvSpPr>
        <p:spPr>
          <a:xfrm>
            <a:off x="6423563" y="3220057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5-Point Star 12">
            <a:extLst>
              <a:ext uri="{FF2B5EF4-FFF2-40B4-BE49-F238E27FC236}">
                <a16:creationId xmlns:a16="http://schemas.microsoft.com/office/drawing/2014/main" id="{8FCCE441-D048-3058-F032-077D296F0171}"/>
              </a:ext>
            </a:extLst>
          </p:cNvPr>
          <p:cNvSpPr/>
          <p:nvPr/>
        </p:nvSpPr>
        <p:spPr>
          <a:xfrm>
            <a:off x="2761565" y="3182351"/>
            <a:ext cx="108000" cy="108000"/>
          </a:xfrm>
          <a:prstGeom prst="star5">
            <a:avLst/>
          </a:prstGeom>
          <a:solidFill>
            <a:schemeClr val="bg1">
              <a:lumMod val="50000"/>
            </a:schemeClr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5-Point Star 10">
            <a:extLst>
              <a:ext uri="{FF2B5EF4-FFF2-40B4-BE49-F238E27FC236}">
                <a16:creationId xmlns:a16="http://schemas.microsoft.com/office/drawing/2014/main" id="{FDFB4B24-0B19-0138-273B-1747983A53B5}"/>
              </a:ext>
            </a:extLst>
          </p:cNvPr>
          <p:cNvSpPr/>
          <p:nvPr/>
        </p:nvSpPr>
        <p:spPr>
          <a:xfrm>
            <a:off x="5735960" y="3634675"/>
            <a:ext cx="108000" cy="108000"/>
          </a:xfrm>
          <a:prstGeom prst="star5">
            <a:avLst/>
          </a:prstGeom>
          <a:solidFill>
            <a:schemeClr val="bg1">
              <a:lumMod val="65000"/>
            </a:schemeClr>
          </a:solidFill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5-Point Star 9">
            <a:extLst>
              <a:ext uri="{FF2B5EF4-FFF2-40B4-BE49-F238E27FC236}">
                <a16:creationId xmlns:a16="http://schemas.microsoft.com/office/drawing/2014/main" id="{FEFA5D69-27C2-BEDF-BEF2-F67C23E73CAC}"/>
              </a:ext>
            </a:extLst>
          </p:cNvPr>
          <p:cNvSpPr/>
          <p:nvPr/>
        </p:nvSpPr>
        <p:spPr>
          <a:xfrm>
            <a:off x="4453733" y="2966327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5-Point Star 16">
            <a:extLst>
              <a:ext uri="{FF2B5EF4-FFF2-40B4-BE49-F238E27FC236}">
                <a16:creationId xmlns:a16="http://schemas.microsoft.com/office/drawing/2014/main" id="{749AA436-E52A-6112-F164-6A663F4E696F}"/>
              </a:ext>
            </a:extLst>
          </p:cNvPr>
          <p:cNvSpPr/>
          <p:nvPr/>
        </p:nvSpPr>
        <p:spPr>
          <a:xfrm>
            <a:off x="4309717" y="2966327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5-Point Star 8">
            <a:extLst>
              <a:ext uri="{FF2B5EF4-FFF2-40B4-BE49-F238E27FC236}">
                <a16:creationId xmlns:a16="http://schemas.microsoft.com/office/drawing/2014/main" id="{D8DBE492-932E-32E3-140E-A98BD8D28BFF}"/>
              </a:ext>
            </a:extLst>
          </p:cNvPr>
          <p:cNvSpPr/>
          <p:nvPr/>
        </p:nvSpPr>
        <p:spPr>
          <a:xfrm>
            <a:off x="4345741" y="2894319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5-Point Star 8">
            <a:extLst>
              <a:ext uri="{FF2B5EF4-FFF2-40B4-BE49-F238E27FC236}">
                <a16:creationId xmlns:a16="http://schemas.microsoft.com/office/drawing/2014/main" id="{05C4D3B9-975A-2424-D8C7-7B824A93C3E0}"/>
              </a:ext>
            </a:extLst>
          </p:cNvPr>
          <p:cNvSpPr/>
          <p:nvPr/>
        </p:nvSpPr>
        <p:spPr>
          <a:xfrm>
            <a:off x="4498141" y="3068960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5-Point Star 8">
            <a:extLst>
              <a:ext uri="{FF2B5EF4-FFF2-40B4-BE49-F238E27FC236}">
                <a16:creationId xmlns:a16="http://schemas.microsoft.com/office/drawing/2014/main" id="{F804B4BC-056D-4FEF-7F7E-168013492D6C}"/>
              </a:ext>
            </a:extLst>
          </p:cNvPr>
          <p:cNvSpPr/>
          <p:nvPr/>
        </p:nvSpPr>
        <p:spPr>
          <a:xfrm>
            <a:off x="4508323" y="2855644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3" name="5-Point Star 8">
            <a:extLst>
              <a:ext uri="{FF2B5EF4-FFF2-40B4-BE49-F238E27FC236}">
                <a16:creationId xmlns:a16="http://schemas.microsoft.com/office/drawing/2014/main" id="{30B7FDFC-FA58-A7A0-7F9E-58DA5DE1618C}"/>
              </a:ext>
            </a:extLst>
          </p:cNvPr>
          <p:cNvSpPr/>
          <p:nvPr/>
        </p:nvSpPr>
        <p:spPr>
          <a:xfrm>
            <a:off x="6492056" y="3293368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5-Point Star 15">
            <a:extLst>
              <a:ext uri="{FF2B5EF4-FFF2-40B4-BE49-F238E27FC236}">
                <a16:creationId xmlns:a16="http://schemas.microsoft.com/office/drawing/2014/main" id="{E676FDCA-6D1E-D35F-3E4C-3C9CCADF605D}"/>
              </a:ext>
            </a:extLst>
          </p:cNvPr>
          <p:cNvSpPr/>
          <p:nvPr/>
        </p:nvSpPr>
        <p:spPr>
          <a:xfrm>
            <a:off x="2747640" y="3068960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581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this WWFPC meeting and its goals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Why?</a:t>
            </a:r>
          </a:p>
          <a:p>
            <a:r>
              <a:rPr lang="en-GB" dirty="0"/>
              <a:t>To share information on FPC during a dedicated event with people focused on this topic</a:t>
            </a:r>
          </a:p>
          <a:p>
            <a:endParaRPr lang="en-GB" dirty="0"/>
          </a:p>
          <a:p>
            <a:r>
              <a:rPr lang="en-GB" dirty="0"/>
              <a:t>Goal ?</a:t>
            </a:r>
          </a:p>
          <a:p>
            <a:r>
              <a:rPr lang="en-GB" dirty="0"/>
              <a:t>To setup a worldwide community in order to exchange information</a:t>
            </a:r>
          </a:p>
          <a:p>
            <a:r>
              <a:rPr lang="en-GB" dirty="0"/>
              <a:t>To setup collaborations if though useful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600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491B22F-47AD-DDB1-7BA8-A787F038A0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282"/>
          <a:stretch/>
        </p:blipFill>
        <p:spPr>
          <a:xfrm>
            <a:off x="6528048" y="1400639"/>
            <a:ext cx="5291553" cy="38164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Day 1</a:t>
            </a:r>
          </a:p>
          <a:p>
            <a:pPr lvl="1"/>
            <a:r>
              <a:rPr lang="en-GB" b="1" dirty="0">
                <a:solidFill>
                  <a:srgbClr val="0000FF"/>
                </a:solidFill>
              </a:rPr>
              <a:t>09:00 Place des </a:t>
            </a:r>
            <a:r>
              <a:rPr lang="en-GB" b="1" dirty="0" err="1">
                <a:solidFill>
                  <a:srgbClr val="0000FF"/>
                </a:solidFill>
              </a:rPr>
              <a:t>Particules</a:t>
            </a:r>
            <a:r>
              <a:rPr lang="en-GB" b="1" dirty="0">
                <a:solidFill>
                  <a:srgbClr val="0000FF"/>
                </a:solidFill>
              </a:rPr>
              <a:t> + CERN access cards</a:t>
            </a:r>
          </a:p>
          <a:p>
            <a:pPr lvl="1"/>
            <a:r>
              <a:rPr lang="en-GB" b="1" dirty="0">
                <a:solidFill>
                  <a:srgbClr val="0000FF"/>
                </a:solidFill>
              </a:rPr>
              <a:t>Join meeting room 1/1-025</a:t>
            </a:r>
          </a:p>
          <a:p>
            <a:pPr lvl="1"/>
            <a:endParaRPr lang="en-GB" b="1" dirty="0">
              <a:solidFill>
                <a:srgbClr val="0000FF"/>
              </a:solidFill>
            </a:endParaRPr>
          </a:p>
          <a:p>
            <a:pPr lvl="1"/>
            <a:r>
              <a:rPr lang="en-GB" b="1" dirty="0">
                <a:solidFill>
                  <a:srgbClr val="0000FF"/>
                </a:solidFill>
              </a:rPr>
              <a:t>09:30 to 12:00	presentations</a:t>
            </a:r>
          </a:p>
          <a:p>
            <a:pPr lvl="1"/>
            <a:r>
              <a:rPr lang="en-GB" dirty="0"/>
              <a:t>12:00 to 13:30	Lunch at the CERN Main Restaurant</a:t>
            </a:r>
          </a:p>
          <a:p>
            <a:pPr lvl="1"/>
            <a:r>
              <a:rPr lang="en-GB" dirty="0"/>
              <a:t>14:00 to 17:00	presentations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Tram to Geneva</a:t>
            </a:r>
          </a:p>
          <a:p>
            <a:pPr lvl="1"/>
            <a:r>
              <a:rPr lang="fr-FR" dirty="0"/>
              <a:t>Restaurant de l’Hôtel-de-ville (Fondue Suisse)</a:t>
            </a:r>
          </a:p>
          <a:p>
            <a:pPr lvl="1"/>
            <a:r>
              <a:rPr lang="fr-FR" dirty="0"/>
              <a:t>Bar en terrasse La Clémence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4</a:t>
            </a:fld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E72F6E-3292-014C-8A65-CC11633E89A2}"/>
              </a:ext>
            </a:extLst>
          </p:cNvPr>
          <p:cNvSpPr/>
          <p:nvPr/>
        </p:nvSpPr>
        <p:spPr>
          <a:xfrm>
            <a:off x="7266590" y="1910197"/>
            <a:ext cx="2713989" cy="2563964"/>
          </a:xfrm>
          <a:custGeom>
            <a:avLst/>
            <a:gdLst>
              <a:gd name="connsiteX0" fmla="*/ 2713989 w 2713989"/>
              <a:gd name="connsiteY0" fmla="*/ 871914 h 2563964"/>
              <a:gd name="connsiteX1" fmla="*/ 723061 w 2713989"/>
              <a:gd name="connsiteY1" fmla="*/ 22365 h 2563964"/>
              <a:gd name="connsiteX2" fmla="*/ 16184 w 2713989"/>
              <a:gd name="connsiteY2" fmla="*/ 1676067 h 2563964"/>
              <a:gd name="connsiteX3" fmla="*/ 1306721 w 2713989"/>
              <a:gd name="connsiteY3" fmla="*/ 2558041 h 2563964"/>
              <a:gd name="connsiteX4" fmla="*/ 1429938 w 2713989"/>
              <a:gd name="connsiteY4" fmla="*/ 2084629 h 2563964"/>
              <a:gd name="connsiteX5" fmla="*/ 1429938 w 2713989"/>
              <a:gd name="connsiteY5" fmla="*/ 2091114 h 256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3989" h="2563964">
                <a:moveTo>
                  <a:pt x="2713989" y="871914"/>
                </a:moveTo>
                <a:cubicBezTo>
                  <a:pt x="1943342" y="380126"/>
                  <a:pt x="1172695" y="-111661"/>
                  <a:pt x="723061" y="22365"/>
                </a:cubicBezTo>
                <a:cubicBezTo>
                  <a:pt x="273427" y="156390"/>
                  <a:pt x="-81093" y="1253454"/>
                  <a:pt x="16184" y="1676067"/>
                </a:cubicBezTo>
                <a:cubicBezTo>
                  <a:pt x="113461" y="2098680"/>
                  <a:pt x="1071095" y="2489947"/>
                  <a:pt x="1306721" y="2558041"/>
                </a:cubicBezTo>
                <a:cubicBezTo>
                  <a:pt x="1542347" y="2626135"/>
                  <a:pt x="1429938" y="2084629"/>
                  <a:pt x="1429938" y="2084629"/>
                </a:cubicBezTo>
                <a:cubicBezTo>
                  <a:pt x="1450474" y="2006808"/>
                  <a:pt x="1440206" y="2048961"/>
                  <a:pt x="1429938" y="2091114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032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Day 1</a:t>
            </a:r>
          </a:p>
          <a:p>
            <a:pPr lvl="1"/>
            <a:r>
              <a:rPr lang="en-GB" dirty="0"/>
              <a:t>09:00 Place des </a:t>
            </a:r>
            <a:r>
              <a:rPr lang="en-GB" dirty="0" err="1"/>
              <a:t>Particules</a:t>
            </a:r>
            <a:r>
              <a:rPr lang="en-GB" dirty="0"/>
              <a:t> + CERN access cards</a:t>
            </a:r>
          </a:p>
          <a:p>
            <a:pPr lvl="1"/>
            <a:r>
              <a:rPr lang="en-GB" dirty="0"/>
              <a:t>Join meeting room 1/1-025</a:t>
            </a:r>
          </a:p>
          <a:p>
            <a:pPr lvl="1"/>
            <a:endParaRPr lang="en-GB" b="1" dirty="0"/>
          </a:p>
          <a:p>
            <a:pPr lvl="1"/>
            <a:r>
              <a:rPr lang="en-GB" dirty="0"/>
              <a:t>09:30 to 12:00	presentations</a:t>
            </a:r>
          </a:p>
          <a:p>
            <a:pPr lvl="1"/>
            <a:r>
              <a:rPr lang="en-GB" b="1" dirty="0">
                <a:solidFill>
                  <a:srgbClr val="0000FF"/>
                </a:solidFill>
              </a:rPr>
              <a:t>12:00 to 13:30	Lunch at the CERN Main Restaurant</a:t>
            </a:r>
          </a:p>
          <a:p>
            <a:pPr lvl="1"/>
            <a:r>
              <a:rPr lang="en-GB" dirty="0"/>
              <a:t>14:00 to 17:00	presentations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Tram to Geneva</a:t>
            </a:r>
          </a:p>
          <a:p>
            <a:pPr lvl="1"/>
            <a:r>
              <a:rPr lang="fr-FR" dirty="0"/>
              <a:t>Restaurant de l’Hôtel-de-ville (Fondue Suisse)</a:t>
            </a:r>
          </a:p>
          <a:p>
            <a:pPr lvl="1"/>
            <a:r>
              <a:rPr lang="fr-FR" dirty="0"/>
              <a:t>Bar en terrasse La Clémence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5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CCE3D9-0B1F-87DC-8E4E-D4A4332B8B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7802" y="1403559"/>
            <a:ext cx="4075590" cy="4265447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C074F73-85E0-70A3-C1F8-54671335DC52}"/>
              </a:ext>
            </a:extLst>
          </p:cNvPr>
          <p:cNvSpPr/>
          <p:nvPr/>
        </p:nvSpPr>
        <p:spPr>
          <a:xfrm>
            <a:off x="8424520" y="2522706"/>
            <a:ext cx="888093" cy="1990928"/>
          </a:xfrm>
          <a:custGeom>
            <a:avLst/>
            <a:gdLst>
              <a:gd name="connsiteX0" fmla="*/ 51514 w 888093"/>
              <a:gd name="connsiteY0" fmla="*/ 0 h 1990928"/>
              <a:gd name="connsiteX1" fmla="*/ 70969 w 888093"/>
              <a:gd name="connsiteY1" fmla="*/ 661481 h 1990928"/>
              <a:gd name="connsiteX2" fmla="*/ 738935 w 888093"/>
              <a:gd name="connsiteY2" fmla="*/ 719847 h 1990928"/>
              <a:gd name="connsiteX3" fmla="*/ 596263 w 888093"/>
              <a:gd name="connsiteY3" fmla="*/ 1504545 h 1990928"/>
              <a:gd name="connsiteX4" fmla="*/ 888093 w 888093"/>
              <a:gd name="connsiteY4" fmla="*/ 1990928 h 1990928"/>
              <a:gd name="connsiteX5" fmla="*/ 888093 w 888093"/>
              <a:gd name="connsiteY5" fmla="*/ 1990928 h 199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88093" h="1990928">
                <a:moveTo>
                  <a:pt x="51514" y="0"/>
                </a:moveTo>
                <a:cubicBezTo>
                  <a:pt x="3956" y="270753"/>
                  <a:pt x="-43601" y="541507"/>
                  <a:pt x="70969" y="661481"/>
                </a:cubicBezTo>
                <a:cubicBezTo>
                  <a:pt x="185539" y="781455"/>
                  <a:pt x="651386" y="579336"/>
                  <a:pt x="738935" y="719847"/>
                </a:cubicBezTo>
                <a:cubicBezTo>
                  <a:pt x="826484" y="860358"/>
                  <a:pt x="571403" y="1292698"/>
                  <a:pt x="596263" y="1504545"/>
                </a:cubicBezTo>
                <a:cubicBezTo>
                  <a:pt x="621123" y="1716392"/>
                  <a:pt x="888093" y="1990928"/>
                  <a:pt x="888093" y="1990928"/>
                </a:cubicBezTo>
                <a:lnTo>
                  <a:pt x="888093" y="1990928"/>
                </a:ln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060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Day 1</a:t>
            </a:r>
          </a:p>
          <a:p>
            <a:pPr lvl="1"/>
            <a:r>
              <a:rPr lang="en-GB" dirty="0"/>
              <a:t>09:00 Place des </a:t>
            </a:r>
            <a:r>
              <a:rPr lang="en-GB" dirty="0" err="1"/>
              <a:t>Particules</a:t>
            </a:r>
            <a:r>
              <a:rPr lang="en-GB" dirty="0"/>
              <a:t> + CERN access cards</a:t>
            </a:r>
          </a:p>
          <a:p>
            <a:pPr lvl="1"/>
            <a:r>
              <a:rPr lang="en-GB" dirty="0"/>
              <a:t>Join meeting room 1/1-025</a:t>
            </a:r>
          </a:p>
          <a:p>
            <a:pPr lvl="1"/>
            <a:endParaRPr lang="en-GB" b="1" dirty="0"/>
          </a:p>
          <a:p>
            <a:pPr lvl="1"/>
            <a:r>
              <a:rPr lang="en-GB" dirty="0"/>
              <a:t>09:30 to 12:00	presentations</a:t>
            </a:r>
          </a:p>
          <a:p>
            <a:pPr lvl="1"/>
            <a:r>
              <a:rPr lang="en-GB" dirty="0"/>
              <a:t>12:00 to 13:30	Lunch at the CERN Main Restaurant</a:t>
            </a:r>
          </a:p>
          <a:p>
            <a:pPr lvl="1"/>
            <a:r>
              <a:rPr lang="en-GB" b="1" dirty="0">
                <a:solidFill>
                  <a:srgbClr val="0000FF"/>
                </a:solidFill>
              </a:rPr>
              <a:t>14:00 to 17:00	presentations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Tram to Geneva</a:t>
            </a:r>
          </a:p>
          <a:p>
            <a:pPr lvl="1"/>
            <a:r>
              <a:rPr lang="fr-FR" dirty="0"/>
              <a:t>Restaurant de l’Hôtel-de-ville (Fondue Suisse)</a:t>
            </a:r>
          </a:p>
          <a:p>
            <a:pPr lvl="1"/>
            <a:r>
              <a:rPr lang="fr-FR" dirty="0"/>
              <a:t>Bar en terrasse La Clémence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6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CCE3D9-0B1F-87DC-8E4E-D4A4332B8B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7802" y="1403559"/>
            <a:ext cx="4075590" cy="4265447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C074F73-85E0-70A3-C1F8-54671335DC52}"/>
              </a:ext>
            </a:extLst>
          </p:cNvPr>
          <p:cNvSpPr/>
          <p:nvPr/>
        </p:nvSpPr>
        <p:spPr>
          <a:xfrm>
            <a:off x="8424520" y="2522706"/>
            <a:ext cx="888093" cy="1990928"/>
          </a:xfrm>
          <a:custGeom>
            <a:avLst/>
            <a:gdLst>
              <a:gd name="connsiteX0" fmla="*/ 51514 w 888093"/>
              <a:gd name="connsiteY0" fmla="*/ 0 h 1990928"/>
              <a:gd name="connsiteX1" fmla="*/ 70969 w 888093"/>
              <a:gd name="connsiteY1" fmla="*/ 661481 h 1990928"/>
              <a:gd name="connsiteX2" fmla="*/ 738935 w 888093"/>
              <a:gd name="connsiteY2" fmla="*/ 719847 h 1990928"/>
              <a:gd name="connsiteX3" fmla="*/ 596263 w 888093"/>
              <a:gd name="connsiteY3" fmla="*/ 1504545 h 1990928"/>
              <a:gd name="connsiteX4" fmla="*/ 888093 w 888093"/>
              <a:gd name="connsiteY4" fmla="*/ 1990928 h 1990928"/>
              <a:gd name="connsiteX5" fmla="*/ 888093 w 888093"/>
              <a:gd name="connsiteY5" fmla="*/ 1990928 h 199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88093" h="1990928">
                <a:moveTo>
                  <a:pt x="51514" y="0"/>
                </a:moveTo>
                <a:cubicBezTo>
                  <a:pt x="3956" y="270753"/>
                  <a:pt x="-43601" y="541507"/>
                  <a:pt x="70969" y="661481"/>
                </a:cubicBezTo>
                <a:cubicBezTo>
                  <a:pt x="185539" y="781455"/>
                  <a:pt x="651386" y="579336"/>
                  <a:pt x="738935" y="719847"/>
                </a:cubicBezTo>
                <a:cubicBezTo>
                  <a:pt x="826484" y="860358"/>
                  <a:pt x="571403" y="1292698"/>
                  <a:pt x="596263" y="1504545"/>
                </a:cubicBezTo>
                <a:cubicBezTo>
                  <a:pt x="621123" y="1716392"/>
                  <a:pt x="888093" y="1990928"/>
                  <a:pt x="888093" y="1990928"/>
                </a:cubicBezTo>
                <a:lnTo>
                  <a:pt x="888093" y="1990928"/>
                </a:lnTo>
              </a:path>
            </a:pathLst>
          </a:custGeom>
          <a:noFill/>
          <a:ln w="28575">
            <a:solidFill>
              <a:srgbClr val="0000FF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619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Day 1</a:t>
            </a:r>
          </a:p>
          <a:p>
            <a:pPr lvl="1"/>
            <a:r>
              <a:rPr lang="en-GB" dirty="0"/>
              <a:t>09:00 Place des </a:t>
            </a:r>
            <a:r>
              <a:rPr lang="en-GB" dirty="0" err="1"/>
              <a:t>Particules</a:t>
            </a:r>
            <a:r>
              <a:rPr lang="en-GB" dirty="0"/>
              <a:t> + CERN access cards</a:t>
            </a:r>
          </a:p>
          <a:p>
            <a:pPr lvl="1"/>
            <a:r>
              <a:rPr lang="en-GB" dirty="0"/>
              <a:t>Join meeting room 1/1-025</a:t>
            </a:r>
          </a:p>
          <a:p>
            <a:pPr lvl="1"/>
            <a:endParaRPr lang="en-GB" b="1" dirty="0"/>
          </a:p>
          <a:p>
            <a:pPr lvl="1"/>
            <a:r>
              <a:rPr lang="en-GB" dirty="0"/>
              <a:t>09:30 to 12:00	presentations</a:t>
            </a:r>
          </a:p>
          <a:p>
            <a:pPr lvl="1"/>
            <a:r>
              <a:rPr lang="en-GB" dirty="0"/>
              <a:t>12:00 to 13:30	Lunch at the CERN Main Restaurant</a:t>
            </a:r>
          </a:p>
          <a:p>
            <a:pPr lvl="1"/>
            <a:r>
              <a:rPr lang="en-GB" dirty="0"/>
              <a:t>14:00 to 17:00	presentations</a:t>
            </a:r>
          </a:p>
          <a:p>
            <a:pPr lvl="1"/>
            <a:endParaRPr lang="en-GB" dirty="0"/>
          </a:p>
          <a:p>
            <a:pPr lvl="1"/>
            <a:r>
              <a:rPr lang="en-GB" b="1" dirty="0">
                <a:solidFill>
                  <a:srgbClr val="0000FF"/>
                </a:solidFill>
              </a:rPr>
              <a:t>Tram to Geneva</a:t>
            </a:r>
          </a:p>
          <a:p>
            <a:pPr lvl="1"/>
            <a:r>
              <a:rPr lang="fr-FR" dirty="0"/>
              <a:t>Restaurant de l’Hôtel-de-ville (Fondue Suisse)</a:t>
            </a:r>
          </a:p>
          <a:p>
            <a:pPr lvl="1"/>
            <a:r>
              <a:rPr lang="fr-FR" dirty="0"/>
              <a:t>Bar en terrasse La Clémence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7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B3CF33-1292-480F-208C-9B7B64DE1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4072" y="2204864"/>
            <a:ext cx="5236927" cy="2960848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EE6B300-71E2-69A2-D579-EE8186F7C5A7}"/>
              </a:ext>
            </a:extLst>
          </p:cNvPr>
          <p:cNvSpPr/>
          <p:nvPr/>
        </p:nvSpPr>
        <p:spPr>
          <a:xfrm>
            <a:off x="7613515" y="2626468"/>
            <a:ext cx="4053191" cy="2211421"/>
          </a:xfrm>
          <a:custGeom>
            <a:avLst/>
            <a:gdLst>
              <a:gd name="connsiteX0" fmla="*/ 0 w 4053191"/>
              <a:gd name="connsiteY0" fmla="*/ 0 h 2211421"/>
              <a:gd name="connsiteX1" fmla="*/ 2989634 w 4053191"/>
              <a:gd name="connsiteY1" fmla="*/ 1238655 h 2211421"/>
              <a:gd name="connsiteX2" fmla="*/ 3326859 w 4053191"/>
              <a:gd name="connsiteY2" fmla="*/ 1335932 h 2211421"/>
              <a:gd name="connsiteX3" fmla="*/ 3858638 w 4053191"/>
              <a:gd name="connsiteY3" fmla="*/ 1679643 h 2211421"/>
              <a:gd name="connsiteX4" fmla="*/ 3917004 w 4053191"/>
              <a:gd name="connsiteY4" fmla="*/ 1653702 h 2211421"/>
              <a:gd name="connsiteX5" fmla="*/ 3994825 w 4053191"/>
              <a:gd name="connsiteY5" fmla="*/ 1705583 h 2211421"/>
              <a:gd name="connsiteX6" fmla="*/ 3968885 w 4053191"/>
              <a:gd name="connsiteY6" fmla="*/ 1828800 h 2211421"/>
              <a:gd name="connsiteX7" fmla="*/ 4046706 w 4053191"/>
              <a:gd name="connsiteY7" fmla="*/ 1990928 h 2211421"/>
              <a:gd name="connsiteX8" fmla="*/ 4014281 w 4053191"/>
              <a:gd name="connsiteY8" fmla="*/ 2036323 h 2211421"/>
              <a:gd name="connsiteX9" fmla="*/ 4053191 w 4053191"/>
              <a:gd name="connsiteY9" fmla="*/ 2211421 h 2211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53191" h="2211421">
                <a:moveTo>
                  <a:pt x="0" y="0"/>
                </a:moveTo>
                <a:lnTo>
                  <a:pt x="2989634" y="1238655"/>
                </a:lnTo>
                <a:cubicBezTo>
                  <a:pt x="3544111" y="1461310"/>
                  <a:pt x="3182025" y="1262434"/>
                  <a:pt x="3326859" y="1335932"/>
                </a:cubicBezTo>
                <a:cubicBezTo>
                  <a:pt x="3471693" y="1409430"/>
                  <a:pt x="3760281" y="1626681"/>
                  <a:pt x="3858638" y="1679643"/>
                </a:cubicBezTo>
                <a:cubicBezTo>
                  <a:pt x="3956995" y="1732605"/>
                  <a:pt x="3894306" y="1649379"/>
                  <a:pt x="3917004" y="1653702"/>
                </a:cubicBezTo>
                <a:cubicBezTo>
                  <a:pt x="3939702" y="1658025"/>
                  <a:pt x="3986178" y="1676400"/>
                  <a:pt x="3994825" y="1705583"/>
                </a:cubicBezTo>
                <a:cubicBezTo>
                  <a:pt x="4003472" y="1734766"/>
                  <a:pt x="3960238" y="1781242"/>
                  <a:pt x="3968885" y="1828800"/>
                </a:cubicBezTo>
                <a:cubicBezTo>
                  <a:pt x="3977532" y="1876358"/>
                  <a:pt x="4039140" y="1956341"/>
                  <a:pt x="4046706" y="1990928"/>
                </a:cubicBezTo>
                <a:cubicBezTo>
                  <a:pt x="4054272" y="2025515"/>
                  <a:pt x="4013200" y="1999574"/>
                  <a:pt x="4014281" y="2036323"/>
                </a:cubicBezTo>
                <a:cubicBezTo>
                  <a:pt x="4015362" y="2073072"/>
                  <a:pt x="4034276" y="2142246"/>
                  <a:pt x="4053191" y="2211421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622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Day 1</a:t>
            </a:r>
          </a:p>
          <a:p>
            <a:pPr lvl="1"/>
            <a:r>
              <a:rPr lang="en-GB" dirty="0"/>
              <a:t>09:00 Place des </a:t>
            </a:r>
            <a:r>
              <a:rPr lang="en-GB" dirty="0" err="1"/>
              <a:t>Particules</a:t>
            </a:r>
            <a:r>
              <a:rPr lang="en-GB" dirty="0"/>
              <a:t> + CERN access cards</a:t>
            </a:r>
          </a:p>
          <a:p>
            <a:pPr lvl="1"/>
            <a:r>
              <a:rPr lang="en-GB" dirty="0"/>
              <a:t>Join meeting room 1/1-025</a:t>
            </a:r>
          </a:p>
          <a:p>
            <a:pPr lvl="1"/>
            <a:endParaRPr lang="en-GB" b="1" dirty="0"/>
          </a:p>
          <a:p>
            <a:pPr lvl="1"/>
            <a:r>
              <a:rPr lang="en-GB" dirty="0"/>
              <a:t>09:30 to 12:00	presentations</a:t>
            </a:r>
          </a:p>
          <a:p>
            <a:pPr lvl="1"/>
            <a:r>
              <a:rPr lang="en-GB" dirty="0"/>
              <a:t>12:00 to 13:30	Lunch at the CERN Main Restaurant</a:t>
            </a:r>
          </a:p>
          <a:p>
            <a:pPr lvl="1"/>
            <a:r>
              <a:rPr lang="en-GB" dirty="0"/>
              <a:t>14:00 to 17:00	presentations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Tram to Geneva</a:t>
            </a:r>
          </a:p>
          <a:p>
            <a:pPr lvl="1"/>
            <a:r>
              <a:rPr lang="fr-FR" b="1" dirty="0">
                <a:solidFill>
                  <a:srgbClr val="0000FF"/>
                </a:solidFill>
              </a:rPr>
              <a:t>Restaurant de l’Hôtel-de-ville (Fondue Suisse)</a:t>
            </a:r>
          </a:p>
          <a:p>
            <a:pPr lvl="1"/>
            <a:r>
              <a:rPr lang="fr-FR" dirty="0"/>
              <a:t>Bar en terrasse La Clémence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8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6040" y="1556792"/>
            <a:ext cx="5400000" cy="2065730"/>
          </a:xfrm>
          <a:prstGeom prst="rect">
            <a:avLst/>
          </a:prstGeom>
          <a:ln w="19050">
            <a:solidFill>
              <a:schemeClr val="accent5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6040" y="3717032"/>
            <a:ext cx="5400000" cy="2113360"/>
          </a:xfrm>
          <a:prstGeom prst="rect">
            <a:avLst/>
          </a:prstGeom>
          <a:ln w="19050"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3797108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Day 1</a:t>
            </a:r>
          </a:p>
          <a:p>
            <a:pPr lvl="1"/>
            <a:r>
              <a:rPr lang="en-GB" dirty="0"/>
              <a:t>09:00 Place des </a:t>
            </a:r>
            <a:r>
              <a:rPr lang="en-GB" dirty="0" err="1"/>
              <a:t>Particules</a:t>
            </a:r>
            <a:r>
              <a:rPr lang="en-GB" dirty="0"/>
              <a:t> + CERN access cards</a:t>
            </a:r>
          </a:p>
          <a:p>
            <a:pPr lvl="1"/>
            <a:r>
              <a:rPr lang="en-GB" dirty="0"/>
              <a:t>Join meeting room 1/1-025</a:t>
            </a:r>
          </a:p>
          <a:p>
            <a:pPr lvl="1"/>
            <a:endParaRPr lang="en-GB" b="1" dirty="0"/>
          </a:p>
          <a:p>
            <a:pPr lvl="1"/>
            <a:r>
              <a:rPr lang="en-GB" dirty="0"/>
              <a:t>09:30 to 12:00	presentations</a:t>
            </a:r>
          </a:p>
          <a:p>
            <a:pPr lvl="1"/>
            <a:r>
              <a:rPr lang="en-GB" dirty="0"/>
              <a:t>12:00 to 13:30	Lunch at the CERN Main Restaurant</a:t>
            </a:r>
          </a:p>
          <a:p>
            <a:pPr lvl="1"/>
            <a:r>
              <a:rPr lang="en-GB" dirty="0"/>
              <a:t>14:00 to 17:00	presentations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Tram to Geneva</a:t>
            </a:r>
          </a:p>
          <a:p>
            <a:pPr lvl="1"/>
            <a:r>
              <a:rPr lang="fr-FR" dirty="0"/>
              <a:t>Restaurant de l’Hôtel-de-ville (Fondue Suisse)</a:t>
            </a:r>
          </a:p>
          <a:p>
            <a:pPr lvl="1"/>
            <a:r>
              <a:rPr lang="fr-FR" b="1" dirty="0">
                <a:solidFill>
                  <a:srgbClr val="0000FF"/>
                </a:solidFill>
              </a:rPr>
              <a:t>Bar en terrasse La Clémence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Geneva,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9</a:t>
            </a:fld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6040" y="1052736"/>
            <a:ext cx="5400601" cy="2520280"/>
          </a:xfrm>
          <a:prstGeom prst="rect">
            <a:avLst/>
          </a:prstGeom>
          <a:ln w="19050">
            <a:solidFill>
              <a:schemeClr val="accent5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6040" y="3717032"/>
            <a:ext cx="5400000" cy="2299500"/>
          </a:xfrm>
          <a:prstGeom prst="rect">
            <a:avLst/>
          </a:prstGeom>
          <a:ln w="19050"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3712896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926</Words>
  <Application>Microsoft Office PowerPoint</Application>
  <PresentationFormat>Widescreen</PresentationFormat>
  <Paragraphs>199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World-Wide Fundamental Power Coupler meeting #6</vt:lpstr>
      <vt:lpstr>Thank you very much for coming !</vt:lpstr>
      <vt:lpstr>Why this WWFPC meeting and its goals</vt:lpstr>
      <vt:lpstr>General information</vt:lpstr>
      <vt:lpstr>General information</vt:lpstr>
      <vt:lpstr>General information</vt:lpstr>
      <vt:lpstr>General information</vt:lpstr>
      <vt:lpstr>General information</vt:lpstr>
      <vt:lpstr>General information</vt:lpstr>
      <vt:lpstr>General information</vt:lpstr>
      <vt:lpstr>General information</vt:lpstr>
      <vt:lpstr>General information</vt:lpstr>
      <vt:lpstr>General information</vt:lpstr>
      <vt:lpstr>Thank you again for being here today 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Montesinos</dc:creator>
  <cp:lastModifiedBy>Eric Montesinos</cp:lastModifiedBy>
  <cp:revision>27</cp:revision>
  <dcterms:created xsi:type="dcterms:W3CDTF">2017-06-26T12:30:11Z</dcterms:created>
  <dcterms:modified xsi:type="dcterms:W3CDTF">2024-07-01T13:03:42Z</dcterms:modified>
</cp:coreProperties>
</file>