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68" r:id="rId3"/>
    <p:sldId id="601" r:id="rId4"/>
    <p:sldId id="420" r:id="rId5"/>
    <p:sldId id="421" r:id="rId6"/>
    <p:sldId id="422" r:id="rId7"/>
    <p:sldId id="424" r:id="rId8"/>
    <p:sldId id="425" r:id="rId9"/>
    <p:sldId id="427" r:id="rId10"/>
    <p:sldId id="603" r:id="rId11"/>
    <p:sldId id="311" r:id="rId12"/>
    <p:sldId id="312" r:id="rId13"/>
    <p:sldId id="403" r:id="rId14"/>
    <p:sldId id="386" r:id="rId15"/>
    <p:sldId id="428" r:id="rId16"/>
    <p:sldId id="429" r:id="rId17"/>
    <p:sldId id="602" r:id="rId18"/>
    <p:sldId id="430" r:id="rId19"/>
    <p:sldId id="404" r:id="rId20"/>
    <p:sldId id="604" r:id="rId21"/>
    <p:sldId id="431" r:id="rId22"/>
    <p:sldId id="437" r:id="rId23"/>
    <p:sldId id="432" r:id="rId24"/>
    <p:sldId id="433" r:id="rId25"/>
    <p:sldId id="275" r:id="rId26"/>
    <p:sldId id="334" r:id="rId27"/>
    <p:sldId id="333" r:id="rId28"/>
    <p:sldId id="605" r:id="rId29"/>
    <p:sldId id="606" r:id="rId30"/>
    <p:sldId id="607" r:id="rId31"/>
    <p:sldId id="340" r:id="rId32"/>
    <p:sldId id="396" r:id="rId33"/>
    <p:sldId id="598" r:id="rId34"/>
    <p:sldId id="409" r:id="rId35"/>
    <p:sldId id="410" r:id="rId36"/>
    <p:sldId id="411" r:id="rId37"/>
    <p:sldId id="398" r:id="rId38"/>
    <p:sldId id="402" r:id="rId39"/>
    <p:sldId id="399" r:id="rId40"/>
    <p:sldId id="400" r:id="rId41"/>
    <p:sldId id="412" r:id="rId42"/>
    <p:sldId id="608" r:id="rId43"/>
    <p:sldId id="434" r:id="rId44"/>
    <p:sldId id="439" r:id="rId45"/>
    <p:sldId id="436" r:id="rId46"/>
    <p:sldId id="440" r:id="rId47"/>
    <p:sldId id="441" r:id="rId48"/>
    <p:sldId id="442" r:id="rId49"/>
    <p:sldId id="600" r:id="rId50"/>
    <p:sldId id="609" r:id="rId51"/>
    <p:sldId id="444" r:id="rId52"/>
    <p:sldId id="610" r:id="rId53"/>
    <p:sldId id="295" r:id="rId54"/>
    <p:sldId id="416" r:id="rId55"/>
    <p:sldId id="347" r:id="rId56"/>
    <p:sldId id="366" r:id="rId57"/>
    <p:sldId id="611" r:id="rId58"/>
    <p:sldId id="279" r:id="rId59"/>
    <p:sldId id="382" r:id="rId60"/>
    <p:sldId id="293" r:id="rId61"/>
    <p:sldId id="300" r:id="rId62"/>
    <p:sldId id="359" r:id="rId63"/>
    <p:sldId id="297" r:id="rId64"/>
    <p:sldId id="383" r:id="rId65"/>
    <p:sldId id="360" r:id="rId66"/>
    <p:sldId id="365" r:id="rId67"/>
    <p:sldId id="361" r:id="rId68"/>
    <p:sldId id="363" r:id="rId69"/>
    <p:sldId id="395" r:id="rId70"/>
    <p:sldId id="294" r:id="rId71"/>
    <p:sldId id="266" r:id="rId7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5" autoAdjust="0"/>
    <p:restoredTop sz="94660"/>
  </p:normalViewPr>
  <p:slideViewPr>
    <p:cSldViewPr>
      <p:cViewPr varScale="1">
        <p:scale>
          <a:sx n="92" d="100"/>
          <a:sy n="92" d="100"/>
        </p:scale>
        <p:origin x="2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Bake out profile with the Aluminum cavity</a:t>
            </a:r>
          </a:p>
        </c:rich>
      </c:tx>
      <c:layout>
        <c:manualLayout>
          <c:xMode val="edge"/>
          <c:yMode val="edge"/>
          <c:x val="0.23573163232254318"/>
          <c:y val="7.00022549044171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207561444659515"/>
          <c:y val="0.25532277847780677"/>
          <c:w val="0.7362853657887779"/>
          <c:h val="0.4540494350696377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24</c:v>
                </c:pt>
                <c:pt idx="3">
                  <c:v>29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150</c:v>
                </c:pt>
                <c:pt idx="2">
                  <c:v>150</c:v>
                </c:pt>
                <c:pt idx="3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151-418B-9022-75AC8F860F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217080"/>
        <c:axId val="421217736"/>
      </c:scatterChart>
      <c:valAx>
        <c:axId val="421217080"/>
        <c:scaling>
          <c:orientation val="minMax"/>
          <c:max val="3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[hours]</a:t>
                </a:r>
              </a:p>
            </c:rich>
          </c:tx>
          <c:layout>
            <c:manualLayout>
              <c:xMode val="edge"/>
              <c:yMode val="edge"/>
              <c:x val="0.45036936428033819"/>
              <c:y val="0.860238518778343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217736"/>
        <c:crosses val="autoZero"/>
        <c:crossBetween val="midCat"/>
      </c:valAx>
      <c:valAx>
        <c:axId val="421217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Temperature</a:t>
                </a:r>
                <a:r>
                  <a:rPr lang="en-US" baseline="0" dirty="0"/>
                  <a:t> [degree Celsius]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5744781824763532E-2"/>
              <c:y val="0.182121797787667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217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493348144621"/>
          <c:y val="6.0740614635598676E-2"/>
          <c:w val="0.85769062921526618"/>
          <c:h val="0.577108315065310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50 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5/6</c:v>
                </c:pt>
                <c:pt idx="1">
                  <c:v>7/8</c:v>
                </c:pt>
                <c:pt idx="2">
                  <c:v>9/10</c:v>
                </c:pt>
                <c:pt idx="3">
                  <c:v>11/12</c:v>
                </c:pt>
                <c:pt idx="4">
                  <c:v>13/14/15/16</c:v>
                </c:pt>
                <c:pt idx="5">
                  <c:v>17/18/19/20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</c:v>
                </c:pt>
                <c:pt idx="1">
                  <c:v>12</c:v>
                </c:pt>
                <c:pt idx="2">
                  <c:v>15</c:v>
                </c:pt>
                <c:pt idx="3">
                  <c:v>7</c:v>
                </c:pt>
                <c:pt idx="4">
                  <c:v>6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5A-4997-82F2-133783093D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100us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5/6</c:v>
                </c:pt>
                <c:pt idx="1">
                  <c:v>7/8</c:v>
                </c:pt>
                <c:pt idx="2">
                  <c:v>9/10</c:v>
                </c:pt>
                <c:pt idx="3">
                  <c:v>11/12</c:v>
                </c:pt>
                <c:pt idx="4">
                  <c:v>13/14/15/16</c:v>
                </c:pt>
                <c:pt idx="5">
                  <c:v>17/18/19/20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</c:v>
                </c:pt>
                <c:pt idx="1">
                  <c:v>12</c:v>
                </c:pt>
                <c:pt idx="2">
                  <c:v>8</c:v>
                </c:pt>
                <c:pt idx="3">
                  <c:v>6</c:v>
                </c:pt>
                <c:pt idx="4">
                  <c:v>21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5A-4997-82F2-133783093D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200us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5/6</c:v>
                </c:pt>
                <c:pt idx="1">
                  <c:v>7/8</c:v>
                </c:pt>
                <c:pt idx="2">
                  <c:v>9/10</c:v>
                </c:pt>
                <c:pt idx="3">
                  <c:v>11/12</c:v>
                </c:pt>
                <c:pt idx="4">
                  <c:v>13/14/15/16</c:v>
                </c:pt>
                <c:pt idx="5">
                  <c:v>17/18/19/20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7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5A-4997-82F2-133783093D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400us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5/6</c:v>
                </c:pt>
                <c:pt idx="1">
                  <c:v>7/8</c:v>
                </c:pt>
                <c:pt idx="2">
                  <c:v>9/10</c:v>
                </c:pt>
                <c:pt idx="3">
                  <c:v>11/12</c:v>
                </c:pt>
                <c:pt idx="4">
                  <c:v>13/14/15/16</c:v>
                </c:pt>
                <c:pt idx="5">
                  <c:v>17/18/19/20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A5A-4997-82F2-133783093D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650us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5/6</c:v>
                </c:pt>
                <c:pt idx="1">
                  <c:v>7/8</c:v>
                </c:pt>
                <c:pt idx="2">
                  <c:v>9/10</c:v>
                </c:pt>
                <c:pt idx="3">
                  <c:v>11/12</c:v>
                </c:pt>
                <c:pt idx="4">
                  <c:v>13/14/15/16</c:v>
                </c:pt>
                <c:pt idx="5">
                  <c:v>17/18/19/20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5A-4997-82F2-133783093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3885200"/>
        <c:axId val="243885592"/>
      </c:barChart>
      <c:catAx>
        <c:axId val="243885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rgbClr val="002060"/>
                    </a:solidFill>
                  </a:rPr>
                  <a:t>Coupler serial numbers</a:t>
                </a:r>
              </a:p>
            </c:rich>
          </c:tx>
          <c:layout>
            <c:manualLayout>
              <c:xMode val="edge"/>
              <c:yMode val="edge"/>
              <c:x val="0.27592211914322534"/>
              <c:y val="0.854409328309206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885592"/>
        <c:crosses val="autoZero"/>
        <c:auto val="1"/>
        <c:lblAlgn val="ctr"/>
        <c:lblOffset val="100"/>
        <c:noMultiLvlLbl val="0"/>
      </c:catAx>
      <c:valAx>
        <c:axId val="24388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rgbClr val="002060"/>
                    </a:solidFill>
                  </a:rPr>
                  <a:t>Processing duration [days]</a:t>
                </a:r>
              </a:p>
            </c:rich>
          </c:tx>
          <c:layout>
            <c:manualLayout>
              <c:xMode val="edge"/>
              <c:yMode val="edge"/>
              <c:x val="4.6823613841305506E-3"/>
              <c:y val="1.979820499695079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88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006006427657649"/>
          <c:y val="6.1353789377472608E-2"/>
          <c:w val="0.49504399513245345"/>
          <c:h val="0.18406801092377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 Between First Failure in Operation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C2C-498F-9CB2-6C37B2B301C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C2C-498F-9CB2-6C37B2B301C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C2C-498F-9CB2-6C37B2B301C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C2C-498F-9CB2-6C37B2B301C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C2C-498F-9CB2-6C37B2B301C2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EC2C-498F-9CB2-6C37B2B301C2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EC2C-498F-9CB2-6C37B2B301C2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EC2C-498F-9CB2-6C37B2B301C2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C2C-498F-9CB2-6C37B2B301C2}"/>
              </c:ext>
            </c:extLst>
          </c:dPt>
          <c:cat>
            <c:strRef>
              <c:f>Sheet1!$A$2:$A$12</c:f>
              <c:strCache>
                <c:ptCount val="11"/>
                <c:pt idx="0">
                  <c:v>FNAL</c:v>
                </c:pt>
                <c:pt idx="1">
                  <c:v>TTF II</c:v>
                </c:pt>
                <c:pt idx="2">
                  <c:v>TTF III</c:v>
                </c:pt>
                <c:pt idx="3">
                  <c:v>SNS</c:v>
                </c:pt>
                <c:pt idx="4">
                  <c:v>HERA</c:v>
                </c:pt>
                <c:pt idx="5">
                  <c:v>ESRF</c:v>
                </c:pt>
                <c:pt idx="6">
                  <c:v>SPS 800</c:v>
                </c:pt>
                <c:pt idx="7">
                  <c:v>SPS 200 I</c:v>
                </c:pt>
                <c:pt idx="8">
                  <c:v>SPS 200 II</c:v>
                </c:pt>
                <c:pt idx="9">
                  <c:v>LEP II</c:v>
                </c:pt>
                <c:pt idx="10">
                  <c:v>LHC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20</c:v>
                </c:pt>
                <c:pt idx="1">
                  <c:v>17</c:v>
                </c:pt>
                <c:pt idx="2">
                  <c:v>15</c:v>
                </c:pt>
                <c:pt idx="3">
                  <c:v>8</c:v>
                </c:pt>
                <c:pt idx="4">
                  <c:v>17</c:v>
                </c:pt>
                <c:pt idx="5">
                  <c:v>16</c:v>
                </c:pt>
                <c:pt idx="6">
                  <c:v>26</c:v>
                </c:pt>
                <c:pt idx="7">
                  <c:v>23</c:v>
                </c:pt>
                <c:pt idx="8">
                  <c:v>17</c:v>
                </c:pt>
                <c:pt idx="9">
                  <c:v>11</c:v>
                </c:pt>
                <c:pt idx="1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C2C-498F-9CB2-6C37B2B301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8927232"/>
        <c:axId val="198927624"/>
        <c:axId val="0"/>
      </c:bar3DChart>
      <c:catAx>
        <c:axId val="1989272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</a:defRPr>
            </a:pPr>
            <a:endParaRPr lang="en-US"/>
          </a:p>
        </c:txPr>
        <c:crossAx val="198927624"/>
        <c:crosses val="autoZero"/>
        <c:auto val="1"/>
        <c:lblAlgn val="ctr"/>
        <c:lblOffset val="100"/>
        <c:tickLblSkip val="1"/>
        <c:noMultiLvlLbl val="0"/>
      </c:catAx>
      <c:valAx>
        <c:axId val="19892762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 dirty="0">
                    <a:solidFill>
                      <a:srgbClr val="002060"/>
                    </a:solidFill>
                  </a:rPr>
                  <a:t>Number</a:t>
                </a:r>
                <a:r>
                  <a:rPr lang="en-GB" sz="1400" baseline="0" dirty="0">
                    <a:solidFill>
                      <a:srgbClr val="002060"/>
                    </a:solidFill>
                  </a:rPr>
                  <a:t> of y</a:t>
                </a:r>
                <a:r>
                  <a:rPr lang="en-GB" sz="1400" dirty="0">
                    <a:solidFill>
                      <a:srgbClr val="002060"/>
                    </a:solidFill>
                  </a:rPr>
                  <a:t>ears</a:t>
                </a:r>
                <a:r>
                  <a:rPr lang="en-GB" sz="1400" baseline="0" dirty="0">
                    <a:solidFill>
                      <a:srgbClr val="002060"/>
                    </a:solidFill>
                  </a:rPr>
                  <a:t> of operation since installation before first failure</a:t>
                </a:r>
                <a:endParaRPr lang="en-GB" sz="1400" dirty="0">
                  <a:solidFill>
                    <a:srgbClr val="00206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4068098336295967"/>
              <c:y val="0.875995672081278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</a:defRPr>
            </a:pPr>
            <a:endParaRPr lang="en-US"/>
          </a:p>
        </c:txPr>
        <c:crossAx val="198927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8CEB3-BB1C-4742-85DC-0A2995C0A1A2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79D32-2B84-47DD-B4A6-985FE1FB6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7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12240000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437112"/>
            <a:ext cx="7560000" cy="166752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44592" y="4437534"/>
            <a:ext cx="2880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3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5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9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400000" cy="4680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12776"/>
            <a:ext cx="5256000" cy="4680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1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4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4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15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12776"/>
            <a:ext cx="10800000" cy="46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6400" y="6381368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eric.montesinos@cern.ch, CERN FPC status and perspectives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952" y="6381368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WWFPC#6 meeting, 2-3 July 2024, CERN, Geneva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84432" y="6381368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86DB-1803-46C7-8916-AD16D021CBF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13" y="6381328"/>
            <a:ext cx="366063" cy="36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237312"/>
            <a:ext cx="121920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2060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179388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358775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rgbClr val="002060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ric.montesinos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80.png"/><Relationship Id="rId21" Type="http://schemas.openxmlformats.org/officeDocument/2006/relationships/image" Target="../media/image9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image" Target="../media/image79.png"/><Relationship Id="rId16" Type="http://schemas.openxmlformats.org/officeDocument/2006/relationships/image" Target="../media/image93.png"/><Relationship Id="rId20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24" Type="http://schemas.openxmlformats.org/officeDocument/2006/relationships/image" Target="../media/image101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23" Type="http://schemas.openxmlformats.org/officeDocument/2006/relationships/image" Target="../media/image100.pn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Relationship Id="rId22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6.jpeg"/><Relationship Id="rId12" Type="http://schemas.openxmlformats.org/officeDocument/2006/relationships/image" Target="../media/image19.png"/><Relationship Id="rId17" Type="http://schemas.openxmlformats.org/officeDocument/2006/relationships/image" Target="../media/image24.jp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4.jpeg"/><Relationship Id="rId15" Type="http://schemas.openxmlformats.org/officeDocument/2006/relationships/image" Target="../media/image22.png"/><Relationship Id="rId10" Type="http://schemas.openxmlformats.org/officeDocument/2006/relationships/image" Target="../media/image17.jpeg"/><Relationship Id="rId19" Type="http://schemas.openxmlformats.org/officeDocument/2006/relationships/image" Target="../media/image26.png"/><Relationship Id="rId4" Type="http://schemas.openxmlformats.org/officeDocument/2006/relationships/image" Target="../media/image13.png"/><Relationship Id="rId9" Type="http://schemas.openxmlformats.org/officeDocument/2006/relationships/image" Target="../media/image4.jpg"/><Relationship Id="rId14" Type="http://schemas.openxmlformats.org/officeDocument/2006/relationships/image" Target="../media/image2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23.png"/><Relationship Id="rId5" Type="http://schemas.openxmlformats.org/officeDocument/2006/relationships/image" Target="../media/image122.jpeg"/><Relationship Id="rId4" Type="http://schemas.openxmlformats.org/officeDocument/2006/relationships/image" Target="../media/image121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91419?ln=fr" TargetMode="Externa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hyperlink" Target="https://indico.esss.lu.se/event/528/session/2/contribution/15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G"/><Relationship Id="rId2" Type="http://schemas.openxmlformats.org/officeDocument/2006/relationships/image" Target="../media/image143.JP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G"/><Relationship Id="rId2" Type="http://schemas.openxmlformats.org/officeDocument/2006/relationships/image" Target="../media/image152.JP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FPC status and perspectives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44592" y="4437534"/>
            <a:ext cx="3384056" cy="1655762"/>
          </a:xfrm>
        </p:spPr>
        <p:txBody>
          <a:bodyPr>
            <a:normAutofit/>
          </a:bodyPr>
          <a:lstStyle/>
          <a:p>
            <a:pPr algn="l"/>
            <a:r>
              <a:rPr lang="en-GB" sz="1200" dirty="0">
                <a:hlinkClick r:id="rId2"/>
              </a:rPr>
              <a:t>eric.montesinos@cern.ch</a:t>
            </a:r>
            <a:endParaRPr lang="en-GB" sz="1200" dirty="0"/>
          </a:p>
          <a:p>
            <a:pPr algn="l"/>
            <a:r>
              <a:rPr lang="en-GB" sz="1200" dirty="0"/>
              <a:t>On behalf of all colleagues involved in the topic</a:t>
            </a:r>
            <a:br>
              <a:rPr lang="en-GB" sz="1200" dirty="0"/>
            </a:br>
            <a:r>
              <a:rPr lang="en-GB" sz="1200" dirty="0"/>
              <a:t>Thanks to all of them for the tremendous amount of work and for all the invaluable competencies provided!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7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8032A-008E-BE5B-FFBD-60F3F67D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LIU-SPS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DD241A-18C1-D8B2-5A4E-75F433B0E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1" dirty="0">
                <a:solidFill>
                  <a:srgbClr val="0070C0"/>
                </a:solidFill>
              </a:rPr>
              <a:t>L</a:t>
            </a:r>
            <a:r>
              <a:rPr lang="fr-CH" dirty="0"/>
              <a:t>HC </a:t>
            </a:r>
            <a:r>
              <a:rPr lang="fr-CH" b="1" dirty="0" err="1">
                <a:solidFill>
                  <a:srgbClr val="0070C0"/>
                </a:solidFill>
              </a:rPr>
              <a:t>I</a:t>
            </a:r>
            <a:r>
              <a:rPr lang="fr-CH" dirty="0" err="1"/>
              <a:t>njector</a:t>
            </a:r>
            <a:r>
              <a:rPr lang="fr-CH" dirty="0"/>
              <a:t> </a:t>
            </a:r>
            <a:r>
              <a:rPr lang="fr-CH" b="1" dirty="0">
                <a:solidFill>
                  <a:srgbClr val="0070C0"/>
                </a:solidFill>
              </a:rPr>
              <a:t>U</a:t>
            </a:r>
            <a:r>
              <a:rPr lang="fr-CH" dirty="0"/>
              <a:t>pgrade program of the CERN’ </a:t>
            </a:r>
            <a:r>
              <a:rPr lang="fr-CH" b="1" dirty="0">
                <a:solidFill>
                  <a:srgbClr val="0070C0"/>
                </a:solidFill>
              </a:rPr>
              <a:t>S</a:t>
            </a:r>
            <a:r>
              <a:rPr lang="fr-CH" dirty="0"/>
              <a:t>uper </a:t>
            </a:r>
            <a:r>
              <a:rPr lang="fr-CH" b="1" dirty="0">
                <a:solidFill>
                  <a:srgbClr val="0070C0"/>
                </a:solidFill>
              </a:rPr>
              <a:t>P</a:t>
            </a:r>
            <a:r>
              <a:rPr lang="fr-CH" dirty="0"/>
              <a:t>roton </a:t>
            </a:r>
            <a:r>
              <a:rPr lang="fr-CH" b="1" dirty="0">
                <a:solidFill>
                  <a:srgbClr val="0070C0"/>
                </a:solidFill>
              </a:rPr>
              <a:t>S</a:t>
            </a:r>
            <a:r>
              <a:rPr lang="fr-CH" dirty="0"/>
              <a:t>ynchrotron</a:t>
            </a:r>
          </a:p>
          <a:p>
            <a:r>
              <a:rPr lang="fr-CH" dirty="0"/>
              <a:t>Warm Travelling </a:t>
            </a:r>
            <a:r>
              <a:rPr lang="fr-CH" dirty="0" err="1"/>
              <a:t>Wave</a:t>
            </a:r>
            <a:r>
              <a:rPr lang="fr-CH" dirty="0"/>
              <a:t> </a:t>
            </a:r>
            <a:r>
              <a:rPr lang="fr-CH" dirty="0" err="1"/>
              <a:t>Cavity</a:t>
            </a:r>
            <a:endParaRPr lang="fr-CH" dirty="0"/>
          </a:p>
          <a:p>
            <a:r>
              <a:rPr lang="fr-CH" dirty="0"/>
              <a:t>200 MHz</a:t>
            </a:r>
          </a:p>
          <a:p>
            <a:r>
              <a:rPr lang="fr-CH" dirty="0"/>
              <a:t>750 kW CW TW</a:t>
            </a:r>
          </a:p>
          <a:p>
            <a:r>
              <a:rPr lang="fr-CH" dirty="0"/>
              <a:t>1 MW </a:t>
            </a:r>
            <a:r>
              <a:rPr lang="fr-CH" dirty="0" err="1"/>
              <a:t>pulsed</a:t>
            </a:r>
            <a:r>
              <a:rPr lang="fr-CH" dirty="0"/>
              <a:t> 12 µs at 43 kHz (23.2 µs), i.e. 51.6 % </a:t>
            </a:r>
            <a:r>
              <a:rPr lang="fr-CH" dirty="0" err="1"/>
              <a:t>average</a:t>
            </a:r>
            <a:r>
              <a:rPr lang="fr-CH" dirty="0"/>
              <a:t>, 516 kW </a:t>
            </a:r>
            <a:r>
              <a:rPr lang="fr-CH" dirty="0" err="1"/>
              <a:t>average</a:t>
            </a:r>
            <a:endParaRPr lang="fr-CH" dirty="0"/>
          </a:p>
          <a:p>
            <a:r>
              <a:rPr lang="fr-CH" dirty="0"/>
              <a:t>5 MHz </a:t>
            </a:r>
            <a:r>
              <a:rPr lang="fr-CH" dirty="0" err="1"/>
              <a:t>bandwidth</a:t>
            </a:r>
            <a:r>
              <a:rPr lang="fr-CH" dirty="0"/>
              <a:t> minimum</a:t>
            </a:r>
          </a:p>
          <a:p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couplers</a:t>
            </a:r>
            <a:r>
              <a:rPr lang="fr-CH" dirty="0"/>
              <a:t> per </a:t>
            </a:r>
            <a:r>
              <a:rPr lang="fr-CH" dirty="0" err="1"/>
              <a:t>side</a:t>
            </a:r>
            <a:r>
              <a:rPr lang="fr-CH" dirty="0"/>
              <a:t> (</a:t>
            </a:r>
            <a:r>
              <a:rPr lang="fr-CH" dirty="0" err="1"/>
              <a:t>two</a:t>
            </a:r>
            <a:r>
              <a:rPr lang="fr-CH" dirty="0"/>
              <a:t> input </a:t>
            </a:r>
            <a:r>
              <a:rPr lang="fr-CH" dirty="0" err="1"/>
              <a:t>couplers</a:t>
            </a:r>
            <a:r>
              <a:rPr lang="fr-CH" dirty="0"/>
              <a:t> and </a:t>
            </a:r>
            <a:r>
              <a:rPr lang="fr-CH" dirty="0" err="1"/>
              <a:t>two</a:t>
            </a:r>
            <a:r>
              <a:rPr lang="fr-CH" dirty="0"/>
              <a:t> output </a:t>
            </a:r>
            <a:r>
              <a:rPr lang="fr-CH" dirty="0" err="1"/>
              <a:t>couplers</a:t>
            </a:r>
            <a:r>
              <a:rPr lang="fr-CH" dirty="0"/>
              <a:t>)</a:t>
            </a:r>
          </a:p>
          <a:p>
            <a:pPr lvl="1"/>
            <a:r>
              <a:rPr lang="en-GB" dirty="0"/>
              <a:t>375 kW CW, 500 </a:t>
            </a:r>
            <a:r>
              <a:rPr lang="en-GB" dirty="0" err="1"/>
              <a:t>kWp</a:t>
            </a:r>
            <a:r>
              <a:rPr lang="en-GB" dirty="0"/>
              <a:t> per window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EE6A7E-5488-79D1-1EDC-DB21A0624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CF15EE-D78C-DB46-0146-79FF8A60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9F7D6-FD96-BB0B-718D-034930766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95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624A72D-6B37-88AC-1187-3F2BB7D74D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400000" cy="4680000"/>
          </a:xfrm>
        </p:spPr>
        <p:txBody>
          <a:bodyPr/>
          <a:lstStyle/>
          <a:p>
            <a:r>
              <a:rPr lang="fr-CH" dirty="0"/>
              <a:t>For high power RF, the </a:t>
            </a:r>
            <a:r>
              <a:rPr lang="fr-CH" dirty="0" err="1"/>
              <a:t>identified</a:t>
            </a:r>
            <a:r>
              <a:rPr lang="fr-CH" dirty="0"/>
              <a:t> </a:t>
            </a:r>
            <a:r>
              <a:rPr lang="fr-CH" dirty="0" err="1"/>
              <a:t>weak</a:t>
            </a:r>
            <a:r>
              <a:rPr lang="fr-CH" dirty="0"/>
              <a:t> point of the </a:t>
            </a:r>
            <a:r>
              <a:rPr lang="fr-CH" dirty="0" err="1"/>
              <a:t>previous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versions </a:t>
            </a:r>
            <a:r>
              <a:rPr lang="fr-CH" dirty="0" err="1"/>
              <a:t>was</a:t>
            </a:r>
            <a:r>
              <a:rPr lang="fr-CH" dirty="0"/>
              <a:t> the </a:t>
            </a:r>
            <a:r>
              <a:rPr lang="fr-CH" dirty="0" err="1"/>
              <a:t>connection</a:t>
            </a:r>
            <a:r>
              <a:rPr lang="fr-CH" dirty="0"/>
              <a:t> to the </a:t>
            </a:r>
            <a:r>
              <a:rPr lang="fr-CH" dirty="0" err="1"/>
              <a:t>cavity</a:t>
            </a:r>
            <a:endParaRPr lang="fr-CH" dirty="0"/>
          </a:p>
          <a:p>
            <a:pPr lvl="1"/>
            <a:r>
              <a:rPr lang="fr-CH" dirty="0"/>
              <a:t>V1 </a:t>
            </a:r>
            <a:r>
              <a:rPr lang="fr-CH" dirty="0" err="1"/>
              <a:t>designed</a:t>
            </a:r>
            <a:r>
              <a:rPr lang="fr-CH" dirty="0"/>
              <a:t> for 375 kW CW / 2 = 200 kW CW</a:t>
            </a:r>
          </a:p>
          <a:p>
            <a:pPr lvl="1"/>
            <a:r>
              <a:rPr lang="fr-CH" dirty="0"/>
              <a:t>V2 </a:t>
            </a:r>
            <a:r>
              <a:rPr lang="fr-CH" dirty="0" err="1"/>
              <a:t>designed</a:t>
            </a:r>
            <a:r>
              <a:rPr lang="fr-CH" dirty="0"/>
              <a:t> for 600 kW CW / 2 = 300 KW CW + 800 </a:t>
            </a:r>
            <a:r>
              <a:rPr lang="fr-CH" dirty="0" err="1"/>
              <a:t>kWp</a:t>
            </a:r>
            <a:r>
              <a:rPr lang="fr-CH" dirty="0"/>
              <a:t> / 2 = 400 </a:t>
            </a:r>
            <a:r>
              <a:rPr lang="fr-CH" dirty="0" err="1"/>
              <a:t>kWp</a:t>
            </a:r>
            <a:endParaRPr lang="fr-CH" dirty="0"/>
          </a:p>
          <a:p>
            <a:r>
              <a:rPr lang="fr-CH" dirty="0"/>
              <a:t>Indeed,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using</a:t>
            </a:r>
            <a:r>
              <a:rPr lang="fr-CH" dirty="0"/>
              <a:t> a spiral contact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have not been able to </a:t>
            </a:r>
            <a:r>
              <a:rPr lang="fr-CH" dirty="0" err="1"/>
              <a:t>allow</a:t>
            </a:r>
            <a:r>
              <a:rPr lang="fr-CH" dirty="0"/>
              <a:t>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average</a:t>
            </a:r>
            <a:r>
              <a:rPr lang="fr-CH" dirty="0"/>
              <a:t> power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21" name="Picture 6" descr="IMG_06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2023" y="1628800"/>
            <a:ext cx="5399086" cy="404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1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368213"/>
            <a:ext cx="11233248" cy="2376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to LIU-SPS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5131C5-CAA2-4170-B336-B1AF914BB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3645024"/>
            <a:ext cx="11267988" cy="2091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FFA81C-BC02-F84C-F1C9-50D62F20DA9A}"/>
              </a:ext>
            </a:extLst>
          </p:cNvPr>
          <p:cNvSpPr txBox="1"/>
          <p:nvPr/>
        </p:nvSpPr>
        <p:spPr>
          <a:xfrm>
            <a:off x="1847528" y="1671646"/>
            <a:ext cx="1476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300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400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33EB1B-5B4D-1742-2BED-EA380232C630}"/>
              </a:ext>
            </a:extLst>
          </p:cNvPr>
          <p:cNvSpPr txBox="1"/>
          <p:nvPr/>
        </p:nvSpPr>
        <p:spPr>
          <a:xfrm>
            <a:off x="8760296" y="908666"/>
            <a:ext cx="1476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300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400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12EE17-E370-6308-E5DB-11715E856B9C}"/>
              </a:ext>
            </a:extLst>
          </p:cNvPr>
          <p:cNvSpPr txBox="1"/>
          <p:nvPr/>
        </p:nvSpPr>
        <p:spPr>
          <a:xfrm>
            <a:off x="1055440" y="3948457"/>
            <a:ext cx="1423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400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500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3128E7-6D88-4884-266C-8F6E8C31760B}"/>
              </a:ext>
            </a:extLst>
          </p:cNvPr>
          <p:cNvSpPr txBox="1"/>
          <p:nvPr/>
        </p:nvSpPr>
        <p:spPr>
          <a:xfrm>
            <a:off x="4367808" y="3556868"/>
            <a:ext cx="1423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400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500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E1A16B-1C9A-B9B0-FC5B-2F0B6F6786DF}"/>
              </a:ext>
            </a:extLst>
          </p:cNvPr>
          <p:cNvSpPr txBox="1"/>
          <p:nvPr/>
        </p:nvSpPr>
        <p:spPr>
          <a:xfrm>
            <a:off x="5688993" y="3383797"/>
            <a:ext cx="1423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400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500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629EB8-A68E-B4B8-1259-83700C1F298F}"/>
              </a:ext>
            </a:extLst>
          </p:cNvPr>
          <p:cNvSpPr txBox="1"/>
          <p:nvPr/>
        </p:nvSpPr>
        <p:spPr>
          <a:xfrm>
            <a:off x="9192344" y="3060631"/>
            <a:ext cx="1423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2x 400 kW</a:t>
            </a:r>
          </a:p>
          <a:p>
            <a:pPr algn="ctr"/>
            <a:r>
              <a:rPr lang="fr-CH" dirty="0">
                <a:solidFill>
                  <a:srgbClr val="002060"/>
                </a:solidFill>
              </a:rPr>
              <a:t>(2x 500 </a:t>
            </a:r>
            <a:r>
              <a:rPr lang="fr-CH" dirty="0" err="1">
                <a:solidFill>
                  <a:srgbClr val="002060"/>
                </a:solidFill>
              </a:rPr>
              <a:t>kWp</a:t>
            </a:r>
            <a:r>
              <a:rPr lang="fr-CH" dirty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CE8CC1-5AFE-C9A3-4621-463FA5F856B3}"/>
              </a:ext>
            </a:extLst>
          </p:cNvPr>
          <p:cNvSpPr txBox="1"/>
          <p:nvPr/>
        </p:nvSpPr>
        <p:spPr>
          <a:xfrm>
            <a:off x="6945172" y="5465172"/>
            <a:ext cx="475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rgbClr val="002060"/>
                </a:solidFill>
              </a:rPr>
              <a:t>As more </a:t>
            </a:r>
            <a:r>
              <a:rPr lang="fr-CH" dirty="0" err="1">
                <a:solidFill>
                  <a:srgbClr val="002060"/>
                </a:solidFill>
              </a:rPr>
              <a:t>cavities</a:t>
            </a:r>
            <a:r>
              <a:rPr lang="fr-CH" dirty="0">
                <a:solidFill>
                  <a:srgbClr val="002060"/>
                </a:solidFill>
              </a:rPr>
              <a:t>, </a:t>
            </a:r>
            <a:r>
              <a:rPr lang="fr-CH" dirty="0" err="1">
                <a:solidFill>
                  <a:srgbClr val="002060"/>
                </a:solidFill>
              </a:rPr>
              <a:t>from</a:t>
            </a:r>
            <a:r>
              <a:rPr lang="fr-CH" dirty="0">
                <a:solidFill>
                  <a:srgbClr val="002060"/>
                </a:solidFill>
              </a:rPr>
              <a:t> 16 to 24 </a:t>
            </a:r>
            <a:r>
              <a:rPr lang="fr-CH" dirty="0" err="1">
                <a:solidFill>
                  <a:srgbClr val="002060"/>
                </a:solidFill>
              </a:rPr>
              <a:t>FPCs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87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13</a:t>
            </a:fld>
            <a:endParaRPr lang="en-GB"/>
          </a:p>
        </p:txBody>
      </p:sp>
      <p:pic>
        <p:nvPicPr>
          <p:cNvPr id="1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552" y="1414429"/>
            <a:ext cx="3233651" cy="46768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352" y="4221088"/>
            <a:ext cx="1763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Al2O3 </a:t>
            </a:r>
            <a:r>
              <a:rPr lang="en-GB" dirty="0">
                <a:solidFill>
                  <a:srgbClr val="0070C0"/>
                </a:solidFill>
              </a:rPr>
              <a:t>99.7 %</a:t>
            </a:r>
          </a:p>
          <a:p>
            <a:r>
              <a:rPr lang="en-GB" dirty="0">
                <a:solidFill>
                  <a:srgbClr val="002060"/>
                </a:solidFill>
              </a:rPr>
              <a:t>15 mm thickness</a:t>
            </a:r>
          </a:p>
          <a:p>
            <a:r>
              <a:rPr lang="en-GB" dirty="0">
                <a:solidFill>
                  <a:srgbClr val="002060"/>
                </a:solidFill>
              </a:rPr>
              <a:t>D250 mm</a:t>
            </a:r>
          </a:p>
          <a:p>
            <a:r>
              <a:rPr lang="en-GB" dirty="0" err="1">
                <a:solidFill>
                  <a:srgbClr val="002060"/>
                </a:solidFill>
              </a:rPr>
              <a:t>Ti</a:t>
            </a:r>
            <a:r>
              <a:rPr lang="en-GB" dirty="0">
                <a:solidFill>
                  <a:srgbClr val="002060"/>
                </a:solidFill>
              </a:rPr>
              <a:t> grade 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9975" y="332656"/>
            <a:ext cx="6273697" cy="2448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5647" y="2708920"/>
            <a:ext cx="403228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8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14</a:t>
            </a:fld>
            <a:endParaRPr lang="en-GB"/>
          </a:p>
        </p:txBody>
      </p:sp>
      <p:pic>
        <p:nvPicPr>
          <p:cNvPr id="11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888" y="1967730"/>
            <a:ext cx="5399087" cy="3570240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400" y="1412875"/>
            <a:ext cx="5118639" cy="4679950"/>
          </a:xfrm>
        </p:spPr>
      </p:pic>
    </p:spTree>
    <p:extLst>
      <p:ext uri="{BB962C8B-B14F-4D97-AF65-F5344CB8AC3E}">
        <p14:creationId xmlns:p14="http://schemas.microsoft.com/office/powerpoint/2010/main" val="906757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E8906-1C92-579D-CB1C-3D93E1F0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58328-D06B-1CA7-4C15-C22C32662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D9C401-995F-2876-26ED-F58D63EF8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FB4393-4C13-B665-7B8C-01454B41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15</a:t>
            </a:fld>
            <a:endParaRPr lang="en-GB"/>
          </a:p>
        </p:txBody>
      </p:sp>
      <p:pic>
        <p:nvPicPr>
          <p:cNvPr id="8" name="Content Placeholder 4" descr="A round metal object with a round base&#10;&#10;Description automatically generated">
            <a:extLst>
              <a:ext uri="{FF2B5EF4-FFF2-40B4-BE49-F238E27FC236}">
                <a16:creationId xmlns:a16="http://schemas.microsoft.com/office/drawing/2014/main" id="{B1068E12-CEBE-C31C-1495-04561F766BBA}"/>
              </a:ext>
            </a:extLst>
          </p:cNvPr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1" y="2492897"/>
            <a:ext cx="7302219" cy="3600400"/>
          </a:xfrm>
          <a:prstGeom prst="rect">
            <a:avLst/>
          </a:prstGeom>
        </p:spPr>
      </p:pic>
      <p:pic>
        <p:nvPicPr>
          <p:cNvPr id="10" name="Picture 9" descr="A large metal cylinder with a purple strap attached to it&#10;&#10;Description automatically generated">
            <a:extLst>
              <a:ext uri="{FF2B5EF4-FFF2-40B4-BE49-F238E27FC236}">
                <a16:creationId xmlns:a16="http://schemas.microsoft.com/office/drawing/2014/main" id="{DACB721A-9FFE-DC0F-B25A-76BBBFC5F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227852"/>
            <a:ext cx="3312208" cy="588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183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05D59-9105-F03D-8CC2-1238D0197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312DE-B106-2A32-9ADA-A8B055B6930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/>
              <a:t>A </a:t>
            </a: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elbow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halves</a:t>
            </a:r>
            <a:r>
              <a:rPr lang="fr-CH" dirty="0"/>
              <a:t> </a:t>
            </a:r>
            <a:r>
              <a:rPr lang="fr-CH" dirty="0" err="1"/>
              <a:t>outer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 to </a:t>
            </a:r>
            <a:r>
              <a:rPr lang="fr-CH" dirty="0" err="1"/>
              <a:t>connect</a:t>
            </a:r>
            <a:r>
              <a:rPr lang="fr-CH" dirty="0"/>
              <a:t> the </a:t>
            </a:r>
            <a:r>
              <a:rPr lang="fr-CH" dirty="0" err="1"/>
              <a:t>window</a:t>
            </a:r>
            <a:r>
              <a:rPr lang="fr-CH" dirty="0"/>
              <a:t> to the 14’’ coaxial </a:t>
            </a:r>
            <a:r>
              <a:rPr lang="fr-CH" dirty="0" err="1"/>
              <a:t>lines</a:t>
            </a:r>
            <a:r>
              <a:rPr lang="fr-CH" dirty="0"/>
              <a:t> (345 mm)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ED3F-3189-3B72-EFD0-24A90B54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9D648F-B6BB-E233-AC01-29C0BE8A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66B13-C07C-AB6F-CE7E-925F94004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 descr="A large metal object with holes&#10;&#10;Description automatically generated">
            <a:extLst>
              <a:ext uri="{FF2B5EF4-FFF2-40B4-BE49-F238E27FC236}">
                <a16:creationId xmlns:a16="http://schemas.microsoft.com/office/drawing/2014/main" id="{F7543A0F-557A-00EB-759A-ECF65A2FC5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1991" y="968728"/>
            <a:ext cx="5856648" cy="43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7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3F27-79AD-E17F-01B9-1ED73E185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LIU-SPS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6835A-49AB-66E7-FB51-55A0EAE6EB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/>
              <a:t>24 </a:t>
            </a:r>
            <a:r>
              <a:rPr lang="fr-CH" dirty="0" err="1"/>
              <a:t>couplers</a:t>
            </a:r>
            <a:r>
              <a:rPr lang="fr-CH" dirty="0"/>
              <a:t> in </a:t>
            </a:r>
            <a:r>
              <a:rPr lang="fr-CH" dirty="0" err="1"/>
              <a:t>operation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2021</a:t>
            </a:r>
          </a:p>
          <a:p>
            <a:r>
              <a:rPr lang="fr-CH" dirty="0"/>
              <a:t>It </a:t>
            </a:r>
            <a:r>
              <a:rPr lang="fr-CH" dirty="0" err="1"/>
              <a:t>took</a:t>
            </a:r>
            <a:r>
              <a:rPr lang="fr-CH" dirty="0"/>
              <a:t> </a:t>
            </a:r>
            <a:r>
              <a:rPr lang="fr-CH" dirty="0" err="1"/>
              <a:t>almost</a:t>
            </a:r>
            <a:r>
              <a:rPr lang="fr-CH" dirty="0"/>
              <a:t> all 2021 to 2023 to have a stable vacuum </a:t>
            </a:r>
            <a:r>
              <a:rPr lang="fr-CH" dirty="0" err="1"/>
              <a:t>under</a:t>
            </a:r>
            <a:r>
              <a:rPr lang="fr-CH" dirty="0"/>
              <a:t> all </a:t>
            </a:r>
            <a:r>
              <a:rPr lang="fr-CH" dirty="0" err="1"/>
              <a:t>beam</a:t>
            </a:r>
            <a:r>
              <a:rPr lang="fr-CH" dirty="0"/>
              <a:t> conditions</a:t>
            </a:r>
          </a:p>
          <a:p>
            <a:r>
              <a:rPr lang="fr-CH" dirty="0"/>
              <a:t>Looks normal </a:t>
            </a:r>
            <a:r>
              <a:rPr lang="fr-CH" dirty="0" err="1"/>
              <a:t>given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the </a:t>
            </a:r>
            <a:r>
              <a:rPr lang="fr-CH" dirty="0" err="1"/>
              <a:t>cavities</a:t>
            </a:r>
            <a:r>
              <a:rPr lang="fr-CH" dirty="0"/>
              <a:t> are 800 mm </a:t>
            </a:r>
            <a:r>
              <a:rPr lang="fr-CH" dirty="0" err="1"/>
              <a:t>diameter</a:t>
            </a:r>
            <a:r>
              <a:rPr lang="fr-CH" dirty="0"/>
              <a:t> and 16 </a:t>
            </a:r>
            <a:r>
              <a:rPr lang="fr-CH" dirty="0" err="1"/>
              <a:t>meters</a:t>
            </a:r>
            <a:r>
              <a:rPr lang="fr-CH" dirty="0"/>
              <a:t> long of 10 mm </a:t>
            </a:r>
            <a:r>
              <a:rPr lang="fr-CH" dirty="0" err="1"/>
              <a:t>copper</a:t>
            </a:r>
            <a:r>
              <a:rPr lang="fr-CH" dirty="0"/>
              <a:t> </a:t>
            </a:r>
            <a:r>
              <a:rPr lang="fr-CH" dirty="0" err="1"/>
              <a:t>thickness</a:t>
            </a:r>
            <a:endParaRPr lang="fr-CH" dirty="0"/>
          </a:p>
          <a:p>
            <a:r>
              <a:rPr lang="fr-CH" dirty="0"/>
              <a:t>As </a:t>
            </a:r>
            <a:r>
              <a:rPr lang="fr-CH" dirty="0" err="1"/>
              <a:t>they</a:t>
            </a:r>
            <a:r>
              <a:rPr lang="fr-CH" dirty="0"/>
              <a:t> have been </a:t>
            </a:r>
            <a:r>
              <a:rPr lang="fr-CH" dirty="0" err="1"/>
              <a:t>vented</a:t>
            </a:r>
            <a:r>
              <a:rPr lang="fr-CH" dirty="0"/>
              <a:t> for </a:t>
            </a:r>
            <a:r>
              <a:rPr lang="fr-CH" dirty="0" err="1"/>
              <a:t>days</a:t>
            </a:r>
            <a:r>
              <a:rPr lang="fr-CH" dirty="0"/>
              <a:t> </a:t>
            </a:r>
            <a:r>
              <a:rPr lang="fr-CH" dirty="0" err="1"/>
              <a:t>twice</a:t>
            </a:r>
            <a:r>
              <a:rPr lang="fr-CH" dirty="0"/>
              <a:t> (</a:t>
            </a:r>
            <a:r>
              <a:rPr lang="fr-CH" dirty="0" err="1"/>
              <a:t>removal</a:t>
            </a:r>
            <a:r>
              <a:rPr lang="fr-CH" dirty="0"/>
              <a:t> and réinstallation, vacuum in </a:t>
            </a:r>
            <a:r>
              <a:rPr lang="fr-CH" dirty="0" err="1"/>
              <a:t>between</a:t>
            </a:r>
            <a:r>
              <a:rPr lang="fr-CH" dirty="0"/>
              <a:t>), </a:t>
            </a:r>
            <a:r>
              <a:rPr lang="fr-CH" dirty="0" err="1"/>
              <a:t>getting</a:t>
            </a:r>
            <a:r>
              <a:rPr lang="fr-CH" dirty="0"/>
              <a:t> a good </a:t>
            </a:r>
            <a:r>
              <a:rPr lang="fr-CH" dirty="0" err="1"/>
              <a:t>static</a:t>
            </a:r>
            <a:r>
              <a:rPr lang="fr-CH" dirty="0"/>
              <a:t> vacuum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difficult</a:t>
            </a:r>
            <a:r>
              <a:rPr lang="fr-CH" dirty="0"/>
              <a:t> (no </a:t>
            </a:r>
            <a:r>
              <a:rPr lang="fr-CH" dirty="0" err="1"/>
              <a:t>possibility</a:t>
            </a:r>
            <a:r>
              <a:rPr lang="fr-CH" dirty="0"/>
              <a:t> to do a </a:t>
            </a:r>
            <a:r>
              <a:rPr lang="fr-CH" dirty="0" err="1"/>
              <a:t>bake</a:t>
            </a:r>
            <a:r>
              <a:rPr lang="fr-CH" dirty="0"/>
              <a:t> out)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EFC9D-926A-D10D-FA25-2266B7EED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3A8AF-18AF-EEA7-AB13-0B0CE8FB0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D1F389-7F0F-66D9-7D09-F77B1AB7E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979698DF-66EB-868A-C6F7-4B00526F360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91"/>
          <a:stretch/>
        </p:blipFill>
        <p:spPr bwMode="auto">
          <a:xfrm>
            <a:off x="6142052" y="313310"/>
            <a:ext cx="5498563" cy="577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442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9FF19-172C-D9B7-634F-63C516858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LIU-SPS </a:t>
            </a:r>
            <a:r>
              <a:rPr lang="fr-CH" dirty="0" err="1"/>
              <a:t>true</a:t>
            </a:r>
            <a:r>
              <a:rPr lang="fr-CH" dirty="0"/>
              <a:t> life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237D1-2D1C-E0D0-E043-174A176E88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3600000" cy="46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387AE5-70DB-E296-13DD-3DA9B7124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12776"/>
            <a:ext cx="3600000" cy="468052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711D7-BE6B-FCCD-28D1-1DE6F206E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5DA94-B848-1C1C-D25C-E80492EE9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CCE04-D43B-A67A-34BD-9CA3EF551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18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9BD996-8808-F53B-A1C5-E810A1DA7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41" y="1293296"/>
            <a:ext cx="3600000" cy="4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C9A599A0-8FAB-06CB-E890-CF6E5FC55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400" y="1293296"/>
            <a:ext cx="3600000" cy="4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C4081B3-F6B2-9383-8546-9F5533119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559" y="327269"/>
            <a:ext cx="4376048" cy="578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669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LIU-SPS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total, we produced, and RF processed 32 FPC</a:t>
            </a:r>
          </a:p>
          <a:p>
            <a:endParaRPr lang="en-GB" dirty="0"/>
          </a:p>
          <a:p>
            <a:r>
              <a:rPr lang="en-GB" dirty="0"/>
              <a:t>Since 2021, we have 24 FPCs operating in the SPS</a:t>
            </a:r>
          </a:p>
          <a:p>
            <a:endParaRPr lang="en-GB" dirty="0"/>
          </a:p>
          <a:p>
            <a:r>
              <a:rPr lang="en-GB" dirty="0"/>
              <a:t>Despite the troubles with the input and output RF lines, to date, not a single failure with the windows…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02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 of the couplers built up to 2019 at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</a:t>
            </a:fld>
            <a:endParaRPr lang="en-GB"/>
          </a:p>
        </p:txBody>
      </p:sp>
      <p:sp>
        <p:nvSpPr>
          <p:cNvPr id="62" name="TextBox 11"/>
          <p:cNvSpPr txBox="1"/>
          <p:nvPr/>
        </p:nvSpPr>
        <p:spPr>
          <a:xfrm>
            <a:off x="3538988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2005</a:t>
            </a:r>
          </a:p>
        </p:txBody>
      </p:sp>
      <p:sp>
        <p:nvSpPr>
          <p:cNvPr id="63" name="TextBox 12"/>
          <p:cNvSpPr txBox="1"/>
          <p:nvPr/>
        </p:nvSpPr>
        <p:spPr>
          <a:xfrm>
            <a:off x="5303912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2010</a:t>
            </a:r>
          </a:p>
        </p:txBody>
      </p:sp>
      <p:sp>
        <p:nvSpPr>
          <p:cNvPr id="64" name="Right Arrow 63"/>
          <p:cNvSpPr/>
          <p:nvPr/>
        </p:nvSpPr>
        <p:spPr>
          <a:xfrm>
            <a:off x="551384" y="1575360"/>
            <a:ext cx="10424160" cy="504000"/>
          </a:xfrm>
          <a:prstGeom prst="rightArrow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04312" y="1124744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2020</a:t>
            </a:r>
          </a:p>
        </p:txBody>
      </p:sp>
      <p:sp>
        <p:nvSpPr>
          <p:cNvPr id="66" name="TextBox 39"/>
          <p:cNvSpPr txBox="1"/>
          <p:nvPr/>
        </p:nvSpPr>
        <p:spPr>
          <a:xfrm>
            <a:off x="7104112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2015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51384" y="5661280"/>
            <a:ext cx="2988000" cy="28800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Design to spares (3-8 years)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359696" y="5517296"/>
            <a:ext cx="3017520" cy="28800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Operation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51384" y="2397148"/>
            <a:ext cx="49377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LHC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476528" y="2325140"/>
            <a:ext cx="6372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303912" y="3467936"/>
            <a:ext cx="27432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Linac4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752184" y="3390136"/>
            <a:ext cx="310896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26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655840" y="2963880"/>
            <a:ext cx="21031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SPL 1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715472" y="2891872"/>
            <a:ext cx="27432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75" name="Rectangle 74"/>
          <p:cNvSpPr/>
          <p:nvPr/>
        </p:nvSpPr>
        <p:spPr>
          <a:xfrm>
            <a:off x="4655840" y="3213048"/>
            <a:ext cx="24688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SPL 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045816" y="3141040"/>
            <a:ext cx="27432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77" name="Rectangle 76"/>
          <p:cNvSpPr/>
          <p:nvPr/>
        </p:nvSpPr>
        <p:spPr>
          <a:xfrm>
            <a:off x="9188896" y="3035888"/>
            <a:ext cx="1080000" cy="18360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PERLE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0164528" y="2963880"/>
            <a:ext cx="68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black"/>
                </a:solidFill>
                <a:latin typeface="Trebuchet MS" panose="020B0603020202020204"/>
              </a:rPr>
              <a:t>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464152" y="3717104"/>
            <a:ext cx="10972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 DQW</a:t>
            </a:r>
          </a:p>
        </p:txBody>
      </p:sp>
      <p:sp>
        <p:nvSpPr>
          <p:cNvPr id="80" name="Rectangle 79"/>
          <p:cNvSpPr/>
          <p:nvPr/>
        </p:nvSpPr>
        <p:spPr>
          <a:xfrm>
            <a:off x="8485976" y="3645096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464152" y="3971992"/>
            <a:ext cx="21031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 RFD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455224" y="3899984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719496" y="2708992"/>
            <a:ext cx="16459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SPS 2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927648" y="2636984"/>
            <a:ext cx="585216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816080" y="4821036"/>
            <a:ext cx="32004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SPS LIU</a:t>
            </a:r>
          </a:p>
        </p:txBody>
      </p:sp>
      <p:sp>
        <p:nvSpPr>
          <p:cNvPr id="86" name="Rectangle 85"/>
          <p:cNvSpPr/>
          <p:nvPr/>
        </p:nvSpPr>
        <p:spPr>
          <a:xfrm>
            <a:off x="9457496" y="4725144"/>
            <a:ext cx="140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24</a:t>
            </a:r>
          </a:p>
        </p:txBody>
      </p:sp>
      <p:sp>
        <p:nvSpPr>
          <p:cNvPr id="87" name="Rectangle 86"/>
          <p:cNvSpPr/>
          <p:nvPr/>
        </p:nvSpPr>
        <p:spPr>
          <a:xfrm>
            <a:off x="5697096" y="3789112"/>
            <a:ext cx="10972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ESRF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718920" y="3717104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697096" y="4044000"/>
            <a:ext cx="12801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APS 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934944" y="3971992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91" name="Rectangle 90"/>
          <p:cNvSpPr/>
          <p:nvPr/>
        </p:nvSpPr>
        <p:spPr>
          <a:xfrm>
            <a:off x="5697096" y="4293168"/>
            <a:ext cx="17373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SOLEIL</a:t>
            </a:r>
          </a:p>
        </p:txBody>
      </p:sp>
      <p:sp>
        <p:nvSpPr>
          <p:cNvPr id="92" name="Rectangle 91"/>
          <p:cNvSpPr/>
          <p:nvPr/>
        </p:nvSpPr>
        <p:spPr>
          <a:xfrm>
            <a:off x="7366992" y="4221160"/>
            <a:ext cx="3492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93" name="Rectangle 92"/>
          <p:cNvSpPr/>
          <p:nvPr/>
        </p:nvSpPr>
        <p:spPr>
          <a:xfrm>
            <a:off x="9300528" y="5655456"/>
            <a:ext cx="1548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LHC 2</a:t>
            </a:r>
          </a:p>
        </p:txBody>
      </p:sp>
      <p:sp>
        <p:nvSpPr>
          <p:cNvPr id="94" name="Rectangle 93"/>
          <p:cNvSpPr/>
          <p:nvPr/>
        </p:nvSpPr>
        <p:spPr>
          <a:xfrm>
            <a:off x="8472264" y="5142140"/>
            <a:ext cx="7315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APS 2</a:t>
            </a:r>
          </a:p>
        </p:txBody>
      </p:sp>
      <p:sp>
        <p:nvSpPr>
          <p:cNvPr id="95" name="Rectangle 94"/>
          <p:cNvSpPr/>
          <p:nvPr/>
        </p:nvSpPr>
        <p:spPr>
          <a:xfrm>
            <a:off x="9120336" y="5070132"/>
            <a:ext cx="1728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803704" y="5406360"/>
            <a:ext cx="18288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0416480" y="5334352"/>
            <a:ext cx="432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98" name="TextBox 11"/>
          <p:cNvSpPr txBox="1"/>
          <p:nvPr/>
        </p:nvSpPr>
        <p:spPr>
          <a:xfrm>
            <a:off x="1738788" y="1163720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2000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3863752" y="157541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0" name="Straight Connector 99"/>
          <p:cNvCxnSpPr/>
          <p:nvPr/>
        </p:nvCxnSpPr>
        <p:spPr>
          <a:xfrm>
            <a:off x="5663952" y="156619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1" name="Straight Connector 100"/>
          <p:cNvCxnSpPr/>
          <p:nvPr/>
        </p:nvCxnSpPr>
        <p:spPr>
          <a:xfrm>
            <a:off x="7464152" y="157541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2" name="Straight Connector 101"/>
          <p:cNvCxnSpPr/>
          <p:nvPr/>
        </p:nvCxnSpPr>
        <p:spPr>
          <a:xfrm>
            <a:off x="9264352" y="156619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3" name="Straight Connector 102"/>
          <p:cNvCxnSpPr/>
          <p:nvPr/>
        </p:nvCxnSpPr>
        <p:spPr>
          <a:xfrm>
            <a:off x="2063552" y="1605060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sp>
        <p:nvSpPr>
          <p:cNvPr id="118" name="Rectangle 117"/>
          <p:cNvSpPr/>
          <p:nvPr/>
        </p:nvSpPr>
        <p:spPr>
          <a:xfrm>
            <a:off x="9300528" y="5910416"/>
            <a:ext cx="1548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FCC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7788264" y="4542264"/>
            <a:ext cx="684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ADAM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375104" y="4470256"/>
            <a:ext cx="248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9048328" y="1556792"/>
            <a:ext cx="0" cy="453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2" y="3909364"/>
            <a:ext cx="662228" cy="43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3333300"/>
            <a:ext cx="420779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1464" y="3909364"/>
            <a:ext cx="1000681" cy="43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552" y="3333300"/>
            <a:ext cx="461454" cy="432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39616" y="3333300"/>
            <a:ext cx="838691" cy="432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 defTabSz="457200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SPL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3909364"/>
            <a:ext cx="723131" cy="43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8" y="4413420"/>
            <a:ext cx="871927" cy="43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4413420"/>
            <a:ext cx="396923" cy="432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2" y="4413420"/>
            <a:ext cx="639360" cy="432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3333300"/>
            <a:ext cx="439276" cy="43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592" y="3909364"/>
            <a:ext cx="975484" cy="432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55440" y="3333300"/>
            <a:ext cx="877163" cy="432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 defTabSz="457200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LHC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63352" y="3141040"/>
            <a:ext cx="4176464" cy="1839064"/>
          </a:xfrm>
          <a:prstGeom prst="rect">
            <a:avLst/>
          </a:prstGeom>
          <a:noFill/>
          <a:ln w="12700" cap="flat" cmpd="sng" algn="ctr">
            <a:solidFill>
              <a:srgbClr val="00206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576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8032A-008E-BE5B-FFBD-60F3F67D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PIXE &amp; ELISA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DD241A-18C1-D8B2-5A4E-75F433B0E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b="1" dirty="0">
                <a:solidFill>
                  <a:srgbClr val="0070C0"/>
                </a:solidFill>
              </a:rPr>
              <a:t>P</a:t>
            </a:r>
            <a:r>
              <a:rPr lang="fr-CH" dirty="0"/>
              <a:t>roton </a:t>
            </a:r>
            <a:r>
              <a:rPr lang="fr-CH" b="1" dirty="0" err="1">
                <a:solidFill>
                  <a:srgbClr val="0070C0"/>
                </a:solidFill>
              </a:rPr>
              <a:t>I</a:t>
            </a:r>
            <a:r>
              <a:rPr lang="fr-CH" dirty="0" err="1"/>
              <a:t>nduced</a:t>
            </a:r>
            <a:r>
              <a:rPr lang="fr-CH" dirty="0"/>
              <a:t> </a:t>
            </a:r>
            <a:r>
              <a:rPr lang="fr-CH" b="1" dirty="0">
                <a:solidFill>
                  <a:srgbClr val="0070C0"/>
                </a:solidFill>
              </a:rPr>
              <a:t>X</a:t>
            </a:r>
            <a:r>
              <a:rPr lang="fr-CH" dirty="0"/>
              <a:t>-ray </a:t>
            </a:r>
            <a:r>
              <a:rPr lang="fr-CH" b="1" dirty="0">
                <a:solidFill>
                  <a:srgbClr val="0070C0"/>
                </a:solidFill>
              </a:rPr>
              <a:t>E</a:t>
            </a:r>
            <a:r>
              <a:rPr lang="fr-CH" dirty="0"/>
              <a:t>mission at INFN</a:t>
            </a:r>
          </a:p>
          <a:p>
            <a:r>
              <a:rPr lang="en-GB" b="1" dirty="0">
                <a:solidFill>
                  <a:srgbClr val="0070C0"/>
                </a:solidFill>
              </a:rPr>
              <a:t>E</a:t>
            </a:r>
            <a:r>
              <a:rPr lang="en-GB" dirty="0"/>
              <a:t>xperimental </a:t>
            </a:r>
            <a:r>
              <a:rPr lang="en-GB" b="1" dirty="0" err="1">
                <a:solidFill>
                  <a:srgbClr val="0070C0"/>
                </a:solidFill>
              </a:rPr>
              <a:t>Li</a:t>
            </a:r>
            <a:r>
              <a:rPr lang="en-GB" dirty="0" err="1"/>
              <a:t>nac</a:t>
            </a:r>
            <a:r>
              <a:rPr lang="en-GB" dirty="0"/>
              <a:t> for </a:t>
            </a:r>
            <a:r>
              <a:rPr lang="en-GB" b="1" dirty="0">
                <a:solidFill>
                  <a:srgbClr val="0070C0"/>
                </a:solidFill>
              </a:rPr>
              <a:t>S</a:t>
            </a:r>
            <a:r>
              <a:rPr lang="en-GB" dirty="0"/>
              <a:t>urface </a:t>
            </a:r>
            <a:r>
              <a:rPr lang="en-GB" b="1" dirty="0">
                <a:solidFill>
                  <a:srgbClr val="0070C0"/>
                </a:solidFill>
              </a:rPr>
              <a:t>A</a:t>
            </a:r>
            <a:r>
              <a:rPr lang="en-GB" dirty="0"/>
              <a:t>nalysis</a:t>
            </a:r>
            <a:r>
              <a:rPr lang="fr-CH" dirty="0"/>
              <a:t> at CERN’ Science Gateway</a:t>
            </a:r>
          </a:p>
          <a:p>
            <a:r>
              <a:rPr lang="fr-CH" dirty="0"/>
              <a:t>Warm compact RFQ</a:t>
            </a:r>
          </a:p>
          <a:p>
            <a:r>
              <a:rPr lang="fr-CH" dirty="0"/>
              <a:t>750 MHz</a:t>
            </a:r>
          </a:p>
          <a:p>
            <a:r>
              <a:rPr lang="fr-CH" dirty="0"/>
              <a:t>100 kW </a:t>
            </a:r>
            <a:r>
              <a:rPr lang="fr-CH" dirty="0" err="1"/>
              <a:t>pulsed</a:t>
            </a:r>
            <a:r>
              <a:rPr lang="fr-CH" dirty="0"/>
              <a:t> 200 µs at 250 Hz (4 ms), i.e. 5 % </a:t>
            </a:r>
            <a:r>
              <a:rPr lang="fr-CH" dirty="0" err="1"/>
              <a:t>average</a:t>
            </a:r>
            <a:r>
              <a:rPr lang="fr-CH" dirty="0"/>
              <a:t>, 5 kW </a:t>
            </a:r>
            <a:r>
              <a:rPr lang="fr-CH" dirty="0" err="1"/>
              <a:t>average</a:t>
            </a:r>
            <a:endParaRPr lang="fr-CH" dirty="0"/>
          </a:p>
          <a:p>
            <a:r>
              <a:rPr lang="fr-CH" dirty="0"/>
              <a:t>0.5 MHz </a:t>
            </a:r>
            <a:r>
              <a:rPr lang="fr-CH" dirty="0" err="1"/>
              <a:t>bandwidth</a:t>
            </a:r>
            <a:r>
              <a:rPr lang="fr-CH" dirty="0"/>
              <a:t> minimum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EE6A7E-5488-79D1-1EDC-DB21A0624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CF15EE-D78C-DB46-0146-79FF8A60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9F7D6-FD96-BB0B-718D-034930766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11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E948A-A830-FC00-A68F-189C84E84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PIXE &amp; ELISA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ADB3E63-B0D0-0AFA-0D02-4F9077F8C82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window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 </a:t>
            </a:r>
            <a:r>
              <a:rPr lang="fr-CH" dirty="0" err="1"/>
              <a:t>disk</a:t>
            </a:r>
            <a:r>
              <a:rPr lang="fr-CH" dirty="0"/>
              <a:t> of PEEK and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air </a:t>
            </a:r>
            <a:r>
              <a:rPr lang="fr-CH" dirty="0" err="1"/>
              <a:t>cooled</a:t>
            </a:r>
            <a:endParaRPr lang="fr-CH" dirty="0"/>
          </a:p>
          <a:p>
            <a:r>
              <a:rPr lang="fr-CH" i="1" dirty="0"/>
              <a:t>(</a:t>
            </a:r>
            <a:r>
              <a:rPr lang="fr-CH" i="1" dirty="0" err="1"/>
              <a:t>We</a:t>
            </a:r>
            <a:r>
              <a:rPr lang="fr-CH" i="1" dirty="0"/>
              <a:t> </a:t>
            </a:r>
            <a:r>
              <a:rPr lang="fr-CH" i="1" dirty="0" err="1"/>
              <a:t>also</a:t>
            </a:r>
            <a:r>
              <a:rPr lang="fr-CH" i="1" dirty="0"/>
              <a:t> </a:t>
            </a:r>
            <a:r>
              <a:rPr lang="fr-CH" i="1" dirty="0" err="1"/>
              <a:t>designed</a:t>
            </a:r>
            <a:r>
              <a:rPr lang="fr-CH" i="1" dirty="0"/>
              <a:t>, and </a:t>
            </a:r>
            <a:r>
              <a:rPr lang="fr-CH" i="1" dirty="0" err="1"/>
              <a:t>produced</a:t>
            </a:r>
            <a:r>
              <a:rPr lang="fr-CH" i="1" dirty="0"/>
              <a:t>, </a:t>
            </a:r>
            <a:r>
              <a:rPr lang="fr-CH" i="1" dirty="0" err="1"/>
              <a:t>two</a:t>
            </a:r>
            <a:r>
              <a:rPr lang="fr-CH" i="1" dirty="0"/>
              <a:t> </a:t>
            </a:r>
            <a:r>
              <a:rPr lang="fr-CH" i="1" dirty="0" err="1"/>
              <a:t>ceramic</a:t>
            </a:r>
            <a:r>
              <a:rPr lang="fr-CH" i="1" dirty="0"/>
              <a:t> </a:t>
            </a:r>
            <a:r>
              <a:rPr lang="fr-CH" i="1" dirty="0" err="1"/>
              <a:t>window</a:t>
            </a:r>
            <a:r>
              <a:rPr lang="fr-CH" i="1" dirty="0"/>
              <a:t> </a:t>
            </a:r>
            <a:r>
              <a:rPr lang="fr-CH" i="1" dirty="0" err="1"/>
              <a:t>couplers</a:t>
            </a:r>
            <a:r>
              <a:rPr lang="fr-CH" i="1" dirty="0"/>
              <a:t>, but </a:t>
            </a:r>
            <a:r>
              <a:rPr lang="fr-CH" i="1" dirty="0" err="1"/>
              <a:t>they</a:t>
            </a:r>
            <a:r>
              <a:rPr lang="fr-CH" i="1" dirty="0"/>
              <a:t> are not </a:t>
            </a:r>
            <a:r>
              <a:rPr lang="fr-CH" i="1" dirty="0" err="1"/>
              <a:t>used</a:t>
            </a:r>
            <a:r>
              <a:rPr lang="fr-CH" i="1" dirty="0"/>
              <a:t> for the time </a:t>
            </a:r>
            <a:r>
              <a:rPr lang="fr-CH" i="1" dirty="0" err="1"/>
              <a:t>being</a:t>
            </a:r>
            <a:r>
              <a:rPr lang="fr-CH" i="1" dirty="0"/>
              <a:t>)</a:t>
            </a:r>
          </a:p>
          <a:p>
            <a:r>
              <a:rPr lang="fr-CH" dirty="0"/>
              <a:t>To date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produced</a:t>
            </a:r>
            <a:r>
              <a:rPr lang="fr-CH" dirty="0"/>
              <a:t> </a:t>
            </a:r>
            <a:r>
              <a:rPr lang="fr-CH" dirty="0" err="1"/>
              <a:t>three</a:t>
            </a:r>
            <a:r>
              <a:rPr lang="fr-CH" dirty="0"/>
              <a:t> of </a:t>
            </a:r>
            <a:r>
              <a:rPr lang="fr-CH" dirty="0" err="1"/>
              <a:t>these</a:t>
            </a:r>
            <a:r>
              <a:rPr lang="fr-CH" dirty="0"/>
              <a:t> PEEK </a:t>
            </a:r>
            <a:r>
              <a:rPr lang="fr-CH" dirty="0" err="1"/>
              <a:t>couplers</a:t>
            </a:r>
            <a:endParaRPr lang="fr-CH" dirty="0"/>
          </a:p>
          <a:p>
            <a:pPr lvl="1"/>
            <a:r>
              <a:rPr lang="fr-CH" dirty="0"/>
              <a:t>One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operated</a:t>
            </a:r>
            <a:r>
              <a:rPr lang="fr-CH" dirty="0"/>
              <a:t> at INFN Firenze, </a:t>
            </a:r>
            <a:r>
              <a:rPr lang="fr-CH" dirty="0" err="1"/>
              <a:t>Italy</a:t>
            </a:r>
            <a:endParaRPr lang="fr-CH" dirty="0"/>
          </a:p>
          <a:p>
            <a:pPr lvl="1"/>
            <a:r>
              <a:rPr lang="fr-CH" dirty="0"/>
              <a:t>One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operated</a:t>
            </a:r>
            <a:r>
              <a:rPr lang="fr-CH" dirty="0"/>
              <a:t> at CERN Science Gateway</a:t>
            </a:r>
          </a:p>
          <a:p>
            <a:pPr lvl="1"/>
            <a:r>
              <a:rPr lang="fr-CH" dirty="0"/>
              <a:t>One </a:t>
            </a:r>
            <a:r>
              <a:rPr lang="fr-CH" dirty="0" err="1"/>
              <a:t>is</a:t>
            </a:r>
            <a:r>
              <a:rPr lang="fr-CH" dirty="0"/>
              <a:t> a </a:t>
            </a:r>
            <a:r>
              <a:rPr lang="fr-CH" dirty="0" err="1"/>
              <a:t>spare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CAF6E-567B-913B-62B5-EFCD6562F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EF15-675B-383B-DD2C-736F98A13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016A2-0A1F-5ABB-0E12-0AAAAADD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 descr="A close-up of a copper and metal object&#10;&#10;Description automatically generated">
            <a:extLst>
              <a:ext uri="{FF2B5EF4-FFF2-40B4-BE49-F238E27FC236}">
                <a16:creationId xmlns:a16="http://schemas.microsoft.com/office/drawing/2014/main" id="{EF68005C-9FB1-A849-6D57-D393518289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3" t="20086" r="34988" b="20807"/>
          <a:stretch/>
        </p:blipFill>
        <p:spPr>
          <a:xfrm rot="5400000">
            <a:off x="8094200" y="2044665"/>
            <a:ext cx="4526007" cy="2761768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07A16AE1-7341-C18B-0E12-08E62F45A1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7" t="6064" r="11289" b="7795"/>
          <a:stretch/>
        </p:blipFill>
        <p:spPr>
          <a:xfrm rot="15508136">
            <a:off x="5117362" y="2309082"/>
            <a:ext cx="4455319" cy="266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46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8E6C4-C444-81CF-4025-B62E83F23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>
            <a:normAutofit/>
          </a:bodyPr>
          <a:lstStyle/>
          <a:p>
            <a:r>
              <a:rPr lang="fr-CH" dirty="0"/>
              <a:t>PIXE &amp; ELISA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93439-4E2A-B8E4-648C-ED72438C08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400000" cy="4680000"/>
          </a:xfrm>
        </p:spPr>
        <p:txBody>
          <a:bodyPr/>
          <a:lstStyle/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tested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PEEK </a:t>
            </a:r>
            <a:r>
              <a:rPr lang="fr-CH" dirty="0" err="1"/>
              <a:t>window</a:t>
            </a:r>
            <a:r>
              <a:rPr lang="fr-CH" dirty="0"/>
              <a:t> </a:t>
            </a:r>
            <a:r>
              <a:rPr lang="fr-CH" dirty="0" err="1"/>
              <a:t>couplers</a:t>
            </a:r>
            <a:r>
              <a:rPr lang="fr-CH" dirty="0"/>
              <a:t> face to face up to</a:t>
            </a:r>
          </a:p>
          <a:p>
            <a:pPr lvl="1"/>
            <a:r>
              <a:rPr lang="fr-CH" dirty="0"/>
              <a:t>10 kW CW TW</a:t>
            </a:r>
          </a:p>
          <a:p>
            <a:pPr lvl="1"/>
            <a:r>
              <a:rPr lang="fr-CH" dirty="0"/>
              <a:t>100 </a:t>
            </a:r>
            <a:r>
              <a:rPr lang="fr-CH" dirty="0" err="1"/>
              <a:t>kWp</a:t>
            </a:r>
            <a:r>
              <a:rPr lang="fr-CH" dirty="0"/>
              <a:t> 500 µs at 50.3 Hz</a:t>
            </a:r>
          </a:p>
          <a:p>
            <a:r>
              <a:rPr lang="fr-CH" dirty="0"/>
              <a:t>The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windows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perfectly</a:t>
            </a:r>
            <a:r>
              <a:rPr lang="fr-CH" dirty="0"/>
              <a:t> ok</a:t>
            </a:r>
            <a:endParaRPr lang="en-GB" dirty="0"/>
          </a:p>
        </p:txBody>
      </p:sp>
      <p:pic>
        <p:nvPicPr>
          <p:cNvPr id="9" name="Content Placeholder 8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9B2324D9-4EEF-D283-7CC8-1B37C95C33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27719" y="1056163"/>
            <a:ext cx="5645102" cy="423633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3915D-B34C-972D-AA3F-48DA9F6B6D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0338B-9E25-FC8D-EF04-32236BBE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9E92B-C343-4557-19A3-C4B5FEF6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150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97063AF-DBC3-5C90-A9BE-18E094C8D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ELISA</a:t>
            </a:r>
            <a:endParaRPr lang="en-GB" dirty="0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A515B054-ED4B-265A-1118-C10732971F8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728192"/>
            <a:ext cx="5399087" cy="404931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7FD11-061F-E4CB-760F-263200EB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0E645-9F2E-3E26-8635-7E05984B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4C98-4AB2-0E40-92B9-2709EECA5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7ED565F5-9AE4-A95F-C4C7-80AABAC98F0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81770"/>
            <a:ext cx="5256213" cy="394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012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1BF602E">
            <a:hlinkClick r:id="" action="ppaction://media"/>
            <a:extLst>
              <a:ext uri="{FF2B5EF4-FFF2-40B4-BE49-F238E27FC236}">
                <a16:creationId xmlns:a16="http://schemas.microsoft.com/office/drawing/2014/main" id="{4A684905-28FB-D635-27B5-DFF1081B22D8}"/>
              </a:ext>
            </a:extLst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87736" y="548680"/>
            <a:ext cx="9216528" cy="521664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7FD11-061F-E4CB-760F-263200EB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0E645-9F2E-3E26-8635-7E05984B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4C98-4AB2-0E40-92B9-2709EECA5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29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/>
          <a:lstStyle/>
          <a:p>
            <a:r>
              <a:rPr lang="en-GB" dirty="0"/>
              <a:t>HL-LHC crab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400000" cy="468000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Design started in 2012</a:t>
            </a:r>
          </a:p>
          <a:p>
            <a:r>
              <a:rPr lang="en-GB" dirty="0"/>
              <a:t>Three cavities, down selected to two cavities in 2015</a:t>
            </a:r>
          </a:p>
          <a:p>
            <a:r>
              <a:rPr lang="en-GB" dirty="0"/>
              <a:t>2 K cavities</a:t>
            </a:r>
          </a:p>
          <a:p>
            <a:r>
              <a:rPr lang="en-GB" dirty="0"/>
              <a:t>400 MHz</a:t>
            </a:r>
          </a:p>
          <a:p>
            <a:r>
              <a:rPr lang="en-GB" dirty="0"/>
              <a:t>100 kW CW</a:t>
            </a:r>
          </a:p>
          <a:p>
            <a:r>
              <a:rPr lang="en-GB" dirty="0"/>
              <a:t>reduced to 50 kW CW &amp; 100 </a:t>
            </a:r>
            <a:r>
              <a:rPr lang="en-GB" dirty="0" err="1"/>
              <a:t>kWp</a:t>
            </a:r>
            <a:r>
              <a:rPr lang="en-GB" dirty="0"/>
              <a:t> for 1 </a:t>
            </a:r>
            <a:r>
              <a:rPr lang="en-GB" dirty="0" err="1"/>
              <a:t>ms</a:t>
            </a:r>
            <a:r>
              <a:rPr lang="en-GB" dirty="0"/>
              <a:t> maximum</a:t>
            </a:r>
          </a:p>
          <a:p>
            <a:r>
              <a:rPr lang="en-GB" dirty="0"/>
              <a:t>1 MHz bandwidth minimum requested by LLRF </a:t>
            </a:r>
          </a:p>
          <a:p>
            <a:r>
              <a:rPr lang="en-GB" dirty="0"/>
              <a:t>Single coaxial disk window</a:t>
            </a:r>
          </a:p>
          <a:p>
            <a:r>
              <a:rPr lang="en-GB" dirty="0"/>
              <a:t>No doorknob, WG to coaxial transition instead</a:t>
            </a:r>
          </a:p>
          <a:p>
            <a:r>
              <a:rPr lang="en-GB" dirty="0"/>
              <a:t>Water cooled antenna</a:t>
            </a:r>
          </a:p>
          <a:p>
            <a:r>
              <a:rPr lang="en-GB" dirty="0"/>
              <a:t>Vacuum gauge for coupler protection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9" b="-1698"/>
          <a:stretch/>
        </p:blipFill>
        <p:spPr>
          <a:xfrm>
            <a:off x="7612070" y="116633"/>
            <a:ext cx="2563241" cy="53285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70362">
            <a:off x="8772117" y="4617322"/>
            <a:ext cx="43172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6810" flipH="1">
            <a:off x="8734608" y="4551243"/>
            <a:ext cx="1224000" cy="792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187" flipH="1">
            <a:off x="7938582" y="4504294"/>
            <a:ext cx="1224000" cy="135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17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80" y="1410817"/>
            <a:ext cx="3273836" cy="4322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946" y="1484784"/>
            <a:ext cx="2651990" cy="43163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95600" y="17635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DQW FPC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68408" y="17635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RFD FPC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088243" y="3692044"/>
            <a:ext cx="504056" cy="5841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328248" y="4077072"/>
            <a:ext cx="50405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05267" y="3068960"/>
            <a:ext cx="16548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Regarding FPC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the difference is only the length of the antenna and the shape of the hook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13" name="Straight Arrow Connector 12"/>
          <p:cNvCxnSpPr>
            <a:endCxn id="10" idx="7"/>
          </p:cNvCxnSpPr>
          <p:nvPr/>
        </p:nvCxnSpPr>
        <p:spPr>
          <a:xfrm flipH="1">
            <a:off x="4518482" y="3573016"/>
            <a:ext cx="786785" cy="2045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1" idx="1"/>
          </p:cNvCxnSpPr>
          <p:nvPr/>
        </p:nvCxnSpPr>
        <p:spPr>
          <a:xfrm>
            <a:off x="6888088" y="3573016"/>
            <a:ext cx="1513977" cy="609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346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27</a:t>
            </a:fld>
            <a:endParaRPr lang="en-GB"/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1700808"/>
            <a:ext cx="5003800" cy="3752850"/>
          </a:xfrm>
          <a:prstGeom prst="rect">
            <a:avLst/>
          </a:prstGeom>
        </p:spPr>
      </p:pic>
      <p:pic>
        <p:nvPicPr>
          <p:cNvPr id="9" name="Content Placeholder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9476" y="4487335"/>
            <a:ext cx="3600000" cy="11739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9476" y="1426223"/>
            <a:ext cx="3600000" cy="229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02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E05FC-AF96-030B-CAA4-412506F4E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Hook cooling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FDF8CE3-8D32-F617-A336-C7F633255A7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Simulations shown that with an air-cooled system, the hook would heat up to over 400 C</a:t>
            </a:r>
          </a:p>
          <a:p>
            <a:r>
              <a:rPr lang="en-GB" dirty="0"/>
              <a:t>A water-cooled system was designed in order to keep the hook temperature to 100 C maximum</a:t>
            </a:r>
          </a:p>
          <a:p>
            <a:r>
              <a:rPr lang="en-GB" dirty="0"/>
              <a:t>At CERN, we do not like it, the hook will be EBW</a:t>
            </a:r>
          </a:p>
          <a:p>
            <a:r>
              <a:rPr lang="en-GB" dirty="0"/>
              <a:t>In addition, to guaranty there will be no water overpressure, we will have a FPC dedicated water-cooling plant with a heat exchanger and a little FPC water pump</a:t>
            </a:r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E48115-673B-2946-7C1A-51268FDA6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EFD80-00A8-D576-CCAD-DBA869A8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A22FF-B9C5-CF52-9BAA-6E7F9511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4C2768-FF2D-1232-6BF9-31E546A7F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68" y="2204864"/>
            <a:ext cx="2673536" cy="34250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221BA4-9E24-86B9-16F4-B8F5172F152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61024" y="395489"/>
            <a:ext cx="2111648" cy="576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701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3E8AB-09F9-DB78-6B77-04371C3BC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Cyclotronic</a:t>
            </a:r>
            <a:r>
              <a:rPr lang="en-GB" baseline="30000" dirty="0"/>
              <a:t>©</a:t>
            </a:r>
            <a:r>
              <a:rPr lang="en-GB" dirty="0"/>
              <a:t> air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B2CD0-189D-D6E9-CD7A-31517346DF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In order to cool down the ceramic from the air side, we invented the cyclotronic air cooling system</a:t>
            </a:r>
          </a:p>
          <a:p>
            <a:r>
              <a:rPr lang="en-GB" dirty="0"/>
              <a:t>The goal is to avoid any ‘no air flow area’ that would generate a hot spot</a:t>
            </a:r>
          </a:p>
          <a:p>
            <a:r>
              <a:rPr lang="en-GB" dirty="0"/>
              <a:t>To do so, the air is directed down to the ceramic and with a tangential angle</a:t>
            </a:r>
          </a:p>
          <a:p>
            <a:r>
              <a:rPr lang="en-GB" dirty="0"/>
              <a:t>This was proven very efficient with the SPL couplers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09848-3A2E-57BD-ED41-BA16D6AB4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2A247-44DB-7EDF-B45F-8B86E0098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74232-75A0-9D75-D3A3-EEAE3F61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29</a:t>
            </a:fld>
            <a:endParaRPr lang="en-GB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87530791-F929-555D-CAFD-06227E5A4F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50584">
            <a:off x="4685405" y="1527593"/>
            <a:ext cx="5327650" cy="30064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A0A3B4-1CA1-9E79-BE9B-DCB4CE7BAF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1437515">
            <a:off x="9145364" y="499615"/>
            <a:ext cx="2963822" cy="2878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7E2436-772A-1149-C62E-651BF16B97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00" y="66710"/>
            <a:ext cx="1297234" cy="3024258"/>
          </a:xfrm>
          <a:prstGeom prst="rect">
            <a:avLst/>
          </a:prstGeom>
        </p:spPr>
      </p:pic>
      <p:sp>
        <p:nvSpPr>
          <p:cNvPr id="11" name="TextBox 237">
            <a:extLst>
              <a:ext uri="{FF2B5EF4-FFF2-40B4-BE49-F238E27FC236}">
                <a16:creationId xmlns:a16="http://schemas.microsoft.com/office/drawing/2014/main" id="{F4148BE7-A19E-57C6-4032-DFB5A22A9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3488" y="3379080"/>
            <a:ext cx="46085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Air inlet directed to the ceramic and with a tangential angle to avoid ‘no air flow areas’</a:t>
            </a:r>
          </a:p>
          <a:p>
            <a:pPr algn="ctr"/>
            <a:r>
              <a:rPr lang="en-GB" dirty="0" err="1">
                <a:solidFill>
                  <a:srgbClr val="002060"/>
                </a:solidFill>
              </a:rPr>
              <a:t>Cyclotronic</a:t>
            </a:r>
            <a:r>
              <a:rPr lang="en-GB" baseline="30000" dirty="0">
                <a:solidFill>
                  <a:srgbClr val="002060"/>
                </a:solidFill>
              </a:rPr>
              <a:t> ©</a:t>
            </a:r>
            <a:r>
              <a:rPr lang="en-GB" dirty="0">
                <a:solidFill>
                  <a:srgbClr val="002060"/>
                </a:solidFill>
              </a:rPr>
              <a:t> air cooling</a:t>
            </a:r>
          </a:p>
        </p:txBody>
      </p:sp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E0E0A014-739F-9D3B-3E53-875B8053305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16280" y="4506384"/>
            <a:ext cx="2240141" cy="165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3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B7961E-1AC4-32C0-57A2-15A3A464394F}"/>
              </a:ext>
            </a:extLst>
          </p:cNvPr>
          <p:cNvSpPr/>
          <p:nvPr/>
        </p:nvSpPr>
        <p:spPr>
          <a:xfrm>
            <a:off x="10704512" y="3029376"/>
            <a:ext cx="1080000" cy="18360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ISAS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 of the couplers built up to 2024 at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</a:t>
            </a:fld>
            <a:endParaRPr lang="en-GB"/>
          </a:p>
        </p:txBody>
      </p:sp>
      <p:sp>
        <p:nvSpPr>
          <p:cNvPr id="62" name="TextBox 11"/>
          <p:cNvSpPr txBox="1"/>
          <p:nvPr/>
        </p:nvSpPr>
        <p:spPr>
          <a:xfrm>
            <a:off x="3538988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2005</a:t>
            </a:r>
          </a:p>
        </p:txBody>
      </p:sp>
      <p:sp>
        <p:nvSpPr>
          <p:cNvPr id="63" name="TextBox 12"/>
          <p:cNvSpPr txBox="1"/>
          <p:nvPr/>
        </p:nvSpPr>
        <p:spPr>
          <a:xfrm>
            <a:off x="5303912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2010</a:t>
            </a:r>
          </a:p>
        </p:txBody>
      </p:sp>
      <p:sp>
        <p:nvSpPr>
          <p:cNvPr id="64" name="Right Arrow 63"/>
          <p:cNvSpPr/>
          <p:nvPr/>
        </p:nvSpPr>
        <p:spPr>
          <a:xfrm>
            <a:off x="551384" y="1575360"/>
            <a:ext cx="11160000" cy="504000"/>
          </a:xfrm>
          <a:prstGeom prst="rightArrow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04312" y="1124744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2020</a:t>
            </a:r>
          </a:p>
        </p:txBody>
      </p:sp>
      <p:sp>
        <p:nvSpPr>
          <p:cNvPr id="66" name="TextBox 39"/>
          <p:cNvSpPr txBox="1"/>
          <p:nvPr/>
        </p:nvSpPr>
        <p:spPr>
          <a:xfrm>
            <a:off x="7104112" y="1134076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2015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51384" y="5661280"/>
            <a:ext cx="2988000" cy="28800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Design to spares (3-8 years)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359696" y="5517296"/>
            <a:ext cx="3017520" cy="28800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Operation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51384" y="2397148"/>
            <a:ext cx="49377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LHC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476528" y="2325140"/>
            <a:ext cx="734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303912" y="3467936"/>
            <a:ext cx="27432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Linac4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752184" y="3390136"/>
            <a:ext cx="410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26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655840" y="2963880"/>
            <a:ext cx="21031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SPL 1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715472" y="2891872"/>
            <a:ext cx="27432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75" name="Rectangle 74"/>
          <p:cNvSpPr/>
          <p:nvPr/>
        </p:nvSpPr>
        <p:spPr>
          <a:xfrm>
            <a:off x="4655840" y="3213048"/>
            <a:ext cx="24688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SPL 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045816" y="3141040"/>
            <a:ext cx="27432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77" name="Rectangle 76"/>
          <p:cNvSpPr/>
          <p:nvPr/>
        </p:nvSpPr>
        <p:spPr>
          <a:xfrm>
            <a:off x="9188896" y="3029376"/>
            <a:ext cx="1080000" cy="18360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PERLE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1532640" y="2963880"/>
            <a:ext cx="32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black"/>
                </a:solidFill>
                <a:latin typeface="Trebuchet MS" panose="020B0603020202020204"/>
              </a:rPr>
              <a:t>4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464152" y="3717104"/>
            <a:ext cx="10972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 DQW</a:t>
            </a:r>
          </a:p>
        </p:txBody>
      </p:sp>
      <p:sp>
        <p:nvSpPr>
          <p:cNvPr id="80" name="Rectangle 79"/>
          <p:cNvSpPr/>
          <p:nvPr/>
        </p:nvSpPr>
        <p:spPr>
          <a:xfrm>
            <a:off x="8485976" y="3645096"/>
            <a:ext cx="1080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464152" y="3971992"/>
            <a:ext cx="21031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 RFD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1111408" y="3899984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719496" y="2708992"/>
            <a:ext cx="16459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SPS 2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927648" y="2636984"/>
            <a:ext cx="585216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816080" y="4821036"/>
            <a:ext cx="32004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SPS LIU</a:t>
            </a:r>
          </a:p>
        </p:txBody>
      </p:sp>
      <p:sp>
        <p:nvSpPr>
          <p:cNvPr id="86" name="Rectangle 85"/>
          <p:cNvSpPr/>
          <p:nvPr/>
        </p:nvSpPr>
        <p:spPr>
          <a:xfrm>
            <a:off x="9457496" y="4725144"/>
            <a:ext cx="2376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24</a:t>
            </a:r>
          </a:p>
        </p:txBody>
      </p:sp>
      <p:sp>
        <p:nvSpPr>
          <p:cNvPr id="87" name="Rectangle 86"/>
          <p:cNvSpPr/>
          <p:nvPr/>
        </p:nvSpPr>
        <p:spPr>
          <a:xfrm>
            <a:off x="5697096" y="3789112"/>
            <a:ext cx="109728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ESRF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718920" y="3717104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697096" y="4044000"/>
            <a:ext cx="12801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APS 1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934944" y="3971992"/>
            <a:ext cx="4572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</a:p>
        </p:txBody>
      </p:sp>
      <p:sp>
        <p:nvSpPr>
          <p:cNvPr id="91" name="Rectangle 90"/>
          <p:cNvSpPr/>
          <p:nvPr/>
        </p:nvSpPr>
        <p:spPr>
          <a:xfrm>
            <a:off x="5697096" y="4293168"/>
            <a:ext cx="173736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SOLEIL</a:t>
            </a:r>
          </a:p>
        </p:txBody>
      </p:sp>
      <p:sp>
        <p:nvSpPr>
          <p:cNvPr id="92" name="Rectangle 91"/>
          <p:cNvSpPr/>
          <p:nvPr/>
        </p:nvSpPr>
        <p:spPr>
          <a:xfrm>
            <a:off x="7366992" y="4221160"/>
            <a:ext cx="446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sp>
        <p:nvSpPr>
          <p:cNvPr id="93" name="Rectangle 92"/>
          <p:cNvSpPr/>
          <p:nvPr/>
        </p:nvSpPr>
        <p:spPr>
          <a:xfrm>
            <a:off x="9300528" y="5655456"/>
            <a:ext cx="1800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LHC 2</a:t>
            </a:r>
          </a:p>
        </p:txBody>
      </p:sp>
      <p:sp>
        <p:nvSpPr>
          <p:cNvPr id="94" name="Rectangle 93"/>
          <p:cNvSpPr/>
          <p:nvPr/>
        </p:nvSpPr>
        <p:spPr>
          <a:xfrm>
            <a:off x="8472264" y="5142140"/>
            <a:ext cx="73152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APS 2</a:t>
            </a:r>
          </a:p>
        </p:txBody>
      </p:sp>
      <p:sp>
        <p:nvSpPr>
          <p:cNvPr id="95" name="Rectangle 94"/>
          <p:cNvSpPr/>
          <p:nvPr/>
        </p:nvSpPr>
        <p:spPr>
          <a:xfrm>
            <a:off x="11136752" y="5070132"/>
            <a:ext cx="684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18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803703" y="5406359"/>
            <a:ext cx="2307703" cy="195649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Crab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1424592" y="5334352"/>
            <a:ext cx="396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</a:p>
        </p:txBody>
      </p:sp>
      <p:sp>
        <p:nvSpPr>
          <p:cNvPr id="98" name="TextBox 11"/>
          <p:cNvSpPr txBox="1"/>
          <p:nvPr/>
        </p:nvSpPr>
        <p:spPr>
          <a:xfrm>
            <a:off x="1738788" y="1163720"/>
            <a:ext cx="68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2000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3863752" y="157541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0" name="Straight Connector 99"/>
          <p:cNvCxnSpPr/>
          <p:nvPr/>
        </p:nvCxnSpPr>
        <p:spPr>
          <a:xfrm>
            <a:off x="5663952" y="156619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1" name="Straight Connector 100"/>
          <p:cNvCxnSpPr/>
          <p:nvPr/>
        </p:nvCxnSpPr>
        <p:spPr>
          <a:xfrm>
            <a:off x="7464152" y="157541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2" name="Straight Connector 101"/>
          <p:cNvCxnSpPr/>
          <p:nvPr/>
        </p:nvCxnSpPr>
        <p:spPr>
          <a:xfrm>
            <a:off x="9264352" y="1566196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cxnSp>
        <p:nvCxnSpPr>
          <p:cNvPr id="103" name="Straight Connector 102"/>
          <p:cNvCxnSpPr/>
          <p:nvPr/>
        </p:nvCxnSpPr>
        <p:spPr>
          <a:xfrm>
            <a:off x="2063552" y="1605060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sp>
        <p:nvSpPr>
          <p:cNvPr id="118" name="Rectangle 117"/>
          <p:cNvSpPr/>
          <p:nvPr/>
        </p:nvSpPr>
        <p:spPr>
          <a:xfrm>
            <a:off x="10284244" y="5915238"/>
            <a:ext cx="1548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FCC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7788264" y="4542264"/>
            <a:ext cx="684000" cy="182880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ADAM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375104" y="4470256"/>
            <a:ext cx="3456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0848528" y="1556792"/>
            <a:ext cx="0" cy="453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720BDA3-3B97-9728-C4B0-6381B4C5D722}"/>
              </a:ext>
            </a:extLst>
          </p:cNvPr>
          <p:cNvCxnSpPr/>
          <p:nvPr/>
        </p:nvCxnSpPr>
        <p:spPr>
          <a:xfrm>
            <a:off x="11064552" y="1556792"/>
            <a:ext cx="0" cy="504000"/>
          </a:xfrm>
          <a:prstGeom prst="line">
            <a:avLst/>
          </a:prstGeom>
          <a:noFill/>
          <a:ln w="6350" cap="flat" cmpd="sng" algn="ctr">
            <a:solidFill>
              <a:srgbClr val="4F81BD"/>
            </a:solidFill>
            <a:prstDash val="soli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F228470-41BE-0B75-5A9E-B27C324530D3}"/>
              </a:ext>
            </a:extLst>
          </p:cNvPr>
          <p:cNvSpPr txBox="1"/>
          <p:nvPr/>
        </p:nvSpPr>
        <p:spPr>
          <a:xfrm>
            <a:off x="10710925" y="112474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prstClr val="black"/>
                </a:solidFill>
                <a:latin typeface="Trebuchet MS" panose="020B0603020202020204"/>
              </a:rPr>
              <a:t>2025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425FE7-7CF3-C854-A62D-2429F2A87F0A}"/>
              </a:ext>
            </a:extLst>
          </p:cNvPr>
          <p:cNvCxnSpPr>
            <a:cxnSpLocks/>
            <a:stCxn id="77" idx="3"/>
            <a:endCxn id="9" idx="1"/>
          </p:cNvCxnSpPr>
          <p:nvPr/>
        </p:nvCxnSpPr>
        <p:spPr>
          <a:xfrm>
            <a:off x="10268896" y="3121176"/>
            <a:ext cx="4356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2" y="3909364"/>
            <a:ext cx="662228" cy="43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3333300"/>
            <a:ext cx="420779" cy="43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1464" y="3909364"/>
            <a:ext cx="1000681" cy="432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552" y="3333300"/>
            <a:ext cx="461454" cy="432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39616" y="3333300"/>
            <a:ext cx="838691" cy="432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 defTabSz="457200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SPL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3909364"/>
            <a:ext cx="723131" cy="432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8" y="4413420"/>
            <a:ext cx="871927" cy="43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4413420"/>
            <a:ext cx="396923" cy="43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2" y="4413420"/>
            <a:ext cx="639360" cy="432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3333300"/>
            <a:ext cx="439276" cy="432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592" y="3909364"/>
            <a:ext cx="975484" cy="432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55440" y="3333300"/>
            <a:ext cx="877163" cy="432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 defTabSz="457200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LHC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63352" y="3141040"/>
            <a:ext cx="4176464" cy="1839064"/>
          </a:xfrm>
          <a:prstGeom prst="rect">
            <a:avLst/>
          </a:prstGeom>
          <a:noFill/>
          <a:ln w="12700" cap="flat" cmpd="sng" algn="ctr">
            <a:solidFill>
              <a:srgbClr val="00206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887DA6-B996-6DC6-DE24-024558262823}"/>
              </a:ext>
            </a:extLst>
          </p:cNvPr>
          <p:cNvCxnSpPr>
            <a:cxnSpLocks/>
            <a:endCxn id="82" idx="1"/>
          </p:cNvCxnSpPr>
          <p:nvPr/>
        </p:nvCxnSpPr>
        <p:spPr>
          <a:xfrm>
            <a:off x="9624392" y="3991424"/>
            <a:ext cx="1487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19B4107-74DA-A8DE-CDB8-8F78992592CC}"/>
              </a:ext>
            </a:extLst>
          </p:cNvPr>
          <p:cNvCxnSpPr>
            <a:cxnSpLocks/>
            <a:endCxn id="95" idx="1"/>
          </p:cNvCxnSpPr>
          <p:nvPr/>
        </p:nvCxnSpPr>
        <p:spPr>
          <a:xfrm>
            <a:off x="9264352" y="5161572"/>
            <a:ext cx="1872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9317F49-6AFC-A8CF-81B5-F6807278E030}"/>
              </a:ext>
            </a:extLst>
          </p:cNvPr>
          <p:cNvCxnSpPr>
            <a:cxnSpLocks/>
            <a:endCxn id="97" idx="1"/>
          </p:cNvCxnSpPr>
          <p:nvPr/>
        </p:nvCxnSpPr>
        <p:spPr>
          <a:xfrm flipV="1">
            <a:off x="11160390" y="5425792"/>
            <a:ext cx="2642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9FAD6B7-3E8D-DF1F-022F-65B1191CD8D6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11160390" y="5680680"/>
            <a:ext cx="2642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78A5483F-25D2-32CD-78C0-A8F98EEB9763}"/>
              </a:ext>
            </a:extLst>
          </p:cNvPr>
          <p:cNvSpPr/>
          <p:nvPr/>
        </p:nvSpPr>
        <p:spPr>
          <a:xfrm>
            <a:off x="11424592" y="5589240"/>
            <a:ext cx="396000" cy="182880"/>
          </a:xfrm>
          <a:prstGeom prst="rect">
            <a:avLst/>
          </a:prstGeom>
          <a:solidFill>
            <a:srgbClr val="9BBB59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59715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9A216-D202-E510-7D4B-0B668D046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Outer line “RF and vacuum” seal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7F7CE-FE7A-7E16-3D42-195D8B6AAF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Specific shape designed for RF perfect continuity and vacuum sealing</a:t>
            </a:r>
          </a:p>
          <a:p>
            <a:r>
              <a:rPr lang="en-GB" dirty="0"/>
              <a:t>It has been designed for LEP couplers, then re-used with LHC and HL-LHC crab couplers</a:t>
            </a:r>
          </a:p>
          <a:p>
            <a:r>
              <a:rPr lang="en-GB" dirty="0"/>
              <a:t>Following Sergey Belomestnykh idea, we implemented an improved version for easier mounting at cold</a:t>
            </a:r>
          </a:p>
          <a:p>
            <a:r>
              <a:rPr lang="en-GB" dirty="0"/>
              <a:t>For bake out compatibility</a:t>
            </a:r>
          </a:p>
          <a:p>
            <a:pPr lvl="1"/>
            <a:r>
              <a:rPr lang="en-GB" dirty="0"/>
              <a:t>MATERIAL : Cu OFE for low temperature operation</a:t>
            </a:r>
          </a:p>
          <a:p>
            <a:pPr lvl="1"/>
            <a:r>
              <a:rPr lang="en-GB" dirty="0"/>
              <a:t>SURFACE STATE : Rolled bright, free of scratches and burrs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ED148-4D9F-DB5C-917C-D07D9127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2BBDD-393E-60FE-92EA-A4AFF75E5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C5185-6402-0475-9293-AA30D72BD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30</a:t>
            </a:fld>
            <a:endParaRPr lang="en-GB"/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431DDD8E-C6B5-90FF-B113-14F75775FC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91"/>
          <a:stretch/>
        </p:blipFill>
        <p:spPr>
          <a:xfrm>
            <a:off x="6196461" y="2061153"/>
            <a:ext cx="2880000" cy="1105367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2A0256C0-A087-633C-6336-5C842CCCB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3536" y="3790822"/>
            <a:ext cx="2880000" cy="202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D5C4E1-817F-B55E-ED3C-8D5C9F3D2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344" y="3779246"/>
            <a:ext cx="2880000" cy="20380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5CDF38-1C31-42AA-C321-0C05B4A9BF1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02"/>
          <a:stretch/>
        </p:blipFill>
        <p:spPr>
          <a:xfrm>
            <a:off x="9336360" y="2063610"/>
            <a:ext cx="2880000" cy="110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618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C7A4B2A-B1DA-8A02-BA6A-C3DF678D0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2267720" cy="4680000"/>
          </a:xfrm>
        </p:spPr>
        <p:txBody>
          <a:bodyPr/>
          <a:lstStyle/>
          <a:p>
            <a:r>
              <a:rPr lang="fr-CH" dirty="0"/>
              <a:t>All </a:t>
            </a:r>
            <a:r>
              <a:rPr lang="fr-CH" dirty="0" err="1"/>
              <a:t>copper</a:t>
            </a:r>
            <a:r>
              <a:rPr lang="fr-CH" dirty="0"/>
              <a:t> parts are 3D </a:t>
            </a:r>
            <a:r>
              <a:rPr lang="fr-CH" dirty="0" err="1"/>
              <a:t>forged</a:t>
            </a:r>
            <a:r>
              <a:rPr lang="fr-CH" dirty="0"/>
              <a:t> </a:t>
            </a:r>
            <a:r>
              <a:rPr lang="fr-CH" dirty="0" err="1"/>
              <a:t>copper</a:t>
            </a:r>
            <a:r>
              <a:rPr lang="fr-CH" dirty="0"/>
              <a:t> </a:t>
            </a:r>
            <a:r>
              <a:rPr lang="fr-CH" dirty="0" err="1"/>
              <a:t>machined</a:t>
            </a:r>
            <a:r>
              <a:rPr lang="fr-CH" dirty="0"/>
              <a:t> for massive </a:t>
            </a:r>
            <a:r>
              <a:rPr lang="fr-CH" dirty="0" err="1"/>
              <a:t>raw</a:t>
            </a:r>
            <a:r>
              <a:rPr lang="fr-CH" dirty="0"/>
              <a:t> </a:t>
            </a:r>
            <a:r>
              <a:rPr lang="fr-CH" dirty="0" err="1"/>
              <a:t>copper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00433AE-8FAC-4048-EF7F-C217D32116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31</a:t>
            </a:fld>
            <a:endParaRPr lang="en-GB"/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656" y="1340768"/>
            <a:ext cx="832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54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52" y="1207331"/>
            <a:ext cx="10845724" cy="46699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1345" y="4725144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 first test box in Stainless Steel 304 L (vacuum usage) was constructed all in one machined</a:t>
            </a:r>
          </a:p>
          <a:p>
            <a:r>
              <a:rPr lang="en-GB" dirty="0">
                <a:solidFill>
                  <a:srgbClr val="002060"/>
                </a:solidFill>
              </a:rPr>
              <a:t>An exact same design in Aluminium EN AW-6082, all in one machined as well, with 0.1 to 0.3 µm Alodine 1200 was tested and has proven to be re-usable</a:t>
            </a:r>
          </a:p>
          <a:p>
            <a:r>
              <a:rPr lang="en-GB" dirty="0">
                <a:solidFill>
                  <a:srgbClr val="002060"/>
                </a:solidFill>
              </a:rPr>
              <a:t>We then constructed several Aluminium test boxes</a:t>
            </a:r>
          </a:p>
        </p:txBody>
      </p:sp>
    </p:spTree>
    <p:extLst>
      <p:ext uri="{BB962C8B-B14F-4D97-AF65-F5344CB8AC3E}">
        <p14:creationId xmlns:p14="http://schemas.microsoft.com/office/powerpoint/2010/main" val="42869912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 International Conference on RF Superconducting (SRF'21) 23-25 June 2021, Tutorial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056" y="3709668"/>
            <a:ext cx="4610796" cy="2383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389294" y="1249755"/>
            <a:ext cx="3643784" cy="5121555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9674571" y="523690"/>
            <a:ext cx="1609524" cy="1463040"/>
          </a:xfrm>
          <a:prstGeom prst="rect">
            <a:avLst/>
          </a:prstGeom>
        </p:spPr>
      </p:pic>
      <p:pic>
        <p:nvPicPr>
          <p:cNvPr id="9" name="Content Placeholder 3" descr="image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600056" y="1060176"/>
            <a:ext cx="2880000" cy="1884144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9" r="24738"/>
          <a:stretch/>
        </p:blipFill>
        <p:spPr>
          <a:xfrm flipV="1">
            <a:off x="9747812" y="2150481"/>
            <a:ext cx="1463040" cy="1415172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Fundamental Power Couplers and HOM Couplers eric.montesinos@cern.ch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6F7D3-99D0-4571-B698-B7532A3A63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781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As Crab is with high gradient, we needed to take care of the FPC in clean room from the first day, including assembly on the test box</a:t>
            </a:r>
            <a:endParaRPr lang="en-US" dirty="0"/>
          </a:p>
          <a:p>
            <a:endParaRPr lang="en-GB" dirty="0"/>
          </a:p>
          <a:p>
            <a:r>
              <a:rPr lang="en-GB" dirty="0"/>
              <a:t>We first prepared all actions on a flip book, we trained ourselves on mock-ups outside clean room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119675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119675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119675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168" y="2000170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2000170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2000170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2000170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168" y="2792258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2792258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2792258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2792258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168" y="3584346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3584346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3584346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3584346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168" y="4376434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4376434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4376434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4376434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6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168" y="516852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7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320" y="516852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8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4472" y="516852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624" y="5168522"/>
            <a:ext cx="1260000" cy="7087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04205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During the assembly in clean room, we learnt a lot on many details, and we improved our processes and tooling</a:t>
            </a:r>
          </a:p>
          <a:p>
            <a:endParaRPr lang="en-GB" dirty="0"/>
          </a:p>
          <a:p>
            <a:r>
              <a:rPr lang="en-GB" dirty="0"/>
              <a:t>We 3D printed several tools in Acura 25 that allows to avoid polluting the items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4033" y="1628800"/>
            <a:ext cx="547260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23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36</a:t>
            </a:fld>
            <a:endParaRPr lang="en-GB"/>
          </a:p>
        </p:txBody>
      </p:sp>
      <p:pic>
        <p:nvPicPr>
          <p:cNvPr id="10" name="Picture 6" descr="E:\Crab_Cavity\Illustrations\DSCN16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84" y="1628800"/>
            <a:ext cx="5400000" cy="4051343"/>
          </a:xfrm>
          <a:prstGeom prst="rect">
            <a:avLst/>
          </a:prstGeom>
        </p:spPr>
      </p:pic>
      <p:pic>
        <p:nvPicPr>
          <p:cNvPr id="11" name="Picture 7" descr="E:\Crab_Cavity\Illustrations\DSCN16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032" y="1628800"/>
            <a:ext cx="5400000" cy="405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08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37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544" y="1229309"/>
            <a:ext cx="3600000" cy="4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1664" y="1229309"/>
            <a:ext cx="3600000" cy="480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9275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test box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38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0624" y="1180908"/>
            <a:ext cx="4174971" cy="4798800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666" y="1181211"/>
            <a:ext cx="3600000" cy="480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051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HL-LHC crab test box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400000" cy="2519760"/>
          </a:xfrm>
        </p:spPr>
        <p:txBody>
          <a:bodyPr anchor="t">
            <a:normAutofit fontScale="85000" lnSpcReduction="20000"/>
          </a:bodyPr>
          <a:lstStyle/>
          <a:p>
            <a:r>
              <a:rPr lang="en-GB" dirty="0"/>
              <a:t>Following the experience with all the couplers we built over the last decades; we learnt that a well done bake out process considerably help to speed up the RF processing time</a:t>
            </a:r>
          </a:p>
          <a:p>
            <a:r>
              <a:rPr lang="en-GB" dirty="0"/>
              <a:t>With the aluminium test box, we had to define a safe cycle, so we bake out the two couplers with the following programme</a:t>
            </a:r>
          </a:p>
          <a:p>
            <a:pPr lvl="1"/>
            <a:r>
              <a:rPr lang="en-GB" dirty="0"/>
              <a:t>Up to 150 °C with 30 °C/h</a:t>
            </a:r>
          </a:p>
          <a:p>
            <a:pPr lvl="1"/>
            <a:r>
              <a:rPr lang="en-GB" dirty="0"/>
              <a:t>18 hours at 150 °C</a:t>
            </a:r>
          </a:p>
          <a:p>
            <a:pPr lvl="1"/>
            <a:r>
              <a:rPr lang="en-GB" dirty="0"/>
              <a:t>Down to room temp with 30 °C/h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39</a:t>
            </a:fld>
            <a:endParaRPr lang="en-GB"/>
          </a:p>
        </p:txBody>
      </p:sp>
      <p:pic>
        <p:nvPicPr>
          <p:cNvPr id="16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4239" y="1576993"/>
            <a:ext cx="5112134" cy="4351713"/>
          </a:xfrm>
          <a:prstGeom prst="rect">
            <a:avLst/>
          </a:prstGeom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193561795"/>
              </p:ext>
            </p:extLst>
          </p:nvPr>
        </p:nvGraphicFramePr>
        <p:xfrm>
          <a:off x="551384" y="3933056"/>
          <a:ext cx="5112568" cy="1995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466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786A7-B9D3-5A0C-733A-0F54B37F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Overview of the CERN power couplers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C2A22-10BA-80C8-20F5-1F9E562231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LHC	400 MHz, 500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SPS 2.0	200 MHz, 750 kW CW TW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SPL 2.0	704 MHz, 900 </a:t>
            </a:r>
            <a:r>
              <a:rPr lang="en-GB" b="1" dirty="0" err="1"/>
              <a:t>kWp</a:t>
            </a:r>
            <a:r>
              <a:rPr lang="en-GB" b="1" dirty="0"/>
              <a:t> 10 %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SPL 3.0	704 MHZ, 1000 </a:t>
            </a:r>
            <a:r>
              <a:rPr lang="en-GB" b="1" dirty="0" err="1"/>
              <a:t>kWp</a:t>
            </a:r>
            <a:r>
              <a:rPr lang="en-GB" b="1" dirty="0"/>
              <a:t> 10 % 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Linac4	352 MHz, 1000 </a:t>
            </a:r>
            <a:r>
              <a:rPr lang="en-GB" b="1" dirty="0" err="1"/>
              <a:t>kWp</a:t>
            </a:r>
            <a:r>
              <a:rPr lang="en-GB" b="1" dirty="0"/>
              <a:t> 10 %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Crab DQW	400 MHz, 100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Crab RFD	400 MHz, 100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ESRF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SOLEIL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APS 1.0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SPS LIU	200 MHz, 800 kW CW TW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LHC 2.0	400 MHz, 500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APS 2.0	352 MHz, 250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FCC	400 MHz, 1 MW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FCC	800 MHz, 250 kW CW SW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986DFA1-4C13-40ED-632F-B1666D22E2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0E99F-BCA9-652C-3B3A-2F9B9B83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825E3-96CB-9D60-64DE-D69397C5B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FCDC7-5C3B-D9EB-E69E-20A7B731C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</a:t>
            </a:fld>
            <a:endParaRPr lang="en-GB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51536105-BB92-E68E-DCE7-37E02160E688}"/>
              </a:ext>
            </a:extLst>
          </p:cNvPr>
          <p:cNvSpPr txBox="1">
            <a:spLocks/>
          </p:cNvSpPr>
          <p:nvPr/>
        </p:nvSpPr>
        <p:spPr>
          <a:xfrm>
            <a:off x="6023992" y="1125304"/>
            <a:ext cx="5400000" cy="50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1793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3587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808B1E-5F04-02A4-5D72-31C0679FA1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128" y="5142924"/>
            <a:ext cx="799200" cy="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3D6FD1-1615-46F3-8766-027AEF9DD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803" y="5152899"/>
            <a:ext cx="1089910" cy="5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9C6423-615C-74C6-695D-1F496DA39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607" y="5079811"/>
            <a:ext cx="496154" cy="5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4E8B9A-1939-A866-9985-5CE81A1501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441" y="4064114"/>
            <a:ext cx="827786" cy="5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2B44DB-3BC6-AC22-CAB2-5C631CFB47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915" y="4162940"/>
            <a:ext cx="1219354" cy="5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A965F7-8C56-7A9A-FD64-8A07EDBE4C6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9152595" y="3077308"/>
            <a:ext cx="1250851" cy="5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A71581-DEDD-94CE-D74B-C6FAEC88F9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513" y="3077308"/>
            <a:ext cx="903914" cy="5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5CD1C8-CA38-F4A6-1F83-4808BB9AA6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744" y="3041989"/>
            <a:ext cx="525974" cy="54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9031073-65A9-7C4A-DFC3-9B23C52C0182}"/>
              </a:ext>
            </a:extLst>
          </p:cNvPr>
          <p:cNvSpPr>
            <a:spLocks noChangeAspect="1"/>
          </p:cNvSpPr>
          <p:nvPr/>
        </p:nvSpPr>
        <p:spPr>
          <a:xfrm>
            <a:off x="9664232" y="1916333"/>
            <a:ext cx="1048364" cy="540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SPL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7FBC7EE-E1D0-4AAE-94F2-142E3978079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4672" y="1946159"/>
            <a:ext cx="576816" cy="54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10609FA-3327-F6BD-73E5-B85BDA7D49AE}"/>
              </a:ext>
            </a:extLst>
          </p:cNvPr>
          <p:cNvSpPr>
            <a:spLocks noChangeAspect="1"/>
          </p:cNvSpPr>
          <p:nvPr/>
        </p:nvSpPr>
        <p:spPr>
          <a:xfrm>
            <a:off x="7343485" y="1872200"/>
            <a:ext cx="1096454" cy="54000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3200" b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Narrow" panose="020B0606020202030204" pitchFamily="34" charset="0"/>
              </a:rPr>
              <a:t>LHC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61FDD6F-DC1E-B962-59FC-0844E16ED1E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446" y="1887795"/>
            <a:ext cx="549094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4C62C0D-97DC-C602-75B3-80C92F1BD72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2"/>
          <a:stretch/>
        </p:blipFill>
        <p:spPr>
          <a:xfrm rot="21429269">
            <a:off x="7368043" y="1309485"/>
            <a:ext cx="3060000" cy="454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7D7561A-3425-2AB1-A22A-C1068AE1A79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3932" y="1081499"/>
            <a:ext cx="2958262" cy="50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Content Placeholder 8">
            <a:extLst>
              <a:ext uri="{FF2B5EF4-FFF2-40B4-BE49-F238E27FC236}">
                <a16:creationId xmlns:a16="http://schemas.microsoft.com/office/drawing/2014/main" id="{D2773A0A-44A9-D99F-C4B8-3446ACB4D48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299908" y="1061989"/>
            <a:ext cx="3125769" cy="50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Content Placeholder 8">
            <a:extLst>
              <a:ext uri="{FF2B5EF4-FFF2-40B4-BE49-F238E27FC236}">
                <a16:creationId xmlns:a16="http://schemas.microsoft.com/office/drawing/2014/main" id="{A56694D8-1CBA-2B18-1698-ECE144E1FBEC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5540" y="1612848"/>
            <a:ext cx="5040000" cy="41734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F6A2D6B-F058-4A1E-839F-F30163348C90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9" b="-1698"/>
          <a:stretch/>
        </p:blipFill>
        <p:spPr>
          <a:xfrm>
            <a:off x="7238963" y="1074137"/>
            <a:ext cx="2424418" cy="50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0FA6B18-0146-16B5-30DD-C9B47C23E3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148" y="2327488"/>
            <a:ext cx="5040000" cy="299001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1C846CC-BAB3-7BBA-F7A2-F3468CF10122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256011" y="1954826"/>
            <a:ext cx="5040000" cy="333236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22DFAA3-1DF7-A84D-662A-47BAF825CB9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9584" y="1061989"/>
            <a:ext cx="3831772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0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HL-LHC crab test box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Couplers are processed face to face first in TW</a:t>
            </a:r>
          </a:p>
          <a:p>
            <a:pPr lvl="1"/>
            <a:r>
              <a:rPr lang="en-GB" dirty="0"/>
              <a:t>75 kW pulsed 10 </a:t>
            </a:r>
            <a:r>
              <a:rPr lang="en-GB" dirty="0" err="1"/>
              <a:t>ms</a:t>
            </a:r>
            <a:r>
              <a:rPr lang="en-GB" dirty="0"/>
              <a:t> @ 52.6 Hz</a:t>
            </a:r>
          </a:p>
          <a:p>
            <a:pPr lvl="1"/>
            <a:r>
              <a:rPr lang="en-GB" dirty="0"/>
              <a:t>50 kW CW</a:t>
            </a:r>
          </a:p>
          <a:p>
            <a:endParaRPr lang="en-GB" dirty="0"/>
          </a:p>
          <a:p>
            <a:r>
              <a:rPr lang="en-GB" dirty="0"/>
              <a:t>We also processed them at the same values in SW, full reflection all phases</a:t>
            </a:r>
          </a:p>
          <a:p>
            <a:r>
              <a:rPr lang="en-GB" dirty="0"/>
              <a:t>To date, we processed</a:t>
            </a:r>
          </a:p>
          <a:p>
            <a:pPr lvl="1"/>
            <a:r>
              <a:rPr lang="en-GB" dirty="0"/>
              <a:t>6 x DQW</a:t>
            </a:r>
          </a:p>
          <a:p>
            <a:pPr lvl="1"/>
            <a:r>
              <a:rPr lang="en-GB" dirty="0"/>
              <a:t>4 x RFD</a:t>
            </a:r>
          </a:p>
          <a:p>
            <a:r>
              <a:rPr lang="en-GB" dirty="0"/>
              <a:t>Next couplers (12+12 total) are due until end of 2025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40</a:t>
            </a:fld>
            <a:endParaRPr lang="en-GB"/>
          </a:p>
        </p:txBody>
      </p:sp>
      <p:pic>
        <p:nvPicPr>
          <p:cNvPr id="1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781300"/>
            <a:ext cx="5256213" cy="3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43020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Assembly in clean room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3917360" y="1367884"/>
            <a:ext cx="4266872" cy="4366489"/>
          </a:xfrm>
        </p:spPr>
        <p:txBody>
          <a:bodyPr anchor="ctr"/>
          <a:lstStyle/>
          <a:p>
            <a:r>
              <a:rPr lang="en-GB" dirty="0"/>
              <a:t>Once the FPC have been RF processed, they are stored under vacuum until we assemble them in clean room ISO4</a:t>
            </a:r>
          </a:p>
          <a:p>
            <a:endParaRPr lang="en-GB" dirty="0"/>
          </a:p>
          <a:p>
            <a:r>
              <a:rPr lang="en-GB" dirty="0"/>
              <a:t>Here the process as done at CERN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41</a:t>
            </a:fld>
            <a:endParaRPr lang="en-GB"/>
          </a:p>
        </p:txBody>
      </p:sp>
      <p:pic>
        <p:nvPicPr>
          <p:cNvPr id="11" name="Content Placeholder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31" y="1367884"/>
            <a:ext cx="3266201" cy="4366489"/>
          </a:xfrm>
          <a:prstGeom prst="rect">
            <a:avLst/>
          </a:prstGeom>
        </p:spPr>
      </p:pic>
      <p:pic>
        <p:nvPicPr>
          <p:cNvPr id="12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68" y="1367883"/>
            <a:ext cx="3266202" cy="436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587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Assembly in clean room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4223792" y="1232656"/>
            <a:ext cx="3456384" cy="4680000"/>
          </a:xfrm>
        </p:spPr>
        <p:txBody>
          <a:bodyPr anchor="ctr"/>
          <a:lstStyle/>
          <a:p>
            <a:r>
              <a:rPr lang="en-GB" dirty="0"/>
              <a:t>Preparation in the UK at STFC clean room facilities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42</a:t>
            </a:fld>
            <a:endParaRPr lang="en-GB"/>
          </a:p>
        </p:txBody>
      </p:sp>
      <p:pic>
        <p:nvPicPr>
          <p:cNvPr id="3" name="Picture 2" descr="A person in a protective suit working in a factory&#10;&#10;Description automatically generated">
            <a:extLst>
              <a:ext uri="{FF2B5EF4-FFF2-40B4-BE49-F238E27FC236}">
                <a16:creationId xmlns:a16="http://schemas.microsoft.com/office/drawing/2014/main" id="{CD7553B6-901D-0872-F3A1-29D4D2550D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0376" y="1755826"/>
            <a:ext cx="5048655" cy="3786491"/>
          </a:xfrm>
          <a:prstGeom prst="rect">
            <a:avLst/>
          </a:prstGeom>
        </p:spPr>
      </p:pic>
      <p:pic>
        <p:nvPicPr>
          <p:cNvPr id="4" name="Picture 3" descr="A person in a white protective suit in a room&#10;&#10;Description automatically generated">
            <a:extLst>
              <a:ext uri="{FF2B5EF4-FFF2-40B4-BE49-F238E27FC236}">
                <a16:creationId xmlns:a16="http://schemas.microsoft.com/office/drawing/2014/main" id="{B6238B91-114A-48E5-B42D-C5AEEAC6E4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72072" y="1755826"/>
            <a:ext cx="5048655" cy="378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361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3E836-DCF4-92A1-A2EA-FAFA6B1D9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crab Assembly in clean 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A05D-C42C-61C8-7FE3-A5FBBC95F6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36953-6D7E-983E-A4DE-FA88B10F31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FC84-EC73-C4C1-C6CD-F18F711ED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6AE72-0B55-E119-711B-6A3792473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48CB9D-56B5-68AA-F87C-96FF0E01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43</a:t>
            </a:fld>
            <a:endParaRPr lang="en-GB"/>
          </a:p>
        </p:txBody>
      </p:sp>
      <p:pic>
        <p:nvPicPr>
          <p:cNvPr id="8" name="Content Placeholder 4" descr="People in protective gear in a factory&#10;&#10;Description automatically generated">
            <a:extLst>
              <a:ext uri="{FF2B5EF4-FFF2-40B4-BE49-F238E27FC236}">
                <a16:creationId xmlns:a16="http://schemas.microsoft.com/office/drawing/2014/main" id="{82D72EDB-F0EC-AB69-01F7-18D055ECF1AD}"/>
              </a:ext>
            </a:extLst>
          </p:cNvPr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7" y="1577367"/>
            <a:ext cx="5801784" cy="4351338"/>
          </a:xfrm>
          <a:prstGeom prst="rect">
            <a:avLst/>
          </a:prstGeom>
        </p:spPr>
      </p:pic>
      <p:pic>
        <p:nvPicPr>
          <p:cNvPr id="9" name="Picture 8" descr="A person in a white protective suit working in a factory&#10;&#10;Description automatically generated">
            <a:extLst>
              <a:ext uri="{FF2B5EF4-FFF2-40B4-BE49-F238E27FC236}">
                <a16:creationId xmlns:a16="http://schemas.microsoft.com/office/drawing/2014/main" id="{C253A0EC-B8D7-B99E-92CB-B26B741A06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439" y="1577367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088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0610C-5F0F-3708-FF71-5F25EAC76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Cleanroom requirements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048BB-CE3D-11AC-C6E5-82A5F872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19A28-2A88-D180-6800-A700633C9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949D6-DE12-A47F-2B59-873990957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44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ABA2BC0-D5AE-A6CC-D051-647198A632C5}"/>
              </a:ext>
            </a:extLst>
          </p:cNvPr>
          <p:cNvSpPr txBox="1">
            <a:spLocks/>
          </p:cNvSpPr>
          <p:nvPr/>
        </p:nvSpPr>
        <p:spPr>
          <a:xfrm>
            <a:off x="623392" y="1448720"/>
            <a:ext cx="5328000" cy="2087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1793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3587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In summary, cleanliness aspects must also be though from the very beginning such that cavities are not polluted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This covers design of the couplers themselves, and also tooling and processes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82392B-25D4-CC19-F7A2-32660ECF7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92" y="3476571"/>
            <a:ext cx="5400000" cy="28327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74DE0B-A3B0-B0C4-50E2-A7B48FA1A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1340768"/>
            <a:ext cx="5400000" cy="23381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F6B1C0-B3CF-2168-537B-402367E58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427" y="3789585"/>
            <a:ext cx="5400000" cy="22635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B63388-36AB-4EE4-A9B2-C0B1DC414909}"/>
              </a:ext>
            </a:extLst>
          </p:cNvPr>
          <p:cNvSpPr txBox="1"/>
          <p:nvPr/>
        </p:nvSpPr>
        <p:spPr>
          <a:xfrm>
            <a:off x="10494171" y="554120"/>
            <a:ext cx="1433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ISO5 preparation of FPC and test boxes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B265CF-F0A4-49A3-89B5-A4E07F3D4179}"/>
              </a:ext>
            </a:extLst>
          </p:cNvPr>
          <p:cNvSpPr txBox="1"/>
          <p:nvPr/>
        </p:nvSpPr>
        <p:spPr>
          <a:xfrm>
            <a:off x="6553139" y="579597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ISO4 FPC on cavities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1A2CE7-BBAD-69BA-3BBF-BA9C3190A889}"/>
              </a:ext>
            </a:extLst>
          </p:cNvPr>
          <p:cNvSpPr txBox="1"/>
          <p:nvPr/>
        </p:nvSpPr>
        <p:spPr>
          <a:xfrm>
            <a:off x="4428808" y="5057308"/>
            <a:ext cx="1433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Specific cleaning process</a:t>
            </a:r>
          </a:p>
        </p:txBody>
      </p:sp>
    </p:spTree>
    <p:extLst>
      <p:ext uri="{BB962C8B-B14F-4D97-AF65-F5344CB8AC3E}">
        <p14:creationId xmlns:p14="http://schemas.microsoft.com/office/powerpoint/2010/main" val="22959668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743C1-D769-E741-BC02-3F34F06B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8AFFF-F8BD-97BD-6FEF-E3EFF2E91A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352 MHz</a:t>
            </a:r>
          </a:p>
          <a:p>
            <a:r>
              <a:rPr lang="en-GB" dirty="0"/>
              <a:t>300 kW CW</a:t>
            </a:r>
          </a:p>
          <a:p>
            <a:r>
              <a:rPr lang="en-GB" dirty="0"/>
              <a:t>LHC type cylindrical single window</a:t>
            </a:r>
          </a:p>
          <a:p>
            <a:r>
              <a:rPr lang="en-GB" dirty="0"/>
              <a:t>No doorknob, WG to coaxial transition instead</a:t>
            </a:r>
          </a:p>
          <a:p>
            <a:r>
              <a:rPr lang="en-GB" dirty="0"/>
              <a:t>Water cooled antenna</a:t>
            </a:r>
          </a:p>
          <a:p>
            <a:r>
              <a:rPr lang="en-GB" dirty="0"/>
              <a:t>Vacuum gauge for coupler protection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00A04-5950-3D8C-78D7-8C6BFA5C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5184E-0289-937A-2C8F-96A34D76D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F350F-C1FD-EB95-36F2-7C3BCCCD9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45</a:t>
            </a:fld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9AB8262-45AE-6866-00C1-81095145F0E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1631612"/>
            <a:ext cx="6332519" cy="359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613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8F18-94AF-AE76-A1BA-B9400C29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12B41-AD86-06DF-FB49-FF1B51D40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4249618" cy="1799680"/>
          </a:xfrm>
        </p:spPr>
        <p:txBody>
          <a:bodyPr/>
          <a:lstStyle/>
          <a:p>
            <a:r>
              <a:rPr lang="fr-CH" dirty="0" err="1"/>
              <a:t>Despite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careful</a:t>
            </a:r>
            <a:r>
              <a:rPr lang="fr-CH" dirty="0"/>
              <a:t>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broke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windows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high power tests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AB19D0-B0E3-87B2-FA13-8CB590DA04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7836E1-586E-0FFD-AB76-199933E8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18A04-9AFE-B58C-00F0-ABB22A13F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703A3-84E0-D449-8840-FAB63AE9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46</a:t>
            </a:fld>
            <a:endParaRPr lang="en-GB"/>
          </a:p>
        </p:txBody>
      </p:sp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048A3E28-11E6-E1F1-46D7-FBBA8F5EB4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0"/>
          <a:stretch/>
        </p:blipFill>
        <p:spPr>
          <a:xfrm>
            <a:off x="613013" y="3212976"/>
            <a:ext cx="4259997" cy="2880320"/>
          </a:xfrm>
          <a:prstGeom prst="rect">
            <a:avLst/>
          </a:prstGeom>
        </p:spPr>
      </p:pic>
      <p:pic>
        <p:nvPicPr>
          <p:cNvPr id="10" name="Picture 9" descr="A machine on a table&#10;&#10;Description automatically generated">
            <a:extLst>
              <a:ext uri="{FF2B5EF4-FFF2-40B4-BE49-F238E27FC236}">
                <a16:creationId xmlns:a16="http://schemas.microsoft.com/office/drawing/2014/main" id="{3B06170F-7626-EF5C-55AC-E8A513A3E8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420" y="1704751"/>
            <a:ext cx="3285651" cy="4392488"/>
          </a:xfrm>
          <a:prstGeom prst="rect">
            <a:avLst/>
          </a:prstGeom>
        </p:spPr>
      </p:pic>
      <p:pic>
        <p:nvPicPr>
          <p:cNvPr id="11" name="VID_20190509_185324">
            <a:hlinkClick r:id="" action="ppaction://media"/>
            <a:extLst>
              <a:ext uri="{FF2B5EF4-FFF2-40B4-BE49-F238E27FC236}">
                <a16:creationId xmlns:a16="http://schemas.microsoft.com/office/drawing/2014/main" id="{254099A3-C4D9-EA92-E9A1-DC0BAF217E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11826" y="886850"/>
            <a:ext cx="2930723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5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7EB13-4FA4-F643-17AA-D95846533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AB62-8BE6-CD87-0FFD-FD44CE340F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/>
              <a:t>In </a:t>
            </a:r>
            <a:r>
              <a:rPr lang="fr-CH" dirty="0" err="1"/>
              <a:t>order</a:t>
            </a:r>
            <a:r>
              <a:rPr lang="fr-CH" dirty="0"/>
              <a:t> to </a:t>
            </a:r>
            <a:r>
              <a:rPr lang="fr-CH" dirty="0" err="1"/>
              <a:t>deliver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Europe to the USA,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developped</a:t>
            </a:r>
            <a:r>
              <a:rPr lang="fr-CH" dirty="0"/>
              <a:t> a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metalic</a:t>
            </a:r>
            <a:r>
              <a:rPr lang="fr-CH" dirty="0"/>
              <a:t> frame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springs</a:t>
            </a:r>
            <a:r>
              <a:rPr lang="fr-CH" dirty="0"/>
              <a:t> in all axes to </a:t>
            </a:r>
            <a:r>
              <a:rPr lang="fr-CH" dirty="0" err="1"/>
              <a:t>reduce</a:t>
            </a:r>
            <a:r>
              <a:rPr lang="fr-CH" dirty="0"/>
              <a:t> </a:t>
            </a:r>
            <a:r>
              <a:rPr lang="fr-CH" dirty="0" err="1"/>
              <a:t>any</a:t>
            </a:r>
            <a:r>
              <a:rPr lang="fr-CH" dirty="0"/>
              <a:t> stress to the </a:t>
            </a:r>
            <a:r>
              <a:rPr lang="fr-CH" dirty="0" err="1"/>
              <a:t>window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can </a:t>
            </a:r>
            <a:r>
              <a:rPr lang="fr-CH" dirty="0" err="1"/>
              <a:t>occur</a:t>
            </a:r>
            <a:r>
              <a:rPr lang="fr-CH" dirty="0"/>
              <a:t> at </a:t>
            </a:r>
            <a:r>
              <a:rPr lang="fr-CH" dirty="0" err="1"/>
              <a:t>any</a:t>
            </a:r>
            <a:r>
              <a:rPr lang="fr-CH" dirty="0"/>
              <a:t> time</a:t>
            </a:r>
          </a:p>
          <a:p>
            <a:r>
              <a:rPr lang="fr-CH" dirty="0"/>
              <a:t>This has </a:t>
            </a:r>
            <a:r>
              <a:rPr lang="fr-CH" dirty="0" err="1"/>
              <a:t>proven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very</a:t>
            </a:r>
            <a:r>
              <a:rPr lang="fr-CH" dirty="0"/>
              <a:t> effective, and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use </a:t>
            </a:r>
            <a:r>
              <a:rPr lang="fr-CH" dirty="0" err="1"/>
              <a:t>it</a:t>
            </a:r>
            <a:r>
              <a:rPr lang="fr-CH" dirty="0"/>
              <a:t> for the </a:t>
            </a:r>
            <a:r>
              <a:rPr lang="fr-CH" dirty="0" err="1"/>
              <a:t>Crab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.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E6AD15-3652-F6CA-23E8-921DF30F8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43698-E38E-8109-7792-2DA99589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00686-11E4-7A66-741A-C38ADE8E8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47</a:t>
            </a:fld>
            <a:endParaRPr lang="en-GB"/>
          </a:p>
        </p:txBody>
      </p:sp>
      <p:pic>
        <p:nvPicPr>
          <p:cNvPr id="9" name="Picture 8" descr="A metal box with a blue and orange frame&#10;&#10;Description automatically generated">
            <a:extLst>
              <a:ext uri="{FF2B5EF4-FFF2-40B4-BE49-F238E27FC236}">
                <a16:creationId xmlns:a16="http://schemas.microsoft.com/office/drawing/2014/main" id="{6B25AECC-A29E-91C1-D00F-28C0B41830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r="31010"/>
          <a:stretch/>
        </p:blipFill>
        <p:spPr>
          <a:xfrm rot="5400000">
            <a:off x="6238776" y="1267520"/>
            <a:ext cx="547508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979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2481B-2525-4E17-11C1-8E1C34A00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FCC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BFCF4-2F5A-746E-E0CB-BBA44C8953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SRF</a:t>
            </a:r>
          </a:p>
          <a:p>
            <a:r>
              <a:rPr lang="en-GB" dirty="0"/>
              <a:t>High gradient</a:t>
            </a:r>
          </a:p>
          <a:p>
            <a:r>
              <a:rPr lang="en-GB" dirty="0"/>
              <a:t>400 MHz</a:t>
            </a:r>
          </a:p>
          <a:p>
            <a:r>
              <a:rPr lang="en-GB" dirty="0"/>
              <a:t>1 MW CW</a:t>
            </a:r>
          </a:p>
          <a:p>
            <a:r>
              <a:rPr lang="en-GB" dirty="0"/>
              <a:t>Waveguide disk window</a:t>
            </a:r>
          </a:p>
          <a:p>
            <a:r>
              <a:rPr lang="en-GB" dirty="0"/>
              <a:t>No doorknob, WG to coaxial transition instead</a:t>
            </a:r>
          </a:p>
          <a:p>
            <a:r>
              <a:rPr lang="en-GB" dirty="0"/>
              <a:t>Water cooled antenna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93EA77-353C-EEAE-B4BB-9FCEE6C03A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SRF</a:t>
            </a:r>
          </a:p>
          <a:p>
            <a:r>
              <a:rPr lang="en-GB" dirty="0"/>
              <a:t>High gradient</a:t>
            </a:r>
          </a:p>
          <a:p>
            <a:r>
              <a:rPr lang="en-GB" dirty="0"/>
              <a:t>800 MHz</a:t>
            </a:r>
          </a:p>
          <a:p>
            <a:r>
              <a:rPr lang="en-GB" dirty="0"/>
              <a:t>500 kW CW</a:t>
            </a:r>
          </a:p>
          <a:p>
            <a:r>
              <a:rPr lang="en-GB" dirty="0"/>
              <a:t>Coaxial disk window</a:t>
            </a:r>
          </a:p>
          <a:p>
            <a:r>
              <a:rPr lang="en-GB" dirty="0"/>
              <a:t>No doorknob, WG to coaxial transition instead</a:t>
            </a:r>
          </a:p>
          <a:p>
            <a:r>
              <a:rPr lang="en-GB" dirty="0"/>
              <a:t>Water cooled antenna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AFF7C-214A-1A4D-26A8-79980EAD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13091-5D43-2E8C-F582-B97C1B15C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2B8E79-D53C-64A7-3A0B-9A09A0C7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48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F4252A-F1BD-A842-E092-D63D28C061EB}"/>
              </a:ext>
            </a:extLst>
          </p:cNvPr>
          <p:cNvSpPr/>
          <p:nvPr/>
        </p:nvSpPr>
        <p:spPr>
          <a:xfrm rot="21436827">
            <a:off x="4380229" y="676836"/>
            <a:ext cx="25785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Room for R&amp;D</a:t>
            </a:r>
          </a:p>
        </p:txBody>
      </p:sp>
    </p:spTree>
    <p:extLst>
      <p:ext uri="{BB962C8B-B14F-4D97-AF65-F5344CB8AC3E}">
        <p14:creationId xmlns:p14="http://schemas.microsoft.com/office/powerpoint/2010/main" val="33898441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00D1A-69AC-84BB-3B00-0A7AB797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FCC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C50757-6ADD-065B-32F0-2AE9ED8F6E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2986" y="2224299"/>
            <a:ext cx="5399087" cy="303698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2097506-3747-113D-E235-9CC1B80E88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29533" y="2234356"/>
            <a:ext cx="5399085" cy="3036985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C77BD-795F-48EC-0D53-6B3132F3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5E7DF-745F-D3C9-AE94-78653E389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6923D-F81B-D6FB-D058-93D9F429E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49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1926A9-7620-2461-E85D-902326D7B47E}"/>
              </a:ext>
            </a:extLst>
          </p:cNvPr>
          <p:cNvSpPr/>
          <p:nvPr/>
        </p:nvSpPr>
        <p:spPr>
          <a:xfrm rot="21436827">
            <a:off x="3231363" y="1366865"/>
            <a:ext cx="54214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Courtesy Shahnam Gorgi Zadeh</a:t>
            </a:r>
          </a:p>
        </p:txBody>
      </p:sp>
    </p:spTree>
    <p:extLst>
      <p:ext uri="{BB962C8B-B14F-4D97-AF65-F5344CB8AC3E}">
        <p14:creationId xmlns:p14="http://schemas.microsoft.com/office/powerpoint/2010/main" val="327673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C3A35-6602-AB2D-0C3F-7CAF961F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Overview of the CERN power couplers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9D263-D20D-F4C2-7FEE-747B3996AA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LHC	400 MHz, 500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SPS 2.0	200 MHz, 750 kW CW TW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SPL 2.0	704 MHz, 900 </a:t>
            </a:r>
            <a:r>
              <a:rPr lang="en-GB" b="1" dirty="0" err="1"/>
              <a:t>kWp</a:t>
            </a:r>
            <a:r>
              <a:rPr lang="en-GB" b="1" dirty="0"/>
              <a:t> 10 %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SPL 3.0	704 MHZ, 1000 </a:t>
            </a:r>
            <a:r>
              <a:rPr lang="en-GB" b="1" dirty="0" err="1"/>
              <a:t>kWp</a:t>
            </a:r>
            <a:r>
              <a:rPr lang="en-GB" b="1" dirty="0"/>
              <a:t> 10 % 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Linac4	352 MHz, 1000 </a:t>
            </a:r>
            <a:r>
              <a:rPr lang="en-GB" b="1" dirty="0" err="1"/>
              <a:t>kWp</a:t>
            </a:r>
            <a:r>
              <a:rPr lang="en-GB" b="1" dirty="0"/>
              <a:t> 10 %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Crab DQW	400 MHz, 100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Crab RFD	400 MHz, 100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ESRF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SOLEIL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APS 1.0	352 MHz, 200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b="1" dirty="0"/>
              <a:t>SPS LIU	200 MHz, 800 kW CW TW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LHC 2.0	400 MHz, 500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/>
              <a:t>APS 2.0	352 MHz, 250 kW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>
                <a:solidFill>
                  <a:srgbClr val="FF0000"/>
                </a:solidFill>
              </a:rPr>
              <a:t>FCC	400 MHz, 1 MW CW SW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1436688" algn="l"/>
              </a:tabLst>
            </a:pPr>
            <a:r>
              <a:rPr lang="en-GB" i="1" dirty="0">
                <a:solidFill>
                  <a:srgbClr val="FF0000"/>
                </a:solidFill>
              </a:rPr>
              <a:t>FCC	800 MHz, 250 kW CW SW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122624-9371-AE2B-9943-FAAA3B05B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9557E-F6D6-1833-637B-1134677EC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121E9-B535-D5F6-6EBD-1615C580D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</a:t>
            </a:fld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572C7F4-5F65-BBF6-3821-3B9F024029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548729"/>
            <a:ext cx="5256213" cy="44082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DC1BBBC-90DB-EFC2-47C5-A89F1E98DE6A}"/>
              </a:ext>
            </a:extLst>
          </p:cNvPr>
          <p:cNvSpPr/>
          <p:nvPr/>
        </p:nvSpPr>
        <p:spPr>
          <a:xfrm>
            <a:off x="8112224" y="2024912"/>
            <a:ext cx="1008112" cy="6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51CEC-89FB-FC55-93A6-D47EB4A80246}"/>
              </a:ext>
            </a:extLst>
          </p:cNvPr>
          <p:cNvSpPr/>
          <p:nvPr/>
        </p:nvSpPr>
        <p:spPr>
          <a:xfrm>
            <a:off x="9768408" y="2929849"/>
            <a:ext cx="1582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197" b="0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baseline="-25000" dirty="0">
                <a:solidFill>
                  <a:srgbClr val="FF0000"/>
                </a:solidFill>
              </a:rPr>
              <a:t>FCC </a:t>
            </a:r>
            <a:r>
              <a:rPr lang="en-US" b="1" dirty="0">
                <a:solidFill>
                  <a:srgbClr val="FF0000"/>
                </a:solidFill>
              </a:rPr>
              <a:t>= </a:t>
            </a:r>
            <a:r>
              <a:rPr lang="en-US" sz="3200" b="1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x </a:t>
            </a:r>
            <a:r>
              <a:rPr lang="en-US" b="1" dirty="0" err="1">
                <a:solidFill>
                  <a:srgbClr val="FF0000"/>
                </a:solidFill>
              </a:rPr>
              <a:t>P</a:t>
            </a:r>
            <a:r>
              <a:rPr lang="en-US" b="1" baseline="-25000" dirty="0" err="1">
                <a:solidFill>
                  <a:srgbClr val="FF0000"/>
                </a:solidFill>
              </a:rPr>
              <a:t>present</a:t>
            </a:r>
            <a:r>
              <a:rPr lang="en-US" b="1" baseline="-25000" dirty="0">
                <a:solidFill>
                  <a:srgbClr val="FF0000"/>
                </a:solidFill>
              </a:rPr>
              <a:t> world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012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FDFBD-8459-E025-C192-33C57D73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material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8DC18-D256-722A-B798-690A2B74F4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sz="2400" dirty="0"/>
              <a:t>CERN published a reference document in 1996 (10 pages) explaining all the parameters that a ceramic for RF window shall fulfil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hlinkClick r:id="rId2"/>
              </a:rPr>
              <a:t>http://cds.cern.ch/record/91419?ln=fr</a:t>
            </a:r>
            <a:endParaRPr lang="en-US" sz="24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GB" sz="2400" dirty="0"/>
              <a:t>It is still in use, and all our ceramics are the Al2O3 - 97.6 % purity ones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D9036-D29B-6F8E-CCE8-E5B07013F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068960"/>
            <a:ext cx="5256000" cy="3024336"/>
          </a:xfrm>
        </p:spPr>
        <p:txBody>
          <a:bodyPr/>
          <a:lstStyle/>
          <a:p>
            <a:r>
              <a:rPr lang="en-GB" sz="2400" dirty="0"/>
              <a:t>This is one of our first topic for R&amp;D with respect to FCC high power requirements, </a:t>
            </a:r>
            <a:r>
              <a:rPr lang="en-GB" sz="2400" b="1" i="1" dirty="0">
                <a:solidFill>
                  <a:srgbClr val="0070C0"/>
                </a:solidFill>
              </a:rPr>
              <a:t>we launched a program to master how to braze 99.9 % purity ceramics with the sizes we need (thickness and diameter)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B9A7A6-E1EB-05DA-197E-9D2A3FE18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0ED56-E4DD-CE1B-F5D4-9A7A87927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65BA7-AC21-3C4A-2159-D26EC14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50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54D9812-8297-CBB3-4457-1933AB2A51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276097"/>
              </p:ext>
            </p:extLst>
          </p:nvPr>
        </p:nvGraphicFramePr>
        <p:xfrm>
          <a:off x="6384032" y="1945640"/>
          <a:ext cx="4752000" cy="1483360"/>
        </p:xfrm>
        <a:graphic>
          <a:graphicData uri="http://schemas.openxmlformats.org/drawingml/2006/table">
            <a:tbl>
              <a:tblPr firstRow="1">
                <a:tableStyleId>{5FD0F851-EC5A-4D38-B0AD-8093EC10F338}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95714241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435616270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1783395202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808196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Purity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 losses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Brazing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03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</a:t>
                      </a:r>
                      <a:r>
                        <a:rPr lang="en-GB" baseline="-25000" dirty="0"/>
                        <a:t>2</a:t>
                      </a:r>
                      <a:r>
                        <a:rPr lang="en-GB" dirty="0"/>
                        <a:t>O</a:t>
                      </a:r>
                      <a:r>
                        <a:rPr lang="en-GB" baseline="-25000" dirty="0"/>
                        <a:t>3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99.9</a:t>
                      </a:r>
                      <a:r>
                        <a:rPr lang="en-GB" baseline="0" dirty="0"/>
                        <a:t> %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Low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difficult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3154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</a:t>
                      </a:r>
                      <a:r>
                        <a:rPr lang="en-GB" baseline="-25000" dirty="0"/>
                        <a:t>2</a:t>
                      </a:r>
                      <a:r>
                        <a:rPr lang="en-GB" dirty="0"/>
                        <a:t>O</a:t>
                      </a:r>
                      <a:r>
                        <a:rPr lang="en-GB" baseline="-25000" dirty="0"/>
                        <a:t>3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97.6 %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Medium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Medium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6533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</a:t>
                      </a:r>
                      <a:r>
                        <a:rPr lang="en-GB" baseline="-25000" dirty="0"/>
                        <a:t>2</a:t>
                      </a:r>
                      <a:r>
                        <a:rPr lang="en-GB" dirty="0"/>
                        <a:t>O</a:t>
                      </a:r>
                      <a:r>
                        <a:rPr lang="en-GB" baseline="-25000" dirty="0"/>
                        <a:t>3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95 %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Higher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Easier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2084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1093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E6EFD-41F3-574F-9677-1A921722A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/>
          <a:lstStyle/>
          <a:p>
            <a:r>
              <a:rPr lang="en-GB" dirty="0"/>
              <a:t>Water cooled from the inside ceramics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9D3B-6A07-0621-0D0B-74C4639029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412875"/>
            <a:ext cx="5399087" cy="201580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With the help of or mechanical experts, we launched a prototyping of a 3D printed ceramic with water channels cooling down the ceramic from the inside</a:t>
            </a:r>
          </a:p>
          <a:p>
            <a:r>
              <a:rPr lang="en-GB" dirty="0"/>
              <a:t>This should help getting to higher power handling</a:t>
            </a:r>
          </a:p>
          <a:p>
            <a:r>
              <a:rPr lang="en-GB" dirty="0"/>
              <a:t>The construction is ongoing, but not easy at all, several prototypes failed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1C232-CC56-50C7-1420-FDED4334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171D00-DAB3-5644-7EDE-A69158EB9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6D3F1-737A-2D58-F0AB-9CD42FACE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0B9DC893-4688-42F3-CC55-FB792A7193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t="6191" r="8093" b="7129"/>
          <a:stretch/>
        </p:blipFill>
        <p:spPr>
          <a:xfrm>
            <a:off x="6744072" y="3172565"/>
            <a:ext cx="4608512" cy="30243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3D33A4-0E46-9427-3C20-816A7F75D5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28" y="3645024"/>
            <a:ext cx="5400573" cy="25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6CEB5C5-5C73-7A8A-349E-9EFAA87A73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834" y="1136220"/>
            <a:ext cx="3612853" cy="1855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26131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05E48-DA52-FBE6-6477-3E40243AC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FCC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3F93F-C48A-9E63-964C-AC0023DC0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Over the last 3 </a:t>
            </a:r>
            <a:r>
              <a:rPr lang="fr-CH" dirty="0" err="1"/>
              <a:t>years</a:t>
            </a:r>
            <a:r>
              <a:rPr lang="fr-CH" dirty="0"/>
              <a:t>, power </a:t>
            </a:r>
            <a:r>
              <a:rPr lang="fr-CH" dirty="0" err="1"/>
              <a:t>level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r>
              <a:rPr lang="fr-CH" dirty="0"/>
              <a:t> and </a:t>
            </a:r>
            <a:r>
              <a:rPr lang="fr-CH" dirty="0" err="1"/>
              <a:t>frequencies</a:t>
            </a:r>
            <a:r>
              <a:rPr lang="fr-CH" dirty="0"/>
              <a:t> have </a:t>
            </a:r>
            <a:r>
              <a:rPr lang="fr-CH" dirty="0" err="1"/>
              <a:t>often</a:t>
            </a:r>
            <a:r>
              <a:rPr lang="fr-CH" dirty="0"/>
              <a:t> </a:t>
            </a:r>
            <a:r>
              <a:rPr lang="fr-CH" dirty="0" err="1"/>
              <a:t>changed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 have a </a:t>
            </a:r>
            <a:r>
              <a:rPr lang="fr-CH" dirty="0" err="1"/>
              <a:t>robust</a:t>
            </a:r>
            <a:r>
              <a:rPr lang="fr-CH" dirty="0"/>
              <a:t> plan to </a:t>
            </a:r>
            <a:r>
              <a:rPr lang="fr-CH" dirty="0" err="1"/>
              <a:t>develop</a:t>
            </a:r>
            <a:r>
              <a:rPr lang="fr-CH" dirty="0"/>
              <a:t> LHC compatible FPC and to test </a:t>
            </a:r>
            <a:r>
              <a:rPr lang="fr-CH" dirty="0" err="1"/>
              <a:t>them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Long </a:t>
            </a:r>
            <a:r>
              <a:rPr lang="fr-CH" dirty="0" err="1"/>
              <a:t>Shutdown</a:t>
            </a:r>
            <a:r>
              <a:rPr lang="fr-CH" dirty="0"/>
              <a:t> 3 (2026-2029) to </a:t>
            </a:r>
            <a:r>
              <a:rPr lang="fr-CH" dirty="0" err="1"/>
              <a:t>validate</a:t>
            </a:r>
            <a:r>
              <a:rPr lang="fr-CH" dirty="0"/>
              <a:t> the concept for FCC</a:t>
            </a:r>
          </a:p>
          <a:p>
            <a:endParaRPr lang="fr-CH" dirty="0"/>
          </a:p>
          <a:p>
            <a:r>
              <a:rPr lang="fr-CH" dirty="0"/>
              <a:t>For the 400 MHz version,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a </a:t>
            </a:r>
            <a:r>
              <a:rPr lang="fr-CH" dirty="0" err="1"/>
              <a:t>disk</a:t>
            </a:r>
            <a:r>
              <a:rPr lang="fr-CH" dirty="0"/>
              <a:t> </a:t>
            </a:r>
            <a:r>
              <a:rPr lang="fr-CH" dirty="0" err="1"/>
              <a:t>window</a:t>
            </a:r>
            <a:r>
              <a:rPr lang="fr-CH" dirty="0"/>
              <a:t>(s) in the </a:t>
            </a:r>
            <a:r>
              <a:rPr lang="fr-CH" dirty="0" err="1"/>
              <a:t>waveguide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 </a:t>
            </a:r>
            <a:r>
              <a:rPr lang="fr-CH" dirty="0" err="1"/>
              <a:t>target</a:t>
            </a:r>
            <a:r>
              <a:rPr lang="fr-CH" dirty="0"/>
              <a:t> at 1 MW CW SW, </a:t>
            </a:r>
            <a:r>
              <a:rPr lang="fr-CH" dirty="0" err="1"/>
              <a:t>with</a:t>
            </a:r>
            <a:r>
              <a:rPr lang="fr-CH" dirty="0"/>
              <a:t> an </a:t>
            </a:r>
            <a:r>
              <a:rPr lang="fr-CH" dirty="0" err="1"/>
              <a:t>assembly</a:t>
            </a:r>
            <a:r>
              <a:rPr lang="fr-CH" dirty="0"/>
              <a:t> in a </a:t>
            </a:r>
            <a:r>
              <a:rPr lang="fr-CH" dirty="0" err="1"/>
              <a:t>dedicated</a:t>
            </a:r>
            <a:r>
              <a:rPr lang="fr-CH" dirty="0"/>
              <a:t> clean room (ISO5?)</a:t>
            </a:r>
          </a:p>
          <a:p>
            <a:r>
              <a:rPr lang="fr-CH" dirty="0"/>
              <a:t>For the 800 MHz version,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a coaxial </a:t>
            </a:r>
            <a:r>
              <a:rPr lang="fr-CH" dirty="0" err="1"/>
              <a:t>window</a:t>
            </a:r>
            <a:r>
              <a:rPr lang="fr-CH" dirty="0"/>
              <a:t> close to the </a:t>
            </a:r>
            <a:r>
              <a:rPr lang="fr-CH" dirty="0" err="1"/>
              <a:t>beam</a:t>
            </a:r>
            <a:r>
              <a:rPr lang="fr-CH" dirty="0"/>
              <a:t> axis </a:t>
            </a:r>
            <a:r>
              <a:rPr lang="fr-CH" dirty="0" err="1"/>
              <a:t>with</a:t>
            </a:r>
            <a:r>
              <a:rPr lang="fr-CH" dirty="0"/>
              <a:t> a </a:t>
            </a:r>
            <a:r>
              <a:rPr lang="fr-CH" dirty="0" err="1"/>
              <a:t>target</a:t>
            </a:r>
            <a:r>
              <a:rPr lang="fr-CH" dirty="0"/>
              <a:t> at 500 kW CW SW, </a:t>
            </a:r>
            <a:r>
              <a:rPr lang="fr-CH" dirty="0" err="1"/>
              <a:t>with</a:t>
            </a:r>
            <a:r>
              <a:rPr lang="fr-CH" dirty="0"/>
              <a:t> an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cryostating</a:t>
            </a:r>
            <a:r>
              <a:rPr lang="fr-CH" dirty="0"/>
              <a:t> in ISO4 clean room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C84FF2-A607-DCDE-44D9-1DA96F85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A4BA1-B7C4-D209-B051-D383FDFE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272EA-88E5-A5C8-DEB0-8AF8C8EC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7566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Dedicated talk at the 6th Open Collaboration Meeting on Superconducting </a:t>
            </a:r>
            <a:r>
              <a:rPr lang="en-GB" dirty="0" err="1">
                <a:hlinkClick r:id="rId2"/>
              </a:rPr>
              <a:t>Linacs</a:t>
            </a:r>
            <a:r>
              <a:rPr lang="en-GB" dirty="0">
                <a:hlinkClick r:id="rId2"/>
              </a:rPr>
              <a:t> for High Power Proton Beams (SLHiPP-6)</a:t>
            </a:r>
            <a:r>
              <a:rPr lang="en-GB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53</a:t>
            </a:fld>
            <a:endParaRPr lang="en-GB"/>
          </a:p>
        </p:txBody>
      </p:sp>
      <p:pic>
        <p:nvPicPr>
          <p:cNvPr id="8" name="Content Placeholder 7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976" y="1916832"/>
            <a:ext cx="6052493" cy="3404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27313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5544616" cy="46800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It </a:t>
            </a:r>
            <a:r>
              <a:rPr lang="en-US" dirty="0"/>
              <a:t>In order to be safe, we first ramp RF power with very short pulses from zero to full power</a:t>
            </a:r>
          </a:p>
          <a:p>
            <a:r>
              <a:rPr lang="en-US" dirty="0"/>
              <a:t>We then restart with longer pulses, again from zero to full power</a:t>
            </a:r>
          </a:p>
          <a:p>
            <a:r>
              <a:rPr lang="en-US" dirty="0"/>
              <a:t>We repeat the process until maximum pulse duration, that could be CW</a:t>
            </a:r>
          </a:p>
          <a:p>
            <a:r>
              <a:rPr lang="en-US" dirty="0"/>
              <a:t>What we also noticed is that making a ‘straight ramping’ could be dangerous</a:t>
            </a:r>
          </a:p>
          <a:p>
            <a:r>
              <a:rPr lang="en-US" dirty="0"/>
              <a:t>Indeed, a higher power level can ‘de-condition’ a lower power level previously processed</a:t>
            </a:r>
          </a:p>
          <a:p>
            <a:r>
              <a:rPr lang="en-US" dirty="0"/>
              <a:t>So inside one envelope, we ramp up and we ramp down to guaranty that ALL power levels have been processed with the shorter pulses</a:t>
            </a:r>
          </a:p>
          <a:p>
            <a:r>
              <a:rPr lang="en-US" dirty="0"/>
              <a:t>This process ensures that the lowest energy is deposited into an arc if it should occur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54</a:t>
            </a:fld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456040" y="1101285"/>
            <a:ext cx="5231403" cy="4971659"/>
            <a:chOff x="4606416" y="1564910"/>
            <a:chExt cx="4076700" cy="3874287"/>
          </a:xfrm>
        </p:grpSpPr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6416" y="3468226"/>
              <a:ext cx="4076700" cy="1970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6416" y="1564910"/>
              <a:ext cx="4076700" cy="1691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5673216" y="2375730"/>
              <a:ext cx="1952503" cy="2255633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92217" y="2375729"/>
              <a:ext cx="1117494" cy="188554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44562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3392" y="1413296"/>
            <a:ext cx="2880000" cy="4680000"/>
          </a:xfrm>
        </p:spPr>
        <p:txBody>
          <a:bodyPr/>
          <a:lstStyle/>
          <a:p>
            <a:r>
              <a:rPr lang="en-GB" dirty="0"/>
              <a:t>It is important to keep the repetition rate low enough to allow enough time to the vacuum gauge to detect the pressure rise</a:t>
            </a:r>
          </a:p>
          <a:p>
            <a:endParaRPr lang="en-GB" dirty="0"/>
          </a:p>
          <a:p>
            <a:r>
              <a:rPr lang="en-GB" dirty="0"/>
              <a:t>This allows not to stop the system, only few pulses are missed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55</a:t>
            </a:fld>
            <a:endParaRPr lang="en-GB"/>
          </a:p>
        </p:txBody>
      </p:sp>
      <p:pic>
        <p:nvPicPr>
          <p:cNvPr id="8" name="Content Placeholder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752" y="1844824"/>
            <a:ext cx="7920000" cy="36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21819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processes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59" y="1845409"/>
            <a:ext cx="5707971" cy="16549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3933056"/>
            <a:ext cx="5707971" cy="16549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3953553"/>
            <a:ext cx="5471960" cy="17463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1275768"/>
            <a:ext cx="5471960" cy="22120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A30EC8-A3A7-A2F7-549F-60879258BE63}"/>
              </a:ext>
            </a:extLst>
          </p:cNvPr>
          <p:cNvSpPr txBox="1"/>
          <p:nvPr/>
        </p:nvSpPr>
        <p:spPr>
          <a:xfrm>
            <a:off x="407368" y="3063931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TW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4A299-F624-AEF1-8009-04C1282BDA29}"/>
              </a:ext>
            </a:extLst>
          </p:cNvPr>
          <p:cNvSpPr txBox="1"/>
          <p:nvPr/>
        </p:nvSpPr>
        <p:spPr>
          <a:xfrm>
            <a:off x="372921" y="5157192"/>
            <a:ext cx="49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SW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6823D0-DD44-4965-A9D0-EB323E221A84}"/>
              </a:ext>
            </a:extLst>
          </p:cNvPr>
          <p:cNvSpPr txBox="1"/>
          <p:nvPr/>
        </p:nvSpPr>
        <p:spPr>
          <a:xfrm>
            <a:off x="10575629" y="3063931"/>
            <a:ext cx="1116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Prototype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4CBEB7-C1FB-2087-2F9C-6EE1758BF1B2}"/>
              </a:ext>
            </a:extLst>
          </p:cNvPr>
          <p:cNvSpPr txBox="1"/>
          <p:nvPr/>
        </p:nvSpPr>
        <p:spPr>
          <a:xfrm>
            <a:off x="10560496" y="5212900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rgbClr val="002060"/>
                </a:solidFill>
              </a:rPr>
              <a:t>Operation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92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DE252-4F13-C109-270E-2A9EFD4FB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processing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C7846F-AAD8-C52B-5767-0AAAE65C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A0AD4-81E0-6B85-6516-39D73E487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C5439-916D-90FA-6B0C-098C7C596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57</a:t>
            </a:fld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9CBCF18-1A12-DB87-C59F-07DFC9E65D7B}"/>
              </a:ext>
            </a:extLst>
          </p:cNvPr>
          <p:cNvSpPr txBox="1">
            <a:spLocks/>
          </p:cNvSpPr>
          <p:nvPr/>
        </p:nvSpPr>
        <p:spPr>
          <a:xfrm>
            <a:off x="623392" y="1557352"/>
            <a:ext cx="5328000" cy="122357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1793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3587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/>
              <a:t>We need to define the best RF processing strategy in order to guaranty mass production delivery schedule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3A5147-1C06-C8B0-2871-1C9349993F26}"/>
              </a:ext>
            </a:extLst>
          </p:cNvPr>
          <p:cNvSpPr/>
          <p:nvPr/>
        </p:nvSpPr>
        <p:spPr>
          <a:xfrm>
            <a:off x="192000" y="3573296"/>
            <a:ext cx="504000" cy="36000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Exchange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days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F597A5-94BA-4B2A-5863-3A6763157BD9}"/>
              </a:ext>
            </a:extLst>
          </p:cNvPr>
          <p:cNvSpPr/>
          <p:nvPr/>
        </p:nvSpPr>
        <p:spPr>
          <a:xfrm>
            <a:off x="696000" y="3573296"/>
            <a:ext cx="5400000" cy="360000"/>
          </a:xfrm>
          <a:prstGeom prst="rect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Processing 2 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BEFE5-6BA7-E395-11DB-A7EC9F4E23C4}"/>
              </a:ext>
            </a:extLst>
          </p:cNvPr>
          <p:cNvSpPr/>
          <p:nvPr/>
        </p:nvSpPr>
        <p:spPr>
          <a:xfrm>
            <a:off x="6600000" y="3573296"/>
            <a:ext cx="5400000" cy="360000"/>
          </a:xfrm>
          <a:prstGeom prst="rect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Processing  2 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2D1975-3C22-F6D4-720E-583CEE27124A}"/>
              </a:ext>
            </a:extLst>
          </p:cNvPr>
          <p:cNvSpPr/>
          <p:nvPr/>
        </p:nvSpPr>
        <p:spPr>
          <a:xfrm>
            <a:off x="6096000" y="3573296"/>
            <a:ext cx="504000" cy="36000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Exchange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days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DAB931-B4E5-2CAC-E175-5ACC4FDD5A7D}"/>
              </a:ext>
            </a:extLst>
          </p:cNvPr>
          <p:cNvSpPr/>
          <p:nvPr/>
        </p:nvSpPr>
        <p:spPr>
          <a:xfrm>
            <a:off x="768000" y="4005296"/>
            <a:ext cx="1260000" cy="360000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Preparation next 2 windows, 5 days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1CA45E-F7F3-3DE8-944C-D74562CF89F2}"/>
              </a:ext>
            </a:extLst>
          </p:cNvPr>
          <p:cNvSpPr/>
          <p:nvPr/>
        </p:nvSpPr>
        <p:spPr>
          <a:xfrm>
            <a:off x="2028000" y="4005296"/>
            <a:ext cx="1764000" cy="360000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Bake out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723469-5B65-A8D1-36E7-CAFF18EDCE54}"/>
              </a:ext>
            </a:extLst>
          </p:cNvPr>
          <p:cNvSpPr/>
          <p:nvPr/>
        </p:nvSpPr>
        <p:spPr>
          <a:xfrm>
            <a:off x="6672000" y="4005296"/>
            <a:ext cx="1260000" cy="360000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Preparation next 2 windows, 5 days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17A47B-F74A-020A-2027-C736BE4E3961}"/>
              </a:ext>
            </a:extLst>
          </p:cNvPr>
          <p:cNvSpPr/>
          <p:nvPr/>
        </p:nvSpPr>
        <p:spPr>
          <a:xfrm>
            <a:off x="7932000" y="4005296"/>
            <a:ext cx="1764000" cy="360000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Bake out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EDC63D-A5CD-066F-6FDC-E478884FFB13}"/>
              </a:ext>
            </a:extLst>
          </p:cNvPr>
          <p:cNvSpPr txBox="1"/>
          <p:nvPr/>
        </p:nvSpPr>
        <p:spPr>
          <a:xfrm>
            <a:off x="192000" y="3069296"/>
            <a:ext cx="48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duration 2 windows + 2 windows =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64 days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516138-C645-5839-6C75-544A74D687E1}"/>
              </a:ext>
            </a:extLst>
          </p:cNvPr>
          <p:cNvSpPr/>
          <p:nvPr/>
        </p:nvSpPr>
        <p:spPr>
          <a:xfrm>
            <a:off x="192000" y="5301296"/>
            <a:ext cx="504000" cy="36000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Exchange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days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987A17-8EFB-2B7D-6B44-40AE29B1255A}"/>
              </a:ext>
            </a:extLst>
          </p:cNvPr>
          <p:cNvSpPr/>
          <p:nvPr/>
        </p:nvSpPr>
        <p:spPr>
          <a:xfrm>
            <a:off x="696000" y="5301296"/>
            <a:ext cx="6300000" cy="360000"/>
          </a:xfrm>
          <a:prstGeom prst="rect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Processing  4 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5505BF-6D42-307F-9140-54A0F94CFF0A}"/>
              </a:ext>
            </a:extLst>
          </p:cNvPr>
          <p:cNvSpPr/>
          <p:nvPr/>
        </p:nvSpPr>
        <p:spPr>
          <a:xfrm>
            <a:off x="768000" y="5733296"/>
            <a:ext cx="1512000" cy="360000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Preparation next 4 windows,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79BC86C-800B-8853-994F-6F24373073CC}"/>
              </a:ext>
            </a:extLst>
          </p:cNvPr>
          <p:cNvSpPr/>
          <p:nvPr/>
        </p:nvSpPr>
        <p:spPr>
          <a:xfrm>
            <a:off x="2280000" y="5733296"/>
            <a:ext cx="1800000" cy="360000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Bake out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days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4DDEC7-BA25-B19A-EF06-03247CF9DCF4}"/>
              </a:ext>
            </a:extLst>
          </p:cNvPr>
          <p:cNvSpPr txBox="1"/>
          <p:nvPr/>
        </p:nvSpPr>
        <p:spPr>
          <a:xfrm>
            <a:off x="192000" y="4797296"/>
            <a:ext cx="48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duration 4 windows =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37 days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37798D-266D-38D7-F7F2-7FB020594E00}"/>
              </a:ext>
            </a:extLst>
          </p:cNvPr>
          <p:cNvSpPr txBox="1"/>
          <p:nvPr/>
        </p:nvSpPr>
        <p:spPr>
          <a:xfrm>
            <a:off x="7491028" y="4549427"/>
            <a:ext cx="4409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With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Linac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4 windows, we did </a:t>
            </a:r>
            <a:r>
              <a:rPr lang="en-US" sz="2400" kern="0" dirty="0">
                <a:solidFill>
                  <a:srgbClr val="002060"/>
                </a:solidFill>
              </a:rPr>
              <a:t>some tests with f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our windows in series,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and we were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much faster than two plus two windows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6F074FBA-31E0-E83C-36F7-906A7BC38393}"/>
              </a:ext>
            </a:extLst>
          </p:cNvPr>
          <p:cNvGraphicFramePr/>
          <p:nvPr/>
        </p:nvGraphicFramePr>
        <p:xfrm>
          <a:off x="6456040" y="765076"/>
          <a:ext cx="5257672" cy="2375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431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Resonant rings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58</a:t>
            </a:fld>
            <a:endParaRPr lang="en-GB"/>
          </a:p>
        </p:txBody>
      </p:sp>
      <p:pic>
        <p:nvPicPr>
          <p:cNvPr id="8" name="Picture 3" descr="G:\Departments\AB\Groups\RF\Sections\PM\RF Projects\Resonant ring\Resonant Ring 704 MHz\RES RING 2015 - Pics\Catia V5 Pics\R.RING AT BB3.2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360" y="2031738"/>
            <a:ext cx="3078933" cy="2880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216" y="980728"/>
            <a:ext cx="3885024" cy="4104136"/>
          </a:xfrm>
          <a:prstGeom prst="rect">
            <a:avLst/>
          </a:prstGeom>
        </p:spPr>
      </p:pic>
      <p:pic>
        <p:nvPicPr>
          <p:cNvPr id="11" name="Picture 2" descr="G:\Departments\AB\Groups\RF\Sections\PM\RF Projects\Resonant ring\800 MHz Resonant Ring\800 MHz Resonant Ring  in BB3 pictures\IMG_20150128_1621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3647728" y="2130930"/>
            <a:ext cx="3672408" cy="275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3392" y="515719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Resonant ring are one of the most important way to make huge savings with test benches, we still have it in our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E1FA3-7790-CF0F-EAEF-599BFA2C092A}"/>
              </a:ext>
            </a:extLst>
          </p:cNvPr>
          <p:cNvSpPr/>
          <p:nvPr/>
        </p:nvSpPr>
        <p:spPr>
          <a:xfrm rot="21436827">
            <a:off x="3993170" y="983914"/>
            <a:ext cx="29815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 progress</a:t>
            </a:r>
          </a:p>
        </p:txBody>
      </p:sp>
    </p:spTree>
    <p:extLst>
      <p:ext uri="{BB962C8B-B14F-4D97-AF65-F5344CB8AC3E}">
        <p14:creationId xmlns:p14="http://schemas.microsoft.com/office/powerpoint/2010/main" val="24083328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2564904"/>
            <a:ext cx="7200000" cy="4063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FPC R&amp;D Centre, done, and operational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960096" y="5373216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Heavy components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1280" y="558924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Machining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35560" y="5301208"/>
            <a:ext cx="115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Transport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71464" y="4437112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Assembly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20336" y="3429000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RF power for</a:t>
            </a:r>
          </a:p>
          <a:p>
            <a:r>
              <a:rPr lang="en-GB" dirty="0">
                <a:solidFill>
                  <a:srgbClr val="002060"/>
                </a:solidFill>
              </a:rPr>
              <a:t>FPC processing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8231" y="1196752"/>
            <a:ext cx="86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Robots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12024" y="1340768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Metrology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03912" y="1484784"/>
            <a:ext cx="9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Vacuum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1784" y="1628800"/>
            <a:ext cx="13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Test boxes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98507" y="1844824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RF components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23792" y="3356992"/>
            <a:ext cx="219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LLRF measurement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20336" y="1628800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Deepest thanks to the CERN management that agreed to invest in a new FPC R&amp;D Centre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5360" y="299695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200 m</a:t>
            </a:r>
            <a:r>
              <a:rPr lang="en-GB" b="1" baseline="30000" dirty="0">
                <a:solidFill>
                  <a:srgbClr val="002060"/>
                </a:solidFill>
              </a:rPr>
              <a:t>2</a:t>
            </a:r>
            <a:r>
              <a:rPr lang="en-GB" b="1" dirty="0">
                <a:solidFill>
                  <a:srgbClr val="002060"/>
                </a:solidFill>
              </a:rPr>
              <a:t> First Floor</a:t>
            </a:r>
          </a:p>
          <a:p>
            <a:endParaRPr lang="en-GB" b="1" dirty="0">
              <a:solidFill>
                <a:srgbClr val="002060"/>
              </a:solidFill>
            </a:endParaRPr>
          </a:p>
          <a:p>
            <a:r>
              <a:rPr lang="en-GB" b="1" dirty="0">
                <a:solidFill>
                  <a:srgbClr val="002060"/>
                </a:solidFill>
              </a:rPr>
              <a:t>600 m</a:t>
            </a:r>
            <a:r>
              <a:rPr lang="en-GB" b="1" baseline="30000" dirty="0">
                <a:solidFill>
                  <a:srgbClr val="002060"/>
                </a:solidFill>
              </a:rPr>
              <a:t>2</a:t>
            </a:r>
            <a:r>
              <a:rPr lang="en-GB" b="1" dirty="0">
                <a:solidFill>
                  <a:srgbClr val="002060"/>
                </a:solidFill>
              </a:rPr>
              <a:t> Ground floor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2564904"/>
            <a:ext cx="7200000" cy="40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8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11111E-6 L 6.25E-7 -0.2016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E69E3BD-3CE4-9E54-B608-97B1BE72E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FPC design input parameters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E3BDC9-D0A8-7798-4513-C7BFF7364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2877B-07DD-1A49-E590-0819AD44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FB9730-B0BC-2BFD-5E57-A526BF8C2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9AAB74-7EB9-CFCA-7745-22EB4D4E013A}"/>
              </a:ext>
            </a:extLst>
          </p:cNvPr>
          <p:cNvSpPr/>
          <p:nvPr/>
        </p:nvSpPr>
        <p:spPr>
          <a:xfrm>
            <a:off x="634587" y="1511781"/>
            <a:ext cx="7117597" cy="4293483"/>
          </a:xfrm>
          <a:prstGeom prst="rect">
            <a:avLst/>
          </a:prstGeom>
        </p:spPr>
        <p:txBody>
          <a:bodyPr wrap="square" numCol="4" spcCol="360000">
            <a:spAutoFit/>
          </a:bodyPr>
          <a:lstStyle/>
          <a:p>
            <a:r>
              <a:rPr lang="en-GB" sz="1300" dirty="0">
                <a:solidFill>
                  <a:srgbClr val="002060"/>
                </a:solidFill>
              </a:rPr>
              <a:t>Ceramics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Ceramic material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Metallization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Window families</a:t>
            </a:r>
          </a:p>
          <a:p>
            <a:pPr marL="358775" lvl="2"/>
            <a:r>
              <a:rPr lang="en-GB" sz="1300" dirty="0">
                <a:solidFill>
                  <a:srgbClr val="002060"/>
                </a:solidFill>
              </a:rPr>
              <a:t>Disk</a:t>
            </a:r>
          </a:p>
          <a:p>
            <a:pPr marL="358775" lvl="2"/>
            <a:r>
              <a:rPr lang="en-GB" sz="1300" dirty="0">
                <a:solidFill>
                  <a:srgbClr val="002060"/>
                </a:solidFill>
              </a:rPr>
              <a:t>Cylindrical</a:t>
            </a:r>
          </a:p>
          <a:p>
            <a:pPr marL="358775" lvl="2"/>
            <a:r>
              <a:rPr lang="en-GB" sz="1300" dirty="0">
                <a:solidFill>
                  <a:srgbClr val="002060"/>
                </a:solidFill>
              </a:rPr>
              <a:t>Coaxial disk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Two windows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Single window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Solutions proposed</a:t>
            </a:r>
          </a:p>
          <a:p>
            <a:r>
              <a:rPr lang="en-GB" sz="1300" dirty="0">
                <a:solidFill>
                  <a:srgbClr val="002060"/>
                </a:solidFill>
              </a:rPr>
              <a:t>Antenna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Adjustable coupler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Antenna shape</a:t>
            </a:r>
          </a:p>
          <a:p>
            <a:r>
              <a:rPr lang="en-GB" sz="1300" dirty="0">
                <a:solidFill>
                  <a:srgbClr val="002060"/>
                </a:solidFill>
              </a:rPr>
              <a:t>Outer Antenna line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Copper for RF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Stainless steel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Bad coating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RF &amp; vacuum seal</a:t>
            </a:r>
          </a:p>
          <a:p>
            <a:r>
              <a:rPr lang="en-GB" sz="1300" dirty="0">
                <a:solidFill>
                  <a:srgbClr val="002060"/>
                </a:solidFill>
              </a:rPr>
              <a:t>Protection of the FPC</a:t>
            </a:r>
          </a:p>
          <a:p>
            <a:r>
              <a:rPr lang="en-GB" sz="1300" dirty="0" err="1">
                <a:solidFill>
                  <a:srgbClr val="002060"/>
                </a:solidFill>
              </a:rPr>
              <a:t>Cryomodule</a:t>
            </a:r>
            <a:r>
              <a:rPr lang="en-GB" sz="1300" dirty="0">
                <a:solidFill>
                  <a:srgbClr val="002060"/>
                </a:solidFill>
              </a:rPr>
              <a:t> integration</a:t>
            </a:r>
          </a:p>
          <a:p>
            <a:r>
              <a:rPr lang="en-GB" sz="1300" dirty="0">
                <a:solidFill>
                  <a:srgbClr val="002060"/>
                </a:solidFill>
              </a:rPr>
              <a:t>Orientation of the FPC</a:t>
            </a:r>
          </a:p>
          <a:p>
            <a:r>
              <a:rPr lang="en-GB" sz="1300" dirty="0">
                <a:solidFill>
                  <a:srgbClr val="002060"/>
                </a:solidFill>
              </a:rPr>
              <a:t>Inner antenna cooling</a:t>
            </a:r>
          </a:p>
          <a:p>
            <a:r>
              <a:rPr lang="en-GB" sz="1300" dirty="0">
                <a:solidFill>
                  <a:srgbClr val="002060"/>
                </a:solidFill>
              </a:rPr>
              <a:t>WG to coax</a:t>
            </a:r>
          </a:p>
          <a:p>
            <a:r>
              <a:rPr lang="en-GB" sz="1300" dirty="0" err="1">
                <a:solidFill>
                  <a:srgbClr val="002060"/>
                </a:solidFill>
              </a:rPr>
              <a:t>Multipacting</a:t>
            </a:r>
            <a:endParaRPr lang="en-GB" sz="1300" dirty="0">
              <a:solidFill>
                <a:srgbClr val="002060"/>
              </a:solidFill>
            </a:endParaRPr>
          </a:p>
          <a:p>
            <a:pPr marL="176213" lvl="1"/>
            <a:r>
              <a:rPr lang="en-GB" sz="1300" dirty="0" err="1">
                <a:solidFill>
                  <a:srgbClr val="002060"/>
                </a:solidFill>
              </a:rPr>
              <a:t>Ti</a:t>
            </a:r>
            <a:r>
              <a:rPr lang="en-GB" sz="1300" dirty="0">
                <a:solidFill>
                  <a:srgbClr val="002060"/>
                </a:solidFill>
              </a:rPr>
              <a:t> sputtering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DC polarisation</a:t>
            </a:r>
          </a:p>
          <a:p>
            <a:r>
              <a:rPr lang="en-GB" sz="1300" dirty="0">
                <a:solidFill>
                  <a:srgbClr val="002060"/>
                </a:solidFill>
              </a:rPr>
              <a:t>Simulation and proposed solution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Cylindrical Design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Coaxial disk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Disk</a:t>
            </a:r>
          </a:p>
          <a:p>
            <a:r>
              <a:rPr lang="en-GB" sz="1300" dirty="0">
                <a:solidFill>
                  <a:srgbClr val="002060"/>
                </a:solidFill>
              </a:rPr>
              <a:t>Construction</a:t>
            </a:r>
          </a:p>
          <a:p>
            <a:r>
              <a:rPr lang="en-GB" sz="1300" dirty="0">
                <a:solidFill>
                  <a:srgbClr val="002060"/>
                </a:solidFill>
              </a:rPr>
              <a:t>Clean room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Clean process study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Mock-ups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Preparation for assembly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Assembly in ISO 5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Assembly in ISO 4</a:t>
            </a:r>
          </a:p>
          <a:p>
            <a:r>
              <a:rPr lang="en-GB" sz="1300" dirty="0">
                <a:solidFill>
                  <a:srgbClr val="002060"/>
                </a:solidFill>
              </a:rPr>
              <a:t>FPC test boxes</a:t>
            </a:r>
          </a:p>
          <a:p>
            <a:r>
              <a:rPr lang="en-GB" sz="1300" dirty="0">
                <a:solidFill>
                  <a:srgbClr val="002060"/>
                </a:solidFill>
              </a:rPr>
              <a:t>FPC test benches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In clean room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Resonant ring</a:t>
            </a:r>
          </a:p>
          <a:p>
            <a:r>
              <a:rPr lang="en-GB" sz="1300" dirty="0">
                <a:solidFill>
                  <a:srgbClr val="002060"/>
                </a:solidFill>
              </a:rPr>
              <a:t>RF conditioning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Ceramic cracks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Conditioning process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VCA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Pulses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Ramping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Repetition rate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TW and SW mode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Automated process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Processing time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Summary</a:t>
            </a:r>
          </a:p>
          <a:p>
            <a:r>
              <a:rPr lang="en-GB" sz="1300" dirty="0">
                <a:solidFill>
                  <a:srgbClr val="002060"/>
                </a:solidFill>
              </a:rPr>
              <a:t>First test results</a:t>
            </a:r>
          </a:p>
          <a:p>
            <a:pPr marL="176213" lvl="1"/>
            <a:r>
              <a:rPr lang="en-GB" sz="1300" dirty="0">
                <a:solidFill>
                  <a:srgbClr val="002060"/>
                </a:solidFill>
              </a:rPr>
              <a:t>Arcing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870BB8-A378-D53C-94BE-E6F5972BD1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3" t="3975" r="31320"/>
          <a:stretch/>
        </p:blipFill>
        <p:spPr>
          <a:xfrm>
            <a:off x="8029021" y="304899"/>
            <a:ext cx="3528392" cy="573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5012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FPC R&amp;D Centre &amp; WWFPC meetings</a:t>
            </a:r>
            <a:br>
              <a:rPr lang="en-GB" dirty="0"/>
            </a:br>
            <a:r>
              <a:rPr lang="en-GB" dirty="0"/>
              <a:t>topics for discussion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60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336" y="1484784"/>
            <a:ext cx="11881320" cy="4463976"/>
          </a:xfrm>
        </p:spPr>
        <p:txBody>
          <a:bodyPr numCol="4" spcCol="18000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Design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Maximum power per coupler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Multi couplers per cavity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Ceramic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Sputtering: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TiOx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–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TiN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Control of the process ? Qualification (*** Sergio/Fritz)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New ceramic without treatment ? (KEK/CERN – Thales/CERN)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Gray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deposit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How to qualify  ? (*** Sergio/Fritz – Wolf-Dietrich – Walid)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Coating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Copper plating (launch a program)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how to make it correct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Common classification of defects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acceptance criteria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Discoloration of ceramic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Is superficial oxidation or discoloration a problem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(*** identification Walid)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Before/after RF processing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To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gray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after RF conditioning at XFEL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To yellow due to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multipacting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To brown after X-ray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Specific constraints for operation reasons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No brazing-welding-soldering between liquid coolant and vacuum (proven EBW should not be on the list)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No liquid cooled couplers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Do you have the same constraints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Do you have statistics linked to these constraints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Tests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TW? SW? TW &amp; SW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Test boxes in 3D printing copper plated ? Acceptable or incompatible with cleanliness requirements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Arcing and air cooling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Is lower pressure creates arc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Is N2 worse than air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Do we need vacuum gauge for series production FPC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BNL, SNS, DESY do not use DC bias, prefer a good conditioning, afraid of gas accumulation (use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multipacting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simulation tool in order to make a </a:t>
            </a:r>
            <a:r>
              <a:rPr lang="en-GB" sz="1500" dirty="0" err="1">
                <a:solidFill>
                  <a:schemeClr val="bg1">
                    <a:lumMod val="65000"/>
                  </a:schemeClr>
                </a:solidFill>
              </a:rPr>
              <a:t>multipacting</a:t>
            </a: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 free coupler)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Amplifiers for tests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Prototype processes versus series processes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What margin do we need between pre-series and series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Diagnostics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R&amp;D and prototyping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Operation in accelerators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Statistics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How to list all couplers operated in accelerators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Degradation of characteristic over time of operation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How to share these information ? This meeting ? Mandatory in talks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Make pictures of work environments !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5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/>
              <a:t>World Wide Program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How to organise it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Who can do what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Who want to do what ?</a:t>
            </a:r>
          </a:p>
        </p:txBody>
      </p:sp>
    </p:spTree>
    <p:extLst>
      <p:ext uri="{BB962C8B-B14F-4D97-AF65-F5344CB8AC3E}">
        <p14:creationId xmlns:p14="http://schemas.microsoft.com/office/powerpoint/2010/main" val="26787884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Quite poor statistics of couplers over the world</a:t>
            </a:r>
          </a:p>
          <a:p>
            <a:r>
              <a:rPr lang="en-GB" i="1" dirty="0">
                <a:solidFill>
                  <a:srgbClr val="FF0000"/>
                </a:solidFill>
              </a:rPr>
              <a:t>May I ask you to provide me with relevant numbers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61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412778"/>
              </p:ext>
            </p:extLst>
          </p:nvPr>
        </p:nvGraphicFramePr>
        <p:xfrm>
          <a:off x="6744072" y="1124744"/>
          <a:ext cx="460851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82985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62</a:t>
            </a:fld>
            <a:endParaRPr lang="en-GB"/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628800"/>
            <a:ext cx="5400000" cy="4077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616" y="1628800"/>
            <a:ext cx="5400000" cy="4077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54518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63</a:t>
            </a:fld>
            <a:endParaRPr lang="en-GB"/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704" y="1412776"/>
            <a:ext cx="5400000" cy="444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7315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64</a:t>
            </a:fld>
            <a:endParaRPr lang="en-GB"/>
          </a:p>
        </p:txBody>
      </p:sp>
      <p:pic>
        <p:nvPicPr>
          <p:cNvPr id="12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656" y="1268760"/>
            <a:ext cx="6240000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0639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65</a:t>
            </a:fld>
            <a:endParaRPr lang="en-GB"/>
          </a:p>
        </p:txBody>
      </p:sp>
      <p:pic>
        <p:nvPicPr>
          <p:cNvPr id="8" name="Content Placeholder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104" y="404664"/>
            <a:ext cx="4212282" cy="5616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Content Placeholder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1628800"/>
            <a:ext cx="5400000" cy="40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411428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66</a:t>
            </a:fld>
            <a:endParaRPr lang="en-GB"/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962" y="1340768"/>
            <a:ext cx="6072075" cy="455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55558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67</a:t>
            </a:fld>
            <a:endParaRPr lang="en-GB"/>
          </a:p>
        </p:txBody>
      </p:sp>
      <p:pic>
        <p:nvPicPr>
          <p:cNvPr id="8" name="Content Placeholder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628800"/>
            <a:ext cx="5400000" cy="40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624" y="1628800"/>
            <a:ext cx="5400000" cy="40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441074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68</a:t>
            </a:fld>
            <a:endParaRPr lang="en-GB"/>
          </a:p>
        </p:txBody>
      </p:sp>
      <p:pic>
        <p:nvPicPr>
          <p:cNvPr id="8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683256"/>
            <a:ext cx="5400000" cy="40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024" y="1683256"/>
            <a:ext cx="5400000" cy="40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05933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69</a:t>
            </a:fld>
            <a:endParaRPr lang="en-GB"/>
          </a:p>
        </p:txBody>
      </p:sp>
      <p:pic>
        <p:nvPicPr>
          <p:cNvPr id="6" name="Picture 3" descr="\\cern.ch\dfs\Departments\AB\Groups\RF\Sections\SR\Prevessin\Photographies\SPL couplers\P101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00" y="1484784"/>
            <a:ext cx="5400000" cy="4048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248" y="188640"/>
            <a:ext cx="3312368" cy="588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311724" y="1800902"/>
            <a:ext cx="1800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Despite we do all our couplers the same way, copper coating is always a challenge</a:t>
            </a:r>
          </a:p>
          <a:p>
            <a:endParaRPr lang="en-GB" dirty="0"/>
          </a:p>
          <a:p>
            <a:r>
              <a:rPr lang="en-GB" dirty="0"/>
              <a:t>HL-LHC crab was as always, complex before being successful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32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E69E3BD-3CE4-9E54-B608-97B1BE72E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FPC design input parameters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E3BDC9-D0A8-7798-4513-C7BFF7364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2877B-07DD-1A49-E590-0819AD44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FB9730-B0BC-2BFD-5E57-A526BF8C2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7</a:t>
            </a:fld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870BB8-A378-D53C-94BE-E6F5972BD1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3" t="3975" r="31320"/>
          <a:stretch/>
        </p:blipFill>
        <p:spPr>
          <a:xfrm>
            <a:off x="8029021" y="304899"/>
            <a:ext cx="3528392" cy="5736799"/>
          </a:xfrm>
          <a:prstGeom prst="rect">
            <a:avLst/>
          </a:prstGeom>
        </p:spPr>
      </p:pic>
      <p:sp>
        <p:nvSpPr>
          <p:cNvPr id="2" name="Rounded Rectangle 14">
            <a:extLst>
              <a:ext uri="{FF2B5EF4-FFF2-40B4-BE49-F238E27FC236}">
                <a16:creationId xmlns:a16="http://schemas.microsoft.com/office/drawing/2014/main" id="{9211E4D5-CD90-D490-CDD3-1CAB053C908E}"/>
              </a:ext>
            </a:extLst>
          </p:cNvPr>
          <p:cNvSpPr/>
          <p:nvPr/>
        </p:nvSpPr>
        <p:spPr>
          <a:xfrm>
            <a:off x="3568435" y="1034652"/>
            <a:ext cx="1368152" cy="158417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Ceramics</a:t>
            </a:r>
            <a:endParaRPr lang="en-US" sz="110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Ceramic material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Metallization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Window families</a:t>
            </a:r>
            <a:endParaRPr lang="en-US" sz="1050" dirty="0">
              <a:solidFill>
                <a:schemeClr val="bg1"/>
              </a:solidFill>
            </a:endParaRPr>
          </a:p>
          <a:p>
            <a:pPr marL="176213" lvl="2"/>
            <a:r>
              <a:rPr lang="en-GB" sz="1050" dirty="0">
                <a:solidFill>
                  <a:schemeClr val="bg1"/>
                </a:solidFill>
              </a:rPr>
              <a:t>Disk</a:t>
            </a:r>
            <a:endParaRPr lang="en-US" sz="1050" dirty="0">
              <a:solidFill>
                <a:schemeClr val="bg1"/>
              </a:solidFill>
            </a:endParaRPr>
          </a:p>
          <a:p>
            <a:pPr marL="176213" lvl="2"/>
            <a:r>
              <a:rPr lang="en-GB" sz="1050" dirty="0">
                <a:solidFill>
                  <a:schemeClr val="bg1"/>
                </a:solidFill>
              </a:rPr>
              <a:t>Cylindrical</a:t>
            </a:r>
            <a:endParaRPr lang="en-US" sz="1050" dirty="0">
              <a:solidFill>
                <a:schemeClr val="bg1"/>
              </a:solidFill>
            </a:endParaRPr>
          </a:p>
          <a:p>
            <a:pPr marL="176213" lvl="2"/>
            <a:r>
              <a:rPr lang="en-GB" sz="1050" dirty="0">
                <a:solidFill>
                  <a:schemeClr val="bg1"/>
                </a:solidFill>
              </a:rPr>
              <a:t>Coaxial disk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Two windows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Single window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" name="Rounded Rectangle 15">
            <a:extLst>
              <a:ext uri="{FF2B5EF4-FFF2-40B4-BE49-F238E27FC236}">
                <a16:creationId xmlns:a16="http://schemas.microsoft.com/office/drawing/2014/main" id="{C0F5AB40-ED26-455C-D1DF-F065770ED9E5}"/>
              </a:ext>
            </a:extLst>
          </p:cNvPr>
          <p:cNvSpPr/>
          <p:nvPr/>
        </p:nvSpPr>
        <p:spPr>
          <a:xfrm>
            <a:off x="1913967" y="1372813"/>
            <a:ext cx="158417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Antenna</a:t>
            </a:r>
            <a:endParaRPr lang="en-US" sz="110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Adjustable coupler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Antenna shape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Inner antenna cooling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CBD2E72F-5378-75AF-07AE-7C3E20DACD5F}"/>
              </a:ext>
            </a:extLst>
          </p:cNvPr>
          <p:cNvSpPr/>
          <p:nvPr/>
        </p:nvSpPr>
        <p:spPr>
          <a:xfrm>
            <a:off x="5535507" y="3446095"/>
            <a:ext cx="1540863" cy="31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Orientation of the FPC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Rounded Rectangle 17">
            <a:extLst>
              <a:ext uri="{FF2B5EF4-FFF2-40B4-BE49-F238E27FC236}">
                <a16:creationId xmlns:a16="http://schemas.microsoft.com/office/drawing/2014/main" id="{D7EE8D2A-C694-CE19-E4F2-35ECA20A2009}"/>
              </a:ext>
            </a:extLst>
          </p:cNvPr>
          <p:cNvSpPr/>
          <p:nvPr/>
        </p:nvSpPr>
        <p:spPr>
          <a:xfrm>
            <a:off x="591619" y="2243952"/>
            <a:ext cx="2160240" cy="68887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Simulation and proposed solution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Cylindrical Design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Coaxial disk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Disk</a:t>
            </a:r>
          </a:p>
        </p:txBody>
      </p:sp>
      <p:sp>
        <p:nvSpPr>
          <p:cNvPr id="12" name="Rounded Rectangle 18">
            <a:extLst>
              <a:ext uri="{FF2B5EF4-FFF2-40B4-BE49-F238E27FC236}">
                <a16:creationId xmlns:a16="http://schemas.microsoft.com/office/drawing/2014/main" id="{99C0D84C-0339-756B-7F60-6651A91E1197}"/>
              </a:ext>
            </a:extLst>
          </p:cNvPr>
          <p:cNvSpPr/>
          <p:nvPr/>
        </p:nvSpPr>
        <p:spPr>
          <a:xfrm>
            <a:off x="453692" y="3085419"/>
            <a:ext cx="1540863" cy="31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WG to coax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Rounded Rectangle 19">
            <a:extLst>
              <a:ext uri="{FF2B5EF4-FFF2-40B4-BE49-F238E27FC236}">
                <a16:creationId xmlns:a16="http://schemas.microsoft.com/office/drawing/2014/main" id="{3F0C5E11-191A-2681-8628-D0272202EF6F}"/>
              </a:ext>
            </a:extLst>
          </p:cNvPr>
          <p:cNvSpPr/>
          <p:nvPr/>
        </p:nvSpPr>
        <p:spPr>
          <a:xfrm>
            <a:off x="3576337" y="4993791"/>
            <a:ext cx="1540863" cy="122251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Clean room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Clean process study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Mock-ups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Preparation for assembly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Assembly in ISO 5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Assembly in ISO 4</a:t>
            </a:r>
          </a:p>
        </p:txBody>
      </p:sp>
      <p:sp>
        <p:nvSpPr>
          <p:cNvPr id="14" name="Rounded Rectangle 20">
            <a:extLst>
              <a:ext uri="{FF2B5EF4-FFF2-40B4-BE49-F238E27FC236}">
                <a16:creationId xmlns:a16="http://schemas.microsoft.com/office/drawing/2014/main" id="{7A6948E7-FB16-3EA0-8D3F-C6859C0F244B}"/>
              </a:ext>
            </a:extLst>
          </p:cNvPr>
          <p:cNvSpPr/>
          <p:nvPr/>
        </p:nvSpPr>
        <p:spPr>
          <a:xfrm>
            <a:off x="650098" y="4088117"/>
            <a:ext cx="1540863" cy="58867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 err="1">
                <a:solidFill>
                  <a:schemeClr val="bg1"/>
                </a:solidFill>
              </a:rPr>
              <a:t>Multipacting</a:t>
            </a:r>
            <a:endParaRPr lang="en-US" sz="110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 err="1">
                <a:solidFill>
                  <a:schemeClr val="bg1"/>
                </a:solidFill>
              </a:rPr>
              <a:t>Ti</a:t>
            </a:r>
            <a:r>
              <a:rPr lang="en-GB" sz="1050" dirty="0">
                <a:solidFill>
                  <a:schemeClr val="bg1"/>
                </a:solidFill>
              </a:rPr>
              <a:t> sputtering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DC polarisation</a:t>
            </a:r>
          </a:p>
        </p:txBody>
      </p:sp>
      <p:sp>
        <p:nvSpPr>
          <p:cNvPr id="15" name="Rounded Rectangle 21">
            <a:extLst>
              <a:ext uri="{FF2B5EF4-FFF2-40B4-BE49-F238E27FC236}">
                <a16:creationId xmlns:a16="http://schemas.microsoft.com/office/drawing/2014/main" id="{CE9BACDE-2AE1-88B2-3EF5-94881BF59918}"/>
              </a:ext>
            </a:extLst>
          </p:cNvPr>
          <p:cNvSpPr/>
          <p:nvPr/>
        </p:nvSpPr>
        <p:spPr>
          <a:xfrm>
            <a:off x="993743" y="4873276"/>
            <a:ext cx="1712312" cy="31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 err="1">
                <a:solidFill>
                  <a:schemeClr val="bg1"/>
                </a:solidFill>
              </a:rPr>
              <a:t>Cryomodule</a:t>
            </a:r>
            <a:r>
              <a:rPr lang="en-GB" sz="1100" dirty="0">
                <a:solidFill>
                  <a:schemeClr val="bg1"/>
                </a:solidFill>
              </a:rPr>
              <a:t> integration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Rounded Rectangle 22">
            <a:extLst>
              <a:ext uri="{FF2B5EF4-FFF2-40B4-BE49-F238E27FC236}">
                <a16:creationId xmlns:a16="http://schemas.microsoft.com/office/drawing/2014/main" id="{86353541-FDC9-7834-306F-A894307C6B94}"/>
              </a:ext>
            </a:extLst>
          </p:cNvPr>
          <p:cNvSpPr/>
          <p:nvPr/>
        </p:nvSpPr>
        <p:spPr>
          <a:xfrm>
            <a:off x="5060729" y="1481664"/>
            <a:ext cx="1578694" cy="176516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RF conditioning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Test boxes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Conditioning process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VCA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Pulses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Ramping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Repetition rate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TW and SW mode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Automated process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Processing time</a:t>
            </a:r>
          </a:p>
        </p:txBody>
      </p:sp>
      <p:sp>
        <p:nvSpPr>
          <p:cNvPr id="17" name="Rounded Rectangle 23">
            <a:extLst>
              <a:ext uri="{FF2B5EF4-FFF2-40B4-BE49-F238E27FC236}">
                <a16:creationId xmlns:a16="http://schemas.microsoft.com/office/drawing/2014/main" id="{E4D8F640-5F79-9042-00B4-57B2BFD27854}"/>
              </a:ext>
            </a:extLst>
          </p:cNvPr>
          <p:cNvSpPr/>
          <p:nvPr/>
        </p:nvSpPr>
        <p:spPr>
          <a:xfrm>
            <a:off x="1741927" y="5304532"/>
            <a:ext cx="1712312" cy="57386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FPC test benches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In clean room</a:t>
            </a: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Resonant ring</a:t>
            </a:r>
          </a:p>
        </p:txBody>
      </p:sp>
      <p:sp>
        <p:nvSpPr>
          <p:cNvPr id="18" name="Rounded Rectangle 24">
            <a:extLst>
              <a:ext uri="{FF2B5EF4-FFF2-40B4-BE49-F238E27FC236}">
                <a16:creationId xmlns:a16="http://schemas.microsoft.com/office/drawing/2014/main" id="{A7C2B818-F644-17BA-E640-B0B6B260D30F}"/>
              </a:ext>
            </a:extLst>
          </p:cNvPr>
          <p:cNvSpPr/>
          <p:nvPr/>
        </p:nvSpPr>
        <p:spPr>
          <a:xfrm>
            <a:off x="446323" y="3553665"/>
            <a:ext cx="1712312" cy="31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Protection of the FPC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" name="Rounded Rectangle 25">
            <a:extLst>
              <a:ext uri="{FF2B5EF4-FFF2-40B4-BE49-F238E27FC236}">
                <a16:creationId xmlns:a16="http://schemas.microsoft.com/office/drawing/2014/main" id="{81886AEB-B97D-6CDE-7F11-B4A686EE38E0}"/>
              </a:ext>
            </a:extLst>
          </p:cNvPr>
          <p:cNvSpPr/>
          <p:nvPr/>
        </p:nvSpPr>
        <p:spPr>
          <a:xfrm>
            <a:off x="5535507" y="3944086"/>
            <a:ext cx="1712312" cy="31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Construction</a:t>
            </a:r>
          </a:p>
        </p:txBody>
      </p:sp>
      <p:sp>
        <p:nvSpPr>
          <p:cNvPr id="20" name="Rounded Rectangle 26">
            <a:extLst>
              <a:ext uri="{FF2B5EF4-FFF2-40B4-BE49-F238E27FC236}">
                <a16:creationId xmlns:a16="http://schemas.microsoft.com/office/drawing/2014/main" id="{450D5857-A842-2C67-DB7F-76FE23F4F4A2}"/>
              </a:ext>
            </a:extLst>
          </p:cNvPr>
          <p:cNvSpPr/>
          <p:nvPr/>
        </p:nvSpPr>
        <p:spPr>
          <a:xfrm>
            <a:off x="5239299" y="4457977"/>
            <a:ext cx="1712312" cy="92557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100" dirty="0">
                <a:solidFill>
                  <a:schemeClr val="bg1"/>
                </a:solidFill>
              </a:rPr>
              <a:t>Outer Antenna line</a:t>
            </a:r>
            <a:endParaRPr lang="en-US" sz="110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Copper for RF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Stainless steel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Bad coating</a:t>
            </a:r>
            <a:endParaRPr lang="en-US" sz="1050" dirty="0">
              <a:solidFill>
                <a:schemeClr val="bg1"/>
              </a:solidFill>
            </a:endParaRPr>
          </a:p>
          <a:p>
            <a:pPr marL="88900" lvl="1"/>
            <a:r>
              <a:rPr lang="en-GB" sz="1050" dirty="0">
                <a:solidFill>
                  <a:schemeClr val="bg1"/>
                </a:solidFill>
              </a:rPr>
              <a:t>RF &amp; vacuum seal</a:t>
            </a:r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F83FD3-DD2B-94D5-29D9-5EB4098A1577}"/>
              </a:ext>
            </a:extLst>
          </p:cNvPr>
          <p:cNvCxnSpPr>
            <a:stCxn id="3" idx="2"/>
            <a:endCxn id="4" idx="1"/>
          </p:cNvCxnSpPr>
          <p:nvPr/>
        </p:nvCxnSpPr>
        <p:spPr>
          <a:xfrm>
            <a:off x="2706055" y="2164901"/>
            <a:ext cx="2829452" cy="14405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06784D-D6A0-A3A1-3641-2ED92C8E71CE}"/>
              </a:ext>
            </a:extLst>
          </p:cNvPr>
          <p:cNvCxnSpPr>
            <a:stCxn id="2" idx="2"/>
            <a:endCxn id="14" idx="3"/>
          </p:cNvCxnSpPr>
          <p:nvPr/>
        </p:nvCxnSpPr>
        <p:spPr>
          <a:xfrm flipH="1">
            <a:off x="2190961" y="2618828"/>
            <a:ext cx="2061550" cy="17636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E202AA-16B6-9ED6-572E-822BE6E655B9}"/>
              </a:ext>
            </a:extLst>
          </p:cNvPr>
          <p:cNvCxnSpPr>
            <a:stCxn id="2" idx="2"/>
            <a:endCxn id="15" idx="3"/>
          </p:cNvCxnSpPr>
          <p:nvPr/>
        </p:nvCxnSpPr>
        <p:spPr>
          <a:xfrm flipH="1">
            <a:off x="2706055" y="2618828"/>
            <a:ext cx="1546456" cy="24137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96D373-C7BD-A2A8-8241-574715AECB9D}"/>
              </a:ext>
            </a:extLst>
          </p:cNvPr>
          <p:cNvCxnSpPr/>
          <p:nvPr/>
        </p:nvCxnSpPr>
        <p:spPr>
          <a:xfrm flipH="1" flipV="1">
            <a:off x="1994555" y="3244768"/>
            <a:ext cx="3540952" cy="3606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A3203F1-BBF3-C451-DA4B-950A30673A37}"/>
              </a:ext>
            </a:extLst>
          </p:cNvPr>
          <p:cNvCxnSpPr>
            <a:stCxn id="4" idx="1"/>
            <a:endCxn id="15" idx="3"/>
          </p:cNvCxnSpPr>
          <p:nvPr/>
        </p:nvCxnSpPr>
        <p:spPr>
          <a:xfrm flipH="1">
            <a:off x="2706055" y="3605444"/>
            <a:ext cx="2829452" cy="14271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A8C75FF-E773-E179-F9A9-56331DE57E21}"/>
              </a:ext>
            </a:extLst>
          </p:cNvPr>
          <p:cNvCxnSpPr/>
          <p:nvPr/>
        </p:nvCxnSpPr>
        <p:spPr>
          <a:xfrm flipH="1">
            <a:off x="3021736" y="3123017"/>
            <a:ext cx="2095465" cy="21815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C2802C-EA5B-D85B-17B4-3895D3F5E7A1}"/>
              </a:ext>
            </a:extLst>
          </p:cNvPr>
          <p:cNvCxnSpPr>
            <a:stCxn id="19" idx="1"/>
          </p:cNvCxnSpPr>
          <p:nvPr/>
        </p:nvCxnSpPr>
        <p:spPr>
          <a:xfrm flipH="1">
            <a:off x="3043986" y="4103435"/>
            <a:ext cx="2491521" cy="12010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011903-37EF-90CC-9DCF-37B9F93C7863}"/>
              </a:ext>
            </a:extLst>
          </p:cNvPr>
          <p:cNvCxnSpPr>
            <a:stCxn id="11" idx="3"/>
            <a:endCxn id="2" idx="2"/>
          </p:cNvCxnSpPr>
          <p:nvPr/>
        </p:nvCxnSpPr>
        <p:spPr>
          <a:xfrm>
            <a:off x="2751859" y="2588390"/>
            <a:ext cx="1500652" cy="304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F14DD3-FF55-CCEC-5745-98A72C097BE4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2158635" y="3713014"/>
            <a:ext cx="3376872" cy="3904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0A9F3BC-5F80-A6D4-F099-CBCF3ACD97EC}"/>
              </a:ext>
            </a:extLst>
          </p:cNvPr>
          <p:cNvCxnSpPr>
            <a:stCxn id="14" idx="3"/>
          </p:cNvCxnSpPr>
          <p:nvPr/>
        </p:nvCxnSpPr>
        <p:spPr>
          <a:xfrm flipV="1">
            <a:off x="2190961" y="3139149"/>
            <a:ext cx="2926239" cy="1243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82407BA-BCAB-4DC5-8CDC-2A778E93E188}"/>
              </a:ext>
            </a:extLst>
          </p:cNvPr>
          <p:cNvCxnSpPr>
            <a:endCxn id="18" idx="3"/>
          </p:cNvCxnSpPr>
          <p:nvPr/>
        </p:nvCxnSpPr>
        <p:spPr>
          <a:xfrm flipH="1">
            <a:off x="2158635" y="3139149"/>
            <a:ext cx="2898080" cy="5738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B96B059-6C41-5AC5-7610-BD10D5A710C5}"/>
              </a:ext>
            </a:extLst>
          </p:cNvPr>
          <p:cNvCxnSpPr>
            <a:stCxn id="11" idx="3"/>
            <a:endCxn id="4" idx="1"/>
          </p:cNvCxnSpPr>
          <p:nvPr/>
        </p:nvCxnSpPr>
        <p:spPr>
          <a:xfrm>
            <a:off x="2751859" y="2588390"/>
            <a:ext cx="2783648" cy="1017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0FBB5C8-E795-7A78-1BAF-47781C565C87}"/>
              </a:ext>
            </a:extLst>
          </p:cNvPr>
          <p:cNvCxnSpPr>
            <a:stCxn id="11" idx="3"/>
            <a:endCxn id="13" idx="0"/>
          </p:cNvCxnSpPr>
          <p:nvPr/>
        </p:nvCxnSpPr>
        <p:spPr>
          <a:xfrm>
            <a:off x="2751859" y="2588390"/>
            <a:ext cx="1594910" cy="24054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1637AE4-FF46-EAA9-3A98-16FC75982B6E}"/>
              </a:ext>
            </a:extLst>
          </p:cNvPr>
          <p:cNvCxnSpPr>
            <a:endCxn id="13" idx="0"/>
          </p:cNvCxnSpPr>
          <p:nvPr/>
        </p:nvCxnSpPr>
        <p:spPr>
          <a:xfrm flipH="1">
            <a:off x="4346769" y="4116176"/>
            <a:ext cx="1128084" cy="8776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17A456F-6644-9C15-1052-1762AD6F39DD}"/>
              </a:ext>
            </a:extLst>
          </p:cNvPr>
          <p:cNvCxnSpPr>
            <a:stCxn id="11" idx="3"/>
            <a:endCxn id="20" idx="1"/>
          </p:cNvCxnSpPr>
          <p:nvPr/>
        </p:nvCxnSpPr>
        <p:spPr>
          <a:xfrm>
            <a:off x="2751859" y="2588390"/>
            <a:ext cx="2487440" cy="2332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40B48D2-274F-3C5F-3386-E98BF0B04482}"/>
              </a:ext>
            </a:extLst>
          </p:cNvPr>
          <p:cNvCxnSpPr>
            <a:stCxn id="20" idx="1"/>
            <a:endCxn id="14" idx="3"/>
          </p:cNvCxnSpPr>
          <p:nvPr/>
        </p:nvCxnSpPr>
        <p:spPr>
          <a:xfrm flipH="1" flipV="1">
            <a:off x="2190961" y="4382454"/>
            <a:ext cx="3048338" cy="5383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18B359F-4133-8FAD-C915-FA6F7A3A14AB}"/>
              </a:ext>
            </a:extLst>
          </p:cNvPr>
          <p:cNvCxnSpPr>
            <a:stCxn id="13" idx="0"/>
          </p:cNvCxnSpPr>
          <p:nvPr/>
        </p:nvCxnSpPr>
        <p:spPr>
          <a:xfrm flipV="1">
            <a:off x="4346769" y="3137198"/>
            <a:ext cx="770431" cy="18565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064E7D-2350-0523-DF0F-AFE03E5B4122}"/>
              </a:ext>
            </a:extLst>
          </p:cNvPr>
          <p:cNvCxnSpPr>
            <a:stCxn id="3" idx="2"/>
            <a:endCxn id="2" idx="2"/>
          </p:cNvCxnSpPr>
          <p:nvPr/>
        </p:nvCxnSpPr>
        <p:spPr>
          <a:xfrm>
            <a:off x="2706055" y="2164901"/>
            <a:ext cx="1546456" cy="4539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BD172DE-F8C5-BA35-F5B9-3DAACE02D6E0}"/>
              </a:ext>
            </a:extLst>
          </p:cNvPr>
          <p:cNvCxnSpPr>
            <a:stCxn id="3" idx="2"/>
            <a:endCxn id="13" idx="0"/>
          </p:cNvCxnSpPr>
          <p:nvPr/>
        </p:nvCxnSpPr>
        <p:spPr>
          <a:xfrm>
            <a:off x="2706055" y="2164901"/>
            <a:ext cx="1640714" cy="28288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4A11A95-82AB-8115-0140-EEAE5886EF18}"/>
              </a:ext>
            </a:extLst>
          </p:cNvPr>
          <p:cNvCxnSpPr>
            <a:stCxn id="3" idx="2"/>
          </p:cNvCxnSpPr>
          <p:nvPr/>
        </p:nvCxnSpPr>
        <p:spPr>
          <a:xfrm>
            <a:off x="2706055" y="2164901"/>
            <a:ext cx="2424199" cy="9991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C348C32-3A74-1A19-A604-BD51FF518726}"/>
              </a:ext>
            </a:extLst>
          </p:cNvPr>
          <p:cNvCxnSpPr>
            <a:stCxn id="2" idx="2"/>
          </p:cNvCxnSpPr>
          <p:nvPr/>
        </p:nvCxnSpPr>
        <p:spPr>
          <a:xfrm>
            <a:off x="4252511" y="2618828"/>
            <a:ext cx="822447" cy="504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9EC8E7-BFE2-6684-96E1-E458203E1D22}"/>
              </a:ext>
            </a:extLst>
          </p:cNvPr>
          <p:cNvCxnSpPr>
            <a:stCxn id="2" idx="2"/>
            <a:endCxn id="13" idx="0"/>
          </p:cNvCxnSpPr>
          <p:nvPr/>
        </p:nvCxnSpPr>
        <p:spPr>
          <a:xfrm>
            <a:off x="4252511" y="2618828"/>
            <a:ext cx="94258" cy="23749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3B39ED3-B472-A990-B01B-B607A16F8092}"/>
              </a:ext>
            </a:extLst>
          </p:cNvPr>
          <p:cNvCxnSpPr>
            <a:stCxn id="2" idx="2"/>
            <a:endCxn id="19" idx="1"/>
          </p:cNvCxnSpPr>
          <p:nvPr/>
        </p:nvCxnSpPr>
        <p:spPr>
          <a:xfrm>
            <a:off x="4252511" y="2618828"/>
            <a:ext cx="1282996" cy="14846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7EBC9D2-1323-4F76-6BAA-9977D18D3F23}"/>
              </a:ext>
            </a:extLst>
          </p:cNvPr>
          <p:cNvCxnSpPr>
            <a:stCxn id="2" idx="2"/>
            <a:endCxn id="4" idx="1"/>
          </p:cNvCxnSpPr>
          <p:nvPr/>
        </p:nvCxnSpPr>
        <p:spPr>
          <a:xfrm>
            <a:off x="4252511" y="2618828"/>
            <a:ext cx="1282996" cy="9866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2FC6EC4-2BE9-C6D3-4A88-4C0A8665FCFE}"/>
              </a:ext>
            </a:extLst>
          </p:cNvPr>
          <p:cNvCxnSpPr>
            <a:stCxn id="4" idx="1"/>
            <a:endCxn id="13" idx="0"/>
          </p:cNvCxnSpPr>
          <p:nvPr/>
        </p:nvCxnSpPr>
        <p:spPr>
          <a:xfrm flipH="1">
            <a:off x="4346769" y="3605444"/>
            <a:ext cx="1188738" cy="13883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9A6E2A9-C1B7-F775-A104-D62E7EE662C6}"/>
              </a:ext>
            </a:extLst>
          </p:cNvPr>
          <p:cNvCxnSpPr>
            <a:stCxn id="4" idx="1"/>
            <a:endCxn id="19" idx="1"/>
          </p:cNvCxnSpPr>
          <p:nvPr/>
        </p:nvCxnSpPr>
        <p:spPr>
          <a:xfrm>
            <a:off x="5535507" y="3605444"/>
            <a:ext cx="0" cy="4979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4D7FFF1-F1D9-C311-F0B6-7B18F11C1362}"/>
              </a:ext>
            </a:extLst>
          </p:cNvPr>
          <p:cNvCxnSpPr>
            <a:stCxn id="19" idx="1"/>
            <a:endCxn id="15" idx="3"/>
          </p:cNvCxnSpPr>
          <p:nvPr/>
        </p:nvCxnSpPr>
        <p:spPr>
          <a:xfrm flipH="1">
            <a:off x="2706055" y="4103435"/>
            <a:ext cx="2829452" cy="929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3B489AD-9361-D7A8-4DFD-D7E0041F9F04}"/>
              </a:ext>
            </a:extLst>
          </p:cNvPr>
          <p:cNvCxnSpPr>
            <a:stCxn id="19" idx="1"/>
            <a:endCxn id="11" idx="3"/>
          </p:cNvCxnSpPr>
          <p:nvPr/>
        </p:nvCxnSpPr>
        <p:spPr>
          <a:xfrm flipH="1" flipV="1">
            <a:off x="2751859" y="2588390"/>
            <a:ext cx="2783648" cy="15150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28BEAFD-B90C-7037-3183-8E5DE7A4A03F}"/>
              </a:ext>
            </a:extLst>
          </p:cNvPr>
          <p:cNvCxnSpPr>
            <a:stCxn id="12" idx="3"/>
          </p:cNvCxnSpPr>
          <p:nvPr/>
        </p:nvCxnSpPr>
        <p:spPr>
          <a:xfrm flipV="1">
            <a:off x="1994555" y="3148583"/>
            <a:ext cx="3107964" cy="961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D9FB076-F2C5-6A88-9EEF-5B0343FCB501}"/>
              </a:ext>
            </a:extLst>
          </p:cNvPr>
          <p:cNvCxnSpPr>
            <a:stCxn id="18" idx="3"/>
            <a:endCxn id="13" idx="0"/>
          </p:cNvCxnSpPr>
          <p:nvPr/>
        </p:nvCxnSpPr>
        <p:spPr>
          <a:xfrm>
            <a:off x="2158635" y="3713014"/>
            <a:ext cx="2188134" cy="12807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FC60D8D-6CF6-2B15-3D85-63AF21BFE98F}"/>
              </a:ext>
            </a:extLst>
          </p:cNvPr>
          <p:cNvCxnSpPr>
            <a:stCxn id="14" idx="3"/>
            <a:endCxn id="13" idx="0"/>
          </p:cNvCxnSpPr>
          <p:nvPr/>
        </p:nvCxnSpPr>
        <p:spPr>
          <a:xfrm>
            <a:off x="2190961" y="4382454"/>
            <a:ext cx="2155808" cy="6113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0008FFA-AC1D-D39D-39D9-B46881C20616}"/>
              </a:ext>
            </a:extLst>
          </p:cNvPr>
          <p:cNvCxnSpPr>
            <a:stCxn id="14" idx="3"/>
            <a:endCxn id="19" idx="1"/>
          </p:cNvCxnSpPr>
          <p:nvPr/>
        </p:nvCxnSpPr>
        <p:spPr>
          <a:xfrm flipV="1">
            <a:off x="2190961" y="4103435"/>
            <a:ext cx="3344546" cy="279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2CD7BE0-10E2-44CC-4376-3231B4109343}"/>
              </a:ext>
            </a:extLst>
          </p:cNvPr>
          <p:cNvCxnSpPr>
            <a:stCxn id="15" idx="3"/>
            <a:endCxn id="18" idx="3"/>
          </p:cNvCxnSpPr>
          <p:nvPr/>
        </p:nvCxnSpPr>
        <p:spPr>
          <a:xfrm flipH="1" flipV="1">
            <a:off x="2158635" y="3713014"/>
            <a:ext cx="547420" cy="13196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C6DA5BF-32D5-F738-C87A-4842292D327B}"/>
              </a:ext>
            </a:extLst>
          </p:cNvPr>
          <p:cNvCxnSpPr>
            <a:endCxn id="11" idx="3"/>
          </p:cNvCxnSpPr>
          <p:nvPr/>
        </p:nvCxnSpPr>
        <p:spPr>
          <a:xfrm flipH="1" flipV="1">
            <a:off x="2751859" y="2588390"/>
            <a:ext cx="342296" cy="2716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CB67AB-7FE2-A05F-40A7-78678CAE8C37}"/>
              </a:ext>
            </a:extLst>
          </p:cNvPr>
          <p:cNvCxnSpPr>
            <a:stCxn id="18" idx="3"/>
            <a:endCxn id="11" idx="3"/>
          </p:cNvCxnSpPr>
          <p:nvPr/>
        </p:nvCxnSpPr>
        <p:spPr>
          <a:xfrm flipV="1">
            <a:off x="2158635" y="2588390"/>
            <a:ext cx="593224" cy="11246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3521D26-9927-D2BF-9DB8-225A751C0F52}"/>
              </a:ext>
            </a:extLst>
          </p:cNvPr>
          <p:cNvCxnSpPr>
            <a:stCxn id="12" idx="3"/>
            <a:endCxn id="2" idx="2"/>
          </p:cNvCxnSpPr>
          <p:nvPr/>
        </p:nvCxnSpPr>
        <p:spPr>
          <a:xfrm flipV="1">
            <a:off x="1994555" y="2618828"/>
            <a:ext cx="2257956" cy="6259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7240D2F-B6FE-B7CA-CB1D-A4116AACF7A1}"/>
              </a:ext>
            </a:extLst>
          </p:cNvPr>
          <p:cNvGrpSpPr/>
          <p:nvPr/>
        </p:nvGrpSpPr>
        <p:grpSpPr>
          <a:xfrm>
            <a:off x="2943919" y="2879293"/>
            <a:ext cx="1800000" cy="777442"/>
            <a:chOff x="2796610" y="2868031"/>
            <a:chExt cx="1800000" cy="1216264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ABFCF291-5A68-DB7E-8752-BB4F5B88D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796610" y="2885045"/>
              <a:ext cx="1800000" cy="1199250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411B3BE-737A-D33B-D855-A9A89F1879FA}"/>
                </a:ext>
              </a:extLst>
            </p:cNvPr>
            <p:cNvSpPr/>
            <p:nvPr/>
          </p:nvSpPr>
          <p:spPr>
            <a:xfrm>
              <a:off x="2796610" y="2868031"/>
              <a:ext cx="1800000" cy="88374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Cost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2EBD96-5AB5-699D-9C57-37DD4102F683}"/>
              </a:ext>
            </a:extLst>
          </p:cNvPr>
          <p:cNvGrpSpPr/>
          <p:nvPr/>
        </p:nvGrpSpPr>
        <p:grpSpPr>
          <a:xfrm>
            <a:off x="2765218" y="3777240"/>
            <a:ext cx="2160690" cy="914000"/>
            <a:chOff x="2691266" y="4043456"/>
            <a:chExt cx="2160690" cy="914000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8705ADD-C6CB-FB05-F692-0CCFD1B89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61084" y="4043456"/>
              <a:ext cx="1800000" cy="914000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E77A754-4A36-48FC-94B2-BAB02346EBD7}"/>
                </a:ext>
              </a:extLst>
            </p:cNvPr>
            <p:cNvSpPr/>
            <p:nvPr/>
          </p:nvSpPr>
          <p:spPr>
            <a:xfrm>
              <a:off x="2691266" y="4109867"/>
              <a:ext cx="216069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Schedule</a:t>
              </a: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9E5E061A-6DB8-18E7-82A9-B1ED1AC3F6CB}"/>
              </a:ext>
            </a:extLst>
          </p:cNvPr>
          <p:cNvSpPr/>
          <p:nvPr/>
        </p:nvSpPr>
        <p:spPr>
          <a:xfrm rot="21010405">
            <a:off x="768043" y="2336144"/>
            <a:ext cx="6191816" cy="258532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All parameters linked together and often conflicting</a:t>
            </a:r>
          </a:p>
        </p:txBody>
      </p:sp>
    </p:spTree>
    <p:extLst>
      <p:ext uri="{BB962C8B-B14F-4D97-AF65-F5344CB8AC3E}">
        <p14:creationId xmlns:p14="http://schemas.microsoft.com/office/powerpoint/2010/main" val="36211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Final comment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2852936"/>
            <a:ext cx="10800000" cy="3239840"/>
          </a:xfrm>
        </p:spPr>
        <p:txBody>
          <a:bodyPr>
            <a:normAutofit/>
          </a:bodyPr>
          <a:lstStyle/>
          <a:p>
            <a:r>
              <a:rPr lang="en-GB" dirty="0"/>
              <a:t>We are passionate to work on this fantastic topic</a:t>
            </a:r>
          </a:p>
          <a:p>
            <a:r>
              <a:rPr lang="en-GB" dirty="0"/>
              <a:t>CERN is very active with respect to FPC activities</a:t>
            </a:r>
            <a:br>
              <a:rPr lang="en-GB" dirty="0"/>
            </a:br>
            <a:r>
              <a:rPr lang="en-GB" dirty="0"/>
              <a:t>(thanks to the management for supporting the team since decades!)</a:t>
            </a:r>
          </a:p>
          <a:p>
            <a:r>
              <a:rPr lang="en-GB" dirty="0"/>
              <a:t>Thanks to all the FPC colleagues over the world for the so open-minded constructive contributions</a:t>
            </a:r>
          </a:p>
          <a:p>
            <a:r>
              <a:rPr lang="en-GB" dirty="0"/>
              <a:t>International collaborations between FPC experts is always very fruitful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70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14C16D-875F-D4EF-21D2-40BF31349B12}"/>
              </a:ext>
            </a:extLst>
          </p:cNvPr>
          <p:cNvSpPr/>
          <p:nvPr/>
        </p:nvSpPr>
        <p:spPr>
          <a:xfrm rot="21436827">
            <a:off x="724598" y="1757482"/>
            <a:ext cx="99715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Message that I deliver to my management as often as I can</a:t>
            </a:r>
          </a:p>
        </p:txBody>
      </p:sp>
    </p:spTree>
    <p:extLst>
      <p:ext uri="{BB962C8B-B14F-4D97-AF65-F5344CB8AC3E}">
        <p14:creationId xmlns:p14="http://schemas.microsoft.com/office/powerpoint/2010/main" val="182422553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Thank you again for being here today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71</a:t>
            </a:fld>
            <a:endParaRPr lang="en-GB"/>
          </a:p>
        </p:txBody>
      </p:sp>
      <p:pic>
        <p:nvPicPr>
          <p:cNvPr id="42" name="Picture 41" descr="http://www.psdgraphics.com/file/blank-world-map.jpg">
            <a:extLst>
              <a:ext uri="{FF2B5EF4-FFF2-40B4-BE49-F238E27FC236}">
                <a16:creationId xmlns:a16="http://schemas.microsoft.com/office/drawing/2014/main" id="{11CA4694-000B-EC0A-7484-C2108A45E8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2832" y="1988840"/>
            <a:ext cx="7372649" cy="404316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5-Point Star 10">
            <a:extLst>
              <a:ext uri="{FF2B5EF4-FFF2-40B4-BE49-F238E27FC236}">
                <a16:creationId xmlns:a16="http://schemas.microsoft.com/office/drawing/2014/main" id="{5D5D7AB5-9712-DDB8-894A-D0549873557B}"/>
              </a:ext>
            </a:extLst>
          </p:cNvPr>
          <p:cNvSpPr/>
          <p:nvPr/>
        </p:nvSpPr>
        <p:spPr>
          <a:xfrm>
            <a:off x="6075081" y="3079676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5-Point Star 11">
            <a:extLst>
              <a:ext uri="{FF2B5EF4-FFF2-40B4-BE49-F238E27FC236}">
                <a16:creationId xmlns:a16="http://schemas.microsoft.com/office/drawing/2014/main" id="{83D4C0D6-4B04-259B-F543-7541C8642972}"/>
              </a:ext>
            </a:extLst>
          </p:cNvPr>
          <p:cNvSpPr/>
          <p:nvPr/>
        </p:nvSpPr>
        <p:spPr>
          <a:xfrm>
            <a:off x="4598937" y="329570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5-Point Star 13">
            <a:extLst>
              <a:ext uri="{FF2B5EF4-FFF2-40B4-BE49-F238E27FC236}">
                <a16:creationId xmlns:a16="http://schemas.microsoft.com/office/drawing/2014/main" id="{028B9FFD-E847-E963-9C0C-DF8D57E6BD8C}"/>
              </a:ext>
            </a:extLst>
          </p:cNvPr>
          <p:cNvSpPr/>
          <p:nvPr/>
        </p:nvSpPr>
        <p:spPr>
          <a:xfrm>
            <a:off x="3554801" y="347574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5-Point Star 14">
            <a:extLst>
              <a:ext uri="{FF2B5EF4-FFF2-40B4-BE49-F238E27FC236}">
                <a16:creationId xmlns:a16="http://schemas.microsoft.com/office/drawing/2014/main" id="{AD207CEE-D310-6DF7-4052-1C3BEB96E2A4}"/>
              </a:ext>
            </a:extLst>
          </p:cNvPr>
          <p:cNvSpPr/>
          <p:nvPr/>
        </p:nvSpPr>
        <p:spPr>
          <a:xfrm>
            <a:off x="8379337" y="361975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5-Point Star 17">
            <a:extLst>
              <a:ext uri="{FF2B5EF4-FFF2-40B4-BE49-F238E27FC236}">
                <a16:creationId xmlns:a16="http://schemas.microsoft.com/office/drawing/2014/main" id="{E9146FCC-C3C9-7F2E-A78A-00A32BF4F844}"/>
              </a:ext>
            </a:extLst>
          </p:cNvPr>
          <p:cNvSpPr/>
          <p:nvPr/>
        </p:nvSpPr>
        <p:spPr>
          <a:xfrm>
            <a:off x="5787049" y="318770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5-Point Star 18">
            <a:extLst>
              <a:ext uri="{FF2B5EF4-FFF2-40B4-BE49-F238E27FC236}">
                <a16:creationId xmlns:a16="http://schemas.microsoft.com/office/drawing/2014/main" id="{BFD201D5-39F5-6171-8184-6E5EF6C7D428}"/>
              </a:ext>
            </a:extLst>
          </p:cNvPr>
          <p:cNvSpPr/>
          <p:nvPr/>
        </p:nvSpPr>
        <p:spPr>
          <a:xfrm>
            <a:off x="8451345" y="3511724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5-Point Star 15">
            <a:extLst>
              <a:ext uri="{FF2B5EF4-FFF2-40B4-BE49-F238E27FC236}">
                <a16:creationId xmlns:a16="http://schemas.microsoft.com/office/drawing/2014/main" id="{45FCFB6B-FAD3-1BB0-FEC4-E9CC763DFC5E}"/>
              </a:ext>
            </a:extLst>
          </p:cNvPr>
          <p:cNvSpPr/>
          <p:nvPr/>
        </p:nvSpPr>
        <p:spPr>
          <a:xfrm>
            <a:off x="4382913" y="336770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5-Point Star 15">
            <a:extLst>
              <a:ext uri="{FF2B5EF4-FFF2-40B4-BE49-F238E27FC236}">
                <a16:creationId xmlns:a16="http://schemas.microsoft.com/office/drawing/2014/main" id="{FB1C2598-CDDD-B52E-2999-280ADB4F7EDD}"/>
              </a:ext>
            </a:extLst>
          </p:cNvPr>
          <p:cNvSpPr/>
          <p:nvPr/>
        </p:nvSpPr>
        <p:spPr>
          <a:xfrm>
            <a:off x="8235321" y="354774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5-Point Star 15">
            <a:extLst>
              <a:ext uri="{FF2B5EF4-FFF2-40B4-BE49-F238E27FC236}">
                <a16:creationId xmlns:a16="http://schemas.microsoft.com/office/drawing/2014/main" id="{3A0133AF-1E2B-175F-81A6-85018B0E379F}"/>
              </a:ext>
            </a:extLst>
          </p:cNvPr>
          <p:cNvSpPr/>
          <p:nvPr/>
        </p:nvSpPr>
        <p:spPr>
          <a:xfrm>
            <a:off x="7731265" y="361975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5-Point Star 16">
            <a:extLst>
              <a:ext uri="{FF2B5EF4-FFF2-40B4-BE49-F238E27FC236}">
                <a16:creationId xmlns:a16="http://schemas.microsoft.com/office/drawing/2014/main" id="{C7428792-98A5-6A0E-A7A0-73A101449FA9}"/>
              </a:ext>
            </a:extLst>
          </p:cNvPr>
          <p:cNvSpPr/>
          <p:nvPr/>
        </p:nvSpPr>
        <p:spPr>
          <a:xfrm>
            <a:off x="7972903" y="351344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5-Point Star 12">
            <a:extLst>
              <a:ext uri="{FF2B5EF4-FFF2-40B4-BE49-F238E27FC236}">
                <a16:creationId xmlns:a16="http://schemas.microsoft.com/office/drawing/2014/main" id="{A5640316-751F-A558-CEF1-FD224B8C94B4}"/>
              </a:ext>
            </a:extLst>
          </p:cNvPr>
          <p:cNvSpPr/>
          <p:nvPr/>
        </p:nvSpPr>
        <p:spPr>
          <a:xfrm>
            <a:off x="4310905" y="3475740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5-Point Star 10">
            <a:extLst>
              <a:ext uri="{FF2B5EF4-FFF2-40B4-BE49-F238E27FC236}">
                <a16:creationId xmlns:a16="http://schemas.microsoft.com/office/drawing/2014/main" id="{C596F7F8-F3BE-B8A9-12C3-FD8726A56955}"/>
              </a:ext>
            </a:extLst>
          </p:cNvPr>
          <p:cNvSpPr/>
          <p:nvPr/>
        </p:nvSpPr>
        <p:spPr>
          <a:xfrm>
            <a:off x="7285300" y="3928064"/>
            <a:ext cx="108000" cy="108000"/>
          </a:xfrm>
          <a:prstGeom prst="star5">
            <a:avLst/>
          </a:prstGeom>
          <a:solidFill>
            <a:schemeClr val="bg1">
              <a:lumMod val="65000"/>
            </a:scheme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5-Point Star 9">
            <a:extLst>
              <a:ext uri="{FF2B5EF4-FFF2-40B4-BE49-F238E27FC236}">
                <a16:creationId xmlns:a16="http://schemas.microsoft.com/office/drawing/2014/main" id="{096DE970-8253-99BD-2025-BA5C77A7837B}"/>
              </a:ext>
            </a:extLst>
          </p:cNvPr>
          <p:cNvSpPr/>
          <p:nvPr/>
        </p:nvSpPr>
        <p:spPr>
          <a:xfrm>
            <a:off x="6003073" y="325971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5-Point Star 16">
            <a:extLst>
              <a:ext uri="{FF2B5EF4-FFF2-40B4-BE49-F238E27FC236}">
                <a16:creationId xmlns:a16="http://schemas.microsoft.com/office/drawing/2014/main" id="{F3DFEED9-BC26-4B29-A23C-9CAD50E98382}"/>
              </a:ext>
            </a:extLst>
          </p:cNvPr>
          <p:cNvSpPr/>
          <p:nvPr/>
        </p:nvSpPr>
        <p:spPr>
          <a:xfrm>
            <a:off x="5859057" y="3259716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5-Point Star 8">
            <a:extLst>
              <a:ext uri="{FF2B5EF4-FFF2-40B4-BE49-F238E27FC236}">
                <a16:creationId xmlns:a16="http://schemas.microsoft.com/office/drawing/2014/main" id="{F20D08B4-54DF-E9EC-7ECB-8A02DA82E857}"/>
              </a:ext>
            </a:extLst>
          </p:cNvPr>
          <p:cNvSpPr/>
          <p:nvPr/>
        </p:nvSpPr>
        <p:spPr>
          <a:xfrm>
            <a:off x="5895081" y="3187708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5-Point Star 8">
            <a:extLst>
              <a:ext uri="{FF2B5EF4-FFF2-40B4-BE49-F238E27FC236}">
                <a16:creationId xmlns:a16="http://schemas.microsoft.com/office/drawing/2014/main" id="{8A00BBF7-D1E8-883A-8E57-754DB7477D0F}"/>
              </a:ext>
            </a:extLst>
          </p:cNvPr>
          <p:cNvSpPr/>
          <p:nvPr/>
        </p:nvSpPr>
        <p:spPr>
          <a:xfrm>
            <a:off x="6047481" y="336234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5-Point Star 8">
            <a:extLst>
              <a:ext uri="{FF2B5EF4-FFF2-40B4-BE49-F238E27FC236}">
                <a16:creationId xmlns:a16="http://schemas.microsoft.com/office/drawing/2014/main" id="{903278AF-1D9D-D9E4-4E34-47D97B3DB32A}"/>
              </a:ext>
            </a:extLst>
          </p:cNvPr>
          <p:cNvSpPr/>
          <p:nvPr/>
        </p:nvSpPr>
        <p:spPr>
          <a:xfrm>
            <a:off x="6057663" y="3149033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5-Point Star 8">
            <a:extLst>
              <a:ext uri="{FF2B5EF4-FFF2-40B4-BE49-F238E27FC236}">
                <a16:creationId xmlns:a16="http://schemas.microsoft.com/office/drawing/2014/main" id="{22327FD2-EBB3-6CCC-2717-6F51D3F72DE1}"/>
              </a:ext>
            </a:extLst>
          </p:cNvPr>
          <p:cNvSpPr/>
          <p:nvPr/>
        </p:nvSpPr>
        <p:spPr>
          <a:xfrm>
            <a:off x="8041396" y="358675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5-Point Star 15">
            <a:extLst>
              <a:ext uri="{FF2B5EF4-FFF2-40B4-BE49-F238E27FC236}">
                <a16:creationId xmlns:a16="http://schemas.microsoft.com/office/drawing/2014/main" id="{B1DC1310-7461-7ABE-FAAB-FC68AED07780}"/>
              </a:ext>
            </a:extLst>
          </p:cNvPr>
          <p:cNvSpPr/>
          <p:nvPr/>
        </p:nvSpPr>
        <p:spPr>
          <a:xfrm>
            <a:off x="4296980" y="336234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3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B9EBF-4C11-4038-1CE1-A221F22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/>
          <a:lstStyle/>
          <a:p>
            <a:r>
              <a:rPr lang="en-GB" dirty="0"/>
              <a:t>FTE (Full Time Equivalent)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AD6968-E428-124B-A53F-F7F34B67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D2C5C-6421-C48B-90CC-5704928F1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DE1A26-80D8-ED2B-DAB0-B09B0CF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65064744-4798-9DF0-6677-B28A84DC44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038305"/>
              </p:ext>
            </p:extLst>
          </p:nvPr>
        </p:nvGraphicFramePr>
        <p:xfrm>
          <a:off x="767408" y="1556792"/>
          <a:ext cx="4320000" cy="4259273"/>
        </p:xfrm>
        <a:graphic>
          <a:graphicData uri="http://schemas.openxmlformats.org/drawingml/2006/table">
            <a:tbl>
              <a:tblPr firstRow="1" lastRow="1">
                <a:tableStyleId>{5FD0F851-EC5A-4D38-B0AD-8093EC10F338}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316">
                <a:tc>
                  <a:txBody>
                    <a:bodyPr/>
                    <a:lstStyle/>
                    <a:p>
                      <a:r>
                        <a:rPr lang="en-US" dirty="0"/>
                        <a:t>Activities</a:t>
                      </a:r>
                      <a:endParaRPr lang="en-GB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FTE year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RF</a:t>
                      </a:r>
                      <a:r>
                        <a:rPr lang="en-US" sz="1400" baseline="0" dirty="0"/>
                        <a:t> Design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Mechanical</a:t>
                      </a:r>
                      <a:r>
                        <a:rPr lang="en-US" sz="1400" baseline="0" dirty="0"/>
                        <a:t> Design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1.8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Raw material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External machining pilot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Internal machining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Surface treatments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Brazing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Titanium</a:t>
                      </a:r>
                      <a:r>
                        <a:rPr lang="en-US" sz="1400" baseline="0" dirty="0"/>
                        <a:t> sputtering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BE</a:t>
                      </a:r>
                      <a:r>
                        <a:rPr lang="en-US" sz="1400" baseline="0" dirty="0"/>
                        <a:t> welding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Metrology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Assembly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Vacuum tests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RF Conditioning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Clean room assembly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5197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.0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43ED9E4-54D9-CC45-AD56-9FBCB3C354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9055" y="2798080"/>
            <a:ext cx="936105" cy="2520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CEF5AD-22F3-A3E8-6276-2C477C7FA4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5971" y="2798020"/>
            <a:ext cx="936105" cy="25202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183F89-573D-04EC-9B12-EC7C773B68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8059" y="2798020"/>
            <a:ext cx="936105" cy="25202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48428C-6D4D-92E6-CC4C-ED08AE1339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7" y="2798020"/>
            <a:ext cx="936105" cy="25202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B89C49-3407-EDFE-D001-7BC17F7786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2235" y="2798020"/>
            <a:ext cx="936105" cy="25202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A6CFFA5-0E78-1ADB-DDFC-62F86BEEB802}"/>
              </a:ext>
            </a:extLst>
          </p:cNvPr>
          <p:cNvSpPr txBox="1"/>
          <p:nvPr/>
        </p:nvSpPr>
        <p:spPr>
          <a:xfrm>
            <a:off x="6272877" y="1628800"/>
            <a:ext cx="4240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/>
              <a:t>With</a:t>
            </a:r>
            <a:r>
              <a:rPr lang="fr-CH" dirty="0"/>
              <a:t> Respect to FPC, at CERN, </a:t>
            </a:r>
            <a:r>
              <a:rPr lang="fr-CH" dirty="0" err="1"/>
              <a:t>since</a:t>
            </a:r>
            <a:r>
              <a:rPr lang="fr-CH" dirty="0"/>
              <a:t> 2000’s,</a:t>
            </a:r>
          </a:p>
          <a:p>
            <a:pPr algn="ctr"/>
            <a:r>
              <a:rPr lang="fr-CH" dirty="0" err="1"/>
              <a:t>almost</a:t>
            </a:r>
            <a:r>
              <a:rPr lang="fr-CH" dirty="0"/>
              <a:t> </a:t>
            </a:r>
            <a:r>
              <a:rPr lang="fr-CH" dirty="0" err="1"/>
              <a:t>everything</a:t>
            </a:r>
            <a:r>
              <a:rPr lang="fr-CH" dirty="0"/>
              <a:t>,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in-house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187E92-3565-BB86-7E85-C8B32EE241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12424" y="2780928"/>
            <a:ext cx="93610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73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B9EBF-4C11-4038-1CE1-A221F22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</p:spPr>
        <p:txBody>
          <a:bodyPr/>
          <a:lstStyle/>
          <a:p>
            <a:r>
              <a:rPr lang="en-GB" dirty="0"/>
              <a:t>FTE (Full Time Equivalent)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AD6968-E428-124B-A53F-F7F34B67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36400" y="6381368"/>
            <a:ext cx="5760000" cy="360000"/>
          </a:xfrm>
        </p:spPr>
        <p:txBody>
          <a:bodyPr/>
          <a:lstStyle/>
          <a:p>
            <a:r>
              <a:rPr lang="en-US"/>
              <a:t>eric.montesinos@cern.ch, CERN FPC status and perspectives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D2C5C-6421-C48B-90CC-5704928F1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952" y="6381368"/>
            <a:ext cx="3240000" cy="360000"/>
          </a:xfrm>
        </p:spPr>
        <p:txBody>
          <a:bodyPr/>
          <a:lstStyle/>
          <a:p>
            <a:r>
              <a:rPr lang="en-GB"/>
              <a:t>WWFPC#6 meeting, 2-3 July 2024, CERN, Geneva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DE1A26-80D8-ED2B-DAB0-B09B0CF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4432" y="6381368"/>
            <a:ext cx="1440000" cy="360000"/>
          </a:xfrm>
        </p:spPr>
        <p:txBody>
          <a:bodyPr/>
          <a:lstStyle/>
          <a:p>
            <a:fld id="{78E786DB-1803-46C7-8916-AD16D021CBFF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D7F400-2D31-7916-DB66-C293F23FB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147" y="1556792"/>
            <a:ext cx="5317437" cy="41469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34FA98-D36F-CF67-7BCB-2EF72BFCA3F8}"/>
              </a:ext>
            </a:extLst>
          </p:cNvPr>
          <p:cNvSpPr txBox="1"/>
          <p:nvPr/>
        </p:nvSpPr>
        <p:spPr>
          <a:xfrm>
            <a:off x="6893665" y="2229827"/>
            <a:ext cx="3600400" cy="2862322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At CERN, more than 60 experts working (very) part time on the topic</a:t>
            </a: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B4505307-F3E0-1827-57F0-75780AA1E9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3714929"/>
              </p:ext>
            </p:extLst>
          </p:nvPr>
        </p:nvGraphicFramePr>
        <p:xfrm>
          <a:off x="767408" y="1556792"/>
          <a:ext cx="4320000" cy="4259273"/>
        </p:xfrm>
        <a:graphic>
          <a:graphicData uri="http://schemas.openxmlformats.org/drawingml/2006/table">
            <a:tbl>
              <a:tblPr firstRow="1" lastRow="1">
                <a:tableStyleId>{5FD0F851-EC5A-4D38-B0AD-8093EC10F338}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316">
                <a:tc>
                  <a:txBody>
                    <a:bodyPr/>
                    <a:lstStyle/>
                    <a:p>
                      <a:r>
                        <a:rPr lang="en-US" dirty="0"/>
                        <a:t>Activities</a:t>
                      </a:r>
                      <a:endParaRPr lang="en-GB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FTE year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RF</a:t>
                      </a:r>
                      <a:r>
                        <a:rPr lang="en-US" sz="1400" baseline="0" dirty="0"/>
                        <a:t> Design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Mechanical</a:t>
                      </a:r>
                      <a:r>
                        <a:rPr lang="en-US" sz="1400" baseline="0" dirty="0"/>
                        <a:t> Design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1.8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Raw material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External machining pilot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Internal machining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Surface treatments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Brazing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Titanium</a:t>
                      </a:r>
                      <a:r>
                        <a:rPr lang="en-US" sz="1400" baseline="0" dirty="0"/>
                        <a:t> sputtering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BE</a:t>
                      </a:r>
                      <a:r>
                        <a:rPr lang="en-US" sz="1400" baseline="0" dirty="0"/>
                        <a:t> welding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Metrology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Assembly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Vacuum tests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RF Conditioning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r>
                        <a:rPr lang="en-US" sz="1400" dirty="0"/>
                        <a:t>Clean room assembly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5197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.0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0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5338</Words>
  <Application>Microsoft Office PowerPoint</Application>
  <PresentationFormat>Widescreen</PresentationFormat>
  <Paragraphs>883</Paragraphs>
  <Slides>71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7" baseType="lpstr">
      <vt:lpstr>Arial</vt:lpstr>
      <vt:lpstr>Arial Narrow</vt:lpstr>
      <vt:lpstr>Calibri</vt:lpstr>
      <vt:lpstr>Georgia</vt:lpstr>
      <vt:lpstr>Trebuchet MS</vt:lpstr>
      <vt:lpstr>Office Theme</vt:lpstr>
      <vt:lpstr>CERN FPC status and perspectives</vt:lpstr>
      <vt:lpstr>Overview of the couplers built up to 2019 at CERN</vt:lpstr>
      <vt:lpstr>Overview of the couplers built up to 2024 at CERN</vt:lpstr>
      <vt:lpstr>Overview of the CERN power couplers</vt:lpstr>
      <vt:lpstr>Overview of the CERN power couplers</vt:lpstr>
      <vt:lpstr>FPC design input parameters</vt:lpstr>
      <vt:lpstr>FPC design input parameters</vt:lpstr>
      <vt:lpstr>FTE (Full Time Equivalent)</vt:lpstr>
      <vt:lpstr>FTE (Full Time Equivalent)</vt:lpstr>
      <vt:lpstr>LIU-SPS</vt:lpstr>
      <vt:lpstr>LIU-SPS</vt:lpstr>
      <vt:lpstr>SPS to LIU-SPS</vt:lpstr>
      <vt:lpstr>LIU-SPS</vt:lpstr>
      <vt:lpstr>LIU-SPS</vt:lpstr>
      <vt:lpstr>LIU-SPS</vt:lpstr>
      <vt:lpstr>LIU-SPS</vt:lpstr>
      <vt:lpstr>LIU-SPS</vt:lpstr>
      <vt:lpstr>LIU-SPS true life</vt:lpstr>
      <vt:lpstr>LIU-SPS</vt:lpstr>
      <vt:lpstr>PIXE &amp; ELISA</vt:lpstr>
      <vt:lpstr>PIXE &amp; ELISA</vt:lpstr>
      <vt:lpstr>PIXE &amp; ELISA</vt:lpstr>
      <vt:lpstr>ELISA</vt:lpstr>
      <vt:lpstr>PowerPoint Presentation</vt:lpstr>
      <vt:lpstr>HL-LHC crab</vt:lpstr>
      <vt:lpstr>HL-LHC crab</vt:lpstr>
      <vt:lpstr>HL-LHC crab</vt:lpstr>
      <vt:lpstr>Hook cooling</vt:lpstr>
      <vt:lpstr>Cyclotronic© air cooling</vt:lpstr>
      <vt:lpstr>Specific Outer line “RF and vacuum” seal</vt:lpstr>
      <vt:lpstr>HL-LHC crab</vt:lpstr>
      <vt:lpstr>HL-LHC crab test box</vt:lpstr>
      <vt:lpstr>HL-LHC crab test box</vt:lpstr>
      <vt:lpstr>HL-LHC crab test box</vt:lpstr>
      <vt:lpstr>HL-LHC crab test box</vt:lpstr>
      <vt:lpstr>HL-LHC crab test box</vt:lpstr>
      <vt:lpstr>HL-LHC crab test box</vt:lpstr>
      <vt:lpstr>HL-LHC crab test box</vt:lpstr>
      <vt:lpstr>HL-LHC crab test box</vt:lpstr>
      <vt:lpstr>HL-LHC crab test box</vt:lpstr>
      <vt:lpstr>HL-LHC crab Assembly in clean room</vt:lpstr>
      <vt:lpstr>HL-LHC crab Assembly in clean room</vt:lpstr>
      <vt:lpstr>HL-LHC crab Assembly in clean room</vt:lpstr>
      <vt:lpstr>Cleanroom requirements</vt:lpstr>
      <vt:lpstr>APS</vt:lpstr>
      <vt:lpstr>APS</vt:lpstr>
      <vt:lpstr>APS</vt:lpstr>
      <vt:lpstr>FCC</vt:lpstr>
      <vt:lpstr>FCC</vt:lpstr>
      <vt:lpstr>Ceramic material</vt:lpstr>
      <vt:lpstr>Water cooled from the inside ceramics</vt:lpstr>
      <vt:lpstr>FCC</vt:lpstr>
      <vt:lpstr>Conditioning processes</vt:lpstr>
      <vt:lpstr>Conditioning processes</vt:lpstr>
      <vt:lpstr>Conditioning processes</vt:lpstr>
      <vt:lpstr>Conditioning processes</vt:lpstr>
      <vt:lpstr>RF processing</vt:lpstr>
      <vt:lpstr>Resonant rings</vt:lpstr>
      <vt:lpstr>CERN FPC R&amp;D Centre, done, and operational</vt:lpstr>
      <vt:lpstr>CERN FPC R&amp;D Centre &amp; WWFPC meetings topics for discussion</vt:lpstr>
      <vt:lpstr>Statistics</vt:lpstr>
      <vt:lpstr>Miscellaneous</vt:lpstr>
      <vt:lpstr>Miscellaneous</vt:lpstr>
      <vt:lpstr>Miscellaneous</vt:lpstr>
      <vt:lpstr>Miscellaneous</vt:lpstr>
      <vt:lpstr>Miscellaneous</vt:lpstr>
      <vt:lpstr>Miscellaneous</vt:lpstr>
      <vt:lpstr>Miscellaneous</vt:lpstr>
      <vt:lpstr>Miscellaneous</vt:lpstr>
      <vt:lpstr>Final comment</vt:lpstr>
      <vt:lpstr>Thank you again for being here today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98</cp:revision>
  <cp:lastPrinted>2019-06-24T09:27:25Z</cp:lastPrinted>
  <dcterms:created xsi:type="dcterms:W3CDTF">2017-06-26T12:30:11Z</dcterms:created>
  <dcterms:modified xsi:type="dcterms:W3CDTF">2024-07-02T06:22:59Z</dcterms:modified>
</cp:coreProperties>
</file>