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43"/>
  </p:notesMasterIdLst>
  <p:sldIdLst>
    <p:sldId id="256" r:id="rId5"/>
    <p:sldId id="258" r:id="rId6"/>
    <p:sldId id="3703" r:id="rId7"/>
    <p:sldId id="382" r:id="rId8"/>
    <p:sldId id="4040" r:id="rId9"/>
    <p:sldId id="4044" r:id="rId10"/>
    <p:sldId id="260" r:id="rId11"/>
    <p:sldId id="4048" r:id="rId12"/>
    <p:sldId id="4043" r:id="rId13"/>
    <p:sldId id="262" r:id="rId14"/>
    <p:sldId id="4054" r:id="rId15"/>
    <p:sldId id="4039" r:id="rId16"/>
    <p:sldId id="4046" r:id="rId17"/>
    <p:sldId id="266" r:id="rId18"/>
    <p:sldId id="610" r:id="rId19"/>
    <p:sldId id="613" r:id="rId20"/>
    <p:sldId id="609" r:id="rId21"/>
    <p:sldId id="4055" r:id="rId22"/>
    <p:sldId id="4049" r:id="rId23"/>
    <p:sldId id="4050" r:id="rId24"/>
    <p:sldId id="4056" r:id="rId25"/>
    <p:sldId id="3699" r:id="rId26"/>
    <p:sldId id="257" r:id="rId27"/>
    <p:sldId id="4051" r:id="rId28"/>
    <p:sldId id="4052" r:id="rId29"/>
    <p:sldId id="4053" r:id="rId30"/>
    <p:sldId id="4065" r:id="rId31"/>
    <p:sldId id="4057" r:id="rId32"/>
    <p:sldId id="4058" r:id="rId33"/>
    <p:sldId id="4038" r:id="rId34"/>
    <p:sldId id="4045" r:id="rId35"/>
    <p:sldId id="4060" r:id="rId36"/>
    <p:sldId id="4047" r:id="rId37"/>
    <p:sldId id="276" r:id="rId38"/>
    <p:sldId id="4062" r:id="rId39"/>
    <p:sldId id="4063" r:id="rId40"/>
    <p:sldId id="3702" r:id="rId41"/>
    <p:sldId id="4064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9"/>
  </p:normalViewPr>
  <p:slideViewPr>
    <p:cSldViewPr snapToGrid="0">
      <p:cViewPr varScale="1">
        <p:scale>
          <a:sx n="88" d="100"/>
          <a:sy n="88" d="100"/>
        </p:scale>
        <p:origin x="184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7/2/24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045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29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E2674F-647D-4B17-A291-93F81348E05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949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30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D9BCDB3-24E9-1B4D-0A74-4298674A9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 algn="ct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18873" y="631189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68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100" b="1">
                <a:solidFill>
                  <a:schemeClr val="bg2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  <p:sldLayoutId id="2147483668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7" Type="http://schemas.openxmlformats.org/officeDocument/2006/relationships/image" Target="../media/image60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7" Type="http://schemas.openxmlformats.org/officeDocument/2006/relationships/image" Target="../media/image73.tif"/><Relationship Id="rId2" Type="http://schemas.openxmlformats.org/officeDocument/2006/relationships/image" Target="../media/image68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2.tiff"/><Relationship Id="rId5" Type="http://schemas.openxmlformats.org/officeDocument/2006/relationships/image" Target="../media/image71.emf"/><Relationship Id="rId4" Type="http://schemas.openxmlformats.org/officeDocument/2006/relationships/image" Target="../media/image70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openxmlformats.org/officeDocument/2006/relationships/image" Target="../media/image80.png"/><Relationship Id="rId10" Type="http://schemas.openxmlformats.org/officeDocument/2006/relationships/image" Target="../media/image85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6222" y="1094684"/>
            <a:ext cx="10334625" cy="1947460"/>
          </a:xfrm>
        </p:spPr>
        <p:txBody>
          <a:bodyPr>
            <a:noAutofit/>
          </a:bodyPr>
          <a:lstStyle/>
          <a:p>
            <a:r>
              <a:rPr lang="en-US" sz="4800" dirty="0"/>
              <a:t>High power FPCs development for EIC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953" y="5390223"/>
            <a:ext cx="10334625" cy="746185"/>
          </a:xfrm>
        </p:spPr>
        <p:txBody>
          <a:bodyPr/>
          <a:lstStyle/>
          <a:p>
            <a:r>
              <a:rPr lang="en-US" dirty="0"/>
              <a:t>WWFPC workshop July 2-3  2024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6954" y="4314222"/>
            <a:ext cx="10334625" cy="675160"/>
          </a:xfrm>
        </p:spPr>
        <p:txBody>
          <a:bodyPr/>
          <a:lstStyle/>
          <a:p>
            <a:r>
              <a:rPr lang="en-US" dirty="0"/>
              <a:t>Wencan Xu</a:t>
            </a:r>
          </a:p>
          <a:p>
            <a:r>
              <a:rPr lang="en-US" dirty="0"/>
              <a:t>Brookhaven National Lab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0CA9DE1-AE05-4842-BE28-DC84D14AEF60}"/>
              </a:ext>
            </a:extLst>
          </p:cNvPr>
          <p:cNvSpPr txBox="1">
            <a:spLocks/>
          </p:cNvSpPr>
          <p:nvPr/>
        </p:nvSpPr>
        <p:spPr>
          <a:xfrm>
            <a:off x="606221" y="3353818"/>
            <a:ext cx="10334625" cy="6751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3D589C-892F-E4FD-01FB-2AE68294FB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F95330-6C2D-660B-3377-6444D9672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ESR FPC design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88A1FB-A25C-B8ED-C241-9E5F0C897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211" y="1195301"/>
            <a:ext cx="2647421" cy="46201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932CAE-B153-3CC3-BD39-FE7A65C8E2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6364" y="515475"/>
            <a:ext cx="2945636" cy="23029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175F7E-C088-6815-0EB0-C4F09C51D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7611" y="3022662"/>
            <a:ext cx="1436777" cy="28960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BE3E71-924A-5CEA-6350-61ED66567DB7}"/>
              </a:ext>
            </a:extLst>
          </p:cNvPr>
          <p:cNvSpPr txBox="1"/>
          <p:nvPr/>
        </p:nvSpPr>
        <p:spPr>
          <a:xfrm>
            <a:off x="5365144" y="5918755"/>
            <a:ext cx="1694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RF window assembly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8D59F5-4ACF-F419-2660-30C01E104E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8978" y="3763809"/>
            <a:ext cx="2907282" cy="19705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D49CE15-C16B-5ED0-1CEB-70ADF0E0BBAD}"/>
              </a:ext>
            </a:extLst>
          </p:cNvPr>
          <p:cNvSpPr txBox="1"/>
          <p:nvPr/>
        </p:nvSpPr>
        <p:spPr>
          <a:xfrm>
            <a:off x="9758597" y="2964502"/>
            <a:ext cx="2292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Airside components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B4521F-B1AF-2EB9-68AD-FE3207CDD07C}"/>
              </a:ext>
            </a:extLst>
          </p:cNvPr>
          <p:cNvSpPr txBox="1"/>
          <p:nvPr/>
        </p:nvSpPr>
        <p:spPr>
          <a:xfrm>
            <a:off x="9202086" y="5731922"/>
            <a:ext cx="2292193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/>
              <a:t>Vacuum side outer conductor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3A2832-F20D-7D27-1B17-0B09F742A681}"/>
              </a:ext>
            </a:extLst>
          </p:cNvPr>
          <p:cNvCxnSpPr>
            <a:cxnSpLocks/>
          </p:cNvCxnSpPr>
          <p:nvPr/>
        </p:nvCxnSpPr>
        <p:spPr>
          <a:xfrm flipV="1">
            <a:off x="7796011" y="1733595"/>
            <a:ext cx="1722743" cy="12309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2EB5977-803D-E3ED-D5D1-58037CF53221}"/>
              </a:ext>
            </a:extLst>
          </p:cNvPr>
          <p:cNvCxnSpPr>
            <a:cxnSpLocks/>
          </p:cNvCxnSpPr>
          <p:nvPr/>
        </p:nvCxnSpPr>
        <p:spPr>
          <a:xfrm>
            <a:off x="7919049" y="4279308"/>
            <a:ext cx="1424914" cy="312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0B6D5B7-50E2-1950-D80F-AF2E3A5F8230}"/>
              </a:ext>
            </a:extLst>
          </p:cNvPr>
          <p:cNvCxnSpPr>
            <a:cxnSpLocks/>
          </p:cNvCxnSpPr>
          <p:nvPr/>
        </p:nvCxnSpPr>
        <p:spPr>
          <a:xfrm flipH="1" flipV="1">
            <a:off x="6652926" y="3691944"/>
            <a:ext cx="907244" cy="3429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EA567-657F-34D7-1503-40993F6DFA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3179" y="896143"/>
            <a:ext cx="5241756" cy="506571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dirty="0"/>
              <a:t>FPC window assembly</a:t>
            </a:r>
          </a:p>
          <a:p>
            <a:r>
              <a:rPr lang="en-US" sz="2200" dirty="0"/>
              <a:t>FPC vacuum side outer conductor </a:t>
            </a:r>
            <a:endParaRPr lang="en-US" sz="2200" dirty="0">
              <a:cs typeface="Arial"/>
            </a:endParaRPr>
          </a:p>
          <a:p>
            <a:r>
              <a:rPr lang="en-US" sz="2200" dirty="0"/>
              <a:t>FPC airside components</a:t>
            </a:r>
          </a:p>
          <a:p>
            <a:r>
              <a:rPr lang="en-US" sz="2200" dirty="0"/>
              <a:t>The pre-project plan for window development</a:t>
            </a:r>
          </a:p>
          <a:p>
            <a:pPr lvl="1"/>
            <a:r>
              <a:rPr lang="en-US" sz="1800" dirty="0"/>
              <a:t>Fabricate 8 RF window assembly, and 4 full FPCs.</a:t>
            </a:r>
          </a:p>
          <a:p>
            <a:pPr lvl="1"/>
            <a:r>
              <a:rPr lang="en-US" sz="1800" dirty="0"/>
              <a:t>High power RF condition up to 500 kW standing wave, all phases.</a:t>
            </a:r>
          </a:p>
          <a:p>
            <a:pPr lvl="1"/>
            <a:r>
              <a:rPr lang="en-US" sz="1800" dirty="0"/>
              <a:t>Deliver two FPCs for First Article Cryomodule.</a:t>
            </a:r>
          </a:p>
          <a:p>
            <a:pPr lvl="1"/>
            <a:endParaRPr lang="en-US" sz="1800" dirty="0"/>
          </a:p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84747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860EF0-5FEB-5922-AF0A-F54D4EC006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08C73A-3E7A-5720-3D77-FF2CC3D8B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window assembly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EBB52E-7902-B407-392E-E52C723CBD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B95C84-2B87-763D-CCD8-CC630CC1E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6051" y="1276469"/>
            <a:ext cx="2220049" cy="447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943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FDD0A8C-80C4-4EC9-8EE0-D53F0D133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87" y="0"/>
            <a:ext cx="8152410" cy="711141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latin typeface="+mn-lt"/>
              </a:rPr>
              <a:t>High power broadband window for EIC Cavities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02D98D-09AC-41E7-B37F-844D1454C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211F15-2FA7-8DA4-E8E0-2775C0723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SRF 2023, June 26 – 30,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4C0BB2-ED86-2542-2A56-CD670F961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22" y="2119368"/>
            <a:ext cx="4295382" cy="21461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86A485-83FB-77C9-9C0E-B49DE11C0758}"/>
              </a:ext>
            </a:extLst>
          </p:cNvPr>
          <p:cNvSpPr txBox="1"/>
          <p:nvPr/>
        </p:nvSpPr>
        <p:spPr>
          <a:xfrm>
            <a:off x="255980" y="865331"/>
            <a:ext cx="7362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"/>
              </a:rPr>
              <a:t>A high power, broadband window has been designed for EIC RF/SRF cavities.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"/>
                <a:cs typeface="Arial" panose="020B0604020202020204" pitchFamily="34" charset="0"/>
              </a:rPr>
              <a:t>Broadband:  &lt; -40 dB for frequency below 591 </a:t>
            </a:r>
            <a:r>
              <a:rPr lang="en-US" dirty="0" err="1">
                <a:latin typeface="Calibri "/>
                <a:cs typeface="Arial" panose="020B0604020202020204" pitchFamily="34" charset="0"/>
              </a:rPr>
              <a:t>MHz.</a:t>
            </a:r>
            <a:endParaRPr lang="en-US" dirty="0">
              <a:latin typeface="Calibri 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 "/>
                <a:cs typeface="Arial" panose="020B0604020202020204" pitchFamily="34" charset="0"/>
              </a:rPr>
              <a:t>The peak field at the braze-joint is 367 kV/m.</a:t>
            </a:r>
            <a:endParaRPr lang="en-US" dirty="0">
              <a:latin typeface="Calibri 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8630CB5-7A39-0A24-83F7-A9FC05E58676}"/>
              </a:ext>
            </a:extLst>
          </p:cNvPr>
          <p:cNvGrpSpPr/>
          <p:nvPr/>
        </p:nvGrpSpPr>
        <p:grpSpPr>
          <a:xfrm>
            <a:off x="6441988" y="3783960"/>
            <a:ext cx="4730492" cy="2523786"/>
            <a:chOff x="5470718" y="859194"/>
            <a:chExt cx="6445345" cy="362242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F2F1252-0CE1-A31B-F1F7-331203542D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70718" y="859194"/>
              <a:ext cx="6445345" cy="3622428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01FB36A-5093-C742-D6C6-D8A062F106F3}"/>
                </a:ext>
              </a:extLst>
            </p:cNvPr>
            <p:cNvGrpSpPr/>
            <p:nvPr/>
          </p:nvGrpSpPr>
          <p:grpSpPr>
            <a:xfrm>
              <a:off x="6113871" y="1000843"/>
              <a:ext cx="1802969" cy="1072368"/>
              <a:chOff x="6113871" y="1000843"/>
              <a:chExt cx="1802969" cy="1072368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0057936C-461A-27C7-A167-964CCB62C4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18385" y="1468370"/>
                <a:ext cx="296970" cy="60484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509A46B-7835-FC58-2778-E609F50AF270}"/>
                  </a:ext>
                </a:extLst>
              </p:cNvPr>
              <p:cNvSpPr txBox="1"/>
              <p:nvPr/>
            </p:nvSpPr>
            <p:spPr>
              <a:xfrm>
                <a:off x="6113871" y="1000843"/>
                <a:ext cx="1802969" cy="39758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Braze </a:t>
                </a:r>
                <a:r>
                  <a:rPr lang="en-US" sz="12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joint</a:t>
                </a:r>
                <a:r>
                  <a:rPr lang="en-US" sz="1200" dirty="0">
                    <a:solidFill>
                      <a:srgbClr val="FF0000"/>
                    </a:solidFill>
                  </a:rPr>
                  <a:t> field </a:t>
                </a:r>
              </a:p>
            </p:txBody>
          </p:sp>
        </p:grp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A3D91B54-E4FC-1125-56AF-9832E839F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6840" y="939435"/>
            <a:ext cx="4139929" cy="236983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0F091A6-735A-B039-BAE8-7727C15DC4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136" y="4508168"/>
            <a:ext cx="4730492" cy="2261915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B977B9A-6DA4-B364-DD9F-CBE4DE79C34E}"/>
              </a:ext>
            </a:extLst>
          </p:cNvPr>
          <p:cNvCxnSpPr>
            <a:cxnSpLocks/>
          </p:cNvCxnSpPr>
          <p:nvPr/>
        </p:nvCxnSpPr>
        <p:spPr>
          <a:xfrm>
            <a:off x="2646113" y="4658772"/>
            <a:ext cx="723044" cy="83323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68C05F7-067D-CCFF-E97C-7B6388CC1CF7}"/>
              </a:ext>
            </a:extLst>
          </p:cNvPr>
          <p:cNvSpPr txBox="1"/>
          <p:nvPr/>
        </p:nvSpPr>
        <p:spPr>
          <a:xfrm>
            <a:off x="1388617" y="4438388"/>
            <a:ext cx="1368241" cy="46166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 field in window area</a:t>
            </a:r>
          </a:p>
        </p:txBody>
      </p:sp>
    </p:spTree>
    <p:extLst>
      <p:ext uri="{BB962C8B-B14F-4D97-AF65-F5344CB8AC3E}">
        <p14:creationId xmlns:p14="http://schemas.microsoft.com/office/powerpoint/2010/main" val="701383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2B7D8-3F0C-F539-567B-AEC556636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30" y="28688"/>
            <a:ext cx="10515600" cy="594616"/>
          </a:xfrm>
        </p:spPr>
        <p:txBody>
          <a:bodyPr>
            <a:normAutofit/>
          </a:bodyPr>
          <a:lstStyle/>
          <a:p>
            <a:r>
              <a:rPr lang="en-US" sz="3600" dirty="0"/>
              <a:t>Thermal and mechanical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E71225-1CDE-3E69-259A-C6A24E2BA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SRF 2023, June 26 – 30,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B41076-D189-B1A8-71A6-AAA4D8241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C22E5B-2F1C-CAB8-CE89-54029D088762}"/>
              </a:ext>
            </a:extLst>
          </p:cNvPr>
          <p:cNvGrpSpPr>
            <a:grpSpLocks noChangeAspect="1"/>
          </p:cNvGrpSpPr>
          <p:nvPr/>
        </p:nvGrpSpPr>
        <p:grpSpPr>
          <a:xfrm>
            <a:off x="101705" y="4306166"/>
            <a:ext cx="4668177" cy="2281243"/>
            <a:chOff x="422794" y="65958"/>
            <a:chExt cx="11675023" cy="493525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A59567D-1FC8-1137-E9A7-0ED65C22B6EA}"/>
                </a:ext>
              </a:extLst>
            </p:cNvPr>
            <p:cNvGrpSpPr/>
            <p:nvPr/>
          </p:nvGrpSpPr>
          <p:grpSpPr>
            <a:xfrm>
              <a:off x="470419" y="65958"/>
              <a:ext cx="11627398" cy="4935255"/>
              <a:chOff x="470419" y="65958"/>
              <a:chExt cx="11627398" cy="493525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E42FC21-0A50-CF23-D8A1-2CF353A178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13332" y="65958"/>
                <a:ext cx="11184485" cy="4935255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0" name="Arrow: Right 9">
                <a:extLst>
                  <a:ext uri="{FF2B5EF4-FFF2-40B4-BE49-F238E27FC236}">
                    <a16:creationId xmlns:a16="http://schemas.microsoft.com/office/drawing/2014/main" id="{AAA00C81-2EBD-5054-78A0-559A58AE76C3}"/>
                  </a:ext>
                </a:extLst>
              </p:cNvPr>
              <p:cNvSpPr/>
              <p:nvPr/>
            </p:nvSpPr>
            <p:spPr>
              <a:xfrm>
                <a:off x="470419" y="2133601"/>
                <a:ext cx="885825" cy="252412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Arrow: Right 10">
                <a:extLst>
                  <a:ext uri="{FF2B5EF4-FFF2-40B4-BE49-F238E27FC236}">
                    <a16:creationId xmlns:a16="http://schemas.microsoft.com/office/drawing/2014/main" id="{E02A4883-9D53-B198-9AD0-A4176532EE2B}"/>
                  </a:ext>
                </a:extLst>
              </p:cNvPr>
              <p:cNvSpPr/>
              <p:nvPr/>
            </p:nvSpPr>
            <p:spPr>
              <a:xfrm>
                <a:off x="470419" y="2662737"/>
                <a:ext cx="885825" cy="252412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Arrow: Right 11">
                <a:extLst>
                  <a:ext uri="{FF2B5EF4-FFF2-40B4-BE49-F238E27FC236}">
                    <a16:creationId xmlns:a16="http://schemas.microsoft.com/office/drawing/2014/main" id="{71F6B2D4-F119-B02D-7FEC-729F5FA4AD52}"/>
                  </a:ext>
                </a:extLst>
              </p:cNvPr>
              <p:cNvSpPr/>
              <p:nvPr/>
            </p:nvSpPr>
            <p:spPr>
              <a:xfrm>
                <a:off x="4300538" y="2019779"/>
                <a:ext cx="2124075" cy="136206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Arrow: Right 12">
                <a:extLst>
                  <a:ext uri="{FF2B5EF4-FFF2-40B4-BE49-F238E27FC236}">
                    <a16:creationId xmlns:a16="http://schemas.microsoft.com/office/drawing/2014/main" id="{2948C400-A294-C890-38CB-3290373D8AD7}"/>
                  </a:ext>
                </a:extLst>
              </p:cNvPr>
              <p:cNvSpPr/>
              <p:nvPr/>
            </p:nvSpPr>
            <p:spPr>
              <a:xfrm>
                <a:off x="4300538" y="2847046"/>
                <a:ext cx="2124075" cy="136206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" name="Arrow: Right 13">
                <a:extLst>
                  <a:ext uri="{FF2B5EF4-FFF2-40B4-BE49-F238E27FC236}">
                    <a16:creationId xmlns:a16="http://schemas.microsoft.com/office/drawing/2014/main" id="{F153B832-7C2D-3607-EE1D-171F6347AB0F}"/>
                  </a:ext>
                </a:extLst>
              </p:cNvPr>
              <p:cNvSpPr/>
              <p:nvPr/>
            </p:nvSpPr>
            <p:spPr>
              <a:xfrm>
                <a:off x="8306869" y="2022161"/>
                <a:ext cx="2124075" cy="136206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Arrow: Right 14">
                <a:extLst>
                  <a:ext uri="{FF2B5EF4-FFF2-40B4-BE49-F238E27FC236}">
                    <a16:creationId xmlns:a16="http://schemas.microsoft.com/office/drawing/2014/main" id="{54E48EBC-EB1D-90BF-8D92-9C6C23E629A4}"/>
                  </a:ext>
                </a:extLst>
              </p:cNvPr>
              <p:cNvSpPr/>
              <p:nvPr/>
            </p:nvSpPr>
            <p:spPr>
              <a:xfrm>
                <a:off x="8306868" y="2847046"/>
                <a:ext cx="2124075" cy="136206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Arrow: Right 15">
                <a:extLst>
                  <a:ext uri="{FF2B5EF4-FFF2-40B4-BE49-F238E27FC236}">
                    <a16:creationId xmlns:a16="http://schemas.microsoft.com/office/drawing/2014/main" id="{275528A5-06CB-CB3C-732C-AE9E5C101095}"/>
                  </a:ext>
                </a:extLst>
              </p:cNvPr>
              <p:cNvSpPr/>
              <p:nvPr/>
            </p:nvSpPr>
            <p:spPr>
              <a:xfrm>
                <a:off x="1746770" y="2204801"/>
                <a:ext cx="1039294" cy="110012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Arrow: Right 16">
                <a:extLst>
                  <a:ext uri="{FF2B5EF4-FFF2-40B4-BE49-F238E27FC236}">
                    <a16:creationId xmlns:a16="http://schemas.microsoft.com/office/drawing/2014/main" id="{9B394564-F2AC-5499-3E2F-2050E6684E74}"/>
                  </a:ext>
                </a:extLst>
              </p:cNvPr>
              <p:cNvSpPr/>
              <p:nvPr/>
            </p:nvSpPr>
            <p:spPr>
              <a:xfrm>
                <a:off x="1746770" y="2708459"/>
                <a:ext cx="1039294" cy="110012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Arrow: Right 17">
                <a:extLst>
                  <a:ext uri="{FF2B5EF4-FFF2-40B4-BE49-F238E27FC236}">
                    <a16:creationId xmlns:a16="http://schemas.microsoft.com/office/drawing/2014/main" id="{B81EC9F6-60EC-33F5-2F1B-B62F50B22DA8}"/>
                  </a:ext>
                </a:extLst>
              </p:cNvPr>
              <p:cNvSpPr/>
              <p:nvPr/>
            </p:nvSpPr>
            <p:spPr>
              <a:xfrm rot="20595164">
                <a:off x="3053941" y="2175126"/>
                <a:ext cx="446680" cy="76963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Arrow: Right 18">
                <a:extLst>
                  <a:ext uri="{FF2B5EF4-FFF2-40B4-BE49-F238E27FC236}">
                    <a16:creationId xmlns:a16="http://schemas.microsoft.com/office/drawing/2014/main" id="{9BA65A45-A7C6-3CA3-C72E-5AF3D3C5344D}"/>
                  </a:ext>
                </a:extLst>
              </p:cNvPr>
              <p:cNvSpPr/>
              <p:nvPr/>
            </p:nvSpPr>
            <p:spPr>
              <a:xfrm rot="899178" flipV="1">
                <a:off x="3034097" y="2776540"/>
                <a:ext cx="446680" cy="69517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Arrow: Right 19">
                <a:extLst>
                  <a:ext uri="{FF2B5EF4-FFF2-40B4-BE49-F238E27FC236}">
                    <a16:creationId xmlns:a16="http://schemas.microsoft.com/office/drawing/2014/main" id="{2F42B935-125B-A8B2-A6B0-229B275C9842}"/>
                  </a:ext>
                </a:extLst>
              </p:cNvPr>
              <p:cNvSpPr/>
              <p:nvPr/>
            </p:nvSpPr>
            <p:spPr>
              <a:xfrm>
                <a:off x="3692702" y="2847046"/>
                <a:ext cx="464760" cy="99534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Arrow: Right 20">
                <a:extLst>
                  <a:ext uri="{FF2B5EF4-FFF2-40B4-BE49-F238E27FC236}">
                    <a16:creationId xmlns:a16="http://schemas.microsoft.com/office/drawing/2014/main" id="{5C6A9A1E-87CC-80E1-CD3D-B64DD0238701}"/>
                  </a:ext>
                </a:extLst>
              </p:cNvPr>
              <p:cNvSpPr/>
              <p:nvPr/>
            </p:nvSpPr>
            <p:spPr>
              <a:xfrm>
                <a:off x="3728086" y="2056451"/>
                <a:ext cx="464760" cy="99534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Arrow: Right 21">
                <a:extLst>
                  <a:ext uri="{FF2B5EF4-FFF2-40B4-BE49-F238E27FC236}">
                    <a16:creationId xmlns:a16="http://schemas.microsoft.com/office/drawing/2014/main" id="{7A64F268-1342-C92B-A23C-20F8CB220FB5}"/>
                  </a:ext>
                </a:extLst>
              </p:cNvPr>
              <p:cNvSpPr/>
              <p:nvPr/>
            </p:nvSpPr>
            <p:spPr>
              <a:xfrm>
                <a:off x="11046288" y="2046946"/>
                <a:ext cx="464760" cy="99534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Arrow: Right 22">
                <a:extLst>
                  <a:ext uri="{FF2B5EF4-FFF2-40B4-BE49-F238E27FC236}">
                    <a16:creationId xmlns:a16="http://schemas.microsoft.com/office/drawing/2014/main" id="{07D75EF9-311B-0532-2E7F-960078CBF6E4}"/>
                  </a:ext>
                </a:extLst>
              </p:cNvPr>
              <p:cNvSpPr/>
              <p:nvPr/>
            </p:nvSpPr>
            <p:spPr>
              <a:xfrm>
                <a:off x="11046288" y="2852861"/>
                <a:ext cx="464760" cy="99534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Arrow: Right 23">
                <a:extLst>
                  <a:ext uri="{FF2B5EF4-FFF2-40B4-BE49-F238E27FC236}">
                    <a16:creationId xmlns:a16="http://schemas.microsoft.com/office/drawing/2014/main" id="{4A42BCC9-7F30-CCC2-656A-1A6261A2CDC0}"/>
                  </a:ext>
                </a:extLst>
              </p:cNvPr>
              <p:cNvSpPr/>
              <p:nvPr/>
            </p:nvSpPr>
            <p:spPr>
              <a:xfrm rot="16200000">
                <a:off x="11509363" y="2739176"/>
                <a:ext cx="252412" cy="99534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Arrow: Right 24">
                <a:extLst>
                  <a:ext uri="{FF2B5EF4-FFF2-40B4-BE49-F238E27FC236}">
                    <a16:creationId xmlns:a16="http://schemas.microsoft.com/office/drawing/2014/main" id="{422E7F14-B4EF-E3C2-867D-56C36013B59E}"/>
                  </a:ext>
                </a:extLst>
              </p:cNvPr>
              <p:cNvSpPr/>
              <p:nvPr/>
            </p:nvSpPr>
            <p:spPr>
              <a:xfrm rot="5400000">
                <a:off x="11509363" y="2212589"/>
                <a:ext cx="252412" cy="99534"/>
              </a:xfrm>
              <a:prstGeom prst="rightArrow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Arrow: Right 25">
                <a:extLst>
                  <a:ext uri="{FF2B5EF4-FFF2-40B4-BE49-F238E27FC236}">
                    <a16:creationId xmlns:a16="http://schemas.microsoft.com/office/drawing/2014/main" id="{85DCC0EC-E8DA-9911-A3AC-69011D57072D}"/>
                  </a:ext>
                </a:extLst>
              </p:cNvPr>
              <p:cNvSpPr/>
              <p:nvPr/>
            </p:nvSpPr>
            <p:spPr>
              <a:xfrm rot="10800000">
                <a:off x="7915274" y="2388561"/>
                <a:ext cx="3536011" cy="274175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7" name="Arrow: Right 26">
                <a:extLst>
                  <a:ext uri="{FF2B5EF4-FFF2-40B4-BE49-F238E27FC236}">
                    <a16:creationId xmlns:a16="http://schemas.microsoft.com/office/drawing/2014/main" id="{DAFAB280-BEB3-7442-589E-075F071D30B3}"/>
                  </a:ext>
                </a:extLst>
              </p:cNvPr>
              <p:cNvSpPr/>
              <p:nvPr/>
            </p:nvSpPr>
            <p:spPr>
              <a:xfrm rot="10800000">
                <a:off x="2508721" y="2363654"/>
                <a:ext cx="3536011" cy="274175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10D3857-59D0-7767-A6B8-28902A0FEE45}"/>
                  </a:ext>
                </a:extLst>
              </p:cNvPr>
              <p:cNvSpPr txBox="1"/>
              <p:nvPr/>
            </p:nvSpPr>
            <p:spPr>
              <a:xfrm>
                <a:off x="4751036" y="312731"/>
                <a:ext cx="5470892" cy="699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/>
                  <a:t>Inner Conductor Cooling Path</a:t>
                </a:r>
              </a:p>
            </p:txBody>
          </p:sp>
        </p:grp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350F16D1-B60C-26D4-04C9-3F790BEF54F5}"/>
                </a:ext>
              </a:extLst>
            </p:cNvPr>
            <p:cNvSpPr/>
            <p:nvPr/>
          </p:nvSpPr>
          <p:spPr>
            <a:xfrm rot="10800000">
              <a:off x="422794" y="2385948"/>
              <a:ext cx="885825" cy="252412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5" name="Picture 13">
            <a:extLst>
              <a:ext uri="{FF2B5EF4-FFF2-40B4-BE49-F238E27FC236}">
                <a16:creationId xmlns:a16="http://schemas.microsoft.com/office/drawing/2014/main" id="{1EBC46B5-9939-1EAE-85D7-C171BD5DB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983" y="908049"/>
            <a:ext cx="5051833" cy="2818472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5693C24D-5D2A-5542-A77C-32A280F47807}"/>
              </a:ext>
            </a:extLst>
          </p:cNvPr>
          <p:cNvGrpSpPr/>
          <p:nvPr/>
        </p:nvGrpSpPr>
        <p:grpSpPr>
          <a:xfrm>
            <a:off x="9184939" y="4192847"/>
            <a:ext cx="3022349" cy="2090949"/>
            <a:chOff x="9010826" y="3297067"/>
            <a:chExt cx="3022349" cy="2090949"/>
          </a:xfrm>
        </p:grpSpPr>
        <p:pic>
          <p:nvPicPr>
            <p:cNvPr id="67" name="Picture 9">
              <a:extLst>
                <a:ext uri="{FF2B5EF4-FFF2-40B4-BE49-F238E27FC236}">
                  <a16:creationId xmlns:a16="http://schemas.microsoft.com/office/drawing/2014/main" id="{178CF9E7-0D1B-DC87-BE36-A5C65B082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10826" y="3641106"/>
              <a:ext cx="3022349" cy="1746910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0A228AA-956E-AFD6-79BA-D68DEAD3AB73}"/>
                </a:ext>
              </a:extLst>
            </p:cNvPr>
            <p:cNvSpPr txBox="1"/>
            <p:nvPr/>
          </p:nvSpPr>
          <p:spPr>
            <a:xfrm>
              <a:off x="9144314" y="3297067"/>
              <a:ext cx="2336508" cy="357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Centerline temp of Al2O3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18748F7-D874-65BB-9ACD-A2FDC10D3BF7}"/>
                </a:ext>
              </a:extLst>
            </p:cNvPr>
            <p:cNvSpPr txBox="1"/>
            <p:nvPr/>
          </p:nvSpPr>
          <p:spPr>
            <a:xfrm>
              <a:off x="9252193" y="5048811"/>
              <a:ext cx="369012" cy="33855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1600" b="1" dirty="0">
                  <a:solidFill>
                    <a:srgbClr val="00B0F0"/>
                  </a:solidFill>
                </a:rPr>
                <a:t>ID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9EDE92D-862E-F9F5-6484-E471B6D672A6}"/>
                </a:ext>
              </a:extLst>
            </p:cNvPr>
            <p:cNvSpPr txBox="1"/>
            <p:nvPr/>
          </p:nvSpPr>
          <p:spPr>
            <a:xfrm>
              <a:off x="11392643" y="5023125"/>
              <a:ext cx="453970" cy="338554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en-US" sz="1600" b="1" dirty="0">
                  <a:solidFill>
                    <a:srgbClr val="00B0F0"/>
                  </a:solidFill>
                </a:rPr>
                <a:t>OD</a:t>
              </a: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1AD10BE3-2F53-E378-91A9-3BED6A5F779F}"/>
              </a:ext>
            </a:extLst>
          </p:cNvPr>
          <p:cNvSpPr txBox="1"/>
          <p:nvPr/>
        </p:nvSpPr>
        <p:spPr>
          <a:xfrm>
            <a:off x="193842" y="796742"/>
            <a:ext cx="668098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Water cooling for inner conductor and window.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RF thermal simulation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/>
              <a:t>1 MW power input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/>
              <a:t>Conservative thermal film coefficient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/>
              <a:t>Temperature difference in the ceramic is 10 degree.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cs typeface="Arial" panose="020B0604020202020204" pitchFamily="34" charset="0"/>
              </a:rPr>
              <a:t>Highest temperature of 40 C is at uncooled flanges.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cs typeface="Arial" panose="020B0604020202020204" pitchFamily="34" charset="0"/>
              </a:rPr>
              <a:t>Choke tip highest temperature is 34 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cs typeface="Arial" panose="020B0604020202020204" pitchFamily="34" charset="0"/>
              </a:rPr>
              <a:t>Al</a:t>
            </a:r>
            <a:r>
              <a:rPr lang="en-US" sz="1900" baseline="-25000" dirty="0">
                <a:cs typeface="Arial" panose="020B0604020202020204" pitchFamily="34" charset="0"/>
              </a:rPr>
              <a:t>2</a:t>
            </a:r>
            <a:r>
              <a:rPr lang="en-US" sz="1900" dirty="0">
                <a:cs typeface="Arial" panose="020B0604020202020204" pitchFamily="34" charset="0"/>
              </a:rPr>
              <a:t>O</a:t>
            </a:r>
            <a:r>
              <a:rPr lang="en-US" sz="1900" baseline="-25000" dirty="0">
                <a:cs typeface="Arial" panose="020B0604020202020204" pitchFamily="34" charset="0"/>
              </a:rPr>
              <a:t>3</a:t>
            </a:r>
            <a:r>
              <a:rPr lang="en-US" sz="1900" dirty="0">
                <a:cs typeface="Arial" panose="020B0604020202020204" pitchFamily="34" charset="0"/>
              </a:rPr>
              <a:t> temperature ranges from 24 C to 34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cs typeface="Arial"/>
              </a:rPr>
              <a:t>1</a:t>
            </a:r>
            <a:r>
              <a:rPr lang="en-US" sz="1900" baseline="30000" dirty="0">
                <a:cs typeface="Arial"/>
              </a:rPr>
              <a:t>st</a:t>
            </a:r>
            <a:r>
              <a:rPr lang="en-US" sz="1900" dirty="0">
                <a:cs typeface="Arial"/>
              </a:rPr>
              <a:t> mechanical modal frequency is 100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900" dirty="0"/>
          </a:p>
        </p:txBody>
      </p:sp>
      <p:pic>
        <p:nvPicPr>
          <p:cNvPr id="72" name="Picture 6">
            <a:extLst>
              <a:ext uri="{FF2B5EF4-FFF2-40B4-BE49-F238E27FC236}">
                <a16:creationId xmlns:a16="http://schemas.microsoft.com/office/drawing/2014/main" id="{D3138B95-A737-3446-F0F6-7F10938365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3588" y="4025502"/>
            <a:ext cx="2052591" cy="2538619"/>
          </a:xfrm>
          <a:prstGeom prst="rect">
            <a:avLst/>
          </a:prstGeom>
        </p:spPr>
      </p:pic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E5959535-1630-0A2E-709C-828BBFB8D42C}"/>
              </a:ext>
            </a:extLst>
          </p:cNvPr>
          <p:cNvCxnSpPr/>
          <p:nvPr/>
        </p:nvCxnSpPr>
        <p:spPr>
          <a:xfrm flipV="1">
            <a:off x="8350898" y="3837545"/>
            <a:ext cx="0" cy="1044763"/>
          </a:xfrm>
          <a:prstGeom prst="straightConnector1">
            <a:avLst/>
          </a:prstGeom>
          <a:ln w="25400">
            <a:solidFill>
              <a:schemeClr val="bg1">
                <a:alpha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rrow: Down 2">
            <a:extLst>
              <a:ext uri="{FF2B5EF4-FFF2-40B4-BE49-F238E27FC236}">
                <a16:creationId xmlns:a16="http://schemas.microsoft.com/office/drawing/2014/main" id="{6CAD7ABA-A465-3630-B87D-1689DAA6F0EC}"/>
              </a:ext>
            </a:extLst>
          </p:cNvPr>
          <p:cNvSpPr/>
          <p:nvPr/>
        </p:nvSpPr>
        <p:spPr>
          <a:xfrm flipH="1">
            <a:off x="829907" y="4164899"/>
            <a:ext cx="72336" cy="406233"/>
          </a:xfrm>
          <a:prstGeom prst="downArrow">
            <a:avLst>
              <a:gd name="adj1" fmla="val 50000"/>
              <a:gd name="adj2" fmla="val 47722"/>
            </a:avLst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2019933-3F0A-55CE-9769-5EAF643328F3}"/>
              </a:ext>
            </a:extLst>
          </p:cNvPr>
          <p:cNvSpPr txBox="1"/>
          <p:nvPr/>
        </p:nvSpPr>
        <p:spPr>
          <a:xfrm>
            <a:off x="283816" y="3684027"/>
            <a:ext cx="1614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Water cooling loop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75A92B0-3C25-357B-0BA7-D5DC4080A495}"/>
              </a:ext>
            </a:extLst>
          </p:cNvPr>
          <p:cNvGrpSpPr>
            <a:grpSpLocks noChangeAspect="1"/>
          </p:cNvGrpSpPr>
          <p:nvPr/>
        </p:nvGrpSpPr>
        <p:grpSpPr>
          <a:xfrm>
            <a:off x="4997026" y="3627277"/>
            <a:ext cx="1765977" cy="3170099"/>
            <a:chOff x="5108419" y="428715"/>
            <a:chExt cx="2164898" cy="38862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F2C165B6-1E74-9FC9-8464-B52ABC107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12179" y="428715"/>
              <a:ext cx="2161138" cy="3886200"/>
            </a:xfrm>
            <a:prstGeom prst="rect">
              <a:avLst/>
            </a:prstGeom>
          </p:spPr>
        </p:pic>
        <p:sp>
          <p:nvSpPr>
            <p:cNvPr id="46" name="TextBox 25">
              <a:extLst>
                <a:ext uri="{FF2B5EF4-FFF2-40B4-BE49-F238E27FC236}">
                  <a16:creationId xmlns:a16="http://schemas.microsoft.com/office/drawing/2014/main" id="{A03A7FD3-C84B-DB1E-7661-356634E03792}"/>
                </a:ext>
              </a:extLst>
            </p:cNvPr>
            <p:cNvSpPr txBox="1"/>
            <p:nvPr/>
          </p:nvSpPr>
          <p:spPr>
            <a:xfrm>
              <a:off x="5108419" y="2106420"/>
              <a:ext cx="4658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1st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5713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Chart, line chart&#10;&#10;Description automatically generated">
            <a:extLst>
              <a:ext uri="{FF2B5EF4-FFF2-40B4-BE49-F238E27FC236}">
                <a16:creationId xmlns:a16="http://schemas.microsoft.com/office/drawing/2014/main" id="{5A7F20AE-EBC3-3447-9E07-6208F393CAB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219210" y="3584599"/>
            <a:ext cx="3836234" cy="27379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6B5BE73-2118-064A-A305-FF6AE750C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0166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/>
                <a:cs typeface="Arial"/>
              </a:rPr>
              <a:t>Multipacting Simulation with SPARK3D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B46EC9-50DF-A345-ADBC-04A9088B8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18873" y="6257306"/>
            <a:ext cx="27432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Content Placeholder 4" descr="A picture containing sofa, seat&#10;&#10;Description automatically generated">
            <a:extLst>
              <a:ext uri="{FF2B5EF4-FFF2-40B4-BE49-F238E27FC236}">
                <a16:creationId xmlns:a16="http://schemas.microsoft.com/office/drawing/2014/main" id="{97E52FC0-FF4C-1543-8FDE-606F65CE17A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585" y="966552"/>
            <a:ext cx="7714488" cy="25065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1ED60B-E151-A643-8A52-85EB42C8AF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986" y="3495706"/>
            <a:ext cx="3902600" cy="282688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5A573E9-53FC-C54B-8385-B5F2B6E0E366}"/>
              </a:ext>
            </a:extLst>
          </p:cNvPr>
          <p:cNvSpPr txBox="1"/>
          <p:nvPr/>
        </p:nvSpPr>
        <p:spPr>
          <a:xfrm>
            <a:off x="1492678" y="5226308"/>
            <a:ext cx="2412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SEY curve of cleaned and baked Cu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BE0E4B-E71A-C148-ABB8-E934C710C2E1}"/>
              </a:ext>
            </a:extLst>
          </p:cNvPr>
          <p:cNvSpPr/>
          <p:nvPr/>
        </p:nvSpPr>
        <p:spPr>
          <a:xfrm>
            <a:off x="3715657" y="994096"/>
            <a:ext cx="2675692" cy="2426487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2EF951-C252-D647-A12C-9283965E2A16}"/>
              </a:ext>
            </a:extLst>
          </p:cNvPr>
          <p:cNvSpPr txBox="1"/>
          <p:nvPr/>
        </p:nvSpPr>
        <p:spPr>
          <a:xfrm>
            <a:off x="7988729" y="903078"/>
            <a:ext cx="4126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Mulitpacting simulation in two regions: vacuum side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Multipacting simulation was carried out with and w/o DC bias.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 reality, a DC bias will provision for application if we need. 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63062861-31B1-F84B-8684-3AD99BA48DE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283201" y="3496450"/>
            <a:ext cx="3873312" cy="28261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0FAA88-EDB3-E641-9E01-B6324FE844C2}"/>
              </a:ext>
            </a:extLst>
          </p:cNvPr>
          <p:cNvSpPr txBox="1"/>
          <p:nvPr/>
        </p:nvSpPr>
        <p:spPr>
          <a:xfrm>
            <a:off x="4810502" y="4582916"/>
            <a:ext cx="2951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Typical TiN’s SEY is with  SEY_max=1.2~1.5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12A401-AECE-804A-AAC7-99A50CF69D40}"/>
              </a:ext>
            </a:extLst>
          </p:cNvPr>
          <p:cNvSpPr txBox="1"/>
          <p:nvPr/>
        </p:nvSpPr>
        <p:spPr>
          <a:xfrm>
            <a:off x="8880850" y="4754678"/>
            <a:ext cx="30318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Extreme case: SEY curve  of Alumina w/o TiN.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Note: SEY &gt;1 for impact energy from 20 eV-1000 eV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99703C-7D22-D944-BE32-DF27EC2E71E0}"/>
              </a:ext>
            </a:extLst>
          </p:cNvPr>
          <p:cNvSpPr txBox="1"/>
          <p:nvPr/>
        </p:nvSpPr>
        <p:spPr>
          <a:xfrm>
            <a:off x="77155" y="6494690"/>
            <a:ext cx="8880850" cy="338554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There will be SEY measurement results on the samples in the later slide</a:t>
            </a:r>
          </a:p>
        </p:txBody>
      </p:sp>
    </p:spTree>
    <p:extLst>
      <p:ext uri="{BB962C8B-B14F-4D97-AF65-F5344CB8AC3E}">
        <p14:creationId xmlns:p14="http://schemas.microsoft.com/office/powerpoint/2010/main" val="3332951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D09C0-B425-404E-8DD2-9AB6431AA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662C915-204F-8F4F-BB79-08801C62AA02}"/>
              </a:ext>
            </a:extLst>
          </p:cNvPr>
          <p:cNvSpPr txBox="1">
            <a:spLocks/>
          </p:cNvSpPr>
          <p:nvPr/>
        </p:nvSpPr>
        <p:spPr>
          <a:xfrm>
            <a:off x="0" y="18256"/>
            <a:ext cx="10515600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Multipacting in Window Region: Typical TiN SEY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63E5BF-BE65-A248-A9C3-9066F89390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681038"/>
            <a:ext cx="9493250" cy="455771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61D93ED-E724-F94D-AF5F-6BACB465B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574" y="5255527"/>
            <a:ext cx="11606852" cy="1056371"/>
          </a:xfrm>
          <a:solidFill>
            <a:schemeClr val="bg1">
              <a:alpha val="50000"/>
            </a:schemeClr>
          </a:solidFill>
        </p:spPr>
        <p:txBody>
          <a:bodyPr>
            <a:noAutofit/>
          </a:bodyPr>
          <a:lstStyle/>
          <a:p>
            <a:r>
              <a:rPr lang="en-US" sz="2000" dirty="0"/>
              <a:t>With SEY_max=1.2, only one narrow MP zone at 310, 330 kW, no bias is needed.</a:t>
            </a:r>
          </a:p>
          <a:p>
            <a:r>
              <a:rPr lang="en-US" sz="2000" dirty="0"/>
              <a:t>With SEY_max=1.5, a wide MP zone spans from 100-520 kW. However, when 4 kV bias is applied, there is not MP.  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659B65B-C157-344D-B3E0-7661490BC356}"/>
              </a:ext>
            </a:extLst>
          </p:cNvPr>
          <p:cNvSpPr/>
          <p:nvPr/>
        </p:nvSpPr>
        <p:spPr>
          <a:xfrm>
            <a:off x="3897443" y="2203554"/>
            <a:ext cx="749508" cy="4796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807519-2625-7B4E-BA64-D078E489ADE8}"/>
              </a:ext>
            </a:extLst>
          </p:cNvPr>
          <p:cNvSpPr txBox="1"/>
          <p:nvPr/>
        </p:nvSpPr>
        <p:spPr>
          <a:xfrm>
            <a:off x="3636030" y="1343820"/>
            <a:ext cx="2765685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Only one narrow MP zone for good TiN coating quality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AA7B76-6AD5-0141-BD33-00026D858974}"/>
              </a:ext>
            </a:extLst>
          </p:cNvPr>
          <p:cNvCxnSpPr/>
          <p:nvPr/>
        </p:nvCxnSpPr>
        <p:spPr>
          <a:xfrm flipH="1">
            <a:off x="4497049" y="1990151"/>
            <a:ext cx="389744" cy="2134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812A3AE-7DB8-BC4C-8644-6F23AC8F8265}"/>
              </a:ext>
            </a:extLst>
          </p:cNvPr>
          <p:cNvSpPr txBox="1"/>
          <p:nvPr/>
        </p:nvSpPr>
        <p:spPr>
          <a:xfrm>
            <a:off x="5480753" y="3883160"/>
            <a:ext cx="3362996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No MP for SEY 1.5 with 4 KV bias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2DE6EAF-89AC-4247-BAFC-8486F8E20501}"/>
              </a:ext>
            </a:extLst>
          </p:cNvPr>
          <p:cNvCxnSpPr>
            <a:cxnSpLocks/>
          </p:cNvCxnSpPr>
          <p:nvPr/>
        </p:nvCxnSpPr>
        <p:spPr>
          <a:xfrm flipH="1">
            <a:off x="5854890" y="4269269"/>
            <a:ext cx="435982" cy="2481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3780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4D09C0-B425-404E-8DD2-9AB6431AA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662C915-204F-8F4F-BB79-08801C62AA02}"/>
              </a:ext>
            </a:extLst>
          </p:cNvPr>
          <p:cNvSpPr txBox="1">
            <a:spLocks/>
          </p:cNvSpPr>
          <p:nvPr/>
        </p:nvSpPr>
        <p:spPr>
          <a:xfrm>
            <a:off x="204952" y="18256"/>
            <a:ext cx="11442812" cy="6627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3200" dirty="0">
                <a:latin typeface="Arial"/>
                <a:cs typeface="Arial"/>
              </a:rPr>
              <a:t>Multipacting in Window Region: No TiN Coating (SEY_max=9)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61D93ED-E724-F94D-AF5F-6BACB465B7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397" y="5586399"/>
            <a:ext cx="11647764" cy="794055"/>
          </a:xfrm>
          <a:solidFill>
            <a:schemeClr val="bg1">
              <a:alpha val="40000"/>
            </a:schemeClr>
          </a:solidFill>
        </p:spPr>
        <p:txBody>
          <a:bodyPr>
            <a:noAutofit/>
          </a:bodyPr>
          <a:lstStyle/>
          <a:p>
            <a:r>
              <a:rPr lang="en-US" sz="2000" dirty="0"/>
              <a:t>Without TiN coating, multipacting happens everywhere, due to broad SEY&gt;1 for all impact energy.</a:t>
            </a:r>
          </a:p>
          <a:p>
            <a:r>
              <a:rPr lang="en-US" sz="2000" dirty="0"/>
              <a:t>With 4.5 kV DC bias, MP in the window area will be suppressed.</a:t>
            </a:r>
          </a:p>
          <a:p>
            <a:endParaRPr 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8C587A-548E-F44D-82CA-2265A2595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449" y="681038"/>
            <a:ext cx="9703528" cy="47518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6F6707-3F50-564B-93B4-E4BA4B45EFE0}"/>
              </a:ext>
            </a:extLst>
          </p:cNvPr>
          <p:cNvSpPr txBox="1"/>
          <p:nvPr/>
        </p:nvSpPr>
        <p:spPr>
          <a:xfrm>
            <a:off x="2491893" y="3924103"/>
            <a:ext cx="336299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No MP on alumina  with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4.5</a:t>
            </a:r>
            <a:r>
              <a:rPr lang="en-US" dirty="0"/>
              <a:t> KV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1256D3B-D740-FB4F-8AEA-E205AC41F7B3}"/>
              </a:ext>
            </a:extLst>
          </p:cNvPr>
          <p:cNvCxnSpPr>
            <a:cxnSpLocks/>
          </p:cNvCxnSpPr>
          <p:nvPr/>
        </p:nvCxnSpPr>
        <p:spPr>
          <a:xfrm flipH="1">
            <a:off x="2866030" y="4310212"/>
            <a:ext cx="435982" cy="2481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7B20400-3766-F048-8511-9FF9B4BB23EF}"/>
              </a:ext>
            </a:extLst>
          </p:cNvPr>
          <p:cNvSpPr txBox="1"/>
          <p:nvPr/>
        </p:nvSpPr>
        <p:spPr>
          <a:xfrm>
            <a:off x="6854337" y="3294881"/>
            <a:ext cx="3848639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4 KV DC bias suppresses most of MP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28DF166-8699-3C48-8787-17A022AB80D1}"/>
              </a:ext>
            </a:extLst>
          </p:cNvPr>
          <p:cNvCxnSpPr>
            <a:cxnSpLocks/>
          </p:cNvCxnSpPr>
          <p:nvPr/>
        </p:nvCxnSpPr>
        <p:spPr>
          <a:xfrm>
            <a:off x="8297839" y="3664213"/>
            <a:ext cx="832513" cy="4847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719DF3C-8AFA-A948-B4E2-32FB9D5F4FA5}"/>
              </a:ext>
            </a:extLst>
          </p:cNvPr>
          <p:cNvCxnSpPr>
            <a:cxnSpLocks/>
          </p:cNvCxnSpPr>
          <p:nvPr/>
        </p:nvCxnSpPr>
        <p:spPr>
          <a:xfrm flipH="1">
            <a:off x="4173391" y="2687999"/>
            <a:ext cx="545567" cy="6068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8C165DD-4194-444E-8C24-F2736DA13241}"/>
              </a:ext>
            </a:extLst>
          </p:cNvPr>
          <p:cNvSpPr txBox="1"/>
          <p:nvPr/>
        </p:nvSpPr>
        <p:spPr>
          <a:xfrm>
            <a:off x="4718959" y="2502981"/>
            <a:ext cx="3362996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w/o TiN coating, MP happens at everywhere </a:t>
            </a:r>
          </a:p>
        </p:txBody>
      </p:sp>
    </p:spTree>
    <p:extLst>
      <p:ext uri="{BB962C8B-B14F-4D97-AF65-F5344CB8AC3E}">
        <p14:creationId xmlns:p14="http://schemas.microsoft.com/office/powerpoint/2010/main" val="1894894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E5373-E635-B245-A3F1-27ECD278C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77" y="18256"/>
            <a:ext cx="10515600" cy="662782"/>
          </a:xfrm>
        </p:spPr>
        <p:txBody>
          <a:bodyPr>
            <a:normAutofit/>
          </a:bodyPr>
          <a:lstStyle/>
          <a:p>
            <a:r>
              <a:rPr lang="en-US" dirty="0">
                <a:latin typeface="Arial"/>
                <a:cs typeface="Arial"/>
              </a:rPr>
              <a:t>Multipacting in Coaxial Line Region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DC51A-454D-7641-B7FE-055AEEDC7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348" y="5815130"/>
            <a:ext cx="11672166" cy="662782"/>
          </a:xfrm>
          <a:solidFill>
            <a:schemeClr val="bg1">
              <a:alpha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/>
              <a:t>When above 3.5 ~4.5 kV DC bias is applied, there is no MP in coaxial line region.</a:t>
            </a:r>
          </a:p>
          <a:p>
            <a:r>
              <a:rPr lang="en-US" dirty="0">
                <a:latin typeface="Arial"/>
                <a:cs typeface="Arial"/>
              </a:rPr>
              <a:t>So a 4.5 kV DC bias will be ready to be applied, if needed, to suppress all multipacting.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D2ECB-4EBE-5B4C-85AF-98C5942D3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18873" y="6393786"/>
            <a:ext cx="27432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D2C76D-5E92-1B41-AFFD-3DC595C15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153" y="758088"/>
            <a:ext cx="9174404" cy="502340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84949FFC-840A-7840-9118-5B707C4EA8EC}"/>
              </a:ext>
            </a:extLst>
          </p:cNvPr>
          <p:cNvSpPr/>
          <p:nvPr/>
        </p:nvSpPr>
        <p:spPr>
          <a:xfrm>
            <a:off x="3054785" y="3965568"/>
            <a:ext cx="749508" cy="4796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695D2D-F19F-9E48-ABE4-A1542411E392}"/>
              </a:ext>
            </a:extLst>
          </p:cNvPr>
          <p:cNvSpPr txBox="1"/>
          <p:nvPr/>
        </p:nvSpPr>
        <p:spPr>
          <a:xfrm>
            <a:off x="2779724" y="2892432"/>
            <a:ext cx="2765685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2.7 kV bias suppressed MP  zones but generates new MP zone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F5D04CB-CACD-0F48-9A13-A786B255C528}"/>
              </a:ext>
            </a:extLst>
          </p:cNvPr>
          <p:cNvCxnSpPr>
            <a:cxnSpLocks/>
          </p:cNvCxnSpPr>
          <p:nvPr/>
        </p:nvCxnSpPr>
        <p:spPr>
          <a:xfrm flipH="1">
            <a:off x="3654391" y="3815762"/>
            <a:ext cx="276164" cy="1498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C0551F1-21C0-DF49-8CA5-7F5269C63C5B}"/>
              </a:ext>
            </a:extLst>
          </p:cNvPr>
          <p:cNvSpPr txBox="1"/>
          <p:nvPr/>
        </p:nvSpPr>
        <p:spPr>
          <a:xfrm>
            <a:off x="5351809" y="4244631"/>
            <a:ext cx="383313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No MP with 3.5 KV, 4.5 KV (not shown)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46EB9D9-E670-F240-81EC-C32AB94B37F5}"/>
              </a:ext>
            </a:extLst>
          </p:cNvPr>
          <p:cNvCxnSpPr>
            <a:cxnSpLocks/>
          </p:cNvCxnSpPr>
          <p:nvPr/>
        </p:nvCxnSpPr>
        <p:spPr>
          <a:xfrm flipH="1">
            <a:off x="6390473" y="4632505"/>
            <a:ext cx="435982" cy="2481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9430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DA2EB-1A80-900C-1150-4CC0605D8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side outer conductor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FF319-CCDB-7656-0C19-1ABEAB3D8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04425-5D20-0753-5E2F-1BBAEEE3B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FBDB33-C109-DE89-F3D5-191B8A8D8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617" y="1973108"/>
            <a:ext cx="4722451" cy="320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482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BF096-EC5B-8806-1592-656974EEB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side outer conductor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EFC19F-2C50-006A-81FD-0B2F8B55E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605643E-2290-9681-6DAF-2D4144C820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73315" y="995362"/>
            <a:ext cx="3328357" cy="48672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5E9F31-78D0-1A3A-7082-9602B3F85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30" y="3361261"/>
            <a:ext cx="6372935" cy="3195236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2363767-0EC3-4D85-D23B-5554BEEF302B}"/>
              </a:ext>
            </a:extLst>
          </p:cNvPr>
          <p:cNvCxnSpPr>
            <a:cxnSpLocks/>
          </p:cNvCxnSpPr>
          <p:nvPr/>
        </p:nvCxnSpPr>
        <p:spPr>
          <a:xfrm flipH="1" flipV="1">
            <a:off x="2297535" y="5847917"/>
            <a:ext cx="110555" cy="7691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78FE3F2-04E5-D62A-F3D2-85E4AEDF4AE7}"/>
              </a:ext>
            </a:extLst>
          </p:cNvPr>
          <p:cNvSpPr txBox="1"/>
          <p:nvPr/>
        </p:nvSpPr>
        <p:spPr>
          <a:xfrm>
            <a:off x="1940157" y="6488668"/>
            <a:ext cx="2395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Helium bath flange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6D0AA7-B7A5-F6BA-FA60-26D1BF68FE12}"/>
              </a:ext>
            </a:extLst>
          </p:cNvPr>
          <p:cNvSpPr txBox="1"/>
          <p:nvPr/>
        </p:nvSpPr>
        <p:spPr>
          <a:xfrm>
            <a:off x="407831" y="957330"/>
            <a:ext cx="68644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Challenge: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Compact space: Short distance between 2 K to 300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Large RF heating (especially in some operation scenarios)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FPC flange is the </a:t>
            </a:r>
            <a:r>
              <a:rPr lang="en-US" dirty="0" err="1"/>
              <a:t>LHe</a:t>
            </a:r>
            <a:r>
              <a:rPr lang="en-US" dirty="0"/>
              <a:t> boundary, </a:t>
            </a:r>
            <a:r>
              <a:rPr lang="en-US" dirty="0" err="1"/>
              <a:t>i.e</a:t>
            </a:r>
            <a:r>
              <a:rPr lang="en-US" dirty="0"/>
              <a:t>, the FPC tube on the cavity is immersed in the </a:t>
            </a:r>
            <a:r>
              <a:rPr lang="en-US" dirty="0" err="1"/>
              <a:t>LHe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190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455894-6BDB-16B0-6752-A1DD503E7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06902D-327E-A150-853A-A765EAF5C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6BE0E6-C894-3165-D2C6-5B5D3010E6F8}"/>
              </a:ext>
            </a:extLst>
          </p:cNvPr>
          <p:cNvSpPr txBox="1"/>
          <p:nvPr/>
        </p:nvSpPr>
        <p:spPr>
          <a:xfrm>
            <a:off x="615596" y="897411"/>
            <a:ext cx="10242904" cy="569386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Brief introduction of EIC RF systems and FPC counts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High power FPC design  for ESR SRF cavity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Requirements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Components design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/>
              <a:t>Window assembly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/>
              <a:t>Vacuum side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/>
              <a:t>Air side </a:t>
            </a:r>
            <a:endParaRPr lang="en-US" sz="28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Prototype FPC manufacture progress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RF window brazing recipe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TiN</a:t>
            </a:r>
            <a:r>
              <a:rPr lang="en-US" sz="2800" dirty="0"/>
              <a:t> coating sample measurement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Brazing and EB welding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Summary and Future Plan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23109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8A0074E-BBCA-EBAE-3D6F-407A695B0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756" y="1892542"/>
            <a:ext cx="6366754" cy="48592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336F83-D76F-2E55-089F-5F283AF89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design 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EF7F74-80B5-31A8-EDAE-139617232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C475C91-0345-BE61-3B13-ADACFC40AC34}"/>
              </a:ext>
            </a:extLst>
          </p:cNvPr>
          <p:cNvSpPr txBox="1">
            <a:spLocks/>
          </p:cNvSpPr>
          <p:nvPr/>
        </p:nvSpPr>
        <p:spPr>
          <a:xfrm>
            <a:off x="188857" y="921859"/>
            <a:ext cx="9545508" cy="20359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5.5K helium, 3.3atm, 300mg/s inlet flow</a:t>
            </a:r>
          </a:p>
          <a:p>
            <a:r>
              <a:rPr lang="en-US" sz="2400" dirty="0"/>
              <a:t>400kW RF power (10GeV operation voltage and 2.5A average beam current)</a:t>
            </a:r>
          </a:p>
          <a:p>
            <a:r>
              <a:rPr lang="en-US" sz="2400" dirty="0"/>
              <a:t>4W radiation load, 20W heaters</a:t>
            </a:r>
          </a:p>
          <a:p>
            <a:r>
              <a:rPr lang="en-US" sz="2400" dirty="0"/>
              <a:t>Shielded seal provides direct path between warmer flange and niobium</a:t>
            </a:r>
          </a:p>
          <a:p>
            <a:r>
              <a:rPr lang="en-US" sz="2400" dirty="0"/>
              <a:t>Assuming perfect contact for both knife edge and RF shield. No contact between flanges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695022-F01B-1AEC-64B0-04B7165D20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924" y="3611176"/>
            <a:ext cx="3151478" cy="314062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7C205EC-4BB8-1F7D-84D1-26EFE618E347}"/>
              </a:ext>
            </a:extLst>
          </p:cNvPr>
          <p:cNvSpPr txBox="1">
            <a:spLocks/>
          </p:cNvSpPr>
          <p:nvPr/>
        </p:nvSpPr>
        <p:spPr>
          <a:xfrm>
            <a:off x="4727357" y="3054464"/>
            <a:ext cx="8225315" cy="22298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All results meet the requirements</a:t>
            </a:r>
          </a:p>
          <a:p>
            <a:r>
              <a:rPr lang="en-US" sz="2400" dirty="0"/>
              <a:t>6.1K niobium temperature @300mg/s trace flow</a:t>
            </a:r>
          </a:p>
          <a:p>
            <a:r>
              <a:rPr lang="en-US" sz="2400" dirty="0"/>
              <a:t>Lowest temperature at bellows flange: 298 K</a:t>
            </a:r>
          </a:p>
          <a:p>
            <a:r>
              <a:rPr lang="en-US" sz="2400" dirty="0"/>
              <a:t>8.2W heat flow to 2K</a:t>
            </a:r>
          </a:p>
          <a:p>
            <a:r>
              <a:rPr lang="en-US" sz="2400" dirty="0"/>
              <a:t>80K outlet temperature, 287kPa pressure</a:t>
            </a:r>
          </a:p>
          <a:p>
            <a:r>
              <a:rPr lang="en-US" sz="2400" dirty="0"/>
              <a:t>61m/s max velocity in the channel</a:t>
            </a:r>
          </a:p>
        </p:txBody>
      </p:sp>
    </p:spTree>
    <p:extLst>
      <p:ext uri="{BB962C8B-B14F-4D97-AF65-F5344CB8AC3E}">
        <p14:creationId xmlns:p14="http://schemas.microsoft.com/office/powerpoint/2010/main" val="17591496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61118-E418-F12B-A434-AC0A7DAD8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Airside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4A267-B50F-C0C0-E86D-A5C3ABC355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A63C3-4F76-1BDA-EE1E-4DE8C20C2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22971F-A4B7-F407-94F1-1D9A1BC01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364" y="1416050"/>
            <a:ext cx="4469636" cy="3494443"/>
          </a:xfrm>
          <a:prstGeom prst="rect">
            <a:avLst/>
          </a:prstGeom>
        </p:spPr>
      </p:pic>
      <p:pic>
        <p:nvPicPr>
          <p:cNvPr id="2050" name="Picture 5">
            <a:extLst>
              <a:ext uri="{FF2B5EF4-FFF2-40B4-BE49-F238E27FC236}">
                <a16:creationId xmlns:a16="http://schemas.microsoft.com/office/drawing/2014/main" id="{3547156A-DA42-72EE-EAC8-F0CF37940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654" y="1295853"/>
            <a:ext cx="3884166" cy="432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9729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42785-4519-B547-A70D-302D91075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FPC air side components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F189C5-9661-10EB-F706-A96A00920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5880379-69FE-2A8E-5411-B5B3C3D912B3}"/>
              </a:ext>
            </a:extLst>
          </p:cNvPr>
          <p:cNvSpPr txBox="1">
            <a:spLocks/>
          </p:cNvSpPr>
          <p:nvPr/>
        </p:nvSpPr>
        <p:spPr>
          <a:xfrm>
            <a:off x="250155" y="1046780"/>
            <a:ext cx="6911921" cy="34927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Arial"/>
                <a:cs typeface="Arial"/>
              </a:rPr>
              <a:t>FPC Airside Components:</a:t>
            </a:r>
            <a:endParaRPr lang="en-US" sz="2000" dirty="0"/>
          </a:p>
          <a:p>
            <a:pPr lvl="1"/>
            <a:r>
              <a:rPr lang="en-US" dirty="0">
                <a:latin typeface="Arial"/>
                <a:cs typeface="Arial"/>
              </a:rPr>
              <a:t>FPC airside length needs to cooperate the limit space in the tunnel</a:t>
            </a:r>
            <a:endParaRPr lang="en-US" dirty="0"/>
          </a:p>
          <a:p>
            <a:pPr lvl="1"/>
            <a:r>
              <a:rPr lang="en-US" dirty="0">
                <a:latin typeface="Arial"/>
                <a:cs typeface="Arial"/>
              </a:rPr>
              <a:t>Doorknob is optimized for RF transmission, and we are working on engineering design based on error analysis results. </a:t>
            </a:r>
            <a:endParaRPr lang="en-US" dirty="0"/>
          </a:p>
          <a:p>
            <a:endParaRPr lang="en-US" sz="20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58562D-C343-8A6C-2F0F-A97911D3E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902" y="4141915"/>
            <a:ext cx="5280825" cy="25351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3A69F3-5195-FBF8-00FD-D2CEAC154E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7172" y="613067"/>
            <a:ext cx="4099346" cy="31426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844A77-1D4C-50B3-4902-3D05B583D9CC}"/>
              </a:ext>
            </a:extLst>
          </p:cNvPr>
          <p:cNvSpPr txBox="1"/>
          <p:nvPr/>
        </p:nvSpPr>
        <p:spPr>
          <a:xfrm>
            <a:off x="7838091" y="3928799"/>
            <a:ext cx="2677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Doorknob error analysis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065F81-2F86-C484-CAE0-6737156483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4942" y="3573933"/>
            <a:ext cx="3219887" cy="251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611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52CDF-D330-106A-A990-F7C63A9BC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5115" y="863431"/>
            <a:ext cx="4981968" cy="1583555"/>
          </a:xfrm>
        </p:spPr>
        <p:txBody>
          <a:bodyPr>
            <a:noAutofit/>
          </a:bodyPr>
          <a:lstStyle/>
          <a:p>
            <a:r>
              <a:rPr lang="en-US" sz="2400" dirty="0"/>
              <a:t>Doorknob cylinder height </a:t>
            </a:r>
          </a:p>
          <a:p>
            <a:pPr lvl="1"/>
            <a:r>
              <a:rPr lang="en-US" dirty="0"/>
              <a:t>Red: 74.65 </a:t>
            </a:r>
          </a:p>
          <a:p>
            <a:pPr lvl="1"/>
            <a:r>
              <a:rPr lang="en-US" dirty="0"/>
              <a:t>Green 74.65+ 0.2  (mm)</a:t>
            </a:r>
          </a:p>
          <a:p>
            <a:pPr lvl="1"/>
            <a:r>
              <a:rPr lang="en-US" dirty="0"/>
              <a:t>Blue: 74.65-0.2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84FDFE-AF41-DD72-C894-2D43FC1D4519}"/>
              </a:ext>
            </a:extLst>
          </p:cNvPr>
          <p:cNvSpPr txBox="1"/>
          <p:nvPr/>
        </p:nvSpPr>
        <p:spPr>
          <a:xfrm>
            <a:off x="305357" y="94848"/>
            <a:ext cx="11031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Doorknob tuning mechanism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9A4A1F-5977-8E8C-1326-E1FA2C20F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77" y="1037129"/>
            <a:ext cx="7068670" cy="44536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F13C69-9D7D-3622-CDD8-6AE777E48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0745" y="2446986"/>
            <a:ext cx="4254649" cy="427578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E917A5E-98DD-3B9B-15A1-1E2667107BBA}"/>
              </a:ext>
            </a:extLst>
          </p:cNvPr>
          <p:cNvCxnSpPr/>
          <p:nvPr/>
        </p:nvCxnSpPr>
        <p:spPr>
          <a:xfrm>
            <a:off x="8646459" y="3913094"/>
            <a:ext cx="484094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7690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00170-5DB6-82EE-2B5F-38BD8EB53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Airside outer conductor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B522D-5F66-31D5-EF86-DFAA7FAEF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1364432"/>
            <a:ext cx="6471621" cy="4355323"/>
          </a:xfrm>
        </p:spPr>
        <p:txBody>
          <a:bodyPr/>
          <a:lstStyle/>
          <a:p>
            <a:r>
              <a:rPr lang="en-US" dirty="0"/>
              <a:t>Water cooling.</a:t>
            </a:r>
          </a:p>
          <a:p>
            <a:r>
              <a:rPr lang="en-US" dirty="0"/>
              <a:t>150 W RF power dissipation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8EC1E9-171E-6CC1-749D-5ABE5D503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FB2F3-CDD9-B3A8-E958-F6700B9F4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79" y="2960914"/>
            <a:ext cx="4997678" cy="32546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7F8918-DF02-EB4B-38BD-15980D519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465057"/>
            <a:ext cx="5388675" cy="361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5070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C7729-C65E-1225-CC45-C6F41459F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Airside inner conductor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901AE-4033-F7F7-FE49-C07DF8E45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439" y="1021080"/>
            <a:ext cx="4458190" cy="5086969"/>
          </a:xfrm>
        </p:spPr>
        <p:txBody>
          <a:bodyPr/>
          <a:lstStyle/>
          <a:p>
            <a:r>
              <a:rPr lang="en-US" dirty="0"/>
              <a:t>Challenge to bring water to the end of the airside inner conductor.</a:t>
            </a:r>
          </a:p>
          <a:p>
            <a:r>
              <a:rPr lang="en-US" dirty="0"/>
              <a:t>1500 W of RF dissipation (With RF FODO operating scenarios, RF dissipation is ~10 times smaller ).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937CC9-AD94-FCA9-B3BC-A081AD9BD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715D62-8546-DF15-E4A9-14F3864D2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805194" y="1102958"/>
            <a:ext cx="7149493" cy="1381161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0ED2BD0-E649-D647-0A8B-3F3952652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050" y="3169920"/>
            <a:ext cx="8008620" cy="358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763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F6122-76F8-3D02-9532-2B46C6AF4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cooling for doorknob and waveguide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E997D-533D-EF26-298E-C21CB4F13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10972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Water cooling design is capable of up to 5.4 kW RF dissipation.</a:t>
            </a:r>
          </a:p>
          <a:p>
            <a:r>
              <a:rPr lang="en-US" dirty="0"/>
              <a:t>RF dissipation will be only ~500 W, with recent determination of the operation mode (focus-defocus).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CA536-91C7-09B6-FB34-7F0B50390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0F214C-C32B-FCC5-F4B7-EB022D811D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224" b="-2224"/>
          <a:stretch/>
        </p:blipFill>
        <p:spPr>
          <a:xfrm>
            <a:off x="1302320" y="2284182"/>
            <a:ext cx="3782247" cy="3915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8A6254-703F-E4CF-FE0F-353F79211A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7434" y="2578659"/>
            <a:ext cx="4855070" cy="420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3637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5593E-A1DB-CDD2-928E-4A5C99175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Prototype FPC manufacture progress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DF4961-3A11-050E-4FCD-47434D48E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7972A3-ED5C-F747-4A60-ED1FA1B57FDE}"/>
              </a:ext>
            </a:extLst>
          </p:cNvPr>
          <p:cNvSpPr txBox="1"/>
          <p:nvPr/>
        </p:nvSpPr>
        <p:spPr>
          <a:xfrm>
            <a:off x="319314" y="1567543"/>
            <a:ext cx="882468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RF window brazing recipe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TiN</a:t>
            </a:r>
            <a:r>
              <a:rPr lang="en-US" sz="2800" dirty="0"/>
              <a:t> coating sample measurement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Brazing and EB welding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667B17-0B49-AC85-9B7A-2439E5191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473" y="3029533"/>
            <a:ext cx="3890965" cy="284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657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93614-2246-1891-E819-50C8B635F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window brazing recipe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2CFE2-1885-1385-81D5-0DA88295F3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04A29D-9E77-82BE-CC93-CABE60E46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CF2560-3098-D1F7-7081-53D9E6D26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404" y="1064404"/>
            <a:ext cx="4106603" cy="30320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4D9C0B-1C2A-07E6-0C43-8142FCB41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79" y="1016777"/>
            <a:ext cx="3817621" cy="31688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E6485E-7B28-C410-8D12-C259937E0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9439" y="1064404"/>
            <a:ext cx="3890965" cy="2841237"/>
          </a:xfrm>
          <a:prstGeom prst="rect">
            <a:avLst/>
          </a:prstGeom>
        </p:spPr>
      </p:pic>
      <p:pic>
        <p:nvPicPr>
          <p:cNvPr id="3074" name="Picture 17">
            <a:extLst>
              <a:ext uri="{FF2B5EF4-FFF2-40B4-BE49-F238E27FC236}">
                <a16:creationId xmlns:a16="http://schemas.microsoft.com/office/drawing/2014/main" id="{C7C2AC91-4820-AA52-8AE5-0071EF8D07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43" y="4419714"/>
            <a:ext cx="3364865" cy="222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9">
            <a:extLst>
              <a:ext uri="{FF2B5EF4-FFF2-40B4-BE49-F238E27FC236}">
                <a16:creationId xmlns:a16="http://schemas.microsoft.com/office/drawing/2014/main" id="{38441C56-11DC-2925-AA50-38BC93BD0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608" y="4258300"/>
            <a:ext cx="3222625" cy="238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20">
            <a:extLst>
              <a:ext uri="{FF2B5EF4-FFF2-40B4-BE49-F238E27FC236}">
                <a16:creationId xmlns:a16="http://schemas.microsoft.com/office/drawing/2014/main" id="{E15BD1E4-2BD8-5441-52F6-6065FF121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519" y="4305826"/>
            <a:ext cx="2049142" cy="2407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7556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E6094-70C9-3853-EEF3-C4DED26AB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Successfully brazed RF window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41BD4-8F79-B921-E8DC-85BAD8046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98540-F825-9444-6F44-86439856D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693B0C-A5F6-D9DC-3F20-24B011BBD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96" y="899160"/>
            <a:ext cx="4465222" cy="56845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002F1D-5FDA-2904-05FE-981A43C0C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8089" y="825178"/>
            <a:ext cx="7169247" cy="32654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70828C-31E2-61C3-97E4-1832316A4A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8089" y="3429000"/>
            <a:ext cx="7169247" cy="33179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98E1E9-2AA1-E66F-2540-29AF9AC08E48}"/>
              </a:ext>
            </a:extLst>
          </p:cNvPr>
          <p:cNvSpPr txBox="1"/>
          <p:nvPr/>
        </p:nvSpPr>
        <p:spPr>
          <a:xfrm>
            <a:off x="5457371" y="5673268"/>
            <a:ext cx="497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Question: which side  is preferred for the vacuum side?</a:t>
            </a:r>
          </a:p>
        </p:txBody>
      </p:sp>
    </p:spTree>
    <p:extLst>
      <p:ext uri="{BB962C8B-B14F-4D97-AF65-F5344CB8AC3E}">
        <p14:creationId xmlns:p14="http://schemas.microsoft.com/office/powerpoint/2010/main" val="87547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5986A7-AF6D-7637-D6BD-7218AC1F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536CE2-B0DC-88DB-8EBC-2504B3FFC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880BA-C614-C020-EF72-82A11ED377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6186827" cy="506571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EIC is a unique high-energy, high-luminosity, polarized electron-proton/ion collider.</a:t>
            </a:r>
          </a:p>
          <a:p>
            <a:pPr lvl="1"/>
            <a:r>
              <a:rPr lang="en-US" sz="2400" dirty="0"/>
              <a:t>High luminosity: L = 1E33  to 1E34 cm-2sec-1</a:t>
            </a:r>
          </a:p>
          <a:p>
            <a:pPr lvl="1"/>
            <a:r>
              <a:rPr lang="en-US" sz="2400" dirty="0"/>
              <a:t>Large range of center-of-mass energies </a:t>
            </a:r>
            <a:r>
              <a:rPr lang="en-US" sz="2400" dirty="0" err="1"/>
              <a:t>Ecm</a:t>
            </a:r>
            <a:r>
              <a:rPr lang="en-US" sz="2400" dirty="0"/>
              <a:t>= 29 to 140 GeV</a:t>
            </a:r>
          </a:p>
          <a:p>
            <a:pPr lvl="1"/>
            <a:r>
              <a:rPr lang="en-US" sz="2400" dirty="0"/>
              <a:t>High flexible polarization: &gt; 60 %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EIC is based on the RHIC complex</a:t>
            </a:r>
          </a:p>
          <a:p>
            <a:pPr lvl="1"/>
            <a:r>
              <a:rPr lang="en-US" sz="2400" dirty="0"/>
              <a:t>Same RHIC tunnel (space limit)</a:t>
            </a:r>
          </a:p>
          <a:p>
            <a:pPr lvl="1"/>
            <a:r>
              <a:rPr lang="en-US" sz="2400" dirty="0"/>
              <a:t>HSR ring: upgraded RHIC ring.</a:t>
            </a:r>
          </a:p>
          <a:p>
            <a:pPr lvl="1"/>
            <a:r>
              <a:rPr lang="en-US" sz="2400" dirty="0"/>
              <a:t>New electron facility</a:t>
            </a:r>
          </a:p>
          <a:p>
            <a:pPr lvl="2"/>
            <a:r>
              <a:rPr lang="en-US" sz="2400" dirty="0"/>
              <a:t>ESR in RHIC tunnel</a:t>
            </a:r>
          </a:p>
          <a:p>
            <a:pPr lvl="2"/>
            <a:r>
              <a:rPr lang="en-US" sz="2400" dirty="0"/>
              <a:t>RCS in RHIC tunnel</a:t>
            </a:r>
          </a:p>
          <a:p>
            <a:pPr lvl="2"/>
            <a:r>
              <a:rPr lang="en-US" sz="2400" dirty="0"/>
              <a:t>Electron injection</a:t>
            </a:r>
          </a:p>
          <a:p>
            <a:r>
              <a:rPr lang="en-US" dirty="0" err="1"/>
              <a:t>Jlab</a:t>
            </a:r>
            <a:r>
              <a:rPr lang="en-US" dirty="0"/>
              <a:t> is the EIC partner lab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503CCE8-01EB-09FA-7166-C5BBEB432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5508" y="825178"/>
            <a:ext cx="6186827" cy="3479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E2E53D-8ED6-AA26-0CD4-434C50D49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413" y="4304726"/>
            <a:ext cx="3846869" cy="267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3164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B031C-3BAB-1976-B0AD-7DC30BD62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20" y="122510"/>
            <a:ext cx="10515600" cy="344021"/>
          </a:xfrm>
        </p:spPr>
        <p:txBody>
          <a:bodyPr>
            <a:normAutofit fontScale="90000"/>
          </a:bodyPr>
          <a:lstStyle/>
          <a:p>
            <a:r>
              <a:rPr lang="en-US" sz="3600" dirty="0" err="1"/>
              <a:t>TiN</a:t>
            </a:r>
            <a:r>
              <a:rPr lang="en-US" sz="3600" dirty="0"/>
              <a:t> coating study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058B5-E6C8-12CF-EF9B-3D4AA53EB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099" y="968640"/>
            <a:ext cx="11377791" cy="2881047"/>
          </a:xfrm>
        </p:spPr>
        <p:txBody>
          <a:bodyPr>
            <a:normAutofit/>
          </a:bodyPr>
          <a:lstStyle/>
          <a:p>
            <a:r>
              <a:rPr lang="en-US" sz="2200" dirty="0" err="1"/>
              <a:t>TiN</a:t>
            </a:r>
            <a:r>
              <a:rPr lang="en-US" sz="2200" dirty="0"/>
              <a:t> coating will be coated on ceramic vacuum side.</a:t>
            </a:r>
          </a:p>
          <a:p>
            <a:r>
              <a:rPr lang="en-US" sz="2200" dirty="0" err="1"/>
              <a:t>TiN</a:t>
            </a:r>
            <a:r>
              <a:rPr lang="en-US" sz="2200" dirty="0"/>
              <a:t> coating study</a:t>
            </a:r>
          </a:p>
          <a:p>
            <a:pPr lvl="1"/>
            <a:r>
              <a:rPr lang="en-US" sz="1800" dirty="0" err="1"/>
              <a:t>TiN</a:t>
            </a:r>
            <a:r>
              <a:rPr lang="en-US" sz="1800" dirty="0"/>
              <a:t> coating on a window mockup structure.</a:t>
            </a:r>
          </a:p>
          <a:p>
            <a:pPr lvl="1"/>
            <a:r>
              <a:rPr lang="en-US" sz="1800" dirty="0"/>
              <a:t>Coated by two vendors</a:t>
            </a:r>
          </a:p>
          <a:p>
            <a:pPr lvl="1"/>
            <a:r>
              <a:rPr lang="en-US" sz="1800" dirty="0"/>
              <a:t>Measure SEY </a:t>
            </a:r>
          </a:p>
          <a:p>
            <a:pPr lvl="1"/>
            <a:r>
              <a:rPr lang="en-US" sz="1800" dirty="0"/>
              <a:t>Measure species on the </a:t>
            </a:r>
            <a:r>
              <a:rPr lang="en-US" sz="1800" dirty="0" err="1"/>
              <a:t>TiN</a:t>
            </a:r>
            <a:r>
              <a:rPr lang="en-US" sz="1800" dirty="0"/>
              <a:t> coating</a:t>
            </a:r>
          </a:p>
          <a:p>
            <a:pPr lvl="1"/>
            <a:r>
              <a:rPr lang="en-US" sz="1800" dirty="0"/>
              <a:t>Measure </a:t>
            </a:r>
            <a:r>
              <a:rPr lang="en-US" sz="1800" dirty="0" err="1"/>
              <a:t>TiN</a:t>
            </a:r>
            <a:r>
              <a:rPr lang="en-US" sz="1800" dirty="0"/>
              <a:t> coating thickness</a:t>
            </a:r>
          </a:p>
          <a:p>
            <a:pPr lvl="1"/>
            <a:endParaRPr lang="en-US" sz="1800" dirty="0"/>
          </a:p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77D524-EEC5-675A-2593-2B420DC65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SRF 2023, June 26 – 30,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0E6CFA-926D-E5C6-0437-EAAA6F42F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30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05A4BE2-8F91-4449-E2FD-819A9A78EE2F}"/>
              </a:ext>
            </a:extLst>
          </p:cNvPr>
          <p:cNvGrpSpPr/>
          <p:nvPr/>
        </p:nvGrpSpPr>
        <p:grpSpPr>
          <a:xfrm>
            <a:off x="352956" y="3602730"/>
            <a:ext cx="7488759" cy="2683150"/>
            <a:chOff x="564027" y="3947991"/>
            <a:chExt cx="7488759" cy="2683150"/>
          </a:xfrm>
        </p:grpSpPr>
        <p:pic>
          <p:nvPicPr>
            <p:cNvPr id="7" name="Picture 6" descr="A picture containing doughnut, metalware, metal, silver">
              <a:extLst>
                <a:ext uri="{FF2B5EF4-FFF2-40B4-BE49-F238E27FC236}">
                  <a16:creationId xmlns:a16="http://schemas.microsoft.com/office/drawing/2014/main" id="{19973CB0-B641-455D-0E11-167DF4C34D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944" t="4567" r="14485" b="5019"/>
            <a:stretch/>
          </p:blipFill>
          <p:spPr>
            <a:xfrm>
              <a:off x="564027" y="4002256"/>
              <a:ext cx="3024554" cy="261033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CAEF405-B21D-8A27-4F50-DED8563C8F84}"/>
                </a:ext>
              </a:extLst>
            </p:cNvPr>
            <p:cNvSpPr txBox="1"/>
            <p:nvPr/>
          </p:nvSpPr>
          <p:spPr>
            <a:xfrm>
              <a:off x="1230848" y="6253841"/>
              <a:ext cx="28448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Window mockup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040C2B8-5D2D-0755-9066-9F6C00051F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8189" y="4263057"/>
              <a:ext cx="667929" cy="104436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5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FA280EDE-243A-D4F0-633F-90B9012086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334" y="4020802"/>
              <a:ext cx="3480452" cy="261033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034DD2A-AA81-8BB7-ECCF-85806A12C953}"/>
                </a:ext>
              </a:extLst>
            </p:cNvPr>
            <p:cNvSpPr txBox="1"/>
            <p:nvPr/>
          </p:nvSpPr>
          <p:spPr>
            <a:xfrm>
              <a:off x="3351161" y="3947991"/>
              <a:ext cx="22586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Si and Ceramic stripe </a:t>
              </a: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1C37859-3F59-2FD2-6ADD-C28E1634FF5F}"/>
              </a:ext>
            </a:extLst>
          </p:cNvPr>
          <p:cNvCxnSpPr>
            <a:cxnSpLocks/>
          </p:cNvCxnSpPr>
          <p:nvPr/>
        </p:nvCxnSpPr>
        <p:spPr>
          <a:xfrm>
            <a:off x="4717905" y="4263057"/>
            <a:ext cx="1219020" cy="872819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2469B4CD-E9FC-FE60-0B99-964D3B351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2816" y="291746"/>
            <a:ext cx="3311769" cy="305169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49CFFAF-E820-9695-4F09-F1D6A20D90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3345" y="3653312"/>
            <a:ext cx="3311768" cy="267975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5B6C80F-9E91-81A3-BB08-0F306D576D6C}"/>
              </a:ext>
            </a:extLst>
          </p:cNvPr>
          <p:cNvSpPr txBox="1"/>
          <p:nvPr/>
        </p:nvSpPr>
        <p:spPr>
          <a:xfrm>
            <a:off x="10579411" y="3584749"/>
            <a:ext cx="1259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Vendor 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D1C0EB-61D0-8E62-2E97-AE0418F00202}"/>
              </a:ext>
            </a:extLst>
          </p:cNvPr>
          <p:cNvSpPr txBox="1"/>
          <p:nvPr/>
        </p:nvSpPr>
        <p:spPr>
          <a:xfrm>
            <a:off x="10703119" y="338508"/>
            <a:ext cx="1259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Vendor 2</a:t>
            </a:r>
          </a:p>
        </p:txBody>
      </p:sp>
    </p:spTree>
    <p:extLst>
      <p:ext uri="{BB962C8B-B14F-4D97-AF65-F5344CB8AC3E}">
        <p14:creationId xmlns:p14="http://schemas.microsoft.com/office/powerpoint/2010/main" val="30920086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A9F10-4974-E518-7796-FCDFDFAFC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81037"/>
          </a:xfrm>
        </p:spPr>
        <p:txBody>
          <a:bodyPr>
            <a:normAutofit/>
          </a:bodyPr>
          <a:lstStyle/>
          <a:p>
            <a:r>
              <a:rPr lang="en-US" sz="3200" dirty="0"/>
              <a:t>TEM analysis on </a:t>
            </a:r>
            <a:r>
              <a:rPr lang="en-US" sz="3200" dirty="0" err="1"/>
              <a:t>TiN</a:t>
            </a:r>
            <a:r>
              <a:rPr lang="en-US" sz="3200" dirty="0"/>
              <a:t> coating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17FB77-6040-F69E-E028-ACAD97468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SRF 2023, June 26 – 30,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CEFED-B438-C21F-62B3-53E3124DF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31</a:t>
            </a:fld>
            <a:endParaRPr lang="en-US" dirty="0"/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7D222150-FF35-7C82-BB67-382D852B9E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872" y="595931"/>
            <a:ext cx="6718567" cy="30162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08E70B4-6E06-2220-551F-3303061A9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1067" y="940934"/>
            <a:ext cx="2286000" cy="1221093"/>
          </a:xfrm>
          <a:prstGeom prst="rect">
            <a:avLst/>
          </a:prstGeom>
        </p:spPr>
      </p:pic>
      <p:pic>
        <p:nvPicPr>
          <p:cNvPr id="16" name="Content Placeholder 15" descr="Chart, line chart&#10;&#10;Description automatically generated">
            <a:extLst>
              <a:ext uri="{FF2B5EF4-FFF2-40B4-BE49-F238E27FC236}">
                <a16:creationId xmlns:a16="http://schemas.microsoft.com/office/drawing/2014/main" id="{E154DEE1-0732-EB4E-5A0D-860D390A65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0370" y="3816497"/>
            <a:ext cx="6560957" cy="25744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133D03-D917-6FEA-F2D7-670A392725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5621" y="4114384"/>
            <a:ext cx="2286000" cy="128494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3A265BD-B34A-3A02-2F72-1BB661F5CBC3}"/>
              </a:ext>
            </a:extLst>
          </p:cNvPr>
          <p:cNvSpPr txBox="1"/>
          <p:nvPr/>
        </p:nvSpPr>
        <p:spPr>
          <a:xfrm>
            <a:off x="6219330" y="363728"/>
            <a:ext cx="157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Vendor #1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72934D-DFB0-638B-95CA-AE3589AEDCCF}"/>
              </a:ext>
            </a:extLst>
          </p:cNvPr>
          <p:cNvSpPr txBox="1"/>
          <p:nvPr/>
        </p:nvSpPr>
        <p:spPr>
          <a:xfrm>
            <a:off x="7693586" y="415751"/>
            <a:ext cx="268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Thickness: 5 -6 nm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8459EA7-85D3-FDF7-8BD6-D339365FA2C2}"/>
              </a:ext>
            </a:extLst>
          </p:cNvPr>
          <p:cNvSpPr txBox="1"/>
          <p:nvPr/>
        </p:nvSpPr>
        <p:spPr>
          <a:xfrm>
            <a:off x="5565705" y="3933711"/>
            <a:ext cx="157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Vendor #2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06D114-A36A-3C16-BA9F-D51D093C349B}"/>
              </a:ext>
            </a:extLst>
          </p:cNvPr>
          <p:cNvSpPr txBox="1"/>
          <p:nvPr/>
        </p:nvSpPr>
        <p:spPr>
          <a:xfrm>
            <a:off x="7039961" y="362288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Thickness: 7 -8 nm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06842B-5FAE-4C59-090F-AEB5F884CF6C}"/>
              </a:ext>
            </a:extLst>
          </p:cNvPr>
          <p:cNvSpPr txBox="1"/>
          <p:nvPr/>
        </p:nvSpPr>
        <p:spPr>
          <a:xfrm>
            <a:off x="145139" y="4170400"/>
            <a:ext cx="52562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TiN</a:t>
            </a:r>
            <a:r>
              <a:rPr lang="en-US" dirty="0"/>
              <a:t> coating analysis by BNL Center for Functional Nanomaterials (CFN) with  transmission electron microscopy (TEM)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Similar </a:t>
            </a:r>
            <a:r>
              <a:rPr lang="en-US" dirty="0" err="1"/>
              <a:t>TiN</a:t>
            </a:r>
            <a:r>
              <a:rPr lang="en-US" dirty="0"/>
              <a:t> coating thickness from two vendors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Both vendor got </a:t>
            </a:r>
            <a:r>
              <a:rPr lang="en-US" dirty="0" err="1"/>
              <a:t>TixNiyOz</a:t>
            </a:r>
            <a:r>
              <a:rPr lang="en-US" dirty="0"/>
              <a:t>, but with different composition.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BE1F9C7-9977-9A8F-9411-B2BDEEAF821E}"/>
              </a:ext>
            </a:extLst>
          </p:cNvPr>
          <p:cNvGrpSpPr/>
          <p:nvPr/>
        </p:nvGrpSpPr>
        <p:grpSpPr>
          <a:xfrm>
            <a:off x="70478" y="571602"/>
            <a:ext cx="4825359" cy="3414131"/>
            <a:chOff x="70478" y="571602"/>
            <a:chExt cx="4825359" cy="341413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5BFC1BC-73D5-86B1-5BC2-2B18A05C688E}"/>
                </a:ext>
              </a:extLst>
            </p:cNvPr>
            <p:cNvGrpSpPr/>
            <p:nvPr/>
          </p:nvGrpSpPr>
          <p:grpSpPr>
            <a:xfrm>
              <a:off x="70478" y="871832"/>
              <a:ext cx="4594827" cy="3113901"/>
              <a:chOff x="1718092" y="2519363"/>
              <a:chExt cx="3657600" cy="3657600"/>
            </a:xfrm>
          </p:grpSpPr>
          <p:pic>
            <p:nvPicPr>
              <p:cNvPr id="7" name="Picture 6" descr="A picture containing text, building, outdoor&#10;&#10;Description automatically generated">
                <a:extLst>
                  <a:ext uri="{FF2B5EF4-FFF2-40B4-BE49-F238E27FC236}">
                    <a16:creationId xmlns:a16="http://schemas.microsoft.com/office/drawing/2014/main" id="{0EBBC829-9459-C91E-C762-318539FB57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18092" y="2519363"/>
                <a:ext cx="3657600" cy="3657600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646A1A-D677-DBC5-9D87-82064999A2C6}"/>
                  </a:ext>
                </a:extLst>
              </p:cNvPr>
              <p:cNvSpPr txBox="1"/>
              <p:nvPr/>
            </p:nvSpPr>
            <p:spPr>
              <a:xfrm>
                <a:off x="2104209" y="3234596"/>
                <a:ext cx="10079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solidFill>
                      <a:schemeClr val="bg1"/>
                    </a:solidFill>
                  </a:rPr>
                  <a:t>TiN</a:t>
                </a:r>
                <a:r>
                  <a:rPr lang="en-US" dirty="0">
                    <a:solidFill>
                      <a:schemeClr val="bg1"/>
                    </a:solidFill>
                  </a:rPr>
                  <a:t> layer</a:t>
                </a:r>
              </a:p>
            </p:txBody>
          </p:sp>
          <p:sp>
            <p:nvSpPr>
              <p:cNvPr id="9" name="Arrow: Down 8">
                <a:extLst>
                  <a:ext uri="{FF2B5EF4-FFF2-40B4-BE49-F238E27FC236}">
                    <a16:creationId xmlns:a16="http://schemas.microsoft.com/office/drawing/2014/main" id="{B2EC64F5-6328-3020-9650-872C6CFEFD4B}"/>
                  </a:ext>
                </a:extLst>
              </p:cNvPr>
              <p:cNvSpPr/>
              <p:nvPr/>
            </p:nvSpPr>
            <p:spPr>
              <a:xfrm>
                <a:off x="3093077" y="3488172"/>
                <a:ext cx="288611" cy="250693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28BE46B-A15F-24FD-FDD0-C5776D8FBC33}"/>
                  </a:ext>
                </a:extLst>
              </p:cNvPr>
              <p:cNvSpPr txBox="1"/>
              <p:nvPr/>
            </p:nvSpPr>
            <p:spPr>
              <a:xfrm>
                <a:off x="2825725" y="5150978"/>
                <a:ext cx="12664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Si substrate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EC19D38-0E88-929C-565F-8B44E7BBC2B6}"/>
                  </a:ext>
                </a:extLst>
              </p:cNvPr>
              <p:cNvSpPr txBox="1"/>
              <p:nvPr/>
            </p:nvSpPr>
            <p:spPr>
              <a:xfrm>
                <a:off x="2628745" y="4296464"/>
                <a:ext cx="2499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Native silicon oxide layer</a:t>
                </a:r>
              </a:p>
            </p:txBody>
          </p:sp>
          <p:sp>
            <p:nvSpPr>
              <p:cNvPr id="12" name="Arrow: Down 11">
                <a:extLst>
                  <a:ext uri="{FF2B5EF4-FFF2-40B4-BE49-F238E27FC236}">
                    <a16:creationId xmlns:a16="http://schemas.microsoft.com/office/drawing/2014/main" id="{068A9E1E-E60D-9799-666A-8D6873CA605F}"/>
                  </a:ext>
                </a:extLst>
              </p:cNvPr>
              <p:cNvSpPr/>
              <p:nvPr/>
            </p:nvSpPr>
            <p:spPr>
              <a:xfrm rot="10800000">
                <a:off x="3589707" y="3993172"/>
                <a:ext cx="288611" cy="250693"/>
              </a:xfrm>
              <a:prstGeom prst="downArrow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DF3F07F-E48D-1585-77D4-497526EF2416}"/>
                  </a:ext>
                </a:extLst>
              </p:cNvPr>
              <p:cNvSpPr/>
              <p:nvPr/>
            </p:nvSpPr>
            <p:spPr>
              <a:xfrm>
                <a:off x="3862464" y="3603567"/>
                <a:ext cx="281687" cy="281687"/>
              </a:xfrm>
              <a:prstGeom prst="rect">
                <a:avLst/>
              </a:prstGeom>
              <a:noFill/>
              <a:ln w="28575"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B5C98BD-8B3B-303D-D31C-98BA6946F3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35924" y="627405"/>
              <a:ext cx="1440337" cy="1426123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92B35DB-6496-A25D-5306-4086FC436F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0482" y="1551480"/>
              <a:ext cx="515442" cy="222636"/>
            </a:xfrm>
            <a:prstGeom prst="straightConnector1">
              <a:avLst/>
            </a:prstGeom>
            <a:ln w="222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8C4041F-E99E-91EC-6ECF-FC33C2FD9262}"/>
                </a:ext>
              </a:extLst>
            </p:cNvPr>
            <p:cNvSpPr txBox="1"/>
            <p:nvPr/>
          </p:nvSpPr>
          <p:spPr>
            <a:xfrm>
              <a:off x="3411858" y="571602"/>
              <a:ext cx="148397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Local crystal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22732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F0BA5-7FB4-5A93-388F-8D1AB2E8A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20" y="0"/>
            <a:ext cx="10515600" cy="681037"/>
          </a:xfrm>
        </p:spPr>
        <p:txBody>
          <a:bodyPr>
            <a:normAutofit/>
          </a:bodyPr>
          <a:lstStyle/>
          <a:p>
            <a:r>
              <a:rPr lang="en-US" sz="3200" dirty="0" err="1"/>
              <a:t>TiN</a:t>
            </a:r>
            <a:r>
              <a:rPr lang="en-US" sz="3200" dirty="0"/>
              <a:t> coating SEY measurement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EE772B7-7785-D983-260D-42982F62D0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538" y="3012573"/>
            <a:ext cx="5954019" cy="374154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46991D-3CED-F94E-9FD7-E66BD8839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SRF 2023, June 26 – 30,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174C28-02BB-C4A9-B422-DAC9B84F2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32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993A93-6AF0-2B65-2431-E49EBF7A7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5528" y="517800"/>
            <a:ext cx="4448175" cy="2133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9896076-65C0-8A4B-8369-50EA37C205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6022" y="2970641"/>
            <a:ext cx="6045978" cy="37508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0F4935A-64F2-C587-40F2-189A070FDA82}"/>
              </a:ext>
            </a:extLst>
          </p:cNvPr>
          <p:cNvSpPr txBox="1"/>
          <p:nvPr/>
        </p:nvSpPr>
        <p:spPr>
          <a:xfrm>
            <a:off x="82420" y="892552"/>
            <a:ext cx="6859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Three samples sent to KEK (Kirk Yamamoto, Thank you!)  for SEY measurement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 BNL#1 and BNL#2 were coated by vendors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BNL #3 was bare Al2O3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Both vendors’ SEY results are close to each other.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573378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5A674C-1111-235B-5576-E562BA16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SRF 2023, June 26 – 30,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5CE40F-EC95-8E4B-50EE-8059A4278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33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37AB4F-BD24-850B-EF52-BF39A8868D2E}"/>
              </a:ext>
            </a:extLst>
          </p:cNvPr>
          <p:cNvSpPr txBox="1"/>
          <p:nvPr/>
        </p:nvSpPr>
        <p:spPr>
          <a:xfrm>
            <a:off x="284585" y="613118"/>
            <a:ext cx="629043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Conservative (worse than the measurement results) SEY curve was used for multipacting simulation.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Multipacting simulation shows that multipacting will be fully suppressed (even no </a:t>
            </a:r>
            <a:r>
              <a:rPr lang="en-US" sz="2000" dirty="0" err="1"/>
              <a:t>TiN</a:t>
            </a:r>
            <a:r>
              <a:rPr lang="en-US" sz="2000" dirty="0"/>
              <a:t> coating on ceramic) with 4.5 kV DC bias applied.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However, </a:t>
            </a:r>
            <a:r>
              <a:rPr lang="en-US" sz="2000" dirty="0" err="1"/>
              <a:t>TiN</a:t>
            </a:r>
            <a:r>
              <a:rPr lang="en-US" sz="2000" dirty="0"/>
              <a:t> will be coated on the ceramic.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FPC test will start without bias.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0640A18-3D6B-DEF2-A885-8D17813DBAC9}"/>
              </a:ext>
            </a:extLst>
          </p:cNvPr>
          <p:cNvGrpSpPr/>
          <p:nvPr/>
        </p:nvGrpSpPr>
        <p:grpSpPr>
          <a:xfrm>
            <a:off x="6575016" y="756154"/>
            <a:ext cx="5086637" cy="2044903"/>
            <a:chOff x="163904" y="973108"/>
            <a:chExt cx="6416277" cy="2506514"/>
          </a:xfrm>
        </p:grpSpPr>
        <p:pic>
          <p:nvPicPr>
            <p:cNvPr id="8" name="Content Placeholder 4" descr="A picture containing sofa, seat&#10;&#10;Description automatically generated">
              <a:extLst>
                <a:ext uri="{FF2B5EF4-FFF2-40B4-BE49-F238E27FC236}">
                  <a16:creationId xmlns:a16="http://schemas.microsoft.com/office/drawing/2014/main" id="{AC5DEE5F-DDA0-072A-1582-DEB275A17584}"/>
                </a:ext>
              </a:extLst>
            </p:cNvPr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3904" y="973108"/>
              <a:ext cx="6416277" cy="2506514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F438141-B964-4364-6E3F-1FB0E3A14070}"/>
                </a:ext>
              </a:extLst>
            </p:cNvPr>
            <p:cNvSpPr/>
            <p:nvPr/>
          </p:nvSpPr>
          <p:spPr>
            <a:xfrm>
              <a:off x="2266244" y="973108"/>
              <a:ext cx="3217023" cy="250651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EC561EF3-B303-8A3C-1B5C-F21645B8432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45888" y="3530210"/>
            <a:ext cx="4955592" cy="2826142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8A90324-661A-8433-704D-8D59D03B245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401683" y="4842363"/>
            <a:ext cx="10515600" cy="4351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SEY curve used in simulation.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D0CCA3D-7AA0-AA87-58B5-26C6B53746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6585" y="3192085"/>
            <a:ext cx="6033487" cy="3240848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1691A10A-292C-52D1-6201-30446DCB8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20" y="0"/>
            <a:ext cx="10515600" cy="681037"/>
          </a:xfrm>
        </p:spPr>
        <p:txBody>
          <a:bodyPr>
            <a:normAutofit/>
          </a:bodyPr>
          <a:lstStyle/>
          <a:p>
            <a:r>
              <a:rPr lang="en-US" sz="3200" dirty="0"/>
              <a:t>Multipacting simulation </a:t>
            </a:r>
          </a:p>
        </p:txBody>
      </p:sp>
    </p:spTree>
    <p:extLst>
      <p:ext uri="{BB962C8B-B14F-4D97-AF65-F5344CB8AC3E}">
        <p14:creationId xmlns:p14="http://schemas.microsoft.com/office/powerpoint/2010/main" val="25956233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455894-6BDB-16B0-6752-A1DD503E7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34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06902D-327E-A150-853A-A765EAF5C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Window Manufacturing - Status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CC2564-7039-C603-9CBF-B88BA9925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533" y="1076153"/>
            <a:ext cx="2625802" cy="20157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CEDF9B-CA66-818B-D38A-CC64E1D0B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2615" y="3137948"/>
            <a:ext cx="2625802" cy="15558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97742B-6B99-4DA1-34D8-CF8362E992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076" y="1076153"/>
            <a:ext cx="2620498" cy="20157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AC4B11-186C-2005-BC4B-2741E0F9D6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0158" y="3137745"/>
            <a:ext cx="2622287" cy="14777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947143D-9892-A4D9-57DE-BB9BBF71DB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001" y="4319350"/>
            <a:ext cx="2298928" cy="16654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EAEC30-3736-0C61-58CF-599145F022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83295" y="4796916"/>
            <a:ext cx="3498068" cy="17956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318D527-1E6D-6492-5DE9-845DC3011F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36280" y="4796916"/>
            <a:ext cx="1972750" cy="17956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ABBDBAF-6E7C-1EB3-3023-F47F24C42C86}"/>
              </a:ext>
            </a:extLst>
          </p:cNvPr>
          <p:cNvSpPr txBox="1"/>
          <p:nvPr/>
        </p:nvSpPr>
        <p:spPr>
          <a:xfrm>
            <a:off x="6085255" y="825178"/>
            <a:ext cx="2568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/>
              <a:t>Vacuum-side Flange sub-assembly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4BCDB1-0290-05F5-E2ED-B9D4779642FE}"/>
              </a:ext>
            </a:extLst>
          </p:cNvPr>
          <p:cNvSpPr txBox="1"/>
          <p:nvPr/>
        </p:nvSpPr>
        <p:spPr>
          <a:xfrm>
            <a:off x="9151303" y="828079"/>
            <a:ext cx="2204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/>
              <a:t>Air-side Flange sub-assembly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E42AE1-11FC-593C-D969-2F8616FC36AB}"/>
              </a:ext>
            </a:extLst>
          </p:cNvPr>
          <p:cNvSpPr txBox="1"/>
          <p:nvPr/>
        </p:nvSpPr>
        <p:spPr>
          <a:xfrm>
            <a:off x="2766723" y="6554987"/>
            <a:ext cx="2502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/>
              <a:t>Air-side Choke/Hub sub-assembly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A834EB-9B1A-AA96-A862-1B2387F32F53}"/>
              </a:ext>
            </a:extLst>
          </p:cNvPr>
          <p:cNvSpPr txBox="1"/>
          <p:nvPr/>
        </p:nvSpPr>
        <p:spPr>
          <a:xfrm>
            <a:off x="6360648" y="6571556"/>
            <a:ext cx="15866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Antenna “Pringles”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C051F8-905D-0752-4CE0-1AF568D4AF66}"/>
              </a:ext>
            </a:extLst>
          </p:cNvPr>
          <p:cNvSpPr txBox="1"/>
          <p:nvPr/>
        </p:nvSpPr>
        <p:spPr>
          <a:xfrm>
            <a:off x="943183" y="5945137"/>
            <a:ext cx="15960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Water supply/returns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D3594EF-7D43-6FC8-AC99-A6100EB498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72615" y="4833686"/>
            <a:ext cx="2525875" cy="166547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FC38085-283F-7AEF-9BDB-7A4989E8DEF6}"/>
              </a:ext>
            </a:extLst>
          </p:cNvPr>
          <p:cNvSpPr txBox="1"/>
          <p:nvPr/>
        </p:nvSpPr>
        <p:spPr>
          <a:xfrm>
            <a:off x="9124626" y="6500535"/>
            <a:ext cx="2231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Small Sleeve / Tapered Choke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2E951AF-64A7-BD33-AAC9-E5B638BFC3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7676" y="1693943"/>
            <a:ext cx="4707757" cy="188496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078908D-DCE5-C593-E405-B1D02CDE8378}"/>
              </a:ext>
            </a:extLst>
          </p:cNvPr>
          <p:cNvSpPr txBox="1"/>
          <p:nvPr/>
        </p:nvSpPr>
        <p:spPr>
          <a:xfrm>
            <a:off x="2041126" y="3551865"/>
            <a:ext cx="12289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Water adapters</a:t>
            </a:r>
          </a:p>
        </p:txBody>
      </p:sp>
    </p:spTree>
    <p:extLst>
      <p:ext uri="{BB962C8B-B14F-4D97-AF65-F5344CB8AC3E}">
        <p14:creationId xmlns:p14="http://schemas.microsoft.com/office/powerpoint/2010/main" val="1537255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AA0F5F-C4BB-6F2F-649E-2835A49A1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35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12E022-2BDC-88B9-C36C-CAC220177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EB welding test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AD2A9-CBAA-E5A1-749B-A9DA997916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" name="Picture 15" descr="A picture containing gear&#10;&#10;Description automatically generated">
            <a:extLst>
              <a:ext uri="{FF2B5EF4-FFF2-40B4-BE49-F238E27FC236}">
                <a16:creationId xmlns:a16="http://schemas.microsoft.com/office/drawing/2014/main" id="{FF9275C1-E478-235E-2D40-1A1401D52E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80500" y="1853740"/>
            <a:ext cx="3609334" cy="2706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copper pipe on a white surface&#10;&#10;Description automatically generated">
            <a:extLst>
              <a:ext uri="{FF2B5EF4-FFF2-40B4-BE49-F238E27FC236}">
                <a16:creationId xmlns:a16="http://schemas.microsoft.com/office/drawing/2014/main" id="{E139BF6B-006F-4D0D-42C8-908DAB24A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262505" y="1757382"/>
            <a:ext cx="5034280" cy="377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2265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690AC3-1F1D-110A-EAC0-905660911C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36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9C25B0-128D-BA0E-6E04-39565B429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FPC conditioning box and cart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AA1AF2-8C43-1815-140A-D46A3F2CB6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Finalized FPC conditioning box drawing package.</a:t>
            </a:r>
          </a:p>
          <a:p>
            <a:r>
              <a:rPr lang="en-US" dirty="0"/>
              <a:t>Started to refurbish FPC conditioning cart. </a:t>
            </a:r>
          </a:p>
          <a:p>
            <a:r>
              <a:rPr lang="en-US" dirty="0"/>
              <a:t>Hopefully, we can start high power conditioning by the end of summer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9620F6-1A56-71E7-6FEE-5BECD5B1E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337" y="3024927"/>
            <a:ext cx="5601386" cy="2690073"/>
          </a:xfrm>
          <a:prstGeom prst="rect">
            <a:avLst/>
          </a:prstGeom>
        </p:spPr>
      </p:pic>
      <p:pic>
        <p:nvPicPr>
          <p:cNvPr id="6" name="Picture 2" descr="G:\FPC conditioning\photo\P8180027.JPG">
            <a:extLst>
              <a:ext uri="{FF2B5EF4-FFF2-40B4-BE49-F238E27FC236}">
                <a16:creationId xmlns:a16="http://schemas.microsoft.com/office/drawing/2014/main" id="{0488650A-ED42-5E76-7B89-09BFA13D0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1332" y="2529839"/>
            <a:ext cx="5201017" cy="3901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30166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1E1A1-8DB8-D70A-0126-BA3D5E589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ACC46-04B7-F854-34BF-83674E714C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1B4E02-800E-DD34-C229-1868E0D17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55D0DB-CE84-25D8-0264-7870D44B2646}"/>
              </a:ext>
            </a:extLst>
          </p:cNvPr>
          <p:cNvSpPr txBox="1"/>
          <p:nvPr/>
        </p:nvSpPr>
        <p:spPr>
          <a:xfrm>
            <a:off x="613893" y="1034603"/>
            <a:ext cx="114192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EIC RF needs about 100 new FPCs, which most of them will use the same RF window design.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most demanding FPC is the FPC for ESR SRF cavities. And a CW 500 kW high power FPC has been designed for ESR SRF 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Prototype Manufacture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Will make 8 window assembly and 4 full FPCs.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Completed sample tests (brazing, EB welding, coating).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Most of parts have been made for 5 full FPCs.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Ready to proceed full FPC manufacture.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Completed FPC conditioning box design and working on drawing package.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FPC conditioning setup is under preparation.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07059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4F32-47C6-474D-84B8-0F3E7938E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C5194-7AB6-15C7-EB19-7297AE2F32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BNL: Jesse Fite, Doug Holmes, Eric Link, Eric Polanco, Donald </a:t>
            </a:r>
            <a:r>
              <a:rPr lang="en-US" dirty="0" err="1"/>
              <a:t>Landwehrle</a:t>
            </a:r>
            <a:r>
              <a:rPr lang="en-US" dirty="0"/>
              <a:t>, Alex </a:t>
            </a:r>
            <a:r>
              <a:rPr lang="en-US" dirty="0" err="1"/>
              <a:t>Zatsman</a:t>
            </a:r>
            <a:r>
              <a:rPr lang="en-US" dirty="0"/>
              <a:t>, Kevin Smith, and more…</a:t>
            </a:r>
          </a:p>
          <a:p>
            <a:r>
              <a:rPr lang="en-US" dirty="0" err="1"/>
              <a:t>Jlab</a:t>
            </a:r>
            <a:r>
              <a:rPr lang="en-US" dirty="0"/>
              <a:t>: Bob Rimmer, Zack Conway, Eduard </a:t>
            </a:r>
            <a:r>
              <a:rPr lang="en-US" dirty="0" err="1"/>
              <a:t>Drachuk</a:t>
            </a:r>
            <a:r>
              <a:rPr lang="en-US" dirty="0"/>
              <a:t>, Jim Henry, and more…</a:t>
            </a:r>
          </a:p>
          <a:p>
            <a:r>
              <a:rPr lang="en-US" dirty="0"/>
              <a:t>CERN: Eric Montesinos</a:t>
            </a:r>
          </a:p>
          <a:p>
            <a:r>
              <a:rPr lang="en-US" dirty="0"/>
              <a:t>SNS: John </a:t>
            </a:r>
            <a:r>
              <a:rPr lang="en-US" dirty="0" err="1"/>
              <a:t>Mammosser</a:t>
            </a:r>
            <a:r>
              <a:rPr lang="en-US" dirty="0"/>
              <a:t> </a:t>
            </a:r>
          </a:p>
          <a:p>
            <a:r>
              <a:rPr lang="en-US" dirty="0"/>
              <a:t>KEK: Eiji </a:t>
            </a:r>
            <a:r>
              <a:rPr lang="en-US" dirty="0" err="1"/>
              <a:t>Kako</a:t>
            </a:r>
            <a:r>
              <a:rPr lang="en-US" dirty="0"/>
              <a:t>, </a:t>
            </a:r>
            <a:r>
              <a:rPr lang="en-US" sz="2400" dirty="0"/>
              <a:t>Kirk Yamamoto</a:t>
            </a:r>
          </a:p>
          <a:p>
            <a:r>
              <a:rPr lang="en-US" dirty="0"/>
              <a:t>IHEP: </a:t>
            </a:r>
            <a:r>
              <a:rPr lang="en-US" dirty="0" err="1"/>
              <a:t>Tongming</a:t>
            </a:r>
            <a:r>
              <a:rPr lang="en-US" dirty="0"/>
              <a:t> Huang</a:t>
            </a:r>
          </a:p>
          <a:p>
            <a:r>
              <a:rPr lang="en-US" dirty="0"/>
              <a:t>FNAL: Sergey </a:t>
            </a:r>
            <a:r>
              <a:rPr lang="en-US" dirty="0" err="1"/>
              <a:t>Belomestnykh</a:t>
            </a:r>
            <a:endParaRPr lang="en-US" b="1" dirty="0"/>
          </a:p>
          <a:p>
            <a:r>
              <a:rPr lang="en-US" b="1" dirty="0"/>
              <a:t>Everyone in this meeting !!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201135-07E2-2167-7556-C76E58B48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113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E049D-6A58-C8E1-8825-79FA4CD0D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526" y="122754"/>
            <a:ext cx="3808698" cy="531582"/>
          </a:xfrm>
        </p:spPr>
        <p:txBody>
          <a:bodyPr>
            <a:noAutofit/>
          </a:bodyPr>
          <a:lstStyle/>
          <a:p>
            <a:r>
              <a:rPr lang="en-US" sz="3600" dirty="0"/>
              <a:t>EIC RF 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AC6E4-820B-C9D5-95CC-740519B12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14692" y="6445596"/>
            <a:ext cx="2743200" cy="365125"/>
          </a:xfrm>
        </p:spPr>
        <p:txBody>
          <a:bodyPr/>
          <a:lstStyle/>
          <a:p>
            <a:fld id="{994CE8EC-4619-4F6C-9684-2AFFC7619D44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59" name="Group 47">
            <a:extLst>
              <a:ext uri="{FF2B5EF4-FFF2-40B4-BE49-F238E27FC236}">
                <a16:creationId xmlns:a16="http://schemas.microsoft.com/office/drawing/2014/main" id="{63DA22C8-8237-70C1-8FD5-8D826A8D1A9F}"/>
              </a:ext>
            </a:extLst>
          </p:cNvPr>
          <p:cNvGrpSpPr/>
          <p:nvPr/>
        </p:nvGrpSpPr>
        <p:grpSpPr>
          <a:xfrm>
            <a:off x="5277377" y="4904146"/>
            <a:ext cx="2214854" cy="1593557"/>
            <a:chOff x="2154894" y="4998610"/>
            <a:chExt cx="2214854" cy="1593557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86774F24-F592-B2A7-D3E2-8A823B236C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54894" y="4998610"/>
              <a:ext cx="2214854" cy="1593557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0BA02AE-CABE-B596-3ECA-F478BB4D5361}"/>
                </a:ext>
              </a:extLst>
            </p:cNvPr>
            <p:cNvSpPr txBox="1"/>
            <p:nvPr/>
          </p:nvSpPr>
          <p:spPr>
            <a:xfrm>
              <a:off x="3236398" y="6145076"/>
              <a:ext cx="105275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Both rings – </a:t>
              </a:r>
            </a:p>
            <a:p>
              <a:r>
                <a:rPr lang="en-US" altLang="zh-CN" sz="1100" dirty="0"/>
                <a:t>Crab cavities</a:t>
              </a:r>
              <a:endParaRPr lang="en-US" sz="1100" dirty="0"/>
            </a:p>
          </p:txBody>
        </p:sp>
      </p:grpSp>
      <p:grpSp>
        <p:nvGrpSpPr>
          <p:cNvPr id="62" name="Group 27">
            <a:extLst>
              <a:ext uri="{FF2B5EF4-FFF2-40B4-BE49-F238E27FC236}">
                <a16:creationId xmlns:a16="http://schemas.microsoft.com/office/drawing/2014/main" id="{4A1316F2-4582-2D79-1B6A-F51BFA017A95}"/>
              </a:ext>
            </a:extLst>
          </p:cNvPr>
          <p:cNvGrpSpPr>
            <a:grpSpLocks noChangeAspect="1"/>
          </p:cNvGrpSpPr>
          <p:nvPr/>
        </p:nvGrpSpPr>
        <p:grpSpPr>
          <a:xfrm>
            <a:off x="7452518" y="3989413"/>
            <a:ext cx="1438467" cy="2239036"/>
            <a:chOff x="7352750" y="3206377"/>
            <a:chExt cx="1917950" cy="2985383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F56938F5-1373-613E-EBE0-06AD6B2FC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0206" y="3206377"/>
              <a:ext cx="1503247" cy="2314450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07EA887-C013-D154-7471-EDCF73578D67}"/>
                </a:ext>
              </a:extLst>
            </p:cNvPr>
            <p:cNvSpPr txBox="1"/>
            <p:nvPr/>
          </p:nvSpPr>
          <p:spPr>
            <a:xfrm>
              <a:off x="7352750" y="5391541"/>
              <a:ext cx="1917950" cy="8002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Hadron – 49.2 MHz and 98.5 MHz bunch splitter cavity</a:t>
              </a:r>
              <a:endParaRPr lang="en-US" sz="1100" dirty="0"/>
            </a:p>
          </p:txBody>
        </p:sp>
      </p:grpSp>
      <p:pic>
        <p:nvPicPr>
          <p:cNvPr id="65" name="Picture 64" descr="image(21).png">
            <a:extLst>
              <a:ext uri="{FF2B5EF4-FFF2-40B4-BE49-F238E27FC236}">
                <a16:creationId xmlns:a16="http://schemas.microsoft.com/office/drawing/2014/main" id="{D2BD3155-FE33-88EA-22F7-A1AEE16979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824" y="3139600"/>
            <a:ext cx="2166298" cy="1281726"/>
          </a:xfrm>
          <a:prstGeom prst="rect">
            <a:avLst/>
          </a:prstGeom>
        </p:spPr>
      </p:pic>
      <p:pic>
        <p:nvPicPr>
          <p:cNvPr id="66" name="Picture 65" descr="image(21).png">
            <a:extLst>
              <a:ext uri="{FF2B5EF4-FFF2-40B4-BE49-F238E27FC236}">
                <a16:creationId xmlns:a16="http://schemas.microsoft.com/office/drawing/2014/main" id="{FCFCBE6E-57DB-9B00-4FFB-390022D1BA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311" y="113944"/>
            <a:ext cx="2166298" cy="1281726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A1AD00A0-7285-32F5-E486-C19D2B841A0B}"/>
              </a:ext>
            </a:extLst>
          </p:cNvPr>
          <p:cNvSpPr txBox="1"/>
          <p:nvPr/>
        </p:nvSpPr>
        <p:spPr>
          <a:xfrm>
            <a:off x="5653735" y="1308260"/>
            <a:ext cx="175622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Hadron - 591 MHz bunch compression cavity</a:t>
            </a:r>
          </a:p>
          <a:p>
            <a:pPr algn="ctr"/>
            <a:r>
              <a:rPr lang="en-US" sz="1200" b="1" dirty="0"/>
              <a:t>5 CMs, IR10</a:t>
            </a:r>
            <a:endParaRPr lang="en-US" sz="1100" b="1" dirty="0"/>
          </a:p>
        </p:txBody>
      </p:sp>
      <p:pic>
        <p:nvPicPr>
          <p:cNvPr id="70" name="Picture 69" descr="A picture containing athletic game, sport, tennis&#10;&#10;Description automatically generated">
            <a:extLst>
              <a:ext uri="{FF2B5EF4-FFF2-40B4-BE49-F238E27FC236}">
                <a16:creationId xmlns:a16="http://schemas.microsoft.com/office/drawing/2014/main" id="{84448F26-CEE3-6B92-9F3E-4CBE762D74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7995" y="1669897"/>
            <a:ext cx="7086602" cy="3986005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BB16C657-CC1F-8865-C32F-6509E20F2D1F}"/>
              </a:ext>
            </a:extLst>
          </p:cNvPr>
          <p:cNvSpPr txBox="1"/>
          <p:nvPr/>
        </p:nvSpPr>
        <p:spPr>
          <a:xfrm>
            <a:off x="2788408" y="1999507"/>
            <a:ext cx="144681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Electron - 591 MHz electron storage cavity</a:t>
            </a:r>
          </a:p>
          <a:p>
            <a:pPr algn="ctr"/>
            <a:r>
              <a:rPr lang="en-US" altLang="zh-CN" sz="1200" b="1" dirty="0"/>
              <a:t>17 CMs, IR10</a:t>
            </a:r>
            <a:endParaRPr lang="en-US" sz="1200" b="1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696AB4F-8D9B-8124-BE05-6F1B49887660}"/>
              </a:ext>
            </a:extLst>
          </p:cNvPr>
          <p:cNvSpPr txBox="1"/>
          <p:nvPr/>
        </p:nvSpPr>
        <p:spPr>
          <a:xfrm>
            <a:off x="7854848" y="1344307"/>
            <a:ext cx="187322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Hadron Cooling - 591 MHz acceleration cavity</a:t>
            </a:r>
          </a:p>
          <a:p>
            <a:pPr algn="ctr"/>
            <a:r>
              <a:rPr lang="en-US" sz="1100" b="1" dirty="0"/>
              <a:t>10 CMs, Electron Cooler</a:t>
            </a:r>
            <a:endParaRPr lang="en-US" sz="1200" b="1" dirty="0"/>
          </a:p>
        </p:txBody>
      </p:sp>
      <p:grpSp>
        <p:nvGrpSpPr>
          <p:cNvPr id="73" name="Group 21">
            <a:extLst>
              <a:ext uri="{FF2B5EF4-FFF2-40B4-BE49-F238E27FC236}">
                <a16:creationId xmlns:a16="http://schemas.microsoft.com/office/drawing/2014/main" id="{E2E261A4-1656-09F2-F315-5AD839A50189}"/>
              </a:ext>
            </a:extLst>
          </p:cNvPr>
          <p:cNvGrpSpPr>
            <a:grpSpLocks noChangeAspect="1"/>
          </p:cNvGrpSpPr>
          <p:nvPr/>
        </p:nvGrpSpPr>
        <p:grpSpPr>
          <a:xfrm>
            <a:off x="8626320" y="3894164"/>
            <a:ext cx="1674960" cy="1421553"/>
            <a:chOff x="8263039" y="2795785"/>
            <a:chExt cx="2070501" cy="1895408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7556EB37-37DD-0B6A-5E1F-D03EE6782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01129" y="2795785"/>
              <a:ext cx="1703514" cy="1277635"/>
            </a:xfrm>
            <a:prstGeom prst="rect">
              <a:avLst/>
            </a:prstGeom>
          </p:spPr>
        </p:pic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A1FC9A56-1173-385F-04F6-C17D0B6857E4}"/>
                </a:ext>
              </a:extLst>
            </p:cNvPr>
            <p:cNvSpPr txBox="1"/>
            <p:nvPr/>
          </p:nvSpPr>
          <p:spPr>
            <a:xfrm>
              <a:off x="8263039" y="4116676"/>
              <a:ext cx="2070501" cy="574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/>
                <a:t>Hadron – 24.5 MHz acceleration cavity</a:t>
              </a:r>
              <a:endParaRPr lang="en-US" sz="1100" dirty="0"/>
            </a:p>
          </p:txBody>
        </p:sp>
      </p:grpSp>
      <p:grpSp>
        <p:nvGrpSpPr>
          <p:cNvPr id="76" name="Group 42">
            <a:extLst>
              <a:ext uri="{FF2B5EF4-FFF2-40B4-BE49-F238E27FC236}">
                <a16:creationId xmlns:a16="http://schemas.microsoft.com/office/drawing/2014/main" id="{283F87E7-B30C-2E99-0EA6-472202B749A3}"/>
              </a:ext>
            </a:extLst>
          </p:cNvPr>
          <p:cNvGrpSpPr>
            <a:grpSpLocks noChangeAspect="1"/>
          </p:cNvGrpSpPr>
          <p:nvPr/>
        </p:nvGrpSpPr>
        <p:grpSpPr>
          <a:xfrm>
            <a:off x="10032355" y="1990877"/>
            <a:ext cx="1674961" cy="1891851"/>
            <a:chOff x="2611069" y="3740182"/>
            <a:chExt cx="2233281" cy="2522472"/>
          </a:xfrm>
        </p:grpSpPr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7C66C9A2-B844-53A6-4FD3-E22DAD2ED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8146" y="3740182"/>
              <a:ext cx="1294738" cy="1920899"/>
            </a:xfrm>
            <a:prstGeom prst="rect">
              <a:avLst/>
            </a:prstGeom>
          </p:spPr>
        </p:pic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7F61DC7-058A-4D6E-6604-C2F3AE255D3E}"/>
                </a:ext>
              </a:extLst>
            </p:cNvPr>
            <p:cNvSpPr txBox="1"/>
            <p:nvPr/>
          </p:nvSpPr>
          <p:spPr>
            <a:xfrm>
              <a:off x="2611069" y="5688137"/>
              <a:ext cx="2233281" cy="574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/>
                <a:t>Hadron - 197 MHz bunch compression cavity</a:t>
              </a:r>
              <a:endParaRPr lang="en-US" sz="1100" dirty="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9FBB3AE7-FB03-9ADC-F601-A9546F301162}"/>
              </a:ext>
            </a:extLst>
          </p:cNvPr>
          <p:cNvSpPr txBox="1"/>
          <p:nvPr/>
        </p:nvSpPr>
        <p:spPr>
          <a:xfrm>
            <a:off x="2200930" y="4423413"/>
            <a:ext cx="19162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Rapid Cycling Synchrotron - 591 MHz acceleration cavity</a:t>
            </a:r>
          </a:p>
          <a:p>
            <a:pPr algn="ctr"/>
            <a:r>
              <a:rPr lang="en-US" sz="1100" b="1" dirty="0"/>
              <a:t>3 CMs, IR10</a:t>
            </a:r>
            <a:endParaRPr lang="en-US" sz="1200" b="1" dirty="0"/>
          </a:p>
        </p:txBody>
      </p:sp>
      <p:pic>
        <p:nvPicPr>
          <p:cNvPr id="80" name="Picture 79" descr="image(22).png">
            <a:extLst>
              <a:ext uri="{FF2B5EF4-FFF2-40B4-BE49-F238E27FC236}">
                <a16:creationId xmlns:a16="http://schemas.microsoft.com/office/drawing/2014/main" id="{E2D0B7AB-5B20-7171-7315-CE578BA93C3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5543" y="825218"/>
            <a:ext cx="1803708" cy="1174289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B2E788E5-FD1B-5C5D-7999-D1B8478EAF9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7204" y="5521725"/>
            <a:ext cx="2202117" cy="1166665"/>
          </a:xfrm>
          <a:prstGeom prst="rect">
            <a:avLst/>
          </a:prstGeom>
        </p:spPr>
      </p:pic>
      <p:pic>
        <p:nvPicPr>
          <p:cNvPr id="84" name="Picture 2">
            <a:extLst>
              <a:ext uri="{FF2B5EF4-FFF2-40B4-BE49-F238E27FC236}">
                <a16:creationId xmlns:a16="http://schemas.microsoft.com/office/drawing/2014/main" id="{45119833-BCC0-304A-4679-D3D99BB46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112" y="1496007"/>
            <a:ext cx="1672480" cy="10367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99EA60F5-4CE6-1007-45AF-FC45F003AC97}"/>
              </a:ext>
            </a:extLst>
          </p:cNvPr>
          <p:cNvSpPr txBox="1"/>
          <p:nvPr/>
        </p:nvSpPr>
        <p:spPr>
          <a:xfrm>
            <a:off x="210321" y="2532721"/>
            <a:ext cx="1916293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RF power and distribution</a:t>
            </a:r>
          </a:p>
          <a:p>
            <a:r>
              <a:rPr lang="en-US" sz="1100" dirty="0"/>
              <a:t>400kW</a:t>
            </a:r>
            <a:r>
              <a:rPr lang="en-US" sz="1100" dirty="0">
                <a:sym typeface="Symbol" panose="05050102010706020507" pitchFamily="18" charset="2"/>
              </a:rPr>
              <a:t>34 new SSAs for ESR 591MHz cavities, various power level for other cavities</a:t>
            </a:r>
            <a:endParaRPr lang="en-US" sz="1100" dirty="0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FE740B2A-6346-D89D-9CBD-43889521750D}"/>
              </a:ext>
            </a:extLst>
          </p:cNvPr>
          <p:cNvSpPr/>
          <p:nvPr/>
        </p:nvSpPr>
        <p:spPr>
          <a:xfrm>
            <a:off x="5306952" y="5050505"/>
            <a:ext cx="2158452" cy="143885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C3AEE1E-CE53-E5FE-9906-38B00BE830CD}"/>
              </a:ext>
            </a:extLst>
          </p:cNvPr>
          <p:cNvCxnSpPr>
            <a:cxnSpLocks/>
          </p:cNvCxnSpPr>
          <p:nvPr/>
        </p:nvCxnSpPr>
        <p:spPr>
          <a:xfrm>
            <a:off x="4117313" y="1744209"/>
            <a:ext cx="474803" cy="426081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E5A58A36-C05D-23B1-B36A-B757C640C783}"/>
              </a:ext>
            </a:extLst>
          </p:cNvPr>
          <p:cNvCxnSpPr>
            <a:cxnSpLocks/>
          </p:cNvCxnSpPr>
          <p:nvPr/>
        </p:nvCxnSpPr>
        <p:spPr>
          <a:xfrm flipH="1">
            <a:off x="4723731" y="1268587"/>
            <a:ext cx="787145" cy="882171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09F2BA0C-FEA2-5BB4-7B61-24DAE05A472E}"/>
              </a:ext>
            </a:extLst>
          </p:cNvPr>
          <p:cNvCxnSpPr>
            <a:cxnSpLocks/>
          </p:cNvCxnSpPr>
          <p:nvPr/>
        </p:nvCxnSpPr>
        <p:spPr>
          <a:xfrm flipV="1">
            <a:off x="3227995" y="2320413"/>
            <a:ext cx="1317376" cy="108060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181996D3-B512-C3B2-5A5E-0D671FBCEDFD}"/>
              </a:ext>
            </a:extLst>
          </p:cNvPr>
          <p:cNvSpPr txBox="1"/>
          <p:nvPr/>
        </p:nvSpPr>
        <p:spPr>
          <a:xfrm>
            <a:off x="10179196" y="752942"/>
            <a:ext cx="157237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1773 MHz 3</a:t>
            </a:r>
            <a:r>
              <a:rPr lang="en-US" sz="1100" baseline="30000" dirty="0"/>
              <a:t>rd</a:t>
            </a:r>
            <a:r>
              <a:rPr lang="en-US" sz="1100" dirty="0"/>
              <a:t> Harmonic (4) Cavities (Not shown)</a:t>
            </a:r>
          </a:p>
          <a:p>
            <a:pPr algn="ctr"/>
            <a:r>
              <a:rPr lang="en-US" sz="1100" b="1" dirty="0"/>
              <a:t>1 CM, Electron Cooler</a:t>
            </a:r>
            <a:endParaRPr lang="en-US" sz="1200" b="1" dirty="0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A6DADB66-4D6C-9310-5464-B0EBBAA6F6DC}"/>
              </a:ext>
            </a:extLst>
          </p:cNvPr>
          <p:cNvCxnSpPr>
            <a:cxnSpLocks/>
          </p:cNvCxnSpPr>
          <p:nvPr/>
        </p:nvCxnSpPr>
        <p:spPr>
          <a:xfrm>
            <a:off x="8626320" y="1920467"/>
            <a:ext cx="264665" cy="19417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A8DCC6E7-60A2-FDA3-E8D4-B183000A05E9}"/>
              </a:ext>
            </a:extLst>
          </p:cNvPr>
          <p:cNvCxnSpPr>
            <a:cxnSpLocks/>
          </p:cNvCxnSpPr>
          <p:nvPr/>
        </p:nvCxnSpPr>
        <p:spPr>
          <a:xfrm flipH="1">
            <a:off x="9177454" y="1344307"/>
            <a:ext cx="1155077" cy="770330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7" name="Table 16">
            <a:extLst>
              <a:ext uri="{FF2B5EF4-FFF2-40B4-BE49-F238E27FC236}">
                <a16:creationId xmlns:a16="http://schemas.microsoft.com/office/drawing/2014/main" id="{F71DC383-6C0B-CA47-F0E5-D3978F157362}"/>
              </a:ext>
            </a:extLst>
          </p:cNvPr>
          <p:cNvGraphicFramePr>
            <a:graphicFrameLocks/>
          </p:cNvGraphicFramePr>
          <p:nvPr/>
        </p:nvGraphicFramePr>
        <p:xfrm>
          <a:off x="2330875" y="5268826"/>
          <a:ext cx="290562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786">
                  <a:extLst>
                    <a:ext uri="{9D8B030D-6E8A-4147-A177-3AD203B41FA5}">
                      <a16:colId xmlns:a16="http://schemas.microsoft.com/office/drawing/2014/main" val="3779145137"/>
                    </a:ext>
                  </a:extLst>
                </a:gridCol>
                <a:gridCol w="1064525">
                  <a:extLst>
                    <a:ext uri="{9D8B030D-6E8A-4147-A177-3AD203B41FA5}">
                      <a16:colId xmlns:a16="http://schemas.microsoft.com/office/drawing/2014/main" val="2938954856"/>
                    </a:ext>
                  </a:extLst>
                </a:gridCol>
                <a:gridCol w="1066312">
                  <a:extLst>
                    <a:ext uri="{9D8B030D-6E8A-4147-A177-3AD203B41FA5}">
                      <a16:colId xmlns:a16="http://schemas.microsoft.com/office/drawing/2014/main" val="620744415"/>
                    </a:ext>
                  </a:extLst>
                </a:gridCol>
              </a:tblGrid>
              <a:tr h="412955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Crab Cavities</a:t>
                      </a:r>
                    </a:p>
                    <a:p>
                      <a:pPr algn="l"/>
                      <a:r>
                        <a:rPr lang="en-US" sz="1100" dirty="0"/>
                        <a:t>(per IR)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HSR</a:t>
                      </a:r>
                    </a:p>
                    <a:p>
                      <a:pPr algn="ctr"/>
                      <a:r>
                        <a:rPr lang="en-US" sz="1100" dirty="0"/>
                        <a:t>(Cavities/CMs)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ESR</a:t>
                      </a:r>
                    </a:p>
                    <a:p>
                      <a:pPr algn="ctr"/>
                      <a:r>
                        <a:rPr lang="en-US" sz="1100" dirty="0"/>
                        <a:t>(Cavities/CMs)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3701169"/>
                  </a:ext>
                </a:extLst>
              </a:tr>
              <a:tr h="250723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197 MHz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8/4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3280298"/>
                  </a:ext>
                </a:extLst>
              </a:tr>
              <a:tr h="250723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394 MHz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4/4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2/2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1241724"/>
                  </a:ext>
                </a:extLst>
              </a:tr>
            </a:tbl>
          </a:graphicData>
        </a:graphic>
      </p:graphicFrame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5500389-E795-58C5-840D-2EC368E06A5D}"/>
              </a:ext>
            </a:extLst>
          </p:cNvPr>
          <p:cNvCxnSpPr>
            <a:cxnSpLocks/>
          </p:cNvCxnSpPr>
          <p:nvPr/>
        </p:nvCxnSpPr>
        <p:spPr>
          <a:xfrm flipH="1" flipV="1">
            <a:off x="6455790" y="3879118"/>
            <a:ext cx="461121" cy="1054651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image(22).png">
            <a:extLst>
              <a:ext uri="{FF2B5EF4-FFF2-40B4-BE49-F238E27FC236}">
                <a16:creationId xmlns:a16="http://schemas.microsoft.com/office/drawing/2014/main" id="{FBC7243C-19C9-3BA4-AB19-07064BCE0BE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6952" y="178817"/>
            <a:ext cx="1803708" cy="117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24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F548BFED-CB2C-4CE4-B0C6-C35073F03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076003"/>
              </p:ext>
            </p:extLst>
          </p:nvPr>
        </p:nvGraphicFramePr>
        <p:xfrm>
          <a:off x="206400" y="402441"/>
          <a:ext cx="11430708" cy="6391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172">
                  <a:extLst>
                    <a:ext uri="{9D8B030D-6E8A-4147-A177-3AD203B41FA5}">
                      <a16:colId xmlns:a16="http://schemas.microsoft.com/office/drawing/2014/main" val="2246393630"/>
                    </a:ext>
                  </a:extLst>
                </a:gridCol>
                <a:gridCol w="1858520">
                  <a:extLst>
                    <a:ext uri="{9D8B030D-6E8A-4147-A177-3AD203B41FA5}">
                      <a16:colId xmlns:a16="http://schemas.microsoft.com/office/drawing/2014/main" val="1882924475"/>
                    </a:ext>
                  </a:extLst>
                </a:gridCol>
                <a:gridCol w="974966">
                  <a:extLst>
                    <a:ext uri="{9D8B030D-6E8A-4147-A177-3AD203B41FA5}">
                      <a16:colId xmlns:a16="http://schemas.microsoft.com/office/drawing/2014/main" val="2473993474"/>
                    </a:ext>
                  </a:extLst>
                </a:gridCol>
                <a:gridCol w="1986982">
                  <a:extLst>
                    <a:ext uri="{9D8B030D-6E8A-4147-A177-3AD203B41FA5}">
                      <a16:colId xmlns:a16="http://schemas.microsoft.com/office/drawing/2014/main" val="4132358516"/>
                    </a:ext>
                  </a:extLst>
                </a:gridCol>
                <a:gridCol w="1074589">
                  <a:extLst>
                    <a:ext uri="{9D8B030D-6E8A-4147-A177-3AD203B41FA5}">
                      <a16:colId xmlns:a16="http://schemas.microsoft.com/office/drawing/2014/main" val="2079743713"/>
                    </a:ext>
                  </a:extLst>
                </a:gridCol>
                <a:gridCol w="1095493">
                  <a:extLst>
                    <a:ext uri="{9D8B030D-6E8A-4147-A177-3AD203B41FA5}">
                      <a16:colId xmlns:a16="http://schemas.microsoft.com/office/drawing/2014/main" val="1107804606"/>
                    </a:ext>
                  </a:extLst>
                </a:gridCol>
                <a:gridCol w="1095493">
                  <a:extLst>
                    <a:ext uri="{9D8B030D-6E8A-4147-A177-3AD203B41FA5}">
                      <a16:colId xmlns:a16="http://schemas.microsoft.com/office/drawing/2014/main" val="2275877334"/>
                    </a:ext>
                  </a:extLst>
                </a:gridCol>
                <a:gridCol w="1095493">
                  <a:extLst>
                    <a:ext uri="{9D8B030D-6E8A-4147-A177-3AD203B41FA5}">
                      <a16:colId xmlns:a16="http://schemas.microsoft.com/office/drawing/2014/main" val="424068408"/>
                    </a:ext>
                  </a:extLst>
                </a:gridCol>
              </a:tblGrid>
              <a:tr h="301263">
                <a:tc>
                  <a:txBody>
                    <a:bodyPr/>
                    <a:lstStyle/>
                    <a:p>
                      <a:pPr algn="l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RF System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>
                          <a:solidFill>
                            <a:srgbClr val="FFFDF7"/>
                          </a:solidFill>
                        </a:rPr>
                        <a:t>Sub System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Freq [MHz]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>
                          <a:solidFill>
                            <a:srgbClr val="FFFDF7"/>
                          </a:solidFill>
                        </a:rPr>
                        <a:t>Type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Location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# Cavities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# FPC/cavity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FPC power (kW)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778220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r>
                        <a:rPr lang="en-US" sz="1380" dirty="0"/>
                        <a:t>Electron Storage 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Accel / Store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1-cell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IR-10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0000"/>
                          </a:solidFill>
                        </a:rPr>
                        <a:t>380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359204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r>
                        <a:rPr lang="en-US" sz="1380" dirty="0"/>
                        <a:t>Rapid Cycling Synchrotron (RCS)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Accel / Store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5-cell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IR-10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70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1326540"/>
                  </a:ext>
                </a:extLst>
              </a:tr>
              <a:tr h="490149">
                <a:tc>
                  <a:txBody>
                    <a:bodyPr/>
                    <a:lstStyle/>
                    <a:p>
                      <a:endParaRPr lang="en-US" sz="138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Harmonic Kickers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  <a:p>
                      <a:pPr algn="ctr"/>
                      <a:endParaRPr lang="en-US" sz="138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QWR, 1-mode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QWR, 2-mode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IR-2 or IR-12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8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600650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Bunch Merge Type 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295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Reentrant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70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053675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Bunch Merge Type 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148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Reentrant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70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376201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r>
                        <a:rPr lang="en-US" sz="1380" dirty="0"/>
                        <a:t>Hadron Storage Ring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Capture / Accel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24.6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QWR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62289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Bunch Split 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49.2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QWR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742608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Bunch Split 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98.5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QWR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452375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Store 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197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Reentrant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059678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pPr algn="r"/>
                      <a:endParaRPr lang="en-US" sz="138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Store 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1-cell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IR-10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6374960"/>
                  </a:ext>
                </a:extLst>
              </a:tr>
              <a:tr h="4901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dirty="0"/>
                        <a:t>Strong Hadron Cooling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ERL Injector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197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QWR</a:t>
                      </a:r>
                    </a:p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1-cell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IR-2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994872"/>
                  </a:ext>
                </a:extLst>
              </a:tr>
              <a:tr h="490149">
                <a:tc>
                  <a:txBody>
                    <a:bodyPr/>
                    <a:lstStyle/>
                    <a:p>
                      <a:pPr algn="ctr"/>
                      <a:endParaRPr lang="en-US" sz="138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ERL Low Energy </a:t>
                      </a:r>
                      <a:r>
                        <a:rPr lang="en-US" sz="1380" b="0" dirty="0" err="1">
                          <a:solidFill>
                            <a:schemeClr val="tx1"/>
                          </a:solidFill>
                        </a:rPr>
                        <a:t>Linac</a:t>
                      </a:r>
                      <a:endParaRPr lang="en-US" sz="138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197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QWR</a:t>
                      </a:r>
                    </a:p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1-cell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IR-2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507648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pPr algn="ctr"/>
                      <a:endParaRPr lang="en-US" sz="138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ERL Fundamental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5-cell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IR-2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118051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ERL Third Harmonic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38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1773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5-cell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IR-2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4 (1 CM)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6646330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r>
                        <a:rPr lang="en-US" sz="1380" dirty="0"/>
                        <a:t>Crab Cavities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Hadron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197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RFD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IR-6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8 (4 CM)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70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709408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Hadron/Electron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394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RFD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IR-6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50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850147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1FDD0A8C-80C4-4EC9-8EE0-D53F0D133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33520"/>
            <a:ext cx="8152410" cy="711141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n-lt"/>
              </a:rPr>
              <a:t>FPC list for ERIC RF/SRF cavities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02D98D-09AC-41E7-B37F-844D1454C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0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F548BFED-CB2C-4CE4-B0C6-C35073F039C0}"/>
              </a:ext>
            </a:extLst>
          </p:cNvPr>
          <p:cNvGraphicFramePr>
            <a:graphicFrameLocks noGrp="1"/>
          </p:cNvGraphicFramePr>
          <p:nvPr/>
        </p:nvGraphicFramePr>
        <p:xfrm>
          <a:off x="206400" y="402441"/>
          <a:ext cx="11430708" cy="6391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172">
                  <a:extLst>
                    <a:ext uri="{9D8B030D-6E8A-4147-A177-3AD203B41FA5}">
                      <a16:colId xmlns:a16="http://schemas.microsoft.com/office/drawing/2014/main" val="2246393630"/>
                    </a:ext>
                  </a:extLst>
                </a:gridCol>
                <a:gridCol w="1858520">
                  <a:extLst>
                    <a:ext uri="{9D8B030D-6E8A-4147-A177-3AD203B41FA5}">
                      <a16:colId xmlns:a16="http://schemas.microsoft.com/office/drawing/2014/main" val="1882924475"/>
                    </a:ext>
                  </a:extLst>
                </a:gridCol>
                <a:gridCol w="974966">
                  <a:extLst>
                    <a:ext uri="{9D8B030D-6E8A-4147-A177-3AD203B41FA5}">
                      <a16:colId xmlns:a16="http://schemas.microsoft.com/office/drawing/2014/main" val="2473993474"/>
                    </a:ext>
                  </a:extLst>
                </a:gridCol>
                <a:gridCol w="1986982">
                  <a:extLst>
                    <a:ext uri="{9D8B030D-6E8A-4147-A177-3AD203B41FA5}">
                      <a16:colId xmlns:a16="http://schemas.microsoft.com/office/drawing/2014/main" val="4132358516"/>
                    </a:ext>
                  </a:extLst>
                </a:gridCol>
                <a:gridCol w="1074589">
                  <a:extLst>
                    <a:ext uri="{9D8B030D-6E8A-4147-A177-3AD203B41FA5}">
                      <a16:colId xmlns:a16="http://schemas.microsoft.com/office/drawing/2014/main" val="2079743713"/>
                    </a:ext>
                  </a:extLst>
                </a:gridCol>
                <a:gridCol w="1095493">
                  <a:extLst>
                    <a:ext uri="{9D8B030D-6E8A-4147-A177-3AD203B41FA5}">
                      <a16:colId xmlns:a16="http://schemas.microsoft.com/office/drawing/2014/main" val="1107804606"/>
                    </a:ext>
                  </a:extLst>
                </a:gridCol>
                <a:gridCol w="1095493">
                  <a:extLst>
                    <a:ext uri="{9D8B030D-6E8A-4147-A177-3AD203B41FA5}">
                      <a16:colId xmlns:a16="http://schemas.microsoft.com/office/drawing/2014/main" val="2275877334"/>
                    </a:ext>
                  </a:extLst>
                </a:gridCol>
                <a:gridCol w="1095493">
                  <a:extLst>
                    <a:ext uri="{9D8B030D-6E8A-4147-A177-3AD203B41FA5}">
                      <a16:colId xmlns:a16="http://schemas.microsoft.com/office/drawing/2014/main" val="424068408"/>
                    </a:ext>
                  </a:extLst>
                </a:gridCol>
              </a:tblGrid>
              <a:tr h="301263">
                <a:tc>
                  <a:txBody>
                    <a:bodyPr/>
                    <a:lstStyle/>
                    <a:p>
                      <a:pPr algn="l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RF System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>
                          <a:solidFill>
                            <a:srgbClr val="FFFDF7"/>
                          </a:solidFill>
                        </a:rPr>
                        <a:t>Sub System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Freq [MHz]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>
                          <a:solidFill>
                            <a:srgbClr val="FFFDF7"/>
                          </a:solidFill>
                        </a:rPr>
                        <a:t>Type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Location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# Cavities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# FPC/cavity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FDF7"/>
                          </a:solidFill>
                        </a:rPr>
                        <a:t>FPC power (kW)</a:t>
                      </a:r>
                    </a:p>
                  </a:txBody>
                  <a:tcPr anchor="ctr">
                    <a:solidFill>
                      <a:srgbClr val="2440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778220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r>
                        <a:rPr lang="en-US" sz="1380" dirty="0"/>
                        <a:t>Electron Storage 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Accel / Store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1-cell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IR-10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>
                          <a:solidFill>
                            <a:srgbClr val="FF0000"/>
                          </a:solidFill>
                        </a:rPr>
                        <a:t>370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359204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r>
                        <a:rPr lang="en-US" sz="1380" dirty="0"/>
                        <a:t>Rapid Cycling Synchrotron (RCS)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Accel / Store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5-cell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IR-10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70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1326540"/>
                  </a:ext>
                </a:extLst>
              </a:tr>
              <a:tr h="490149">
                <a:tc>
                  <a:txBody>
                    <a:bodyPr/>
                    <a:lstStyle/>
                    <a:p>
                      <a:endParaRPr lang="en-US" sz="138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Harmonic Kickers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  <a:p>
                      <a:pPr algn="ctr"/>
                      <a:endParaRPr lang="en-US" sz="138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QWR, 1-mode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QWR, 2-mode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IR-2 or IR-12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8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600650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Bunch Merge Type 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295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Reentrant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70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053675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Bunch Merge Type 2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148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Reentrant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70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376201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r>
                        <a:rPr lang="en-US" sz="1380" dirty="0"/>
                        <a:t>Hadron Storage Ring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Capture / Accel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24.6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QWR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62289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Bunch Split 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49.2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QWR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742608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Bunch Split 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98.5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QWR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452375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Store 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197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00FF"/>
                          </a:solidFill>
                        </a:rPr>
                        <a:t>NCRF, Reentrant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IR-4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8059678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pPr algn="r"/>
                      <a:endParaRPr lang="en-US" sz="138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Store 2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1-cell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IR-10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6374960"/>
                  </a:ext>
                </a:extLst>
              </a:tr>
              <a:tr h="4901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dirty="0"/>
                        <a:t>Strong Hadron Cooling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ERL Injector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197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QWR</a:t>
                      </a:r>
                    </a:p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1-cell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IR-2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994872"/>
                  </a:ext>
                </a:extLst>
              </a:tr>
              <a:tr h="490149">
                <a:tc>
                  <a:txBody>
                    <a:bodyPr/>
                    <a:lstStyle/>
                    <a:p>
                      <a:pPr algn="ctr"/>
                      <a:endParaRPr lang="en-US" sz="138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ERL Low Energy </a:t>
                      </a:r>
                      <a:r>
                        <a:rPr lang="en-US" sz="1380" b="0" dirty="0" err="1">
                          <a:solidFill>
                            <a:schemeClr val="tx1"/>
                          </a:solidFill>
                        </a:rPr>
                        <a:t>Linac</a:t>
                      </a:r>
                      <a:endParaRPr lang="en-US" sz="138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197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QWR</a:t>
                      </a:r>
                    </a:p>
                    <a:p>
                      <a:pPr algn="ctr"/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1-cell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IR-2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507648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pPr algn="ctr"/>
                      <a:endParaRPr lang="en-US" sz="138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ERL Fundamental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591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5-cell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IR-2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1118051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38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ERL Third Harmonic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380" b="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1773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5-cell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IR-2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4 (1 CM)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6646330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r>
                        <a:rPr lang="en-US" sz="1380" dirty="0"/>
                        <a:t>Crab Cavities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Hadron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 dirty="0">
                          <a:solidFill>
                            <a:schemeClr val="tx1"/>
                          </a:solidFill>
                        </a:rPr>
                        <a:t>197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RFD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IR-6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8 (4 CM)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70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709408"/>
                  </a:ext>
                </a:extLst>
              </a:tr>
              <a:tr h="288323">
                <a:tc>
                  <a:txBody>
                    <a:bodyPr/>
                    <a:lstStyle/>
                    <a:p>
                      <a:endParaRPr lang="en-US" sz="138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Hadron/Electron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b="0">
                          <a:solidFill>
                            <a:schemeClr val="tx1"/>
                          </a:solidFill>
                        </a:rPr>
                        <a:t>394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80" b="1" dirty="0">
                          <a:solidFill>
                            <a:srgbClr val="00B050"/>
                          </a:solidFill>
                        </a:rPr>
                        <a:t>SRF, RFD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IR-6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80" dirty="0"/>
                        <a:t>50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850147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1FDD0A8C-80C4-4EC9-8EE0-D53F0D133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33520"/>
            <a:ext cx="8152410" cy="711141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n-lt"/>
              </a:rPr>
              <a:t>FPC list for ERIC RF/SRF cavities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02D98D-09AC-41E7-B37F-844D1454C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39DEC5-8363-873B-1B1F-4EC215BA1681}"/>
              </a:ext>
            </a:extLst>
          </p:cNvPr>
          <p:cNvSpPr txBox="1"/>
          <p:nvPr/>
        </p:nvSpPr>
        <p:spPr>
          <a:xfrm>
            <a:off x="394545" y="1946921"/>
            <a:ext cx="11149550" cy="34778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i="1" dirty="0"/>
              <a:t>EIC FPC summary: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b="1" i="1" dirty="0"/>
              <a:t>About </a:t>
            </a:r>
            <a:r>
              <a:rPr lang="en-US" sz="2000" b="1" i="1" dirty="0">
                <a:solidFill>
                  <a:srgbClr val="FF0000"/>
                </a:solidFill>
              </a:rPr>
              <a:t>100 new </a:t>
            </a:r>
            <a:r>
              <a:rPr lang="en-US" sz="2000" b="1" i="1" dirty="0"/>
              <a:t>FPCs are required for EIC RF/SRF systems.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b="1" i="1" dirty="0"/>
              <a:t>Most EIC cavities’ frequencies are below ESR SRF cavity’s frequency, i.e., 591 </a:t>
            </a:r>
            <a:r>
              <a:rPr lang="en-US" sz="2000" b="1" i="1" dirty="0" err="1"/>
              <a:t>MHz.</a:t>
            </a:r>
            <a:endParaRPr lang="en-US" sz="2000" b="1" i="1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b="1" i="1" dirty="0"/>
              <a:t>The only cavities with frequency above ESR cavity’s frequency are the third harmonic cavity for ERL SHC, i.e.,  1773 </a:t>
            </a:r>
            <a:r>
              <a:rPr lang="en-US" sz="2000" b="1" i="1" dirty="0" err="1"/>
              <a:t>MHz.</a:t>
            </a:r>
            <a:endParaRPr lang="en-US" sz="2000" b="1" i="1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b="1" i="1" dirty="0"/>
              <a:t>The most challenging FPC is for ESR SRF cavity: CW 400 kW.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i="1" dirty="0"/>
              <a:t>EIC FPC strategy: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/>
              <a:t>One type of window (new design) for SRF cavities with frequency &lt; 591 MHz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/>
              <a:t>One type of window for 1773 MHz: using CEBAF FPC window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/>
              <a:t>One type of window for NCRF cavities (loop coupling)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1448857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4F396CC-29BE-836E-46CC-2B14EC829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7864" y="952168"/>
            <a:ext cx="5139558" cy="295536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656281-7938-E8BE-8CCD-1CCAC66790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C9200D-4C37-C149-2D7C-D01A5BE19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FPC design requirement for ESR SRF cavity</a:t>
            </a:r>
          </a:p>
        </p:txBody>
      </p:sp>
      <p:graphicFrame>
        <p:nvGraphicFramePr>
          <p:cNvPr id="5" name="Table 10">
            <a:extLst>
              <a:ext uri="{FF2B5EF4-FFF2-40B4-BE49-F238E27FC236}">
                <a16:creationId xmlns:a16="http://schemas.microsoft.com/office/drawing/2014/main" id="{AC0F75F7-2461-DBA4-FBB8-2656631143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7971"/>
              </p:ext>
            </p:extLst>
          </p:nvPr>
        </p:nvGraphicFramePr>
        <p:xfrm>
          <a:off x="385398" y="899410"/>
          <a:ext cx="6361742" cy="5236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2425">
                  <a:extLst>
                    <a:ext uri="{9D8B030D-6E8A-4147-A177-3AD203B41FA5}">
                      <a16:colId xmlns:a16="http://schemas.microsoft.com/office/drawing/2014/main" val="597665585"/>
                    </a:ext>
                  </a:extLst>
                </a:gridCol>
                <a:gridCol w="1718649">
                  <a:extLst>
                    <a:ext uri="{9D8B030D-6E8A-4147-A177-3AD203B41FA5}">
                      <a16:colId xmlns:a16="http://schemas.microsoft.com/office/drawing/2014/main" val="341342151"/>
                    </a:ext>
                  </a:extLst>
                </a:gridCol>
                <a:gridCol w="1860668">
                  <a:extLst>
                    <a:ext uri="{9D8B030D-6E8A-4147-A177-3AD203B41FA5}">
                      <a16:colId xmlns:a16="http://schemas.microsoft.com/office/drawing/2014/main" val="329789954"/>
                    </a:ext>
                  </a:extLst>
                </a:gridCol>
              </a:tblGrid>
              <a:tr h="659250"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Nominal maximum*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Ultimate</a:t>
                      </a:r>
                    </a:p>
                    <a:p>
                      <a:pPr algn="ctr"/>
                      <a:r>
                        <a:rPr lang="en-US" sz="1500" b="1" baseline="0">
                          <a:solidFill>
                            <a:schemeClr val="tx1"/>
                          </a:solidFill>
                        </a:rPr>
                        <a:t>maximum</a:t>
                      </a:r>
                      <a:r>
                        <a:rPr lang="en-US" sz="1500" b="1" baseline="30000">
                          <a:solidFill>
                            <a:schemeClr val="tx1"/>
                          </a:solidFill>
                        </a:rPr>
                        <a:t> #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3261677"/>
                  </a:ext>
                </a:extLst>
              </a:tr>
              <a:tr h="376714"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Frequency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591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591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907417"/>
                  </a:ext>
                </a:extLst>
              </a:tr>
              <a:tr h="633022"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Synchrotron radiation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8.8 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10 MW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830936"/>
                  </a:ext>
                </a:extLst>
              </a:tr>
              <a:tr h="633022"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HOM power per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56.2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72.7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0858689"/>
                  </a:ext>
                </a:extLst>
              </a:tr>
              <a:tr h="65925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Total power requirement per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5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574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661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2685014"/>
                  </a:ext>
                </a:extLst>
              </a:tr>
              <a:tr h="376714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Operational Overhead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15%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855153"/>
                  </a:ext>
                </a:extLst>
              </a:tr>
              <a:tr h="633022"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Max. RF power per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660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760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937675"/>
                  </a:ext>
                </a:extLst>
              </a:tr>
              <a:tr h="633022"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Couplers per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433428"/>
                  </a:ext>
                </a:extLst>
              </a:tr>
              <a:tr h="632110">
                <a:tc>
                  <a:txBody>
                    <a:bodyPr/>
                    <a:lstStyle/>
                    <a:p>
                      <a:pPr algn="ctr"/>
                      <a:r>
                        <a:rPr lang="en-US" sz="1500" b="1">
                          <a:solidFill>
                            <a:schemeClr val="tx1"/>
                          </a:solidFill>
                        </a:rPr>
                        <a:t>Max. RF power per coupler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330 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380 kW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848001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9C1B9FD2-E2DB-8D67-E3BC-BBB7A8F83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5861" y="3796796"/>
            <a:ext cx="3200400" cy="265647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2E70DD2-3085-C672-8515-80B843A5EC24}"/>
              </a:ext>
            </a:extLst>
          </p:cNvPr>
          <p:cNvCxnSpPr>
            <a:cxnSpLocks/>
          </p:cNvCxnSpPr>
          <p:nvPr/>
        </p:nvCxnSpPr>
        <p:spPr>
          <a:xfrm>
            <a:off x="8199568" y="3151682"/>
            <a:ext cx="1204303" cy="9840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CF27814-C716-8920-B6D4-53A2FCE0738A}"/>
              </a:ext>
            </a:extLst>
          </p:cNvPr>
          <p:cNvCxnSpPr>
            <a:cxnSpLocks/>
          </p:cNvCxnSpPr>
          <p:nvPr/>
        </p:nvCxnSpPr>
        <p:spPr>
          <a:xfrm>
            <a:off x="8213340" y="1900003"/>
            <a:ext cx="1204303" cy="20873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5C0D343-599A-095D-6283-43AAA6A2779B}"/>
              </a:ext>
            </a:extLst>
          </p:cNvPr>
          <p:cNvSpPr txBox="1"/>
          <p:nvPr/>
        </p:nvSpPr>
        <p:spPr>
          <a:xfrm>
            <a:off x="388245" y="6266107"/>
            <a:ext cx="883302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500" dirty="0"/>
              <a:t>* Nominal operation parameters: Table 6.63 in CDR (</a:t>
            </a:r>
            <a:r>
              <a:rPr lang="en-US" sz="1500" i="1" dirty="0"/>
              <a:t>https://www.bnl.gov/ec/files/eic_cdr_final.pdf</a:t>
            </a:r>
            <a:r>
              <a:rPr lang="en-US" sz="1500" dirty="0"/>
              <a:t>)</a:t>
            </a:r>
            <a:endParaRPr lang="en-US" sz="1500" dirty="0">
              <a:cs typeface="Arial"/>
            </a:endParaRPr>
          </a:p>
          <a:p>
            <a:r>
              <a:rPr lang="en-US" sz="1500" dirty="0"/>
              <a:t># Machine design parameters  </a:t>
            </a:r>
            <a:endParaRPr lang="en-US" sz="15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8422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4CF13B-8A18-C2D4-B7D3-0ACB92D774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5882E5-FA59-D156-1EA7-51656CC09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FPC design achieve vs criteria 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61CDF89-8670-312D-03AC-946A256C49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0139546"/>
              </p:ext>
            </p:extLst>
          </p:nvPr>
        </p:nvGraphicFramePr>
        <p:xfrm>
          <a:off x="330304" y="875154"/>
          <a:ext cx="11772754" cy="4631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624">
                  <a:extLst>
                    <a:ext uri="{9D8B030D-6E8A-4147-A177-3AD203B41FA5}">
                      <a16:colId xmlns:a16="http://schemas.microsoft.com/office/drawing/2014/main" val="2798808061"/>
                    </a:ext>
                  </a:extLst>
                </a:gridCol>
                <a:gridCol w="2881311">
                  <a:extLst>
                    <a:ext uri="{9D8B030D-6E8A-4147-A177-3AD203B41FA5}">
                      <a16:colId xmlns:a16="http://schemas.microsoft.com/office/drawing/2014/main" val="2447755040"/>
                    </a:ext>
                  </a:extLst>
                </a:gridCol>
                <a:gridCol w="5414819">
                  <a:extLst>
                    <a:ext uri="{9D8B030D-6E8A-4147-A177-3AD203B41FA5}">
                      <a16:colId xmlns:a16="http://schemas.microsoft.com/office/drawing/2014/main" val="319768973"/>
                    </a:ext>
                  </a:extLst>
                </a:gridCol>
              </a:tblGrid>
              <a:tr h="3884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600" b="1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600" b="1" i="0" u="none" strike="noStrike" noProof="0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/>
                        </a:rPr>
                        <a:t>Requirement</a:t>
                      </a:r>
                      <a:endParaRPr lang="en-US" sz="1600" b="1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FPC </a:t>
                      </a:r>
                      <a:r>
                        <a:rPr lang="en-US" sz="1600" b="1" kern="1200">
                          <a:ln>
                            <a:noFill/>
                          </a:ln>
                          <a:solidFill>
                            <a:schemeClr val="lt1"/>
                          </a:solidFill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Design Criteria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42922484"/>
                  </a:ext>
                </a:extLst>
              </a:tr>
              <a:tr h="9054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Average RF power </a:t>
                      </a:r>
                      <a:endParaRPr lang="en-US" sz="1600" b="1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380 kW *</a:t>
                      </a:r>
                      <a:endParaRPr lang="en-US" sz="1600" b="1" baseline="0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1 MW, traveling wave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500 kW, </a:t>
                      </a: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/>
                          <a:ea typeface="DengXian"/>
                          <a:cs typeface="Times New Roman"/>
                        </a:rPr>
                        <a:t>full reflection </a:t>
                      </a:r>
                      <a:endParaRPr lang="en-US" sz="1600" b="1">
                        <a:ln>
                          <a:noFill/>
                        </a:ln>
                        <a:effectLst>
                          <a:outerShdw blurRad="38100" dist="19050" dir="2700000" algn="tl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897574635"/>
                  </a:ext>
                </a:extLst>
              </a:tr>
              <a:tr h="7026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Peak Power (during full reflection)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1.5 MW, equivalent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2 MW, equivalent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302510042"/>
                  </a:ext>
                </a:extLst>
              </a:tr>
              <a:tr h="7124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Frequency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591 MHz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Broadband window design,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 good for EIC cavities below 591 MHz 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2371815"/>
                  </a:ext>
                </a:extLst>
              </a:tr>
              <a:tr h="8005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/>
                          <a:ea typeface="DengXian"/>
                          <a:cs typeface="Times New Roman"/>
                        </a:rPr>
                        <a:t>Acceleration load</a:t>
                      </a:r>
                      <a:endParaRPr lang="en-US" sz="1600" b="1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5g,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/>
                          <a:ea typeface="DengXian"/>
                          <a:cs typeface="Times New Roman"/>
                        </a:rPr>
                        <a:t>In any orientation </a:t>
                      </a:r>
                      <a:endParaRPr lang="en-US" sz="1600" b="1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5g,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In any orientation </a:t>
                      </a:r>
                      <a:endParaRPr lang="en-US" sz="1600" b="1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7718173"/>
                  </a:ext>
                </a:extLst>
              </a:tr>
              <a:tr h="40846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Mechanical Modal frequency </a:t>
                      </a:r>
                      <a:endParaRPr lang="en-US" sz="1600" b="1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libri"/>
                          <a:ea typeface="DengXian"/>
                          <a:cs typeface="Times New Roman"/>
                        </a:rPr>
                        <a:t> &gt; 60 Hz</a:t>
                      </a:r>
                      <a:endParaRPr lang="en-US" sz="1600" b="1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>
                          <a:ln>
                            <a:noFill/>
                          </a:ln>
                          <a:effectLst>
                            <a:outerShdw blurRad="38100" dist="19050" dir="2700000" algn="tl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 &gt; 100 Hz</a:t>
                      </a:r>
                      <a:endParaRPr lang="en-US" sz="1600" b="1">
                        <a:effectLst/>
                        <a:latin typeface="Calibri"/>
                        <a:ea typeface="DengXi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3350930"/>
                  </a:ext>
                </a:extLst>
              </a:tr>
              <a:tr h="7136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i="1" err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Q</a:t>
                      </a:r>
                      <a:r>
                        <a:rPr lang="en-US" sz="1600" b="1" i="1" baseline="-25000" err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ex</a:t>
                      </a:r>
                      <a:r>
                        <a:rPr lang="en-US" sz="1600" b="1" baseline="-25000" err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t</a:t>
                      </a:r>
                      <a:r>
                        <a:rPr lang="en-US" sz="1600" b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 of each coupler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DengXian"/>
                          <a:cs typeface="Times New Roman"/>
                        </a:rPr>
                        <a:t>2.5E5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DengXian"/>
                          <a:cs typeface="Times New Roman"/>
                        </a:rPr>
                        <a:t>Fixed coupler</a:t>
                      </a:r>
                      <a:r>
                        <a:rPr lang="en-US" sz="1600" b="1" baseline="30000" dirty="0">
                          <a:effectLst/>
                          <a:latin typeface="Calibri"/>
                          <a:ea typeface="DengXian"/>
                          <a:cs typeface="Times New Roman"/>
                        </a:rPr>
                        <a:t>#</a:t>
                      </a:r>
                      <a:r>
                        <a:rPr lang="en-US" sz="1600" b="1" dirty="0">
                          <a:effectLst/>
                          <a:latin typeface="Calibri"/>
                          <a:ea typeface="DengXian"/>
                          <a:cs typeface="Times New Roman"/>
                        </a:rPr>
                        <a:t>,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DengXian"/>
                          <a:cs typeface="Times New Roman"/>
                        </a:rPr>
                        <a:t>Tuning </a:t>
                      </a:r>
                      <a:r>
                        <a:rPr lang="en-US" sz="1600" b="1" i="1" dirty="0" err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Q</a:t>
                      </a:r>
                      <a:r>
                        <a:rPr lang="en-US" sz="1600" b="1" i="1" baseline="-25000" dirty="0" err="1">
                          <a:effectLst/>
                          <a:latin typeface="Calibri"/>
                          <a:ea typeface="DengXian"/>
                          <a:cs typeface="Times New Roman"/>
                        </a:rPr>
                        <a:t>ext</a:t>
                      </a:r>
                      <a:r>
                        <a:rPr lang="en-US" sz="1600" b="1" dirty="0">
                          <a:effectLst/>
                          <a:latin typeface="Calibri"/>
                          <a:ea typeface="DengXian"/>
                          <a:cs typeface="Times New Roman"/>
                        </a:rPr>
                        <a:t> with waveguide junction, a factor of 20 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8934467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31A76B0-295E-C0AF-5C01-236677F932CB}"/>
              </a:ext>
            </a:extLst>
          </p:cNvPr>
          <p:cNvSpPr txBox="1"/>
          <p:nvPr/>
        </p:nvSpPr>
        <p:spPr>
          <a:xfrm>
            <a:off x="464634" y="5623293"/>
            <a:ext cx="10993243" cy="1200329"/>
          </a:xfrm>
          <a:prstGeom prst="rect">
            <a:avLst/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cs typeface="Arial"/>
              </a:rPr>
              <a:t>*The beam abort gap is RHIC is 8% of 12.8 us.</a:t>
            </a:r>
            <a:endParaRPr lang="en-US" dirty="0"/>
          </a:p>
          <a:p>
            <a:r>
              <a:rPr lang="en-US" b="1" dirty="0">
                <a:cs typeface="Arial"/>
              </a:rPr>
              <a:t># Fixed coupling is set at 4E5, and a waveguide junction was tested up to 500 kW CW standing wave(@704 MHz). However, recent evolution of EIC design demonstrated a fixed coupling is feasible for EIC operation, with RF FODO operation mode. </a:t>
            </a:r>
          </a:p>
        </p:txBody>
      </p:sp>
    </p:spTree>
    <p:extLst>
      <p:ext uri="{BB962C8B-B14F-4D97-AF65-F5344CB8AC3E}">
        <p14:creationId xmlns:p14="http://schemas.microsoft.com/office/powerpoint/2010/main" val="3979975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4990A2-03FA-716D-9D87-A2C4408E2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SRF 2023, June 26 – 30,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E9F30D-22F3-C502-3DD8-E1DEE0641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6CB1AAA-BC64-B0EC-7BDE-B05B23C729C9}"/>
              </a:ext>
            </a:extLst>
          </p:cNvPr>
          <p:cNvSpPr txBox="1">
            <a:spLocks/>
          </p:cNvSpPr>
          <p:nvPr/>
        </p:nvSpPr>
        <p:spPr>
          <a:xfrm>
            <a:off x="48126" y="18256"/>
            <a:ext cx="10515600" cy="7379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3200" dirty="0"/>
              <a:t>FPC for EIC ESR SRF Cavity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9F6770-8F18-8D9B-0CD7-D9E976C41124}"/>
              </a:ext>
            </a:extLst>
          </p:cNvPr>
          <p:cNvSpPr txBox="1"/>
          <p:nvPr/>
        </p:nvSpPr>
        <p:spPr>
          <a:xfrm>
            <a:off x="64168" y="842969"/>
            <a:ext cx="5644056" cy="564770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EIC eSR FPC design is a variation of KEKB/ Tristan/SNS/BNL </a:t>
            </a:r>
            <a:r>
              <a:rPr lang="en-US" sz="1900" dirty="0" err="1">
                <a:latin typeface="Arial" panose="020B0604020202020204" pitchFamily="34" charset="0"/>
                <a:cs typeface="Arial" panose="020B0604020202020204" pitchFamily="34" charset="0"/>
              </a:rPr>
              <a:t>BeO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high power window.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Particularly, this Al2O3 window FPC improved various aspects based on lesson and learn from design and operating experiences of  BNL </a:t>
            </a:r>
            <a:r>
              <a:rPr lang="en-US" altLang="zh-CN" sz="1900" dirty="0" err="1">
                <a:latin typeface="Arial" panose="020B0604020202020204" pitchFamily="34" charset="0"/>
                <a:cs typeface="Arial" panose="020B0604020202020204" pitchFamily="34" charset="0"/>
              </a:rPr>
              <a:t>BeO</a:t>
            </a:r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 window, so that it can satisfy the EIC requirements.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Replace </a:t>
            </a:r>
            <a:r>
              <a:rPr lang="en-US" sz="1900" dirty="0" err="1">
                <a:latin typeface="Arial" panose="020B0604020202020204" pitchFamily="34" charset="0"/>
                <a:cs typeface="Arial" panose="020B0604020202020204" pitchFamily="34" charset="0"/>
              </a:rPr>
              <a:t>BeO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window with 99.5% Al2O3 for safety and maintenance considerations.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Increase choke to window distance for better </a:t>
            </a:r>
            <a:r>
              <a:rPr lang="en-US" sz="1900" dirty="0" err="1">
                <a:latin typeface="Arial" panose="020B0604020202020204" pitchFamily="34" charset="0"/>
                <a:cs typeface="Arial" panose="020B0604020202020204" pitchFamily="34" charset="0"/>
              </a:rPr>
              <a:t>TiN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coating and inspection.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Optimized coaxial line to increase power handling and coupling with cavity.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Larger ceramic ID to survive 5 g acceleration load in any direction.</a:t>
            </a:r>
            <a:r>
              <a:rPr lang="en-US" altLang="zh-CN" sz="1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Improve cooling channel design.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Improve instrumentations on FPC.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4.5 kV bias will be ready to apply.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1DF556D-AF6E-ED00-6D90-472319A78B0F}"/>
              </a:ext>
            </a:extLst>
          </p:cNvPr>
          <p:cNvGrpSpPr/>
          <p:nvPr/>
        </p:nvGrpSpPr>
        <p:grpSpPr>
          <a:xfrm>
            <a:off x="6210678" y="183413"/>
            <a:ext cx="5480807" cy="6272113"/>
            <a:chOff x="6327907" y="136523"/>
            <a:chExt cx="5480807" cy="627211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DC99B6C-A0E0-B9FD-166F-AA9B4071E4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27907" y="136523"/>
              <a:ext cx="5095487" cy="422948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537FE44-2B31-6383-F7E0-11C551171B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12282" y="4594614"/>
              <a:ext cx="2817391" cy="1814022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4F01E28-9C5E-8403-7CAE-4903B54216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18400" y="3588293"/>
              <a:ext cx="421951" cy="1095413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EB1FB10-72E4-3C45-1057-FB5F3B1EBF8C}"/>
                </a:ext>
              </a:extLst>
            </p:cNvPr>
            <p:cNvSpPr txBox="1"/>
            <p:nvPr/>
          </p:nvSpPr>
          <p:spPr>
            <a:xfrm>
              <a:off x="9714191" y="4901460"/>
              <a:ext cx="209452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This is common RF window for EIC SRF/RF cavities.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0D91BFB-528B-2B7E-3903-62B6DB91D271}"/>
                </a:ext>
              </a:extLst>
            </p:cNvPr>
            <p:cNvSpPr/>
            <p:nvPr/>
          </p:nvSpPr>
          <p:spPr>
            <a:xfrm>
              <a:off x="7745046" y="2012603"/>
              <a:ext cx="895614" cy="1509706"/>
            </a:xfrm>
            <a:prstGeom prst="rect">
              <a:avLst/>
            </a:prstGeom>
            <a:noFill/>
            <a:ln w="25400">
              <a:solidFill>
                <a:srgbClr val="00B05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4A34EF4-CE9B-A5B9-DE4D-E66D180146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29673" y="5095631"/>
              <a:ext cx="320854" cy="289169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15964712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Widescreen_0923" id="{B3C6C6E8-A343-9F46-9C14-8D262507CB52}" vid="{B0F72776-BFD3-D14D-97CB-9DB1BA4DAE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32A985A301FA418344CC4785ECD297" ma:contentTypeVersion="4" ma:contentTypeDescription="Create a new document." ma:contentTypeScope="" ma:versionID="89b256b7a932e0c01a44c5f8bf011b0a">
  <xsd:schema xmlns:xsd="http://www.w3.org/2001/XMLSchema" xmlns:xs="http://www.w3.org/2001/XMLSchema" xmlns:p="http://schemas.microsoft.com/office/2006/metadata/properties" xmlns:ns2="7af0481f-1099-4845-b04c-b97c33089632" targetNamespace="http://schemas.microsoft.com/office/2006/metadata/properties" ma:root="true" ma:fieldsID="4338ddb8c14e572d5788c4cf99ea4b34" ns2:_="">
    <xsd:import namespace="7af0481f-1099-4845-b04c-b97c330896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f0481f-1099-4845-b04c-b97c330896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CD6E60-3199-4D5F-8793-E149CD65A7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f0481f-1099-4845-b04c-b97c3308963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65637A3-DEB1-4C7D-9F81-D2184D65C3B4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www.w3.org/XML/1998/namespace"/>
    <ds:schemaRef ds:uri="df8265b4-cf66-4631-86e9-11d37c88c09e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F209D19-ECD3-440E-A44C-BD3D2F2668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EIC_PPT_Template_Widescreen_0923</Template>
  <TotalTime>1760</TotalTime>
  <Words>2754</Words>
  <Application>Microsoft Macintosh PowerPoint</Application>
  <PresentationFormat>Widescreen</PresentationFormat>
  <Paragraphs>643</Paragraphs>
  <Slides>38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Calibri </vt:lpstr>
      <vt:lpstr>Arial</vt:lpstr>
      <vt:lpstr>Calibri</vt:lpstr>
      <vt:lpstr>BNL</vt:lpstr>
      <vt:lpstr>High power FPCs development for EIC</vt:lpstr>
      <vt:lpstr>Outline</vt:lpstr>
      <vt:lpstr>EIC </vt:lpstr>
      <vt:lpstr>EIC RF Systems</vt:lpstr>
      <vt:lpstr>FPC list for ERIC RF/SRF cavities</vt:lpstr>
      <vt:lpstr>FPC list for ERIC RF/SRF cavities</vt:lpstr>
      <vt:lpstr>FPC design requirement for ESR SRF cavity</vt:lpstr>
      <vt:lpstr>FPC design achieve vs criteria  </vt:lpstr>
      <vt:lpstr>PowerPoint Presentation</vt:lpstr>
      <vt:lpstr>EIC ESR FPC design</vt:lpstr>
      <vt:lpstr>RF window assembly</vt:lpstr>
      <vt:lpstr>High power broadband window for EIC Cavities</vt:lpstr>
      <vt:lpstr>Thermal and mechanical design</vt:lpstr>
      <vt:lpstr>Multipacting Simulation with SPARK3D</vt:lpstr>
      <vt:lpstr>PowerPoint Presentation</vt:lpstr>
      <vt:lpstr>PowerPoint Presentation</vt:lpstr>
      <vt:lpstr>Multipacting in Coaxial Line Region</vt:lpstr>
      <vt:lpstr>Vacuum side outer conductor</vt:lpstr>
      <vt:lpstr>Vacuum side outer conductor</vt:lpstr>
      <vt:lpstr>Thermal design results</vt:lpstr>
      <vt:lpstr>Airside components</vt:lpstr>
      <vt:lpstr>FPC air side components</vt:lpstr>
      <vt:lpstr>PowerPoint Presentation</vt:lpstr>
      <vt:lpstr>Airside outer conductor</vt:lpstr>
      <vt:lpstr>Airside inner conductor</vt:lpstr>
      <vt:lpstr>Water cooling for doorknob and waveguide</vt:lpstr>
      <vt:lpstr>Prototype FPC manufacture progress</vt:lpstr>
      <vt:lpstr>RF window brazing recipe development</vt:lpstr>
      <vt:lpstr>Successfully brazed RF window</vt:lpstr>
      <vt:lpstr>TiN coating study (1)</vt:lpstr>
      <vt:lpstr>TEM analysis on TiN coating </vt:lpstr>
      <vt:lpstr>TiN coating SEY measurement</vt:lpstr>
      <vt:lpstr>Multipacting simulation </vt:lpstr>
      <vt:lpstr>Window Manufacturing - Status</vt:lpstr>
      <vt:lpstr>EB welding test</vt:lpstr>
      <vt:lpstr>FPC conditioning box and cart</vt:lpstr>
      <vt:lpstr>Summary and plan</vt:lpstr>
      <vt:lpstr>Acknowledge</vt:lpstr>
    </vt:vector>
  </TitlesOfParts>
  <Manager/>
  <Company>Brookhaven National Laboratory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Thelen, Mary Ellen</dc:creator>
  <cp:keywords/>
  <dc:description/>
  <cp:lastModifiedBy>Xu, Wencan</cp:lastModifiedBy>
  <cp:revision>118</cp:revision>
  <dcterms:created xsi:type="dcterms:W3CDTF">2023-09-12T20:39:44Z</dcterms:created>
  <dcterms:modified xsi:type="dcterms:W3CDTF">2024-07-03T01:47:34Z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0x0101007832A985A301FA418344CC4785ECD297</vt:lpwstr>
  </property>
</Properties>
</file>