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9" r:id="rId2"/>
    <p:sldId id="257" r:id="rId3"/>
    <p:sldId id="261" r:id="rId4"/>
    <p:sldId id="262" r:id="rId5"/>
    <p:sldId id="260" r:id="rId6"/>
    <p:sldId id="267" r:id="rId7"/>
    <p:sldId id="264" r:id="rId8"/>
    <p:sldId id="266" r:id="rId9"/>
    <p:sldId id="263" r:id="rId10"/>
    <p:sldId id="265" r:id="rId11"/>
    <p:sldId id="258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701" autoAdjust="0"/>
  </p:normalViewPr>
  <p:slideViewPr>
    <p:cSldViewPr snapToGrid="0" snapToObjects="1">
      <p:cViewPr varScale="1">
        <p:scale>
          <a:sx n="109" d="100"/>
          <a:sy n="109" d="100"/>
        </p:scale>
        <p:origin x="84" y="33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08/05/2024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BBA5B-DF48-41A8-B7CE-14C0B6398FE0}" type="datetime1">
              <a:rPr lang="en-US" smtClean="0"/>
              <a:t>5/8/2024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A7A4F-AE11-41F6-B738-54C8DD90AFFE}" type="datetime1">
              <a:rPr lang="en-US" smtClean="0"/>
              <a:t>5/8/2024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BB1F4-C785-4B94-AE3C-DB4EC8DD309B}" type="datetime1">
              <a:rPr lang="en-US" smtClean="0"/>
              <a:t>5/8/2024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BA7DF-8663-4868-9343-AAD00AD46040}" type="datetime1">
              <a:rPr lang="en-US" smtClean="0"/>
              <a:t>5/8/2024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02043" y="4767263"/>
            <a:ext cx="717631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GB" dirty="0"/>
              <a:t>My title, XXX </a:t>
            </a:r>
            <a:r>
              <a:rPr lang="en-GB" dirty="0" err="1"/>
              <a:t>mmeting</a:t>
            </a:r>
            <a:r>
              <a:rPr lang="en-GB" dirty="0"/>
              <a:t>, </a:t>
            </a:r>
            <a:r>
              <a:rPr lang="en-GB" dirty="0" err="1"/>
              <a:t>dd</a:t>
            </a:r>
            <a:r>
              <a:rPr lang="en-GB" dirty="0"/>
              <a:t>/</a:t>
            </a:r>
            <a:r>
              <a:rPr lang="en-GB" dirty="0" err="1"/>
              <a:t>yy</a:t>
            </a:r>
            <a:r>
              <a:rPr lang="en-GB" dirty="0"/>
              <a:t>/mm                          Jan Uythoven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CD709-CA81-4584-A944-20604D1C2815}" type="datetime1">
              <a:rPr lang="en-US" smtClean="0"/>
              <a:t>5/8/2024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95BF0-2A80-4D38-84E5-842740191334}" type="datetime1">
              <a:rPr lang="en-US" smtClean="0"/>
              <a:t>5/8/2024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4816B-90A6-4ADE-BB6A-85864F0241F1}" type="datetime1">
              <a:rPr lang="en-US" smtClean="0"/>
              <a:t>5/8/2024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5264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98008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FCCee</a:t>
            </a:r>
            <a:r>
              <a:rPr lang="en-GB" dirty="0"/>
              <a:t> MP kick-off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2543342"/>
            <a:ext cx="4290646" cy="768091"/>
          </a:xfrm>
        </p:spPr>
        <p:txBody>
          <a:bodyPr>
            <a:normAutofit/>
          </a:bodyPr>
          <a:lstStyle/>
          <a:p>
            <a:r>
              <a:rPr lang="en-GB" dirty="0"/>
              <a:t>Jan Uythoven, Christoph Wiesner, Anton Lechner</a:t>
            </a:r>
            <a:br>
              <a:rPr lang="en-GB" dirty="0"/>
            </a:br>
            <a:r>
              <a:rPr lang="en-GB" dirty="0"/>
              <a:t>8 May 2024</a:t>
            </a:r>
          </a:p>
        </p:txBody>
      </p:sp>
    </p:spTree>
    <p:extLst>
      <p:ext uri="{BB962C8B-B14F-4D97-AF65-F5344CB8AC3E}">
        <p14:creationId xmlns:p14="http://schemas.microsoft.com/office/powerpoint/2010/main" val="2301340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133AD-AC90-2C9F-8452-B0038C9B8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Agenda of </a:t>
            </a:r>
            <a:r>
              <a:rPr lang="fr-CH" dirty="0" err="1"/>
              <a:t>next</a:t>
            </a:r>
            <a:r>
              <a:rPr lang="fr-CH" dirty="0"/>
              <a:t> meeting(s)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05A25-C31E-A854-9A49-430C01AF75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463813-0E37-743C-E5D7-4944BBD33C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094207-4341-A2F5-2E28-DFB0A4AB31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338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815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Organisation of the Task Force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/>
              <a:t>Chair: </a:t>
            </a:r>
          </a:p>
          <a:p>
            <a:pPr lvl="1"/>
            <a:r>
              <a:rPr lang="en-GB" dirty="0"/>
              <a:t>Jan Uythoven - MPE</a:t>
            </a:r>
          </a:p>
          <a:p>
            <a:r>
              <a:rPr lang="en-GB" dirty="0"/>
              <a:t>Scientific secretaries: </a:t>
            </a:r>
          </a:p>
          <a:p>
            <a:pPr lvl="1"/>
            <a:r>
              <a:rPr lang="en-GB" dirty="0"/>
              <a:t>Christoph Wiesner – MPE</a:t>
            </a:r>
          </a:p>
          <a:p>
            <a:pPr lvl="1"/>
            <a:r>
              <a:rPr lang="en-GB" dirty="0"/>
              <a:t>Anton Lechner – STI</a:t>
            </a:r>
          </a:p>
          <a:p>
            <a:r>
              <a:rPr lang="en-GB" dirty="0"/>
              <a:t>Core team members</a:t>
            </a:r>
          </a:p>
          <a:p>
            <a:pPr lvl="1"/>
            <a:r>
              <a:rPr lang="en-GB" dirty="0"/>
              <a:t>Roderik Bruce – ABP (collimation)</a:t>
            </a:r>
          </a:p>
          <a:p>
            <a:pPr lvl="1"/>
            <a:r>
              <a:rPr lang="en-GB" dirty="0"/>
              <a:t>Chiara Bracco – ABT</a:t>
            </a:r>
          </a:p>
          <a:p>
            <a:pPr lvl="1"/>
            <a:r>
              <a:rPr lang="en-GB" dirty="0"/>
              <a:t>Belen Maria Salvachua Ferando – BI</a:t>
            </a:r>
          </a:p>
          <a:p>
            <a:pPr lvl="1"/>
            <a:r>
              <a:rPr lang="en-GB" dirty="0"/>
              <a:t>Andy Butterworth – RF</a:t>
            </a:r>
          </a:p>
          <a:p>
            <a:pPr lvl="1"/>
            <a:r>
              <a:rPr lang="en-GB" dirty="0"/>
              <a:t>Brennan – SY</a:t>
            </a:r>
          </a:p>
          <a:p>
            <a:r>
              <a:rPr lang="en-GB" dirty="0"/>
              <a:t>Total of 8 people in core team</a:t>
            </a:r>
          </a:p>
          <a:p>
            <a:r>
              <a:rPr lang="en-GB" dirty="0"/>
              <a:t>Larger group of ‘contact persons’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endParaRPr lang="en-GB" dirty="0"/>
          </a:p>
          <a:p>
            <a:pPr lvl="1"/>
            <a:endParaRPr lang="en-GB" dirty="0"/>
          </a:p>
          <a:p>
            <a:pPr lvl="2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38210" y="4767263"/>
            <a:ext cx="6475844" cy="273844"/>
          </a:xfrm>
        </p:spPr>
        <p:txBody>
          <a:bodyPr/>
          <a:lstStyle/>
          <a:p>
            <a:pPr algn="l"/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224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9182D-BC24-5F69-B24D-F6DA52B92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Contact </a:t>
            </a:r>
            <a:r>
              <a:rPr lang="fr-CH" dirty="0" err="1"/>
              <a:t>Persons</a:t>
            </a:r>
            <a:r>
              <a:rPr lang="fr-CH" dirty="0"/>
              <a:t> - </a:t>
            </a:r>
            <a:r>
              <a:rPr lang="fr-CH" dirty="0" err="1"/>
              <a:t>confirmed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7E7005-8906-2F72-15C3-2306BB04B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/>
              <a:t>ABP</a:t>
            </a:r>
          </a:p>
          <a:p>
            <a:pPr lvl="1"/>
            <a:r>
              <a:rPr lang="fr-CH" sz="1800" dirty="0" err="1"/>
              <a:t>Optics</a:t>
            </a:r>
            <a:r>
              <a:rPr lang="fr-CH" sz="1800" dirty="0"/>
              <a:t>: Jacqueline Keintzel</a:t>
            </a:r>
          </a:p>
          <a:p>
            <a:pPr lvl="1"/>
            <a:r>
              <a:rPr lang="fr-CH" sz="1800" dirty="0" err="1"/>
              <a:t>Impedance</a:t>
            </a:r>
            <a:r>
              <a:rPr lang="fr-CH" sz="1800" dirty="0"/>
              <a:t>/e-cloud/</a:t>
            </a:r>
            <a:r>
              <a:rPr lang="fr-CH" sz="1800" dirty="0" err="1"/>
              <a:t>beam-beam</a:t>
            </a:r>
            <a:r>
              <a:rPr lang="fr-CH" sz="1800" dirty="0"/>
              <a:t> and </a:t>
            </a:r>
            <a:r>
              <a:rPr lang="fr-CH" sz="1800" dirty="0" err="1"/>
              <a:t>instabilities</a:t>
            </a:r>
            <a:r>
              <a:rPr lang="fr-CH" sz="1800" dirty="0"/>
              <a:t>: Carlo/Lotta/Xavier</a:t>
            </a:r>
          </a:p>
          <a:p>
            <a:r>
              <a:rPr lang="fr-CH" sz="2000" dirty="0"/>
              <a:t>Magnets</a:t>
            </a:r>
          </a:p>
          <a:p>
            <a:pPr lvl="1"/>
            <a:r>
              <a:rPr lang="fr-CH" sz="1800" dirty="0"/>
              <a:t>Warm: Daniel </a:t>
            </a:r>
            <a:r>
              <a:rPr lang="fr-CH" sz="1800" dirty="0" err="1"/>
              <a:t>Schörling</a:t>
            </a:r>
            <a:endParaRPr lang="fr-CH" sz="1800" dirty="0"/>
          </a:p>
          <a:p>
            <a:pPr lvl="1"/>
            <a:r>
              <a:rPr lang="fr-CH" sz="1800" dirty="0"/>
              <a:t>Cold: Attilio Milanese </a:t>
            </a:r>
          </a:p>
          <a:p>
            <a:r>
              <a:rPr lang="fr-CH" sz="2000" dirty="0"/>
              <a:t>Survey/</a:t>
            </a:r>
            <a:r>
              <a:rPr lang="fr-CH" sz="2000" dirty="0" err="1"/>
              <a:t>Alignment</a:t>
            </a:r>
            <a:r>
              <a:rPr lang="fr-CH" sz="2000" dirty="0"/>
              <a:t>: Hélène Mainaud Durant</a:t>
            </a:r>
          </a:p>
          <a:p>
            <a:r>
              <a:rPr lang="fr-CH" sz="2000" dirty="0"/>
              <a:t>OP: Daniele Mirarchi (</a:t>
            </a:r>
            <a:r>
              <a:rPr lang="fr-CH" sz="2000" dirty="0" err="1"/>
              <a:t>wider</a:t>
            </a:r>
            <a:r>
              <a:rPr lang="fr-CH" sz="2000" dirty="0"/>
              <a:t> </a:t>
            </a:r>
            <a:r>
              <a:rPr lang="fr-CH" sz="2000" dirty="0" err="1"/>
              <a:t>interest</a:t>
            </a:r>
            <a:r>
              <a:rPr lang="fr-CH" sz="2000" dirty="0"/>
              <a:t>)</a:t>
            </a: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142C69-A233-A966-91BE-6337BCC039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87753C-70BD-7ECE-D53C-DEE60573C2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063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A79B7-F389-2A71-959D-93B9ADCB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Contact </a:t>
            </a:r>
            <a:r>
              <a:rPr lang="fr-CH" dirty="0" err="1"/>
              <a:t>Persons</a:t>
            </a:r>
            <a:r>
              <a:rPr lang="fr-CH" dirty="0"/>
              <a:t> - </a:t>
            </a:r>
            <a:r>
              <a:rPr lang="fr-CH" dirty="0" err="1"/>
              <a:t>tbc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DC4DF-591B-1464-CB0A-5B4DEFBEB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/>
              <a:t>Power </a:t>
            </a:r>
            <a:r>
              <a:rPr lang="fr-CH" dirty="0" err="1"/>
              <a:t>converters</a:t>
            </a:r>
            <a:r>
              <a:rPr lang="fr-CH" dirty="0"/>
              <a:t> - ? </a:t>
            </a:r>
            <a:r>
              <a:rPr lang="fr-CH" dirty="0" err="1"/>
              <a:t>Ask</a:t>
            </a:r>
            <a:r>
              <a:rPr lang="fr-CH" dirty="0"/>
              <a:t> Valerie</a:t>
            </a:r>
          </a:p>
          <a:p>
            <a:r>
              <a:rPr lang="fr-CH" dirty="0"/>
              <a:t>Vacuum - ? </a:t>
            </a:r>
            <a:r>
              <a:rPr lang="fr-CH" dirty="0" err="1"/>
              <a:t>Ask</a:t>
            </a:r>
            <a:r>
              <a:rPr lang="fr-CH" dirty="0"/>
              <a:t> Paolo</a:t>
            </a:r>
          </a:p>
          <a:p>
            <a:r>
              <a:rPr lang="fr-CH" dirty="0"/>
              <a:t>Booster: Antoine Chancé (Saclay)</a:t>
            </a:r>
          </a:p>
          <a:p>
            <a:r>
              <a:rPr lang="fr-CH" dirty="0" err="1"/>
              <a:t>Experiments</a:t>
            </a:r>
            <a:r>
              <a:rPr lang="fr-CH" dirty="0"/>
              <a:t>: Manuela </a:t>
            </a:r>
            <a:r>
              <a:rPr lang="fr-CH" dirty="0" err="1"/>
              <a:t>Boscolo</a:t>
            </a:r>
            <a:r>
              <a:rPr lang="fr-CH" dirty="0"/>
              <a:t> (INFN)</a:t>
            </a:r>
          </a:p>
          <a:p>
            <a:endParaRPr lang="fr-CH" dirty="0"/>
          </a:p>
          <a:p>
            <a:r>
              <a:rPr lang="fr-CH" dirty="0" err="1"/>
              <a:t>Missing</a:t>
            </a:r>
            <a:r>
              <a:rPr lang="fr-CH" dirty="0"/>
              <a:t> or </a:t>
            </a:r>
            <a:r>
              <a:rPr lang="fr-CH" dirty="0" err="1"/>
              <a:t>other</a:t>
            </a:r>
            <a:r>
              <a:rPr lang="fr-CH" dirty="0"/>
              <a:t> </a:t>
            </a:r>
            <a:r>
              <a:rPr lang="fr-CH" dirty="0" err="1"/>
              <a:t>names</a:t>
            </a:r>
            <a:r>
              <a:rPr lang="fr-CH" dirty="0"/>
              <a:t>?</a:t>
            </a:r>
          </a:p>
          <a:p>
            <a:pPr lvl="1"/>
            <a:r>
              <a:rPr lang="fr-CH" dirty="0"/>
              <a:t>Not for </a:t>
            </a:r>
            <a:r>
              <a:rPr lang="fr-CH" dirty="0" err="1"/>
              <a:t>now</a:t>
            </a:r>
            <a:r>
              <a:rPr lang="fr-CH"/>
              <a:t>: EN, CRG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2B4DE0-318C-EBF7-0766-A25E68E028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6AF501-FC5E-5D3A-C72A-AAD5B0D566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918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ACD07-DEB9-79CD-6725-8A332906A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Context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94A90-264A-3174-4E43-F56FDCC8E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CH" dirty="0" err="1"/>
              <a:t>Why</a:t>
            </a:r>
            <a:r>
              <a:rPr lang="fr-CH" dirty="0"/>
              <a:t> a </a:t>
            </a:r>
            <a:r>
              <a:rPr lang="fr-CH" dirty="0" err="1"/>
              <a:t>task</a:t>
            </a:r>
            <a:r>
              <a:rPr lang="fr-CH" dirty="0"/>
              <a:t> force?</a:t>
            </a:r>
          </a:p>
          <a:p>
            <a:pPr lvl="1"/>
            <a:r>
              <a:rPr lang="fr-CH" dirty="0"/>
              <a:t>Future </a:t>
            </a:r>
            <a:r>
              <a:rPr lang="fr-CH" dirty="0" err="1"/>
              <a:t>accelerators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actually</a:t>
            </a:r>
            <a:r>
              <a:rPr lang="fr-CH" dirty="0"/>
              <a:t> part of the mandate of the Machine Protection Panel. </a:t>
            </a:r>
            <a:r>
              <a:rPr lang="fr-CH" dirty="0" err="1"/>
              <a:t>FCCee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a boost </a:t>
            </a:r>
            <a:r>
              <a:rPr lang="fr-CH" dirty="0" err="1"/>
              <a:t>now</a:t>
            </a:r>
            <a:r>
              <a:rPr lang="fr-CH" dirty="0"/>
              <a:t>, </a:t>
            </a:r>
            <a:r>
              <a:rPr lang="fr-CH" dirty="0" err="1"/>
              <a:t>during</a:t>
            </a:r>
            <a:r>
              <a:rPr lang="fr-CH" dirty="0"/>
              <a:t> LS3 </a:t>
            </a:r>
            <a:r>
              <a:rPr lang="fr-CH" dirty="0" err="1"/>
              <a:t>it</a:t>
            </a:r>
            <a:r>
              <a:rPr lang="fr-CH" dirty="0"/>
              <a:t> </a:t>
            </a:r>
            <a:r>
              <a:rPr lang="fr-CH" dirty="0" err="1"/>
              <a:t>could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integrated</a:t>
            </a:r>
            <a:r>
              <a:rPr lang="fr-CH" dirty="0"/>
              <a:t> in the </a:t>
            </a:r>
            <a:r>
              <a:rPr lang="fr-CH" dirty="0" err="1"/>
              <a:t>existing</a:t>
            </a:r>
            <a:r>
              <a:rPr lang="fr-CH" dirty="0"/>
              <a:t> MPP structure </a:t>
            </a:r>
          </a:p>
          <a:p>
            <a:pPr lvl="1"/>
            <a:r>
              <a:rPr lang="fr-CH" dirty="0"/>
              <a:t>Limited time – shorter </a:t>
            </a:r>
            <a:r>
              <a:rPr lang="fr-CH" dirty="0" err="1"/>
              <a:t>than</a:t>
            </a:r>
            <a:r>
              <a:rPr lang="fr-CH" dirty="0"/>
              <a:t> a </a:t>
            </a:r>
            <a:r>
              <a:rPr lang="fr-CH" dirty="0" err="1"/>
              <a:t>working</a:t>
            </a:r>
            <a:r>
              <a:rPr lang="fr-CH" dirty="0"/>
              <a:t> group</a:t>
            </a:r>
            <a:endParaRPr lang="en-GB" dirty="0"/>
          </a:p>
          <a:p>
            <a:r>
              <a:rPr lang="en-GB" dirty="0"/>
              <a:t>FCC context</a:t>
            </a:r>
          </a:p>
          <a:p>
            <a:pPr lvl="1"/>
            <a:r>
              <a:rPr lang="fr-CH" dirty="0" err="1"/>
              <a:t>FCCee</a:t>
            </a:r>
            <a:r>
              <a:rPr lang="fr-CH" dirty="0"/>
              <a:t> (to </a:t>
            </a:r>
            <a:r>
              <a:rPr lang="fr-CH" dirty="0" err="1"/>
              <a:t>be</a:t>
            </a:r>
            <a:r>
              <a:rPr lang="fr-CH" dirty="0"/>
              <a:t>) </a:t>
            </a:r>
            <a:r>
              <a:rPr lang="fr-CH" dirty="0" err="1"/>
              <a:t>organised</a:t>
            </a:r>
            <a:r>
              <a:rPr lang="fr-CH" dirty="0"/>
              <a:t> by 4 </a:t>
            </a:r>
            <a:r>
              <a:rPr lang="fr-CH" dirty="0" err="1"/>
              <a:t>pillars</a:t>
            </a:r>
            <a:endParaRPr lang="fr-CH" dirty="0"/>
          </a:p>
          <a:p>
            <a:pPr lvl="2"/>
            <a:r>
              <a:rPr lang="fr-CH" dirty="0"/>
              <a:t>One </a:t>
            </a:r>
            <a:r>
              <a:rPr lang="fr-CH" dirty="0" err="1"/>
              <a:t>is</a:t>
            </a:r>
            <a:r>
              <a:rPr lang="fr-CH" dirty="0"/>
              <a:t> the </a:t>
            </a:r>
            <a:r>
              <a:rPr lang="fr-CH" dirty="0" err="1"/>
              <a:t>recently</a:t>
            </a:r>
            <a:r>
              <a:rPr lang="fr-CH" dirty="0"/>
              <a:t> </a:t>
            </a:r>
            <a:r>
              <a:rPr lang="fr-CH" dirty="0" err="1"/>
              <a:t>started</a:t>
            </a:r>
            <a:r>
              <a:rPr lang="fr-CH" dirty="0"/>
              <a:t> </a:t>
            </a:r>
            <a:r>
              <a:rPr lang="fr-CH" dirty="0" err="1"/>
              <a:t>Accelertor</a:t>
            </a:r>
            <a:r>
              <a:rPr lang="fr-CH" dirty="0"/>
              <a:t> Technical Design Coordination </a:t>
            </a:r>
            <a:r>
              <a:rPr lang="fr-CH" dirty="0" err="1"/>
              <a:t>Committee</a:t>
            </a:r>
            <a:endParaRPr lang="fr-CH" dirty="0"/>
          </a:p>
          <a:p>
            <a:pPr lvl="2"/>
            <a:r>
              <a:rPr lang="fr-CH" dirty="0"/>
              <a:t>MP </a:t>
            </a:r>
            <a:r>
              <a:rPr lang="fr-CH" dirty="0" err="1"/>
              <a:t>reporting</a:t>
            </a:r>
            <a:r>
              <a:rPr lang="fr-CH" dirty="0"/>
              <a:t> to ‘new’ </a:t>
            </a:r>
            <a:r>
              <a:rPr lang="fr-CH" dirty="0" err="1"/>
              <a:t>optics</a:t>
            </a:r>
            <a:r>
              <a:rPr lang="fr-CH" dirty="0"/>
              <a:t> meetings – </a:t>
            </a:r>
            <a:r>
              <a:rPr lang="fr-CH" dirty="0" err="1"/>
              <a:t>changing</a:t>
            </a:r>
            <a:r>
              <a:rPr lang="fr-CH" dirty="0"/>
              <a:t> </a:t>
            </a:r>
            <a:r>
              <a:rPr lang="fr-CH" dirty="0" err="1"/>
              <a:t>name</a:t>
            </a:r>
            <a:r>
              <a:rPr lang="fr-CH" dirty="0"/>
              <a:t> to Accelerator Design Meeting – </a:t>
            </a:r>
            <a:r>
              <a:rPr lang="fr-CH" dirty="0" err="1"/>
              <a:t>which</a:t>
            </a:r>
            <a:r>
              <a:rPr lang="fr-CH" dirty="0"/>
              <a:t> </a:t>
            </a:r>
            <a:r>
              <a:rPr lang="fr-CH" dirty="0" err="1"/>
              <a:t>should</a:t>
            </a:r>
            <a:r>
              <a:rPr lang="fr-CH" dirty="0"/>
              <a:t> </a:t>
            </a:r>
            <a:r>
              <a:rPr lang="fr-CH" dirty="0" err="1"/>
              <a:t>also</a:t>
            </a:r>
            <a:r>
              <a:rPr lang="fr-CH" dirty="0"/>
              <a:t> cover </a:t>
            </a:r>
            <a:r>
              <a:rPr lang="fr-CH" dirty="0" err="1"/>
              <a:t>operations</a:t>
            </a:r>
            <a:r>
              <a:rPr lang="fr-CH" dirty="0"/>
              <a:t>. </a:t>
            </a:r>
            <a:r>
              <a:rPr lang="fr-CH" dirty="0" err="1"/>
              <a:t>Chaired</a:t>
            </a:r>
            <a:r>
              <a:rPr lang="fr-CH" dirty="0"/>
              <a:t> by Frank and Jorg</a:t>
            </a:r>
          </a:p>
          <a:p>
            <a:pPr lvl="2"/>
            <a:r>
              <a:rPr lang="fr-CH" dirty="0"/>
              <a:t>Structure </a:t>
            </a:r>
            <a:r>
              <a:rPr lang="fr-CH" dirty="0" err="1"/>
              <a:t>needs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clarified</a:t>
            </a:r>
            <a:r>
              <a:rPr lang="fr-CH" dirty="0"/>
              <a:t>; </a:t>
            </a:r>
            <a:r>
              <a:rPr lang="fr-CH" dirty="0" err="1"/>
              <a:t>reporting</a:t>
            </a:r>
            <a:r>
              <a:rPr lang="fr-CH" dirty="0"/>
              <a:t> </a:t>
            </a:r>
            <a:r>
              <a:rPr lang="fr-CH" dirty="0" err="1"/>
              <a:t>lines</a:t>
            </a:r>
            <a:r>
              <a:rPr lang="fr-CH" dirty="0"/>
              <a:t> etc.</a:t>
            </a:r>
          </a:p>
          <a:p>
            <a:r>
              <a:rPr lang="fr-CH" dirty="0" err="1"/>
              <a:t>Indico</a:t>
            </a:r>
            <a:r>
              <a:rPr lang="fr-CH" dirty="0"/>
              <a:t> to move to move to </a:t>
            </a:r>
            <a:r>
              <a:rPr lang="fr-CH" dirty="0" err="1"/>
              <a:t>FCCee</a:t>
            </a:r>
            <a:r>
              <a:rPr lang="fr-CH" dirty="0"/>
              <a:t> pages: </a:t>
            </a:r>
            <a:r>
              <a:rPr lang="en-GB" sz="1800" u="sng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hlinkClick r:id="rId2"/>
              </a:rPr>
              <a:t>https://indico.cern.ch/category/5264/</a:t>
            </a:r>
            <a:r>
              <a:rPr lang="en-GB" sz="1800" u="sng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6576" indent="0">
              <a:buNone/>
            </a:pPr>
            <a:r>
              <a:rPr lang="fr-CH" dirty="0"/>
              <a:t>       Following </a:t>
            </a:r>
            <a:r>
              <a:rPr lang="fr-CH" dirty="0" err="1"/>
              <a:t>this</a:t>
            </a:r>
            <a:r>
              <a:rPr lang="fr-CH" dirty="0"/>
              <a:t> first meeting</a:t>
            </a:r>
          </a:p>
          <a:p>
            <a:pPr lvl="1"/>
            <a:endParaRPr lang="fr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8932E1-96E6-7FE9-178B-F64CE52CBB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C65494-317A-E8A3-2136-CD0F510F03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411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42DD4-7C34-6B2E-F9BA-B858A2BFA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Objectives, </a:t>
            </a:r>
            <a:r>
              <a:rPr lang="fr-CH" dirty="0" err="1"/>
              <a:t>deliverables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8C2FB-8CF3-1FB4-A0E6-986623EF6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3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Feasibility report due in March 2025 – very limited time, start writing end of this year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3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End 2027 need all information relevant for integration and civil engineering 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30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</a:rPr>
              <a:t>End 2027 Technical pre-design of systems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30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</a:rPr>
              <a:t>2031 Technical Design Report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43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</a:endParaRPr>
          </a:p>
          <a:p>
            <a:pPr marL="0" lvl="0" indent="0">
              <a:buSzPts val="1000"/>
              <a:buNone/>
              <a:tabLst>
                <a:tab pos="457200" algn="l"/>
              </a:tabLst>
            </a:pPr>
            <a:r>
              <a:rPr lang="en-GB" sz="43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Strategy short term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3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Collection of topics: damage potential and then failure modes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43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 losses (incl. failure modes, beam-beam etc.)</a:t>
            </a:r>
            <a:endParaRPr lang="en-GB" sz="43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43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synchrotron radiation</a:t>
            </a:r>
            <a:endParaRPr lang="en-GB" sz="43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43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 induced heating – is this part of the task force?</a:t>
            </a:r>
            <a:endParaRPr lang="en-GB" sz="43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43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en-GB" sz="43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3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Get a first idea of all relevant protection systems, with the ultimate goal to develop a coherent machine protection architecture in the next years</a:t>
            </a:r>
            <a:endParaRPr lang="en-GB" sz="43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30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</a:rPr>
              <a:t>Obtain</a:t>
            </a:r>
            <a:r>
              <a:rPr lang="en-GB" sz="43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 a first understanding of the possible reaction time required by beam interlock and extraction system (based on first principles)</a:t>
            </a:r>
          </a:p>
          <a:p>
            <a:pPr marL="0" lvl="0" indent="0">
              <a:buSzPts val="1000"/>
              <a:buNone/>
              <a:tabLst>
                <a:tab pos="457200" algn="l"/>
              </a:tabLst>
            </a:pPr>
            <a:endParaRPr lang="en-GB" sz="4300" dirty="0">
              <a:solidFill>
                <a:srgbClr val="000000"/>
              </a:solidFill>
              <a:latin typeface="Aptos" panose="020B0004020202020204" pitchFamily="34" charset="0"/>
              <a:ea typeface="Calibri" panose="020F0502020204030204" pitchFamily="34" charset="0"/>
            </a:endParaRPr>
          </a:p>
          <a:p>
            <a:pPr marL="0" lvl="0" indent="0">
              <a:buSzPts val="1000"/>
              <a:buNone/>
              <a:tabLst>
                <a:tab pos="457200" algn="l"/>
              </a:tabLst>
            </a:pPr>
            <a:r>
              <a:rPr lang="en-GB" sz="43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Mid term objectives</a:t>
            </a:r>
            <a:endParaRPr lang="en-GB" sz="43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3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input for technical pre-design of systems, in particular if they have an impact on integration and civil engineering)</a:t>
            </a:r>
          </a:p>
          <a:p>
            <a:pPr marL="342900" lvl="0" indent="-342900">
              <a:spcAft>
                <a:spcPts val="12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43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Define a coherent set of design scenarios and derive specifications for protection-relevant systems (BLMs, collimation, interlocks, absorbers, beam dump system etc.)</a:t>
            </a:r>
            <a:br>
              <a:rPr lang="en-GB" sz="43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</a:br>
            <a:br>
              <a:rPr lang="en-GB" sz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</a:b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76C4B1-31B8-C310-F8BD-F38033FD8F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B36C1B-583B-3B91-88E4-2B47577A16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287C5-E14B-8FA4-3868-42AD5C40A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Mandate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8BCB88-9D52-03D6-9C76-C6090B0121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Proposal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meeting -1, </a:t>
            </a:r>
            <a:r>
              <a:rPr lang="fr-CH" dirty="0" err="1"/>
              <a:t>coming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SY</a:t>
            </a:r>
          </a:p>
          <a:p>
            <a:pPr lvl="1"/>
            <a:r>
              <a:rPr lang="en-GB" dirty="0">
                <a:hlinkClick r:id="rId2"/>
              </a:rPr>
              <a:t>https://indico.cern.ch/event/1398008/</a:t>
            </a:r>
            <a:endParaRPr lang="fr-CH" dirty="0"/>
          </a:p>
          <a:p>
            <a:pPr lvl="1"/>
            <a:r>
              <a:rPr lang="en-GB" dirty="0">
                <a:sym typeface="Wingdings" panose="05000000000000000000" pitchFamily="2" charset="2"/>
              </a:rPr>
              <a:t>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F6FEF1-D188-7F8B-B46D-E864F3A174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971F2F-A0D3-5207-84A3-B537A2168A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813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015A7-64EB-10AE-E7DC-5F4757994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398" y="301873"/>
            <a:ext cx="6678545" cy="4289721"/>
          </a:xfrm>
        </p:spPr>
        <p:txBody>
          <a:bodyPr>
            <a:normAutofit fontScale="40000" lnSpcReduction="20000"/>
          </a:bodyPr>
          <a:lstStyle/>
          <a:p>
            <a:pPr marL="36576" indent="0">
              <a:buNone/>
            </a:pPr>
            <a:r>
              <a:rPr lang="en-GB" dirty="0"/>
              <a:t>Define concepts of accidental scenarios for the </a:t>
            </a:r>
            <a:r>
              <a:rPr lang="en-GB" u="sng" dirty="0"/>
              <a:t>collider and booster ring </a:t>
            </a:r>
            <a:r>
              <a:rPr lang="en-GB" dirty="0"/>
              <a:t>relevant for machine</a:t>
            </a:r>
          </a:p>
          <a:p>
            <a:pPr marL="36576" indent="0">
              <a:buNone/>
            </a:pPr>
            <a:r>
              <a:rPr lang="en-GB" dirty="0"/>
              <a:t>operation and hardware protection.</a:t>
            </a:r>
          </a:p>
          <a:p>
            <a:pPr marL="36576" indent="0">
              <a:buNone/>
            </a:pPr>
            <a:r>
              <a:rPr lang="en-GB" dirty="0"/>
              <a:t>Take a global view on beam losses and beam-induced impedance heating and their effects in</a:t>
            </a:r>
          </a:p>
          <a:p>
            <a:pPr marL="36576" indent="0">
              <a:buNone/>
            </a:pPr>
            <a:r>
              <a:rPr lang="en-GB" dirty="0"/>
              <a:t>the collider and booster rings. Assure a coordinated design of machine safety-relevant</a:t>
            </a:r>
          </a:p>
          <a:p>
            <a:pPr marL="36576" indent="0">
              <a:buNone/>
            </a:pPr>
            <a:r>
              <a:rPr lang="en-GB" dirty="0"/>
              <a:t>accelerator systems, combining different areas of expertise, such as machine protection, beam</a:t>
            </a:r>
          </a:p>
          <a:p>
            <a:pPr marL="36576" indent="0">
              <a:buNone/>
            </a:pPr>
            <a:r>
              <a:rPr lang="en-GB" dirty="0"/>
              <a:t>transfer, beam abort and disposal, collimation, beam loss detection, interlocks, beam-coup-ling</a:t>
            </a:r>
          </a:p>
          <a:p>
            <a:pPr marL="36576" indent="0">
              <a:buNone/>
            </a:pPr>
            <a:r>
              <a:rPr lang="en-GB" dirty="0"/>
              <a:t>impedance, beam-matter interactions, as well as beam-intercepting devices.</a:t>
            </a:r>
          </a:p>
          <a:p>
            <a:pPr marL="36576" indent="0">
              <a:buNone/>
            </a:pPr>
            <a:r>
              <a:rPr lang="en-GB" dirty="0"/>
              <a:t>Progress on the understanding and modelling of beam loss mechanisms, from dust-induced</a:t>
            </a:r>
          </a:p>
          <a:p>
            <a:pPr marL="36576" indent="0">
              <a:buNone/>
            </a:pPr>
            <a:r>
              <a:rPr lang="en-GB" dirty="0"/>
              <a:t>losses and instabilities to accidental losses caused by the malfunction of equipment (e.g.</a:t>
            </a:r>
          </a:p>
          <a:p>
            <a:pPr marL="36576" indent="0">
              <a:buNone/>
            </a:pPr>
            <a:r>
              <a:rPr lang="en-GB" dirty="0"/>
              <a:t>injection or extraction failures); establish a catalogue of possible beam loss scenarios and their</a:t>
            </a:r>
          </a:p>
          <a:p>
            <a:pPr marL="36576" indent="0">
              <a:buNone/>
            </a:pPr>
            <a:r>
              <a:rPr lang="en-GB" dirty="0"/>
              <a:t>likelihood; define design scenarios for systems vs “beyond design” scenarios. Incorporate the</a:t>
            </a:r>
          </a:p>
          <a:p>
            <a:pPr marL="36576" indent="0">
              <a:buNone/>
            </a:pPr>
            <a:r>
              <a:rPr lang="en-GB" dirty="0"/>
              <a:t>experience from other machines (e.g. </a:t>
            </a:r>
            <a:r>
              <a:rPr lang="en-GB" dirty="0" err="1"/>
              <a:t>SuperKEKB</a:t>
            </a:r>
            <a:r>
              <a:rPr lang="en-GB" dirty="0"/>
              <a:t>).</a:t>
            </a:r>
          </a:p>
          <a:p>
            <a:pPr marL="36576" indent="0">
              <a:buNone/>
            </a:pPr>
            <a:r>
              <a:rPr lang="en-GB" dirty="0"/>
              <a:t>Discuss aspects related to high-energy density of the stored lepton beams (due to the small</a:t>
            </a:r>
          </a:p>
          <a:p>
            <a:pPr marL="36576" indent="0">
              <a:buNone/>
            </a:pPr>
            <a:r>
              <a:rPr lang="en-GB" dirty="0"/>
              <a:t>emittance), which poses a severe challenge for beam-intercepting devices. Develop ideas for</a:t>
            </a:r>
          </a:p>
          <a:p>
            <a:pPr marL="36576" indent="0">
              <a:buNone/>
            </a:pPr>
            <a:r>
              <a:rPr lang="en-GB" dirty="0"/>
              <a:t>reducing the risk of losing bunch trains on a single spot.</a:t>
            </a:r>
          </a:p>
          <a:p>
            <a:pPr marL="36576" indent="0">
              <a:buNone/>
            </a:pPr>
            <a:r>
              <a:rPr lang="en-GB" dirty="0"/>
              <a:t>Develop a coherent set of system requirements and </a:t>
            </a:r>
            <a:r>
              <a:rPr lang="en-GB" u="sng" dirty="0"/>
              <a:t>specifications</a:t>
            </a:r>
            <a:r>
              <a:rPr lang="en-GB" dirty="0"/>
              <a:t> for protection-related</a:t>
            </a:r>
          </a:p>
          <a:p>
            <a:pPr marL="36576" indent="0">
              <a:buNone/>
            </a:pPr>
            <a:r>
              <a:rPr lang="en-GB" dirty="0"/>
              <a:t>systems such as the beam loss monitor (BLM) system, beam interlock system, passive</a:t>
            </a:r>
          </a:p>
          <a:p>
            <a:pPr marL="36576" indent="0">
              <a:buNone/>
            </a:pPr>
            <a:r>
              <a:rPr lang="en-GB" dirty="0"/>
              <a:t>protection absorbers, collimation system, and beam abort system. Define key numbers such as</a:t>
            </a:r>
          </a:p>
          <a:p>
            <a:pPr marL="36576" indent="0">
              <a:buNone/>
            </a:pPr>
            <a:r>
              <a:rPr lang="en-GB" dirty="0"/>
              <a:t>the required time resolution and response time of BLMs, the reaction time of the beam abort</a:t>
            </a:r>
          </a:p>
          <a:p>
            <a:pPr marL="36576" indent="0">
              <a:buNone/>
            </a:pPr>
            <a:r>
              <a:rPr lang="en-GB" dirty="0"/>
              <a:t>system, etc. Evaluate the need for local protection absorbers, which complement the</a:t>
            </a:r>
          </a:p>
          <a:p>
            <a:pPr marL="36576" indent="0">
              <a:buNone/>
            </a:pPr>
            <a:r>
              <a:rPr lang="en-GB" dirty="0"/>
              <a:t>collimation system.</a:t>
            </a:r>
          </a:p>
          <a:p>
            <a:pPr marL="36576" indent="0">
              <a:buNone/>
            </a:pPr>
            <a:r>
              <a:rPr lang="en-GB" dirty="0"/>
              <a:t>Trigger and steer the required simulation studies, including particle tracking, shower</a:t>
            </a:r>
          </a:p>
          <a:p>
            <a:pPr marL="36576" indent="0">
              <a:buNone/>
            </a:pPr>
            <a:r>
              <a:rPr lang="en-GB" dirty="0"/>
              <a:t>simulations and thermo-mechanical studies.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933BEA-4589-C953-0748-D28B9967F8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28E96B-198F-644F-EA99-0C67405FBC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9D91EC-2BDF-D3DB-A0A6-B435FEDE8177}"/>
              </a:ext>
            </a:extLst>
          </p:cNvPr>
          <p:cNvSpPr txBox="1"/>
          <p:nvPr/>
        </p:nvSpPr>
        <p:spPr>
          <a:xfrm>
            <a:off x="7174871" y="823865"/>
            <a:ext cx="17427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Add</a:t>
            </a:r>
            <a:r>
              <a:rPr lang="fr-CH" dirty="0"/>
              <a:t> RF </a:t>
            </a:r>
            <a:r>
              <a:rPr lang="fr-CH" dirty="0" err="1"/>
              <a:t>failure</a:t>
            </a:r>
            <a:r>
              <a:rPr lang="fr-CH" dirty="0"/>
              <a:t> modes, </a:t>
            </a:r>
            <a:r>
              <a:rPr lang="fr-CH" dirty="0" err="1"/>
              <a:t>powering</a:t>
            </a:r>
            <a:r>
              <a:rPr lang="fr-CH" dirty="0"/>
              <a:t> </a:t>
            </a:r>
            <a:r>
              <a:rPr lang="fr-CH" dirty="0" err="1"/>
              <a:t>failure</a:t>
            </a:r>
            <a:r>
              <a:rPr lang="fr-CH" dirty="0"/>
              <a:t> modes</a:t>
            </a:r>
          </a:p>
          <a:p>
            <a:endParaRPr lang="fr-CH" dirty="0"/>
          </a:p>
          <a:p>
            <a:r>
              <a:rPr lang="fr-CH" dirty="0"/>
              <a:t>‘</a:t>
            </a:r>
            <a:r>
              <a:rPr lang="fr-CH" dirty="0" err="1"/>
              <a:t>fire</a:t>
            </a:r>
            <a:r>
              <a:rPr lang="fr-CH" dirty="0"/>
              <a:t> </a:t>
            </a:r>
            <a:r>
              <a:rPr lang="fr-CH" dirty="0" err="1"/>
              <a:t>ball</a:t>
            </a:r>
            <a:r>
              <a:rPr lang="fr-CH" dirty="0"/>
              <a:t>’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r>
              <a:rPr lang="fr-CH" dirty="0" err="1"/>
              <a:t>Overall</a:t>
            </a:r>
            <a:r>
              <a:rPr lang="fr-CH" dirty="0"/>
              <a:t> </a:t>
            </a:r>
            <a:r>
              <a:rPr lang="fr-CH" dirty="0" err="1"/>
              <a:t>reaction</a:t>
            </a:r>
            <a:r>
              <a:rPr lang="fr-CH" dirty="0"/>
              <a:t> time BLM – BIS - Dump</a:t>
            </a:r>
          </a:p>
          <a:p>
            <a:endParaRPr lang="fr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832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F6C01-B9C4-81BB-E64C-F329AB1F8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200" dirty="0"/>
              <a:t>Meeting Format, </a:t>
            </a:r>
            <a:r>
              <a:rPr lang="fr-CH" sz="3200" dirty="0" err="1"/>
              <a:t>recurrence</a:t>
            </a:r>
            <a:r>
              <a:rPr lang="fr-CH" sz="3200" dirty="0"/>
              <a:t> and time slot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AC5BF-3F58-FB5D-267A-3320613584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Every</a:t>
            </a:r>
            <a:r>
              <a:rPr lang="fr-CH" dirty="0"/>
              <a:t> </a:t>
            </a:r>
            <a:r>
              <a:rPr lang="fr-CH" dirty="0" err="1"/>
              <a:t>two</a:t>
            </a:r>
            <a:r>
              <a:rPr lang="fr-CH" dirty="0"/>
              <a:t> </a:t>
            </a:r>
            <a:r>
              <a:rPr lang="fr-CH" dirty="0" err="1"/>
              <a:t>weeks</a:t>
            </a:r>
            <a:r>
              <a:rPr lang="fr-CH" dirty="0"/>
              <a:t>?</a:t>
            </a:r>
          </a:p>
          <a:p>
            <a:pPr lvl="1"/>
            <a:r>
              <a:rPr lang="fr-CH" dirty="0"/>
              <a:t>Day and time?</a:t>
            </a:r>
          </a:p>
          <a:p>
            <a:r>
              <a:rPr lang="fr-CH" dirty="0" err="1"/>
              <a:t>Core</a:t>
            </a:r>
            <a:r>
              <a:rPr lang="fr-CH" dirty="0"/>
              <a:t> team and </a:t>
            </a:r>
            <a:r>
              <a:rPr lang="fr-CH" dirty="0" err="1"/>
              <a:t>other</a:t>
            </a:r>
            <a:r>
              <a:rPr lang="fr-CH" dirty="0"/>
              <a:t> people on invitation, </a:t>
            </a:r>
            <a:r>
              <a:rPr lang="fr-CH" dirty="0" err="1"/>
              <a:t>depending</a:t>
            </a:r>
            <a:r>
              <a:rPr lang="fr-CH" dirty="0"/>
              <a:t> on the topic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D5F8AB-A66F-0ACF-D85A-6E1DB59C1D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818FA9-A88B-4C9B-56B7-8FF9F73D2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751863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9B0D93D6-2A28-413E-8CD6-C4233BB2910D}" vid="{44CEA5C2-5679-410C-AE43-1C7EDA718072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standard</Template>
  <TotalTime>152</TotalTime>
  <Words>979</Words>
  <Application>Microsoft Office PowerPoint</Application>
  <PresentationFormat>On-screen Show (16:9)</PresentationFormat>
  <Paragraphs>120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Aptos</vt:lpstr>
      <vt:lpstr>Arial</vt:lpstr>
      <vt:lpstr>Calibri</vt:lpstr>
      <vt:lpstr>Courier New</vt:lpstr>
      <vt:lpstr>Symbol</vt:lpstr>
      <vt:lpstr>Wingdings</vt:lpstr>
      <vt:lpstr>CERN2Corporate16-9</vt:lpstr>
      <vt:lpstr>FCCee MP kick-off</vt:lpstr>
      <vt:lpstr>Organisation of the Task Force </vt:lpstr>
      <vt:lpstr>Contact Persons - confirmed</vt:lpstr>
      <vt:lpstr>Contact Persons - tbc</vt:lpstr>
      <vt:lpstr>Context</vt:lpstr>
      <vt:lpstr>Objectives, deliverables</vt:lpstr>
      <vt:lpstr>Mandate</vt:lpstr>
      <vt:lpstr>PowerPoint Presentation</vt:lpstr>
      <vt:lpstr>Meeting Format, recurrence and time slot</vt:lpstr>
      <vt:lpstr>Agenda of next meeting(s)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Uythoven</dc:creator>
  <cp:lastModifiedBy>Jan Uythoven</cp:lastModifiedBy>
  <cp:revision>10</cp:revision>
  <dcterms:created xsi:type="dcterms:W3CDTF">2024-05-07T12:34:12Z</dcterms:created>
  <dcterms:modified xsi:type="dcterms:W3CDTF">2024-05-08T07:58:27Z</dcterms:modified>
</cp:coreProperties>
</file>