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8"/>
  </p:notesMasterIdLst>
  <p:handoutMasterIdLst>
    <p:handoutMasterId r:id="rId39"/>
  </p:handoutMasterIdLst>
  <p:sldIdLst>
    <p:sldId id="263" r:id="rId2"/>
    <p:sldId id="267" r:id="rId3"/>
    <p:sldId id="279" r:id="rId4"/>
    <p:sldId id="280" r:id="rId5"/>
    <p:sldId id="269" r:id="rId6"/>
    <p:sldId id="270" r:id="rId7"/>
    <p:sldId id="276" r:id="rId8"/>
    <p:sldId id="281" r:id="rId9"/>
    <p:sldId id="282" r:id="rId10"/>
    <p:sldId id="298" r:id="rId11"/>
    <p:sldId id="262" r:id="rId12"/>
    <p:sldId id="283" r:id="rId13"/>
    <p:sldId id="284" r:id="rId14"/>
    <p:sldId id="288" r:id="rId15"/>
    <p:sldId id="289" r:id="rId16"/>
    <p:sldId id="290" r:id="rId17"/>
    <p:sldId id="291" r:id="rId18"/>
    <p:sldId id="299" r:id="rId19"/>
    <p:sldId id="277" r:id="rId20"/>
    <p:sldId id="278" r:id="rId21"/>
    <p:sldId id="292" r:id="rId22"/>
    <p:sldId id="293" r:id="rId23"/>
    <p:sldId id="296" r:id="rId24"/>
    <p:sldId id="294" r:id="rId25"/>
    <p:sldId id="297" r:id="rId26"/>
    <p:sldId id="300" r:id="rId27"/>
    <p:sldId id="295" r:id="rId28"/>
    <p:sldId id="301" r:id="rId29"/>
    <p:sldId id="266" r:id="rId30"/>
    <p:sldId id="271" r:id="rId31"/>
    <p:sldId id="273" r:id="rId32"/>
    <p:sldId id="274" r:id="rId33"/>
    <p:sldId id="275" r:id="rId34"/>
    <p:sldId id="285" r:id="rId35"/>
    <p:sldId id="286" r:id="rId36"/>
    <p:sldId id="287" r:id="rId37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167" autoAdjust="0"/>
    <p:restoredTop sz="96104" autoAdjust="0"/>
  </p:normalViewPr>
  <p:slideViewPr>
    <p:cSldViewPr snapToObjects="1" showGuides="1">
      <p:cViewPr varScale="1">
        <p:scale>
          <a:sx n="132" d="100"/>
          <a:sy n="132" d="100"/>
        </p:scale>
        <p:origin x="144" y="198"/>
      </p:cViewPr>
      <p:guideLst>
        <p:guide orient="horz" pos="1620"/>
        <p:guide pos="2880"/>
      </p:guideLst>
    </p:cSldViewPr>
  </p:slid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18/06/2024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405382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18/06/2024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605962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956497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123800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88617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570612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40455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7366748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6235134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7756213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925200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6270784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040378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081813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670845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118004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29649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93610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900381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847682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173295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4767263"/>
            <a:ext cx="6690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 dirty="0"/>
              <a:t>Julien DEBEUX – Experience from RFD CM tests at CERN I – Indico 1414262 – 18/06/2024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dirty="0"/>
              <a:t>Julien DEBEUX – Experience from RFD CM tests at CERN I – Indico 1414262 – 18/06/2024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dirty="0"/>
              <a:t>Julien DEBEUX – Experience from RFD CM tests at CERN I – Indico 1414262 – 18/06/2024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dirty="0"/>
              <a:t>Julien DEBEUX – Experience from RFD CM tests at CERN I – Indico 1414262 – 18/06/2024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 dirty="0"/>
              <a:t>Julien DEBEUX – Experience from RFD CM tests at CERN I – Indico 1414262 – 18/06/2024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 dirty="0"/>
              <a:t>Julien DEBEUX – Experience from RFD CM tests at CERN I – Indico 1414262 – 18/06/2024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4767263"/>
            <a:ext cx="6573000" cy="270000"/>
          </a:xfrm>
        </p:spPr>
        <p:txBody>
          <a:bodyPr/>
          <a:lstStyle/>
          <a:p>
            <a:r>
              <a:rPr lang="en-GB" noProof="0" dirty="0"/>
              <a:t>Julien DEBEUX – Experience from RFD CM tests at CERN I – Indico 1414262 – 18/06/2024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Julien DEBEUX – Experience from RFD CM tests at CERN I – Indico 1414262 – 18/06/2024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14262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6.png"/><Relationship Id="rId5" Type="http://schemas.openxmlformats.org/officeDocument/2006/relationships/image" Target="../media/image25.jpeg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798791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19.png"/><Relationship Id="rId7" Type="http://schemas.openxmlformats.org/officeDocument/2006/relationships/image" Target="../media/image34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hyperlink" Target="https://edms.cern.ch/document/2758225" TargetMode="Externa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13" Type="http://schemas.openxmlformats.org/officeDocument/2006/relationships/image" Target="../media/image35.png"/><Relationship Id="rId3" Type="http://schemas.openxmlformats.org/officeDocument/2006/relationships/image" Target="../media/image36.jpeg"/><Relationship Id="rId7" Type="http://schemas.openxmlformats.org/officeDocument/2006/relationships/image" Target="../media/image40.png"/><Relationship Id="rId12" Type="http://schemas.openxmlformats.org/officeDocument/2006/relationships/image" Target="../media/image20.png"/><Relationship Id="rId2" Type="http://schemas.openxmlformats.org/officeDocument/2006/relationships/hyperlink" Target="https://edms.cern.ch/document/2758225" TargetMode="External"/><Relationship Id="rId16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11" Type="http://schemas.openxmlformats.org/officeDocument/2006/relationships/image" Target="../media/image19.png"/><Relationship Id="rId5" Type="http://schemas.openxmlformats.org/officeDocument/2006/relationships/image" Target="../media/image38.jpeg"/><Relationship Id="rId15" Type="http://schemas.openxmlformats.org/officeDocument/2006/relationships/image" Target="../media/image42.png"/><Relationship Id="rId10" Type="http://schemas.openxmlformats.org/officeDocument/2006/relationships/image" Target="../media/image18.png"/><Relationship Id="rId4" Type="http://schemas.openxmlformats.org/officeDocument/2006/relationships/image" Target="../media/image37.jpeg"/><Relationship Id="rId9" Type="http://schemas.openxmlformats.org/officeDocument/2006/relationships/image" Target="../media/image34.jpeg"/><Relationship Id="rId14" Type="http://schemas.openxmlformats.org/officeDocument/2006/relationships/image" Target="../media/image4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7" Type="http://schemas.openxmlformats.org/officeDocument/2006/relationships/image" Target="../media/image48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7.jpg"/><Relationship Id="rId5" Type="http://schemas.openxmlformats.org/officeDocument/2006/relationships/image" Target="../media/image46.png"/><Relationship Id="rId4" Type="http://schemas.openxmlformats.org/officeDocument/2006/relationships/image" Target="../media/image45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7" Type="http://schemas.openxmlformats.org/officeDocument/2006/relationships/image" Target="../media/image48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7.jpg"/><Relationship Id="rId5" Type="http://schemas.openxmlformats.org/officeDocument/2006/relationships/image" Target="../media/image46.png"/><Relationship Id="rId4" Type="http://schemas.openxmlformats.org/officeDocument/2006/relationships/image" Target="../media/image45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cid:A7A7FF27-47A6-4872-AAB8-24335CBEFE3F" TargetMode="External"/><Relationship Id="rId3" Type="http://schemas.openxmlformats.org/officeDocument/2006/relationships/hyperlink" Target="https://edms.cern.ch/document/3014549" TargetMode="External"/><Relationship Id="rId7" Type="http://schemas.openxmlformats.org/officeDocument/2006/relationships/image" Target="../media/image5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edms.cern.ch/document/2995980" TargetMode="External"/><Relationship Id="rId5" Type="http://schemas.openxmlformats.org/officeDocument/2006/relationships/hyperlink" Target="https://edms.cern.ch/document/2953719" TargetMode="External"/><Relationship Id="rId10" Type="http://schemas.openxmlformats.org/officeDocument/2006/relationships/image" Target="../media/image61.png"/><Relationship Id="rId4" Type="http://schemas.openxmlformats.org/officeDocument/2006/relationships/hyperlink" Target="https://edms.cern.ch/document/1499015" TargetMode="External"/><Relationship Id="rId9" Type="http://schemas.openxmlformats.org/officeDocument/2006/relationships/image" Target="../media/image60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edms.cern.ch/document/2678641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11.png"/><Relationship Id="rId4" Type="http://schemas.openxmlformats.org/officeDocument/2006/relationships/image" Target="../media/image9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edms.cern.ch/document/2678641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edms.cern.ch/document/2678641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edms.cern.ch/document/2678641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8.png"/><Relationship Id="rId4" Type="http://schemas.openxmlformats.org/officeDocument/2006/relationships/image" Target="../media/image30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9.png"/><Relationship Id="rId4" Type="http://schemas.openxmlformats.org/officeDocument/2006/relationships/image" Target="../media/image3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3023704" TargetMode="External"/><Relationship Id="rId2" Type="http://schemas.openxmlformats.org/officeDocument/2006/relationships/hyperlink" Target="https://edms.cern.ch/document/1726970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5" Type="http://schemas.openxmlformats.org/officeDocument/2006/relationships/image" Target="../media/image6.png"/><Relationship Id="rId4" Type="http://schemas.openxmlformats.org/officeDocument/2006/relationships/hyperlink" Target="https://edms.cern.ch/document/2888023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3023704" TargetMode="External"/><Relationship Id="rId2" Type="http://schemas.openxmlformats.org/officeDocument/2006/relationships/hyperlink" Target="https://edms.cern.ch/document/1726970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hyperlink" Target="https://edms.cern.ch/document/2888023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edms.cern.ch/document/2678641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jpg"/><Relationship Id="rId7" Type="http://schemas.openxmlformats.org/officeDocument/2006/relationships/image" Target="../media/image16.jpg"/><Relationship Id="rId2" Type="http://schemas.openxmlformats.org/officeDocument/2006/relationships/hyperlink" Target="https://edms.cern.ch/document/2706475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jp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Qualification and NCRs from UK during Cryomodule Assembly</a:t>
            </a:r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Julien DEBEUX (EN-MME)</a:t>
            </a:r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GB" b="0" i="0" dirty="0">
                <a:solidFill>
                  <a:schemeClr val="bg2"/>
                </a:solidFill>
              </a:rPr>
              <a:t>Experience from RFD CM tests at CERN I – </a:t>
            </a:r>
            <a:r>
              <a:rPr lang="en-GB" b="0" i="0" dirty="0">
                <a:solidFill>
                  <a:schemeClr val="bg2"/>
                </a:solidFill>
                <a:hlinkClick r:id="rId3"/>
              </a:rPr>
              <a:t>Indico 1414262</a:t>
            </a:r>
            <a:r>
              <a:rPr lang="en-GB" b="0" i="0" dirty="0">
                <a:solidFill>
                  <a:schemeClr val="bg2"/>
                </a:solidFill>
              </a:rPr>
              <a:t> – 18/06/2024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>
            <a:extLst>
              <a:ext uri="{FF2B5EF4-FFF2-40B4-BE49-F238E27FC236}">
                <a16:creationId xmlns:a16="http://schemas.microsoft.com/office/drawing/2014/main" id="{91A15E8D-E178-B273-86FE-F2728FA559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1203598"/>
            <a:ext cx="8496944" cy="540000"/>
          </a:xfrm>
        </p:spPr>
        <p:txBody>
          <a:bodyPr/>
          <a:lstStyle/>
          <a:p>
            <a:r>
              <a:rPr lang="en-US" sz="2400" dirty="0"/>
              <a:t>NCRs during RFD-SPS CM fabrication, assembly and reception</a:t>
            </a:r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Julien DEBEUX – Experience from RFD CM tests at CERN I – Indico 1414262 – 18/06/2024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2" name="Title 12">
            <a:extLst>
              <a:ext uri="{FF2B5EF4-FFF2-40B4-BE49-F238E27FC236}">
                <a16:creationId xmlns:a16="http://schemas.microsoft.com/office/drawing/2014/main" id="{C345711A-CD7A-CA6F-F81C-A6996EC3633E}"/>
              </a:ext>
            </a:extLst>
          </p:cNvPr>
          <p:cNvSpPr txBox="1">
            <a:spLocks/>
          </p:cNvSpPr>
          <p:nvPr/>
        </p:nvSpPr>
        <p:spPr>
          <a:xfrm>
            <a:off x="323528" y="2301750"/>
            <a:ext cx="8496944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chemeClr val="accent5"/>
                </a:solidFill>
              </a:rPr>
              <a:t>Bellows and base materials</a:t>
            </a:r>
          </a:p>
        </p:txBody>
      </p:sp>
    </p:spTree>
    <p:extLst>
      <p:ext uri="{BB962C8B-B14F-4D97-AF65-F5344CB8AC3E}">
        <p14:creationId xmlns:p14="http://schemas.microsoft.com/office/powerpoint/2010/main" val="114897086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200" dirty="0"/>
              <a:t>NCRs spotted during RFD-SPS CM Components fabrication</a:t>
            </a:r>
          </a:p>
        </p:txBody>
      </p:sp>
      <p:sp>
        <p:nvSpPr>
          <p:cNvPr id="37" name="Text Placeholder 36">
            <a:extLst>
              <a:ext uri="{FF2B5EF4-FFF2-40B4-BE49-F238E27FC236}">
                <a16:creationId xmlns:a16="http://schemas.microsoft.com/office/drawing/2014/main" id="{18952B07-1CA9-7974-31C0-A1FD95F1828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/>
              <a:t>Bellows</a:t>
            </a:r>
          </a:p>
        </p:txBody>
      </p:sp>
      <p:sp>
        <p:nvSpPr>
          <p:cNvPr id="38" name="Content Placeholder 37">
            <a:extLst>
              <a:ext uri="{FF2B5EF4-FFF2-40B4-BE49-F238E27FC236}">
                <a16:creationId xmlns:a16="http://schemas.microsoft.com/office/drawing/2014/main" id="{E31D4066-257F-CFB2-17BC-2D0DDFB6BFC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1800" dirty="0"/>
              <a:t>The NCR are linked to:</a:t>
            </a:r>
          </a:p>
          <a:p>
            <a:pPr lvl="1"/>
            <a:r>
              <a:rPr lang="en-US" sz="1600" dirty="0"/>
              <a:t>2-ply bellows</a:t>
            </a:r>
          </a:p>
          <a:p>
            <a:pPr lvl="1"/>
            <a:r>
              <a:rPr lang="en-US" sz="1600" dirty="0"/>
              <a:t>Design and Test Pressure</a:t>
            </a:r>
          </a:p>
          <a:p>
            <a:pPr lvl="1"/>
            <a:r>
              <a:rPr lang="en-US" sz="1600" dirty="0"/>
              <a:t>Dents</a:t>
            </a:r>
          </a:p>
          <a:p>
            <a:pPr lvl="1"/>
            <a:r>
              <a:rPr lang="en-US" sz="1600" dirty="0"/>
              <a:t>Base material</a:t>
            </a:r>
          </a:p>
          <a:p>
            <a:pPr lvl="1"/>
            <a:r>
              <a:rPr lang="en-US" sz="1600" dirty="0"/>
              <a:t>Dimensional aspect</a:t>
            </a:r>
          </a:p>
          <a:p>
            <a:pPr lvl="1"/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Julien DEBEUX – Experience from RFD CM tests at CERN I – Indico 1414262 – 18/06/2024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45" name="Content Placeholder 37">
            <a:extLst>
              <a:ext uri="{FF2B5EF4-FFF2-40B4-BE49-F238E27FC236}">
                <a16:creationId xmlns:a16="http://schemas.microsoft.com/office/drawing/2014/main" id="{2D60B2EC-6A76-6692-DA57-03D681B987A5}"/>
              </a:ext>
            </a:extLst>
          </p:cNvPr>
          <p:cNvSpPr txBox="1">
            <a:spLocks/>
          </p:cNvSpPr>
          <p:nvPr/>
        </p:nvSpPr>
        <p:spPr>
          <a:xfrm>
            <a:off x="4475204" y="1543050"/>
            <a:ext cx="4571596" cy="296346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" indent="0">
              <a:buNone/>
            </a:pPr>
            <a:r>
              <a:rPr lang="en-US" sz="1400" b="1" i="1" dirty="0"/>
              <a:t>Biphase boxes – Level Port Bellows</a:t>
            </a:r>
          </a:p>
          <a:p>
            <a:pPr indent="-285750">
              <a:buFont typeface="Arial" panose="020B0604020202020204" pitchFamily="34" charset="0"/>
              <a:buChar char="•"/>
            </a:pPr>
            <a:r>
              <a:rPr lang="en-US" sz="1200" i="1" dirty="0"/>
              <a:t>Difficulties to source bellows as per CERN drawings, so stock bellows were proposed.</a:t>
            </a:r>
          </a:p>
          <a:p>
            <a:pPr indent="-285750">
              <a:buFont typeface="Arial" panose="020B0604020202020204" pitchFamily="34" charset="0"/>
              <a:buChar char="•"/>
            </a:pPr>
            <a:r>
              <a:rPr lang="en-US" sz="1200" i="1" dirty="0"/>
              <a:t>No NCR  / Deviation request prepared in time with full review</a:t>
            </a:r>
          </a:p>
          <a:p>
            <a:pPr indent="-285750">
              <a:buFont typeface="Arial" panose="020B0604020202020204" pitchFamily="34" charset="0"/>
              <a:buChar char="•"/>
            </a:pPr>
            <a:r>
              <a:rPr lang="en-US" sz="1200" i="1" dirty="0"/>
              <a:t>Info on «2-ply» missed during discussions</a:t>
            </a:r>
          </a:p>
          <a:p>
            <a:pPr marL="57150" indent="0">
              <a:buNone/>
            </a:pPr>
            <a:endParaRPr lang="en-US" sz="1200" i="1" dirty="0"/>
          </a:p>
          <a:p>
            <a:pPr marL="57150" indent="0">
              <a:buNone/>
            </a:pPr>
            <a:r>
              <a:rPr lang="en-US" sz="1200" i="1" dirty="0">
                <a:sym typeface="Wingdings" panose="05000000000000000000" pitchFamily="2" charset="2"/>
              </a:rPr>
              <a:t> Replacement with an adapted CERN LOWER CRYOLINE BELLOWS</a:t>
            </a:r>
            <a:endParaRPr lang="en-US" sz="1200" i="1" dirty="0"/>
          </a:p>
          <a:p>
            <a:pPr indent="-285750">
              <a:buFontTx/>
              <a:buChar char="-"/>
            </a:pPr>
            <a:endParaRPr lang="en-US" sz="1400" i="1" dirty="0"/>
          </a:p>
          <a:p>
            <a:pPr indent="-285750">
              <a:buFontTx/>
              <a:buChar char="-"/>
            </a:pPr>
            <a:endParaRPr lang="en-US" sz="1400" i="1" dirty="0"/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76DC1C51-8A79-046F-7112-C7E45AAB449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067" t="18981" r="7877" b="2963"/>
          <a:stretch/>
        </p:blipFill>
        <p:spPr>
          <a:xfrm>
            <a:off x="5704294" y="3264522"/>
            <a:ext cx="966093" cy="14958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/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46B15CBA-1EB9-9A70-4F87-8D20E5827AB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8710" b="8710"/>
          <a:stretch/>
        </p:blipFill>
        <p:spPr>
          <a:xfrm>
            <a:off x="4572000" y="3264522"/>
            <a:ext cx="966093" cy="14958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/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E44FC476-612B-65F9-286E-C7393FDF49B3}"/>
              </a:ext>
            </a:extLst>
          </p:cNvPr>
          <p:cNvSpPr txBox="1"/>
          <p:nvPr/>
        </p:nvSpPr>
        <p:spPr>
          <a:xfrm>
            <a:off x="1587692" y="4420827"/>
            <a:ext cx="9680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1 NCR</a:t>
            </a:r>
          </a:p>
        </p:txBody>
      </p:sp>
      <p:pic>
        <p:nvPicPr>
          <p:cNvPr id="52" name="Picture 51">
            <a:extLst>
              <a:ext uri="{FF2B5EF4-FFF2-40B4-BE49-F238E27FC236}">
                <a16:creationId xmlns:a16="http://schemas.microsoft.com/office/drawing/2014/main" id="{1AA3AB5B-5E07-087A-A3B4-228B355898F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13" r="36875"/>
          <a:stretch/>
        </p:blipFill>
        <p:spPr bwMode="auto">
          <a:xfrm flipV="1">
            <a:off x="7719361" y="3259326"/>
            <a:ext cx="1255471" cy="1497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/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1A9DE0A8-1437-2BCA-56A2-880F560BD6D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36588" y="3251702"/>
            <a:ext cx="716573" cy="1497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/>
        </p:spPr>
      </p:pic>
      <p:sp>
        <p:nvSpPr>
          <p:cNvPr id="55" name="Left Brace 54">
            <a:extLst>
              <a:ext uri="{FF2B5EF4-FFF2-40B4-BE49-F238E27FC236}">
                <a16:creationId xmlns:a16="http://schemas.microsoft.com/office/drawing/2014/main" id="{B2F3DA69-0F01-D581-BB4A-DD7FF27DE9A0}"/>
              </a:ext>
            </a:extLst>
          </p:cNvPr>
          <p:cNvSpPr/>
          <p:nvPr/>
        </p:nvSpPr>
        <p:spPr>
          <a:xfrm>
            <a:off x="4200362" y="1419621"/>
            <a:ext cx="360040" cy="3347641"/>
          </a:xfrm>
          <a:prstGeom prst="leftBrace">
            <a:avLst>
              <a:gd name="adj1" fmla="val 30417"/>
              <a:gd name="adj2" fmla="val 18097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200" dirty="0"/>
              <a:t>NCRs spotted during RFD-SPS CM Components fabrication</a:t>
            </a:r>
          </a:p>
        </p:txBody>
      </p:sp>
      <p:sp>
        <p:nvSpPr>
          <p:cNvPr id="37" name="Text Placeholder 36">
            <a:extLst>
              <a:ext uri="{FF2B5EF4-FFF2-40B4-BE49-F238E27FC236}">
                <a16:creationId xmlns:a16="http://schemas.microsoft.com/office/drawing/2014/main" id="{18952B07-1CA9-7974-31C0-A1FD95F1828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/>
              <a:t>Bellows</a:t>
            </a:r>
          </a:p>
        </p:txBody>
      </p:sp>
      <p:sp>
        <p:nvSpPr>
          <p:cNvPr id="38" name="Content Placeholder 37">
            <a:extLst>
              <a:ext uri="{FF2B5EF4-FFF2-40B4-BE49-F238E27FC236}">
                <a16:creationId xmlns:a16="http://schemas.microsoft.com/office/drawing/2014/main" id="{E31D4066-257F-CFB2-17BC-2D0DDFB6BFC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1800" dirty="0"/>
              <a:t>The NCR are linked to:</a:t>
            </a:r>
          </a:p>
          <a:p>
            <a:pPr lvl="1"/>
            <a:r>
              <a:rPr lang="en-US" sz="1600" dirty="0"/>
              <a:t>2-ply bellows</a:t>
            </a:r>
          </a:p>
          <a:p>
            <a:pPr lvl="1"/>
            <a:r>
              <a:rPr lang="en-US" sz="1600" dirty="0"/>
              <a:t>Design and Test Pressure</a:t>
            </a:r>
          </a:p>
          <a:p>
            <a:pPr lvl="1"/>
            <a:r>
              <a:rPr lang="en-US" sz="1600" dirty="0"/>
              <a:t>Dents</a:t>
            </a:r>
          </a:p>
          <a:p>
            <a:pPr lvl="1"/>
            <a:r>
              <a:rPr lang="en-US" sz="1600" dirty="0"/>
              <a:t>Base material</a:t>
            </a:r>
          </a:p>
          <a:p>
            <a:pPr lvl="1"/>
            <a:r>
              <a:rPr lang="en-US" sz="1600" dirty="0"/>
              <a:t>Dimensional aspect</a:t>
            </a:r>
          </a:p>
          <a:p>
            <a:pPr lvl="1"/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Julien DEBEUX – Experience from RFD CM tests at CERN I – Indico 1414262 – 18/06/2024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45" name="Content Placeholder 37">
            <a:extLst>
              <a:ext uri="{FF2B5EF4-FFF2-40B4-BE49-F238E27FC236}">
                <a16:creationId xmlns:a16="http://schemas.microsoft.com/office/drawing/2014/main" id="{2D60B2EC-6A76-6692-DA57-03D681B987A5}"/>
              </a:ext>
            </a:extLst>
          </p:cNvPr>
          <p:cNvSpPr txBox="1">
            <a:spLocks/>
          </p:cNvSpPr>
          <p:nvPr/>
        </p:nvSpPr>
        <p:spPr>
          <a:xfrm>
            <a:off x="4475204" y="1543050"/>
            <a:ext cx="4571596" cy="296346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" indent="0">
              <a:buNone/>
            </a:pPr>
            <a:r>
              <a:rPr lang="en-US" sz="1400" b="1" i="1" dirty="0"/>
              <a:t>Bellows for cryogenic lines</a:t>
            </a:r>
            <a:endParaRPr lang="en-US" sz="1200" i="1" dirty="0"/>
          </a:p>
          <a:p>
            <a:pPr indent="-285750">
              <a:buFont typeface="Arial" panose="020B0604020202020204" pitchFamily="34" charset="0"/>
              <a:buChar char="•"/>
            </a:pPr>
            <a:r>
              <a:rPr lang="en-US" sz="1200" i="1" dirty="0"/>
              <a:t>Design pressure is </a:t>
            </a:r>
            <a:r>
              <a:rPr lang="en-US" sz="1200" b="1" i="1" dirty="0"/>
              <a:t>2.1 barg </a:t>
            </a:r>
            <a:r>
              <a:rPr lang="en-US" sz="1200" i="1" dirty="0"/>
              <a:t>and test pressure is 2.7 barg.</a:t>
            </a:r>
          </a:p>
          <a:p>
            <a:pPr indent="-285750">
              <a:buFont typeface="Arial" panose="020B0604020202020204" pitchFamily="34" charset="0"/>
              <a:buChar char="•"/>
            </a:pPr>
            <a:r>
              <a:rPr lang="en-US" sz="1200" i="1" dirty="0"/>
              <a:t>The supplier used a design pressure of </a:t>
            </a:r>
            <a:r>
              <a:rPr lang="en-US" sz="1200" b="1" i="1" dirty="0"/>
              <a:t>1.8 barg </a:t>
            </a:r>
            <a:r>
              <a:rPr lang="en-US" sz="1200" i="1" dirty="0"/>
              <a:t>based on test pressure 2.7 barg + </a:t>
            </a:r>
            <a:r>
              <a:rPr lang="en-US" sz="1200" b="1" i="1" dirty="0"/>
              <a:t>coefficient of 1.5 </a:t>
            </a:r>
            <a:r>
              <a:rPr lang="en-US" sz="1200" i="1" dirty="0"/>
              <a:t>; while the actual coefficient in CERN Specification is </a:t>
            </a:r>
            <a:r>
              <a:rPr lang="en-US" sz="1200" b="1" i="1" dirty="0"/>
              <a:t>1.25</a:t>
            </a:r>
            <a:r>
              <a:rPr lang="en-US" sz="1200" i="1" dirty="0"/>
              <a:t>.</a:t>
            </a:r>
          </a:p>
          <a:p>
            <a:pPr indent="-285750">
              <a:buFont typeface="Wingdings" panose="05000000000000000000" pitchFamily="2" charset="2"/>
              <a:buChar char="è"/>
            </a:pPr>
            <a:r>
              <a:rPr lang="en-US" sz="1200" i="1" dirty="0">
                <a:sym typeface="Wingdings" panose="05000000000000000000" pitchFamily="2" charset="2"/>
              </a:rPr>
              <a:t>The bellows were welded before acceptance of the documentation.</a:t>
            </a:r>
          </a:p>
          <a:p>
            <a:pPr indent="-285750">
              <a:buFont typeface="Wingdings" panose="05000000000000000000" pitchFamily="2" charset="2"/>
              <a:buChar char="è"/>
            </a:pPr>
            <a:r>
              <a:rPr lang="en-US" sz="1200" i="1" dirty="0">
                <a:sym typeface="Wingdings" panose="05000000000000000000" pitchFamily="2" charset="2"/>
              </a:rPr>
              <a:t>New calculations and simulations were performed</a:t>
            </a:r>
          </a:p>
          <a:p>
            <a:pPr indent="-285750">
              <a:buFont typeface="Wingdings" panose="05000000000000000000" pitchFamily="2" charset="2"/>
              <a:buChar char="è"/>
            </a:pPr>
            <a:r>
              <a:rPr lang="en-US" sz="1200" i="1" dirty="0">
                <a:sym typeface="Wingdings" panose="05000000000000000000" pitchFamily="2" charset="2"/>
              </a:rPr>
              <a:t>Pressure test passed</a:t>
            </a:r>
          </a:p>
          <a:p>
            <a:pPr indent="-285750">
              <a:buFont typeface="Wingdings" panose="05000000000000000000" pitchFamily="2" charset="2"/>
              <a:buChar char="è"/>
            </a:pPr>
            <a:r>
              <a:rPr lang="en-US" sz="1200" i="1" dirty="0">
                <a:sym typeface="Wingdings" panose="05000000000000000000" pitchFamily="2" charset="2"/>
              </a:rPr>
              <a:t>Clarification done in Engineering Specification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161D91F-87B4-8237-B6C5-3178EDBD01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8238" y="3703628"/>
            <a:ext cx="3793762" cy="9546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/>
        </p:spPr>
      </p:pic>
      <p:sp>
        <p:nvSpPr>
          <p:cNvPr id="6" name="Left Brace 5">
            <a:extLst>
              <a:ext uri="{FF2B5EF4-FFF2-40B4-BE49-F238E27FC236}">
                <a16:creationId xmlns:a16="http://schemas.microsoft.com/office/drawing/2014/main" id="{9BE692BD-9105-50A1-7A73-8B8914DC9B86}"/>
              </a:ext>
            </a:extLst>
          </p:cNvPr>
          <p:cNvSpPr/>
          <p:nvPr/>
        </p:nvSpPr>
        <p:spPr>
          <a:xfrm>
            <a:off x="4200362" y="1419621"/>
            <a:ext cx="360040" cy="3347641"/>
          </a:xfrm>
          <a:prstGeom prst="leftBrace">
            <a:avLst>
              <a:gd name="adj1" fmla="val 30417"/>
              <a:gd name="adj2" fmla="val 26778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68D25D2-63E4-1C89-33EA-EB1DB400DC1B}"/>
              </a:ext>
            </a:extLst>
          </p:cNvPr>
          <p:cNvSpPr txBox="1"/>
          <p:nvPr/>
        </p:nvSpPr>
        <p:spPr>
          <a:xfrm>
            <a:off x="1587692" y="4420827"/>
            <a:ext cx="10400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2 NCRs</a:t>
            </a:r>
          </a:p>
        </p:txBody>
      </p:sp>
    </p:spTree>
    <p:extLst>
      <p:ext uri="{BB962C8B-B14F-4D97-AF65-F5344CB8AC3E}">
        <p14:creationId xmlns:p14="http://schemas.microsoft.com/office/powerpoint/2010/main" val="385314658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200" dirty="0"/>
              <a:t>NCRs spotted during RFD-SPS CM Components fabrication</a:t>
            </a:r>
          </a:p>
        </p:txBody>
      </p:sp>
      <p:sp>
        <p:nvSpPr>
          <p:cNvPr id="37" name="Text Placeholder 36">
            <a:extLst>
              <a:ext uri="{FF2B5EF4-FFF2-40B4-BE49-F238E27FC236}">
                <a16:creationId xmlns:a16="http://schemas.microsoft.com/office/drawing/2014/main" id="{18952B07-1CA9-7974-31C0-A1FD95F1828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/>
              <a:t>Bellows</a:t>
            </a:r>
          </a:p>
        </p:txBody>
      </p:sp>
      <p:sp>
        <p:nvSpPr>
          <p:cNvPr id="38" name="Content Placeholder 37">
            <a:extLst>
              <a:ext uri="{FF2B5EF4-FFF2-40B4-BE49-F238E27FC236}">
                <a16:creationId xmlns:a16="http://schemas.microsoft.com/office/drawing/2014/main" id="{E31D4066-257F-CFB2-17BC-2D0DDFB6BFC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1800" dirty="0"/>
              <a:t>The NCR are linked to:</a:t>
            </a:r>
          </a:p>
          <a:p>
            <a:pPr lvl="1"/>
            <a:r>
              <a:rPr lang="en-US" sz="1600" dirty="0"/>
              <a:t>2-ply bellows</a:t>
            </a:r>
          </a:p>
          <a:p>
            <a:pPr lvl="1"/>
            <a:r>
              <a:rPr lang="en-US" sz="1600" dirty="0"/>
              <a:t>Design and Test Pressure</a:t>
            </a:r>
          </a:p>
          <a:p>
            <a:pPr lvl="1"/>
            <a:r>
              <a:rPr lang="en-US" sz="1600" dirty="0"/>
              <a:t>Dents</a:t>
            </a:r>
          </a:p>
          <a:p>
            <a:pPr lvl="1"/>
            <a:r>
              <a:rPr lang="en-US" sz="1600" dirty="0"/>
              <a:t>Base material</a:t>
            </a:r>
          </a:p>
          <a:p>
            <a:pPr lvl="1"/>
            <a:r>
              <a:rPr lang="en-US" sz="1600" dirty="0"/>
              <a:t>Dimensional aspect</a:t>
            </a:r>
          </a:p>
          <a:p>
            <a:pPr lvl="1"/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Julien DEBEUX – Experience from RFD CM tests at CERN I – Indico 1414262 – 18/06/2024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45" name="Content Placeholder 37">
            <a:extLst>
              <a:ext uri="{FF2B5EF4-FFF2-40B4-BE49-F238E27FC236}">
                <a16:creationId xmlns:a16="http://schemas.microsoft.com/office/drawing/2014/main" id="{2D60B2EC-6A76-6692-DA57-03D681B987A5}"/>
              </a:ext>
            </a:extLst>
          </p:cNvPr>
          <p:cNvSpPr txBox="1">
            <a:spLocks/>
          </p:cNvSpPr>
          <p:nvPr/>
        </p:nvSpPr>
        <p:spPr>
          <a:xfrm>
            <a:off x="4475204" y="1543050"/>
            <a:ext cx="4571596" cy="296346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" indent="0">
              <a:buNone/>
            </a:pPr>
            <a:r>
              <a:rPr lang="en-US" sz="1400" b="1" i="1" dirty="0"/>
              <a:t>Bellows for cryogenic lines and CWT</a:t>
            </a:r>
          </a:p>
          <a:p>
            <a:pPr marL="228600" indent="-171450"/>
            <a:r>
              <a:rPr lang="en-US" sz="1200" i="1" dirty="0"/>
              <a:t>Protection during transport or manufacturing</a:t>
            </a:r>
          </a:p>
          <a:p>
            <a:pPr marL="228600" indent="-171450"/>
            <a:r>
              <a:rPr lang="en-US" sz="1200" i="1" dirty="0"/>
              <a:t>Deviation during assembly procedure</a:t>
            </a:r>
            <a:endParaRPr lang="en-US" sz="1200" i="1" dirty="0">
              <a:sym typeface="Wingdings" panose="05000000000000000000" pitchFamily="2" charset="2"/>
            </a:endParaRPr>
          </a:p>
          <a:p>
            <a:pPr indent="-285750">
              <a:buFont typeface="Wingdings" panose="05000000000000000000" pitchFamily="2" charset="2"/>
              <a:buChar char="è"/>
            </a:pPr>
            <a:r>
              <a:rPr lang="en-US" sz="1200" i="1" dirty="0">
                <a:sym typeface="Wingdings" panose="05000000000000000000" pitchFamily="2" charset="2"/>
              </a:rPr>
              <a:t>Bellows must be always protected</a:t>
            </a:r>
          </a:p>
          <a:p>
            <a:pPr indent="-285750">
              <a:buFont typeface="Wingdings" panose="05000000000000000000" pitchFamily="2" charset="2"/>
              <a:buChar char="è"/>
            </a:pPr>
            <a:r>
              <a:rPr lang="en-US" sz="1200" i="1" dirty="0">
                <a:sym typeface="Wingdings" panose="05000000000000000000" pitchFamily="2" charset="2"/>
              </a:rPr>
              <a:t>Dedicated leak tests and pressure tests of the components with evaluation of the geometries before, during and after.</a:t>
            </a:r>
          </a:p>
          <a:p>
            <a:pPr marL="228600" indent="-171450"/>
            <a:endParaRPr lang="en-US" sz="1200" i="1" dirty="0"/>
          </a:p>
          <a:p>
            <a:pPr marL="57150" indent="0">
              <a:buNone/>
            </a:pPr>
            <a:endParaRPr lang="en-US" sz="1200" i="1" dirty="0"/>
          </a:p>
          <a:p>
            <a:pPr marL="57150" indent="0">
              <a:buNone/>
            </a:pPr>
            <a:endParaRPr lang="en-US" sz="1200" i="1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110FD7C-6D10-2AFC-2371-BEF180011C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0445" y="3357812"/>
            <a:ext cx="1240588" cy="126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/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2437D16-8F02-C376-49D3-2EE8F55C4A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0827" y="3357812"/>
            <a:ext cx="1306533" cy="126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/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83F8619-AE4F-7C70-9ECD-C4EDD74D057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42650" y="3345204"/>
            <a:ext cx="1428000" cy="126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/>
        </p:spPr>
      </p:pic>
      <p:sp>
        <p:nvSpPr>
          <p:cNvPr id="14" name="Left Brace 13">
            <a:extLst>
              <a:ext uri="{FF2B5EF4-FFF2-40B4-BE49-F238E27FC236}">
                <a16:creationId xmlns:a16="http://schemas.microsoft.com/office/drawing/2014/main" id="{0BCB3A27-49DF-FE3C-D994-63F9FF04BCA5}"/>
              </a:ext>
            </a:extLst>
          </p:cNvPr>
          <p:cNvSpPr/>
          <p:nvPr/>
        </p:nvSpPr>
        <p:spPr>
          <a:xfrm>
            <a:off x="4200362" y="1419621"/>
            <a:ext cx="360040" cy="3347641"/>
          </a:xfrm>
          <a:prstGeom prst="leftBrace">
            <a:avLst>
              <a:gd name="adj1" fmla="val 30417"/>
              <a:gd name="adj2" fmla="val 34825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0EC2EA1-B2B1-BD31-7170-E1B246CBA531}"/>
              </a:ext>
            </a:extLst>
          </p:cNvPr>
          <p:cNvSpPr txBox="1"/>
          <p:nvPr/>
        </p:nvSpPr>
        <p:spPr>
          <a:xfrm>
            <a:off x="1587692" y="4420827"/>
            <a:ext cx="10400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2 NCRs</a:t>
            </a:r>
          </a:p>
        </p:txBody>
      </p:sp>
    </p:spTree>
    <p:extLst>
      <p:ext uri="{BB962C8B-B14F-4D97-AF65-F5344CB8AC3E}">
        <p14:creationId xmlns:p14="http://schemas.microsoft.com/office/powerpoint/2010/main" val="110495456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200" dirty="0"/>
              <a:t>NCRs spotted during RFD-SPS CM Components fabrication</a:t>
            </a:r>
          </a:p>
        </p:txBody>
      </p:sp>
      <p:sp>
        <p:nvSpPr>
          <p:cNvPr id="37" name="Text Placeholder 36">
            <a:extLst>
              <a:ext uri="{FF2B5EF4-FFF2-40B4-BE49-F238E27FC236}">
                <a16:creationId xmlns:a16="http://schemas.microsoft.com/office/drawing/2014/main" id="{18952B07-1CA9-7974-31C0-A1FD95F1828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/>
              <a:t>Bellows</a:t>
            </a:r>
          </a:p>
        </p:txBody>
      </p:sp>
      <p:sp>
        <p:nvSpPr>
          <p:cNvPr id="38" name="Content Placeholder 37">
            <a:extLst>
              <a:ext uri="{FF2B5EF4-FFF2-40B4-BE49-F238E27FC236}">
                <a16:creationId xmlns:a16="http://schemas.microsoft.com/office/drawing/2014/main" id="{E31D4066-257F-CFB2-17BC-2D0DDFB6BFC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1800" dirty="0"/>
              <a:t>The NCR are linked to:</a:t>
            </a:r>
          </a:p>
          <a:p>
            <a:pPr lvl="1"/>
            <a:r>
              <a:rPr lang="en-US" sz="1600" dirty="0"/>
              <a:t>2-ply bellows</a:t>
            </a:r>
          </a:p>
          <a:p>
            <a:pPr lvl="1"/>
            <a:r>
              <a:rPr lang="en-US" sz="1600" dirty="0"/>
              <a:t>Design and Test Pressure</a:t>
            </a:r>
          </a:p>
          <a:p>
            <a:pPr lvl="1"/>
            <a:r>
              <a:rPr lang="en-US" sz="1600" dirty="0"/>
              <a:t>Dents</a:t>
            </a:r>
          </a:p>
          <a:p>
            <a:pPr lvl="1"/>
            <a:r>
              <a:rPr lang="en-US" sz="1600" dirty="0"/>
              <a:t>Base material</a:t>
            </a:r>
          </a:p>
          <a:p>
            <a:pPr lvl="1"/>
            <a:r>
              <a:rPr lang="en-US" sz="1600" dirty="0"/>
              <a:t>Dimensional aspect</a:t>
            </a:r>
          </a:p>
          <a:p>
            <a:pPr lvl="1"/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Julien DEBEUX – Experience from RFD CM tests at CERN I – Indico 1414262 – 18/06/2024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45" name="Content Placeholder 37">
            <a:extLst>
              <a:ext uri="{FF2B5EF4-FFF2-40B4-BE49-F238E27FC236}">
                <a16:creationId xmlns:a16="http://schemas.microsoft.com/office/drawing/2014/main" id="{2D60B2EC-6A76-6692-DA57-03D681B987A5}"/>
              </a:ext>
            </a:extLst>
          </p:cNvPr>
          <p:cNvSpPr txBox="1">
            <a:spLocks/>
          </p:cNvSpPr>
          <p:nvPr/>
        </p:nvSpPr>
        <p:spPr>
          <a:xfrm>
            <a:off x="4475204" y="1543050"/>
            <a:ext cx="4571596" cy="296346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" indent="0">
              <a:buNone/>
            </a:pPr>
            <a:r>
              <a:rPr lang="en-US" sz="1400" b="1" i="1" dirty="0"/>
              <a:t>Cryogenic lines bellows, blade support and tuner bellows</a:t>
            </a:r>
          </a:p>
          <a:p>
            <a:pPr marL="228600" indent="-171450"/>
            <a:r>
              <a:rPr lang="en-US" sz="1200" i="1" dirty="0"/>
              <a:t>Collars in EN 1.4429 2D Forged instead of 3D Forged</a:t>
            </a:r>
          </a:p>
          <a:p>
            <a:pPr marL="228600" indent="-171450"/>
            <a:r>
              <a:rPr lang="en-US" sz="1200" i="1" dirty="0"/>
              <a:t>Convolutions in EN 1.4404 (EN 10088-2) instead of EN 1.4435 (EN 10028-7)</a:t>
            </a:r>
          </a:p>
          <a:p>
            <a:pPr marL="228600" indent="-171450"/>
            <a:r>
              <a:rPr lang="en-US" sz="1200" i="1" dirty="0"/>
              <a:t>Missing Cobalt assessment or Cobalt content &gt;0.3%</a:t>
            </a:r>
          </a:p>
          <a:p>
            <a:pPr marL="228600" indent="-171450"/>
            <a:r>
              <a:rPr lang="en-US" sz="1200" i="1" dirty="0"/>
              <a:t>No magnetic permeability values given</a:t>
            </a:r>
          </a:p>
          <a:p>
            <a:pPr marL="228600" indent="-171450"/>
            <a:r>
              <a:rPr lang="en-US" sz="1200" i="1" dirty="0"/>
              <a:t>No inclusion content reported</a:t>
            </a:r>
          </a:p>
          <a:p>
            <a:pPr indent="-285750">
              <a:buFont typeface="Wingdings" panose="05000000000000000000" pitchFamily="2" charset="2"/>
              <a:buChar char="è"/>
            </a:pPr>
            <a:r>
              <a:rPr lang="en-US" sz="1200" i="1" dirty="0">
                <a:sym typeface="Wingdings" panose="05000000000000000000" pitchFamily="2" charset="2"/>
              </a:rPr>
              <a:t>PMA (Particular Material Appraisal) prepared</a:t>
            </a:r>
          </a:p>
          <a:p>
            <a:pPr indent="-285750">
              <a:buFont typeface="Wingdings" panose="05000000000000000000" pitchFamily="2" charset="2"/>
              <a:buChar char="è"/>
            </a:pPr>
            <a:r>
              <a:rPr lang="en-US" sz="1200" i="1" dirty="0">
                <a:sym typeface="Wingdings" panose="05000000000000000000" pitchFamily="2" charset="2"/>
              </a:rPr>
              <a:t>Additional tests performed on spare bellows (metallography, 3D Computed microtomography, Helium leak test)</a:t>
            </a:r>
          </a:p>
          <a:p>
            <a:pPr indent="-285750">
              <a:buFont typeface="Wingdings" panose="05000000000000000000" pitchFamily="2" charset="2"/>
              <a:buChar char="è"/>
            </a:pPr>
            <a:r>
              <a:rPr lang="en-US" sz="1200" i="1" dirty="0">
                <a:sym typeface="Wingdings" panose="05000000000000000000" pitchFamily="2" charset="2"/>
              </a:rPr>
              <a:t>Cobalt content assessment (EN-MME-MM)</a:t>
            </a:r>
          </a:p>
          <a:p>
            <a:pPr indent="-285750">
              <a:buFont typeface="Wingdings" panose="05000000000000000000" pitchFamily="2" charset="2"/>
              <a:buChar char="è"/>
            </a:pPr>
            <a:r>
              <a:rPr lang="en-US" sz="1200" i="1" dirty="0">
                <a:sym typeface="Wingdings" panose="05000000000000000000" pitchFamily="2" charset="2"/>
              </a:rPr>
              <a:t>Update of Engineering Specification and drawings to be more precise and relevant in the requirements</a:t>
            </a:r>
            <a:endParaRPr lang="en-US" sz="1200" i="1" dirty="0"/>
          </a:p>
          <a:p>
            <a:pPr marL="228600" indent="-171450"/>
            <a:endParaRPr lang="en-US" sz="800" i="1" dirty="0"/>
          </a:p>
          <a:p>
            <a:pPr marL="228600" indent="-171450"/>
            <a:endParaRPr lang="en-US" sz="1200" i="1" dirty="0"/>
          </a:p>
          <a:p>
            <a:pPr marL="228600" indent="-171450"/>
            <a:endParaRPr lang="en-US" sz="1200" i="1" dirty="0"/>
          </a:p>
          <a:p>
            <a:pPr marL="228600" indent="-171450"/>
            <a:endParaRPr lang="en-US" sz="1200" i="1" dirty="0">
              <a:sym typeface="Wingdings" panose="05000000000000000000" pitchFamily="2" charset="2"/>
            </a:endParaRPr>
          </a:p>
          <a:p>
            <a:pPr marL="228600" indent="-171450"/>
            <a:endParaRPr lang="en-US" sz="1200" i="1" dirty="0"/>
          </a:p>
          <a:p>
            <a:pPr marL="57150" indent="0">
              <a:buNone/>
            </a:pPr>
            <a:endParaRPr lang="en-US" sz="1200" i="1" dirty="0"/>
          </a:p>
          <a:p>
            <a:pPr marL="57150" indent="0">
              <a:buNone/>
            </a:pPr>
            <a:endParaRPr lang="en-US" sz="1200" i="1" dirty="0"/>
          </a:p>
        </p:txBody>
      </p:sp>
      <p:sp>
        <p:nvSpPr>
          <p:cNvPr id="2" name="Left Brace 1">
            <a:extLst>
              <a:ext uri="{FF2B5EF4-FFF2-40B4-BE49-F238E27FC236}">
                <a16:creationId xmlns:a16="http://schemas.microsoft.com/office/drawing/2014/main" id="{17D88F2C-CBF5-7698-C9AA-3F882B37EEDB}"/>
              </a:ext>
            </a:extLst>
          </p:cNvPr>
          <p:cNvSpPr/>
          <p:nvPr/>
        </p:nvSpPr>
        <p:spPr>
          <a:xfrm>
            <a:off x="4200362" y="1419621"/>
            <a:ext cx="360040" cy="3347641"/>
          </a:xfrm>
          <a:prstGeom prst="leftBrace">
            <a:avLst>
              <a:gd name="adj1" fmla="val 30417"/>
              <a:gd name="adj2" fmla="val 45835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15511C8-16A5-3CF4-7D0F-248F0DDF7E92}"/>
              </a:ext>
            </a:extLst>
          </p:cNvPr>
          <p:cNvSpPr txBox="1"/>
          <p:nvPr/>
        </p:nvSpPr>
        <p:spPr>
          <a:xfrm>
            <a:off x="1443676" y="4420827"/>
            <a:ext cx="13281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3-4 NCRs</a:t>
            </a:r>
          </a:p>
        </p:txBody>
      </p:sp>
    </p:spTree>
    <p:extLst>
      <p:ext uri="{BB962C8B-B14F-4D97-AF65-F5344CB8AC3E}">
        <p14:creationId xmlns:p14="http://schemas.microsoft.com/office/powerpoint/2010/main" val="381904675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200" dirty="0"/>
              <a:t>NCRs spotted during RFD-SPS CM Components fabrication</a:t>
            </a:r>
          </a:p>
        </p:txBody>
      </p:sp>
      <p:sp>
        <p:nvSpPr>
          <p:cNvPr id="37" name="Text Placeholder 36">
            <a:extLst>
              <a:ext uri="{FF2B5EF4-FFF2-40B4-BE49-F238E27FC236}">
                <a16:creationId xmlns:a16="http://schemas.microsoft.com/office/drawing/2014/main" id="{18952B07-1CA9-7974-31C0-A1FD95F1828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/>
              <a:t>Bellows</a:t>
            </a:r>
          </a:p>
        </p:txBody>
      </p:sp>
      <p:sp>
        <p:nvSpPr>
          <p:cNvPr id="38" name="Content Placeholder 37">
            <a:extLst>
              <a:ext uri="{FF2B5EF4-FFF2-40B4-BE49-F238E27FC236}">
                <a16:creationId xmlns:a16="http://schemas.microsoft.com/office/drawing/2014/main" id="{E31D4066-257F-CFB2-17BC-2D0DDFB6BFC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1800" dirty="0"/>
              <a:t>The NCR are linked to:</a:t>
            </a:r>
          </a:p>
          <a:p>
            <a:pPr lvl="1"/>
            <a:r>
              <a:rPr lang="en-US" sz="1600" dirty="0"/>
              <a:t>2-ply bellows</a:t>
            </a:r>
          </a:p>
          <a:p>
            <a:pPr lvl="1"/>
            <a:r>
              <a:rPr lang="en-US" sz="1600" dirty="0"/>
              <a:t>Design and Test Pressure</a:t>
            </a:r>
          </a:p>
          <a:p>
            <a:pPr lvl="1"/>
            <a:r>
              <a:rPr lang="en-US" sz="1600" dirty="0"/>
              <a:t>Dents</a:t>
            </a:r>
          </a:p>
          <a:p>
            <a:pPr lvl="1"/>
            <a:r>
              <a:rPr lang="en-US" sz="1600" dirty="0"/>
              <a:t>Base material</a:t>
            </a:r>
          </a:p>
          <a:p>
            <a:pPr lvl="1"/>
            <a:r>
              <a:rPr lang="en-US" sz="1600" dirty="0"/>
              <a:t>Dimensional aspect</a:t>
            </a:r>
          </a:p>
          <a:p>
            <a:pPr lvl="1"/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Julien DEBEUX – Experience from RFD CM tests at CERN I – Indico 1414262 – 18/06/2024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45" name="Content Placeholder 37">
            <a:extLst>
              <a:ext uri="{FF2B5EF4-FFF2-40B4-BE49-F238E27FC236}">
                <a16:creationId xmlns:a16="http://schemas.microsoft.com/office/drawing/2014/main" id="{2D60B2EC-6A76-6692-DA57-03D681B987A5}"/>
              </a:ext>
            </a:extLst>
          </p:cNvPr>
          <p:cNvSpPr txBox="1">
            <a:spLocks/>
          </p:cNvSpPr>
          <p:nvPr/>
        </p:nvSpPr>
        <p:spPr>
          <a:xfrm>
            <a:off x="4475204" y="1543050"/>
            <a:ext cx="4571596" cy="296346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" indent="0">
              <a:buNone/>
            </a:pPr>
            <a:r>
              <a:rPr lang="en-US" sz="1400" b="1" i="1" dirty="0"/>
              <a:t>Cryogenic line bellows (extremity bellows)</a:t>
            </a:r>
          </a:p>
          <a:p>
            <a:pPr marL="228600" indent="-171450"/>
            <a:r>
              <a:rPr lang="en-US" sz="1200" i="1" dirty="0"/>
              <a:t>The total length of the bellows is shorter than required (118.6mm instead of 131.5mm)</a:t>
            </a:r>
          </a:p>
          <a:p>
            <a:pPr marL="228600" indent="-171450"/>
            <a:r>
              <a:rPr lang="en-US" sz="1200" i="1" dirty="0"/>
              <a:t>The number of convolutions is lower than mentioned on drawing</a:t>
            </a:r>
          </a:p>
          <a:p>
            <a:pPr marL="228600" indent="-171450"/>
            <a:r>
              <a:rPr lang="en-US" sz="1200" i="1" dirty="0"/>
              <a:t>Holes of blank extremity collar not perpendicular</a:t>
            </a:r>
          </a:p>
          <a:p>
            <a:pPr indent="-285750">
              <a:buFont typeface="Wingdings" panose="05000000000000000000" pitchFamily="2" charset="2"/>
              <a:buChar char="è"/>
            </a:pPr>
            <a:r>
              <a:rPr lang="en-US" sz="1200" i="1" dirty="0"/>
              <a:t>Spacers installed to compensate</a:t>
            </a:r>
          </a:p>
          <a:p>
            <a:pPr indent="-285750">
              <a:buFont typeface="Wingdings" panose="05000000000000000000" pitchFamily="2" charset="2"/>
              <a:buChar char="è"/>
            </a:pPr>
            <a:r>
              <a:rPr lang="en-US" sz="1200" i="1" dirty="0"/>
              <a:t>Second pattern of holes machined</a:t>
            </a:r>
          </a:p>
          <a:p>
            <a:pPr indent="-285750">
              <a:buFont typeface="Wingdings" panose="05000000000000000000" pitchFamily="2" charset="2"/>
              <a:buChar char="è"/>
            </a:pPr>
            <a:r>
              <a:rPr lang="en-US" sz="1200" i="1" dirty="0"/>
              <a:t>Quality controls requirements increased</a:t>
            </a:r>
          </a:p>
          <a:p>
            <a:pPr marL="228600" indent="-171450"/>
            <a:endParaRPr lang="en-US" sz="1200" i="1" dirty="0"/>
          </a:p>
          <a:p>
            <a:pPr marL="228600" indent="-171450"/>
            <a:endParaRPr lang="en-US" sz="1200" i="1" dirty="0"/>
          </a:p>
          <a:p>
            <a:pPr marL="228600" indent="-171450"/>
            <a:endParaRPr lang="en-US" sz="1200" i="1" dirty="0"/>
          </a:p>
          <a:p>
            <a:pPr marL="228600" indent="-171450"/>
            <a:endParaRPr lang="en-US" sz="1200" i="1" dirty="0"/>
          </a:p>
          <a:p>
            <a:pPr marL="228600" indent="-171450"/>
            <a:endParaRPr lang="en-US" sz="1200" i="1" dirty="0">
              <a:sym typeface="Wingdings" panose="05000000000000000000" pitchFamily="2" charset="2"/>
            </a:endParaRPr>
          </a:p>
          <a:p>
            <a:pPr marL="228600" indent="-171450"/>
            <a:endParaRPr lang="en-US" sz="1200" i="1" dirty="0"/>
          </a:p>
          <a:p>
            <a:pPr marL="57150" indent="0">
              <a:buNone/>
            </a:pPr>
            <a:endParaRPr lang="en-US" sz="1200" i="1" dirty="0"/>
          </a:p>
          <a:p>
            <a:pPr marL="57150" indent="0">
              <a:buNone/>
            </a:pPr>
            <a:endParaRPr lang="en-US" sz="1200" i="1" dirty="0"/>
          </a:p>
        </p:txBody>
      </p:sp>
      <p:sp>
        <p:nvSpPr>
          <p:cNvPr id="46" name="Left Brace 45">
            <a:extLst>
              <a:ext uri="{FF2B5EF4-FFF2-40B4-BE49-F238E27FC236}">
                <a16:creationId xmlns:a16="http://schemas.microsoft.com/office/drawing/2014/main" id="{0AE04043-E0A7-ED35-91F4-48ED275F1BAA}"/>
              </a:ext>
            </a:extLst>
          </p:cNvPr>
          <p:cNvSpPr/>
          <p:nvPr/>
        </p:nvSpPr>
        <p:spPr>
          <a:xfrm>
            <a:off x="4200362" y="1419621"/>
            <a:ext cx="360040" cy="3347641"/>
          </a:xfrm>
          <a:prstGeom prst="leftBrace">
            <a:avLst>
              <a:gd name="adj1" fmla="val 30417"/>
              <a:gd name="adj2" fmla="val 53034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B71CC09-9425-0425-3B7A-EBB69FF4F1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3216" y="3294873"/>
            <a:ext cx="1666136" cy="15313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/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59BDCC8-744A-57E2-A9F0-538B39A465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85645" y="3294872"/>
            <a:ext cx="1816496" cy="15363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/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B0298A5-03AB-6C21-A92A-DAFC7A9AF065}"/>
              </a:ext>
            </a:extLst>
          </p:cNvPr>
          <p:cNvSpPr txBox="1"/>
          <p:nvPr/>
        </p:nvSpPr>
        <p:spPr>
          <a:xfrm>
            <a:off x="1587692" y="4420827"/>
            <a:ext cx="10400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2 NCRs</a:t>
            </a:r>
          </a:p>
        </p:txBody>
      </p:sp>
    </p:spTree>
    <p:extLst>
      <p:ext uri="{BB962C8B-B14F-4D97-AF65-F5344CB8AC3E}">
        <p14:creationId xmlns:p14="http://schemas.microsoft.com/office/powerpoint/2010/main" val="286012349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200" dirty="0"/>
              <a:t>NCRs spotted during RFD-SPS CM Components fabrication</a:t>
            </a:r>
          </a:p>
        </p:txBody>
      </p:sp>
      <p:sp>
        <p:nvSpPr>
          <p:cNvPr id="37" name="Text Placeholder 36">
            <a:extLst>
              <a:ext uri="{FF2B5EF4-FFF2-40B4-BE49-F238E27FC236}">
                <a16:creationId xmlns:a16="http://schemas.microsoft.com/office/drawing/2014/main" id="{18952B07-1CA9-7974-31C0-A1FD95F1828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/>
              <a:t>Bellows</a:t>
            </a:r>
          </a:p>
        </p:txBody>
      </p:sp>
      <p:sp>
        <p:nvSpPr>
          <p:cNvPr id="38" name="Content Placeholder 37">
            <a:extLst>
              <a:ext uri="{FF2B5EF4-FFF2-40B4-BE49-F238E27FC236}">
                <a16:creationId xmlns:a16="http://schemas.microsoft.com/office/drawing/2014/main" id="{E31D4066-257F-CFB2-17BC-2D0DDFB6BFC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1800" dirty="0"/>
              <a:t>The NCR are linked to:</a:t>
            </a:r>
          </a:p>
          <a:p>
            <a:pPr lvl="1"/>
            <a:r>
              <a:rPr lang="en-US" sz="1600" dirty="0"/>
              <a:t>2-ply bellows</a:t>
            </a:r>
          </a:p>
          <a:p>
            <a:pPr lvl="1"/>
            <a:r>
              <a:rPr lang="en-US" sz="1600" dirty="0"/>
              <a:t>Design and Test Pressure</a:t>
            </a:r>
          </a:p>
          <a:p>
            <a:pPr lvl="1"/>
            <a:r>
              <a:rPr lang="en-US" sz="1600" dirty="0"/>
              <a:t>Dents</a:t>
            </a:r>
          </a:p>
          <a:p>
            <a:pPr lvl="1"/>
            <a:r>
              <a:rPr lang="en-US" sz="1600" dirty="0"/>
              <a:t>Base material</a:t>
            </a:r>
          </a:p>
          <a:p>
            <a:pPr lvl="1"/>
            <a:r>
              <a:rPr lang="en-US" sz="1600" dirty="0"/>
              <a:t>Dimensional aspect</a:t>
            </a:r>
          </a:p>
          <a:p>
            <a:pPr lvl="1"/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Julien DEBEUX – Experience from RFD CM tests at CERN I – Indico 1414262 – 18/06/2024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45" name="Content Placeholder 37">
            <a:extLst>
              <a:ext uri="{FF2B5EF4-FFF2-40B4-BE49-F238E27FC236}">
                <a16:creationId xmlns:a16="http://schemas.microsoft.com/office/drawing/2014/main" id="{2D60B2EC-6A76-6692-DA57-03D681B987A5}"/>
              </a:ext>
            </a:extLst>
          </p:cNvPr>
          <p:cNvSpPr txBox="1">
            <a:spLocks/>
          </p:cNvSpPr>
          <p:nvPr/>
        </p:nvSpPr>
        <p:spPr>
          <a:xfrm>
            <a:off x="4475204" y="1543050"/>
            <a:ext cx="4571596" cy="296346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" indent="0">
              <a:buNone/>
            </a:pPr>
            <a:r>
              <a:rPr lang="en-US" sz="1400" b="1" i="1" dirty="0"/>
              <a:t>Main preventive actions for LHC Series:</a:t>
            </a:r>
          </a:p>
          <a:p>
            <a:pPr marL="57150" indent="0">
              <a:buNone/>
            </a:pPr>
            <a:endParaRPr lang="en-US" sz="1400" b="1" i="1" dirty="0"/>
          </a:p>
          <a:p>
            <a:pPr indent="-285750">
              <a:buFontTx/>
              <a:buChar char="-"/>
            </a:pPr>
            <a:r>
              <a:rPr lang="en-US" sz="1400" i="1" dirty="0"/>
              <a:t>The Engineering specification have been reworked</a:t>
            </a:r>
          </a:p>
          <a:p>
            <a:pPr indent="-285750">
              <a:buFontTx/>
              <a:buChar char="-"/>
            </a:pPr>
            <a:endParaRPr lang="en-US" sz="1400" i="1" dirty="0"/>
          </a:p>
          <a:p>
            <a:pPr indent="-285750">
              <a:buFontTx/>
              <a:buChar char="-"/>
            </a:pPr>
            <a:r>
              <a:rPr lang="en-US" sz="1400" i="1" dirty="0"/>
              <a:t>CERN is providing the bellows (vacuum and cryogenic) to the collaborations</a:t>
            </a:r>
          </a:p>
          <a:p>
            <a:pPr lvl="1">
              <a:buFontTx/>
              <a:buChar char="-"/>
            </a:pPr>
            <a:r>
              <a:rPr lang="en-US" sz="800" i="1" dirty="0"/>
              <a:t>Cryogenic bellows: KOMPAFLEX AG</a:t>
            </a:r>
          </a:p>
          <a:p>
            <a:pPr lvl="1">
              <a:buFontTx/>
              <a:buChar char="-"/>
            </a:pPr>
            <a:r>
              <a:rPr lang="en-US" sz="800" i="1" dirty="0"/>
              <a:t>Tuner and blade support bellows: MEWASA AG</a:t>
            </a:r>
          </a:p>
          <a:p>
            <a:pPr marL="228600" indent="-171450"/>
            <a:endParaRPr lang="en-US" sz="1200" i="1" dirty="0"/>
          </a:p>
          <a:p>
            <a:pPr marL="228600" indent="-171450"/>
            <a:endParaRPr lang="en-US" sz="1200" i="1" dirty="0"/>
          </a:p>
          <a:p>
            <a:pPr marL="228600" indent="-171450"/>
            <a:endParaRPr lang="en-US" sz="1200" i="1" dirty="0"/>
          </a:p>
          <a:p>
            <a:pPr marL="228600" indent="-171450"/>
            <a:endParaRPr lang="en-US" sz="1200" i="1" dirty="0">
              <a:sym typeface="Wingdings" panose="05000000000000000000" pitchFamily="2" charset="2"/>
            </a:endParaRPr>
          </a:p>
          <a:p>
            <a:pPr marL="228600" indent="-171450"/>
            <a:endParaRPr lang="en-US" sz="1200" i="1" dirty="0"/>
          </a:p>
          <a:p>
            <a:pPr marL="57150" indent="0">
              <a:buNone/>
            </a:pPr>
            <a:endParaRPr lang="en-US" sz="1200" i="1" dirty="0"/>
          </a:p>
          <a:p>
            <a:pPr marL="57150" indent="0">
              <a:buNone/>
            </a:pPr>
            <a:endParaRPr lang="en-US" sz="1200" i="1" dirty="0"/>
          </a:p>
        </p:txBody>
      </p:sp>
      <p:sp>
        <p:nvSpPr>
          <p:cNvPr id="46" name="Left Brace 45">
            <a:extLst>
              <a:ext uri="{FF2B5EF4-FFF2-40B4-BE49-F238E27FC236}">
                <a16:creationId xmlns:a16="http://schemas.microsoft.com/office/drawing/2014/main" id="{0AE04043-E0A7-ED35-91F4-48ED275F1BAA}"/>
              </a:ext>
            </a:extLst>
          </p:cNvPr>
          <p:cNvSpPr/>
          <p:nvPr/>
        </p:nvSpPr>
        <p:spPr>
          <a:xfrm flipH="1">
            <a:off x="3707904" y="1419621"/>
            <a:ext cx="360040" cy="2016225"/>
          </a:xfrm>
          <a:prstGeom prst="leftBrace">
            <a:avLst>
              <a:gd name="adj1" fmla="val 30417"/>
              <a:gd name="adj2" fmla="val 50076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89325B6-2701-FF3C-37BC-A55ED18E33E3}"/>
              </a:ext>
            </a:extLst>
          </p:cNvPr>
          <p:cNvSpPr txBox="1"/>
          <p:nvPr/>
        </p:nvSpPr>
        <p:spPr>
          <a:xfrm>
            <a:off x="1331640" y="4445279"/>
            <a:ext cx="20882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~10 NCRs in total</a:t>
            </a:r>
          </a:p>
        </p:txBody>
      </p:sp>
    </p:spTree>
    <p:extLst>
      <p:ext uri="{BB962C8B-B14F-4D97-AF65-F5344CB8AC3E}">
        <p14:creationId xmlns:p14="http://schemas.microsoft.com/office/powerpoint/2010/main" val="105232935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200" dirty="0"/>
              <a:t>NCRs spotted during RFD-SPS CM Components fabrication</a:t>
            </a:r>
          </a:p>
        </p:txBody>
      </p:sp>
      <p:sp>
        <p:nvSpPr>
          <p:cNvPr id="37" name="Text Placeholder 36">
            <a:extLst>
              <a:ext uri="{FF2B5EF4-FFF2-40B4-BE49-F238E27FC236}">
                <a16:creationId xmlns:a16="http://schemas.microsoft.com/office/drawing/2014/main" id="{18952B07-1CA9-7974-31C0-A1FD95F182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51906" y="911424"/>
            <a:ext cx="4040188" cy="479822"/>
          </a:xfrm>
        </p:spPr>
        <p:txBody>
          <a:bodyPr/>
          <a:lstStyle/>
          <a:p>
            <a:pPr algn="ctr"/>
            <a:r>
              <a:rPr lang="en-US" dirty="0"/>
              <a:t>Base materials</a:t>
            </a:r>
          </a:p>
        </p:txBody>
      </p:sp>
      <p:sp>
        <p:nvSpPr>
          <p:cNvPr id="38" name="Content Placeholder 37">
            <a:extLst>
              <a:ext uri="{FF2B5EF4-FFF2-40B4-BE49-F238E27FC236}">
                <a16:creationId xmlns:a16="http://schemas.microsoft.com/office/drawing/2014/main" id="{E31D4066-257F-CFB2-17BC-2D0DDFB6BF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543050"/>
            <a:ext cx="5482950" cy="2963466"/>
          </a:xfrm>
        </p:spPr>
        <p:txBody>
          <a:bodyPr>
            <a:normAutofit fontScale="92500" lnSpcReduction="20000"/>
          </a:bodyPr>
          <a:lstStyle/>
          <a:p>
            <a:r>
              <a:rPr lang="en-US" sz="1800" dirty="0"/>
              <a:t>The NCR are linked to:</a:t>
            </a:r>
          </a:p>
          <a:p>
            <a:pPr lvl="1"/>
            <a:r>
              <a:rPr lang="en-US" sz="1600" dirty="0"/>
              <a:t>Material standard</a:t>
            </a:r>
          </a:p>
          <a:p>
            <a:pPr marL="1028700" lvl="2" indent="-171450"/>
            <a:r>
              <a:rPr lang="en-US" sz="1400" i="1" dirty="0"/>
              <a:t>ASME / ASTM vs EN standards</a:t>
            </a:r>
          </a:p>
          <a:p>
            <a:pPr marL="1028700" lvl="2" indent="-171450"/>
            <a:r>
              <a:rPr lang="en-US" sz="1400" i="1" dirty="0"/>
              <a:t>EN standards for pressure applications (PED harmonized)</a:t>
            </a:r>
          </a:p>
          <a:p>
            <a:pPr marL="1028700" lvl="2" indent="-171450"/>
            <a:endParaRPr lang="en-US" sz="1400" i="1" dirty="0"/>
          </a:p>
          <a:p>
            <a:pPr lvl="1"/>
            <a:r>
              <a:rPr lang="en-US" sz="1600" dirty="0"/>
              <a:t>Material grades or properties</a:t>
            </a:r>
          </a:p>
          <a:p>
            <a:pPr marL="1028700" lvl="2" indent="-171450"/>
            <a:r>
              <a:rPr lang="en-US" sz="1400" i="1" dirty="0"/>
              <a:t>Grade of austenitic stainless steels (EN 1.4429)</a:t>
            </a:r>
          </a:p>
          <a:p>
            <a:pPr marL="1028700" lvl="2" indent="-171450"/>
            <a:r>
              <a:rPr lang="en-US" sz="1400" i="1" dirty="0"/>
              <a:t>Welding filler material (W Z 18 16 5 NL)</a:t>
            </a:r>
          </a:p>
          <a:p>
            <a:pPr marL="1028700" lvl="2" indent="-171450"/>
            <a:r>
              <a:rPr lang="en-US" sz="1400" i="1" dirty="0"/>
              <a:t>Magnetic permeability</a:t>
            </a:r>
          </a:p>
          <a:p>
            <a:pPr lvl="1"/>
            <a:endParaRPr lang="en-US" sz="1600" dirty="0"/>
          </a:p>
          <a:p>
            <a:pPr lvl="1"/>
            <a:r>
              <a:rPr lang="en-US" sz="1600" dirty="0"/>
              <a:t>Cobalt content</a:t>
            </a:r>
          </a:p>
          <a:p>
            <a:pPr marL="1028700" lvl="2" indent="-171450"/>
            <a:r>
              <a:rPr lang="en-US" sz="1400" i="1" dirty="0"/>
              <a:t>Cobalt content not mentioned in the certificates</a:t>
            </a:r>
          </a:p>
          <a:p>
            <a:pPr marL="1028700" lvl="2" indent="-171450"/>
            <a:r>
              <a:rPr lang="en-US" sz="1400" i="1" dirty="0"/>
              <a:t>Values are above the limit</a:t>
            </a:r>
          </a:p>
          <a:p>
            <a:pPr lvl="1"/>
            <a:endParaRPr lang="en-US" sz="1600" dirty="0"/>
          </a:p>
          <a:p>
            <a:pPr lvl="1"/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Julien DEBEUX – Experience from RFD CM tests at CERN I – Indico 1414262 – 18/06/2024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4A5CAC06-65B9-220A-5913-1C004F69A5CE}"/>
              </a:ext>
            </a:extLst>
          </p:cNvPr>
          <p:cNvSpPr/>
          <p:nvPr/>
        </p:nvSpPr>
        <p:spPr>
          <a:xfrm>
            <a:off x="5955701" y="1887674"/>
            <a:ext cx="360040" cy="216024"/>
          </a:xfrm>
          <a:prstGeom prst="rightArrow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DFDD6A4D-7A1A-E898-5373-DE00DCFD62FE}"/>
              </a:ext>
            </a:extLst>
          </p:cNvPr>
          <p:cNvSpPr/>
          <p:nvPr/>
        </p:nvSpPr>
        <p:spPr>
          <a:xfrm>
            <a:off x="5955701" y="2863230"/>
            <a:ext cx="360040" cy="216024"/>
          </a:xfrm>
          <a:prstGeom prst="rightArrow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2134D19D-5803-969A-8FB7-E8EACC4AEE3E}"/>
              </a:ext>
            </a:extLst>
          </p:cNvPr>
          <p:cNvSpPr/>
          <p:nvPr/>
        </p:nvSpPr>
        <p:spPr>
          <a:xfrm>
            <a:off x="5955701" y="3867894"/>
            <a:ext cx="360040" cy="216024"/>
          </a:xfrm>
          <a:prstGeom prst="rightArrow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E746B1C-5F19-059C-9462-4CBD2A9FABB2}"/>
              </a:ext>
            </a:extLst>
          </p:cNvPr>
          <p:cNvSpPr txBox="1"/>
          <p:nvPr/>
        </p:nvSpPr>
        <p:spPr>
          <a:xfrm>
            <a:off x="6372200" y="1869497"/>
            <a:ext cx="2674598" cy="252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57150" algn="ctr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</a:pPr>
            <a:r>
              <a:rPr lang="en-US" sz="1300" i="1" dirty="0">
                <a:solidFill>
                  <a:schemeClr val="accent5"/>
                </a:solidFill>
              </a:rPr>
              <a:t>Evaluation thanks to PMA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EEFDD04-82C4-A1AA-7A3A-838EBD0465D7}"/>
              </a:ext>
            </a:extLst>
          </p:cNvPr>
          <p:cNvSpPr txBox="1"/>
          <p:nvPr/>
        </p:nvSpPr>
        <p:spPr>
          <a:xfrm>
            <a:off x="6372200" y="2644999"/>
            <a:ext cx="2674599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57150" algn="ctr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</a:pPr>
            <a:r>
              <a:rPr lang="en-US" sz="1300" i="1" dirty="0">
                <a:solidFill>
                  <a:schemeClr val="accent5"/>
                </a:solidFill>
              </a:rPr>
              <a:t>Evaluation by experts</a:t>
            </a:r>
          </a:p>
          <a:p>
            <a:pPr indent="-57150" algn="ctr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</a:pPr>
            <a:r>
              <a:rPr lang="en-US" sz="1300" i="1" dirty="0">
                <a:solidFill>
                  <a:schemeClr val="accent5"/>
                </a:solidFill>
              </a:rPr>
              <a:t>Evaluation with destructive testing</a:t>
            </a:r>
          </a:p>
          <a:p>
            <a:pPr indent="-57150" algn="ctr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</a:pPr>
            <a:r>
              <a:rPr lang="en-US" sz="1300" i="1" dirty="0">
                <a:solidFill>
                  <a:schemeClr val="accent5"/>
                </a:solidFill>
              </a:rPr>
              <a:t>Non-destructive measurements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03EEC0D-773A-BD89-31EE-2534E700FA65}"/>
              </a:ext>
            </a:extLst>
          </p:cNvPr>
          <p:cNvSpPr txBox="1"/>
          <p:nvPr/>
        </p:nvSpPr>
        <p:spPr>
          <a:xfrm>
            <a:off x="6372200" y="3746943"/>
            <a:ext cx="2674599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57150" algn="ctr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</a:pPr>
            <a:r>
              <a:rPr lang="en-US" sz="1300" i="1" dirty="0">
                <a:solidFill>
                  <a:schemeClr val="accent5"/>
                </a:solidFill>
              </a:rPr>
              <a:t>Measurements at CERN</a:t>
            </a:r>
          </a:p>
          <a:p>
            <a:pPr indent="-57150" algn="ctr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</a:pPr>
            <a:r>
              <a:rPr lang="en-US" sz="1300" i="1" dirty="0">
                <a:solidFill>
                  <a:schemeClr val="accent5"/>
                </a:solidFill>
              </a:rPr>
              <a:t>Tracking in </a:t>
            </a:r>
            <a:r>
              <a:rPr lang="en-US" sz="1300" i="1" dirty="0">
                <a:solidFill>
                  <a:schemeClr val="accent5"/>
                </a:solidFill>
                <a:hlinkClick r:id="rId3"/>
              </a:rPr>
              <a:t>EDMS 2798791</a:t>
            </a:r>
            <a:endParaRPr lang="en-US" sz="1300" i="1" dirty="0">
              <a:solidFill>
                <a:schemeClr val="accent5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CB14ADC-AF15-DFD3-2F0A-AF9BBD0B2D4D}"/>
              </a:ext>
            </a:extLst>
          </p:cNvPr>
          <p:cNvSpPr txBox="1"/>
          <p:nvPr/>
        </p:nvSpPr>
        <p:spPr>
          <a:xfrm>
            <a:off x="7826708" y="772325"/>
            <a:ext cx="10400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8 NCRs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E528E3A-6B82-7DD8-6461-AA8C74F7867A}"/>
              </a:ext>
            </a:extLst>
          </p:cNvPr>
          <p:cNvSpPr txBox="1"/>
          <p:nvPr/>
        </p:nvSpPr>
        <p:spPr>
          <a:xfrm>
            <a:off x="1680489" y="4478867"/>
            <a:ext cx="6979671" cy="252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57150" algn="ctr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</a:pPr>
            <a:r>
              <a:rPr lang="en-US" sz="1300" b="1" i="1" u="sng" dirty="0">
                <a:solidFill>
                  <a:schemeClr val="accent5"/>
                </a:solidFill>
              </a:rPr>
              <a:t>For LHC Series:</a:t>
            </a:r>
            <a:r>
              <a:rPr lang="en-US" sz="1300" b="1" i="1" dirty="0">
                <a:solidFill>
                  <a:schemeClr val="accent5"/>
                </a:solidFill>
              </a:rPr>
              <a:t> </a:t>
            </a:r>
            <a:r>
              <a:rPr lang="en-US" sz="1300" i="1" dirty="0">
                <a:solidFill>
                  <a:schemeClr val="accent5"/>
                </a:solidFill>
              </a:rPr>
              <a:t>Update of specs and drawings, free-issued parts, improvement of QA/QC </a:t>
            </a:r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C01F84A8-87DA-EB6F-1859-3E23CF5BF2EE}"/>
              </a:ext>
            </a:extLst>
          </p:cNvPr>
          <p:cNvSpPr/>
          <p:nvPr/>
        </p:nvSpPr>
        <p:spPr>
          <a:xfrm>
            <a:off x="1301857" y="4497043"/>
            <a:ext cx="360040" cy="216024"/>
          </a:xfrm>
          <a:prstGeom prst="rightArrow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773463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>
            <a:extLst>
              <a:ext uri="{FF2B5EF4-FFF2-40B4-BE49-F238E27FC236}">
                <a16:creationId xmlns:a16="http://schemas.microsoft.com/office/drawing/2014/main" id="{91A15E8D-E178-B273-86FE-F2728FA559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1203598"/>
            <a:ext cx="8496944" cy="540000"/>
          </a:xfrm>
        </p:spPr>
        <p:txBody>
          <a:bodyPr/>
          <a:lstStyle/>
          <a:p>
            <a:r>
              <a:rPr lang="en-US" sz="2400" dirty="0"/>
              <a:t>NCRs during RFD-SPS CM fabrication, assembly and reception</a:t>
            </a:r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Julien DEBEUX – Experience from RFD CM tests at CERN I – Indico 1414262 – 18/06/2024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2" name="Title 12">
            <a:extLst>
              <a:ext uri="{FF2B5EF4-FFF2-40B4-BE49-F238E27FC236}">
                <a16:creationId xmlns:a16="http://schemas.microsoft.com/office/drawing/2014/main" id="{C345711A-CD7A-CA6F-F81C-A6996EC3633E}"/>
              </a:ext>
            </a:extLst>
          </p:cNvPr>
          <p:cNvSpPr txBox="1">
            <a:spLocks/>
          </p:cNvSpPr>
          <p:nvPr/>
        </p:nvSpPr>
        <p:spPr>
          <a:xfrm>
            <a:off x="323528" y="2301750"/>
            <a:ext cx="8496944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chemeClr val="accent5"/>
                </a:solidFill>
              </a:rPr>
              <a:t>Welding</a:t>
            </a:r>
          </a:p>
        </p:txBody>
      </p:sp>
    </p:spTree>
    <p:extLst>
      <p:ext uri="{BB962C8B-B14F-4D97-AF65-F5344CB8AC3E}">
        <p14:creationId xmlns:p14="http://schemas.microsoft.com/office/powerpoint/2010/main" val="16638931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58C820B8-EA5A-6DD2-AC68-5F89E752AF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3024" y="914401"/>
            <a:ext cx="7920000" cy="3680222"/>
          </a:xfrm>
        </p:spPr>
        <p:txBody>
          <a:bodyPr/>
          <a:lstStyle/>
          <a:p>
            <a:r>
              <a:rPr lang="en-US" sz="2400" b="1" dirty="0"/>
              <a:t>Orbital welds of beam screens</a:t>
            </a:r>
          </a:p>
          <a:p>
            <a:pPr marL="0" indent="0">
              <a:buNone/>
            </a:pPr>
            <a:endParaRPr lang="en-US" sz="2400" b="1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Julien DEBEUX – Experience from RFD CM tests at CERN I – Indico 1414262 – 18/06/2024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US" smtClean="0"/>
              <a:pPr/>
              <a:t>19</a:t>
            </a:fld>
            <a:endParaRPr lang="en-US" dirty="0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E94A54D7-5241-D533-B818-1A355EB055DD}"/>
              </a:ext>
            </a:extLst>
          </p:cNvPr>
          <p:cNvGrpSpPr/>
          <p:nvPr/>
        </p:nvGrpSpPr>
        <p:grpSpPr>
          <a:xfrm>
            <a:off x="179512" y="1309163"/>
            <a:ext cx="1627137" cy="1596134"/>
            <a:chOff x="6878362" y="2984299"/>
            <a:chExt cx="1627137" cy="1596134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3BB1E825-85F8-A6F1-0022-55F6C19512D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250620" y="2984299"/>
              <a:ext cx="882621" cy="615600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solidFill>
                <a:schemeClr val="tx1"/>
              </a:solidFill>
            </a:ln>
            <a:effectLst/>
          </p:spPr>
        </p:pic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9A4198E2-4E33-9A28-1440-BF8B0A8E25A7}"/>
                </a:ext>
              </a:extLst>
            </p:cNvPr>
            <p:cNvGrpSpPr/>
            <p:nvPr/>
          </p:nvGrpSpPr>
          <p:grpSpPr>
            <a:xfrm>
              <a:off x="6878362" y="3675782"/>
              <a:ext cx="1627137" cy="904651"/>
              <a:chOff x="6887291" y="3675782"/>
              <a:chExt cx="1627137" cy="904651"/>
            </a:xfrm>
          </p:grpSpPr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695F8749-3B96-98F0-B456-B467F459268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719863" y="3675782"/>
                <a:ext cx="794565" cy="903600"/>
              </a:xfrm>
              <a:prstGeom prst="roundRect">
                <a:avLst>
                  <a:gd name="adj" fmla="val 8594"/>
                </a:avLst>
              </a:prstGeom>
              <a:solidFill>
                <a:srgbClr val="FFFFFF">
                  <a:shade val="85000"/>
                </a:srgbClr>
              </a:solidFill>
              <a:ln>
                <a:solidFill>
                  <a:schemeClr val="tx1"/>
                </a:solidFill>
              </a:ln>
              <a:effectLst/>
            </p:spPr>
          </p:pic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981BA4ED-35C5-2035-3BA7-69796FA99C4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87291" y="3676833"/>
                <a:ext cx="804640" cy="903600"/>
              </a:xfrm>
              <a:prstGeom prst="roundRect">
                <a:avLst>
                  <a:gd name="adj" fmla="val 8594"/>
                </a:avLst>
              </a:prstGeom>
              <a:solidFill>
                <a:srgbClr val="FFFFFF">
                  <a:shade val="85000"/>
                </a:srgbClr>
              </a:solidFill>
              <a:ln>
                <a:solidFill>
                  <a:schemeClr val="tx1"/>
                </a:solidFill>
              </a:ln>
              <a:effectLst/>
            </p:spPr>
          </p:pic>
        </p:grp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286EB38C-8645-E7B5-199C-99F295EACE5E}"/>
              </a:ext>
            </a:extLst>
          </p:cNvPr>
          <p:cNvSpPr txBox="1"/>
          <p:nvPr/>
        </p:nvSpPr>
        <p:spPr>
          <a:xfrm>
            <a:off x="2031588" y="1412834"/>
            <a:ext cx="25020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See </a:t>
            </a:r>
            <a:r>
              <a:rPr lang="en-US" dirty="0">
                <a:hlinkClick r:id="rId5"/>
              </a:rPr>
              <a:t>EDMS 2758225</a:t>
            </a:r>
            <a:endParaRPr lang="en-US" dirty="0"/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531AB244-D222-0719-68B5-F70624EE00E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25967" y="1839582"/>
            <a:ext cx="2277058" cy="27543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5" name="Picture 34" descr="A picture containing wall, indoor, black&#10;&#10;Description automatically generated">
            <a:extLst>
              <a:ext uri="{FF2B5EF4-FFF2-40B4-BE49-F238E27FC236}">
                <a16:creationId xmlns:a16="http://schemas.microsoft.com/office/drawing/2014/main" id="{9F000C96-6911-26C3-8AE6-F5657175AC97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714764" y="2526652"/>
            <a:ext cx="2764668" cy="13802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/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DDF6E1D1-5035-7FA6-9F15-E56BEA757D9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34217" y="2162535"/>
            <a:ext cx="3112583" cy="2065566"/>
          </a:xfrm>
          <a:prstGeom prst="roundRect">
            <a:avLst>
              <a:gd name="adj" fmla="val 8594"/>
            </a:avLst>
          </a:prstGeom>
          <a:noFill/>
          <a:ln>
            <a:solidFill>
              <a:schemeClr val="tx1"/>
            </a:solidFill>
          </a:ln>
          <a:effectLst/>
        </p:spPr>
      </p:pic>
      <p:sp>
        <p:nvSpPr>
          <p:cNvPr id="4" name="Titre 7">
            <a:extLst>
              <a:ext uri="{FF2B5EF4-FFF2-40B4-BE49-F238E27FC236}">
                <a16:creationId xmlns:a16="http://schemas.microsoft.com/office/drawing/2014/main" id="{52501B00-E505-83A7-D8C5-9441F35EF328}"/>
              </a:ext>
            </a:extLst>
          </p:cNvPr>
          <p:cNvSpPr txBox="1">
            <a:spLocks/>
          </p:cNvSpPr>
          <p:nvPr/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200"/>
              <a:t>NCRs spotted during RFD-SPS CM Components assembly</a:t>
            </a:r>
            <a:endParaRPr lang="en-US" sz="2200" dirty="0"/>
          </a:p>
        </p:txBody>
      </p:sp>
      <p:sp>
        <p:nvSpPr>
          <p:cNvPr id="5" name="Text Placeholder 36">
            <a:extLst>
              <a:ext uri="{FF2B5EF4-FFF2-40B4-BE49-F238E27FC236}">
                <a16:creationId xmlns:a16="http://schemas.microsoft.com/office/drawing/2014/main" id="{8C4CBA21-6299-745F-5CBB-C940C02A39B7}"/>
              </a:ext>
            </a:extLst>
          </p:cNvPr>
          <p:cNvSpPr txBox="1">
            <a:spLocks/>
          </p:cNvSpPr>
          <p:nvPr/>
        </p:nvSpPr>
        <p:spPr>
          <a:xfrm>
            <a:off x="2551906" y="911424"/>
            <a:ext cx="4040188" cy="4798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309854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9F9A6F-832C-31A3-C0F8-9964EE8C1D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1B16FE-52E7-60AD-3C1F-90BF49B443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14401"/>
            <a:ext cx="7641118" cy="3680222"/>
          </a:xfrm>
        </p:spPr>
        <p:txBody>
          <a:bodyPr>
            <a:normAutofit/>
          </a:bodyPr>
          <a:lstStyle/>
          <a:p>
            <a:r>
              <a:rPr lang="en-GB" sz="2000" b="1" dirty="0"/>
              <a:t>Welding and Manufacturing Quality activities</a:t>
            </a:r>
          </a:p>
          <a:p>
            <a:pPr lvl="1"/>
            <a:r>
              <a:rPr lang="en-GB" sz="1600" dirty="0"/>
              <a:t>3 years working at Main Workshop as Welding Engineer for various projects</a:t>
            </a:r>
          </a:p>
          <a:p>
            <a:pPr lvl="1"/>
            <a:r>
              <a:rPr lang="en-GB" sz="1600" dirty="0"/>
              <a:t>Working for WP4 since November 2022</a:t>
            </a:r>
          </a:p>
          <a:p>
            <a:pPr lvl="1"/>
            <a:r>
              <a:rPr lang="en-GB" sz="1600" dirty="0"/>
              <a:t>Since April 2024: Myriam Benahmed has joined the WP4 team as Welding Engineer</a:t>
            </a:r>
          </a:p>
          <a:p>
            <a:pPr lvl="1"/>
            <a:endParaRPr lang="en-GB" sz="1800" dirty="0"/>
          </a:p>
          <a:p>
            <a:pPr lvl="1"/>
            <a:endParaRPr lang="en-GB" sz="1800" dirty="0"/>
          </a:p>
          <a:p>
            <a:r>
              <a:rPr lang="en-GB" sz="2000" b="1" dirty="0"/>
              <a:t>Topics</a:t>
            </a:r>
          </a:p>
          <a:p>
            <a:pPr lvl="1"/>
            <a:r>
              <a:rPr lang="en-GB" sz="1600" dirty="0"/>
              <a:t>Qualifications passed by </a:t>
            </a:r>
            <a:r>
              <a:rPr lang="en-GB" sz="1600"/>
              <a:t>UKRI during RFD-SPS </a:t>
            </a:r>
            <a:r>
              <a:rPr lang="en-GB" sz="1600" dirty="0"/>
              <a:t>CM Assembly</a:t>
            </a:r>
          </a:p>
          <a:p>
            <a:pPr lvl="1"/>
            <a:r>
              <a:rPr lang="en-GB" sz="1600" dirty="0"/>
              <a:t>NCRs spotted during RFD-SPS components fabrication and assembly in UK</a:t>
            </a:r>
          </a:p>
          <a:p>
            <a:pPr lvl="1"/>
            <a:r>
              <a:rPr lang="en-GB" sz="1600" dirty="0"/>
              <a:t>NCRs spotted during RFD-SPS assembly and reception at CERN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9501F0-D298-CC32-F07E-655753AA0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Julien DEBEUX – Experience from RFD CM tests at CERN I – Indico 1414262 – 18/06/2024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DFB3A6-7C1B-90A7-2482-7A70A47F34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GB" smtClean="0"/>
              <a:pPr/>
              <a:t>2</a:t>
            </a:fld>
            <a:endParaRPr lang="en-GB" dirty="0"/>
          </a:p>
        </p:txBody>
      </p:sp>
      <p:pic>
        <p:nvPicPr>
          <p:cNvPr id="7" name="Picture 6" descr="A person with a beard and mustache&#10;&#10;Description automatically generated">
            <a:extLst>
              <a:ext uri="{FF2B5EF4-FFF2-40B4-BE49-F238E27FC236}">
                <a16:creationId xmlns:a16="http://schemas.microsoft.com/office/drawing/2014/main" id="{CBAF4A91-749E-0D84-F7AB-020A3BC8A1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3118" y="1059582"/>
            <a:ext cx="562488" cy="74810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/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61305DB-032D-68F4-25BB-B48B7E33599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138" t="3138" r="3138" b="3138"/>
          <a:stretch/>
        </p:blipFill>
        <p:spPr>
          <a:xfrm>
            <a:off x="8253118" y="1852714"/>
            <a:ext cx="562488" cy="7446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422082784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Julien DEBEUX – Experience from RFD CM tests at CERN I – Indico 1414262 – 18/06/2024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86EB38C-8645-E7B5-199C-99F295EACE5E}"/>
              </a:ext>
            </a:extLst>
          </p:cNvPr>
          <p:cNvSpPr txBox="1"/>
          <p:nvPr/>
        </p:nvSpPr>
        <p:spPr>
          <a:xfrm>
            <a:off x="2031588" y="1412834"/>
            <a:ext cx="25020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See </a:t>
            </a:r>
            <a:r>
              <a:rPr lang="en-US" dirty="0">
                <a:hlinkClick r:id="rId2"/>
              </a:rPr>
              <a:t>EDMS 2758225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9307E05-EF2F-6BFC-D639-220954951AA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 flipH="1">
            <a:off x="3933475" y="2507986"/>
            <a:ext cx="2930083" cy="1617449"/>
          </a:xfrm>
          <a:prstGeom prst="roundRect">
            <a:avLst>
              <a:gd name="adj" fmla="val 8594"/>
            </a:avLst>
          </a:prstGeom>
          <a:noFill/>
          <a:ln>
            <a:solidFill>
              <a:schemeClr val="tx1"/>
            </a:solidFill>
          </a:ln>
          <a:effectLst/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DDCF2C58-6737-939C-BECF-920F60F76C22}"/>
              </a:ext>
            </a:extLst>
          </p:cNvPr>
          <p:cNvGrpSpPr/>
          <p:nvPr/>
        </p:nvGrpSpPr>
        <p:grpSpPr>
          <a:xfrm>
            <a:off x="2336208" y="1851670"/>
            <a:ext cx="1642863" cy="2917787"/>
            <a:chOff x="5447928" y="908720"/>
            <a:chExt cx="2304256" cy="4248472"/>
          </a:xfrm>
        </p:grpSpPr>
        <p:pic>
          <p:nvPicPr>
            <p:cNvPr id="20" name="Picture 19" descr="A person holding a watch&#10;&#10;Description automatically generated with low confidence">
              <a:extLst>
                <a:ext uri="{FF2B5EF4-FFF2-40B4-BE49-F238E27FC236}">
                  <a16:creationId xmlns:a16="http://schemas.microsoft.com/office/drawing/2014/main" id="{CCE5B105-2B71-7039-F7EF-BC26C87224C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6200000">
              <a:off x="4475820" y="1880828"/>
              <a:ext cx="4248472" cy="2304256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solidFill>
                <a:schemeClr val="tx1"/>
              </a:solidFill>
            </a:ln>
            <a:effectLst/>
          </p:spPr>
        </p:pic>
        <p:pic>
          <p:nvPicPr>
            <p:cNvPr id="22" name="Picture 21" descr="A person holding a watch&#10;&#10;Description automatically generated with low confidence">
              <a:extLst>
                <a:ext uri="{FF2B5EF4-FFF2-40B4-BE49-F238E27FC236}">
                  <a16:creationId xmlns:a16="http://schemas.microsoft.com/office/drawing/2014/main" id="{EE53404B-E4F0-8C76-B965-FA3A27D8985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6200000">
              <a:off x="6992801" y="2460192"/>
              <a:ext cx="504056" cy="425450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solidFill>
                <a:schemeClr val="tx1"/>
              </a:solidFill>
            </a:ln>
            <a:effectLst/>
          </p:spPr>
        </p:pic>
        <p:pic>
          <p:nvPicPr>
            <p:cNvPr id="25" name="Picture 24" descr="A person holding a watch&#10;&#10;Description automatically generated with low confidence">
              <a:extLst>
                <a:ext uri="{FF2B5EF4-FFF2-40B4-BE49-F238E27FC236}">
                  <a16:creationId xmlns:a16="http://schemas.microsoft.com/office/drawing/2014/main" id="{A7D65D72-3887-7A26-9B84-E75778226DA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6200000">
              <a:off x="6956797" y="3144267"/>
              <a:ext cx="576064" cy="425450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solidFill>
                <a:schemeClr val="tx1"/>
              </a:solidFill>
            </a:ln>
            <a:effectLst/>
          </p:spPr>
        </p:pic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id="{1F785A44-7E75-3786-34CD-C1FAFC2EC60C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81638" y="2021886"/>
            <a:ext cx="2827215" cy="2207597"/>
          </a:xfrm>
          <a:prstGeom prst="roundRect">
            <a:avLst>
              <a:gd name="adj" fmla="val 8594"/>
            </a:avLst>
          </a:prstGeom>
          <a:noFill/>
          <a:ln>
            <a:noFill/>
          </a:ln>
          <a:effectLst/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B6D8A467-4F1A-D959-5007-7EC972B53FA9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43429" y="2982721"/>
            <a:ext cx="827083" cy="10004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3" name="Picture 32" descr="A picture containing wall, indoor, black&#10;&#10;Description automatically generated">
            <a:extLst>
              <a:ext uri="{FF2B5EF4-FFF2-40B4-BE49-F238E27FC236}">
                <a16:creationId xmlns:a16="http://schemas.microsoft.com/office/drawing/2014/main" id="{FEBA32C2-3774-738E-2102-57D8D384BFB5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80334" y="3230416"/>
            <a:ext cx="1004195" cy="5013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/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BF787C1C-3CF6-96D2-6B3C-4995724880CF}"/>
              </a:ext>
            </a:extLst>
          </p:cNvPr>
          <p:cNvGrpSpPr/>
          <p:nvPr/>
        </p:nvGrpSpPr>
        <p:grpSpPr>
          <a:xfrm>
            <a:off x="179512" y="1309163"/>
            <a:ext cx="1627137" cy="1596134"/>
            <a:chOff x="6878362" y="2984299"/>
            <a:chExt cx="1627137" cy="1596134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01614A69-0F1B-F786-DF74-979F86AD3AE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7250620" y="2984299"/>
              <a:ext cx="882621" cy="615600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solidFill>
                <a:schemeClr val="tx1"/>
              </a:solidFill>
            </a:ln>
            <a:effectLst/>
          </p:spPr>
        </p:pic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6F5F5349-F7DC-C732-F7E6-8C46803CAD74}"/>
                </a:ext>
              </a:extLst>
            </p:cNvPr>
            <p:cNvGrpSpPr/>
            <p:nvPr/>
          </p:nvGrpSpPr>
          <p:grpSpPr>
            <a:xfrm>
              <a:off x="6878362" y="3675782"/>
              <a:ext cx="1627137" cy="904651"/>
              <a:chOff x="6887291" y="3675782"/>
              <a:chExt cx="1627137" cy="904651"/>
            </a:xfrm>
          </p:grpSpPr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FF638D76-1AC7-8DB7-58B9-43B4723B5BD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7719863" y="3675782"/>
                <a:ext cx="794565" cy="903600"/>
              </a:xfrm>
              <a:prstGeom prst="roundRect">
                <a:avLst>
                  <a:gd name="adj" fmla="val 8594"/>
                </a:avLst>
              </a:prstGeom>
              <a:solidFill>
                <a:srgbClr val="FFFFFF">
                  <a:shade val="85000"/>
                </a:srgbClr>
              </a:solidFill>
              <a:ln>
                <a:solidFill>
                  <a:schemeClr val="tx1"/>
                </a:solidFill>
              </a:ln>
              <a:effectLst/>
            </p:spPr>
          </p:pic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5B41606D-0CD3-26C3-332D-B75F5D7654D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6887291" y="3676833"/>
                <a:ext cx="804640" cy="903600"/>
              </a:xfrm>
              <a:prstGeom prst="roundRect">
                <a:avLst>
                  <a:gd name="adj" fmla="val 8594"/>
                </a:avLst>
              </a:prstGeom>
              <a:solidFill>
                <a:srgbClr val="FFFFFF">
                  <a:shade val="85000"/>
                </a:srgbClr>
              </a:solidFill>
              <a:ln>
                <a:solidFill>
                  <a:schemeClr val="tx1"/>
                </a:solidFill>
              </a:ln>
              <a:effectLst/>
            </p:spPr>
          </p:pic>
        </p:grp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D03C3618-C39D-BB52-628D-88E2AB3BDB7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60562" y="4044780"/>
            <a:ext cx="794566" cy="527288"/>
          </a:xfrm>
          <a:prstGeom prst="roundRect">
            <a:avLst>
              <a:gd name="adj" fmla="val 8594"/>
            </a:avLst>
          </a:prstGeom>
          <a:noFill/>
          <a:ln>
            <a:solidFill>
              <a:schemeClr val="tx1"/>
            </a:solidFill>
          </a:ln>
          <a:effectLst/>
        </p:spPr>
      </p:pic>
      <p:pic>
        <p:nvPicPr>
          <p:cNvPr id="12" name="Picture 11" descr="A picture containing indoor, silver&#10;&#10;Description automatically generated">
            <a:extLst>
              <a:ext uri="{FF2B5EF4-FFF2-40B4-BE49-F238E27FC236}">
                <a16:creationId xmlns:a16="http://schemas.microsoft.com/office/drawing/2014/main" id="{CC1F304A-FFF5-E14E-B763-5C9349047DF8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6914364" y="1894578"/>
            <a:ext cx="1020171" cy="20241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/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4FA8C9E-443E-1F50-EBE9-A378DB14E9D6}"/>
              </a:ext>
            </a:extLst>
          </p:cNvPr>
          <p:cNvPicPr>
            <a:picLocks noChangeAspect="1"/>
          </p:cNvPicPr>
          <p:nvPr/>
        </p:nvPicPr>
        <p:blipFill rotWithShape="1">
          <a:blip r:embed="rId15"/>
          <a:srcRect t="13040" b="18565"/>
          <a:stretch/>
        </p:blipFill>
        <p:spPr>
          <a:xfrm>
            <a:off x="6412361" y="3525054"/>
            <a:ext cx="2024177" cy="12566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/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F3B03F3-08F8-2999-E35E-5FE0CAFDF61A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910980" y="823183"/>
            <a:ext cx="1525558" cy="14650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/>
        </p:spPr>
      </p:pic>
      <p:sp>
        <p:nvSpPr>
          <p:cNvPr id="28" name="Content Placeholder 13">
            <a:extLst>
              <a:ext uri="{FF2B5EF4-FFF2-40B4-BE49-F238E27FC236}">
                <a16:creationId xmlns:a16="http://schemas.microsoft.com/office/drawing/2014/main" id="{73D16AEB-C38C-9392-62DB-6A9BAAD6FC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3024" y="914401"/>
            <a:ext cx="7920000" cy="3680222"/>
          </a:xfrm>
        </p:spPr>
        <p:txBody>
          <a:bodyPr/>
          <a:lstStyle/>
          <a:p>
            <a:r>
              <a:rPr lang="en-US" sz="2400" b="1" dirty="0"/>
              <a:t>Orbital welds of beam screens</a:t>
            </a:r>
          </a:p>
          <a:p>
            <a:pPr marL="0" indent="0">
              <a:buNone/>
            </a:pPr>
            <a:endParaRPr lang="en-US" sz="2400" b="1" dirty="0"/>
          </a:p>
        </p:txBody>
      </p:sp>
      <p:sp>
        <p:nvSpPr>
          <p:cNvPr id="29" name="Titre 7">
            <a:extLst>
              <a:ext uri="{FF2B5EF4-FFF2-40B4-BE49-F238E27FC236}">
                <a16:creationId xmlns:a16="http://schemas.microsoft.com/office/drawing/2014/main" id="{363113CE-A0AB-6D46-0294-2A67F2142967}"/>
              </a:ext>
            </a:extLst>
          </p:cNvPr>
          <p:cNvSpPr txBox="1">
            <a:spLocks/>
          </p:cNvSpPr>
          <p:nvPr/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200"/>
              <a:t>NCRs spotted during RFD-SPS CM Components assembly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60614871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200" dirty="0"/>
              <a:t>NCRs spotted during RFD-SPS CM Components assembly</a:t>
            </a:r>
          </a:p>
        </p:txBody>
      </p:sp>
      <p:sp>
        <p:nvSpPr>
          <p:cNvPr id="37" name="Text Placeholder 36">
            <a:extLst>
              <a:ext uri="{FF2B5EF4-FFF2-40B4-BE49-F238E27FC236}">
                <a16:creationId xmlns:a16="http://schemas.microsoft.com/office/drawing/2014/main" id="{18952B07-1CA9-7974-31C0-A1FD95F182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51906" y="911424"/>
            <a:ext cx="4040188" cy="479822"/>
          </a:xfrm>
        </p:spPr>
        <p:txBody>
          <a:bodyPr/>
          <a:lstStyle/>
          <a:p>
            <a:pPr algn="ctr"/>
            <a:r>
              <a:rPr lang="en-US" dirty="0"/>
              <a:t>Orbital welds of beam screens</a:t>
            </a:r>
          </a:p>
        </p:txBody>
      </p:sp>
      <p:sp>
        <p:nvSpPr>
          <p:cNvPr id="38" name="Content Placeholder 37">
            <a:extLst>
              <a:ext uri="{FF2B5EF4-FFF2-40B4-BE49-F238E27FC236}">
                <a16:creationId xmlns:a16="http://schemas.microsoft.com/office/drawing/2014/main" id="{E31D4066-257F-CFB2-17BC-2D0DDFB6BF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543050"/>
            <a:ext cx="5482950" cy="2963466"/>
          </a:xfrm>
        </p:spPr>
        <p:txBody>
          <a:bodyPr>
            <a:normAutofit fontScale="92500" lnSpcReduction="10000"/>
          </a:bodyPr>
          <a:lstStyle/>
          <a:p>
            <a:r>
              <a:rPr lang="en-US" sz="1800" dirty="0"/>
              <a:t>The NCR is linked to:</a:t>
            </a:r>
          </a:p>
          <a:p>
            <a:pPr lvl="1"/>
            <a:r>
              <a:rPr lang="en-US" sz="1600" i="1" dirty="0"/>
              <a:t>Tolerances of the parts</a:t>
            </a:r>
          </a:p>
          <a:p>
            <a:pPr lvl="1"/>
            <a:r>
              <a:rPr lang="en-US" sz="1600" i="1" dirty="0"/>
              <a:t>Experience of the welder</a:t>
            </a:r>
          </a:p>
          <a:p>
            <a:pPr lvl="1"/>
            <a:r>
              <a:rPr lang="en-US" sz="1600" i="1" dirty="0"/>
              <a:t>Limited access</a:t>
            </a:r>
          </a:p>
          <a:p>
            <a:pPr lvl="1"/>
            <a:r>
              <a:rPr lang="en-US" sz="1600" i="1" dirty="0"/>
              <a:t>Difficulty of execution</a:t>
            </a:r>
          </a:p>
          <a:p>
            <a:pPr lvl="1"/>
            <a:r>
              <a:rPr lang="en-US" sz="1600" i="1" dirty="0"/>
              <a:t>Difference between sample work and in-situ assembly</a:t>
            </a:r>
          </a:p>
          <a:p>
            <a:pPr lvl="1"/>
            <a:endParaRPr lang="en-US" sz="1600" i="1" dirty="0"/>
          </a:p>
          <a:p>
            <a:pPr marL="342900" lvl="1" indent="-342900"/>
            <a:r>
              <a:rPr lang="en-US" sz="1800" dirty="0"/>
              <a:t>Actions:</a:t>
            </a:r>
          </a:p>
          <a:p>
            <a:pPr lvl="1"/>
            <a:r>
              <a:rPr lang="en-US" sz="1600" i="1" dirty="0"/>
              <a:t>CERN performed the repair</a:t>
            </a:r>
          </a:p>
          <a:p>
            <a:pPr lvl="1"/>
            <a:r>
              <a:rPr lang="en-US" sz="1600" i="1" dirty="0"/>
              <a:t>Knowledge transfer between welders</a:t>
            </a:r>
          </a:p>
          <a:p>
            <a:pPr lvl="1"/>
            <a:r>
              <a:rPr lang="en-US" sz="1600" i="1" dirty="0"/>
              <a:t>Modifications of the design drawings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Julien DEBEUX – Experience from RFD CM tests at CERN I – Indico 1414262 – 18/06/2024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B9061B2-5B96-E563-CC3C-C962BC0192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1651" y="751641"/>
            <a:ext cx="2445149" cy="18430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/>
        </p:spPr>
      </p:pic>
      <p:pic>
        <p:nvPicPr>
          <p:cNvPr id="16" name="Picture 15" descr="A close-up of a machine&#10;&#10;Description automatically generated">
            <a:extLst>
              <a:ext uri="{FF2B5EF4-FFF2-40B4-BE49-F238E27FC236}">
                <a16:creationId xmlns:a16="http://schemas.microsoft.com/office/drawing/2014/main" id="{3B814EF5-2B47-7DBA-3FE5-B45CC3CAB02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7400" b="33200"/>
          <a:stretch/>
        </p:blipFill>
        <p:spPr>
          <a:xfrm>
            <a:off x="6601650" y="2666346"/>
            <a:ext cx="2445149" cy="958485"/>
          </a:xfrm>
          <a:prstGeom prst="roundRect">
            <a:avLst>
              <a:gd name="adj" fmla="val 16198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/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D9A6E68-3339-01A0-8636-9C3BA45558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16015" y="3714215"/>
            <a:ext cx="1936843" cy="10865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/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18CAA198-F9B2-B9B1-C860-459602D23F07}"/>
              </a:ext>
            </a:extLst>
          </p:cNvPr>
          <p:cNvSpPr/>
          <p:nvPr/>
        </p:nvSpPr>
        <p:spPr>
          <a:xfrm>
            <a:off x="4788024" y="3867894"/>
            <a:ext cx="720080" cy="432048"/>
          </a:xfrm>
          <a:prstGeom prst="rect">
            <a:avLst/>
          </a:prstGeom>
          <a:solidFill>
            <a:srgbClr val="FFFF00">
              <a:alpha val="40000"/>
            </a:srgbClr>
          </a:solidFill>
          <a:ln w="63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AE5E3BAB-1EA7-A12F-4546-1C9BA0A3099D}"/>
              </a:ext>
            </a:extLst>
          </p:cNvPr>
          <p:cNvGrpSpPr/>
          <p:nvPr/>
        </p:nvGrpSpPr>
        <p:grpSpPr>
          <a:xfrm>
            <a:off x="6943923" y="3711961"/>
            <a:ext cx="1786860" cy="1089209"/>
            <a:chOff x="6943923" y="3711961"/>
            <a:chExt cx="1786860" cy="1089209"/>
          </a:xfrm>
        </p:grpSpPr>
        <p:pic>
          <p:nvPicPr>
            <p:cNvPr id="29" name="Picture 28" descr="A person working on a machine&#10;&#10;Description automatically generated">
              <a:extLst>
                <a:ext uri="{FF2B5EF4-FFF2-40B4-BE49-F238E27FC236}">
                  <a16:creationId xmlns:a16="http://schemas.microsoft.com/office/drawing/2014/main" id="{60D5C570-7B0A-CDA3-8724-8735F0E754C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943923" y="3711961"/>
              <a:ext cx="816907" cy="1089209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solidFill>
                <a:schemeClr val="tx1"/>
              </a:solidFill>
            </a:ln>
            <a:effectLst/>
          </p:spPr>
        </p:pic>
        <p:pic>
          <p:nvPicPr>
            <p:cNvPr id="30" name="Picture 29" descr="A person using a machine&#10;&#10;Description automatically generated">
              <a:extLst>
                <a:ext uri="{FF2B5EF4-FFF2-40B4-BE49-F238E27FC236}">
                  <a16:creationId xmlns:a16="http://schemas.microsoft.com/office/drawing/2014/main" id="{236DDE35-92CF-4E2F-39E8-D4686DB66A1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913876" y="3711961"/>
              <a:ext cx="816907" cy="1089209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solidFill>
                <a:schemeClr val="tx1"/>
              </a:solidFill>
            </a:ln>
            <a:effectLst/>
          </p:spPr>
        </p:pic>
      </p:grpSp>
    </p:spTree>
    <p:extLst>
      <p:ext uri="{BB962C8B-B14F-4D97-AF65-F5344CB8AC3E}">
        <p14:creationId xmlns:p14="http://schemas.microsoft.com/office/powerpoint/2010/main" val="101295164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200" dirty="0"/>
              <a:t>NCRs spotted during RFD-SPS CM Components assembly</a:t>
            </a:r>
          </a:p>
        </p:txBody>
      </p:sp>
      <p:sp>
        <p:nvSpPr>
          <p:cNvPr id="37" name="Text Placeholder 36">
            <a:extLst>
              <a:ext uri="{FF2B5EF4-FFF2-40B4-BE49-F238E27FC236}">
                <a16:creationId xmlns:a16="http://schemas.microsoft.com/office/drawing/2014/main" id="{18952B07-1CA9-7974-31C0-A1FD95F182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51906" y="911424"/>
            <a:ext cx="4040188" cy="479822"/>
          </a:xfrm>
        </p:spPr>
        <p:txBody>
          <a:bodyPr/>
          <a:lstStyle/>
          <a:p>
            <a:pPr algn="ctr"/>
            <a:r>
              <a:rPr lang="en-US" dirty="0"/>
              <a:t>Orbital welds of beam screens</a:t>
            </a:r>
          </a:p>
        </p:txBody>
      </p:sp>
      <p:sp>
        <p:nvSpPr>
          <p:cNvPr id="38" name="Content Placeholder 37">
            <a:extLst>
              <a:ext uri="{FF2B5EF4-FFF2-40B4-BE49-F238E27FC236}">
                <a16:creationId xmlns:a16="http://schemas.microsoft.com/office/drawing/2014/main" id="{E31D4066-257F-CFB2-17BC-2D0DDFB6BF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543050"/>
            <a:ext cx="5482950" cy="2963466"/>
          </a:xfrm>
        </p:spPr>
        <p:txBody>
          <a:bodyPr>
            <a:normAutofit fontScale="92500" lnSpcReduction="10000"/>
          </a:bodyPr>
          <a:lstStyle/>
          <a:p>
            <a:r>
              <a:rPr lang="en-US" sz="1800" dirty="0"/>
              <a:t>The NCR is linked to:</a:t>
            </a:r>
          </a:p>
          <a:p>
            <a:pPr lvl="1"/>
            <a:r>
              <a:rPr lang="en-US" sz="1600" i="1" dirty="0"/>
              <a:t>Tolerances of the parts</a:t>
            </a:r>
          </a:p>
          <a:p>
            <a:pPr lvl="1"/>
            <a:r>
              <a:rPr lang="en-US" sz="1600" i="1" dirty="0"/>
              <a:t>Experience of the welder</a:t>
            </a:r>
          </a:p>
          <a:p>
            <a:pPr lvl="1"/>
            <a:r>
              <a:rPr lang="en-US" sz="1600" i="1" dirty="0"/>
              <a:t>Limited access</a:t>
            </a:r>
          </a:p>
          <a:p>
            <a:pPr lvl="1"/>
            <a:r>
              <a:rPr lang="en-US" sz="1600" i="1" dirty="0"/>
              <a:t>Difficulty of execution</a:t>
            </a:r>
          </a:p>
          <a:p>
            <a:pPr lvl="1"/>
            <a:r>
              <a:rPr lang="en-US" sz="1600" i="1" dirty="0"/>
              <a:t>Difference between sample work and in-situ assembly</a:t>
            </a:r>
          </a:p>
          <a:p>
            <a:pPr lvl="1"/>
            <a:endParaRPr lang="en-US" sz="1600" i="1" dirty="0"/>
          </a:p>
          <a:p>
            <a:pPr marL="342900" lvl="1" indent="-342900"/>
            <a:r>
              <a:rPr lang="en-US" sz="1800" dirty="0"/>
              <a:t>Actions:</a:t>
            </a:r>
          </a:p>
          <a:p>
            <a:pPr lvl="1"/>
            <a:r>
              <a:rPr lang="en-US" sz="1600" i="1" dirty="0"/>
              <a:t>CERN performed the repair</a:t>
            </a:r>
          </a:p>
          <a:p>
            <a:pPr lvl="1"/>
            <a:r>
              <a:rPr lang="en-US" sz="1600" i="1" dirty="0"/>
              <a:t>Knowledge transfer between welders</a:t>
            </a:r>
          </a:p>
          <a:p>
            <a:pPr lvl="1"/>
            <a:r>
              <a:rPr lang="en-US" sz="1600" i="1" dirty="0"/>
              <a:t>Modifications of the design drawings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Julien DEBEUX – Experience from RFD CM tests at CERN I – Indico 1414262 – 18/06/2024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B9061B2-5B96-E563-CC3C-C962BC0192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1651" y="751641"/>
            <a:ext cx="2445149" cy="18430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/>
        </p:spPr>
      </p:pic>
      <p:pic>
        <p:nvPicPr>
          <p:cNvPr id="16" name="Picture 15" descr="A close-up of a machine&#10;&#10;Description automatically generated">
            <a:extLst>
              <a:ext uri="{FF2B5EF4-FFF2-40B4-BE49-F238E27FC236}">
                <a16:creationId xmlns:a16="http://schemas.microsoft.com/office/drawing/2014/main" id="{3B814EF5-2B47-7DBA-3FE5-B45CC3CAB02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7400" b="33200"/>
          <a:stretch/>
        </p:blipFill>
        <p:spPr>
          <a:xfrm>
            <a:off x="6601650" y="2666346"/>
            <a:ext cx="2445149" cy="958485"/>
          </a:xfrm>
          <a:prstGeom prst="roundRect">
            <a:avLst>
              <a:gd name="adj" fmla="val 16198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/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D9A6E68-3339-01A0-8636-9C3BA45558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16015" y="3714215"/>
            <a:ext cx="1936843" cy="10865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/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18CAA198-F9B2-B9B1-C860-459602D23F07}"/>
              </a:ext>
            </a:extLst>
          </p:cNvPr>
          <p:cNvSpPr/>
          <p:nvPr/>
        </p:nvSpPr>
        <p:spPr>
          <a:xfrm>
            <a:off x="4788024" y="3867894"/>
            <a:ext cx="720080" cy="432048"/>
          </a:xfrm>
          <a:prstGeom prst="rect">
            <a:avLst/>
          </a:prstGeom>
          <a:solidFill>
            <a:srgbClr val="FFFF00">
              <a:alpha val="40000"/>
            </a:srgbClr>
          </a:solidFill>
          <a:ln w="63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E5E3BAB-1EA7-A12F-4546-1C9BA0A3099D}"/>
              </a:ext>
            </a:extLst>
          </p:cNvPr>
          <p:cNvGrpSpPr>
            <a:grpSpLocks noChangeAspect="1"/>
          </p:cNvGrpSpPr>
          <p:nvPr/>
        </p:nvGrpSpPr>
        <p:grpSpPr>
          <a:xfrm>
            <a:off x="1214304" y="487928"/>
            <a:ext cx="7147440" cy="4356836"/>
            <a:chOff x="6943923" y="3711961"/>
            <a:chExt cx="1786860" cy="1089209"/>
          </a:xfrm>
        </p:grpSpPr>
        <p:pic>
          <p:nvPicPr>
            <p:cNvPr id="3" name="Picture 2" descr="A person working on a machine&#10;&#10;Description automatically generated">
              <a:extLst>
                <a:ext uri="{FF2B5EF4-FFF2-40B4-BE49-F238E27FC236}">
                  <a16:creationId xmlns:a16="http://schemas.microsoft.com/office/drawing/2014/main" id="{60D5C570-7B0A-CDA3-8724-8735F0E754C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943923" y="3711961"/>
              <a:ext cx="816907" cy="1089209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solidFill>
                <a:schemeClr val="tx1"/>
              </a:solidFill>
            </a:ln>
            <a:effectLst/>
          </p:spPr>
        </p:pic>
        <p:pic>
          <p:nvPicPr>
            <p:cNvPr id="6" name="Picture 5" descr="A person using a machine&#10;&#10;Description automatically generated">
              <a:extLst>
                <a:ext uri="{FF2B5EF4-FFF2-40B4-BE49-F238E27FC236}">
                  <a16:creationId xmlns:a16="http://schemas.microsoft.com/office/drawing/2014/main" id="{236DDE35-92CF-4E2F-39E8-D4686DB66A1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913876" y="3711961"/>
              <a:ext cx="816907" cy="1089209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solidFill>
                <a:schemeClr val="tx1"/>
              </a:solidFill>
            </a:ln>
            <a:effectLst/>
          </p:spPr>
        </p:pic>
      </p:grpSp>
    </p:spTree>
    <p:extLst>
      <p:ext uri="{BB962C8B-B14F-4D97-AF65-F5344CB8AC3E}">
        <p14:creationId xmlns:p14="http://schemas.microsoft.com/office/powerpoint/2010/main" val="54848062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200" dirty="0"/>
              <a:t>NCRs spotted during RFD-SPS CM Components assembly</a:t>
            </a:r>
          </a:p>
        </p:txBody>
      </p:sp>
      <p:sp>
        <p:nvSpPr>
          <p:cNvPr id="37" name="Text Placeholder 36">
            <a:extLst>
              <a:ext uri="{FF2B5EF4-FFF2-40B4-BE49-F238E27FC236}">
                <a16:creationId xmlns:a16="http://schemas.microsoft.com/office/drawing/2014/main" id="{18952B07-1CA9-7974-31C0-A1FD95F182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51906" y="911424"/>
            <a:ext cx="4040188" cy="479822"/>
          </a:xfrm>
        </p:spPr>
        <p:txBody>
          <a:bodyPr/>
          <a:lstStyle/>
          <a:p>
            <a:pPr algn="ctr"/>
            <a:r>
              <a:rPr lang="en-US" dirty="0"/>
              <a:t>Other NCRs</a:t>
            </a:r>
          </a:p>
        </p:txBody>
      </p:sp>
      <p:sp>
        <p:nvSpPr>
          <p:cNvPr id="38" name="Content Placeholder 37">
            <a:extLst>
              <a:ext uri="{FF2B5EF4-FFF2-40B4-BE49-F238E27FC236}">
                <a16:creationId xmlns:a16="http://schemas.microsoft.com/office/drawing/2014/main" id="{E31D4066-257F-CFB2-17BC-2D0DDFB6BF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199" y="1543050"/>
            <a:ext cx="8867329" cy="2963466"/>
          </a:xfrm>
        </p:spPr>
        <p:txBody>
          <a:bodyPr>
            <a:normAutofit/>
          </a:bodyPr>
          <a:lstStyle/>
          <a:p>
            <a:r>
              <a:rPr lang="en-US" sz="1800" dirty="0"/>
              <a:t>Dimensional control (Blade support </a:t>
            </a:r>
            <a:r>
              <a:rPr lang="en-US" sz="1800" dirty="0" err="1"/>
              <a:t>assy</a:t>
            </a:r>
            <a:r>
              <a:rPr lang="en-US" sz="1800" dirty="0"/>
              <a:t>, OVV, WMS, </a:t>
            </a:r>
            <a:r>
              <a:rPr lang="en-US" sz="1800" dirty="0" err="1"/>
              <a:t>biphase</a:t>
            </a:r>
            <a:r>
              <a:rPr lang="en-US" sz="1800" dirty="0"/>
              <a:t> line, etc.)</a:t>
            </a:r>
          </a:p>
          <a:p>
            <a:r>
              <a:rPr lang="en-US" sz="1800" dirty="0"/>
              <a:t>Clash / Mating during assembly (HOM Cooling line, RF Coax line, etc.)</a:t>
            </a:r>
          </a:p>
          <a:p>
            <a:r>
              <a:rPr lang="en-US" sz="1800" dirty="0"/>
              <a:t>Blow-off valve (insulation vacuum)</a:t>
            </a:r>
          </a:p>
          <a:p>
            <a:endParaRPr lang="en-US" sz="1800" dirty="0"/>
          </a:p>
          <a:p>
            <a:pPr marL="0" indent="0">
              <a:buNone/>
            </a:pPr>
            <a:r>
              <a:rPr lang="en-US" sz="600" dirty="0"/>
              <a:t> </a:t>
            </a:r>
            <a:endParaRPr lang="en-US" sz="500" dirty="0"/>
          </a:p>
          <a:p>
            <a:pPr marL="0" indent="0">
              <a:buNone/>
            </a:pPr>
            <a:r>
              <a:rPr lang="en-US" sz="1600" b="1" dirty="0">
                <a:sym typeface="Wingdings" panose="05000000000000000000" pitchFamily="2" charset="2"/>
              </a:rPr>
              <a:t> Evolution of assembly procedure, Engineering Specs, safety components, etc.</a:t>
            </a:r>
            <a:endParaRPr lang="en-US" sz="1800" b="1" dirty="0"/>
          </a:p>
          <a:p>
            <a:endParaRPr lang="en-US" sz="1600" i="1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Julien DEBEUX – Experience from RFD CM tests at CERN I – Indico 1414262 – 18/06/2024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0B131F2-8D20-D1B7-7A86-82F1DC5E44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303" y="3333339"/>
            <a:ext cx="1887045" cy="144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/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D22B2A3-171A-58F7-3508-93233A57AF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15712" y="3333339"/>
            <a:ext cx="2053996" cy="144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/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A5BFB0F-ADFC-2168-6530-CC0C11647A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11072" y="3333339"/>
            <a:ext cx="2060689" cy="144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/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DE765D9-8387-79B9-AD74-9804A60B21F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6200000">
            <a:off x="7139665" y="2906800"/>
            <a:ext cx="1440000" cy="22930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151898401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200" dirty="0"/>
              <a:t>NCRs spotted during RFD-SPS CM Reception and Testing</a:t>
            </a:r>
          </a:p>
        </p:txBody>
      </p:sp>
      <p:sp>
        <p:nvSpPr>
          <p:cNvPr id="37" name="Text Placeholder 36">
            <a:extLst>
              <a:ext uri="{FF2B5EF4-FFF2-40B4-BE49-F238E27FC236}">
                <a16:creationId xmlns:a16="http://schemas.microsoft.com/office/drawing/2014/main" id="{18952B07-1CA9-7974-31C0-A1FD95F182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5616" y="911424"/>
            <a:ext cx="6912768" cy="479822"/>
          </a:xfrm>
        </p:spPr>
        <p:txBody>
          <a:bodyPr/>
          <a:lstStyle/>
          <a:p>
            <a:pPr algn="ctr"/>
            <a:r>
              <a:rPr lang="en-US" i="1" dirty="0"/>
              <a:t>These NCRs are not always documented on EDMS</a:t>
            </a:r>
          </a:p>
        </p:txBody>
      </p:sp>
      <p:sp>
        <p:nvSpPr>
          <p:cNvPr id="38" name="Content Placeholder 37">
            <a:extLst>
              <a:ext uri="{FF2B5EF4-FFF2-40B4-BE49-F238E27FC236}">
                <a16:creationId xmlns:a16="http://schemas.microsoft.com/office/drawing/2014/main" id="{E31D4066-257F-CFB2-17BC-2D0DDFB6BF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543050"/>
            <a:ext cx="8147248" cy="2963466"/>
          </a:xfrm>
        </p:spPr>
        <p:txBody>
          <a:bodyPr>
            <a:normAutofit/>
          </a:bodyPr>
          <a:lstStyle/>
          <a:p>
            <a:r>
              <a:rPr lang="en-US" sz="1800" i="1" dirty="0"/>
              <a:t>Tightening checks: </a:t>
            </a:r>
          </a:p>
          <a:p>
            <a:pPr lvl="1"/>
            <a:r>
              <a:rPr lang="en-US" sz="1400" i="1" dirty="0"/>
              <a:t>Lateral doors: 1 door </a:t>
            </a:r>
            <a:r>
              <a:rPr lang="en-US" sz="1400" i="1" dirty="0">
                <a:solidFill>
                  <a:srgbClr val="FFC000"/>
                </a:solidFill>
              </a:rPr>
              <a:t>not OK </a:t>
            </a:r>
            <a:r>
              <a:rPr lang="en-US" sz="1400" i="1" dirty="0"/>
              <a:t>(1/4 of a turn missing)</a:t>
            </a:r>
          </a:p>
          <a:p>
            <a:pPr lvl="1"/>
            <a:r>
              <a:rPr lang="en-US" sz="1400" i="1" dirty="0"/>
              <a:t>Cavity support system: </a:t>
            </a:r>
          </a:p>
          <a:p>
            <a:pPr lvl="2"/>
            <a:r>
              <a:rPr lang="en-US" sz="1200" i="1" dirty="0"/>
              <a:t>1 FPC connection </a:t>
            </a:r>
            <a:r>
              <a:rPr lang="en-US" sz="1200" i="1" dirty="0">
                <a:solidFill>
                  <a:srgbClr val="FFC000"/>
                </a:solidFill>
              </a:rPr>
              <a:t>partially OK</a:t>
            </a:r>
          </a:p>
          <a:p>
            <a:pPr lvl="2"/>
            <a:r>
              <a:rPr lang="en-US" sz="1200" i="1" dirty="0"/>
              <a:t>Top blade connection: locking screws </a:t>
            </a:r>
            <a:r>
              <a:rPr lang="en-US" sz="1200" i="1" dirty="0">
                <a:solidFill>
                  <a:srgbClr val="FFC000"/>
                </a:solidFill>
              </a:rPr>
              <a:t>not OK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Julien DEBEUX – Experience from RFD CM tests at CERN I – Indico 1414262 – 18/06/2024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FC659FE-1444-95C3-D2E9-420647F978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3557" y="1238439"/>
            <a:ext cx="3110549" cy="1688986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4840DB0-966C-1A3E-82D6-1BD0F1B66BB9}"/>
              </a:ext>
            </a:extLst>
          </p:cNvPr>
          <p:cNvCxnSpPr>
            <a:cxnSpLocks/>
          </p:cNvCxnSpPr>
          <p:nvPr/>
        </p:nvCxnSpPr>
        <p:spPr>
          <a:xfrm flipH="1" flipV="1">
            <a:off x="6366169" y="1994802"/>
            <a:ext cx="25086" cy="502049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BF5AAF8-F30B-1836-139E-C50E7429DEFB}"/>
              </a:ext>
            </a:extLst>
          </p:cNvPr>
          <p:cNvCxnSpPr>
            <a:cxnSpLocks/>
          </p:cNvCxnSpPr>
          <p:nvPr/>
        </p:nvCxnSpPr>
        <p:spPr>
          <a:xfrm flipH="1">
            <a:off x="6467149" y="1958439"/>
            <a:ext cx="679144" cy="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8880529-ABE0-92A3-475D-6BBFDA1D7E84}"/>
              </a:ext>
            </a:extLst>
          </p:cNvPr>
          <p:cNvCxnSpPr>
            <a:cxnSpLocks/>
          </p:cNvCxnSpPr>
          <p:nvPr/>
        </p:nvCxnSpPr>
        <p:spPr>
          <a:xfrm flipH="1">
            <a:off x="6429049" y="2534702"/>
            <a:ext cx="787226" cy="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58DEC78-0527-DF89-C31E-D20E248F112F}"/>
              </a:ext>
            </a:extLst>
          </p:cNvPr>
          <p:cNvCxnSpPr>
            <a:cxnSpLocks/>
          </p:cNvCxnSpPr>
          <p:nvPr/>
        </p:nvCxnSpPr>
        <p:spPr>
          <a:xfrm flipH="1" flipV="1">
            <a:off x="7255012" y="1994802"/>
            <a:ext cx="12543" cy="528987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15F790B-1994-3606-8CF3-125FD948E5F6}"/>
              </a:ext>
            </a:extLst>
          </p:cNvPr>
          <p:cNvCxnSpPr/>
          <p:nvPr/>
        </p:nvCxnSpPr>
        <p:spPr>
          <a:xfrm>
            <a:off x="5669854" y="1845895"/>
            <a:ext cx="696315" cy="23703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05DA36B0-D29C-6513-6DC3-0A6DF56844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38014" y="2992973"/>
            <a:ext cx="1466434" cy="17087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/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FD14AA7-C246-DCCB-0319-04EC2BB27844}"/>
              </a:ext>
            </a:extLst>
          </p:cNvPr>
          <p:cNvCxnSpPr>
            <a:cxnSpLocks/>
          </p:cNvCxnSpPr>
          <p:nvPr/>
        </p:nvCxnSpPr>
        <p:spPr>
          <a:xfrm>
            <a:off x="4740871" y="2675165"/>
            <a:ext cx="2207393" cy="57927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47BD3451-55BD-E411-290E-EAB6BBF102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95736" y="2964802"/>
            <a:ext cx="2278800" cy="165730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/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0E875C13-9E1D-E7D2-D5FC-97E860DB2406}"/>
              </a:ext>
            </a:extLst>
          </p:cNvPr>
          <p:cNvSpPr txBox="1"/>
          <p:nvPr/>
        </p:nvSpPr>
        <p:spPr>
          <a:xfrm>
            <a:off x="5306351" y="4495153"/>
            <a:ext cx="179749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50" i="1" dirty="0" err="1"/>
              <a:t>Courtesy</a:t>
            </a:r>
            <a:r>
              <a:rPr lang="fr-CH" sz="1050" i="1" dirty="0"/>
              <a:t> of T. CAPELLI</a:t>
            </a:r>
            <a:endParaRPr lang="en-GB" sz="1050" i="1" dirty="0"/>
          </a:p>
        </p:txBody>
      </p:sp>
    </p:spTree>
    <p:extLst>
      <p:ext uri="{BB962C8B-B14F-4D97-AF65-F5344CB8AC3E}">
        <p14:creationId xmlns:p14="http://schemas.microsoft.com/office/powerpoint/2010/main" val="66800207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200" dirty="0"/>
              <a:t>NCRs spotted during RFD-SPS CM Reception and Testing</a:t>
            </a:r>
          </a:p>
        </p:txBody>
      </p:sp>
      <p:sp>
        <p:nvSpPr>
          <p:cNvPr id="37" name="Text Placeholder 36">
            <a:extLst>
              <a:ext uri="{FF2B5EF4-FFF2-40B4-BE49-F238E27FC236}">
                <a16:creationId xmlns:a16="http://schemas.microsoft.com/office/drawing/2014/main" id="{18952B07-1CA9-7974-31C0-A1FD95F182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5616" y="911424"/>
            <a:ext cx="6912768" cy="479822"/>
          </a:xfrm>
        </p:spPr>
        <p:txBody>
          <a:bodyPr/>
          <a:lstStyle/>
          <a:p>
            <a:pPr algn="ctr"/>
            <a:r>
              <a:rPr lang="en-US" i="1" dirty="0"/>
              <a:t>These NCRs are not always documented on EDMS</a:t>
            </a:r>
          </a:p>
        </p:txBody>
      </p:sp>
      <p:sp>
        <p:nvSpPr>
          <p:cNvPr id="38" name="Content Placeholder 37">
            <a:extLst>
              <a:ext uri="{FF2B5EF4-FFF2-40B4-BE49-F238E27FC236}">
                <a16:creationId xmlns:a16="http://schemas.microsoft.com/office/drawing/2014/main" id="{E31D4066-257F-CFB2-17BC-2D0DDFB6BF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543050"/>
            <a:ext cx="8147248" cy="2963466"/>
          </a:xfrm>
        </p:spPr>
        <p:txBody>
          <a:bodyPr>
            <a:normAutofit lnSpcReduction="10000"/>
          </a:bodyPr>
          <a:lstStyle/>
          <a:p>
            <a:r>
              <a:rPr lang="en-US" sz="1800" i="1" dirty="0"/>
              <a:t>Tightening checks: </a:t>
            </a:r>
          </a:p>
          <a:p>
            <a:pPr lvl="1"/>
            <a:r>
              <a:rPr lang="en-US" sz="1400" i="1" dirty="0"/>
              <a:t>Cryogenic transport lock: </a:t>
            </a:r>
            <a:r>
              <a:rPr lang="en-US" sz="1400" i="1" dirty="0">
                <a:solidFill>
                  <a:srgbClr val="FFC000"/>
                </a:solidFill>
              </a:rPr>
              <a:t>Completely loose</a:t>
            </a:r>
          </a:p>
          <a:p>
            <a:pPr lvl="1"/>
            <a:r>
              <a:rPr lang="en-US" sz="1400" i="1" dirty="0"/>
              <a:t>Tuner Thermal Intercept:</a:t>
            </a:r>
            <a:r>
              <a:rPr lang="fr-CH" sz="1400" i="1" dirty="0"/>
              <a:t> Connexion to double pipes or </a:t>
            </a:r>
            <a:r>
              <a:rPr lang="fr-CH" sz="1400" i="1" dirty="0" err="1"/>
              <a:t>braids</a:t>
            </a:r>
            <a:r>
              <a:rPr lang="fr-CH" sz="1400" i="1" dirty="0"/>
              <a:t> </a:t>
            </a:r>
            <a:r>
              <a:rPr lang="fr-CH" sz="1400" i="1" dirty="0" err="1">
                <a:solidFill>
                  <a:srgbClr val="FFC000"/>
                </a:solidFill>
              </a:rPr>
              <a:t>partially</a:t>
            </a:r>
            <a:r>
              <a:rPr lang="fr-CH" sz="1400" i="1" dirty="0">
                <a:solidFill>
                  <a:srgbClr val="FFC000"/>
                </a:solidFill>
              </a:rPr>
              <a:t> OK</a:t>
            </a:r>
            <a:endParaRPr lang="en-GB" sz="1000" i="1" dirty="0">
              <a:solidFill>
                <a:srgbClr val="FFC000"/>
              </a:solidFill>
            </a:endParaRPr>
          </a:p>
          <a:p>
            <a:pPr lvl="2"/>
            <a:endParaRPr lang="en-US" sz="1200" i="1" dirty="0"/>
          </a:p>
          <a:p>
            <a:r>
              <a:rPr lang="en-US" sz="1800" i="1" dirty="0"/>
              <a:t>FSI checks:</a:t>
            </a:r>
          </a:p>
          <a:p>
            <a:pPr lvl="1"/>
            <a:r>
              <a:rPr lang="en-US" sz="1400" i="1" dirty="0"/>
              <a:t>4 lower FSI were obstructed by MLI</a:t>
            </a:r>
          </a:p>
          <a:p>
            <a:endParaRPr lang="en-US" sz="1800" i="1" dirty="0"/>
          </a:p>
          <a:p>
            <a:r>
              <a:rPr lang="en-US" sz="1800" i="1" dirty="0" err="1"/>
              <a:t>Cryo</a:t>
            </a:r>
            <a:r>
              <a:rPr lang="en-US" sz="1800" i="1" dirty="0"/>
              <a:t> instrumentation:</a:t>
            </a:r>
          </a:p>
          <a:p>
            <a:pPr lvl="1"/>
            <a:r>
              <a:rPr lang="en-US" sz="1400" i="1" dirty="0"/>
              <a:t>Labels removed / replaced</a:t>
            </a:r>
          </a:p>
          <a:p>
            <a:pPr lvl="1"/>
            <a:r>
              <a:rPr lang="en-US" sz="1400" i="1" dirty="0"/>
              <a:t>Heaters not installed / checked</a:t>
            </a:r>
          </a:p>
          <a:p>
            <a:pPr lvl="1"/>
            <a:r>
              <a:rPr lang="en-US" sz="1400" i="1" dirty="0"/>
              <a:t>Etc.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Julien DEBEUX – Experience from RFD CM tests at CERN I – Indico 1414262 – 18/06/2024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CDC0F9B-20FC-5A2F-F4DD-EE55966E31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43403" y="984489"/>
            <a:ext cx="1093631" cy="14822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/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2853A2F5-A0C6-372D-6053-AE802F75D1A2}"/>
              </a:ext>
            </a:extLst>
          </p:cNvPr>
          <p:cNvCxnSpPr>
            <a:cxnSpLocks/>
          </p:cNvCxnSpPr>
          <p:nvPr/>
        </p:nvCxnSpPr>
        <p:spPr>
          <a:xfrm flipV="1">
            <a:off x="4716016" y="1725619"/>
            <a:ext cx="2920792" cy="19334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grpSp>
        <p:nvGrpSpPr>
          <p:cNvPr id="24" name="Group 23">
            <a:extLst>
              <a:ext uri="{FF2B5EF4-FFF2-40B4-BE49-F238E27FC236}">
                <a16:creationId xmlns:a16="http://schemas.microsoft.com/office/drawing/2014/main" id="{643FA032-41F1-5B1F-07FD-4B03616A3CE6}"/>
              </a:ext>
            </a:extLst>
          </p:cNvPr>
          <p:cNvGrpSpPr>
            <a:grpSpLocks noChangeAspect="1"/>
          </p:cNvGrpSpPr>
          <p:nvPr/>
        </p:nvGrpSpPr>
        <p:grpSpPr>
          <a:xfrm>
            <a:off x="7022159" y="2867964"/>
            <a:ext cx="1888770" cy="1873379"/>
            <a:chOff x="5760462" y="2913532"/>
            <a:chExt cx="2732584" cy="2710316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019D68B6-2458-4019-3737-69EFDD41DB0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760462" y="2913532"/>
              <a:ext cx="2732584" cy="2710316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solidFill>
                <a:schemeClr val="tx1"/>
              </a:solidFill>
            </a:ln>
            <a:effectLst/>
          </p:spPr>
        </p:pic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EC22BE2A-C51E-F4B8-A39F-D5685268BC9B}"/>
                </a:ext>
              </a:extLst>
            </p:cNvPr>
            <p:cNvSpPr/>
            <p:nvPr/>
          </p:nvSpPr>
          <p:spPr>
            <a:xfrm>
              <a:off x="6535709" y="3349277"/>
              <a:ext cx="1024020" cy="188393"/>
            </a:xfrm>
            <a:custGeom>
              <a:avLst/>
              <a:gdLst>
                <a:gd name="connsiteX0" fmla="*/ 0 w 1024020"/>
                <a:gd name="connsiteY0" fmla="*/ 0 h 188393"/>
                <a:gd name="connsiteX1" fmla="*/ 491530 w 1024020"/>
                <a:gd name="connsiteY1" fmla="*/ 0 h 188393"/>
                <a:gd name="connsiteX2" fmla="*/ 1024020 w 1024020"/>
                <a:gd name="connsiteY2" fmla="*/ 0 h 188393"/>
                <a:gd name="connsiteX3" fmla="*/ 1024020 w 1024020"/>
                <a:gd name="connsiteY3" fmla="*/ 188393 h 188393"/>
                <a:gd name="connsiteX4" fmla="*/ 532490 w 1024020"/>
                <a:gd name="connsiteY4" fmla="*/ 188393 h 188393"/>
                <a:gd name="connsiteX5" fmla="*/ 0 w 1024020"/>
                <a:gd name="connsiteY5" fmla="*/ 188393 h 188393"/>
                <a:gd name="connsiteX6" fmla="*/ 0 w 1024020"/>
                <a:gd name="connsiteY6" fmla="*/ 0 h 188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24020" h="188393" extrusionOk="0">
                  <a:moveTo>
                    <a:pt x="0" y="0"/>
                  </a:moveTo>
                  <a:cubicBezTo>
                    <a:pt x="128196" y="-12737"/>
                    <a:pt x="252134" y="24940"/>
                    <a:pt x="491530" y="0"/>
                  </a:cubicBezTo>
                  <a:cubicBezTo>
                    <a:pt x="730926" y="-24940"/>
                    <a:pt x="887936" y="44094"/>
                    <a:pt x="1024020" y="0"/>
                  </a:cubicBezTo>
                  <a:cubicBezTo>
                    <a:pt x="1035148" y="84784"/>
                    <a:pt x="1006244" y="142748"/>
                    <a:pt x="1024020" y="188393"/>
                  </a:cubicBezTo>
                  <a:cubicBezTo>
                    <a:pt x="818052" y="233466"/>
                    <a:pt x="746998" y="158887"/>
                    <a:pt x="532490" y="188393"/>
                  </a:cubicBezTo>
                  <a:cubicBezTo>
                    <a:pt x="317982" y="217899"/>
                    <a:pt x="210315" y="137343"/>
                    <a:pt x="0" y="188393"/>
                  </a:cubicBezTo>
                  <a:cubicBezTo>
                    <a:pt x="-4574" y="126735"/>
                    <a:pt x="16523" y="42445"/>
                    <a:pt x="0" y="0"/>
                  </a:cubicBezTo>
                  <a:close/>
                </a:path>
              </a:pathLst>
            </a:custGeom>
            <a:noFill/>
            <a:ln w="38100">
              <a:solidFill>
                <a:schemeClr val="accent2">
                  <a:lumMod val="60000"/>
                  <a:lumOff val="40000"/>
                </a:schemeClr>
              </a:solidFill>
              <a:extLst>
                <a:ext uri="{C807C97D-BFC1-408E-A445-0C87EB9F89A2}">
                  <ask:lineSketchStyleProps xmlns:ask="http://schemas.microsoft.com/office/drawing/2018/sketchyshapes" sd="3481108980">
                    <a:prstGeom prst="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C592F30B-DC98-FDDE-FA90-21B958C050AF}"/>
                </a:ext>
              </a:extLst>
            </p:cNvPr>
            <p:cNvSpPr/>
            <p:nvPr/>
          </p:nvSpPr>
          <p:spPr>
            <a:xfrm>
              <a:off x="5834064" y="3573177"/>
              <a:ext cx="2317942" cy="1163400"/>
            </a:xfrm>
            <a:custGeom>
              <a:avLst/>
              <a:gdLst>
                <a:gd name="connsiteX0" fmla="*/ 0 w 2317942"/>
                <a:gd name="connsiteY0" fmla="*/ 0 h 1163400"/>
                <a:gd name="connsiteX1" fmla="*/ 533127 w 2317942"/>
                <a:gd name="connsiteY1" fmla="*/ 0 h 1163400"/>
                <a:gd name="connsiteX2" fmla="*/ 1158971 w 2317942"/>
                <a:gd name="connsiteY2" fmla="*/ 0 h 1163400"/>
                <a:gd name="connsiteX3" fmla="*/ 1715277 w 2317942"/>
                <a:gd name="connsiteY3" fmla="*/ 0 h 1163400"/>
                <a:gd name="connsiteX4" fmla="*/ 2317942 w 2317942"/>
                <a:gd name="connsiteY4" fmla="*/ 0 h 1163400"/>
                <a:gd name="connsiteX5" fmla="*/ 2317942 w 2317942"/>
                <a:gd name="connsiteY5" fmla="*/ 546798 h 1163400"/>
                <a:gd name="connsiteX6" fmla="*/ 2317942 w 2317942"/>
                <a:gd name="connsiteY6" fmla="*/ 1163400 h 1163400"/>
                <a:gd name="connsiteX7" fmla="*/ 1807995 w 2317942"/>
                <a:gd name="connsiteY7" fmla="*/ 1163400 h 1163400"/>
                <a:gd name="connsiteX8" fmla="*/ 1182150 w 2317942"/>
                <a:gd name="connsiteY8" fmla="*/ 1163400 h 1163400"/>
                <a:gd name="connsiteX9" fmla="*/ 602665 w 2317942"/>
                <a:gd name="connsiteY9" fmla="*/ 1163400 h 1163400"/>
                <a:gd name="connsiteX10" fmla="*/ 0 w 2317942"/>
                <a:gd name="connsiteY10" fmla="*/ 1163400 h 1163400"/>
                <a:gd name="connsiteX11" fmla="*/ 0 w 2317942"/>
                <a:gd name="connsiteY11" fmla="*/ 604968 h 1163400"/>
                <a:gd name="connsiteX12" fmla="*/ 0 w 2317942"/>
                <a:gd name="connsiteY12" fmla="*/ 0 h 116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317942" h="1163400" extrusionOk="0">
                  <a:moveTo>
                    <a:pt x="0" y="0"/>
                  </a:moveTo>
                  <a:cubicBezTo>
                    <a:pt x="207194" y="-11114"/>
                    <a:pt x="368028" y="47839"/>
                    <a:pt x="533127" y="0"/>
                  </a:cubicBezTo>
                  <a:cubicBezTo>
                    <a:pt x="698226" y="-47839"/>
                    <a:pt x="923083" y="27132"/>
                    <a:pt x="1158971" y="0"/>
                  </a:cubicBezTo>
                  <a:cubicBezTo>
                    <a:pt x="1394859" y="-27132"/>
                    <a:pt x="1478070" y="5563"/>
                    <a:pt x="1715277" y="0"/>
                  </a:cubicBezTo>
                  <a:cubicBezTo>
                    <a:pt x="1952484" y="-5563"/>
                    <a:pt x="2122535" y="61629"/>
                    <a:pt x="2317942" y="0"/>
                  </a:cubicBezTo>
                  <a:cubicBezTo>
                    <a:pt x="2354648" y="209830"/>
                    <a:pt x="2258363" y="395926"/>
                    <a:pt x="2317942" y="546798"/>
                  </a:cubicBezTo>
                  <a:cubicBezTo>
                    <a:pt x="2377521" y="697670"/>
                    <a:pt x="2258754" y="900256"/>
                    <a:pt x="2317942" y="1163400"/>
                  </a:cubicBezTo>
                  <a:cubicBezTo>
                    <a:pt x="2090455" y="1194395"/>
                    <a:pt x="2043966" y="1134520"/>
                    <a:pt x="1807995" y="1163400"/>
                  </a:cubicBezTo>
                  <a:cubicBezTo>
                    <a:pt x="1572024" y="1192280"/>
                    <a:pt x="1332621" y="1153194"/>
                    <a:pt x="1182150" y="1163400"/>
                  </a:cubicBezTo>
                  <a:cubicBezTo>
                    <a:pt x="1031679" y="1173606"/>
                    <a:pt x="772035" y="1145233"/>
                    <a:pt x="602665" y="1163400"/>
                  </a:cubicBezTo>
                  <a:cubicBezTo>
                    <a:pt x="433296" y="1181567"/>
                    <a:pt x="163309" y="1132927"/>
                    <a:pt x="0" y="1163400"/>
                  </a:cubicBezTo>
                  <a:cubicBezTo>
                    <a:pt x="-56252" y="958039"/>
                    <a:pt x="55707" y="766287"/>
                    <a:pt x="0" y="604968"/>
                  </a:cubicBezTo>
                  <a:cubicBezTo>
                    <a:pt x="-55707" y="443649"/>
                    <a:pt x="28382" y="268155"/>
                    <a:pt x="0" y="0"/>
                  </a:cubicBezTo>
                  <a:close/>
                </a:path>
              </a:pathLst>
            </a:custGeom>
            <a:noFill/>
            <a:ln w="38100">
              <a:solidFill>
                <a:schemeClr val="accent2">
                  <a:lumMod val="60000"/>
                  <a:lumOff val="40000"/>
                </a:schemeClr>
              </a:solidFill>
              <a:extLst>
                <a:ext uri="{C807C97D-BFC1-408E-A445-0C87EB9F89A2}">
                  <ask:lineSketchStyleProps xmlns:ask="http://schemas.microsoft.com/office/drawing/2018/sketchyshapes" sd="3481108980">
                    <a:prstGeom prst="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CD1654F2-EAAA-2A18-E390-5A4E2823E1C1}"/>
              </a:ext>
            </a:extLst>
          </p:cNvPr>
          <p:cNvSpPr txBox="1"/>
          <p:nvPr/>
        </p:nvSpPr>
        <p:spPr>
          <a:xfrm>
            <a:off x="1392827" y="4632686"/>
            <a:ext cx="179749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50" i="1" dirty="0" err="1"/>
              <a:t>Courtesy</a:t>
            </a:r>
            <a:r>
              <a:rPr lang="fr-CH" sz="1050" i="1" dirty="0"/>
              <a:t> of T. CAPELLI</a:t>
            </a:r>
            <a:endParaRPr lang="en-GB" sz="1050" i="1" dirty="0"/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4C941E81-49D7-3FE4-D204-F6E3A07C954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93141" y="2867964"/>
            <a:ext cx="2416658" cy="187337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/>
        </p:spPr>
      </p:pic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674A348F-3FC7-9B26-7994-36A890953219}"/>
              </a:ext>
            </a:extLst>
          </p:cNvPr>
          <p:cNvCxnSpPr>
            <a:cxnSpLocks/>
          </p:cNvCxnSpPr>
          <p:nvPr/>
        </p:nvCxnSpPr>
        <p:spPr>
          <a:xfrm flipV="1">
            <a:off x="4580829" y="3507854"/>
            <a:ext cx="855267" cy="86939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7D2CA81F-75D1-E8B8-DFBB-60AD96E95AC0}"/>
              </a:ext>
            </a:extLst>
          </p:cNvPr>
          <p:cNvCxnSpPr>
            <a:cxnSpLocks/>
          </p:cNvCxnSpPr>
          <p:nvPr/>
        </p:nvCxnSpPr>
        <p:spPr>
          <a:xfrm flipV="1">
            <a:off x="4394178" y="3415208"/>
            <a:ext cx="1041918" cy="48933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48" name="Content Placeholder 2">
            <a:extLst>
              <a:ext uri="{FF2B5EF4-FFF2-40B4-BE49-F238E27FC236}">
                <a16:creationId xmlns:a16="http://schemas.microsoft.com/office/drawing/2014/main" id="{DE76783B-D699-1EF1-A8C1-E01A1D0B211A}"/>
              </a:ext>
            </a:extLst>
          </p:cNvPr>
          <p:cNvSpPr txBox="1">
            <a:spLocks/>
          </p:cNvSpPr>
          <p:nvPr/>
        </p:nvSpPr>
        <p:spPr>
          <a:xfrm>
            <a:off x="3903361" y="3818157"/>
            <a:ext cx="382683" cy="22129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CH" sz="1400" dirty="0"/>
              <a:t>MLI</a:t>
            </a:r>
          </a:p>
          <a:p>
            <a:pPr marL="0" indent="0">
              <a:buFont typeface="Wingdings" charset="2"/>
              <a:buNone/>
            </a:pPr>
            <a:endParaRPr lang="en-GB" sz="1400" dirty="0"/>
          </a:p>
        </p:txBody>
      </p:sp>
      <p:sp>
        <p:nvSpPr>
          <p:cNvPr id="49" name="Content Placeholder 2">
            <a:extLst>
              <a:ext uri="{FF2B5EF4-FFF2-40B4-BE49-F238E27FC236}">
                <a16:creationId xmlns:a16="http://schemas.microsoft.com/office/drawing/2014/main" id="{5C709A28-2B6E-89EB-9B4E-632178ADE259}"/>
              </a:ext>
            </a:extLst>
          </p:cNvPr>
          <p:cNvSpPr txBox="1">
            <a:spLocks/>
          </p:cNvSpPr>
          <p:nvPr/>
        </p:nvSpPr>
        <p:spPr>
          <a:xfrm>
            <a:off x="3691773" y="4308363"/>
            <a:ext cx="787382" cy="262905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CH" sz="1400" dirty="0" err="1"/>
              <a:t>Reflector</a:t>
            </a:r>
            <a:endParaRPr lang="fr-CH" sz="1400" dirty="0"/>
          </a:p>
          <a:p>
            <a:pPr marL="0" indent="0">
              <a:buFont typeface="Wingdings" charset="2"/>
              <a:buNone/>
            </a:pP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69939592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>
            <a:extLst>
              <a:ext uri="{FF2B5EF4-FFF2-40B4-BE49-F238E27FC236}">
                <a16:creationId xmlns:a16="http://schemas.microsoft.com/office/drawing/2014/main" id="{91A15E8D-E178-B273-86FE-F2728FA559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301750"/>
            <a:ext cx="8496944" cy="540000"/>
          </a:xfrm>
        </p:spPr>
        <p:txBody>
          <a:bodyPr/>
          <a:lstStyle/>
          <a:p>
            <a:r>
              <a:rPr lang="en-US" sz="2400" dirty="0"/>
              <a:t>Conclusions</a:t>
            </a:r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Julien DEBEUX – Experience from RFD CM tests at CERN I – Indico 1414262 – 18/06/2024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883866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200" dirty="0"/>
              <a:t>Importance of NCR Evaluation, Decision and Actions</a:t>
            </a:r>
          </a:p>
        </p:txBody>
      </p:sp>
      <p:sp>
        <p:nvSpPr>
          <p:cNvPr id="37" name="Text Placeholder 36">
            <a:extLst>
              <a:ext uri="{FF2B5EF4-FFF2-40B4-BE49-F238E27FC236}">
                <a16:creationId xmlns:a16="http://schemas.microsoft.com/office/drawing/2014/main" id="{18952B07-1CA9-7974-31C0-A1FD95F182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51906" y="911424"/>
            <a:ext cx="4040188" cy="479822"/>
          </a:xfrm>
        </p:spPr>
        <p:txBody>
          <a:bodyPr/>
          <a:lstStyle/>
          <a:p>
            <a:pPr algn="ctr"/>
            <a:r>
              <a:rPr lang="en-US" dirty="0"/>
              <a:t>Non-exhaustive list of guidelines</a:t>
            </a:r>
          </a:p>
        </p:txBody>
      </p:sp>
      <p:sp>
        <p:nvSpPr>
          <p:cNvPr id="38" name="Content Placeholder 37">
            <a:extLst>
              <a:ext uri="{FF2B5EF4-FFF2-40B4-BE49-F238E27FC236}">
                <a16:creationId xmlns:a16="http://schemas.microsoft.com/office/drawing/2014/main" id="{E31D4066-257F-CFB2-17BC-2D0DDFB6BF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308184"/>
            <a:ext cx="7571184" cy="2963466"/>
          </a:xfrm>
        </p:spPr>
        <p:txBody>
          <a:bodyPr>
            <a:normAutofit/>
          </a:bodyPr>
          <a:lstStyle/>
          <a:p>
            <a:r>
              <a:rPr lang="en-US" sz="1600" dirty="0"/>
              <a:t>In case of NCR:</a:t>
            </a:r>
          </a:p>
          <a:p>
            <a:pPr lvl="1"/>
            <a:r>
              <a:rPr lang="en-US" sz="1200" i="1" dirty="0"/>
              <a:t>Stop the work and contact ALL the WP4 experts concerned: </a:t>
            </a:r>
            <a:r>
              <a:rPr lang="en-US" sz="1200" i="1" dirty="0">
                <a:hlinkClick r:id="rId3"/>
              </a:rPr>
              <a:t>EDMS 3014549</a:t>
            </a:r>
            <a:endParaRPr lang="en-US" sz="1200" i="1" dirty="0"/>
          </a:p>
          <a:p>
            <a:pPr lvl="1"/>
            <a:r>
              <a:rPr lang="en-US" sz="1200" i="1" dirty="0"/>
              <a:t>In parallel, prepare and launch the NCR according to the HL Procedure: </a:t>
            </a:r>
            <a:r>
              <a:rPr lang="en-US" sz="1200" i="1" dirty="0">
                <a:hlinkClick r:id="rId4"/>
              </a:rPr>
              <a:t>EDMS 1499015</a:t>
            </a:r>
            <a:endParaRPr lang="en-US" sz="1200" i="1" dirty="0"/>
          </a:p>
          <a:p>
            <a:pPr lvl="1"/>
            <a:r>
              <a:rPr lang="en-US" sz="1200" i="1" dirty="0"/>
              <a:t>It is important to mind about </a:t>
            </a:r>
            <a:r>
              <a:rPr lang="en-US" sz="1200" b="1" i="1" dirty="0"/>
              <a:t>preventive and corrective actions</a:t>
            </a:r>
          </a:p>
          <a:p>
            <a:pPr lvl="1"/>
            <a:r>
              <a:rPr lang="en-US" sz="1200" b="1" i="1" dirty="0"/>
              <a:t>Root cause analysis </a:t>
            </a:r>
            <a:r>
              <a:rPr lang="en-US" sz="1200" i="1" dirty="0"/>
              <a:t>and </a:t>
            </a:r>
            <a:r>
              <a:rPr lang="en-US" sz="1200" b="1" i="1" dirty="0"/>
              <a:t>implications</a:t>
            </a:r>
            <a:r>
              <a:rPr lang="en-US" sz="1200" i="1" dirty="0"/>
              <a:t> shall be evaluated too, especially when integration is concerned</a:t>
            </a:r>
            <a:endParaRPr lang="en-US" sz="1600" i="1" dirty="0"/>
          </a:p>
          <a:p>
            <a:pPr lvl="1"/>
            <a:endParaRPr lang="en-US" sz="1600" i="1" dirty="0"/>
          </a:p>
          <a:p>
            <a:r>
              <a:rPr lang="en-US" sz="1600" dirty="0"/>
              <a:t>Example of (potential) link between NCRs / Critical Components / Steps:</a:t>
            </a:r>
          </a:p>
          <a:p>
            <a:pPr lvl="1"/>
            <a:r>
              <a:rPr lang="en-US" sz="1200" b="1" i="1" dirty="0"/>
              <a:t>RFD-SPS </a:t>
            </a:r>
            <a:r>
              <a:rPr lang="en-US" sz="1200" b="1" i="1" dirty="0" err="1"/>
              <a:t>Biphase</a:t>
            </a:r>
            <a:r>
              <a:rPr lang="en-US" sz="1200" b="1" i="1" dirty="0"/>
              <a:t> line: </a:t>
            </a:r>
            <a:r>
              <a:rPr lang="en-US" sz="1200" i="1" dirty="0"/>
              <a:t>NCRs on bellows &gt; New Pressure Test &gt; NCR due to Plastic deformation of bellows</a:t>
            </a:r>
          </a:p>
          <a:p>
            <a:pPr lvl="1"/>
            <a:r>
              <a:rPr lang="en-US" sz="1200" b="1" i="1" dirty="0"/>
              <a:t>Cavity Support Plate Integration: </a:t>
            </a:r>
            <a:r>
              <a:rPr lang="en-US" sz="1200" i="1" dirty="0"/>
              <a:t>Is this issue linked to the critical NCR on FPC1 ?</a:t>
            </a:r>
          </a:p>
          <a:p>
            <a:pPr lvl="2"/>
            <a:r>
              <a:rPr lang="en-US" sz="1000" i="1" dirty="0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LHC-ACFAH-QN-0005</a:t>
            </a:r>
            <a:endParaRPr lang="en-US" sz="1000" i="1" dirty="0"/>
          </a:p>
          <a:p>
            <a:pPr lvl="2"/>
            <a:r>
              <a:rPr lang="en-US" sz="1000" i="1" dirty="0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LHC-ACF-QN-0005</a:t>
            </a:r>
            <a:endParaRPr lang="en-US" sz="1000" i="1" dirty="0"/>
          </a:p>
          <a:p>
            <a:pPr lvl="2"/>
            <a:endParaRPr lang="en-US" sz="1400" i="1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Julien DEBEUX – Experience from RFD CM tests at CERN I – Indico 1414262 – 18/06/2024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F495829-F3AB-BF75-1856-4C27CC19C118}"/>
              </a:ext>
            </a:extLst>
          </p:cNvPr>
          <p:cNvSpPr txBox="1"/>
          <p:nvPr/>
        </p:nvSpPr>
        <p:spPr>
          <a:xfrm>
            <a:off x="36928" y="4207124"/>
            <a:ext cx="49685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50" i="1" dirty="0">
                <a:sym typeface="Wingdings" panose="05000000000000000000" pitchFamily="2" charset="2"/>
              </a:rPr>
              <a:t> </a:t>
            </a:r>
            <a:r>
              <a:rPr lang="fr-CH" sz="1050" i="1" dirty="0" err="1"/>
              <a:t>See</a:t>
            </a:r>
            <a:r>
              <a:rPr lang="fr-CH" sz="1050" i="1" dirty="0"/>
              <a:t> talk of T. CAPELLI (</a:t>
            </a:r>
            <a:r>
              <a:rPr lang="en-GB" sz="1050" i="1" dirty="0"/>
              <a:t>NCR and Repair actions : Leak cav2 and FPC cav1</a:t>
            </a:r>
            <a:r>
              <a:rPr lang="fr-CH" sz="1050" i="1" dirty="0"/>
              <a:t>)</a:t>
            </a:r>
            <a:endParaRPr lang="en-GB" sz="1050" i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D7325B4-BD00-3FB4-FF7F-12F8BA62E0AF}"/>
              </a:ext>
            </a:extLst>
          </p:cNvPr>
          <p:cNvPicPr>
            <a:picLocks noChangeAspect="1"/>
          </p:cNvPicPr>
          <p:nvPr/>
        </p:nvPicPr>
        <p:blipFill rotWithShape="1">
          <a:blip r:embed="rId7" r:link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70" t="20869" r="16040" b="17718"/>
          <a:stretch>
            <a:fillRect/>
          </a:stretch>
        </p:blipFill>
        <p:spPr bwMode="auto">
          <a:xfrm>
            <a:off x="7498497" y="1037029"/>
            <a:ext cx="1608575" cy="110267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491CD4F-25C5-C648-1847-11349FD30CB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74873" y="3470580"/>
            <a:ext cx="1232199" cy="13398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FEC2D97-E957-7584-AD33-15321F42564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209757" y="3939902"/>
            <a:ext cx="2528592" cy="86607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/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D7CCABC-4DAA-2D4C-6B4F-0171AF43613F}"/>
              </a:ext>
            </a:extLst>
          </p:cNvPr>
          <p:cNvSpPr txBox="1"/>
          <p:nvPr/>
        </p:nvSpPr>
        <p:spPr>
          <a:xfrm>
            <a:off x="3594916" y="2536001"/>
            <a:ext cx="525658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50" i="1" dirty="0">
                <a:sym typeface="Wingdings" panose="05000000000000000000" pitchFamily="2" charset="2"/>
              </a:rPr>
              <a:t> </a:t>
            </a:r>
            <a:r>
              <a:rPr lang="fr-CH" sz="1050" i="1" dirty="0"/>
              <a:t>Hector GARCIA GAVELA and Gorana PRICA can help </a:t>
            </a:r>
            <a:r>
              <a:rPr lang="fr-CH" sz="1050" i="1" dirty="0" err="1"/>
              <a:t>you</a:t>
            </a:r>
            <a:r>
              <a:rPr lang="fr-CH" sz="1050" i="1" dirty="0"/>
              <a:t> in the process</a:t>
            </a:r>
            <a:endParaRPr lang="en-GB" sz="1050" i="1" dirty="0"/>
          </a:p>
        </p:txBody>
      </p:sp>
    </p:spTree>
    <p:extLst>
      <p:ext uri="{BB962C8B-B14F-4D97-AF65-F5344CB8AC3E}">
        <p14:creationId xmlns:p14="http://schemas.microsoft.com/office/powerpoint/2010/main" val="351228452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200" dirty="0"/>
              <a:t>Importance of NCR Evaluation, Decision and Actions</a:t>
            </a:r>
          </a:p>
        </p:txBody>
      </p:sp>
      <p:sp>
        <p:nvSpPr>
          <p:cNvPr id="37" name="Text Placeholder 36">
            <a:extLst>
              <a:ext uri="{FF2B5EF4-FFF2-40B4-BE49-F238E27FC236}">
                <a16:creationId xmlns:a16="http://schemas.microsoft.com/office/drawing/2014/main" id="{18952B07-1CA9-7974-31C0-A1FD95F182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51906" y="911424"/>
            <a:ext cx="4040188" cy="479822"/>
          </a:xfrm>
        </p:spPr>
        <p:txBody>
          <a:bodyPr/>
          <a:lstStyle/>
          <a:p>
            <a:pPr algn="ctr"/>
            <a:r>
              <a:rPr lang="en-US" dirty="0"/>
              <a:t>LHC Series</a:t>
            </a:r>
          </a:p>
        </p:txBody>
      </p:sp>
      <p:sp>
        <p:nvSpPr>
          <p:cNvPr id="38" name="Content Placeholder 37">
            <a:extLst>
              <a:ext uri="{FF2B5EF4-FFF2-40B4-BE49-F238E27FC236}">
                <a16:creationId xmlns:a16="http://schemas.microsoft.com/office/drawing/2014/main" id="{E31D4066-257F-CFB2-17BC-2D0DDFB6BF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308184"/>
            <a:ext cx="8363272" cy="3135774"/>
          </a:xfrm>
        </p:spPr>
        <p:txBody>
          <a:bodyPr>
            <a:normAutofit fontScale="92500" lnSpcReduction="10000"/>
          </a:bodyPr>
          <a:lstStyle/>
          <a:p>
            <a:r>
              <a:rPr lang="en-US" sz="1600" dirty="0"/>
              <a:t>CERN:</a:t>
            </a:r>
          </a:p>
          <a:p>
            <a:pPr lvl="1"/>
            <a:r>
              <a:rPr lang="en-US" sz="1200" i="1" dirty="0"/>
              <a:t>Following RFD-SPS, a huge work done on Eng. Spec. and drawings </a:t>
            </a:r>
          </a:p>
          <a:p>
            <a:pPr lvl="1"/>
            <a:r>
              <a:rPr lang="en-US" sz="1200" i="1" dirty="0"/>
              <a:t>A new welding and quality engineer hired early 2024</a:t>
            </a:r>
          </a:p>
          <a:p>
            <a:pPr lvl="1"/>
            <a:r>
              <a:rPr lang="en-US" sz="1200" i="1" dirty="0"/>
              <a:t>A close-knit, transparent and responsive team</a:t>
            </a:r>
          </a:p>
          <a:p>
            <a:pPr lvl="1"/>
            <a:endParaRPr lang="en-US" sz="1600" dirty="0"/>
          </a:p>
          <a:p>
            <a:r>
              <a:rPr lang="en-US" sz="1600" dirty="0"/>
              <a:t>STFC / UKRI:</a:t>
            </a:r>
          </a:p>
          <a:p>
            <a:pPr lvl="1"/>
            <a:r>
              <a:rPr lang="en-US" sz="1200" i="1" dirty="0"/>
              <a:t>The RFD-SPS Prototype phase was highly instructive</a:t>
            </a:r>
          </a:p>
          <a:p>
            <a:pPr lvl="1"/>
            <a:r>
              <a:rPr lang="en-US" sz="1200" i="1" dirty="0"/>
              <a:t>The team seems now OK with HL Procedure and WP4 Eng. Spec. requirements</a:t>
            </a:r>
            <a:endParaRPr lang="en-US" sz="1600" i="1" dirty="0"/>
          </a:p>
          <a:p>
            <a:pPr lvl="1"/>
            <a:endParaRPr lang="en-US" sz="1600" i="1" dirty="0"/>
          </a:p>
          <a:p>
            <a:r>
              <a:rPr lang="en-US" sz="1600" dirty="0"/>
              <a:t>TRIUMF:</a:t>
            </a:r>
          </a:p>
          <a:p>
            <a:pPr lvl="1"/>
            <a:r>
              <a:rPr lang="en-US" sz="1200" i="1" dirty="0"/>
              <a:t>Relevant questions and discussions on WP4 components requirements</a:t>
            </a:r>
          </a:p>
          <a:p>
            <a:pPr lvl="1"/>
            <a:r>
              <a:rPr lang="en-US" sz="1200" i="1" dirty="0"/>
              <a:t>HL Quality trainings seems to have a good impact</a:t>
            </a:r>
          </a:p>
          <a:p>
            <a:pPr lvl="1"/>
            <a:r>
              <a:rPr lang="en-US" sz="1200" i="1" dirty="0"/>
              <a:t>Some of the critical components (e.g.: cryogenic lines) are manufactured at CERN</a:t>
            </a:r>
          </a:p>
          <a:p>
            <a:pPr lvl="1"/>
            <a:r>
              <a:rPr lang="en-US" sz="1200" i="1" dirty="0"/>
              <a:t>During manufacturing steps, probable discussions or NCR linked to standards (ASTM /ASME vs EN ISO)</a:t>
            </a:r>
          </a:p>
          <a:p>
            <a:pPr lvl="1"/>
            <a:r>
              <a:rPr lang="en-US" sz="1200" i="1" dirty="0"/>
              <a:t>At that time, Cleaning and Welding qualifications have not yet begun…</a:t>
            </a:r>
            <a:endParaRPr lang="en-US" sz="1400" i="1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Julien DEBEUX – Experience from RFD CM tests at CERN I – Indico 1414262 – 18/06/2024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595815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Thank</a:t>
            </a:r>
            <a:r>
              <a:rPr lang="fr-CH" dirty="0"/>
              <a:t> </a:t>
            </a:r>
            <a:r>
              <a:rPr lang="fr-CH" dirty="0" err="1"/>
              <a:t>you</a:t>
            </a:r>
            <a:r>
              <a:rPr lang="fr-CH" dirty="0"/>
              <a:t> !</a:t>
            </a: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Julien DEBEUX – Experience from RFD CM tests at CERN I – Indico 1414262 – 18/06/2024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29</a:t>
            </a:fld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>
            <a:extLst>
              <a:ext uri="{FF2B5EF4-FFF2-40B4-BE49-F238E27FC236}">
                <a16:creationId xmlns:a16="http://schemas.microsoft.com/office/drawing/2014/main" id="{91A15E8D-E178-B273-86FE-F2728FA559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2301750"/>
            <a:ext cx="7920000" cy="540000"/>
          </a:xfrm>
        </p:spPr>
        <p:txBody>
          <a:bodyPr/>
          <a:lstStyle/>
          <a:p>
            <a:r>
              <a:rPr lang="en-US" sz="2400" dirty="0"/>
              <a:t>Qualification passed by UKRI during CM Assembly</a:t>
            </a:r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Julien DEBEUX – Experience from RFD CM tests at CERN I – Indico 1414262 – 18/06/2024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587575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>
            <a:extLst>
              <a:ext uri="{FF2B5EF4-FFF2-40B4-BE49-F238E27FC236}">
                <a16:creationId xmlns:a16="http://schemas.microsoft.com/office/drawing/2014/main" id="{91A15E8D-E178-B273-86FE-F2728FA559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Qualification passed by UKRI during CM Assembly</a:t>
            </a:r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58C820B8-EA5A-6DD2-AC68-5F89E752AF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dirty="0"/>
              <a:t>Welding activity during CM Assembly</a:t>
            </a:r>
          </a:p>
          <a:p>
            <a:pPr lvl="1"/>
            <a:r>
              <a:rPr lang="en-US" sz="2000" dirty="0"/>
              <a:t>List of weld to be performed during CM Assembly: </a:t>
            </a:r>
            <a:r>
              <a:rPr lang="en-US" sz="2000" dirty="0">
                <a:hlinkClick r:id="rId2"/>
              </a:rPr>
              <a:t>EDMS 2678641</a:t>
            </a:r>
            <a:endParaRPr lang="en-US" sz="2000" dirty="0"/>
          </a:p>
          <a:p>
            <a:pPr lvl="1"/>
            <a:r>
              <a:rPr lang="en-US" sz="2000" dirty="0"/>
              <a:t>4 main configurations:</a:t>
            </a:r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Julien DEBEUX – Experience from RFD CM tests at CERN I – Indico 1414262 – 18/06/2024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US" smtClean="0"/>
              <a:pPr/>
              <a:t>30</a:t>
            </a:fld>
            <a:endParaRPr lang="en-US" dirty="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66B9A210-CB14-6028-7B6B-FF7009C72B53}"/>
              </a:ext>
            </a:extLst>
          </p:cNvPr>
          <p:cNvCxnSpPr>
            <a:cxnSpLocks/>
          </p:cNvCxnSpPr>
          <p:nvPr/>
        </p:nvCxnSpPr>
        <p:spPr>
          <a:xfrm>
            <a:off x="4572000" y="2427734"/>
            <a:ext cx="0" cy="21600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81025400-AD25-B550-F5EB-978FF6CF550D}"/>
              </a:ext>
            </a:extLst>
          </p:cNvPr>
          <p:cNvCxnSpPr>
            <a:cxnSpLocks/>
          </p:cNvCxnSpPr>
          <p:nvPr/>
        </p:nvCxnSpPr>
        <p:spPr>
          <a:xfrm>
            <a:off x="972000" y="3507854"/>
            <a:ext cx="7200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4" name="Picture 33">
            <a:extLst>
              <a:ext uri="{FF2B5EF4-FFF2-40B4-BE49-F238E27FC236}">
                <a16:creationId xmlns:a16="http://schemas.microsoft.com/office/drawing/2014/main" id="{84119A56-0DFC-B2C7-A78A-0A51816D2E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2002" y="3600943"/>
            <a:ext cx="1859534" cy="10800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69188C6B-0D03-C987-2569-A4405CE48F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12465" y="3600943"/>
            <a:ext cx="2199728" cy="1080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6ECAC29-6307-C1D1-D25F-4AB89287DD8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2603" y="2341534"/>
            <a:ext cx="2173297" cy="1080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B55C78A-6A83-AB70-F6B7-36B6C2DEBE8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7338" y="411750"/>
            <a:ext cx="7649325" cy="4320000"/>
          </a:xfrm>
          <a:prstGeom prst="roundRect">
            <a:avLst>
              <a:gd name="adj" fmla="val 8594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83763525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>
            <a:extLst>
              <a:ext uri="{FF2B5EF4-FFF2-40B4-BE49-F238E27FC236}">
                <a16:creationId xmlns:a16="http://schemas.microsoft.com/office/drawing/2014/main" id="{91A15E8D-E178-B273-86FE-F2728FA559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Qualification passed by UKRI during CM Assembly</a:t>
            </a:r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58C820B8-EA5A-6DD2-AC68-5F89E752AF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dirty="0"/>
              <a:t>Welding activity during CM Assembly</a:t>
            </a:r>
          </a:p>
          <a:p>
            <a:pPr lvl="1"/>
            <a:r>
              <a:rPr lang="en-US" sz="2000" dirty="0"/>
              <a:t>List of weld to be performed during CM Assembly: </a:t>
            </a:r>
            <a:r>
              <a:rPr lang="en-US" sz="2000" dirty="0">
                <a:hlinkClick r:id="rId2"/>
              </a:rPr>
              <a:t>EDMS 2678641</a:t>
            </a:r>
            <a:endParaRPr lang="en-US" sz="2000" dirty="0"/>
          </a:p>
          <a:p>
            <a:pPr lvl="1"/>
            <a:r>
              <a:rPr lang="en-US" sz="2000" dirty="0"/>
              <a:t>4 main configurations:</a:t>
            </a:r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Julien DEBEUX – Experience from RFD CM tests at CERN I – Indico 1414262 – 18/06/2024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US" smtClean="0"/>
              <a:pPr/>
              <a:t>31</a:t>
            </a:fld>
            <a:endParaRPr lang="en-US" dirty="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66B9A210-CB14-6028-7B6B-FF7009C72B53}"/>
              </a:ext>
            </a:extLst>
          </p:cNvPr>
          <p:cNvCxnSpPr>
            <a:cxnSpLocks/>
          </p:cNvCxnSpPr>
          <p:nvPr/>
        </p:nvCxnSpPr>
        <p:spPr>
          <a:xfrm>
            <a:off x="4572000" y="2427734"/>
            <a:ext cx="0" cy="21600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81025400-AD25-B550-F5EB-978FF6CF550D}"/>
              </a:ext>
            </a:extLst>
          </p:cNvPr>
          <p:cNvCxnSpPr>
            <a:cxnSpLocks/>
          </p:cNvCxnSpPr>
          <p:nvPr/>
        </p:nvCxnSpPr>
        <p:spPr>
          <a:xfrm>
            <a:off x="972000" y="3507854"/>
            <a:ext cx="7200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4" name="Picture 33">
            <a:extLst>
              <a:ext uri="{FF2B5EF4-FFF2-40B4-BE49-F238E27FC236}">
                <a16:creationId xmlns:a16="http://schemas.microsoft.com/office/drawing/2014/main" id="{84119A56-0DFC-B2C7-A78A-0A51816D2E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2002" y="3600943"/>
            <a:ext cx="1859534" cy="10800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69188C6B-0D03-C987-2569-A4405CE48F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12465" y="3600943"/>
            <a:ext cx="2199728" cy="1080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4B55C78A-6A83-AB70-F6B7-36B6C2DEBE8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29067" y="2341534"/>
            <a:ext cx="1912331" cy="1080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1B7710F-7E9F-BE79-E4BD-8B54F482E00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5406" y="411750"/>
            <a:ext cx="8693188" cy="4320000"/>
          </a:xfrm>
          <a:prstGeom prst="roundRect">
            <a:avLst>
              <a:gd name="adj" fmla="val 8594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261598314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>
            <a:extLst>
              <a:ext uri="{FF2B5EF4-FFF2-40B4-BE49-F238E27FC236}">
                <a16:creationId xmlns:a16="http://schemas.microsoft.com/office/drawing/2014/main" id="{91A15E8D-E178-B273-86FE-F2728FA559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Qualification passed by UKRI during CM Assembly</a:t>
            </a:r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58C820B8-EA5A-6DD2-AC68-5F89E752AF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dirty="0"/>
              <a:t>Welding activity during CM Assembly</a:t>
            </a:r>
          </a:p>
          <a:p>
            <a:pPr lvl="1"/>
            <a:r>
              <a:rPr lang="en-US" sz="2000" dirty="0"/>
              <a:t>List of weld to be performed during CM Assembly: </a:t>
            </a:r>
            <a:r>
              <a:rPr lang="en-US" sz="2000" dirty="0">
                <a:hlinkClick r:id="rId2"/>
              </a:rPr>
              <a:t>EDMS 2678641</a:t>
            </a:r>
            <a:endParaRPr lang="en-US" sz="2000" dirty="0"/>
          </a:p>
          <a:p>
            <a:pPr lvl="1"/>
            <a:r>
              <a:rPr lang="en-US" sz="2000" dirty="0"/>
              <a:t>4 main configurations:</a:t>
            </a:r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Julien DEBEUX – Experience from RFD CM tests at CERN I – Indico 1414262 – 18/06/2024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US" smtClean="0"/>
              <a:pPr/>
              <a:t>32</a:t>
            </a:fld>
            <a:endParaRPr lang="en-US" dirty="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66B9A210-CB14-6028-7B6B-FF7009C72B53}"/>
              </a:ext>
            </a:extLst>
          </p:cNvPr>
          <p:cNvCxnSpPr>
            <a:cxnSpLocks/>
          </p:cNvCxnSpPr>
          <p:nvPr/>
        </p:nvCxnSpPr>
        <p:spPr>
          <a:xfrm>
            <a:off x="4572000" y="2427734"/>
            <a:ext cx="0" cy="21600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81025400-AD25-B550-F5EB-978FF6CF550D}"/>
              </a:ext>
            </a:extLst>
          </p:cNvPr>
          <p:cNvCxnSpPr>
            <a:cxnSpLocks/>
          </p:cNvCxnSpPr>
          <p:nvPr/>
        </p:nvCxnSpPr>
        <p:spPr>
          <a:xfrm>
            <a:off x="972000" y="3507854"/>
            <a:ext cx="7200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1" name="Picture 50">
            <a:extLst>
              <a:ext uri="{FF2B5EF4-FFF2-40B4-BE49-F238E27FC236}">
                <a16:creationId xmlns:a16="http://schemas.microsoft.com/office/drawing/2014/main" id="{69188C6B-0D03-C987-2569-A4405CE48F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2465" y="3600943"/>
            <a:ext cx="2199728" cy="1080000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4B55C78A-6A83-AB70-F6B7-36B6C2DEBE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29067" y="2341534"/>
            <a:ext cx="1912331" cy="1080000"/>
          </a:xfrm>
          <a:prstGeom prst="rect">
            <a:avLst/>
          </a:pr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F0BD5C3D-6186-A42D-3CDD-AAB18F982DB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2603" y="2341534"/>
            <a:ext cx="2173297" cy="1080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84119A56-0DFC-B2C7-A78A-0A51816D2E5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2932" y="411750"/>
            <a:ext cx="7438136" cy="4320000"/>
          </a:xfrm>
          <a:prstGeom prst="roundRect">
            <a:avLst>
              <a:gd name="adj" fmla="val 8594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74216792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>
            <a:extLst>
              <a:ext uri="{FF2B5EF4-FFF2-40B4-BE49-F238E27FC236}">
                <a16:creationId xmlns:a16="http://schemas.microsoft.com/office/drawing/2014/main" id="{91A15E8D-E178-B273-86FE-F2728FA559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Qualification passed by UKRI during CM Assembly</a:t>
            </a:r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58C820B8-EA5A-6DD2-AC68-5F89E752AF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dirty="0"/>
              <a:t>Welding activity during CM Assembly</a:t>
            </a:r>
          </a:p>
          <a:p>
            <a:pPr lvl="1"/>
            <a:r>
              <a:rPr lang="en-US" sz="2000" dirty="0"/>
              <a:t>List of weld to be performed during CM Assembly: </a:t>
            </a:r>
            <a:r>
              <a:rPr lang="en-US" sz="2000" dirty="0">
                <a:hlinkClick r:id="rId2"/>
              </a:rPr>
              <a:t>EDMS 2678641</a:t>
            </a:r>
            <a:endParaRPr lang="en-US" sz="2000" dirty="0"/>
          </a:p>
          <a:p>
            <a:pPr lvl="1"/>
            <a:r>
              <a:rPr lang="en-US" sz="2000" dirty="0"/>
              <a:t>4 main configurations:</a:t>
            </a:r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Julien DEBEUX – Experience from RFD CM tests at CERN I – Indico 1414262 – 18/06/2024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US" smtClean="0"/>
              <a:pPr/>
              <a:t>33</a:t>
            </a:fld>
            <a:endParaRPr lang="en-US" dirty="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66B9A210-CB14-6028-7B6B-FF7009C72B53}"/>
              </a:ext>
            </a:extLst>
          </p:cNvPr>
          <p:cNvCxnSpPr>
            <a:cxnSpLocks/>
          </p:cNvCxnSpPr>
          <p:nvPr/>
        </p:nvCxnSpPr>
        <p:spPr>
          <a:xfrm>
            <a:off x="4572000" y="2427734"/>
            <a:ext cx="0" cy="21600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81025400-AD25-B550-F5EB-978FF6CF550D}"/>
              </a:ext>
            </a:extLst>
          </p:cNvPr>
          <p:cNvCxnSpPr>
            <a:cxnSpLocks/>
          </p:cNvCxnSpPr>
          <p:nvPr/>
        </p:nvCxnSpPr>
        <p:spPr>
          <a:xfrm>
            <a:off x="972000" y="3507854"/>
            <a:ext cx="7200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4" name="Picture 33">
            <a:extLst>
              <a:ext uri="{FF2B5EF4-FFF2-40B4-BE49-F238E27FC236}">
                <a16:creationId xmlns:a16="http://schemas.microsoft.com/office/drawing/2014/main" id="{84119A56-0DFC-B2C7-A78A-0A51816D2E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2002" y="3600943"/>
            <a:ext cx="1859534" cy="1080000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4B55C78A-6A83-AB70-F6B7-36B6C2DEBE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29067" y="2341534"/>
            <a:ext cx="1912331" cy="1080000"/>
          </a:xfrm>
          <a:prstGeom prst="rect">
            <a:avLst/>
          </a:pr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F0BD5C3D-6186-A42D-3CDD-AAB18F982DB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2603" y="2341534"/>
            <a:ext cx="2173297" cy="1080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69188C6B-0D03-C987-2569-A4405CE48FD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2544" y="411750"/>
            <a:ext cx="8798912" cy="4320000"/>
          </a:xfrm>
          <a:prstGeom prst="roundRect">
            <a:avLst>
              <a:gd name="adj" fmla="val 8594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187698071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200" dirty="0"/>
              <a:t>NCRs spotted during RFD-SPS CM Components fabrication</a:t>
            </a:r>
          </a:p>
        </p:txBody>
      </p:sp>
      <p:sp>
        <p:nvSpPr>
          <p:cNvPr id="37" name="Text Placeholder 36">
            <a:extLst>
              <a:ext uri="{FF2B5EF4-FFF2-40B4-BE49-F238E27FC236}">
                <a16:creationId xmlns:a16="http://schemas.microsoft.com/office/drawing/2014/main" id="{18952B07-1CA9-7974-31C0-A1FD95F1828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/>
              <a:t>Bellows</a:t>
            </a:r>
          </a:p>
        </p:txBody>
      </p:sp>
      <p:sp>
        <p:nvSpPr>
          <p:cNvPr id="38" name="Content Placeholder 37">
            <a:extLst>
              <a:ext uri="{FF2B5EF4-FFF2-40B4-BE49-F238E27FC236}">
                <a16:creationId xmlns:a16="http://schemas.microsoft.com/office/drawing/2014/main" id="{E31D4066-257F-CFB2-17BC-2D0DDFB6BFC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1800" dirty="0"/>
              <a:t>The NCR are linked to:</a:t>
            </a:r>
          </a:p>
          <a:p>
            <a:pPr lvl="1"/>
            <a:r>
              <a:rPr lang="en-US" sz="1600" dirty="0"/>
              <a:t>2-ply bellows</a:t>
            </a:r>
          </a:p>
          <a:p>
            <a:pPr lvl="1"/>
            <a:r>
              <a:rPr lang="en-US" sz="1600" dirty="0"/>
              <a:t>Design and Test Pressure</a:t>
            </a:r>
          </a:p>
          <a:p>
            <a:pPr lvl="1"/>
            <a:r>
              <a:rPr lang="en-US" sz="1600" dirty="0"/>
              <a:t>Dents</a:t>
            </a:r>
          </a:p>
          <a:p>
            <a:pPr lvl="1"/>
            <a:r>
              <a:rPr lang="en-US" sz="1600" dirty="0"/>
              <a:t>Base material</a:t>
            </a:r>
          </a:p>
          <a:p>
            <a:pPr lvl="1"/>
            <a:r>
              <a:rPr lang="en-US" sz="1600" dirty="0"/>
              <a:t>Dimensional aspect</a:t>
            </a:r>
          </a:p>
          <a:p>
            <a:pPr lvl="1"/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Julien DEBEUX – Experience from RFD CM tests at CERN I – Indico 1414262 – 18/06/2024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45" name="Content Placeholder 37">
            <a:extLst>
              <a:ext uri="{FF2B5EF4-FFF2-40B4-BE49-F238E27FC236}">
                <a16:creationId xmlns:a16="http://schemas.microsoft.com/office/drawing/2014/main" id="{2D60B2EC-6A76-6692-DA57-03D681B987A5}"/>
              </a:ext>
            </a:extLst>
          </p:cNvPr>
          <p:cNvSpPr txBox="1">
            <a:spLocks/>
          </p:cNvSpPr>
          <p:nvPr/>
        </p:nvSpPr>
        <p:spPr>
          <a:xfrm>
            <a:off x="4475204" y="1543050"/>
            <a:ext cx="4571596" cy="296346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" indent="0">
              <a:buNone/>
            </a:pPr>
            <a:r>
              <a:rPr lang="en-US" sz="1400" b="1" i="1" dirty="0"/>
              <a:t>Bellows for cryogenic lines and CWT</a:t>
            </a:r>
          </a:p>
          <a:p>
            <a:pPr marL="228600" indent="-171450"/>
            <a:r>
              <a:rPr lang="en-US" sz="1200" i="1" dirty="0"/>
              <a:t>Protection during transport or manufacturing</a:t>
            </a:r>
          </a:p>
          <a:p>
            <a:pPr marL="228600" indent="-171450"/>
            <a:r>
              <a:rPr lang="en-US" sz="1200" i="1" dirty="0"/>
              <a:t>Deviation during assembly procedure</a:t>
            </a:r>
            <a:endParaRPr lang="en-US" sz="1200" i="1" dirty="0">
              <a:sym typeface="Wingdings" panose="05000000000000000000" pitchFamily="2" charset="2"/>
            </a:endParaRPr>
          </a:p>
          <a:p>
            <a:pPr indent="-285750">
              <a:buFont typeface="Wingdings" panose="05000000000000000000" pitchFamily="2" charset="2"/>
              <a:buChar char="è"/>
            </a:pPr>
            <a:r>
              <a:rPr lang="en-US" sz="1200" i="1" dirty="0">
                <a:sym typeface="Wingdings" panose="05000000000000000000" pitchFamily="2" charset="2"/>
              </a:rPr>
              <a:t>Bellows must be protected at all times</a:t>
            </a:r>
          </a:p>
          <a:p>
            <a:pPr indent="-285750">
              <a:buFont typeface="Wingdings" panose="05000000000000000000" pitchFamily="2" charset="2"/>
              <a:buChar char="è"/>
            </a:pPr>
            <a:r>
              <a:rPr lang="en-US" sz="1200" i="1" dirty="0">
                <a:sym typeface="Wingdings" panose="05000000000000000000" pitchFamily="2" charset="2"/>
              </a:rPr>
              <a:t>Dedicated leak tests and pressure tests of the components with evaluation of the geometries before, during and after.</a:t>
            </a:r>
          </a:p>
          <a:p>
            <a:pPr marL="228600" indent="-171450"/>
            <a:endParaRPr lang="en-US" sz="1200" i="1" dirty="0"/>
          </a:p>
          <a:p>
            <a:pPr marL="57150" indent="0">
              <a:buNone/>
            </a:pPr>
            <a:endParaRPr lang="en-US" sz="1200" i="1" dirty="0"/>
          </a:p>
          <a:p>
            <a:pPr marL="57150" indent="0">
              <a:buNone/>
            </a:pPr>
            <a:endParaRPr lang="en-US" sz="1200" i="1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110FD7C-6D10-2AFC-2371-BEF180011C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9885" y="3357812"/>
            <a:ext cx="1240588" cy="126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2437D16-8F02-C376-49D3-2EE8F55C4A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80267" y="3357812"/>
            <a:ext cx="1306533" cy="126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/>
        </p:spPr>
      </p:pic>
      <p:sp>
        <p:nvSpPr>
          <p:cNvPr id="10" name="Left Brace 9">
            <a:extLst>
              <a:ext uri="{FF2B5EF4-FFF2-40B4-BE49-F238E27FC236}">
                <a16:creationId xmlns:a16="http://schemas.microsoft.com/office/drawing/2014/main" id="{8F3B87CB-6EAD-7666-846A-3A2219A4DA98}"/>
              </a:ext>
            </a:extLst>
          </p:cNvPr>
          <p:cNvSpPr/>
          <p:nvPr/>
        </p:nvSpPr>
        <p:spPr>
          <a:xfrm>
            <a:off x="4200362" y="1419621"/>
            <a:ext cx="360040" cy="3347641"/>
          </a:xfrm>
          <a:prstGeom prst="leftBrace">
            <a:avLst>
              <a:gd name="adj1" fmla="val 30417"/>
              <a:gd name="adj2" fmla="val 34825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432BDA2-399C-4004-F45E-B2C826A655A2}"/>
              </a:ext>
            </a:extLst>
          </p:cNvPr>
          <p:cNvSpPr txBox="1"/>
          <p:nvPr/>
        </p:nvSpPr>
        <p:spPr>
          <a:xfrm>
            <a:off x="1587692" y="4420827"/>
            <a:ext cx="10400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2 NCRs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83F8619-AE4F-7C70-9ECD-C4EDD74D057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20000" y="231750"/>
            <a:ext cx="5304000" cy="468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106498586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200" dirty="0"/>
              <a:t>NCRs spotted during RFD-SPS CM Components fabrication</a:t>
            </a:r>
          </a:p>
        </p:txBody>
      </p:sp>
      <p:sp>
        <p:nvSpPr>
          <p:cNvPr id="37" name="Text Placeholder 36">
            <a:extLst>
              <a:ext uri="{FF2B5EF4-FFF2-40B4-BE49-F238E27FC236}">
                <a16:creationId xmlns:a16="http://schemas.microsoft.com/office/drawing/2014/main" id="{18952B07-1CA9-7974-31C0-A1FD95F1828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/>
              <a:t>Bellows</a:t>
            </a:r>
          </a:p>
        </p:txBody>
      </p:sp>
      <p:sp>
        <p:nvSpPr>
          <p:cNvPr id="38" name="Content Placeholder 37">
            <a:extLst>
              <a:ext uri="{FF2B5EF4-FFF2-40B4-BE49-F238E27FC236}">
                <a16:creationId xmlns:a16="http://schemas.microsoft.com/office/drawing/2014/main" id="{E31D4066-257F-CFB2-17BC-2D0DDFB6BFC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1800" dirty="0"/>
              <a:t>The NCR are linked to:</a:t>
            </a:r>
          </a:p>
          <a:p>
            <a:pPr lvl="1"/>
            <a:r>
              <a:rPr lang="en-US" sz="1600" dirty="0"/>
              <a:t>2-ply bellows</a:t>
            </a:r>
          </a:p>
          <a:p>
            <a:pPr lvl="1"/>
            <a:r>
              <a:rPr lang="en-US" sz="1600" dirty="0"/>
              <a:t>Design and Test Pressure</a:t>
            </a:r>
          </a:p>
          <a:p>
            <a:pPr lvl="1"/>
            <a:r>
              <a:rPr lang="en-US" sz="1600" dirty="0"/>
              <a:t>Dents</a:t>
            </a:r>
          </a:p>
          <a:p>
            <a:pPr lvl="1"/>
            <a:r>
              <a:rPr lang="en-US" sz="1600" dirty="0"/>
              <a:t>Base material</a:t>
            </a:r>
          </a:p>
          <a:p>
            <a:pPr lvl="1"/>
            <a:r>
              <a:rPr lang="en-US" sz="1600" dirty="0"/>
              <a:t>Dimensional aspect</a:t>
            </a:r>
          </a:p>
          <a:p>
            <a:pPr lvl="1"/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Julien DEBEUX – Experience from RFD CM tests at CERN I – Indico 1414262 – 18/06/2024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45" name="Content Placeholder 37">
            <a:extLst>
              <a:ext uri="{FF2B5EF4-FFF2-40B4-BE49-F238E27FC236}">
                <a16:creationId xmlns:a16="http://schemas.microsoft.com/office/drawing/2014/main" id="{2D60B2EC-6A76-6692-DA57-03D681B987A5}"/>
              </a:ext>
            </a:extLst>
          </p:cNvPr>
          <p:cNvSpPr txBox="1">
            <a:spLocks/>
          </p:cNvSpPr>
          <p:nvPr/>
        </p:nvSpPr>
        <p:spPr>
          <a:xfrm>
            <a:off x="4475204" y="1543050"/>
            <a:ext cx="4571596" cy="296346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" indent="0">
              <a:buNone/>
            </a:pPr>
            <a:r>
              <a:rPr lang="en-US" sz="1400" b="1" i="1" dirty="0"/>
              <a:t>Bellows for cryogenic lines and CWT</a:t>
            </a:r>
          </a:p>
          <a:p>
            <a:pPr marL="228600" indent="-171450"/>
            <a:r>
              <a:rPr lang="en-US" sz="1200" i="1" dirty="0"/>
              <a:t>Protection during transport or manufacturing</a:t>
            </a:r>
          </a:p>
          <a:p>
            <a:pPr marL="228600" indent="-171450"/>
            <a:r>
              <a:rPr lang="en-US" sz="1200" i="1" dirty="0"/>
              <a:t>Deviation during assembly procedure</a:t>
            </a:r>
            <a:endParaRPr lang="en-US" sz="1200" i="1" dirty="0">
              <a:sym typeface="Wingdings" panose="05000000000000000000" pitchFamily="2" charset="2"/>
            </a:endParaRPr>
          </a:p>
          <a:p>
            <a:pPr indent="-285750">
              <a:buFont typeface="Wingdings" panose="05000000000000000000" pitchFamily="2" charset="2"/>
              <a:buChar char="è"/>
            </a:pPr>
            <a:r>
              <a:rPr lang="en-US" sz="1200" i="1" dirty="0">
                <a:sym typeface="Wingdings" panose="05000000000000000000" pitchFamily="2" charset="2"/>
              </a:rPr>
              <a:t>Bellows must be protected at all times</a:t>
            </a:r>
          </a:p>
          <a:p>
            <a:pPr indent="-285750">
              <a:buFont typeface="Wingdings" panose="05000000000000000000" pitchFamily="2" charset="2"/>
              <a:buChar char="è"/>
            </a:pPr>
            <a:r>
              <a:rPr lang="en-US" sz="1200" i="1" dirty="0">
                <a:sym typeface="Wingdings" panose="05000000000000000000" pitchFamily="2" charset="2"/>
              </a:rPr>
              <a:t>Dedicated leak tests and pressure tests of the components with evaluation of the geometries before, during and after.</a:t>
            </a:r>
          </a:p>
          <a:p>
            <a:pPr marL="228600" indent="-171450"/>
            <a:endParaRPr lang="en-US" sz="1200" i="1" dirty="0"/>
          </a:p>
          <a:p>
            <a:pPr marL="57150" indent="0">
              <a:buNone/>
            </a:pPr>
            <a:endParaRPr lang="en-US" sz="1200" i="1" dirty="0"/>
          </a:p>
          <a:p>
            <a:pPr marL="57150" indent="0">
              <a:buNone/>
            </a:pPr>
            <a:endParaRPr lang="en-US" sz="1200" i="1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2437D16-8F02-C376-49D3-2EE8F55C4A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0267" y="3357812"/>
            <a:ext cx="1306533" cy="126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/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83F8619-AE4F-7C70-9ECD-C4EDD74D05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92090" y="3345204"/>
            <a:ext cx="1428000" cy="126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3" name="Left Brace 2">
            <a:extLst>
              <a:ext uri="{FF2B5EF4-FFF2-40B4-BE49-F238E27FC236}">
                <a16:creationId xmlns:a16="http://schemas.microsoft.com/office/drawing/2014/main" id="{787DC6A7-8A0B-77AE-1920-D88C1ECFDD2F}"/>
              </a:ext>
            </a:extLst>
          </p:cNvPr>
          <p:cNvSpPr/>
          <p:nvPr/>
        </p:nvSpPr>
        <p:spPr>
          <a:xfrm>
            <a:off x="4200362" y="1419621"/>
            <a:ext cx="360040" cy="3347641"/>
          </a:xfrm>
          <a:prstGeom prst="leftBrace">
            <a:avLst>
              <a:gd name="adj1" fmla="val 30417"/>
              <a:gd name="adj2" fmla="val 34825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92B6322-FFB6-70D0-C4D5-2DBF88FD9906}"/>
              </a:ext>
            </a:extLst>
          </p:cNvPr>
          <p:cNvSpPr txBox="1"/>
          <p:nvPr/>
        </p:nvSpPr>
        <p:spPr>
          <a:xfrm>
            <a:off x="1587692" y="4420827"/>
            <a:ext cx="10400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2 NCRs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110FD7C-6D10-2AFC-2371-BEF180011C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68051" y="231750"/>
            <a:ext cx="4607898" cy="468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309216288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200" dirty="0"/>
              <a:t>NCRs spotted during RFD-SPS CM Components fabrication</a:t>
            </a:r>
          </a:p>
        </p:txBody>
      </p:sp>
      <p:sp>
        <p:nvSpPr>
          <p:cNvPr id="37" name="Text Placeholder 36">
            <a:extLst>
              <a:ext uri="{FF2B5EF4-FFF2-40B4-BE49-F238E27FC236}">
                <a16:creationId xmlns:a16="http://schemas.microsoft.com/office/drawing/2014/main" id="{18952B07-1CA9-7974-31C0-A1FD95F1828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/>
              <a:t>Bellows</a:t>
            </a:r>
          </a:p>
        </p:txBody>
      </p:sp>
      <p:sp>
        <p:nvSpPr>
          <p:cNvPr id="38" name="Content Placeholder 37">
            <a:extLst>
              <a:ext uri="{FF2B5EF4-FFF2-40B4-BE49-F238E27FC236}">
                <a16:creationId xmlns:a16="http://schemas.microsoft.com/office/drawing/2014/main" id="{E31D4066-257F-CFB2-17BC-2D0DDFB6BFC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1800" dirty="0"/>
              <a:t>The NCR are linked to:</a:t>
            </a:r>
          </a:p>
          <a:p>
            <a:pPr lvl="1"/>
            <a:r>
              <a:rPr lang="en-US" sz="1600" dirty="0"/>
              <a:t>2-ply bellows</a:t>
            </a:r>
          </a:p>
          <a:p>
            <a:pPr lvl="1"/>
            <a:r>
              <a:rPr lang="en-US" sz="1600" dirty="0"/>
              <a:t>Design and Test Pressure</a:t>
            </a:r>
          </a:p>
          <a:p>
            <a:pPr lvl="1"/>
            <a:r>
              <a:rPr lang="en-US" sz="1600" dirty="0"/>
              <a:t>Dents</a:t>
            </a:r>
          </a:p>
          <a:p>
            <a:pPr lvl="1"/>
            <a:r>
              <a:rPr lang="en-US" sz="1600" dirty="0"/>
              <a:t>Base material</a:t>
            </a:r>
          </a:p>
          <a:p>
            <a:pPr lvl="1"/>
            <a:r>
              <a:rPr lang="en-US" sz="1600" dirty="0"/>
              <a:t>Dimensional aspect</a:t>
            </a:r>
          </a:p>
          <a:p>
            <a:pPr lvl="1"/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Julien DEBEUX – Experience from RFD CM tests at CERN I – Indico 1414262 – 18/06/2024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45" name="Content Placeholder 37">
            <a:extLst>
              <a:ext uri="{FF2B5EF4-FFF2-40B4-BE49-F238E27FC236}">
                <a16:creationId xmlns:a16="http://schemas.microsoft.com/office/drawing/2014/main" id="{2D60B2EC-6A76-6692-DA57-03D681B987A5}"/>
              </a:ext>
            </a:extLst>
          </p:cNvPr>
          <p:cNvSpPr txBox="1">
            <a:spLocks/>
          </p:cNvSpPr>
          <p:nvPr/>
        </p:nvSpPr>
        <p:spPr>
          <a:xfrm>
            <a:off x="4475204" y="1543050"/>
            <a:ext cx="4571596" cy="296346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" indent="0">
              <a:buNone/>
            </a:pPr>
            <a:r>
              <a:rPr lang="en-US" sz="1400" b="1" i="1" dirty="0"/>
              <a:t>Bellows for cryogenic lines and CWT</a:t>
            </a:r>
          </a:p>
          <a:p>
            <a:pPr marL="228600" indent="-171450"/>
            <a:r>
              <a:rPr lang="en-US" sz="1200" i="1" dirty="0"/>
              <a:t>Protection during transport or manufacturing</a:t>
            </a:r>
          </a:p>
          <a:p>
            <a:pPr marL="228600" indent="-171450"/>
            <a:r>
              <a:rPr lang="en-US" sz="1200" i="1" dirty="0"/>
              <a:t>Deviation during assembly procedure</a:t>
            </a:r>
            <a:endParaRPr lang="en-US" sz="1200" i="1" dirty="0">
              <a:sym typeface="Wingdings" panose="05000000000000000000" pitchFamily="2" charset="2"/>
            </a:endParaRPr>
          </a:p>
          <a:p>
            <a:pPr indent="-285750">
              <a:buFont typeface="Wingdings" panose="05000000000000000000" pitchFamily="2" charset="2"/>
              <a:buChar char="è"/>
            </a:pPr>
            <a:r>
              <a:rPr lang="en-US" sz="1200" i="1" dirty="0">
                <a:sym typeface="Wingdings" panose="05000000000000000000" pitchFamily="2" charset="2"/>
              </a:rPr>
              <a:t>Bellows must be protected at all times</a:t>
            </a:r>
          </a:p>
          <a:p>
            <a:pPr indent="-285750">
              <a:buFont typeface="Wingdings" panose="05000000000000000000" pitchFamily="2" charset="2"/>
              <a:buChar char="è"/>
            </a:pPr>
            <a:r>
              <a:rPr lang="en-US" sz="1200" i="1" dirty="0">
                <a:sym typeface="Wingdings" panose="05000000000000000000" pitchFamily="2" charset="2"/>
              </a:rPr>
              <a:t>Dedicated leak tests and pressure tests of the components with evaluation of the geometries before, during and after.</a:t>
            </a:r>
          </a:p>
          <a:p>
            <a:pPr marL="228600" indent="-171450"/>
            <a:endParaRPr lang="en-US" sz="1200" i="1" dirty="0"/>
          </a:p>
          <a:p>
            <a:pPr marL="57150" indent="0">
              <a:buNone/>
            </a:pPr>
            <a:endParaRPr lang="en-US" sz="1200" i="1" dirty="0"/>
          </a:p>
          <a:p>
            <a:pPr marL="57150" indent="0">
              <a:buNone/>
            </a:pPr>
            <a:endParaRPr lang="en-US" sz="1200" i="1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110FD7C-6D10-2AFC-2371-BEF180011C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9885" y="3357812"/>
            <a:ext cx="1240588" cy="126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83F8619-AE4F-7C70-9ECD-C4EDD74D05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92090" y="3345204"/>
            <a:ext cx="1428000" cy="126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13" name="Left Brace 12">
            <a:extLst>
              <a:ext uri="{FF2B5EF4-FFF2-40B4-BE49-F238E27FC236}">
                <a16:creationId xmlns:a16="http://schemas.microsoft.com/office/drawing/2014/main" id="{88D01429-43C1-8321-76CE-0FDD397104F9}"/>
              </a:ext>
            </a:extLst>
          </p:cNvPr>
          <p:cNvSpPr/>
          <p:nvPr/>
        </p:nvSpPr>
        <p:spPr>
          <a:xfrm>
            <a:off x="4200362" y="1419621"/>
            <a:ext cx="360040" cy="3347641"/>
          </a:xfrm>
          <a:prstGeom prst="leftBrace">
            <a:avLst>
              <a:gd name="adj1" fmla="val 30417"/>
              <a:gd name="adj2" fmla="val 34825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4C70F64-95AB-C360-96E6-EB0296951A41}"/>
              </a:ext>
            </a:extLst>
          </p:cNvPr>
          <p:cNvSpPr txBox="1"/>
          <p:nvPr/>
        </p:nvSpPr>
        <p:spPr>
          <a:xfrm>
            <a:off x="1587692" y="4420827"/>
            <a:ext cx="10400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2 NCRs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2437D16-8F02-C376-49D3-2EE8F55C4A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45580" y="231750"/>
            <a:ext cx="4852840" cy="468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86494357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>
            <a:extLst>
              <a:ext uri="{FF2B5EF4-FFF2-40B4-BE49-F238E27FC236}">
                <a16:creationId xmlns:a16="http://schemas.microsoft.com/office/drawing/2014/main" id="{91A15E8D-E178-B273-86FE-F2728FA559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Qualification passed by UKRI during CM Assembly</a:t>
            </a:r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58C820B8-EA5A-6DD2-AC68-5F89E752AF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dirty="0"/>
              <a:t>UHV Cleaning procedure qualification</a:t>
            </a:r>
          </a:p>
          <a:p>
            <a:pPr lvl="1"/>
            <a:r>
              <a:rPr lang="en-US" sz="2000" dirty="0"/>
              <a:t>Procedure for qualification: </a:t>
            </a:r>
            <a:r>
              <a:rPr lang="en-US" sz="2000" dirty="0">
                <a:hlinkClick r:id="rId2"/>
              </a:rPr>
              <a:t>EDMS 1726970</a:t>
            </a:r>
            <a:endParaRPr lang="en-US" sz="2000" dirty="0"/>
          </a:p>
          <a:p>
            <a:pPr lvl="1"/>
            <a:endParaRPr lang="en-US" sz="2000" dirty="0"/>
          </a:p>
          <a:p>
            <a:pPr lvl="1"/>
            <a:r>
              <a:rPr lang="en-US" sz="2000" dirty="0"/>
              <a:t>First attempt: NOK, see NCR </a:t>
            </a:r>
            <a:r>
              <a:rPr lang="en-US" sz="2000" dirty="0">
                <a:hlinkClick r:id="rId3"/>
              </a:rPr>
              <a:t>LHC-ACF_A-QN-0004</a:t>
            </a:r>
            <a:endParaRPr lang="en-US" sz="2000" dirty="0"/>
          </a:p>
          <a:p>
            <a:pPr lvl="2"/>
            <a:r>
              <a:rPr lang="en-US" sz="1800" i="1" dirty="0"/>
              <a:t>Qualification process not respected</a:t>
            </a:r>
          </a:p>
          <a:p>
            <a:pPr lvl="2"/>
            <a:r>
              <a:rPr lang="en-US" sz="1800" i="1" dirty="0"/>
              <a:t>Cleanliness requirements not shared with technicians</a:t>
            </a:r>
          </a:p>
          <a:p>
            <a:pPr lvl="2"/>
            <a:r>
              <a:rPr lang="en-US" sz="1800" i="1" dirty="0"/>
              <a:t>6 months between cleaning and CERN analysis</a:t>
            </a:r>
          </a:p>
          <a:p>
            <a:pPr lvl="2"/>
            <a:endParaRPr lang="en-US" dirty="0"/>
          </a:p>
          <a:p>
            <a:pPr lvl="1"/>
            <a:r>
              <a:rPr lang="en-US" sz="2000" dirty="0"/>
              <a:t>Second attempt: OK, see </a:t>
            </a:r>
            <a:r>
              <a:rPr lang="en-US" sz="2000" dirty="0">
                <a:hlinkClick r:id="rId4"/>
              </a:rPr>
              <a:t>EDMS 2888023</a:t>
            </a:r>
            <a:endParaRPr lang="en-US" sz="2000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Julien DEBEUX – Experience from RFD CM tests at CERN I – Indico 1414262 – 18/06/2024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742135D4-634F-F031-5971-666034D9069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-1" r="-3716"/>
          <a:stretch/>
        </p:blipFill>
        <p:spPr>
          <a:xfrm>
            <a:off x="1029052" y="1772344"/>
            <a:ext cx="3902988" cy="2671614"/>
          </a:xfrm>
          <a:prstGeom prst="roundRect">
            <a:avLst>
              <a:gd name="adj" fmla="val 8594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</p:pic>
      <p:pic>
        <p:nvPicPr>
          <p:cNvPr id="3" name="Picture 2" descr="Several bags of medical supplies&#10;&#10;Description automatically generated with medium confidence">
            <a:extLst>
              <a:ext uri="{FF2B5EF4-FFF2-40B4-BE49-F238E27FC236}">
                <a16:creationId xmlns:a16="http://schemas.microsoft.com/office/drawing/2014/main" id="{DDF84659-D0CE-EF36-CD65-202B3E27F29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2625" b="19201"/>
          <a:stretch/>
        </p:blipFill>
        <p:spPr>
          <a:xfrm>
            <a:off x="5076056" y="1741934"/>
            <a:ext cx="2592288" cy="2702024"/>
          </a:xfrm>
          <a:prstGeom prst="roundRect">
            <a:avLst>
              <a:gd name="adj" fmla="val 8594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255807921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>
            <a:extLst>
              <a:ext uri="{FF2B5EF4-FFF2-40B4-BE49-F238E27FC236}">
                <a16:creationId xmlns:a16="http://schemas.microsoft.com/office/drawing/2014/main" id="{91A15E8D-E178-B273-86FE-F2728FA559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Qualification passed by UKRI during CM Assembly</a:t>
            </a:r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58C820B8-EA5A-6DD2-AC68-5F89E752AF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dirty="0"/>
              <a:t>UHV Cleaning procedure qualification</a:t>
            </a:r>
          </a:p>
          <a:p>
            <a:pPr lvl="1"/>
            <a:r>
              <a:rPr lang="en-US" sz="2000" dirty="0"/>
              <a:t>Procedure for qualification: </a:t>
            </a:r>
            <a:r>
              <a:rPr lang="en-US" sz="2000" dirty="0">
                <a:hlinkClick r:id="rId2"/>
              </a:rPr>
              <a:t>EDMS 1726970</a:t>
            </a:r>
            <a:endParaRPr lang="en-US" sz="2000" dirty="0"/>
          </a:p>
          <a:p>
            <a:pPr lvl="1"/>
            <a:endParaRPr lang="en-US" sz="2000" dirty="0"/>
          </a:p>
          <a:p>
            <a:pPr lvl="1"/>
            <a:r>
              <a:rPr lang="en-US" sz="2000" dirty="0"/>
              <a:t>First attempt: NOK, see NCR </a:t>
            </a:r>
            <a:r>
              <a:rPr lang="en-US" sz="2000" dirty="0">
                <a:hlinkClick r:id="rId3"/>
              </a:rPr>
              <a:t>LHC-ACF_A-QN-0004</a:t>
            </a:r>
            <a:endParaRPr lang="en-US" sz="2000" dirty="0"/>
          </a:p>
          <a:p>
            <a:pPr lvl="2"/>
            <a:r>
              <a:rPr lang="en-US" sz="1800" i="1" dirty="0"/>
              <a:t>Qualification process not respected</a:t>
            </a:r>
          </a:p>
          <a:p>
            <a:pPr lvl="2"/>
            <a:r>
              <a:rPr lang="en-US" sz="1800" i="1" dirty="0"/>
              <a:t>Cleanliness requirements not shared with technicians</a:t>
            </a:r>
          </a:p>
          <a:p>
            <a:pPr lvl="2"/>
            <a:r>
              <a:rPr lang="en-US" sz="1800" i="1" dirty="0"/>
              <a:t>6 months between cleaning and CERN analysis</a:t>
            </a:r>
          </a:p>
          <a:p>
            <a:pPr lvl="2"/>
            <a:endParaRPr lang="en-US" dirty="0"/>
          </a:p>
          <a:p>
            <a:pPr lvl="1"/>
            <a:r>
              <a:rPr lang="en-US" sz="2000" dirty="0"/>
              <a:t>Second attempt: OK, see </a:t>
            </a:r>
            <a:r>
              <a:rPr lang="en-US" sz="2000" dirty="0">
                <a:hlinkClick r:id="rId4"/>
              </a:rPr>
              <a:t>EDMS 2888023</a:t>
            </a:r>
            <a:endParaRPr lang="en-US" sz="2000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Julien DEBEUX – Experience from RFD CM tests at CERN I – Indico 1414262 – 18/06/2024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742135D4-634F-F031-5971-666034D906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71615" y="812501"/>
            <a:ext cx="1455737" cy="1168789"/>
          </a:xfrm>
          <a:prstGeom prst="roundRect">
            <a:avLst>
              <a:gd name="adj" fmla="val 8594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351060863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>
            <a:extLst>
              <a:ext uri="{FF2B5EF4-FFF2-40B4-BE49-F238E27FC236}">
                <a16:creationId xmlns:a16="http://schemas.microsoft.com/office/drawing/2014/main" id="{91A15E8D-E178-B273-86FE-F2728FA559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Qualification passed by UKRI during CM Assembly</a:t>
            </a:r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58C820B8-EA5A-6DD2-AC68-5F89E752AF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dirty="0"/>
              <a:t>Welding activity during CM Assembly</a:t>
            </a:r>
          </a:p>
          <a:p>
            <a:pPr lvl="1"/>
            <a:r>
              <a:rPr lang="en-US" sz="2000" dirty="0"/>
              <a:t>List of weld to be performed during CM Assembly: </a:t>
            </a:r>
            <a:r>
              <a:rPr lang="en-US" sz="2000" dirty="0">
                <a:hlinkClick r:id="rId2"/>
              </a:rPr>
              <a:t>EDMS 2678641</a:t>
            </a:r>
            <a:endParaRPr lang="en-US" sz="2000" dirty="0"/>
          </a:p>
          <a:p>
            <a:pPr lvl="1"/>
            <a:r>
              <a:rPr lang="en-US" sz="2000" dirty="0"/>
              <a:t>4 main configurations:</a:t>
            </a:r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Julien DEBEUX – Experience from RFD CM tests at CERN I – Indico 1414262 – 18/06/2024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US" smtClean="0"/>
              <a:pPr/>
              <a:t>6</a:t>
            </a:fld>
            <a:endParaRPr lang="en-US" dirty="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66B9A210-CB14-6028-7B6B-FF7009C72B53}"/>
              </a:ext>
            </a:extLst>
          </p:cNvPr>
          <p:cNvCxnSpPr>
            <a:cxnSpLocks/>
          </p:cNvCxnSpPr>
          <p:nvPr/>
        </p:nvCxnSpPr>
        <p:spPr>
          <a:xfrm>
            <a:off x="4572000" y="2427734"/>
            <a:ext cx="0" cy="21600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81025400-AD25-B550-F5EB-978FF6CF550D}"/>
              </a:ext>
            </a:extLst>
          </p:cNvPr>
          <p:cNvCxnSpPr>
            <a:cxnSpLocks/>
          </p:cNvCxnSpPr>
          <p:nvPr/>
        </p:nvCxnSpPr>
        <p:spPr>
          <a:xfrm>
            <a:off x="972000" y="3507854"/>
            <a:ext cx="7200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4" name="Picture 33">
            <a:extLst>
              <a:ext uri="{FF2B5EF4-FFF2-40B4-BE49-F238E27FC236}">
                <a16:creationId xmlns:a16="http://schemas.microsoft.com/office/drawing/2014/main" id="{84119A56-0DFC-B2C7-A78A-0A51816D2E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2002" y="3600943"/>
            <a:ext cx="1859534" cy="1080000"/>
          </a:xfrm>
          <a:prstGeom prst="roundRect">
            <a:avLst>
              <a:gd name="adj" fmla="val 8594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69188C6B-0D03-C987-2569-A4405CE48F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12465" y="3600943"/>
            <a:ext cx="2199728" cy="1080000"/>
          </a:xfrm>
          <a:prstGeom prst="roundRect">
            <a:avLst>
              <a:gd name="adj" fmla="val 8594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4B55C78A-6A83-AB70-F6B7-36B6C2DEBE8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29067" y="2341534"/>
            <a:ext cx="1912331" cy="1080000"/>
          </a:xfrm>
          <a:prstGeom prst="roundRect">
            <a:avLst>
              <a:gd name="adj" fmla="val 8594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F0BD5C3D-6186-A42D-3CDD-AAB18F982DB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02603" y="2341534"/>
            <a:ext cx="2173297" cy="1080000"/>
          </a:xfrm>
          <a:prstGeom prst="roundRect">
            <a:avLst>
              <a:gd name="adj" fmla="val 8594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373613676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>
            <a:extLst>
              <a:ext uri="{FF2B5EF4-FFF2-40B4-BE49-F238E27FC236}">
                <a16:creationId xmlns:a16="http://schemas.microsoft.com/office/drawing/2014/main" id="{91A15E8D-E178-B273-86FE-F2728FA559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Qualification passed by UKRI during CM Assembly</a:t>
            </a:r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58C820B8-EA5A-6DD2-AC68-5F89E752AF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3024" y="914401"/>
            <a:ext cx="7920000" cy="3680222"/>
          </a:xfrm>
        </p:spPr>
        <p:txBody>
          <a:bodyPr/>
          <a:lstStyle/>
          <a:p>
            <a:r>
              <a:rPr lang="en-US" sz="2400" b="1" dirty="0"/>
              <a:t>Welding activity during CM Assembly</a:t>
            </a:r>
          </a:p>
          <a:p>
            <a:pPr lvl="1"/>
            <a:r>
              <a:rPr lang="en-US" sz="2000" dirty="0"/>
              <a:t>Dedicated specification edited for qualification, fabrication, inspection and acceptance criteria: </a:t>
            </a:r>
            <a:r>
              <a:rPr lang="en-US" sz="2000" dirty="0">
                <a:hlinkClick r:id="rId2"/>
              </a:rPr>
              <a:t>EDMS 2706475</a:t>
            </a:r>
            <a:endParaRPr lang="en-US" sz="1600" dirty="0"/>
          </a:p>
          <a:p>
            <a:pPr lvl="2"/>
            <a:r>
              <a:rPr lang="en-US" sz="1600" dirty="0"/>
              <a:t>WPQR required for the 4 configurations</a:t>
            </a:r>
          </a:p>
          <a:p>
            <a:pPr lvl="2"/>
            <a:r>
              <a:rPr lang="en-US" sz="1600" dirty="0"/>
              <a:t>Welder and Welding Operators Qualifications required</a:t>
            </a:r>
          </a:p>
          <a:p>
            <a:pPr lvl="2"/>
            <a:r>
              <a:rPr lang="en-US" sz="1600" dirty="0"/>
              <a:t>Witness samples sent to CERN for examination (VT + PT + Metallography)</a:t>
            </a:r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Julien DEBEUX – Experience from RFD CM tests at CERN I – Indico 1414262 – 18/06/2024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81886AF7-97E4-220F-6D56-27C4E81F9144}"/>
              </a:ext>
            </a:extLst>
          </p:cNvPr>
          <p:cNvGrpSpPr/>
          <p:nvPr/>
        </p:nvGrpSpPr>
        <p:grpSpPr>
          <a:xfrm>
            <a:off x="836410" y="2984027"/>
            <a:ext cx="1656110" cy="1595823"/>
            <a:chOff x="836410" y="2984027"/>
            <a:chExt cx="1656110" cy="1595823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76882982-F4E6-5B98-6DBC-2B571CBF0E0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85" t="31767" r="28716" b="24754"/>
            <a:stretch/>
          </p:blipFill>
          <p:spPr>
            <a:xfrm>
              <a:off x="899592" y="2984027"/>
              <a:ext cx="1529747" cy="615872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solidFill>
                <a:schemeClr val="tx1"/>
              </a:solidFill>
            </a:ln>
            <a:effectLst/>
          </p:spPr>
        </p:pic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CC29E2CF-9F92-65DF-301E-4A6BAF21EFD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36410" y="3676356"/>
              <a:ext cx="1656110" cy="903494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solidFill>
                <a:schemeClr val="tx1"/>
              </a:solidFill>
            </a:ln>
            <a:effectLst/>
          </p:spPr>
        </p:pic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A142D2A1-9F57-7A3D-6618-E7BFA293ED80}"/>
              </a:ext>
            </a:extLst>
          </p:cNvPr>
          <p:cNvGrpSpPr/>
          <p:nvPr/>
        </p:nvGrpSpPr>
        <p:grpSpPr>
          <a:xfrm>
            <a:off x="2876248" y="2983248"/>
            <a:ext cx="1389046" cy="1596368"/>
            <a:chOff x="3068261" y="2983248"/>
            <a:chExt cx="1389046" cy="1596368"/>
          </a:xfrm>
        </p:grpSpPr>
        <p:pic>
          <p:nvPicPr>
            <p:cNvPr id="4" name="Content Placeholder 4">
              <a:extLst>
                <a:ext uri="{FF2B5EF4-FFF2-40B4-BE49-F238E27FC236}">
                  <a16:creationId xmlns:a16="http://schemas.microsoft.com/office/drawing/2014/main" id="{3F85DD16-90AB-8E54-57E2-E38CFC63B7B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359" t="24490" r="12060" b="18279"/>
            <a:stretch/>
          </p:blipFill>
          <p:spPr>
            <a:xfrm>
              <a:off x="3068261" y="2983248"/>
              <a:ext cx="1389046" cy="615600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solidFill>
                <a:schemeClr val="tx1"/>
              </a:solidFill>
            </a:ln>
            <a:effectLst/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DED6CEDC-9EDA-AC71-797E-3F018CFAC6D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265991" y="3676122"/>
              <a:ext cx="993586" cy="903494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solidFill>
                <a:schemeClr val="tx1"/>
              </a:solidFill>
            </a:ln>
            <a:effectLst/>
          </p:spPr>
        </p:pic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12D116C5-F7C5-445C-4F76-25B293141CF3}"/>
              </a:ext>
            </a:extLst>
          </p:cNvPr>
          <p:cNvGrpSpPr/>
          <p:nvPr/>
        </p:nvGrpSpPr>
        <p:grpSpPr>
          <a:xfrm>
            <a:off x="4649022" y="2983248"/>
            <a:ext cx="1845612" cy="1596134"/>
            <a:chOff x="4608849" y="2983248"/>
            <a:chExt cx="1845612" cy="1596134"/>
          </a:xfrm>
        </p:grpSpPr>
        <p:pic>
          <p:nvPicPr>
            <p:cNvPr id="6" name="Content Placeholder 4">
              <a:extLst>
                <a:ext uri="{FF2B5EF4-FFF2-40B4-BE49-F238E27FC236}">
                  <a16:creationId xmlns:a16="http://schemas.microsoft.com/office/drawing/2014/main" id="{73AD1593-06C7-9587-3C8A-76F44A98E97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12" t="6880" b="13877"/>
            <a:stretch/>
          </p:blipFill>
          <p:spPr>
            <a:xfrm>
              <a:off x="4866908" y="2983248"/>
              <a:ext cx="1329494" cy="615600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solidFill>
                <a:schemeClr val="tx1"/>
              </a:solidFill>
            </a:ln>
            <a:effectLst/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AF2758E6-A0CB-C1CE-70EB-62A59DEEEC0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608849" y="3675782"/>
              <a:ext cx="1845612" cy="903600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solidFill>
                <a:schemeClr val="tx1"/>
              </a:solidFill>
            </a:ln>
            <a:effectLst/>
          </p:spPr>
        </p:pic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E94A54D7-5241-D533-B818-1A355EB055DD}"/>
              </a:ext>
            </a:extLst>
          </p:cNvPr>
          <p:cNvGrpSpPr/>
          <p:nvPr/>
        </p:nvGrpSpPr>
        <p:grpSpPr>
          <a:xfrm>
            <a:off x="6878362" y="2984299"/>
            <a:ext cx="1627137" cy="1596134"/>
            <a:chOff x="6878362" y="2984299"/>
            <a:chExt cx="1627137" cy="1596134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3BB1E825-85F8-A6F1-0022-55F6C19512D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250620" y="2984299"/>
              <a:ext cx="882621" cy="615600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solidFill>
                <a:schemeClr val="tx1"/>
              </a:solidFill>
            </a:ln>
            <a:effectLst/>
          </p:spPr>
        </p:pic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9A4198E2-4E33-9A28-1440-BF8B0A8E25A7}"/>
                </a:ext>
              </a:extLst>
            </p:cNvPr>
            <p:cNvGrpSpPr/>
            <p:nvPr/>
          </p:nvGrpSpPr>
          <p:grpSpPr>
            <a:xfrm>
              <a:off x="6878362" y="3675782"/>
              <a:ext cx="1627137" cy="904651"/>
              <a:chOff x="6887291" y="3675782"/>
              <a:chExt cx="1627137" cy="904651"/>
            </a:xfrm>
          </p:grpSpPr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695F8749-3B96-98F0-B456-B467F459268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7719863" y="3675782"/>
                <a:ext cx="794565" cy="903600"/>
              </a:xfrm>
              <a:prstGeom prst="roundRect">
                <a:avLst>
                  <a:gd name="adj" fmla="val 8594"/>
                </a:avLst>
              </a:prstGeom>
              <a:solidFill>
                <a:srgbClr val="FFFFFF">
                  <a:shade val="85000"/>
                </a:srgbClr>
              </a:solidFill>
              <a:ln>
                <a:solidFill>
                  <a:schemeClr val="tx1"/>
                </a:solidFill>
              </a:ln>
              <a:effectLst/>
            </p:spPr>
          </p:pic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981BA4ED-35C5-2035-3BA7-69796FA99C4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887291" y="3676833"/>
                <a:ext cx="804640" cy="903600"/>
              </a:xfrm>
              <a:prstGeom prst="roundRect">
                <a:avLst>
                  <a:gd name="adj" fmla="val 8594"/>
                </a:avLst>
              </a:prstGeom>
              <a:solidFill>
                <a:srgbClr val="FFFFFF">
                  <a:shade val="85000"/>
                </a:srgbClr>
              </a:solidFill>
              <a:ln>
                <a:solidFill>
                  <a:schemeClr val="tx1"/>
                </a:solidFill>
              </a:ln>
              <a:effectLst/>
            </p:spPr>
          </p:pic>
        </p:grpSp>
      </p:grpSp>
    </p:spTree>
    <p:extLst>
      <p:ext uri="{BB962C8B-B14F-4D97-AF65-F5344CB8AC3E}">
        <p14:creationId xmlns:p14="http://schemas.microsoft.com/office/powerpoint/2010/main" val="40498913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>
            <a:extLst>
              <a:ext uri="{FF2B5EF4-FFF2-40B4-BE49-F238E27FC236}">
                <a16:creationId xmlns:a16="http://schemas.microsoft.com/office/drawing/2014/main" id="{91A15E8D-E178-B273-86FE-F2728FA559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301750"/>
            <a:ext cx="8496944" cy="540000"/>
          </a:xfrm>
        </p:spPr>
        <p:txBody>
          <a:bodyPr/>
          <a:lstStyle/>
          <a:p>
            <a:r>
              <a:rPr lang="en-US" sz="2400" dirty="0"/>
              <a:t>NCRs during RFD-SPS CM fabrication, assembly and reception</a:t>
            </a:r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Julien DEBEUX – Experience from RFD CM tests at CERN I – Indico 1414262 – 18/06/2024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661925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of NCRs for RFD SPS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Julien DEBEUX – Experience from RFD CM tests at CERN I – Indico 1414262 – 18/06/2024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1E91222-21FF-5D1C-BD7B-513D5FC89536}"/>
              </a:ext>
            </a:extLst>
          </p:cNvPr>
          <p:cNvSpPr txBox="1"/>
          <p:nvPr/>
        </p:nvSpPr>
        <p:spPr>
          <a:xfrm>
            <a:off x="325239" y="4216294"/>
            <a:ext cx="83615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6"/>
                </a:solidFill>
              </a:rPr>
              <a:t>Between 30 to 35 NCRs    </a:t>
            </a:r>
            <a:r>
              <a:rPr lang="en-US" sz="900" i="1" dirty="0"/>
              <a:t>Difficult to count due to approximative metadata / EDMS Context / Release Procedure / Assets / etc.</a:t>
            </a:r>
            <a:endParaRPr lang="en-US" i="1" dirty="0"/>
          </a:p>
        </p:txBody>
      </p:sp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226A4714-2E27-461E-E997-74E82BFB8BB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12775" y="897753"/>
            <a:ext cx="7918450" cy="3347994"/>
          </a:xfrm>
          <a:prstGeom prst="rect">
            <a:avLst/>
          </a:prstGeom>
        </p:spPr>
      </p:pic>
      <p:grpSp>
        <p:nvGrpSpPr>
          <p:cNvPr id="34" name="Group 33">
            <a:extLst>
              <a:ext uri="{FF2B5EF4-FFF2-40B4-BE49-F238E27FC236}">
                <a16:creationId xmlns:a16="http://schemas.microsoft.com/office/drawing/2014/main" id="{E7E60776-BE5B-3157-689D-AD8C1355EBDE}"/>
              </a:ext>
            </a:extLst>
          </p:cNvPr>
          <p:cNvGrpSpPr/>
          <p:nvPr/>
        </p:nvGrpSpPr>
        <p:grpSpPr>
          <a:xfrm>
            <a:off x="1043609" y="2139702"/>
            <a:ext cx="7248430" cy="1322406"/>
            <a:chOff x="1043609" y="2139702"/>
            <a:chExt cx="7248430" cy="1322406"/>
          </a:xfrm>
        </p:grpSpPr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73600679-42DC-3B59-B062-C0E674DCC71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43609" y="2139702"/>
              <a:ext cx="7248430" cy="1322406"/>
            </a:xfrm>
            <a:prstGeom prst="rect">
              <a:avLst/>
            </a:prstGeom>
          </p:spPr>
        </p:pic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C7350C24-512F-DAB1-EA49-CC52BDDFB213}"/>
                </a:ext>
              </a:extLst>
            </p:cNvPr>
            <p:cNvSpPr/>
            <p:nvPr/>
          </p:nvSpPr>
          <p:spPr>
            <a:xfrm>
              <a:off x="1573994" y="2187897"/>
              <a:ext cx="108000" cy="108000"/>
            </a:xfrm>
            <a:prstGeom prst="ellipse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500" dirty="0"/>
                <a:t>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3881460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11994</TotalTime>
  <Words>2520</Words>
  <Application>Microsoft Office PowerPoint</Application>
  <PresentationFormat>On-screen Show (16:9)</PresentationFormat>
  <Paragraphs>437</Paragraphs>
  <Slides>36</Slides>
  <Notes>19</Notes>
  <HiddenSlides>7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0" baseType="lpstr">
      <vt:lpstr>Arial</vt:lpstr>
      <vt:lpstr>Calibri</vt:lpstr>
      <vt:lpstr>Wingdings</vt:lpstr>
      <vt:lpstr>Thème Office</vt:lpstr>
      <vt:lpstr>Qualification and NCRs from UK during Cryomodule Assembly</vt:lpstr>
      <vt:lpstr>Introduction</vt:lpstr>
      <vt:lpstr>Qualification passed by UKRI during CM Assembly</vt:lpstr>
      <vt:lpstr>Qualification passed by UKRI during CM Assembly</vt:lpstr>
      <vt:lpstr>Qualification passed by UKRI during CM Assembly</vt:lpstr>
      <vt:lpstr>Qualification passed by UKRI during CM Assembly</vt:lpstr>
      <vt:lpstr>Qualification passed by UKRI during CM Assembly</vt:lpstr>
      <vt:lpstr>NCRs during RFD-SPS CM fabrication, assembly and reception</vt:lpstr>
      <vt:lpstr>Overview of NCRs for RFD SPS</vt:lpstr>
      <vt:lpstr>NCRs during RFD-SPS CM fabrication, assembly and reception</vt:lpstr>
      <vt:lpstr>NCRs spotted during RFD-SPS CM Components fabrication</vt:lpstr>
      <vt:lpstr>NCRs spotted during RFD-SPS CM Components fabrication</vt:lpstr>
      <vt:lpstr>NCRs spotted during RFD-SPS CM Components fabrication</vt:lpstr>
      <vt:lpstr>NCRs spotted during RFD-SPS CM Components fabrication</vt:lpstr>
      <vt:lpstr>NCRs spotted during RFD-SPS CM Components fabrication</vt:lpstr>
      <vt:lpstr>NCRs spotted during RFD-SPS CM Components fabrication</vt:lpstr>
      <vt:lpstr>NCRs spotted during RFD-SPS CM Components fabrication</vt:lpstr>
      <vt:lpstr>NCRs during RFD-SPS CM fabrication, assembly and reception</vt:lpstr>
      <vt:lpstr>PowerPoint Presentation</vt:lpstr>
      <vt:lpstr>PowerPoint Presentation</vt:lpstr>
      <vt:lpstr>NCRs spotted during RFD-SPS CM Components assembly</vt:lpstr>
      <vt:lpstr>NCRs spotted during RFD-SPS CM Components assembly</vt:lpstr>
      <vt:lpstr>NCRs spotted during RFD-SPS CM Components assembly</vt:lpstr>
      <vt:lpstr>NCRs spotted during RFD-SPS CM Reception and Testing</vt:lpstr>
      <vt:lpstr>NCRs spotted during RFD-SPS CM Reception and Testing</vt:lpstr>
      <vt:lpstr>Conclusions</vt:lpstr>
      <vt:lpstr>Importance of NCR Evaluation, Decision and Actions</vt:lpstr>
      <vt:lpstr>Importance of NCR Evaluation, Decision and Actions</vt:lpstr>
      <vt:lpstr>Thank you !</vt:lpstr>
      <vt:lpstr>Qualification passed by UKRI during CM Assembly</vt:lpstr>
      <vt:lpstr>Qualification passed by UKRI during CM Assembly</vt:lpstr>
      <vt:lpstr>Qualification passed by UKRI during CM Assembly</vt:lpstr>
      <vt:lpstr>Qualification passed by UKRI during CM Assembly</vt:lpstr>
      <vt:lpstr>NCRs spotted during RFD-SPS CM Components fabrication</vt:lpstr>
      <vt:lpstr>NCRs spotted during RFD-SPS CM Components fabrication</vt:lpstr>
      <vt:lpstr>NCRs spotted during RFD-SPS CM Components fabrication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Julien Debeux</cp:lastModifiedBy>
  <cp:revision>105</cp:revision>
  <dcterms:created xsi:type="dcterms:W3CDTF">2016-02-11T10:47:23Z</dcterms:created>
  <dcterms:modified xsi:type="dcterms:W3CDTF">2024-06-18T08:43:08Z</dcterms:modified>
</cp:coreProperties>
</file>