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63" r:id="rId5"/>
    <p:sldId id="339" r:id="rId6"/>
    <p:sldId id="332" r:id="rId7"/>
    <p:sldId id="341" r:id="rId8"/>
    <p:sldId id="337" r:id="rId9"/>
    <p:sldId id="340" r:id="rId10"/>
    <p:sldId id="342" r:id="rId11"/>
    <p:sldId id="343" r:id="rId12"/>
    <p:sldId id="346" r:id="rId13"/>
    <p:sldId id="344" r:id="rId14"/>
    <p:sldId id="345" r:id="rId15"/>
    <p:sldId id="336" r:id="rId16"/>
    <p:sldId id="338" r:id="rId17"/>
    <p:sldId id="348" r:id="rId18"/>
    <p:sldId id="333" r:id="rId1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71" autoAdjust="0"/>
    <p:restoredTop sz="86467" autoAdjust="0"/>
  </p:normalViewPr>
  <p:slideViewPr>
    <p:cSldViewPr snapToObjects="1" showGuides="1">
      <p:cViewPr varScale="1">
        <p:scale>
          <a:sx n="110" d="100"/>
          <a:sy n="110" d="100"/>
        </p:scale>
        <p:origin x="2112" y="144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18/06/2024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919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5445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1048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5445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1564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/>
              <a:t>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g"/><Relationship Id="rId3" Type="http://schemas.openxmlformats.org/officeDocument/2006/relationships/image" Target="../media/image31.jp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53815" y="2819400"/>
            <a:ext cx="7200000" cy="1800000"/>
          </a:xfrm>
        </p:spPr>
        <p:txBody>
          <a:bodyPr/>
          <a:lstStyle/>
          <a:p>
            <a:pPr algn="ctr"/>
            <a:r>
              <a:rPr lang="en-GB" sz="3200" dirty="0"/>
              <a:t>RFD SPS TUNER</a:t>
            </a:r>
            <a:br>
              <a:rPr lang="en-GB" sz="3200" dirty="0"/>
            </a:br>
            <a:r>
              <a:rPr lang="en-GB" sz="3200" dirty="0"/>
              <a:t>SM18 tests CD1 + CD2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280434" y="6508750"/>
            <a:ext cx="6480000" cy="349250"/>
          </a:xfrm>
        </p:spPr>
        <p:txBody>
          <a:bodyPr>
            <a:normAutofit/>
          </a:bodyPr>
          <a:lstStyle/>
          <a:p>
            <a:r>
              <a:rPr lang="en-GB" dirty="0"/>
              <a:t>18.06.2024	Experience from RFD CM tests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8" name="Sous-titre 2">
            <a:extLst>
              <a:ext uri="{FF2B5EF4-FFF2-40B4-BE49-F238E27FC236}">
                <a16:creationId xmlns:a16="http://schemas.microsoft.com/office/drawing/2014/main" id="{7C75294D-4B9D-420F-ABF4-5DF2F4A853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7584" y="3789040"/>
            <a:ext cx="7652850" cy="1426096"/>
          </a:xfrm>
        </p:spPr>
        <p:txBody>
          <a:bodyPr>
            <a:normAutofit fontScale="92500" lnSpcReduction="20000"/>
          </a:bodyPr>
          <a:lstStyle/>
          <a:p>
            <a:pPr algn="ctr"/>
            <a:endParaRPr lang="en-GB" dirty="0"/>
          </a:p>
          <a:p>
            <a:pPr algn="ctr"/>
            <a:r>
              <a:rPr lang="en-GB" b="1" dirty="0"/>
              <a:t>K. Artoos,</a:t>
            </a:r>
            <a:r>
              <a:rPr lang="fr-FR" b="1" dirty="0"/>
              <a:t> A. Edwards, D. Glenat, N. </a:t>
            </a:r>
            <a:r>
              <a:rPr lang="fr-FR" b="1" dirty="0" err="1"/>
              <a:t>Stapley</a:t>
            </a:r>
            <a:r>
              <a:rPr lang="fr-FR" b="1" dirty="0"/>
              <a:t>, K. Turaj, N. Valverde</a:t>
            </a:r>
          </a:p>
          <a:p>
            <a:pPr algn="ctr"/>
            <a:endParaRPr lang="en-GB" dirty="0"/>
          </a:p>
          <a:p>
            <a:pPr algn="ctr"/>
            <a:br>
              <a:rPr lang="en-GB" dirty="0"/>
            </a:b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B4616-B37B-56F1-2BAE-92F35E460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678" y="11837"/>
            <a:ext cx="7920000" cy="720000"/>
          </a:xfrm>
        </p:spPr>
        <p:txBody>
          <a:bodyPr/>
          <a:lstStyle/>
          <a:p>
            <a:r>
              <a:rPr lang="en-GB" dirty="0"/>
              <a:t>CD1 Other observations tuner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F27720-8CA1-8DBA-F689-58E7A9A86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299" y="975519"/>
            <a:ext cx="5190814" cy="3821634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Tuner laterally blocked on sliding pads support</a:t>
            </a:r>
          </a:p>
          <a:p>
            <a:r>
              <a:rPr lang="en-GB" dirty="0"/>
              <a:t>During assembly tuner, bearings very hard to align, some “hard points” in guidance</a:t>
            </a:r>
          </a:p>
          <a:p>
            <a:r>
              <a:rPr lang="en-GB" dirty="0"/>
              <a:t>No ice nor condensation observed during CD1 run on tuner feed through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814E50-D5D9-1FAC-231B-FDF23E81F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57D6F6-A76A-F7F4-2DB5-D1CDE05E8F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6064" y="729372"/>
            <a:ext cx="2948914" cy="3974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98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B1168-93FF-7789-6734-4D4FFAB1C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563" y="14226"/>
            <a:ext cx="7920000" cy="720000"/>
          </a:xfrm>
        </p:spPr>
        <p:txBody>
          <a:bodyPr/>
          <a:lstStyle/>
          <a:p>
            <a:r>
              <a:rPr lang="en-GB" dirty="0"/>
              <a:t>Adjustments actuator before CD2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3F27C9-0013-56F2-C333-1DEE69D9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24151C-B4A3-89AE-5F04-00C3632267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157" y="670307"/>
            <a:ext cx="1556097" cy="27586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E7BEE9D-3A35-E70C-312E-1B3E4DCBCBF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7354" y="2708920"/>
            <a:ext cx="1087799" cy="18675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52C906-1DF4-14BF-168F-F823C42CE61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0398" y="1499690"/>
            <a:ext cx="5059803" cy="33067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5E6A0D8-2F8D-9DDE-95B0-8DBA84E99D32}"/>
              </a:ext>
            </a:extLst>
          </p:cNvPr>
          <p:cNvSpPr txBox="1"/>
          <p:nvPr/>
        </p:nvSpPr>
        <p:spPr>
          <a:xfrm>
            <a:off x="2184008" y="3897483"/>
            <a:ext cx="28927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Solution: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spacer added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We will improve design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111BB4E-3C33-C9E1-A9ED-F3EE70A22911}"/>
              </a:ext>
            </a:extLst>
          </p:cNvPr>
          <p:cNvCxnSpPr/>
          <p:nvPr/>
        </p:nvCxnSpPr>
        <p:spPr>
          <a:xfrm flipH="1">
            <a:off x="2078329" y="3575196"/>
            <a:ext cx="201622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DDE3299-6C6E-E610-75AD-47FB841CD534}"/>
              </a:ext>
            </a:extLst>
          </p:cNvPr>
          <p:cNvSpPr txBox="1"/>
          <p:nvPr/>
        </p:nvSpPr>
        <p:spPr>
          <a:xfrm>
            <a:off x="1691680" y="585849"/>
            <a:ext cx="584375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Reason for the backlash: play in actuator clamp reproduced on actuator test bench, part out of tolerance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7A3CE3-EF20-FDE4-6FA8-4E2E4ACED1D5}"/>
              </a:ext>
            </a:extLst>
          </p:cNvPr>
          <p:cNvSpPr txBox="1"/>
          <p:nvPr/>
        </p:nvSpPr>
        <p:spPr>
          <a:xfrm>
            <a:off x="1851254" y="4896645"/>
            <a:ext cx="640871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Removed the actuator support + </a:t>
            </a:r>
            <a:r>
              <a:rPr lang="en-GB" u="sng" dirty="0"/>
              <a:t>springs</a:t>
            </a:r>
            <a:r>
              <a:rPr lang="en-GB" dirty="0"/>
              <a:t>. The actuator now “sits” completely on cavity. This to reduce the restraints on bearings + bonus: no more interference with waveguide or cable FPC</a:t>
            </a:r>
          </a:p>
        </p:txBody>
      </p:sp>
    </p:spTree>
    <p:extLst>
      <p:ext uri="{BB962C8B-B14F-4D97-AF65-F5344CB8AC3E}">
        <p14:creationId xmlns:p14="http://schemas.microsoft.com/office/powerpoint/2010/main" val="2626872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C010FD-177F-8C3F-8537-A4D3E1840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29FBA4-C16A-07A8-85A2-71A4DCEAB8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476672"/>
            <a:ext cx="4227934" cy="5637246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CDF7E015-9CF9-AA59-D17D-A86E17249082}"/>
              </a:ext>
            </a:extLst>
          </p:cNvPr>
          <p:cNvCxnSpPr/>
          <p:nvPr/>
        </p:nvCxnSpPr>
        <p:spPr>
          <a:xfrm>
            <a:off x="4211960" y="2924944"/>
            <a:ext cx="2808312" cy="12241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B4D213D-61AD-234E-1567-0E0F6A10310E}"/>
              </a:ext>
            </a:extLst>
          </p:cNvPr>
          <p:cNvSpPr txBox="1"/>
          <p:nvPr/>
        </p:nvSpPr>
        <p:spPr>
          <a:xfrm>
            <a:off x="7067406" y="400506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5387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AF062-3E50-403B-B99C-995FABAB5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307" y="-35721"/>
            <a:ext cx="7920000" cy="609552"/>
          </a:xfrm>
        </p:spPr>
        <p:txBody>
          <a:bodyPr/>
          <a:lstStyle/>
          <a:p>
            <a:r>
              <a:rPr lang="en-US" dirty="0"/>
              <a:t>Tuning SPS-RFD SM18 Cavity 2 CD2</a:t>
            </a:r>
            <a:endParaRPr lang="en-GB" dirty="0"/>
          </a:p>
        </p:txBody>
      </p:sp>
      <p:pic>
        <p:nvPicPr>
          <p:cNvPr id="9" name="Picture 8" descr="A close-up of a machine&#10;&#10;Description automatically generated">
            <a:extLst>
              <a:ext uri="{FF2B5EF4-FFF2-40B4-BE49-F238E27FC236}">
                <a16:creationId xmlns:a16="http://schemas.microsoft.com/office/drawing/2014/main" id="{D668762B-20F1-F4FA-887E-3675895049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1" y="503782"/>
            <a:ext cx="2360960" cy="29078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484B418-3C9C-3BF5-7186-55ED777FB7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69" y="557303"/>
            <a:ext cx="6197123" cy="405165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585AB50-AC07-ACC9-134A-F5F83F457DA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3728" y="4725144"/>
            <a:ext cx="3447260" cy="2132856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3BDB2F09-1DC7-DD72-F022-94D0AC211D32}"/>
              </a:ext>
            </a:extLst>
          </p:cNvPr>
          <p:cNvSpPr/>
          <p:nvPr/>
        </p:nvSpPr>
        <p:spPr>
          <a:xfrm>
            <a:off x="3383868" y="2583129"/>
            <a:ext cx="504056" cy="485831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23B9F10-1434-8D16-75FF-24E53524480D}"/>
              </a:ext>
            </a:extLst>
          </p:cNvPr>
          <p:cNvCxnSpPr>
            <a:cxnSpLocks/>
          </p:cNvCxnSpPr>
          <p:nvPr/>
        </p:nvCxnSpPr>
        <p:spPr>
          <a:xfrm>
            <a:off x="3635896" y="3101351"/>
            <a:ext cx="0" cy="18398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1F6D1D8-BBBF-E847-5EAF-E4DCFCE52858}"/>
              </a:ext>
            </a:extLst>
          </p:cNvPr>
          <p:cNvSpPr txBox="1"/>
          <p:nvPr/>
        </p:nvSpPr>
        <p:spPr>
          <a:xfrm>
            <a:off x="593953" y="4721772"/>
            <a:ext cx="14577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Small cycle</a:t>
            </a:r>
          </a:p>
          <a:p>
            <a:r>
              <a:rPr lang="en-US" sz="1200" dirty="0"/>
              <a:t>(Frequency is drifting during test) </a:t>
            </a:r>
            <a:endParaRPr lang="en-GB" sz="12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B7169C1-A2EB-35C3-3AC8-C27582997AD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1" y="3411662"/>
            <a:ext cx="2360961" cy="2857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2839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A7D70-00F3-0446-A83B-FDF81D401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1837"/>
            <a:ext cx="7920000" cy="720000"/>
          </a:xfrm>
        </p:spPr>
        <p:txBody>
          <a:bodyPr/>
          <a:lstStyle/>
          <a:p>
            <a:r>
              <a:rPr lang="en-GB" dirty="0"/>
              <a:t>Acceptance testing tuner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7482C-FF50-C3E7-7FF7-AAB008363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260" y="725138"/>
            <a:ext cx="79200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Remark: The 80 Hz precision steps (</a:t>
            </a:r>
            <a:r>
              <a:rPr lang="en-GB" sz="1800" dirty="0" err="1"/>
              <a:t>uni</a:t>
            </a:r>
            <a:r>
              <a:rPr lang="en-GB" sz="1800" dirty="0"/>
              <a:t> directional + bidirectional) are difficult to measure: the frequency measured is drifting slowly + superimposed noise. </a:t>
            </a:r>
          </a:p>
          <a:p>
            <a:pPr marL="0" indent="0">
              <a:buNone/>
            </a:pPr>
            <a:r>
              <a:rPr lang="en-GB" sz="1800" dirty="0"/>
              <a:t>Up to LLRF to say if tuner precision is sufficient.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8F5A75-14BE-863B-A940-702DB451F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2467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441179-D975-F236-AF25-600179F38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 descr="A machine with different objects&#10;&#10;Description automatically generated with medium confidence">
            <a:extLst>
              <a:ext uri="{FF2B5EF4-FFF2-40B4-BE49-F238E27FC236}">
                <a16:creationId xmlns:a16="http://schemas.microsoft.com/office/drawing/2014/main" id="{FDC438E2-B36E-C994-4C9B-DDD27E2A05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887" t="3903" r="31888" b="22063"/>
          <a:stretch/>
        </p:blipFill>
        <p:spPr>
          <a:xfrm>
            <a:off x="238301" y="573180"/>
            <a:ext cx="2240713" cy="2581691"/>
          </a:xfrm>
          <a:prstGeom prst="rect">
            <a:avLst/>
          </a:prstGeom>
        </p:spPr>
      </p:pic>
      <p:pic>
        <p:nvPicPr>
          <p:cNvPr id="11" name="Picture 10" descr="A close-up of a metal piece&#10;&#10;Description automatically generated">
            <a:extLst>
              <a:ext uri="{FF2B5EF4-FFF2-40B4-BE49-F238E27FC236}">
                <a16:creationId xmlns:a16="http://schemas.microsoft.com/office/drawing/2014/main" id="{B4F02CE2-5D09-9884-D826-E51029E657F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888" t="5300" r="24801" b="17871"/>
          <a:stretch/>
        </p:blipFill>
        <p:spPr>
          <a:xfrm rot="21167179">
            <a:off x="4440813" y="-41288"/>
            <a:ext cx="2736304" cy="27363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DC41F52-222D-CCB7-356B-8DC44A11EE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5684" y="218206"/>
            <a:ext cx="2398316" cy="131107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902C4ED-89F1-802D-4197-0CFC66CAA4FB}"/>
              </a:ext>
            </a:extLst>
          </p:cNvPr>
          <p:cNvSpPr txBox="1"/>
          <p:nvPr/>
        </p:nvSpPr>
        <p:spPr>
          <a:xfrm>
            <a:off x="66138" y="3550175"/>
            <a:ext cx="5297116" cy="31393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Actuator support with flexural guide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3 times less ball bearings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Limit switches + mechanical stops: improved reliability + better access: on going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Rad-hardness components+ </a:t>
            </a:r>
            <a:r>
              <a:rPr lang="en-GB" dirty="0" err="1"/>
              <a:t>dismountability</a:t>
            </a:r>
            <a:r>
              <a:rPr lang="en-GB" dirty="0"/>
              <a:t> in situ: ongoing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Improving the load cell + rad –hardness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Need to improve reliability + easier access  heater: idea to include in clamp to be verified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Reintroduce a pre-load spring (AUP RFD)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Preparing purchase components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2275A69-FDA6-51E6-02BA-E3FE4F83791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1393" t="23017" r="13633" b="40537"/>
          <a:stretch/>
        </p:blipFill>
        <p:spPr>
          <a:xfrm>
            <a:off x="5957105" y="4780457"/>
            <a:ext cx="2552483" cy="190903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07EE2EC-F1D4-2094-C0A9-7BF61856DDF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9323" y="2466138"/>
            <a:ext cx="2124677" cy="137746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4C80D1-527B-B57B-B317-28FAAB93C2BD}"/>
              </a:ext>
            </a:extLst>
          </p:cNvPr>
          <p:cNvSpPr txBox="1"/>
          <p:nvPr/>
        </p:nvSpPr>
        <p:spPr>
          <a:xfrm>
            <a:off x="467544" y="100285"/>
            <a:ext cx="3736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Ongoing upgrade design actuator: </a:t>
            </a:r>
          </a:p>
        </p:txBody>
      </p:sp>
      <p:pic>
        <p:nvPicPr>
          <p:cNvPr id="5" name="Picture 4" descr="A close-up of a machine&#10;&#10;Description automatically generated">
            <a:extLst>
              <a:ext uri="{FF2B5EF4-FFF2-40B4-BE49-F238E27FC236}">
                <a16:creationId xmlns:a16="http://schemas.microsoft.com/office/drawing/2014/main" id="{375F8296-A66C-1D11-7669-15B1626C991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2847" t="2855" r="28049" b="13000"/>
          <a:stretch/>
        </p:blipFill>
        <p:spPr>
          <a:xfrm>
            <a:off x="2325833" y="692696"/>
            <a:ext cx="2392813" cy="2902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700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AF062-3E50-403B-B99C-995FABAB5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307" y="-35721"/>
            <a:ext cx="7920000" cy="609552"/>
          </a:xfrm>
        </p:spPr>
        <p:txBody>
          <a:bodyPr/>
          <a:lstStyle/>
          <a:p>
            <a:r>
              <a:rPr lang="en-GB" dirty="0"/>
              <a:t>Reminder: Tuning principle HL LHC RFD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A92B16-B72A-4C0B-A54E-BFD6DFA94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76456" y="116672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8A4C49-269B-5B6E-7004-B1DBA2B712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3469" y="769881"/>
            <a:ext cx="3264915" cy="192654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05FBAA2D-5803-5B27-C566-59F83680E555}"/>
              </a:ext>
            </a:extLst>
          </p:cNvPr>
          <p:cNvGrpSpPr/>
          <p:nvPr/>
        </p:nvGrpSpPr>
        <p:grpSpPr>
          <a:xfrm>
            <a:off x="395536" y="755480"/>
            <a:ext cx="3807215" cy="4680520"/>
            <a:chOff x="395536" y="962802"/>
            <a:chExt cx="3807215" cy="468052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AE2E59C-E1CC-029D-25E0-1F89CBF45A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5536" y="962802"/>
              <a:ext cx="3807215" cy="468052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A1A7A26-1A1A-B383-7F05-04CDB978165B}"/>
                </a:ext>
              </a:extLst>
            </p:cNvPr>
            <p:cNvSpPr txBox="1"/>
            <p:nvPr/>
          </p:nvSpPr>
          <p:spPr>
            <a:xfrm>
              <a:off x="645386" y="1214678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RFD</a:t>
              </a:r>
              <a:endParaRPr lang="en-GB" dirty="0"/>
            </a:p>
          </p:txBody>
        </p:sp>
      </p:grp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C785605-0C55-B088-5B35-D864FE24B2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82840"/>
              </p:ext>
            </p:extLst>
          </p:nvPr>
        </p:nvGraphicFramePr>
        <p:xfrm>
          <a:off x="5779171" y="2812436"/>
          <a:ext cx="2748136" cy="35322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8136">
                  <a:extLst>
                    <a:ext uri="{9D8B030D-6E8A-4147-A177-3AD203B41FA5}">
                      <a16:colId xmlns:a16="http://schemas.microsoft.com/office/drawing/2014/main" val="2905339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noProof="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RFD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4358491"/>
                  </a:ext>
                </a:extLst>
              </a:tr>
              <a:tr h="310771">
                <a:tc>
                  <a:txBody>
                    <a:bodyPr/>
                    <a:lstStyle/>
                    <a:p>
                      <a:pPr algn="l"/>
                      <a:r>
                        <a:rPr lang="en-GB" sz="1400" noProof="0" dirty="0"/>
                        <a:t>Tuning Sensitivity: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867152"/>
                  </a:ext>
                </a:extLst>
              </a:tr>
              <a:tr h="299971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512 kHz/mm*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6553777"/>
                  </a:ext>
                </a:extLst>
              </a:tr>
              <a:tr h="27126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1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Cavity tuning stiffness: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4024734"/>
                  </a:ext>
                </a:extLst>
              </a:tr>
              <a:tr h="301184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2.8 kN/mm*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2939813"/>
                  </a:ext>
                </a:extLst>
              </a:tr>
              <a:tr h="284416">
                <a:tc>
                  <a:txBody>
                    <a:bodyPr/>
                    <a:lstStyle/>
                    <a:p>
                      <a:pPr algn="l"/>
                      <a:r>
                        <a:rPr lang="en-GB" sz="1400" noProof="0" dirty="0"/>
                        <a:t>Specified tuning range at 2 K: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8014998"/>
                  </a:ext>
                </a:extLst>
              </a:tr>
              <a:tr h="26764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>
                          <a:solidFill>
                            <a:schemeClr val="dk1"/>
                          </a:solidFill>
                        </a:rPr>
                        <a:t>± </a:t>
                      </a:r>
                      <a:r>
                        <a:rPr lang="en-GB" sz="1400" noProof="0" dirty="0"/>
                        <a:t>150 kHz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3016606"/>
                  </a:ext>
                </a:extLst>
              </a:tr>
              <a:tr h="250880">
                <a:tc>
                  <a:txBody>
                    <a:bodyPr/>
                    <a:lstStyle/>
                    <a:p>
                      <a:pPr algn="l"/>
                      <a:r>
                        <a:rPr lang="en-GB" sz="1400" noProof="0" dirty="0"/>
                        <a:t>Elastic limit range at 2 K: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1727034"/>
                  </a:ext>
                </a:extLst>
              </a:tr>
              <a:tr h="34624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>
                          <a:solidFill>
                            <a:schemeClr val="dk1"/>
                          </a:solidFill>
                        </a:rPr>
                        <a:t>± 1.22 MHz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309642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>
                          <a:solidFill>
                            <a:schemeClr val="dk1"/>
                          </a:solidFill>
                        </a:rPr>
                        <a:t>± 2.38 mm</a:t>
                      </a:r>
                      <a:r>
                        <a:rPr lang="en-GB" sz="1400" b="1" noProof="0" dirty="0">
                          <a:solidFill>
                            <a:schemeClr val="dk1"/>
                          </a:solidFill>
                        </a:rPr>
                        <a:t>*</a:t>
                      </a:r>
                      <a:endParaRPr lang="en-GB" sz="14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8745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>
                          <a:solidFill>
                            <a:schemeClr val="dk1"/>
                          </a:solidFill>
                        </a:rPr>
                        <a:t>±  </a:t>
                      </a:r>
                      <a:r>
                        <a:rPr lang="en-GB" sz="1400" noProof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6.7</a:t>
                      </a:r>
                      <a:r>
                        <a:rPr lang="en-GB" sz="1400" noProof="0" dirty="0">
                          <a:solidFill>
                            <a:schemeClr val="dk1"/>
                          </a:solidFill>
                        </a:rPr>
                        <a:t> kN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431846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FB244DE-3BDD-1098-65D9-132492F5EC76}"/>
              </a:ext>
            </a:extLst>
          </p:cNvPr>
          <p:cNvSpPr txBox="1"/>
          <p:nvPr/>
        </p:nvSpPr>
        <p:spPr>
          <a:xfrm>
            <a:off x="2123728" y="5368075"/>
            <a:ext cx="325602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Requested </a:t>
            </a:r>
            <a:r>
              <a:rPr lang="en-GB" b="1" dirty="0"/>
              <a:t>precision</a:t>
            </a:r>
            <a:r>
              <a:rPr lang="en-GB" dirty="0"/>
              <a:t> ~ 80 Hz</a:t>
            </a:r>
          </a:p>
        </p:txBody>
      </p:sp>
    </p:spTree>
    <p:extLst>
      <p:ext uri="{BB962C8B-B14F-4D97-AF65-F5344CB8AC3E}">
        <p14:creationId xmlns:p14="http://schemas.microsoft.com/office/powerpoint/2010/main" val="218186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B88DF-E94A-A2A3-AC44-7961686F8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922" y="-13942"/>
            <a:ext cx="7920000" cy="418606"/>
          </a:xfrm>
        </p:spPr>
        <p:txBody>
          <a:bodyPr/>
          <a:lstStyle/>
          <a:p>
            <a:r>
              <a:rPr lang="en-US" dirty="0"/>
              <a:t>Overview components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A2DCEC-31F2-38D8-B251-5FD72B8D0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76456" y="116672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A78EAA-EA44-B90A-4B48-7DA5C1CE7680}"/>
              </a:ext>
            </a:extLst>
          </p:cNvPr>
          <p:cNvSpPr txBox="1"/>
          <p:nvPr/>
        </p:nvSpPr>
        <p:spPr>
          <a:xfrm>
            <a:off x="3731379" y="359066"/>
            <a:ext cx="2638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ACTUATOR SPS proto</a:t>
            </a:r>
            <a:endParaRPr lang="en-GB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4EC0D4-0C65-3704-34C0-74162B81DE3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48264" y="367413"/>
            <a:ext cx="1813987" cy="2715724"/>
          </a:xfrm>
          <a:prstGeom prst="rect">
            <a:avLst/>
          </a:prstGeom>
        </p:spPr>
      </p:pic>
      <p:pic>
        <p:nvPicPr>
          <p:cNvPr id="11" name="Picture 10" descr="A white machine with colorful parts&#10;&#10;Description automatically generated with medium confidence">
            <a:extLst>
              <a:ext uri="{FF2B5EF4-FFF2-40B4-BE49-F238E27FC236}">
                <a16:creationId xmlns:a16="http://schemas.microsoft.com/office/drawing/2014/main" id="{F3D1BA2B-FA7C-39A5-841B-1BCF33A0F69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96" y="728398"/>
            <a:ext cx="2736304" cy="484932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601B02E-7D38-A177-764B-03E2ADB9C518}"/>
              </a:ext>
            </a:extLst>
          </p:cNvPr>
          <p:cNvSpPr txBox="1"/>
          <p:nvPr/>
        </p:nvSpPr>
        <p:spPr>
          <a:xfrm>
            <a:off x="2930745" y="4869160"/>
            <a:ext cx="3626911" cy="461665"/>
          </a:xfrm>
          <a:prstGeom prst="rect">
            <a:avLst/>
          </a:prstGeom>
          <a:noFill/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fr-FR"/>
            </a:defPPr>
            <a:lvl1pPr>
              <a:defRPr sz="1200" b="1"/>
            </a:lvl1pPr>
          </a:lstStyle>
          <a:p>
            <a:r>
              <a:rPr lang="en-GB" dirty="0"/>
              <a:t>Limit switches</a:t>
            </a:r>
          </a:p>
          <a:p>
            <a:r>
              <a:rPr lang="en-GB" b="0" dirty="0"/>
              <a:t>Difficult to set, not so reliable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B51FD96-EA90-A1A9-35A2-C017E082E111}"/>
              </a:ext>
            </a:extLst>
          </p:cNvPr>
          <p:cNvSpPr txBox="1"/>
          <p:nvPr/>
        </p:nvSpPr>
        <p:spPr>
          <a:xfrm>
            <a:off x="2935604" y="5392764"/>
            <a:ext cx="3622055" cy="438582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fr-FR"/>
            </a:defPPr>
            <a:lvl1pPr>
              <a:defRPr sz="1200" b="1"/>
            </a:lvl1pPr>
          </a:lstStyle>
          <a:p>
            <a:r>
              <a:rPr lang="en-GB" dirty="0"/>
              <a:t>Mechanical end stops </a:t>
            </a:r>
            <a:r>
              <a:rPr lang="en-GB" sz="1050" b="0" dirty="0"/>
              <a:t>with max load interlock on load cell conditioner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5F7B50-03AF-5F38-4029-42883DF4900D}"/>
              </a:ext>
            </a:extLst>
          </p:cNvPr>
          <p:cNvSpPr txBox="1"/>
          <p:nvPr/>
        </p:nvSpPr>
        <p:spPr>
          <a:xfrm>
            <a:off x="2935604" y="1383150"/>
            <a:ext cx="3624134" cy="761747"/>
          </a:xfrm>
          <a:prstGeom prst="rect">
            <a:avLst/>
          </a:prstGeom>
          <a:noFill/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b="1" dirty="0"/>
              <a:t>Stepper motor</a:t>
            </a:r>
          </a:p>
          <a:p>
            <a:r>
              <a:rPr lang="en-GB" sz="1050" dirty="0"/>
              <a:t>1.3 Nm bipolar, motor step 1.8 </a:t>
            </a:r>
            <a:r>
              <a:rPr lang="en-GB" sz="1050" dirty="0" err="1"/>
              <a:t>deg</a:t>
            </a:r>
            <a:r>
              <a:rPr lang="en-GB" sz="1050" dirty="0"/>
              <a:t>, micro stepping 8000/360 , not ramped open loop, limited to 2000 steps/sec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02AFBF6-B3E5-04AE-A6F8-8139CB86F2C2}"/>
              </a:ext>
            </a:extLst>
          </p:cNvPr>
          <p:cNvSpPr/>
          <p:nvPr/>
        </p:nvSpPr>
        <p:spPr>
          <a:xfrm>
            <a:off x="2929129" y="2113203"/>
            <a:ext cx="3622055" cy="761747"/>
          </a:xfrm>
          <a:prstGeom prst="rect">
            <a:avLst/>
          </a:prstGeom>
          <a:noFill/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200" b="1" dirty="0"/>
              <a:t>Harmonic drive HFUS-20-100-2SO </a:t>
            </a:r>
            <a:br>
              <a:rPr lang="en-GB" sz="1200" dirty="0"/>
            </a:br>
            <a:r>
              <a:rPr lang="en-GB" sz="1050" dirty="0"/>
              <a:t>Ratio 100, Accuracy &lt; 1 </a:t>
            </a:r>
            <a:r>
              <a:rPr lang="en-GB" sz="1050" dirty="0" err="1"/>
              <a:t>arcmin</a:t>
            </a:r>
            <a:r>
              <a:rPr lang="en-GB" sz="1050" dirty="0"/>
              <a:t>, precision &lt;0.1 </a:t>
            </a:r>
            <a:r>
              <a:rPr lang="en-GB" sz="1050" dirty="0" err="1"/>
              <a:t>arcmin</a:t>
            </a:r>
            <a:r>
              <a:rPr lang="en-GB" sz="1050" dirty="0"/>
              <a:t> (5 nm)</a:t>
            </a:r>
          </a:p>
          <a:p>
            <a:r>
              <a:rPr lang="en-GB" sz="1050" dirty="0"/>
              <a:t>Fa Dyn 7.7 kN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3CBD529-D11F-DD65-63AB-FEC709D2D5D2}"/>
              </a:ext>
            </a:extLst>
          </p:cNvPr>
          <p:cNvSpPr/>
          <p:nvPr/>
        </p:nvSpPr>
        <p:spPr>
          <a:xfrm>
            <a:off x="2927050" y="2967474"/>
            <a:ext cx="3615580" cy="438582"/>
          </a:xfrm>
          <a:prstGeom prst="rect">
            <a:avLst/>
          </a:prstGeom>
          <a:noFill/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200" b="1" dirty="0"/>
              <a:t>Roller screw</a:t>
            </a:r>
            <a:br>
              <a:rPr lang="en-GB" sz="1200" dirty="0"/>
            </a:br>
            <a:r>
              <a:rPr lang="en-GB" sz="1050" dirty="0" err="1"/>
              <a:t>Rollvis</a:t>
            </a:r>
            <a:r>
              <a:rPr lang="en-GB" sz="1050" dirty="0"/>
              <a:t> RV 12 x 1 static load capacity 17 kN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D3ED80-6F54-1F49-4BB8-F57D21FEE24F}"/>
              </a:ext>
            </a:extLst>
          </p:cNvPr>
          <p:cNvSpPr/>
          <p:nvPr/>
        </p:nvSpPr>
        <p:spPr>
          <a:xfrm>
            <a:off x="2935604" y="3818733"/>
            <a:ext cx="3615580" cy="461665"/>
          </a:xfrm>
          <a:prstGeom prst="rect">
            <a:avLst/>
          </a:prstGeom>
          <a:noFill/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200" b="1" dirty="0"/>
              <a:t>Sferax Compact GBL 1219 bearings XA +A </a:t>
            </a:r>
            <a:r>
              <a:rPr lang="en-GB" sz="1200" b="1" dirty="0">
                <a:solidFill>
                  <a:srgbClr val="7030A0"/>
                </a:solidFill>
              </a:rPr>
              <a:t>(all metal) and guides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23CE09-3A0B-EF8B-0272-D2B9B60BCE3F}"/>
              </a:ext>
            </a:extLst>
          </p:cNvPr>
          <p:cNvSpPr txBox="1"/>
          <p:nvPr/>
        </p:nvSpPr>
        <p:spPr>
          <a:xfrm>
            <a:off x="4080096" y="2798005"/>
            <a:ext cx="2462534" cy="276999"/>
          </a:xfrm>
          <a:prstGeom prst="rect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 err="1">
                <a:solidFill>
                  <a:srgbClr val="7030A0"/>
                </a:solidFill>
              </a:rPr>
              <a:t>Radhard</a:t>
            </a:r>
            <a:r>
              <a:rPr lang="en-GB" sz="1200" b="1" dirty="0">
                <a:solidFill>
                  <a:srgbClr val="7030A0"/>
                </a:solidFill>
              </a:rPr>
              <a:t> grease SYNRAD 1252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E96BA5-E6D7-206B-5C0C-E7231A5E82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3978" y="3152942"/>
            <a:ext cx="1115001" cy="55488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D3B7CE3-0666-6A71-669F-3EC6F8117372}"/>
              </a:ext>
            </a:extLst>
          </p:cNvPr>
          <p:cNvSpPr txBox="1"/>
          <p:nvPr/>
        </p:nvSpPr>
        <p:spPr>
          <a:xfrm>
            <a:off x="2935604" y="4350032"/>
            <a:ext cx="3610724" cy="438582"/>
          </a:xfrm>
          <a:prstGeom prst="rect">
            <a:avLst/>
          </a:prstGeom>
          <a:noFill/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fr-FR"/>
            </a:defPPr>
            <a:lvl1pPr>
              <a:defRPr sz="1200" b="1"/>
            </a:lvl1pPr>
          </a:lstStyle>
          <a:p>
            <a:r>
              <a:rPr lang="en-GB" dirty="0"/>
              <a:t>Loadcell</a:t>
            </a:r>
          </a:p>
          <a:p>
            <a:r>
              <a:rPr lang="en-GB" sz="1050" b="0" dirty="0"/>
              <a:t>So far:  Kistler 10 kN 4576A55C1 class 0.1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0C9F76D-CBC1-076D-A503-1AB1329BF792}"/>
              </a:ext>
            </a:extLst>
          </p:cNvPr>
          <p:cNvCxnSpPr>
            <a:cxnSpLocks/>
            <a:stCxn id="13" idx="1"/>
          </p:cNvCxnSpPr>
          <p:nvPr/>
        </p:nvCxnSpPr>
        <p:spPr>
          <a:xfrm flipH="1" flipV="1">
            <a:off x="1026518" y="1621949"/>
            <a:ext cx="1909086" cy="142075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F313342-4553-B040-8ACF-CC5AE8E2C850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1017964" y="2494077"/>
            <a:ext cx="1911165" cy="7843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6891C14-2EB2-BEB0-629E-2B2B77B22A2E}"/>
              </a:ext>
            </a:extLst>
          </p:cNvPr>
          <p:cNvCxnSpPr>
            <a:cxnSpLocks/>
            <a:stCxn id="15" idx="1"/>
          </p:cNvCxnSpPr>
          <p:nvPr/>
        </p:nvCxnSpPr>
        <p:spPr>
          <a:xfrm flipH="1" flipV="1">
            <a:off x="1017964" y="3114052"/>
            <a:ext cx="1909086" cy="72713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388CB16-24AC-DA60-8AEB-950C00B07093}"/>
              </a:ext>
            </a:extLst>
          </p:cNvPr>
          <p:cNvCxnSpPr>
            <a:cxnSpLocks/>
            <a:stCxn id="16" idx="1"/>
          </p:cNvCxnSpPr>
          <p:nvPr/>
        </p:nvCxnSpPr>
        <p:spPr>
          <a:xfrm flipH="1" flipV="1">
            <a:off x="574634" y="3454866"/>
            <a:ext cx="2360970" cy="5947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B37E203-E4A6-6741-D407-8BDF954DBE2F}"/>
              </a:ext>
            </a:extLst>
          </p:cNvPr>
          <p:cNvCxnSpPr>
            <a:cxnSpLocks/>
            <a:stCxn id="18" idx="1"/>
          </p:cNvCxnSpPr>
          <p:nvPr/>
        </p:nvCxnSpPr>
        <p:spPr>
          <a:xfrm flipH="1" flipV="1">
            <a:off x="1264491" y="3804939"/>
            <a:ext cx="1671113" cy="764384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B267B675-494B-2FF3-52BD-F0E4A5250A5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7946" y="3684981"/>
            <a:ext cx="1891224" cy="1994507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11DCB81-169D-17DE-950E-860DE2CF79B4}"/>
              </a:ext>
            </a:extLst>
          </p:cNvPr>
          <p:cNvCxnSpPr>
            <a:cxnSpLocks/>
          </p:cNvCxnSpPr>
          <p:nvPr/>
        </p:nvCxnSpPr>
        <p:spPr>
          <a:xfrm flipV="1">
            <a:off x="6227755" y="4465446"/>
            <a:ext cx="1308985" cy="69771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E7F58E7-16E6-BE06-58B4-4320502E9229}"/>
              </a:ext>
            </a:extLst>
          </p:cNvPr>
          <p:cNvCxnSpPr>
            <a:cxnSpLocks/>
          </p:cNvCxnSpPr>
          <p:nvPr/>
        </p:nvCxnSpPr>
        <p:spPr>
          <a:xfrm flipV="1">
            <a:off x="6227755" y="5072761"/>
            <a:ext cx="1295958" cy="11543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FF6B7C9-C303-2524-BD11-E31E6E618A6F}"/>
              </a:ext>
            </a:extLst>
          </p:cNvPr>
          <p:cNvCxnSpPr>
            <a:cxnSpLocks/>
          </p:cNvCxnSpPr>
          <p:nvPr/>
        </p:nvCxnSpPr>
        <p:spPr>
          <a:xfrm flipV="1">
            <a:off x="6372202" y="5445224"/>
            <a:ext cx="1800198" cy="18155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43" name="Picture 42">
            <a:extLst>
              <a:ext uri="{FF2B5EF4-FFF2-40B4-BE49-F238E27FC236}">
                <a16:creationId xmlns:a16="http://schemas.microsoft.com/office/drawing/2014/main" id="{6447C862-74F3-A3DC-36EB-2992A786B65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7946" y="5755460"/>
            <a:ext cx="1891224" cy="527783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AFCAA629-8AF5-5E16-831A-E5AC1A26C594}"/>
              </a:ext>
            </a:extLst>
          </p:cNvPr>
          <p:cNvSpPr txBox="1"/>
          <p:nvPr/>
        </p:nvSpPr>
        <p:spPr>
          <a:xfrm>
            <a:off x="2935604" y="5933505"/>
            <a:ext cx="3622055" cy="76174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fr-FR"/>
            </a:defPPr>
            <a:lvl1pPr>
              <a:defRPr sz="1200" b="1"/>
            </a:lvl1pPr>
          </a:lstStyle>
          <a:p>
            <a:r>
              <a:rPr lang="en-GB" dirty="0"/>
              <a:t>Actuator coupling</a:t>
            </a:r>
          </a:p>
          <a:p>
            <a:r>
              <a:rPr lang="en-GB" sz="1050" b="0" dirty="0"/>
              <a:t>Allows quick change of actuator + connection without frequency change</a:t>
            </a:r>
          </a:p>
          <a:p>
            <a:r>
              <a:rPr lang="en-GB" sz="1050" b="0" dirty="0"/>
              <a:t>Incorporates heater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CDFDDDB-9C55-AF70-FBC9-060988A1B9C1}"/>
              </a:ext>
            </a:extLst>
          </p:cNvPr>
          <p:cNvCxnSpPr>
            <a:cxnSpLocks/>
          </p:cNvCxnSpPr>
          <p:nvPr/>
        </p:nvCxnSpPr>
        <p:spPr>
          <a:xfrm flipH="1" flipV="1">
            <a:off x="1259632" y="4171898"/>
            <a:ext cx="1977912" cy="176160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51" name="Picture 50">
            <a:extLst>
              <a:ext uri="{FF2B5EF4-FFF2-40B4-BE49-F238E27FC236}">
                <a16:creationId xmlns:a16="http://schemas.microsoft.com/office/drawing/2014/main" id="{47F3B500-16EB-1B4C-0199-FCBDC901318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8429" y="5294504"/>
            <a:ext cx="1187600" cy="980374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7F934A26-6B53-AD81-69EB-084A0804B0E5}"/>
              </a:ext>
            </a:extLst>
          </p:cNvPr>
          <p:cNvSpPr/>
          <p:nvPr/>
        </p:nvSpPr>
        <p:spPr>
          <a:xfrm>
            <a:off x="2927050" y="3466691"/>
            <a:ext cx="3615580" cy="276999"/>
          </a:xfrm>
          <a:prstGeom prst="rect">
            <a:avLst/>
          </a:prstGeom>
          <a:noFill/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200" b="1" dirty="0"/>
              <a:t>coupling</a:t>
            </a:r>
            <a:endParaRPr lang="en-GB" sz="105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8DB5C60-B297-E07C-6975-4B20FFE84380}"/>
              </a:ext>
            </a:extLst>
          </p:cNvPr>
          <p:cNvCxnSpPr>
            <a:cxnSpLocks/>
            <a:stCxn id="28" idx="1"/>
          </p:cNvCxnSpPr>
          <p:nvPr/>
        </p:nvCxnSpPr>
        <p:spPr>
          <a:xfrm flipH="1" flipV="1">
            <a:off x="1017964" y="2729685"/>
            <a:ext cx="1909086" cy="875506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16D1CFB-605F-73AF-2D25-4BC3D476E249}"/>
              </a:ext>
            </a:extLst>
          </p:cNvPr>
          <p:cNvSpPr txBox="1"/>
          <p:nvPr/>
        </p:nvSpPr>
        <p:spPr>
          <a:xfrm>
            <a:off x="2935604" y="760955"/>
            <a:ext cx="3624134" cy="276999"/>
          </a:xfrm>
          <a:prstGeom prst="rect">
            <a:avLst/>
          </a:prstGeom>
          <a:noFill/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b="1" dirty="0"/>
              <a:t>Vertical Spring pre-load from alignment plate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D339451-9EC3-CCB6-88E6-A8E3D5941016}"/>
              </a:ext>
            </a:extLst>
          </p:cNvPr>
          <p:cNvCxnSpPr>
            <a:cxnSpLocks/>
          </p:cNvCxnSpPr>
          <p:nvPr/>
        </p:nvCxnSpPr>
        <p:spPr>
          <a:xfrm flipH="1">
            <a:off x="1778244" y="829053"/>
            <a:ext cx="1130659" cy="660643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8286BE2-492C-2DEA-BA7D-E82BAD3325D0}"/>
              </a:ext>
            </a:extLst>
          </p:cNvPr>
          <p:cNvCxnSpPr>
            <a:cxnSpLocks/>
            <a:endCxn id="37" idx="3"/>
          </p:cNvCxnSpPr>
          <p:nvPr/>
        </p:nvCxnSpPr>
        <p:spPr>
          <a:xfrm flipH="1" flipV="1">
            <a:off x="6559738" y="899455"/>
            <a:ext cx="751039" cy="240658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85CC3B7-7F5A-DBE7-7719-0FDC520C59B8}"/>
              </a:ext>
            </a:extLst>
          </p:cNvPr>
          <p:cNvCxnSpPr>
            <a:cxnSpLocks/>
            <a:endCxn id="37" idx="3"/>
          </p:cNvCxnSpPr>
          <p:nvPr/>
        </p:nvCxnSpPr>
        <p:spPr>
          <a:xfrm flipH="1" flipV="1">
            <a:off x="6559738" y="899455"/>
            <a:ext cx="1102072" cy="1694351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856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1CD70-4DD3-9FD1-E212-3C370B823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fr-FR" dirty="0"/>
              <a:t>Installation </a:t>
            </a:r>
            <a:r>
              <a:rPr lang="fr-FR" dirty="0" err="1"/>
              <a:t>Actuators</a:t>
            </a:r>
            <a:r>
              <a:rPr lang="fr-FR" dirty="0"/>
              <a:t> + RT test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7A83DF-4397-93C1-D21B-C6D3E17D1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6FCDF7-F8E6-BD02-386E-514FB75F9B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958166"/>
            <a:ext cx="3096344" cy="41238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5B54FB0-D823-7267-7D37-77569FFC1333}"/>
              </a:ext>
            </a:extLst>
          </p:cNvPr>
          <p:cNvSpPr txBox="1"/>
          <p:nvPr/>
        </p:nvSpPr>
        <p:spPr>
          <a:xfrm>
            <a:off x="612000" y="953691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Interference actuator springs with turned and tilted waveguide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Interference between cable gauge FPC with actuator support</a:t>
            </a:r>
          </a:p>
        </p:txBody>
      </p:sp>
      <p:pic>
        <p:nvPicPr>
          <p:cNvPr id="8" name="Picture 7" descr="A close-up of a machine&#10;&#10;Description automatically generated">
            <a:extLst>
              <a:ext uri="{FF2B5EF4-FFF2-40B4-BE49-F238E27FC236}">
                <a16:creationId xmlns:a16="http://schemas.microsoft.com/office/drawing/2014/main" id="{BC19522A-C6E2-DBA2-AAEE-9EA26B40DE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868" t="-4599" r="29001" b="22400"/>
          <a:stretch/>
        </p:blipFill>
        <p:spPr>
          <a:xfrm rot="5400000">
            <a:off x="7139140" y="3978712"/>
            <a:ext cx="1114256" cy="2206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680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CC728-1609-CE54-768C-9E2149546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999" y="11837"/>
            <a:ext cx="7920000" cy="720000"/>
          </a:xfrm>
        </p:spPr>
        <p:txBody>
          <a:bodyPr anchor="ctr">
            <a:normAutofit/>
          </a:bodyPr>
          <a:lstStyle/>
          <a:p>
            <a:r>
              <a:rPr lang="en-GB" dirty="0"/>
              <a:t>RT cycle before CD 1, OVC open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96797C-000E-10DB-DE72-279BE0FA9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999" y="836712"/>
            <a:ext cx="7805448" cy="5112568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6C98C3-3DC4-0FD5-23B9-BD9DF7C74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FDCA1C4-9514-7B4F-976F-D92F7E296653}" type="slidenum">
              <a:rPr lang="fr-FR" smtClean="0"/>
              <a:pPr>
                <a:spcAft>
                  <a:spcPts val="600"/>
                </a:spcAft>
              </a:pPr>
              <a:t>5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EC4386-4CAE-043A-6179-2053288D48C7}"/>
              </a:ext>
            </a:extLst>
          </p:cNvPr>
          <p:cNvSpPr txBox="1"/>
          <p:nvPr/>
        </p:nvSpPr>
        <p:spPr>
          <a:xfrm>
            <a:off x="3995936" y="6356350"/>
            <a:ext cx="36375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*Cycle on Cav1 shortened due to x-rays in evening</a:t>
            </a:r>
          </a:p>
        </p:txBody>
      </p:sp>
    </p:spTree>
    <p:extLst>
      <p:ext uri="{BB962C8B-B14F-4D97-AF65-F5344CB8AC3E}">
        <p14:creationId xmlns:p14="http://schemas.microsoft.com/office/powerpoint/2010/main" val="3108178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6968D-E198-5D3E-31E9-0E09E465B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9323"/>
            <a:ext cx="7920000" cy="720000"/>
          </a:xfrm>
        </p:spPr>
        <p:txBody>
          <a:bodyPr/>
          <a:lstStyle/>
          <a:p>
            <a:r>
              <a:rPr lang="fr-FR" dirty="0"/>
              <a:t>RT </a:t>
            </a:r>
            <a:r>
              <a:rPr lang="fr-FR" dirty="0" err="1"/>
              <a:t>before</a:t>
            </a:r>
            <a:r>
              <a:rPr lang="fr-FR" dirty="0"/>
              <a:t> CD 1, OVC open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14F76D-ECE6-DE57-F1A8-334590D26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ABE1D0-FF88-9D3E-7F07-9F02AF19EA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297" y="757635"/>
            <a:ext cx="7541406" cy="49320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C44CCF3-0104-6D5E-E2BA-3285F963EBEE}"/>
              </a:ext>
            </a:extLst>
          </p:cNvPr>
          <p:cNvSpPr txBox="1"/>
          <p:nvPr/>
        </p:nvSpPr>
        <p:spPr>
          <a:xfrm>
            <a:off x="1242937" y="5731033"/>
            <a:ext cx="66967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Additional: 14/11/23 Tuner and HOM measurements at 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0954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84396-76EB-C670-5F51-C9AD5CBD8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476672"/>
          </a:xfrm>
        </p:spPr>
        <p:txBody>
          <a:bodyPr/>
          <a:lstStyle/>
          <a:p>
            <a:r>
              <a:rPr lang="fr-FR" dirty="0"/>
              <a:t>Cool Down 1 to 2 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75A06C-7D17-4958-13FF-38202F6A4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287" y="481914"/>
            <a:ext cx="7920000" cy="476673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No tuner force measurements during cool down</a:t>
            </a:r>
          </a:p>
          <a:p>
            <a:r>
              <a:rPr lang="en-GB" dirty="0"/>
              <a:t>Non-linearity measured on cavity 2 and cavity 1 (backlash with a twist)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7B4DC1-2E5F-9824-E137-C91261CBC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3633A8-D82C-465E-C7E8-E47DFAA251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566" y="969602"/>
            <a:ext cx="5761219" cy="37676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0AE3715-F9C9-ED20-B9FB-AB8C5493E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1331" y="3155977"/>
            <a:ext cx="5438103" cy="356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320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C367B-84CD-6299-4C9B-1BDF8C176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n-GB" dirty="0"/>
              <a:t>Cav 1 + 2, CD1 several cycles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14BA2D-D9C8-9E19-5703-D424B11C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BAE289-8E85-AA3B-4895-92EFCC34EE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940" y="908085"/>
            <a:ext cx="7925159" cy="518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443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0F102-4090-AD55-0F9E-33364C8C7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1837"/>
            <a:ext cx="7920000" cy="720000"/>
          </a:xfrm>
        </p:spPr>
        <p:txBody>
          <a:bodyPr/>
          <a:lstStyle/>
          <a:p>
            <a:r>
              <a:rPr lang="en-GB" dirty="0"/>
              <a:t>Small precision cycle CD1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43DE1F-EA35-B73C-8498-DC3E7A35C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101BC7-C76C-D94F-5CD3-3D299C64D25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10" y="731837"/>
            <a:ext cx="8532000" cy="55833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98DA28-66CB-CC5E-2A56-68DE5B437264}"/>
              </a:ext>
            </a:extLst>
          </p:cNvPr>
          <p:cNvSpPr txBox="1"/>
          <p:nvPr/>
        </p:nvSpPr>
        <p:spPr>
          <a:xfrm>
            <a:off x="5004048" y="4149080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Stick slip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35822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infopath/2007/PartnerControls"/>
    <ds:schemaRef ds:uri="8946e33d-fd2f-4ae4-8ee9-d90c129cdf9e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61053</TotalTime>
  <Words>586</Words>
  <Application>Microsoft Office PowerPoint</Application>
  <PresentationFormat>On-screen Show (4:3)</PresentationFormat>
  <Paragraphs>96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Thème Office</vt:lpstr>
      <vt:lpstr>RFD SPS TUNER SM18 tests CD1 + CD2</vt:lpstr>
      <vt:lpstr>Reminder: Tuning principle HL LHC RFD</vt:lpstr>
      <vt:lpstr>Overview components</vt:lpstr>
      <vt:lpstr>Installation Actuators + RT test</vt:lpstr>
      <vt:lpstr>RT cycle before CD 1, OVC open</vt:lpstr>
      <vt:lpstr>RT before CD 1, OVC open</vt:lpstr>
      <vt:lpstr>Cool Down 1 to 2 K</vt:lpstr>
      <vt:lpstr>Cav 1 + 2, CD1 several cycles</vt:lpstr>
      <vt:lpstr>Small precision cycle CD1</vt:lpstr>
      <vt:lpstr>CD1 Other observations tuner</vt:lpstr>
      <vt:lpstr>Adjustments actuator before CD2</vt:lpstr>
      <vt:lpstr>PowerPoint Presentation</vt:lpstr>
      <vt:lpstr>Tuning SPS-RFD SM18 Cavity 2 CD2</vt:lpstr>
      <vt:lpstr>Acceptance testing tuner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Kurt Artoos</cp:lastModifiedBy>
  <cp:revision>668</cp:revision>
  <dcterms:created xsi:type="dcterms:W3CDTF">2016-02-12T10:02:27Z</dcterms:created>
  <dcterms:modified xsi:type="dcterms:W3CDTF">2024-06-18T08:45:04Z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