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5" d="100"/>
          <a:sy n="95" d="100"/>
        </p:scale>
        <p:origin x="2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0778C-0D4F-653B-C858-12550A26D3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BB8C79-9B18-26EC-7DC2-6EFBBEFDF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126F2C-4297-0B15-70C7-29754C907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8996-8C3C-4C31-A0E2-24E0091E0BCC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326DD-F348-6C65-B232-D5CE6BB3F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F6BFBF-A774-2EDD-4E96-C20D8AFD9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6AB2-B0E0-4DA0-AAB7-B7847B3B9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214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EDE75-E0EF-1552-AFB2-B63022F86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53CCFF-DEBA-6CC9-739A-08CF1A128B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A15F72-5D9B-D745-3CF9-1BD96F12D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8996-8C3C-4C31-A0E2-24E0091E0BCC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0BB99E-6C04-4F72-0B5E-E3226AC5D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200E44-7E3B-B4A4-91D1-FBC8CBEFD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6AB2-B0E0-4DA0-AAB7-B7847B3B9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158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514BCE-840B-4D62-7254-5C73B6D255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1D4E15-030D-D0D2-C773-E3FBF9BDBE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9CEAC-2B84-A133-804E-9203C834A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8996-8C3C-4C31-A0E2-24E0091E0BCC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60202F-7C75-772F-BAF9-0EC67AD06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F1634-B10A-4FFB-ECBE-65989584C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6AB2-B0E0-4DA0-AAB7-B7847B3B9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155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13E98-8C00-94C7-BA8C-F198D46C2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D3778A-1861-CC31-41E7-BF770053F9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7DC039-BD99-F392-2059-13F93ADDE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8996-8C3C-4C31-A0E2-24E0091E0BCC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C2465-1C6F-B89A-896A-EB5A7993E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2BFF9-A615-1EBC-B860-A37F0F026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6AB2-B0E0-4DA0-AAB7-B7847B3B9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204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08C5F-440A-E033-5C10-5D03F6EAF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E49AB1-E4D4-D8FE-0A62-5E60877435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C925DF-F4D1-009F-445A-775D46ACC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8996-8C3C-4C31-A0E2-24E0091E0BCC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7B2B74-4F88-66FB-340E-CA4644F61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9C0C89-3757-5520-F319-5CF6EF1A2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6AB2-B0E0-4DA0-AAB7-B7847B3B9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845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DA3D6-7DF0-31BF-B4DA-FCF3F58DA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92A5B-248D-00A5-1020-548C33C96D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C3F703-F967-736C-5CB7-9F56945E4F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E726D8-29E2-D42F-7E8A-E45E21BF9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8996-8C3C-4C31-A0E2-24E0091E0BCC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82EAB7-70A6-F997-73DA-452AB5306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04446D-7840-1743-C905-AFC51A5D6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6AB2-B0E0-4DA0-AAB7-B7847B3B9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188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BCECB-85EB-2CBD-23ED-90FD0539A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80537C-B76B-FCE9-1947-87E3FB75FE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933937-560D-3033-226F-6D2164AED9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F596D1-3AEC-6F8A-D983-6658ACA87A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89985F-8226-3C09-9B6D-893E50FF5B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211037-4750-99C0-0E8B-DF62D1E7B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8996-8C3C-4C31-A0E2-24E0091E0BCC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B434EC-742C-0AD7-E8B3-3C8F61690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A80BEE-FD22-1BC1-E517-6D5CB8A58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6AB2-B0E0-4DA0-AAB7-B7847B3B9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358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1208C-3E2F-3DAE-E5E8-D1B858168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9B049D-067A-44C0-953C-024DCC77B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8996-8C3C-4C31-A0E2-24E0091E0BCC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21B037-BD14-B346-429F-A032F5FFD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6627CA-329D-89A5-3D4B-EF38229AD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6AB2-B0E0-4DA0-AAB7-B7847B3B9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46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9811E5-F928-CA10-4244-84A99CEBF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8996-8C3C-4C31-A0E2-24E0091E0BCC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28517E-80F1-5642-3E5D-5EF7CCFC7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6B0734-ED13-CFB0-80B4-F7EB2FEA0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6AB2-B0E0-4DA0-AAB7-B7847B3B9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284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69E94-3A3B-4C52-3E06-53BF5C77A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E2BC26-B4BC-6F71-CDAE-07A5A3504E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391B40-1F61-B5E1-6CCC-0EB823508F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DE685D-0170-5293-A1A0-A03A2F578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8996-8C3C-4C31-A0E2-24E0091E0BCC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033F19-9001-347B-9650-E80458330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54D7AD-03CF-CD3C-5E63-F35BFF089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6AB2-B0E0-4DA0-AAB7-B7847B3B9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758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CD1BD-E95D-A6F6-D8B2-D22B1E18C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FF637B-F56A-F91E-5F44-9D88F9620A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2E8269-FD5E-0103-3613-2B9ED10248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EF90A4-4E36-3168-D1F1-D66375E08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8996-8C3C-4C31-A0E2-24E0091E0BCC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E75015-70CF-171C-7C5C-EB95E0B7F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BFCF2E-8A73-78C7-601A-B63E48CE1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66AB2-B0E0-4DA0-AAB7-B7847B3B9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2314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AD7839-ED80-B9BB-6ABC-63009A255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7A0290-FCDF-8DA4-0C4B-554C34B2D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427A1D-745E-A499-3CF7-4A7FA4B1AA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88996-8C3C-4C31-A0E2-24E0091E0BCC}" type="datetimeFigureOut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F0221-709E-16E5-0F21-26B19D54A5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6E7DCD-D60D-FAE7-B7E1-19DE2F3096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66AB2-B0E0-4DA0-AAB7-B7847B3B9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489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590E971E-C11F-AE4E-E769-A45CBFAA6868}"/>
              </a:ext>
            </a:extLst>
          </p:cNvPr>
          <p:cNvSpPr/>
          <p:nvPr/>
        </p:nvSpPr>
        <p:spPr>
          <a:xfrm>
            <a:off x="13866" y="2087497"/>
            <a:ext cx="12178134" cy="47417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5364B98-99DE-A510-9DCC-F71A3826FC13}"/>
              </a:ext>
            </a:extLst>
          </p:cNvPr>
          <p:cNvSpPr/>
          <p:nvPr/>
        </p:nvSpPr>
        <p:spPr>
          <a:xfrm>
            <a:off x="3471870" y="1375046"/>
            <a:ext cx="8720129" cy="226013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4FC309-EDF5-3B03-BD28-3EA55DAB50D0}"/>
              </a:ext>
            </a:extLst>
          </p:cNvPr>
          <p:cNvSpPr txBox="1"/>
          <p:nvPr/>
        </p:nvSpPr>
        <p:spPr>
          <a:xfrm>
            <a:off x="7378824" y="1301397"/>
            <a:ext cx="655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bg1"/>
                </a:solidFill>
              </a:rPr>
              <a:t>2024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6324AAD-8BC5-760F-B1F7-01930DE56DB9}"/>
              </a:ext>
            </a:extLst>
          </p:cNvPr>
          <p:cNvSpPr/>
          <p:nvPr/>
        </p:nvSpPr>
        <p:spPr>
          <a:xfrm>
            <a:off x="3451551" y="1818166"/>
            <a:ext cx="905288" cy="6096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March</a:t>
            </a:r>
            <a:endParaRPr lang="en-GB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B1C28B1-0E59-50D7-EF3D-441DB4F44FAD}"/>
              </a:ext>
            </a:extLst>
          </p:cNvPr>
          <p:cNvSpPr/>
          <p:nvPr/>
        </p:nvSpPr>
        <p:spPr>
          <a:xfrm>
            <a:off x="4387234" y="1818166"/>
            <a:ext cx="905287" cy="6096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April</a:t>
            </a:r>
            <a:endParaRPr lang="en-GB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8A41896-6C3A-5A3B-270E-41BB8B6A10F0}"/>
              </a:ext>
            </a:extLst>
          </p:cNvPr>
          <p:cNvSpPr/>
          <p:nvPr/>
        </p:nvSpPr>
        <p:spPr>
          <a:xfrm>
            <a:off x="7224411" y="1808164"/>
            <a:ext cx="928281" cy="6096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July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0BF7025-7BC8-CB8D-163C-D5F9719B7C11}"/>
              </a:ext>
            </a:extLst>
          </p:cNvPr>
          <p:cNvSpPr/>
          <p:nvPr/>
        </p:nvSpPr>
        <p:spPr>
          <a:xfrm>
            <a:off x="5331061" y="1808164"/>
            <a:ext cx="905287" cy="6096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May</a:t>
            </a:r>
            <a:endParaRPr lang="en-GB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B800B69-B106-5313-7CC1-F810084C0B12}"/>
              </a:ext>
            </a:extLst>
          </p:cNvPr>
          <p:cNvSpPr/>
          <p:nvPr/>
        </p:nvSpPr>
        <p:spPr>
          <a:xfrm>
            <a:off x="6266198" y="1808164"/>
            <a:ext cx="921392" cy="6096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June</a:t>
            </a:r>
            <a:endParaRPr lang="en-GB" dirty="0"/>
          </a:p>
        </p:txBody>
      </p:sp>
      <p:sp>
        <p:nvSpPr>
          <p:cNvPr id="15" name="Flowchart: Terminator 14">
            <a:extLst>
              <a:ext uri="{FF2B5EF4-FFF2-40B4-BE49-F238E27FC236}">
                <a16:creationId xmlns:a16="http://schemas.microsoft.com/office/drawing/2014/main" id="{9CDD3E1F-7351-CF40-8E14-EFBA934D2E45}"/>
              </a:ext>
            </a:extLst>
          </p:cNvPr>
          <p:cNvSpPr/>
          <p:nvPr/>
        </p:nvSpPr>
        <p:spPr>
          <a:xfrm>
            <a:off x="3965926" y="4382893"/>
            <a:ext cx="343034" cy="192818"/>
          </a:xfrm>
          <a:prstGeom prst="flowChartTerminator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2A0F1-AC86-E412-F5E0-BD6F7ACF4164}"/>
              </a:ext>
            </a:extLst>
          </p:cNvPr>
          <p:cNvSpPr txBox="1"/>
          <p:nvPr/>
        </p:nvSpPr>
        <p:spPr>
          <a:xfrm>
            <a:off x="4371913" y="4262936"/>
            <a:ext cx="3528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Repair leak beam vacuum FPC Cav2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08DAF93-A3E5-8CBA-5E57-BC5E66E493AA}"/>
              </a:ext>
            </a:extLst>
          </p:cNvPr>
          <p:cNvSpPr txBox="1"/>
          <p:nvPr/>
        </p:nvSpPr>
        <p:spPr>
          <a:xfrm>
            <a:off x="6664021" y="4933332"/>
            <a:ext cx="5572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Cold RF test at 2K – *RF powering with IOT (Cav. 2 only)</a:t>
            </a:r>
          </a:p>
        </p:txBody>
      </p:sp>
      <p:sp>
        <p:nvSpPr>
          <p:cNvPr id="20" name="Flowchart: Terminator 19">
            <a:extLst>
              <a:ext uri="{FF2B5EF4-FFF2-40B4-BE49-F238E27FC236}">
                <a16:creationId xmlns:a16="http://schemas.microsoft.com/office/drawing/2014/main" id="{20EB001E-D50F-9147-9262-FFE97E3D4FFD}"/>
              </a:ext>
            </a:extLst>
          </p:cNvPr>
          <p:cNvSpPr/>
          <p:nvPr/>
        </p:nvSpPr>
        <p:spPr>
          <a:xfrm>
            <a:off x="4848558" y="5058733"/>
            <a:ext cx="1808509" cy="202169"/>
          </a:xfrm>
          <a:prstGeom prst="flowChartTerminator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Flowchart: Terminator 21">
            <a:extLst>
              <a:ext uri="{FF2B5EF4-FFF2-40B4-BE49-F238E27FC236}">
                <a16:creationId xmlns:a16="http://schemas.microsoft.com/office/drawing/2014/main" id="{598B469B-3570-0F6B-8125-334113187932}"/>
              </a:ext>
            </a:extLst>
          </p:cNvPr>
          <p:cNvSpPr/>
          <p:nvPr/>
        </p:nvSpPr>
        <p:spPr>
          <a:xfrm>
            <a:off x="4427874" y="4683045"/>
            <a:ext cx="409156" cy="202169"/>
          </a:xfrm>
          <a:prstGeom prst="flowChartTerminator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A4D25F-61EF-F628-D5E2-A4FC592AE2D9}"/>
              </a:ext>
            </a:extLst>
          </p:cNvPr>
          <p:cNvSpPr txBox="1"/>
          <p:nvPr/>
        </p:nvSpPr>
        <p:spPr>
          <a:xfrm>
            <a:off x="7833667" y="5220738"/>
            <a:ext cx="2455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Repair FCP cavity 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C2F152-0B04-193E-00D8-CAE2CCF8B558}"/>
              </a:ext>
            </a:extLst>
          </p:cNvPr>
          <p:cNvSpPr txBox="1"/>
          <p:nvPr/>
        </p:nvSpPr>
        <p:spPr>
          <a:xfrm>
            <a:off x="3717718" y="5839208"/>
            <a:ext cx="6461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Cold RF test at 2K- *RF powering  with IOT. (Cav. 2 &amp; 1)</a:t>
            </a:r>
          </a:p>
        </p:txBody>
      </p:sp>
      <p:sp>
        <p:nvSpPr>
          <p:cNvPr id="28" name="Flowchart: Terminator 27">
            <a:extLst>
              <a:ext uri="{FF2B5EF4-FFF2-40B4-BE49-F238E27FC236}">
                <a16:creationId xmlns:a16="http://schemas.microsoft.com/office/drawing/2014/main" id="{95A91626-D6C3-8103-821C-AB60DF92DC30}"/>
              </a:ext>
            </a:extLst>
          </p:cNvPr>
          <p:cNvSpPr/>
          <p:nvPr/>
        </p:nvSpPr>
        <p:spPr>
          <a:xfrm>
            <a:off x="9031228" y="5888700"/>
            <a:ext cx="2516100" cy="224287"/>
          </a:xfrm>
          <a:prstGeom prst="flowChartTerminator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95EE72-565E-9544-0124-30BFCC5ECAA1}"/>
              </a:ext>
            </a:extLst>
          </p:cNvPr>
          <p:cNvSpPr txBox="1"/>
          <p:nvPr/>
        </p:nvSpPr>
        <p:spPr>
          <a:xfrm>
            <a:off x="110460" y="692597"/>
            <a:ext cx="2214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Planning</a:t>
            </a:r>
            <a:r>
              <a:rPr lang="es-ES" b="1" dirty="0"/>
              <a:t> RFD-CM M7</a:t>
            </a:r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C98E4E-EE5B-B26A-6D3B-E6892F1B9EC9}"/>
              </a:ext>
            </a:extLst>
          </p:cNvPr>
          <p:cNvSpPr txBox="1"/>
          <p:nvPr/>
        </p:nvSpPr>
        <p:spPr>
          <a:xfrm>
            <a:off x="-30241" y="6353654"/>
            <a:ext cx="15664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>
                <a:solidFill>
                  <a:schemeClr val="bg1">
                    <a:lumMod val="50000"/>
                  </a:schemeClr>
                </a:solidFill>
              </a:rPr>
              <a:t>N. Valverde, 14.06.2024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B2C9CE6-973D-8B2B-5E5B-719C56FAC71E}"/>
              </a:ext>
            </a:extLst>
          </p:cNvPr>
          <p:cNvSpPr txBox="1"/>
          <p:nvPr/>
        </p:nvSpPr>
        <p:spPr>
          <a:xfrm>
            <a:off x="4899983" y="4582641"/>
            <a:ext cx="3528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Preparation CM for cool down</a:t>
            </a:r>
          </a:p>
        </p:txBody>
      </p:sp>
      <p:sp>
        <p:nvSpPr>
          <p:cNvPr id="31" name="Flowchart: Terminator 30">
            <a:extLst>
              <a:ext uri="{FF2B5EF4-FFF2-40B4-BE49-F238E27FC236}">
                <a16:creationId xmlns:a16="http://schemas.microsoft.com/office/drawing/2014/main" id="{27C29881-FA72-618A-13F8-AC6C9A7B4275}"/>
              </a:ext>
            </a:extLst>
          </p:cNvPr>
          <p:cNvSpPr/>
          <p:nvPr/>
        </p:nvSpPr>
        <p:spPr>
          <a:xfrm>
            <a:off x="6889379" y="5304218"/>
            <a:ext cx="914400" cy="224287"/>
          </a:xfrm>
          <a:prstGeom prst="flowChartTerminator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E3D59C-3272-A4DD-33B0-ADE5FFFF5B27}"/>
              </a:ext>
            </a:extLst>
          </p:cNvPr>
          <p:cNvSpPr txBox="1"/>
          <p:nvPr/>
        </p:nvSpPr>
        <p:spPr>
          <a:xfrm>
            <a:off x="8296997" y="5532254"/>
            <a:ext cx="3528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Preparation CM for cool down</a:t>
            </a:r>
          </a:p>
        </p:txBody>
      </p:sp>
      <p:sp>
        <p:nvSpPr>
          <p:cNvPr id="33" name="Flowchart: Terminator 32">
            <a:extLst>
              <a:ext uri="{FF2B5EF4-FFF2-40B4-BE49-F238E27FC236}">
                <a16:creationId xmlns:a16="http://schemas.microsoft.com/office/drawing/2014/main" id="{D13F4E2A-83A7-0254-65A8-3A0F8D682073}"/>
              </a:ext>
            </a:extLst>
          </p:cNvPr>
          <p:cNvSpPr/>
          <p:nvPr/>
        </p:nvSpPr>
        <p:spPr>
          <a:xfrm>
            <a:off x="7904616" y="5604493"/>
            <a:ext cx="325537" cy="224287"/>
          </a:xfrm>
          <a:prstGeom prst="flowChartTerminator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EC4A152-709B-3F46-E99F-C41B9360F6F2}"/>
              </a:ext>
            </a:extLst>
          </p:cNvPr>
          <p:cNvSpPr/>
          <p:nvPr/>
        </p:nvSpPr>
        <p:spPr>
          <a:xfrm>
            <a:off x="8179353" y="1808164"/>
            <a:ext cx="928281" cy="6096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August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91157F97-64A1-48BF-D841-77CB724736DE}"/>
              </a:ext>
            </a:extLst>
          </p:cNvPr>
          <p:cNvSpPr/>
          <p:nvPr/>
        </p:nvSpPr>
        <p:spPr>
          <a:xfrm>
            <a:off x="9144455" y="1812460"/>
            <a:ext cx="808639" cy="6096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S</a:t>
            </a:r>
            <a:r>
              <a:rPr lang="en-GB" dirty="0" err="1"/>
              <a:t>ept</a:t>
            </a:r>
            <a:r>
              <a:rPr lang="en-GB" dirty="0"/>
              <a:t>.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0D6C3D5-CC66-EA1F-FDD6-52603FD34534}"/>
              </a:ext>
            </a:extLst>
          </p:cNvPr>
          <p:cNvSpPr/>
          <p:nvPr/>
        </p:nvSpPr>
        <p:spPr>
          <a:xfrm>
            <a:off x="2167644" y="1818166"/>
            <a:ext cx="905289" cy="6096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Dec.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AEE9446-AC45-660F-AEA8-323C962E82BB}"/>
              </a:ext>
            </a:extLst>
          </p:cNvPr>
          <p:cNvSpPr/>
          <p:nvPr/>
        </p:nvSpPr>
        <p:spPr>
          <a:xfrm>
            <a:off x="1162455" y="1798162"/>
            <a:ext cx="926491" cy="6096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Nov.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076800F3-2614-1791-D153-A578236E59DD}"/>
              </a:ext>
            </a:extLst>
          </p:cNvPr>
          <p:cNvSpPr/>
          <p:nvPr/>
        </p:nvSpPr>
        <p:spPr>
          <a:xfrm>
            <a:off x="136628" y="1798162"/>
            <a:ext cx="926491" cy="6096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Oct.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8C76CF3-1C02-A782-2196-7936C964D65C}"/>
              </a:ext>
            </a:extLst>
          </p:cNvPr>
          <p:cNvSpPr/>
          <p:nvPr/>
        </p:nvSpPr>
        <p:spPr>
          <a:xfrm>
            <a:off x="136628" y="1340439"/>
            <a:ext cx="2969934" cy="23501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FDFA604-50B6-5242-1FE3-4B3133F1B83B}"/>
              </a:ext>
            </a:extLst>
          </p:cNvPr>
          <p:cNvSpPr txBox="1"/>
          <p:nvPr/>
        </p:nvSpPr>
        <p:spPr>
          <a:xfrm>
            <a:off x="1884927" y="1261623"/>
            <a:ext cx="655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bg1"/>
                </a:solidFill>
              </a:rPr>
              <a:t>2023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7" name="Flowchart: Terminator 36">
            <a:extLst>
              <a:ext uri="{FF2B5EF4-FFF2-40B4-BE49-F238E27FC236}">
                <a16:creationId xmlns:a16="http://schemas.microsoft.com/office/drawing/2014/main" id="{C81285E3-9936-8D16-7495-9B5D4681C8DB}"/>
              </a:ext>
            </a:extLst>
          </p:cNvPr>
          <p:cNvSpPr/>
          <p:nvPr/>
        </p:nvSpPr>
        <p:spPr>
          <a:xfrm>
            <a:off x="836202" y="2591949"/>
            <a:ext cx="135619" cy="166474"/>
          </a:xfrm>
          <a:prstGeom prst="flowChartTerminator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FC6323A-63B3-062B-24B0-721380456C17}"/>
              </a:ext>
            </a:extLst>
          </p:cNvPr>
          <p:cNvSpPr txBox="1"/>
          <p:nvPr/>
        </p:nvSpPr>
        <p:spPr>
          <a:xfrm>
            <a:off x="931672" y="2489106"/>
            <a:ext cx="3528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Reception CM at CERN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67050C6-09FB-7F2D-F8A9-CDAD3FF54B8D}"/>
              </a:ext>
            </a:extLst>
          </p:cNvPr>
          <p:cNvSpPr txBox="1"/>
          <p:nvPr/>
        </p:nvSpPr>
        <p:spPr>
          <a:xfrm>
            <a:off x="1095352" y="2769538"/>
            <a:ext cx="3528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Installation M7 Bunker</a:t>
            </a:r>
          </a:p>
        </p:txBody>
      </p:sp>
      <p:sp>
        <p:nvSpPr>
          <p:cNvPr id="42" name="Flowchart: Terminator 41">
            <a:extLst>
              <a:ext uri="{FF2B5EF4-FFF2-40B4-BE49-F238E27FC236}">
                <a16:creationId xmlns:a16="http://schemas.microsoft.com/office/drawing/2014/main" id="{CB1EB736-A243-6D1D-34F5-04CE89DA1AA8}"/>
              </a:ext>
            </a:extLst>
          </p:cNvPr>
          <p:cNvSpPr/>
          <p:nvPr/>
        </p:nvSpPr>
        <p:spPr>
          <a:xfrm>
            <a:off x="971821" y="2867826"/>
            <a:ext cx="135619" cy="166474"/>
          </a:xfrm>
          <a:prstGeom prst="flowChartTerminator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Flowchart: Terminator 42">
            <a:extLst>
              <a:ext uri="{FF2B5EF4-FFF2-40B4-BE49-F238E27FC236}">
                <a16:creationId xmlns:a16="http://schemas.microsoft.com/office/drawing/2014/main" id="{6E1F3452-33DA-313A-8D09-94EDC9FADE9F}"/>
              </a:ext>
            </a:extLst>
          </p:cNvPr>
          <p:cNvSpPr/>
          <p:nvPr/>
        </p:nvSpPr>
        <p:spPr>
          <a:xfrm>
            <a:off x="1134381" y="3101506"/>
            <a:ext cx="135619" cy="166474"/>
          </a:xfrm>
          <a:prstGeom prst="flowChartTerminator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9D371E7-04F7-8484-328E-EDA9EC141937}"/>
              </a:ext>
            </a:extLst>
          </p:cNvPr>
          <p:cNvSpPr txBox="1"/>
          <p:nvPr/>
        </p:nvSpPr>
        <p:spPr>
          <a:xfrm>
            <a:off x="1271120" y="3012829"/>
            <a:ext cx="4496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Inspection and meas. at warm</a:t>
            </a:r>
          </a:p>
        </p:txBody>
      </p:sp>
      <p:sp>
        <p:nvSpPr>
          <p:cNvPr id="45" name="Flowchart: Terminator 44">
            <a:extLst>
              <a:ext uri="{FF2B5EF4-FFF2-40B4-BE49-F238E27FC236}">
                <a16:creationId xmlns:a16="http://schemas.microsoft.com/office/drawing/2014/main" id="{561C198D-B4B9-2AA6-7AD5-BB554883B917}"/>
              </a:ext>
            </a:extLst>
          </p:cNvPr>
          <p:cNvSpPr/>
          <p:nvPr/>
        </p:nvSpPr>
        <p:spPr>
          <a:xfrm>
            <a:off x="1307101" y="3355506"/>
            <a:ext cx="135619" cy="166474"/>
          </a:xfrm>
          <a:prstGeom prst="flowChartTerminator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E3CECE8-976E-B8D1-99CB-7884AB79DECA}"/>
              </a:ext>
            </a:extLst>
          </p:cNvPr>
          <p:cNvSpPr txBox="1"/>
          <p:nvPr/>
        </p:nvSpPr>
        <p:spPr>
          <a:xfrm>
            <a:off x="1433680" y="3244124"/>
            <a:ext cx="5787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Welding jumper and safety extension group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AB830B-EE01-6C8B-B424-F340EFD90BE7}"/>
              </a:ext>
            </a:extLst>
          </p:cNvPr>
          <p:cNvSpPr txBox="1"/>
          <p:nvPr/>
        </p:nvSpPr>
        <p:spPr>
          <a:xfrm>
            <a:off x="1673891" y="3524818"/>
            <a:ext cx="4496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Pressure test He 2K circuit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68AC6C2-1252-1321-B694-BA4C5DD74BF1}"/>
              </a:ext>
            </a:extLst>
          </p:cNvPr>
          <p:cNvSpPr txBox="1"/>
          <p:nvPr/>
        </p:nvSpPr>
        <p:spPr>
          <a:xfrm>
            <a:off x="1978731" y="3782205"/>
            <a:ext cx="3528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Preparation CM for cool down</a:t>
            </a:r>
          </a:p>
        </p:txBody>
      </p:sp>
      <p:sp>
        <p:nvSpPr>
          <p:cNvPr id="51" name="Flowchart: Terminator 50">
            <a:extLst>
              <a:ext uri="{FF2B5EF4-FFF2-40B4-BE49-F238E27FC236}">
                <a16:creationId xmlns:a16="http://schemas.microsoft.com/office/drawing/2014/main" id="{D1D42C98-EDB8-9D1F-5601-456E9FF48FE5}"/>
              </a:ext>
            </a:extLst>
          </p:cNvPr>
          <p:cNvSpPr/>
          <p:nvPr/>
        </p:nvSpPr>
        <p:spPr>
          <a:xfrm>
            <a:off x="1485976" y="3611115"/>
            <a:ext cx="135619" cy="166474"/>
          </a:xfrm>
          <a:prstGeom prst="flowChartTerminator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Flowchart: Terminator 51">
            <a:extLst>
              <a:ext uri="{FF2B5EF4-FFF2-40B4-BE49-F238E27FC236}">
                <a16:creationId xmlns:a16="http://schemas.microsoft.com/office/drawing/2014/main" id="{70FC0930-7466-2976-085D-179DB1F5E453}"/>
              </a:ext>
            </a:extLst>
          </p:cNvPr>
          <p:cNvSpPr/>
          <p:nvPr/>
        </p:nvSpPr>
        <p:spPr>
          <a:xfrm>
            <a:off x="1614432" y="3883536"/>
            <a:ext cx="312003" cy="160866"/>
          </a:xfrm>
          <a:prstGeom prst="flowChartTerminator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Flowchart: Terminator 52">
            <a:extLst>
              <a:ext uri="{FF2B5EF4-FFF2-40B4-BE49-F238E27FC236}">
                <a16:creationId xmlns:a16="http://schemas.microsoft.com/office/drawing/2014/main" id="{2C50D2D7-92C1-1BAB-6D78-4D30DEB419C2}"/>
              </a:ext>
            </a:extLst>
          </p:cNvPr>
          <p:cNvSpPr/>
          <p:nvPr/>
        </p:nvSpPr>
        <p:spPr>
          <a:xfrm>
            <a:off x="1893491" y="4147839"/>
            <a:ext cx="453469" cy="187402"/>
          </a:xfrm>
          <a:prstGeom prst="flowChartTerminator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3FF1A7C-5C8C-8602-5AC7-CF34350F2934}"/>
              </a:ext>
            </a:extLst>
          </p:cNvPr>
          <p:cNvSpPr txBox="1"/>
          <p:nvPr/>
        </p:nvSpPr>
        <p:spPr>
          <a:xfrm>
            <a:off x="2419662" y="4038375"/>
            <a:ext cx="5109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Cold RF test- Low RF powering with amplifier (Cav.2)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84FC7C5-4C16-B827-6C6A-F07FECB00FA3}"/>
              </a:ext>
            </a:extLst>
          </p:cNvPr>
          <p:cNvSpPr/>
          <p:nvPr/>
        </p:nvSpPr>
        <p:spPr>
          <a:xfrm>
            <a:off x="9989915" y="1818166"/>
            <a:ext cx="808639" cy="6096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Oct.</a:t>
            </a:r>
            <a:endParaRPr lang="en-GB" dirty="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88DDD421-1EA1-49CA-F310-7AEBAF12F489}"/>
              </a:ext>
            </a:extLst>
          </p:cNvPr>
          <p:cNvSpPr/>
          <p:nvPr/>
        </p:nvSpPr>
        <p:spPr>
          <a:xfrm>
            <a:off x="10820856" y="1812460"/>
            <a:ext cx="712608" cy="6096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Nov.</a:t>
            </a:r>
            <a:endParaRPr lang="en-GB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9BB97D92-2FED-6A5A-9592-E5B1BB6A68C5}"/>
              </a:ext>
            </a:extLst>
          </p:cNvPr>
          <p:cNvSpPr/>
          <p:nvPr/>
        </p:nvSpPr>
        <p:spPr>
          <a:xfrm>
            <a:off x="11547328" y="1808164"/>
            <a:ext cx="630807" cy="6096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/>
              <a:t>Dec</a:t>
            </a:r>
            <a:endParaRPr lang="en-GB" dirty="0"/>
          </a:p>
        </p:txBody>
      </p:sp>
      <p:sp>
        <p:nvSpPr>
          <p:cNvPr id="58" name="Flowchart: Terminator 57">
            <a:extLst>
              <a:ext uri="{FF2B5EF4-FFF2-40B4-BE49-F238E27FC236}">
                <a16:creationId xmlns:a16="http://schemas.microsoft.com/office/drawing/2014/main" id="{6E4B4098-E042-040C-2E3F-3C88CD8EC94F}"/>
              </a:ext>
            </a:extLst>
          </p:cNvPr>
          <p:cNvSpPr/>
          <p:nvPr/>
        </p:nvSpPr>
        <p:spPr>
          <a:xfrm>
            <a:off x="11631824" y="6201635"/>
            <a:ext cx="325537" cy="224287"/>
          </a:xfrm>
          <a:prstGeom prst="flowChartTerminator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7C196CA-CCBE-5B44-CC2F-D5E61D76F226}"/>
              </a:ext>
            </a:extLst>
          </p:cNvPr>
          <p:cNvSpPr txBox="1"/>
          <p:nvPr/>
        </p:nvSpPr>
        <p:spPr>
          <a:xfrm>
            <a:off x="8263631" y="6115127"/>
            <a:ext cx="3528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Preparation for transport to SPS</a:t>
            </a:r>
          </a:p>
        </p:txBody>
      </p:sp>
    </p:spTree>
    <p:extLst>
      <p:ext uri="{BB962C8B-B14F-4D97-AF65-F5344CB8AC3E}">
        <p14:creationId xmlns:p14="http://schemas.microsoft.com/office/powerpoint/2010/main" val="4207259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8244</TotalTime>
  <Words>132</Words>
  <Application>Microsoft Office PowerPoint</Application>
  <PresentationFormat>Widescreen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Nuria Valverde Alonso</dc:creator>
  <cp:lastModifiedBy>Katarzyna Turaj</cp:lastModifiedBy>
  <cp:revision>14</cp:revision>
  <dcterms:created xsi:type="dcterms:W3CDTF">2023-12-06T14:42:11Z</dcterms:created>
  <dcterms:modified xsi:type="dcterms:W3CDTF">2024-06-18T08:37:12Z</dcterms:modified>
</cp:coreProperties>
</file>