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1956" r:id="rId3"/>
    <p:sldId id="1967" r:id="rId4"/>
    <p:sldId id="1980" r:id="rId5"/>
    <p:sldId id="1959" r:id="rId6"/>
    <p:sldId id="1977" r:id="rId7"/>
    <p:sldId id="1975" r:id="rId8"/>
    <p:sldId id="1976" r:id="rId9"/>
    <p:sldId id="1981" r:id="rId10"/>
    <p:sldId id="1979" r:id="rId11"/>
    <p:sldId id="1974" r:id="rId1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D94021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85" autoAdjust="0"/>
  </p:normalViewPr>
  <p:slideViewPr>
    <p:cSldViewPr snapToGrid="0" snapToObjects="1">
      <p:cViewPr varScale="1">
        <p:scale>
          <a:sx n="116" d="100"/>
          <a:sy n="116" d="100"/>
        </p:scale>
        <p:origin x="138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833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121E-00D9-471D-A964-C754D6259CE5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93EF5E-7B5D-436A-8212-5BB1863289F2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DA540F-81B5-4FD3-A781-163B8E346F8B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B53E85-C3E0-4361-9596-603ADEC8AC33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D83BBDB-8E95-4C3A-A795-3257BA674C96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1633A5E-0453-4520-BDE7-5656E0A246D8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66080B2-561A-4A9F-B73A-35060C801D0A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FE368A6-CCCF-455B-8B07-832A6744764E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998C37F-2408-46B3-8D56-36FD5A8C08DF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00C8-BAB3-42C1-A179-2F6313676033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182-1834-42B7-ADB9-737F74D1BA68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BC46-4E79-4A33-A1E3-E213ED812687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5171-4022-4D65-964E-E936A4CB21FB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aster subtitle style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8746EB-9AF5-4BFA-AAC9-F73D8338B3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2094" y="360293"/>
            <a:ext cx="3761558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B5D9-B0CE-41A3-AC7C-505EB0CB48A1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D5D3E3-903F-4E5B-ABCD-A6089B491A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8600" y="6353703"/>
            <a:ext cx="568002" cy="44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E0D3-2042-41D0-A61E-6891EA62DB58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0A5E9E-17D3-423C-801A-DFAE73016E3F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Introduction to the Beams Department 2021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E61A-5D37-4872-881E-2F28BDD09554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48" y="526522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7107-BF60-4CCA-9650-F62A98D7BD90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CE4416-2568-46D9-83B4-02DFDBFB7B92}" type="datetime1">
              <a:rPr lang="en-GB" smtClean="0"/>
              <a:t>13/05/2024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to the Beams Department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07989" y="3801862"/>
            <a:ext cx="11376025" cy="1338309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PUR Jack Taskforce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 Meeting </a:t>
            </a:r>
            <a:r>
              <a:rPr lang="fr-FR" sz="2800" dirty="0">
                <a:solidFill>
                  <a:schemeClr val="bg1"/>
                </a:solidFill>
              </a:rPr>
              <a:t>#6 14/05/2024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fr-FR" sz="1800" dirty="0"/>
          </a:p>
          <a:p>
            <a:pPr algn="l"/>
            <a:r>
              <a:rPr lang="fr-FR" sz="1800" dirty="0"/>
              <a:t>P. Bestmann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Ongoing</a:t>
            </a:r>
            <a:r>
              <a:rPr lang="de-DE" dirty="0"/>
              <a:t> / </a:t>
            </a:r>
            <a:r>
              <a:rPr lang="de-DE" dirty="0" err="1"/>
              <a:t>upcoming</a:t>
            </a:r>
            <a:r>
              <a:rPr lang="de-DE" dirty="0"/>
              <a:t> Tests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350511-86E2-9F82-B8BB-EE93D0A0AD36}"/>
              </a:ext>
            </a:extLst>
          </p:cNvPr>
          <p:cNvSpPr txBox="1"/>
          <p:nvPr/>
        </p:nvSpPr>
        <p:spPr>
          <a:xfrm>
            <a:off x="296561" y="1441027"/>
            <a:ext cx="1123641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Molycote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BBR2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compatibility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				Roland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ongoing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Compression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DIC (on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)				Mickael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done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Tensile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depending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on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samples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)				Mickael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upcoming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Creep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depending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on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samples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)				Mickael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upcoming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Swelling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Tests (on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)					Benoit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ongoing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Compression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Tests on Test Stands				Michael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done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Radiation Test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nTOF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pad+grease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PG65/BBR2)			Sonia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ongoing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776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996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3476E2-A2ED-A545-AC1F-500723BD2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Minutes</a:t>
            </a:r>
            <a:r>
              <a:rPr lang="de-CH" dirty="0"/>
              <a:t> </a:t>
            </a:r>
            <a:r>
              <a:rPr lang="de-CH" dirty="0" err="1"/>
              <a:t>approval</a:t>
            </a:r>
            <a:endParaRPr lang="de-CH" dirty="0"/>
          </a:p>
          <a:p>
            <a:pPr lvl="1"/>
            <a:r>
              <a:rPr lang="de-CH" dirty="0"/>
              <a:t>Any </a:t>
            </a:r>
            <a:r>
              <a:rPr lang="de-CH" dirty="0" err="1"/>
              <a:t>comments</a:t>
            </a:r>
            <a:r>
              <a:rPr lang="de-CH" dirty="0"/>
              <a:t> </a:t>
            </a:r>
            <a:r>
              <a:rPr lang="de-CH" dirty="0" err="1"/>
              <a:t>or</a:t>
            </a:r>
            <a:r>
              <a:rPr lang="de-CH" dirty="0"/>
              <a:t> </a:t>
            </a:r>
            <a:r>
              <a:rPr lang="de-CH" dirty="0" err="1"/>
              <a:t>remarks</a:t>
            </a:r>
            <a:r>
              <a:rPr lang="de-CH" dirty="0"/>
              <a:t> for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minutes</a:t>
            </a:r>
            <a:r>
              <a:rPr lang="de-CH" dirty="0"/>
              <a:t> of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meeting</a:t>
            </a:r>
            <a:r>
              <a:rPr lang="de-CH" dirty="0"/>
              <a:t> </a:t>
            </a:r>
            <a:r>
              <a:rPr lang="de-CH" dirty="0" err="1"/>
              <a:t>No</a:t>
            </a:r>
            <a:r>
              <a:rPr lang="de-CH" dirty="0"/>
              <a:t>. 5?</a:t>
            </a:r>
          </a:p>
          <a:p>
            <a:r>
              <a:rPr lang="de-CH" dirty="0" err="1"/>
              <a:t>Latest</a:t>
            </a:r>
            <a:r>
              <a:rPr lang="de-CH" dirty="0"/>
              <a:t> News</a:t>
            </a:r>
          </a:p>
          <a:p>
            <a:pPr lvl="1"/>
            <a:r>
              <a:rPr lang="de-CH" dirty="0"/>
              <a:t>Test </a:t>
            </a:r>
            <a:r>
              <a:rPr lang="de-CH" dirty="0" err="1"/>
              <a:t>jacks</a:t>
            </a:r>
            <a:r>
              <a:rPr lang="de-CH" dirty="0"/>
              <a:t> </a:t>
            </a:r>
            <a:r>
              <a:rPr lang="de-CH" dirty="0" err="1"/>
              <a:t>installed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RPL´s</a:t>
            </a:r>
            <a:r>
              <a:rPr lang="de-CH" dirty="0"/>
              <a:t> in SPS and NA</a:t>
            </a:r>
          </a:p>
          <a:p>
            <a:pPr lvl="1"/>
            <a:r>
              <a:rPr lang="de-CH" dirty="0"/>
              <a:t>News </a:t>
            </a:r>
            <a:r>
              <a:rPr lang="de-CH" dirty="0" err="1"/>
              <a:t>from</a:t>
            </a:r>
            <a:r>
              <a:rPr lang="de-CH" dirty="0"/>
              <a:t> R2M</a:t>
            </a:r>
          </a:p>
          <a:p>
            <a:r>
              <a:rPr lang="de-CH" dirty="0" err="1"/>
              <a:t>Ongoing</a:t>
            </a:r>
            <a:r>
              <a:rPr lang="de-CH" dirty="0"/>
              <a:t> Tests</a:t>
            </a:r>
          </a:p>
          <a:p>
            <a:pPr lvl="1"/>
            <a:r>
              <a:rPr lang="de-CH" dirty="0" err="1"/>
              <a:t>Mechanical</a:t>
            </a:r>
            <a:r>
              <a:rPr lang="de-CH" dirty="0"/>
              <a:t> </a:t>
            </a:r>
            <a:r>
              <a:rPr lang="de-CH" dirty="0" err="1"/>
              <a:t>simulations</a:t>
            </a:r>
            <a:endParaRPr lang="de-CH" dirty="0"/>
          </a:p>
          <a:p>
            <a:pPr lvl="1"/>
            <a:r>
              <a:rPr lang="de-CH" dirty="0" err="1"/>
              <a:t>Ageing</a:t>
            </a:r>
            <a:r>
              <a:rPr lang="de-CH" dirty="0"/>
              <a:t> </a:t>
            </a:r>
            <a:r>
              <a:rPr lang="de-CH" dirty="0" err="1"/>
              <a:t>tests</a:t>
            </a:r>
            <a:r>
              <a:rPr lang="de-CH" dirty="0"/>
              <a:t> and sample </a:t>
            </a:r>
            <a:r>
              <a:rPr lang="de-CH" dirty="0" err="1"/>
              <a:t>fabrication</a:t>
            </a:r>
            <a:endParaRPr lang="de-CH" dirty="0"/>
          </a:p>
          <a:p>
            <a:pPr lvl="1"/>
            <a:r>
              <a:rPr lang="de-CH" dirty="0"/>
              <a:t>Radiation </a:t>
            </a:r>
            <a:r>
              <a:rPr lang="de-CH" dirty="0" err="1"/>
              <a:t>tests</a:t>
            </a:r>
            <a:endParaRPr lang="de-CH" dirty="0"/>
          </a:p>
          <a:p>
            <a:r>
              <a:rPr lang="de-CH" dirty="0"/>
              <a:t>Consolidation Plan for YETS 24/25 and LS3</a:t>
            </a:r>
          </a:p>
        </p:txBody>
      </p:sp>
    </p:spTree>
    <p:extLst>
      <p:ext uri="{BB962C8B-B14F-4D97-AF65-F5344CB8AC3E}">
        <p14:creationId xmlns:p14="http://schemas.microsoft.com/office/powerpoint/2010/main" val="113288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327" y="1439335"/>
            <a:ext cx="10551011" cy="4608512"/>
          </a:xfrm>
        </p:spPr>
        <p:txBody>
          <a:bodyPr/>
          <a:lstStyle/>
          <a:p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SPS Test Jack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assemblies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tested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and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installed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in the SPS and NA</a:t>
            </a: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Equipped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RPL`s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for Dose follow up</a:t>
            </a:r>
          </a:p>
          <a:p>
            <a:pPr lvl="1"/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fr-CH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</a:t>
            </a:r>
            <a:r>
              <a:rPr lang="de-DE" dirty="0" err="1"/>
              <a:t>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A7AAA7E6-018C-6289-3E5A-498DF2961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537" y="3859246"/>
            <a:ext cx="3046803" cy="2285102"/>
          </a:xfrm>
          <a:prstGeom prst="rect">
            <a:avLst/>
          </a:prstGeom>
        </p:spPr>
      </p:pic>
      <p:pic>
        <p:nvPicPr>
          <p:cNvPr id="9" name="Picture 8" descr="A group of metal objects with yellow labels&#10;&#10;Description automatically generated">
            <a:extLst>
              <a:ext uri="{FF2B5EF4-FFF2-40B4-BE49-F238E27FC236}">
                <a16:creationId xmlns:a16="http://schemas.microsoft.com/office/drawing/2014/main" id="{BD6589EC-99A8-1325-99BB-BD951D228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796" y="3859246"/>
            <a:ext cx="2982469" cy="2236851"/>
          </a:xfrm>
          <a:prstGeom prst="rect">
            <a:avLst/>
          </a:prstGeom>
        </p:spPr>
      </p:pic>
      <p:pic>
        <p:nvPicPr>
          <p:cNvPr id="7" name="Picture 6" descr="A machine with several metal parts&#10;&#10;Description automatically generated with medium confidence">
            <a:extLst>
              <a:ext uri="{FF2B5EF4-FFF2-40B4-BE49-F238E27FC236}">
                <a16:creationId xmlns:a16="http://schemas.microsoft.com/office/drawing/2014/main" id="{BE504026-8DB9-830E-4BC2-AAADE572BE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7097" y="3859246"/>
            <a:ext cx="3046802" cy="2285102"/>
          </a:xfrm>
          <a:prstGeom prst="rect">
            <a:avLst/>
          </a:prstGeom>
        </p:spPr>
      </p:pic>
      <p:pic>
        <p:nvPicPr>
          <p:cNvPr id="1027" name="Picture 5">
            <a:extLst>
              <a:ext uri="{FF2B5EF4-FFF2-40B4-BE49-F238E27FC236}">
                <a16:creationId xmlns:a16="http://schemas.microsoft.com/office/drawing/2014/main" id="{3486E026-8463-98A7-F185-06D47093E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701" y="713652"/>
            <a:ext cx="3410945" cy="2809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7766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327" y="1439335"/>
            <a:ext cx="10551011" cy="4608512"/>
          </a:xfrm>
        </p:spPr>
        <p:txBody>
          <a:bodyPr/>
          <a:lstStyle/>
          <a:p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New type of central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column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for SPS Jacks to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be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tested</a:t>
            </a:r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Replacing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only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central part</a:t>
            </a: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2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spherical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bearings</a:t>
            </a:r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Avoiding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assymetric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load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on pads</a:t>
            </a:r>
          </a:p>
          <a:p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Mechanical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model and simulations</a:t>
            </a: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Results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of compression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DIC and model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adjustments</a:t>
            </a:r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Different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simulation software</a:t>
            </a: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</a:t>
            </a:r>
            <a:r>
              <a:rPr lang="de-DE" dirty="0" err="1"/>
              <a:t>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866829EA-694D-9DDC-23BB-F000F58EB5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449" y="342423"/>
            <a:ext cx="3144432" cy="2477067"/>
          </a:xfrm>
          <a:prstGeom prst="rect">
            <a:avLst/>
          </a:prstGeom>
        </p:spPr>
      </p:pic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56FECAA4-266F-0D32-6A99-8C10B5AE8D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986944"/>
              </p:ext>
            </p:extLst>
          </p:nvPr>
        </p:nvGraphicFramePr>
        <p:xfrm>
          <a:off x="7325275" y="2971272"/>
          <a:ext cx="3548063" cy="307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3547801" imgH="3075869" progId="CorelDraw.Graphic.15">
                  <p:embed/>
                </p:oleObj>
              </mc:Choice>
              <mc:Fallback>
                <p:oleObj name="CorelDRAW" r:id="rId3" imgW="3547801" imgH="3075869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25275" y="2971272"/>
                        <a:ext cx="3548063" cy="307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FC79164A-77BE-3135-05A9-B559A85EFB7F}"/>
              </a:ext>
            </a:extLst>
          </p:cNvPr>
          <p:cNvGrpSpPr/>
          <p:nvPr/>
        </p:nvGrpSpPr>
        <p:grpSpPr>
          <a:xfrm>
            <a:off x="8559113" y="3736143"/>
            <a:ext cx="1009136" cy="1579313"/>
            <a:chOff x="8559113" y="3736143"/>
            <a:chExt cx="1009136" cy="1579313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3595E8CD-458E-3146-D50A-0EDCC09605EE}"/>
                </a:ext>
              </a:extLst>
            </p:cNvPr>
            <p:cNvSpPr/>
            <p:nvPr/>
          </p:nvSpPr>
          <p:spPr>
            <a:xfrm>
              <a:off x="8559113" y="5158938"/>
              <a:ext cx="856736" cy="156518"/>
            </a:xfrm>
            <a:prstGeom prst="rtTriangle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38BCBC4-4787-A1F7-EAA3-BA189889D577}"/>
                </a:ext>
              </a:extLst>
            </p:cNvPr>
            <p:cNvSpPr/>
            <p:nvPr/>
          </p:nvSpPr>
          <p:spPr>
            <a:xfrm flipH="1" flipV="1">
              <a:off x="8711513" y="3736143"/>
              <a:ext cx="856736" cy="156518"/>
            </a:xfrm>
            <a:prstGeom prst="rtTriangle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1434C1-D399-12B0-1697-A142D6EF1619}"/>
              </a:ext>
            </a:extLst>
          </p:cNvPr>
          <p:cNvGrpSpPr/>
          <p:nvPr/>
        </p:nvGrpSpPr>
        <p:grpSpPr>
          <a:xfrm>
            <a:off x="7325275" y="2966079"/>
            <a:ext cx="3548063" cy="3076575"/>
            <a:chOff x="3160293" y="2946442"/>
            <a:chExt cx="3548063" cy="3076575"/>
          </a:xfrm>
        </p:grpSpPr>
        <p:graphicFrame>
          <p:nvGraphicFramePr>
            <p:cNvPr id="16" name="Object 15">
              <a:extLst>
                <a:ext uri="{FF2B5EF4-FFF2-40B4-BE49-F238E27FC236}">
                  <a16:creationId xmlns:a16="http://schemas.microsoft.com/office/drawing/2014/main" id="{FEE3BFE0-566B-AA1C-9A95-345C5AE66E9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5543871"/>
                </p:ext>
              </p:extLst>
            </p:nvPr>
          </p:nvGraphicFramePr>
          <p:xfrm>
            <a:off x="3160293" y="2946442"/>
            <a:ext cx="3548063" cy="3076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orelDRAW" r:id="rId5" imgW="3547801" imgH="3075869" progId="CorelDraw.Graphic.15">
                    <p:embed/>
                  </p:oleObj>
                </mc:Choice>
                <mc:Fallback>
                  <p:oleObj name="CorelDRAW" r:id="rId5" imgW="3547801" imgH="3075869" progId="CorelDraw.Graphic.15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160293" y="2946442"/>
                          <a:ext cx="3548063" cy="30765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865CA2A-D3B8-B94E-5ECE-CFE1BE68BC81}"/>
                </a:ext>
              </a:extLst>
            </p:cNvPr>
            <p:cNvGrpSpPr/>
            <p:nvPr/>
          </p:nvGrpSpPr>
          <p:grpSpPr>
            <a:xfrm>
              <a:off x="4411362" y="3743591"/>
              <a:ext cx="1009135" cy="1506862"/>
              <a:chOff x="4411362" y="3743591"/>
              <a:chExt cx="1009135" cy="1506862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DE1319E-D24B-0624-9FE5-BFB2F9C0CCC0}"/>
                  </a:ext>
                </a:extLst>
              </p:cNvPr>
              <p:cNvSpPr/>
              <p:nvPr/>
            </p:nvSpPr>
            <p:spPr>
              <a:xfrm>
                <a:off x="4588476" y="3743591"/>
                <a:ext cx="832021" cy="25999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CF029DD-0A08-B809-DCE4-7CA9BB575E68}"/>
                  </a:ext>
                </a:extLst>
              </p:cNvPr>
              <p:cNvSpPr/>
              <p:nvPr/>
            </p:nvSpPr>
            <p:spPr>
              <a:xfrm>
                <a:off x="4411362" y="4990455"/>
                <a:ext cx="832021" cy="25999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2A14B146-DE92-6189-2E33-29F135EA1071}"/>
                  </a:ext>
                </a:extLst>
              </p:cNvPr>
              <p:cNvGrpSpPr/>
              <p:nvPr/>
            </p:nvGrpSpPr>
            <p:grpSpPr>
              <a:xfrm rot="420106">
                <a:off x="4624557" y="3897935"/>
                <a:ext cx="577376" cy="1175881"/>
                <a:chOff x="7174428" y="1110151"/>
                <a:chExt cx="329923" cy="1268991"/>
              </a:xfrm>
            </p:grpSpPr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709C0561-94EA-ECD5-6B5A-F73AF8532259}"/>
                    </a:ext>
                  </a:extLst>
                </p:cNvPr>
                <p:cNvSpPr/>
                <p:nvPr/>
              </p:nvSpPr>
              <p:spPr>
                <a:xfrm>
                  <a:off x="7175167" y="1276473"/>
                  <a:ext cx="328445" cy="93385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E3AE80EA-88F4-6256-67E3-8E12828FB96C}"/>
                    </a:ext>
                  </a:extLst>
                </p:cNvPr>
                <p:cNvSpPr/>
                <p:nvPr/>
              </p:nvSpPr>
              <p:spPr>
                <a:xfrm>
                  <a:off x="7175167" y="1110151"/>
                  <a:ext cx="329184" cy="329184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90260096-EB40-1175-E5D3-AD0766D348E3}"/>
                    </a:ext>
                  </a:extLst>
                </p:cNvPr>
                <p:cNvSpPr/>
                <p:nvPr/>
              </p:nvSpPr>
              <p:spPr>
                <a:xfrm>
                  <a:off x="7174428" y="2049958"/>
                  <a:ext cx="329184" cy="329184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5142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28084"/>
            <a:ext cx="10551011" cy="4801831"/>
          </a:xfrm>
        </p:spPr>
        <p:txBody>
          <a:bodyPr/>
          <a:lstStyle/>
          <a:p>
            <a:r>
              <a:rPr lang="en-US" dirty="0"/>
              <a:t>Jacks from YETS23-24 analyzed</a:t>
            </a:r>
          </a:p>
          <a:p>
            <a:pPr lvl="1"/>
            <a:r>
              <a:rPr lang="en-US" dirty="0"/>
              <a:t>Extraction position</a:t>
            </a:r>
          </a:p>
          <a:p>
            <a:pPr lvl="1"/>
            <a:r>
              <a:rPr lang="en-US" dirty="0"/>
              <a:t>Mechanical conditions of jacks</a:t>
            </a:r>
          </a:p>
          <a:p>
            <a:pPr lvl="1"/>
            <a:r>
              <a:rPr lang="en-US" dirty="0"/>
              <a:t>Optical state at extraction</a:t>
            </a:r>
          </a:p>
          <a:p>
            <a:pPr lvl="1"/>
            <a:r>
              <a:rPr lang="en-US" dirty="0"/>
              <a:t>Hardness</a:t>
            </a:r>
          </a:p>
          <a:p>
            <a:pPr lvl="1"/>
            <a:r>
              <a:rPr lang="en-US" dirty="0"/>
              <a:t>Chemical analysis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Analysis of </a:t>
            </a:r>
            <a:r>
              <a:rPr lang="de-DE" dirty="0" err="1"/>
              <a:t>extracted</a:t>
            </a:r>
            <a:r>
              <a:rPr lang="de-DE" dirty="0"/>
              <a:t> </a:t>
            </a:r>
            <a:r>
              <a:rPr lang="de-DE" dirty="0" err="1"/>
              <a:t>jacks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853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28084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Swelling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on 75ShA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preparation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fr-CH" sz="2100" dirty="0">
                <a:solidFill>
                  <a:srgbClr val="292929"/>
                </a:solidFill>
                <a:latin typeface="Calibri" panose="020F0502020204030204" pitchFamily="34" charset="0"/>
              </a:rPr>
              <a:t>CRHJPULP-CR000007 white translucide</a:t>
            </a:r>
          </a:p>
          <a:p>
            <a:pPr lvl="2"/>
            <a:r>
              <a:rPr lang="fr-CH" sz="2100" dirty="0">
                <a:solidFill>
                  <a:srgbClr val="292929"/>
                </a:solidFill>
                <a:latin typeface="Calibri" panose="020F0502020204030204" pitchFamily="34" charset="0"/>
              </a:rPr>
              <a:t>CRHJPULP-CR000008 </a:t>
            </a:r>
            <a:r>
              <a:rPr lang="fr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slightly</a:t>
            </a:r>
            <a:r>
              <a:rPr lang="fr-CH" sz="21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yellow</a:t>
            </a:r>
            <a:endParaRPr lang="fr-CH" sz="21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endParaRPr lang="fr-CH" sz="1600" dirty="0">
              <a:solidFill>
                <a:srgbClr val="000000"/>
              </a:solidFill>
              <a:latin typeface="Noto Sans Regular"/>
            </a:endParaRPr>
          </a:p>
          <a:p>
            <a:pPr lvl="1"/>
            <a:r>
              <a:rPr lang="fr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News </a:t>
            </a:r>
            <a:r>
              <a:rPr lang="fr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form</a:t>
            </a:r>
            <a:r>
              <a:rPr lang="fr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the </a:t>
            </a:r>
            <a:r>
              <a:rPr lang="fr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grease</a:t>
            </a:r>
            <a:r>
              <a:rPr lang="fr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compatibility tests?</a:t>
            </a:r>
          </a:p>
          <a:p>
            <a:pPr lvl="2"/>
            <a:r>
              <a:rPr lang="fr-CH" sz="2100" dirty="0">
                <a:solidFill>
                  <a:srgbClr val="292929"/>
                </a:solidFill>
                <a:latin typeface="Calibri" panose="020F0502020204030204" pitchFamily="34" charset="0"/>
              </a:rPr>
              <a:t>First </a:t>
            </a:r>
            <a:r>
              <a:rPr lang="fr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results</a:t>
            </a:r>
            <a:endParaRPr lang="fr-CH" sz="21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fr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Sample</a:t>
            </a:r>
            <a:r>
              <a:rPr lang="fr-CH" sz="21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cutting</a:t>
            </a:r>
            <a:r>
              <a:rPr lang="fr-CH" sz="21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from</a:t>
            </a:r>
            <a:r>
              <a:rPr lang="fr-CH" sz="2100" dirty="0">
                <a:solidFill>
                  <a:srgbClr val="292929"/>
                </a:solidFill>
                <a:latin typeface="Calibri" panose="020F0502020204030204" pitchFamily="34" charset="0"/>
              </a:rPr>
              <a:t> full pads</a:t>
            </a:r>
          </a:p>
          <a:p>
            <a:pPr marL="0" indent="0">
              <a:buNone/>
            </a:pPr>
            <a:br>
              <a:rPr lang="fr-CH" sz="1600" dirty="0"/>
            </a:b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Chemical </a:t>
            </a:r>
            <a:r>
              <a:rPr lang="de-DE" dirty="0" err="1"/>
              <a:t>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8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028084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PU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jacks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have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been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installed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in 2007</a:t>
            </a: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Even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if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no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apparanet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sign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of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fatigue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,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compared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SPS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lifetime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(2003-2018),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they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at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end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a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lifetime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of 17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years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and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we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taking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a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risk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!</a:t>
            </a: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A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preventive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change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during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LS3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is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mandatory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500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magnets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concerned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,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evaluation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of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impact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is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ongoing</a:t>
            </a:r>
            <a:endParaRPr lang="de-CH" sz="21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Transfert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 TI2, TI8 and TT41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81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318882"/>
            <a:ext cx="10551011" cy="4801831"/>
          </a:xfrm>
        </p:spPr>
        <p:txBody>
          <a:bodyPr/>
          <a:lstStyle/>
          <a:p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We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need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to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reproduce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pad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liquifaction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to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be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sure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of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reason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!</a:t>
            </a:r>
          </a:p>
          <a:p>
            <a:pPr lvl="1"/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We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need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test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PG-65 and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Lubrilog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same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test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conditions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validate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those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!</a:t>
            </a:r>
          </a:p>
          <a:p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Need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validate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radiation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influence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on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hardening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effect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)</a:t>
            </a:r>
          </a:p>
          <a:p>
            <a:pPr lvl="1"/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This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might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lead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observed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breakdown in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combination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assymetric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load</a:t>
            </a:r>
            <a:endParaRPr lang="de-CH" sz="16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We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need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to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reproduce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mechanical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failure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in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lab! Tool in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manufacturing</a:t>
            </a:r>
            <a:endParaRPr lang="de-CH" sz="19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We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need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produce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a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new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test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jack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avoiding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assymetric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load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!</a:t>
            </a:r>
          </a:p>
          <a:p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We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need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to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develop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a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consolidation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plan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from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900" dirty="0">
                <a:solidFill>
                  <a:srgbClr val="FF0000"/>
                </a:solidFill>
                <a:latin typeface="Calibri" panose="020F0502020204030204" pitchFamily="34" charset="0"/>
              </a:rPr>
              <a:t> YETS 2024/25 </a:t>
            </a:r>
            <a:r>
              <a:rPr lang="de-CH" sz="1900" dirty="0" err="1">
                <a:solidFill>
                  <a:srgbClr val="FF0000"/>
                </a:solidFill>
                <a:latin typeface="Calibri" panose="020F0502020204030204" pitchFamily="34" charset="0"/>
              </a:rPr>
              <a:t>onwards</a:t>
            </a:r>
            <a:endParaRPr lang="de-CH" sz="19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Practical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aspects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like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tracing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and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procedures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already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place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	</a:t>
            </a:r>
          </a:p>
          <a:p>
            <a:pPr lvl="1"/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Introduce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this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for all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other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lines</a:t>
            </a: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lvl="1"/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aspects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593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318882"/>
            <a:ext cx="10551011" cy="4801831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Technical specification to be done, urgently!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 we have all aspects at hand? What is missing?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Oldest jacks today certainly in the Nort Area, but stabilized mechanically until LS3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TT20 installation date is not known, but not in the past 15 years!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Propose change in LS3 with realignment of the TT20 line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TI2, TI8 and TT41 dipoles are on PU jacks as well (installation in 2007/8)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Propose change in LS3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Regular and staged replacement seems unavoidable, safe interval to be determined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Avoiding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assymeric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load will certainly reduce early breakage and failures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…..</a:t>
            </a:r>
          </a:p>
          <a:p>
            <a:pPr lvl="1"/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Consolidation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159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56340</TotalTime>
  <Words>581</Words>
  <Application>Microsoft Office PowerPoint</Application>
  <PresentationFormat>Widescreen</PresentationFormat>
  <Paragraphs>107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Noto Sans Regular</vt:lpstr>
      <vt:lpstr>sourcesans-regular</vt:lpstr>
      <vt:lpstr>Office Theme</vt:lpstr>
      <vt:lpstr>CorelDRAW</vt:lpstr>
      <vt:lpstr>PUR Jack Taskforce  Meeting #6 14/05/2024</vt:lpstr>
      <vt:lpstr>Agenda</vt:lpstr>
      <vt:lpstr>Latest news</vt:lpstr>
      <vt:lpstr>Latest news</vt:lpstr>
      <vt:lpstr>Analysis of extracted jacks </vt:lpstr>
      <vt:lpstr>Chemical testing</vt:lpstr>
      <vt:lpstr>Transfert lines TI2, TI8 and TT41</vt:lpstr>
      <vt:lpstr>Important aspects</vt:lpstr>
      <vt:lpstr>Consolidation Plan</vt:lpstr>
      <vt:lpstr>Ongoing / upcoming Tests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Helene Mainaud Durand</dc:creator>
  <cp:lastModifiedBy>Patrick Bestmann</cp:lastModifiedBy>
  <cp:revision>324</cp:revision>
  <cp:lastPrinted>2021-01-08T18:04:22Z</cp:lastPrinted>
  <dcterms:created xsi:type="dcterms:W3CDTF">2021-01-08T18:03:38Z</dcterms:created>
  <dcterms:modified xsi:type="dcterms:W3CDTF">2024-05-14T08:32:03Z</dcterms:modified>
</cp:coreProperties>
</file>