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435" r:id="rId3"/>
    <p:sldId id="428" r:id="rId4"/>
    <p:sldId id="354" r:id="rId5"/>
    <p:sldId id="392" r:id="rId6"/>
    <p:sldId id="393" r:id="rId7"/>
    <p:sldId id="355" r:id="rId8"/>
    <p:sldId id="394" r:id="rId9"/>
    <p:sldId id="429" r:id="rId10"/>
    <p:sldId id="430" r:id="rId11"/>
    <p:sldId id="433" r:id="rId12"/>
    <p:sldId id="434" r:id="rId13"/>
    <p:sldId id="431" r:id="rId14"/>
    <p:sldId id="432" r:id="rId15"/>
    <p:sldId id="436" r:id="rId16"/>
    <p:sldId id="437" r:id="rId17"/>
    <p:sldId id="35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90048-75FF-AD4F-81A0-80867F2626F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34992-756A-1F46-BD04-69A95CD36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26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32F25-62D6-2EBC-EF4D-C2B6ED56C0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41578B-03E4-98F2-887E-033E10356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18298-1314-3C34-B731-DD017576C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D6AE5-4D5F-1600-D178-CA36E81F8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5428C-82ED-E4FE-2091-1EC56257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19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8A1E8-8A8C-4490-874F-E4E698C6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363FA2-C236-7BFF-F633-C1FE0BE38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F9CDC-3429-01A7-323C-5EBCCCA9A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46CD3-AAB1-96ED-B425-CE275F2BF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5EF45-8F6C-32BE-933E-6CB88A31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8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45CB26-3ABA-9BEC-C7A4-E20A8B3F5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B227C-4364-5EC3-5C33-35D557471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30C68-FBD5-73EA-5B44-96609A91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37FAC-3B4A-B379-252E-3EC44EB77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A6484-3927-9499-5804-7A1E359CC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8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DD9AD-EBAB-0A11-5E31-4A4D4417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735A9-B2AF-F56D-23F5-ECFA47640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4D165-BC86-1842-4C84-6F268A11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0952B-242A-52B3-7F2F-FE0FE34FA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19B04-EAFD-1067-F9AF-61DF6E76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6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BC299-B055-D427-E510-2AF1F2F4E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8D165-8FDF-A0AA-AB03-621CD9260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EBD28-5399-7A52-5DFB-88671E5E2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47114-D4A8-E814-5AB0-1CF8E2E05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F73DB-6F16-2477-B8DC-1931E8344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4811B-0C23-8361-4D53-9385CF0FE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4C263-69DA-AD58-F949-10EFB54658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50EE24-4780-61A5-A62A-C22DD355FA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1AF3F-4361-CEE4-34AB-7386A461B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521C1-CAAC-5217-55F1-2D381F64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DD031-FEFF-B176-E69F-35E3626E4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2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80684-054C-F70E-ADF1-D86BB43E2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461EA9-94AF-FC73-7E93-B465A7529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A6ED0B-D517-A634-A350-688239B8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028F6-E882-F5D0-CE00-77B9F9160E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13F12F-EC51-A805-EA71-ABE617919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AC013D-E42A-33EA-D874-4A6201ABC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82AD4E-961A-15CB-CC75-5D570BAA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17A647-49CE-D4AE-3B73-026394E0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7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62030-34E3-26B8-31D6-2A35DA776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C9025D-61FC-1236-F424-AD3B5B285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E0D2EB-3F02-8241-B385-F2F9A2870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32E22-35A2-62D2-9C9D-86BD685FA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1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023E6A-48C7-745B-2CD9-2192A41B7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CCDD95-3E9C-9C0F-4F44-9983C82C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0595C-7B0F-8C0B-6523-D90D5A04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0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911DB-DA1C-7391-A98F-F8F4C222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3E80C-F976-86D8-3DBA-53E899E4B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2EFED-2790-0046-8D7B-14FC4E4F2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936BBC-BC14-B74E-2F7D-FA139C4DB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10107-82EF-5873-DA82-C75B21CB5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33797-4F29-F8D3-DD02-6A6FAE479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8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2773-2E59-B58C-B654-A9017BD3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D6B58-FF47-A718-0D33-DFE8B63C4A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B8552-C41D-C28F-9B56-C3B87674E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BC3F1-4573-C1B9-A5D7-6AF6F92E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BBCEA-8978-3CEA-6FE2-FCCA3F8AC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D5DD6-225B-EF2D-63AA-5F85B71A9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69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0EE69E-ECF7-4423-A913-DD91C48E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59D97-6FE9-551C-D095-529FBAF0C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DDAA-CBD8-B1DA-7906-AAB80526F5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142371-3407-E747-8216-1928A0A8A5BA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3D7B0-2A5F-B580-3199-D43C2A3904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B9C11-0CBE-1CD5-A68F-8DAFF8EE9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A9AB9D-6270-6643-9B7E-D821BA3D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3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F51D0-68EB-5CEB-7117-C9AFB34692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DRD4 Working group 1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F0E6DE-00E1-2D5B-3EB8-6688422732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525439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23E27-2820-85B0-5FB6-0C2C28CEB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After-pulsing and dark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8F2C5-F7E7-DC78-9E83-90B7ECDF6DD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Separate dark noise and after-pulsing by building time difference</a:t>
            </a:r>
          </a:p>
          <a:p>
            <a:pPr lvl="1"/>
            <a:r>
              <a:rPr lang="en-US" dirty="0"/>
              <a:t>+ unshadowing if possible… </a:t>
            </a:r>
          </a:p>
          <a:p>
            <a:r>
              <a:rPr lang="en-US" dirty="0"/>
              <a:t>Best to measure efficiency with a pulsed light source</a:t>
            </a:r>
          </a:p>
          <a:p>
            <a:pPr lvl="1"/>
            <a:r>
              <a:rPr lang="en-US" dirty="0"/>
              <a:t>If not available can be measured like dark noise</a:t>
            </a:r>
          </a:p>
          <a:p>
            <a:r>
              <a:rPr lang="en-US" dirty="0"/>
              <a:t>After-pulsing has decreased dramatically in last decade</a:t>
            </a:r>
          </a:p>
          <a:p>
            <a:pPr marL="457200" lvl="1" indent="0">
              <a:buNone/>
            </a:pPr>
            <a:r>
              <a:rPr lang="en-US" dirty="0"/>
              <a:t>No longer dominant</a:t>
            </a:r>
          </a:p>
        </p:txBody>
      </p:sp>
      <p:pic>
        <p:nvPicPr>
          <p:cNvPr id="6" name="Content Placeholder 5" descr="A graph of a graph showing the number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0649A409-AB0F-588A-C7A6-F6C4AF4C1C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924051"/>
            <a:ext cx="5970902" cy="380806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E5A9E3-DC5D-645D-6843-07584D7001D6}"/>
              </a:ext>
            </a:extLst>
          </p:cNvPr>
          <p:cNvSpPr txBox="1"/>
          <p:nvPr/>
        </p:nvSpPr>
        <p:spPr>
          <a:xfrm>
            <a:off x="6096000" y="5934670"/>
            <a:ext cx="6098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</a:rPr>
              <a:t>Gallina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</a:rPr>
              <a:t>, G., Guan, Y., Retiere, F. </a:t>
            </a:r>
            <a:r>
              <a:rPr lang="en-CA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et al.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 Performance of novel VUV-sensitive Silicon Photo-Multipliers for </a:t>
            </a:r>
            <a:r>
              <a:rPr lang="en-CA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nEXO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. </a:t>
            </a:r>
            <a:r>
              <a:rPr lang="en-CA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Eur. Phys. J. C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 </a:t>
            </a:r>
            <a:r>
              <a:rPr lang="en-CA" b="1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82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, 1125 (2022)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FB638F6-2433-AEB9-9734-6D69D04B623B}"/>
              </a:ext>
            </a:extLst>
          </p:cNvPr>
          <p:cNvCxnSpPr/>
          <p:nvPr/>
        </p:nvCxnSpPr>
        <p:spPr>
          <a:xfrm flipH="1">
            <a:off x="6870357" y="4238368"/>
            <a:ext cx="41518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6BB518F-7520-7C7A-D042-56AA35B6B8EF}"/>
              </a:ext>
            </a:extLst>
          </p:cNvPr>
          <p:cNvSpPr txBox="1"/>
          <p:nvPr/>
        </p:nvSpPr>
        <p:spPr>
          <a:xfrm>
            <a:off x="10460571" y="3891454"/>
            <a:ext cx="167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noise rate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15F3924-CAAF-6B21-5B1A-0D87F48C1E10}"/>
              </a:ext>
            </a:extLst>
          </p:cNvPr>
          <p:cNvCxnSpPr>
            <a:cxnSpLocks/>
          </p:cNvCxnSpPr>
          <p:nvPr/>
        </p:nvCxnSpPr>
        <p:spPr>
          <a:xfrm flipH="1" flipV="1">
            <a:off x="6672649" y="2854411"/>
            <a:ext cx="4164227" cy="3556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8CC11C3-D8A3-E5C0-8AE7-160162186F1E}"/>
              </a:ext>
            </a:extLst>
          </p:cNvPr>
          <p:cNvSpPr txBox="1"/>
          <p:nvPr/>
        </p:nvSpPr>
        <p:spPr>
          <a:xfrm>
            <a:off x="8722302" y="2840551"/>
            <a:ext cx="2299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Detected photon 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03BC21-8B9C-52A8-8588-341AD1449D41}"/>
              </a:ext>
            </a:extLst>
          </p:cNvPr>
          <p:cNvSpPr txBox="1"/>
          <p:nvPr/>
        </p:nvSpPr>
        <p:spPr>
          <a:xfrm>
            <a:off x="6870357" y="3398042"/>
            <a:ext cx="145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After-pulsing</a:t>
            </a:r>
          </a:p>
        </p:txBody>
      </p:sp>
    </p:spTree>
    <p:extLst>
      <p:ext uri="{BB962C8B-B14F-4D97-AF65-F5344CB8AC3E}">
        <p14:creationId xmlns:p14="http://schemas.microsoft.com/office/powerpoint/2010/main" val="344953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9EC5-D266-12B8-7E76-342C14197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efficiency measurement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861A61E-8395-0363-F012-5E18A629A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Absolute efficiency is hard to measure with good precision</a:t>
            </a:r>
          </a:p>
          <a:p>
            <a:pPr lvl="1"/>
            <a:r>
              <a:rPr lang="en-US" dirty="0"/>
              <a:t>Systematic errors are all too common</a:t>
            </a:r>
          </a:p>
          <a:p>
            <a:r>
              <a:rPr lang="en-US" dirty="0"/>
              <a:t>Important to have redundancy, i.e. several setup measuring the same thing</a:t>
            </a:r>
          </a:p>
        </p:txBody>
      </p:sp>
    </p:spTree>
    <p:extLst>
      <p:ext uri="{BB962C8B-B14F-4D97-AF65-F5344CB8AC3E}">
        <p14:creationId xmlns:p14="http://schemas.microsoft.com/office/powerpoint/2010/main" val="868472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B0C9-3F28-12D1-2581-0532A1D2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cross-talk</a:t>
            </a:r>
          </a:p>
        </p:txBody>
      </p:sp>
      <p:pic>
        <p:nvPicPr>
          <p:cNvPr id="7" name="Content Placeholder 6" descr="A graph of numbers and lines&#10;&#10;Description automatically generated">
            <a:extLst>
              <a:ext uri="{FF2B5EF4-FFF2-40B4-BE49-F238E27FC236}">
                <a16:creationId xmlns:a16="http://schemas.microsoft.com/office/drawing/2014/main" id="{41B9EBC0-1197-B9E8-DB0E-EA26AF8EB6B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3631" y="1959903"/>
            <a:ext cx="5909339" cy="3897199"/>
          </a:xfrm>
        </p:spPr>
      </p:pic>
      <p:pic>
        <p:nvPicPr>
          <p:cNvPr id="9" name="Content Placeholder 8" descr="A graph with numbers and symbols&#10;&#10;Description automatically generated">
            <a:extLst>
              <a:ext uri="{FF2B5EF4-FFF2-40B4-BE49-F238E27FC236}">
                <a16:creationId xmlns:a16="http://schemas.microsoft.com/office/drawing/2014/main" id="{FB1DD110-EA42-B5A3-A3E4-0395770B5B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6641" y="2113005"/>
            <a:ext cx="6207759" cy="377498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42C358-9BCC-5F66-FAC5-DAF189939F76}"/>
              </a:ext>
            </a:extLst>
          </p:cNvPr>
          <p:cNvSpPr txBox="1"/>
          <p:nvPr/>
        </p:nvSpPr>
        <p:spPr>
          <a:xfrm>
            <a:off x="7113184" y="5857102"/>
            <a:ext cx="4361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FBK VUV-HD3 is without metallic trenches</a:t>
            </a:r>
          </a:p>
          <a:p>
            <a:r>
              <a:rPr lang="en-US" dirty="0"/>
              <a:t>Hamamatsu VUV4 has W trenches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337DCC-FBD0-4058-567A-2AFB85D07847}"/>
              </a:ext>
            </a:extLst>
          </p:cNvPr>
          <p:cNvSpPr txBox="1"/>
          <p:nvPr/>
        </p:nvSpPr>
        <p:spPr>
          <a:xfrm>
            <a:off x="7537498" y="1592652"/>
            <a:ext cx="3271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Prompt correlated avalanche </a:t>
            </a:r>
          </a:p>
          <a:p>
            <a:r>
              <a:rPr lang="en-US" b="1" dirty="0"/>
              <a:t>aka direct cross-talk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835080-D4AA-E1DF-32EC-6780434ABCBC}"/>
              </a:ext>
            </a:extLst>
          </p:cNvPr>
          <p:cNvSpPr txBox="1"/>
          <p:nvPr/>
        </p:nvSpPr>
        <p:spPr>
          <a:xfrm>
            <a:off x="1499759" y="1544040"/>
            <a:ext cx="398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Delayed correlated avalanche </a:t>
            </a:r>
          </a:p>
          <a:p>
            <a:r>
              <a:rPr lang="en-US" b="1" dirty="0"/>
              <a:t>aka after-pulsing (delayed </a:t>
            </a:r>
            <a:r>
              <a:rPr lang="en-US" b="1" dirty="0" err="1"/>
              <a:t>xt</a:t>
            </a:r>
            <a:r>
              <a:rPr lang="en-US" b="1" dirty="0"/>
              <a:t> is gone)</a:t>
            </a:r>
          </a:p>
        </p:txBody>
      </p:sp>
    </p:spTree>
    <p:extLst>
      <p:ext uri="{BB962C8B-B14F-4D97-AF65-F5344CB8AC3E}">
        <p14:creationId xmlns:p14="http://schemas.microsoft.com/office/powerpoint/2010/main" val="3887689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8F1B4-D56A-B0BB-DE9F-48CD305AD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545" y="0"/>
            <a:ext cx="10515600" cy="1325563"/>
          </a:xfrm>
        </p:spPr>
        <p:txBody>
          <a:bodyPr/>
          <a:lstStyle/>
          <a:p>
            <a:r>
              <a:rPr lang="en-US" dirty="0"/>
              <a:t>Optical cross-talk from </a:t>
            </a:r>
            <a:r>
              <a:rPr lang="en-US" dirty="0" err="1"/>
              <a:t>SiPM</a:t>
            </a:r>
            <a:r>
              <a:rPr lang="en-US" dirty="0"/>
              <a:t> light emission</a:t>
            </a:r>
            <a:br>
              <a:rPr lang="en-US" dirty="0"/>
            </a:br>
            <a:r>
              <a:rPr lang="en-US" dirty="0"/>
              <a:t>The next issue is external cross-talk</a:t>
            </a:r>
          </a:p>
        </p:txBody>
      </p:sp>
      <p:pic>
        <p:nvPicPr>
          <p:cNvPr id="7" name="Content Placeholder 6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D15D009D-FDC8-06BB-4EFD-9EEDEDC7C2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3011" y="4914900"/>
            <a:ext cx="8788400" cy="1943100"/>
          </a:xfrm>
        </p:spPr>
      </p:pic>
      <p:pic>
        <p:nvPicPr>
          <p:cNvPr id="9" name="Picture 8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E986B118-A808-0238-7D45-CC62826A9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280" y="1444858"/>
            <a:ext cx="9056131" cy="34113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9754A3-8852-67E0-C79B-E9E3B31AC1DD}"/>
              </a:ext>
            </a:extLst>
          </p:cNvPr>
          <p:cNvSpPr txBox="1"/>
          <p:nvPr/>
        </p:nvSpPr>
        <p:spPr>
          <a:xfrm>
            <a:off x="9737124" y="1758434"/>
            <a:ext cx="2021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Hamamatsu VUV4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61E012-F1EC-D9AF-B2F8-A8640765EC3A}"/>
              </a:ext>
            </a:extLst>
          </p:cNvPr>
          <p:cNvSpPr txBox="1"/>
          <p:nvPr/>
        </p:nvSpPr>
        <p:spPr>
          <a:xfrm>
            <a:off x="4653845" y="4671539"/>
            <a:ext cx="341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/abs/2402.09634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3F8FF6-CD92-4FD5-A3A2-EB5D463BFE2B}"/>
              </a:ext>
            </a:extLst>
          </p:cNvPr>
          <p:cNvSpPr txBox="1"/>
          <p:nvPr/>
        </p:nvSpPr>
        <p:spPr>
          <a:xfrm>
            <a:off x="4644219" y="2001795"/>
            <a:ext cx="15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FBK VUV-HD3</a:t>
            </a:r>
          </a:p>
        </p:txBody>
      </p:sp>
    </p:spTree>
    <p:extLst>
      <p:ext uri="{BB962C8B-B14F-4D97-AF65-F5344CB8AC3E}">
        <p14:creationId xmlns:p14="http://schemas.microsoft.com/office/powerpoint/2010/main" val="1270832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3614F-73B0-22B1-E3BE-AC3F89E0B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86168" cy="1325563"/>
          </a:xfrm>
        </p:spPr>
        <p:txBody>
          <a:bodyPr/>
          <a:lstStyle/>
          <a:p>
            <a:r>
              <a:rPr lang="en-US" dirty="0"/>
              <a:t>Single Photon timing resolution</a:t>
            </a:r>
          </a:p>
        </p:txBody>
      </p:sp>
      <p:pic>
        <p:nvPicPr>
          <p:cNvPr id="5" name="Content Placeholder 4" descr="A diagram of a transistor&#10;&#10;Description automatically generated">
            <a:extLst>
              <a:ext uri="{FF2B5EF4-FFF2-40B4-BE49-F238E27FC236}">
                <a16:creationId xmlns:a16="http://schemas.microsoft.com/office/drawing/2014/main" id="{A09DEB5B-DEC5-9B86-0AE1-54AE5B8DACA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06872" y="3962401"/>
            <a:ext cx="6029755" cy="2595768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FF62F81-324C-D5B8-6C96-17F9D597F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2151706"/>
            <a:ext cx="5181600" cy="4351338"/>
          </a:xfrm>
        </p:spPr>
        <p:txBody>
          <a:bodyPr/>
          <a:lstStyle/>
          <a:p>
            <a:r>
              <a:rPr lang="en-US" dirty="0"/>
              <a:t>Hard to measure well</a:t>
            </a:r>
          </a:p>
          <a:p>
            <a:pPr lvl="1"/>
            <a:r>
              <a:rPr lang="en-US" dirty="0"/>
              <a:t>Need to select single photon</a:t>
            </a:r>
          </a:p>
          <a:p>
            <a:pPr lvl="1"/>
            <a:r>
              <a:rPr lang="en-US" dirty="0"/>
              <a:t>Need excellent signal to noise</a:t>
            </a:r>
          </a:p>
          <a:p>
            <a:r>
              <a:rPr lang="en-US" dirty="0"/>
              <a:t>Benchmark is critical</a:t>
            </a:r>
          </a:p>
          <a:p>
            <a:pPr lvl="1"/>
            <a:r>
              <a:rPr lang="en-US" dirty="0"/>
              <a:t>Reference papers are needed</a:t>
            </a:r>
          </a:p>
          <a:p>
            <a:pPr lvl="1"/>
            <a:endParaRPr lang="en-US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1692685-3EBA-403F-5DAC-A2411BEC18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8389" y="0"/>
            <a:ext cx="5232400" cy="3962400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1B3277-EC5B-B335-92EB-CDCA6E0A4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406" y="4621427"/>
            <a:ext cx="5077454" cy="209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21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2DA0F-EC01-AA2E-00C3-9CDA7AE29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damage: major increase in dark current (pre and post breakdown)</a:t>
            </a:r>
          </a:p>
        </p:txBody>
      </p:sp>
      <p:pic>
        <p:nvPicPr>
          <p:cNvPr id="8" name="Content Placeholder 7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780CAF58-FE23-CAFF-1555-3359220627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35676" y="1510829"/>
            <a:ext cx="4188940" cy="5227661"/>
          </a:xfrm>
        </p:spPr>
      </p:pic>
      <p:pic>
        <p:nvPicPr>
          <p:cNvPr id="6" name="Content Placeholder 5" descr="A diagram of a voltage&#10;&#10;Description automatically generated">
            <a:extLst>
              <a:ext uri="{FF2B5EF4-FFF2-40B4-BE49-F238E27FC236}">
                <a16:creationId xmlns:a16="http://schemas.microsoft.com/office/drawing/2014/main" id="{7962E8CF-AC4B-65D6-CE74-771B66EABB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02166" y="3077369"/>
            <a:ext cx="6108606" cy="378063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FA6593-8716-4568-7191-2EBDDE6F321C}"/>
              </a:ext>
            </a:extLst>
          </p:cNvPr>
          <p:cNvSpPr txBox="1"/>
          <p:nvPr/>
        </p:nvSpPr>
        <p:spPr>
          <a:xfrm>
            <a:off x="373453" y="4043921"/>
            <a:ext cx="172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irradiation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6FC991-1798-6B8F-DC94-EAF5D038FEE0}"/>
              </a:ext>
            </a:extLst>
          </p:cNvPr>
          <p:cNvSpPr txBox="1"/>
          <p:nvPr/>
        </p:nvSpPr>
        <p:spPr>
          <a:xfrm>
            <a:off x="71391" y="1647468"/>
            <a:ext cx="194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  irradiation</a:t>
            </a: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2A8E5DFF-3A1C-E7E9-C561-D2D0085B7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869" y="1660361"/>
            <a:ext cx="4521200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9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5EE5AA-CD57-845E-3E07-713D27B6CD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 of the introduction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A3DA28-AE47-0D0A-F454-A2C7ECC75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8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449DF-0463-E495-0843-FCCD63097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talks in city alphabetical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7F83C-80B1-2BDA-AAC4-202F352BA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Bologna (Italy) – INFN/University – </a:t>
            </a:r>
          </a:p>
          <a:p>
            <a:r>
              <a:rPr lang="en-US" dirty="0"/>
              <a:t>Bucharest (Romania)  - University</a:t>
            </a:r>
          </a:p>
          <a:p>
            <a:r>
              <a:rPr lang="en-US" dirty="0"/>
              <a:t>Ferrara (Italy) – INFN/University</a:t>
            </a:r>
          </a:p>
          <a:p>
            <a:r>
              <a:rPr lang="en-US" dirty="0"/>
              <a:t>Genova (Italy) – INFN/University</a:t>
            </a:r>
          </a:p>
          <a:p>
            <a:r>
              <a:rPr lang="en-US" dirty="0"/>
              <a:t>Lausanne (Switzerland) – EPFL</a:t>
            </a:r>
          </a:p>
          <a:p>
            <a:r>
              <a:rPr lang="en-US" dirty="0"/>
              <a:t>Melbourne (Australia) – Monash University</a:t>
            </a:r>
          </a:p>
          <a:p>
            <a:r>
              <a:rPr lang="en-US" dirty="0"/>
              <a:t>Perugia (Italy) – INFN/University</a:t>
            </a:r>
          </a:p>
          <a:p>
            <a:r>
              <a:rPr lang="en-US" dirty="0"/>
              <a:t>Trento (Italy) - FBK</a:t>
            </a:r>
          </a:p>
          <a:p>
            <a:r>
              <a:rPr lang="en-US" dirty="0"/>
              <a:t>Vancouver (Canada) – TRIUMF</a:t>
            </a:r>
          </a:p>
          <a:p>
            <a:r>
              <a:rPr lang="en-US" dirty="0"/>
              <a:t>Wuppertal (Germany) - </a:t>
            </a:r>
            <a:r>
              <a:rPr lang="en-US" dirty="0" err="1"/>
              <a:t>Univeristy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74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60A94-B850-9DE3-2E24-57FC98D3E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7B882-8FF0-7C62-B3E7-5951AE19B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Big disclaimer: </a:t>
            </a:r>
          </a:p>
          <a:p>
            <a:pPr lvl="1"/>
            <a:r>
              <a:rPr lang="en-US" dirty="0"/>
              <a:t>I was short of time, and I used mostly material that I had on hand from my group</a:t>
            </a:r>
          </a:p>
          <a:p>
            <a:pPr lvl="1"/>
            <a:r>
              <a:rPr lang="en-US" dirty="0"/>
              <a:t>The message should not be very different for other </a:t>
            </a:r>
            <a:r>
              <a:rPr lang="en-US" dirty="0" err="1"/>
              <a:t>SiPMs</a:t>
            </a:r>
            <a:endParaRPr lang="en-US" dirty="0"/>
          </a:p>
          <a:p>
            <a:r>
              <a:rPr lang="en-US" dirty="0"/>
              <a:t>Outline:</a:t>
            </a:r>
          </a:p>
          <a:p>
            <a:pPr lvl="1"/>
            <a:r>
              <a:rPr lang="en-US" dirty="0"/>
              <a:t>Gain and breakdown</a:t>
            </a:r>
          </a:p>
          <a:p>
            <a:pPr lvl="1"/>
            <a:r>
              <a:rPr lang="en-US" dirty="0"/>
              <a:t>Electrical circuit</a:t>
            </a:r>
          </a:p>
          <a:p>
            <a:pPr lvl="1"/>
            <a:r>
              <a:rPr lang="en-US" dirty="0"/>
              <a:t>Photon detection efficiency</a:t>
            </a:r>
          </a:p>
          <a:p>
            <a:pPr lvl="1"/>
            <a:r>
              <a:rPr lang="en-US" dirty="0"/>
              <a:t>Dark noise, after-pulsing and cross-talk</a:t>
            </a:r>
          </a:p>
          <a:p>
            <a:pPr lvl="1"/>
            <a:r>
              <a:rPr lang="en-US" dirty="0"/>
              <a:t>Timing resolution</a:t>
            </a:r>
          </a:p>
          <a:p>
            <a:pPr lvl="1"/>
            <a:r>
              <a:rPr lang="en-US" dirty="0"/>
              <a:t>Radiation damage</a:t>
            </a:r>
          </a:p>
        </p:txBody>
      </p:sp>
    </p:spTree>
    <p:extLst>
      <p:ext uri="{BB962C8B-B14F-4D97-AF65-F5344CB8AC3E}">
        <p14:creationId xmlns:p14="http://schemas.microsoft.com/office/powerpoint/2010/main" val="48070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Single Photon Avalanche Detector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172208" y="1600213"/>
            <a:ext cx="4028249" cy="2764892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Avalanche photo-diode operated above breakdown </a:t>
            </a:r>
          </a:p>
          <a:p>
            <a:pPr lvl="1"/>
            <a:r>
              <a:rPr lang="en-CA" dirty="0"/>
              <a:t>Runaway avalanche due to impact ionization</a:t>
            </a:r>
          </a:p>
          <a:p>
            <a:r>
              <a:rPr lang="en-CA" dirty="0"/>
              <a:t>with quenching circuit</a:t>
            </a:r>
          </a:p>
          <a:p>
            <a:pPr lvl="1"/>
            <a:r>
              <a:rPr lang="en-CA" dirty="0"/>
              <a:t>Passive (resistor)</a:t>
            </a:r>
          </a:p>
          <a:p>
            <a:pPr lvl="1"/>
            <a:r>
              <a:rPr lang="en-CA" dirty="0"/>
              <a:t>Active (transistor + quenching detection)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 18, 2013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311-31DB-4D70-95B5-F9804E938149}" type="slidenum">
              <a:rPr lang="en-CA" smtClean="0"/>
              <a:pPr/>
              <a:t>3</a:t>
            </a:fld>
            <a:endParaRPr lang="en-C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3992" y="4271360"/>
            <a:ext cx="3528378" cy="25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165964" y="4356815"/>
            <a:ext cx="144016" cy="201622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valanchefig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1544" y="1700808"/>
            <a:ext cx="2962966" cy="2465824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1703799" y="2496621"/>
            <a:ext cx="898989" cy="2407577"/>
          </a:xfrm>
          <a:custGeom>
            <a:avLst/>
            <a:gdLst>
              <a:gd name="connsiteX0" fmla="*/ 888714 w 898989"/>
              <a:gd name="connsiteY0" fmla="*/ 30823 h 2407577"/>
              <a:gd name="connsiteX1" fmla="*/ 220894 w 898989"/>
              <a:gd name="connsiteY1" fmla="*/ 61645 h 2407577"/>
              <a:gd name="connsiteX2" fmla="*/ 66782 w 898989"/>
              <a:gd name="connsiteY2" fmla="*/ 400692 h 2407577"/>
              <a:gd name="connsiteX3" fmla="*/ 128427 w 898989"/>
              <a:gd name="connsiteY3" fmla="*/ 1335641 h 2407577"/>
              <a:gd name="connsiteX4" fmla="*/ 128427 w 898989"/>
              <a:gd name="connsiteY4" fmla="*/ 2229492 h 2407577"/>
              <a:gd name="connsiteX5" fmla="*/ 898989 w 898989"/>
              <a:gd name="connsiteY5" fmla="*/ 2404153 h 2407577"/>
              <a:gd name="connsiteX6" fmla="*/ 898989 w 898989"/>
              <a:gd name="connsiteY6" fmla="*/ 2404153 h 240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8989" h="2407577">
                <a:moveTo>
                  <a:pt x="888714" y="30823"/>
                </a:moveTo>
                <a:cubicBezTo>
                  <a:pt x="623298" y="15411"/>
                  <a:pt x="357883" y="0"/>
                  <a:pt x="220894" y="61645"/>
                </a:cubicBezTo>
                <a:cubicBezTo>
                  <a:pt x="83905" y="123290"/>
                  <a:pt x="82193" y="188359"/>
                  <a:pt x="66782" y="400692"/>
                </a:cubicBezTo>
                <a:cubicBezTo>
                  <a:pt x="51371" y="613025"/>
                  <a:pt x="118153" y="1030841"/>
                  <a:pt x="128427" y="1335641"/>
                </a:cubicBezTo>
                <a:cubicBezTo>
                  <a:pt x="138701" y="1640441"/>
                  <a:pt x="0" y="2051407"/>
                  <a:pt x="128427" y="2229492"/>
                </a:cubicBezTo>
                <a:cubicBezTo>
                  <a:pt x="256854" y="2407577"/>
                  <a:pt x="898989" y="2404153"/>
                  <a:pt x="898989" y="2404153"/>
                </a:cubicBezTo>
                <a:lnTo>
                  <a:pt x="898989" y="240415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4390491" y="2979507"/>
            <a:ext cx="606175" cy="1921267"/>
          </a:xfrm>
          <a:custGeom>
            <a:avLst/>
            <a:gdLst>
              <a:gd name="connsiteX0" fmla="*/ 133564 w 606175"/>
              <a:gd name="connsiteY0" fmla="*/ 0 h 1921267"/>
              <a:gd name="connsiteX1" fmla="*/ 493159 w 606175"/>
              <a:gd name="connsiteY1" fmla="*/ 102741 h 1921267"/>
              <a:gd name="connsiteX2" fmla="*/ 554804 w 606175"/>
              <a:gd name="connsiteY2" fmla="*/ 606175 h 1921267"/>
              <a:gd name="connsiteX3" fmla="*/ 513708 w 606175"/>
              <a:gd name="connsiteY3" fmla="*/ 1695236 h 1921267"/>
              <a:gd name="connsiteX4" fmla="*/ 0 w 606175"/>
              <a:gd name="connsiteY4" fmla="*/ 1921267 h 192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175" h="1921267">
                <a:moveTo>
                  <a:pt x="133564" y="0"/>
                </a:moveTo>
                <a:cubicBezTo>
                  <a:pt x="278258" y="856"/>
                  <a:pt x="422952" y="1712"/>
                  <a:pt x="493159" y="102741"/>
                </a:cubicBezTo>
                <a:cubicBezTo>
                  <a:pt x="563366" y="203770"/>
                  <a:pt x="551379" y="340759"/>
                  <a:pt x="554804" y="606175"/>
                </a:cubicBezTo>
                <a:cubicBezTo>
                  <a:pt x="558229" y="871591"/>
                  <a:pt x="606175" y="1476054"/>
                  <a:pt x="513708" y="1695236"/>
                </a:cubicBezTo>
                <a:cubicBezTo>
                  <a:pt x="421241" y="1914418"/>
                  <a:pt x="210620" y="1917842"/>
                  <a:pt x="0" y="192126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15944" y="4655410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11624" y="479715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341992" y="4828854"/>
            <a:ext cx="576064" cy="1440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3" name="Straight Connector 22"/>
          <p:cNvCxnSpPr>
            <a:stCxn id="21" idx="3"/>
          </p:cNvCxnSpPr>
          <p:nvPr/>
        </p:nvCxnSpPr>
        <p:spPr>
          <a:xfrm>
            <a:off x="3918056" y="4900862"/>
            <a:ext cx="5040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26076" y="4900774"/>
            <a:ext cx="615916" cy="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15680" y="4509120"/>
            <a:ext cx="936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Passive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3197621" y="5290667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845693" y="5290667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13645" y="5434683"/>
            <a:ext cx="4320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13645" y="529066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845693" y="529066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413645" y="5506691"/>
            <a:ext cx="4320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29669" y="5506691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3197622" y="4900506"/>
            <a:ext cx="1" cy="3901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061717" y="4900506"/>
            <a:ext cx="0" cy="3901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215680" y="5589241"/>
            <a:ext cx="234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Active</a:t>
            </a:r>
          </a:p>
          <a:p>
            <a:r>
              <a:rPr lang="en-CA" dirty="0"/>
              <a:t>(avalanche detection)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27312-A488-F06A-51CC-1E5A22D1B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breakdown and 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19AAA-69AB-B894-0BF9-96C6DB69A9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Breakdown</a:t>
            </a:r>
          </a:p>
          <a:p>
            <a:pPr lvl="1"/>
            <a:r>
              <a:rPr lang="en-US" dirty="0"/>
              <a:t>Once breakdown starts it self-sustains unless quenched</a:t>
            </a:r>
          </a:p>
          <a:p>
            <a:r>
              <a:rPr lang="en-US" dirty="0"/>
              <a:t>Quenching and gain</a:t>
            </a:r>
          </a:p>
          <a:p>
            <a:pPr lvl="1"/>
            <a:r>
              <a:rPr lang="en-US" dirty="0"/>
              <a:t>Diode fully discharges. Charge is diode capacitance times over-voltage</a:t>
            </a:r>
          </a:p>
          <a:p>
            <a:pPr lvl="1"/>
            <a:r>
              <a:rPr lang="en-US" dirty="0"/>
              <a:t>Peak current is set by quenching resistor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EDB473-305E-4E61-56B9-4ADF82D10C3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38"/>
          <a:stretch/>
        </p:blipFill>
        <p:spPr bwMode="auto">
          <a:xfrm>
            <a:off x="8039137" y="324961"/>
            <a:ext cx="3032517" cy="248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C90B6B-E0EA-FA9A-0A8A-1D5A85CF508A}"/>
              </a:ext>
            </a:extLst>
          </p:cNvPr>
          <p:cNvSpPr txBox="1"/>
          <p:nvPr/>
        </p:nvSpPr>
        <p:spPr>
          <a:xfrm>
            <a:off x="6834211" y="2937548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www.intechopen.com</a:t>
            </a:r>
            <a:r>
              <a:rPr lang="en-US" dirty="0"/>
              <a:t>/chapters/49261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08991998-DBD1-5137-D0C0-569521826D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2"/>
          <a:stretch/>
        </p:blipFill>
        <p:spPr bwMode="auto">
          <a:xfrm>
            <a:off x="7895967" y="3276003"/>
            <a:ext cx="4065373" cy="358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77C6E0-2446-3C46-881E-8F92BE1F9B2B}"/>
              </a:ext>
            </a:extLst>
          </p:cNvPr>
          <p:cNvSpPr txBox="1"/>
          <p:nvPr/>
        </p:nvSpPr>
        <p:spPr>
          <a:xfrm>
            <a:off x="5161456" y="1366126"/>
            <a:ext cx="3520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avalanche</a:t>
            </a:r>
          </a:p>
          <a:p>
            <a:r>
              <a:rPr lang="en-US" dirty="0"/>
              <a:t>Only one type of carrier multiplies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6DF44A-C812-E6E6-744E-67FFCE4B0359}"/>
              </a:ext>
            </a:extLst>
          </p:cNvPr>
          <p:cNvSpPr txBox="1"/>
          <p:nvPr/>
        </p:nvSpPr>
        <p:spPr>
          <a:xfrm>
            <a:off x="5420086" y="5023534"/>
            <a:ext cx="3218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Breakdown avalanche</a:t>
            </a:r>
          </a:p>
          <a:p>
            <a:r>
              <a:rPr lang="en-US" dirty="0"/>
              <a:t>Both type of carriers multiplies</a:t>
            </a:r>
          </a:p>
          <a:p>
            <a:r>
              <a:rPr lang="en-US" dirty="0"/>
              <a:t>(with different probabilities)</a:t>
            </a:r>
          </a:p>
        </p:txBody>
      </p:sp>
    </p:spTree>
    <p:extLst>
      <p:ext uri="{BB962C8B-B14F-4D97-AF65-F5344CB8AC3E}">
        <p14:creationId xmlns:p14="http://schemas.microsoft.com/office/powerpoint/2010/main" val="69560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SPAD equivalent electrical circuit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B21FF-0575-42D6-86E7-D16C7DAAA42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484" name="Content Placeholder 7" descr="MPPCSurfZoom.jpg"/>
          <p:cNvPicPr>
            <a:picLocks noChangeAspect="1"/>
          </p:cNvPicPr>
          <p:nvPr/>
        </p:nvPicPr>
        <p:blipFill>
          <a:blip r:embed="rId2" cstate="print"/>
          <a:srcRect l="9129" t="3348" r="48874" b="43091"/>
          <a:stretch>
            <a:fillRect/>
          </a:stretch>
        </p:blipFill>
        <p:spPr bwMode="auto">
          <a:xfrm>
            <a:off x="7096132" y="1714500"/>
            <a:ext cx="32861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1524005" y="1928816"/>
            <a:ext cx="1368458" cy="2641600"/>
            <a:chOff x="643704" y="2715414"/>
            <a:chExt cx="1368703" cy="264161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856467" y="3071016"/>
              <a:ext cx="714503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1499520" y="3285330"/>
              <a:ext cx="142901" cy="571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356620" y="4429926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356620" y="4572802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1357450" y="4786322"/>
              <a:ext cx="4286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endCxn id="10" idx="2"/>
            </p:cNvCxnSpPr>
            <p:nvPr/>
          </p:nvCxnSpPr>
          <p:spPr>
            <a:xfrm rot="5400000" flipH="1" flipV="1">
              <a:off x="1284424" y="4143380"/>
              <a:ext cx="5730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H="1" flipV="1">
              <a:off x="1465400" y="3178173"/>
              <a:ext cx="21272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643704" y="4215611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3" name="Straight Connector 62"/>
            <p:cNvCxnSpPr/>
            <p:nvPr/>
          </p:nvCxnSpPr>
          <p:spPr>
            <a:xfrm rot="5400000" flipH="1" flipV="1">
              <a:off x="570715" y="3928272"/>
              <a:ext cx="57309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643704" y="4429926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7" name="Straight Connector 66"/>
            <p:cNvCxnSpPr/>
            <p:nvPr/>
          </p:nvCxnSpPr>
          <p:spPr>
            <a:xfrm rot="5400000" flipH="1" flipV="1">
              <a:off x="787411" y="4929198"/>
              <a:ext cx="142876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56467" y="4072735"/>
              <a:ext cx="714503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56467" y="5001430"/>
              <a:ext cx="714503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43704" y="3499644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43704" y="3642520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1036712" y="2892421"/>
              <a:ext cx="3556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 flipH="1" flipV="1">
              <a:off x="642947" y="3284537"/>
              <a:ext cx="4286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95" name="TextBox 90"/>
            <p:cNvSpPr txBox="1">
              <a:spLocks noChangeArrowheads="1"/>
            </p:cNvSpPr>
            <p:nvPr/>
          </p:nvSpPr>
          <p:spPr bwMode="auto">
            <a:xfrm rot="5400000">
              <a:off x="831244" y="3385109"/>
              <a:ext cx="84991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96" name="TextBox 91"/>
            <p:cNvSpPr txBox="1">
              <a:spLocks noChangeArrowheads="1"/>
            </p:cNvSpPr>
            <p:nvPr/>
          </p:nvSpPr>
          <p:spPr bwMode="auto">
            <a:xfrm rot="5400000">
              <a:off x="1413168" y="3385109"/>
              <a:ext cx="82907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97" name="TextBox 92"/>
            <p:cNvSpPr txBox="1">
              <a:spLocks noChangeArrowheads="1"/>
            </p:cNvSpPr>
            <p:nvPr/>
          </p:nvSpPr>
          <p:spPr bwMode="auto">
            <a:xfrm rot="5400000">
              <a:off x="1500180" y="4362903"/>
              <a:ext cx="655055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pixel</a:t>
              </a:r>
            </a:p>
          </p:txBody>
        </p:sp>
        <p:sp>
          <p:nvSpPr>
            <p:cNvPr id="20598" name="TextBox 93"/>
            <p:cNvSpPr txBox="1">
              <a:spLocks noChangeArrowheads="1"/>
            </p:cNvSpPr>
            <p:nvPr/>
          </p:nvSpPr>
          <p:spPr bwMode="auto">
            <a:xfrm rot="5400000">
              <a:off x="793895" y="4353878"/>
              <a:ext cx="924618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avalanche</a:t>
              </a:r>
            </a:p>
          </p:txBody>
        </p:sp>
        <p:cxnSp>
          <p:nvCxnSpPr>
            <p:cNvPr id="96" name="Straight Connector 95"/>
            <p:cNvCxnSpPr/>
            <p:nvPr/>
          </p:nvCxnSpPr>
          <p:spPr>
            <a:xfrm rot="5400000" flipH="1" flipV="1">
              <a:off x="1036712" y="5178437"/>
              <a:ext cx="3556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97"/>
          <p:cNvGrpSpPr>
            <a:grpSpLocks/>
          </p:cNvGrpSpPr>
          <p:nvPr/>
        </p:nvGrpSpPr>
        <p:grpSpPr bwMode="auto">
          <a:xfrm>
            <a:off x="2738444" y="1928816"/>
            <a:ext cx="1368458" cy="2641600"/>
            <a:chOff x="643704" y="2715414"/>
            <a:chExt cx="1368703" cy="2641618"/>
          </a:xfrm>
        </p:grpSpPr>
        <p:cxnSp>
          <p:nvCxnSpPr>
            <p:cNvPr id="99" name="Straight Connector 98"/>
            <p:cNvCxnSpPr/>
            <p:nvPr/>
          </p:nvCxnSpPr>
          <p:spPr>
            <a:xfrm>
              <a:off x="856467" y="3071016"/>
              <a:ext cx="714503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1499519" y="3285330"/>
              <a:ext cx="142901" cy="571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1356619" y="4429926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356619" y="4572802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5400000" flipH="1" flipV="1">
              <a:off x="1357450" y="4786322"/>
              <a:ext cx="428628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endCxn id="100" idx="2"/>
            </p:cNvCxnSpPr>
            <p:nvPr/>
          </p:nvCxnSpPr>
          <p:spPr>
            <a:xfrm rot="5400000" flipH="1" flipV="1">
              <a:off x="1284424" y="4143380"/>
              <a:ext cx="5730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5400000" flipH="1" flipV="1">
              <a:off x="1465400" y="3178173"/>
              <a:ext cx="212726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643704" y="4215611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7" name="Straight Connector 106"/>
            <p:cNvCxnSpPr/>
            <p:nvPr/>
          </p:nvCxnSpPr>
          <p:spPr>
            <a:xfrm rot="5400000" flipH="1" flipV="1">
              <a:off x="570715" y="3928272"/>
              <a:ext cx="57309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643704" y="4429926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rot="5400000" flipH="1" flipV="1">
              <a:off x="787410" y="4929198"/>
              <a:ext cx="14287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856467" y="4072735"/>
              <a:ext cx="714503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856467" y="5001430"/>
              <a:ext cx="714503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643704" y="3499644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643704" y="3642520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5400000" flipH="1" flipV="1">
              <a:off x="1036711" y="2892421"/>
              <a:ext cx="35560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 flipH="1" flipV="1">
              <a:off x="642947" y="3284537"/>
              <a:ext cx="428628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73" name="TextBox 115"/>
            <p:cNvSpPr txBox="1">
              <a:spLocks noChangeArrowheads="1"/>
            </p:cNvSpPr>
            <p:nvPr/>
          </p:nvSpPr>
          <p:spPr bwMode="auto">
            <a:xfrm rot="5400000">
              <a:off x="831244" y="3385109"/>
              <a:ext cx="84991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74" name="TextBox 116"/>
            <p:cNvSpPr txBox="1">
              <a:spLocks noChangeArrowheads="1"/>
            </p:cNvSpPr>
            <p:nvPr/>
          </p:nvSpPr>
          <p:spPr bwMode="auto">
            <a:xfrm rot="5400000">
              <a:off x="1413168" y="3385109"/>
              <a:ext cx="82907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75" name="TextBox 117"/>
            <p:cNvSpPr txBox="1">
              <a:spLocks noChangeArrowheads="1"/>
            </p:cNvSpPr>
            <p:nvPr/>
          </p:nvSpPr>
          <p:spPr bwMode="auto">
            <a:xfrm rot="5400000">
              <a:off x="1500180" y="4362903"/>
              <a:ext cx="655055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pixel</a:t>
              </a:r>
            </a:p>
          </p:txBody>
        </p:sp>
        <p:sp>
          <p:nvSpPr>
            <p:cNvPr id="20576" name="TextBox 118"/>
            <p:cNvSpPr txBox="1">
              <a:spLocks noChangeArrowheads="1"/>
            </p:cNvSpPr>
            <p:nvPr/>
          </p:nvSpPr>
          <p:spPr bwMode="auto">
            <a:xfrm rot="5400000">
              <a:off x="793895" y="4353878"/>
              <a:ext cx="924618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avalanche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1036711" y="5178437"/>
              <a:ext cx="35560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20"/>
          <p:cNvGrpSpPr>
            <a:grpSpLocks/>
          </p:cNvGrpSpPr>
          <p:nvPr/>
        </p:nvGrpSpPr>
        <p:grpSpPr bwMode="auto">
          <a:xfrm>
            <a:off x="3952881" y="1928816"/>
            <a:ext cx="1368458" cy="2641600"/>
            <a:chOff x="643704" y="2715414"/>
            <a:chExt cx="1368703" cy="2641618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856467" y="3071016"/>
              <a:ext cx="714503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/>
            <p:cNvSpPr/>
            <p:nvPr/>
          </p:nvSpPr>
          <p:spPr>
            <a:xfrm>
              <a:off x="1499520" y="3285330"/>
              <a:ext cx="142901" cy="571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1356620" y="4429926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1356620" y="4572802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5400000" flipH="1" flipV="1">
              <a:off x="1357450" y="4786322"/>
              <a:ext cx="4286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endCxn id="123" idx="2"/>
            </p:cNvCxnSpPr>
            <p:nvPr/>
          </p:nvCxnSpPr>
          <p:spPr>
            <a:xfrm rot="5400000" flipH="1" flipV="1">
              <a:off x="1284424" y="4143380"/>
              <a:ext cx="5730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5400000" flipH="1" flipV="1">
              <a:off x="1465400" y="3178173"/>
              <a:ext cx="21272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l 128"/>
            <p:cNvSpPr/>
            <p:nvPr/>
          </p:nvSpPr>
          <p:spPr>
            <a:xfrm>
              <a:off x="643704" y="4215611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0" name="Straight Connector 129"/>
            <p:cNvCxnSpPr/>
            <p:nvPr/>
          </p:nvCxnSpPr>
          <p:spPr>
            <a:xfrm rot="5400000" flipH="1" flipV="1">
              <a:off x="570715" y="3928272"/>
              <a:ext cx="57309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30"/>
            <p:cNvSpPr/>
            <p:nvPr/>
          </p:nvSpPr>
          <p:spPr>
            <a:xfrm>
              <a:off x="643704" y="4429926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2" name="Straight Connector 131"/>
            <p:cNvCxnSpPr/>
            <p:nvPr/>
          </p:nvCxnSpPr>
          <p:spPr>
            <a:xfrm rot="5400000" flipH="1" flipV="1">
              <a:off x="787411" y="4929198"/>
              <a:ext cx="142876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856467" y="4072735"/>
              <a:ext cx="714503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856467" y="5001430"/>
              <a:ext cx="714503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643704" y="3499644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643704" y="3642520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rot="5400000" flipH="1" flipV="1">
              <a:off x="1036712" y="2892421"/>
              <a:ext cx="3556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rot="5400000" flipH="1" flipV="1">
              <a:off x="642947" y="3284537"/>
              <a:ext cx="4286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51" name="TextBox 138"/>
            <p:cNvSpPr txBox="1">
              <a:spLocks noChangeArrowheads="1"/>
            </p:cNvSpPr>
            <p:nvPr/>
          </p:nvSpPr>
          <p:spPr bwMode="auto">
            <a:xfrm rot="5400000">
              <a:off x="831244" y="3385109"/>
              <a:ext cx="84991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52" name="TextBox 139"/>
            <p:cNvSpPr txBox="1">
              <a:spLocks noChangeArrowheads="1"/>
            </p:cNvSpPr>
            <p:nvPr/>
          </p:nvSpPr>
          <p:spPr bwMode="auto">
            <a:xfrm rot="5400000">
              <a:off x="1413168" y="3385109"/>
              <a:ext cx="82907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53" name="TextBox 140"/>
            <p:cNvSpPr txBox="1">
              <a:spLocks noChangeArrowheads="1"/>
            </p:cNvSpPr>
            <p:nvPr/>
          </p:nvSpPr>
          <p:spPr bwMode="auto">
            <a:xfrm rot="5400000">
              <a:off x="1500180" y="4362903"/>
              <a:ext cx="655055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pixel</a:t>
              </a:r>
            </a:p>
          </p:txBody>
        </p:sp>
        <p:sp>
          <p:nvSpPr>
            <p:cNvPr id="20554" name="TextBox 141"/>
            <p:cNvSpPr txBox="1">
              <a:spLocks noChangeArrowheads="1"/>
            </p:cNvSpPr>
            <p:nvPr/>
          </p:nvSpPr>
          <p:spPr bwMode="auto">
            <a:xfrm rot="5400000">
              <a:off x="793895" y="4353878"/>
              <a:ext cx="924618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avalanche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 rot="5400000" flipH="1" flipV="1">
              <a:off x="1036712" y="5178437"/>
              <a:ext cx="3556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43"/>
          <p:cNvGrpSpPr>
            <a:grpSpLocks/>
          </p:cNvGrpSpPr>
          <p:nvPr/>
        </p:nvGrpSpPr>
        <p:grpSpPr bwMode="auto">
          <a:xfrm>
            <a:off x="5167319" y="1928816"/>
            <a:ext cx="1368458" cy="2641600"/>
            <a:chOff x="643704" y="2715414"/>
            <a:chExt cx="1368703" cy="2641618"/>
          </a:xfrm>
        </p:grpSpPr>
        <p:cxnSp>
          <p:nvCxnSpPr>
            <p:cNvPr id="145" name="Straight Connector 144"/>
            <p:cNvCxnSpPr/>
            <p:nvPr/>
          </p:nvCxnSpPr>
          <p:spPr>
            <a:xfrm>
              <a:off x="856467" y="3071016"/>
              <a:ext cx="714503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1499519" y="3285330"/>
              <a:ext cx="142901" cy="5715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47" name="Straight Connector 146"/>
            <p:cNvCxnSpPr/>
            <p:nvPr/>
          </p:nvCxnSpPr>
          <p:spPr>
            <a:xfrm>
              <a:off x="1356619" y="4429926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356619" y="4572802"/>
              <a:ext cx="42870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 flipH="1" flipV="1">
              <a:off x="1357450" y="4786322"/>
              <a:ext cx="428628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endCxn id="146" idx="2"/>
            </p:cNvCxnSpPr>
            <p:nvPr/>
          </p:nvCxnSpPr>
          <p:spPr>
            <a:xfrm rot="5400000" flipH="1" flipV="1">
              <a:off x="1284424" y="4143380"/>
              <a:ext cx="5730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 flipV="1">
              <a:off x="1465400" y="3178173"/>
              <a:ext cx="212726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Oval 151"/>
            <p:cNvSpPr/>
            <p:nvPr/>
          </p:nvSpPr>
          <p:spPr>
            <a:xfrm>
              <a:off x="643704" y="4215611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3" name="Straight Connector 152"/>
            <p:cNvCxnSpPr/>
            <p:nvPr/>
          </p:nvCxnSpPr>
          <p:spPr>
            <a:xfrm rot="5400000" flipH="1" flipV="1">
              <a:off x="570715" y="3928272"/>
              <a:ext cx="57309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/>
            <p:cNvSpPr/>
            <p:nvPr/>
          </p:nvSpPr>
          <p:spPr>
            <a:xfrm>
              <a:off x="643704" y="4429926"/>
              <a:ext cx="428702" cy="4286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5" name="Straight Connector 154"/>
            <p:cNvCxnSpPr/>
            <p:nvPr/>
          </p:nvCxnSpPr>
          <p:spPr>
            <a:xfrm rot="5400000" flipH="1" flipV="1">
              <a:off x="787410" y="4929198"/>
              <a:ext cx="14287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856467" y="4072735"/>
              <a:ext cx="714503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856467" y="5001430"/>
              <a:ext cx="714503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643704" y="3499644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643704" y="3642520"/>
              <a:ext cx="428702" cy="3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5400000" flipH="1" flipV="1">
              <a:off x="1036711" y="2892421"/>
              <a:ext cx="35560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rot="5400000" flipH="1" flipV="1">
              <a:off x="642947" y="3284537"/>
              <a:ext cx="428628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29" name="TextBox 161"/>
            <p:cNvSpPr txBox="1">
              <a:spLocks noChangeArrowheads="1"/>
            </p:cNvSpPr>
            <p:nvPr/>
          </p:nvSpPr>
          <p:spPr bwMode="auto">
            <a:xfrm rot="5400000">
              <a:off x="831244" y="3385109"/>
              <a:ext cx="84991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30" name="TextBox 162"/>
            <p:cNvSpPr txBox="1">
              <a:spLocks noChangeArrowheads="1"/>
            </p:cNvSpPr>
            <p:nvPr/>
          </p:nvSpPr>
          <p:spPr bwMode="auto">
            <a:xfrm rot="5400000">
              <a:off x="1413168" y="3385109"/>
              <a:ext cx="829079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  <a:r>
                <a:rPr lang="en-US" baseline="-25000"/>
                <a:t>quench</a:t>
              </a:r>
            </a:p>
          </p:txBody>
        </p:sp>
        <p:sp>
          <p:nvSpPr>
            <p:cNvPr id="20531" name="TextBox 163"/>
            <p:cNvSpPr txBox="1">
              <a:spLocks noChangeArrowheads="1"/>
            </p:cNvSpPr>
            <p:nvPr/>
          </p:nvSpPr>
          <p:spPr bwMode="auto">
            <a:xfrm rot="5400000">
              <a:off x="1500180" y="4362903"/>
              <a:ext cx="655055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r>
                <a:rPr lang="en-US" baseline="-25000"/>
                <a:t>pixel</a:t>
              </a:r>
            </a:p>
          </p:txBody>
        </p:sp>
        <p:sp>
          <p:nvSpPr>
            <p:cNvPr id="20532" name="TextBox 164"/>
            <p:cNvSpPr txBox="1">
              <a:spLocks noChangeArrowheads="1"/>
            </p:cNvSpPr>
            <p:nvPr/>
          </p:nvSpPr>
          <p:spPr bwMode="auto">
            <a:xfrm rot="5400000">
              <a:off x="793895" y="4353878"/>
              <a:ext cx="924618" cy="36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avalanche</a:t>
              </a:r>
            </a:p>
          </p:txBody>
        </p:sp>
        <p:cxnSp>
          <p:nvCxnSpPr>
            <p:cNvPr id="166" name="Straight Connector 165"/>
            <p:cNvCxnSpPr/>
            <p:nvPr/>
          </p:nvCxnSpPr>
          <p:spPr>
            <a:xfrm rot="5400000" flipH="1" flipV="1">
              <a:off x="1036711" y="5178437"/>
              <a:ext cx="35560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" name="Straight Connector 167"/>
          <p:cNvCxnSpPr/>
          <p:nvPr/>
        </p:nvCxnSpPr>
        <p:spPr>
          <a:xfrm>
            <a:off x="1524000" y="1928817"/>
            <a:ext cx="4357688" cy="15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1524000" y="4572000"/>
            <a:ext cx="435768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Oval 169"/>
          <p:cNvSpPr/>
          <p:nvPr/>
        </p:nvSpPr>
        <p:spPr>
          <a:xfrm>
            <a:off x="5167313" y="2143125"/>
            <a:ext cx="1357312" cy="1214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2" name="Straight Arrow Connector 171"/>
          <p:cNvCxnSpPr>
            <a:stCxn id="170" idx="6"/>
          </p:cNvCxnSpPr>
          <p:nvPr/>
        </p:nvCxnSpPr>
        <p:spPr>
          <a:xfrm flipV="1">
            <a:off x="6524625" y="1928817"/>
            <a:ext cx="2643188" cy="8207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 172"/>
          <p:cNvSpPr/>
          <p:nvPr/>
        </p:nvSpPr>
        <p:spPr>
          <a:xfrm>
            <a:off x="5095882" y="3143250"/>
            <a:ext cx="1357313" cy="1214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4" name="Straight Arrow Connector 173"/>
          <p:cNvCxnSpPr/>
          <p:nvPr/>
        </p:nvCxnSpPr>
        <p:spPr>
          <a:xfrm>
            <a:off x="6453195" y="3786192"/>
            <a:ext cx="1571625" cy="14287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5" name="TextBox 175"/>
          <p:cNvSpPr txBox="1">
            <a:spLocks noChangeArrowheads="1"/>
          </p:cNvSpPr>
          <p:nvPr/>
        </p:nvSpPr>
        <p:spPr bwMode="auto">
          <a:xfrm>
            <a:off x="7667632" y="3571875"/>
            <a:ext cx="7360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</a:rPr>
              <a:t>Diode</a:t>
            </a:r>
          </a:p>
        </p:txBody>
      </p:sp>
      <p:sp>
        <p:nvSpPr>
          <p:cNvPr id="20496" name="TextBox 176"/>
          <p:cNvSpPr txBox="1">
            <a:spLocks noChangeArrowheads="1"/>
          </p:cNvSpPr>
          <p:nvPr/>
        </p:nvSpPr>
        <p:spPr bwMode="auto">
          <a:xfrm>
            <a:off x="8667751" y="1928815"/>
            <a:ext cx="11945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</a:rPr>
              <a:t>Quenching</a:t>
            </a:r>
          </a:p>
          <a:p>
            <a:r>
              <a:rPr lang="en-US" sz="1600" b="1">
                <a:solidFill>
                  <a:schemeClr val="accent1"/>
                </a:solidFill>
              </a:rPr>
              <a:t>resistor</a:t>
            </a:r>
          </a:p>
        </p:txBody>
      </p:sp>
      <p:sp>
        <p:nvSpPr>
          <p:cNvPr id="20497" name="TextBox 177"/>
          <p:cNvSpPr txBox="1">
            <a:spLocks noChangeArrowheads="1"/>
          </p:cNvSpPr>
          <p:nvPr/>
        </p:nvSpPr>
        <p:spPr bwMode="auto">
          <a:xfrm rot="-532409">
            <a:off x="7999246" y="2708068"/>
            <a:ext cx="16433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</a:rPr>
              <a:t>Aluminum lines</a:t>
            </a:r>
          </a:p>
        </p:txBody>
      </p:sp>
      <p:cxnSp>
        <p:nvCxnSpPr>
          <p:cNvPr id="181" name="Straight Arrow Connector 180"/>
          <p:cNvCxnSpPr>
            <a:stCxn id="222" idx="6"/>
          </p:cNvCxnSpPr>
          <p:nvPr/>
        </p:nvCxnSpPr>
        <p:spPr>
          <a:xfrm flipV="1">
            <a:off x="7167563" y="3000375"/>
            <a:ext cx="285750" cy="2857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222" idx="6"/>
          </p:cNvCxnSpPr>
          <p:nvPr/>
        </p:nvCxnSpPr>
        <p:spPr>
          <a:xfrm flipV="1">
            <a:off x="7167570" y="2857504"/>
            <a:ext cx="2928937" cy="42862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0" name="TextBox 186"/>
          <p:cNvSpPr txBox="1">
            <a:spLocks noChangeArrowheads="1"/>
          </p:cNvSpPr>
          <p:nvPr/>
        </p:nvSpPr>
        <p:spPr bwMode="auto">
          <a:xfrm>
            <a:off x="2095505" y="4714878"/>
            <a:ext cx="495475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Parameters for T2K MPPC (… many years ago)</a:t>
            </a:r>
          </a:p>
          <a:p>
            <a:r>
              <a:rPr lang="en-US" dirty="0" err="1"/>
              <a:t>C</a:t>
            </a:r>
            <a:r>
              <a:rPr lang="en-US" baseline="-25000" dirty="0" err="1"/>
              <a:t>pixel</a:t>
            </a:r>
            <a:r>
              <a:rPr lang="en-US" dirty="0"/>
              <a:t> = 90 </a:t>
            </a:r>
            <a:r>
              <a:rPr lang="en-US" dirty="0" err="1"/>
              <a:t>fF</a:t>
            </a:r>
            <a:endParaRPr lang="en-US" dirty="0"/>
          </a:p>
          <a:p>
            <a:r>
              <a:rPr lang="en-US" dirty="0" err="1"/>
              <a:t>R</a:t>
            </a:r>
            <a:r>
              <a:rPr lang="en-US" baseline="-25000" dirty="0" err="1"/>
              <a:t>quench</a:t>
            </a:r>
            <a:r>
              <a:rPr lang="en-US" dirty="0"/>
              <a:t> = 150 k</a:t>
            </a:r>
            <a:r>
              <a:rPr lang="en-US" dirty="0">
                <a:latin typeface="Symbol" pitchFamily="18" charset="2"/>
              </a:rPr>
              <a:t>W</a:t>
            </a:r>
          </a:p>
          <a:p>
            <a:r>
              <a:rPr lang="en-US" dirty="0" err="1"/>
              <a:t>C</a:t>
            </a:r>
            <a:r>
              <a:rPr lang="en-US" baseline="-25000" dirty="0" err="1"/>
              <a:t>quench</a:t>
            </a:r>
            <a:r>
              <a:rPr lang="en-US" dirty="0"/>
              <a:t> ~ 4 </a:t>
            </a:r>
            <a:r>
              <a:rPr lang="en-US" dirty="0" err="1"/>
              <a:t>fF</a:t>
            </a:r>
            <a:r>
              <a:rPr lang="en-US" dirty="0"/>
              <a:t> (parasitic)</a:t>
            </a:r>
          </a:p>
          <a:p>
            <a:r>
              <a:rPr lang="en-US" dirty="0"/>
              <a:t>C</a:t>
            </a:r>
            <a:r>
              <a:rPr lang="en-US" baseline="-25000" dirty="0"/>
              <a:t>line</a:t>
            </a:r>
            <a:r>
              <a:rPr lang="en-US" dirty="0"/>
              <a:t> ~ 10 pF (parasitic)</a:t>
            </a:r>
          </a:p>
          <a:p>
            <a:r>
              <a:rPr lang="en-US" dirty="0" err="1"/>
              <a:t>I</a:t>
            </a:r>
            <a:r>
              <a:rPr lang="en-US" baseline="-25000" dirty="0" err="1"/>
              <a:t>avalanche</a:t>
            </a:r>
            <a:r>
              <a:rPr lang="en-US" dirty="0"/>
              <a:t> = (</a:t>
            </a:r>
            <a:r>
              <a:rPr lang="en-US" dirty="0" err="1"/>
              <a:t>V</a:t>
            </a:r>
            <a:r>
              <a:rPr lang="en-US" baseline="-25000" dirty="0" err="1"/>
              <a:t>operation</a:t>
            </a:r>
            <a:r>
              <a:rPr lang="en-US" dirty="0"/>
              <a:t> – </a:t>
            </a:r>
            <a:r>
              <a:rPr lang="en-US" dirty="0" err="1"/>
              <a:t>V</a:t>
            </a:r>
            <a:r>
              <a:rPr lang="en-US" baseline="-25000" dirty="0" err="1"/>
              <a:t>breakdown</a:t>
            </a:r>
            <a:r>
              <a:rPr lang="en-US" dirty="0"/>
              <a:t>) / </a:t>
            </a:r>
            <a:r>
              <a:rPr lang="en-US" dirty="0" err="1"/>
              <a:t>R</a:t>
            </a:r>
            <a:r>
              <a:rPr lang="en-US" baseline="-25000" dirty="0" err="1"/>
              <a:t>quench</a:t>
            </a:r>
            <a:r>
              <a:rPr lang="en-US" dirty="0"/>
              <a:t> ~ 5-10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dirty="0" err="1"/>
              <a:t>A</a:t>
            </a:r>
            <a:endParaRPr lang="en-US" dirty="0"/>
          </a:p>
          <a:p>
            <a:r>
              <a:rPr lang="en-US" dirty="0" err="1"/>
              <a:t>Q</a:t>
            </a:r>
            <a:r>
              <a:rPr lang="en-US" baseline="-25000" dirty="0" err="1"/>
              <a:t>avalanche</a:t>
            </a:r>
            <a:r>
              <a:rPr lang="en-US" dirty="0"/>
              <a:t> = (</a:t>
            </a:r>
            <a:r>
              <a:rPr lang="en-US" dirty="0" err="1"/>
              <a:t>V</a:t>
            </a:r>
            <a:r>
              <a:rPr lang="en-US" baseline="-25000" dirty="0" err="1"/>
              <a:t>operation</a:t>
            </a:r>
            <a:r>
              <a:rPr lang="en-US" dirty="0"/>
              <a:t> – </a:t>
            </a:r>
            <a:r>
              <a:rPr lang="en-US" dirty="0" err="1"/>
              <a:t>V</a:t>
            </a:r>
            <a:r>
              <a:rPr lang="en-US" baseline="-25000" dirty="0" err="1"/>
              <a:t>breakdown</a:t>
            </a:r>
            <a:r>
              <a:rPr lang="en-US" dirty="0"/>
              <a:t>)  </a:t>
            </a:r>
            <a:r>
              <a:rPr lang="en-US" dirty="0" err="1"/>
              <a:t>C</a:t>
            </a:r>
            <a:r>
              <a:rPr lang="en-US" baseline="-25000" dirty="0" err="1"/>
              <a:t>pixel</a:t>
            </a:r>
            <a:r>
              <a:rPr lang="en-US" dirty="0"/>
              <a:t> ~ 90-140 </a:t>
            </a:r>
            <a:r>
              <a:rPr lang="en-US" dirty="0" err="1"/>
              <a:t>fC</a:t>
            </a:r>
            <a:endParaRPr lang="en-US" dirty="0"/>
          </a:p>
        </p:txBody>
      </p:sp>
      <p:cxnSp>
        <p:nvCxnSpPr>
          <p:cNvPr id="199" name="Straight Connector 198"/>
          <p:cNvCxnSpPr/>
          <p:nvPr/>
        </p:nvCxnSpPr>
        <p:spPr>
          <a:xfrm rot="5400000" flipH="1" flipV="1">
            <a:off x="6060288" y="3963194"/>
            <a:ext cx="121602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6454782" y="3213100"/>
            <a:ext cx="42862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6454782" y="3355975"/>
            <a:ext cx="42862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rot="5400000" flipH="1" flipV="1">
            <a:off x="6988972" y="3607594"/>
            <a:ext cx="355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rot="5400000" flipH="1" flipV="1">
            <a:off x="6025360" y="2570957"/>
            <a:ext cx="128587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6" name="TextBox 207"/>
          <p:cNvSpPr txBox="1">
            <a:spLocks noChangeArrowheads="1"/>
          </p:cNvSpPr>
          <p:nvPr/>
        </p:nvSpPr>
        <p:spPr bwMode="auto">
          <a:xfrm rot="5400000">
            <a:off x="6772450" y="3038753"/>
            <a:ext cx="588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line</a:t>
            </a:r>
          </a:p>
        </p:txBody>
      </p:sp>
      <p:cxnSp>
        <p:nvCxnSpPr>
          <p:cNvPr id="215" name="Straight Connector 214"/>
          <p:cNvCxnSpPr/>
          <p:nvPr/>
        </p:nvCxnSpPr>
        <p:spPr>
          <a:xfrm>
            <a:off x="6453188" y="1928817"/>
            <a:ext cx="214312" cy="15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6453188" y="4572000"/>
            <a:ext cx="21431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5881688" y="1928817"/>
            <a:ext cx="571500" cy="1587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5881688" y="4572000"/>
            <a:ext cx="571500" cy="1588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Oval 221"/>
          <p:cNvSpPr/>
          <p:nvPr/>
        </p:nvSpPr>
        <p:spPr>
          <a:xfrm>
            <a:off x="6381757" y="2928942"/>
            <a:ext cx="785813" cy="7143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1" name="Date Placeholder 1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 18, 2013</a:t>
            </a:r>
            <a:endParaRPr lang="en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6332D-435E-28D1-EBB2-E551C4E7C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SPICE models as information repository?</a:t>
            </a:r>
          </a:p>
        </p:txBody>
      </p:sp>
      <p:pic>
        <p:nvPicPr>
          <p:cNvPr id="7" name="Content Placeholder 6" descr="A diagram of a circuit&#10;&#10;Description automatically generated">
            <a:extLst>
              <a:ext uri="{FF2B5EF4-FFF2-40B4-BE49-F238E27FC236}">
                <a16:creationId xmlns:a16="http://schemas.microsoft.com/office/drawing/2014/main" id="{5BD34FDC-98CF-C2FE-4A03-F62732D1A0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94" y="1272746"/>
            <a:ext cx="8012178" cy="558525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4D0965-00A4-D227-D739-1C369F4AFF62}"/>
              </a:ext>
            </a:extLst>
          </p:cNvPr>
          <p:cNvSpPr txBox="1"/>
          <p:nvPr/>
        </p:nvSpPr>
        <p:spPr>
          <a:xfrm>
            <a:off x="7006281" y="3709937"/>
            <a:ext cx="492865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a system level model</a:t>
            </a:r>
          </a:p>
          <a:p>
            <a:r>
              <a:rPr lang="en-US" dirty="0"/>
              <a:t>For </a:t>
            </a:r>
            <a:r>
              <a:rPr lang="en-US" dirty="0" err="1"/>
              <a:t>nEXO</a:t>
            </a:r>
            <a:r>
              <a:rPr lang="en-US" dirty="0"/>
              <a:t> 3 parallel </a:t>
            </a:r>
            <a:r>
              <a:rPr lang="en-US" dirty="0" err="1"/>
              <a:t>SiPM</a:t>
            </a:r>
            <a:r>
              <a:rPr lang="en-US" dirty="0"/>
              <a:t> + 2 series with </a:t>
            </a:r>
            <a:r>
              <a:rPr lang="en-US" dirty="0" err="1"/>
              <a:t>LArASIC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SiPM</a:t>
            </a:r>
            <a:r>
              <a:rPr lang="en-US" dirty="0"/>
              <a:t> parameters</a:t>
            </a:r>
          </a:p>
          <a:p>
            <a:pPr marL="285750" indent="-285750">
              <a:buFontTx/>
              <a:buChar char="-"/>
            </a:pPr>
            <a:r>
              <a:rPr lang="en-US" dirty="0"/>
              <a:t>SPAD capacitance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SPAD resistance (time scale of avalanche)</a:t>
            </a:r>
          </a:p>
          <a:p>
            <a:pPr marL="285750" indent="-285750">
              <a:buFontTx/>
              <a:buChar char="-"/>
            </a:pPr>
            <a:r>
              <a:rPr lang="en-US" dirty="0"/>
              <a:t>Quenching resistance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Parasitic quenching capacitance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Other parasitic capacitance and resistance</a:t>
            </a:r>
          </a:p>
        </p:txBody>
      </p:sp>
    </p:spTree>
    <p:extLst>
      <p:ext uri="{BB962C8B-B14F-4D97-AF65-F5344CB8AC3E}">
        <p14:creationId xmlns:p14="http://schemas.microsoft.com/office/powerpoint/2010/main" val="172028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467D1-0BFA-975D-9467-D7C51342C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8129" y="1825625"/>
            <a:ext cx="6154141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Fill factor FF</a:t>
            </a:r>
          </a:p>
          <a:p>
            <a:pPr lvl="1"/>
            <a:r>
              <a:rPr lang="en-US" dirty="0"/>
              <a:t>Straightforward except at non-normal incidence</a:t>
            </a:r>
          </a:p>
          <a:p>
            <a:r>
              <a:rPr lang="en-US" dirty="0"/>
              <a:t>Transmittance (angle and WL)</a:t>
            </a:r>
          </a:p>
          <a:p>
            <a:r>
              <a:rPr lang="en-US" dirty="0"/>
              <a:t>Absorption depth (angle* and WL)</a:t>
            </a:r>
          </a:p>
          <a:p>
            <a:pPr lvl="1"/>
            <a:r>
              <a:rPr lang="en-US" dirty="0"/>
              <a:t>Angle* after refraction (straighten a lot)</a:t>
            </a:r>
          </a:p>
          <a:p>
            <a:pPr lvl="1"/>
            <a:r>
              <a:rPr lang="en-US" dirty="0"/>
              <a:t>Too close to surface -&gt; lost</a:t>
            </a:r>
          </a:p>
          <a:p>
            <a:pPr lvl="1"/>
            <a:r>
              <a:rPr lang="en-US" dirty="0"/>
              <a:t>In p region -&gt; seed is an electron</a:t>
            </a:r>
          </a:p>
          <a:p>
            <a:pPr lvl="1"/>
            <a:r>
              <a:rPr lang="en-US" dirty="0"/>
              <a:t>In n region -&gt; seed is a hole (less effective)</a:t>
            </a:r>
          </a:p>
          <a:p>
            <a:pPr lvl="1"/>
            <a:r>
              <a:rPr lang="en-US" dirty="0"/>
              <a:t>Beyond n region -&gt; lost  for new </a:t>
            </a:r>
            <a:r>
              <a:rPr lang="en-US" dirty="0" err="1"/>
              <a:t>SiPM</a:t>
            </a:r>
            <a:r>
              <a:rPr lang="en-US" dirty="0"/>
              <a:t> generation (avoid delayed cross-talk)</a:t>
            </a:r>
          </a:p>
          <a:p>
            <a:r>
              <a:rPr lang="en-US" dirty="0"/>
              <a:t>Avalanche triggering (seed type and over-voltage)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Content Placeholder 7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A829C2A9-773E-0DC6-29FB-D8A9A352D8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2234" y="1697176"/>
            <a:ext cx="5181600" cy="516957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4F8CA3-B08F-6039-3FAD-D52CF8C45876}"/>
              </a:ext>
            </a:extLst>
          </p:cNvPr>
          <p:cNvSpPr txBox="1"/>
          <p:nvPr/>
        </p:nvSpPr>
        <p:spPr>
          <a:xfrm>
            <a:off x="6096000" y="834827"/>
            <a:ext cx="6098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G. </a:t>
            </a:r>
            <a:r>
              <a:rPr lang="en-CA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Gallina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 </a:t>
            </a:r>
            <a:r>
              <a:rPr lang="en-CA" b="0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et al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., "Characterization of </a:t>
            </a:r>
            <a:r>
              <a:rPr lang="en-CA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SiPM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 Avalanche Triggering Probabilities," in </a:t>
            </a:r>
            <a:r>
              <a:rPr lang="en-CA" b="0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IEEE Transactions on Electron Devices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, vol. 66, no. 10, pp. 4228-4234, Oct. 2019,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01E766-5876-7676-108A-646596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Understanding efficiency </a:t>
            </a:r>
            <a:br>
              <a:rPr lang="en-US" dirty="0"/>
            </a:br>
            <a:r>
              <a:rPr lang="en-US" dirty="0"/>
              <a:t>… in p on n</a:t>
            </a:r>
          </a:p>
        </p:txBody>
      </p:sp>
    </p:spTree>
    <p:extLst>
      <p:ext uri="{BB962C8B-B14F-4D97-AF65-F5344CB8AC3E}">
        <p14:creationId xmlns:p14="http://schemas.microsoft.com/office/powerpoint/2010/main" val="1742349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45690-E117-6E71-E8EF-2F2AE144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modeling</a:t>
            </a:r>
          </a:p>
        </p:txBody>
      </p:sp>
      <p:pic>
        <p:nvPicPr>
          <p:cNvPr id="8" name="Content Placeholder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58F492C-0746-6DA3-C895-7D357C22DB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284424"/>
            <a:ext cx="6019800" cy="3989197"/>
          </a:xfrm>
        </p:spPr>
      </p:pic>
      <p:pic>
        <p:nvPicPr>
          <p:cNvPr id="6" name="Content Placeholder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C8CCAA8-0911-8344-F91A-A4F06B61E2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199" y="2188980"/>
            <a:ext cx="5932699" cy="415003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297408-CBDA-7E56-B6EB-43BE10681B1B}"/>
              </a:ext>
            </a:extLst>
          </p:cNvPr>
          <p:cNvSpPr txBox="1"/>
          <p:nvPr/>
        </p:nvSpPr>
        <p:spPr>
          <a:xfrm>
            <a:off x="6172200" y="767358"/>
            <a:ext cx="6098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G. </a:t>
            </a:r>
            <a:r>
              <a:rPr lang="en-CA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Gallina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 </a:t>
            </a:r>
            <a:r>
              <a:rPr lang="en-CA" b="0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et al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., "Characterization of </a:t>
            </a:r>
            <a:r>
              <a:rPr lang="en-CA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SiPM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 Avalanche Triggering Probabilities," in </a:t>
            </a:r>
            <a:r>
              <a:rPr lang="en-CA" b="0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IEEE Transactions on Electron Devices</a:t>
            </a:r>
            <a:r>
              <a:rPr lang="en-CA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Neue Regular"/>
              </a:rPr>
              <a:t>, vol. 66, no. 10, pp. 4228-4234, Oct. 2019,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99D263-DA49-49EF-BEA6-92DA342B4A4D}"/>
              </a:ext>
            </a:extLst>
          </p:cNvPr>
          <p:cNvSpPr txBox="1"/>
          <p:nvPr/>
        </p:nvSpPr>
        <p:spPr>
          <a:xfrm>
            <a:off x="1186249" y="1769755"/>
            <a:ext cx="9127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Free parameters are 3 geometric: surface depth, p-n junction depth, depleted region depth</a:t>
            </a:r>
          </a:p>
          <a:p>
            <a:r>
              <a:rPr lang="en-US" dirty="0"/>
              <a:t>And the rest is the probability that an electron or hole trigger an avalanche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1AEA1A-C718-A6A7-01D8-3258A2AD5210}"/>
              </a:ext>
            </a:extLst>
          </p:cNvPr>
          <p:cNvSpPr txBox="1"/>
          <p:nvPr/>
        </p:nvSpPr>
        <p:spPr>
          <a:xfrm>
            <a:off x="8241957" y="4720281"/>
            <a:ext cx="233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from EPFL group</a:t>
            </a:r>
          </a:p>
        </p:txBody>
      </p:sp>
    </p:spTree>
    <p:extLst>
      <p:ext uri="{BB962C8B-B14F-4D97-AF65-F5344CB8AC3E}">
        <p14:creationId xmlns:p14="http://schemas.microsoft.com/office/powerpoint/2010/main" val="1333078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3527-DB24-0BA2-D10B-852134E39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nuisance</a:t>
            </a:r>
          </a:p>
        </p:txBody>
      </p:sp>
      <p:pic>
        <p:nvPicPr>
          <p:cNvPr id="6" name="Content Placeholder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548F1E0-B7DB-D0EC-ED25-322071AE62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825625"/>
            <a:ext cx="7076043" cy="4384679"/>
          </a:xfrm>
        </p:spPr>
      </p:pic>
      <p:pic>
        <p:nvPicPr>
          <p:cNvPr id="9" name="Content Placeholder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FBCE4CC-DFBA-79F3-F590-E085C61B84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59084" y="2421924"/>
            <a:ext cx="5332916" cy="339810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167541-5FB0-E636-155D-69B64C20DBD4}"/>
              </a:ext>
            </a:extLst>
          </p:cNvPr>
          <p:cNvSpPr txBox="1"/>
          <p:nvPr/>
        </p:nvSpPr>
        <p:spPr>
          <a:xfrm>
            <a:off x="1027523" y="1690688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favorite figure…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7B932C-D0C2-2BCC-24F7-355B6E4C4301}"/>
              </a:ext>
            </a:extLst>
          </p:cNvPr>
          <p:cNvSpPr txBox="1"/>
          <p:nvPr/>
        </p:nvSpPr>
        <p:spPr>
          <a:xfrm>
            <a:off x="6203093" y="391637"/>
            <a:ext cx="5634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highly misleading finger plot</a:t>
            </a:r>
          </a:p>
          <a:p>
            <a:r>
              <a:rPr lang="en-US" dirty="0"/>
              <a:t>Yes, the gain fluctuation  for a single avalanche is small</a:t>
            </a:r>
          </a:p>
          <a:p>
            <a:r>
              <a:rPr lang="en-US" dirty="0"/>
              <a:t>No, the charge fluctuation for 1 photon is not that small</a:t>
            </a:r>
          </a:p>
          <a:p>
            <a:r>
              <a:rPr lang="en-US" dirty="0"/>
              <a:t>There are “many” excess avalanches</a:t>
            </a:r>
          </a:p>
          <a:p>
            <a:r>
              <a:rPr lang="en-US" dirty="0"/>
              <a:t>Statistics of excess is not so obvious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B84978-EC8D-2F5D-E444-A32CA057FBB4}"/>
              </a:ext>
            </a:extLst>
          </p:cNvPr>
          <p:cNvSpPr txBox="1"/>
          <p:nvPr/>
        </p:nvSpPr>
        <p:spPr>
          <a:xfrm>
            <a:off x="6096000" y="5934670"/>
            <a:ext cx="6098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</a:rPr>
              <a:t>Gallina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</a:rPr>
              <a:t>, G., Guan, Y., Retiere, F. </a:t>
            </a:r>
            <a:r>
              <a:rPr lang="en-CA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et al.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 Performance of novel VUV-sensitive Silicon Photo-Multipliers for </a:t>
            </a:r>
            <a:r>
              <a:rPr lang="en-CA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nEXO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. </a:t>
            </a:r>
            <a:r>
              <a:rPr lang="en-CA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Eur. Phys. J. C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 </a:t>
            </a:r>
            <a:r>
              <a:rPr lang="en-CA" b="1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82</a:t>
            </a:r>
            <a:r>
              <a:rPr lang="en-CA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itchFamily="2" charset="77"/>
              </a:rPr>
              <a:t>, 1125 (2022)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9BF97F-40A4-6590-1EA7-424034C9D9D1}"/>
              </a:ext>
            </a:extLst>
          </p:cNvPr>
          <p:cNvSpPr txBox="1"/>
          <p:nvPr/>
        </p:nvSpPr>
        <p:spPr>
          <a:xfrm>
            <a:off x="7239957" y="2252576"/>
            <a:ext cx="443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 due to a single thermal carrier seed</a:t>
            </a:r>
          </a:p>
        </p:txBody>
      </p:sp>
    </p:spTree>
    <p:extLst>
      <p:ext uri="{BB962C8B-B14F-4D97-AF65-F5344CB8AC3E}">
        <p14:creationId xmlns:p14="http://schemas.microsoft.com/office/powerpoint/2010/main" val="2514636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886</Words>
  <Application>Microsoft Macintosh PowerPoint</Application>
  <PresentationFormat>Widescreen</PresentationFormat>
  <Paragraphs>150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HelveticaNeue Regular</vt:lpstr>
      <vt:lpstr>Merriweather Sans</vt:lpstr>
      <vt:lpstr>Symbol</vt:lpstr>
      <vt:lpstr>Office Theme</vt:lpstr>
      <vt:lpstr>DRD4 Working group 1 </vt:lpstr>
      <vt:lpstr>SiPM overview</vt:lpstr>
      <vt:lpstr>Single Photon Avalanche Detector</vt:lpstr>
      <vt:lpstr>SiPM breakdown and gain</vt:lpstr>
      <vt:lpstr>SPAD equivalent electrical circuit</vt:lpstr>
      <vt:lpstr>SPICE models as information repository?</vt:lpstr>
      <vt:lpstr>Understanding efficiency  … in p on n</vt:lpstr>
      <vt:lpstr>Quantitative modeling</vt:lpstr>
      <vt:lpstr>SiPM nuisance</vt:lpstr>
      <vt:lpstr>After-pulsing and dark noise</vt:lpstr>
      <vt:lpstr>Note on efficiency measurement</vt:lpstr>
      <vt:lpstr>Optical cross-talk</vt:lpstr>
      <vt:lpstr>Optical cross-talk from SiPM light emission The next issue is external cross-talk</vt:lpstr>
      <vt:lpstr>Single Photon timing resolution</vt:lpstr>
      <vt:lpstr>Radiation damage: major increase in dark current (pre and post breakdown)</vt:lpstr>
      <vt:lpstr>End of the introduction</vt:lpstr>
      <vt:lpstr>List of talks in city alphabetical order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Fabrice Retiere</dc:creator>
  <cp:lastModifiedBy>Fabrice Retiere</cp:lastModifiedBy>
  <cp:revision>3</cp:revision>
  <dcterms:created xsi:type="dcterms:W3CDTF">2024-05-14T18:11:07Z</dcterms:created>
  <dcterms:modified xsi:type="dcterms:W3CDTF">2024-05-15T03:08:49Z</dcterms:modified>
</cp:coreProperties>
</file>