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64" r:id="rId2"/>
    <p:sldId id="262" r:id="rId3"/>
    <p:sldId id="2332" r:id="rId4"/>
    <p:sldId id="2323" r:id="rId5"/>
    <p:sldId id="2324" r:id="rId6"/>
    <p:sldId id="2325" r:id="rId7"/>
    <p:sldId id="2331" r:id="rId8"/>
    <p:sldId id="2327" r:id="rId9"/>
    <p:sldId id="2308" r:id="rId10"/>
    <p:sldId id="2310" r:id="rId11"/>
    <p:sldId id="2305" r:id="rId12"/>
    <p:sldId id="2317" r:id="rId13"/>
    <p:sldId id="2318" r:id="rId14"/>
    <p:sldId id="2314" r:id="rId15"/>
    <p:sldId id="2328" r:id="rId16"/>
    <p:sldId id="261" r:id="rId17"/>
    <p:sldId id="2320" r:id="rId1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a Maria Krautsztrung" initials="IMK" lastIdx="1" clrIdx="0">
    <p:extLst>
      <p:ext uri="{19B8F6BF-5375-455C-9EA6-DF929625EA0E}">
        <p15:presenceInfo xmlns:p15="http://schemas.microsoft.com/office/powerpoint/2012/main" userId="S::iga.maria.krautsztrung@cern.ch::1b034f4d-0d85-4102-aa54-05d92172d7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4A"/>
    <a:srgbClr val="35E2F9"/>
    <a:srgbClr val="FF3BD5"/>
    <a:srgbClr val="FF2FAB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 autoAdjust="0"/>
    <p:restoredTop sz="93447" autoAdjust="0"/>
  </p:normalViewPr>
  <p:slideViewPr>
    <p:cSldViewPr>
      <p:cViewPr varScale="1">
        <p:scale>
          <a:sx n="126" d="100"/>
          <a:sy n="126" d="100"/>
        </p:scale>
        <p:origin x="13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836-461F-A0FD-DDFBB998F83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836-461F-A0FD-DDFBB998F83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836-461F-A0FD-DDFBB998F83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836-461F-A0FD-DDFBB998F83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836-461F-A0FD-DDFBB998F83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836-461F-A0FD-DDFBB998F83A}"/>
              </c:ext>
            </c:extLst>
          </c:dPt>
          <c:dLbls>
            <c:dLbl>
              <c:idx val="3"/>
              <c:layout>
                <c:manualLayout>
                  <c:x val="0.12098498011475418"/>
                  <c:y val="0.1305823227424015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836-461F-A0FD-DDFBB998F83A}"/>
                </c:ext>
              </c:extLst>
            </c:dLbl>
            <c:dLbl>
              <c:idx val="4"/>
              <c:layout>
                <c:manualLayout>
                  <c:x val="8.230807724877269E-2"/>
                  <c:y val="0.1075444195898066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836-461F-A0FD-DDFBB998F83A}"/>
                </c:ext>
              </c:extLst>
            </c:dLbl>
            <c:dLbl>
              <c:idx val="5"/>
              <c:layout>
                <c:manualLayout>
                  <c:x val="8.2964773225192925E-2"/>
                  <c:y val="9.8452926302088906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Safety
</a:t>
                    </a:r>
                    <a:fld id="{C532ABEF-5C71-4C9C-8FC7-35827D3FE2CA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986313779042713"/>
                      <c:h val="9.9100642922497387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A836-461F-A0FD-DDFBB998F8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Overall!$D$100:$D$105</c:f>
              <c:strCache>
                <c:ptCount val="6"/>
                <c:pt idx="0">
                  <c:v>Civil Engineering</c:v>
                </c:pt>
                <c:pt idx="1">
                  <c:v>Cooling and Ventilation</c:v>
                </c:pt>
                <c:pt idx="2">
                  <c:v>Electricity</c:v>
                </c:pt>
                <c:pt idx="3">
                  <c:v>Cryogenics systems</c:v>
                </c:pt>
                <c:pt idx="4">
                  <c:v>Integration</c:v>
                </c:pt>
                <c:pt idx="5">
                  <c:v>Project management and other</c:v>
                </c:pt>
              </c:strCache>
            </c:strRef>
          </c:cat>
          <c:val>
            <c:numRef>
              <c:f>Overall!$E$100:$E$105</c:f>
              <c:numCache>
                <c:formatCode>General</c:formatCode>
                <c:ptCount val="6"/>
                <c:pt idx="0">
                  <c:v>37710488</c:v>
                </c:pt>
                <c:pt idx="1">
                  <c:v>23425347</c:v>
                </c:pt>
                <c:pt idx="2">
                  <c:v>13120000</c:v>
                </c:pt>
                <c:pt idx="3">
                  <c:v>6840680</c:v>
                </c:pt>
                <c:pt idx="4">
                  <c:v>4380000</c:v>
                </c:pt>
                <c:pt idx="5">
                  <c:v>4346000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836-461F-A0FD-DDFBB998F8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142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Done/Partially (Green bold font) – final state of consolidation achieved</a:t>
            </a:r>
          </a:p>
          <a:p>
            <a:r>
              <a:rPr lang="pl-PL" dirty="0"/>
              <a:t>N/A – equipment is not present in the gallery</a:t>
            </a:r>
          </a:p>
          <a:p>
            <a:r>
              <a:rPr lang="pl-PL" dirty="0"/>
              <a:t>TBC – conso</a:t>
            </a:r>
            <a:r>
              <a:rPr lang="fr-CH" dirty="0"/>
              <a:t>l</a:t>
            </a:r>
            <a:r>
              <a:rPr lang="pl-PL" dirty="0"/>
              <a:t>idation needed, no specific date/technical solution foreseen yet</a:t>
            </a:r>
          </a:p>
          <a:p>
            <a:r>
              <a:rPr lang="pl-PL" dirty="0"/>
              <a:t>YEAR – consolidation foreseen in the specified year</a:t>
            </a:r>
          </a:p>
          <a:p>
            <a:r>
              <a:rPr lang="pl-PL" dirty="0"/>
              <a:t>Partially (blue font) – some consolidation works were already done, more to come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248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791BDB-5D64-5B40-9EC3-22B391AE401D}" type="slidenum">
              <a: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4156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618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457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Drinking water: 825, 829, 836, 835, 827, 830</a:t>
            </a:r>
          </a:p>
          <a:p>
            <a:r>
              <a:rPr lang="pl-PL" dirty="0"/>
              <a:t>Thanks to the firefighting network optimization, only 3 firefighting water connections are left in Meyrin West Area.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44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811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268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806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4EB93E-83D1-4D2E-B62A-67B7CA62BB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C4E12CC-502A-4DE2-919E-597B511890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7A3659-7F3E-4E09-86DB-CEB7300B7A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E2A365-2A01-4365-AEDA-09C4C5A7D7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EA9CC1-102B-4FFB-8948-6D72480C5A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8E4005-B0DD-410C-A2E0-72B160E5D5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30/05/2024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TG-CONS Project Board 4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4B842-B5BD-46EE-B0D7-3798652E1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413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dirty="0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B4895E-5AB9-4DE7-B124-F99F27DAF53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415" b="2415"/>
          <a:stretch/>
        </p:blipFill>
        <p:spPr bwMode="auto">
          <a:xfrm>
            <a:off x="6672064" y="102842"/>
            <a:ext cx="2805608" cy="102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398735-8873-4C33-A7CE-63BB040CA3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354E41-1402-4B29-ADE5-CAEAB2BEA8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C39EC8-5EFB-495A-801D-E79BFC09FB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EDF704-0137-47CB-8C0D-5ED080F6A1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156692" y="18864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30/05/2024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128A4F-C2AC-40C6-B1C2-DBAAD9D832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US"/>
              <a:t>30/05/2024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TG-CONS Project Board 4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  <p:sldLayoutId id="2147483673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?facilities=Technical%20Galleries&amp;scale=week&amp;worktypeproject=" TargetMode="External"/><Relationship Id="rId2" Type="http://schemas.openxmlformats.org/officeDocument/2006/relationships/hyperlink" Target="https://edms.cern.ch/document/2705555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1322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FE0EEB6-1AFA-F892-9CCC-3B4549F336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2131" b="5456"/>
          <a:stretch/>
        </p:blipFill>
        <p:spPr>
          <a:xfrm>
            <a:off x="2063552" y="1264116"/>
            <a:ext cx="7890993" cy="482918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C75DC1A-8028-0235-C64C-441D45829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pl-PL" dirty="0"/>
              <a:t>Heating pipes – future works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AA5FE-F956-43F5-8B6D-23086B1CD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30/05/2024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6EB16-8798-F4B1-2F80-505F7263B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 Project Board 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6266E-F483-8CF4-06DD-6E68B1DD8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10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FDE636-321A-E771-D228-2B1B66D9AA47}"/>
              </a:ext>
            </a:extLst>
          </p:cNvPr>
          <p:cNvSpPr txBox="1"/>
          <p:nvPr/>
        </p:nvSpPr>
        <p:spPr bwMode="auto">
          <a:xfrm>
            <a:off x="623392" y="520658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Heating pipes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7BD3EF-FF8E-1732-1D5C-BEB0400C9FD8}"/>
              </a:ext>
            </a:extLst>
          </p:cNvPr>
          <p:cNvSpPr/>
          <p:nvPr/>
        </p:nvSpPr>
        <p:spPr>
          <a:xfrm>
            <a:off x="208543" y="5248917"/>
            <a:ext cx="398890" cy="268315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29DD8E-F7FF-0573-3CB2-CA451AA35FBB}"/>
              </a:ext>
            </a:extLst>
          </p:cNvPr>
          <p:cNvSpPr/>
          <p:nvPr/>
        </p:nvSpPr>
        <p:spPr>
          <a:xfrm rot="966373">
            <a:off x="7747794" y="2837363"/>
            <a:ext cx="158339" cy="2100178"/>
          </a:xfrm>
          <a:prstGeom prst="rect">
            <a:avLst/>
          </a:prstGeom>
          <a:solidFill>
            <a:srgbClr val="0033A0">
              <a:alpha val="15000"/>
            </a:srgbClr>
          </a:solidFill>
          <a:ln w="9525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A89767-E119-8465-0283-DBA78A96B6E9}"/>
              </a:ext>
            </a:extLst>
          </p:cNvPr>
          <p:cNvSpPr/>
          <p:nvPr/>
        </p:nvSpPr>
        <p:spPr>
          <a:xfrm rot="4134757">
            <a:off x="3803330" y="1328607"/>
            <a:ext cx="176005" cy="744401"/>
          </a:xfrm>
          <a:prstGeom prst="rect">
            <a:avLst/>
          </a:prstGeom>
          <a:solidFill>
            <a:srgbClr val="0033A0">
              <a:alpha val="15000"/>
            </a:srgbClr>
          </a:solidFill>
          <a:ln w="9525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C52C3D-B0D2-1FBF-EE8D-3670204BAFA1}"/>
              </a:ext>
            </a:extLst>
          </p:cNvPr>
          <p:cNvSpPr/>
          <p:nvPr/>
        </p:nvSpPr>
        <p:spPr>
          <a:xfrm rot="6276465">
            <a:off x="4259490" y="1496795"/>
            <a:ext cx="145011" cy="328795"/>
          </a:xfrm>
          <a:prstGeom prst="rect">
            <a:avLst/>
          </a:prstGeom>
          <a:solidFill>
            <a:srgbClr val="0033A0">
              <a:alpha val="15000"/>
            </a:srgbClr>
          </a:solidFill>
          <a:ln w="9525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5879B6-4343-07EF-ECEB-61C99B8A8337}"/>
              </a:ext>
            </a:extLst>
          </p:cNvPr>
          <p:cNvSpPr txBox="1"/>
          <p:nvPr/>
        </p:nvSpPr>
        <p:spPr bwMode="auto">
          <a:xfrm>
            <a:off x="7851270" y="5483586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/>
              <a:t>Status:</a:t>
            </a:r>
          </a:p>
          <a:p>
            <a:pPr algn="r"/>
            <a:r>
              <a:rPr lang="pl-PL" b="1" dirty="0"/>
              <a:t>PLANNED</a:t>
            </a:r>
            <a:endParaRPr lang="en-GB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3F34B0-691E-6A3A-225F-EF6B6226A1EC}"/>
              </a:ext>
            </a:extLst>
          </p:cNvPr>
          <p:cNvSpPr/>
          <p:nvPr/>
        </p:nvSpPr>
        <p:spPr>
          <a:xfrm rot="936452">
            <a:off x="4314736" y="1623884"/>
            <a:ext cx="925014" cy="579042"/>
          </a:xfrm>
          <a:prstGeom prst="rect">
            <a:avLst/>
          </a:prstGeom>
          <a:solidFill>
            <a:srgbClr val="0033A0">
              <a:alpha val="15000"/>
            </a:srgbClr>
          </a:solidFill>
          <a:ln w="9525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1F1033-C5E2-88C5-892D-C0F5EBF61DEA}"/>
              </a:ext>
            </a:extLst>
          </p:cNvPr>
          <p:cNvSpPr/>
          <p:nvPr/>
        </p:nvSpPr>
        <p:spPr>
          <a:xfrm rot="966923">
            <a:off x="6450640" y="4041608"/>
            <a:ext cx="994190" cy="115783"/>
          </a:xfrm>
          <a:prstGeom prst="rect">
            <a:avLst/>
          </a:prstGeom>
          <a:solidFill>
            <a:srgbClr val="0033A0">
              <a:alpha val="15000"/>
            </a:srgbClr>
          </a:solidFill>
          <a:ln w="9525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570825-E586-A611-759C-C5E536CBBAF8}"/>
              </a:ext>
            </a:extLst>
          </p:cNvPr>
          <p:cNvSpPr/>
          <p:nvPr/>
        </p:nvSpPr>
        <p:spPr>
          <a:xfrm rot="929637">
            <a:off x="6747118" y="4146193"/>
            <a:ext cx="224151" cy="589087"/>
          </a:xfrm>
          <a:prstGeom prst="rect">
            <a:avLst/>
          </a:prstGeom>
          <a:solidFill>
            <a:srgbClr val="0033A0">
              <a:alpha val="15000"/>
            </a:srgbClr>
          </a:solidFill>
          <a:ln w="9525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5CFF3D5-4EEA-1F0E-F996-8C4C7D2B29EE}"/>
              </a:ext>
            </a:extLst>
          </p:cNvPr>
          <p:cNvSpPr/>
          <p:nvPr/>
        </p:nvSpPr>
        <p:spPr>
          <a:xfrm rot="1401065">
            <a:off x="5293554" y="1994634"/>
            <a:ext cx="1484226" cy="252886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B0AFF0-FFBF-2576-C57F-1686A138C7E5}"/>
              </a:ext>
            </a:extLst>
          </p:cNvPr>
          <p:cNvSpPr txBox="1"/>
          <p:nvPr/>
        </p:nvSpPr>
        <p:spPr bwMode="auto">
          <a:xfrm>
            <a:off x="5245606" y="1495703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2025</a:t>
            </a:r>
            <a:endParaRPr lang="en-GB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274FB3-93AE-E403-D11F-F7AB2E6BB5E3}"/>
              </a:ext>
            </a:extLst>
          </p:cNvPr>
          <p:cNvSpPr txBox="1"/>
          <p:nvPr/>
        </p:nvSpPr>
        <p:spPr bwMode="auto">
          <a:xfrm rot="1242434">
            <a:off x="8279463" y="2813831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825</a:t>
            </a:r>
            <a:endParaRPr lang="en-GB" sz="1200" i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FB101B3-F09F-6DFF-E3E1-FD4272FF04A1}"/>
              </a:ext>
            </a:extLst>
          </p:cNvPr>
          <p:cNvSpPr/>
          <p:nvPr/>
        </p:nvSpPr>
        <p:spPr>
          <a:xfrm rot="1401065">
            <a:off x="6648850" y="2590799"/>
            <a:ext cx="1484226" cy="252886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FEEA472-A392-C936-5758-4D325D88AC84}"/>
              </a:ext>
            </a:extLst>
          </p:cNvPr>
          <p:cNvSpPr txBox="1"/>
          <p:nvPr/>
        </p:nvSpPr>
        <p:spPr bwMode="auto">
          <a:xfrm>
            <a:off x="6833144" y="2182543"/>
            <a:ext cx="135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2025/26</a:t>
            </a:r>
            <a:endParaRPr lang="en-GB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C19F41F-6939-5986-AA06-64459B3E86DD}"/>
              </a:ext>
            </a:extLst>
          </p:cNvPr>
          <p:cNvSpPr/>
          <p:nvPr/>
        </p:nvSpPr>
        <p:spPr>
          <a:xfrm rot="1148251">
            <a:off x="7600064" y="4640741"/>
            <a:ext cx="879953" cy="252886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76831C-4D63-2120-7317-CF20C44BC680}"/>
              </a:ext>
            </a:extLst>
          </p:cNvPr>
          <p:cNvSpPr txBox="1"/>
          <p:nvPr/>
        </p:nvSpPr>
        <p:spPr bwMode="auto">
          <a:xfrm>
            <a:off x="8147839" y="4760830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2027</a:t>
            </a:r>
            <a:endParaRPr lang="en-GB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61A258-B355-5C15-A026-4BC974B10571}"/>
              </a:ext>
            </a:extLst>
          </p:cNvPr>
          <p:cNvSpPr/>
          <p:nvPr/>
        </p:nvSpPr>
        <p:spPr>
          <a:xfrm rot="1148251">
            <a:off x="8098727" y="3241076"/>
            <a:ext cx="1989972" cy="326008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CA334A-A9BD-0727-DEFF-DC57FEDB41A8}"/>
              </a:ext>
            </a:extLst>
          </p:cNvPr>
          <p:cNvSpPr txBox="1"/>
          <p:nvPr/>
        </p:nvSpPr>
        <p:spPr bwMode="auto">
          <a:xfrm>
            <a:off x="9081674" y="3034748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2028</a:t>
            </a:r>
            <a:endParaRPr lang="en-GB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67E9DC-0B3A-507A-3FC5-27C7E790728F}"/>
              </a:ext>
            </a:extLst>
          </p:cNvPr>
          <p:cNvSpPr txBox="1"/>
          <p:nvPr/>
        </p:nvSpPr>
        <p:spPr bwMode="auto">
          <a:xfrm rot="1083981">
            <a:off x="7771166" y="4438663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821 (TL4A)</a:t>
            </a:r>
            <a:endParaRPr lang="en-GB" sz="1200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D2E65A6-0E21-D35B-173F-8DD012360003}"/>
              </a:ext>
            </a:extLst>
          </p:cNvPr>
          <p:cNvSpPr/>
          <p:nvPr/>
        </p:nvSpPr>
        <p:spPr>
          <a:xfrm rot="966923">
            <a:off x="6740569" y="3881124"/>
            <a:ext cx="994190" cy="158721"/>
          </a:xfrm>
          <a:prstGeom prst="rect">
            <a:avLst/>
          </a:prstGeom>
          <a:solidFill>
            <a:srgbClr val="0033A0">
              <a:alpha val="15000"/>
            </a:srgbClr>
          </a:solidFill>
          <a:ln w="9525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B5D223-7DD9-27CF-C270-CA1FEDCE5862}"/>
              </a:ext>
            </a:extLst>
          </p:cNvPr>
          <p:cNvSpPr txBox="1"/>
          <p:nvPr/>
        </p:nvSpPr>
        <p:spPr bwMode="auto">
          <a:xfrm rot="1242434">
            <a:off x="5753340" y="1911484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825</a:t>
            </a:r>
            <a:endParaRPr lang="en-GB" sz="1200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A8D56C-919E-DEEA-235F-558E29954E71}"/>
              </a:ext>
            </a:extLst>
          </p:cNvPr>
          <p:cNvSpPr txBox="1"/>
          <p:nvPr/>
        </p:nvSpPr>
        <p:spPr bwMode="auto">
          <a:xfrm>
            <a:off x="10129648" y="3520741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2029</a:t>
            </a:r>
            <a:endParaRPr lang="en-GB" b="1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8113956-C51A-47B4-DE15-133696C998F5}"/>
              </a:ext>
            </a:extLst>
          </p:cNvPr>
          <p:cNvCxnSpPr>
            <a:cxnSpLocks/>
          </p:cNvCxnSpPr>
          <p:nvPr/>
        </p:nvCxnSpPr>
        <p:spPr>
          <a:xfrm>
            <a:off x="10177603" y="3747174"/>
            <a:ext cx="1030965" cy="4275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9878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FE0EEB6-1AFA-F892-9CCC-3B4549F336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2131" b="5456"/>
          <a:stretch/>
        </p:blipFill>
        <p:spPr>
          <a:xfrm>
            <a:off x="2063552" y="1264116"/>
            <a:ext cx="7890993" cy="482918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C75DC1A-8028-0235-C64C-441D45829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pl-PL" dirty="0"/>
              <a:t>CA, EP, EInc – accomplished &amp; ongoing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AA5FE-F956-43F5-8B6D-23086B1CD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30/05/2024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6EB16-8798-F4B1-2F80-505F7263B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 Project Board 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6266E-F483-8CF4-06DD-6E68B1DD8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11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93F726-F418-0CDE-BBEA-676B261F09FA}"/>
              </a:ext>
            </a:extLst>
          </p:cNvPr>
          <p:cNvSpPr/>
          <p:nvPr/>
        </p:nvSpPr>
        <p:spPr>
          <a:xfrm rot="958850">
            <a:off x="7849579" y="2810961"/>
            <a:ext cx="168380" cy="1254245"/>
          </a:xfrm>
          <a:prstGeom prst="rect">
            <a:avLst/>
          </a:prstGeom>
          <a:solidFill>
            <a:srgbClr val="00B050">
              <a:alpha val="3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382562-AE18-DC55-9934-5DA0844F0E52}"/>
              </a:ext>
            </a:extLst>
          </p:cNvPr>
          <p:cNvSpPr/>
          <p:nvPr/>
        </p:nvSpPr>
        <p:spPr>
          <a:xfrm rot="958850">
            <a:off x="6805564" y="3289276"/>
            <a:ext cx="102977" cy="458637"/>
          </a:xfrm>
          <a:prstGeom prst="rect">
            <a:avLst/>
          </a:prstGeom>
          <a:solidFill>
            <a:srgbClr val="00B050">
              <a:alpha val="3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4CDD1F-FBD7-94D2-C76A-27EC3D9B7E3E}"/>
              </a:ext>
            </a:extLst>
          </p:cNvPr>
          <p:cNvSpPr txBox="1"/>
          <p:nvPr/>
        </p:nvSpPr>
        <p:spPr bwMode="auto">
          <a:xfrm>
            <a:off x="623392" y="5206587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Drinking Water + Compressed Air</a:t>
            </a:r>
          </a:p>
          <a:p>
            <a:endParaRPr lang="pl-PL" dirty="0"/>
          </a:p>
          <a:p>
            <a:r>
              <a:rPr lang="pl-PL" dirty="0"/>
              <a:t>Firefighting Water connections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064398-AFAB-F30A-0A84-ADE414BD9A37}"/>
              </a:ext>
            </a:extLst>
          </p:cNvPr>
          <p:cNvSpPr/>
          <p:nvPr/>
        </p:nvSpPr>
        <p:spPr>
          <a:xfrm>
            <a:off x="208543" y="5248917"/>
            <a:ext cx="398890" cy="268315"/>
          </a:xfrm>
          <a:prstGeom prst="rect">
            <a:avLst/>
          </a:prstGeom>
          <a:solidFill>
            <a:srgbClr val="00B050">
              <a:alpha val="3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75209B4-1072-9EC6-D9FB-C948DC16F357}"/>
              </a:ext>
            </a:extLst>
          </p:cNvPr>
          <p:cNvSpPr/>
          <p:nvPr/>
        </p:nvSpPr>
        <p:spPr>
          <a:xfrm>
            <a:off x="208543" y="5805264"/>
            <a:ext cx="398890" cy="268315"/>
          </a:xfrm>
          <a:prstGeom prst="rect">
            <a:avLst/>
          </a:prstGeom>
          <a:solidFill>
            <a:srgbClr val="FF0000">
              <a:alpha val="35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2FFB35E-9A10-205E-D1F0-B52DBC0D6215}"/>
              </a:ext>
            </a:extLst>
          </p:cNvPr>
          <p:cNvSpPr/>
          <p:nvPr/>
        </p:nvSpPr>
        <p:spPr>
          <a:xfrm rot="1139512">
            <a:off x="3418412" y="1442833"/>
            <a:ext cx="1637971" cy="751151"/>
          </a:xfrm>
          <a:prstGeom prst="rect">
            <a:avLst/>
          </a:prstGeom>
          <a:solidFill>
            <a:srgbClr val="00B050">
              <a:alpha val="3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ED1CC85-4723-0CC7-08CD-0CB20B8C257C}"/>
              </a:ext>
            </a:extLst>
          </p:cNvPr>
          <p:cNvSpPr/>
          <p:nvPr/>
        </p:nvSpPr>
        <p:spPr>
          <a:xfrm rot="1087894">
            <a:off x="6776242" y="3228712"/>
            <a:ext cx="221000" cy="220763"/>
          </a:xfrm>
          <a:prstGeom prst="rect">
            <a:avLst/>
          </a:prstGeom>
          <a:solidFill>
            <a:srgbClr val="FF0000">
              <a:alpha val="35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F1F73B2-B759-C9B6-CCA4-C52C0CB06618}"/>
              </a:ext>
            </a:extLst>
          </p:cNvPr>
          <p:cNvSpPr/>
          <p:nvPr/>
        </p:nvSpPr>
        <p:spPr>
          <a:xfrm rot="1087894">
            <a:off x="7544646" y="4488135"/>
            <a:ext cx="252512" cy="296102"/>
          </a:xfrm>
          <a:prstGeom prst="rect">
            <a:avLst/>
          </a:prstGeom>
          <a:solidFill>
            <a:srgbClr val="FF0000">
              <a:alpha val="35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23E5EA-9596-4B2C-D1F7-123945744AE9}"/>
              </a:ext>
            </a:extLst>
          </p:cNvPr>
          <p:cNvSpPr/>
          <p:nvPr/>
        </p:nvSpPr>
        <p:spPr>
          <a:xfrm rot="997907">
            <a:off x="4395469" y="1609652"/>
            <a:ext cx="182599" cy="219978"/>
          </a:xfrm>
          <a:prstGeom prst="rect">
            <a:avLst/>
          </a:prstGeom>
          <a:solidFill>
            <a:srgbClr val="FF0000">
              <a:alpha val="35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2C04D7-FE60-2572-1B48-06CBAD618525}"/>
              </a:ext>
            </a:extLst>
          </p:cNvPr>
          <p:cNvSpPr/>
          <p:nvPr/>
        </p:nvSpPr>
        <p:spPr>
          <a:xfrm rot="958850">
            <a:off x="7115262" y="4259894"/>
            <a:ext cx="160510" cy="1149707"/>
          </a:xfrm>
          <a:prstGeom prst="rect">
            <a:avLst/>
          </a:prstGeom>
          <a:solidFill>
            <a:srgbClr val="00B050">
              <a:alpha val="3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EF468C-8E68-99E6-6667-0B124BA51DF8}"/>
              </a:ext>
            </a:extLst>
          </p:cNvPr>
          <p:cNvSpPr txBox="1"/>
          <p:nvPr/>
        </p:nvSpPr>
        <p:spPr bwMode="auto">
          <a:xfrm>
            <a:off x="7852743" y="5213623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/>
              <a:t>Status:</a:t>
            </a:r>
          </a:p>
          <a:p>
            <a:pPr algn="r"/>
            <a:r>
              <a:rPr lang="pl-PL" b="1" dirty="0"/>
              <a:t>DONE/</a:t>
            </a:r>
          </a:p>
          <a:p>
            <a:pPr algn="r"/>
            <a:r>
              <a:rPr lang="pl-PL" b="1" dirty="0"/>
              <a:t>ONGOING</a:t>
            </a:r>
            <a:endParaRPr lang="en-GB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F8FBDE-2D5B-3252-AB53-91C47BC80423}"/>
              </a:ext>
            </a:extLst>
          </p:cNvPr>
          <p:cNvSpPr txBox="1"/>
          <p:nvPr/>
        </p:nvSpPr>
        <p:spPr bwMode="auto">
          <a:xfrm>
            <a:off x="7969995" y="3239007"/>
            <a:ext cx="669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2022</a:t>
            </a:r>
            <a:endParaRPr lang="en-GB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F19626-1B1C-926D-48BC-B0B32740A912}"/>
              </a:ext>
            </a:extLst>
          </p:cNvPr>
          <p:cNvSpPr txBox="1"/>
          <p:nvPr/>
        </p:nvSpPr>
        <p:spPr bwMode="auto">
          <a:xfrm>
            <a:off x="4224931" y="1203132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2023</a:t>
            </a:r>
            <a:endParaRPr lang="en-GB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537694-0B07-04C1-6263-64B11144611A}"/>
              </a:ext>
            </a:extLst>
          </p:cNvPr>
          <p:cNvSpPr txBox="1"/>
          <p:nvPr/>
        </p:nvSpPr>
        <p:spPr bwMode="auto">
          <a:xfrm>
            <a:off x="6126841" y="4713636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2023</a:t>
            </a:r>
            <a:endParaRPr lang="en-GB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80A7F16-5426-44D7-6D0C-56CAB97DDE34}"/>
              </a:ext>
            </a:extLst>
          </p:cNvPr>
          <p:cNvSpPr txBox="1"/>
          <p:nvPr/>
        </p:nvSpPr>
        <p:spPr bwMode="auto">
          <a:xfrm>
            <a:off x="6960096" y="3484799"/>
            <a:ext cx="665609" cy="369332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2023</a:t>
            </a:r>
            <a:endParaRPr lang="en-GB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6DEBF02-021E-B2CE-F5CE-C48553B5FD26}"/>
              </a:ext>
            </a:extLst>
          </p:cNvPr>
          <p:cNvSpPr txBox="1"/>
          <p:nvPr/>
        </p:nvSpPr>
        <p:spPr bwMode="auto">
          <a:xfrm>
            <a:off x="4871864" y="2627620"/>
            <a:ext cx="733248" cy="369332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2022</a:t>
            </a:r>
            <a:endParaRPr lang="en-GB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328460F-D467-AA27-67E4-5925C98AED09}"/>
              </a:ext>
            </a:extLst>
          </p:cNvPr>
          <p:cNvSpPr/>
          <p:nvPr/>
        </p:nvSpPr>
        <p:spPr>
          <a:xfrm rot="958850">
            <a:off x="7440373" y="4014554"/>
            <a:ext cx="172092" cy="1654983"/>
          </a:xfrm>
          <a:prstGeom prst="rect">
            <a:avLst/>
          </a:prstGeom>
          <a:solidFill>
            <a:srgbClr val="00B050">
              <a:alpha val="3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8D47D2-82DB-D4A3-474B-5EB596EBBFE9}"/>
              </a:ext>
            </a:extLst>
          </p:cNvPr>
          <p:cNvSpPr txBox="1"/>
          <p:nvPr/>
        </p:nvSpPr>
        <p:spPr bwMode="auto">
          <a:xfrm>
            <a:off x="7795448" y="4272624"/>
            <a:ext cx="669163" cy="369332"/>
          </a:xfrm>
          <a:prstGeom prst="rect">
            <a:avLst/>
          </a:prstGeom>
          <a:solidFill>
            <a:schemeClr val="bg1"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2023</a:t>
            </a:r>
            <a:endParaRPr lang="en-GB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997D302-AB6B-BE0E-A2B6-822C75C6ED3D}"/>
              </a:ext>
            </a:extLst>
          </p:cNvPr>
          <p:cNvSpPr/>
          <p:nvPr/>
        </p:nvSpPr>
        <p:spPr>
          <a:xfrm rot="6434958">
            <a:off x="7198667" y="3365416"/>
            <a:ext cx="158738" cy="1215168"/>
          </a:xfrm>
          <a:prstGeom prst="rect">
            <a:avLst/>
          </a:prstGeom>
          <a:solidFill>
            <a:srgbClr val="00B050">
              <a:alpha val="3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90E770-354F-F669-6806-9893EC501226}"/>
              </a:ext>
            </a:extLst>
          </p:cNvPr>
          <p:cNvSpPr/>
          <p:nvPr/>
        </p:nvSpPr>
        <p:spPr>
          <a:xfrm rot="1087894">
            <a:off x="5378274" y="2943206"/>
            <a:ext cx="224258" cy="430510"/>
          </a:xfrm>
          <a:prstGeom prst="rect">
            <a:avLst/>
          </a:prstGeom>
          <a:solidFill>
            <a:srgbClr val="00B050">
              <a:alpha val="3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6B7A61-2F35-DDFD-9C9A-6F25182C4281}"/>
              </a:ext>
            </a:extLst>
          </p:cNvPr>
          <p:cNvSpPr txBox="1"/>
          <p:nvPr/>
        </p:nvSpPr>
        <p:spPr bwMode="auto">
          <a:xfrm rot="20601653">
            <a:off x="3096845" y="1547006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825</a:t>
            </a:r>
            <a:endParaRPr lang="en-GB" sz="12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C6EC06-5D98-D679-4884-B75013B10B31}"/>
              </a:ext>
            </a:extLst>
          </p:cNvPr>
          <p:cNvSpPr txBox="1"/>
          <p:nvPr/>
        </p:nvSpPr>
        <p:spPr bwMode="auto">
          <a:xfrm rot="17195015">
            <a:off x="7261356" y="3271458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835</a:t>
            </a:r>
            <a:endParaRPr lang="en-GB" sz="12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038EE1-D581-AC95-943D-94BCA0AA4C8D}"/>
              </a:ext>
            </a:extLst>
          </p:cNvPr>
          <p:cNvSpPr txBox="1"/>
          <p:nvPr/>
        </p:nvSpPr>
        <p:spPr bwMode="auto">
          <a:xfrm rot="17195015">
            <a:off x="6109637" y="3698883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830</a:t>
            </a:r>
            <a:endParaRPr lang="en-GB" sz="1200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083C2C-7A14-07B7-91B8-26DDBFA10920}"/>
              </a:ext>
            </a:extLst>
          </p:cNvPr>
          <p:cNvSpPr txBox="1"/>
          <p:nvPr/>
        </p:nvSpPr>
        <p:spPr bwMode="auto">
          <a:xfrm rot="17195015">
            <a:off x="4726837" y="3259422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829</a:t>
            </a:r>
            <a:endParaRPr lang="en-GB" sz="1200" i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BC11966-4D01-E2BA-471C-927C162A70B6}"/>
              </a:ext>
            </a:extLst>
          </p:cNvPr>
          <p:cNvSpPr txBox="1"/>
          <p:nvPr/>
        </p:nvSpPr>
        <p:spPr bwMode="auto">
          <a:xfrm rot="1062278">
            <a:off x="6738779" y="3620678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836</a:t>
            </a:r>
            <a:endParaRPr lang="en-GB" sz="1200" i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1F6A31-DFA6-475B-371A-2EE08EB80569}"/>
              </a:ext>
            </a:extLst>
          </p:cNvPr>
          <p:cNvSpPr txBox="1"/>
          <p:nvPr/>
        </p:nvSpPr>
        <p:spPr bwMode="auto">
          <a:xfrm rot="17195015">
            <a:off x="6525740" y="4694815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827</a:t>
            </a:r>
            <a:endParaRPr lang="en-GB" sz="1200" i="1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45D7A3E-F39A-5114-F510-EEF05CA9A88D}"/>
              </a:ext>
            </a:extLst>
          </p:cNvPr>
          <p:cNvSpPr/>
          <p:nvPr/>
        </p:nvSpPr>
        <p:spPr>
          <a:xfrm rot="1388854">
            <a:off x="5257926" y="2342416"/>
            <a:ext cx="3092483" cy="168171"/>
          </a:xfrm>
          <a:prstGeom prst="rect">
            <a:avLst/>
          </a:prstGeom>
          <a:solidFill>
            <a:srgbClr val="00B050">
              <a:alpha val="50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25AAA6-5690-9F12-1B99-4A204CCFB03C}"/>
              </a:ext>
            </a:extLst>
          </p:cNvPr>
          <p:cNvSpPr txBox="1"/>
          <p:nvPr/>
        </p:nvSpPr>
        <p:spPr bwMode="auto">
          <a:xfrm>
            <a:off x="6197435" y="1811678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2024</a:t>
            </a:r>
            <a:endParaRPr lang="en-GB" b="1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AC0157F-5BA5-8227-0B28-0202C40AA6E8}"/>
              </a:ext>
            </a:extLst>
          </p:cNvPr>
          <p:cNvSpPr/>
          <p:nvPr/>
        </p:nvSpPr>
        <p:spPr>
          <a:xfrm rot="930950">
            <a:off x="6377019" y="4052607"/>
            <a:ext cx="1537013" cy="143134"/>
          </a:xfrm>
          <a:prstGeom prst="rect">
            <a:avLst/>
          </a:prstGeom>
          <a:solidFill>
            <a:srgbClr val="00B050">
              <a:alpha val="50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C63CEB0-660E-E233-A316-1BD13A6C95DB}"/>
              </a:ext>
            </a:extLst>
          </p:cNvPr>
          <p:cNvSpPr/>
          <p:nvPr/>
        </p:nvSpPr>
        <p:spPr>
          <a:xfrm rot="6368747">
            <a:off x="6621495" y="4304054"/>
            <a:ext cx="509636" cy="269437"/>
          </a:xfrm>
          <a:prstGeom prst="rect">
            <a:avLst/>
          </a:prstGeom>
          <a:solidFill>
            <a:srgbClr val="00B050">
              <a:alpha val="50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7D310D0-297A-D7D7-9CC0-DAA0ED0DEFB9}"/>
              </a:ext>
            </a:extLst>
          </p:cNvPr>
          <p:cNvSpPr txBox="1"/>
          <p:nvPr/>
        </p:nvSpPr>
        <p:spPr bwMode="auto">
          <a:xfrm>
            <a:off x="5847262" y="4032211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2023</a:t>
            </a:r>
            <a:endParaRPr lang="en-GB" b="1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0F95C4D-06F6-911E-1C5B-DF7AE2829A6D}"/>
              </a:ext>
            </a:extLst>
          </p:cNvPr>
          <p:cNvSpPr/>
          <p:nvPr/>
        </p:nvSpPr>
        <p:spPr>
          <a:xfrm rot="6791921">
            <a:off x="7085648" y="2699114"/>
            <a:ext cx="585107" cy="758800"/>
          </a:xfrm>
          <a:prstGeom prst="rect">
            <a:avLst/>
          </a:prstGeom>
          <a:solidFill>
            <a:srgbClr val="00B050">
              <a:alpha val="50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2F3755B-C5A0-6AA2-85ED-114C1F36310F}"/>
              </a:ext>
            </a:extLst>
          </p:cNvPr>
          <p:cNvSpPr txBox="1"/>
          <p:nvPr/>
        </p:nvSpPr>
        <p:spPr bwMode="auto">
          <a:xfrm>
            <a:off x="6303174" y="2707520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2023</a:t>
            </a:r>
            <a:endParaRPr lang="en-GB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3065F2F-F254-B272-1EC3-935F05E264C7}"/>
              </a:ext>
            </a:extLst>
          </p:cNvPr>
          <p:cNvSpPr txBox="1"/>
          <p:nvPr/>
        </p:nvSpPr>
        <p:spPr bwMode="auto">
          <a:xfrm rot="1520559">
            <a:off x="6845830" y="2310165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825</a:t>
            </a:r>
            <a:endParaRPr lang="en-GB" sz="1200" i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C8429C4-76B3-C3AF-0EF4-1C474E759F2D}"/>
              </a:ext>
            </a:extLst>
          </p:cNvPr>
          <p:cNvSpPr txBox="1"/>
          <p:nvPr/>
        </p:nvSpPr>
        <p:spPr bwMode="auto">
          <a:xfrm rot="990889">
            <a:off x="6448717" y="4078378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826</a:t>
            </a:r>
            <a:endParaRPr lang="en-GB" sz="1200" i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2437F39-60AE-6A61-5BED-A809AECD1041}"/>
              </a:ext>
            </a:extLst>
          </p:cNvPr>
          <p:cNvSpPr txBox="1"/>
          <p:nvPr/>
        </p:nvSpPr>
        <p:spPr bwMode="auto">
          <a:xfrm rot="990889">
            <a:off x="6564778" y="3055605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183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237592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Content Placeholder 108">
            <a:extLst>
              <a:ext uri="{FF2B5EF4-FFF2-40B4-BE49-F238E27FC236}">
                <a16:creationId xmlns:a16="http://schemas.microsoft.com/office/drawing/2014/main" id="{C9F4A3B5-8E64-4A51-E4F1-7EF6286C87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48055" y="1268760"/>
            <a:ext cx="7222171" cy="493201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C75DC1A-8028-0235-C64C-441D45829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pl-PL" dirty="0"/>
              <a:t>Future possibilities for EN-CV works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AA5FE-F956-43F5-8B6D-23086B1CD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30/05/2024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6EB16-8798-F4B1-2F80-505F7263B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 Project Board 4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4CDD1F-FBD7-94D2-C76A-27EC3D9B7E3E}"/>
              </a:ext>
            </a:extLst>
          </p:cNvPr>
          <p:cNvSpPr txBox="1"/>
          <p:nvPr/>
        </p:nvSpPr>
        <p:spPr bwMode="auto">
          <a:xfrm>
            <a:off x="597538" y="5162280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CV Networks (EP, AC, EI)</a:t>
            </a:r>
          </a:p>
          <a:p>
            <a:endParaRPr lang="pl-PL" dirty="0"/>
          </a:p>
          <a:p>
            <a:r>
              <a:rPr lang="pl-PL" dirty="0"/>
              <a:t>Buried pipes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064398-AFAB-F30A-0A84-ADE414BD9A37}"/>
              </a:ext>
            </a:extLst>
          </p:cNvPr>
          <p:cNvSpPr/>
          <p:nvPr/>
        </p:nvSpPr>
        <p:spPr>
          <a:xfrm>
            <a:off x="182689" y="5204610"/>
            <a:ext cx="398890" cy="268315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B66376-5643-C89C-7BCC-F4064A083B71}"/>
              </a:ext>
            </a:extLst>
          </p:cNvPr>
          <p:cNvSpPr txBox="1"/>
          <p:nvPr/>
        </p:nvSpPr>
        <p:spPr bwMode="auto">
          <a:xfrm>
            <a:off x="7855205" y="5319395"/>
            <a:ext cx="42924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/>
              <a:t>Status:</a:t>
            </a:r>
          </a:p>
          <a:p>
            <a:pPr algn="r"/>
            <a:r>
              <a:rPr lang="pl-PL" b="1" dirty="0"/>
              <a:t>PLANNED/</a:t>
            </a:r>
          </a:p>
          <a:p>
            <a:pPr algn="r"/>
            <a:r>
              <a:rPr lang="pl-PL" b="1" dirty="0"/>
              <a:t>ONGOING STUDY</a:t>
            </a:r>
            <a:endParaRPr lang="en-GB" b="1" dirty="0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02C50DAD-EC2D-AD18-BDDE-78062FE6CAB4}"/>
              </a:ext>
            </a:extLst>
          </p:cNvPr>
          <p:cNvSpPr/>
          <p:nvPr/>
        </p:nvSpPr>
        <p:spPr>
          <a:xfrm rot="1379663">
            <a:off x="4219585" y="2145958"/>
            <a:ext cx="3796503" cy="241110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7C6DAFB-5DE2-D6C5-FB97-B5EE799FF076}"/>
              </a:ext>
            </a:extLst>
          </p:cNvPr>
          <p:cNvSpPr/>
          <p:nvPr/>
        </p:nvSpPr>
        <p:spPr>
          <a:xfrm rot="4138934">
            <a:off x="7672648" y="3358793"/>
            <a:ext cx="898821" cy="258038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4358207-8DA8-B13B-7C34-983E258C2A3D}"/>
              </a:ext>
            </a:extLst>
          </p:cNvPr>
          <p:cNvSpPr txBox="1"/>
          <p:nvPr/>
        </p:nvSpPr>
        <p:spPr bwMode="auto">
          <a:xfrm>
            <a:off x="5147420" y="1716842"/>
            <a:ext cx="1624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2025-27</a:t>
            </a:r>
            <a:endParaRPr lang="en-GB" b="1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F6D656B-E971-4A5D-606B-8CEFE0E063E8}"/>
              </a:ext>
            </a:extLst>
          </p:cNvPr>
          <p:cNvSpPr txBox="1"/>
          <p:nvPr/>
        </p:nvSpPr>
        <p:spPr bwMode="auto">
          <a:xfrm>
            <a:off x="7832431" y="3171322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2026</a:t>
            </a:r>
            <a:endParaRPr lang="en-GB" b="1" dirty="0"/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1608EA8-B5D7-FD02-716E-737B0751713A}"/>
              </a:ext>
            </a:extLst>
          </p:cNvPr>
          <p:cNvCxnSpPr>
            <a:cxnSpLocks/>
          </p:cNvCxnSpPr>
          <p:nvPr/>
        </p:nvCxnSpPr>
        <p:spPr>
          <a:xfrm>
            <a:off x="3832787" y="4029558"/>
            <a:ext cx="1341172" cy="1106171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57813FE-DB4A-9837-B99C-EA098AB85282}"/>
              </a:ext>
            </a:extLst>
          </p:cNvPr>
          <p:cNvCxnSpPr>
            <a:cxnSpLocks/>
          </p:cNvCxnSpPr>
          <p:nvPr/>
        </p:nvCxnSpPr>
        <p:spPr>
          <a:xfrm>
            <a:off x="5173959" y="5145494"/>
            <a:ext cx="1269974" cy="928085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5A123CDD-5952-551A-C07D-CA7E99DD755A}"/>
              </a:ext>
            </a:extLst>
          </p:cNvPr>
          <p:cNvCxnSpPr>
            <a:cxnSpLocks/>
          </p:cNvCxnSpPr>
          <p:nvPr/>
        </p:nvCxnSpPr>
        <p:spPr>
          <a:xfrm flipH="1">
            <a:off x="6418012" y="5668252"/>
            <a:ext cx="254052" cy="410445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312507E-B662-D5E8-9A3F-1FA0BD2FDB9B}"/>
              </a:ext>
            </a:extLst>
          </p:cNvPr>
          <p:cNvSpPr txBox="1"/>
          <p:nvPr/>
        </p:nvSpPr>
        <p:spPr bwMode="auto">
          <a:xfrm>
            <a:off x="7752183" y="4960828"/>
            <a:ext cx="716941" cy="367062"/>
          </a:xfrm>
          <a:prstGeom prst="rect">
            <a:avLst/>
          </a:prstGeom>
          <a:solidFill>
            <a:schemeClr val="bg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2026</a:t>
            </a:r>
            <a:endParaRPr lang="en-GB" b="1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6D5CB4EC-21CF-EC49-0328-AA64ADB5A3C3}"/>
              </a:ext>
            </a:extLst>
          </p:cNvPr>
          <p:cNvSpPr txBox="1"/>
          <p:nvPr/>
        </p:nvSpPr>
        <p:spPr bwMode="auto">
          <a:xfrm>
            <a:off x="4150973" y="5074732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2025</a:t>
            </a:r>
            <a:endParaRPr lang="en-GB" b="1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E55550C-BF97-D087-9C0A-69610FF9FA61}"/>
              </a:ext>
            </a:extLst>
          </p:cNvPr>
          <p:cNvSpPr txBox="1"/>
          <p:nvPr/>
        </p:nvSpPr>
        <p:spPr bwMode="auto">
          <a:xfrm>
            <a:off x="6312024" y="5795972"/>
            <a:ext cx="744445" cy="369332"/>
          </a:xfrm>
          <a:prstGeom prst="rect">
            <a:avLst/>
          </a:prstGeom>
          <a:solidFill>
            <a:schemeClr val="bg1"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2025</a:t>
            </a:r>
            <a:endParaRPr lang="en-GB" b="1" dirty="0"/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40202570-A883-7C44-2AF6-20968A72E693}"/>
              </a:ext>
            </a:extLst>
          </p:cNvPr>
          <p:cNvCxnSpPr>
            <a:cxnSpLocks/>
            <a:stCxn id="123" idx="3"/>
          </p:cNvCxnSpPr>
          <p:nvPr/>
        </p:nvCxnSpPr>
        <p:spPr>
          <a:xfrm flipH="1" flipV="1">
            <a:off x="6496527" y="6082337"/>
            <a:ext cx="829340" cy="40157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3" name="Rectangle 122">
            <a:extLst>
              <a:ext uri="{FF2B5EF4-FFF2-40B4-BE49-F238E27FC236}">
                <a16:creationId xmlns:a16="http://schemas.microsoft.com/office/drawing/2014/main" id="{6B5D76A2-905A-46ED-C5F3-3EFF95D72319}"/>
              </a:ext>
            </a:extLst>
          </p:cNvPr>
          <p:cNvSpPr/>
          <p:nvPr/>
        </p:nvSpPr>
        <p:spPr>
          <a:xfrm rot="6736230">
            <a:off x="6607645" y="4923170"/>
            <a:ext cx="2313038" cy="258152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E2D052F0-D371-A7C0-3D41-54FD4A34A9FF}"/>
              </a:ext>
            </a:extLst>
          </p:cNvPr>
          <p:cNvCxnSpPr>
            <a:cxnSpLocks/>
          </p:cNvCxnSpPr>
          <p:nvPr/>
        </p:nvCxnSpPr>
        <p:spPr>
          <a:xfrm flipH="1">
            <a:off x="194795" y="5765666"/>
            <a:ext cx="386784" cy="199685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3E799-6EFE-A493-D4EF-3203AC53F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0C2BA5-9A62-0B5C-083B-B47B1EFA48F3}"/>
              </a:ext>
            </a:extLst>
          </p:cNvPr>
          <p:cNvSpPr txBox="1"/>
          <p:nvPr/>
        </p:nvSpPr>
        <p:spPr bwMode="auto">
          <a:xfrm rot="1542855">
            <a:off x="6348484" y="2207971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825</a:t>
            </a:r>
            <a:endParaRPr lang="en-GB" sz="12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5B5F65-837D-DA1F-6635-39EDF00F4689}"/>
              </a:ext>
            </a:extLst>
          </p:cNvPr>
          <p:cNvSpPr txBox="1"/>
          <p:nvPr/>
        </p:nvSpPr>
        <p:spPr bwMode="auto">
          <a:xfrm rot="17509776">
            <a:off x="7095598" y="5935080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833</a:t>
            </a:r>
            <a:endParaRPr lang="en-GB" sz="1200" i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660C33-629A-995C-1D3B-3A3E9BC5A418}"/>
              </a:ext>
            </a:extLst>
          </p:cNvPr>
          <p:cNvSpPr/>
          <p:nvPr/>
        </p:nvSpPr>
        <p:spPr>
          <a:xfrm>
            <a:off x="3637966" y="3838353"/>
            <a:ext cx="194821" cy="196307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B7F983-F0D9-FD35-D3BF-80C158CEA7C8}"/>
              </a:ext>
            </a:extLst>
          </p:cNvPr>
          <p:cNvSpPr txBox="1"/>
          <p:nvPr/>
        </p:nvSpPr>
        <p:spPr bwMode="auto">
          <a:xfrm>
            <a:off x="2853831" y="3979901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Water tower</a:t>
            </a:r>
            <a:endParaRPr lang="en-GB" sz="1200" i="1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B25E956-389F-46D6-E644-039E76CC51DB}"/>
              </a:ext>
            </a:extLst>
          </p:cNvPr>
          <p:cNvSpPr/>
          <p:nvPr/>
        </p:nvSpPr>
        <p:spPr>
          <a:xfrm rot="2547005">
            <a:off x="4187489" y="2537832"/>
            <a:ext cx="1632026" cy="1664905"/>
          </a:xfrm>
          <a:prstGeom prst="ellipse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B0890BC-685C-92A3-3569-0DD39578F85D}"/>
              </a:ext>
            </a:extLst>
          </p:cNvPr>
          <p:cNvSpPr/>
          <p:nvPr/>
        </p:nvSpPr>
        <p:spPr>
          <a:xfrm rot="8790517">
            <a:off x="5645885" y="2648329"/>
            <a:ext cx="516777" cy="216995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12656FA-D916-D28A-0292-DD59FFC9BDE8}"/>
              </a:ext>
            </a:extLst>
          </p:cNvPr>
          <p:cNvSpPr/>
          <p:nvPr/>
        </p:nvSpPr>
        <p:spPr>
          <a:xfrm rot="10227293">
            <a:off x="5810286" y="3068165"/>
            <a:ext cx="516777" cy="216995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6581876-C1BC-86DF-CDB1-50F2BC138870}"/>
              </a:ext>
            </a:extLst>
          </p:cNvPr>
          <p:cNvSpPr/>
          <p:nvPr/>
        </p:nvSpPr>
        <p:spPr>
          <a:xfrm rot="11467561">
            <a:off x="5769436" y="3503356"/>
            <a:ext cx="516777" cy="216995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9C93858-615D-28BC-BFAB-1D95F0BDED41}"/>
              </a:ext>
            </a:extLst>
          </p:cNvPr>
          <p:cNvSpPr/>
          <p:nvPr/>
        </p:nvSpPr>
        <p:spPr>
          <a:xfrm rot="19989040">
            <a:off x="3876739" y="3739948"/>
            <a:ext cx="411689" cy="216995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06FE41B-4A8A-5D1D-D706-52AF6CECBD01}"/>
              </a:ext>
            </a:extLst>
          </p:cNvPr>
          <p:cNvSpPr/>
          <p:nvPr/>
        </p:nvSpPr>
        <p:spPr>
          <a:xfrm rot="16894291">
            <a:off x="4552723" y="4300879"/>
            <a:ext cx="433557" cy="216995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CEC820C-6875-0071-8393-4A826BEE2839}"/>
              </a:ext>
            </a:extLst>
          </p:cNvPr>
          <p:cNvSpPr/>
          <p:nvPr/>
        </p:nvSpPr>
        <p:spPr>
          <a:xfrm rot="14190517">
            <a:off x="5269527" y="4242088"/>
            <a:ext cx="722878" cy="221367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B83CE5B-0E8E-E5EB-F11E-05D047C6FCCC}"/>
              </a:ext>
            </a:extLst>
          </p:cNvPr>
          <p:cNvSpPr/>
          <p:nvPr/>
        </p:nvSpPr>
        <p:spPr>
          <a:xfrm rot="6218576">
            <a:off x="4985780" y="2210455"/>
            <a:ext cx="516777" cy="216995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0DD1A63-13CB-958B-6DC4-A71FAEE15B76}"/>
              </a:ext>
            </a:extLst>
          </p:cNvPr>
          <p:cNvSpPr/>
          <p:nvPr/>
        </p:nvSpPr>
        <p:spPr>
          <a:xfrm rot="1117210">
            <a:off x="3752532" y="2979889"/>
            <a:ext cx="447800" cy="221367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CB7037D-6B7E-3BA5-8CFE-2B8FD81FCDB2}"/>
              </a:ext>
            </a:extLst>
          </p:cNvPr>
          <p:cNvSpPr/>
          <p:nvPr/>
        </p:nvSpPr>
        <p:spPr>
          <a:xfrm rot="3390517">
            <a:off x="4290842" y="2370654"/>
            <a:ext cx="399719" cy="221367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EABD12E-B004-2F75-4437-F694B48B2A4E}"/>
              </a:ext>
            </a:extLst>
          </p:cNvPr>
          <p:cNvSpPr txBox="1"/>
          <p:nvPr/>
        </p:nvSpPr>
        <p:spPr bwMode="auto">
          <a:xfrm rot="2547005">
            <a:off x="4814952" y="2568895"/>
            <a:ext cx="872993" cy="25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/>
              <a:t>837</a:t>
            </a:r>
            <a:endParaRPr lang="en-GB" sz="1200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2893A8-B699-A90C-029E-9C710DDA1C3D}"/>
              </a:ext>
            </a:extLst>
          </p:cNvPr>
          <p:cNvSpPr txBox="1"/>
          <p:nvPr/>
        </p:nvSpPr>
        <p:spPr bwMode="auto">
          <a:xfrm rot="3441498">
            <a:off x="5624016" y="2212933"/>
            <a:ext cx="872993" cy="25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/>
              <a:t>821</a:t>
            </a:r>
            <a:endParaRPr lang="en-GB" sz="1200" i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4A1E0D0-8218-3BE6-513A-4DA586B17F4B}"/>
              </a:ext>
            </a:extLst>
          </p:cNvPr>
          <p:cNvSpPr txBox="1"/>
          <p:nvPr/>
        </p:nvSpPr>
        <p:spPr bwMode="auto">
          <a:xfrm rot="6035576">
            <a:off x="5961209" y="3290376"/>
            <a:ext cx="890580" cy="247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/>
              <a:t>821</a:t>
            </a:r>
            <a:endParaRPr lang="en-GB" sz="1200" i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7FC5918-7EA6-5931-8BFD-D39817EA3AE4}"/>
              </a:ext>
            </a:extLst>
          </p:cNvPr>
          <p:cNvSpPr txBox="1"/>
          <p:nvPr/>
        </p:nvSpPr>
        <p:spPr bwMode="auto">
          <a:xfrm rot="4470804">
            <a:off x="5906506" y="2757077"/>
            <a:ext cx="872993" cy="25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/>
              <a:t>821</a:t>
            </a:r>
            <a:endParaRPr lang="en-GB" sz="1200" i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6E33AB-312A-9618-5124-110E72A92921}"/>
              </a:ext>
            </a:extLst>
          </p:cNvPr>
          <p:cNvSpPr txBox="1"/>
          <p:nvPr/>
        </p:nvSpPr>
        <p:spPr bwMode="auto">
          <a:xfrm rot="877605">
            <a:off x="4649621" y="1801862"/>
            <a:ext cx="872993" cy="25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/>
              <a:t>821</a:t>
            </a:r>
            <a:endParaRPr lang="en-GB" sz="1200" i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5AAC75-746D-7ECA-9B7D-1720CFA565E2}"/>
              </a:ext>
            </a:extLst>
          </p:cNvPr>
          <p:cNvSpPr txBox="1"/>
          <p:nvPr/>
        </p:nvSpPr>
        <p:spPr bwMode="auto">
          <a:xfrm rot="3255037">
            <a:off x="5004597" y="4322398"/>
            <a:ext cx="872993" cy="25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/>
              <a:t>821</a:t>
            </a:r>
            <a:endParaRPr lang="en-GB" sz="1200" i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BD5505D-0FC2-53BB-1780-D64D3618E283}"/>
              </a:ext>
            </a:extLst>
          </p:cNvPr>
          <p:cNvSpPr txBox="1"/>
          <p:nvPr/>
        </p:nvSpPr>
        <p:spPr bwMode="auto">
          <a:xfrm rot="21380649">
            <a:off x="4055833" y="4411080"/>
            <a:ext cx="872993" cy="25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821</a:t>
            </a:r>
            <a:endParaRPr lang="en-GB" sz="1200" i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5C908B-B129-1E03-134D-793CAAAAA13B}"/>
              </a:ext>
            </a:extLst>
          </p:cNvPr>
          <p:cNvSpPr txBox="1"/>
          <p:nvPr/>
        </p:nvSpPr>
        <p:spPr bwMode="auto">
          <a:xfrm rot="19790027">
            <a:off x="3489244" y="3760167"/>
            <a:ext cx="872993" cy="25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821</a:t>
            </a:r>
            <a:endParaRPr lang="en-GB" sz="1200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9B1936-0280-80AD-5285-D2FD5B8040DE}"/>
              </a:ext>
            </a:extLst>
          </p:cNvPr>
          <p:cNvSpPr txBox="1"/>
          <p:nvPr/>
        </p:nvSpPr>
        <p:spPr bwMode="auto">
          <a:xfrm rot="772683">
            <a:off x="3250239" y="2834475"/>
            <a:ext cx="872993" cy="25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/>
              <a:t>821</a:t>
            </a:r>
            <a:endParaRPr lang="en-GB" sz="1200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53247A6-B688-10AE-065E-78A5ABDBDB5D}"/>
              </a:ext>
            </a:extLst>
          </p:cNvPr>
          <p:cNvSpPr txBox="1"/>
          <p:nvPr/>
        </p:nvSpPr>
        <p:spPr bwMode="auto">
          <a:xfrm rot="3060113">
            <a:off x="3822881" y="2243656"/>
            <a:ext cx="872993" cy="25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/>
              <a:t>821</a:t>
            </a:r>
            <a:endParaRPr lang="en-GB" sz="1200" i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A98380B-980E-AD16-F21C-D4FE4637AC77}"/>
              </a:ext>
            </a:extLst>
          </p:cNvPr>
          <p:cNvSpPr txBox="1"/>
          <p:nvPr/>
        </p:nvSpPr>
        <p:spPr bwMode="auto">
          <a:xfrm>
            <a:off x="4411341" y="3179258"/>
            <a:ext cx="1118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2027-28</a:t>
            </a:r>
            <a:endParaRPr lang="en-GB" b="1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D5CB2F2-087E-6B60-27AD-A885EE4E6550}"/>
              </a:ext>
            </a:extLst>
          </p:cNvPr>
          <p:cNvSpPr/>
          <p:nvPr/>
        </p:nvSpPr>
        <p:spPr>
          <a:xfrm rot="1575906">
            <a:off x="7245922" y="4322130"/>
            <a:ext cx="606562" cy="279427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DB63AA6-DC03-F098-650D-A1A14F22C7DD}"/>
              </a:ext>
            </a:extLst>
          </p:cNvPr>
          <p:cNvSpPr/>
          <p:nvPr/>
        </p:nvSpPr>
        <p:spPr>
          <a:xfrm rot="1575906">
            <a:off x="5848209" y="5338247"/>
            <a:ext cx="1495765" cy="364436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761690D-6A4A-255B-0EF2-B48818E695B2}"/>
              </a:ext>
            </a:extLst>
          </p:cNvPr>
          <p:cNvSpPr txBox="1"/>
          <p:nvPr/>
        </p:nvSpPr>
        <p:spPr bwMode="auto">
          <a:xfrm rot="1232160">
            <a:off x="5809442" y="4945693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833</a:t>
            </a:r>
            <a:endParaRPr lang="en-GB" sz="1200" i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563781C-3405-EA3F-A4A6-4F7022E6A1FC}"/>
              </a:ext>
            </a:extLst>
          </p:cNvPr>
          <p:cNvSpPr txBox="1"/>
          <p:nvPr/>
        </p:nvSpPr>
        <p:spPr bwMode="auto">
          <a:xfrm rot="1232160">
            <a:off x="6899220" y="4230127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833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45349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FE49925-E19E-5431-807A-56F9260C84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8672" t="3018" r="13290"/>
          <a:stretch/>
        </p:blipFill>
        <p:spPr>
          <a:xfrm>
            <a:off x="119336" y="1222458"/>
            <a:ext cx="6120680" cy="4971195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7C49D1-FB18-A483-3905-9D104B5FD16C}"/>
              </a:ext>
            </a:extLst>
          </p:cNvPr>
          <p:cNvSpPr txBox="1"/>
          <p:nvPr/>
        </p:nvSpPr>
        <p:spPr bwMode="auto">
          <a:xfrm>
            <a:off x="80031" y="2587293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b="1"/>
            </a:lvl1pPr>
          </a:lstStyle>
          <a:p>
            <a:r>
              <a:rPr lang="pl-PL" dirty="0"/>
              <a:t>2022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B405C9-0279-4147-D79A-66095625FF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363" y="1213005"/>
            <a:ext cx="4932213" cy="496874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C75DC1A-8028-0235-C64C-441D45829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pl-PL" dirty="0"/>
              <a:t>Decabling – accomplished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AA5FE-F956-43F5-8B6D-23086B1CD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30/05/2024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6EB16-8798-F4B1-2F80-505F7263B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 Project Board 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6266E-F483-8CF4-06DD-6E68B1DD8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4372" y="636023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FDE636-321A-E771-D228-2B1B66D9AA47}"/>
              </a:ext>
            </a:extLst>
          </p:cNvPr>
          <p:cNvSpPr txBox="1"/>
          <p:nvPr/>
        </p:nvSpPr>
        <p:spPr bwMode="auto">
          <a:xfrm>
            <a:off x="623392" y="520658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General decabling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7BD3EF-FF8E-1732-1D5C-BEB0400C9FD8}"/>
              </a:ext>
            </a:extLst>
          </p:cNvPr>
          <p:cNvSpPr/>
          <p:nvPr/>
        </p:nvSpPr>
        <p:spPr>
          <a:xfrm>
            <a:off x="208543" y="5248917"/>
            <a:ext cx="398890" cy="268315"/>
          </a:xfrm>
          <a:prstGeom prst="rect">
            <a:avLst/>
          </a:prstGeom>
          <a:solidFill>
            <a:srgbClr val="35E2F9">
              <a:alpha val="34902"/>
            </a:srgbClr>
          </a:solidFill>
          <a:ln w="38100">
            <a:solidFill>
              <a:srgbClr val="35E2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EEB99E-086E-8D6C-F456-A623B5C1EADD}"/>
              </a:ext>
            </a:extLst>
          </p:cNvPr>
          <p:cNvSpPr txBox="1"/>
          <p:nvPr/>
        </p:nvSpPr>
        <p:spPr bwMode="auto">
          <a:xfrm>
            <a:off x="7851270" y="5483586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/>
              <a:t>Status:</a:t>
            </a:r>
          </a:p>
          <a:p>
            <a:pPr algn="r"/>
            <a:r>
              <a:rPr lang="pl-PL" b="1" dirty="0"/>
              <a:t>DONE</a:t>
            </a:r>
            <a:endParaRPr lang="en-GB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E5762B-2DB5-C04E-97B3-6F010B42E27F}"/>
              </a:ext>
            </a:extLst>
          </p:cNvPr>
          <p:cNvSpPr txBox="1"/>
          <p:nvPr/>
        </p:nvSpPr>
        <p:spPr bwMode="auto">
          <a:xfrm>
            <a:off x="2089038" y="2025867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2023</a:t>
            </a:r>
            <a:endParaRPr lang="en-GB" b="1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99CF3B6-EBC4-31A7-3589-A6B29621AED6}"/>
              </a:ext>
            </a:extLst>
          </p:cNvPr>
          <p:cNvCxnSpPr>
            <a:cxnSpLocks/>
          </p:cNvCxnSpPr>
          <p:nvPr/>
        </p:nvCxnSpPr>
        <p:spPr>
          <a:xfrm>
            <a:off x="911424" y="1772816"/>
            <a:ext cx="936104" cy="360040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EA8F2AF-7DAB-6481-7488-D999E26F7507}"/>
              </a:ext>
            </a:extLst>
          </p:cNvPr>
          <p:cNvCxnSpPr>
            <a:cxnSpLocks/>
          </p:cNvCxnSpPr>
          <p:nvPr/>
        </p:nvCxnSpPr>
        <p:spPr>
          <a:xfrm>
            <a:off x="1789859" y="2115533"/>
            <a:ext cx="936104" cy="360040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441ED0-6219-B502-0DC2-BA17C550D178}"/>
              </a:ext>
            </a:extLst>
          </p:cNvPr>
          <p:cNvCxnSpPr>
            <a:cxnSpLocks/>
          </p:cNvCxnSpPr>
          <p:nvPr/>
        </p:nvCxnSpPr>
        <p:spPr>
          <a:xfrm>
            <a:off x="2855640" y="2564904"/>
            <a:ext cx="1368152" cy="576064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C51B8B4-CCDD-0D4D-4121-852B7344F398}"/>
              </a:ext>
            </a:extLst>
          </p:cNvPr>
          <p:cNvCxnSpPr>
            <a:cxnSpLocks/>
          </p:cNvCxnSpPr>
          <p:nvPr/>
        </p:nvCxnSpPr>
        <p:spPr>
          <a:xfrm>
            <a:off x="4367808" y="3640654"/>
            <a:ext cx="936104" cy="436418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F5FC361-D2A2-19C1-FA6C-39E0F6F652FE}"/>
              </a:ext>
            </a:extLst>
          </p:cNvPr>
          <p:cNvCxnSpPr>
            <a:cxnSpLocks/>
          </p:cNvCxnSpPr>
          <p:nvPr/>
        </p:nvCxnSpPr>
        <p:spPr>
          <a:xfrm>
            <a:off x="5375920" y="3858863"/>
            <a:ext cx="288032" cy="146201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7D09745-9765-7330-2792-9F0A8E645230}"/>
              </a:ext>
            </a:extLst>
          </p:cNvPr>
          <p:cNvCxnSpPr>
            <a:cxnSpLocks/>
          </p:cNvCxnSpPr>
          <p:nvPr/>
        </p:nvCxnSpPr>
        <p:spPr>
          <a:xfrm flipV="1">
            <a:off x="5303912" y="3840761"/>
            <a:ext cx="72008" cy="236311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F8DA2D1-AB0F-DE21-7CC0-BB58D772B04D}"/>
              </a:ext>
            </a:extLst>
          </p:cNvPr>
          <p:cNvCxnSpPr>
            <a:cxnSpLocks/>
          </p:cNvCxnSpPr>
          <p:nvPr/>
        </p:nvCxnSpPr>
        <p:spPr>
          <a:xfrm flipV="1">
            <a:off x="5654026" y="3859625"/>
            <a:ext cx="72008" cy="187704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8D9F694-5B50-DED5-280B-F6D72AF334E9}"/>
              </a:ext>
            </a:extLst>
          </p:cNvPr>
          <p:cNvCxnSpPr>
            <a:cxnSpLocks/>
          </p:cNvCxnSpPr>
          <p:nvPr/>
        </p:nvCxnSpPr>
        <p:spPr>
          <a:xfrm flipH="1" flipV="1">
            <a:off x="4192751" y="3140968"/>
            <a:ext cx="224189" cy="499686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CFDA34-3D2A-AC5B-088B-A4BB9F8D2CE4}"/>
              </a:ext>
            </a:extLst>
          </p:cNvPr>
          <p:cNvCxnSpPr>
            <a:cxnSpLocks/>
          </p:cNvCxnSpPr>
          <p:nvPr/>
        </p:nvCxnSpPr>
        <p:spPr>
          <a:xfrm flipV="1">
            <a:off x="1631504" y="2121232"/>
            <a:ext cx="229088" cy="904699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725F9F8-9BAA-E479-1563-2B6C305681E5}"/>
              </a:ext>
            </a:extLst>
          </p:cNvPr>
          <p:cNvCxnSpPr>
            <a:cxnSpLocks/>
          </p:cNvCxnSpPr>
          <p:nvPr/>
        </p:nvCxnSpPr>
        <p:spPr>
          <a:xfrm flipH="1" flipV="1">
            <a:off x="2725963" y="2468742"/>
            <a:ext cx="129677" cy="96162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707921F-1D98-1EB6-2091-431FA3057B07}"/>
              </a:ext>
            </a:extLst>
          </p:cNvPr>
          <p:cNvCxnSpPr>
            <a:cxnSpLocks/>
          </p:cNvCxnSpPr>
          <p:nvPr/>
        </p:nvCxnSpPr>
        <p:spPr>
          <a:xfrm>
            <a:off x="1104927" y="2589513"/>
            <a:ext cx="598585" cy="191415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C61A72B-A4A9-4948-DC5B-0BC821CFDADB}"/>
              </a:ext>
            </a:extLst>
          </p:cNvPr>
          <p:cNvCxnSpPr>
            <a:cxnSpLocks/>
          </p:cNvCxnSpPr>
          <p:nvPr/>
        </p:nvCxnSpPr>
        <p:spPr>
          <a:xfrm>
            <a:off x="1603770" y="3010290"/>
            <a:ext cx="292299" cy="130678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269DE42-9FD2-A82F-2AF0-C365AEBC8849}"/>
              </a:ext>
            </a:extLst>
          </p:cNvPr>
          <p:cNvCxnSpPr>
            <a:cxnSpLocks/>
          </p:cNvCxnSpPr>
          <p:nvPr/>
        </p:nvCxnSpPr>
        <p:spPr>
          <a:xfrm>
            <a:off x="1860592" y="3123645"/>
            <a:ext cx="177086" cy="50492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60F33A-DA25-88A7-4E49-2E5D6A0D14A8}"/>
              </a:ext>
            </a:extLst>
          </p:cNvPr>
          <p:cNvCxnSpPr>
            <a:cxnSpLocks/>
          </p:cNvCxnSpPr>
          <p:nvPr/>
        </p:nvCxnSpPr>
        <p:spPr>
          <a:xfrm>
            <a:off x="2034874" y="2674978"/>
            <a:ext cx="150679" cy="285970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164B39E-5358-DA09-FC0B-753CC5FDA198}"/>
              </a:ext>
            </a:extLst>
          </p:cNvPr>
          <p:cNvCxnSpPr>
            <a:cxnSpLocks/>
          </p:cNvCxnSpPr>
          <p:nvPr/>
        </p:nvCxnSpPr>
        <p:spPr>
          <a:xfrm flipH="1">
            <a:off x="2542638" y="2589513"/>
            <a:ext cx="38034" cy="353081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2070A46-D62C-6284-B82E-31BF8C490D36}"/>
              </a:ext>
            </a:extLst>
          </p:cNvPr>
          <p:cNvCxnSpPr>
            <a:cxnSpLocks/>
          </p:cNvCxnSpPr>
          <p:nvPr/>
        </p:nvCxnSpPr>
        <p:spPr>
          <a:xfrm flipH="1">
            <a:off x="2783041" y="3010290"/>
            <a:ext cx="261480" cy="122148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41AA561-CE06-3A3A-04F7-5E662FDE0FF3}"/>
              </a:ext>
            </a:extLst>
          </p:cNvPr>
          <p:cNvCxnSpPr>
            <a:cxnSpLocks/>
          </p:cNvCxnSpPr>
          <p:nvPr/>
        </p:nvCxnSpPr>
        <p:spPr>
          <a:xfrm flipH="1" flipV="1">
            <a:off x="2855640" y="3429000"/>
            <a:ext cx="188881" cy="61074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89CF68A-45FA-1DD1-6A88-DE142655C0FD}"/>
              </a:ext>
            </a:extLst>
          </p:cNvPr>
          <p:cNvCxnSpPr>
            <a:cxnSpLocks/>
          </p:cNvCxnSpPr>
          <p:nvPr/>
        </p:nvCxnSpPr>
        <p:spPr>
          <a:xfrm flipH="1" flipV="1">
            <a:off x="2611617" y="3708055"/>
            <a:ext cx="114346" cy="223908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9B3973F3-14E9-786B-A87E-D9FF50878DF4}"/>
              </a:ext>
            </a:extLst>
          </p:cNvPr>
          <p:cNvCxnSpPr>
            <a:cxnSpLocks/>
          </p:cNvCxnSpPr>
          <p:nvPr/>
        </p:nvCxnSpPr>
        <p:spPr>
          <a:xfrm flipV="1">
            <a:off x="2185553" y="3728807"/>
            <a:ext cx="43520" cy="223908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AA5EB58-61BB-DDDA-C4EC-65F44103E679}"/>
              </a:ext>
            </a:extLst>
          </p:cNvPr>
          <p:cNvCxnSpPr>
            <a:cxnSpLocks/>
          </p:cNvCxnSpPr>
          <p:nvPr/>
        </p:nvCxnSpPr>
        <p:spPr>
          <a:xfrm flipV="1">
            <a:off x="1835439" y="3557419"/>
            <a:ext cx="199435" cy="51601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0531920-08EA-C0F6-F7D2-C7EADC5B183E}"/>
              </a:ext>
            </a:extLst>
          </p:cNvPr>
          <p:cNvCxnSpPr>
            <a:cxnSpLocks/>
          </p:cNvCxnSpPr>
          <p:nvPr/>
        </p:nvCxnSpPr>
        <p:spPr>
          <a:xfrm>
            <a:off x="1810320" y="3229788"/>
            <a:ext cx="208195" cy="69441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2164F9B-9F8D-C72D-F3ED-2675795A9BA6}"/>
              </a:ext>
            </a:extLst>
          </p:cNvPr>
          <p:cNvCxnSpPr>
            <a:cxnSpLocks/>
          </p:cNvCxnSpPr>
          <p:nvPr/>
        </p:nvCxnSpPr>
        <p:spPr>
          <a:xfrm>
            <a:off x="1638523" y="3140968"/>
            <a:ext cx="215049" cy="66338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B2D6F13D-F1C9-6ECC-4B1B-021617EED2DC}"/>
              </a:ext>
            </a:extLst>
          </p:cNvPr>
          <p:cNvSpPr/>
          <p:nvPr/>
        </p:nvSpPr>
        <p:spPr>
          <a:xfrm>
            <a:off x="1995181" y="2909326"/>
            <a:ext cx="860459" cy="870421"/>
          </a:xfrm>
          <a:prstGeom prst="ellips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D03C0F-3A2F-3C6B-5AB0-4B0B4F916591}"/>
              </a:ext>
            </a:extLst>
          </p:cNvPr>
          <p:cNvSpPr txBox="1"/>
          <p:nvPr/>
        </p:nvSpPr>
        <p:spPr bwMode="auto">
          <a:xfrm>
            <a:off x="7160849" y="4884388"/>
            <a:ext cx="1481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YETS 22/23</a:t>
            </a:r>
            <a:endParaRPr lang="en-GB" b="1" dirty="0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03783274-B4F7-EE09-D1BA-F94546AF0DAD}"/>
              </a:ext>
            </a:extLst>
          </p:cNvPr>
          <p:cNvCxnSpPr>
            <a:cxnSpLocks/>
          </p:cNvCxnSpPr>
          <p:nvPr/>
        </p:nvCxnSpPr>
        <p:spPr>
          <a:xfrm rot="21305200">
            <a:off x="7114679" y="4785603"/>
            <a:ext cx="797131" cy="972009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7C91C7F-3CF3-7962-E39B-300D00A63DDE}"/>
              </a:ext>
            </a:extLst>
          </p:cNvPr>
          <p:cNvCxnSpPr>
            <a:cxnSpLocks/>
          </p:cNvCxnSpPr>
          <p:nvPr/>
        </p:nvCxnSpPr>
        <p:spPr>
          <a:xfrm rot="21305200">
            <a:off x="7011667" y="4726151"/>
            <a:ext cx="102202" cy="96207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C319904-96A0-D723-115D-204B6AE016E0}"/>
              </a:ext>
            </a:extLst>
          </p:cNvPr>
          <p:cNvCxnSpPr>
            <a:cxnSpLocks/>
          </p:cNvCxnSpPr>
          <p:nvPr/>
        </p:nvCxnSpPr>
        <p:spPr>
          <a:xfrm rot="21305200" flipH="1">
            <a:off x="7087659" y="4795255"/>
            <a:ext cx="26131" cy="28719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17C007EE-202A-4DFC-96BC-83837B89C8E7}"/>
              </a:ext>
            </a:extLst>
          </p:cNvPr>
          <p:cNvCxnSpPr>
            <a:cxnSpLocks/>
          </p:cNvCxnSpPr>
          <p:nvPr/>
        </p:nvCxnSpPr>
        <p:spPr>
          <a:xfrm rot="21305200">
            <a:off x="7966498" y="5830424"/>
            <a:ext cx="97883" cy="116310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674E9BFB-8B64-3AFD-956D-8F8DFB3FDB51}"/>
              </a:ext>
            </a:extLst>
          </p:cNvPr>
          <p:cNvCxnSpPr>
            <a:cxnSpLocks/>
          </p:cNvCxnSpPr>
          <p:nvPr/>
        </p:nvCxnSpPr>
        <p:spPr>
          <a:xfrm flipV="1">
            <a:off x="8045603" y="5834830"/>
            <a:ext cx="131927" cy="111791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6EDF5B58-8175-17F3-A024-7883EEAF46B2}"/>
              </a:ext>
            </a:extLst>
          </p:cNvPr>
          <p:cNvCxnSpPr>
            <a:cxnSpLocks/>
          </p:cNvCxnSpPr>
          <p:nvPr/>
        </p:nvCxnSpPr>
        <p:spPr>
          <a:xfrm flipH="1" flipV="1">
            <a:off x="7937256" y="5682576"/>
            <a:ext cx="34832" cy="179540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1C2BE73-B460-0D64-01BA-CBF79391759B}"/>
              </a:ext>
            </a:extLst>
          </p:cNvPr>
          <p:cNvSpPr/>
          <p:nvPr/>
        </p:nvSpPr>
        <p:spPr>
          <a:xfrm rot="18811550">
            <a:off x="6657641" y="4566694"/>
            <a:ext cx="658864" cy="141686"/>
          </a:xfrm>
          <a:prstGeom prst="rect">
            <a:avLst/>
          </a:prstGeom>
          <a:solidFill>
            <a:srgbClr val="35E2F9">
              <a:alpha val="34902"/>
            </a:srgbClr>
          </a:solidFill>
          <a:ln w="38100">
            <a:solidFill>
              <a:srgbClr val="35E2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8EF6331-F582-CA47-E286-F3A80329CED7}"/>
              </a:ext>
            </a:extLst>
          </p:cNvPr>
          <p:cNvCxnSpPr>
            <a:cxnSpLocks/>
          </p:cNvCxnSpPr>
          <p:nvPr/>
        </p:nvCxnSpPr>
        <p:spPr>
          <a:xfrm flipV="1">
            <a:off x="9671728" y="1628800"/>
            <a:ext cx="105476" cy="104361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6DC15A8-D7E6-D06C-9E45-A537432F4501}"/>
              </a:ext>
            </a:extLst>
          </p:cNvPr>
          <p:cNvCxnSpPr>
            <a:cxnSpLocks/>
          </p:cNvCxnSpPr>
          <p:nvPr/>
        </p:nvCxnSpPr>
        <p:spPr>
          <a:xfrm flipV="1">
            <a:off x="9408368" y="1707451"/>
            <a:ext cx="427510" cy="425405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FA59B57-2985-180A-D643-0530C335C3C0}"/>
              </a:ext>
            </a:extLst>
          </p:cNvPr>
          <p:cNvSpPr txBox="1"/>
          <p:nvPr/>
        </p:nvSpPr>
        <p:spPr bwMode="auto">
          <a:xfrm>
            <a:off x="9234988" y="1911638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2023</a:t>
            </a:r>
            <a:endParaRPr lang="en-GB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89D7C3B-51A2-96B3-B6B1-4EDE9F9AE041}"/>
              </a:ext>
            </a:extLst>
          </p:cNvPr>
          <p:cNvSpPr txBox="1"/>
          <p:nvPr/>
        </p:nvSpPr>
        <p:spPr bwMode="auto">
          <a:xfrm>
            <a:off x="1752245" y="3015876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2023</a:t>
            </a:r>
            <a:endParaRPr lang="en-GB" b="1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866ADF1-5B48-4263-6D5F-46D9625E6C75}"/>
              </a:ext>
            </a:extLst>
          </p:cNvPr>
          <p:cNvCxnSpPr>
            <a:cxnSpLocks/>
          </p:cNvCxnSpPr>
          <p:nvPr/>
        </p:nvCxnSpPr>
        <p:spPr>
          <a:xfrm flipH="1">
            <a:off x="4155629" y="3640654"/>
            <a:ext cx="284187" cy="580434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54A0A83-15E8-82D2-7973-117F743553BE}"/>
              </a:ext>
            </a:extLst>
          </p:cNvPr>
          <p:cNvCxnSpPr>
            <a:cxnSpLocks/>
          </p:cNvCxnSpPr>
          <p:nvPr/>
        </p:nvCxnSpPr>
        <p:spPr>
          <a:xfrm flipV="1">
            <a:off x="4150483" y="4221088"/>
            <a:ext cx="5146" cy="156005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DE913C2-4039-A95C-D04F-C80C8BCE155C}"/>
              </a:ext>
            </a:extLst>
          </p:cNvPr>
          <p:cNvCxnSpPr>
            <a:cxnSpLocks/>
          </p:cNvCxnSpPr>
          <p:nvPr/>
        </p:nvCxnSpPr>
        <p:spPr>
          <a:xfrm flipH="1">
            <a:off x="3824529" y="4354738"/>
            <a:ext cx="329479" cy="640418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8281DE2-8562-CA37-8DE7-53B391867F56}"/>
              </a:ext>
            </a:extLst>
          </p:cNvPr>
          <p:cNvCxnSpPr>
            <a:cxnSpLocks/>
          </p:cNvCxnSpPr>
          <p:nvPr/>
        </p:nvCxnSpPr>
        <p:spPr>
          <a:xfrm>
            <a:off x="3287688" y="4725144"/>
            <a:ext cx="554519" cy="280670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269A5EB-C082-D775-7843-9E3C9F2875A4}"/>
              </a:ext>
            </a:extLst>
          </p:cNvPr>
          <p:cNvCxnSpPr>
            <a:cxnSpLocks/>
          </p:cNvCxnSpPr>
          <p:nvPr/>
        </p:nvCxnSpPr>
        <p:spPr>
          <a:xfrm flipV="1">
            <a:off x="1214465" y="2270570"/>
            <a:ext cx="22434" cy="77804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B45D44D-86BF-2461-E731-E61779FF4F2E}"/>
              </a:ext>
            </a:extLst>
          </p:cNvPr>
          <p:cNvCxnSpPr>
            <a:cxnSpLocks/>
          </p:cNvCxnSpPr>
          <p:nvPr/>
        </p:nvCxnSpPr>
        <p:spPr>
          <a:xfrm flipV="1">
            <a:off x="1291197" y="2220867"/>
            <a:ext cx="22434" cy="77804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3A5F1F37-0662-32EF-9642-19FACC41D6E8}"/>
              </a:ext>
            </a:extLst>
          </p:cNvPr>
          <p:cNvSpPr txBox="1"/>
          <p:nvPr/>
        </p:nvSpPr>
        <p:spPr bwMode="auto">
          <a:xfrm>
            <a:off x="688483" y="1928518"/>
            <a:ext cx="668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2022</a:t>
            </a:r>
            <a:endParaRPr lang="en-GB" b="1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22F838C-7DEB-A131-44CC-D06DA9095B8B}"/>
              </a:ext>
            </a:extLst>
          </p:cNvPr>
          <p:cNvCxnSpPr>
            <a:cxnSpLocks/>
          </p:cNvCxnSpPr>
          <p:nvPr/>
        </p:nvCxnSpPr>
        <p:spPr>
          <a:xfrm>
            <a:off x="1019052" y="2299491"/>
            <a:ext cx="221659" cy="60660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CFE1FD4-5C73-B07A-C0E2-56099837D45E}"/>
              </a:ext>
            </a:extLst>
          </p:cNvPr>
          <p:cNvCxnSpPr>
            <a:cxnSpLocks/>
          </p:cNvCxnSpPr>
          <p:nvPr/>
        </p:nvCxnSpPr>
        <p:spPr>
          <a:xfrm>
            <a:off x="1229197" y="2295553"/>
            <a:ext cx="80963" cy="16049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CA1574FB-EF07-3B96-46D9-D8C8CF8B8A19}"/>
              </a:ext>
            </a:extLst>
          </p:cNvPr>
          <p:cNvCxnSpPr>
            <a:cxnSpLocks/>
          </p:cNvCxnSpPr>
          <p:nvPr/>
        </p:nvCxnSpPr>
        <p:spPr>
          <a:xfrm>
            <a:off x="1291208" y="2223695"/>
            <a:ext cx="335729" cy="95903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C1F5BDF-61EF-E625-0564-1FBBB525B7A6}"/>
              </a:ext>
            </a:extLst>
          </p:cNvPr>
          <p:cNvCxnSpPr>
            <a:cxnSpLocks/>
          </p:cNvCxnSpPr>
          <p:nvPr/>
        </p:nvCxnSpPr>
        <p:spPr>
          <a:xfrm flipV="1">
            <a:off x="9264352" y="2132856"/>
            <a:ext cx="144016" cy="288032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0CD8BF7-BF71-2891-5E31-EFCF3B4096A2}"/>
              </a:ext>
            </a:extLst>
          </p:cNvPr>
          <p:cNvSpPr txBox="1"/>
          <p:nvPr/>
        </p:nvSpPr>
        <p:spPr bwMode="auto">
          <a:xfrm rot="1342578">
            <a:off x="2915413" y="2559562"/>
            <a:ext cx="54807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825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3C0720-B95E-5FAC-25BF-228033636601}"/>
              </a:ext>
            </a:extLst>
          </p:cNvPr>
          <p:cNvSpPr txBox="1"/>
          <p:nvPr/>
        </p:nvSpPr>
        <p:spPr bwMode="auto">
          <a:xfrm rot="17655230">
            <a:off x="3883349" y="4426720"/>
            <a:ext cx="408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833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A926FC-C14D-99DE-5D13-F5D1FE9A7B20}"/>
              </a:ext>
            </a:extLst>
          </p:cNvPr>
          <p:cNvSpPr txBox="1"/>
          <p:nvPr/>
        </p:nvSpPr>
        <p:spPr bwMode="auto">
          <a:xfrm rot="2621619">
            <a:off x="6518256" y="4654513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818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31849F-A990-77E3-859A-CB0C2B22E1A3}"/>
              </a:ext>
            </a:extLst>
          </p:cNvPr>
          <p:cNvSpPr txBox="1"/>
          <p:nvPr/>
        </p:nvSpPr>
        <p:spPr bwMode="auto">
          <a:xfrm rot="673519">
            <a:off x="1687376" y="2750969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837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902EEB5-0D41-74CC-6A91-EFD1136F0FD3}"/>
              </a:ext>
            </a:extLst>
          </p:cNvPr>
          <p:cNvSpPr txBox="1"/>
          <p:nvPr/>
        </p:nvSpPr>
        <p:spPr bwMode="auto">
          <a:xfrm rot="3483583">
            <a:off x="1526490" y="2447060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821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A8EAED-2D2C-7F67-FF2A-F354404A44D3}"/>
              </a:ext>
            </a:extLst>
          </p:cNvPr>
          <p:cNvSpPr txBox="1"/>
          <p:nvPr/>
        </p:nvSpPr>
        <p:spPr bwMode="auto">
          <a:xfrm rot="17307772">
            <a:off x="1621387" y="2219303"/>
            <a:ext cx="444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835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8A4293-4BCC-CEFF-3620-609DE8BDD2D7}"/>
              </a:ext>
            </a:extLst>
          </p:cNvPr>
          <p:cNvSpPr txBox="1"/>
          <p:nvPr/>
        </p:nvSpPr>
        <p:spPr bwMode="auto">
          <a:xfrm rot="1132220">
            <a:off x="424561" y="2076487"/>
            <a:ext cx="93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180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7EAAAE9-8A95-0570-BC6C-1811E5D7DA32}"/>
              </a:ext>
            </a:extLst>
          </p:cNvPr>
          <p:cNvSpPr txBox="1"/>
          <p:nvPr/>
        </p:nvSpPr>
        <p:spPr bwMode="auto">
          <a:xfrm rot="1342578">
            <a:off x="4867333" y="3816545"/>
            <a:ext cx="448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819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209E11-D94B-07EF-5785-DA3618684003}"/>
              </a:ext>
            </a:extLst>
          </p:cNvPr>
          <p:cNvSpPr txBox="1"/>
          <p:nvPr/>
        </p:nvSpPr>
        <p:spPr bwMode="auto">
          <a:xfrm rot="19217608">
            <a:off x="9030162" y="1920039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847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A64C23-277B-39A1-E001-32FE4546CE8A}"/>
              </a:ext>
            </a:extLst>
          </p:cNvPr>
          <p:cNvSpPr txBox="1"/>
          <p:nvPr/>
        </p:nvSpPr>
        <p:spPr bwMode="auto">
          <a:xfrm rot="19217608">
            <a:off x="9018940" y="1718625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822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752DD92-7098-4002-A46E-D65527ECD8FF}"/>
              </a:ext>
            </a:extLst>
          </p:cNvPr>
          <p:cNvSpPr txBox="1"/>
          <p:nvPr/>
        </p:nvSpPr>
        <p:spPr bwMode="auto">
          <a:xfrm rot="1132220">
            <a:off x="1139208" y="2120196"/>
            <a:ext cx="516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183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5857A9-90DB-3A93-512E-83D54CC05F54}"/>
              </a:ext>
            </a:extLst>
          </p:cNvPr>
          <p:cNvSpPr/>
          <p:nvPr/>
        </p:nvSpPr>
        <p:spPr>
          <a:xfrm rot="949507">
            <a:off x="687596" y="2394003"/>
            <a:ext cx="371081" cy="225231"/>
          </a:xfrm>
          <a:prstGeom prst="rect">
            <a:avLst/>
          </a:prstGeom>
          <a:solidFill>
            <a:srgbClr val="35E2F9">
              <a:alpha val="34902"/>
            </a:srgbClr>
          </a:solidFill>
          <a:ln w="38100">
            <a:solidFill>
              <a:srgbClr val="35E2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60F99E-191A-895D-1D44-774688E1C3B5}"/>
              </a:ext>
            </a:extLst>
          </p:cNvPr>
          <p:cNvSpPr txBox="1"/>
          <p:nvPr/>
        </p:nvSpPr>
        <p:spPr bwMode="auto">
          <a:xfrm rot="1132220">
            <a:off x="490783" y="2442309"/>
            <a:ext cx="458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832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753472-A2A4-A927-0865-3E0A61CB8AD0}"/>
              </a:ext>
            </a:extLst>
          </p:cNvPr>
          <p:cNvSpPr txBox="1"/>
          <p:nvPr/>
        </p:nvSpPr>
        <p:spPr bwMode="auto">
          <a:xfrm rot="1132220">
            <a:off x="73124" y="2155067"/>
            <a:ext cx="9766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831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A8380C7-634A-CC07-CABD-7AAB41858051}"/>
              </a:ext>
            </a:extLst>
          </p:cNvPr>
          <p:cNvSpPr txBox="1"/>
          <p:nvPr/>
        </p:nvSpPr>
        <p:spPr bwMode="auto">
          <a:xfrm>
            <a:off x="636120" y="5650164"/>
            <a:ext cx="2500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Telecom cable removed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34E0936-0909-3778-FEDC-D0C833194AC6}"/>
              </a:ext>
            </a:extLst>
          </p:cNvPr>
          <p:cNvSpPr/>
          <p:nvPr/>
        </p:nvSpPr>
        <p:spPr>
          <a:xfrm>
            <a:off x="221272" y="5692495"/>
            <a:ext cx="398890" cy="268315"/>
          </a:xfrm>
          <a:prstGeom prst="rect">
            <a:avLst/>
          </a:prstGeom>
          <a:solidFill>
            <a:schemeClr val="bg1">
              <a:alpha val="34902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0D04EAD-114E-64A5-1C51-BF7C6D527089}"/>
              </a:ext>
            </a:extLst>
          </p:cNvPr>
          <p:cNvCxnSpPr>
            <a:cxnSpLocks/>
          </p:cNvCxnSpPr>
          <p:nvPr/>
        </p:nvCxnSpPr>
        <p:spPr>
          <a:xfrm flipV="1">
            <a:off x="7160849" y="2674978"/>
            <a:ext cx="1981604" cy="2150063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3FDDA86-5F15-1D80-14E6-DC861F79F37C}"/>
              </a:ext>
            </a:extLst>
          </p:cNvPr>
          <p:cNvCxnSpPr>
            <a:cxnSpLocks/>
          </p:cNvCxnSpPr>
          <p:nvPr/>
        </p:nvCxnSpPr>
        <p:spPr>
          <a:xfrm flipV="1">
            <a:off x="9142453" y="2395199"/>
            <a:ext cx="166226" cy="270364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02C5A55F-6FB6-B161-EE3D-80EDCBC7D253}"/>
              </a:ext>
            </a:extLst>
          </p:cNvPr>
          <p:cNvSpPr txBox="1"/>
          <p:nvPr/>
        </p:nvSpPr>
        <p:spPr bwMode="auto">
          <a:xfrm>
            <a:off x="6469563" y="3791184"/>
            <a:ext cx="1481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YETS 23/24</a:t>
            </a:r>
            <a:endParaRPr lang="en-GB" b="1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3174DA1-9F7E-B087-07F6-DF7275D7B03E}"/>
              </a:ext>
            </a:extLst>
          </p:cNvPr>
          <p:cNvSpPr txBox="1"/>
          <p:nvPr/>
        </p:nvSpPr>
        <p:spPr bwMode="auto">
          <a:xfrm rot="18789542">
            <a:off x="7471766" y="4153327"/>
            <a:ext cx="54807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847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7695C2A-F9B9-0F2B-C1BC-AC634142D5B9}"/>
              </a:ext>
            </a:extLst>
          </p:cNvPr>
          <p:cNvSpPr txBox="1"/>
          <p:nvPr/>
        </p:nvSpPr>
        <p:spPr bwMode="auto">
          <a:xfrm>
            <a:off x="733465" y="1408301"/>
            <a:ext cx="1325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2023/24</a:t>
            </a:r>
            <a:endParaRPr lang="en-GB" b="1" dirty="0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D50268C-C3DA-3F64-85CF-CE37308541C6}"/>
              </a:ext>
            </a:extLst>
          </p:cNvPr>
          <p:cNvCxnSpPr>
            <a:cxnSpLocks/>
          </p:cNvCxnSpPr>
          <p:nvPr/>
        </p:nvCxnSpPr>
        <p:spPr>
          <a:xfrm>
            <a:off x="307679" y="1444922"/>
            <a:ext cx="1584176" cy="648072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AAE6528-60D6-3D22-C8B5-7DB045BCC34A}"/>
              </a:ext>
            </a:extLst>
          </p:cNvPr>
          <p:cNvCxnSpPr>
            <a:cxnSpLocks/>
          </p:cNvCxnSpPr>
          <p:nvPr/>
        </p:nvCxnSpPr>
        <p:spPr>
          <a:xfrm>
            <a:off x="1834186" y="2075671"/>
            <a:ext cx="936104" cy="360040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10C389F-5DCA-EC7E-1DB3-399E9CA120DE}"/>
              </a:ext>
            </a:extLst>
          </p:cNvPr>
          <p:cNvCxnSpPr>
            <a:cxnSpLocks/>
          </p:cNvCxnSpPr>
          <p:nvPr/>
        </p:nvCxnSpPr>
        <p:spPr>
          <a:xfrm>
            <a:off x="2899967" y="2525042"/>
            <a:ext cx="1368152" cy="576064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16901FC9-DB16-5BA6-8F8E-7C8D4E0E3884}"/>
              </a:ext>
            </a:extLst>
          </p:cNvPr>
          <p:cNvCxnSpPr>
            <a:cxnSpLocks/>
          </p:cNvCxnSpPr>
          <p:nvPr/>
        </p:nvCxnSpPr>
        <p:spPr>
          <a:xfrm flipH="1" flipV="1">
            <a:off x="4237078" y="3101106"/>
            <a:ext cx="247065" cy="545244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3408517-A86B-5084-85BC-C49CC9DD0060}"/>
              </a:ext>
            </a:extLst>
          </p:cNvPr>
          <p:cNvCxnSpPr>
            <a:cxnSpLocks/>
            <a:stCxn id="95" idx="3"/>
          </p:cNvCxnSpPr>
          <p:nvPr/>
        </p:nvCxnSpPr>
        <p:spPr>
          <a:xfrm flipV="1">
            <a:off x="1661401" y="2081370"/>
            <a:ext cx="243518" cy="909379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1524E3D-B940-FF9F-0274-9A3C1369C92C}"/>
              </a:ext>
            </a:extLst>
          </p:cNvPr>
          <p:cNvCxnSpPr>
            <a:cxnSpLocks/>
          </p:cNvCxnSpPr>
          <p:nvPr/>
        </p:nvCxnSpPr>
        <p:spPr>
          <a:xfrm flipH="1" flipV="1">
            <a:off x="2770290" y="2428880"/>
            <a:ext cx="129677" cy="96162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9D64667-59DB-4AA0-B2AC-87A4723C3FE5}"/>
              </a:ext>
            </a:extLst>
          </p:cNvPr>
          <p:cNvCxnSpPr>
            <a:cxnSpLocks/>
          </p:cNvCxnSpPr>
          <p:nvPr/>
        </p:nvCxnSpPr>
        <p:spPr>
          <a:xfrm>
            <a:off x="1149254" y="2549651"/>
            <a:ext cx="598585" cy="191415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22773FA0-92C5-954B-3176-1D6926EA90E4}"/>
              </a:ext>
            </a:extLst>
          </p:cNvPr>
          <p:cNvCxnSpPr>
            <a:cxnSpLocks/>
          </p:cNvCxnSpPr>
          <p:nvPr/>
        </p:nvCxnSpPr>
        <p:spPr>
          <a:xfrm flipV="1">
            <a:off x="108783" y="1466533"/>
            <a:ext cx="270904" cy="4991"/>
          </a:xfrm>
          <a:prstGeom prst="line">
            <a:avLst/>
          </a:prstGeom>
          <a:ln w="57150">
            <a:solidFill>
              <a:srgbClr val="35E2F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5" name="Rectangle 94">
            <a:extLst>
              <a:ext uri="{FF2B5EF4-FFF2-40B4-BE49-F238E27FC236}">
                <a16:creationId xmlns:a16="http://schemas.microsoft.com/office/drawing/2014/main" id="{55533DF4-52E8-BC8C-C92F-CD0676793D69}"/>
              </a:ext>
            </a:extLst>
          </p:cNvPr>
          <p:cNvSpPr/>
          <p:nvPr/>
        </p:nvSpPr>
        <p:spPr>
          <a:xfrm rot="1032819">
            <a:off x="871356" y="2710951"/>
            <a:ext cx="808144" cy="320438"/>
          </a:xfrm>
          <a:prstGeom prst="rect">
            <a:avLst/>
          </a:prstGeom>
          <a:solidFill>
            <a:srgbClr val="35E2F9">
              <a:alpha val="34902"/>
            </a:srgbClr>
          </a:solidFill>
          <a:ln w="38100">
            <a:solidFill>
              <a:srgbClr val="35E2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08E3D34-C413-692F-5B3D-5B8053BC1057}"/>
              </a:ext>
            </a:extLst>
          </p:cNvPr>
          <p:cNvSpPr txBox="1"/>
          <p:nvPr/>
        </p:nvSpPr>
        <p:spPr bwMode="auto">
          <a:xfrm rot="1342578">
            <a:off x="2349238" y="2180832"/>
            <a:ext cx="54807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825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850AF92-F596-2F4E-33F6-1001B67E3399}"/>
              </a:ext>
            </a:extLst>
          </p:cNvPr>
          <p:cNvSpPr txBox="1"/>
          <p:nvPr/>
        </p:nvSpPr>
        <p:spPr bwMode="auto">
          <a:xfrm rot="17272724">
            <a:off x="1603306" y="2217829"/>
            <a:ext cx="54807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835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9CF0193-1DD4-2D06-FEA1-112B27B28D79}"/>
              </a:ext>
            </a:extLst>
          </p:cNvPr>
          <p:cNvSpPr txBox="1"/>
          <p:nvPr/>
        </p:nvSpPr>
        <p:spPr bwMode="auto">
          <a:xfrm rot="1342578">
            <a:off x="774659" y="2530557"/>
            <a:ext cx="54807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826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E554088-C82C-01CB-2CC5-40B7AA102A00}"/>
              </a:ext>
            </a:extLst>
          </p:cNvPr>
          <p:cNvSpPr txBox="1"/>
          <p:nvPr/>
        </p:nvSpPr>
        <p:spPr bwMode="auto">
          <a:xfrm rot="1000173">
            <a:off x="1210464" y="2964315"/>
            <a:ext cx="54807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827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2F8D59-75CB-3EB2-38F6-A139B3B6AE97}"/>
              </a:ext>
            </a:extLst>
          </p:cNvPr>
          <p:cNvSpPr txBox="1"/>
          <p:nvPr/>
        </p:nvSpPr>
        <p:spPr bwMode="auto">
          <a:xfrm rot="1132220">
            <a:off x="1223009" y="2520331"/>
            <a:ext cx="450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836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926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FE49925-E19E-5431-807A-56F9260C84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862" t="4182" r="22095"/>
          <a:stretch/>
        </p:blipFill>
        <p:spPr>
          <a:xfrm>
            <a:off x="2182683" y="1279263"/>
            <a:ext cx="6840760" cy="491157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C75DC1A-8028-0235-C64C-441D45829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pl-PL" dirty="0"/>
              <a:t>Decabling – future works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AA5FE-F956-43F5-8B6D-23086B1CD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30/05/2024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6EB16-8798-F4B1-2F80-505F7263B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 Project Board 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6266E-F483-8CF4-06DD-6E68B1DD8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FDE636-321A-E771-D228-2B1B66D9AA47}"/>
              </a:ext>
            </a:extLst>
          </p:cNvPr>
          <p:cNvSpPr txBox="1"/>
          <p:nvPr/>
        </p:nvSpPr>
        <p:spPr bwMode="auto">
          <a:xfrm>
            <a:off x="623392" y="520658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General decabling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7BD3EF-FF8E-1732-1D5C-BEB0400C9FD8}"/>
              </a:ext>
            </a:extLst>
          </p:cNvPr>
          <p:cNvSpPr/>
          <p:nvPr/>
        </p:nvSpPr>
        <p:spPr>
          <a:xfrm>
            <a:off x="208543" y="5248917"/>
            <a:ext cx="398890" cy="268315"/>
          </a:xfrm>
          <a:prstGeom prst="rect">
            <a:avLst/>
          </a:prstGeom>
          <a:solidFill>
            <a:srgbClr val="35E2F9">
              <a:alpha val="34902"/>
            </a:srgbClr>
          </a:solidFill>
          <a:ln w="38100">
            <a:solidFill>
              <a:srgbClr val="35E2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EEB99E-086E-8D6C-F456-A623B5C1EADD}"/>
              </a:ext>
            </a:extLst>
          </p:cNvPr>
          <p:cNvSpPr txBox="1"/>
          <p:nvPr/>
        </p:nvSpPr>
        <p:spPr bwMode="auto">
          <a:xfrm>
            <a:off x="7851270" y="5483586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/>
              <a:t>Status:</a:t>
            </a:r>
          </a:p>
          <a:p>
            <a:pPr algn="r"/>
            <a:r>
              <a:rPr lang="pl-PL" b="1" dirty="0"/>
              <a:t>PLANNED</a:t>
            </a:r>
            <a:endParaRPr lang="en-GB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E5762B-2DB5-C04E-97B3-6F010B42E27F}"/>
              </a:ext>
            </a:extLst>
          </p:cNvPr>
          <p:cNvSpPr txBox="1"/>
          <p:nvPr/>
        </p:nvSpPr>
        <p:spPr bwMode="auto">
          <a:xfrm>
            <a:off x="3952060" y="1556829"/>
            <a:ext cx="1325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2024</a:t>
            </a:r>
            <a:endParaRPr lang="en-GB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EF52E6-BD4E-49F9-D341-BB302F1FC171}"/>
              </a:ext>
            </a:extLst>
          </p:cNvPr>
          <p:cNvSpPr/>
          <p:nvPr/>
        </p:nvSpPr>
        <p:spPr>
          <a:xfrm rot="1032819">
            <a:off x="3989865" y="1930026"/>
            <a:ext cx="1289041" cy="405383"/>
          </a:xfrm>
          <a:prstGeom prst="rect">
            <a:avLst/>
          </a:prstGeom>
          <a:solidFill>
            <a:srgbClr val="35E2F9">
              <a:alpha val="34902"/>
            </a:srgbClr>
          </a:solidFill>
          <a:ln w="38100">
            <a:solidFill>
              <a:srgbClr val="35E2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F04310-FCCC-D9BD-0F65-627470FBC72F}"/>
              </a:ext>
            </a:extLst>
          </p:cNvPr>
          <p:cNvSpPr txBox="1"/>
          <p:nvPr/>
        </p:nvSpPr>
        <p:spPr bwMode="auto">
          <a:xfrm rot="1342578">
            <a:off x="4054222" y="2102813"/>
            <a:ext cx="54807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180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B459A12-D1DF-62EF-134B-27B3E39E96EF}"/>
              </a:ext>
            </a:extLst>
          </p:cNvPr>
          <p:cNvSpPr txBox="1"/>
          <p:nvPr/>
        </p:nvSpPr>
        <p:spPr bwMode="auto">
          <a:xfrm rot="1342578">
            <a:off x="4729859" y="1882094"/>
            <a:ext cx="54807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183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7B80930-F05D-071E-8B16-F43C97DBF957}"/>
              </a:ext>
            </a:extLst>
          </p:cNvPr>
          <p:cNvSpPr/>
          <p:nvPr/>
        </p:nvSpPr>
        <p:spPr>
          <a:xfrm rot="6782211">
            <a:off x="6541045" y="3766972"/>
            <a:ext cx="1581226" cy="942529"/>
          </a:xfrm>
          <a:prstGeom prst="rect">
            <a:avLst/>
          </a:prstGeom>
          <a:solidFill>
            <a:srgbClr val="35E2F9">
              <a:alpha val="34902"/>
            </a:srgbClr>
          </a:solidFill>
          <a:ln w="38100">
            <a:solidFill>
              <a:srgbClr val="35E2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079E70-A182-6E31-0A98-D05D90B3C757}"/>
              </a:ext>
            </a:extLst>
          </p:cNvPr>
          <p:cNvSpPr txBox="1"/>
          <p:nvPr/>
        </p:nvSpPr>
        <p:spPr bwMode="auto">
          <a:xfrm>
            <a:off x="6312024" y="3326255"/>
            <a:ext cx="1325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2025</a:t>
            </a:r>
            <a:endParaRPr lang="en-GB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83F319-27A7-34AD-79F3-603E1BF90E1C}"/>
              </a:ext>
            </a:extLst>
          </p:cNvPr>
          <p:cNvSpPr txBox="1"/>
          <p:nvPr/>
        </p:nvSpPr>
        <p:spPr bwMode="auto">
          <a:xfrm rot="1342578">
            <a:off x="6700716" y="4821417"/>
            <a:ext cx="54807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833</a:t>
            </a:r>
            <a:endParaRPr lang="en-GB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0472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EF6F8-9719-A9CC-A43E-161170CDC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Take</a:t>
            </a:r>
            <a:r>
              <a:rPr lang="fr-CH" dirty="0"/>
              <a:t> </a:t>
            </a:r>
            <a:r>
              <a:rPr lang="fr-CH" dirty="0" err="1"/>
              <a:t>Aways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1385E-278B-A2A7-847C-389F8BDDCE0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5360" y="1245524"/>
            <a:ext cx="11679086" cy="502827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TG-CONS is a long-term Program running until LS5, planned in 4 phases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Three main contributing groups: SCE-SAM, EN-CV and EN-EL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B050"/>
                </a:solidFill>
              </a:rPr>
              <a:t>Re-engineering / Optimisation/ </a:t>
            </a:r>
            <a:r>
              <a:rPr lang="en-GB" sz="2400" dirty="0" err="1">
                <a:solidFill>
                  <a:srgbClr val="00B050"/>
                </a:solidFill>
              </a:rPr>
              <a:t>Priorization</a:t>
            </a:r>
            <a:r>
              <a:rPr lang="en-GB" sz="2400" dirty="0">
                <a:solidFill>
                  <a:srgbClr val="00B050"/>
                </a:solidFill>
              </a:rPr>
              <a:t> / Iso-functional replacement to some extent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B050"/>
                </a:solidFill>
              </a:rPr>
              <a:t>LS3 activities will take place on the </a:t>
            </a:r>
            <a:r>
              <a:rPr lang="en-GB" sz="2400" dirty="0" err="1">
                <a:solidFill>
                  <a:srgbClr val="00B050"/>
                </a:solidFill>
              </a:rPr>
              <a:t>Meyrin</a:t>
            </a:r>
            <a:r>
              <a:rPr lang="en-GB" sz="2400" dirty="0">
                <a:solidFill>
                  <a:srgbClr val="00B050"/>
                </a:solidFill>
              </a:rPr>
              <a:t> site – central part (ISR up to gallery 833)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B050"/>
                </a:solidFill>
              </a:rPr>
              <a:t>EN-EL has anticipated the cabling/</a:t>
            </a:r>
            <a:r>
              <a:rPr lang="en-GB" sz="2400" dirty="0" err="1">
                <a:solidFill>
                  <a:srgbClr val="00B050"/>
                </a:solidFill>
              </a:rPr>
              <a:t>decabling</a:t>
            </a:r>
            <a:r>
              <a:rPr lang="en-GB" sz="2400" dirty="0">
                <a:solidFill>
                  <a:srgbClr val="00B050"/>
                </a:solidFill>
              </a:rPr>
              <a:t> activities of phase 2 and will be free during LS3.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During LS3, all TG-CONS activities can be carried out in the shadow of higher priority activities and are not overly invasive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TG-CONS is a backup option for certain groups in the event of unforeseen circumstances/work stopped or blocked on other facilities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48FAE-DD6E-C9F1-EB28-C6FA8F9344C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30528-E20E-C52E-5795-2623A00337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26AD6-E149-F715-4870-E0E3339802E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4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7257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E23143-BF94-0C93-20C3-67D6AD417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Schedule planning and monitoring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684EF6D-4BBC-D3BA-81D4-7CC6EAA844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Detailed schedule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BE5CCE2-E6DE-BFC8-7AA5-F56E582A1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5733255"/>
            <a:ext cx="5616575" cy="456407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Link: </a:t>
            </a:r>
            <a:r>
              <a:rPr lang="pl-PL" dirty="0">
                <a:hlinkClick r:id="rId2"/>
              </a:rPr>
              <a:t>EDMS 2705555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7946A57-A54F-2C14-6EED-EB94D21A3E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l-PL" dirty="0"/>
              <a:t>Gantt chart viewer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3743A2C-ECB1-C870-AD3F-0E3DD8EAB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5733255"/>
            <a:ext cx="5611813" cy="456408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Link: </a:t>
            </a:r>
            <a:r>
              <a:rPr lang="pl-PL" dirty="0">
                <a:hlinkClick r:id="rId3"/>
              </a:rPr>
              <a:t>EN-ACE scheduling tools online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E85AF-B216-1FFB-923A-9E46E16C8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8F026-4AAD-57A8-A196-45C24003F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9A657-A5F9-1B85-FD4E-740ED9439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55E6981-D74A-A43E-3985-90644320CF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6095999" y="2366165"/>
            <a:ext cx="5892598" cy="245524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E17D443-5648-9786-FD40-9709D6D9F6D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9193"/>
          <a:stretch/>
        </p:blipFill>
        <p:spPr>
          <a:xfrm>
            <a:off x="407987" y="2390429"/>
            <a:ext cx="5471989" cy="243098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09127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DA2CA-FE05-4567-8548-AC39E00D34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Technical Galleries Consolidation Program</a:t>
            </a: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6CC8F1F-0FE6-4B6B-9468-83F4F6B19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1754" y="4137381"/>
            <a:ext cx="10008492" cy="803787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lang="pl-PL" sz="3200" b="1" dirty="0">
                <a:solidFill>
                  <a:srgbClr val="FF6600"/>
                </a:solidFill>
                <a:latin typeface="Source Sans Pro"/>
                <a:cs typeface="Arial"/>
              </a:rPr>
              <a:t>TG-CONS Schedule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2414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3F884C-1DEE-D76E-7986-D4CF9C4612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pl-PL" dirty="0"/>
              <a:t>Program status</a:t>
            </a:r>
          </a:p>
          <a:p>
            <a:pPr marL="457200" indent="-457200">
              <a:buAutoNum type="arabicPeriod"/>
            </a:pPr>
            <a:r>
              <a:rPr lang="pl-PL" dirty="0"/>
              <a:t>PLAN</a:t>
            </a:r>
          </a:p>
          <a:p>
            <a:pPr marL="457200" indent="-457200">
              <a:buAutoNum type="arabicPeriod"/>
            </a:pPr>
            <a:r>
              <a:rPr lang="pl-PL" dirty="0"/>
              <a:t>Review of works by Group</a:t>
            </a:r>
          </a:p>
          <a:p>
            <a:pPr marL="457200" indent="-457200">
              <a:buAutoNum type="arabicPeriod"/>
            </a:pPr>
            <a:r>
              <a:rPr lang="pl-PL" dirty="0"/>
              <a:t>Key-take aways</a:t>
            </a:r>
          </a:p>
          <a:p>
            <a:pPr marL="457200" indent="-457200">
              <a:buAutoNum type="arabicPeriod"/>
            </a:pPr>
            <a:endParaRPr lang="pl-PL" dirty="0"/>
          </a:p>
          <a:p>
            <a:pPr marL="457200" indent="-457200">
              <a:buAutoNum type="arabicPeriod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1254CE-D53C-D182-B0CA-AF7A110D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Agenda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A6921B-DAF3-8CFD-C6D4-DCC8D9C7E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E56A4-E949-DC5A-48D1-925BB8E5A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 Project Board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C57F1-C213-E0EA-98D7-D3122EA87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89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75DC1A-8028-0235-C64C-441D45829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29" y="329223"/>
            <a:ext cx="11376025" cy="540348"/>
          </a:xfrm>
        </p:spPr>
        <p:txBody>
          <a:bodyPr anchor="t">
            <a:normAutofit/>
          </a:bodyPr>
          <a:lstStyle/>
          <a:p>
            <a:r>
              <a:rPr lang="fr-CH" dirty="0"/>
              <a:t>Program </a:t>
            </a:r>
            <a:r>
              <a:rPr lang="fr-CH" dirty="0" err="1"/>
              <a:t>Status</a:t>
            </a:r>
            <a:r>
              <a:rPr lang="fr-CH" dirty="0"/>
              <a:t> - DASHBOARD</a:t>
            </a:r>
            <a:endParaRPr lang="LID4096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C4167F84-6DAA-4308-A9C3-8504C66837B2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43756620"/>
              </p:ext>
            </p:extLst>
          </p:nvPr>
        </p:nvGraphicFramePr>
        <p:xfrm>
          <a:off x="119337" y="869571"/>
          <a:ext cx="11953326" cy="530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>
                  <a:extLst>
                    <a:ext uri="{9D8B030D-6E8A-4147-A177-3AD203B41FA5}">
                      <a16:colId xmlns:a16="http://schemas.microsoft.com/office/drawing/2014/main" val="338499983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44331513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90248613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93666804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016494156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17694201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85251038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9976381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9406004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678911003"/>
                    </a:ext>
                  </a:extLst>
                </a:gridCol>
                <a:gridCol w="1008111">
                  <a:extLst>
                    <a:ext uri="{9D8B030D-6E8A-4147-A177-3AD203B41FA5}">
                      <a16:colId xmlns:a16="http://schemas.microsoft.com/office/drawing/2014/main" val="1659298363"/>
                    </a:ext>
                  </a:extLst>
                </a:gridCol>
              </a:tblGrid>
              <a:tr h="649437">
                <a:tc>
                  <a:txBody>
                    <a:bodyPr/>
                    <a:lstStyle/>
                    <a:p>
                      <a:r>
                        <a:rPr lang="pl-PL" sz="1200" dirty="0"/>
                        <a:t>Gallery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/>
                        <a:t>Drinking water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/>
                        <a:t>Firefighting network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/>
                        <a:t>Compressed air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/>
                        <a:t>Heating pipes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/>
                        <a:t>Decabling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Doors, metal frames, roofs, ladders, false floors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/>
                        <a:t>Asbestos , led diagnostics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/>
                        <a:t>Drain check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/>
                        <a:t>Scans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/>
                        <a:t>3D model Integration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110058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835 north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444163280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835 south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04364491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825 part 4.1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Partially</a:t>
                      </a:r>
                      <a:endParaRPr kumimoji="0" lang="en-GB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541728194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825 part 4.2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FF9900"/>
                          </a:solidFill>
                        </a:rPr>
                        <a:t>Ongoing</a:t>
                      </a:r>
                      <a:endParaRPr lang="en-GB" sz="1200" b="1" dirty="0">
                        <a:solidFill>
                          <a:srgbClr val="FF990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Partially</a:t>
                      </a:r>
                      <a:endParaRPr kumimoji="0" lang="en-GB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49998992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825 part 3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FF9900"/>
                          </a:solidFill>
                        </a:rPr>
                        <a:t>Ongoing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FF9900"/>
                          </a:solidFill>
                        </a:rPr>
                        <a:t>Ongoing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FF9900"/>
                          </a:solidFill>
                        </a:rPr>
                        <a:t>Ongoing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i="0" dirty="0"/>
                        <a:t>2025</a:t>
                      </a:r>
                      <a:r>
                        <a:rPr lang="fr-CH" sz="1200" i="0" dirty="0"/>
                        <a:t> + </a:t>
                      </a:r>
                      <a:r>
                        <a:rPr lang="fr-CH" sz="1200" b="0" i="0" dirty="0">
                          <a:solidFill>
                            <a:srgbClr val="FF0000"/>
                          </a:solidFill>
                        </a:rPr>
                        <a:t>2026</a:t>
                      </a:r>
                      <a:endParaRPr lang="en-GB" sz="1200" b="0" i="0" dirty="0">
                        <a:solidFill>
                          <a:srgbClr val="FF000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Partially</a:t>
                      </a:r>
                      <a:endParaRPr kumimoji="0" lang="en-GB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Partially, 2025 + </a:t>
                      </a:r>
                      <a:r>
                        <a:rPr lang="pl-PL" sz="1200" b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  <a:endParaRPr lang="en-GB" sz="1200" b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i="1" dirty="0"/>
                        <a:t>TBC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Done</a:t>
                      </a:r>
                      <a:endParaRPr kumimoji="0" lang="en-GB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377580087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825 part 2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202</a:t>
                      </a: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5 </a:t>
                      </a: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- 2027</a:t>
                      </a:r>
                      <a:endParaRPr kumimoji="0" lang="en-GB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202</a:t>
                      </a: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5 </a:t>
                      </a: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- 2027</a:t>
                      </a:r>
                      <a:endParaRPr kumimoji="0" lang="en-GB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202</a:t>
                      </a: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5 </a:t>
                      </a: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- 2027</a:t>
                      </a:r>
                      <a:endParaRPr kumimoji="0" lang="en-GB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i="0" dirty="0">
                          <a:solidFill>
                            <a:srgbClr val="FF0000"/>
                          </a:solidFill>
                        </a:rPr>
                        <a:t>202</a:t>
                      </a:r>
                      <a:r>
                        <a:rPr lang="pl-PL" sz="1200" b="0" i="0" dirty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GB" sz="1200" b="0" i="0" dirty="0">
                        <a:solidFill>
                          <a:srgbClr val="FF000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i="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202</a:t>
                      </a: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5 - 2028</a:t>
                      </a:r>
                      <a:endParaRPr kumimoji="0" lang="en-GB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i="1" dirty="0"/>
                        <a:t>TBC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Done</a:t>
                      </a:r>
                      <a:endParaRPr kumimoji="0" lang="en-GB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0" dirty="0"/>
                        <a:t>2024</a:t>
                      </a:r>
                      <a:endParaRPr lang="en-GB" sz="1200" i="0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203790328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825 part 1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202</a:t>
                      </a: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6</a:t>
                      </a:r>
                      <a:endParaRPr kumimoji="0" lang="en-GB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i="0" dirty="0">
                          <a:solidFill>
                            <a:srgbClr val="FF0000"/>
                          </a:solidFill>
                        </a:rPr>
                        <a:t>202</a:t>
                      </a:r>
                      <a:r>
                        <a:rPr lang="pl-PL" sz="1200" b="0" i="0" dirty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GB" sz="1200" b="0" i="0" dirty="0">
                        <a:solidFill>
                          <a:srgbClr val="FF000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i="0" dirty="0">
                          <a:solidFill>
                            <a:srgbClr val="FF0000"/>
                          </a:solidFill>
                        </a:rPr>
                        <a:t>202</a:t>
                      </a:r>
                      <a:r>
                        <a:rPr lang="pl-PL" sz="1200" b="0" i="0" dirty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GB" sz="1200" b="0" i="0" dirty="0">
                        <a:solidFill>
                          <a:srgbClr val="FF000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i="0" dirty="0">
                          <a:solidFill>
                            <a:srgbClr val="FF0000"/>
                          </a:solidFill>
                        </a:rPr>
                        <a:t>202</a:t>
                      </a:r>
                      <a:r>
                        <a:rPr lang="pl-PL" sz="1200" b="0" i="0" dirty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GB" sz="1200" b="0" i="0" dirty="0">
                        <a:solidFill>
                          <a:srgbClr val="FF000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i="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2026 + 2029</a:t>
                      </a:r>
                      <a:endParaRPr kumimoji="0" lang="en-GB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i="1" dirty="0"/>
                        <a:t>TBC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pl-PL" sz="12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Done</a:t>
                      </a:r>
                      <a:endParaRPr lang="en-GB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0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377671800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en-GB" sz="1200" b="1" dirty="0"/>
                        <a:t>833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202</a:t>
                      </a: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6</a:t>
                      </a:r>
                      <a:endParaRPr kumimoji="0" lang="en-GB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202</a:t>
                      </a: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6</a:t>
                      </a:r>
                      <a:endParaRPr kumimoji="0" lang="en-GB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202</a:t>
                      </a: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6</a:t>
                      </a:r>
                      <a:endParaRPr kumimoji="0" lang="en-GB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i="1" dirty="0">
                          <a:solidFill>
                            <a:schemeClr val="accent1"/>
                          </a:solidFill>
                        </a:rPr>
                        <a:t>TBC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0" dirty="0"/>
                        <a:t>2025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/>
                        <a:t>TBC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202</a:t>
                      </a:r>
                      <a:r>
                        <a:rPr kumimoji="0" lang="pl-PL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6</a:t>
                      </a:r>
                      <a:endParaRPr kumimoji="0" lang="en-GB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i="1" dirty="0"/>
                        <a:t>TBC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b="0" i="0" dirty="0">
                          <a:solidFill>
                            <a:schemeClr val="tx1"/>
                          </a:solidFill>
                        </a:rPr>
                        <a:t>2024</a:t>
                      </a:r>
                      <a:endParaRPr lang="en-GB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0" dirty="0"/>
                        <a:t>2025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684301498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826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i="1" dirty="0"/>
                        <a:t>N/A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FF9900"/>
                          </a:solidFill>
                        </a:rPr>
                        <a:t>Ongoing</a:t>
                      </a:r>
                      <a:endParaRPr lang="en-GB" sz="1200" b="1" dirty="0">
                        <a:solidFill>
                          <a:srgbClr val="FF990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449989964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827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N/A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Partially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507439942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830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N/A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/>
                        <a:t>P</a:t>
                      </a:r>
                      <a:r>
                        <a:rPr lang="pl-PL" sz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artiall</a:t>
                      </a:r>
                      <a:r>
                        <a:rPr lang="pl-PL" sz="1200" dirty="0"/>
                        <a:t>y, 2024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Partially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Partially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486326855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836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N/A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755804576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180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dirty="0"/>
                        <a:t>P</a:t>
                      </a:r>
                      <a:r>
                        <a:rPr lang="pl-PL" sz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artiall</a:t>
                      </a:r>
                      <a:r>
                        <a:rPr lang="pl-PL" sz="1200" dirty="0"/>
                        <a:t>y, 2024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Partially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728958384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183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N/A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dirty="0"/>
                        <a:t>Partially, 2024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A44A"/>
                          </a:solidFill>
                        </a:rPr>
                        <a:t>Partially</a:t>
                      </a:r>
                      <a:endParaRPr lang="en-GB" sz="12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625286353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829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Partially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4139775262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831 + 832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N/A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4016437496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837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0" i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  <a:endParaRPr lang="en-GB" sz="1200" b="0" i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0" i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  <a:endParaRPr lang="en-GB" sz="1200" b="0" i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0" i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  <a:endParaRPr lang="en-GB" sz="1200" b="0" i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dirty="0"/>
                        <a:t>Partially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887296365"/>
                  </a:ext>
                </a:extLst>
              </a:tr>
              <a:tr h="258709">
                <a:tc>
                  <a:txBody>
                    <a:bodyPr/>
                    <a:lstStyle/>
                    <a:p>
                      <a:r>
                        <a:rPr lang="pl-PL" sz="1200" b="1" dirty="0"/>
                        <a:t>821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0" i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  <a:endParaRPr lang="en-GB" sz="1200" b="0" i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0" i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  <a:endParaRPr lang="en-GB" sz="1200" b="0" i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0" i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  <a:endParaRPr lang="en-GB" sz="1200" b="0" i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dirty="0">
                          <a:solidFill>
                            <a:srgbClr val="FF0000"/>
                          </a:solidFill>
                        </a:rPr>
                        <a:t>2027</a:t>
                      </a:r>
                      <a:r>
                        <a:rPr lang="pl-PL" sz="1200" b="0" i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pl-PL" sz="1200" b="0" i="1" dirty="0">
                          <a:solidFill>
                            <a:schemeClr val="tx1"/>
                          </a:solidFill>
                        </a:rPr>
                        <a:t>(TL4A</a:t>
                      </a:r>
                      <a:r>
                        <a:rPr lang="pl-PL" sz="1200" i="1" dirty="0"/>
                        <a:t>)</a:t>
                      </a:r>
                      <a:endParaRPr lang="en-GB" sz="1200" b="1" i="1" dirty="0">
                        <a:solidFill>
                          <a:srgbClr val="FF000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200" dirty="0"/>
                        <a:t>Partially</a:t>
                      </a:r>
                      <a:endParaRPr lang="en-GB" sz="12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  <a:endParaRPr lang="en-GB" sz="1200" b="0" i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dirty="0"/>
                        <a:t>TBC</a:t>
                      </a:r>
                      <a:endParaRPr lang="en-GB" sz="12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i="0" dirty="0">
                          <a:solidFill>
                            <a:srgbClr val="FF9900"/>
                          </a:solidFill>
                        </a:rPr>
                        <a:t>Ongoing</a:t>
                      </a:r>
                      <a:endParaRPr lang="en-GB" sz="1200" b="1" i="0" dirty="0">
                        <a:solidFill>
                          <a:srgbClr val="FF9900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415707561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A6EFD3-9726-1F61-1709-78D9BA9BC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30/05/2024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22CD06-A3A5-2AB7-9A35-5DAA9E068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FEC224-1325-1188-564D-AD8615E6C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99992F-13E6-EEC6-6A30-A491668C9BF2}"/>
              </a:ext>
            </a:extLst>
          </p:cNvPr>
          <p:cNvSpPr txBox="1"/>
          <p:nvPr/>
        </p:nvSpPr>
        <p:spPr bwMode="auto">
          <a:xfrm>
            <a:off x="10319792" y="39934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>
                <a:solidFill>
                  <a:srgbClr val="FF0000"/>
                </a:solidFill>
              </a:rPr>
              <a:t>LS3 </a:t>
            </a:r>
            <a:r>
              <a:rPr lang="fr-CH" sz="2000" b="1" dirty="0" err="1">
                <a:solidFill>
                  <a:srgbClr val="FF0000"/>
                </a:solidFill>
              </a:rPr>
              <a:t>activities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746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99A41A-09BB-F06C-7D9F-0449F679C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9936" y="1575187"/>
            <a:ext cx="6572184" cy="4643982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fr-CH" sz="2200" b="0" dirty="0">
                <a:solidFill>
                  <a:schemeClr val="tx1">
                    <a:lumMod val="50000"/>
                  </a:schemeClr>
                </a:solidFill>
              </a:rPr>
              <a:t>Scanning, 3D </a:t>
            </a:r>
            <a:r>
              <a:rPr lang="fr-CH" sz="2200" b="0" dirty="0" err="1">
                <a:solidFill>
                  <a:schemeClr val="tx1">
                    <a:lumMod val="50000"/>
                  </a:schemeClr>
                </a:solidFill>
              </a:rPr>
              <a:t>models</a:t>
            </a:r>
            <a:r>
              <a:rPr lang="fr-CH" sz="2200" b="0" dirty="0">
                <a:solidFill>
                  <a:schemeClr val="tx1">
                    <a:lumMod val="50000"/>
                  </a:schemeClr>
                </a:solidFill>
              </a:rPr>
              <a:t> and </a:t>
            </a:r>
            <a:r>
              <a:rPr lang="fr-CH" sz="2200" b="0" dirty="0" err="1">
                <a:solidFill>
                  <a:schemeClr val="tx1">
                    <a:lumMod val="50000"/>
                  </a:schemeClr>
                </a:solidFill>
              </a:rPr>
              <a:t>integration</a:t>
            </a:r>
            <a:r>
              <a:rPr lang="fr-CH" sz="2200" b="0" dirty="0">
                <a:solidFill>
                  <a:schemeClr val="tx1">
                    <a:lumMod val="50000"/>
                  </a:schemeClr>
                </a:solidFill>
              </a:rPr>
              <a:t> of 5 km of </a:t>
            </a:r>
            <a:r>
              <a:rPr lang="fr-CH" sz="2200" b="0" dirty="0" err="1">
                <a:solidFill>
                  <a:schemeClr val="tx1">
                    <a:lumMod val="50000"/>
                  </a:schemeClr>
                </a:solidFill>
              </a:rPr>
              <a:t>galleries</a:t>
            </a:r>
            <a:endParaRPr lang="fr-CH" sz="2200" b="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fr-CH" sz="2200" b="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pl-PL" sz="2200" b="0" dirty="0">
                <a:solidFill>
                  <a:schemeClr val="tx1">
                    <a:lumMod val="50000"/>
                  </a:schemeClr>
                </a:solidFill>
              </a:rPr>
              <a:t>27</a:t>
            </a:r>
            <a:r>
              <a:rPr lang="fr-CH" sz="2200" b="0" dirty="0">
                <a:solidFill>
                  <a:schemeClr val="tx1">
                    <a:lumMod val="50000"/>
                  </a:schemeClr>
                </a:solidFill>
              </a:rPr>
              <a:t>6 </a:t>
            </a:r>
            <a:r>
              <a:rPr lang="en-GB" sz="2200" b="0" dirty="0"/>
              <a:t>tons of old piping and </a:t>
            </a:r>
            <a:r>
              <a:rPr lang="en-GB" sz="2200" b="0" dirty="0" err="1"/>
              <a:t>materi</a:t>
            </a:r>
            <a:r>
              <a:rPr lang="pl-PL" sz="2200" b="0" dirty="0"/>
              <a:t>al</a:t>
            </a:r>
            <a:r>
              <a:rPr lang="en-GB" sz="2200" b="0" dirty="0"/>
              <a:t> removed</a:t>
            </a:r>
            <a:endParaRPr lang="pl-PL" sz="2200" b="0" dirty="0"/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pl-PL" sz="2200" b="0" dirty="0"/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fr-CH" sz="2200" b="0" dirty="0"/>
              <a:t>4.7</a:t>
            </a:r>
            <a:r>
              <a:rPr lang="en-GB" sz="2200" b="0" dirty="0"/>
              <a:t> km of old piping replaced by </a:t>
            </a:r>
            <a:r>
              <a:rPr lang="pl-PL" sz="2200" b="0" dirty="0"/>
              <a:t>3.</a:t>
            </a:r>
            <a:r>
              <a:rPr lang="fr-CH" sz="2200" b="0" dirty="0"/>
              <a:t>5</a:t>
            </a:r>
            <a:r>
              <a:rPr lang="en-GB" sz="2200" b="0" dirty="0"/>
              <a:t> km of new piping</a:t>
            </a:r>
            <a:endParaRPr lang="pl-PL" sz="2200" b="0" dirty="0"/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pl-PL" sz="2200" b="0" dirty="0"/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fr-CH" sz="2200" b="0" dirty="0"/>
              <a:t>343</a:t>
            </a:r>
            <a:r>
              <a:rPr lang="en-GB" sz="2200" b="0" dirty="0"/>
              <a:t> k</a:t>
            </a:r>
            <a:r>
              <a:rPr lang="pl-PL" sz="2200" b="0" dirty="0"/>
              <a:t>m</a:t>
            </a:r>
            <a:r>
              <a:rPr lang="en-GB" sz="2200" b="0" dirty="0"/>
              <a:t> of cables removed</a:t>
            </a:r>
            <a:r>
              <a:rPr lang="pl-PL" sz="2200" b="0" dirty="0"/>
              <a:t>, </a:t>
            </a:r>
            <a:r>
              <a:rPr lang="fr-CH" sz="2200" b="0" dirty="0"/>
              <a:t>422</a:t>
            </a:r>
            <a:r>
              <a:rPr lang="pl-PL" sz="2200" b="0" dirty="0"/>
              <a:t> m</a:t>
            </a:r>
            <a:r>
              <a:rPr lang="pl-PL" sz="2200" b="0" baseline="30000" dirty="0"/>
              <a:t>3</a:t>
            </a:r>
            <a:r>
              <a:rPr lang="pl-PL" sz="2200" b="0" dirty="0"/>
              <a:t> of waste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pl-PL" sz="2200" b="0" dirty="0"/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fr-CH" sz="2200" b="0" dirty="0"/>
              <a:t>2200</a:t>
            </a:r>
            <a:r>
              <a:rPr lang="en-GB" sz="2200" b="0" dirty="0"/>
              <a:t> welds and </a:t>
            </a:r>
            <a:r>
              <a:rPr lang="fr-CH" sz="2200" b="0" dirty="0"/>
              <a:t>215</a:t>
            </a:r>
            <a:r>
              <a:rPr lang="en-GB" sz="2200" b="0" dirty="0"/>
              <a:t> non-destructive tests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8CFF58-09CD-28BD-8043-72DB44BA8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Program </a:t>
            </a:r>
            <a:r>
              <a:rPr lang="fr-CH" dirty="0" err="1"/>
              <a:t>Status</a:t>
            </a:r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28DAEE5-E08F-2634-AF57-D6CA8E704495}"/>
              </a:ext>
            </a:extLst>
          </p:cNvPr>
          <p:cNvSpPr/>
          <p:nvPr/>
        </p:nvSpPr>
        <p:spPr>
          <a:xfrm>
            <a:off x="4525641" y="2367510"/>
            <a:ext cx="773458" cy="773458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5710943-05C2-0D8A-3335-A0A1C04F9885}"/>
              </a:ext>
            </a:extLst>
          </p:cNvPr>
          <p:cNvSpPr/>
          <p:nvPr/>
        </p:nvSpPr>
        <p:spPr>
          <a:xfrm>
            <a:off x="4525641" y="3303614"/>
            <a:ext cx="773458" cy="773458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5B3F809-716B-DA38-4782-599834D7A7CA}"/>
              </a:ext>
            </a:extLst>
          </p:cNvPr>
          <p:cNvSpPr/>
          <p:nvPr/>
        </p:nvSpPr>
        <p:spPr>
          <a:xfrm>
            <a:off x="4525641" y="4293096"/>
            <a:ext cx="773458" cy="773458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F4D7FD-42B4-989C-3831-36A1C2AEBA37}"/>
              </a:ext>
            </a:extLst>
          </p:cNvPr>
          <p:cNvSpPr/>
          <p:nvPr/>
        </p:nvSpPr>
        <p:spPr>
          <a:xfrm>
            <a:off x="4528234" y="5247830"/>
            <a:ext cx="773458" cy="773458"/>
          </a:xfrm>
          <a:prstGeom prst="ellipse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0F22164-6874-F826-0BA7-ADD654B643C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909" y="1340768"/>
            <a:ext cx="755003" cy="751152"/>
          </a:xfrm>
          <a:prstGeom prst="ellipse">
            <a:avLst/>
          </a:prstGeom>
          <a:ln w="28575">
            <a:solidFill>
              <a:srgbClr val="C00000"/>
            </a:solidFill>
          </a:ln>
        </p:spPr>
      </p:pic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085FCE6A-2796-929A-6A26-124DF6C639B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075"/>
          <a:stretch/>
        </p:blipFill>
        <p:spPr bwMode="auto">
          <a:xfrm flipH="1">
            <a:off x="406429" y="1052736"/>
            <a:ext cx="3743797" cy="2304256"/>
          </a:xfrm>
          <a:prstGeom prst="rect">
            <a:avLst/>
          </a:prstGeom>
        </p:spPr>
      </p:pic>
      <p:pic>
        <p:nvPicPr>
          <p:cNvPr id="5" name="Content Placeholder 7" descr="A blue valve on a pipe&#10;&#10;Description automatically generated with medium confidence">
            <a:extLst>
              <a:ext uri="{FF2B5EF4-FFF2-40B4-BE49-F238E27FC236}">
                <a16:creationId xmlns:a16="http://schemas.microsoft.com/office/drawing/2014/main" id="{072410A6-5709-BD34-2741-EFDFD800FAA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874" b="4"/>
          <a:stretch/>
        </p:blipFill>
        <p:spPr>
          <a:xfrm>
            <a:off x="301911" y="3284984"/>
            <a:ext cx="3848315" cy="2952328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D779818-75D3-68AB-BA5A-20087FC41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30/05/2024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45D242-8CD2-B1CE-2965-DF610A0A8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0E0EB88-6AE2-7620-4309-0D17226A0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645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CE254-9974-2638-9A74-4E0059643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PLAN TOOL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B5A7EE-69CC-EAEC-C4C2-819318C28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30/05/2024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838939-EAA1-B06A-F0E6-7263A47D5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C9B43D-AA7E-8710-9AA8-7E061DFD3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556B8731-5E12-731B-7853-947F4B7181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4902480"/>
              </p:ext>
            </p:extLst>
          </p:nvPr>
        </p:nvGraphicFramePr>
        <p:xfrm>
          <a:off x="328925" y="4149080"/>
          <a:ext cx="11534149" cy="2016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8160951" imgH="3175175" progId="Excel.Sheet.8">
                  <p:embed/>
                </p:oleObj>
              </mc:Choice>
              <mc:Fallback>
                <p:oleObj name="Worksheet" r:id="rId2" imgW="18160951" imgH="3175175" progId="Excel.Sheet.8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556B8731-5E12-731B-7853-947F4B7181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28925" y="4149080"/>
                        <a:ext cx="11534149" cy="20162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94C045F-677C-EF80-72BC-065F9910FF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6729564"/>
              </p:ext>
            </p:extLst>
          </p:nvPr>
        </p:nvGraphicFramePr>
        <p:xfrm>
          <a:off x="328925" y="1881947"/>
          <a:ext cx="11534149" cy="1678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18160951" imgH="2641512" progId="Excel.Sheet.8">
                  <p:embed/>
                </p:oleObj>
              </mc:Choice>
              <mc:Fallback>
                <p:oleObj name="Worksheet" r:id="rId4" imgW="18160951" imgH="2641512" progId="Excel.Sheet.8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394C045F-677C-EF80-72BC-065F9910FF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8925" y="1881947"/>
                        <a:ext cx="11534149" cy="16783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C1CE6EB-106E-7C7B-A4E1-03945292BD81}"/>
              </a:ext>
            </a:extLst>
          </p:cNvPr>
          <p:cNvSpPr txBox="1"/>
          <p:nvPr/>
        </p:nvSpPr>
        <p:spPr bwMode="auto">
          <a:xfrm>
            <a:off x="328925" y="3670002"/>
            <a:ext cx="1518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LS3</a:t>
            </a:r>
            <a:endParaRPr 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C3B456-FD76-396F-46EF-F7503CE5A162}"/>
              </a:ext>
            </a:extLst>
          </p:cNvPr>
          <p:cNvSpPr txBox="1"/>
          <p:nvPr/>
        </p:nvSpPr>
        <p:spPr bwMode="auto">
          <a:xfrm>
            <a:off x="328924" y="1457742"/>
            <a:ext cx="1518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RUN3</a:t>
            </a:r>
            <a:endParaRPr lang="en-US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B0A0A66-7CB1-93CC-D542-DB4EE596D0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9656" y="476672"/>
            <a:ext cx="8916540" cy="116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068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00C60-DF69-E5F4-E670-D34BF0AF0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94427"/>
            <a:ext cx="11376025" cy="751151"/>
          </a:xfrm>
        </p:spPr>
        <p:txBody>
          <a:bodyPr/>
          <a:lstStyle/>
          <a:p>
            <a:r>
              <a:rPr lang="fr-CH" dirty="0"/>
              <a:t>PLAN TOOL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5D5AB9-71A2-CB11-FAE6-BBA91ECEA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30/05/2024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A3FB03-68CB-8F6C-8312-BF6AABFCC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4621C0-C196-992F-CCDF-3D0F8049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A pie chart with numbers and text&#10;&#10;Description automatically generated">
            <a:extLst>
              <a:ext uri="{FF2B5EF4-FFF2-40B4-BE49-F238E27FC236}">
                <a16:creationId xmlns:a16="http://schemas.microsoft.com/office/drawing/2014/main" id="{08739E42-D386-F28E-E9D1-BE609AE80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156" y="37583"/>
            <a:ext cx="5109436" cy="3065662"/>
          </a:xfrm>
          <a:prstGeom prst="rect">
            <a:avLst/>
          </a:prstGeom>
        </p:spPr>
      </p:pic>
      <p:pic>
        <p:nvPicPr>
          <p:cNvPr id="9" name="Picture 8" descr="A colorful pie chart with numbers and a white background&#10;&#10;Description automatically generated">
            <a:extLst>
              <a:ext uri="{FF2B5EF4-FFF2-40B4-BE49-F238E27FC236}">
                <a16:creationId xmlns:a16="http://schemas.microsoft.com/office/drawing/2014/main" id="{8032D14C-0D56-9BC5-5DDD-785377117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475" y="3103245"/>
            <a:ext cx="4701101" cy="3134067"/>
          </a:xfrm>
          <a:prstGeom prst="rect">
            <a:avLst/>
          </a:prstGeom>
        </p:spPr>
      </p:pic>
      <p:pic>
        <p:nvPicPr>
          <p:cNvPr id="11" name="Picture 10" descr="A graph with green and red bars&#10;&#10;Description automatically generated">
            <a:extLst>
              <a:ext uri="{FF2B5EF4-FFF2-40B4-BE49-F238E27FC236}">
                <a16:creationId xmlns:a16="http://schemas.microsoft.com/office/drawing/2014/main" id="{C6F495E1-CCD0-513B-C850-64472D9D5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392" y="3429000"/>
            <a:ext cx="4971386" cy="2721352"/>
          </a:xfrm>
          <a:prstGeom prst="rect">
            <a:avLst/>
          </a:prstGeom>
        </p:spPr>
      </p:pic>
      <p:pic>
        <p:nvPicPr>
          <p:cNvPr id="13" name="Picture 12" descr="A diagram of a line&#10;&#10;Description automatically generated with medium confidence">
            <a:extLst>
              <a:ext uri="{FF2B5EF4-FFF2-40B4-BE49-F238E27FC236}">
                <a16:creationId xmlns:a16="http://schemas.microsoft.com/office/drawing/2014/main" id="{1598BCDF-C280-4C7F-2078-2A4220A9C6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2" y="686871"/>
            <a:ext cx="6211486" cy="27606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A3DB56-94F4-0105-3321-EB8F12C49A50}"/>
              </a:ext>
            </a:extLst>
          </p:cNvPr>
          <p:cNvSpPr txBox="1"/>
          <p:nvPr/>
        </p:nvSpPr>
        <p:spPr bwMode="auto">
          <a:xfrm>
            <a:off x="5741804" y="5801797"/>
            <a:ext cx="2451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Courtesy</a:t>
            </a:r>
            <a:r>
              <a:rPr lang="fr-CH" dirty="0"/>
              <a:t> A. Borglund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941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367E8-9DB7-AD0B-CC4A-69F2B6401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Foreseen collaborations with other Groups </a:t>
            </a:r>
            <a:br>
              <a:rPr lang="en-GB" dirty="0"/>
            </a:b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304AB5-6A28-13C9-311E-681A4FD19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30/05/2024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6DE7B9-9732-7F99-C5AC-45AF3D1AB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TG-CONS Project Board 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EACB2C-EFB5-6615-5D82-26822E960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6EA4839-6237-3893-885C-604B2BE46979}"/>
              </a:ext>
            </a:extLst>
          </p:cNvPr>
          <p:cNvGraphicFramePr>
            <a:graphicFrameLocks/>
          </p:cNvGraphicFramePr>
          <p:nvPr/>
        </p:nvGraphicFramePr>
        <p:xfrm>
          <a:off x="-96688" y="1284131"/>
          <a:ext cx="6264695" cy="4901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FDDE0AB-1A57-D937-1806-6B3597729104}"/>
              </a:ext>
            </a:extLst>
          </p:cNvPr>
          <p:cNvSpPr txBox="1">
            <a:spLocks/>
          </p:cNvSpPr>
          <p:nvPr/>
        </p:nvSpPr>
        <p:spPr>
          <a:xfrm>
            <a:off x="6168007" y="1390501"/>
            <a:ext cx="3815803" cy="5325475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rgbClr val="C00000"/>
                </a:solidFill>
              </a:rPr>
              <a:t>SCE-SAM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b="0" dirty="0"/>
              <a:t>Civil engineering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b="0" dirty="0" err="1"/>
              <a:t>Heating</a:t>
            </a:r>
            <a:r>
              <a:rPr lang="fr-CH" sz="2000" b="0" dirty="0"/>
              <a:t> network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b="0" dirty="0"/>
              <a:t>Drain </a:t>
            </a:r>
            <a:r>
              <a:rPr lang="fr-CH" sz="2000" b="0" dirty="0" err="1"/>
              <a:t>systems</a:t>
            </a:r>
            <a:r>
              <a:rPr lang="fr-CH" sz="2000" b="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b="0" dirty="0"/>
              <a:t>Normal/ emergency </a:t>
            </a:r>
            <a:r>
              <a:rPr lang="fr-CH" sz="2000" b="0" dirty="0" err="1"/>
              <a:t>lighting</a:t>
            </a:r>
            <a:endParaRPr lang="fr-CH" sz="2000" b="0" dirty="0"/>
          </a:p>
          <a:p>
            <a:r>
              <a:rPr lang="fr-CH" sz="2000" dirty="0">
                <a:solidFill>
                  <a:srgbClr val="C00000"/>
                </a:solidFill>
              </a:rPr>
              <a:t>EN-CV</a:t>
            </a:r>
            <a:endParaRPr lang="fr-CH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b="0" dirty="0"/>
              <a:t>Water circuits: </a:t>
            </a:r>
            <a:r>
              <a:rPr lang="fr-CH" sz="2000" b="0" dirty="0" err="1"/>
              <a:t>drinking</a:t>
            </a:r>
            <a:r>
              <a:rPr lang="fr-CH" sz="2000" b="0" dirty="0"/>
              <a:t>, </a:t>
            </a:r>
            <a:r>
              <a:rPr lang="fr-CH" sz="2000" b="0" dirty="0" err="1"/>
              <a:t>raw</a:t>
            </a:r>
            <a:r>
              <a:rPr lang="fr-CH" sz="2000" b="0" dirty="0"/>
              <a:t>, </a:t>
            </a:r>
            <a:r>
              <a:rPr lang="fr-CH" sz="2000" b="0" dirty="0" err="1"/>
              <a:t>firefighting</a:t>
            </a:r>
            <a:r>
              <a:rPr lang="fr-CH" sz="2000" b="0" dirty="0"/>
              <a:t>, </a:t>
            </a:r>
            <a:r>
              <a:rPr lang="fr-CH" sz="2000" b="0" dirty="0" err="1"/>
              <a:t>demineralised</a:t>
            </a:r>
            <a:r>
              <a:rPr lang="fr-CH" sz="2000" b="0" dirty="0"/>
              <a:t>, </a:t>
            </a:r>
            <a:r>
              <a:rPr lang="fr-CH" sz="2000" b="0" dirty="0" err="1"/>
              <a:t>chilled</a:t>
            </a:r>
            <a:endParaRPr lang="fr-CH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b="0" dirty="0"/>
              <a:t>Compressed air 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b="0" dirty="0"/>
              <a:t>Gas pipes (incl. He </a:t>
            </a:r>
            <a:r>
              <a:rPr lang="fr-CH" sz="2000" b="0" dirty="0" err="1"/>
              <a:t>lines</a:t>
            </a:r>
            <a:r>
              <a:rPr lang="fr-CH" sz="2000" b="0" dirty="0"/>
              <a:t>)	</a:t>
            </a:r>
          </a:p>
          <a:p>
            <a:r>
              <a:rPr lang="fr-CH" sz="2000" dirty="0">
                <a:solidFill>
                  <a:srgbClr val="C00000"/>
                </a:solidFill>
              </a:rPr>
              <a:t>EN-EL</a:t>
            </a:r>
            <a:r>
              <a:rPr lang="fr-CH" sz="2000" b="0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b="0" dirty="0" err="1"/>
              <a:t>Cables</a:t>
            </a:r>
            <a:r>
              <a:rPr lang="fr-CH" sz="2000" b="0" dirty="0"/>
              <a:t>: HV, LV, </a:t>
            </a:r>
            <a:r>
              <a:rPr lang="en-GB" sz="2000" b="0" dirty="0"/>
              <a:t>optical fibres, controls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Cable trays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Power supplies </a:t>
            </a:r>
            <a:r>
              <a:rPr lang="fr-CH" sz="2000" b="0" dirty="0"/>
              <a:t>			</a:t>
            </a:r>
          </a:p>
          <a:p>
            <a:r>
              <a:rPr lang="fr-CH" sz="1900" dirty="0"/>
              <a:t>		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54F835-598D-8CB5-76D0-5DCD64959C74}"/>
              </a:ext>
            </a:extLst>
          </p:cNvPr>
          <p:cNvSpPr txBox="1"/>
          <p:nvPr/>
        </p:nvSpPr>
        <p:spPr bwMode="auto">
          <a:xfrm>
            <a:off x="1271464" y="5772941"/>
            <a:ext cx="4317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Forecast expenditures by system/service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351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FE0EEB6-1AFA-F892-9CCC-3B4549F336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2131" b="5456"/>
          <a:stretch/>
        </p:blipFill>
        <p:spPr>
          <a:xfrm>
            <a:off x="2063552" y="1264116"/>
            <a:ext cx="7890993" cy="482918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C75DC1A-8028-0235-C64C-441D45829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142001"/>
          </a:xfrm>
        </p:spPr>
        <p:txBody>
          <a:bodyPr anchor="t">
            <a:normAutofit/>
          </a:bodyPr>
          <a:lstStyle/>
          <a:p>
            <a:r>
              <a:rPr lang="pl-PL" dirty="0"/>
              <a:t>Heating pipes – accomplished &amp; ongoing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AA5FE-F956-43F5-8B6D-23086B1CD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30/05/2024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6EB16-8798-F4B1-2F80-505F7263B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 Project Board 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6266E-F483-8CF4-06DD-6E68B1DD8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9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FDE636-321A-E771-D228-2B1B66D9AA47}"/>
              </a:ext>
            </a:extLst>
          </p:cNvPr>
          <p:cNvSpPr txBox="1"/>
          <p:nvPr/>
        </p:nvSpPr>
        <p:spPr bwMode="auto">
          <a:xfrm>
            <a:off x="623392" y="520658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Heating pipes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7BD3EF-FF8E-1732-1D5C-BEB0400C9FD8}"/>
              </a:ext>
            </a:extLst>
          </p:cNvPr>
          <p:cNvSpPr/>
          <p:nvPr/>
        </p:nvSpPr>
        <p:spPr>
          <a:xfrm>
            <a:off x="208543" y="5248917"/>
            <a:ext cx="398890" cy="268315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29DD8E-F7FF-0573-3CB2-CA451AA35FBB}"/>
              </a:ext>
            </a:extLst>
          </p:cNvPr>
          <p:cNvSpPr/>
          <p:nvPr/>
        </p:nvSpPr>
        <p:spPr>
          <a:xfrm rot="966373">
            <a:off x="7869180" y="2854083"/>
            <a:ext cx="155126" cy="1225523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A89767-E119-8465-0283-DBA78A96B6E9}"/>
              </a:ext>
            </a:extLst>
          </p:cNvPr>
          <p:cNvSpPr/>
          <p:nvPr/>
        </p:nvSpPr>
        <p:spPr>
          <a:xfrm rot="4134757">
            <a:off x="3803330" y="1328607"/>
            <a:ext cx="176005" cy="744401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C52C3D-B0D2-1FBF-EE8D-3670204BAFA1}"/>
              </a:ext>
            </a:extLst>
          </p:cNvPr>
          <p:cNvSpPr/>
          <p:nvPr/>
        </p:nvSpPr>
        <p:spPr>
          <a:xfrm rot="6276465">
            <a:off x="4213127" y="1532625"/>
            <a:ext cx="168194" cy="262966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039E86-F4FD-4B33-EA4D-A27139D8584F}"/>
              </a:ext>
            </a:extLst>
          </p:cNvPr>
          <p:cNvSpPr txBox="1"/>
          <p:nvPr/>
        </p:nvSpPr>
        <p:spPr bwMode="auto">
          <a:xfrm>
            <a:off x="7854693" y="2611667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2022</a:t>
            </a:r>
            <a:endParaRPr lang="en-GB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D03C0F-3A2F-3C6B-5AB0-4B0B4F916591}"/>
              </a:ext>
            </a:extLst>
          </p:cNvPr>
          <p:cNvSpPr txBox="1"/>
          <p:nvPr/>
        </p:nvSpPr>
        <p:spPr bwMode="auto">
          <a:xfrm>
            <a:off x="7104112" y="4619792"/>
            <a:ext cx="734754" cy="369332"/>
          </a:xfrm>
          <a:prstGeom prst="rect">
            <a:avLst/>
          </a:prstGeom>
          <a:solidFill>
            <a:schemeClr val="bg1"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2023</a:t>
            </a:r>
            <a:endParaRPr lang="en-GB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E5762B-2DB5-C04E-97B3-6F010B42E27F}"/>
              </a:ext>
            </a:extLst>
          </p:cNvPr>
          <p:cNvSpPr txBox="1"/>
          <p:nvPr/>
        </p:nvSpPr>
        <p:spPr bwMode="auto">
          <a:xfrm>
            <a:off x="3436774" y="1759520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2023</a:t>
            </a:r>
            <a:endParaRPr lang="en-GB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CF7E3C-FA0F-D1E7-AEDB-C9CAA3B66849}"/>
              </a:ext>
            </a:extLst>
          </p:cNvPr>
          <p:cNvSpPr/>
          <p:nvPr/>
        </p:nvSpPr>
        <p:spPr>
          <a:xfrm rot="966373">
            <a:off x="7614496" y="4099466"/>
            <a:ext cx="146033" cy="585415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F9C42A-F33F-A8B2-BFA2-C121AC88C64E}"/>
              </a:ext>
            </a:extLst>
          </p:cNvPr>
          <p:cNvSpPr txBox="1"/>
          <p:nvPr/>
        </p:nvSpPr>
        <p:spPr bwMode="auto">
          <a:xfrm rot="17305594">
            <a:off x="7155625" y="3757881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835</a:t>
            </a:r>
            <a:endParaRPr lang="en-GB" sz="12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B6149F-6632-D855-26C7-05046C3919CD}"/>
              </a:ext>
            </a:extLst>
          </p:cNvPr>
          <p:cNvSpPr txBox="1"/>
          <p:nvPr/>
        </p:nvSpPr>
        <p:spPr bwMode="auto">
          <a:xfrm rot="20195343">
            <a:off x="3166484" y="1467204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825</a:t>
            </a:r>
            <a:endParaRPr lang="en-GB" sz="12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68D964-7A26-8CD7-FF92-99A36F2C033E}"/>
              </a:ext>
            </a:extLst>
          </p:cNvPr>
          <p:cNvSpPr txBox="1"/>
          <p:nvPr/>
        </p:nvSpPr>
        <p:spPr bwMode="auto">
          <a:xfrm>
            <a:off x="6779144" y="3542687"/>
            <a:ext cx="734755" cy="372359"/>
          </a:xfrm>
          <a:prstGeom prst="rect">
            <a:avLst/>
          </a:prstGeom>
          <a:solidFill>
            <a:schemeClr val="bg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2023</a:t>
            </a:r>
            <a:endParaRPr lang="en-GB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852F71-6B86-2DDE-EC25-516C24C8CF15}"/>
              </a:ext>
            </a:extLst>
          </p:cNvPr>
          <p:cNvSpPr/>
          <p:nvPr/>
        </p:nvSpPr>
        <p:spPr>
          <a:xfrm rot="966923">
            <a:off x="6738887" y="3918989"/>
            <a:ext cx="994190" cy="115783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E73790-2218-0A16-60A6-965A397EEF02}"/>
              </a:ext>
            </a:extLst>
          </p:cNvPr>
          <p:cNvSpPr txBox="1"/>
          <p:nvPr/>
        </p:nvSpPr>
        <p:spPr bwMode="auto">
          <a:xfrm rot="763065">
            <a:off x="6406338" y="3664002"/>
            <a:ext cx="416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836</a:t>
            </a:r>
            <a:endParaRPr lang="en-GB" sz="1200" i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0AA99A-F568-FB78-A2CF-C0760F8DE766}"/>
              </a:ext>
            </a:extLst>
          </p:cNvPr>
          <p:cNvSpPr/>
          <p:nvPr/>
        </p:nvSpPr>
        <p:spPr>
          <a:xfrm rot="936452">
            <a:off x="4387246" y="1633822"/>
            <a:ext cx="852091" cy="572112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E61E04-0F2B-324B-2B1A-1C787120C7AA}"/>
              </a:ext>
            </a:extLst>
          </p:cNvPr>
          <p:cNvSpPr/>
          <p:nvPr/>
        </p:nvSpPr>
        <p:spPr>
          <a:xfrm rot="966923">
            <a:off x="6450640" y="4041608"/>
            <a:ext cx="994190" cy="115783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2A9A32-79A2-BB03-066B-C94944A4EF2E}"/>
              </a:ext>
            </a:extLst>
          </p:cNvPr>
          <p:cNvSpPr/>
          <p:nvPr/>
        </p:nvSpPr>
        <p:spPr>
          <a:xfrm rot="929637">
            <a:off x="6747118" y="4146193"/>
            <a:ext cx="224151" cy="589087"/>
          </a:xfrm>
          <a:prstGeom prst="rect">
            <a:avLst/>
          </a:prstGeom>
          <a:solidFill>
            <a:srgbClr val="0033A0">
              <a:alpha val="35000"/>
            </a:srgbClr>
          </a:solidFill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00397A-DBA0-A3A0-C7EB-B967061CD07E}"/>
              </a:ext>
            </a:extLst>
          </p:cNvPr>
          <p:cNvSpPr txBox="1"/>
          <p:nvPr/>
        </p:nvSpPr>
        <p:spPr bwMode="auto">
          <a:xfrm>
            <a:off x="4403247" y="1312122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2024</a:t>
            </a:r>
            <a:endParaRPr lang="en-GB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71FA9C-1AB9-1323-8E7A-58AC137DD886}"/>
              </a:ext>
            </a:extLst>
          </p:cNvPr>
          <p:cNvSpPr txBox="1"/>
          <p:nvPr/>
        </p:nvSpPr>
        <p:spPr bwMode="auto">
          <a:xfrm>
            <a:off x="5812126" y="4256070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2024</a:t>
            </a:r>
            <a:endParaRPr lang="en-GB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F01D66-EBF9-8A36-6A87-B873C936BF30}"/>
              </a:ext>
            </a:extLst>
          </p:cNvPr>
          <p:cNvSpPr txBox="1"/>
          <p:nvPr/>
        </p:nvSpPr>
        <p:spPr bwMode="auto">
          <a:xfrm rot="763065">
            <a:off x="5888218" y="3967660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826</a:t>
            </a:r>
            <a:endParaRPr lang="en-GB" sz="1200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28B9D9-D29E-083D-CC17-B3B259CED637}"/>
              </a:ext>
            </a:extLst>
          </p:cNvPr>
          <p:cNvSpPr txBox="1"/>
          <p:nvPr/>
        </p:nvSpPr>
        <p:spPr bwMode="auto">
          <a:xfrm>
            <a:off x="7852743" y="5213623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/>
              <a:t>Status:</a:t>
            </a:r>
          </a:p>
          <a:p>
            <a:pPr algn="r"/>
            <a:r>
              <a:rPr lang="pl-PL" b="1" dirty="0"/>
              <a:t>DONE/</a:t>
            </a:r>
          </a:p>
          <a:p>
            <a:pPr algn="r"/>
            <a:r>
              <a:rPr lang="pl-PL" b="1" dirty="0"/>
              <a:t>ONGOING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97344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87844</TotalTime>
  <Words>965</Words>
  <Application>Microsoft Office PowerPoint</Application>
  <DocSecurity>0</DocSecurity>
  <PresentationFormat>Widescreen</PresentationFormat>
  <Paragraphs>444</Paragraphs>
  <Slides>17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Source Sans Pro</vt:lpstr>
      <vt:lpstr>Wingdings</vt:lpstr>
      <vt:lpstr>Office Theme</vt:lpstr>
      <vt:lpstr>Worksheet</vt:lpstr>
      <vt:lpstr>PowerPoint Presentation</vt:lpstr>
      <vt:lpstr>Technical Galleries Consolidation Program</vt:lpstr>
      <vt:lpstr>Agenda</vt:lpstr>
      <vt:lpstr>Program Status - DASHBOARD</vt:lpstr>
      <vt:lpstr>Program Status</vt:lpstr>
      <vt:lpstr>PLAN TOOL</vt:lpstr>
      <vt:lpstr>PLAN TOOL</vt:lpstr>
      <vt:lpstr>Foreseen collaborations with other Groups  </vt:lpstr>
      <vt:lpstr>Heating pipes – accomplished &amp; ongoing</vt:lpstr>
      <vt:lpstr>Heating pipes – future works</vt:lpstr>
      <vt:lpstr>CA, EP, EInc – accomplished &amp; ongoing</vt:lpstr>
      <vt:lpstr>Future possibilities for EN-CV works</vt:lpstr>
      <vt:lpstr>Decabling – accomplished</vt:lpstr>
      <vt:lpstr>Decabling – future works</vt:lpstr>
      <vt:lpstr>Take Aways</vt:lpstr>
      <vt:lpstr>PowerPoint Presentation</vt:lpstr>
      <vt:lpstr>Schedule planning and monitoring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Sebastien Evrard</dc:creator>
  <cp:keywords/>
  <dc:description/>
  <cp:lastModifiedBy>Iga Maria Krautsztrung</cp:lastModifiedBy>
  <cp:revision>273</cp:revision>
  <dcterms:created xsi:type="dcterms:W3CDTF">2021-03-09T08:58:05Z</dcterms:created>
  <dcterms:modified xsi:type="dcterms:W3CDTF">2024-05-30T09:11:55Z</dcterms:modified>
  <cp:category/>
  <dc:identifier/>
  <cp:contentStatus/>
  <dc:language/>
  <cp:version/>
</cp:coreProperties>
</file>