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8" r:id="rId4"/>
  </p:sldMasterIdLst>
  <p:notesMasterIdLst>
    <p:notesMasterId r:id="rId21"/>
  </p:notesMasterIdLst>
  <p:sldIdLst>
    <p:sldId id="262" r:id="rId5"/>
    <p:sldId id="2308" r:id="rId6"/>
    <p:sldId id="2310" r:id="rId7"/>
    <p:sldId id="2312" r:id="rId8"/>
    <p:sldId id="2313" r:id="rId9"/>
    <p:sldId id="2311" r:id="rId10"/>
    <p:sldId id="2314" r:id="rId11"/>
    <p:sldId id="1793" r:id="rId12"/>
    <p:sldId id="2309" r:id="rId13"/>
    <p:sldId id="263" r:id="rId14"/>
    <p:sldId id="2315" r:id="rId15"/>
    <p:sldId id="2286" r:id="rId16"/>
    <p:sldId id="2285" r:id="rId17"/>
    <p:sldId id="2305" r:id="rId18"/>
    <p:sldId id="2304" r:id="rId19"/>
    <p:sldId id="2303" r:id="rId20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59BC5A-AA29-639A-F294-726CF36AAE50}" name="Lorenzo Contini" initials="LC" userId="S::lorenzo.contini@cern.ch::c1c30771-d3de-44ec-9789-e728027e4fc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D17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88741" autoAdjust="0"/>
  </p:normalViewPr>
  <p:slideViewPr>
    <p:cSldViewPr>
      <p:cViewPr varScale="1">
        <p:scale>
          <a:sx n="112" d="100"/>
          <a:sy n="112" d="100"/>
        </p:scale>
        <p:origin x="5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5FBA86E3-09BE-9B44-945E-0C19024254B9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46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309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0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Reminder: general evacuation plan to be provided to the contractors during VICs, closest evacuation routes and preferred access ways to be shown.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979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As can be seen from this example, it is important to keep paying attention to any potential impact on technical galleries caused by activities held in surface buildings.</a:t>
            </a:r>
            <a:r>
              <a:rPr lang="pl-PL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T</a:t>
            </a: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o approach more globally the need to monitor any risks propagated to the galleries, Sebastien Evrard will prepare a memorandum elaborating on this topic.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600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current E120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lift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doors are sufficient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</a:rPr>
              <a:t>New fire doors will be EI30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610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3 different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7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Holistyc approach to safety systems to assure their compatibility and coherent approach. Big amount of work is approaching.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58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180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2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B7DF52-9897-4400-964C-CBED6B2DF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92335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534D5-5EC1-4BB0-B58A-B60E25A83B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C9D3B-979D-4ECE-B428-A7794FB4A5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 bwMode="auto">
          <a:xfrm>
            <a:off x="27358" y="17562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133EDE-3A4D-48EE-A92F-4D53E37A86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45BC69-D64D-43A1-B0AE-DFC03C9793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ADD44-1B67-44FD-93D1-AB4F61315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68928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363598-E88D-4755-B939-6B4274CC95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339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3F1969-84AC-4E2A-9C46-FA7AD0956E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75725" y="80208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362D97-4823-4896-A757-949148AE0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8328" y="-27384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30/06/2023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62AD5-8F65-427C-AA1F-1B87A166F6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30/06/2023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TG-CONS Project Board 4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52" r:id="rId3"/>
    <p:sldLayoutId id="2147483751" r:id="rId4"/>
    <p:sldLayoutId id="2147483750" r:id="rId5"/>
    <p:sldLayoutId id="2147483749" r:id="rId6"/>
    <p:sldLayoutId id="2147483748" r:id="rId7"/>
    <p:sldLayoutId id="2147483747" r:id="rId8"/>
    <p:sldLayoutId id="2147483746" r:id="rId9"/>
    <p:sldLayoutId id="2147483745" r:id="rId10"/>
    <p:sldLayoutId id="2147483744" r:id="rId11"/>
    <p:sldLayoutId id="2147483743" r:id="rId12"/>
    <p:sldLayoutId id="2147483742" r:id="rId13"/>
    <p:sldLayoutId id="2147483741" r:id="rId14"/>
    <p:sldLayoutId id="2147483740" r:id="rId15"/>
    <p:sldLayoutId id="2147483739" r:id="rId16"/>
    <p:sldLayoutId id="2147483738" r:id="rId17"/>
    <p:sldLayoutId id="2147483737" r:id="rId18"/>
    <p:sldLayoutId id="2147483736" r:id="rId19"/>
    <p:sldLayoutId id="2147483735" r:id="rId20"/>
    <p:sldLayoutId id="2147483734" r:id="rId21"/>
    <p:sldLayoutId id="2147483733" r:id="rId22"/>
    <p:sldLayoutId id="2147483732" r:id="rId23"/>
    <p:sldLayoutId id="2147483731" r:id="rId24"/>
    <p:sldLayoutId id="2147483730" r:id="rId25"/>
    <p:sldLayoutId id="2147483717" r:id="rId26"/>
    <p:sldLayoutId id="2147483716" r:id="rId27"/>
    <p:sldLayoutId id="2147483715" r:id="rId28"/>
    <p:sldLayoutId id="2147483714" r:id="rId29"/>
    <p:sldLayoutId id="2147483713" r:id="rId30"/>
    <p:sldLayoutId id="2147483712" r:id="rId31"/>
    <p:sldLayoutId id="2147483711" r:id="rId32"/>
    <p:sldLayoutId id="2147483710" r:id="rId33"/>
    <p:sldLayoutId id="2147483709" r:id="rId34"/>
    <p:sldLayoutId id="2147483708" r:id="rId35"/>
    <p:sldLayoutId id="2147483707" r:id="rId36"/>
    <p:sldLayoutId id="2147483706" r:id="rId37"/>
    <p:sldLayoutId id="2147483705" r:id="rId38"/>
    <p:sldLayoutId id="2147483704" r:id="rId39"/>
    <p:sldLayoutId id="2147483703" r:id="rId40"/>
    <p:sldLayoutId id="2147483702" r:id="rId41"/>
    <p:sldLayoutId id="2147483701" r:id="rId42"/>
    <p:sldLayoutId id="2147483700" r:id="rId43"/>
    <p:sldLayoutId id="2147483699" r:id="rId44"/>
    <p:sldLayoutId id="2147483698" r:id="rId45"/>
    <p:sldLayoutId id="2147483697" r:id="rId46"/>
    <p:sldLayoutId id="2147483672" r:id="rId47"/>
    <p:sldLayoutId id="2147483721" r:id="rId48"/>
    <p:sldLayoutId id="2147483722" r:id="rId49"/>
    <p:sldLayoutId id="2147483723" r:id="rId50"/>
    <p:sldLayoutId id="2147483724" r:id="rId51"/>
    <p:sldLayoutId id="2147483725" r:id="rId52"/>
    <p:sldLayoutId id="2147483670" r:id="rId53"/>
    <p:sldLayoutId id="2147483726" r:id="rId54"/>
    <p:sldLayoutId id="2147483727" r:id="rId55"/>
    <p:sldLayoutId id="2147483728" r:id="rId56"/>
    <p:sldLayoutId id="2147483729" r:id="rId57"/>
    <p:sldLayoutId id="2147483660" r:id="rId58"/>
    <p:sldLayoutId id="2147483661" r:id="rId59"/>
    <p:sldLayoutId id="2147483662" r:id="rId60"/>
    <p:sldLayoutId id="2147483663" r:id="rId61"/>
    <p:sldLayoutId id="2147483664" r:id="rId62"/>
    <p:sldLayoutId id="2147483665" r:id="rId63"/>
    <p:sldLayoutId id="2147483666" r:id="rId64"/>
    <p:sldLayoutId id="2147483667" r:id="rId65"/>
    <p:sldLayoutId id="2147483668" r:id="rId66"/>
    <p:sldLayoutId id="2147483669" r:id="rId67"/>
    <p:sldLayoutId id="2147483671" r:id="rId6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80563" TargetMode="External"/><Relationship Id="rId3" Type="http://schemas.openxmlformats.org/officeDocument/2006/relationships/hyperlink" Target="https://edms.cern.ch/document/2921024" TargetMode="External"/><Relationship Id="rId7" Type="http://schemas.openxmlformats.org/officeDocument/2006/relationships/hyperlink" Target="https://edms.cern.ch/document/301754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edms.cern.ch/document/3000822/" TargetMode="External"/><Relationship Id="rId5" Type="http://schemas.openxmlformats.org/officeDocument/2006/relationships/hyperlink" Target="https://edms.cern.ch/document/3017204" TargetMode="External"/><Relationship Id="rId4" Type="http://schemas.openxmlformats.org/officeDocument/2006/relationships/hyperlink" Target="https://edms.cern.ch/document/307249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2102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7249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17204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9.xml"/><Relationship Id="rId6" Type="http://schemas.openxmlformats.org/officeDocument/2006/relationships/image" Target="cid:image001.png@01DA8CB3.4193F0A0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77752" TargetMode="External"/><Relationship Id="rId2" Type="http://schemas.openxmlformats.org/officeDocument/2006/relationships/hyperlink" Target="https://edms.cern.ch/document/3021609" TargetMode="External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17542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4541E8-80CB-D340-AD71-1BB1FCE57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754" y="2730589"/>
            <a:ext cx="10548862" cy="1396821"/>
          </a:xfrm>
        </p:spPr>
        <p:txBody>
          <a:bodyPr/>
          <a:lstStyle/>
          <a:p>
            <a:r>
              <a:rPr lang="en-US" sz="4400" dirty="0"/>
              <a:t>Technical Galleries Consolidation Program</a:t>
            </a:r>
            <a:endParaRPr lang="en-GB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95D20A-D481-426A-87CD-3197FCCBBC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F9434FAC-E579-7E0D-0FFA-B23AAD0C686E}"/>
              </a:ext>
            </a:extLst>
          </p:cNvPr>
          <p:cNvSpPr txBox="1">
            <a:spLocks/>
          </p:cNvSpPr>
          <p:nvPr/>
        </p:nvSpPr>
        <p:spPr bwMode="auto">
          <a:xfrm>
            <a:off x="1091754" y="4137381"/>
            <a:ext cx="10008492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000" b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0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sz="3200" b="1" dirty="0">
                <a:solidFill>
                  <a:srgbClr val="FF6600"/>
                </a:solidFill>
                <a:latin typeface="Source Sans Pro"/>
                <a:cs typeface="Arial"/>
              </a:rPr>
              <a:t>Project Safety Challenges</a:t>
            </a:r>
            <a:endParaRPr lang="en-GB" sz="3200" b="1" dirty="0">
              <a:solidFill>
                <a:srgbClr val="FF6600"/>
              </a:solidFill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8563A6-36A7-4D39-815A-F116DAD04E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6" t="14717" r="6636" b="9314"/>
          <a:stretch/>
        </p:blipFill>
        <p:spPr>
          <a:xfrm rot="21392085">
            <a:off x="66083" y="329259"/>
            <a:ext cx="12472930" cy="662986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30F7D49-F398-DABA-B3C8-B64063BB5ECC}"/>
              </a:ext>
            </a:extLst>
          </p:cNvPr>
          <p:cNvSpPr/>
          <p:nvPr/>
        </p:nvSpPr>
        <p:spPr>
          <a:xfrm>
            <a:off x="6422150" y="6128919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B6D7D5-A012-5A60-AA74-EA5151AD1481}"/>
              </a:ext>
            </a:extLst>
          </p:cNvPr>
          <p:cNvSpPr/>
          <p:nvPr/>
        </p:nvSpPr>
        <p:spPr>
          <a:xfrm>
            <a:off x="6589535" y="545914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0B895C4-0101-152E-96F9-1AD2EFE372F4}"/>
              </a:ext>
            </a:extLst>
          </p:cNvPr>
          <p:cNvSpPr/>
          <p:nvPr/>
        </p:nvSpPr>
        <p:spPr>
          <a:xfrm>
            <a:off x="6553531" y="562274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9659A0-1AAF-7464-4D01-B653B6C118B9}"/>
              </a:ext>
            </a:extLst>
          </p:cNvPr>
          <p:cNvSpPr/>
          <p:nvPr/>
        </p:nvSpPr>
        <p:spPr>
          <a:xfrm>
            <a:off x="4209693" y="576925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88C21C-339B-0617-0C92-31C5065CDD11}"/>
              </a:ext>
            </a:extLst>
          </p:cNvPr>
          <p:cNvSpPr/>
          <p:nvPr/>
        </p:nvSpPr>
        <p:spPr>
          <a:xfrm>
            <a:off x="5017092" y="509867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7FD023-35E3-8886-A5F1-18485169A7F5}"/>
              </a:ext>
            </a:extLst>
          </p:cNvPr>
          <p:cNvSpPr/>
          <p:nvPr/>
        </p:nvSpPr>
        <p:spPr>
          <a:xfrm>
            <a:off x="4148236" y="4390728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219D9B0-8815-DB80-CCC2-26F4EE056A35}"/>
              </a:ext>
            </a:extLst>
          </p:cNvPr>
          <p:cNvSpPr/>
          <p:nvPr/>
        </p:nvSpPr>
        <p:spPr>
          <a:xfrm>
            <a:off x="4999083" y="383691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550E19-435E-7F76-98BC-389CADEBFF87}"/>
              </a:ext>
            </a:extLst>
          </p:cNvPr>
          <p:cNvSpPr/>
          <p:nvPr/>
        </p:nvSpPr>
        <p:spPr>
          <a:xfrm>
            <a:off x="3761881" y="336515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7D3359-7971-2FAD-ECC2-3114E8049858}"/>
              </a:ext>
            </a:extLst>
          </p:cNvPr>
          <p:cNvSpPr/>
          <p:nvPr/>
        </p:nvSpPr>
        <p:spPr>
          <a:xfrm>
            <a:off x="2183051" y="1462865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CE1358-A908-9A88-3DC3-092521A1C52D}"/>
              </a:ext>
            </a:extLst>
          </p:cNvPr>
          <p:cNvSpPr/>
          <p:nvPr/>
        </p:nvSpPr>
        <p:spPr>
          <a:xfrm>
            <a:off x="4865366" y="1615530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27F4057-669D-74FF-C4B0-3B13076EF181}"/>
              </a:ext>
            </a:extLst>
          </p:cNvPr>
          <p:cNvSpPr/>
          <p:nvPr/>
        </p:nvSpPr>
        <p:spPr>
          <a:xfrm>
            <a:off x="155071" y="91863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061D7A9-418F-0B85-389F-C243F75D9147}"/>
              </a:ext>
            </a:extLst>
          </p:cNvPr>
          <p:cNvSpPr/>
          <p:nvPr/>
        </p:nvSpPr>
        <p:spPr>
          <a:xfrm>
            <a:off x="5334020" y="2810467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758F8C0-FAD0-4C7F-A183-D4CB6C5882CD}"/>
              </a:ext>
            </a:extLst>
          </p:cNvPr>
          <p:cNvSpPr/>
          <p:nvPr/>
        </p:nvSpPr>
        <p:spPr>
          <a:xfrm>
            <a:off x="5622247" y="2910695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56A3C3A-677F-9902-9ADE-8094CE777B67}"/>
              </a:ext>
            </a:extLst>
          </p:cNvPr>
          <p:cNvSpPr/>
          <p:nvPr/>
        </p:nvSpPr>
        <p:spPr>
          <a:xfrm>
            <a:off x="6078287" y="3086199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FFD07EB-DE90-0CF7-4B5D-B8D003C2E9E0}"/>
              </a:ext>
            </a:extLst>
          </p:cNvPr>
          <p:cNvSpPr/>
          <p:nvPr/>
        </p:nvSpPr>
        <p:spPr>
          <a:xfrm>
            <a:off x="6475604" y="330465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6A8A822-C43B-E452-7A7D-7925DD39D699}"/>
              </a:ext>
            </a:extLst>
          </p:cNvPr>
          <p:cNvSpPr/>
          <p:nvPr/>
        </p:nvSpPr>
        <p:spPr>
          <a:xfrm>
            <a:off x="7042581" y="343716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EC22A3-33D7-ADA1-EBB5-B2CEE14CB9C5}"/>
              </a:ext>
            </a:extLst>
          </p:cNvPr>
          <p:cNvSpPr/>
          <p:nvPr/>
        </p:nvSpPr>
        <p:spPr>
          <a:xfrm>
            <a:off x="7530032" y="363536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75EB548-1F63-AFE7-55CB-1C8F54C47760}"/>
              </a:ext>
            </a:extLst>
          </p:cNvPr>
          <p:cNvSpPr/>
          <p:nvPr/>
        </p:nvSpPr>
        <p:spPr>
          <a:xfrm>
            <a:off x="7976937" y="3800912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0BB6288-5389-3680-7EA6-B7F230E08B56}"/>
              </a:ext>
            </a:extLst>
          </p:cNvPr>
          <p:cNvSpPr/>
          <p:nvPr/>
        </p:nvSpPr>
        <p:spPr>
          <a:xfrm>
            <a:off x="6773312" y="4456645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0755F18-A4E1-03F7-1281-0E9127010D41}"/>
              </a:ext>
            </a:extLst>
          </p:cNvPr>
          <p:cNvSpPr/>
          <p:nvPr/>
        </p:nvSpPr>
        <p:spPr>
          <a:xfrm>
            <a:off x="7825603" y="426808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87392DD-909D-B1FC-D52E-69EBDC3500FA}"/>
              </a:ext>
            </a:extLst>
          </p:cNvPr>
          <p:cNvSpPr/>
          <p:nvPr/>
        </p:nvSpPr>
        <p:spPr>
          <a:xfrm>
            <a:off x="8813156" y="4124899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FCE44D4-C29D-BC86-2A30-611EF74D4E62}"/>
              </a:ext>
            </a:extLst>
          </p:cNvPr>
          <p:cNvSpPr/>
          <p:nvPr/>
        </p:nvSpPr>
        <p:spPr>
          <a:xfrm>
            <a:off x="9236831" y="431878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3E6A0A4-4D35-E3E1-A1D5-C71E6445AF26}"/>
              </a:ext>
            </a:extLst>
          </p:cNvPr>
          <p:cNvSpPr/>
          <p:nvPr/>
        </p:nvSpPr>
        <p:spPr>
          <a:xfrm>
            <a:off x="9717339" y="4470662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395BA32-CDA9-4075-689D-6A069BC555FD}"/>
              </a:ext>
            </a:extLst>
          </p:cNvPr>
          <p:cNvSpPr/>
          <p:nvPr/>
        </p:nvSpPr>
        <p:spPr>
          <a:xfrm>
            <a:off x="8998293" y="361619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6F53205-D3D1-3344-D06E-7895772B99E5}"/>
              </a:ext>
            </a:extLst>
          </p:cNvPr>
          <p:cNvSpPr/>
          <p:nvPr/>
        </p:nvSpPr>
        <p:spPr>
          <a:xfrm>
            <a:off x="11049165" y="4588397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E29739B-F6D5-1C1E-6324-A2EC8ADB674D}"/>
              </a:ext>
            </a:extLst>
          </p:cNvPr>
          <p:cNvSpPr/>
          <p:nvPr/>
        </p:nvSpPr>
        <p:spPr>
          <a:xfrm>
            <a:off x="10591298" y="4845783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87C3E92-7777-1899-B336-22CC349A437E}"/>
              </a:ext>
            </a:extLst>
          </p:cNvPr>
          <p:cNvSpPr/>
          <p:nvPr/>
        </p:nvSpPr>
        <p:spPr>
          <a:xfrm>
            <a:off x="9138083" y="530091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24BCFB1-F70C-41B1-63FF-39A6BEAF8D39}"/>
              </a:ext>
            </a:extLst>
          </p:cNvPr>
          <p:cNvSpPr/>
          <p:nvPr/>
        </p:nvSpPr>
        <p:spPr>
          <a:xfrm>
            <a:off x="7745953" y="5696830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6FD322D-3927-1EA5-0077-36C1601A6C0E}"/>
              </a:ext>
            </a:extLst>
          </p:cNvPr>
          <p:cNvSpPr/>
          <p:nvPr/>
        </p:nvSpPr>
        <p:spPr>
          <a:xfrm>
            <a:off x="5262012" y="6046245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7186D6-F86D-7C40-E426-F6715403E6CB}"/>
              </a:ext>
            </a:extLst>
          </p:cNvPr>
          <p:cNvSpPr/>
          <p:nvPr/>
        </p:nvSpPr>
        <p:spPr>
          <a:xfrm>
            <a:off x="6655165" y="2501113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29714BC-C07A-851D-AC18-B7F1B2C61C58}"/>
              </a:ext>
            </a:extLst>
          </p:cNvPr>
          <p:cNvSpPr/>
          <p:nvPr/>
        </p:nvSpPr>
        <p:spPr>
          <a:xfrm>
            <a:off x="7489580" y="600474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5BE7C9D-A7FA-11F8-5198-95EEE38FCE99}"/>
              </a:ext>
            </a:extLst>
          </p:cNvPr>
          <p:cNvSpPr/>
          <p:nvPr/>
        </p:nvSpPr>
        <p:spPr>
          <a:xfrm>
            <a:off x="9044478" y="469959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Beveled 41">
            <a:extLst>
              <a:ext uri="{FF2B5EF4-FFF2-40B4-BE49-F238E27FC236}">
                <a16:creationId xmlns:a16="http://schemas.microsoft.com/office/drawing/2014/main" id="{F76179C8-AC9C-BAF3-49EB-143F4D781C69}"/>
              </a:ext>
            </a:extLst>
          </p:cNvPr>
          <p:cNvSpPr/>
          <p:nvPr/>
        </p:nvSpPr>
        <p:spPr>
          <a:xfrm>
            <a:off x="54188" y="865042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: Beveled 42">
            <a:extLst>
              <a:ext uri="{FF2B5EF4-FFF2-40B4-BE49-F238E27FC236}">
                <a16:creationId xmlns:a16="http://schemas.microsoft.com/office/drawing/2014/main" id="{19FF1346-CB32-2CEC-BD9D-1014638AA871}"/>
              </a:ext>
            </a:extLst>
          </p:cNvPr>
          <p:cNvSpPr/>
          <p:nvPr/>
        </p:nvSpPr>
        <p:spPr>
          <a:xfrm>
            <a:off x="2353241" y="1687538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Beveled 43">
            <a:extLst>
              <a:ext uri="{FF2B5EF4-FFF2-40B4-BE49-F238E27FC236}">
                <a16:creationId xmlns:a16="http://schemas.microsoft.com/office/drawing/2014/main" id="{ADB2896E-A5AF-A159-8786-35410FDAF13D}"/>
              </a:ext>
            </a:extLst>
          </p:cNvPr>
          <p:cNvSpPr/>
          <p:nvPr/>
        </p:nvSpPr>
        <p:spPr>
          <a:xfrm>
            <a:off x="1971343" y="1373272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: Beveled 44">
            <a:extLst>
              <a:ext uri="{FF2B5EF4-FFF2-40B4-BE49-F238E27FC236}">
                <a16:creationId xmlns:a16="http://schemas.microsoft.com/office/drawing/2014/main" id="{E02DF182-38C8-5FB0-12C2-F83B02CA2E95}"/>
              </a:ext>
            </a:extLst>
          </p:cNvPr>
          <p:cNvSpPr/>
          <p:nvPr/>
        </p:nvSpPr>
        <p:spPr>
          <a:xfrm>
            <a:off x="6477059" y="3160876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Beveled 45">
            <a:extLst>
              <a:ext uri="{FF2B5EF4-FFF2-40B4-BE49-F238E27FC236}">
                <a16:creationId xmlns:a16="http://schemas.microsoft.com/office/drawing/2014/main" id="{BE16C6F2-CC14-6F59-3774-2DD1CCFAB94D}"/>
              </a:ext>
            </a:extLst>
          </p:cNvPr>
          <p:cNvSpPr/>
          <p:nvPr/>
        </p:nvSpPr>
        <p:spPr>
          <a:xfrm>
            <a:off x="4438822" y="1400066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Beveled 46">
            <a:extLst>
              <a:ext uri="{FF2B5EF4-FFF2-40B4-BE49-F238E27FC236}">
                <a16:creationId xmlns:a16="http://schemas.microsoft.com/office/drawing/2014/main" id="{38331286-E0B8-7A7E-3623-FDEBDDB8500E}"/>
              </a:ext>
            </a:extLst>
          </p:cNvPr>
          <p:cNvSpPr/>
          <p:nvPr/>
        </p:nvSpPr>
        <p:spPr>
          <a:xfrm>
            <a:off x="4366814" y="4720186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Beveled 48">
            <a:extLst>
              <a:ext uri="{FF2B5EF4-FFF2-40B4-BE49-F238E27FC236}">
                <a16:creationId xmlns:a16="http://schemas.microsoft.com/office/drawing/2014/main" id="{BFA9A16F-79DE-BDD1-3D25-56B8F9F59DEF}"/>
              </a:ext>
            </a:extLst>
          </p:cNvPr>
          <p:cNvSpPr/>
          <p:nvPr/>
        </p:nvSpPr>
        <p:spPr>
          <a:xfrm>
            <a:off x="4232594" y="1913691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: Beveled 49">
            <a:extLst>
              <a:ext uri="{FF2B5EF4-FFF2-40B4-BE49-F238E27FC236}">
                <a16:creationId xmlns:a16="http://schemas.microsoft.com/office/drawing/2014/main" id="{6108EE9B-4EF7-619B-5AD9-E17276391DF5}"/>
              </a:ext>
            </a:extLst>
          </p:cNvPr>
          <p:cNvSpPr/>
          <p:nvPr/>
        </p:nvSpPr>
        <p:spPr>
          <a:xfrm>
            <a:off x="2953026" y="3427853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: Beveled 50">
            <a:extLst>
              <a:ext uri="{FF2B5EF4-FFF2-40B4-BE49-F238E27FC236}">
                <a16:creationId xmlns:a16="http://schemas.microsoft.com/office/drawing/2014/main" id="{4062355E-D2B8-63E2-049D-864FD2806BBA}"/>
              </a:ext>
            </a:extLst>
          </p:cNvPr>
          <p:cNvSpPr/>
          <p:nvPr/>
        </p:nvSpPr>
        <p:spPr>
          <a:xfrm>
            <a:off x="6475604" y="5405552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: Beveled 51">
            <a:extLst>
              <a:ext uri="{FF2B5EF4-FFF2-40B4-BE49-F238E27FC236}">
                <a16:creationId xmlns:a16="http://schemas.microsoft.com/office/drawing/2014/main" id="{463D8E15-65E2-C2B3-642D-3E393950A60C}"/>
              </a:ext>
            </a:extLst>
          </p:cNvPr>
          <p:cNvSpPr/>
          <p:nvPr/>
        </p:nvSpPr>
        <p:spPr>
          <a:xfrm>
            <a:off x="7472026" y="5648305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: Beveled 52">
            <a:extLst>
              <a:ext uri="{FF2B5EF4-FFF2-40B4-BE49-F238E27FC236}">
                <a16:creationId xmlns:a16="http://schemas.microsoft.com/office/drawing/2014/main" id="{E5DBAED0-7998-894E-62B6-8C0B6C02257E}"/>
              </a:ext>
            </a:extLst>
          </p:cNvPr>
          <p:cNvSpPr/>
          <p:nvPr/>
        </p:nvSpPr>
        <p:spPr>
          <a:xfrm>
            <a:off x="8849160" y="4547976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: Beveled 53">
            <a:extLst>
              <a:ext uri="{FF2B5EF4-FFF2-40B4-BE49-F238E27FC236}">
                <a16:creationId xmlns:a16="http://schemas.microsoft.com/office/drawing/2014/main" id="{D5096BEE-480F-F406-E563-3E664391CAC1}"/>
              </a:ext>
            </a:extLst>
          </p:cNvPr>
          <p:cNvSpPr/>
          <p:nvPr/>
        </p:nvSpPr>
        <p:spPr>
          <a:xfrm>
            <a:off x="6619161" y="4337139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: Beveled 55">
            <a:extLst>
              <a:ext uri="{FF2B5EF4-FFF2-40B4-BE49-F238E27FC236}">
                <a16:creationId xmlns:a16="http://schemas.microsoft.com/office/drawing/2014/main" id="{AAA77F34-AA6B-D9AD-EE73-40EACEA152FA}"/>
              </a:ext>
            </a:extLst>
          </p:cNvPr>
          <p:cNvSpPr/>
          <p:nvPr/>
        </p:nvSpPr>
        <p:spPr>
          <a:xfrm>
            <a:off x="5108539" y="6004746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: Beveled 54">
            <a:extLst>
              <a:ext uri="{FF2B5EF4-FFF2-40B4-BE49-F238E27FC236}">
                <a16:creationId xmlns:a16="http://schemas.microsoft.com/office/drawing/2014/main" id="{A740EBE0-4267-E119-74AF-D8A947196A5A}"/>
              </a:ext>
            </a:extLst>
          </p:cNvPr>
          <p:cNvSpPr/>
          <p:nvPr/>
        </p:nvSpPr>
        <p:spPr>
          <a:xfrm>
            <a:off x="6608785" y="5602082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: Beveled 56">
            <a:extLst>
              <a:ext uri="{FF2B5EF4-FFF2-40B4-BE49-F238E27FC236}">
                <a16:creationId xmlns:a16="http://schemas.microsoft.com/office/drawing/2014/main" id="{968FF2DD-65A7-2C08-3637-CE753E395E08}"/>
              </a:ext>
            </a:extLst>
          </p:cNvPr>
          <p:cNvSpPr/>
          <p:nvPr/>
        </p:nvSpPr>
        <p:spPr>
          <a:xfrm>
            <a:off x="7685554" y="5974237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: Beveled 57">
            <a:extLst>
              <a:ext uri="{FF2B5EF4-FFF2-40B4-BE49-F238E27FC236}">
                <a16:creationId xmlns:a16="http://schemas.microsoft.com/office/drawing/2014/main" id="{D93C03CF-A3B6-F62A-1610-4E35A6B8F7EC}"/>
              </a:ext>
            </a:extLst>
          </p:cNvPr>
          <p:cNvSpPr/>
          <p:nvPr/>
        </p:nvSpPr>
        <p:spPr>
          <a:xfrm>
            <a:off x="7043540" y="6354733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: Beveled 58">
            <a:extLst>
              <a:ext uri="{FF2B5EF4-FFF2-40B4-BE49-F238E27FC236}">
                <a16:creationId xmlns:a16="http://schemas.microsoft.com/office/drawing/2014/main" id="{AF147F2C-B347-6F9F-87B2-F61696E2280F}"/>
              </a:ext>
            </a:extLst>
          </p:cNvPr>
          <p:cNvSpPr/>
          <p:nvPr/>
        </p:nvSpPr>
        <p:spPr>
          <a:xfrm>
            <a:off x="4290344" y="5696830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Beveled 60">
            <a:extLst>
              <a:ext uri="{FF2B5EF4-FFF2-40B4-BE49-F238E27FC236}">
                <a16:creationId xmlns:a16="http://schemas.microsoft.com/office/drawing/2014/main" id="{89A5DDBA-4987-D093-F80B-99581EFD7EC3}"/>
              </a:ext>
            </a:extLst>
          </p:cNvPr>
          <p:cNvSpPr/>
          <p:nvPr/>
        </p:nvSpPr>
        <p:spPr>
          <a:xfrm>
            <a:off x="3927199" y="4534808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: Beveled 61">
            <a:extLst>
              <a:ext uri="{FF2B5EF4-FFF2-40B4-BE49-F238E27FC236}">
                <a16:creationId xmlns:a16="http://schemas.microsoft.com/office/drawing/2014/main" id="{BE19D477-5C8A-D6CE-E5E5-88089016ED85}"/>
              </a:ext>
            </a:extLst>
          </p:cNvPr>
          <p:cNvSpPr/>
          <p:nvPr/>
        </p:nvSpPr>
        <p:spPr>
          <a:xfrm>
            <a:off x="364824" y="5261304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: Beveled 63">
            <a:extLst>
              <a:ext uri="{FF2B5EF4-FFF2-40B4-BE49-F238E27FC236}">
                <a16:creationId xmlns:a16="http://schemas.microsoft.com/office/drawing/2014/main" id="{F0E67C86-6B8A-21BD-F7C0-F8C36B0C9418}"/>
              </a:ext>
            </a:extLst>
          </p:cNvPr>
          <p:cNvSpPr/>
          <p:nvPr/>
        </p:nvSpPr>
        <p:spPr>
          <a:xfrm>
            <a:off x="3963203" y="1788094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58729C8-F6B8-40CF-2A8A-278F8083A51D}"/>
              </a:ext>
            </a:extLst>
          </p:cNvPr>
          <p:cNvSpPr/>
          <p:nvPr/>
        </p:nvSpPr>
        <p:spPr>
          <a:xfrm>
            <a:off x="5478036" y="4871549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0A3D788-F136-90B4-D881-EA4BB2EC67BA}"/>
              </a:ext>
            </a:extLst>
          </p:cNvPr>
          <p:cNvSpPr/>
          <p:nvPr/>
        </p:nvSpPr>
        <p:spPr>
          <a:xfrm>
            <a:off x="362382" y="4873865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: Beveled 71">
            <a:extLst>
              <a:ext uri="{FF2B5EF4-FFF2-40B4-BE49-F238E27FC236}">
                <a16:creationId xmlns:a16="http://schemas.microsoft.com/office/drawing/2014/main" id="{3000EAB0-29C3-58C8-D9BA-E60C4BBC3DEA}"/>
              </a:ext>
            </a:extLst>
          </p:cNvPr>
          <p:cNvSpPr/>
          <p:nvPr/>
        </p:nvSpPr>
        <p:spPr>
          <a:xfrm>
            <a:off x="5007561" y="4932535"/>
            <a:ext cx="72008" cy="125597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5DF88F5-DE87-D897-C28E-057A3193AAB7}"/>
              </a:ext>
            </a:extLst>
          </p:cNvPr>
          <p:cNvSpPr/>
          <p:nvPr/>
        </p:nvSpPr>
        <p:spPr>
          <a:xfrm>
            <a:off x="2978230" y="1113351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6BB821A-BC33-FFC3-8A5E-7E2BEAD8B64B}"/>
              </a:ext>
            </a:extLst>
          </p:cNvPr>
          <p:cNvSpPr/>
          <p:nvPr/>
        </p:nvSpPr>
        <p:spPr>
          <a:xfrm>
            <a:off x="4076228" y="1877687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: Beveled 78">
            <a:extLst>
              <a:ext uri="{FF2B5EF4-FFF2-40B4-BE49-F238E27FC236}">
                <a16:creationId xmlns:a16="http://schemas.microsoft.com/office/drawing/2014/main" id="{29CCFD65-2814-B202-EB1F-E074EDBE9620}"/>
              </a:ext>
            </a:extLst>
          </p:cNvPr>
          <p:cNvSpPr/>
          <p:nvPr/>
        </p:nvSpPr>
        <p:spPr>
          <a:xfrm>
            <a:off x="362382" y="5664880"/>
            <a:ext cx="72008" cy="125597"/>
          </a:xfrm>
          <a:prstGeom prst="bevel">
            <a:avLst/>
          </a:prstGeom>
          <a:solidFill>
            <a:srgbClr val="FFFF00"/>
          </a:solidFill>
          <a:ln>
            <a:solidFill>
              <a:srgbClr val="0AF637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2E4816C-DE1E-5D73-38A1-42A0CC7B3C3D}"/>
              </a:ext>
            </a:extLst>
          </p:cNvPr>
          <p:cNvSpPr txBox="1"/>
          <p:nvPr/>
        </p:nvSpPr>
        <p:spPr>
          <a:xfrm>
            <a:off x="636382" y="4611723"/>
            <a:ext cx="4440763" cy="1295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Call Point (36)</a:t>
            </a:r>
          </a:p>
          <a:p>
            <a:pPr>
              <a:lnSpc>
                <a:spcPct val="150000"/>
              </a:lnSpc>
            </a:pPr>
            <a:r>
              <a:rPr lang="pl-PL" dirty="0"/>
              <a:t>Gallery access through doors/staircase (14)</a:t>
            </a:r>
          </a:p>
          <a:p>
            <a:pPr>
              <a:lnSpc>
                <a:spcPct val="150000"/>
              </a:lnSpc>
            </a:pPr>
            <a:r>
              <a:rPr lang="pl-PL" dirty="0"/>
              <a:t>Main entrance (6)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25ED0F9-5820-8B47-8F67-7E99A32059CE}"/>
              </a:ext>
            </a:extLst>
          </p:cNvPr>
          <p:cNvCxnSpPr>
            <a:cxnSpLocks/>
          </p:cNvCxnSpPr>
          <p:nvPr/>
        </p:nvCxnSpPr>
        <p:spPr>
          <a:xfrm flipH="1">
            <a:off x="8403484" y="1913691"/>
            <a:ext cx="833347" cy="1265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7750C37-2C5D-0A27-1507-139116EE82D7}"/>
              </a:ext>
            </a:extLst>
          </p:cNvPr>
          <p:cNvCxnSpPr>
            <a:cxnSpLocks/>
          </p:cNvCxnSpPr>
          <p:nvPr/>
        </p:nvCxnSpPr>
        <p:spPr>
          <a:xfrm flipH="1">
            <a:off x="10112045" y="2382817"/>
            <a:ext cx="454275" cy="1625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8E21B5CC-D883-1179-F1B0-C238476671CB}"/>
              </a:ext>
            </a:extLst>
          </p:cNvPr>
          <p:cNvSpPr txBox="1"/>
          <p:nvPr/>
        </p:nvSpPr>
        <p:spPr>
          <a:xfrm>
            <a:off x="8551806" y="1064743"/>
            <a:ext cx="2747628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endParaRPr lang="pl-PL" dirty="0"/>
          </a:p>
          <a:p>
            <a:pPr algn="r">
              <a:lnSpc>
                <a:spcPct val="150000"/>
              </a:lnSpc>
            </a:pPr>
            <a:r>
              <a:rPr lang="pl-PL" dirty="0"/>
              <a:t>Personnel access (hatch)</a:t>
            </a:r>
          </a:p>
          <a:p>
            <a:pPr algn="r">
              <a:lnSpc>
                <a:spcPct val="150000"/>
              </a:lnSpc>
            </a:pPr>
            <a:r>
              <a:rPr lang="pl-PL" dirty="0"/>
              <a:t>Material access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2D82A65-6D60-A2D4-B688-F4D7EB9E73EF}"/>
              </a:ext>
            </a:extLst>
          </p:cNvPr>
          <p:cNvCxnSpPr>
            <a:cxnSpLocks/>
          </p:cNvCxnSpPr>
          <p:nvPr/>
        </p:nvCxnSpPr>
        <p:spPr>
          <a:xfrm flipV="1">
            <a:off x="1127448" y="1064743"/>
            <a:ext cx="89424" cy="308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6CE70D40-0D8E-0A1B-7D19-686390A55768}"/>
              </a:ext>
            </a:extLst>
          </p:cNvPr>
          <p:cNvSpPr txBox="1"/>
          <p:nvPr/>
        </p:nvSpPr>
        <p:spPr>
          <a:xfrm>
            <a:off x="257697" y="1297387"/>
            <a:ext cx="2484067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Fire partition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3FC7317-CB12-D863-BC87-5DE892FA31ED}"/>
              </a:ext>
            </a:extLst>
          </p:cNvPr>
          <p:cNvSpPr/>
          <p:nvPr/>
        </p:nvSpPr>
        <p:spPr>
          <a:xfrm>
            <a:off x="5817694" y="4264569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4816C3-737F-B387-0B47-ED8F9782A15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/>
              <a:t>Safety</a:t>
            </a:r>
            <a:r>
              <a:rPr lang="pl-PL" dirty="0"/>
              <a:t> systems combined – future state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241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5CAB61-C3D2-FFAF-561D-16C1BF662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7222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Dates: 10-14 June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International forum, 2024 edition in Tokyo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Dedicated talk focused on safety aspects in the Technical Galleries Consolidation Program – remote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Poster session – on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C6E558-17E7-CC92-B9AF-1E520EF9D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TG-CONS Safety aspects </a:t>
            </a:r>
            <a:br>
              <a:rPr lang="pl-PL" dirty="0"/>
            </a:br>
            <a:r>
              <a:rPr lang="pl-PL" dirty="0"/>
              <a:t>at International Technical Safety Forum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D32FC-C1D9-C8DC-510E-8384DB5CA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8F61A-712E-69BD-BF23-29036C30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FFA69-D3B4-EBF1-7080-C715AC25F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E3C3D0-6C97-AEF1-B057-34C1E4B33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208" y="1592263"/>
            <a:ext cx="3358085" cy="448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85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028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9274DB-486E-4687-BD5E-A0C045452B87}"/>
              </a:ext>
            </a:extLst>
          </p:cNvPr>
          <p:cNvSpPr txBox="1"/>
          <p:nvPr/>
        </p:nvSpPr>
        <p:spPr bwMode="auto">
          <a:xfrm>
            <a:off x="4151784" y="450912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5400" dirty="0"/>
              <a:t>BACKUP slides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91942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B87AE5A-9A6D-443A-62D1-A8014A6F2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041159" cy="2924262"/>
          </a:xfrm>
        </p:spPr>
        <p:txBody>
          <a:bodyPr/>
          <a:lstStyle/>
          <a:p>
            <a:r>
              <a:rPr lang="en-GB" sz="2000" dirty="0"/>
              <a:t>Cable tray supports found in bad condition in gallery 818 </a:t>
            </a:r>
            <a:br>
              <a:rPr lang="pl-PL" sz="2000" dirty="0"/>
            </a:br>
            <a:r>
              <a:rPr lang="en-GB" sz="2000" b="0" dirty="0"/>
              <a:t>(issue might be also present in other galleries).</a:t>
            </a:r>
            <a:endParaRPr lang="pl-PL" sz="2000" b="0" dirty="0"/>
          </a:p>
          <a:p>
            <a:endParaRPr lang="en-GB" sz="2000" dirty="0"/>
          </a:p>
          <a:p>
            <a:r>
              <a:rPr lang="pl-PL" sz="2000" dirty="0"/>
              <a:t>Cross-functional Working Group: TG-CONS, HSE-OHS, EN-EL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Goal: Find a proper response to the issue (solution, modus operandi)</a:t>
            </a:r>
            <a:endParaRPr lang="pl-PL" dirty="0"/>
          </a:p>
          <a:p>
            <a:endParaRPr lang="pl-PL" dirty="0"/>
          </a:p>
          <a:p>
            <a:r>
              <a:rPr lang="pl-PL" dirty="0"/>
              <a:t>Intervention done in YETS 23/24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127865" cy="751151"/>
          </a:xfrm>
        </p:spPr>
        <p:txBody>
          <a:bodyPr anchor="t">
            <a:normAutofit fontScale="90000"/>
          </a:bodyPr>
          <a:lstStyle/>
          <a:p>
            <a:r>
              <a:rPr lang="pl-PL" dirty="0"/>
              <a:t>Consolidation of cable tray consoles in gallery 818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C16E43-12AD-9B8E-5F02-D214FB7B89CC}"/>
              </a:ext>
            </a:extLst>
          </p:cNvPr>
          <p:cNvSpPr txBox="1"/>
          <p:nvPr/>
        </p:nvSpPr>
        <p:spPr>
          <a:xfrm>
            <a:off x="4511824" y="5661249"/>
            <a:ext cx="12961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solidFill>
                  <a:srgbClr val="00B050"/>
                </a:solidFill>
                <a:latin typeface="Century Gothic" panose="020B0502020202020204" pitchFamily="34" charset="0"/>
              </a:rPr>
              <a:t>Preliminary visit</a:t>
            </a:r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7233C8-E8F2-06C0-98C8-9AEB31B87562}"/>
              </a:ext>
            </a:extLst>
          </p:cNvPr>
          <p:cNvSpPr txBox="1"/>
          <p:nvPr/>
        </p:nvSpPr>
        <p:spPr>
          <a:xfrm>
            <a:off x="8615061" y="5642605"/>
            <a:ext cx="15149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pl-PL" sz="1600" dirty="0">
                <a:solidFill>
                  <a:srgbClr val="00B050"/>
                </a:solidFill>
              </a:rPr>
              <a:t>Corrective intervention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5255DF-D5D6-A45A-3A35-5617E4EF5645}"/>
              </a:ext>
            </a:extLst>
          </p:cNvPr>
          <p:cNvSpPr txBox="1"/>
          <p:nvPr/>
        </p:nvSpPr>
        <p:spPr>
          <a:xfrm>
            <a:off x="5550058" y="4365104"/>
            <a:ext cx="1338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solidFill>
                  <a:srgbClr val="00B050"/>
                </a:solidFill>
                <a:latin typeface="Century Gothic" panose="020B0502020202020204" pitchFamily="34" charset="0"/>
              </a:rPr>
              <a:t>SRF by HSE</a:t>
            </a:r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454EF6-4D6E-53AC-C9EA-D9F639C5B0F8}"/>
              </a:ext>
            </a:extLst>
          </p:cNvPr>
          <p:cNvSpPr txBox="1"/>
          <p:nvPr/>
        </p:nvSpPr>
        <p:spPr>
          <a:xfrm>
            <a:off x="6495771" y="5653628"/>
            <a:ext cx="15453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solidFill>
                  <a:srgbClr val="00B050"/>
                </a:solidFill>
                <a:latin typeface="Century Gothic" panose="020B0502020202020204" pitchFamily="34" charset="0"/>
              </a:rPr>
              <a:t>Detailed</a:t>
            </a:r>
            <a:r>
              <a:rPr lang="pl-PL" sz="1600" dirty="0">
                <a:latin typeface="Century Gothic" panose="020B0502020202020204" pitchFamily="34" charset="0"/>
              </a:rPr>
              <a:t> </a:t>
            </a:r>
            <a:r>
              <a:rPr lang="pl-PL" sz="1600" dirty="0">
                <a:solidFill>
                  <a:srgbClr val="00B050"/>
                </a:solidFill>
                <a:latin typeface="Century Gothic" panose="020B0502020202020204" pitchFamily="34" charset="0"/>
              </a:rPr>
              <a:t>inspection</a:t>
            </a:r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CE2BAA-02E9-BFA1-7F47-D0E9B14C7D83}"/>
              </a:ext>
            </a:extLst>
          </p:cNvPr>
          <p:cNvSpPr txBox="1"/>
          <p:nvPr/>
        </p:nvSpPr>
        <p:spPr>
          <a:xfrm>
            <a:off x="7326770" y="4117165"/>
            <a:ext cx="19741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00B05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pl-PL" dirty="0"/>
              <a:t>Consolidation recommendations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84A4FC-CA6F-BEBD-66B9-93A49FA17B12}"/>
              </a:ext>
            </a:extLst>
          </p:cNvPr>
          <p:cNvCxnSpPr>
            <a:cxnSpLocks/>
          </p:cNvCxnSpPr>
          <p:nvPr/>
        </p:nvCxnSpPr>
        <p:spPr>
          <a:xfrm>
            <a:off x="4511824" y="5159457"/>
            <a:ext cx="652536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17B3D32-7726-2EE3-E5DF-62F410103B75}"/>
              </a:ext>
            </a:extLst>
          </p:cNvPr>
          <p:cNvSpPr/>
          <p:nvPr/>
        </p:nvSpPr>
        <p:spPr>
          <a:xfrm>
            <a:off x="5079733" y="507483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BCFE898-4A05-9527-17E3-21487E86E9B0}"/>
              </a:ext>
            </a:extLst>
          </p:cNvPr>
          <p:cNvSpPr/>
          <p:nvPr/>
        </p:nvSpPr>
        <p:spPr>
          <a:xfrm>
            <a:off x="5037420" y="503167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E69E8D-D08B-60CC-B0CC-898E556F3362}"/>
              </a:ext>
            </a:extLst>
          </p:cNvPr>
          <p:cNvSpPr/>
          <p:nvPr/>
        </p:nvSpPr>
        <p:spPr>
          <a:xfrm>
            <a:off x="4994685" y="498936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59A7AB-C68E-6CBE-A9E8-A2ECB9B83E23}"/>
              </a:ext>
            </a:extLst>
          </p:cNvPr>
          <p:cNvCxnSpPr>
            <a:cxnSpLocks/>
            <a:endCxn id="11" idx="4"/>
          </p:cNvCxnSpPr>
          <p:nvPr/>
        </p:nvCxnSpPr>
        <p:spPr>
          <a:xfrm flipV="1">
            <a:off x="5164360" y="5328711"/>
            <a:ext cx="0" cy="2091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93493A52-825C-71DA-E337-34F449581F2A}"/>
              </a:ext>
            </a:extLst>
          </p:cNvPr>
          <p:cNvSpPr/>
          <p:nvPr/>
        </p:nvSpPr>
        <p:spPr>
          <a:xfrm>
            <a:off x="5122047" y="5529134"/>
            <a:ext cx="84627" cy="84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13A90BC4-D96A-F75A-7D90-0B290C4E5F1C}"/>
              </a:ext>
            </a:extLst>
          </p:cNvPr>
          <p:cNvSpPr/>
          <p:nvPr/>
        </p:nvSpPr>
        <p:spPr>
          <a:xfrm>
            <a:off x="4952793" y="494746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9212D3-A345-D26F-B351-C677482E9E03}"/>
              </a:ext>
            </a:extLst>
          </p:cNvPr>
          <p:cNvCxnSpPr>
            <a:cxnSpLocks/>
          </p:cNvCxnSpPr>
          <p:nvPr/>
        </p:nvCxnSpPr>
        <p:spPr>
          <a:xfrm>
            <a:off x="5235417" y="515945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2A9579F-8FB4-C2A2-FB1C-37DC23EC43F1}"/>
              </a:ext>
            </a:extLst>
          </p:cNvPr>
          <p:cNvSpPr/>
          <p:nvPr/>
        </p:nvSpPr>
        <p:spPr>
          <a:xfrm>
            <a:off x="6123997" y="507483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DA278F7-A92C-54AE-701F-F5B6844F51CC}"/>
              </a:ext>
            </a:extLst>
          </p:cNvPr>
          <p:cNvSpPr/>
          <p:nvPr/>
        </p:nvSpPr>
        <p:spPr>
          <a:xfrm>
            <a:off x="6081684" y="503167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065EF19-8C0A-00FB-0B6B-E4FFEE48F39C}"/>
              </a:ext>
            </a:extLst>
          </p:cNvPr>
          <p:cNvSpPr/>
          <p:nvPr/>
        </p:nvSpPr>
        <p:spPr>
          <a:xfrm>
            <a:off x="6038949" y="498936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F31CE4D-9154-C65C-9D7C-351EDF574C1D}"/>
              </a:ext>
            </a:extLst>
          </p:cNvPr>
          <p:cNvSpPr/>
          <p:nvPr/>
        </p:nvSpPr>
        <p:spPr>
          <a:xfrm>
            <a:off x="5997056" y="4947469"/>
            <a:ext cx="423135" cy="423133"/>
          </a:xfrm>
          <a:prstGeom prst="arc">
            <a:avLst>
              <a:gd name="adj1" fmla="val 10817143"/>
              <a:gd name="adj2" fmla="val 1621548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32740F-BFB2-1399-BC72-A13B2BB28C5D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6293250" y="5159457"/>
            <a:ext cx="975196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1D61E6B-31AE-F2A4-7BA9-D40B43D8F042}"/>
              </a:ext>
            </a:extLst>
          </p:cNvPr>
          <p:cNvSpPr/>
          <p:nvPr/>
        </p:nvSpPr>
        <p:spPr>
          <a:xfrm>
            <a:off x="7183820" y="507483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45E0A5E-C1F2-9C11-5A78-267791AC0593}"/>
              </a:ext>
            </a:extLst>
          </p:cNvPr>
          <p:cNvSpPr/>
          <p:nvPr/>
        </p:nvSpPr>
        <p:spPr>
          <a:xfrm>
            <a:off x="7141506" y="503167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208A5DC-4BAA-0CD2-D236-75F599D920FE}"/>
              </a:ext>
            </a:extLst>
          </p:cNvPr>
          <p:cNvSpPr/>
          <p:nvPr/>
        </p:nvSpPr>
        <p:spPr>
          <a:xfrm>
            <a:off x="7098772" y="498936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CC08D1C1-F88F-BA1B-B281-04CE16EF71C8}"/>
              </a:ext>
            </a:extLst>
          </p:cNvPr>
          <p:cNvSpPr/>
          <p:nvPr/>
        </p:nvSpPr>
        <p:spPr>
          <a:xfrm>
            <a:off x="7056879" y="494746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F30FB8-4F40-4092-9EBA-B2B61EE555B0}"/>
              </a:ext>
            </a:extLst>
          </p:cNvPr>
          <p:cNvCxnSpPr>
            <a:cxnSpLocks/>
          </p:cNvCxnSpPr>
          <p:nvPr/>
        </p:nvCxnSpPr>
        <p:spPr>
          <a:xfrm>
            <a:off x="7348708" y="515945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D30E1468-5CD4-0AB2-FE32-AE9BFEAAEE46}"/>
              </a:ext>
            </a:extLst>
          </p:cNvPr>
          <p:cNvSpPr/>
          <p:nvPr/>
        </p:nvSpPr>
        <p:spPr>
          <a:xfrm>
            <a:off x="8237288" y="507483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2980FFF-D935-557A-FDBA-57DB65713FDF}"/>
              </a:ext>
            </a:extLst>
          </p:cNvPr>
          <p:cNvSpPr/>
          <p:nvPr/>
        </p:nvSpPr>
        <p:spPr>
          <a:xfrm>
            <a:off x="8194975" y="503167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8E7C5D8-EE5C-25E9-84A7-B791E430876A}"/>
              </a:ext>
            </a:extLst>
          </p:cNvPr>
          <p:cNvSpPr/>
          <p:nvPr/>
        </p:nvSpPr>
        <p:spPr>
          <a:xfrm>
            <a:off x="8152240" y="498936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989809E9-CDE4-66DE-954E-16C72789EE80}"/>
              </a:ext>
            </a:extLst>
          </p:cNvPr>
          <p:cNvSpPr/>
          <p:nvPr/>
        </p:nvSpPr>
        <p:spPr>
          <a:xfrm>
            <a:off x="8110348" y="4947469"/>
            <a:ext cx="423135" cy="423133"/>
          </a:xfrm>
          <a:prstGeom prst="arc">
            <a:avLst>
              <a:gd name="adj1" fmla="val 10832124"/>
              <a:gd name="adj2" fmla="val 1619649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33D46D-2E65-5D70-77D9-3DD45D25F2B3}"/>
              </a:ext>
            </a:extLst>
          </p:cNvPr>
          <p:cNvCxnSpPr>
            <a:cxnSpLocks/>
          </p:cNvCxnSpPr>
          <p:nvPr/>
        </p:nvCxnSpPr>
        <p:spPr>
          <a:xfrm>
            <a:off x="8392972" y="515945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157D0FA2-DAAD-18C7-A5E3-6F9077F60B1C}"/>
              </a:ext>
            </a:extLst>
          </p:cNvPr>
          <p:cNvSpPr/>
          <p:nvPr/>
        </p:nvSpPr>
        <p:spPr>
          <a:xfrm>
            <a:off x="9281552" y="507483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92A171B-77BF-2BEB-5B36-A7410D3FBEFF}"/>
              </a:ext>
            </a:extLst>
          </p:cNvPr>
          <p:cNvSpPr/>
          <p:nvPr/>
        </p:nvSpPr>
        <p:spPr>
          <a:xfrm>
            <a:off x="9239238" y="503167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7D3A92E-35B5-ADF8-5E56-443A8B28AC6C}"/>
              </a:ext>
            </a:extLst>
          </p:cNvPr>
          <p:cNvSpPr/>
          <p:nvPr/>
        </p:nvSpPr>
        <p:spPr>
          <a:xfrm>
            <a:off x="9196504" y="498936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F1C0C985-F868-165A-68D1-D5F4E0D56C9B}"/>
              </a:ext>
            </a:extLst>
          </p:cNvPr>
          <p:cNvSpPr/>
          <p:nvPr/>
        </p:nvSpPr>
        <p:spPr>
          <a:xfrm>
            <a:off x="9154611" y="494746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AEC43D4-F15C-50DE-5346-0D8A99A00FA5}"/>
              </a:ext>
            </a:extLst>
          </p:cNvPr>
          <p:cNvCxnSpPr>
            <a:cxnSpLocks/>
          </p:cNvCxnSpPr>
          <p:nvPr/>
        </p:nvCxnSpPr>
        <p:spPr>
          <a:xfrm flipV="1">
            <a:off x="9449148" y="5159035"/>
            <a:ext cx="535284" cy="422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EC96F2E-63D3-2A25-46C1-A376DB130F1D}"/>
              </a:ext>
            </a:extLst>
          </p:cNvPr>
          <p:cNvCxnSpPr>
            <a:cxnSpLocks/>
          </p:cNvCxnSpPr>
          <p:nvPr/>
        </p:nvCxnSpPr>
        <p:spPr>
          <a:xfrm flipV="1">
            <a:off x="7268446" y="5326386"/>
            <a:ext cx="0" cy="2091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AF3C088E-AE5D-86BD-2FCD-8144D76BE59D}"/>
              </a:ext>
            </a:extLst>
          </p:cNvPr>
          <p:cNvSpPr/>
          <p:nvPr/>
        </p:nvSpPr>
        <p:spPr>
          <a:xfrm>
            <a:off x="7226132" y="5526809"/>
            <a:ext cx="84627" cy="84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2988491-CAB7-483E-60B7-992E2E04F8B0}"/>
              </a:ext>
            </a:extLst>
          </p:cNvPr>
          <p:cNvGrpSpPr/>
          <p:nvPr/>
        </p:nvGrpSpPr>
        <p:grpSpPr>
          <a:xfrm>
            <a:off x="9330218" y="5331312"/>
            <a:ext cx="84627" cy="285050"/>
            <a:chOff x="8727994" y="4306815"/>
            <a:chExt cx="144016" cy="48509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974BB2F-3CEE-70FB-84C6-E062622129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F7F8D57-C6F2-8C28-C239-01705028C78F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D93B7DE-6087-A554-8CED-A5C09DEE473D}"/>
              </a:ext>
            </a:extLst>
          </p:cNvPr>
          <p:cNvGrpSpPr/>
          <p:nvPr/>
        </p:nvGrpSpPr>
        <p:grpSpPr>
          <a:xfrm flipV="1">
            <a:off x="8274999" y="4710937"/>
            <a:ext cx="84627" cy="285050"/>
            <a:chOff x="8727994" y="4306815"/>
            <a:chExt cx="144016" cy="485092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4843FDB-53FC-5D25-FC46-92BA8EF244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8B61BAB-CC58-CA71-3818-830019EC3819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96C6694-4CB3-D738-18CC-0C5CC7FECAE0}"/>
              </a:ext>
            </a:extLst>
          </p:cNvPr>
          <p:cNvGrpSpPr/>
          <p:nvPr/>
        </p:nvGrpSpPr>
        <p:grpSpPr>
          <a:xfrm flipV="1">
            <a:off x="6166310" y="4700140"/>
            <a:ext cx="84627" cy="285050"/>
            <a:chOff x="8727994" y="4306815"/>
            <a:chExt cx="144016" cy="48509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E9AB912-F3EF-D115-62FB-C5BF287B33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A0AF2AD-2C05-36A7-3C40-E2309B96F5A1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83772D4F-7E6C-FE43-B98F-B61E5F7FC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13" b="7913"/>
          <a:stretch/>
        </p:blipFill>
        <p:spPr>
          <a:xfrm>
            <a:off x="9612636" y="1500640"/>
            <a:ext cx="2253275" cy="2530572"/>
          </a:xfrm>
          <a:prstGeom prst="rect">
            <a:avLst/>
          </a:prstGeom>
        </p:spPr>
      </p:pic>
      <p:sp>
        <p:nvSpPr>
          <p:cNvPr id="70" name="ZoneTexte 18">
            <a:extLst>
              <a:ext uri="{FF2B5EF4-FFF2-40B4-BE49-F238E27FC236}">
                <a16:creationId xmlns:a16="http://schemas.microsoft.com/office/drawing/2014/main" id="{952A8C8E-EAD5-3E8C-CF72-4E60A3A3D943}"/>
              </a:ext>
            </a:extLst>
          </p:cNvPr>
          <p:cNvSpPr txBox="1"/>
          <p:nvPr/>
        </p:nvSpPr>
        <p:spPr bwMode="auto">
          <a:xfrm>
            <a:off x="9505738" y="4062386"/>
            <a:ext cx="2643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Overloaded cable</a:t>
            </a:r>
            <a:r>
              <a:rPr lang="fr-FR" sz="1200" dirty="0"/>
              <a:t> </a:t>
            </a:r>
            <a:r>
              <a:rPr lang="fr-FR" sz="1200" dirty="0" err="1"/>
              <a:t>tray</a:t>
            </a:r>
            <a:r>
              <a:rPr lang="fr-FR" sz="1200" dirty="0"/>
              <a:t>, EDMS: 2900780</a:t>
            </a:r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232B6B0F-2B28-1284-6242-18620E7EFCE5}"/>
              </a:ext>
            </a:extLst>
          </p:cNvPr>
          <p:cNvSpPr/>
          <p:nvPr/>
        </p:nvSpPr>
        <p:spPr>
          <a:xfrm rot="17581811">
            <a:off x="10112423" y="2727913"/>
            <a:ext cx="250160" cy="417164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Graphic 57" descr="Checkmark with solid fill">
            <a:extLst>
              <a:ext uri="{FF2B5EF4-FFF2-40B4-BE49-F238E27FC236}">
                <a16:creationId xmlns:a16="http://schemas.microsoft.com/office/drawing/2014/main" id="{58FE9607-AF3D-E3D9-5E76-BD05BF19C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273447">
            <a:off x="4331248" y="3694041"/>
            <a:ext cx="396600" cy="5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24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B87AE5A-9A6D-443A-62D1-A8014A6F2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9242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/>
              <a:t>Recurring and omnipresent issue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Special focus on the Swiss part of Meyrin</a:t>
            </a:r>
            <a:endParaRPr lang="pl-PL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/>
              <a:t>2 main hazards: asbestos, live cables – dual competencies needed</a:t>
            </a:r>
          </a:p>
          <a:p>
            <a:endParaRPr lang="pl-PL" sz="1000" dirty="0"/>
          </a:p>
          <a:p>
            <a:r>
              <a:rPr lang="pl-PL" sz="1800" dirty="0"/>
              <a:t>Cross-functional </a:t>
            </a:r>
            <a:r>
              <a:rPr lang="en-US" sz="1800" dirty="0"/>
              <a:t>Working Group</a:t>
            </a:r>
            <a:r>
              <a:rPr lang="pl-PL" sz="1800" dirty="0"/>
              <a:t>: TG-CONS, HSE-OHS, EN-EL, SCE-SAM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Pilot location chosen: gallery 815, under b.55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Contractor: TIA Suisse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Pilot i</a:t>
            </a:r>
            <a:r>
              <a:rPr lang="en-GB" sz="2000" dirty="0" err="1"/>
              <a:t>ntervention</a:t>
            </a:r>
            <a:r>
              <a:rPr lang="en-GB" sz="2000" dirty="0"/>
              <a:t>: </a:t>
            </a:r>
            <a:r>
              <a:rPr lang="pl-PL" sz="2000" dirty="0"/>
              <a:t>postponed to YETS 24/25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Removal of cable trays containing asbestos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15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C16E43-12AD-9B8E-5F02-D214FB7B89CC}"/>
              </a:ext>
            </a:extLst>
          </p:cNvPr>
          <p:cNvSpPr txBox="1"/>
          <p:nvPr/>
        </p:nvSpPr>
        <p:spPr>
          <a:xfrm>
            <a:off x="2427358" y="5807488"/>
            <a:ext cx="10462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latin typeface="Century Gothic" panose="020B0502020202020204" pitchFamily="34" charset="0"/>
              </a:rPr>
              <a:t>Survey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7233C8-E8F2-06C0-98C8-9AEB31B87562}"/>
              </a:ext>
            </a:extLst>
          </p:cNvPr>
          <p:cNvSpPr txBox="1"/>
          <p:nvPr/>
        </p:nvSpPr>
        <p:spPr>
          <a:xfrm>
            <a:off x="6401166" y="5788845"/>
            <a:ext cx="15149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pl-PL" sz="1600" dirty="0"/>
              <a:t>Long-term plan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5255DF-D5D6-A45A-3A35-5617E4EF5645}"/>
              </a:ext>
            </a:extLst>
          </p:cNvPr>
          <p:cNvSpPr txBox="1"/>
          <p:nvPr/>
        </p:nvSpPr>
        <p:spPr>
          <a:xfrm>
            <a:off x="3120139" y="4533832"/>
            <a:ext cx="16942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latin typeface="Century Gothic" panose="020B0502020202020204" pitchFamily="34" charset="0"/>
              </a:rPr>
              <a:t>Test exercise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454EF6-4D6E-53AC-C9EA-D9F639C5B0F8}"/>
              </a:ext>
            </a:extLst>
          </p:cNvPr>
          <p:cNvSpPr txBox="1"/>
          <p:nvPr/>
        </p:nvSpPr>
        <p:spPr>
          <a:xfrm>
            <a:off x="4281876" y="5799868"/>
            <a:ext cx="15453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00" dirty="0">
                <a:latin typeface="Century Gothic" panose="020B0502020202020204" pitchFamily="34" charset="0"/>
              </a:rPr>
              <a:t>Pilot locations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CE2BAA-02E9-BFA1-7F47-D0E9B14C7D83}"/>
              </a:ext>
            </a:extLst>
          </p:cNvPr>
          <p:cNvSpPr txBox="1"/>
          <p:nvPr/>
        </p:nvSpPr>
        <p:spPr>
          <a:xfrm>
            <a:off x="5580311" y="4537844"/>
            <a:ext cx="10462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pl-PL" sz="1600" dirty="0"/>
              <a:t>Priorities</a:t>
            </a:r>
            <a:endParaRPr lang="en-GB" sz="16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84A4FC-CA6F-BEBD-66B9-93A49FA17B12}"/>
              </a:ext>
            </a:extLst>
          </p:cNvPr>
          <p:cNvCxnSpPr>
            <a:cxnSpLocks/>
          </p:cNvCxnSpPr>
          <p:nvPr/>
        </p:nvCxnSpPr>
        <p:spPr>
          <a:xfrm>
            <a:off x="2297929" y="5305697"/>
            <a:ext cx="652536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17B3D32-7726-2EE3-E5DF-62F410103B75}"/>
              </a:ext>
            </a:extLst>
          </p:cNvPr>
          <p:cNvSpPr/>
          <p:nvPr/>
        </p:nvSpPr>
        <p:spPr>
          <a:xfrm>
            <a:off x="2865838" y="522107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BCFE898-4A05-9527-17E3-21487E86E9B0}"/>
              </a:ext>
            </a:extLst>
          </p:cNvPr>
          <p:cNvSpPr/>
          <p:nvPr/>
        </p:nvSpPr>
        <p:spPr>
          <a:xfrm>
            <a:off x="2823525" y="517791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E69E8D-D08B-60CC-B0CC-898E556F3362}"/>
              </a:ext>
            </a:extLst>
          </p:cNvPr>
          <p:cNvSpPr/>
          <p:nvPr/>
        </p:nvSpPr>
        <p:spPr>
          <a:xfrm>
            <a:off x="2780790" y="513560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59A7AB-C68E-6CBE-A9E8-A2ECB9B83E23}"/>
              </a:ext>
            </a:extLst>
          </p:cNvPr>
          <p:cNvCxnSpPr>
            <a:cxnSpLocks/>
            <a:endCxn id="11" idx="4"/>
          </p:cNvCxnSpPr>
          <p:nvPr/>
        </p:nvCxnSpPr>
        <p:spPr>
          <a:xfrm flipV="1">
            <a:off x="2950465" y="5474951"/>
            <a:ext cx="0" cy="2091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93493A52-825C-71DA-E337-34F449581F2A}"/>
              </a:ext>
            </a:extLst>
          </p:cNvPr>
          <p:cNvSpPr/>
          <p:nvPr/>
        </p:nvSpPr>
        <p:spPr>
          <a:xfrm>
            <a:off x="2908152" y="5675374"/>
            <a:ext cx="84627" cy="84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13A90BC4-D96A-F75A-7D90-0B290C4E5F1C}"/>
              </a:ext>
            </a:extLst>
          </p:cNvPr>
          <p:cNvSpPr/>
          <p:nvPr/>
        </p:nvSpPr>
        <p:spPr>
          <a:xfrm>
            <a:off x="2738898" y="509370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9212D3-A345-D26F-B351-C677482E9E03}"/>
              </a:ext>
            </a:extLst>
          </p:cNvPr>
          <p:cNvCxnSpPr>
            <a:cxnSpLocks/>
          </p:cNvCxnSpPr>
          <p:nvPr/>
        </p:nvCxnSpPr>
        <p:spPr>
          <a:xfrm>
            <a:off x="3021522" y="530569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2A9579F-8FB4-C2A2-FB1C-37DC23EC43F1}"/>
              </a:ext>
            </a:extLst>
          </p:cNvPr>
          <p:cNvSpPr/>
          <p:nvPr/>
        </p:nvSpPr>
        <p:spPr>
          <a:xfrm>
            <a:off x="3910102" y="522107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DA278F7-A92C-54AE-701F-F5B6844F51CC}"/>
              </a:ext>
            </a:extLst>
          </p:cNvPr>
          <p:cNvSpPr/>
          <p:nvPr/>
        </p:nvSpPr>
        <p:spPr>
          <a:xfrm>
            <a:off x="3867789" y="517791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065EF19-8C0A-00FB-0B6B-E4FFEE48F39C}"/>
              </a:ext>
            </a:extLst>
          </p:cNvPr>
          <p:cNvSpPr/>
          <p:nvPr/>
        </p:nvSpPr>
        <p:spPr>
          <a:xfrm>
            <a:off x="3825054" y="513560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F31CE4D-9154-C65C-9D7C-351EDF574C1D}"/>
              </a:ext>
            </a:extLst>
          </p:cNvPr>
          <p:cNvSpPr/>
          <p:nvPr/>
        </p:nvSpPr>
        <p:spPr>
          <a:xfrm>
            <a:off x="3783161" y="5093709"/>
            <a:ext cx="423135" cy="423133"/>
          </a:xfrm>
          <a:prstGeom prst="arc">
            <a:avLst>
              <a:gd name="adj1" fmla="val 10817143"/>
              <a:gd name="adj2" fmla="val 1621548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32740F-BFB2-1399-BC72-A13B2BB28C5D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4079355" y="5305697"/>
            <a:ext cx="975196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1D61E6B-31AE-F2A4-7BA9-D40B43D8F042}"/>
              </a:ext>
            </a:extLst>
          </p:cNvPr>
          <p:cNvSpPr/>
          <p:nvPr/>
        </p:nvSpPr>
        <p:spPr>
          <a:xfrm>
            <a:off x="4969925" y="522107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45E0A5E-C1F2-9C11-5A78-267791AC0593}"/>
              </a:ext>
            </a:extLst>
          </p:cNvPr>
          <p:cNvSpPr/>
          <p:nvPr/>
        </p:nvSpPr>
        <p:spPr>
          <a:xfrm>
            <a:off x="4927611" y="517791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208A5DC-4BAA-0CD2-D236-75F599D920FE}"/>
              </a:ext>
            </a:extLst>
          </p:cNvPr>
          <p:cNvSpPr/>
          <p:nvPr/>
        </p:nvSpPr>
        <p:spPr>
          <a:xfrm>
            <a:off x="4884877" y="513560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CC08D1C1-F88F-BA1B-B281-04CE16EF71C8}"/>
              </a:ext>
            </a:extLst>
          </p:cNvPr>
          <p:cNvSpPr/>
          <p:nvPr/>
        </p:nvSpPr>
        <p:spPr>
          <a:xfrm>
            <a:off x="4842984" y="509370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F30FB8-4F40-4092-9EBA-B2B61EE555B0}"/>
              </a:ext>
            </a:extLst>
          </p:cNvPr>
          <p:cNvCxnSpPr>
            <a:cxnSpLocks/>
          </p:cNvCxnSpPr>
          <p:nvPr/>
        </p:nvCxnSpPr>
        <p:spPr>
          <a:xfrm>
            <a:off x="5134813" y="530569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D30E1468-5CD4-0AB2-FE32-AE9BFEAAEE46}"/>
              </a:ext>
            </a:extLst>
          </p:cNvPr>
          <p:cNvSpPr/>
          <p:nvPr/>
        </p:nvSpPr>
        <p:spPr>
          <a:xfrm>
            <a:off x="6023393" y="522107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2980FFF-D935-557A-FDBA-57DB65713FDF}"/>
              </a:ext>
            </a:extLst>
          </p:cNvPr>
          <p:cNvSpPr/>
          <p:nvPr/>
        </p:nvSpPr>
        <p:spPr>
          <a:xfrm>
            <a:off x="5981080" y="517791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8E7C5D8-EE5C-25E9-84A7-B791E430876A}"/>
              </a:ext>
            </a:extLst>
          </p:cNvPr>
          <p:cNvSpPr/>
          <p:nvPr/>
        </p:nvSpPr>
        <p:spPr>
          <a:xfrm>
            <a:off x="5938345" y="513560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989809E9-CDE4-66DE-954E-16C72789EE80}"/>
              </a:ext>
            </a:extLst>
          </p:cNvPr>
          <p:cNvSpPr/>
          <p:nvPr/>
        </p:nvSpPr>
        <p:spPr>
          <a:xfrm>
            <a:off x="5896453" y="5093709"/>
            <a:ext cx="423135" cy="423133"/>
          </a:xfrm>
          <a:prstGeom prst="arc">
            <a:avLst>
              <a:gd name="adj1" fmla="val 10832124"/>
              <a:gd name="adj2" fmla="val 1619649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33D46D-2E65-5D70-77D9-3DD45D25F2B3}"/>
              </a:ext>
            </a:extLst>
          </p:cNvPr>
          <p:cNvCxnSpPr>
            <a:cxnSpLocks/>
          </p:cNvCxnSpPr>
          <p:nvPr/>
        </p:nvCxnSpPr>
        <p:spPr>
          <a:xfrm>
            <a:off x="6179077" y="5305697"/>
            <a:ext cx="9732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157D0FA2-DAAD-18C7-A5E3-6F9077F60B1C}"/>
              </a:ext>
            </a:extLst>
          </p:cNvPr>
          <p:cNvSpPr/>
          <p:nvPr/>
        </p:nvSpPr>
        <p:spPr>
          <a:xfrm>
            <a:off x="7067657" y="5221071"/>
            <a:ext cx="169253" cy="1692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92A171B-77BF-2BEB-5B36-A7410D3FBEFF}"/>
              </a:ext>
            </a:extLst>
          </p:cNvPr>
          <p:cNvSpPr/>
          <p:nvPr/>
        </p:nvSpPr>
        <p:spPr>
          <a:xfrm>
            <a:off x="7025343" y="5177915"/>
            <a:ext cx="253880" cy="25472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7D3A92E-35B5-ADF8-5E56-443A8B28AC6C}"/>
              </a:ext>
            </a:extLst>
          </p:cNvPr>
          <p:cNvSpPr/>
          <p:nvPr/>
        </p:nvSpPr>
        <p:spPr>
          <a:xfrm>
            <a:off x="6982609" y="5135601"/>
            <a:ext cx="339349" cy="339349"/>
          </a:xfrm>
          <a:prstGeom prst="ellipse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F1C0C985-F868-165A-68D1-D5F4E0D56C9B}"/>
              </a:ext>
            </a:extLst>
          </p:cNvPr>
          <p:cNvSpPr/>
          <p:nvPr/>
        </p:nvSpPr>
        <p:spPr>
          <a:xfrm>
            <a:off x="6940716" y="5093709"/>
            <a:ext cx="423135" cy="423133"/>
          </a:xfrm>
          <a:prstGeom prst="arc">
            <a:avLst>
              <a:gd name="adj1" fmla="val 5355472"/>
              <a:gd name="adj2" fmla="val 108538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AEC43D4-F15C-50DE-5346-0D8A99A00FA5}"/>
              </a:ext>
            </a:extLst>
          </p:cNvPr>
          <p:cNvCxnSpPr>
            <a:cxnSpLocks/>
          </p:cNvCxnSpPr>
          <p:nvPr/>
        </p:nvCxnSpPr>
        <p:spPr>
          <a:xfrm flipV="1">
            <a:off x="7235253" y="5305275"/>
            <a:ext cx="535284" cy="422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EC96F2E-63D3-2A25-46C1-A376DB130F1D}"/>
              </a:ext>
            </a:extLst>
          </p:cNvPr>
          <p:cNvCxnSpPr>
            <a:cxnSpLocks/>
          </p:cNvCxnSpPr>
          <p:nvPr/>
        </p:nvCxnSpPr>
        <p:spPr>
          <a:xfrm flipV="1">
            <a:off x="5054551" y="5472626"/>
            <a:ext cx="0" cy="2091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AF3C088E-AE5D-86BD-2FCD-8144D76BE59D}"/>
              </a:ext>
            </a:extLst>
          </p:cNvPr>
          <p:cNvSpPr/>
          <p:nvPr/>
        </p:nvSpPr>
        <p:spPr>
          <a:xfrm>
            <a:off x="5012237" y="5673049"/>
            <a:ext cx="84627" cy="84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2988491-CAB7-483E-60B7-992E2E04F8B0}"/>
              </a:ext>
            </a:extLst>
          </p:cNvPr>
          <p:cNvGrpSpPr/>
          <p:nvPr/>
        </p:nvGrpSpPr>
        <p:grpSpPr>
          <a:xfrm>
            <a:off x="7116323" y="5477552"/>
            <a:ext cx="84627" cy="285050"/>
            <a:chOff x="8727994" y="4306815"/>
            <a:chExt cx="144016" cy="48509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974BB2F-3CEE-70FB-84C6-E062622129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F7F8D57-C6F2-8C28-C239-01705028C78F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D93B7DE-6087-A554-8CED-A5C09DEE473D}"/>
              </a:ext>
            </a:extLst>
          </p:cNvPr>
          <p:cNvGrpSpPr/>
          <p:nvPr/>
        </p:nvGrpSpPr>
        <p:grpSpPr>
          <a:xfrm flipV="1">
            <a:off x="6061104" y="4857177"/>
            <a:ext cx="84627" cy="285050"/>
            <a:chOff x="8727994" y="4306815"/>
            <a:chExt cx="144016" cy="485092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4843FDB-53FC-5D25-FC46-92BA8EF244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8B61BAB-CC58-CA71-3818-830019EC3819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96C6694-4CB3-D738-18CC-0C5CC7FECAE0}"/>
              </a:ext>
            </a:extLst>
          </p:cNvPr>
          <p:cNvGrpSpPr/>
          <p:nvPr/>
        </p:nvGrpSpPr>
        <p:grpSpPr>
          <a:xfrm flipV="1">
            <a:off x="3952415" y="4846380"/>
            <a:ext cx="84627" cy="285050"/>
            <a:chOff x="8727994" y="4306815"/>
            <a:chExt cx="144016" cy="48509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E9AB912-F3EF-D115-62FB-C5BF287B33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002" y="4306815"/>
              <a:ext cx="0" cy="355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A0AF2AD-2C05-36A7-3C40-E2309B96F5A1}"/>
                </a:ext>
              </a:extLst>
            </p:cNvPr>
            <p:cNvSpPr/>
            <p:nvPr/>
          </p:nvSpPr>
          <p:spPr>
            <a:xfrm>
              <a:off x="8727994" y="4647891"/>
              <a:ext cx="144016" cy="1440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83772D4F-7E6C-FE43-B98F-B61E5F7FC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910"/>
          <a:stretch/>
        </p:blipFill>
        <p:spPr>
          <a:xfrm>
            <a:off x="9612636" y="1500640"/>
            <a:ext cx="2253275" cy="2530572"/>
          </a:xfrm>
          <a:prstGeom prst="rect">
            <a:avLst/>
          </a:prstGeom>
        </p:spPr>
      </p:pic>
      <p:sp>
        <p:nvSpPr>
          <p:cNvPr id="70" name="ZoneTexte 18">
            <a:extLst>
              <a:ext uri="{FF2B5EF4-FFF2-40B4-BE49-F238E27FC236}">
                <a16:creationId xmlns:a16="http://schemas.microsoft.com/office/drawing/2014/main" id="{952A8C8E-EAD5-3E8C-CF72-4E60A3A3D943}"/>
              </a:ext>
            </a:extLst>
          </p:cNvPr>
          <p:cNvSpPr txBox="1"/>
          <p:nvPr/>
        </p:nvSpPr>
        <p:spPr bwMode="auto">
          <a:xfrm>
            <a:off x="9505738" y="4062386"/>
            <a:ext cx="2576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Broken </a:t>
            </a:r>
            <a:r>
              <a:rPr lang="fr-FR" sz="1200" dirty="0" err="1"/>
              <a:t>asbestos</a:t>
            </a:r>
            <a:r>
              <a:rPr lang="fr-FR" sz="1200" dirty="0"/>
              <a:t> </a:t>
            </a:r>
            <a:r>
              <a:rPr lang="fr-FR" sz="1200" dirty="0" err="1"/>
              <a:t>tray</a:t>
            </a:r>
            <a:r>
              <a:rPr lang="fr-FR" sz="1200" dirty="0"/>
              <a:t>, EDMS: 2871752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51392F4-9466-ADE9-3978-22D4D135A8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665" r="7160"/>
          <a:stretch/>
        </p:blipFill>
        <p:spPr>
          <a:xfrm>
            <a:off x="8994107" y="4407108"/>
            <a:ext cx="2870168" cy="172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20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B87AE5A-9A6D-443A-62D1-A8014A6F2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3" y="1592263"/>
            <a:ext cx="10872589" cy="4608512"/>
          </a:xfrm>
        </p:spPr>
        <p:txBody>
          <a:bodyPr/>
          <a:lstStyle/>
          <a:p>
            <a:r>
              <a:rPr lang="en-GB" dirty="0"/>
              <a:t>Reply to SRF relating to the program</a:t>
            </a:r>
          </a:p>
          <a:p>
            <a:r>
              <a:rPr lang="en-GB" dirty="0"/>
              <a:t>HSE Representatives attending monthly Project meetings</a:t>
            </a:r>
            <a:r>
              <a:rPr lang="pl-PL" dirty="0"/>
              <a:t> and Core Team meetings</a:t>
            </a:r>
            <a:endParaRPr lang="en-GB" dirty="0"/>
          </a:p>
          <a:p>
            <a:r>
              <a:rPr lang="en-GB" dirty="0"/>
              <a:t>Diagnostics needed before activities start</a:t>
            </a:r>
          </a:p>
          <a:p>
            <a:r>
              <a:rPr lang="en-GB" dirty="0"/>
              <a:t>Superheated pipes (mechanical engineering) – validation of calculation for superheated pipes supports </a:t>
            </a:r>
          </a:p>
          <a:p>
            <a:r>
              <a:rPr lang="en-GB" dirty="0"/>
              <a:t>Pressure tests after pipes installation</a:t>
            </a:r>
          </a:p>
          <a:p>
            <a:r>
              <a:rPr lang="en-GB" dirty="0"/>
              <a:t>Safety and electrical inspections </a:t>
            </a:r>
            <a:br>
              <a:rPr lang="pl-PL" dirty="0"/>
            </a:br>
            <a:r>
              <a:rPr lang="en-GB" dirty="0"/>
              <a:t>(Level 3 Alarm testing and electrical inspections</a:t>
            </a:r>
            <a:r>
              <a:rPr lang="pl-PL" dirty="0"/>
              <a:t> </a:t>
            </a:r>
            <a:r>
              <a:rPr lang="en-US" dirty="0"/>
              <a:t>e.g., </a:t>
            </a:r>
            <a:r>
              <a:rPr lang="pl-PL" dirty="0"/>
              <a:t>for</a:t>
            </a:r>
            <a:r>
              <a:rPr lang="en-GB" dirty="0"/>
              <a:t> Emergency Call System)</a:t>
            </a:r>
          </a:p>
          <a:p>
            <a:r>
              <a:rPr lang="en-GB" dirty="0"/>
              <a:t>Safety support in matters of worksite safety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Support </a:t>
            </a:r>
            <a:r>
              <a:rPr lang="pl-PL" dirty="0"/>
              <a:t>received from HSE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16</a:t>
            </a:fld>
            <a:endParaRPr lang="en-US"/>
          </a:p>
        </p:txBody>
      </p:sp>
      <p:pic>
        <p:nvPicPr>
          <p:cNvPr id="34" name="Graphic 33" descr="Checkbox Checked with solid fill">
            <a:extLst>
              <a:ext uri="{FF2B5EF4-FFF2-40B4-BE49-F238E27FC236}">
                <a16:creationId xmlns:a16="http://schemas.microsoft.com/office/drawing/2014/main" id="{0D8A1208-C65E-09B3-3824-CE28972ED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1384" y="1627742"/>
            <a:ext cx="266948" cy="266948"/>
          </a:xfrm>
          <a:prstGeom prst="rect">
            <a:avLst/>
          </a:prstGeom>
        </p:spPr>
      </p:pic>
      <p:pic>
        <p:nvPicPr>
          <p:cNvPr id="35" name="Graphic 34" descr="Checkbox Checked with solid fill">
            <a:extLst>
              <a:ext uri="{FF2B5EF4-FFF2-40B4-BE49-F238E27FC236}">
                <a16:creationId xmlns:a16="http://schemas.microsoft.com/office/drawing/2014/main" id="{DE36C8EB-2474-9C60-27AF-A524AC35F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306" y="2009924"/>
            <a:ext cx="266948" cy="266948"/>
          </a:xfrm>
          <a:prstGeom prst="rect">
            <a:avLst/>
          </a:prstGeom>
        </p:spPr>
      </p:pic>
      <p:pic>
        <p:nvPicPr>
          <p:cNvPr id="39" name="Graphic 38" descr="Checkbox Checked with solid fill">
            <a:extLst>
              <a:ext uri="{FF2B5EF4-FFF2-40B4-BE49-F238E27FC236}">
                <a16:creationId xmlns:a16="http://schemas.microsoft.com/office/drawing/2014/main" id="{000D9FBA-28A7-C3AB-A40B-0A7471F34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7462" y="2420888"/>
            <a:ext cx="266948" cy="266948"/>
          </a:xfrm>
          <a:prstGeom prst="rect">
            <a:avLst/>
          </a:prstGeom>
        </p:spPr>
      </p:pic>
      <p:pic>
        <p:nvPicPr>
          <p:cNvPr id="40" name="Graphic 39" descr="Checkbox Checked with solid fill">
            <a:extLst>
              <a:ext uri="{FF2B5EF4-FFF2-40B4-BE49-F238E27FC236}">
                <a16:creationId xmlns:a16="http://schemas.microsoft.com/office/drawing/2014/main" id="{B246D68F-937D-F2AC-4BA6-693312499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1384" y="2803070"/>
            <a:ext cx="266948" cy="266948"/>
          </a:xfrm>
          <a:prstGeom prst="rect">
            <a:avLst/>
          </a:prstGeom>
        </p:spPr>
      </p:pic>
      <p:pic>
        <p:nvPicPr>
          <p:cNvPr id="41" name="Graphic 40" descr="Checkbox Checked with solid fill">
            <a:extLst>
              <a:ext uri="{FF2B5EF4-FFF2-40B4-BE49-F238E27FC236}">
                <a16:creationId xmlns:a16="http://schemas.microsoft.com/office/drawing/2014/main" id="{21D64F1C-B6AD-59B8-D6FE-2295B25D1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7462" y="3915072"/>
            <a:ext cx="266948" cy="266948"/>
          </a:xfrm>
          <a:prstGeom prst="rect">
            <a:avLst/>
          </a:prstGeom>
        </p:spPr>
      </p:pic>
      <p:pic>
        <p:nvPicPr>
          <p:cNvPr id="42" name="Graphic 41" descr="Checkbox Checked with solid fill">
            <a:extLst>
              <a:ext uri="{FF2B5EF4-FFF2-40B4-BE49-F238E27FC236}">
                <a16:creationId xmlns:a16="http://schemas.microsoft.com/office/drawing/2014/main" id="{05BD0C51-82C1-6FC0-F29B-6893D622C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306" y="4651703"/>
            <a:ext cx="266948" cy="266948"/>
          </a:xfrm>
          <a:prstGeom prst="rect">
            <a:avLst/>
          </a:prstGeom>
        </p:spPr>
      </p:pic>
      <p:pic>
        <p:nvPicPr>
          <p:cNvPr id="44" name="Graphic 43" descr="Checkbox Checked with solid fill">
            <a:extLst>
              <a:ext uri="{FF2B5EF4-FFF2-40B4-BE49-F238E27FC236}">
                <a16:creationId xmlns:a16="http://schemas.microsoft.com/office/drawing/2014/main" id="{8E2E5538-49DE-262E-94F3-F38BF3B51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306" y="3525201"/>
            <a:ext cx="266948" cy="26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520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D00B33B-94E3-4CEB-4D04-4AE5297DB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Safety studies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1B9A7B-E764-FDCC-9690-77051A107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Completed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0522F-2E22-6F47-AA27-6E4407292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260600"/>
            <a:ext cx="5616575" cy="3929063"/>
          </a:xfrm>
        </p:spPr>
        <p:txBody>
          <a:bodyPr/>
          <a:lstStyle/>
          <a:p>
            <a:r>
              <a:rPr lang="pl-PL" sz="2000" dirty="0"/>
              <a:t>Evacuation plan for Meyrin West Area (EDMS </a:t>
            </a:r>
            <a:r>
              <a:rPr lang="pl-PL" sz="2000" dirty="0">
                <a:hlinkClick r:id="rId3"/>
              </a:rPr>
              <a:t>2921024</a:t>
            </a:r>
            <a:r>
              <a:rPr lang="pl-PL" sz="2000" dirty="0"/>
              <a:t>)</a:t>
            </a:r>
          </a:p>
          <a:p>
            <a:r>
              <a:rPr lang="pl-PL" sz="2000" dirty="0"/>
              <a:t>Gallery 827: access points and limits</a:t>
            </a:r>
          </a:p>
          <a:p>
            <a:r>
              <a:rPr lang="pl-PL" sz="2000" dirty="0"/>
              <a:t>CO2 and electromagnetic hazard in gallery 180 (EDMS </a:t>
            </a:r>
            <a:r>
              <a:rPr lang="pl-PL" sz="2000" dirty="0">
                <a:hlinkClick r:id="rId4"/>
              </a:rPr>
              <a:t>3072490</a:t>
            </a:r>
            <a:r>
              <a:rPr lang="pl-PL" sz="2000" dirty="0"/>
              <a:t>)</a:t>
            </a:r>
          </a:p>
          <a:p>
            <a:r>
              <a:rPr lang="pl-PL" sz="2000" dirty="0"/>
              <a:t>Fire safety and access control in galleries under buildings 864, 865, 866 (ECR EDMS </a:t>
            </a:r>
            <a:r>
              <a:rPr lang="pl-PL" sz="2000" dirty="0">
                <a:hlinkClick r:id="rId5"/>
              </a:rPr>
              <a:t>3017204</a:t>
            </a:r>
            <a:r>
              <a:rPr lang="pl-PL" sz="2000" dirty="0"/>
              <a:t>)</a:t>
            </a:r>
          </a:p>
          <a:p>
            <a:r>
              <a:rPr lang="pl-PL" sz="2000" dirty="0"/>
              <a:t>Rem</a:t>
            </a:r>
            <a:r>
              <a:rPr lang="en-GB" sz="2000" dirty="0"/>
              <a:t>oval of access point in b.274</a:t>
            </a:r>
            <a:r>
              <a:rPr lang="pl-PL" sz="2000" dirty="0"/>
              <a:t> (ECR EDMS </a:t>
            </a:r>
            <a:r>
              <a:rPr lang="pl-PL" sz="2000" dirty="0">
                <a:hlinkClick r:id="rId6"/>
              </a:rPr>
              <a:t>3000822</a:t>
            </a:r>
            <a:r>
              <a:rPr lang="pl-PL" sz="2000" dirty="0"/>
              <a:t>)</a:t>
            </a:r>
          </a:p>
          <a:p>
            <a:endParaRPr lang="en-GB" sz="2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7BEE3F-A172-2F21-C867-BF1D1ABC1E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/>
              <a:t>Ongoing</a:t>
            </a:r>
            <a:endParaRPr lang="en-GB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0863CB-6884-89EC-8FF6-130766A4AA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60600"/>
            <a:ext cx="5611813" cy="3929063"/>
          </a:xfrm>
        </p:spPr>
        <p:txBody>
          <a:bodyPr/>
          <a:lstStyle/>
          <a:p>
            <a:r>
              <a:rPr lang="pl-PL" sz="2000" dirty="0"/>
              <a:t>Gallery 796: access points and fire safety (ECR EDMS </a:t>
            </a:r>
            <a:r>
              <a:rPr lang="pl-PL" sz="2000" dirty="0">
                <a:hlinkClick r:id="rId7"/>
              </a:rPr>
              <a:t>3017542</a:t>
            </a:r>
            <a:r>
              <a:rPr lang="pl-PL" sz="2000" dirty="0"/>
              <a:t>)</a:t>
            </a:r>
          </a:p>
          <a:p>
            <a:r>
              <a:rPr lang="pl-PL" sz="2000" dirty="0"/>
              <a:t>Emergency and normal lights </a:t>
            </a:r>
          </a:p>
          <a:p>
            <a:r>
              <a:rPr lang="pl-PL" sz="2000" dirty="0"/>
              <a:t>Emergency Call Points (EDMS </a:t>
            </a:r>
            <a:r>
              <a:rPr lang="pl-PL" sz="2000" dirty="0">
                <a:hlinkClick r:id="rId8"/>
              </a:rPr>
              <a:t>2789563</a:t>
            </a:r>
            <a:r>
              <a:rPr lang="pl-PL" sz="2000" dirty="0"/>
              <a:t>)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0429A-D40F-8DF9-9EFA-D67AF6CA6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2383A-4BDF-DB7E-B85A-4E25ACB31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86FF7-8AD8-EB95-2566-814EBCC88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23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28C2F0-3E40-ABB1-B8D8-FEE49FCE6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7BE950-0E9C-C455-0D6F-A2985BA13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5661248"/>
            <a:ext cx="1871587" cy="365125"/>
          </a:xfrm>
        </p:spPr>
        <p:txBody>
          <a:bodyPr/>
          <a:lstStyle/>
          <a:p>
            <a:r>
              <a:rPr lang="pl-PL" dirty="0">
                <a:hlinkClick r:id="rId3"/>
              </a:rPr>
              <a:t>EDMS 2921024</a:t>
            </a: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01F8AF-E4B8-05AC-05D1-A0A8B8F57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856364" cy="751151"/>
          </a:xfrm>
        </p:spPr>
        <p:txBody>
          <a:bodyPr/>
          <a:lstStyle/>
          <a:p>
            <a:r>
              <a:rPr lang="en-GB" dirty="0"/>
              <a:t>General evacuation plan for CERN’s technical galleries: Meyrin Ouest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F232E-78DE-ACE4-3416-46972B1A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BC18E-6A1E-05E7-4071-8A816EFE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EB084-D980-158C-119A-AEFDBF00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EA4B99-45D2-A459-5303-90894B7CA0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18" b="1490"/>
          <a:stretch/>
        </p:blipFill>
        <p:spPr>
          <a:xfrm>
            <a:off x="2673518" y="1485760"/>
            <a:ext cx="6844964" cy="4679544"/>
          </a:xfrm>
          <a:prstGeom prst="rect">
            <a:avLst/>
          </a:prstGeom>
        </p:spPr>
      </p:pic>
      <p:pic>
        <p:nvPicPr>
          <p:cNvPr id="7" name="Picture 6" descr="A picture containing steel, pipe, building, gas&#10;&#10;Description automatically generated">
            <a:extLst>
              <a:ext uri="{FF2B5EF4-FFF2-40B4-BE49-F238E27FC236}">
                <a16:creationId xmlns:a16="http://schemas.microsoft.com/office/drawing/2014/main" id="{B883AB0B-79DE-5E8F-50B8-1E99CEBEE4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188" t="13250" r="29950" b="59451"/>
          <a:stretch/>
        </p:blipFill>
        <p:spPr>
          <a:xfrm>
            <a:off x="9661622" y="4293096"/>
            <a:ext cx="2195018" cy="1410553"/>
          </a:xfrm>
          <a:prstGeom prst="rect">
            <a:avLst/>
          </a:prstGeom>
        </p:spPr>
      </p:pic>
      <p:sp>
        <p:nvSpPr>
          <p:cNvPr id="9" name="ZoneTexte 18">
            <a:extLst>
              <a:ext uri="{FF2B5EF4-FFF2-40B4-BE49-F238E27FC236}">
                <a16:creationId xmlns:a16="http://schemas.microsoft.com/office/drawing/2014/main" id="{56AA28D6-0328-EB02-9DF9-6B4CF0CF9D28}"/>
              </a:ext>
            </a:extLst>
          </p:cNvPr>
          <p:cNvSpPr txBox="1"/>
          <p:nvPr/>
        </p:nvSpPr>
        <p:spPr bwMode="auto">
          <a:xfrm>
            <a:off x="9549947" y="5703649"/>
            <a:ext cx="2303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Location plates currently present in technical galleries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538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8F41A-9A7A-9EEF-3D66-44595B2A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07E3A-4864-ACE7-E2B5-AD64EFAC0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2FC50-CE17-0A5A-71B4-314C8497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F49387-2B5F-04ED-505D-CDED79C07C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583"/>
          <a:stretch/>
        </p:blipFill>
        <p:spPr>
          <a:xfrm>
            <a:off x="119337" y="1023319"/>
            <a:ext cx="6336704" cy="514650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0663FD7-F558-307C-69BC-9E1062374B92}"/>
              </a:ext>
            </a:extLst>
          </p:cNvPr>
          <p:cNvSpPr txBox="1"/>
          <p:nvPr/>
        </p:nvSpPr>
        <p:spPr bwMode="auto">
          <a:xfrm>
            <a:off x="7018163" y="1799161"/>
            <a:ext cx="4824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Fire partition to be installed, emergency exit both directions 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742FE5-50E0-D8EB-74A9-3A500D25C492}"/>
              </a:ext>
            </a:extLst>
          </p:cNvPr>
          <p:cNvSpPr txBox="1"/>
          <p:nvPr/>
        </p:nvSpPr>
        <p:spPr bwMode="auto">
          <a:xfrm>
            <a:off x="7027502" y="1104757"/>
            <a:ext cx="4010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Access point to be locked from outside, openable from inside (electronic key)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A3CEA0-DBD9-D199-64F0-386E20967BCD}"/>
              </a:ext>
            </a:extLst>
          </p:cNvPr>
          <p:cNvSpPr txBox="1"/>
          <p:nvPr/>
        </p:nvSpPr>
        <p:spPr bwMode="auto">
          <a:xfrm>
            <a:off x="7027502" y="3205498"/>
            <a:ext cx="4607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Doors to be equipped with alarm system (to register entrance to ISR storage in case of emergency escape from the gallery)</a:t>
            </a:r>
            <a:endParaRPr lang="en-GB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CF1B81-1E2D-3A44-5128-CCF0E7409EFB}"/>
              </a:ext>
            </a:extLst>
          </p:cNvPr>
          <p:cNvSpPr txBox="1"/>
          <p:nvPr/>
        </p:nvSpPr>
        <p:spPr bwMode="auto">
          <a:xfrm>
            <a:off x="7027502" y="2791207"/>
            <a:ext cx="5041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To be separated from 839 and marked as gallery in GIS</a:t>
            </a:r>
            <a:endParaRPr lang="en-GB" sz="1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E87E4C5-00D0-4C87-7E85-D3D7B870841C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015880" y="1397145"/>
            <a:ext cx="2011622" cy="92441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87F8C40-3E20-1DA6-D361-F5DEAAA01BB9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375920" y="2532685"/>
            <a:ext cx="1651582" cy="77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F3A7AE-09D6-4338-448A-B2A2C93A3EC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5375920" y="2078377"/>
            <a:ext cx="1642243" cy="311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0745E41-FBAA-091F-1384-3530486F2250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5183177" y="2960484"/>
            <a:ext cx="1844325" cy="103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CAE7201-7E55-6F90-5F4B-0FFC4BA5FE4A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375920" y="3620997"/>
            <a:ext cx="1651582" cy="571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410C4EE0-3DF2-6C2E-A026-D40C0DC45FDC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Gallery 827: access points and limits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4BA82C-A032-66B4-3D25-345438F9A1D9}"/>
              </a:ext>
            </a:extLst>
          </p:cNvPr>
          <p:cNvSpPr txBox="1"/>
          <p:nvPr/>
        </p:nvSpPr>
        <p:spPr bwMode="auto">
          <a:xfrm>
            <a:off x="7027502" y="2363408"/>
            <a:ext cx="2904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Old doors to be removed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0FF7ED-5D85-ADD4-9BC9-B5C3BA66FD6B}"/>
              </a:ext>
            </a:extLst>
          </p:cNvPr>
          <p:cNvSpPr txBox="1"/>
          <p:nvPr/>
        </p:nvSpPr>
        <p:spPr bwMode="auto">
          <a:xfrm>
            <a:off x="7031646" y="4118271"/>
            <a:ext cx="5041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Limit of the gallery, fire partition to be installed</a:t>
            </a:r>
            <a:endParaRPr lang="en-GB" sz="16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D266E22-1738-042C-57C5-19B2D75088FB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1415480" y="4287548"/>
            <a:ext cx="5616166" cy="5781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70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28C2F0-3E40-ABB1-B8D8-FEE49FCE6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01F8AF-E4B8-05AC-05D1-A0A8B8F5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</a:t>
            </a:r>
            <a:r>
              <a:rPr lang="pl-PL" baseline="30000" dirty="0">
                <a:solidFill>
                  <a:srgbClr val="040C28"/>
                </a:solidFill>
                <a:latin typeface="Google Sans"/>
              </a:rPr>
              <a:t>2</a:t>
            </a:r>
            <a:r>
              <a:rPr lang="pl-PL" dirty="0"/>
              <a:t> and electromagnetic hazard </a:t>
            </a:r>
            <a:br>
              <a:rPr lang="pl-PL" dirty="0"/>
            </a:br>
            <a:r>
              <a:rPr lang="pl-PL" dirty="0"/>
              <a:t>in gallery 180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7C40FF7-77AC-A2EC-1820-C0B7108C68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</a:t>
            </a:r>
            <a:r>
              <a:rPr lang="en-GB" dirty="0"/>
              <a:t>O</a:t>
            </a:r>
            <a:r>
              <a:rPr lang="pl-PL" baseline="30000" dirty="0">
                <a:solidFill>
                  <a:srgbClr val="DF6D17"/>
                </a:solidFill>
                <a:latin typeface="Google Sans"/>
              </a:rPr>
              <a:t>2</a:t>
            </a:r>
            <a:r>
              <a:rPr lang="en-GB" dirty="0"/>
              <a:t> - Risk Assessment - B180 Galleries under Baby demo</a:t>
            </a:r>
            <a:endParaRPr lang="pl-PL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7BE950-0E9C-C455-0D6F-A2985BA135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Result: n</a:t>
            </a:r>
            <a:r>
              <a:rPr lang="en-GB" dirty="0"/>
              <a:t>o additional action needed </a:t>
            </a:r>
            <a:r>
              <a:rPr lang="pl-PL" dirty="0"/>
              <a:t>– </a:t>
            </a:r>
            <a:r>
              <a:rPr lang="en-GB" dirty="0"/>
              <a:t>the existing safety measures were recognized as sufficient</a:t>
            </a:r>
            <a:endParaRPr lang="pl-PL" dirty="0"/>
          </a:p>
          <a:p>
            <a:r>
              <a:rPr lang="pl-PL" dirty="0"/>
              <a:t>EDMS </a:t>
            </a:r>
            <a:r>
              <a:rPr lang="pl-PL" dirty="0">
                <a:hlinkClick r:id="rId3"/>
              </a:rPr>
              <a:t>3072490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20FEA08-6EEB-A398-645F-9CF26D1559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/>
              <a:t>Electromagnetic hazard?</a:t>
            </a:r>
            <a:endParaRPr lang="en-GB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8013F74-3272-4118-6A08-C1FF210F0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900464" cy="3762376"/>
          </a:xfrm>
        </p:spPr>
        <p:txBody>
          <a:bodyPr/>
          <a:lstStyle/>
          <a:p>
            <a:r>
              <a:rPr lang="pl-PL" dirty="0"/>
              <a:t>No hazard present in gallery 180 – confirmed by Herve Prin, Magnet Production Responsible</a:t>
            </a:r>
          </a:p>
          <a:p>
            <a:r>
              <a:rPr lang="pl-PL" dirty="0"/>
              <a:t>Obsolete w</a:t>
            </a:r>
            <a:r>
              <a:rPr lang="en-GB" dirty="0" err="1"/>
              <a:t>arning</a:t>
            </a:r>
            <a:r>
              <a:rPr lang="en-GB" dirty="0"/>
              <a:t> signs</a:t>
            </a:r>
            <a:r>
              <a:rPr lang="pl-PL" dirty="0"/>
              <a:t> were removed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F232E-78DE-ACE4-3416-46972B1A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BC18E-6A1E-05E7-4071-8A816EFE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EB084-D980-158C-119A-AEFDBF00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2EADFE1-5DEB-2D74-E837-924FA938B868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E2E6F0-4C92-06C2-DF61-B6ED15DC2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839" y="3896519"/>
            <a:ext cx="2174151" cy="22045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D7DB8C7-47F4-8A0A-786B-BDAA5D035E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8209" y="3916311"/>
            <a:ext cx="2357324" cy="22045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93A634E-73AD-378F-9066-EA3E41105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363" y="3911577"/>
            <a:ext cx="1561194" cy="220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2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384BF7-1437-A7E8-C7A7-DB90648CB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58455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Goal: improving fire safety and access control to technical galleries below buildings 864, 865, 866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Meetings among TG-CONS Team, EN-AA , EN-HE, HSE-OHS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pl-PL" dirty="0"/>
              <a:t>Buildings 864, 865, 866: new fire doors to be installed between building staircase and basement (864, 866 equipped with access control, marked with red triangles)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pl-PL" dirty="0"/>
              <a:t>Building 865 additionally: access control gate to be installed (marked with red 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  <a:p>
            <a:endParaRPr lang="pl-PL" dirty="0"/>
          </a:p>
          <a:p>
            <a:r>
              <a:rPr lang="pl-PL" dirty="0"/>
              <a:t>ECR: EDMS </a:t>
            </a:r>
            <a:r>
              <a:rPr lang="pl-PL" dirty="0">
                <a:hlinkClick r:id="rId3"/>
              </a:rPr>
              <a:t>3017204</a:t>
            </a:r>
            <a:r>
              <a:rPr lang="pl-PL" dirty="0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FF596D-7EFD-F8A4-0A9B-F48E23DDC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928372" cy="751151"/>
          </a:xfrm>
        </p:spPr>
        <p:txBody>
          <a:bodyPr/>
          <a:lstStyle/>
          <a:p>
            <a:r>
              <a:rPr lang="pl-PL" dirty="0"/>
              <a:t>Fire safety and access control in galleries under buildings 864, 865, 866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C9B24-74B0-183C-0DCB-1E2DF2B5E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5FD99-5E73-6757-9593-46042DD66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2CF82-540B-B899-83E4-67AEE6403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A1B47-6023-5FDE-64FE-71C241F83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423" y="4164690"/>
            <a:ext cx="3727046" cy="1984912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7EF552F8-8B51-88BB-F496-8BB83B257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858" y="4165215"/>
            <a:ext cx="4029824" cy="198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00BB065-475D-E233-BBF3-27CFB8847A62}"/>
              </a:ext>
            </a:extLst>
          </p:cNvPr>
          <p:cNvSpPr/>
          <p:nvPr/>
        </p:nvSpPr>
        <p:spPr>
          <a:xfrm>
            <a:off x="7248128" y="4581128"/>
            <a:ext cx="144016" cy="1241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8D4F5A7-6D67-76CB-591D-0259F99A2E04}"/>
              </a:ext>
            </a:extLst>
          </p:cNvPr>
          <p:cNvSpPr/>
          <p:nvPr/>
        </p:nvSpPr>
        <p:spPr>
          <a:xfrm>
            <a:off x="6384032" y="5406447"/>
            <a:ext cx="144016" cy="1241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93C47CE-C675-B88F-892A-63F1B2CA3089}"/>
              </a:ext>
            </a:extLst>
          </p:cNvPr>
          <p:cNvSpPr/>
          <p:nvPr/>
        </p:nvSpPr>
        <p:spPr>
          <a:xfrm>
            <a:off x="4707743" y="5373216"/>
            <a:ext cx="144016" cy="1241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24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B435A74-F253-5082-6364-EF505495F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Ongoing studies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2EA978-13D0-EDBC-5274-14CB744ADC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Emergency Call System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D5BB3AF-7246-0BBB-EF6B-1AABA6C10A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Goal: To allow</a:t>
            </a:r>
            <a:r>
              <a:rPr lang="en-GB" dirty="0"/>
              <a:t> personnel to raise an alarm level-3 (IS37) in the event of an emergency and request assistance from the CERN emergency services by means of </a:t>
            </a:r>
            <a:r>
              <a:rPr lang="pl-PL" dirty="0"/>
              <a:t>two-way </a:t>
            </a:r>
            <a:r>
              <a:rPr lang="en-GB" dirty="0"/>
              <a:t>voice communication</a:t>
            </a:r>
            <a:endParaRPr lang="pl-PL" dirty="0"/>
          </a:p>
          <a:p>
            <a:r>
              <a:rPr lang="pl-PL" dirty="0"/>
              <a:t>New! SR</a:t>
            </a:r>
            <a:r>
              <a:rPr lang="en-GB" dirty="0"/>
              <a:t>F on circuit integrity of Emergency Call Systems in Technical Galleries</a:t>
            </a:r>
            <a:r>
              <a:rPr lang="pl-PL" dirty="0"/>
              <a:t>: EDMS </a:t>
            </a:r>
            <a:r>
              <a:rPr lang="pl-PL" dirty="0">
                <a:hlinkClick r:id="rId2"/>
              </a:rPr>
              <a:t>3021609</a:t>
            </a:r>
            <a:endParaRPr lang="pl-PL" dirty="0"/>
          </a:p>
          <a:p>
            <a:pPr lvl="2"/>
            <a:r>
              <a:rPr lang="pl-PL" dirty="0"/>
              <a:t>New requirements on fire resistancy of cables</a:t>
            </a:r>
          </a:p>
          <a:p>
            <a:pPr lvl="2"/>
            <a:r>
              <a:rPr lang="pl-PL" dirty="0"/>
              <a:t>Solution to be reviewed</a:t>
            </a:r>
          </a:p>
          <a:p>
            <a:r>
              <a:rPr lang="pl-PL" dirty="0"/>
              <a:t>URD (In Work): EDMS 2780563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94C1673-6DCC-F494-B735-369BFB88D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/>
              <a:t>Emergency and normal lighting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9DB9065-3F2F-D086-EA55-7FEDFE3B43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l-PL" dirty="0"/>
              <a:t>Technical solution defined for emergency lighting by EN-EL (EDMS </a:t>
            </a:r>
            <a:r>
              <a:rPr lang="pl-PL" dirty="0">
                <a:hlinkClick r:id="rId3"/>
              </a:rPr>
              <a:t>3077752</a:t>
            </a:r>
            <a:r>
              <a:rPr lang="pl-PL" dirty="0"/>
              <a:t>)</a:t>
            </a:r>
          </a:p>
          <a:p>
            <a:r>
              <a:rPr lang="pl-PL" dirty="0"/>
              <a:t>Normal lighting concept proposed by SCE-SAM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B52D3-2E63-58DC-7A1D-B470248DD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4AD68-8FD1-BBEF-2810-B17452D8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F7D75-565F-AD5A-B6B9-57B44580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7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2B2102-1C1B-7D63-0586-E10114A4A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734464" cy="751151"/>
          </a:xfrm>
        </p:spPr>
        <p:txBody>
          <a:bodyPr/>
          <a:lstStyle/>
          <a:p>
            <a:r>
              <a:rPr lang="pl-PL" dirty="0"/>
              <a:t>Gallery 796: access points and fire safety </a:t>
            </a:r>
            <a:br>
              <a:rPr lang="pl-PL" dirty="0"/>
            </a:br>
            <a:r>
              <a:rPr lang="pl-PL" dirty="0"/>
              <a:t>- ongoing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B6838-ADC8-1D5E-1501-EA4CF319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32D96-C62A-CC6A-2757-E3C5F17DC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E604F-5214-D62D-8F04-91AD38E1D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70A207-2648-6B53-18C9-F710AB2FA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77" y="1747933"/>
            <a:ext cx="5520331" cy="428400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F8F3289-FAAC-2DA0-F051-B02A82C1C88D}"/>
              </a:ext>
            </a:extLst>
          </p:cNvPr>
          <p:cNvSpPr/>
          <p:nvPr/>
        </p:nvSpPr>
        <p:spPr>
          <a:xfrm>
            <a:off x="2340318" y="4818271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5AAD64B-CA6A-7A09-357F-BAEEDF694EF5}"/>
              </a:ext>
            </a:extLst>
          </p:cNvPr>
          <p:cNvSpPr/>
          <p:nvPr/>
        </p:nvSpPr>
        <p:spPr>
          <a:xfrm>
            <a:off x="2648781" y="3632901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E2CDB62-F56E-CEA3-04FC-E44534382701}"/>
              </a:ext>
            </a:extLst>
          </p:cNvPr>
          <p:cNvSpPr/>
          <p:nvPr/>
        </p:nvSpPr>
        <p:spPr>
          <a:xfrm>
            <a:off x="3128352" y="3177187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EAE2985-B2FE-0734-1594-269CBAEFC9C8}"/>
              </a:ext>
            </a:extLst>
          </p:cNvPr>
          <p:cNvSpPr/>
          <p:nvPr/>
        </p:nvSpPr>
        <p:spPr>
          <a:xfrm>
            <a:off x="2147371" y="3151769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B353025-1467-D6B8-D61B-4B4E56B2706B}"/>
              </a:ext>
            </a:extLst>
          </p:cNvPr>
          <p:cNvSpPr/>
          <p:nvPr/>
        </p:nvSpPr>
        <p:spPr>
          <a:xfrm>
            <a:off x="1527984" y="2438856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1F493BC-4586-83AF-368D-574FE4C1B128}"/>
              </a:ext>
            </a:extLst>
          </p:cNvPr>
          <p:cNvSpPr/>
          <p:nvPr/>
        </p:nvSpPr>
        <p:spPr>
          <a:xfrm>
            <a:off x="1452117" y="2325842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63B4D27-49FF-5CA8-B2EC-CE0C14F34E89}"/>
              </a:ext>
            </a:extLst>
          </p:cNvPr>
          <p:cNvSpPr/>
          <p:nvPr/>
        </p:nvSpPr>
        <p:spPr>
          <a:xfrm>
            <a:off x="799174" y="1794522"/>
            <a:ext cx="192947" cy="200770"/>
          </a:xfrm>
          <a:prstGeom prst="ellipse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ADC0963-1A09-C63C-7D41-070847177FF6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1452117" y="1600659"/>
            <a:ext cx="4740484" cy="716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13FE67B-D8BE-E194-AF04-2D8B6F6E1CA8}"/>
              </a:ext>
            </a:extLst>
          </p:cNvPr>
          <p:cNvSpPr txBox="1"/>
          <p:nvPr/>
        </p:nvSpPr>
        <p:spPr bwMode="auto">
          <a:xfrm>
            <a:off x="6198344" y="4691313"/>
            <a:ext cx="3027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Unblock drain pipes</a:t>
            </a:r>
            <a:endParaRPr lang="en-GB" sz="14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365DA35-0F5B-7922-60A3-97D8E0234432}"/>
              </a:ext>
            </a:extLst>
          </p:cNvPr>
          <p:cNvCxnSpPr>
            <a:cxnSpLocks/>
            <a:stCxn id="26" idx="1"/>
            <a:endCxn id="11" idx="6"/>
          </p:cNvCxnSpPr>
          <p:nvPr/>
        </p:nvCxnSpPr>
        <p:spPr>
          <a:xfrm flipH="1">
            <a:off x="2841728" y="3689572"/>
            <a:ext cx="3356616" cy="437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F215046-6E8C-EE13-6167-AC02CA7A0142}"/>
              </a:ext>
            </a:extLst>
          </p:cNvPr>
          <p:cNvSpPr txBox="1"/>
          <p:nvPr/>
        </p:nvSpPr>
        <p:spPr bwMode="auto">
          <a:xfrm>
            <a:off x="6192601" y="1446770"/>
            <a:ext cx="5015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New fire partition to be installed and access to be controlled</a:t>
            </a:r>
            <a:endParaRPr lang="en-GB" sz="14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63C24A8-92A4-F9CD-6BE3-705AFB7BDD08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2414944" y="1932052"/>
            <a:ext cx="3777657" cy="12197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5AE559E-EB35-DF4F-6A1F-100157D8CADC}"/>
              </a:ext>
            </a:extLst>
          </p:cNvPr>
          <p:cNvSpPr txBox="1"/>
          <p:nvPr/>
        </p:nvSpPr>
        <p:spPr bwMode="auto">
          <a:xfrm>
            <a:off x="6192601" y="1778163"/>
            <a:ext cx="5821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Openings between gallery 796 and basement of b.791 (BE91) to be closed</a:t>
            </a:r>
            <a:endParaRPr lang="en-GB" sz="1400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179D7AD-FD5C-5D3E-8D03-A895371C58C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2340318" y="4845202"/>
            <a:ext cx="3858026" cy="4489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9D12623-0A3F-9A52-7191-242AADC59AFD}"/>
              </a:ext>
            </a:extLst>
          </p:cNvPr>
          <p:cNvSpPr txBox="1"/>
          <p:nvPr/>
        </p:nvSpPr>
        <p:spPr bwMode="auto">
          <a:xfrm>
            <a:off x="6193224" y="2791961"/>
            <a:ext cx="3765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Passage blocked because of cable trays</a:t>
            </a:r>
            <a:endParaRPr lang="en-GB" sz="14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2E026DF-B182-16D8-AF1B-DA76A6268AD7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3935760" y="2945850"/>
            <a:ext cx="2257464" cy="26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13D75554-F3CC-0581-5740-61C078C53E13}"/>
              </a:ext>
            </a:extLst>
          </p:cNvPr>
          <p:cNvSpPr/>
          <p:nvPr/>
        </p:nvSpPr>
        <p:spPr>
          <a:xfrm>
            <a:off x="2602411" y="3710172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0573CFF-D0CA-47E0-7EF0-0261C2D4DA67}"/>
              </a:ext>
            </a:extLst>
          </p:cNvPr>
          <p:cNvCxnSpPr>
            <a:cxnSpLocks/>
          </p:cNvCxnSpPr>
          <p:nvPr/>
        </p:nvCxnSpPr>
        <p:spPr>
          <a:xfrm>
            <a:off x="2650511" y="3622866"/>
            <a:ext cx="158284" cy="17221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4D954BA-72F0-7AE5-D47F-CC9F1C0B7BB7}"/>
              </a:ext>
            </a:extLst>
          </p:cNvPr>
          <p:cNvCxnSpPr>
            <a:cxnSpLocks/>
          </p:cNvCxnSpPr>
          <p:nvPr/>
        </p:nvCxnSpPr>
        <p:spPr>
          <a:xfrm>
            <a:off x="3839056" y="3151769"/>
            <a:ext cx="158284" cy="17221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382CAB0-E4F6-52B2-6911-FB34D184CD7E}"/>
              </a:ext>
            </a:extLst>
          </p:cNvPr>
          <p:cNvSpPr/>
          <p:nvPr/>
        </p:nvSpPr>
        <p:spPr>
          <a:xfrm>
            <a:off x="2096290" y="5804064"/>
            <a:ext cx="192947" cy="200770"/>
          </a:xfrm>
          <a:prstGeom prst="ellipse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A7D67A-22C5-434A-E5FD-273495B08491}"/>
              </a:ext>
            </a:extLst>
          </p:cNvPr>
          <p:cNvSpPr txBox="1"/>
          <p:nvPr/>
        </p:nvSpPr>
        <p:spPr bwMode="auto">
          <a:xfrm>
            <a:off x="6198344" y="3535683"/>
            <a:ext cx="3027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Consolidate access points</a:t>
            </a:r>
            <a:endParaRPr lang="en-GB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B880323-BD92-3115-61A0-16DDF49E94D1}"/>
              </a:ext>
            </a:extLst>
          </p:cNvPr>
          <p:cNvCxnSpPr>
            <a:cxnSpLocks/>
            <a:stCxn id="26" idx="1"/>
            <a:endCxn id="61" idx="5"/>
          </p:cNvCxnSpPr>
          <p:nvPr/>
        </p:nvCxnSpPr>
        <p:spPr>
          <a:xfrm flipH="1">
            <a:off x="2767102" y="3689572"/>
            <a:ext cx="3431242" cy="1919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9B9BA2A-216E-037D-8904-98850A1B998F}"/>
              </a:ext>
            </a:extLst>
          </p:cNvPr>
          <p:cNvCxnSpPr>
            <a:cxnSpLocks/>
            <a:stCxn id="26" idx="1"/>
            <a:endCxn id="10" idx="7"/>
          </p:cNvCxnSpPr>
          <p:nvPr/>
        </p:nvCxnSpPr>
        <p:spPr>
          <a:xfrm flipH="1">
            <a:off x="2505009" y="3689572"/>
            <a:ext cx="3693335" cy="1158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A98F88-F700-969A-C598-588A3DE78BB4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2602411" y="1932052"/>
            <a:ext cx="3590190" cy="14317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9F776BF-CEE7-C42D-D3E1-A1AE820EEC43}"/>
              </a:ext>
            </a:extLst>
          </p:cNvPr>
          <p:cNvCxnSpPr>
            <a:cxnSpLocks/>
            <a:stCxn id="54" idx="1"/>
            <a:endCxn id="11" idx="1"/>
          </p:cNvCxnSpPr>
          <p:nvPr/>
        </p:nvCxnSpPr>
        <p:spPr>
          <a:xfrm flipH="1">
            <a:off x="2677037" y="2945850"/>
            <a:ext cx="3516187" cy="716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39" name="TextBox 1038">
            <a:extLst>
              <a:ext uri="{FF2B5EF4-FFF2-40B4-BE49-F238E27FC236}">
                <a16:creationId xmlns:a16="http://schemas.microsoft.com/office/drawing/2014/main" id="{77D2B53B-9E58-A6A0-2192-E13B04A232D4}"/>
              </a:ext>
            </a:extLst>
          </p:cNvPr>
          <p:cNvSpPr txBox="1"/>
          <p:nvPr/>
        </p:nvSpPr>
        <p:spPr bwMode="auto">
          <a:xfrm>
            <a:off x="8400256" y="5704520"/>
            <a:ext cx="3345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800" b="1" dirty="0"/>
              <a:t>ECR: EDMS </a:t>
            </a:r>
            <a:r>
              <a:rPr lang="pl-PL" sz="1800" b="1" dirty="0">
                <a:hlinkClick r:id="rId3"/>
              </a:rPr>
              <a:t>3017542</a:t>
            </a:r>
            <a:r>
              <a:rPr lang="pl-PL" sz="1800" b="1" dirty="0"/>
              <a:t> (In Work)</a:t>
            </a:r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590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4816C3-737F-B387-0B47-ED8F9782A15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Fire partitions study - ongoing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830721-E299-4F03-4DD8-A8341158503B}"/>
              </a:ext>
            </a:extLst>
          </p:cNvPr>
          <p:cNvGrpSpPr/>
          <p:nvPr/>
        </p:nvGrpSpPr>
        <p:grpSpPr>
          <a:xfrm>
            <a:off x="4079776" y="980728"/>
            <a:ext cx="8603252" cy="4042780"/>
            <a:chOff x="17759" y="329259"/>
            <a:chExt cx="12521254" cy="66298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8563A6-36A7-4D39-815A-F116DAD04E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6" t="14717" r="6636" b="9314"/>
            <a:stretch/>
          </p:blipFill>
          <p:spPr>
            <a:xfrm rot="21392085">
              <a:off x="66083" y="329259"/>
              <a:ext cx="12472930" cy="6629863"/>
            </a:xfrm>
            <a:prstGeom prst="rect">
              <a:avLst/>
            </a:prstGeom>
          </p:spPr>
        </p:pic>
        <p:sp>
          <p:nvSpPr>
            <p:cNvPr id="2" name="Multiplication Sign 1">
              <a:extLst>
                <a:ext uri="{FF2B5EF4-FFF2-40B4-BE49-F238E27FC236}">
                  <a16:creationId xmlns:a16="http://schemas.microsoft.com/office/drawing/2014/main" id="{FA1ACD6E-3AEC-3FEF-EF37-B23958EEA300}"/>
                </a:ext>
              </a:extLst>
            </p:cNvPr>
            <p:cNvSpPr/>
            <p:nvPr/>
          </p:nvSpPr>
          <p:spPr>
            <a:xfrm>
              <a:off x="17759" y="836712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Multiplication Sign 3">
              <a:extLst>
                <a:ext uri="{FF2B5EF4-FFF2-40B4-BE49-F238E27FC236}">
                  <a16:creationId xmlns:a16="http://schemas.microsoft.com/office/drawing/2014/main" id="{BFDF238F-0075-ABC0-C889-59E9212C7F73}"/>
                </a:ext>
              </a:extLst>
            </p:cNvPr>
            <p:cNvSpPr/>
            <p:nvPr/>
          </p:nvSpPr>
          <p:spPr>
            <a:xfrm>
              <a:off x="3431704" y="3140968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Multiplication Sign 5">
              <a:extLst>
                <a:ext uri="{FF2B5EF4-FFF2-40B4-BE49-F238E27FC236}">
                  <a16:creationId xmlns:a16="http://schemas.microsoft.com/office/drawing/2014/main" id="{2E6AD4C6-8F82-5453-79A2-55D7E3F383EF}"/>
                </a:ext>
              </a:extLst>
            </p:cNvPr>
            <p:cNvSpPr/>
            <p:nvPr/>
          </p:nvSpPr>
          <p:spPr>
            <a:xfrm>
              <a:off x="3580194" y="3346758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Multiplication Sign 6">
              <a:extLst>
                <a:ext uri="{FF2B5EF4-FFF2-40B4-BE49-F238E27FC236}">
                  <a16:creationId xmlns:a16="http://schemas.microsoft.com/office/drawing/2014/main" id="{843091D4-9FE8-BB49-5B46-60ED2EB16A9A}"/>
                </a:ext>
              </a:extLst>
            </p:cNvPr>
            <p:cNvSpPr/>
            <p:nvPr/>
          </p:nvSpPr>
          <p:spPr>
            <a:xfrm>
              <a:off x="4727848" y="3861048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Multiplication Sign 7">
              <a:extLst>
                <a:ext uri="{FF2B5EF4-FFF2-40B4-BE49-F238E27FC236}">
                  <a16:creationId xmlns:a16="http://schemas.microsoft.com/office/drawing/2014/main" id="{9C486A46-E26D-18EA-22F4-5C77F204EDC9}"/>
                </a:ext>
              </a:extLst>
            </p:cNvPr>
            <p:cNvSpPr/>
            <p:nvPr/>
          </p:nvSpPr>
          <p:spPr>
            <a:xfrm>
              <a:off x="5735960" y="4221088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Multiplication Sign 8">
              <a:extLst>
                <a:ext uri="{FF2B5EF4-FFF2-40B4-BE49-F238E27FC236}">
                  <a16:creationId xmlns:a16="http://schemas.microsoft.com/office/drawing/2014/main" id="{A4243E68-56E9-D6EF-76D7-B8D0F2032DAE}"/>
                </a:ext>
              </a:extLst>
            </p:cNvPr>
            <p:cNvSpPr/>
            <p:nvPr/>
          </p:nvSpPr>
          <p:spPr>
            <a:xfrm>
              <a:off x="4977439" y="5949280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Multiplication Sign 9">
              <a:extLst>
                <a:ext uri="{FF2B5EF4-FFF2-40B4-BE49-F238E27FC236}">
                  <a16:creationId xmlns:a16="http://schemas.microsoft.com/office/drawing/2014/main" id="{14C11B8E-096A-46F6-C474-DE62FDB4CD73}"/>
                </a:ext>
              </a:extLst>
            </p:cNvPr>
            <p:cNvSpPr/>
            <p:nvPr/>
          </p:nvSpPr>
          <p:spPr>
            <a:xfrm>
              <a:off x="7574601" y="5949280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Multiplication Sign 10">
              <a:extLst>
                <a:ext uri="{FF2B5EF4-FFF2-40B4-BE49-F238E27FC236}">
                  <a16:creationId xmlns:a16="http://schemas.microsoft.com/office/drawing/2014/main" id="{2AC09975-6EB8-76CE-4959-F3EF86AEB04F}"/>
                </a:ext>
              </a:extLst>
            </p:cNvPr>
            <p:cNvSpPr/>
            <p:nvPr/>
          </p:nvSpPr>
          <p:spPr>
            <a:xfrm>
              <a:off x="5056055" y="4941168"/>
              <a:ext cx="249591" cy="16448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06C99B7-6320-7C4F-ED3B-49EB569D7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17" y="1687278"/>
            <a:ext cx="4365007" cy="24545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49DD31-7630-75FC-CF72-0099C21842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36" t="8710" r="2226" b="3400"/>
          <a:stretch/>
        </p:blipFill>
        <p:spPr>
          <a:xfrm>
            <a:off x="778589" y="4438636"/>
            <a:ext cx="3101461" cy="2195766"/>
          </a:xfrm>
          <a:prstGeom prst="rect">
            <a:avLst/>
          </a:prstGeom>
        </p:spPr>
      </p:pic>
      <p:sp>
        <p:nvSpPr>
          <p:cNvPr id="17" name="Multiplication Sign 16">
            <a:extLst>
              <a:ext uri="{FF2B5EF4-FFF2-40B4-BE49-F238E27FC236}">
                <a16:creationId xmlns:a16="http://schemas.microsoft.com/office/drawing/2014/main" id="{39BB1C30-BB52-7C75-1013-67A5FE7A8C5A}"/>
              </a:ext>
            </a:extLst>
          </p:cNvPr>
          <p:cNvSpPr/>
          <p:nvPr/>
        </p:nvSpPr>
        <p:spPr>
          <a:xfrm>
            <a:off x="1127448" y="4725927"/>
            <a:ext cx="216023" cy="11966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Multiplication Sign 17">
            <a:extLst>
              <a:ext uri="{FF2B5EF4-FFF2-40B4-BE49-F238E27FC236}">
                <a16:creationId xmlns:a16="http://schemas.microsoft.com/office/drawing/2014/main" id="{0348E2D2-7898-94A3-5DE3-BE3056C24A59}"/>
              </a:ext>
            </a:extLst>
          </p:cNvPr>
          <p:cNvSpPr/>
          <p:nvPr/>
        </p:nvSpPr>
        <p:spPr>
          <a:xfrm>
            <a:off x="3615308" y="2870899"/>
            <a:ext cx="216023" cy="11966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Multiplication Sign 18">
            <a:extLst>
              <a:ext uri="{FF2B5EF4-FFF2-40B4-BE49-F238E27FC236}">
                <a16:creationId xmlns:a16="http://schemas.microsoft.com/office/drawing/2014/main" id="{CAAC3B92-E764-B3B2-CB54-3076DC989A1C}"/>
              </a:ext>
            </a:extLst>
          </p:cNvPr>
          <p:cNvSpPr/>
          <p:nvPr/>
        </p:nvSpPr>
        <p:spPr>
          <a:xfrm>
            <a:off x="670577" y="3454200"/>
            <a:ext cx="216023" cy="11966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Multiplication Sign 19">
            <a:extLst>
              <a:ext uri="{FF2B5EF4-FFF2-40B4-BE49-F238E27FC236}">
                <a16:creationId xmlns:a16="http://schemas.microsoft.com/office/drawing/2014/main" id="{D028092B-AFD2-4FA2-6740-760416DBEDD5}"/>
              </a:ext>
            </a:extLst>
          </p:cNvPr>
          <p:cNvSpPr/>
          <p:nvPr/>
        </p:nvSpPr>
        <p:spPr>
          <a:xfrm>
            <a:off x="2567608" y="3454200"/>
            <a:ext cx="216023" cy="11966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AD5EB6-47E1-A371-43A2-CB24135933F4}"/>
              </a:ext>
            </a:extLst>
          </p:cNvPr>
          <p:cNvSpPr txBox="1"/>
          <p:nvPr/>
        </p:nvSpPr>
        <p:spPr>
          <a:xfrm>
            <a:off x="7137385" y="5324024"/>
            <a:ext cx="4440763" cy="1295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pl-PL" dirty="0"/>
              <a:t>12 new fire partitions/doors to be installed:</a:t>
            </a:r>
          </a:p>
          <a:p>
            <a:pPr marL="285750" indent="-2857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8 in Meyrin</a:t>
            </a:r>
          </a:p>
          <a:p>
            <a:pPr marL="285750" indent="-2857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4 in Prevessin</a:t>
            </a:r>
          </a:p>
        </p:txBody>
      </p:sp>
      <p:sp>
        <p:nvSpPr>
          <p:cNvPr id="22" name="ZoneTexte 18">
            <a:extLst>
              <a:ext uri="{FF2B5EF4-FFF2-40B4-BE49-F238E27FC236}">
                <a16:creationId xmlns:a16="http://schemas.microsoft.com/office/drawing/2014/main" id="{845D0DD7-4285-26D9-0289-608C05EB9031}"/>
              </a:ext>
            </a:extLst>
          </p:cNvPr>
          <p:cNvSpPr txBox="1"/>
          <p:nvPr/>
        </p:nvSpPr>
        <p:spPr bwMode="auto">
          <a:xfrm>
            <a:off x="2222361" y="6407147"/>
            <a:ext cx="1943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Gallery 796</a:t>
            </a:r>
            <a:r>
              <a:rPr lang="fr-FR" sz="1200" dirty="0"/>
              <a:t>, EDMS: 3017542</a:t>
            </a:r>
          </a:p>
        </p:txBody>
      </p:sp>
      <p:sp>
        <p:nvSpPr>
          <p:cNvPr id="23" name="ZoneTexte 18">
            <a:extLst>
              <a:ext uri="{FF2B5EF4-FFF2-40B4-BE49-F238E27FC236}">
                <a16:creationId xmlns:a16="http://schemas.microsoft.com/office/drawing/2014/main" id="{4BF8EB14-5A23-918A-8DB1-BCC2F4608D03}"/>
              </a:ext>
            </a:extLst>
          </p:cNvPr>
          <p:cNvSpPr txBox="1"/>
          <p:nvPr/>
        </p:nvSpPr>
        <p:spPr bwMode="auto">
          <a:xfrm>
            <a:off x="263352" y="1456445"/>
            <a:ext cx="274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G</a:t>
            </a:r>
            <a:r>
              <a:rPr lang="en-GB" sz="1200" dirty="0" err="1"/>
              <a:t>alleries</a:t>
            </a:r>
            <a:r>
              <a:rPr lang="en-GB" sz="1200" dirty="0"/>
              <a:t> under buildings 864, 865, 866</a:t>
            </a:r>
            <a:r>
              <a:rPr lang="fr-FR" sz="1200" dirty="0"/>
              <a:t>, EDMS: 30</a:t>
            </a:r>
            <a:r>
              <a:rPr lang="pl-PL" sz="1200" dirty="0"/>
              <a:t>17204</a:t>
            </a:r>
            <a:endParaRPr lang="fr-FR" sz="1200" dirty="0"/>
          </a:p>
        </p:txBody>
      </p:sp>
      <p:sp>
        <p:nvSpPr>
          <p:cNvPr id="24" name="ZoneTexte 18">
            <a:extLst>
              <a:ext uri="{FF2B5EF4-FFF2-40B4-BE49-F238E27FC236}">
                <a16:creationId xmlns:a16="http://schemas.microsoft.com/office/drawing/2014/main" id="{A237E013-254B-F180-4A58-BCD7EEF19A37}"/>
              </a:ext>
            </a:extLst>
          </p:cNvPr>
          <p:cNvSpPr txBox="1"/>
          <p:nvPr/>
        </p:nvSpPr>
        <p:spPr bwMode="auto">
          <a:xfrm>
            <a:off x="8688288" y="1921442"/>
            <a:ext cx="2332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Meyrin West Area</a:t>
            </a:r>
            <a:r>
              <a:rPr lang="fr-FR" sz="1200" dirty="0"/>
              <a:t>, EDMS:</a:t>
            </a:r>
            <a:r>
              <a:rPr lang="pl-PL" sz="1200" dirty="0"/>
              <a:t> 2794867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518787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6D82375B6F8448D63C25CB5BC8400" ma:contentTypeVersion="0" ma:contentTypeDescription="Create a new document." ma:contentTypeScope="" ma:versionID="4a1aad3b712205bab8fe73aa57e3b90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41d2744aaa900b5f547291b924d63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A194EB-4F68-43F0-BE46-F200F66EE610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96C4D7D-5A32-440D-AD3B-CC516FFC00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9ADFA9C-185E-4D6A-A616-7AF22213E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25720</TotalTime>
  <Words>1052</Words>
  <Application>Microsoft Office PowerPoint</Application>
  <DocSecurity>0</DocSecurity>
  <PresentationFormat>Widescreen</PresentationFormat>
  <Paragraphs>164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Google Sans</vt:lpstr>
      <vt:lpstr>Source Sans Pro</vt:lpstr>
      <vt:lpstr>Office Theme</vt:lpstr>
      <vt:lpstr>Technical Galleries Consolidation Program</vt:lpstr>
      <vt:lpstr>Safety studies</vt:lpstr>
      <vt:lpstr>General evacuation plan for CERN’s technical galleries: Meyrin Ouest</vt:lpstr>
      <vt:lpstr>PowerPoint Presentation</vt:lpstr>
      <vt:lpstr>CO2 and electromagnetic hazard  in gallery 180</vt:lpstr>
      <vt:lpstr>Fire safety and access control in galleries under buildings 864, 865, 866</vt:lpstr>
      <vt:lpstr>Ongoing studies</vt:lpstr>
      <vt:lpstr>Gallery 796: access points and fire safety  - ongoing</vt:lpstr>
      <vt:lpstr>PowerPoint Presentation</vt:lpstr>
      <vt:lpstr>PowerPoint Presentation</vt:lpstr>
      <vt:lpstr>TG-CONS Safety aspects  at International Technical Safety Forum</vt:lpstr>
      <vt:lpstr>PowerPoint Presentation</vt:lpstr>
      <vt:lpstr>PowerPoint Presentation</vt:lpstr>
      <vt:lpstr>Consolidation of cable tray consoles in gallery 818</vt:lpstr>
      <vt:lpstr>Removal of cable trays containing asbestos</vt:lpstr>
      <vt:lpstr>Support received from HSE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Iga Maria Krautsztrung</cp:lastModifiedBy>
  <cp:revision>610</cp:revision>
  <cp:lastPrinted>2022-05-16T07:46:21Z</cp:lastPrinted>
  <dcterms:created xsi:type="dcterms:W3CDTF">2021-03-09T08:58:05Z</dcterms:created>
  <dcterms:modified xsi:type="dcterms:W3CDTF">2024-05-30T09:16:10Z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0x01010055F6D82375B6F8448D63C25CB5BC8400</vt:lpwstr>
  </property>
</Properties>
</file>