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321" r:id="rId2"/>
    <p:sldId id="2315" r:id="rId3"/>
    <p:sldId id="2316" r:id="rId4"/>
    <p:sldId id="2313" r:id="rId5"/>
    <p:sldId id="2334" r:id="rId6"/>
    <p:sldId id="2336" r:id="rId7"/>
    <p:sldId id="2337" r:id="rId8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a Maria Krautsztrung" initials="IMK" lastIdx="1" clrIdx="0">
    <p:extLst>
      <p:ext uri="{19B8F6BF-5375-455C-9EA6-DF929625EA0E}">
        <p15:presenceInfo xmlns:p15="http://schemas.microsoft.com/office/powerpoint/2012/main" userId="S::iga.maria.krautsztrung@cern.ch::1b034f4d-0d85-4102-aa54-05d92172d7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5E2F9"/>
    <a:srgbClr val="00A44A"/>
    <a:srgbClr val="FF3BD5"/>
    <a:srgbClr val="FF2FAB"/>
    <a:srgbClr val="B9CFFF"/>
    <a:srgbClr val="CD8F4B"/>
    <a:srgbClr val="008A3E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36" autoAdjust="0"/>
    <p:restoredTop sz="82595" autoAdjust="0"/>
  </p:normalViewPr>
  <p:slideViewPr>
    <p:cSldViewPr>
      <p:cViewPr varScale="1">
        <p:scale>
          <a:sx n="52" d="100"/>
          <a:sy n="52" d="100"/>
        </p:scale>
        <p:origin x="115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5FBA86E3-09BE-9B44-945E-0C19024254B9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142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PICTURES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377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125 C OF TEMP</a:t>
            </a:r>
          </a:p>
          <a:p>
            <a:r>
              <a:rPr lang="en-US" dirty="0"/>
              <a:t>PN 25 NOMINAL PRESSURE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756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9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4EB93E-83D1-4D2E-B62A-67B7CA62BB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4E12CC-502A-4DE2-919E-597B511890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7A3659-7F3E-4E09-86DB-CEB7300B7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E2A365-2A01-4365-AEDA-09C4C5A7D7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EA9CC1-102B-4FFB-8948-6D72480C5A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8E4005-B0DD-410C-A2E0-72B160E5D5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B4895E-5AB9-4DE7-B124-F99F27DAF53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t="2415" b="2415"/>
          <a:stretch/>
        </p:blipFill>
        <p:spPr bwMode="auto">
          <a:xfrm>
            <a:off x="6672064" y="102842"/>
            <a:ext cx="2805608" cy="102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398735-8873-4C33-A7CE-63BB040CA3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354E41-1402-4B29-ADE5-CAEAB2BEA8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C39EC8-5EFB-495A-801D-E79BFC09FB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EDF704-0137-47CB-8C0D-5ED080F6A1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156692" y="188640"/>
            <a:ext cx="2805608" cy="10291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29/06/2023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TG-CONS Project Board 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128A4F-C2AC-40C6-B1C2-DBAAD9D832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415" b="2415"/>
          <a:stretch/>
        </p:blipFill>
        <p:spPr bwMode="auto">
          <a:xfrm>
            <a:off x="9133369" y="234610"/>
            <a:ext cx="2805608" cy="102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/>
              <a:t>29/06/2023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TG-CONS Project Board 3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12" Type="http://schemas.openxmlformats.org/officeDocument/2006/relationships/image" Target="../media/image17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sv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DA2CA-FE05-4567-8548-AC39E00D34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Technical Galleries Consolidation Program</a:t>
            </a: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56CC8F1F-0FE6-4B6B-9468-83F4F6B19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754" y="4137381"/>
            <a:ext cx="10008492" cy="803787"/>
          </a:xfrm>
        </p:spPr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pl-PL" sz="3200" b="1" dirty="0">
                <a:solidFill>
                  <a:srgbClr val="FF6600"/>
                </a:solidFill>
                <a:latin typeface="Source Sans Pro"/>
                <a:cs typeface="Arial"/>
              </a:rPr>
              <a:t>TG-CONS </a:t>
            </a:r>
            <a:r>
              <a:rPr lang="en-US" sz="3200" b="1" dirty="0">
                <a:solidFill>
                  <a:srgbClr val="FF6600"/>
                </a:solidFill>
                <a:latin typeface="Source Sans Pro"/>
                <a:cs typeface="Arial"/>
              </a:rPr>
              <a:t>– SCE-SAM Heating network consolidation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400" dirty="0">
                <a:solidFill>
                  <a:schemeClr val="tx1"/>
                </a:solidFill>
                <a:latin typeface="Source Sans Pro"/>
                <a:cs typeface="Arial"/>
              </a:rPr>
              <a:t>Activities overview</a:t>
            </a:r>
            <a:endParaRPr kumimoji="0" lang="en-GB" sz="24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DD614B-4AC8-2EAC-F506-AD7469F5CF10}"/>
              </a:ext>
            </a:extLst>
          </p:cNvPr>
          <p:cNvSpPr txBox="1">
            <a:spLocks/>
          </p:cNvSpPr>
          <p:nvPr/>
        </p:nvSpPr>
        <p:spPr bwMode="auto">
          <a:xfrm>
            <a:off x="479376" y="4941168"/>
            <a:ext cx="11068766" cy="122413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None/>
              <a:defRPr/>
            </a:pPr>
            <a:r>
              <a:rPr lang="it-IT" sz="1600" dirty="0">
                <a:solidFill>
                  <a:schemeClr val="tx1">
                    <a:lumMod val="7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Michela LAGIOIA</a:t>
            </a:r>
            <a:br>
              <a:rPr lang="it-IT" sz="1600" dirty="0">
                <a:solidFill>
                  <a:schemeClr val="tx1">
                    <a:lumMod val="7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</a:br>
            <a:r>
              <a:rPr lang="it-IT" sz="1600" dirty="0">
                <a:solidFill>
                  <a:schemeClr val="tx1">
                    <a:lumMod val="7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Gregoire GUILLOT</a:t>
            </a:r>
          </a:p>
          <a:p>
            <a:pPr marL="36576" indent="0" algn="r">
              <a:buNone/>
              <a:defRPr/>
            </a:pPr>
            <a:br>
              <a:rPr lang="it-IT" sz="1600" dirty="0">
                <a:solidFill>
                  <a:schemeClr val="tx1">
                    <a:lumMod val="7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</a:br>
            <a:r>
              <a:rPr lang="it-IT" sz="1600" dirty="0">
                <a:solidFill>
                  <a:schemeClr val="tx1">
                    <a:lumMod val="7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 </a:t>
            </a:r>
          </a:p>
          <a:p>
            <a:pPr marL="36576" indent="0" algn="r">
              <a:buNone/>
              <a:defRPr/>
            </a:pPr>
            <a:r>
              <a:rPr lang="it-IT" sz="1600" dirty="0">
                <a:solidFill>
                  <a:schemeClr val="tx1">
                    <a:lumMod val="75000"/>
                  </a:schemeClr>
                </a:solidFill>
                <a:latin typeface="Raleway" pitchFamily="2" charset="0"/>
                <a:cs typeface="Calibri" panose="020F0502020204030204" pitchFamily="34" charset="0"/>
              </a:rPr>
              <a:t>30/05/2024`</a:t>
            </a:r>
          </a:p>
        </p:txBody>
      </p:sp>
    </p:spTree>
    <p:extLst>
      <p:ext uri="{BB962C8B-B14F-4D97-AF65-F5344CB8AC3E}">
        <p14:creationId xmlns:p14="http://schemas.microsoft.com/office/powerpoint/2010/main" val="1161797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5AFAE53-D739-8F50-3AC3-9516796A1D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4398" b="24795"/>
          <a:stretch/>
        </p:blipFill>
        <p:spPr>
          <a:xfrm>
            <a:off x="20" y="0"/>
            <a:ext cx="12191980" cy="6237311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795B8077-3630-DE03-47C7-52FFE05AB59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29/06/2023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0E528DA2-7F4E-D1BE-384E-9B36697ACB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B1A4F06-B32A-2DF9-CCBF-99D352460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32656"/>
            <a:ext cx="11376025" cy="751151"/>
          </a:xfrm>
        </p:spPr>
        <p:txBody>
          <a:bodyPr/>
          <a:lstStyle/>
          <a:p>
            <a:pPr algn="ctr"/>
            <a:r>
              <a:rPr lang="en-US" sz="2800" dirty="0"/>
              <a:t>Overheated pipes – Past works</a:t>
            </a:r>
            <a:endParaRPr lang="en-GB" sz="2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F82F255-7188-6EAC-C4BB-C2FF51D776CA}"/>
              </a:ext>
            </a:extLst>
          </p:cNvPr>
          <p:cNvCxnSpPr>
            <a:cxnSpLocks/>
          </p:cNvCxnSpPr>
          <p:nvPr/>
        </p:nvCxnSpPr>
        <p:spPr>
          <a:xfrm flipV="1">
            <a:off x="767408" y="715405"/>
            <a:ext cx="432048" cy="13625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8CF87C5-155B-BB45-CB7A-BAFA61D344D7}"/>
              </a:ext>
            </a:extLst>
          </p:cNvPr>
          <p:cNvCxnSpPr>
            <a:cxnSpLocks/>
          </p:cNvCxnSpPr>
          <p:nvPr/>
        </p:nvCxnSpPr>
        <p:spPr>
          <a:xfrm>
            <a:off x="1199456" y="715405"/>
            <a:ext cx="288032" cy="6812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E7077F8-1B29-E78B-7C36-7FD3808E179A}"/>
              </a:ext>
            </a:extLst>
          </p:cNvPr>
          <p:cNvCxnSpPr>
            <a:cxnSpLocks/>
          </p:cNvCxnSpPr>
          <p:nvPr/>
        </p:nvCxnSpPr>
        <p:spPr>
          <a:xfrm flipV="1">
            <a:off x="767408" y="824639"/>
            <a:ext cx="0" cy="9902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CBBE035-95CA-8B31-B271-D04934DA1D52}"/>
              </a:ext>
            </a:extLst>
          </p:cNvPr>
          <p:cNvCxnSpPr>
            <a:cxnSpLocks/>
          </p:cNvCxnSpPr>
          <p:nvPr/>
        </p:nvCxnSpPr>
        <p:spPr>
          <a:xfrm flipV="1">
            <a:off x="4151784" y="2852936"/>
            <a:ext cx="100011" cy="360040"/>
          </a:xfrm>
          <a:prstGeom prst="line">
            <a:avLst/>
          </a:prstGeom>
          <a:ln w="38100">
            <a:solidFill>
              <a:srgbClr val="FF2F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CA7304E-1CD1-87C1-AE2A-40BE1A7BDFC9}"/>
              </a:ext>
            </a:extLst>
          </p:cNvPr>
          <p:cNvCxnSpPr>
            <a:cxnSpLocks/>
          </p:cNvCxnSpPr>
          <p:nvPr/>
        </p:nvCxnSpPr>
        <p:spPr>
          <a:xfrm>
            <a:off x="3431704" y="2564904"/>
            <a:ext cx="820091" cy="273364"/>
          </a:xfrm>
          <a:prstGeom prst="line">
            <a:avLst/>
          </a:prstGeom>
          <a:ln w="38100">
            <a:solidFill>
              <a:srgbClr val="35E2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D30DD8E-350C-F447-C788-BC6688EAC4D0}"/>
              </a:ext>
            </a:extLst>
          </p:cNvPr>
          <p:cNvCxnSpPr>
            <a:cxnSpLocks/>
          </p:cNvCxnSpPr>
          <p:nvPr/>
        </p:nvCxnSpPr>
        <p:spPr>
          <a:xfrm flipH="1">
            <a:off x="3359696" y="2564904"/>
            <a:ext cx="84237" cy="216024"/>
          </a:xfrm>
          <a:prstGeom prst="line">
            <a:avLst/>
          </a:prstGeom>
          <a:ln w="38100">
            <a:solidFill>
              <a:srgbClr val="35E2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212736F-7ACE-BC66-6FFC-35DE4673C923}"/>
              </a:ext>
            </a:extLst>
          </p:cNvPr>
          <p:cNvSpPr/>
          <p:nvPr/>
        </p:nvSpPr>
        <p:spPr>
          <a:xfrm>
            <a:off x="6185469" y="968824"/>
            <a:ext cx="5832644" cy="3036240"/>
          </a:xfrm>
          <a:prstGeom prst="round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1EAA5C8-6453-026F-631C-C5096A04F3D1}"/>
              </a:ext>
            </a:extLst>
          </p:cNvPr>
          <p:cNvSpPr txBox="1"/>
          <p:nvPr/>
        </p:nvSpPr>
        <p:spPr bwMode="auto">
          <a:xfrm>
            <a:off x="6706011" y="1795753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2FAB"/>
                </a:solidFill>
                <a:latin typeface="Raleway" pitchFamily="2" charset="0"/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Gallery 835 South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5E2F9"/>
                </a:solidFill>
                <a:latin typeface="Raleway" pitchFamily="2" charset="0"/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Gallery 836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Raleway" pitchFamily="2" charset="0"/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Gallery</a:t>
            </a:r>
            <a:r>
              <a:rPr lang="en-US" b="1" dirty="0">
                <a:solidFill>
                  <a:srgbClr val="C00000"/>
                </a:solidFill>
                <a:latin typeface="Raleway" pitchFamily="2" charset="0"/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825 Part 4.1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58E1759-6155-E76C-527D-1B708AB0F8B5}"/>
              </a:ext>
            </a:extLst>
          </p:cNvPr>
          <p:cNvSpPr txBox="1"/>
          <p:nvPr/>
        </p:nvSpPr>
        <p:spPr bwMode="auto">
          <a:xfrm>
            <a:off x="362099" y="1083807"/>
            <a:ext cx="2277517" cy="338554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  <a:latin typeface="Raleway" pitchFamily="2" charset="0"/>
              </a:rPr>
              <a:t>Gallery 825 – Part 4.1</a:t>
            </a:r>
            <a:endParaRPr lang="en-GB" sz="1600" b="1" dirty="0">
              <a:solidFill>
                <a:srgbClr val="C00000"/>
              </a:solidFill>
              <a:latin typeface="Raleway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8296C3-46B8-5291-BC57-6673ECB67E69}"/>
              </a:ext>
            </a:extLst>
          </p:cNvPr>
          <p:cNvSpPr txBox="1"/>
          <p:nvPr/>
        </p:nvSpPr>
        <p:spPr bwMode="auto">
          <a:xfrm>
            <a:off x="3011760" y="2097861"/>
            <a:ext cx="616640" cy="338554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35E2F9"/>
                </a:solidFill>
                <a:latin typeface="Raleway" pitchFamily="2" charset="0"/>
              </a:rPr>
              <a:t>836</a:t>
            </a:r>
            <a:endParaRPr lang="en-GB" sz="1600" b="1" dirty="0">
              <a:solidFill>
                <a:srgbClr val="35E2F9"/>
              </a:solidFill>
              <a:latin typeface="Raleway" pitchFamily="2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FB43126-F12E-7234-4000-48E9737EDBCD}"/>
              </a:ext>
            </a:extLst>
          </p:cNvPr>
          <p:cNvSpPr txBox="1"/>
          <p:nvPr/>
        </p:nvSpPr>
        <p:spPr bwMode="auto">
          <a:xfrm>
            <a:off x="3372964" y="3351768"/>
            <a:ext cx="1158651" cy="338554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2FAB"/>
                </a:solidFill>
                <a:latin typeface="Raleway" pitchFamily="2" charset="0"/>
              </a:rPr>
              <a:t>835 South</a:t>
            </a:r>
            <a:endParaRPr lang="en-GB" sz="1600" b="1" dirty="0">
              <a:solidFill>
                <a:srgbClr val="FF2FAB"/>
              </a:solidFill>
              <a:latin typeface="Raleway" pitchFamily="2" charset="0"/>
            </a:endParaRPr>
          </a:p>
        </p:txBody>
      </p:sp>
      <p:sp>
        <p:nvSpPr>
          <p:cNvPr id="56" name="Right Brace 55">
            <a:extLst>
              <a:ext uri="{FF2B5EF4-FFF2-40B4-BE49-F238E27FC236}">
                <a16:creationId xmlns:a16="http://schemas.microsoft.com/office/drawing/2014/main" id="{18489E6C-71A9-0C77-ED4D-04886EF7C413}"/>
              </a:ext>
            </a:extLst>
          </p:cNvPr>
          <p:cNvSpPr/>
          <p:nvPr/>
        </p:nvSpPr>
        <p:spPr>
          <a:xfrm>
            <a:off x="9608448" y="2149406"/>
            <a:ext cx="357713" cy="134144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014FE0D-A295-EEAE-D3B7-8CBA4B8C7449}"/>
              </a:ext>
            </a:extLst>
          </p:cNvPr>
          <p:cNvSpPr txBox="1"/>
          <p:nvPr/>
        </p:nvSpPr>
        <p:spPr bwMode="auto">
          <a:xfrm>
            <a:off x="10018379" y="2281518"/>
            <a:ext cx="1512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</a:schemeClr>
                </a:solidFill>
                <a:latin typeface="Raleway" pitchFamily="2" charset="0"/>
              </a:rPr>
              <a:t>WORKSITE COMPLETED IN 2023 AND 100% INVOICED</a:t>
            </a:r>
            <a:endParaRPr lang="en-GB" sz="1600" b="1" dirty="0">
              <a:solidFill>
                <a:schemeClr val="tx1">
                  <a:lumMod val="75000"/>
                </a:schemeClr>
              </a:solidFill>
              <a:latin typeface="Raleway" pitchFamily="2" charset="0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0C3B8FC0-4B48-2F6A-B857-A3CA82465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3687" y="170087"/>
            <a:ext cx="1443038" cy="628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6971CC-A138-6B33-5085-F3A55566597C}"/>
              </a:ext>
            </a:extLst>
          </p:cNvPr>
          <p:cNvSpPr txBox="1"/>
          <p:nvPr/>
        </p:nvSpPr>
        <p:spPr bwMode="auto">
          <a:xfrm>
            <a:off x="6717952" y="1412776"/>
            <a:ext cx="6146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A44A"/>
                </a:solidFill>
                <a:latin typeface="Raleway" pitchFamily="2" charset="0"/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Gallery 835 North – Pilot gallery in 2022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7FCF9B8-D3C8-C608-B0EB-28F0662FA389}"/>
              </a:ext>
            </a:extLst>
          </p:cNvPr>
          <p:cNvCxnSpPr>
            <a:cxnSpLocks/>
          </p:cNvCxnSpPr>
          <p:nvPr/>
        </p:nvCxnSpPr>
        <p:spPr>
          <a:xfrm flipV="1">
            <a:off x="4259598" y="1844824"/>
            <a:ext cx="272017" cy="999496"/>
          </a:xfrm>
          <a:prstGeom prst="line">
            <a:avLst/>
          </a:prstGeom>
          <a:ln w="38100">
            <a:solidFill>
              <a:srgbClr val="00A4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6D76AE2-F0CE-0B30-8D73-FC9D4FFA7E87}"/>
              </a:ext>
            </a:extLst>
          </p:cNvPr>
          <p:cNvSpPr txBox="1"/>
          <p:nvPr/>
        </p:nvSpPr>
        <p:spPr bwMode="auto">
          <a:xfrm>
            <a:off x="3364307" y="1433555"/>
            <a:ext cx="1158651" cy="338554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A44A"/>
                </a:solidFill>
                <a:latin typeface="Raleway" pitchFamily="2" charset="0"/>
              </a:rPr>
              <a:t>835 North</a:t>
            </a:r>
            <a:endParaRPr lang="en-GB" sz="1600" b="1" dirty="0">
              <a:solidFill>
                <a:srgbClr val="00A44A"/>
              </a:solidFill>
              <a:latin typeface="Raleway" pitchFamily="2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C5A1270-9BCD-EF40-5F67-4F46CD125526}"/>
              </a:ext>
            </a:extLst>
          </p:cNvPr>
          <p:cNvSpPr/>
          <p:nvPr/>
        </p:nvSpPr>
        <p:spPr>
          <a:xfrm>
            <a:off x="4201789" y="4646035"/>
            <a:ext cx="1460364" cy="597052"/>
          </a:xfrm>
          <a:prstGeom prst="round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00B050"/>
                </a:solidFill>
              </a:rPr>
              <a:t>ISR RING</a:t>
            </a:r>
          </a:p>
          <a:p>
            <a:pPr algn="ctr"/>
            <a:r>
              <a:rPr lang="en-US" sz="1200" b="1" dirty="0">
                <a:solidFill>
                  <a:srgbClr val="00B050"/>
                </a:solidFill>
              </a:rPr>
              <a:t>RECENTLY RENOVATED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8CC42DC-ABDF-C07B-019F-10826B8B13D5}"/>
              </a:ext>
            </a:extLst>
          </p:cNvPr>
          <p:cNvSpPr/>
          <p:nvPr/>
        </p:nvSpPr>
        <p:spPr>
          <a:xfrm>
            <a:off x="4799856" y="2996953"/>
            <a:ext cx="1224136" cy="1440160"/>
          </a:xfrm>
          <a:prstGeom prst="ellipse">
            <a:avLst/>
          </a:prstGeom>
          <a:noFill/>
          <a:ln w="57150">
            <a:solidFill>
              <a:srgbClr val="00A44A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12319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DAB819-955C-D3CD-1163-3D4B3E937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1704165E-1CA5-E9C7-276F-D157D452E71A}"/>
              </a:ext>
            </a:extLst>
          </p:cNvPr>
          <p:cNvSpPr txBox="1">
            <a:spLocks/>
          </p:cNvSpPr>
          <p:nvPr/>
        </p:nvSpPr>
        <p:spPr>
          <a:xfrm>
            <a:off x="335360" y="206738"/>
            <a:ext cx="11376025" cy="555347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2023: Summary of the activities</a:t>
            </a:r>
            <a:endParaRPr lang="en-GB" sz="2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85C037-46C2-6FF3-15A6-0DB1971A7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3687" y="170087"/>
            <a:ext cx="1443038" cy="628650"/>
          </a:xfrm>
          <a:prstGeom prst="rect">
            <a:avLst/>
          </a:prstGeom>
        </p:spPr>
      </p:pic>
      <p:pic>
        <p:nvPicPr>
          <p:cNvPr id="17" name="Picture 16" descr="Several large pipes in a room&#10;&#10;Description automatically generated">
            <a:extLst>
              <a:ext uri="{FF2B5EF4-FFF2-40B4-BE49-F238E27FC236}">
                <a16:creationId xmlns:a16="http://schemas.microsoft.com/office/drawing/2014/main" id="{89098EE5-5E2B-D37F-CBAF-49BD015F28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897"/>
          <a:stretch/>
        </p:blipFill>
        <p:spPr>
          <a:xfrm>
            <a:off x="7312674" y="1916832"/>
            <a:ext cx="2091306" cy="256822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2437F7B-070F-091D-7173-218583AEFF5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r="792"/>
          <a:stretch/>
        </p:blipFill>
        <p:spPr bwMode="auto">
          <a:xfrm rot="5400000">
            <a:off x="265082" y="2153362"/>
            <a:ext cx="2568223" cy="2095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A metal pipes in a room&#10;&#10;Description automatically generated">
            <a:extLst>
              <a:ext uri="{FF2B5EF4-FFF2-40B4-BE49-F238E27FC236}">
                <a16:creationId xmlns:a16="http://schemas.microsoft.com/office/drawing/2014/main" id="{55D3C3F2-36DD-E3C8-322A-4F678C02F9A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913" b="984"/>
          <a:stretch/>
        </p:blipFill>
        <p:spPr>
          <a:xfrm>
            <a:off x="5043606" y="1916832"/>
            <a:ext cx="2091306" cy="2568223"/>
          </a:xfrm>
          <a:prstGeom prst="rect">
            <a:avLst/>
          </a:prstGeom>
        </p:spPr>
      </p:pic>
      <p:pic>
        <p:nvPicPr>
          <p:cNvPr id="24" name="Picture 23" descr="A long metal pipes in a tunnel&#10;&#10;Description automatically generated">
            <a:extLst>
              <a:ext uri="{FF2B5EF4-FFF2-40B4-BE49-F238E27FC236}">
                <a16:creationId xmlns:a16="http://schemas.microsoft.com/office/drawing/2014/main" id="{19D634B2-44F8-B070-3602-E8C86BBDF5E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645" t="6214" r="645" b="1683"/>
          <a:stretch/>
        </p:blipFill>
        <p:spPr>
          <a:xfrm>
            <a:off x="2774538" y="1916832"/>
            <a:ext cx="2091306" cy="2568223"/>
          </a:xfrm>
          <a:prstGeom prst="rect">
            <a:avLst/>
          </a:prstGeom>
        </p:spPr>
      </p:pic>
      <p:pic>
        <p:nvPicPr>
          <p:cNvPr id="26" name="Picture 25" descr="A long shot of a tunnel&#10;&#10;Description automatically generated with medium confidence">
            <a:extLst>
              <a:ext uri="{FF2B5EF4-FFF2-40B4-BE49-F238E27FC236}">
                <a16:creationId xmlns:a16="http://schemas.microsoft.com/office/drawing/2014/main" id="{FD34B420-782A-A2D1-5A4D-169F6423559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7897"/>
          <a:stretch/>
        </p:blipFill>
        <p:spPr>
          <a:xfrm>
            <a:off x="9581743" y="1916833"/>
            <a:ext cx="2091306" cy="256822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3C5CDDF-CA7F-11F8-656E-47AEDB364EE2}"/>
              </a:ext>
            </a:extLst>
          </p:cNvPr>
          <p:cNvSpPr txBox="1"/>
          <p:nvPr/>
        </p:nvSpPr>
        <p:spPr bwMode="auto">
          <a:xfrm>
            <a:off x="657682" y="4552857"/>
            <a:ext cx="1803627" cy="276999"/>
          </a:xfrm>
          <a:prstGeom prst="rect">
            <a:avLst/>
          </a:prstGeom>
          <a:solidFill>
            <a:srgbClr val="B9C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OLD CONFIGURATION</a:t>
            </a:r>
            <a:endParaRPr lang="en-GB" sz="12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7F8788-D71C-BA09-EDF8-F93F36BA2672}"/>
              </a:ext>
            </a:extLst>
          </p:cNvPr>
          <p:cNvSpPr txBox="1"/>
          <p:nvPr/>
        </p:nvSpPr>
        <p:spPr bwMode="auto">
          <a:xfrm>
            <a:off x="2850644" y="4552857"/>
            <a:ext cx="1803627" cy="276999"/>
          </a:xfrm>
          <a:prstGeom prst="rect">
            <a:avLst/>
          </a:prstGeom>
          <a:solidFill>
            <a:srgbClr val="B9C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DISMANTLING</a:t>
            </a:r>
            <a:endParaRPr lang="en-GB" sz="12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E3D06C-BA88-9EF9-0294-D0D19CF16721}"/>
              </a:ext>
            </a:extLst>
          </p:cNvPr>
          <p:cNvSpPr txBox="1"/>
          <p:nvPr/>
        </p:nvSpPr>
        <p:spPr bwMode="auto">
          <a:xfrm>
            <a:off x="5187445" y="4552857"/>
            <a:ext cx="1803627" cy="276999"/>
          </a:xfrm>
          <a:prstGeom prst="rect">
            <a:avLst/>
          </a:prstGeom>
          <a:solidFill>
            <a:srgbClr val="B9C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PIPE INSTALLATION</a:t>
            </a:r>
            <a:endParaRPr lang="en-GB" sz="12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2530EBE-BDA9-084A-1EE3-E493AF677431}"/>
              </a:ext>
            </a:extLst>
          </p:cNvPr>
          <p:cNvSpPr txBox="1"/>
          <p:nvPr/>
        </p:nvSpPr>
        <p:spPr bwMode="auto">
          <a:xfrm>
            <a:off x="8094051" y="4552856"/>
            <a:ext cx="2619858" cy="276999"/>
          </a:xfrm>
          <a:prstGeom prst="rect">
            <a:avLst/>
          </a:prstGeom>
          <a:solidFill>
            <a:srgbClr val="B9CFFF">
              <a:alpha val="50196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INSTALLATION OF INSULATION</a:t>
            </a:r>
            <a:endParaRPr lang="en-GB" sz="12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20B780-8908-4ACB-7723-B10F3521DEC3}"/>
              </a:ext>
            </a:extLst>
          </p:cNvPr>
          <p:cNvSpPr txBox="1"/>
          <p:nvPr/>
        </p:nvSpPr>
        <p:spPr bwMode="auto">
          <a:xfrm>
            <a:off x="474631" y="342294"/>
            <a:ext cx="610222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8"/>
            <a:endParaRPr lang="en-US" b="1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ACTIONS IN EVERY GALLERY: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Asbestos removal campaign (SCE-CE)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Replacement of the pipes and insulation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Increase in the thickness of the insulation according to the current norms (SIA384-1 and </a:t>
            </a:r>
            <a:r>
              <a:rPr lang="en-GB" sz="1400" dirty="0" err="1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Mopec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 2018) </a:t>
            </a:r>
          </a:p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 </a:t>
            </a:r>
            <a:endParaRPr lang="en-GB" b="1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473EB0-3952-E2F4-3A29-EE16FF6534EF}"/>
              </a:ext>
            </a:extLst>
          </p:cNvPr>
          <p:cNvSpPr txBox="1"/>
          <p:nvPr/>
        </p:nvSpPr>
        <p:spPr bwMode="auto">
          <a:xfrm>
            <a:off x="474631" y="4927039"/>
            <a:ext cx="497329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SCHEDULE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Heating stop: 01/05/23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Start of the activity: 15/05/23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End of the activity: 01/11/23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Heating start:  23/10/23</a:t>
            </a:r>
          </a:p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 </a:t>
            </a:r>
            <a:endParaRPr lang="en-GB" b="1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</p:txBody>
      </p:sp>
      <p:pic>
        <p:nvPicPr>
          <p:cNvPr id="6" name="Graphic 5" descr="Ruler with solid fill">
            <a:extLst>
              <a:ext uri="{FF2B5EF4-FFF2-40B4-BE49-F238E27FC236}">
                <a16:creationId xmlns:a16="http://schemas.microsoft.com/office/drawing/2014/main" id="{0EADE065-2468-F405-747F-641FCE747C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575279" y="5235205"/>
            <a:ext cx="428655" cy="4286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751308-D321-CABB-43D2-AE675EA3CBB2}"/>
              </a:ext>
            </a:extLst>
          </p:cNvPr>
          <p:cNvSpPr txBox="1"/>
          <p:nvPr/>
        </p:nvSpPr>
        <p:spPr bwMode="auto">
          <a:xfrm>
            <a:off x="5890757" y="5157192"/>
            <a:ext cx="124415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aleway" pitchFamily="2" charset="0"/>
              </a:rPr>
              <a:t>~600 m</a:t>
            </a:r>
            <a:br>
              <a:rPr lang="en-US" b="1" dirty="0">
                <a:latin typeface="Raleway" pitchFamily="2" charset="0"/>
              </a:rPr>
            </a:br>
            <a:r>
              <a:rPr lang="en-US" sz="900" b="1" dirty="0">
                <a:latin typeface="Raleway" pitchFamily="2" charset="0"/>
              </a:rPr>
              <a:t>REPLACED PIPES</a:t>
            </a:r>
            <a:endParaRPr lang="en-GB" b="1" dirty="0">
              <a:latin typeface="Raleway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D6A26-FFDC-8414-5FB8-70BEDA6B2BA2}"/>
              </a:ext>
            </a:extLst>
          </p:cNvPr>
          <p:cNvSpPr txBox="1"/>
          <p:nvPr/>
        </p:nvSpPr>
        <p:spPr bwMode="auto">
          <a:xfrm>
            <a:off x="7933791" y="5157192"/>
            <a:ext cx="1425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highlight>
                  <a:srgbClr val="FFFFFF"/>
                </a:highlight>
                <a:latin typeface="Raleway" pitchFamily="2" charset="0"/>
              </a:rPr>
              <a:t>~24 tons</a:t>
            </a:r>
            <a:br>
              <a:rPr lang="en-US" b="1" dirty="0">
                <a:highlight>
                  <a:srgbClr val="FFFFFF"/>
                </a:highlight>
                <a:latin typeface="Raleway" pitchFamily="2" charset="0"/>
              </a:rPr>
            </a:br>
            <a:r>
              <a:rPr lang="en-US" sz="900" b="1" dirty="0">
                <a:highlight>
                  <a:srgbClr val="FFFFFF"/>
                </a:highlight>
                <a:latin typeface="Raleway" pitchFamily="2" charset="0"/>
              </a:rPr>
              <a:t>OF EVACUATED PIPES &amp; SUPPORTS</a:t>
            </a:r>
            <a:endParaRPr lang="en-GB" b="1" dirty="0">
              <a:highlight>
                <a:srgbClr val="FFFFFF"/>
              </a:highlight>
              <a:latin typeface="Raleway" pitchFamily="2" charset="0"/>
            </a:endParaRPr>
          </a:p>
        </p:txBody>
      </p:sp>
      <p:pic>
        <p:nvPicPr>
          <p:cNvPr id="13" name="Graphic 12" descr="Weights Uneven with solid fill">
            <a:extLst>
              <a:ext uri="{FF2B5EF4-FFF2-40B4-BE49-F238E27FC236}">
                <a16:creationId xmlns:a16="http://schemas.microsoft.com/office/drawing/2014/main" id="{182FED59-D1A7-45E4-B46A-71C28FEB4E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577741" y="5267146"/>
            <a:ext cx="457200" cy="457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E1F38F1-FACA-73CC-FB12-3A86E09B2605}"/>
              </a:ext>
            </a:extLst>
          </p:cNvPr>
          <p:cNvSpPr txBox="1"/>
          <p:nvPr/>
        </p:nvSpPr>
        <p:spPr bwMode="auto">
          <a:xfrm>
            <a:off x="10001237" y="5157192"/>
            <a:ext cx="14253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highlight>
                  <a:srgbClr val="FFFFFF"/>
                </a:highlight>
                <a:latin typeface="Raleway" pitchFamily="2" charset="0"/>
              </a:rPr>
              <a:t>~22 tons</a:t>
            </a:r>
            <a:br>
              <a:rPr lang="en-US" b="1" dirty="0">
                <a:highlight>
                  <a:srgbClr val="FFFFFF"/>
                </a:highlight>
                <a:latin typeface="Raleway" pitchFamily="2" charset="0"/>
              </a:rPr>
            </a:br>
            <a:r>
              <a:rPr lang="en-US" sz="900" b="1" dirty="0">
                <a:highlight>
                  <a:srgbClr val="FFFFFF"/>
                </a:highlight>
                <a:latin typeface="Raleway" pitchFamily="2" charset="0"/>
              </a:rPr>
              <a:t>OF INSTALLED PIPES &amp; SUPPORTS</a:t>
            </a:r>
            <a:endParaRPr lang="en-GB" b="1" dirty="0">
              <a:highlight>
                <a:srgbClr val="FFFFFF"/>
              </a:highlight>
              <a:latin typeface="Raleway" pitchFamily="2" charset="0"/>
            </a:endParaRPr>
          </a:p>
        </p:txBody>
      </p:sp>
      <p:pic>
        <p:nvPicPr>
          <p:cNvPr id="19" name="Graphic 18" descr="Weights Uneven with solid fill">
            <a:extLst>
              <a:ext uri="{FF2B5EF4-FFF2-40B4-BE49-F238E27FC236}">
                <a16:creationId xmlns:a16="http://schemas.microsoft.com/office/drawing/2014/main" id="{F7267FB5-947A-6397-41D4-6CEB9A3E2A5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645187" y="526714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5AFAE53-D739-8F50-3AC3-9516796A1D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t="4398" b="24795"/>
          <a:stretch/>
        </p:blipFill>
        <p:spPr>
          <a:xfrm>
            <a:off x="20" y="0"/>
            <a:ext cx="12191980" cy="6237311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795B8077-3630-DE03-47C7-52FFE05AB59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559496" y="6350851"/>
            <a:ext cx="86786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29/06/2023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0E528DA2-7F4E-D1BE-384E-9B36697ACB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18516" y="635635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B1A4F06-B32A-2DF9-CCBF-99D352460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32656"/>
            <a:ext cx="11376025" cy="751151"/>
          </a:xfrm>
        </p:spPr>
        <p:txBody>
          <a:bodyPr/>
          <a:lstStyle/>
          <a:p>
            <a:pPr algn="ctr"/>
            <a:r>
              <a:rPr lang="en-US" sz="2800" dirty="0"/>
              <a:t>Heating pipes Current projects</a:t>
            </a:r>
            <a:endParaRPr lang="en-GB" sz="28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F82F255-7188-6EAC-C4BB-C2FF51D776CA}"/>
              </a:ext>
            </a:extLst>
          </p:cNvPr>
          <p:cNvCxnSpPr>
            <a:cxnSpLocks/>
          </p:cNvCxnSpPr>
          <p:nvPr/>
        </p:nvCxnSpPr>
        <p:spPr>
          <a:xfrm flipV="1">
            <a:off x="1794552" y="824639"/>
            <a:ext cx="165248" cy="3796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8CF87C5-155B-BB45-CB7A-BAFA61D344D7}"/>
              </a:ext>
            </a:extLst>
          </p:cNvPr>
          <p:cNvCxnSpPr>
            <a:cxnSpLocks/>
          </p:cNvCxnSpPr>
          <p:nvPr/>
        </p:nvCxnSpPr>
        <p:spPr>
          <a:xfrm>
            <a:off x="1487488" y="798737"/>
            <a:ext cx="328295" cy="6692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212736F-7ACE-BC66-6FFC-35DE4673C923}"/>
              </a:ext>
            </a:extLst>
          </p:cNvPr>
          <p:cNvSpPr/>
          <p:nvPr/>
        </p:nvSpPr>
        <p:spPr>
          <a:xfrm>
            <a:off x="5486337" y="784297"/>
            <a:ext cx="5832644" cy="3686429"/>
          </a:xfrm>
          <a:prstGeom prst="round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58E1759-6155-E76C-527D-1B708AB0F8B5}"/>
              </a:ext>
            </a:extLst>
          </p:cNvPr>
          <p:cNvSpPr txBox="1"/>
          <p:nvPr/>
        </p:nvSpPr>
        <p:spPr bwMode="auto">
          <a:xfrm>
            <a:off x="118192" y="1246376"/>
            <a:ext cx="1319581" cy="52322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  <a:latin typeface="Raleway" pitchFamily="2" charset="0"/>
              </a:rPr>
              <a:t>Gallery 825 Part 4.2 </a:t>
            </a:r>
            <a:endParaRPr lang="en-GB" sz="1400" b="1" dirty="0">
              <a:solidFill>
                <a:srgbClr val="C00000"/>
              </a:solidFill>
              <a:latin typeface="Raleway" pitchFamily="2" charset="0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0C3B8FC0-4B48-2F6A-B857-A3CA82465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03687" y="170087"/>
            <a:ext cx="1443038" cy="62865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13B00B4-F085-5633-E85B-5CF9908D292F}"/>
              </a:ext>
            </a:extLst>
          </p:cNvPr>
          <p:cNvCxnSpPr>
            <a:cxnSpLocks/>
          </p:cNvCxnSpPr>
          <p:nvPr/>
        </p:nvCxnSpPr>
        <p:spPr>
          <a:xfrm>
            <a:off x="1948645" y="824639"/>
            <a:ext cx="133939" cy="4951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3E9C66-E552-42B9-A451-11CE865F2020}"/>
              </a:ext>
            </a:extLst>
          </p:cNvPr>
          <p:cNvCxnSpPr>
            <a:cxnSpLocks/>
          </p:cNvCxnSpPr>
          <p:nvPr/>
        </p:nvCxnSpPr>
        <p:spPr>
          <a:xfrm>
            <a:off x="2999656" y="2618800"/>
            <a:ext cx="1008112" cy="306144"/>
          </a:xfrm>
          <a:prstGeom prst="line">
            <a:avLst/>
          </a:prstGeom>
          <a:ln w="38100">
            <a:solidFill>
              <a:srgbClr val="00A4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3CDBA6F-9A8D-901E-7617-A1916AE50DD9}"/>
              </a:ext>
            </a:extLst>
          </p:cNvPr>
          <p:cNvCxnSpPr>
            <a:cxnSpLocks/>
          </p:cNvCxnSpPr>
          <p:nvPr/>
        </p:nvCxnSpPr>
        <p:spPr>
          <a:xfrm flipH="1">
            <a:off x="3456857" y="2806549"/>
            <a:ext cx="163499" cy="569684"/>
          </a:xfrm>
          <a:prstGeom prst="line">
            <a:avLst/>
          </a:prstGeom>
          <a:ln w="38100">
            <a:solidFill>
              <a:srgbClr val="00A4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CD20A39-3182-7829-BAE8-74A3F48B4CB3}"/>
              </a:ext>
            </a:extLst>
          </p:cNvPr>
          <p:cNvCxnSpPr>
            <a:cxnSpLocks/>
          </p:cNvCxnSpPr>
          <p:nvPr/>
        </p:nvCxnSpPr>
        <p:spPr>
          <a:xfrm>
            <a:off x="3328027" y="3155147"/>
            <a:ext cx="180547" cy="54829"/>
          </a:xfrm>
          <a:prstGeom prst="line">
            <a:avLst/>
          </a:prstGeom>
          <a:ln w="38100">
            <a:solidFill>
              <a:srgbClr val="00A4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559FBD2-83B0-C2B4-E9A8-3A5535764D36}"/>
              </a:ext>
            </a:extLst>
          </p:cNvPr>
          <p:cNvSpPr txBox="1"/>
          <p:nvPr/>
        </p:nvSpPr>
        <p:spPr bwMode="auto">
          <a:xfrm>
            <a:off x="1556254" y="2874784"/>
            <a:ext cx="1607613" cy="30777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A44A"/>
                </a:solidFill>
                <a:latin typeface="Raleway" pitchFamily="2" charset="0"/>
              </a:rPr>
              <a:t>Gallery 826</a:t>
            </a:r>
            <a:endParaRPr lang="en-GB" sz="1400" b="1" dirty="0">
              <a:solidFill>
                <a:srgbClr val="00A44A"/>
              </a:solidFill>
              <a:latin typeface="Raleway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D3C5C1-308B-F5FF-C48B-7C648A501972}"/>
              </a:ext>
            </a:extLst>
          </p:cNvPr>
          <p:cNvSpPr txBox="1"/>
          <p:nvPr/>
        </p:nvSpPr>
        <p:spPr bwMode="auto">
          <a:xfrm>
            <a:off x="5840402" y="1084385"/>
            <a:ext cx="482453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Raleway" pitchFamily="2" charset="0"/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Gallery 825 Part 4.2 – Summer 2024</a:t>
            </a:r>
          </a:p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      From Building 35 to 110, branches included</a:t>
            </a:r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endParaRPr lang="en-US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A44A"/>
              </a:solidFill>
              <a:latin typeface="Raleway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A44A"/>
                </a:solidFill>
                <a:latin typeface="Raleway" pitchFamily="2" charset="0"/>
              </a:rPr>
              <a:t> </a:t>
            </a:r>
            <a:r>
              <a: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rPr>
              <a:t>Gallery 826 – Summer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D2AF332-0203-E0AF-4A33-E3DA9A90F024}"/>
              </a:ext>
            </a:extLst>
          </p:cNvPr>
          <p:cNvCxnSpPr>
            <a:cxnSpLocks/>
          </p:cNvCxnSpPr>
          <p:nvPr/>
        </p:nvCxnSpPr>
        <p:spPr>
          <a:xfrm flipV="1">
            <a:off x="1432026" y="798737"/>
            <a:ext cx="72008" cy="25399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7B8799-F6F2-ED2B-8A48-FE712A00A2C9}"/>
              </a:ext>
            </a:extLst>
          </p:cNvPr>
          <p:cNvCxnSpPr>
            <a:cxnSpLocks/>
          </p:cNvCxnSpPr>
          <p:nvPr/>
        </p:nvCxnSpPr>
        <p:spPr>
          <a:xfrm flipH="1" flipV="1">
            <a:off x="1432026" y="1028227"/>
            <a:ext cx="124228" cy="9341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453DF07-B1BB-705A-A952-67EDEB9D01ED}"/>
              </a:ext>
            </a:extLst>
          </p:cNvPr>
          <p:cNvCxnSpPr>
            <a:cxnSpLocks/>
          </p:cNvCxnSpPr>
          <p:nvPr/>
        </p:nvCxnSpPr>
        <p:spPr>
          <a:xfrm flipH="1" flipV="1">
            <a:off x="1343472" y="1021564"/>
            <a:ext cx="88554" cy="6663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995727C-2EB8-951C-001C-C4C102C0D0AB}"/>
              </a:ext>
            </a:extLst>
          </p:cNvPr>
          <p:cNvCxnSpPr>
            <a:cxnSpLocks/>
          </p:cNvCxnSpPr>
          <p:nvPr/>
        </p:nvCxnSpPr>
        <p:spPr>
          <a:xfrm flipV="1">
            <a:off x="1993976" y="862607"/>
            <a:ext cx="88608" cy="27469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CB0C88B8-E792-E772-FA20-159AE1B719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3432" y="1777372"/>
            <a:ext cx="5181136" cy="202317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BDF52B-719E-F4D4-8F97-E40ED024D000}"/>
              </a:ext>
            </a:extLst>
          </p:cNvPr>
          <p:cNvSpPr/>
          <p:nvPr/>
        </p:nvSpPr>
        <p:spPr>
          <a:xfrm>
            <a:off x="5904048" y="4653136"/>
            <a:ext cx="5016488" cy="12961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De-classification from superheated water to heated water</a:t>
            </a:r>
          </a:p>
          <a:p>
            <a:pPr algn="ctr"/>
            <a:endParaRPr lang="en-US" sz="1400" b="1" dirty="0"/>
          </a:p>
          <a:p>
            <a:pPr algn="ctr"/>
            <a:r>
              <a:rPr lang="en-US" sz="1400" b="1" dirty="0"/>
              <a:t>New Technical Specifications</a:t>
            </a:r>
            <a:r>
              <a:rPr lang="en-US" sz="1400" dirty="0"/>
              <a:t>: </a:t>
            </a:r>
          </a:p>
          <a:p>
            <a:pPr algn="ctr"/>
            <a:r>
              <a:rPr lang="en-US" sz="1400" dirty="0"/>
              <a:t>- Nominal Pressure </a:t>
            </a:r>
            <a:r>
              <a:rPr lang="en-US" sz="1400" b="1" dirty="0"/>
              <a:t>PN 16</a:t>
            </a:r>
          </a:p>
          <a:p>
            <a:pPr algn="ctr"/>
            <a:r>
              <a:rPr lang="en-US" sz="1400" dirty="0"/>
              <a:t>- Design Temperature </a:t>
            </a:r>
            <a:r>
              <a:rPr lang="en-US" sz="1400" b="1" dirty="0"/>
              <a:t>99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◦C</a:t>
            </a:r>
            <a:endParaRPr lang="en-GB" sz="1400" b="1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D888EF2-3119-0F3F-C388-51A1D9847BE0}"/>
              </a:ext>
            </a:extLst>
          </p:cNvPr>
          <p:cNvCxnSpPr/>
          <p:nvPr/>
        </p:nvCxnSpPr>
        <p:spPr>
          <a:xfrm>
            <a:off x="2207568" y="1034890"/>
            <a:ext cx="3213204" cy="701713"/>
          </a:xfrm>
          <a:prstGeom prst="straightConnector1">
            <a:avLst/>
          </a:prstGeom>
          <a:ln w="2857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27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788449-EE60-BE31-6CE3-213889693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883272-3769-D38B-F199-C999D53C3C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7" r="5664" b="8582"/>
          <a:stretch/>
        </p:blipFill>
        <p:spPr>
          <a:xfrm>
            <a:off x="768027" y="708231"/>
            <a:ext cx="10655945" cy="4513956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C2F5063C-7B5F-91DD-C9C0-F36F77BDF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32656"/>
            <a:ext cx="11376025" cy="751151"/>
          </a:xfrm>
        </p:spPr>
        <p:txBody>
          <a:bodyPr/>
          <a:lstStyle/>
          <a:p>
            <a:pPr algn="ctr"/>
            <a:r>
              <a:rPr lang="en-US" sz="2800" dirty="0"/>
              <a:t>Heating pipes - Schedule 2024</a:t>
            </a:r>
            <a:endParaRPr lang="en-GB" sz="2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31303D-3508-B213-BA5A-536FCE9AD0FA}"/>
              </a:ext>
            </a:extLst>
          </p:cNvPr>
          <p:cNvSpPr txBox="1"/>
          <p:nvPr/>
        </p:nvSpPr>
        <p:spPr bwMode="auto">
          <a:xfrm>
            <a:off x="740395" y="5274925"/>
            <a:ext cx="497329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Latest update:</a:t>
            </a:r>
          </a:p>
          <a:p>
            <a:pPr marL="285750" indent="-285750">
              <a:buFontTx/>
              <a:buChar char="-"/>
            </a:pPr>
            <a:r>
              <a:rPr lang="en-US" sz="1400" b="1" dirty="0">
                <a:solidFill>
                  <a:srgbClr val="C00000"/>
                </a:solidFill>
                <a:latin typeface="Raleway" pitchFamily="2" charset="0"/>
              </a:rPr>
              <a:t>Lockout ongoing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Raleway" pitchFamily="2" charset="0"/>
              </a:rPr>
              <a:t>Insulation dismantling finished in 825.</a:t>
            </a:r>
            <a:endParaRPr lang="en-GB" dirty="0">
              <a:solidFill>
                <a:schemeClr val="tx1">
                  <a:lumMod val="50000"/>
                </a:schemeClr>
              </a:solidFill>
              <a:latin typeface="Raleway" pitchFamily="2" charset="0"/>
            </a:endParaRPr>
          </a:p>
        </p:txBody>
      </p:sp>
      <p:pic>
        <p:nvPicPr>
          <p:cNvPr id="3" name="Graphic 2" descr="Hourglass 30% with solid fill">
            <a:extLst>
              <a:ext uri="{FF2B5EF4-FFF2-40B4-BE49-F238E27FC236}">
                <a16:creationId xmlns:a16="http://schemas.microsoft.com/office/drawing/2014/main" id="{383E6A1D-29BD-349D-B655-A9A7E9B194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2456" y="5420072"/>
            <a:ext cx="313184" cy="31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2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E59EB3-C4BF-2346-C458-8B3924CB58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t="4398" b="24795"/>
          <a:stretch/>
        </p:blipFill>
        <p:spPr>
          <a:xfrm>
            <a:off x="20" y="0"/>
            <a:ext cx="12191980" cy="6237311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788449-EE60-BE31-6CE3-213889693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C2F5063C-7B5F-91DD-C9C0-F36F77BDF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32656"/>
            <a:ext cx="11376025" cy="751151"/>
          </a:xfrm>
        </p:spPr>
        <p:txBody>
          <a:bodyPr/>
          <a:lstStyle/>
          <a:p>
            <a:pPr algn="ctr"/>
            <a:r>
              <a:rPr lang="en-US" sz="2800" dirty="0"/>
              <a:t>FUTURE WORKS</a:t>
            </a:r>
            <a:endParaRPr lang="en-GB" sz="28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496E6DD-9A81-9FB6-1F9E-83FBF20ABD39}"/>
              </a:ext>
            </a:extLst>
          </p:cNvPr>
          <p:cNvCxnSpPr>
            <a:cxnSpLocks/>
          </p:cNvCxnSpPr>
          <p:nvPr/>
        </p:nvCxnSpPr>
        <p:spPr>
          <a:xfrm>
            <a:off x="2082584" y="888498"/>
            <a:ext cx="2441469" cy="999709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A63C5BE-38E0-CCF9-44C1-82520FD3588A}"/>
              </a:ext>
            </a:extLst>
          </p:cNvPr>
          <p:cNvSpPr txBox="1"/>
          <p:nvPr/>
        </p:nvSpPr>
        <p:spPr bwMode="auto">
          <a:xfrm>
            <a:off x="1991544" y="1626597"/>
            <a:ext cx="1607613" cy="52322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Raleway" pitchFamily="2" charset="0"/>
              </a:rPr>
              <a:t>825 Part 3 – Year 2025-2026</a:t>
            </a:r>
            <a:endParaRPr lang="en-GB" sz="1400" b="1" dirty="0">
              <a:solidFill>
                <a:schemeClr val="accent3"/>
              </a:solidFill>
              <a:latin typeface="Raleway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7F6922B-EFE2-1147-52E3-5302FB88C1C8}"/>
              </a:ext>
            </a:extLst>
          </p:cNvPr>
          <p:cNvGrpSpPr/>
          <p:nvPr/>
        </p:nvGrpSpPr>
        <p:grpSpPr>
          <a:xfrm>
            <a:off x="8268184" y="1052736"/>
            <a:ext cx="3660464" cy="4540977"/>
            <a:chOff x="5796029" y="1632841"/>
            <a:chExt cx="5832644" cy="3020296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CC067574-B81A-05CC-483E-F6DAC2A4AEAE}"/>
                </a:ext>
              </a:extLst>
            </p:cNvPr>
            <p:cNvSpPr/>
            <p:nvPr/>
          </p:nvSpPr>
          <p:spPr>
            <a:xfrm>
              <a:off x="5796029" y="1632841"/>
              <a:ext cx="5832644" cy="3020296"/>
            </a:xfrm>
            <a:prstGeom prst="round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EE3FB7B-438D-1B07-7087-259B3BF469A6}"/>
                </a:ext>
              </a:extLst>
            </p:cNvPr>
            <p:cNvSpPr txBox="1"/>
            <p:nvPr/>
          </p:nvSpPr>
          <p:spPr bwMode="auto">
            <a:xfrm>
              <a:off x="6300082" y="1795753"/>
              <a:ext cx="4824536" cy="2824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Raleway" pitchFamily="2" charset="0"/>
                </a:rPr>
                <a:t>Priority: </a:t>
              </a:r>
              <a:r>
                <a:rPr lang="en-US" dirty="0">
                  <a:solidFill>
                    <a:schemeClr val="tx1">
                      <a:lumMod val="50000"/>
                    </a:schemeClr>
                  </a:solidFill>
                  <a:latin typeface="Raleway" pitchFamily="2" charset="0"/>
                </a:rPr>
                <a:t>to continue gallery 825, shadowing EN-CV</a:t>
              </a:r>
            </a:p>
            <a:p>
              <a:endParaRPr lang="en-US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Raleway" pitchFamily="2" charset="0"/>
                </a:rPr>
                <a:t>Budget constraints: </a:t>
              </a:r>
              <a:r>
                <a:rPr lang="en-US" dirty="0">
                  <a:solidFill>
                    <a:schemeClr val="tx1">
                      <a:lumMod val="50000"/>
                    </a:schemeClr>
                  </a:solidFill>
                  <a:latin typeface="Raleway" pitchFamily="2" charset="0"/>
                </a:rPr>
                <a:t>the scope will be defined based on the budget availability of the project.</a:t>
              </a:r>
            </a:p>
            <a:p>
              <a:endParaRPr lang="en-US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Raleway" pitchFamily="2" charset="0"/>
                </a:rPr>
                <a:t>Collaboration with EN-CV.</a:t>
              </a:r>
            </a:p>
            <a:p>
              <a:endPara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b="1" dirty="0">
                <a:solidFill>
                  <a:schemeClr val="tx1">
                    <a:lumMod val="50000"/>
                  </a:schemeClr>
                </a:solidFill>
                <a:latin typeface="Raleway" pitchFamily="2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278C9F1-8ACA-9441-774E-FA655F08B2E3}"/>
              </a:ext>
            </a:extLst>
          </p:cNvPr>
          <p:cNvSpPr txBox="1"/>
          <p:nvPr/>
        </p:nvSpPr>
        <p:spPr bwMode="auto">
          <a:xfrm>
            <a:off x="2346245" y="3277929"/>
            <a:ext cx="1607613" cy="307777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C000"/>
                </a:solidFill>
                <a:latin typeface="Raleway" pitchFamily="2" charset="0"/>
              </a:rPr>
              <a:t>821 TL4A– 2027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9BCD08-8BA2-664E-3D08-FC6CDF6642C4}"/>
              </a:ext>
            </a:extLst>
          </p:cNvPr>
          <p:cNvSpPr txBox="1"/>
          <p:nvPr/>
        </p:nvSpPr>
        <p:spPr bwMode="auto">
          <a:xfrm>
            <a:off x="6000555" y="1753652"/>
            <a:ext cx="1607613" cy="52322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Raleway" pitchFamily="2" charset="0"/>
              </a:rPr>
              <a:t>825 Part 2 – Year 2028-29</a:t>
            </a:r>
            <a:endParaRPr lang="en-GB" sz="1400" b="1" dirty="0">
              <a:solidFill>
                <a:schemeClr val="tx1">
                  <a:lumMod val="60000"/>
                  <a:lumOff val="40000"/>
                </a:schemeClr>
              </a:solidFill>
              <a:latin typeface="Raleway" pitchFamily="2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09CE110-F626-1A78-A88F-8800B2975E7E}"/>
              </a:ext>
            </a:extLst>
          </p:cNvPr>
          <p:cNvCxnSpPr>
            <a:cxnSpLocks/>
          </p:cNvCxnSpPr>
          <p:nvPr/>
        </p:nvCxnSpPr>
        <p:spPr>
          <a:xfrm flipH="1" flipV="1">
            <a:off x="6023992" y="4077072"/>
            <a:ext cx="720080" cy="195036"/>
          </a:xfrm>
          <a:prstGeom prst="straightConnector1">
            <a:avLst/>
          </a:prstGeom>
          <a:ln w="28575">
            <a:solidFill>
              <a:srgbClr val="00A4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CFBB23D-D280-B196-CE4C-D73B369F4AFC}"/>
              </a:ext>
            </a:extLst>
          </p:cNvPr>
          <p:cNvCxnSpPr>
            <a:cxnSpLocks/>
          </p:cNvCxnSpPr>
          <p:nvPr/>
        </p:nvCxnSpPr>
        <p:spPr>
          <a:xfrm>
            <a:off x="4150635" y="3236601"/>
            <a:ext cx="321653" cy="12658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34538C7-5041-6AB2-A976-CB8CC6BC99A9}"/>
              </a:ext>
            </a:extLst>
          </p:cNvPr>
          <p:cNvCxnSpPr>
            <a:cxnSpLocks/>
          </p:cNvCxnSpPr>
          <p:nvPr/>
        </p:nvCxnSpPr>
        <p:spPr>
          <a:xfrm>
            <a:off x="4457274" y="3417245"/>
            <a:ext cx="342582" cy="5962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8D99F65-F50A-64CA-EC38-ED4ACF4F8573}"/>
              </a:ext>
            </a:extLst>
          </p:cNvPr>
          <p:cNvCxnSpPr>
            <a:cxnSpLocks/>
          </p:cNvCxnSpPr>
          <p:nvPr/>
        </p:nvCxnSpPr>
        <p:spPr>
          <a:xfrm flipH="1">
            <a:off x="4457274" y="3350293"/>
            <a:ext cx="18181" cy="8438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799B044-59E3-861E-367D-4A65810E3B19}"/>
              </a:ext>
            </a:extLst>
          </p:cNvPr>
          <p:cNvCxnSpPr>
            <a:cxnSpLocks/>
          </p:cNvCxnSpPr>
          <p:nvPr/>
        </p:nvCxnSpPr>
        <p:spPr>
          <a:xfrm>
            <a:off x="4487612" y="1877476"/>
            <a:ext cx="372023" cy="159238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B9BB122-45A3-BC0E-1498-3CFBA3A1CF1A}"/>
              </a:ext>
            </a:extLst>
          </p:cNvPr>
          <p:cNvCxnSpPr>
            <a:cxnSpLocks/>
          </p:cNvCxnSpPr>
          <p:nvPr/>
        </p:nvCxnSpPr>
        <p:spPr>
          <a:xfrm>
            <a:off x="4859635" y="2036714"/>
            <a:ext cx="156245" cy="7332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365AB96-6BC2-63B5-F51E-929349E949EB}"/>
              </a:ext>
            </a:extLst>
          </p:cNvPr>
          <p:cNvCxnSpPr>
            <a:cxnSpLocks/>
          </p:cNvCxnSpPr>
          <p:nvPr/>
        </p:nvCxnSpPr>
        <p:spPr>
          <a:xfrm>
            <a:off x="5015880" y="2040380"/>
            <a:ext cx="876040" cy="380508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36BA5E-E842-E3A0-40CF-62FADDBB4E92}"/>
              </a:ext>
            </a:extLst>
          </p:cNvPr>
          <p:cNvCxnSpPr>
            <a:cxnSpLocks/>
          </p:cNvCxnSpPr>
          <p:nvPr/>
        </p:nvCxnSpPr>
        <p:spPr>
          <a:xfrm>
            <a:off x="5891920" y="2420888"/>
            <a:ext cx="204080" cy="144018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B405374-7842-5092-526E-2C230946F423}"/>
              </a:ext>
            </a:extLst>
          </p:cNvPr>
          <p:cNvCxnSpPr>
            <a:cxnSpLocks/>
          </p:cNvCxnSpPr>
          <p:nvPr/>
        </p:nvCxnSpPr>
        <p:spPr>
          <a:xfrm>
            <a:off x="6087244" y="2563047"/>
            <a:ext cx="1232892" cy="505913"/>
          </a:xfrm>
          <a:prstGeom prst="line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505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4352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85834</TotalTime>
  <Words>305</Words>
  <Application>Microsoft Office PowerPoint</Application>
  <DocSecurity>0</DocSecurity>
  <PresentationFormat>Widescreen</PresentationFormat>
  <Paragraphs>89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Raleway</vt:lpstr>
      <vt:lpstr>Source Sans Pro</vt:lpstr>
      <vt:lpstr>Office Theme</vt:lpstr>
      <vt:lpstr>Technical Galleries Consolidation Program</vt:lpstr>
      <vt:lpstr>Overheated pipes – Past works</vt:lpstr>
      <vt:lpstr>PowerPoint Presentation</vt:lpstr>
      <vt:lpstr>Heating pipes Current projects</vt:lpstr>
      <vt:lpstr>Heating pipes - Schedule 2024</vt:lpstr>
      <vt:lpstr>FUTURE WORKS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Sebastien Evrard</dc:creator>
  <cp:keywords/>
  <dc:description/>
  <cp:lastModifiedBy>Michela Lagioia</cp:lastModifiedBy>
  <cp:revision>371</cp:revision>
  <cp:lastPrinted>2023-06-27T11:53:55Z</cp:lastPrinted>
  <dcterms:created xsi:type="dcterms:W3CDTF">2021-03-09T08:58:05Z</dcterms:created>
  <dcterms:modified xsi:type="dcterms:W3CDTF">2024-05-30T12:29:26Z</dcterms:modified>
  <cp:category/>
  <dc:identifier/>
  <cp:contentStatus/>
  <dc:language/>
  <cp:version/>
</cp:coreProperties>
</file>