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353" r:id="rId3"/>
    <p:sldId id="354" r:id="rId4"/>
    <p:sldId id="357" r:id="rId5"/>
    <p:sldId id="358" r:id="rId6"/>
    <p:sldId id="356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06" autoAdjust="0"/>
    <p:restoredTop sz="94687"/>
  </p:normalViewPr>
  <p:slideViewPr>
    <p:cSldViewPr snapToObjects="1">
      <p:cViewPr varScale="1">
        <p:scale>
          <a:sx n="59" d="100"/>
          <a:sy n="59" d="100"/>
        </p:scale>
        <p:origin x="1032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00" d="100"/>
          <a:sy n="100" d="100"/>
        </p:scale>
        <p:origin x="3486" y="39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2021-09-23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2022-05-10              CSAM2 Project Kick-Off Meeting            EDMS 2632366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2021-09-23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2022-05-10              CSAM2 Project Kick-Off Meeting            EDMS 2632366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2021-09-23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2022-05-10              CSAM2 Project Kick-Off Meeting            EDMS 2632366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2021-09-23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2022-05-10              CSAM2 Project Kick-Off Meeting            EDMS 2632366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2021-09-23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2022-05-10              CSAM2 Project Kick-Off Meeting            EDMS 2632366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2021-09-23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2022-05-10              CSAM2 Project Kick-Off Meeting            EDMS 2632366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2021-09-23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2022-05-10              CSAM2 Project Kick-Off Meeting            EDMS 2632366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2021-09-23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2022-05-10              CSAM2 Project Kick-Off Meeting            EDMS 2632366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2021-09-23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2022-05-10              CSAM2 Project Kick-Off Meeting            EDMS 2632366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2021-09-23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2022-05-10              CSAM2 Project Kick-Off Meeting            EDMS 2632366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2022-05-10              CSAM2 Project Kick-Off Meeting            EDMS 2632366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2021-09-23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2022-05-10              CSAM2 Project Kick-Off Meeting            EDMS 2632366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2021-09-23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2022-05-10              CSAM2 Project Kick-Off Meeting            EDMS 2632366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2022-05-10              CSAM2 Project Kick-Off Meeting            EDMS 2632366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baseline="0">
                <a:solidFill>
                  <a:schemeClr val="tx1"/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 baseline="0">
                <a:solidFill>
                  <a:schemeClr val="tx1"/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 baseline="0">
                <a:solidFill>
                  <a:schemeClr val="tx1"/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 baseline="0">
                <a:solidFill>
                  <a:schemeClr val="tx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2021-09-23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2022-05-10              CSAM2 Project Kick-Off Meeting            EDMS 2632366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010B96-F54F-4C44-ACAC-242C6A2427B2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2176970" y="6339684"/>
            <a:ext cx="685800" cy="44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2021-09-23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2022-05-10              CSAM2 Project Kick-Off Meeting            EDMS 2632366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2021-09-23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2022-05-10              CSAM2 Project Kick-Off Meeting            EDMS 2632366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2021-09-23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2022-05-10              CSAM2 Project Kick-Off Meeting            EDMS 2632366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2021-09-23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2022-05-10              CSAM2 Project Kick-Off Meeting            EDMS 2632366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2021-09-23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2022-05-10              CSAM2 Project Kick-Off Meeting            EDMS 2632366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D:101494226:101494226:approvalAndComments" TargetMode="External"/><Relationship Id="rId2" Type="http://schemas.openxmlformats.org/officeDocument/2006/relationships/hyperlink" Target="https://edms.cern.ch/ui/#!master/navigator/document?D:101293703:101293703:approvalAndComments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800" y="2971800"/>
            <a:ext cx="10058400" cy="2209800"/>
          </a:xfrm>
        </p:spPr>
        <p:txBody>
          <a:bodyPr/>
          <a:lstStyle/>
          <a:p>
            <a:pPr algn="ctr"/>
            <a:br>
              <a:rPr lang="en-US" sz="4000" dirty="0"/>
            </a:br>
            <a:r>
              <a:rPr lang="en-US" sz="4000" dirty="0"/>
              <a:t>Secure Means of Communication</a:t>
            </a:r>
            <a:br>
              <a:rPr lang="en-US" dirty="0"/>
            </a:br>
            <a:r>
              <a:rPr lang="en-US" sz="4000" b="0" dirty="0"/>
              <a:t>Status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2373" y="5867400"/>
            <a:ext cx="11376026" cy="789039"/>
          </a:xfrm>
        </p:spPr>
        <p:txBody>
          <a:bodyPr/>
          <a:lstStyle/>
          <a:p>
            <a:r>
              <a:rPr lang="en-US" sz="1800" b="1" dirty="0"/>
              <a:t>Eva Sanchez-Corral, Jean Ramos, Henrik Nissen – EN-AA</a:t>
            </a:r>
          </a:p>
          <a:p>
            <a:r>
              <a:rPr lang="en-GB" sz="1800" b="1" dirty="0"/>
              <a:t>TG-CONS Coordination Meeting #25 - 06.05.2024 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A723E3-C880-4E36-A474-3C083EED7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90600"/>
            <a:ext cx="11376024" cy="5210175"/>
          </a:xfrm>
        </p:spPr>
        <p:txBody>
          <a:bodyPr/>
          <a:lstStyle/>
          <a:p>
            <a:pPr algn="just"/>
            <a:endParaRPr lang="en-GB" sz="1600" dirty="0">
              <a:solidFill>
                <a:srgbClr val="303030"/>
              </a:solidFill>
            </a:endParaRPr>
          </a:p>
          <a:p>
            <a:pPr algn="just"/>
            <a:r>
              <a:rPr lang="en-GB" sz="1600" dirty="0">
                <a:solidFill>
                  <a:srgbClr val="303030"/>
                </a:solidFill>
              </a:rPr>
              <a:t>Functional requirements (EDMS </a:t>
            </a:r>
            <a:r>
              <a:rPr lang="en-US" sz="1800" kern="1400" dirty="0">
                <a:solidFill>
                  <a:srgbClr val="30303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2588546)</a:t>
            </a:r>
            <a:r>
              <a:rPr lang="en-GB" sz="1600" dirty="0">
                <a:solidFill>
                  <a:srgbClr val="303030"/>
                </a:solidFill>
              </a:rPr>
              <a:t>:</a:t>
            </a:r>
          </a:p>
          <a:p>
            <a:pPr marL="895350" indent="-342900" algn="just">
              <a:spcBef>
                <a:spcPts val="1200"/>
              </a:spcBef>
              <a:buFont typeface="+mj-lt"/>
              <a:buAutoNum type="arabicPeriod"/>
            </a:pPr>
            <a:r>
              <a:rPr lang="en-GB" sz="1600" b="0" dirty="0">
                <a:solidFill>
                  <a:srgbClr val="303030"/>
                </a:solidFill>
              </a:rPr>
              <a:t>An </a:t>
            </a:r>
            <a:r>
              <a:rPr lang="en-GB" sz="1600" b="0" dirty="0">
                <a:solidFill>
                  <a:srgbClr val="C00000"/>
                </a:solidFill>
              </a:rPr>
              <a:t>alert system </a:t>
            </a:r>
            <a:r>
              <a:rPr lang="en-GB" sz="1600" b="0" dirty="0">
                <a:solidFill>
                  <a:srgbClr val="303030"/>
                </a:solidFill>
              </a:rPr>
              <a:t>must  be present </a:t>
            </a:r>
            <a:r>
              <a:rPr lang="en-GB" sz="1600" b="0" dirty="0">
                <a:solidFill>
                  <a:srgbClr val="C00000"/>
                </a:solidFill>
              </a:rPr>
              <a:t>every 200 m </a:t>
            </a:r>
            <a:r>
              <a:rPr lang="en-GB" sz="1600" b="0" dirty="0">
                <a:solidFill>
                  <a:srgbClr val="303030"/>
                </a:solidFill>
              </a:rPr>
              <a:t>in the CERN accelerators tunnels</a:t>
            </a:r>
          </a:p>
          <a:p>
            <a:pPr marL="895350" indent="-342900" algn="just">
              <a:spcBef>
                <a:spcPts val="1200"/>
              </a:spcBef>
              <a:buFont typeface="+mj-lt"/>
              <a:buAutoNum type="arabicPeriod"/>
            </a:pPr>
            <a:r>
              <a:rPr lang="en-GB" sz="1600" b="0" dirty="0">
                <a:solidFill>
                  <a:srgbClr val="303030"/>
                </a:solidFill>
              </a:rPr>
              <a:t>It must be suitable for operating in the wide range of environmental conditions that are present on CERN premises (underground,  radioactive areas, etc) + </a:t>
            </a:r>
            <a:r>
              <a:rPr lang="en-GB" sz="1600" b="0" dirty="0">
                <a:solidFill>
                  <a:srgbClr val="C00000"/>
                </a:solidFill>
              </a:rPr>
              <a:t>technical galleries</a:t>
            </a:r>
            <a:r>
              <a:rPr lang="en-GB" sz="1600" b="0" dirty="0">
                <a:solidFill>
                  <a:srgbClr val="303030"/>
                </a:solidFill>
              </a:rPr>
              <a:t>, surface hotels, cold room, PMRs, kinder garden…</a:t>
            </a:r>
          </a:p>
          <a:p>
            <a:pPr marL="895350" indent="-342900" algn="just">
              <a:spcBef>
                <a:spcPts val="1200"/>
              </a:spcBef>
              <a:buFont typeface="+mj-lt"/>
              <a:buAutoNum type="arabicPeriod"/>
            </a:pPr>
            <a:r>
              <a:rPr lang="en-GB" sz="1600" b="0" dirty="0">
                <a:solidFill>
                  <a:srgbClr val="303030"/>
                </a:solidFill>
              </a:rPr>
              <a:t>The system shall trigger a </a:t>
            </a:r>
            <a:r>
              <a:rPr lang="en-GB" sz="1600" b="0" dirty="0">
                <a:solidFill>
                  <a:srgbClr val="C00000"/>
                </a:solidFill>
              </a:rPr>
              <a:t>level 3 alarm </a:t>
            </a:r>
            <a:r>
              <a:rPr lang="en-GB" sz="1600" b="0" dirty="0">
                <a:solidFill>
                  <a:srgbClr val="303030"/>
                </a:solidFill>
              </a:rPr>
              <a:t>(according to IS37).</a:t>
            </a:r>
          </a:p>
          <a:p>
            <a:pPr marL="895350" indent="-342900" algn="just">
              <a:spcBef>
                <a:spcPts val="1200"/>
              </a:spcBef>
              <a:buFont typeface="+mj-lt"/>
              <a:buAutoNum type="arabicPeriod"/>
            </a:pPr>
            <a:r>
              <a:rPr lang="en-GB" sz="1600" b="0" dirty="0">
                <a:solidFill>
                  <a:srgbClr val="303030"/>
                </a:solidFill>
              </a:rPr>
              <a:t>It must have the capability to deliver </a:t>
            </a:r>
            <a:r>
              <a:rPr lang="en-GB" sz="1600" b="0" dirty="0">
                <a:solidFill>
                  <a:srgbClr val="C00000"/>
                </a:solidFill>
              </a:rPr>
              <a:t>reliable two-way communications</a:t>
            </a:r>
            <a:r>
              <a:rPr lang="en-GB" sz="1600" b="0" dirty="0">
                <a:solidFill>
                  <a:srgbClr val="303030"/>
                </a:solidFill>
              </a:rPr>
              <a:t>.</a:t>
            </a:r>
          </a:p>
          <a:p>
            <a:pPr marL="895350" indent="-342900" algn="just">
              <a:spcBef>
                <a:spcPts val="1200"/>
              </a:spcBef>
              <a:buFont typeface="+mj-lt"/>
              <a:buAutoNum type="arabicPeriod"/>
            </a:pPr>
            <a:r>
              <a:rPr lang="en-GB" sz="1600" b="0" dirty="0">
                <a:solidFill>
                  <a:srgbClr val="303030"/>
                </a:solidFill>
              </a:rPr>
              <a:t>It must be </a:t>
            </a:r>
            <a:r>
              <a:rPr lang="en-GB" sz="1600" b="0" dirty="0">
                <a:solidFill>
                  <a:srgbClr val="C00000"/>
                </a:solidFill>
              </a:rPr>
              <a:t>able to operate in the event of a power failure for a given duration </a:t>
            </a:r>
            <a:r>
              <a:rPr lang="en-GB" sz="1600" b="0" dirty="0">
                <a:solidFill>
                  <a:srgbClr val="303030"/>
                </a:solidFill>
              </a:rPr>
              <a:t>compatible with the premises’ emergency concept.</a:t>
            </a:r>
          </a:p>
          <a:p>
            <a:pPr marL="895350" indent="-342900" algn="just">
              <a:spcBef>
                <a:spcPts val="1200"/>
              </a:spcBef>
              <a:buFont typeface="+mj-lt"/>
              <a:buAutoNum type="arabicPeriod"/>
            </a:pPr>
            <a:r>
              <a:rPr lang="en-GB" sz="1600" b="0" dirty="0">
                <a:solidFill>
                  <a:srgbClr val="303030"/>
                </a:solidFill>
              </a:rPr>
              <a:t>It shall provide an </a:t>
            </a:r>
            <a:r>
              <a:rPr lang="en-GB" sz="1600" b="0" dirty="0">
                <a:solidFill>
                  <a:srgbClr val="C00000"/>
                </a:solidFill>
              </a:rPr>
              <a:t>unambiguous geo-location</a:t>
            </a:r>
            <a:r>
              <a:rPr lang="en-GB" sz="1600" b="0" dirty="0">
                <a:solidFill>
                  <a:srgbClr val="303030"/>
                </a:solidFill>
              </a:rPr>
              <a:t>.</a:t>
            </a:r>
          </a:p>
          <a:p>
            <a:pPr algn="just"/>
            <a:r>
              <a:rPr lang="en-GB" sz="1600" dirty="0">
                <a:solidFill>
                  <a:srgbClr val="303030"/>
                </a:solidFill>
              </a:rPr>
              <a:t>Alert Systems - HSE requirements:</a:t>
            </a:r>
            <a:endParaRPr lang="en-GB" sz="1600" b="0" dirty="0">
              <a:solidFill>
                <a:srgbClr val="30303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rgbClr val="303030"/>
                </a:solidFill>
              </a:rPr>
              <a:t>In response to EN-AA questions (</a:t>
            </a:r>
            <a:r>
              <a:rPr lang="en-GB" sz="1600" b="0" dirty="0">
                <a:solidFill>
                  <a:srgbClr val="303030"/>
                </a:solidFill>
                <a:hlinkClick r:id="rId2"/>
              </a:rPr>
              <a:t>EDMS 2894058</a:t>
            </a:r>
            <a:r>
              <a:rPr lang="en-GB" sz="1600" b="0" dirty="0">
                <a:solidFill>
                  <a:srgbClr val="303030"/>
                </a:solidFill>
              </a:rPr>
              <a:t>, May 2023), response from HSE </a:t>
            </a:r>
            <a:r>
              <a:rPr lang="en-GB" sz="1600" b="0" dirty="0">
                <a:solidFill>
                  <a:srgbClr val="303030"/>
                </a:solidFill>
                <a:hlinkClick r:id="rId3"/>
              </a:rPr>
              <a:t>EDMS 3021609 </a:t>
            </a:r>
            <a:r>
              <a:rPr lang="en-GB" sz="1600" b="0" dirty="0">
                <a:solidFill>
                  <a:srgbClr val="303030"/>
                </a:solidFill>
              </a:rPr>
              <a:t>(March 2024) - SRF on </a:t>
            </a:r>
            <a:r>
              <a:rPr lang="en-GB" sz="1600" b="0" dirty="0">
                <a:solidFill>
                  <a:srgbClr val="C00000"/>
                </a:solidFill>
              </a:rPr>
              <a:t>circuit integrity of Emergency Call Systems in Technical Galleries</a:t>
            </a:r>
          </a:p>
          <a:p>
            <a:pPr marL="552450" algn="just">
              <a:spcBef>
                <a:spcPts val="1200"/>
              </a:spcBef>
            </a:pPr>
            <a:endParaRPr lang="en-GB" sz="1600" b="0" dirty="0">
              <a:solidFill>
                <a:srgbClr val="303030"/>
              </a:solidFill>
            </a:endParaRPr>
          </a:p>
          <a:p>
            <a:endParaRPr lang="fr-CH" sz="1600" b="0" dirty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1545BE-5AD0-449C-A734-355018B1F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fr-CH" dirty="0"/>
              <a:t>HSE and </a:t>
            </a:r>
            <a:r>
              <a:rPr lang="fr-CH" dirty="0" err="1"/>
              <a:t>Functional</a:t>
            </a:r>
            <a:r>
              <a:rPr lang="fr-CH" dirty="0"/>
              <a:t> </a:t>
            </a:r>
            <a:r>
              <a:rPr lang="fr-CH" dirty="0" err="1"/>
              <a:t>Requirements</a:t>
            </a:r>
            <a:endParaRPr lang="fr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E80190-ED1F-4D7D-8556-2B311C3F9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31CBE5-37C8-98C8-60DA-B2D9D8DC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7965" y="6383848"/>
            <a:ext cx="5376069" cy="365125"/>
          </a:xfrm>
        </p:spPr>
        <p:txBody>
          <a:bodyPr/>
          <a:lstStyle/>
          <a:p>
            <a:r>
              <a:rPr lang="en-US" dirty="0"/>
              <a:t>TG-CONS Coordination Meeting #25 - 06.05.2024 – EN-AA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29046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A723E3-C880-4E36-A474-3C083EED7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90599"/>
            <a:ext cx="11380812" cy="5181601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GB" sz="1600" dirty="0">
                <a:solidFill>
                  <a:srgbClr val="C00000"/>
                </a:solidFill>
              </a:rPr>
              <a:t>Question 1: Does the "Emergency Call System" for the Technical Galleries must ensure voice communication with the fire brigade in the event of a power failure and for how long at least? </a:t>
            </a:r>
          </a:p>
          <a:p>
            <a:pPr marL="447675" indent="-10477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</a:rPr>
              <a:t>Answer: </a:t>
            </a:r>
            <a:r>
              <a:rPr lang="en-GB" sz="1400" b="0" dirty="0">
                <a:solidFill>
                  <a:srgbClr val="303030"/>
                </a:solidFill>
              </a:rPr>
              <a:t>The functionality of the emergency call system, </a:t>
            </a:r>
            <a:r>
              <a:rPr lang="en-GB" sz="1400" dirty="0">
                <a:solidFill>
                  <a:srgbClr val="303030"/>
                </a:solidFill>
              </a:rPr>
              <a:t>including voice communication with the fire brigade</a:t>
            </a:r>
            <a:r>
              <a:rPr lang="en-GB" sz="1400" b="0" dirty="0">
                <a:solidFill>
                  <a:srgbClr val="303030"/>
                </a:solidFill>
              </a:rPr>
              <a:t>, shall be guaranteed in case of power failure. This is important, for instance, if someone working in the technical galleries needs assistance soon after an incident that caused a power failure (e.g., short circuit</a:t>
            </a:r>
            <a:r>
              <a:rPr lang="en-GB" sz="1400" b="0" dirty="0">
                <a:solidFill>
                  <a:srgbClr val="C00000"/>
                </a:solidFill>
              </a:rPr>
              <a:t>). </a:t>
            </a:r>
            <a:r>
              <a:rPr lang="en-GB" sz="1400" dirty="0">
                <a:solidFill>
                  <a:srgbClr val="C00000"/>
                </a:solidFill>
              </a:rPr>
              <a:t>The minimum duration shall be 60 minutes</a:t>
            </a:r>
            <a:r>
              <a:rPr lang="en-GB" sz="1400" dirty="0">
                <a:solidFill>
                  <a:srgbClr val="303030"/>
                </a:solidFill>
              </a:rPr>
              <a:t>.</a:t>
            </a:r>
          </a:p>
          <a:p>
            <a:pPr marL="342900" algn="just">
              <a:lnSpc>
                <a:spcPct val="100000"/>
              </a:lnSpc>
              <a:spcBef>
                <a:spcPts val="0"/>
              </a:spcBef>
            </a:pPr>
            <a:endParaRPr lang="en-GB" sz="1400" dirty="0">
              <a:solidFill>
                <a:srgbClr val="303030"/>
              </a:solidFill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GB" sz="1600" dirty="0">
                <a:solidFill>
                  <a:srgbClr val="C00000"/>
                </a:solidFill>
              </a:rPr>
              <a:t>Question 2: What are the characteristics that the cable trays for the system must meet, and in particular what is the fire resistance time required for these trays?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GB" sz="1600" dirty="0">
                <a:solidFill>
                  <a:srgbClr val="C00000"/>
                </a:solidFill>
              </a:rPr>
              <a:t>Question 3: Must the cables for voice communication and AL3 alarm transmission be fire-resistant and for how long at least?</a:t>
            </a:r>
          </a:p>
          <a:p>
            <a:pPr marL="447675" indent="-104775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03030"/>
                </a:solidFill>
              </a:rPr>
              <a:t>Answer to 2 and 3: </a:t>
            </a:r>
            <a:r>
              <a:rPr lang="en-GB" sz="1600" b="0" dirty="0">
                <a:solidFill>
                  <a:srgbClr val="C00000"/>
                </a:solidFill>
              </a:rPr>
              <a:t>The fire resistance </a:t>
            </a:r>
            <a:r>
              <a:rPr lang="en-GB" sz="1600" b="0" dirty="0">
                <a:solidFill>
                  <a:srgbClr val="303030"/>
                </a:solidFill>
              </a:rPr>
              <a:t>class of AL3 cable systems (the assembly of trays, supports, accessories, cables, etc.) shall be </a:t>
            </a:r>
            <a:r>
              <a:rPr lang="en-GB" sz="1600" b="0" dirty="0">
                <a:solidFill>
                  <a:srgbClr val="C00000"/>
                </a:solidFill>
              </a:rPr>
              <a:t>at least 60 minutes</a:t>
            </a:r>
            <a:r>
              <a:rPr lang="en-GB" sz="1600" b="0" dirty="0">
                <a:solidFill>
                  <a:srgbClr val="303030"/>
                </a:solidFill>
              </a:rPr>
              <a:t>. </a:t>
            </a:r>
            <a:r>
              <a:rPr lang="en-GB" sz="1600" dirty="0">
                <a:solidFill>
                  <a:srgbClr val="303030"/>
                </a:solidFill>
              </a:rPr>
              <a:t>Cabling installations do not need to be fire resistant if:</a:t>
            </a:r>
          </a:p>
          <a:p>
            <a:pPr marL="1076325" indent="-180975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1400" b="0" dirty="0">
                <a:solidFill>
                  <a:srgbClr val="303030"/>
                </a:solidFill>
              </a:rPr>
              <a:t>The circuit of the emergency call system is built in a loop, and functionality is maintained in case of failure at any location</a:t>
            </a:r>
          </a:p>
          <a:p>
            <a:pPr marL="1076325" indent="-180975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1400" b="0" dirty="0">
                <a:solidFill>
                  <a:srgbClr val="303030"/>
                </a:solidFill>
              </a:rPr>
              <a:t>Or all the following conditions are fulfilled:</a:t>
            </a:r>
          </a:p>
          <a:p>
            <a:pPr marL="1543050" indent="-28575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400" b="0" dirty="0">
                <a:solidFill>
                  <a:srgbClr val="303030"/>
                </a:solidFill>
              </a:rPr>
              <a:t>The circuit is contained in a single fire compartment.</a:t>
            </a:r>
          </a:p>
          <a:p>
            <a:pPr marL="1543050" indent="-28575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400" b="0" dirty="0">
                <a:solidFill>
                  <a:srgbClr val="303030"/>
                </a:solidFill>
              </a:rPr>
              <a:t>The galleries have two alternative exits, and no dead ends longer than 10 m.</a:t>
            </a:r>
          </a:p>
          <a:p>
            <a:pPr marL="1543050" indent="-28575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400" b="0" dirty="0">
                <a:solidFill>
                  <a:srgbClr val="303030"/>
                </a:solidFill>
              </a:rPr>
              <a:t>The emergency call system has a fail-safe mode (i.e., triggers a level-3-alarm when a cable is cut, and CFRS can localise where the failure occurred).</a:t>
            </a:r>
            <a:endParaRPr lang="en-GB" sz="1400" dirty="0">
              <a:solidFill>
                <a:srgbClr val="303030"/>
              </a:solidFill>
            </a:endParaRPr>
          </a:p>
          <a:p>
            <a:pPr algn="just"/>
            <a:r>
              <a:rPr lang="en-US" sz="1600" dirty="0">
                <a:solidFill>
                  <a:srgbClr val="30303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Note: </a:t>
            </a:r>
            <a:r>
              <a:rPr lang="en-US" sz="1600" b="0" dirty="0">
                <a:solidFill>
                  <a:srgbClr val="30303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sz="1600" b="0" dirty="0">
                <a:solidFill>
                  <a:srgbClr val="30303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 voice transmission cable is present and is independent from AL3 cable, the above-mentioned fire resistance is not required for such cable as fire-degraded functionality of global system is covered by AL3 part. </a:t>
            </a:r>
            <a:endParaRPr lang="fr-CH" sz="1600" b="0" dirty="0">
              <a:solidFill>
                <a:srgbClr val="30303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CH" sz="1600" b="0" dirty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1545BE-5AD0-449C-A734-355018B1F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fr-CH" dirty="0"/>
              <a:t>EDMS 3021609 </a:t>
            </a:r>
            <a:r>
              <a:rPr lang="fr-CH" sz="2000" b="0" dirty="0"/>
              <a:t>- Details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E80190-ED1F-4D7D-8556-2B311C3F9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8FECFA-71BB-EA30-3A74-53F2CE7B9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7965" y="6383848"/>
            <a:ext cx="5376069" cy="365125"/>
          </a:xfrm>
        </p:spPr>
        <p:txBody>
          <a:bodyPr/>
          <a:lstStyle/>
          <a:p>
            <a:r>
              <a:rPr lang="en-US" dirty="0"/>
              <a:t>TG-CONS Coordination Meeting #25 - 06.05.2024 – EN-AA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25583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A723E3-C880-4E36-A474-3C083EED7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90601"/>
            <a:ext cx="11376024" cy="616676"/>
          </a:xfrm>
        </p:spPr>
        <p:txBody>
          <a:bodyPr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rgbClr val="303030"/>
                </a:solidFill>
              </a:rPr>
              <a:t>The </a:t>
            </a:r>
            <a:r>
              <a:rPr lang="en-GB" sz="1600" b="0" dirty="0">
                <a:solidFill>
                  <a:srgbClr val="C00000"/>
                </a:solidFill>
              </a:rPr>
              <a:t>technology was tested and validate in a test platform </a:t>
            </a:r>
            <a:r>
              <a:rPr lang="en-GB" sz="1600" b="0" dirty="0">
                <a:solidFill>
                  <a:srgbClr val="303030"/>
                </a:solidFill>
              </a:rPr>
              <a:t>(in collaboration with IT-CS, 2Q2023):</a:t>
            </a:r>
          </a:p>
          <a:p>
            <a:pPr marL="542925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b="0" i="1" dirty="0">
                <a:solidFill>
                  <a:srgbClr val="303030"/>
                </a:solidFill>
              </a:rPr>
              <a:t>Call points connected in a communication bus (RS485) to CERN TCP/IP infrastructure and interface with CERN telephony via SIP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b="0" dirty="0">
              <a:solidFill>
                <a:srgbClr val="303030"/>
              </a:solidFill>
            </a:endParaRPr>
          </a:p>
          <a:p>
            <a:endParaRPr lang="fr-CH" sz="1600" b="0" dirty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1545BE-5AD0-449C-A734-355018B1F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en-GB" dirty="0"/>
              <a:t>Technical Verification of the Technology </a:t>
            </a:r>
            <a:endParaRPr lang="fr-CH" sz="2000" b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E80190-ED1F-4D7D-8556-2B311C3F9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7C393AA-8150-4E39-4308-64B5E5045210}"/>
              </a:ext>
            </a:extLst>
          </p:cNvPr>
          <p:cNvGrpSpPr/>
          <p:nvPr/>
        </p:nvGrpSpPr>
        <p:grpSpPr>
          <a:xfrm>
            <a:off x="2133600" y="1607276"/>
            <a:ext cx="7391400" cy="4439801"/>
            <a:chOff x="1007190" y="1683476"/>
            <a:chExt cx="7391400" cy="4439801"/>
          </a:xfrm>
        </p:grpSpPr>
        <p:pic>
          <p:nvPicPr>
            <p:cNvPr id="7" name="Picture 7">
              <a:extLst>
                <a:ext uri="{FF2B5EF4-FFF2-40B4-BE49-F238E27FC236}">
                  <a16:creationId xmlns:a16="http://schemas.microsoft.com/office/drawing/2014/main" id="{D526E4F3-6FE7-1D09-2136-624C2C0A26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013167" y="1683476"/>
              <a:ext cx="7379445" cy="4439801"/>
            </a:xfrm>
            <a:prstGeom prst="rect">
              <a:avLst/>
            </a:prstGeom>
            <a:ln>
              <a:solidFill>
                <a:schemeClr val="dk1"/>
              </a:solidFill>
            </a:ln>
          </p:spPr>
        </p:pic>
        <p:cxnSp>
          <p:nvCxnSpPr>
            <p:cNvPr id="8" name="Straight Connector 15">
              <a:extLst>
                <a:ext uri="{FF2B5EF4-FFF2-40B4-BE49-F238E27FC236}">
                  <a16:creationId xmlns:a16="http://schemas.microsoft.com/office/drawing/2014/main" id="{44012740-F3EB-8E8A-5EFE-6648DD40E688}"/>
                </a:ext>
              </a:extLst>
            </p:cNvPr>
            <p:cNvCxnSpPr>
              <a:cxnSpLocks/>
            </p:cNvCxnSpPr>
            <p:nvPr/>
          </p:nvCxnSpPr>
          <p:spPr>
            <a:xfrm>
              <a:off x="3521790" y="1683477"/>
              <a:ext cx="775318" cy="2124173"/>
            </a:xfrm>
            <a:prstGeom prst="line">
              <a:avLst/>
            </a:prstGeom>
            <a:ln w="254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6">
              <a:extLst>
                <a:ext uri="{FF2B5EF4-FFF2-40B4-BE49-F238E27FC236}">
                  <a16:creationId xmlns:a16="http://schemas.microsoft.com/office/drawing/2014/main" id="{FB7EC29F-80EF-1951-77C2-7833EB656ED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287583" y="3807650"/>
              <a:ext cx="4111007" cy="1041872"/>
            </a:xfrm>
            <a:prstGeom prst="line">
              <a:avLst/>
            </a:prstGeom>
            <a:ln w="254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9">
              <a:extLst>
                <a:ext uri="{FF2B5EF4-FFF2-40B4-BE49-F238E27FC236}">
                  <a16:creationId xmlns:a16="http://schemas.microsoft.com/office/drawing/2014/main" id="{25394BAE-B75D-AA1C-4C67-EE131B0AD4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7190" y="5499753"/>
              <a:ext cx="7391400" cy="0"/>
            </a:xfrm>
            <a:prstGeom prst="line">
              <a:avLst/>
            </a:prstGeom>
            <a:ln w="254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31">
              <a:extLst>
                <a:ext uri="{FF2B5EF4-FFF2-40B4-BE49-F238E27FC236}">
                  <a16:creationId xmlns:a16="http://schemas.microsoft.com/office/drawing/2014/main" id="{412CB029-CBAF-75A2-9543-434898B57F9A}"/>
                </a:ext>
              </a:extLst>
            </p:cNvPr>
            <p:cNvSpPr txBox="1"/>
            <p:nvPr/>
          </p:nvSpPr>
          <p:spPr>
            <a:xfrm>
              <a:off x="1166517" y="3179186"/>
              <a:ext cx="69272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400" dirty="0"/>
                <a:t>10 m -&gt;</a:t>
              </a:r>
            </a:p>
          </p:txBody>
        </p:sp>
      </p:grp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F942F536-4468-86A7-739E-43D59A3F4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7965" y="6383848"/>
            <a:ext cx="5376069" cy="365125"/>
          </a:xfrm>
        </p:spPr>
        <p:txBody>
          <a:bodyPr/>
          <a:lstStyle/>
          <a:p>
            <a:r>
              <a:rPr lang="en-US" dirty="0"/>
              <a:t>TG-CONS Coordination Meeting #25 - 06.05.2024 – EN-AA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656727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1545BE-5AD0-449C-A734-355018B1F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en-GB" dirty="0"/>
              <a:t>Network Architecture </a:t>
            </a:r>
            <a:endParaRPr lang="fr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E80190-ED1F-4D7D-8556-2B311C3F9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4" name="Image 103">
            <a:extLst>
              <a:ext uri="{FF2B5EF4-FFF2-40B4-BE49-F238E27FC236}">
                <a16:creationId xmlns:a16="http://schemas.microsoft.com/office/drawing/2014/main" id="{B67EF46A-187B-B263-D18A-61874A699F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35587" y="914533"/>
            <a:ext cx="9320826" cy="5298956"/>
          </a:xfrm>
          <a:prstGeom prst="rect">
            <a:avLst/>
          </a:prstGeom>
        </p:spPr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A05E5E25-F512-11EC-7AE2-DE4E970D4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7965" y="6383848"/>
            <a:ext cx="5376069" cy="365125"/>
          </a:xfrm>
        </p:spPr>
        <p:txBody>
          <a:bodyPr/>
          <a:lstStyle/>
          <a:p>
            <a:r>
              <a:rPr lang="en-US" dirty="0"/>
              <a:t>TG-CONS Coordination Meeting #25 - 06.05.2024 – EN-AA Status Report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4883047-F144-1719-A3BC-92EE49E19005}"/>
              </a:ext>
            </a:extLst>
          </p:cNvPr>
          <p:cNvSpPr txBox="1"/>
          <p:nvPr/>
        </p:nvSpPr>
        <p:spPr>
          <a:xfrm>
            <a:off x="6781800" y="48006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21023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A723E3-C880-4E36-A474-3C083EED7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90600"/>
            <a:ext cx="11376024" cy="5210175"/>
          </a:xfrm>
        </p:spPr>
        <p:txBody>
          <a:bodyPr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2F2F2F"/>
                </a:solidFill>
              </a:rPr>
              <a:t>March 2024: </a:t>
            </a:r>
            <a:r>
              <a:rPr lang="en-GB" sz="1500" b="0" dirty="0">
                <a:solidFill>
                  <a:srgbClr val="2F2F2F"/>
                </a:solidFill>
              </a:rPr>
              <a:t>The SRF is released, and it clarifies the requirements and specifications needed for Emergency Call Systems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2F2F2F"/>
                </a:solidFill>
              </a:rPr>
              <a:t>March 2024: </a:t>
            </a:r>
            <a:r>
              <a:rPr lang="en-GB" sz="1500" b="0" dirty="0">
                <a:solidFill>
                  <a:srgbClr val="2F2F2F"/>
                </a:solidFill>
              </a:rPr>
              <a:t>Technical meeting with IT-CS and HSE to evaluate impact of integrating new requirements as recommended by HSE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2F2F2F"/>
                </a:solidFill>
              </a:rPr>
              <a:t>Evaluation of technical implementation and cost estimate to ensure requirements (on hold) :</a:t>
            </a:r>
          </a:p>
          <a:p>
            <a:pPr marL="1038375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500" b="0" dirty="0">
                <a:solidFill>
                  <a:srgbClr val="C00000"/>
                </a:solidFill>
              </a:rPr>
              <a:t>Secured power supply of all equipment</a:t>
            </a:r>
            <a:r>
              <a:rPr lang="en-GB" sz="1500" dirty="0">
                <a:solidFill>
                  <a:srgbClr val="C00000"/>
                </a:solidFill>
              </a:rPr>
              <a:t> is needed</a:t>
            </a:r>
            <a:endParaRPr lang="en-GB" sz="1500" b="0" dirty="0">
              <a:solidFill>
                <a:srgbClr val="C00000"/>
              </a:solidFill>
            </a:endParaRPr>
          </a:p>
          <a:p>
            <a:pPr marL="1038375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C00000"/>
                </a:solidFill>
              </a:rPr>
              <a:t>Replacing of general-purpose TCP/IP network initially considered by a dedicated secured optical fibre network</a:t>
            </a:r>
          </a:p>
          <a:p>
            <a:pPr marL="1038375" lvl="1" indent="-285750" algn="just">
              <a:spcBef>
                <a:spcPts val="600"/>
              </a:spcBef>
            </a:pPr>
            <a:r>
              <a:rPr lang="en-GB" sz="1500" b="1" dirty="0">
                <a:solidFill>
                  <a:srgbClr val="C00000"/>
                </a:solidFill>
              </a:rPr>
              <a:t>Whole network layout and estimated quantity of call points to be carefully reviewed</a:t>
            </a:r>
            <a:r>
              <a:rPr lang="en-GB" sz="1500" b="1" dirty="0">
                <a:solidFill>
                  <a:srgbClr val="2F2F2F"/>
                </a:solidFill>
              </a:rPr>
              <a:t>: </a:t>
            </a:r>
          </a:p>
          <a:p>
            <a:pPr marL="1362375" lvl="2" indent="-285750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500" dirty="0">
                <a:solidFill>
                  <a:srgbClr val="2F2F2F"/>
                </a:solidFill>
              </a:rPr>
              <a:t>Central secured Optical Fibre Starpoint in building 65? </a:t>
            </a:r>
          </a:p>
          <a:p>
            <a:pPr marL="1038375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2F2F2F"/>
                </a:solidFill>
              </a:rPr>
              <a:t>Optimisation of call points lines for the new Optical Fibre network architecture</a:t>
            </a:r>
          </a:p>
          <a:p>
            <a:pPr marL="1038375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500" b="1" dirty="0">
                <a:solidFill>
                  <a:srgbClr val="2F2F2F"/>
                </a:solidFill>
              </a:rPr>
              <a:t>Request to TG-Cons project: A specific layout to positions of Emergency Call Points to review network architecture is needed.</a:t>
            </a:r>
          </a:p>
          <a:p>
            <a:pPr marL="1038375" lvl="1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500" b="0" dirty="0">
              <a:solidFill>
                <a:srgbClr val="2F2F2F"/>
              </a:solidFill>
            </a:endParaRPr>
          </a:p>
          <a:p>
            <a:pPr marL="285750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500" b="0" dirty="0">
                <a:solidFill>
                  <a:srgbClr val="C00000"/>
                </a:solidFill>
                <a:highlight>
                  <a:srgbClr val="FFFF00"/>
                </a:highlight>
              </a:rPr>
              <a:t>Tender process for the purchase and supply of Emergency Call System equipment on hold until technical solution and total scope fully defined:</a:t>
            </a:r>
          </a:p>
          <a:p>
            <a:pPr marL="714375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500" b="0" dirty="0">
                <a:solidFill>
                  <a:srgbClr val="2F2F2F"/>
                </a:solidFill>
              </a:rPr>
              <a:t>Discussions in progress with NA Cons since November 2023 to integrate all non-radioactive technical galleries attached to their project on the scope of the Technical Galleries Emergency Call System Project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2F2F2F"/>
                </a:solidFill>
              </a:rPr>
              <a:t>System operation &amp; maintenance responsibility listed but not defined nor approved</a:t>
            </a:r>
          </a:p>
          <a:p>
            <a:endParaRPr lang="fr-CH" dirty="0"/>
          </a:p>
          <a:p>
            <a:endParaRPr lang="fr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1545BE-5AD0-449C-A734-355018B1F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fr-CH" dirty="0" err="1"/>
              <a:t>Status</a:t>
            </a:r>
            <a:r>
              <a:rPr lang="fr-CH" dirty="0"/>
              <a:t> Report</a:t>
            </a:r>
            <a:endParaRPr lang="fr-CH" sz="2000" b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E80190-ED1F-4D7D-8556-2B311C3F9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3E956A-AAF8-05E6-4A50-C1EFF85B6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7965" y="6383848"/>
            <a:ext cx="5376069" cy="365125"/>
          </a:xfrm>
        </p:spPr>
        <p:txBody>
          <a:bodyPr/>
          <a:lstStyle/>
          <a:p>
            <a:r>
              <a:rPr lang="en-US" dirty="0"/>
              <a:t>TG-CONS Coordination Meeting #25 - 06.05.2024 – EN-AA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725563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6804</TotalTime>
  <Words>832</Words>
  <Application>Microsoft Office PowerPoint</Application>
  <PresentationFormat>Widescreen</PresentationFormat>
  <Paragraphs>61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Courier New</vt:lpstr>
      <vt:lpstr>Wingdings</vt:lpstr>
      <vt:lpstr>Office Theme</vt:lpstr>
      <vt:lpstr> Secure Means of Communication Status Report</vt:lpstr>
      <vt:lpstr>HSE and Functional Requirements</vt:lpstr>
      <vt:lpstr>EDMS 3021609 - Details</vt:lpstr>
      <vt:lpstr>Technical Verification of the Technology </vt:lpstr>
      <vt:lpstr>Network Architecture </vt:lpstr>
      <vt:lpstr>Status Report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 Safety, Gas &amp; Access System NA-CONS PROJECT</dc:title>
  <dc:creator>Anna Suwalska</dc:creator>
  <cp:lastModifiedBy>Sebastien Evrard</cp:lastModifiedBy>
  <cp:revision>643</cp:revision>
  <cp:lastPrinted>2020-01-30T13:49:18Z</cp:lastPrinted>
  <dcterms:created xsi:type="dcterms:W3CDTF">2021-09-16T07:15:20Z</dcterms:created>
  <dcterms:modified xsi:type="dcterms:W3CDTF">2024-05-30T05:25:50Z</dcterms:modified>
</cp:coreProperties>
</file>